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7.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4" r:id="rId3"/>
    <p:sldMasterId id="2147483697" r:id="rId4"/>
  </p:sldMasterIdLst>
  <p:notesMasterIdLst>
    <p:notesMasterId r:id="rId126"/>
  </p:notesMasterIdLst>
  <p:handoutMasterIdLst>
    <p:handoutMasterId r:id="rId127"/>
  </p:handoutMasterIdLst>
  <p:sldIdLst>
    <p:sldId id="315" r:id="rId5"/>
    <p:sldId id="302" r:id="rId6"/>
    <p:sldId id="664" r:id="rId7"/>
    <p:sldId id="665" r:id="rId8"/>
    <p:sldId id="530" r:id="rId9"/>
    <p:sldId id="531" r:id="rId10"/>
    <p:sldId id="545" r:id="rId11"/>
    <p:sldId id="546" r:id="rId12"/>
    <p:sldId id="547" r:id="rId13"/>
    <p:sldId id="548" r:id="rId14"/>
    <p:sldId id="549" r:id="rId15"/>
    <p:sldId id="550" r:id="rId16"/>
    <p:sldId id="551" r:id="rId17"/>
    <p:sldId id="552" r:id="rId18"/>
    <p:sldId id="553" r:id="rId19"/>
    <p:sldId id="554" r:id="rId20"/>
    <p:sldId id="569" r:id="rId21"/>
    <p:sldId id="570" r:id="rId22"/>
    <p:sldId id="571" r:id="rId23"/>
    <p:sldId id="572" r:id="rId24"/>
    <p:sldId id="573" r:id="rId25"/>
    <p:sldId id="532" r:id="rId26"/>
    <p:sldId id="533" r:id="rId27"/>
    <p:sldId id="590" r:id="rId28"/>
    <p:sldId id="591" r:id="rId29"/>
    <p:sldId id="592" r:id="rId30"/>
    <p:sldId id="639" r:id="rId31"/>
    <p:sldId id="640" r:id="rId32"/>
    <p:sldId id="663" r:id="rId33"/>
    <p:sldId id="641" r:id="rId34"/>
    <p:sldId id="534" r:id="rId35"/>
    <p:sldId id="413" r:id="rId36"/>
    <p:sldId id="434" r:id="rId37"/>
    <p:sldId id="435" r:id="rId38"/>
    <p:sldId id="327" r:id="rId39"/>
    <p:sldId id="326" r:id="rId40"/>
    <p:sldId id="540" r:id="rId41"/>
    <p:sldId id="541" r:id="rId42"/>
    <p:sldId id="542" r:id="rId43"/>
    <p:sldId id="543" r:id="rId44"/>
    <p:sldId id="544" r:id="rId45"/>
    <p:sldId id="574" r:id="rId46"/>
    <p:sldId id="575" r:id="rId47"/>
    <p:sldId id="576" r:id="rId48"/>
    <p:sldId id="577" r:id="rId49"/>
    <p:sldId id="578" r:id="rId50"/>
    <p:sldId id="535" r:id="rId51"/>
    <p:sldId id="585" r:id="rId52"/>
    <p:sldId id="586" r:id="rId53"/>
    <p:sldId id="587" r:id="rId54"/>
    <p:sldId id="588" r:id="rId55"/>
    <p:sldId id="589" r:id="rId56"/>
    <p:sldId id="537" r:id="rId57"/>
    <p:sldId id="538" r:id="rId58"/>
    <p:sldId id="653" r:id="rId59"/>
    <p:sldId id="654" r:id="rId60"/>
    <p:sldId id="655" r:id="rId61"/>
    <p:sldId id="656" r:id="rId62"/>
    <p:sldId id="657" r:id="rId63"/>
    <p:sldId id="555" r:id="rId64"/>
    <p:sldId id="556" r:id="rId65"/>
    <p:sldId id="557" r:id="rId66"/>
    <p:sldId id="558" r:id="rId67"/>
    <p:sldId id="559" r:id="rId68"/>
    <p:sldId id="643" r:id="rId69"/>
    <p:sldId id="644" r:id="rId70"/>
    <p:sldId id="645" r:id="rId71"/>
    <p:sldId id="646" r:id="rId72"/>
    <p:sldId id="647" r:id="rId73"/>
    <p:sldId id="648" r:id="rId74"/>
    <p:sldId id="649" r:id="rId75"/>
    <p:sldId id="650" r:id="rId76"/>
    <p:sldId id="651" r:id="rId77"/>
    <p:sldId id="652" r:id="rId78"/>
    <p:sldId id="561" r:id="rId79"/>
    <p:sldId id="562" r:id="rId80"/>
    <p:sldId id="563" r:id="rId81"/>
    <p:sldId id="596" r:id="rId82"/>
    <p:sldId id="597" r:id="rId83"/>
    <p:sldId id="598" r:id="rId84"/>
    <p:sldId id="599" r:id="rId85"/>
    <p:sldId id="600" r:id="rId86"/>
    <p:sldId id="601" r:id="rId87"/>
    <p:sldId id="607" r:id="rId88"/>
    <p:sldId id="608" r:id="rId89"/>
    <p:sldId id="609" r:id="rId90"/>
    <p:sldId id="610" r:id="rId91"/>
    <p:sldId id="611" r:id="rId92"/>
    <p:sldId id="612" r:id="rId93"/>
    <p:sldId id="623" r:id="rId94"/>
    <p:sldId id="624" r:id="rId95"/>
    <p:sldId id="625" r:id="rId96"/>
    <p:sldId id="626" r:id="rId97"/>
    <p:sldId id="627" r:id="rId98"/>
    <p:sldId id="628" r:id="rId99"/>
    <p:sldId id="629" r:id="rId100"/>
    <p:sldId id="630" r:id="rId101"/>
    <p:sldId id="631" r:id="rId102"/>
    <p:sldId id="632" r:id="rId103"/>
    <p:sldId id="633" r:id="rId104"/>
    <p:sldId id="634" r:id="rId105"/>
    <p:sldId id="635" r:id="rId106"/>
    <p:sldId id="636" r:id="rId107"/>
    <p:sldId id="637" r:id="rId108"/>
    <p:sldId id="638" r:id="rId109"/>
    <p:sldId id="404" r:id="rId110"/>
    <p:sldId id="457" r:id="rId111"/>
    <p:sldId id="458" r:id="rId112"/>
    <p:sldId id="459" r:id="rId113"/>
    <p:sldId id="460" r:id="rId114"/>
    <p:sldId id="408" r:id="rId115"/>
    <p:sldId id="658" r:id="rId116"/>
    <p:sldId id="659" r:id="rId117"/>
    <p:sldId id="660" r:id="rId118"/>
    <p:sldId id="661" r:id="rId119"/>
    <p:sldId id="662" r:id="rId120"/>
    <p:sldId id="666" r:id="rId121"/>
    <p:sldId id="667" r:id="rId122"/>
    <p:sldId id="668" r:id="rId123"/>
    <p:sldId id="669" r:id="rId124"/>
    <p:sldId id="670" r:id="rId125"/>
  </p:sldIdLst>
  <p:sldSz cx="9144000" cy="6858000" type="screen4x3"/>
  <p:notesSz cx="6858000" cy="9144000"/>
  <p:custDataLst>
    <p:tags r:id="rId128"/>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Jones, Alex, Springer Healthcare UK" initials="ABJ" lastIdx="5" clrIdx="1"/>
  <p:cmAuthor id="2" name="Wheatcroft, Clare, Springer" initials="WC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FFFF"/>
    <a:srgbClr val="A0A0A0"/>
    <a:srgbClr val="000000"/>
    <a:srgbClr val="043882"/>
    <a:srgbClr val="B2C6EC"/>
    <a:srgbClr val="B60D27"/>
    <a:srgbClr val="DDDDDD"/>
    <a:srgbClr val="C0C0C0"/>
    <a:srgbClr val="28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348" autoAdjust="0"/>
    <p:restoredTop sz="88632" autoAdjust="0"/>
  </p:normalViewPr>
  <p:slideViewPr>
    <p:cSldViewPr snapToGrid="0" showGuides="1">
      <p:cViewPr varScale="1">
        <p:scale>
          <a:sx n="101" d="100"/>
          <a:sy n="101" d="100"/>
        </p:scale>
        <p:origin x="-1086" y="-84"/>
      </p:cViewPr>
      <p:guideLst>
        <p:guide orient="horz" pos="4148"/>
        <p:guide orient="horz" pos="102"/>
        <p:guide orient="horz" pos="2160"/>
        <p:guide orient="horz" pos="731"/>
        <p:guide pos="2880"/>
        <p:guide pos="228"/>
        <p:guide pos="5532"/>
      </p:guideLst>
    </p:cSldViewPr>
  </p:slideViewPr>
  <p:notesTextViewPr>
    <p:cViewPr>
      <p:scale>
        <a:sx n="100" d="100"/>
        <a:sy n="100" d="100"/>
      </p:scale>
      <p:origin x="0" y="0"/>
    </p:cViewPr>
  </p:notesTextViewPr>
  <p:sorterViewPr>
    <p:cViewPr>
      <p:scale>
        <a:sx n="130" d="100"/>
        <a:sy n="13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ags" Target="tags/tag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ColorStyle" Target="colors3.xml"/><Relationship Id="rId1" Type="http://schemas.openxmlformats.org/officeDocument/2006/relationships/package" Target="../embeddings/Microsoft_Excel_Worksheet7.xlsx"/><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40540274650301"/>
          <c:y val="4.9387067102816297E-2"/>
          <c:w val="0.84480067465839304"/>
          <c:h val="0.827036923909648"/>
        </c:manualLayout>
      </c:layout>
      <c:barChart>
        <c:barDir val="col"/>
        <c:grouping val="clustered"/>
        <c:varyColors val="0"/>
        <c:ser>
          <c:idx val="0"/>
          <c:order val="0"/>
          <c:tx>
            <c:strRef>
              <c:f>Sheet1!$B$1</c:f>
              <c:strCache>
                <c:ptCount val="1"/>
                <c:pt idx="0">
                  <c:v>Series 1</c:v>
                </c:pt>
              </c:strCache>
            </c:strRef>
          </c:tx>
          <c:spPr>
            <a:solidFill>
              <a:schemeClr val="accent3"/>
            </a:solidFill>
          </c:spPr>
          <c:invertIfNegative val="0"/>
          <c:dLbls>
            <c:dLbl>
              <c:idx val="0"/>
              <c:spPr/>
              <c:txPr>
                <a:bodyPr/>
                <a:lstStyle/>
                <a:p>
                  <a:pPr>
                    <a:defRPr sz="1200"/>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Sheet1!$B$2:$B$3</c:f>
              <c:numCache>
                <c:formatCode>General</c:formatCode>
                <c:ptCount val="2"/>
                <c:pt idx="0">
                  <c:v>16.5</c:v>
                </c:pt>
                <c:pt idx="1">
                  <c:v>23.1</c:v>
                </c:pt>
              </c:numCache>
            </c:numRef>
          </c:val>
        </c:ser>
        <c:ser>
          <c:idx val="1"/>
          <c:order val="1"/>
          <c:tx>
            <c:strRef>
              <c:f>Sheet1!$C$1</c:f>
              <c:strCache>
                <c:ptCount val="1"/>
                <c:pt idx="0">
                  <c:v>Series 2</c:v>
                </c:pt>
              </c:strCache>
            </c:strRef>
          </c:tx>
          <c:spPr>
            <a:solidFill>
              <a:schemeClr val="accent2"/>
            </a:solidFill>
          </c:spPr>
          <c:invertIfNegative val="0"/>
          <c:dLbls>
            <c:dLbl>
              <c:idx val="0"/>
              <c:spPr/>
              <c:txPr>
                <a:bodyPr/>
                <a:lstStyle/>
                <a:p>
                  <a:pPr>
                    <a:defRPr sz="1200"/>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Sheet1!$C$2:$C$3</c:f>
              <c:numCache>
                <c:formatCode>General</c:formatCode>
                <c:ptCount val="2"/>
                <c:pt idx="0">
                  <c:v>1.7</c:v>
                </c:pt>
                <c:pt idx="1">
                  <c:v>1.9</c:v>
                </c:pt>
              </c:numCache>
            </c:numRef>
          </c:val>
        </c:ser>
        <c:dLbls>
          <c:showLegendKey val="0"/>
          <c:showVal val="0"/>
          <c:showCatName val="0"/>
          <c:showSerName val="0"/>
          <c:showPercent val="0"/>
          <c:showBubbleSize val="0"/>
        </c:dLbls>
        <c:gapWidth val="150"/>
        <c:axId val="247845248"/>
        <c:axId val="247846784"/>
      </c:barChart>
      <c:catAx>
        <c:axId val="247845248"/>
        <c:scaling>
          <c:orientation val="minMax"/>
        </c:scaling>
        <c:delete val="0"/>
        <c:axPos val="b"/>
        <c:numFmt formatCode="General" sourceLinked="1"/>
        <c:majorTickMark val="out"/>
        <c:minorTickMark val="none"/>
        <c:tickLblPos val="nextTo"/>
        <c:crossAx val="247846784"/>
        <c:crosses val="autoZero"/>
        <c:auto val="1"/>
        <c:lblAlgn val="ctr"/>
        <c:lblOffset val="100"/>
        <c:noMultiLvlLbl val="0"/>
      </c:catAx>
      <c:valAx>
        <c:axId val="247846784"/>
        <c:scaling>
          <c:orientation val="minMax"/>
        </c:scaling>
        <c:delete val="0"/>
        <c:axPos val="l"/>
        <c:numFmt formatCode="General" sourceLinked="0"/>
        <c:majorTickMark val="out"/>
        <c:minorTickMark val="none"/>
        <c:tickLblPos val="nextTo"/>
        <c:txPr>
          <a:bodyPr/>
          <a:lstStyle/>
          <a:p>
            <a:pPr>
              <a:defRPr sz="1200"/>
            </a:pPr>
            <a:endParaRPr lang="en-US"/>
          </a:p>
        </c:txPr>
        <c:crossAx val="2478452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40540274650301"/>
          <c:y val="4.9387067102816297E-2"/>
          <c:w val="0.84480067465839304"/>
          <c:h val="0.827036923909648"/>
        </c:manualLayout>
      </c:layout>
      <c:barChart>
        <c:barDir val="col"/>
        <c:grouping val="clustered"/>
        <c:varyColors val="0"/>
        <c:ser>
          <c:idx val="0"/>
          <c:order val="0"/>
          <c:tx>
            <c:strRef>
              <c:f>Sheet1!$B$1</c:f>
              <c:strCache>
                <c:ptCount val="1"/>
                <c:pt idx="0">
                  <c:v>Series 1</c:v>
                </c:pt>
              </c:strCache>
            </c:strRef>
          </c:tx>
          <c:spPr>
            <a:solidFill>
              <a:schemeClr val="accent3"/>
            </a:solidFill>
          </c:spPr>
          <c:invertIfNegative val="0"/>
          <c:dLbls>
            <c:dLbl>
              <c:idx val="0"/>
              <c:spPr/>
              <c:txPr>
                <a:bodyPr/>
                <a:lstStyle/>
                <a:p>
                  <a:pPr>
                    <a:defRPr sz="1200"/>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Sheet1!$B$2:$B$3</c:f>
              <c:numCache>
                <c:formatCode>General</c:formatCode>
                <c:ptCount val="2"/>
                <c:pt idx="0">
                  <c:v>41.8</c:v>
                </c:pt>
                <c:pt idx="1">
                  <c:v>58.5</c:v>
                </c:pt>
              </c:numCache>
            </c:numRef>
          </c:val>
        </c:ser>
        <c:ser>
          <c:idx val="1"/>
          <c:order val="1"/>
          <c:tx>
            <c:strRef>
              <c:f>Sheet1!$C$1</c:f>
              <c:strCache>
                <c:ptCount val="1"/>
                <c:pt idx="0">
                  <c:v>Series 2</c:v>
                </c:pt>
              </c:strCache>
            </c:strRef>
          </c:tx>
          <c:spPr>
            <a:solidFill>
              <a:schemeClr val="accent2"/>
            </a:solidFill>
          </c:spPr>
          <c:invertIfNegative val="0"/>
          <c:dLbls>
            <c:dLbl>
              <c:idx val="0"/>
              <c:spPr/>
              <c:txPr>
                <a:bodyPr/>
                <a:lstStyle/>
                <a:p>
                  <a:pPr>
                    <a:defRPr sz="1200"/>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Sheet1!$C$2:$C$3</c:f>
              <c:numCache>
                <c:formatCode>General</c:formatCode>
                <c:ptCount val="2"/>
                <c:pt idx="0">
                  <c:v>42.7</c:v>
                </c:pt>
                <c:pt idx="1">
                  <c:v>46.9</c:v>
                </c:pt>
              </c:numCache>
            </c:numRef>
          </c:val>
        </c:ser>
        <c:dLbls>
          <c:showLegendKey val="0"/>
          <c:showVal val="0"/>
          <c:showCatName val="0"/>
          <c:showSerName val="0"/>
          <c:showPercent val="0"/>
          <c:showBubbleSize val="0"/>
        </c:dLbls>
        <c:gapWidth val="150"/>
        <c:axId val="246833536"/>
        <c:axId val="246835072"/>
      </c:barChart>
      <c:catAx>
        <c:axId val="246833536"/>
        <c:scaling>
          <c:orientation val="minMax"/>
        </c:scaling>
        <c:delete val="0"/>
        <c:axPos val="b"/>
        <c:numFmt formatCode="General" sourceLinked="1"/>
        <c:majorTickMark val="out"/>
        <c:minorTickMark val="none"/>
        <c:tickLblPos val="nextTo"/>
        <c:crossAx val="246835072"/>
        <c:crosses val="autoZero"/>
        <c:auto val="1"/>
        <c:lblAlgn val="ctr"/>
        <c:lblOffset val="100"/>
        <c:noMultiLvlLbl val="0"/>
      </c:catAx>
      <c:valAx>
        <c:axId val="246835072"/>
        <c:scaling>
          <c:orientation val="minMax"/>
        </c:scaling>
        <c:delete val="0"/>
        <c:axPos val="l"/>
        <c:numFmt formatCode="General" sourceLinked="0"/>
        <c:majorTickMark val="out"/>
        <c:minorTickMark val="none"/>
        <c:tickLblPos val="nextTo"/>
        <c:txPr>
          <a:bodyPr/>
          <a:lstStyle/>
          <a:p>
            <a:pPr>
              <a:defRPr sz="1200"/>
            </a:pPr>
            <a:endParaRPr lang="en-US"/>
          </a:p>
        </c:txPr>
        <c:crossAx val="246833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dLbl>
              <c:idx val="0"/>
              <c:tx>
                <c:rich>
                  <a:bodyPr/>
                  <a:lstStyle/>
                  <a:p>
                    <a:r>
                      <a:rPr lang="en-US" smtClean="0"/>
                      <a:t>13,1</a:t>
                    </a:r>
                    <a:endParaRPr lang="en-US"/>
                  </a:p>
                </c:rich>
              </c:tx>
              <c:showLegendKey val="0"/>
              <c:showVal val="1"/>
              <c:showCatName val="0"/>
              <c:showSerName val="0"/>
              <c:showPercent val="0"/>
              <c:showBubbleSize val="0"/>
            </c:dLbl>
            <c:dLbl>
              <c:idx val="1"/>
              <c:tx>
                <c:rich>
                  <a:bodyPr/>
                  <a:lstStyle/>
                  <a:p>
                    <a:r>
                      <a:rPr lang="en-US" dirty="0" smtClean="0"/>
                      <a:t>19,0</a:t>
                    </a:r>
                    <a:endParaRPr lang="en-US" dirty="0"/>
                  </a:p>
                </c:rich>
              </c:tx>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3 mois</c:v>
                </c:pt>
                <c:pt idx="1">
                  <c:v>6 mois</c:v>
                </c:pt>
              </c:strCache>
            </c:strRef>
          </c:cat>
          <c:val>
            <c:numRef>
              <c:f>Sheet1!$B$2:$B$3</c:f>
              <c:numCache>
                <c:formatCode>General</c:formatCode>
                <c:ptCount val="2"/>
                <c:pt idx="0">
                  <c:v>13.1</c:v>
                </c:pt>
                <c:pt idx="1">
                  <c:v>19</c:v>
                </c:pt>
              </c:numCache>
            </c:numRef>
          </c:val>
        </c:ser>
        <c:ser>
          <c:idx val="1"/>
          <c:order val="1"/>
          <c:tx>
            <c:strRef>
              <c:f>Sheet1!$C$1</c:f>
              <c:strCache>
                <c:ptCount val="1"/>
                <c:pt idx="0">
                  <c:v>Series 2</c:v>
                </c:pt>
              </c:strCache>
            </c:strRef>
          </c:tx>
          <c:invertIfNegative val="0"/>
          <c:dLbls>
            <c:dLbl>
              <c:idx val="0"/>
              <c:tx>
                <c:rich>
                  <a:bodyPr/>
                  <a:lstStyle/>
                  <a:p>
                    <a:r>
                      <a:rPr lang="en-US" smtClean="0"/>
                      <a:t>4,1</a:t>
                    </a:r>
                    <a:endParaRPr lang="en-US"/>
                  </a:p>
                </c:rich>
              </c:tx>
              <c:showLegendKey val="0"/>
              <c:showVal val="1"/>
              <c:showCatName val="0"/>
              <c:showSerName val="0"/>
              <c:showPercent val="0"/>
              <c:showBubbleSize val="0"/>
            </c:dLbl>
            <c:dLbl>
              <c:idx val="1"/>
              <c:tx>
                <c:rich>
                  <a:bodyPr/>
                  <a:lstStyle/>
                  <a:p>
                    <a:r>
                      <a:rPr lang="en-US" smtClean="0"/>
                      <a:t>16,3</a:t>
                    </a:r>
                    <a:endParaRPr lang="en-US"/>
                  </a:p>
                </c:rich>
              </c:tx>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3 mois</c:v>
                </c:pt>
                <c:pt idx="1">
                  <c:v>6 mois</c:v>
                </c:pt>
              </c:strCache>
            </c:strRef>
          </c:cat>
          <c:val>
            <c:numRef>
              <c:f>Sheet1!$C$2:$C$3</c:f>
              <c:numCache>
                <c:formatCode>General</c:formatCode>
                <c:ptCount val="2"/>
                <c:pt idx="0">
                  <c:v>4.0999999999999996</c:v>
                </c:pt>
                <c:pt idx="1">
                  <c:v>16.3</c:v>
                </c:pt>
              </c:numCache>
            </c:numRef>
          </c:val>
        </c:ser>
        <c:ser>
          <c:idx val="2"/>
          <c:order val="2"/>
          <c:tx>
            <c:strRef>
              <c:f>Sheet1!$D$1</c:f>
              <c:strCache>
                <c:ptCount val="1"/>
                <c:pt idx="0">
                  <c:v>Series 3</c:v>
                </c:pt>
              </c:strCache>
            </c:strRef>
          </c:tx>
          <c:spPr>
            <a:solidFill>
              <a:schemeClr val="accent3"/>
            </a:solidFill>
          </c:spPr>
          <c:invertIfNegative val="0"/>
          <c:dLbls>
            <c:dLbl>
              <c:idx val="0"/>
              <c:tx>
                <c:rich>
                  <a:bodyPr/>
                  <a:lstStyle/>
                  <a:p>
                    <a:r>
                      <a:rPr lang="en-US" dirty="0" smtClean="0"/>
                      <a:t>3,0</a:t>
                    </a:r>
                    <a:endParaRPr lang="en-US" dirty="0"/>
                  </a:p>
                </c:rich>
              </c:tx>
              <c:showLegendKey val="0"/>
              <c:showVal val="1"/>
              <c:showCatName val="0"/>
              <c:showSerName val="0"/>
              <c:showPercent val="0"/>
              <c:showBubbleSize val="0"/>
            </c:dLbl>
            <c:dLbl>
              <c:idx val="1"/>
              <c:tx>
                <c:rich>
                  <a:bodyPr/>
                  <a:lstStyle/>
                  <a:p>
                    <a:r>
                      <a:rPr lang="en-US" smtClean="0"/>
                      <a:t>5,8</a:t>
                    </a:r>
                    <a:endParaRPr lang="en-US"/>
                  </a:p>
                </c:rich>
              </c:tx>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3 mois</c:v>
                </c:pt>
                <c:pt idx="1">
                  <c:v>6 mois</c:v>
                </c:pt>
              </c:strCache>
            </c:strRef>
          </c:cat>
          <c:val>
            <c:numRef>
              <c:f>Sheet1!$D$2:$D$3</c:f>
              <c:numCache>
                <c:formatCode>General</c:formatCode>
                <c:ptCount val="2"/>
                <c:pt idx="0">
                  <c:v>3</c:v>
                </c:pt>
                <c:pt idx="1">
                  <c:v>5.8</c:v>
                </c:pt>
              </c:numCache>
            </c:numRef>
          </c:val>
        </c:ser>
        <c:ser>
          <c:idx val="3"/>
          <c:order val="3"/>
          <c:tx>
            <c:strRef>
              <c:f>Sheet1!$E$1</c:f>
              <c:strCache>
                <c:ptCount val="1"/>
                <c:pt idx="0">
                  <c:v>Series 4</c:v>
                </c:pt>
              </c:strCache>
            </c:strRef>
          </c:tx>
          <c:spPr>
            <a:solidFill>
              <a:schemeClr val="accent4"/>
            </a:solidFill>
          </c:spPr>
          <c:invertIfNegative val="0"/>
          <c:dLbls>
            <c:dLbl>
              <c:idx val="0"/>
              <c:tx>
                <c:rich>
                  <a:bodyPr/>
                  <a:lstStyle/>
                  <a:p>
                    <a:r>
                      <a:rPr lang="en-US" smtClean="0"/>
                      <a:t>3,4</a:t>
                    </a:r>
                    <a:endParaRPr lang="en-US"/>
                  </a:p>
                </c:rich>
              </c:tx>
              <c:showLegendKey val="0"/>
              <c:showVal val="1"/>
              <c:showCatName val="0"/>
              <c:showSerName val="0"/>
              <c:showPercent val="0"/>
              <c:showBubbleSize val="0"/>
            </c:dLbl>
            <c:dLbl>
              <c:idx val="1"/>
              <c:tx>
                <c:rich>
                  <a:bodyPr/>
                  <a:lstStyle/>
                  <a:p>
                    <a:r>
                      <a:rPr lang="en-US" smtClean="0"/>
                      <a:t>6,2</a:t>
                    </a:r>
                    <a:endParaRPr lang="en-US"/>
                  </a:p>
                </c:rich>
              </c:tx>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3 mois</c:v>
                </c:pt>
                <c:pt idx="1">
                  <c:v>6 mois</c:v>
                </c:pt>
              </c:strCache>
            </c:strRef>
          </c:cat>
          <c:val>
            <c:numRef>
              <c:f>Sheet1!$E$2:$E$3</c:f>
              <c:numCache>
                <c:formatCode>General</c:formatCode>
                <c:ptCount val="2"/>
                <c:pt idx="0">
                  <c:v>3.4</c:v>
                </c:pt>
                <c:pt idx="1">
                  <c:v>6.2</c:v>
                </c:pt>
              </c:numCache>
            </c:numRef>
          </c:val>
        </c:ser>
        <c:dLbls>
          <c:showLegendKey val="0"/>
          <c:showVal val="0"/>
          <c:showCatName val="0"/>
          <c:showSerName val="0"/>
          <c:showPercent val="0"/>
          <c:showBubbleSize val="0"/>
        </c:dLbls>
        <c:gapWidth val="150"/>
        <c:axId val="250677120"/>
        <c:axId val="250678656"/>
      </c:barChart>
      <c:catAx>
        <c:axId val="250677120"/>
        <c:scaling>
          <c:orientation val="minMax"/>
        </c:scaling>
        <c:delete val="0"/>
        <c:axPos val="b"/>
        <c:numFmt formatCode="General" sourceLinked="0"/>
        <c:majorTickMark val="out"/>
        <c:minorTickMark val="none"/>
        <c:tickLblPos val="nextTo"/>
        <c:spPr>
          <a:ln w="25400"/>
        </c:spPr>
        <c:txPr>
          <a:bodyPr/>
          <a:lstStyle/>
          <a:p>
            <a:pPr>
              <a:defRPr sz="1600"/>
            </a:pPr>
            <a:endParaRPr lang="en-US"/>
          </a:p>
        </c:txPr>
        <c:crossAx val="250678656"/>
        <c:crosses val="autoZero"/>
        <c:auto val="1"/>
        <c:lblAlgn val="ctr"/>
        <c:lblOffset val="100"/>
        <c:noMultiLvlLbl val="0"/>
      </c:catAx>
      <c:valAx>
        <c:axId val="250678656"/>
        <c:scaling>
          <c:orientation val="minMax"/>
        </c:scaling>
        <c:delete val="0"/>
        <c:axPos val="l"/>
        <c:numFmt formatCode="General" sourceLinked="1"/>
        <c:majorTickMark val="out"/>
        <c:minorTickMark val="none"/>
        <c:tickLblPos val="nextTo"/>
        <c:spPr>
          <a:ln w="25400"/>
        </c:spPr>
        <c:crossAx val="250677120"/>
        <c:crosses val="autoZero"/>
        <c:crossBetween val="between"/>
        <c:majorUnit val="1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dLbl>
              <c:idx val="0"/>
              <c:tx>
                <c:rich>
                  <a:bodyPr/>
                  <a:lstStyle/>
                  <a:p>
                    <a:r>
                      <a:rPr lang="en-US" smtClean="0"/>
                      <a:t>7,3</a:t>
                    </a:r>
                    <a:endParaRPr lang="en-US"/>
                  </a:p>
                </c:rich>
              </c:tx>
              <c:showLegendKey val="0"/>
              <c:showVal val="1"/>
              <c:showCatName val="0"/>
              <c:showSerName val="0"/>
              <c:showPercent val="0"/>
              <c:showBubbleSize val="0"/>
            </c:dLbl>
            <c:dLbl>
              <c:idx val="1"/>
              <c:tx>
                <c:rich>
                  <a:bodyPr/>
                  <a:lstStyle/>
                  <a:p>
                    <a:r>
                      <a:rPr lang="en-US" smtClean="0"/>
                      <a:t>11,4</a:t>
                    </a:r>
                    <a:endParaRPr lang="en-US"/>
                  </a:p>
                </c:rich>
              </c:tx>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Sheet1!$B$2:$B$3</c:f>
              <c:numCache>
                <c:formatCode>General</c:formatCode>
                <c:ptCount val="2"/>
                <c:pt idx="0">
                  <c:v>7.3</c:v>
                </c:pt>
                <c:pt idx="1">
                  <c:v>11.4</c:v>
                </c:pt>
              </c:numCache>
            </c:numRef>
          </c:val>
        </c:ser>
        <c:ser>
          <c:idx val="1"/>
          <c:order val="1"/>
          <c:tx>
            <c:strRef>
              <c:f>Sheet1!$C$1</c:f>
              <c:strCache>
                <c:ptCount val="1"/>
                <c:pt idx="0">
                  <c:v>Series 2</c:v>
                </c:pt>
              </c:strCache>
            </c:strRef>
          </c:tx>
          <c:invertIfNegative val="0"/>
          <c:dLbls>
            <c:dLbl>
              <c:idx val="1"/>
              <c:tx>
                <c:rich>
                  <a:bodyPr/>
                  <a:lstStyle/>
                  <a:p>
                    <a:r>
                      <a:rPr lang="en-US" smtClean="0"/>
                      <a:t>16,8</a:t>
                    </a:r>
                    <a:endParaRPr lang="en-US"/>
                  </a:p>
                </c:rich>
              </c:tx>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Sheet1!$C$2:$C$3</c:f>
              <c:numCache>
                <c:formatCode>General</c:formatCode>
                <c:ptCount val="2"/>
                <c:pt idx="0">
                  <c:v>4</c:v>
                </c:pt>
                <c:pt idx="1">
                  <c:v>16.8</c:v>
                </c:pt>
              </c:numCache>
            </c:numRef>
          </c:val>
        </c:ser>
        <c:ser>
          <c:idx val="2"/>
          <c:order val="2"/>
          <c:tx>
            <c:strRef>
              <c:f>Sheet1!$D$1</c:f>
              <c:strCache>
                <c:ptCount val="1"/>
                <c:pt idx="0">
                  <c:v>Series 3</c:v>
                </c:pt>
              </c:strCache>
            </c:strRef>
          </c:tx>
          <c:spPr>
            <a:solidFill>
              <a:schemeClr val="accent3"/>
            </a:solidFill>
          </c:spPr>
          <c:invertIfNegative val="0"/>
          <c:dLbls>
            <c:dLbl>
              <c:idx val="1"/>
              <c:tx>
                <c:rich>
                  <a:bodyPr/>
                  <a:lstStyle/>
                  <a:p>
                    <a:r>
                      <a:rPr lang="en-US" smtClean="0"/>
                      <a:t>2,7</a:t>
                    </a:r>
                    <a:endParaRPr lang="en-US"/>
                  </a:p>
                </c:rich>
              </c:tx>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Sheet1!$D$2:$D$3</c:f>
              <c:numCache>
                <c:formatCode>General</c:formatCode>
                <c:ptCount val="2"/>
                <c:pt idx="0">
                  <c:v>0</c:v>
                </c:pt>
                <c:pt idx="1">
                  <c:v>2.7</c:v>
                </c:pt>
              </c:numCache>
            </c:numRef>
          </c:val>
        </c:ser>
        <c:ser>
          <c:idx val="3"/>
          <c:order val="3"/>
          <c:tx>
            <c:strRef>
              <c:f>Sheet1!$E$1</c:f>
              <c:strCache>
                <c:ptCount val="1"/>
                <c:pt idx="0">
                  <c:v>Series 4</c:v>
                </c:pt>
              </c:strCache>
            </c:strRef>
          </c:tx>
          <c:spPr>
            <a:solidFill>
              <a:schemeClr val="accent4"/>
            </a:solidFill>
          </c:spPr>
          <c:invertIfNegative val="0"/>
          <c:dLbls>
            <c:dLbl>
              <c:idx val="0"/>
              <c:tx>
                <c:rich>
                  <a:bodyPr/>
                  <a:lstStyle/>
                  <a:p>
                    <a:r>
                      <a:rPr lang="en-US" smtClean="0"/>
                      <a:t>19,3</a:t>
                    </a:r>
                    <a:endParaRPr lang="en-US"/>
                  </a:p>
                </c:rich>
              </c:tx>
              <c:showLegendKey val="0"/>
              <c:showVal val="1"/>
              <c:showCatName val="0"/>
              <c:showSerName val="0"/>
              <c:showPercent val="0"/>
              <c:showBubbleSize val="0"/>
            </c:dLbl>
            <c:dLbl>
              <c:idx val="1"/>
              <c:tx>
                <c:rich>
                  <a:bodyPr/>
                  <a:lstStyle/>
                  <a:p>
                    <a:r>
                      <a:rPr lang="en-US" smtClean="0"/>
                      <a:t>28,2</a:t>
                    </a:r>
                    <a:endParaRPr lang="en-US"/>
                  </a:p>
                </c:rich>
              </c:tx>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Sheet1!$E$2:$E$3</c:f>
              <c:numCache>
                <c:formatCode>General</c:formatCode>
                <c:ptCount val="2"/>
                <c:pt idx="0">
                  <c:v>19.3</c:v>
                </c:pt>
                <c:pt idx="1">
                  <c:v>28.2</c:v>
                </c:pt>
              </c:numCache>
            </c:numRef>
          </c:val>
        </c:ser>
        <c:dLbls>
          <c:showLegendKey val="0"/>
          <c:showVal val="0"/>
          <c:showCatName val="0"/>
          <c:showSerName val="0"/>
          <c:showPercent val="0"/>
          <c:showBubbleSize val="0"/>
        </c:dLbls>
        <c:gapWidth val="150"/>
        <c:axId val="251855232"/>
        <c:axId val="251856768"/>
      </c:barChart>
      <c:catAx>
        <c:axId val="251855232"/>
        <c:scaling>
          <c:orientation val="minMax"/>
        </c:scaling>
        <c:delete val="0"/>
        <c:axPos val="b"/>
        <c:numFmt formatCode="General" sourceLinked="0"/>
        <c:majorTickMark val="out"/>
        <c:minorTickMark val="none"/>
        <c:tickLblPos val="nextTo"/>
        <c:spPr>
          <a:ln w="25400"/>
        </c:spPr>
        <c:txPr>
          <a:bodyPr/>
          <a:lstStyle/>
          <a:p>
            <a:pPr>
              <a:defRPr>
                <a:solidFill>
                  <a:srgbClr val="FFFFFF"/>
                </a:solidFill>
              </a:defRPr>
            </a:pPr>
            <a:endParaRPr lang="en-US"/>
          </a:p>
        </c:txPr>
        <c:crossAx val="251856768"/>
        <c:crosses val="autoZero"/>
        <c:auto val="1"/>
        <c:lblAlgn val="ctr"/>
        <c:lblOffset val="100"/>
        <c:noMultiLvlLbl val="0"/>
      </c:catAx>
      <c:valAx>
        <c:axId val="251856768"/>
        <c:scaling>
          <c:orientation val="minMax"/>
          <c:max val="30"/>
        </c:scaling>
        <c:delete val="0"/>
        <c:axPos val="l"/>
        <c:numFmt formatCode="General" sourceLinked="1"/>
        <c:majorTickMark val="out"/>
        <c:minorTickMark val="none"/>
        <c:tickLblPos val="nextTo"/>
        <c:spPr>
          <a:ln w="25400"/>
        </c:spPr>
        <c:crossAx val="25185523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dirty="0" err="1" smtClean="0">
                <a:solidFill>
                  <a:schemeClr val="tx1"/>
                </a:solidFill>
              </a:rPr>
              <a:t>Observé</a:t>
            </a:r>
            <a:endParaRPr lang="en-US" dirty="0">
              <a:solidFill>
                <a:schemeClr val="tx1"/>
              </a:solidFill>
            </a:endParaRPr>
          </a:p>
        </c:rich>
      </c:tx>
      <c:layout>
        <c:manualLayout>
          <c:xMode val="edge"/>
          <c:yMode val="edge"/>
          <c:x val="0.39332721103470403"/>
          <c:y val="8.8560911340590798E-2"/>
        </c:manualLayout>
      </c:layout>
      <c:overlay val="0"/>
      <c:spPr>
        <a:noFill/>
        <a:ln>
          <a:noFill/>
        </a:ln>
        <a:effectLst/>
      </c:sp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03DA-4C62-9C71-4BD56FD61451}"/>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03DA-4C62-9C71-4BD56FD61451}"/>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2-03DA-4C62-9C71-4BD56FD61451}"/>
              </c:ext>
            </c:extLst>
          </c:dPt>
          <c:dPt>
            <c:idx val="3"/>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4-03DA-4C62-9C71-4BD56FD61451}"/>
              </c:ext>
            </c:extLst>
          </c:dPt>
          <c:dLbls>
            <c:dLbl>
              <c:idx val="1"/>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03DA-4C62-9C71-4BD56FD61451}"/>
                </c:ext>
                <c:ext xmlns:c15="http://schemas.microsoft.com/office/drawing/2012/chart" uri="{CE6537A1-D6FC-4f65-9D91-7224C49458BB}">
                  <c15:layout/>
                </c:ext>
              </c:extLst>
            </c:dLbl>
            <c:dLbl>
              <c:idx val="3"/>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03DA-4C62-9C71-4BD56FD61451}"/>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28575" cap="flat" cmpd="sng" algn="ctr">
                  <a:solidFill>
                    <a:srgbClr val="000000"/>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CMS4</c:v>
                </c:pt>
                <c:pt idx="1">
                  <c:v>CMS3</c:v>
                </c:pt>
                <c:pt idx="2">
                  <c:v>CMS2</c:v>
                </c:pt>
                <c:pt idx="3">
                  <c:v>CMS1</c:v>
                </c:pt>
              </c:strCache>
            </c:strRef>
          </c:cat>
          <c:val>
            <c:numRef>
              <c:f>Sheet1!$B$2:$B$5</c:f>
              <c:numCache>
                <c:formatCode>0%</c:formatCode>
                <c:ptCount val="4"/>
                <c:pt idx="0">
                  <c:v>0.45</c:v>
                </c:pt>
                <c:pt idx="1">
                  <c:v>0.04</c:v>
                </c:pt>
                <c:pt idx="2">
                  <c:v>0.34</c:v>
                </c:pt>
                <c:pt idx="3">
                  <c:v>0.17</c:v>
                </c:pt>
              </c:numCache>
            </c:numRef>
          </c:val>
          <c:extLst xmlns:c16r2="http://schemas.microsoft.com/office/drawing/2015/06/chart">
            <c:ext xmlns:c16="http://schemas.microsoft.com/office/drawing/2014/chart" uri="{C3380CC4-5D6E-409C-BE32-E72D297353CC}">
              <c16:uniqueId val="{00000000-03DA-4C62-9C71-4BD56FD6145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solidFill>
            <a:srgbClr val="000000"/>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dirty="0" err="1" smtClean="0">
                <a:solidFill>
                  <a:schemeClr val="tx1"/>
                </a:solidFill>
              </a:rPr>
              <a:t>Attendu</a:t>
            </a:r>
            <a:r>
              <a:rPr lang="en-US" dirty="0" smtClean="0">
                <a:solidFill>
                  <a:schemeClr val="tx1"/>
                </a:solidFill>
              </a:rPr>
              <a:t> </a:t>
            </a:r>
            <a:r>
              <a:rPr lang="en-US" dirty="0">
                <a:solidFill>
                  <a:schemeClr val="tx1"/>
                </a:solidFill>
              </a:rPr>
              <a:t>(</a:t>
            </a:r>
            <a:r>
              <a:rPr lang="en-US" dirty="0" err="1" smtClean="0">
                <a:solidFill>
                  <a:schemeClr val="tx1"/>
                </a:solidFill>
              </a:rPr>
              <a:t>stade</a:t>
            </a:r>
            <a:r>
              <a:rPr lang="en-US" dirty="0" smtClean="0">
                <a:solidFill>
                  <a:schemeClr val="tx1"/>
                </a:solidFill>
              </a:rPr>
              <a:t> </a:t>
            </a:r>
            <a:r>
              <a:rPr lang="en-US" dirty="0">
                <a:solidFill>
                  <a:schemeClr val="tx1"/>
                </a:solidFill>
              </a:rPr>
              <a:t>III)</a:t>
            </a:r>
          </a:p>
        </c:rich>
      </c:tx>
      <c:layout>
        <c:manualLayout>
          <c:xMode val="edge"/>
          <c:yMode val="edge"/>
          <c:x val="0.341666684422753"/>
          <c:y val="8.8560911340590798E-2"/>
        </c:manualLayout>
      </c:layout>
      <c:overlay val="0"/>
      <c:spPr>
        <a:noFill/>
        <a:ln>
          <a:noFill/>
        </a:ln>
        <a:effectLst/>
      </c:sp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03DA-4C62-9C71-4BD56FD61451}"/>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03DA-4C62-9C71-4BD56FD61451}"/>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2-03DA-4C62-9C71-4BD56FD61451}"/>
              </c:ext>
            </c:extLst>
          </c:dPt>
          <c:dPt>
            <c:idx val="3"/>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4-03DA-4C62-9C71-4BD56FD61451}"/>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03DA-4C62-9C71-4BD56FD61451}"/>
                </c:ext>
                <c:ext xmlns:c15="http://schemas.microsoft.com/office/drawing/2012/chart" uri="{CE6537A1-D6FC-4f65-9D91-7224C49458BB}">
                  <c15:layout/>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03DA-4C62-9C71-4BD56FD6145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CMS4</c:v>
                </c:pt>
                <c:pt idx="1">
                  <c:v>CMS3</c:v>
                </c:pt>
                <c:pt idx="2">
                  <c:v>CMS2</c:v>
                </c:pt>
                <c:pt idx="3">
                  <c:v>CMS1</c:v>
                </c:pt>
              </c:strCache>
            </c:strRef>
          </c:cat>
          <c:val>
            <c:numRef>
              <c:f>Sheet1!$B$2:$B$5</c:f>
              <c:numCache>
                <c:formatCode>0%</c:formatCode>
                <c:ptCount val="4"/>
                <c:pt idx="0">
                  <c:v>0.32</c:v>
                </c:pt>
                <c:pt idx="1">
                  <c:v>0.12</c:v>
                </c:pt>
                <c:pt idx="2">
                  <c:v>0.42</c:v>
                </c:pt>
                <c:pt idx="3">
                  <c:v>0.14000000000000001</c:v>
                </c:pt>
              </c:numCache>
            </c:numRef>
          </c:val>
          <c:extLst xmlns:c16r2="http://schemas.microsoft.com/office/drawing/2015/06/chart">
            <c:ext xmlns:c16="http://schemas.microsoft.com/office/drawing/2014/chart" uri="{C3380CC4-5D6E-409C-BE32-E72D297353CC}">
              <c16:uniqueId val="{00000000-03DA-4C62-9C71-4BD56FD6145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solidFill>
            <a:srgbClr val="000000"/>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Bras cetuximab </c:v>
                </c:pt>
              </c:strCache>
            </c:strRef>
          </c:tx>
          <c:spPr>
            <a:solidFill>
              <a:schemeClr val="tx1"/>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2-4163-460F-A012-533AEB7F81B8}"/>
              </c:ext>
            </c:extLst>
          </c:dPt>
          <c:dPt>
            <c:idx val="1"/>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C-E73D-4EEB-8BD9-1CFF5F1F923C}"/>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4163-460F-A012-533AEB7F81B8}"/>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0-4163-460F-A012-533AEB7F81B8}"/>
              </c:ext>
            </c:extLst>
          </c:dPt>
          <c:dLbls>
            <c:dLbl>
              <c:idx val="0"/>
              <c:tx>
                <c:rich>
                  <a:bodyPr/>
                  <a:lstStyle/>
                  <a:p>
                    <a:r>
                      <a:rPr lang="en-US" smtClean="0"/>
                      <a:t>57,2</a:t>
                    </a:r>
                    <a:endParaRPr lang="en-US"/>
                  </a:p>
                </c:rich>
              </c:tx>
              <c:dLblPos val="outEnd"/>
              <c:showLegendKey val="0"/>
              <c:showVal val="1"/>
              <c:showCatName val="0"/>
              <c:showSerName val="0"/>
              <c:showPercent val="0"/>
              <c:showBubbleSize val="0"/>
            </c:dLbl>
            <c:dLbl>
              <c:idx val="1"/>
              <c:tx>
                <c:rich>
                  <a:bodyPr/>
                  <a:lstStyle/>
                  <a:p>
                    <a:r>
                      <a:rPr lang="en-US" smtClean="0"/>
                      <a:t>86,7</a:t>
                    </a:r>
                    <a:endParaRPr lang="en-US"/>
                  </a:p>
                </c:rich>
              </c:tx>
              <c:dLblPos val="outEnd"/>
              <c:showLegendKey val="0"/>
              <c:showVal val="1"/>
              <c:showCatName val="0"/>
              <c:showSerName val="0"/>
              <c:showPercent val="0"/>
              <c:showBubbleSize val="0"/>
            </c:dLbl>
            <c:dLbl>
              <c:idx val="2"/>
              <c:tx>
                <c:rich>
                  <a:bodyPr/>
                  <a:lstStyle/>
                  <a:p>
                    <a:r>
                      <a:rPr lang="en-US" smtClean="0"/>
                      <a:t>73,7</a:t>
                    </a:r>
                    <a:endParaRPr lang="en-US"/>
                  </a:p>
                </c:rich>
              </c:tx>
              <c:dLblPos val="outEnd"/>
              <c:showLegendKey val="0"/>
              <c:showVal val="1"/>
              <c:showCatName val="0"/>
              <c:showSerName val="0"/>
              <c:showPercent val="0"/>
              <c:showBubbleSize val="0"/>
            </c:dLbl>
            <c:dLbl>
              <c:idx val="3"/>
              <c:tx>
                <c:rich>
                  <a:bodyPr/>
                  <a:lstStyle/>
                  <a:p>
                    <a:r>
                      <a:rPr lang="en-US" smtClean="0"/>
                      <a:t>77,8</a:t>
                    </a:r>
                    <a:endParaRPr lang="en-US"/>
                  </a:p>
                </c:rich>
              </c:tx>
              <c:dLblPos val="outEnd"/>
              <c:showLegendKey val="0"/>
              <c:showVal val="1"/>
              <c:showCatName val="0"/>
              <c:showSerName val="0"/>
              <c:showPercent val="0"/>
              <c:showBubbleSize val="0"/>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CMS1</c:v>
                </c:pt>
                <c:pt idx="1">
                  <c:v>CMS2</c:v>
                </c:pt>
                <c:pt idx="2">
                  <c:v>CMS3</c:v>
                </c:pt>
                <c:pt idx="3">
                  <c:v>CMS4</c:v>
                </c:pt>
              </c:strCache>
            </c:strRef>
          </c:cat>
          <c:val>
            <c:numRef>
              <c:f>Sheet1!$B$2:$B$5</c:f>
              <c:numCache>
                <c:formatCode>0.0</c:formatCode>
                <c:ptCount val="4"/>
                <c:pt idx="0">
                  <c:v>57.2</c:v>
                </c:pt>
                <c:pt idx="1">
                  <c:v>86.7</c:v>
                </c:pt>
                <c:pt idx="2">
                  <c:v>73.7</c:v>
                </c:pt>
                <c:pt idx="3">
                  <c:v>77.8</c:v>
                </c:pt>
              </c:numCache>
            </c:numRef>
          </c:val>
          <c:extLst xmlns:c16r2="http://schemas.microsoft.com/office/drawing/2015/06/chart">
            <c:ext xmlns:c16="http://schemas.microsoft.com/office/drawing/2014/chart" uri="{C3380CC4-5D6E-409C-BE32-E72D297353CC}">
              <c16:uniqueId val="{00000000-A1F3-4324-ADDA-607BE57196CA}"/>
            </c:ext>
          </c:extLst>
        </c:ser>
        <c:ser>
          <c:idx val="1"/>
          <c:order val="1"/>
          <c:tx>
            <c:strRef>
              <c:f>Sheet1!$C$1</c:f>
              <c:strCache>
                <c:ptCount val="1"/>
                <c:pt idx="0">
                  <c:v>Bras bevacizumab </c:v>
                </c:pt>
              </c:strCache>
            </c:strRef>
          </c:tx>
          <c:spPr>
            <a:solidFill>
              <a:schemeClr val="tx1">
                <a:lumMod val="20000"/>
                <a:lumOff val="80000"/>
              </a:schemeClr>
            </a:solidFill>
            <a:ln>
              <a:noFill/>
            </a:ln>
            <a:effectLst/>
          </c:spPr>
          <c:invertIfNegative val="0"/>
          <c:dPt>
            <c:idx val="0"/>
            <c:invertIfNegative val="0"/>
            <c:bubble3D val="0"/>
            <c:spPr>
              <a:solidFill>
                <a:schemeClr val="bg1">
                  <a:lumMod val="20000"/>
                  <a:lumOff val="80000"/>
                </a:schemeClr>
              </a:solidFill>
              <a:ln>
                <a:noFill/>
              </a:ln>
              <a:effectLst/>
            </c:spPr>
            <c:extLst xmlns:c16r2="http://schemas.microsoft.com/office/drawing/2015/06/chart">
              <c:ext xmlns:c16="http://schemas.microsoft.com/office/drawing/2014/chart" uri="{C3380CC4-5D6E-409C-BE32-E72D297353CC}">
                <c16:uniqueId val="{00000005-4163-460F-A012-533AEB7F81B8}"/>
              </c:ext>
            </c:extLst>
          </c:dPt>
          <c:dPt>
            <c:idx val="1"/>
            <c:invertIfNegative val="0"/>
            <c:bubble3D val="0"/>
            <c:spPr>
              <a:solidFill>
                <a:schemeClr val="accent3">
                  <a:lumMod val="20000"/>
                  <a:lumOff val="80000"/>
                </a:schemeClr>
              </a:solidFill>
              <a:ln>
                <a:noFill/>
              </a:ln>
              <a:effectLst/>
            </c:spPr>
            <c:extLst xmlns:c16r2="http://schemas.microsoft.com/office/drawing/2015/06/chart">
              <c:ext xmlns:c16="http://schemas.microsoft.com/office/drawing/2014/chart" uri="{C3380CC4-5D6E-409C-BE32-E72D297353CC}">
                <c16:uniqueId val="{0000000D-E73D-4EEB-8BD9-1CFF5F1F923C}"/>
              </c:ext>
            </c:extLst>
          </c:dPt>
          <c:dPt>
            <c:idx val="2"/>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4-4163-460F-A012-533AEB7F81B8}"/>
              </c:ext>
            </c:extLst>
          </c:dPt>
          <c:dPt>
            <c:idx val="3"/>
            <c:invertIfNegative val="0"/>
            <c:bubble3D val="0"/>
            <c:spPr>
              <a:solidFill>
                <a:schemeClr val="accent4">
                  <a:lumMod val="20000"/>
                  <a:lumOff val="80000"/>
                </a:schemeClr>
              </a:solidFill>
              <a:ln>
                <a:noFill/>
              </a:ln>
              <a:effectLst/>
            </c:spPr>
            <c:extLst xmlns:c16r2="http://schemas.microsoft.com/office/drawing/2015/06/chart">
              <c:ext xmlns:c16="http://schemas.microsoft.com/office/drawing/2014/chart" uri="{C3380CC4-5D6E-409C-BE32-E72D297353CC}">
                <c16:uniqueId val="{00000001-4163-460F-A012-533AEB7F81B8}"/>
              </c:ext>
            </c:extLst>
          </c:dPt>
          <c:dLbls>
            <c:dLbl>
              <c:idx val="0"/>
              <c:tx>
                <c:rich>
                  <a:bodyPr/>
                  <a:lstStyle/>
                  <a:p>
                    <a:r>
                      <a:rPr lang="en-US" smtClean="0"/>
                      <a:t>50,0</a:t>
                    </a:r>
                    <a:endParaRPr lang="en-US"/>
                  </a:p>
                </c:rich>
              </c:tx>
              <c:dLblPos val="outEnd"/>
              <c:showLegendKey val="0"/>
              <c:showVal val="1"/>
              <c:showCatName val="0"/>
              <c:showSerName val="0"/>
              <c:showPercent val="0"/>
              <c:showBubbleSize val="0"/>
            </c:dLbl>
            <c:dLbl>
              <c:idx val="1"/>
              <c:tx>
                <c:rich>
                  <a:bodyPr/>
                  <a:lstStyle/>
                  <a:p>
                    <a:r>
                      <a:rPr lang="en-US" smtClean="0"/>
                      <a:t>70,0</a:t>
                    </a:r>
                    <a:endParaRPr lang="en-US"/>
                  </a:p>
                </c:rich>
              </c:tx>
              <c:dLblPos val="outEnd"/>
              <c:showLegendKey val="0"/>
              <c:showVal val="1"/>
              <c:showCatName val="0"/>
              <c:showSerName val="0"/>
              <c:showPercent val="0"/>
              <c:showBubbleSize val="0"/>
            </c:dLbl>
            <c:dLbl>
              <c:idx val="2"/>
              <c:tx>
                <c:rich>
                  <a:bodyPr/>
                  <a:lstStyle/>
                  <a:p>
                    <a:r>
                      <a:rPr lang="en-US" dirty="0" smtClean="0"/>
                      <a:t>41,7</a:t>
                    </a:r>
                    <a:endParaRPr lang="en-US" dirty="0"/>
                  </a:p>
                </c:rich>
              </c:tx>
              <c:dLblPos val="outEnd"/>
              <c:showLegendKey val="0"/>
              <c:showVal val="1"/>
              <c:showCatName val="0"/>
              <c:showSerName val="0"/>
              <c:showPercent val="0"/>
              <c:showBubbleSize val="0"/>
            </c:dLbl>
            <c:dLbl>
              <c:idx val="3"/>
              <c:tx>
                <c:rich>
                  <a:bodyPr/>
                  <a:lstStyle/>
                  <a:p>
                    <a:r>
                      <a:rPr lang="en-US" smtClean="0"/>
                      <a:t>53,2</a:t>
                    </a:r>
                    <a:endParaRPr lang="en-US"/>
                  </a:p>
                </c:rich>
              </c:tx>
              <c:dLblPos val="outEnd"/>
              <c:showLegendKey val="0"/>
              <c:showVal val="1"/>
              <c:showCatName val="0"/>
              <c:showSerName val="0"/>
              <c:showPercent val="0"/>
              <c:showBubbleSize val="0"/>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CMS1</c:v>
                </c:pt>
                <c:pt idx="1">
                  <c:v>CMS2</c:v>
                </c:pt>
                <c:pt idx="2">
                  <c:v>CMS3</c:v>
                </c:pt>
                <c:pt idx="3">
                  <c:v>CMS4</c:v>
                </c:pt>
              </c:strCache>
            </c:strRef>
          </c:cat>
          <c:val>
            <c:numRef>
              <c:f>Sheet1!$C$2:$C$5</c:f>
              <c:numCache>
                <c:formatCode>0.0</c:formatCode>
                <c:ptCount val="4"/>
                <c:pt idx="0">
                  <c:v>50</c:v>
                </c:pt>
                <c:pt idx="1">
                  <c:v>70</c:v>
                </c:pt>
                <c:pt idx="2">
                  <c:v>41.7</c:v>
                </c:pt>
                <c:pt idx="3">
                  <c:v>53.2</c:v>
                </c:pt>
              </c:numCache>
            </c:numRef>
          </c:val>
          <c:extLst xmlns:c16r2="http://schemas.microsoft.com/office/drawing/2015/06/chart">
            <c:ext xmlns:c16="http://schemas.microsoft.com/office/drawing/2014/chart" uri="{C3380CC4-5D6E-409C-BE32-E72D297353CC}">
              <c16:uniqueId val="{00000001-A1F3-4324-ADDA-607BE57196CA}"/>
            </c:ext>
          </c:extLst>
        </c:ser>
        <c:dLbls>
          <c:showLegendKey val="0"/>
          <c:showVal val="0"/>
          <c:showCatName val="0"/>
          <c:showSerName val="0"/>
          <c:showPercent val="0"/>
          <c:showBubbleSize val="0"/>
        </c:dLbls>
        <c:gapWidth val="100"/>
        <c:axId val="292117888"/>
        <c:axId val="292127872"/>
      </c:barChart>
      <c:catAx>
        <c:axId val="292117888"/>
        <c:scaling>
          <c:orientation val="minMax"/>
        </c:scaling>
        <c:delete val="0"/>
        <c:axPos val="b"/>
        <c:numFmt formatCode="General" sourceLinked="1"/>
        <c:majorTickMark val="none"/>
        <c:minorTickMark val="none"/>
        <c:tickLblPos val="nextTo"/>
        <c:spPr>
          <a:noFill/>
          <a:ln w="28575" cap="sq" cmpd="sng" algn="ctr">
            <a:solidFill>
              <a:schemeClr val="tx1"/>
            </a:solidFill>
            <a:miter lim="800000"/>
          </a:ln>
          <a:effectLst/>
        </c:spPr>
        <c:txPr>
          <a:bodyPr rot="-60000000" vert="horz"/>
          <a:lstStyle/>
          <a:p>
            <a:pPr>
              <a:defRPr/>
            </a:pPr>
            <a:endParaRPr lang="en-US"/>
          </a:p>
        </c:txPr>
        <c:crossAx val="292127872"/>
        <c:crosses val="autoZero"/>
        <c:auto val="1"/>
        <c:lblAlgn val="ctr"/>
        <c:lblOffset val="100"/>
        <c:noMultiLvlLbl val="0"/>
      </c:catAx>
      <c:valAx>
        <c:axId val="292127872"/>
        <c:scaling>
          <c:orientation val="minMax"/>
          <c:max val="100"/>
          <c:min val="0"/>
        </c:scaling>
        <c:delete val="0"/>
        <c:axPos val="l"/>
        <c:numFmt formatCode="0" sourceLinked="0"/>
        <c:majorTickMark val="out"/>
        <c:minorTickMark val="none"/>
        <c:tickLblPos val="nextTo"/>
        <c:spPr>
          <a:noFill/>
          <a:ln w="28575" cap="sq">
            <a:solidFill>
              <a:schemeClr val="tx1"/>
            </a:solidFill>
            <a:miter lim="800000"/>
          </a:ln>
          <a:effectLst/>
        </c:spPr>
        <c:txPr>
          <a:bodyPr rot="-60000000" vert="horz"/>
          <a:lstStyle/>
          <a:p>
            <a:pPr>
              <a:defRPr/>
            </a:pPr>
            <a:endParaRPr lang="en-US"/>
          </a:p>
        </c:txPr>
        <c:crossAx val="292117888"/>
        <c:crosses val="autoZero"/>
        <c:crossBetween val="between"/>
        <c:majorUnit val="20"/>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21/07/2017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t>1</a:t>
            </a:fld>
            <a:endParaRPr lang="en-US"/>
          </a:p>
        </p:txBody>
      </p:sp>
    </p:spTree>
    <p:extLst>
      <p:ext uri="{BB962C8B-B14F-4D97-AF65-F5344CB8AC3E}">
        <p14:creationId xmlns:p14="http://schemas.microsoft.com/office/powerpoint/2010/main" val="87458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AEF7C2-21B3-437D-9708-1569AD363FD6}" type="slidenum">
              <a:rPr lang="en-US" smtClean="0"/>
              <a:t>7</a:t>
            </a:fld>
            <a:endParaRPr lang="en-US"/>
          </a:p>
        </p:txBody>
      </p:sp>
    </p:spTree>
    <p:extLst>
      <p:ext uri="{BB962C8B-B14F-4D97-AF65-F5344CB8AC3E}">
        <p14:creationId xmlns:p14="http://schemas.microsoft.com/office/powerpoint/2010/main" val="278214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32</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32</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32</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42619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AEF7C2-21B3-437D-9708-1569AD363FD6}" type="slidenum">
              <a:rPr lang="en-US" smtClean="0"/>
              <a:t>74</a:t>
            </a:fld>
            <a:endParaRPr lang="en-US"/>
          </a:p>
        </p:txBody>
      </p:sp>
    </p:spTree>
    <p:extLst>
      <p:ext uri="{BB962C8B-B14F-4D97-AF65-F5344CB8AC3E}">
        <p14:creationId xmlns:p14="http://schemas.microsoft.com/office/powerpoint/2010/main" val="1861020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4583" b="20104"/>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smtClean="0"/>
              <a:t>GI SLIDE DECK 2017</a:t>
            </a:r>
            <a:br>
              <a:rPr lang="en-US" dirty="0" smtClean="0"/>
            </a:br>
            <a:r>
              <a:rPr lang="en-US" sz="2800" b="0" dirty="0" smtClean="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US" sz="2400" b="1" i="0" u="none" strike="noStrike" kern="0" cap="none" spc="0" normalizeH="0" baseline="0" noProof="0" dirty="0" err="1" smtClean="0">
                <a:ln>
                  <a:noFill/>
                </a:ln>
                <a:solidFill>
                  <a:srgbClr val="FFFFFF"/>
                </a:solidFill>
                <a:effectLst/>
                <a:uLnTx/>
                <a:uFillTx/>
                <a:latin typeface="Arial"/>
                <a:ea typeface="+mn-ea"/>
                <a:cs typeface="Arial"/>
              </a:rPr>
              <a:t>Congrès</a:t>
            </a:r>
            <a:r>
              <a:rPr kumimoji="0" lang="en-US" sz="2400" b="1" i="0" u="none" strike="noStrike" kern="0" cap="none" spc="0" normalizeH="0" baseline="0" noProof="0" dirty="0" smtClean="0">
                <a:ln>
                  <a:noFill/>
                </a:ln>
                <a:solidFill>
                  <a:srgbClr val="FFFFFF"/>
                </a:solidFill>
                <a:effectLst/>
                <a:uLnTx/>
                <a:uFillTx/>
                <a:latin typeface="Arial"/>
                <a:ea typeface="+mn-ea"/>
                <a:cs typeface="Arial"/>
              </a:rPr>
              <a:t> de </a:t>
            </a:r>
            <a:r>
              <a:rPr kumimoji="0" lang="en-US" sz="2400" b="1" i="0" u="none" strike="noStrike" kern="0" cap="none" spc="0" normalizeH="0" baseline="0" noProof="0" dirty="0" err="1" smtClean="0">
                <a:ln>
                  <a:noFill/>
                </a:ln>
                <a:solidFill>
                  <a:srgbClr val="FFFFFF"/>
                </a:solidFill>
                <a:effectLst/>
                <a:uLnTx/>
                <a:uFillTx/>
                <a:latin typeface="Arial"/>
                <a:ea typeface="+mn-ea"/>
                <a:cs typeface="Arial"/>
              </a:rPr>
              <a:t>l’ASCO</a:t>
            </a:r>
            <a:r>
              <a:rPr kumimoji="0" lang="en-US" sz="2400" b="1" i="0" u="none" strike="noStrike" kern="0" cap="none" spc="0" normalizeH="0" baseline="0" noProof="0" dirty="0" smtClean="0">
                <a:ln>
                  <a:noFill/>
                </a:ln>
                <a:solidFill>
                  <a:srgbClr val="FFFFFF"/>
                </a:solidFill>
                <a:effectLst/>
                <a:uLnTx/>
                <a:uFillTx/>
                <a:latin typeface="Arial"/>
                <a:ea typeface="+mn-ea"/>
                <a:cs typeface="Arial"/>
              </a:rPr>
              <a:t> 2017</a:t>
            </a:r>
            <a:endParaRPr lang="en-GB" sz="1100" dirty="0" smtClean="0">
              <a:effectLst/>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latin typeface="Arial"/>
                <a:ea typeface="+mn-ea"/>
                <a:cs typeface="Arial"/>
              </a:rPr>
              <a:t>2–6 </a:t>
            </a:r>
            <a:r>
              <a:rPr lang="en-US" sz="2000" b="0" kern="1200" dirty="0" err="1" smtClean="0">
                <a:solidFill>
                  <a:schemeClr val="tx2"/>
                </a:solidFill>
                <a:effectLst/>
                <a:latin typeface="Arial"/>
                <a:ea typeface="+mn-ea"/>
                <a:cs typeface="Arial"/>
              </a:rPr>
              <a:t>Juin</a:t>
            </a:r>
            <a:r>
              <a:rPr lang="en-US" sz="2000" b="0" kern="1200" dirty="0" smtClean="0">
                <a:solidFill>
                  <a:schemeClr val="tx2"/>
                </a:solidFill>
                <a:effectLst/>
                <a:latin typeface="Arial"/>
                <a:ea typeface="+mn-ea"/>
                <a:cs typeface="Arial"/>
              </a:rPr>
              <a:t> </a:t>
            </a:r>
            <a:r>
              <a:rPr lang="en-US" sz="2000" b="0" kern="1200" dirty="0">
                <a:solidFill>
                  <a:schemeClr val="tx2"/>
                </a:solidFill>
                <a:effectLst/>
                <a:latin typeface="Arial"/>
                <a:ea typeface="+mn-ea"/>
                <a:cs typeface="Arial"/>
              </a:rPr>
              <a:t>2017 | </a:t>
            </a:r>
            <a:r>
              <a:rPr lang="en-US" sz="2000" b="0" kern="1200" baseline="0" dirty="0">
                <a:solidFill>
                  <a:schemeClr val="tx2"/>
                </a:solidFill>
                <a:effectLst/>
                <a:latin typeface="Arial"/>
                <a:ea typeface="+mn-ea"/>
                <a:cs typeface="Arial"/>
              </a:rPr>
              <a:t>Chicago, </a:t>
            </a:r>
            <a:r>
              <a:rPr lang="en-US" sz="2000" kern="1200" dirty="0" err="1" smtClean="0">
                <a:solidFill>
                  <a:schemeClr val="tx2"/>
                </a:solidFill>
                <a:effectLst/>
                <a:latin typeface="Arial"/>
                <a:ea typeface="+mn-ea"/>
                <a:cs typeface="Arial"/>
              </a:rPr>
              <a:t>Etats</a:t>
            </a:r>
            <a:r>
              <a:rPr lang="en-US" sz="2000" kern="1200" dirty="0" smtClean="0">
                <a:solidFill>
                  <a:schemeClr val="tx2"/>
                </a:solidFill>
                <a:effectLst/>
                <a:latin typeface="Arial"/>
                <a:ea typeface="+mn-ea"/>
                <a:cs typeface="Arial"/>
              </a:rPr>
              <a:t> </a:t>
            </a:r>
            <a:r>
              <a:rPr lang="en-US" sz="2000" kern="1200" dirty="0" err="1" smtClean="0">
                <a:solidFill>
                  <a:schemeClr val="tx2"/>
                </a:solidFill>
                <a:effectLst/>
                <a:latin typeface="Arial"/>
                <a:ea typeface="+mn-ea"/>
                <a:cs typeface="Arial"/>
              </a:rPr>
              <a:t>Unis</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379340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3011934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3858130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5692933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9116656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3688094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2679086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7961438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7601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2827" b="12953"/>
          <a:stretch/>
        </p:blipFill>
        <p:spPr>
          <a:xfrm>
            <a:off x="0" y="1481982"/>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4" name="Rectangle 3"/>
          <p:cNvSpPr/>
          <p:nvPr userDrawn="1"/>
        </p:nvSpPr>
        <p:spPr>
          <a:xfrm>
            <a:off x="454836" y="1515719"/>
            <a:ext cx="8234328" cy="800219"/>
          </a:xfrm>
          <a:prstGeom prst="rect">
            <a:avLst/>
          </a:prstGeom>
        </p:spPr>
        <p:txBody>
          <a:bodyPr wrap="square">
            <a:spAutoFit/>
          </a:bodyPr>
          <a:lstStyle/>
          <a:p>
            <a:pPr algn="ctr"/>
            <a:r>
              <a:rPr lang="en-GB" sz="2800" b="1" kern="0" dirty="0">
                <a:solidFill>
                  <a:srgbClr val="FFFFFF"/>
                </a:solidFill>
                <a:effectLst>
                  <a:outerShdw blurRad="50800" dist="38100" dir="2700000" algn="tl" rotWithShape="0">
                    <a:prstClr val="black">
                      <a:alpha val="40000"/>
                    </a:prstClr>
                  </a:outerShdw>
                </a:effectLst>
                <a:latin typeface="Arial"/>
                <a:cs typeface="Arial"/>
              </a:rPr>
              <a:t>2017 Gastrointestinal Cancers Symposium</a:t>
            </a:r>
          </a:p>
          <a:p>
            <a:pPr algn="ctr">
              <a:defRPr/>
            </a:pPr>
            <a:r>
              <a:rPr lang="en-US"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val="2104418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1026" name="Picture 2" descr="http://image.shutterstock.com/z/stock-photo-san-francisco-hyde-street-cable-car-tram-of-the-powell-hyde-in-california-usa-17562627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7245" b="14968"/>
          <a:stretch/>
        </p:blipFill>
        <p:spPr bwMode="auto">
          <a:xfrm>
            <a:off x="0" y="1474220"/>
            <a:ext cx="9144000" cy="4545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219200" y="5138913"/>
            <a:ext cx="6705600" cy="738664"/>
          </a:xfrm>
          <a:prstGeom prst="rect">
            <a:avLst/>
          </a:prstGeom>
        </p:spPr>
        <p:txBody>
          <a:bodyPr wrap="square">
            <a:spAutoFit/>
          </a:bodyPr>
          <a:lstStyle/>
          <a:p>
            <a:pPr algn="ctr">
              <a:spcAft>
                <a:spcPts val="600"/>
              </a:spcAft>
            </a:pP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Cancers Symposium</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US" b="1"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val="314042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050" name="Picture 2" descr="https://image.shutterstock.com/z/stock-photo-famous-lombard-street-in-san-francisco-at-sunrise-184856327.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3717" b="18496"/>
          <a:stretch/>
        </p:blipFill>
        <p:spPr bwMode="auto">
          <a:xfrm>
            <a:off x="0" y="1474220"/>
            <a:ext cx="9144000" cy="4545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7" name="Rectangle 16"/>
          <p:cNvSpPr/>
          <p:nvPr userDrawn="1"/>
        </p:nvSpPr>
        <p:spPr>
          <a:xfrm>
            <a:off x="1355835" y="4813735"/>
            <a:ext cx="7502814" cy="1107996"/>
          </a:xfrm>
          <a:prstGeom prst="rect">
            <a:avLst/>
          </a:prstGeom>
        </p:spPr>
        <p:txBody>
          <a:bodyPr wrap="square">
            <a:spAutoFit/>
          </a:bodyPr>
          <a:lstStyle/>
          <a:p>
            <a:pPr algn="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GB" sz="2400" b="1" kern="0" dirty="0">
                <a:solidFill>
                  <a:srgbClr val="FFFFFF"/>
                </a:solidFill>
                <a:effectLst>
                  <a:outerShdw blurRad="50800" dist="38100" dir="2700000" algn="tl" rotWithShape="0">
                    <a:prstClr val="black">
                      <a:alpha val="40000"/>
                    </a:prstClr>
                  </a:outerShdw>
                </a:effectLst>
                <a:latin typeface="Arial"/>
                <a:cs typeface="Arial"/>
              </a:rPr>
              <a:t>Cancers Symposium</a:t>
            </a:r>
          </a:p>
          <a:p>
            <a:pPr algn="r">
              <a:defRPr/>
            </a:pPr>
            <a:r>
              <a:rPr lang="en-US" sz="1600"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val="2102369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3" name="Picture 2" descr="https://image.shutterstock.com/z/stock-photo-san-francisco-panorama-w-golden-gate-bridge-from-san-francisco-bay-118203955.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407" b="13009"/>
          <a:stretch/>
        </p:blipFill>
        <p:spPr bwMode="auto">
          <a:xfrm>
            <a:off x="0" y="1487940"/>
            <a:ext cx="9144000" cy="45318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355835" y="4813735"/>
            <a:ext cx="7502814" cy="1107996"/>
          </a:xfrm>
          <a:prstGeom prst="rect">
            <a:avLst/>
          </a:prstGeom>
        </p:spPr>
        <p:txBody>
          <a:bodyPr wrap="square">
            <a:spAutoFit/>
          </a:bodyPr>
          <a:lstStyle/>
          <a:p>
            <a:pPr algn="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GB" sz="2400" b="1" kern="0" dirty="0">
                <a:solidFill>
                  <a:srgbClr val="FFFFFF"/>
                </a:solidFill>
                <a:effectLst>
                  <a:outerShdw blurRad="50800" dist="38100" dir="2700000" algn="tl" rotWithShape="0">
                    <a:prstClr val="black">
                      <a:alpha val="40000"/>
                    </a:prstClr>
                  </a:outerShdw>
                </a:effectLst>
                <a:latin typeface="Arial"/>
                <a:cs typeface="Arial"/>
              </a:rPr>
              <a:t>Cancers Symposium</a:t>
            </a:r>
          </a:p>
          <a:p>
            <a:pPr algn="r">
              <a:defRPr/>
            </a:pPr>
            <a:r>
              <a:rPr lang="en-US" sz="1600"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val="895301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2935647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3012828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631123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74449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861155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648551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197556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52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4583" b="20104"/>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lang="en-GB" sz="2400" b="1" kern="0" dirty="0">
                <a:solidFill>
                  <a:srgbClr val="FFFFFF"/>
                </a:solidFill>
                <a:latin typeface="Arial"/>
                <a:cs typeface="Arial"/>
              </a:rPr>
              <a:t>2017 ASCO ANNUAL MEETING</a:t>
            </a:r>
          </a:p>
          <a:p>
            <a:pPr algn="ctr">
              <a:defRPr/>
            </a:pPr>
            <a:r>
              <a:rPr lang="en-US" sz="2000" dirty="0">
                <a:solidFill>
                  <a:srgbClr val="FFFFFF"/>
                </a:solidFill>
                <a:latin typeface="Arial"/>
                <a:cs typeface="Arial"/>
              </a:rPr>
              <a:t>2–6 June 2017 | Chicago, USA</a:t>
            </a:r>
          </a:p>
        </p:txBody>
      </p:sp>
    </p:spTree>
    <p:extLst>
      <p:ext uri="{BB962C8B-B14F-4D97-AF65-F5344CB8AC3E}">
        <p14:creationId xmlns:p14="http://schemas.microsoft.com/office/powerpoint/2010/main" val="1904181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488733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96532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44265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660794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99524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79316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1472605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8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260956928"/>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3571034022"/>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4131075083"/>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4.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5.xml"/></Relationships>
</file>

<file path=ppt/slides/_rels/slide10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4.xml"/><Relationship Id="rId1" Type="http://schemas.openxmlformats.org/officeDocument/2006/relationships/tags" Target="../tags/tag66.xml"/><Relationship Id="rId4" Type="http://schemas.openxmlformats.org/officeDocument/2006/relationships/chart" Target="../charts/chart6.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7.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8.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9.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10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chart" Target="../charts/char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6.xml"/><Relationship Id="rId7" Type="http://schemas.openxmlformats.org/officeDocument/2006/relationships/slide" Target="slide47.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slide" Target="slide31.xml"/><Relationship Id="rId5" Type="http://schemas.openxmlformats.org/officeDocument/2006/relationships/slide" Target="slide23.xml"/><Relationship Id="rId10" Type="http://schemas.openxmlformats.org/officeDocument/2006/relationships/slide" Target="slide117.xml"/><Relationship Id="rId4" Type="http://schemas.openxmlformats.org/officeDocument/2006/relationships/slide" Target="slide22.xml"/><Relationship Id="rId9" Type="http://schemas.openxmlformats.org/officeDocument/2006/relationships/slide" Target="slide5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5.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9.xml"/></Relationships>
</file>

<file path=ppt/slides/_rels/slide7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4.xml"/><Relationship Id="rId1" Type="http://schemas.openxmlformats.org/officeDocument/2006/relationships/tags" Target="../tags/tag40.xml"/><Relationship Id="rId4" Type="http://schemas.openxmlformats.org/officeDocument/2006/relationships/chart" Target="../charts/chart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41.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5.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6.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7.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8.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9.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0.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1.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3.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5.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6.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8.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9.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0.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1.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Diaporama cancers digestifs 2017</a:t>
            </a:r>
            <a:br>
              <a:rPr lang="fr-FR" dirty="0" smtClean="0"/>
            </a:br>
            <a:r>
              <a:rPr lang="fr-FR" sz="2800" b="0" dirty="0" smtClean="0"/>
              <a:t>Abstracts sélectionnés du</a:t>
            </a:r>
            <a:endParaRPr lang="fr-FR" sz="2800" b="0" dirty="0"/>
          </a:p>
        </p:txBody>
      </p:sp>
      <p:sp>
        <p:nvSpPr>
          <p:cNvPr id="2" name="Rectangle 1"/>
          <p:cNvSpPr/>
          <p:nvPr/>
        </p:nvSpPr>
        <p:spPr>
          <a:xfrm>
            <a:off x="2386739" y="1720312"/>
            <a:ext cx="4401519" cy="759417"/>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2576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4003: </a:t>
            </a:r>
            <a:r>
              <a:rPr lang="fr-FR" sz="1800" dirty="0"/>
              <a:t>Cohorte 1 de l’étude KEYNOTE-059: efficacité et tolérance du pembrolizumab en monothérapie chez les patients avec cancer gastrique avancé prétraité – Fuchs CS, et al</a:t>
            </a:r>
            <a:endParaRPr lang="en-GB" sz="1800" dirty="0"/>
          </a:p>
        </p:txBody>
      </p:sp>
      <p:sp>
        <p:nvSpPr>
          <p:cNvPr id="5" name="Text Placeholder 4"/>
          <p:cNvSpPr>
            <a:spLocks noGrp="1"/>
          </p:cNvSpPr>
          <p:nvPr>
            <p:ph type="body" sz="quarter" idx="11"/>
          </p:nvPr>
        </p:nvSpPr>
        <p:spPr/>
        <p:txBody>
          <a:bodyPr/>
          <a:lstStyle/>
          <a:p>
            <a:r>
              <a:rPr lang="en-GB" dirty="0" smtClean="0"/>
              <a:t>Fuchs CS,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4003</a:t>
            </a:r>
            <a:endParaRPr lang="en-GB" dirty="0"/>
          </a:p>
        </p:txBody>
      </p:sp>
      <p:sp>
        <p:nvSpPr>
          <p:cNvPr id="6" name="Content Placeholder 2"/>
          <p:cNvSpPr>
            <a:spLocks noGrp="1"/>
          </p:cNvSpPr>
          <p:nvPr>
            <p:ph idx="1"/>
          </p:nvPr>
        </p:nvSpPr>
        <p:spPr>
          <a:xfrm>
            <a:off x="365124" y="1254035"/>
            <a:ext cx="8413751" cy="498565"/>
          </a:xfrm>
        </p:spPr>
        <p:txBody>
          <a:bodyPr/>
          <a:lstStyle/>
          <a:p>
            <a:pPr marL="0" indent="0">
              <a:buNone/>
            </a:pPr>
            <a:r>
              <a:rPr lang="en-GB" b="1" dirty="0" err="1" smtClean="0"/>
              <a:t>Résultats</a:t>
            </a:r>
            <a:r>
              <a:rPr lang="en-GB" b="1" dirty="0" smtClean="0"/>
              <a:t> </a:t>
            </a:r>
            <a:endParaRPr lang="en-GB" b="1" dirty="0"/>
          </a:p>
        </p:txBody>
      </p:sp>
      <p:graphicFrame>
        <p:nvGraphicFramePr>
          <p:cNvPr id="7" name="Group 88"/>
          <p:cNvGraphicFramePr>
            <a:graphicFrameLocks noGrp="1"/>
          </p:cNvGraphicFramePr>
          <p:nvPr>
            <p:extLst>
              <p:ext uri="{D42A27DB-BD31-4B8C-83A1-F6EECF244321}">
                <p14:modId xmlns:p14="http://schemas.microsoft.com/office/powerpoint/2010/main" val="657991492"/>
              </p:ext>
            </p:extLst>
          </p:nvPr>
        </p:nvGraphicFramePr>
        <p:xfrm>
          <a:off x="369888" y="1752599"/>
          <a:ext cx="8408986" cy="4448520"/>
        </p:xfrm>
        <a:graphic>
          <a:graphicData uri="http://schemas.openxmlformats.org/drawingml/2006/table">
            <a:tbl>
              <a:tblPr firstRow="1" bandRow="1">
                <a:tableStyleId>{69012ECD-51FC-41F1-AA8D-1B2483CD663E}</a:tableStyleId>
              </a:tblPr>
              <a:tblGrid>
                <a:gridCol w="3516312">
                  <a:extLst>
                    <a:ext uri="{9D8B030D-6E8A-4147-A177-3AD203B41FA5}">
                      <a16:colId xmlns="" xmlns:a16="http://schemas.microsoft.com/office/drawing/2014/main" val="20000"/>
                    </a:ext>
                  </a:extLst>
                </a:gridCol>
                <a:gridCol w="2446337"/>
                <a:gridCol w="2446337">
                  <a:extLst>
                    <a:ext uri="{9D8B030D-6E8A-4147-A177-3AD203B41FA5}">
                      <a16:colId xmlns="" xmlns:a16="http://schemas.microsoft.com/office/drawing/2014/main" val="20003"/>
                    </a:ext>
                  </a:extLst>
                </a:gridCol>
              </a:tblGrid>
              <a:tr h="246238">
                <a:tc rowSpan="2">
                  <a:txBody>
                    <a:bodyPr/>
                    <a:lstStyle/>
                    <a:p>
                      <a:pPr>
                        <a:lnSpc>
                          <a:spcPct val="90000"/>
                        </a:lnSpc>
                      </a:pPr>
                      <a:r>
                        <a:rPr lang="fr-FR" sz="1300" b="1" i="0" u="none" strike="noStrike" kern="1200" baseline="0" noProof="0" dirty="0" smtClean="0">
                          <a:solidFill>
                            <a:schemeClr val="tx2"/>
                          </a:solidFill>
                          <a:latin typeface="Arial" panose="020B0604020202020204" pitchFamily="34" charset="0"/>
                          <a:ea typeface="+mn-ea"/>
                          <a:cs typeface="Arial" panose="020B0604020202020204" pitchFamily="34" charset="0"/>
                        </a:rPr>
                        <a:t>Patients, n (%)</a:t>
                      </a:r>
                      <a:endParaRPr lang="fr-FR" sz="13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00000"/>
                        </a:lnSpc>
                      </a:pPr>
                      <a:r>
                        <a:rPr lang="en-GB" sz="1300" b="1" i="0" u="none" strike="noStrike" kern="1200" baseline="0" noProof="0" dirty="0" err="1" smtClean="0">
                          <a:solidFill>
                            <a:schemeClr val="tx2"/>
                          </a:solidFill>
                          <a:latin typeface="Arial" panose="020B0604020202020204" pitchFamily="34" charset="0"/>
                          <a:ea typeface="+mn-ea"/>
                          <a:cs typeface="Arial" panose="020B0604020202020204" pitchFamily="34" charset="0"/>
                        </a:rPr>
                        <a:t>Tous</a:t>
                      </a:r>
                      <a:r>
                        <a:rPr lang="en-GB" sz="1300" b="1" i="0" u="none" strike="noStrike" kern="1200" baseline="0" noProof="0" dirty="0" smtClean="0">
                          <a:solidFill>
                            <a:schemeClr val="tx2"/>
                          </a:solidFill>
                          <a:latin typeface="Arial" panose="020B0604020202020204" pitchFamily="34" charset="0"/>
                          <a:ea typeface="+mn-ea"/>
                          <a:cs typeface="Arial" panose="020B0604020202020204" pitchFamily="34" charset="0"/>
                        </a:rPr>
                        <a:t> patients (n=259)</a:t>
                      </a:r>
                      <a:endParaRPr lang="en-GB" sz="13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6238">
                <a:tc vMerge="1">
                  <a:txBody>
                    <a:bodyPr/>
                    <a:lstStyle/>
                    <a:p>
                      <a:pPr>
                        <a:lnSpc>
                          <a:spcPct val="90000"/>
                        </a:lnSpc>
                      </a:pPr>
                      <a:endPar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fr-FR" sz="1300" b="1" noProof="0" dirty="0" smtClean="0">
                          <a:solidFill>
                            <a:schemeClr val="tx2"/>
                          </a:solidFill>
                          <a:latin typeface="Arial" panose="020B0604020202020204" pitchFamily="34" charset="0"/>
                          <a:cs typeface="Arial" panose="020B0604020202020204" pitchFamily="34" charset="0"/>
                        </a:rPr>
                        <a:t>Tous grades</a:t>
                      </a:r>
                      <a:r>
                        <a:rPr lang="fr-FR" sz="1300" b="1" baseline="0" noProof="0" dirty="0" smtClean="0">
                          <a:solidFill>
                            <a:schemeClr val="tx2"/>
                          </a:solidFill>
                          <a:latin typeface="Arial" panose="020B0604020202020204" pitchFamily="34" charset="0"/>
                          <a:cs typeface="Arial" panose="020B0604020202020204" pitchFamily="34" charset="0"/>
                        </a:rPr>
                        <a:t> (chez &gt;5%)</a:t>
                      </a:r>
                      <a:endParaRPr lang="fr-FR" sz="1300" b="1" baseline="30000" noProof="0" dirty="0">
                        <a:solidFill>
                          <a:schemeClr val="tx2"/>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fr-FR" sz="1300" b="1" noProof="0" smtClean="0">
                          <a:solidFill>
                            <a:schemeClr val="tx2"/>
                          </a:solidFill>
                          <a:latin typeface="Arial" panose="020B0604020202020204" pitchFamily="34" charset="0"/>
                          <a:cs typeface="Arial" panose="020B0604020202020204" pitchFamily="34" charset="0"/>
                        </a:rPr>
                        <a:t>Grade 3/4</a:t>
                      </a:r>
                      <a:endParaRPr lang="fr-FR" sz="1300" b="1" noProof="0">
                        <a:solidFill>
                          <a:schemeClr val="tx2"/>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9032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300" noProof="0" dirty="0" err="1" smtClean="0">
                          <a:solidFill>
                            <a:schemeClr val="tx1"/>
                          </a:solidFill>
                          <a:latin typeface="Arial" panose="020B0604020202020204" pitchFamily="34" charset="0"/>
                          <a:cs typeface="Arial" panose="020B0604020202020204" pitchFamily="34" charset="0"/>
                        </a:rPr>
                        <a:t>EILTs</a:t>
                      </a:r>
                      <a:r>
                        <a:rPr lang="fr-FR" sz="1300" noProof="0" dirty="0" smtClean="0">
                          <a:solidFill>
                            <a:schemeClr val="tx1"/>
                          </a:solidFill>
                          <a:latin typeface="Arial" panose="020B0604020202020204" pitchFamily="34" charset="0"/>
                          <a:cs typeface="Arial" panose="020B0604020202020204" pitchFamily="34" charset="0"/>
                        </a:rPr>
                        <a:t>, %</a:t>
                      </a:r>
                    </a:p>
                    <a:p>
                      <a:pPr marL="187325" marR="0" indent="0" algn="l" defTabSz="457200" rtl="0" eaLnBrk="1" fontAlgn="auto" latinLnBrk="0" hangingPunct="1">
                        <a:lnSpc>
                          <a:spcPct val="100000"/>
                        </a:lnSpc>
                        <a:spcBef>
                          <a:spcPts val="0"/>
                        </a:spcBef>
                        <a:spcAft>
                          <a:spcPts val="0"/>
                        </a:spcAft>
                        <a:buClrTx/>
                        <a:buSzTx/>
                        <a:buFontTx/>
                        <a:buNone/>
                        <a:tabLst/>
                        <a:defRPr/>
                      </a:pPr>
                      <a:r>
                        <a:rPr lang="fr-FR" sz="1300" noProof="0" dirty="0" smtClean="0">
                          <a:solidFill>
                            <a:schemeClr val="tx1"/>
                          </a:solidFill>
                          <a:latin typeface="Arial" panose="020B0604020202020204" pitchFamily="34" charset="0"/>
                          <a:cs typeface="Arial" panose="020B0604020202020204" pitchFamily="34" charset="0"/>
                        </a:rPr>
                        <a:t>Fatigue</a:t>
                      </a:r>
                    </a:p>
                    <a:p>
                      <a:pPr marL="187325"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Prurit</a:t>
                      </a:r>
                    </a:p>
                    <a:p>
                      <a:pPr marL="187325"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Rash</a:t>
                      </a:r>
                    </a:p>
                    <a:p>
                      <a:pPr marL="187325"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Hypothyroïdie</a:t>
                      </a:r>
                    </a:p>
                    <a:p>
                      <a:pPr marL="187325"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Diminution de l’appétit</a:t>
                      </a:r>
                    </a:p>
                    <a:p>
                      <a:pPr marL="187325"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Anémie</a:t>
                      </a:r>
                    </a:p>
                    <a:p>
                      <a:pPr marL="187325"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Nausées</a:t>
                      </a:r>
                    </a:p>
                    <a:p>
                      <a:pPr marL="187325"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Diarrhée</a:t>
                      </a:r>
                    </a:p>
                    <a:p>
                      <a:pPr marL="187325"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Arthralgies</a:t>
                      </a:r>
                      <a:endParaRPr lang="fr-FR"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00000"/>
                        </a:lnSpc>
                      </a:pPr>
                      <a:endParaRPr lang="fr-FR" sz="1300" noProof="0" dirty="0" smtClean="0">
                        <a:solidFill>
                          <a:schemeClr val="tx1"/>
                        </a:solidFill>
                        <a:latin typeface="Arial" panose="020B0604020202020204" pitchFamily="34" charset="0"/>
                        <a:cs typeface="Arial" panose="020B0604020202020204" pitchFamily="34" charset="0"/>
                      </a:endParaRP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18,9</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8,9</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8,5</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7,7</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7,3</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6,9</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6,9</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6,6</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5,8</a:t>
                      </a:r>
                      <a:endParaRPr lang="fr-FR"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00000"/>
                        </a:lnSpc>
                      </a:pPr>
                      <a:endParaRPr lang="fr-FR" sz="1300" noProof="0" dirty="0" smtClean="0">
                        <a:solidFill>
                          <a:schemeClr val="tx1"/>
                        </a:solidFill>
                        <a:latin typeface="Arial" panose="020B0604020202020204" pitchFamily="34" charset="0"/>
                        <a:cs typeface="Arial" panose="020B0604020202020204" pitchFamily="34" charset="0"/>
                      </a:endParaRP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2,3</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0</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0,8</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0,4</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0</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2,7</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0,8</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1,2</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0,4</a:t>
                      </a:r>
                      <a:endParaRPr lang="fr-FR"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719108">
                <a:tc>
                  <a:txBody>
                    <a:bodyPr/>
                    <a:lstStyle/>
                    <a:p>
                      <a:pPr>
                        <a:lnSpc>
                          <a:spcPct val="100000"/>
                        </a:lnSpc>
                      </a:pPr>
                      <a:r>
                        <a:rPr lang="fr-FR" sz="1300" noProof="0" dirty="0" err="1" smtClean="0">
                          <a:solidFill>
                            <a:schemeClr val="tx1"/>
                          </a:solidFill>
                          <a:latin typeface="Arial" panose="020B0604020202020204" pitchFamily="34" charset="0"/>
                          <a:cs typeface="Arial" panose="020B0604020202020204" pitchFamily="34" charset="0"/>
                        </a:rPr>
                        <a:t>EIs</a:t>
                      </a:r>
                      <a:r>
                        <a:rPr lang="fr-FR" sz="1300" noProof="0" dirty="0" smtClean="0">
                          <a:solidFill>
                            <a:schemeClr val="tx1"/>
                          </a:solidFill>
                          <a:latin typeface="Arial" panose="020B0604020202020204" pitchFamily="34" charset="0"/>
                          <a:cs typeface="Arial" panose="020B0604020202020204" pitchFamily="34" charset="0"/>
                        </a:rPr>
                        <a:t> liés à l’immunité</a:t>
                      </a:r>
                      <a:r>
                        <a:rPr lang="fr-FR" sz="1300" baseline="0" noProof="0" dirty="0" smtClean="0">
                          <a:solidFill>
                            <a:schemeClr val="tx1"/>
                          </a:solidFill>
                          <a:latin typeface="Arial" panose="020B0604020202020204" pitchFamily="34" charset="0"/>
                          <a:cs typeface="Arial" panose="020B0604020202020204" pitchFamily="34" charset="0"/>
                        </a:rPr>
                        <a:t>, %</a:t>
                      </a:r>
                    </a:p>
                    <a:p>
                      <a:pPr marL="171450"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Tous</a:t>
                      </a:r>
                    </a:p>
                    <a:p>
                      <a:pPr marL="171450"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Hypothyroïdie</a:t>
                      </a:r>
                    </a:p>
                    <a:p>
                      <a:pPr marL="171450"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Hyperthyroïdie</a:t>
                      </a:r>
                    </a:p>
                    <a:p>
                      <a:pPr marL="171450"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Colite</a:t>
                      </a:r>
                    </a:p>
                    <a:p>
                      <a:pPr marL="171450"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Pneumopathie</a:t>
                      </a:r>
                    </a:p>
                    <a:p>
                      <a:pPr marL="171450"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Thyroïdite</a:t>
                      </a:r>
                    </a:p>
                    <a:p>
                      <a:pPr marL="171450" indent="0">
                        <a:lnSpc>
                          <a:spcPct val="100000"/>
                        </a:lnSpc>
                      </a:pPr>
                      <a:r>
                        <a:rPr lang="fr-FR" sz="1300" noProof="0" dirty="0" smtClean="0">
                          <a:solidFill>
                            <a:schemeClr val="tx1"/>
                          </a:solidFill>
                          <a:latin typeface="Arial" panose="020B0604020202020204" pitchFamily="34" charset="0"/>
                          <a:cs typeface="Arial" panose="020B0604020202020204" pitchFamily="34" charset="0"/>
                        </a:rPr>
                        <a:t>Réactions</a:t>
                      </a:r>
                      <a:r>
                        <a:rPr lang="fr-FR" sz="1300" baseline="0" noProof="0" dirty="0" smtClean="0">
                          <a:solidFill>
                            <a:schemeClr val="tx1"/>
                          </a:solidFill>
                          <a:latin typeface="Arial" panose="020B0604020202020204" pitchFamily="34" charset="0"/>
                          <a:cs typeface="Arial" panose="020B0604020202020204" pitchFamily="34" charset="0"/>
                        </a:rPr>
                        <a:t> à la perfusion</a:t>
                      </a:r>
                    </a:p>
                    <a:p>
                      <a:pPr marL="171450" indent="0">
                        <a:lnSpc>
                          <a:spcPct val="100000"/>
                        </a:lnSpc>
                      </a:pPr>
                      <a:r>
                        <a:rPr lang="fr-FR" sz="1300" baseline="0" noProof="0" dirty="0" smtClean="0">
                          <a:solidFill>
                            <a:schemeClr val="tx1"/>
                          </a:solidFill>
                          <a:latin typeface="Arial" panose="020B0604020202020204" pitchFamily="34" charset="0"/>
                          <a:cs typeface="Arial" panose="020B0604020202020204" pitchFamily="34" charset="0"/>
                        </a:rPr>
                        <a:t>Réactions cutanées sévères</a:t>
                      </a:r>
                      <a:endParaRPr lang="fr-FR"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00000"/>
                        </a:lnSpc>
                      </a:pPr>
                      <a:endParaRPr lang="fr-FR" sz="1300" noProof="0" dirty="0" smtClean="0">
                        <a:solidFill>
                          <a:schemeClr val="tx1"/>
                        </a:solidFill>
                        <a:latin typeface="Arial" panose="020B0604020202020204" pitchFamily="34" charset="0"/>
                        <a:cs typeface="Arial" panose="020B0604020202020204" pitchFamily="34" charset="0"/>
                      </a:endParaRP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17,8</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8,9</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3,5</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2,3</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1,9</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1,5</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1,5</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1,5</a:t>
                      </a:r>
                      <a:endParaRPr lang="fr-FR"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00000"/>
                        </a:lnSpc>
                      </a:pPr>
                      <a:endParaRPr lang="fr-FR" sz="1300" noProof="0" dirty="0" smtClean="0">
                        <a:solidFill>
                          <a:schemeClr val="tx1"/>
                        </a:solidFill>
                        <a:latin typeface="Arial" panose="020B0604020202020204" pitchFamily="34" charset="0"/>
                        <a:cs typeface="Arial" panose="020B0604020202020204" pitchFamily="34" charset="0"/>
                      </a:endParaRP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4,6</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0,4</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0</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1,2</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0,8</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0,4</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0</a:t>
                      </a:r>
                    </a:p>
                    <a:p>
                      <a:pPr algn="ctr">
                        <a:lnSpc>
                          <a:spcPct val="100000"/>
                        </a:lnSpc>
                      </a:pPr>
                      <a:r>
                        <a:rPr lang="fr-FR" sz="1300" noProof="0" dirty="0" smtClean="0">
                          <a:solidFill>
                            <a:schemeClr val="tx1"/>
                          </a:solidFill>
                          <a:latin typeface="Arial" panose="020B0604020202020204" pitchFamily="34" charset="0"/>
                          <a:cs typeface="Arial" panose="020B0604020202020204" pitchFamily="34" charset="0"/>
                        </a:rPr>
                        <a:t>1,5</a:t>
                      </a:r>
                      <a:endParaRPr lang="fr-FR"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3593304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3508: Etude de phase III randomisée, multicentrique, en double aveugle, contrôlée comparant le fruquintinib au placebo plus meilleurs soins de support (MSSUP) chez des patients chinois avec cancer colorectal métastatique (FRESCO) – Li J, et al </a:t>
            </a:r>
            <a:endParaRPr lang="fr-FR"/>
          </a:p>
        </p:txBody>
      </p:sp>
      <p:sp>
        <p:nvSpPr>
          <p:cNvPr id="5123" name="Rectangle 3"/>
          <p:cNvSpPr>
            <a:spLocks noGrp="1" noChangeArrowheads="1"/>
          </p:cNvSpPr>
          <p:nvPr>
            <p:ph type="body" idx="1"/>
          </p:nvPr>
        </p:nvSpPr>
        <p:spPr/>
        <p:txBody>
          <a:bodyPr/>
          <a:lstStyle/>
          <a:p>
            <a:pPr marL="0" indent="0">
              <a:buNone/>
            </a:pPr>
            <a:r>
              <a:rPr lang="fr-FR" sz="1800" b="1" dirty="0" smtClean="0"/>
              <a:t>Conclusions</a:t>
            </a:r>
          </a:p>
          <a:p>
            <a:r>
              <a:rPr lang="fr-FR" sz="1800" b="1" dirty="0" smtClean="0"/>
              <a:t>Chez ces patients avec CCR métastatique en échec après ≥2 lignes de traitement systémique, le </a:t>
            </a:r>
            <a:r>
              <a:rPr lang="fr-FR" sz="1800" b="1" dirty="0" err="1" smtClean="0"/>
              <a:t>fruquintinib</a:t>
            </a:r>
            <a:r>
              <a:rPr lang="fr-FR" sz="1800" b="1" dirty="0" smtClean="0"/>
              <a:t> a significativement prolongé la survie </a:t>
            </a:r>
          </a:p>
          <a:p>
            <a:r>
              <a:rPr lang="fr-FR" sz="1800" b="1" dirty="0" smtClean="0"/>
              <a:t>Des bénéfices statistiquement et cliniquement significatifs ont été aussi observés en termes de SSP, TRO et TCM</a:t>
            </a:r>
          </a:p>
          <a:p>
            <a:r>
              <a:rPr lang="fr-FR" sz="1800" b="1" dirty="0" smtClean="0"/>
              <a:t>Le </a:t>
            </a:r>
            <a:r>
              <a:rPr lang="fr-FR" sz="1800" b="1" dirty="0" err="1" smtClean="0"/>
              <a:t>fruquintinib</a:t>
            </a:r>
            <a:r>
              <a:rPr lang="fr-FR" sz="1800" b="1" dirty="0" smtClean="0"/>
              <a:t> a été bien toléré avec un profil de toxicité compatible avec celui rapporté dans d’autres études</a:t>
            </a:r>
            <a:endParaRPr lang="fr-FR" sz="1800" b="1" dirty="0"/>
          </a:p>
        </p:txBody>
      </p:sp>
      <p:sp>
        <p:nvSpPr>
          <p:cNvPr id="15" name="Text Placeholder 14"/>
          <p:cNvSpPr>
            <a:spLocks noGrp="1"/>
          </p:cNvSpPr>
          <p:nvPr>
            <p:ph type="body" sz="quarter" idx="11"/>
          </p:nvPr>
        </p:nvSpPr>
        <p:spPr/>
        <p:txBody>
          <a:bodyPr/>
          <a:lstStyle/>
          <a:p>
            <a:r>
              <a:rPr lang="fr-FR" smtClean="0"/>
              <a:t>Li J, et al. J Clin Oncol 2017;35(Suppl):Abstr 3508</a:t>
            </a:r>
            <a:endParaRPr lang="fr-FR"/>
          </a:p>
        </p:txBody>
      </p:sp>
    </p:spTree>
    <p:custDataLst>
      <p:tags r:id="rId1"/>
    </p:custDataLst>
    <p:extLst>
      <p:ext uri="{BB962C8B-B14F-4D97-AF65-F5344CB8AC3E}">
        <p14:creationId xmlns:p14="http://schemas.microsoft.com/office/powerpoint/2010/main" val="9220660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3509: Utilité clinique des sous-types moléculaires dans le cancer du colon: validation des deux principales classifications moléculaires dans l’étude de cohorte de phase III PETACC-8 – Marisa L, et al</a:t>
            </a:r>
            <a:endParaRPr lang="fr-FR" dirty="0"/>
          </a:p>
        </p:txBody>
      </p:sp>
      <p:sp>
        <p:nvSpPr>
          <p:cNvPr id="15" name="Text Placeholder 14"/>
          <p:cNvSpPr>
            <a:spLocks noGrp="1"/>
          </p:cNvSpPr>
          <p:nvPr>
            <p:ph type="body" sz="quarter" idx="11"/>
          </p:nvPr>
        </p:nvSpPr>
        <p:spPr/>
        <p:txBody>
          <a:bodyPr/>
          <a:lstStyle/>
          <a:p>
            <a:r>
              <a:rPr lang="fr-FR" smtClean="0"/>
              <a:t>Marisa L, et al. J Clin Oncol 2017;35(Suppl):Abstr 3509</a:t>
            </a:r>
            <a:endParaRPr lang="fr-FR"/>
          </a:p>
        </p:txBody>
      </p:sp>
      <p:sp>
        <p:nvSpPr>
          <p:cNvPr id="19" name="Content Placeholder 2"/>
          <p:cNvSpPr txBox="1">
            <a:spLocks/>
          </p:cNvSpPr>
          <p:nvPr/>
        </p:nvSpPr>
        <p:spPr bwMode="auto">
          <a:xfrm>
            <a:off x="365124" y="1254035"/>
            <a:ext cx="8413751" cy="8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kern="0" dirty="0" smtClean="0"/>
              <a:t>Evaluer l’utilité clinique des </a:t>
            </a:r>
            <a:r>
              <a:rPr lang="fr-FR" dirty="0"/>
              <a:t>sous-types moléculaires dans le cancer du </a:t>
            </a:r>
            <a:r>
              <a:rPr lang="fr-FR" dirty="0" smtClean="0"/>
              <a:t>colon chez les patients ayant eu une résection curative d’un cancer du colon de stade III</a:t>
            </a:r>
            <a:endParaRPr lang="fr-FR" dirty="0"/>
          </a:p>
        </p:txBody>
      </p:sp>
      <p:sp>
        <p:nvSpPr>
          <p:cNvPr id="10" name="AutoShape 9"/>
          <p:cNvSpPr>
            <a:spLocks noChangeArrowheads="1"/>
          </p:cNvSpPr>
          <p:nvPr/>
        </p:nvSpPr>
        <p:spPr bwMode="auto">
          <a:xfrm>
            <a:off x="412024" y="3208996"/>
            <a:ext cx="3086088" cy="108080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Cohorte de phase III de PETACC-8</a:t>
            </a:r>
          </a:p>
          <a:p>
            <a:pPr marL="228600" indent="-228600" defTabSz="892175" eaLnBrk="0" hangingPunct="0">
              <a:spcAft>
                <a:spcPct val="30000"/>
              </a:spcAft>
              <a:buFont typeface="Arial" pitchFamily="34" charset="0"/>
              <a:buChar char="•"/>
            </a:pPr>
            <a:r>
              <a:rPr lang="fr-FR" sz="1400" dirty="0" smtClean="0">
                <a:solidFill>
                  <a:schemeClr val="tx2"/>
                </a:solidFill>
              </a:rPr>
              <a:t>Cancer du colon stade III avec résection curative</a:t>
            </a:r>
            <a:endParaRPr lang="fr-FR" altLang="zh-CN" sz="1400" dirty="0" smtClean="0">
              <a:solidFill>
                <a:schemeClr val="tx2"/>
              </a:solidFill>
              <a:ea typeface="SimSun" pitchFamily="2" charset="-122"/>
            </a:endParaRPr>
          </a:p>
          <a:p>
            <a:pPr defTabSz="892175" eaLnBrk="0" hangingPunct="0">
              <a:spcAft>
                <a:spcPct val="30000"/>
              </a:spcAft>
            </a:pPr>
            <a:r>
              <a:rPr lang="fr-FR" altLang="zh-CN" sz="1400" dirty="0" smtClean="0">
                <a:solidFill>
                  <a:schemeClr val="tx2"/>
                </a:solidFill>
                <a:ea typeface="SimSun" pitchFamily="2" charset="-122"/>
              </a:rPr>
              <a:t>(n=2559)</a:t>
            </a:r>
            <a:endParaRPr lang="fr-FR" altLang="zh-CN" sz="1400" dirty="0">
              <a:solidFill>
                <a:schemeClr val="tx2"/>
              </a:solidFill>
              <a:ea typeface="SimSun" pitchFamily="2" charset="-122"/>
            </a:endParaRPr>
          </a:p>
        </p:txBody>
      </p:sp>
      <p:sp>
        <p:nvSpPr>
          <p:cNvPr id="11" name="Oval 14"/>
          <p:cNvSpPr>
            <a:spLocks noChangeArrowheads="1"/>
          </p:cNvSpPr>
          <p:nvPr/>
        </p:nvSpPr>
        <p:spPr bwMode="auto">
          <a:xfrm>
            <a:off x="3722384" y="3553691"/>
            <a:ext cx="401863" cy="403225"/>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endParaRPr lang="fr-FR" altLang="zh-CN" sz="1600" b="1">
              <a:solidFill>
                <a:srgbClr val="043882"/>
              </a:solidFill>
              <a:ea typeface="SimSun" pitchFamily="2" charset="-122"/>
            </a:endParaRPr>
          </a:p>
        </p:txBody>
      </p:sp>
      <p:cxnSp>
        <p:nvCxnSpPr>
          <p:cNvPr id="12" name="AutoShape 15"/>
          <p:cNvCxnSpPr>
            <a:cxnSpLocks noChangeShapeType="1"/>
            <a:stCxn id="11" idx="0"/>
            <a:endCxn id="16" idx="1"/>
          </p:cNvCxnSpPr>
          <p:nvPr/>
        </p:nvCxnSpPr>
        <p:spPr bwMode="auto">
          <a:xfrm rot="5400000" flipH="1" flipV="1">
            <a:off x="4039358" y="3131625"/>
            <a:ext cx="306024" cy="538108"/>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10" idx="3"/>
            <a:endCxn id="11" idx="2"/>
          </p:cNvCxnSpPr>
          <p:nvPr/>
        </p:nvCxnSpPr>
        <p:spPr bwMode="auto">
          <a:xfrm>
            <a:off x="3498112" y="3749401"/>
            <a:ext cx="224272" cy="0"/>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4461424" y="2837085"/>
            <a:ext cx="1602709" cy="82116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smtClean="0">
                <a:solidFill>
                  <a:schemeClr val="tx2"/>
                </a:solidFill>
                <a:ea typeface="SimSun" pitchFamily="2" charset="-122"/>
              </a:rPr>
              <a:t>FOLFOX </a:t>
            </a:r>
            <a:br>
              <a:rPr lang="fr-FR" altLang="zh-CN" sz="1400" smtClean="0">
                <a:solidFill>
                  <a:schemeClr val="tx2"/>
                </a:solidFill>
                <a:ea typeface="SimSun" pitchFamily="2" charset="-122"/>
              </a:rPr>
            </a:br>
            <a:r>
              <a:rPr lang="fr-FR" altLang="zh-CN" sz="1400" smtClean="0">
                <a:solidFill>
                  <a:schemeClr val="tx2"/>
                </a:solidFill>
                <a:ea typeface="SimSun" pitchFamily="2" charset="-122"/>
              </a:rPr>
              <a:t>(12 cycles)</a:t>
            </a:r>
          </a:p>
        </p:txBody>
      </p:sp>
      <p:cxnSp>
        <p:nvCxnSpPr>
          <p:cNvPr id="17" name="AutoShape 16"/>
          <p:cNvCxnSpPr>
            <a:cxnSpLocks noChangeShapeType="1"/>
            <a:stCxn id="11" idx="4"/>
            <a:endCxn id="18" idx="1"/>
          </p:cNvCxnSpPr>
          <p:nvPr/>
        </p:nvCxnSpPr>
        <p:spPr bwMode="auto">
          <a:xfrm rot="16200000" flipH="1">
            <a:off x="4046283" y="3833949"/>
            <a:ext cx="304387" cy="550320"/>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473636" y="3907054"/>
            <a:ext cx="1601129" cy="70849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smtClean="0">
                <a:solidFill>
                  <a:srgbClr val="4D4D4D"/>
                </a:solidFill>
                <a:ea typeface="SimSun" pitchFamily="2" charset="-122"/>
              </a:rPr>
              <a:t>FOLFOX + cetuximab </a:t>
            </a:r>
            <a:br>
              <a:rPr lang="fr-FR" altLang="zh-CN" sz="1400" smtClean="0">
                <a:solidFill>
                  <a:srgbClr val="4D4D4D"/>
                </a:solidFill>
                <a:ea typeface="SimSun" pitchFamily="2" charset="-122"/>
              </a:rPr>
            </a:br>
            <a:r>
              <a:rPr lang="fr-FR" altLang="zh-CN" sz="1400" smtClean="0">
                <a:solidFill>
                  <a:srgbClr val="4D4D4D"/>
                </a:solidFill>
                <a:ea typeface="SimSun" pitchFamily="2" charset="-122"/>
              </a:rPr>
              <a:t>(12 cycles)</a:t>
            </a:r>
            <a:endParaRPr lang="fr-FR" altLang="zh-CN" sz="1400">
              <a:solidFill>
                <a:srgbClr val="4D4D4D"/>
              </a:solidFill>
              <a:ea typeface="SimSun" pitchFamily="2" charset="-122"/>
            </a:endParaRPr>
          </a:p>
        </p:txBody>
      </p:sp>
      <p:sp>
        <p:nvSpPr>
          <p:cNvPr id="21" name="AutoShape 9"/>
          <p:cNvSpPr>
            <a:spLocks noChangeArrowheads="1"/>
          </p:cNvSpPr>
          <p:nvPr/>
        </p:nvSpPr>
        <p:spPr bwMode="auto">
          <a:xfrm>
            <a:off x="6792676" y="2837498"/>
            <a:ext cx="1676400" cy="1813317"/>
          </a:xfrm>
          <a:prstGeom prst="roundRect">
            <a:avLst>
              <a:gd name="adj" fmla="val 0"/>
            </a:avLst>
          </a:prstGeom>
          <a:solidFill>
            <a:schemeClr val="accent4"/>
          </a:solidFill>
          <a:ln w="9525" algn="ctr">
            <a:noFill/>
            <a:round/>
            <a:headEnd/>
            <a:tailEnd/>
          </a:ln>
        </p:spPr>
        <p:txBody>
          <a:bodyPr wrap="square" lIns="90488" tIns="44450" rIns="90488" bIns="44450">
            <a:spAutoFit/>
          </a:bodyPr>
          <a:lstStyle/>
          <a:p>
            <a:pPr algn="ctr"/>
            <a:r>
              <a:rPr lang="fr-FR" sz="1400" dirty="0" smtClean="0">
                <a:solidFill>
                  <a:srgbClr val="4D4D4D"/>
                </a:solidFill>
              </a:rPr>
              <a:t>Echantillons d’ARN extraits de tissu tumoral et étudiés pour </a:t>
            </a:r>
            <a:br>
              <a:rPr lang="fr-FR" sz="1400" dirty="0" smtClean="0">
                <a:solidFill>
                  <a:srgbClr val="4D4D4D"/>
                </a:solidFill>
              </a:rPr>
            </a:br>
            <a:r>
              <a:rPr lang="fr-FR" sz="1400" dirty="0" smtClean="0">
                <a:solidFill>
                  <a:srgbClr val="4D4D4D"/>
                </a:solidFill>
              </a:rPr>
              <a:t>196 gènes par </a:t>
            </a:r>
            <a:r>
              <a:rPr lang="fr-FR" sz="1400" dirty="0" err="1" smtClean="0">
                <a:solidFill>
                  <a:srgbClr val="4D4D4D"/>
                </a:solidFill>
              </a:rPr>
              <a:t>NanoString</a:t>
            </a:r>
            <a:r>
              <a:rPr lang="fr-FR" sz="1400" dirty="0" smtClean="0">
                <a:solidFill>
                  <a:srgbClr val="4D4D4D"/>
                </a:solidFill>
              </a:rPr>
              <a:t> </a:t>
            </a:r>
            <a:r>
              <a:rPr lang="fr-FR" sz="1400" dirty="0" err="1" smtClean="0">
                <a:solidFill>
                  <a:srgbClr val="4D4D4D"/>
                </a:solidFill>
              </a:rPr>
              <a:t>Counter</a:t>
            </a:r>
            <a:r>
              <a:rPr lang="fr-FR" sz="1400" dirty="0" smtClean="0">
                <a:solidFill>
                  <a:srgbClr val="4D4D4D"/>
                </a:solidFill>
              </a:rPr>
              <a:t> </a:t>
            </a:r>
            <a:r>
              <a:rPr lang="fr-FR" sz="1400" dirty="0" err="1" smtClean="0">
                <a:solidFill>
                  <a:srgbClr val="4D4D4D"/>
                </a:solidFill>
              </a:rPr>
              <a:t>assay</a:t>
            </a:r>
            <a:endParaRPr lang="fr-FR" sz="1400" dirty="0" smtClean="0">
              <a:solidFill>
                <a:srgbClr val="4D4D4D"/>
              </a:solidFill>
            </a:endParaRPr>
          </a:p>
          <a:p>
            <a:pPr algn="ctr"/>
            <a:r>
              <a:rPr lang="fr-FR" sz="1400" dirty="0" smtClean="0">
                <a:solidFill>
                  <a:srgbClr val="4D4D4D"/>
                </a:solidFill>
              </a:rPr>
              <a:t>(n=1779)</a:t>
            </a:r>
            <a:endParaRPr lang="fr-FR" sz="700" dirty="0">
              <a:solidFill>
                <a:srgbClr val="4D4D4D"/>
              </a:solidFill>
            </a:endParaRPr>
          </a:p>
        </p:txBody>
      </p:sp>
      <p:cxnSp>
        <p:nvCxnSpPr>
          <p:cNvPr id="23" name="AutoShape 21"/>
          <p:cNvCxnSpPr>
            <a:cxnSpLocks noChangeShapeType="1"/>
            <a:stCxn id="16" idx="3"/>
          </p:cNvCxnSpPr>
          <p:nvPr/>
        </p:nvCxnSpPr>
        <p:spPr bwMode="auto">
          <a:xfrm>
            <a:off x="6064133" y="3247667"/>
            <a:ext cx="720000" cy="0"/>
          </a:xfrm>
          <a:prstGeom prst="straightConnector1">
            <a:avLst/>
          </a:prstGeom>
          <a:noFill/>
          <a:ln w="57150">
            <a:solidFill>
              <a:schemeClr val="bg2">
                <a:lumMod val="60000"/>
                <a:lumOff val="40000"/>
              </a:schemeClr>
            </a:solidFill>
            <a:round/>
            <a:headEnd/>
            <a:tailEnd type="triangle" w="med" len="med"/>
          </a:ln>
        </p:spPr>
      </p:cxnSp>
      <p:cxnSp>
        <p:nvCxnSpPr>
          <p:cNvPr id="24" name="AutoShape 21"/>
          <p:cNvCxnSpPr>
            <a:cxnSpLocks noChangeShapeType="1"/>
            <a:stCxn id="18" idx="3"/>
          </p:cNvCxnSpPr>
          <p:nvPr/>
        </p:nvCxnSpPr>
        <p:spPr bwMode="auto">
          <a:xfrm flipV="1">
            <a:off x="6074765" y="4261302"/>
            <a:ext cx="720000" cy="1"/>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560117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3509: Utilité clinique des sous-types moléculaires dans le cancer du colon: validation des deux principales classifications moléculaires dans l’étude de cohorte de phase III PETACC-8 – Marisa L, et al</a:t>
            </a:r>
            <a:endParaRPr lang="fr-FR" dirty="0"/>
          </a:p>
        </p:txBody>
      </p:sp>
      <p:sp>
        <p:nvSpPr>
          <p:cNvPr id="14" name="Text Placeholder 13"/>
          <p:cNvSpPr>
            <a:spLocks noGrp="1"/>
          </p:cNvSpPr>
          <p:nvPr>
            <p:ph type="body" sz="quarter" idx="10"/>
          </p:nvPr>
        </p:nvSpPr>
        <p:spPr/>
        <p:txBody>
          <a:bodyPr/>
          <a:lstStyle/>
          <a:p>
            <a:r>
              <a:rPr lang="fr-FR" dirty="0" smtClean="0"/>
              <a:t>*Parmi les 2043 patients, 1779 échantillons d’ARN ont été extraits de tissu tumoral et étudiés par </a:t>
            </a:r>
            <a:r>
              <a:rPr lang="fr-FR" dirty="0" err="1" smtClean="0"/>
              <a:t>NanoString</a:t>
            </a:r>
            <a:r>
              <a:rPr lang="fr-FR" dirty="0" smtClean="0"/>
              <a:t> </a:t>
            </a:r>
            <a:r>
              <a:rPr lang="fr-FR" dirty="0" err="1" smtClean="0"/>
              <a:t>assay</a:t>
            </a:r>
            <a:r>
              <a:rPr lang="fr-FR" dirty="0" smtClean="0"/>
              <a:t/>
            </a:r>
            <a:br>
              <a:rPr lang="fr-FR" dirty="0" smtClean="0"/>
            </a:br>
            <a:r>
              <a:rPr lang="fr-FR" baseline="30000" dirty="0" smtClean="0"/>
              <a:t>†</a:t>
            </a:r>
            <a:r>
              <a:rPr lang="fr-FR" dirty="0" smtClean="0"/>
              <a:t>CMS1, MSI immune; CMS2, canonique; </a:t>
            </a:r>
            <a:br>
              <a:rPr lang="fr-FR" dirty="0" smtClean="0"/>
            </a:br>
            <a:r>
              <a:rPr lang="fr-FR" dirty="0" smtClean="0"/>
              <a:t>CMS3, métabolique; CMS4, mésenchymateux (4 sous-types selon </a:t>
            </a:r>
            <a:r>
              <a:rPr lang="fr-FR" dirty="0" err="1" smtClean="0"/>
              <a:t>Guinney</a:t>
            </a:r>
            <a:r>
              <a:rPr lang="fr-FR" dirty="0" smtClean="0"/>
              <a:t> et al.)</a:t>
            </a:r>
            <a:endParaRPr lang="fr-FR" dirty="0"/>
          </a:p>
        </p:txBody>
      </p:sp>
      <p:sp>
        <p:nvSpPr>
          <p:cNvPr id="15" name="Text Placeholder 14"/>
          <p:cNvSpPr>
            <a:spLocks noGrp="1"/>
          </p:cNvSpPr>
          <p:nvPr>
            <p:ph type="body" sz="quarter" idx="11"/>
          </p:nvPr>
        </p:nvSpPr>
        <p:spPr/>
        <p:txBody>
          <a:bodyPr/>
          <a:lstStyle/>
          <a:p>
            <a:r>
              <a:rPr lang="fr-FR" smtClean="0"/>
              <a:t>Marisa L, et al. J Clin Oncol 2017;35(Suppl):Abstr 3509</a:t>
            </a:r>
            <a:endParaRPr lang="fr-FR"/>
          </a:p>
        </p:txBody>
      </p:sp>
      <p:sp>
        <p:nvSpPr>
          <p:cNvPr id="9" name="TextBox 8"/>
          <p:cNvSpPr txBox="1"/>
          <p:nvPr/>
        </p:nvSpPr>
        <p:spPr>
          <a:xfrm>
            <a:off x="838200" y="1654314"/>
            <a:ext cx="7467600" cy="707886"/>
          </a:xfrm>
          <a:prstGeom prst="rect">
            <a:avLst/>
          </a:prstGeom>
          <a:noFill/>
        </p:spPr>
        <p:txBody>
          <a:bodyPr wrap="square" rtlCol="0">
            <a:spAutoFit/>
          </a:bodyPr>
          <a:lstStyle/>
          <a:p>
            <a:pPr algn="ctr"/>
            <a:r>
              <a:rPr lang="fr-FR" sz="1600" b="1" dirty="0" smtClean="0"/>
              <a:t>Sous-typage CMS PETACC-8*</a:t>
            </a:r>
          </a:p>
          <a:p>
            <a:pPr algn="ctr"/>
            <a:endParaRPr lang="fr-FR" sz="800" b="1" dirty="0" smtClean="0"/>
          </a:p>
          <a:p>
            <a:pPr algn="ctr"/>
            <a:r>
              <a:rPr lang="fr-FR" sz="1600" b="1" dirty="0" smtClean="0"/>
              <a:t>Prédiction CMS</a:t>
            </a:r>
            <a:r>
              <a:rPr lang="fr-FR" sz="1600" b="1" baseline="30000" dirty="0" smtClean="0">
                <a:latin typeface="Arial"/>
                <a:cs typeface="Arial"/>
              </a:rPr>
              <a:t>†</a:t>
            </a:r>
            <a:r>
              <a:rPr lang="fr-FR" sz="1600" b="1" dirty="0" smtClean="0"/>
              <a:t> </a:t>
            </a:r>
            <a:endParaRPr lang="fr-FR" sz="800" b="1" dirty="0"/>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smtClean="0"/>
              <a:t>Résultats</a:t>
            </a:r>
            <a:endParaRPr lang="fr-FR" b="1" kern="0"/>
          </a:p>
        </p:txBody>
      </p:sp>
      <p:graphicFrame>
        <p:nvGraphicFramePr>
          <p:cNvPr id="8" name="Chart 7">
            <a:extLst>
              <a:ext uri="{FF2B5EF4-FFF2-40B4-BE49-F238E27FC236}">
                <a16:creationId xmlns:a16="http://schemas.microsoft.com/office/drawing/2014/main" xmlns="" id="{834F3699-2685-4849-8AE6-1B85EF9A8551}"/>
              </a:ext>
            </a:extLst>
          </p:cNvPr>
          <p:cNvGraphicFramePr/>
          <p:nvPr>
            <p:extLst>
              <p:ext uri="{D42A27DB-BD31-4B8C-83A1-F6EECF244321}">
                <p14:modId xmlns:p14="http://schemas.microsoft.com/office/powerpoint/2010/main" val="3965674137"/>
              </p:ext>
            </p:extLst>
          </p:nvPr>
        </p:nvGraphicFramePr>
        <p:xfrm>
          <a:off x="127596" y="2080552"/>
          <a:ext cx="5162549" cy="34416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xmlns="" id="{715C6D85-47A3-4D5A-958B-B6D13D5D2635}"/>
              </a:ext>
            </a:extLst>
          </p:cNvPr>
          <p:cNvGraphicFramePr/>
          <p:nvPr>
            <p:extLst>
              <p:ext uri="{D42A27DB-BD31-4B8C-83A1-F6EECF244321}">
                <p14:modId xmlns:p14="http://schemas.microsoft.com/office/powerpoint/2010/main" val="2558678205"/>
              </p:ext>
            </p:extLst>
          </p:nvPr>
        </p:nvGraphicFramePr>
        <p:xfrm>
          <a:off x="3554782" y="2131352"/>
          <a:ext cx="5162549" cy="344169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xmlns="" id="{F0860CAB-99DD-458F-9378-88063590520A}"/>
              </a:ext>
            </a:extLst>
          </p:cNvPr>
          <p:cNvSpPr txBox="1"/>
          <p:nvPr/>
        </p:nvSpPr>
        <p:spPr>
          <a:xfrm>
            <a:off x="7422488" y="4331932"/>
            <a:ext cx="1391908" cy="646331"/>
          </a:xfrm>
          <a:prstGeom prst="rect">
            <a:avLst/>
          </a:prstGeom>
          <a:noFill/>
        </p:spPr>
        <p:txBody>
          <a:bodyPr wrap="square" rtlCol="0">
            <a:spAutoFit/>
          </a:bodyPr>
          <a:lstStyle/>
          <a:p>
            <a:pPr algn="ctr"/>
            <a:r>
              <a:rPr lang="fr-FR" sz="1200" dirty="0" smtClean="0"/>
              <a:t>Moyenne de TCGA et Marisa et al.</a:t>
            </a:r>
            <a:endParaRPr lang="fr-FR" sz="1200" dirty="0"/>
          </a:p>
        </p:txBody>
      </p:sp>
    </p:spTree>
    <p:custDataLst>
      <p:tags r:id="rId1"/>
    </p:custDataLst>
    <p:extLst>
      <p:ext uri="{BB962C8B-B14F-4D97-AF65-F5344CB8AC3E}">
        <p14:creationId xmlns:p14="http://schemas.microsoft.com/office/powerpoint/2010/main" val="139675011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08" name="Group 6107">
            <a:extLst>
              <a:ext uri="{FF2B5EF4-FFF2-40B4-BE49-F238E27FC236}">
                <a16:creationId xmlns:a16="http://schemas.microsoft.com/office/drawing/2014/main" xmlns="" id="{BAE10588-AADB-4021-8ADB-380C8D2F4D39}"/>
              </a:ext>
            </a:extLst>
          </p:cNvPr>
          <p:cNvGrpSpPr/>
          <p:nvPr/>
        </p:nvGrpSpPr>
        <p:grpSpPr>
          <a:xfrm>
            <a:off x="3840023" y="2970868"/>
            <a:ext cx="2113173" cy="373469"/>
            <a:chOff x="3840023" y="2970868"/>
            <a:chExt cx="2113173" cy="373469"/>
          </a:xfrm>
        </p:grpSpPr>
        <p:sp>
          <p:nvSpPr>
            <p:cNvPr id="5598" name="Freeform 913">
              <a:extLst>
                <a:ext uri="{FF2B5EF4-FFF2-40B4-BE49-F238E27FC236}">
                  <a16:creationId xmlns:a16="http://schemas.microsoft.com/office/drawing/2014/main" xmlns="" id="{466014E1-F2D1-45B8-B706-F539E27307BD}"/>
                </a:ext>
              </a:extLst>
            </p:cNvPr>
            <p:cNvSpPr>
              <a:spLocks/>
            </p:cNvSpPr>
            <p:nvPr/>
          </p:nvSpPr>
          <p:spPr bwMode="auto">
            <a:xfrm>
              <a:off x="3840023" y="2980323"/>
              <a:ext cx="2094263" cy="334074"/>
            </a:xfrm>
            <a:custGeom>
              <a:avLst/>
              <a:gdLst>
                <a:gd name="T0" fmla="*/ 0 w 1329"/>
                <a:gd name="T1" fmla="*/ 0 h 212"/>
                <a:gd name="T2" fmla="*/ 44 w 1329"/>
                <a:gd name="T3" fmla="*/ 0 h 212"/>
                <a:gd name="T4" fmla="*/ 44 w 1329"/>
                <a:gd name="T5" fmla="*/ 13 h 212"/>
                <a:gd name="T6" fmla="*/ 71 w 1329"/>
                <a:gd name="T7" fmla="*/ 13 h 212"/>
                <a:gd name="T8" fmla="*/ 71 w 1329"/>
                <a:gd name="T9" fmla="*/ 19 h 212"/>
                <a:gd name="T10" fmla="*/ 89 w 1329"/>
                <a:gd name="T11" fmla="*/ 19 h 212"/>
                <a:gd name="T12" fmla="*/ 89 w 1329"/>
                <a:gd name="T13" fmla="*/ 27 h 212"/>
                <a:gd name="T14" fmla="*/ 125 w 1329"/>
                <a:gd name="T15" fmla="*/ 27 h 212"/>
                <a:gd name="T16" fmla="*/ 125 w 1329"/>
                <a:gd name="T17" fmla="*/ 39 h 212"/>
                <a:gd name="T18" fmla="*/ 165 w 1329"/>
                <a:gd name="T19" fmla="*/ 39 h 212"/>
                <a:gd name="T20" fmla="*/ 165 w 1329"/>
                <a:gd name="T21" fmla="*/ 47 h 212"/>
                <a:gd name="T22" fmla="*/ 195 w 1329"/>
                <a:gd name="T23" fmla="*/ 47 h 212"/>
                <a:gd name="T24" fmla="*/ 195 w 1329"/>
                <a:gd name="T25" fmla="*/ 57 h 212"/>
                <a:gd name="T26" fmla="*/ 232 w 1329"/>
                <a:gd name="T27" fmla="*/ 57 h 212"/>
                <a:gd name="T28" fmla="*/ 232 w 1329"/>
                <a:gd name="T29" fmla="*/ 66 h 212"/>
                <a:gd name="T30" fmla="*/ 260 w 1329"/>
                <a:gd name="T31" fmla="*/ 66 h 212"/>
                <a:gd name="T32" fmla="*/ 260 w 1329"/>
                <a:gd name="T33" fmla="*/ 74 h 212"/>
                <a:gd name="T34" fmla="*/ 276 w 1329"/>
                <a:gd name="T35" fmla="*/ 74 h 212"/>
                <a:gd name="T36" fmla="*/ 276 w 1329"/>
                <a:gd name="T37" fmla="*/ 84 h 212"/>
                <a:gd name="T38" fmla="*/ 310 w 1329"/>
                <a:gd name="T39" fmla="*/ 84 h 212"/>
                <a:gd name="T40" fmla="*/ 310 w 1329"/>
                <a:gd name="T41" fmla="*/ 94 h 212"/>
                <a:gd name="T42" fmla="*/ 320 w 1329"/>
                <a:gd name="T43" fmla="*/ 94 h 212"/>
                <a:gd name="T44" fmla="*/ 320 w 1329"/>
                <a:gd name="T45" fmla="*/ 102 h 212"/>
                <a:gd name="T46" fmla="*/ 330 w 1329"/>
                <a:gd name="T47" fmla="*/ 102 h 212"/>
                <a:gd name="T48" fmla="*/ 330 w 1329"/>
                <a:gd name="T49" fmla="*/ 110 h 212"/>
                <a:gd name="T50" fmla="*/ 356 w 1329"/>
                <a:gd name="T51" fmla="*/ 110 h 212"/>
                <a:gd name="T52" fmla="*/ 356 w 1329"/>
                <a:gd name="T53" fmla="*/ 114 h 212"/>
                <a:gd name="T54" fmla="*/ 364 w 1329"/>
                <a:gd name="T55" fmla="*/ 114 h 212"/>
                <a:gd name="T56" fmla="*/ 364 w 1329"/>
                <a:gd name="T57" fmla="*/ 123 h 212"/>
                <a:gd name="T58" fmla="*/ 379 w 1329"/>
                <a:gd name="T59" fmla="*/ 123 h 212"/>
                <a:gd name="T60" fmla="*/ 379 w 1329"/>
                <a:gd name="T61" fmla="*/ 131 h 212"/>
                <a:gd name="T62" fmla="*/ 391 w 1329"/>
                <a:gd name="T63" fmla="*/ 131 h 212"/>
                <a:gd name="T64" fmla="*/ 391 w 1329"/>
                <a:gd name="T65" fmla="*/ 137 h 212"/>
                <a:gd name="T66" fmla="*/ 421 w 1329"/>
                <a:gd name="T67" fmla="*/ 137 h 212"/>
                <a:gd name="T68" fmla="*/ 421 w 1329"/>
                <a:gd name="T69" fmla="*/ 145 h 212"/>
                <a:gd name="T70" fmla="*/ 457 w 1329"/>
                <a:gd name="T71" fmla="*/ 145 h 212"/>
                <a:gd name="T72" fmla="*/ 457 w 1329"/>
                <a:gd name="T73" fmla="*/ 153 h 212"/>
                <a:gd name="T74" fmla="*/ 469 w 1329"/>
                <a:gd name="T75" fmla="*/ 153 h 212"/>
                <a:gd name="T76" fmla="*/ 469 w 1329"/>
                <a:gd name="T77" fmla="*/ 161 h 212"/>
                <a:gd name="T78" fmla="*/ 493 w 1329"/>
                <a:gd name="T79" fmla="*/ 161 h 212"/>
                <a:gd name="T80" fmla="*/ 493 w 1329"/>
                <a:gd name="T81" fmla="*/ 163 h 212"/>
                <a:gd name="T82" fmla="*/ 550 w 1329"/>
                <a:gd name="T83" fmla="*/ 163 h 212"/>
                <a:gd name="T84" fmla="*/ 550 w 1329"/>
                <a:gd name="T85" fmla="*/ 172 h 212"/>
                <a:gd name="T86" fmla="*/ 606 w 1329"/>
                <a:gd name="T87" fmla="*/ 172 h 212"/>
                <a:gd name="T88" fmla="*/ 606 w 1329"/>
                <a:gd name="T89" fmla="*/ 186 h 212"/>
                <a:gd name="T90" fmla="*/ 675 w 1329"/>
                <a:gd name="T91" fmla="*/ 186 h 212"/>
                <a:gd name="T92" fmla="*/ 675 w 1329"/>
                <a:gd name="T93" fmla="*/ 190 h 212"/>
                <a:gd name="T94" fmla="*/ 707 w 1329"/>
                <a:gd name="T95" fmla="*/ 190 h 212"/>
                <a:gd name="T96" fmla="*/ 707 w 1329"/>
                <a:gd name="T97" fmla="*/ 196 h 212"/>
                <a:gd name="T98" fmla="*/ 888 w 1329"/>
                <a:gd name="T99" fmla="*/ 196 h 212"/>
                <a:gd name="T100" fmla="*/ 888 w 1329"/>
                <a:gd name="T101" fmla="*/ 202 h 212"/>
                <a:gd name="T102" fmla="*/ 1150 w 1329"/>
                <a:gd name="T103" fmla="*/ 202 h 212"/>
                <a:gd name="T104" fmla="*/ 1150 w 1329"/>
                <a:gd name="T105" fmla="*/ 204 h 212"/>
                <a:gd name="T106" fmla="*/ 1250 w 1329"/>
                <a:gd name="T107" fmla="*/ 204 h 212"/>
                <a:gd name="T108" fmla="*/ 1250 w 1329"/>
                <a:gd name="T109" fmla="*/ 212 h 212"/>
                <a:gd name="T110" fmla="*/ 1329 w 1329"/>
                <a:gd name="T11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9" h="212">
                  <a:moveTo>
                    <a:pt x="0" y="0"/>
                  </a:moveTo>
                  <a:lnTo>
                    <a:pt x="44" y="0"/>
                  </a:lnTo>
                  <a:lnTo>
                    <a:pt x="44" y="13"/>
                  </a:lnTo>
                  <a:lnTo>
                    <a:pt x="71" y="13"/>
                  </a:lnTo>
                  <a:lnTo>
                    <a:pt x="71" y="19"/>
                  </a:lnTo>
                  <a:lnTo>
                    <a:pt x="89" y="19"/>
                  </a:lnTo>
                  <a:lnTo>
                    <a:pt x="89" y="27"/>
                  </a:lnTo>
                  <a:lnTo>
                    <a:pt x="125" y="27"/>
                  </a:lnTo>
                  <a:lnTo>
                    <a:pt x="125" y="39"/>
                  </a:lnTo>
                  <a:lnTo>
                    <a:pt x="165" y="39"/>
                  </a:lnTo>
                  <a:lnTo>
                    <a:pt x="165" y="47"/>
                  </a:lnTo>
                  <a:lnTo>
                    <a:pt x="195" y="47"/>
                  </a:lnTo>
                  <a:lnTo>
                    <a:pt x="195" y="57"/>
                  </a:lnTo>
                  <a:lnTo>
                    <a:pt x="232" y="57"/>
                  </a:lnTo>
                  <a:lnTo>
                    <a:pt x="232" y="66"/>
                  </a:lnTo>
                  <a:lnTo>
                    <a:pt x="260" y="66"/>
                  </a:lnTo>
                  <a:lnTo>
                    <a:pt x="260" y="74"/>
                  </a:lnTo>
                  <a:lnTo>
                    <a:pt x="276" y="74"/>
                  </a:lnTo>
                  <a:lnTo>
                    <a:pt x="276" y="84"/>
                  </a:lnTo>
                  <a:lnTo>
                    <a:pt x="310" y="84"/>
                  </a:lnTo>
                  <a:lnTo>
                    <a:pt x="310" y="94"/>
                  </a:lnTo>
                  <a:lnTo>
                    <a:pt x="320" y="94"/>
                  </a:lnTo>
                  <a:lnTo>
                    <a:pt x="320" y="102"/>
                  </a:lnTo>
                  <a:lnTo>
                    <a:pt x="330" y="102"/>
                  </a:lnTo>
                  <a:lnTo>
                    <a:pt x="330" y="110"/>
                  </a:lnTo>
                  <a:lnTo>
                    <a:pt x="356" y="110"/>
                  </a:lnTo>
                  <a:lnTo>
                    <a:pt x="356" y="114"/>
                  </a:lnTo>
                  <a:lnTo>
                    <a:pt x="364" y="114"/>
                  </a:lnTo>
                  <a:lnTo>
                    <a:pt x="364" y="123"/>
                  </a:lnTo>
                  <a:lnTo>
                    <a:pt x="379" y="123"/>
                  </a:lnTo>
                  <a:lnTo>
                    <a:pt x="379" y="131"/>
                  </a:lnTo>
                  <a:lnTo>
                    <a:pt x="391" y="131"/>
                  </a:lnTo>
                  <a:lnTo>
                    <a:pt x="391" y="137"/>
                  </a:lnTo>
                  <a:lnTo>
                    <a:pt x="421" y="137"/>
                  </a:lnTo>
                  <a:lnTo>
                    <a:pt x="421" y="145"/>
                  </a:lnTo>
                  <a:lnTo>
                    <a:pt x="457" y="145"/>
                  </a:lnTo>
                  <a:lnTo>
                    <a:pt x="457" y="153"/>
                  </a:lnTo>
                  <a:lnTo>
                    <a:pt x="469" y="153"/>
                  </a:lnTo>
                  <a:lnTo>
                    <a:pt x="469" y="161"/>
                  </a:lnTo>
                  <a:lnTo>
                    <a:pt x="493" y="161"/>
                  </a:lnTo>
                  <a:lnTo>
                    <a:pt x="493" y="163"/>
                  </a:lnTo>
                  <a:lnTo>
                    <a:pt x="550" y="163"/>
                  </a:lnTo>
                  <a:lnTo>
                    <a:pt x="550" y="172"/>
                  </a:lnTo>
                  <a:lnTo>
                    <a:pt x="606" y="172"/>
                  </a:lnTo>
                  <a:lnTo>
                    <a:pt x="606" y="186"/>
                  </a:lnTo>
                  <a:lnTo>
                    <a:pt x="675" y="186"/>
                  </a:lnTo>
                  <a:lnTo>
                    <a:pt x="675" y="190"/>
                  </a:lnTo>
                  <a:lnTo>
                    <a:pt x="707" y="190"/>
                  </a:lnTo>
                  <a:lnTo>
                    <a:pt x="707" y="196"/>
                  </a:lnTo>
                  <a:lnTo>
                    <a:pt x="888" y="196"/>
                  </a:lnTo>
                  <a:lnTo>
                    <a:pt x="888" y="202"/>
                  </a:lnTo>
                  <a:lnTo>
                    <a:pt x="1150" y="202"/>
                  </a:lnTo>
                  <a:lnTo>
                    <a:pt x="1150" y="204"/>
                  </a:lnTo>
                  <a:lnTo>
                    <a:pt x="1250" y="204"/>
                  </a:lnTo>
                  <a:lnTo>
                    <a:pt x="1250" y="212"/>
                  </a:lnTo>
                  <a:lnTo>
                    <a:pt x="1329" y="212"/>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9" name="Line 914">
              <a:extLst>
                <a:ext uri="{FF2B5EF4-FFF2-40B4-BE49-F238E27FC236}">
                  <a16:creationId xmlns:a16="http://schemas.microsoft.com/office/drawing/2014/main" xmlns="" id="{EACCBC48-9C97-49DA-A16B-85DD4E8F5157}"/>
                </a:ext>
              </a:extLst>
            </p:cNvPr>
            <p:cNvSpPr>
              <a:spLocks noChangeShapeType="1"/>
            </p:cNvSpPr>
            <p:nvPr/>
          </p:nvSpPr>
          <p:spPr bwMode="auto">
            <a:xfrm>
              <a:off x="5924831"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0" name="Line 915">
              <a:extLst>
                <a:ext uri="{FF2B5EF4-FFF2-40B4-BE49-F238E27FC236}">
                  <a16:creationId xmlns:a16="http://schemas.microsoft.com/office/drawing/2014/main" xmlns="" id="{76C96401-3116-462C-AB62-7ADD278A235E}"/>
                </a:ext>
              </a:extLst>
            </p:cNvPr>
            <p:cNvSpPr>
              <a:spLocks noChangeShapeType="1"/>
            </p:cNvSpPr>
            <p:nvPr/>
          </p:nvSpPr>
          <p:spPr bwMode="auto">
            <a:xfrm flipH="1">
              <a:off x="5899618" y="331439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1" name="Line 916">
              <a:extLst>
                <a:ext uri="{FF2B5EF4-FFF2-40B4-BE49-F238E27FC236}">
                  <a16:creationId xmlns:a16="http://schemas.microsoft.com/office/drawing/2014/main" xmlns="" id="{BE656CD6-BC25-40C9-B28F-DCA7779C37D0}"/>
                </a:ext>
              </a:extLst>
            </p:cNvPr>
            <p:cNvSpPr>
              <a:spLocks noChangeShapeType="1"/>
            </p:cNvSpPr>
            <p:nvPr/>
          </p:nvSpPr>
          <p:spPr bwMode="auto">
            <a:xfrm>
              <a:off x="5887012"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2" name="Line 917">
              <a:extLst>
                <a:ext uri="{FF2B5EF4-FFF2-40B4-BE49-F238E27FC236}">
                  <a16:creationId xmlns:a16="http://schemas.microsoft.com/office/drawing/2014/main" xmlns="" id="{ABD05BF3-C3EC-4A89-B616-C1D8896FBF0F}"/>
                </a:ext>
              </a:extLst>
            </p:cNvPr>
            <p:cNvSpPr>
              <a:spLocks noChangeShapeType="1"/>
            </p:cNvSpPr>
            <p:nvPr/>
          </p:nvSpPr>
          <p:spPr bwMode="auto">
            <a:xfrm flipH="1">
              <a:off x="5858647" y="331439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3" name="Line 918">
              <a:extLst>
                <a:ext uri="{FF2B5EF4-FFF2-40B4-BE49-F238E27FC236}">
                  <a16:creationId xmlns:a16="http://schemas.microsoft.com/office/drawing/2014/main" xmlns="" id="{D15A6047-3646-4573-96CF-5CC2447EAB89}"/>
                </a:ext>
              </a:extLst>
            </p:cNvPr>
            <p:cNvSpPr>
              <a:spLocks noChangeShapeType="1"/>
            </p:cNvSpPr>
            <p:nvPr/>
          </p:nvSpPr>
          <p:spPr bwMode="auto">
            <a:xfrm>
              <a:off x="5868102"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4" name="Line 919">
              <a:extLst>
                <a:ext uri="{FF2B5EF4-FFF2-40B4-BE49-F238E27FC236}">
                  <a16:creationId xmlns:a16="http://schemas.microsoft.com/office/drawing/2014/main" xmlns="" id="{C67A7034-AE55-401F-959F-FFD28969530E}"/>
                </a:ext>
              </a:extLst>
            </p:cNvPr>
            <p:cNvSpPr>
              <a:spLocks noChangeShapeType="1"/>
            </p:cNvSpPr>
            <p:nvPr/>
          </p:nvSpPr>
          <p:spPr bwMode="auto">
            <a:xfrm flipH="1">
              <a:off x="5838161" y="331439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5" name="Line 920">
              <a:extLst>
                <a:ext uri="{FF2B5EF4-FFF2-40B4-BE49-F238E27FC236}">
                  <a16:creationId xmlns:a16="http://schemas.microsoft.com/office/drawing/2014/main" xmlns="" id="{12F1643D-08AB-4B11-B9C5-8A2EBA8D57A1}"/>
                </a:ext>
              </a:extLst>
            </p:cNvPr>
            <p:cNvSpPr>
              <a:spLocks noChangeShapeType="1"/>
            </p:cNvSpPr>
            <p:nvPr/>
          </p:nvSpPr>
          <p:spPr bwMode="auto">
            <a:xfrm>
              <a:off x="5858647"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6" name="Line 921">
              <a:extLst>
                <a:ext uri="{FF2B5EF4-FFF2-40B4-BE49-F238E27FC236}">
                  <a16:creationId xmlns:a16="http://schemas.microsoft.com/office/drawing/2014/main" xmlns="" id="{4D482DE4-3EC2-418D-9C24-3D005A04B935}"/>
                </a:ext>
              </a:extLst>
            </p:cNvPr>
            <p:cNvSpPr>
              <a:spLocks noChangeShapeType="1"/>
            </p:cNvSpPr>
            <p:nvPr/>
          </p:nvSpPr>
          <p:spPr bwMode="auto">
            <a:xfrm flipH="1">
              <a:off x="5828706" y="331439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7" name="Line 922">
              <a:extLst>
                <a:ext uri="{FF2B5EF4-FFF2-40B4-BE49-F238E27FC236}">
                  <a16:creationId xmlns:a16="http://schemas.microsoft.com/office/drawing/2014/main" xmlns="" id="{1E5B09D6-D1F1-45A5-86F0-688DB3723D72}"/>
                </a:ext>
              </a:extLst>
            </p:cNvPr>
            <p:cNvSpPr>
              <a:spLocks noChangeShapeType="1"/>
            </p:cNvSpPr>
            <p:nvPr/>
          </p:nvSpPr>
          <p:spPr bwMode="auto">
            <a:xfrm>
              <a:off x="5849192"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8" name="Line 923">
              <a:extLst>
                <a:ext uri="{FF2B5EF4-FFF2-40B4-BE49-F238E27FC236}">
                  <a16:creationId xmlns:a16="http://schemas.microsoft.com/office/drawing/2014/main" xmlns="" id="{8C9C6F07-D824-4CCD-95A0-9DCE3D181B24}"/>
                </a:ext>
              </a:extLst>
            </p:cNvPr>
            <p:cNvSpPr>
              <a:spLocks noChangeShapeType="1"/>
            </p:cNvSpPr>
            <p:nvPr/>
          </p:nvSpPr>
          <p:spPr bwMode="auto">
            <a:xfrm flipH="1">
              <a:off x="5819251" y="331439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09" name="Line 924">
              <a:extLst>
                <a:ext uri="{FF2B5EF4-FFF2-40B4-BE49-F238E27FC236}">
                  <a16:creationId xmlns:a16="http://schemas.microsoft.com/office/drawing/2014/main" xmlns="" id="{808FE077-CE59-4A9F-93BD-3B9D3D953EBB}"/>
                </a:ext>
              </a:extLst>
            </p:cNvPr>
            <p:cNvSpPr>
              <a:spLocks noChangeShapeType="1"/>
            </p:cNvSpPr>
            <p:nvPr/>
          </p:nvSpPr>
          <p:spPr bwMode="auto">
            <a:xfrm>
              <a:off x="5835010"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0" name="Line 925">
              <a:extLst>
                <a:ext uri="{FF2B5EF4-FFF2-40B4-BE49-F238E27FC236}">
                  <a16:creationId xmlns:a16="http://schemas.microsoft.com/office/drawing/2014/main" xmlns="" id="{ACF1C5A6-99DE-4237-B539-46D119F642C1}"/>
                </a:ext>
              </a:extLst>
            </p:cNvPr>
            <p:cNvSpPr>
              <a:spLocks noChangeShapeType="1"/>
            </p:cNvSpPr>
            <p:nvPr/>
          </p:nvSpPr>
          <p:spPr bwMode="auto">
            <a:xfrm flipH="1">
              <a:off x="5809797" y="331439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1" name="Line 926">
              <a:extLst>
                <a:ext uri="{FF2B5EF4-FFF2-40B4-BE49-F238E27FC236}">
                  <a16:creationId xmlns:a16="http://schemas.microsoft.com/office/drawing/2014/main" xmlns="" id="{4131E099-3B92-435D-BDDA-A56B667229E3}"/>
                </a:ext>
              </a:extLst>
            </p:cNvPr>
            <p:cNvSpPr>
              <a:spLocks noChangeShapeType="1"/>
            </p:cNvSpPr>
            <p:nvPr/>
          </p:nvSpPr>
          <p:spPr bwMode="auto">
            <a:xfrm>
              <a:off x="5825555"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2" name="Line 927">
              <a:extLst>
                <a:ext uri="{FF2B5EF4-FFF2-40B4-BE49-F238E27FC236}">
                  <a16:creationId xmlns:a16="http://schemas.microsoft.com/office/drawing/2014/main" xmlns="" id="{A0699A2A-92E7-42EC-B05D-073FC6329CED}"/>
                </a:ext>
              </a:extLst>
            </p:cNvPr>
            <p:cNvSpPr>
              <a:spLocks noChangeShapeType="1"/>
            </p:cNvSpPr>
            <p:nvPr/>
          </p:nvSpPr>
          <p:spPr bwMode="auto">
            <a:xfrm flipH="1">
              <a:off x="5800342" y="331439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3" name="Line 928">
              <a:extLst>
                <a:ext uri="{FF2B5EF4-FFF2-40B4-BE49-F238E27FC236}">
                  <a16:creationId xmlns:a16="http://schemas.microsoft.com/office/drawing/2014/main" xmlns="" id="{1B2B0147-A02D-43E3-9588-032AF50BF732}"/>
                </a:ext>
              </a:extLst>
            </p:cNvPr>
            <p:cNvSpPr>
              <a:spLocks noChangeShapeType="1"/>
            </p:cNvSpPr>
            <p:nvPr/>
          </p:nvSpPr>
          <p:spPr bwMode="auto">
            <a:xfrm>
              <a:off x="5781432"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4" name="Line 929">
              <a:extLst>
                <a:ext uri="{FF2B5EF4-FFF2-40B4-BE49-F238E27FC236}">
                  <a16:creationId xmlns:a16="http://schemas.microsoft.com/office/drawing/2014/main" xmlns="" id="{6471DB73-DE78-4D55-AF28-2EF505277503}"/>
                </a:ext>
              </a:extLst>
            </p:cNvPr>
            <p:cNvSpPr>
              <a:spLocks noChangeShapeType="1"/>
            </p:cNvSpPr>
            <p:nvPr/>
          </p:nvSpPr>
          <p:spPr bwMode="auto">
            <a:xfrm flipH="1">
              <a:off x="5756219"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5" name="Line 930">
              <a:extLst>
                <a:ext uri="{FF2B5EF4-FFF2-40B4-BE49-F238E27FC236}">
                  <a16:creationId xmlns:a16="http://schemas.microsoft.com/office/drawing/2014/main" xmlns="" id="{3B7485DE-8476-429C-ADAF-610B2E5E7B96}"/>
                </a:ext>
              </a:extLst>
            </p:cNvPr>
            <p:cNvSpPr>
              <a:spLocks noChangeShapeType="1"/>
            </p:cNvSpPr>
            <p:nvPr/>
          </p:nvSpPr>
          <p:spPr bwMode="auto">
            <a:xfrm>
              <a:off x="5762522"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6" name="Line 931">
              <a:extLst>
                <a:ext uri="{FF2B5EF4-FFF2-40B4-BE49-F238E27FC236}">
                  <a16:creationId xmlns:a16="http://schemas.microsoft.com/office/drawing/2014/main" xmlns="" id="{BF3E1C5E-0339-4735-88B2-CB0A8FAB2748}"/>
                </a:ext>
              </a:extLst>
            </p:cNvPr>
            <p:cNvSpPr>
              <a:spLocks noChangeShapeType="1"/>
            </p:cNvSpPr>
            <p:nvPr/>
          </p:nvSpPr>
          <p:spPr bwMode="auto">
            <a:xfrm flipH="1">
              <a:off x="5737309"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7" name="Line 932">
              <a:extLst>
                <a:ext uri="{FF2B5EF4-FFF2-40B4-BE49-F238E27FC236}">
                  <a16:creationId xmlns:a16="http://schemas.microsoft.com/office/drawing/2014/main" xmlns="" id="{6C5C4DC2-65EA-42B9-93C5-C3E450728147}"/>
                </a:ext>
              </a:extLst>
            </p:cNvPr>
            <p:cNvSpPr>
              <a:spLocks noChangeShapeType="1"/>
            </p:cNvSpPr>
            <p:nvPr/>
          </p:nvSpPr>
          <p:spPr bwMode="auto">
            <a:xfrm>
              <a:off x="5743612"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8" name="Line 933">
              <a:extLst>
                <a:ext uri="{FF2B5EF4-FFF2-40B4-BE49-F238E27FC236}">
                  <a16:creationId xmlns:a16="http://schemas.microsoft.com/office/drawing/2014/main" xmlns="" id="{FF54970E-B0D1-46ED-AF36-941741F10B2D}"/>
                </a:ext>
              </a:extLst>
            </p:cNvPr>
            <p:cNvSpPr>
              <a:spLocks noChangeShapeType="1"/>
            </p:cNvSpPr>
            <p:nvPr/>
          </p:nvSpPr>
          <p:spPr bwMode="auto">
            <a:xfrm flipH="1">
              <a:off x="5715247"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19" name="Line 934">
              <a:extLst>
                <a:ext uri="{FF2B5EF4-FFF2-40B4-BE49-F238E27FC236}">
                  <a16:creationId xmlns:a16="http://schemas.microsoft.com/office/drawing/2014/main" xmlns="" id="{FCFFFD1E-F967-4EAF-9969-47EA9C945CFD}"/>
                </a:ext>
              </a:extLst>
            </p:cNvPr>
            <p:cNvSpPr>
              <a:spLocks noChangeShapeType="1"/>
            </p:cNvSpPr>
            <p:nvPr/>
          </p:nvSpPr>
          <p:spPr bwMode="auto">
            <a:xfrm>
              <a:off x="5677428"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0" name="Line 935">
              <a:extLst>
                <a:ext uri="{FF2B5EF4-FFF2-40B4-BE49-F238E27FC236}">
                  <a16:creationId xmlns:a16="http://schemas.microsoft.com/office/drawing/2014/main" xmlns="" id="{1F523C5B-39F0-4010-B936-022D0F7F90A3}"/>
                </a:ext>
              </a:extLst>
            </p:cNvPr>
            <p:cNvSpPr>
              <a:spLocks noChangeShapeType="1"/>
            </p:cNvSpPr>
            <p:nvPr/>
          </p:nvSpPr>
          <p:spPr bwMode="auto">
            <a:xfrm flipH="1">
              <a:off x="5652215"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1" name="Line 936">
              <a:extLst>
                <a:ext uri="{FF2B5EF4-FFF2-40B4-BE49-F238E27FC236}">
                  <a16:creationId xmlns:a16="http://schemas.microsoft.com/office/drawing/2014/main" xmlns="" id="{1A567FED-F260-4EAD-B8D5-FBAE439007EE}"/>
                </a:ext>
              </a:extLst>
            </p:cNvPr>
            <p:cNvSpPr>
              <a:spLocks noChangeShapeType="1"/>
            </p:cNvSpPr>
            <p:nvPr/>
          </p:nvSpPr>
          <p:spPr bwMode="auto">
            <a:xfrm>
              <a:off x="5658518"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2" name="Line 937">
              <a:extLst>
                <a:ext uri="{FF2B5EF4-FFF2-40B4-BE49-F238E27FC236}">
                  <a16:creationId xmlns:a16="http://schemas.microsoft.com/office/drawing/2014/main" xmlns="" id="{F2E44501-57E1-4434-B57B-FFE305EF4866}"/>
                </a:ext>
              </a:extLst>
            </p:cNvPr>
            <p:cNvSpPr>
              <a:spLocks noChangeShapeType="1"/>
            </p:cNvSpPr>
            <p:nvPr/>
          </p:nvSpPr>
          <p:spPr bwMode="auto">
            <a:xfrm flipH="1">
              <a:off x="5630153"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3" name="Line 938">
              <a:extLst>
                <a:ext uri="{FF2B5EF4-FFF2-40B4-BE49-F238E27FC236}">
                  <a16:creationId xmlns:a16="http://schemas.microsoft.com/office/drawing/2014/main" xmlns="" id="{FDA7DB31-7440-48AB-A606-18513A5AF69B}"/>
                </a:ext>
              </a:extLst>
            </p:cNvPr>
            <p:cNvSpPr>
              <a:spLocks noChangeShapeType="1"/>
            </p:cNvSpPr>
            <p:nvPr/>
          </p:nvSpPr>
          <p:spPr bwMode="auto">
            <a:xfrm>
              <a:off x="5584454"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4" name="Line 939">
              <a:extLst>
                <a:ext uri="{FF2B5EF4-FFF2-40B4-BE49-F238E27FC236}">
                  <a16:creationId xmlns:a16="http://schemas.microsoft.com/office/drawing/2014/main" xmlns="" id="{8E57350B-6217-4E49-9F74-E4B7C63990E6}"/>
                </a:ext>
              </a:extLst>
            </p:cNvPr>
            <p:cNvSpPr>
              <a:spLocks noChangeShapeType="1"/>
            </p:cNvSpPr>
            <p:nvPr/>
          </p:nvSpPr>
          <p:spPr bwMode="auto">
            <a:xfrm flipH="1">
              <a:off x="5556090" y="329548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5" name="Line 940">
              <a:extLst>
                <a:ext uri="{FF2B5EF4-FFF2-40B4-BE49-F238E27FC236}">
                  <a16:creationId xmlns:a16="http://schemas.microsoft.com/office/drawing/2014/main" xmlns="" id="{13F9288D-CA2E-42D0-9A64-2D39C9FEC97A}"/>
                </a:ext>
              </a:extLst>
            </p:cNvPr>
            <p:cNvSpPr>
              <a:spLocks noChangeShapeType="1"/>
            </p:cNvSpPr>
            <p:nvPr/>
          </p:nvSpPr>
          <p:spPr bwMode="auto">
            <a:xfrm>
              <a:off x="5568696"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6" name="Line 941">
              <a:extLst>
                <a:ext uri="{FF2B5EF4-FFF2-40B4-BE49-F238E27FC236}">
                  <a16:creationId xmlns:a16="http://schemas.microsoft.com/office/drawing/2014/main" xmlns="" id="{0136B323-5036-430D-901C-577859011E0C}"/>
                </a:ext>
              </a:extLst>
            </p:cNvPr>
            <p:cNvSpPr>
              <a:spLocks noChangeShapeType="1"/>
            </p:cNvSpPr>
            <p:nvPr/>
          </p:nvSpPr>
          <p:spPr bwMode="auto">
            <a:xfrm flipH="1">
              <a:off x="5540332"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7" name="Line 942">
              <a:extLst>
                <a:ext uri="{FF2B5EF4-FFF2-40B4-BE49-F238E27FC236}">
                  <a16:creationId xmlns:a16="http://schemas.microsoft.com/office/drawing/2014/main" xmlns="" id="{7BACE9E5-48A7-4CEC-B0D9-A78EAF2CBDDA}"/>
                </a:ext>
              </a:extLst>
            </p:cNvPr>
            <p:cNvSpPr>
              <a:spLocks noChangeShapeType="1"/>
            </p:cNvSpPr>
            <p:nvPr/>
          </p:nvSpPr>
          <p:spPr bwMode="auto">
            <a:xfrm>
              <a:off x="5537180"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8" name="Line 943">
              <a:extLst>
                <a:ext uri="{FF2B5EF4-FFF2-40B4-BE49-F238E27FC236}">
                  <a16:creationId xmlns:a16="http://schemas.microsoft.com/office/drawing/2014/main" xmlns="" id="{0CBD65F3-BCD7-4BFC-9D39-0C8C81563E4C}"/>
                </a:ext>
              </a:extLst>
            </p:cNvPr>
            <p:cNvSpPr>
              <a:spLocks noChangeShapeType="1"/>
            </p:cNvSpPr>
            <p:nvPr/>
          </p:nvSpPr>
          <p:spPr bwMode="auto">
            <a:xfrm flipH="1">
              <a:off x="5508815"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29" name="Line 944">
              <a:extLst>
                <a:ext uri="{FF2B5EF4-FFF2-40B4-BE49-F238E27FC236}">
                  <a16:creationId xmlns:a16="http://schemas.microsoft.com/office/drawing/2014/main" xmlns="" id="{DE9048D4-A8E2-474A-BA2E-4CF2320C44C5}"/>
                </a:ext>
              </a:extLst>
            </p:cNvPr>
            <p:cNvSpPr>
              <a:spLocks noChangeShapeType="1"/>
            </p:cNvSpPr>
            <p:nvPr/>
          </p:nvSpPr>
          <p:spPr bwMode="auto">
            <a:xfrm>
              <a:off x="5515118"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0" name="Line 945">
              <a:extLst>
                <a:ext uri="{FF2B5EF4-FFF2-40B4-BE49-F238E27FC236}">
                  <a16:creationId xmlns:a16="http://schemas.microsoft.com/office/drawing/2014/main" xmlns="" id="{FC3D9AB7-EA79-41C7-9F15-9C0D23D29E56}"/>
                </a:ext>
              </a:extLst>
            </p:cNvPr>
            <p:cNvSpPr>
              <a:spLocks noChangeShapeType="1"/>
            </p:cNvSpPr>
            <p:nvPr/>
          </p:nvSpPr>
          <p:spPr bwMode="auto">
            <a:xfrm flipH="1">
              <a:off x="5486754"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1" name="Line 946">
              <a:extLst>
                <a:ext uri="{FF2B5EF4-FFF2-40B4-BE49-F238E27FC236}">
                  <a16:creationId xmlns:a16="http://schemas.microsoft.com/office/drawing/2014/main" xmlns="" id="{61776FBE-68CE-4429-8FC6-AFADA6236B51}"/>
                </a:ext>
              </a:extLst>
            </p:cNvPr>
            <p:cNvSpPr>
              <a:spLocks noChangeShapeType="1"/>
            </p:cNvSpPr>
            <p:nvPr/>
          </p:nvSpPr>
          <p:spPr bwMode="auto">
            <a:xfrm>
              <a:off x="5493057"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2" name="Line 947">
              <a:extLst>
                <a:ext uri="{FF2B5EF4-FFF2-40B4-BE49-F238E27FC236}">
                  <a16:creationId xmlns:a16="http://schemas.microsoft.com/office/drawing/2014/main" xmlns="" id="{94D714D3-9244-4EDF-92C0-2D526B808BF8}"/>
                </a:ext>
              </a:extLst>
            </p:cNvPr>
            <p:cNvSpPr>
              <a:spLocks noChangeShapeType="1"/>
            </p:cNvSpPr>
            <p:nvPr/>
          </p:nvSpPr>
          <p:spPr bwMode="auto">
            <a:xfrm flipH="1">
              <a:off x="5464692"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3" name="Line 948">
              <a:extLst>
                <a:ext uri="{FF2B5EF4-FFF2-40B4-BE49-F238E27FC236}">
                  <a16:creationId xmlns:a16="http://schemas.microsoft.com/office/drawing/2014/main" xmlns="" id="{FFCED9E7-F857-4F42-B442-13979F7577A6}"/>
                </a:ext>
              </a:extLst>
            </p:cNvPr>
            <p:cNvSpPr>
              <a:spLocks noChangeShapeType="1"/>
            </p:cNvSpPr>
            <p:nvPr/>
          </p:nvSpPr>
          <p:spPr bwMode="auto">
            <a:xfrm>
              <a:off x="5480450"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4" name="Line 949">
              <a:extLst>
                <a:ext uri="{FF2B5EF4-FFF2-40B4-BE49-F238E27FC236}">
                  <a16:creationId xmlns:a16="http://schemas.microsoft.com/office/drawing/2014/main" xmlns="" id="{B01AFC89-3ECC-45DC-9D65-1F5CEB1F219C}"/>
                </a:ext>
              </a:extLst>
            </p:cNvPr>
            <p:cNvSpPr>
              <a:spLocks noChangeShapeType="1"/>
            </p:cNvSpPr>
            <p:nvPr/>
          </p:nvSpPr>
          <p:spPr bwMode="auto">
            <a:xfrm flipH="1">
              <a:off x="5452086"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5" name="Line 950">
              <a:extLst>
                <a:ext uri="{FF2B5EF4-FFF2-40B4-BE49-F238E27FC236}">
                  <a16:creationId xmlns:a16="http://schemas.microsoft.com/office/drawing/2014/main" xmlns="" id="{DD935721-8A68-477F-B58F-A29544DA891F}"/>
                </a:ext>
              </a:extLst>
            </p:cNvPr>
            <p:cNvSpPr>
              <a:spLocks noChangeShapeType="1"/>
            </p:cNvSpPr>
            <p:nvPr/>
          </p:nvSpPr>
          <p:spPr bwMode="auto">
            <a:xfrm>
              <a:off x="5442631"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6" name="Line 951">
              <a:extLst>
                <a:ext uri="{FF2B5EF4-FFF2-40B4-BE49-F238E27FC236}">
                  <a16:creationId xmlns:a16="http://schemas.microsoft.com/office/drawing/2014/main" xmlns="" id="{AC79A847-888E-48D0-970D-6434E2F83721}"/>
                </a:ext>
              </a:extLst>
            </p:cNvPr>
            <p:cNvSpPr>
              <a:spLocks noChangeShapeType="1"/>
            </p:cNvSpPr>
            <p:nvPr/>
          </p:nvSpPr>
          <p:spPr bwMode="auto">
            <a:xfrm flipH="1">
              <a:off x="5417418"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7" name="Line 952">
              <a:extLst>
                <a:ext uri="{FF2B5EF4-FFF2-40B4-BE49-F238E27FC236}">
                  <a16:creationId xmlns:a16="http://schemas.microsoft.com/office/drawing/2014/main" xmlns="" id="{D3B14115-9DA6-4BC9-BF09-F56FB3642530}"/>
                </a:ext>
              </a:extLst>
            </p:cNvPr>
            <p:cNvSpPr>
              <a:spLocks noChangeShapeType="1"/>
            </p:cNvSpPr>
            <p:nvPr/>
          </p:nvSpPr>
          <p:spPr bwMode="auto">
            <a:xfrm>
              <a:off x="5423721"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8" name="Line 953">
              <a:extLst>
                <a:ext uri="{FF2B5EF4-FFF2-40B4-BE49-F238E27FC236}">
                  <a16:creationId xmlns:a16="http://schemas.microsoft.com/office/drawing/2014/main" xmlns="" id="{3B81B07F-672D-494B-9A0A-F00E519FB91E}"/>
                </a:ext>
              </a:extLst>
            </p:cNvPr>
            <p:cNvSpPr>
              <a:spLocks noChangeShapeType="1"/>
            </p:cNvSpPr>
            <p:nvPr/>
          </p:nvSpPr>
          <p:spPr bwMode="auto">
            <a:xfrm flipH="1">
              <a:off x="5398508"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39" name="Line 954">
              <a:extLst>
                <a:ext uri="{FF2B5EF4-FFF2-40B4-BE49-F238E27FC236}">
                  <a16:creationId xmlns:a16="http://schemas.microsoft.com/office/drawing/2014/main" xmlns="" id="{794DF325-2F06-4AE8-BC75-B2E996DBF1D2}"/>
                </a:ext>
              </a:extLst>
            </p:cNvPr>
            <p:cNvSpPr>
              <a:spLocks noChangeShapeType="1"/>
            </p:cNvSpPr>
            <p:nvPr/>
          </p:nvSpPr>
          <p:spPr bwMode="auto">
            <a:xfrm>
              <a:off x="5414266"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0" name="Line 955">
              <a:extLst>
                <a:ext uri="{FF2B5EF4-FFF2-40B4-BE49-F238E27FC236}">
                  <a16:creationId xmlns:a16="http://schemas.microsoft.com/office/drawing/2014/main" xmlns="" id="{CCE17303-05B7-4402-BD4A-BA4AED1DCF4C}"/>
                </a:ext>
              </a:extLst>
            </p:cNvPr>
            <p:cNvSpPr>
              <a:spLocks noChangeShapeType="1"/>
            </p:cNvSpPr>
            <p:nvPr/>
          </p:nvSpPr>
          <p:spPr bwMode="auto">
            <a:xfrm flipH="1">
              <a:off x="5385901"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1" name="Line 956">
              <a:extLst>
                <a:ext uri="{FF2B5EF4-FFF2-40B4-BE49-F238E27FC236}">
                  <a16:creationId xmlns:a16="http://schemas.microsoft.com/office/drawing/2014/main" xmlns="" id="{71DFFA77-167F-48AA-806A-0F4B559334E9}"/>
                </a:ext>
              </a:extLst>
            </p:cNvPr>
            <p:cNvSpPr>
              <a:spLocks noChangeShapeType="1"/>
            </p:cNvSpPr>
            <p:nvPr/>
          </p:nvSpPr>
          <p:spPr bwMode="auto">
            <a:xfrm>
              <a:off x="5389053"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2" name="Line 957">
              <a:extLst>
                <a:ext uri="{FF2B5EF4-FFF2-40B4-BE49-F238E27FC236}">
                  <a16:creationId xmlns:a16="http://schemas.microsoft.com/office/drawing/2014/main" xmlns="" id="{C6CCED6C-764B-4785-8194-948738511133}"/>
                </a:ext>
              </a:extLst>
            </p:cNvPr>
            <p:cNvSpPr>
              <a:spLocks noChangeShapeType="1"/>
            </p:cNvSpPr>
            <p:nvPr/>
          </p:nvSpPr>
          <p:spPr bwMode="auto">
            <a:xfrm flipH="1">
              <a:off x="5359112" y="329548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3" name="Line 958">
              <a:extLst>
                <a:ext uri="{FF2B5EF4-FFF2-40B4-BE49-F238E27FC236}">
                  <a16:creationId xmlns:a16="http://schemas.microsoft.com/office/drawing/2014/main" xmlns="" id="{D3509038-5B45-44AA-AA6D-190C27A999D0}"/>
                </a:ext>
              </a:extLst>
            </p:cNvPr>
            <p:cNvSpPr>
              <a:spLocks noChangeShapeType="1"/>
            </p:cNvSpPr>
            <p:nvPr/>
          </p:nvSpPr>
          <p:spPr bwMode="auto">
            <a:xfrm>
              <a:off x="5370143"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4" name="Line 959">
              <a:extLst>
                <a:ext uri="{FF2B5EF4-FFF2-40B4-BE49-F238E27FC236}">
                  <a16:creationId xmlns:a16="http://schemas.microsoft.com/office/drawing/2014/main" xmlns="" id="{A6349F4B-1F62-4E4C-B8EF-187021D0226B}"/>
                </a:ext>
              </a:extLst>
            </p:cNvPr>
            <p:cNvSpPr>
              <a:spLocks noChangeShapeType="1"/>
            </p:cNvSpPr>
            <p:nvPr/>
          </p:nvSpPr>
          <p:spPr bwMode="auto">
            <a:xfrm flipH="1">
              <a:off x="5340203" y="3295487"/>
              <a:ext cx="5830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5" name="Line 960">
              <a:extLst>
                <a:ext uri="{FF2B5EF4-FFF2-40B4-BE49-F238E27FC236}">
                  <a16:creationId xmlns:a16="http://schemas.microsoft.com/office/drawing/2014/main" xmlns="" id="{2EE435CA-324C-4468-A656-CB583B6DE73C}"/>
                </a:ext>
              </a:extLst>
            </p:cNvPr>
            <p:cNvSpPr>
              <a:spLocks noChangeShapeType="1"/>
            </p:cNvSpPr>
            <p:nvPr/>
          </p:nvSpPr>
          <p:spPr bwMode="auto">
            <a:xfrm>
              <a:off x="5359112"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6" name="Line 961">
              <a:extLst>
                <a:ext uri="{FF2B5EF4-FFF2-40B4-BE49-F238E27FC236}">
                  <a16:creationId xmlns:a16="http://schemas.microsoft.com/office/drawing/2014/main" xmlns="" id="{15B63EA9-E4BA-4CF2-931E-7C9969EF7DB0}"/>
                </a:ext>
              </a:extLst>
            </p:cNvPr>
            <p:cNvSpPr>
              <a:spLocks noChangeShapeType="1"/>
            </p:cNvSpPr>
            <p:nvPr/>
          </p:nvSpPr>
          <p:spPr bwMode="auto">
            <a:xfrm flipH="1">
              <a:off x="5333899" y="329548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7" name="Line 962">
              <a:extLst>
                <a:ext uri="{FF2B5EF4-FFF2-40B4-BE49-F238E27FC236}">
                  <a16:creationId xmlns:a16="http://schemas.microsoft.com/office/drawing/2014/main" xmlns="" id="{64448ED1-8738-44A3-9A96-307A32BF3135}"/>
                </a:ext>
              </a:extLst>
            </p:cNvPr>
            <p:cNvSpPr>
              <a:spLocks noChangeShapeType="1"/>
            </p:cNvSpPr>
            <p:nvPr/>
          </p:nvSpPr>
          <p:spPr bwMode="auto">
            <a:xfrm>
              <a:off x="5352809"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8" name="Line 963">
              <a:extLst>
                <a:ext uri="{FF2B5EF4-FFF2-40B4-BE49-F238E27FC236}">
                  <a16:creationId xmlns:a16="http://schemas.microsoft.com/office/drawing/2014/main" xmlns="" id="{CAC6EBEF-D0E0-409D-BE33-5C4E46D6DC5C}"/>
                </a:ext>
              </a:extLst>
            </p:cNvPr>
            <p:cNvSpPr>
              <a:spLocks noChangeShapeType="1"/>
            </p:cNvSpPr>
            <p:nvPr/>
          </p:nvSpPr>
          <p:spPr bwMode="auto">
            <a:xfrm flipH="1">
              <a:off x="5324444" y="329548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49" name="Line 964">
              <a:extLst>
                <a:ext uri="{FF2B5EF4-FFF2-40B4-BE49-F238E27FC236}">
                  <a16:creationId xmlns:a16="http://schemas.microsoft.com/office/drawing/2014/main" xmlns="" id="{486D343B-91B6-42BE-8B81-573A6933B661}"/>
                </a:ext>
              </a:extLst>
            </p:cNvPr>
            <p:cNvSpPr>
              <a:spLocks noChangeShapeType="1"/>
            </p:cNvSpPr>
            <p:nvPr/>
          </p:nvSpPr>
          <p:spPr bwMode="auto">
            <a:xfrm>
              <a:off x="5340203"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0" name="Line 965">
              <a:extLst>
                <a:ext uri="{FF2B5EF4-FFF2-40B4-BE49-F238E27FC236}">
                  <a16:creationId xmlns:a16="http://schemas.microsoft.com/office/drawing/2014/main" xmlns="" id="{F03B2493-FB4D-4E5E-8E64-798DF6758DA9}"/>
                </a:ext>
              </a:extLst>
            </p:cNvPr>
            <p:cNvSpPr>
              <a:spLocks noChangeShapeType="1"/>
            </p:cNvSpPr>
            <p:nvPr/>
          </p:nvSpPr>
          <p:spPr bwMode="auto">
            <a:xfrm flipH="1">
              <a:off x="5314989" y="329548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1" name="Line 966">
              <a:extLst>
                <a:ext uri="{FF2B5EF4-FFF2-40B4-BE49-F238E27FC236}">
                  <a16:creationId xmlns:a16="http://schemas.microsoft.com/office/drawing/2014/main" xmlns="" id="{6F1C8BB2-ED74-4C6C-B67C-BB877D91B76B}"/>
                </a:ext>
              </a:extLst>
            </p:cNvPr>
            <p:cNvSpPr>
              <a:spLocks noChangeShapeType="1"/>
            </p:cNvSpPr>
            <p:nvPr/>
          </p:nvSpPr>
          <p:spPr bwMode="auto">
            <a:xfrm>
              <a:off x="5327596"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2" name="Line 967">
              <a:extLst>
                <a:ext uri="{FF2B5EF4-FFF2-40B4-BE49-F238E27FC236}">
                  <a16:creationId xmlns:a16="http://schemas.microsoft.com/office/drawing/2014/main" xmlns="" id="{AF01808E-5B56-431C-BBFB-F1676BF2CF91}"/>
                </a:ext>
              </a:extLst>
            </p:cNvPr>
            <p:cNvSpPr>
              <a:spLocks noChangeShapeType="1"/>
            </p:cNvSpPr>
            <p:nvPr/>
          </p:nvSpPr>
          <p:spPr bwMode="auto">
            <a:xfrm flipH="1">
              <a:off x="5299231"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3" name="Line 968">
              <a:extLst>
                <a:ext uri="{FF2B5EF4-FFF2-40B4-BE49-F238E27FC236}">
                  <a16:creationId xmlns:a16="http://schemas.microsoft.com/office/drawing/2014/main" xmlns="" id="{32969582-CF9D-43CF-BE7D-E328C966F761}"/>
                </a:ext>
              </a:extLst>
            </p:cNvPr>
            <p:cNvSpPr>
              <a:spLocks noChangeShapeType="1"/>
            </p:cNvSpPr>
            <p:nvPr/>
          </p:nvSpPr>
          <p:spPr bwMode="auto">
            <a:xfrm>
              <a:off x="5305534"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4" name="Line 969">
              <a:extLst>
                <a:ext uri="{FF2B5EF4-FFF2-40B4-BE49-F238E27FC236}">
                  <a16:creationId xmlns:a16="http://schemas.microsoft.com/office/drawing/2014/main" xmlns="" id="{0AEEEB0D-A571-4241-BAC9-4945E0796402}"/>
                </a:ext>
              </a:extLst>
            </p:cNvPr>
            <p:cNvSpPr>
              <a:spLocks noChangeShapeType="1"/>
            </p:cNvSpPr>
            <p:nvPr/>
          </p:nvSpPr>
          <p:spPr bwMode="auto">
            <a:xfrm flipH="1">
              <a:off x="5277170" y="3295487"/>
              <a:ext cx="5672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5" name="Line 970">
              <a:extLst>
                <a:ext uri="{FF2B5EF4-FFF2-40B4-BE49-F238E27FC236}">
                  <a16:creationId xmlns:a16="http://schemas.microsoft.com/office/drawing/2014/main" xmlns="" id="{D8E9B7BF-D179-48F3-BF1E-026E5967780D}"/>
                </a:ext>
              </a:extLst>
            </p:cNvPr>
            <p:cNvSpPr>
              <a:spLocks noChangeShapeType="1"/>
            </p:cNvSpPr>
            <p:nvPr/>
          </p:nvSpPr>
          <p:spPr bwMode="auto">
            <a:xfrm>
              <a:off x="5289776"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6" name="Line 971">
              <a:extLst>
                <a:ext uri="{FF2B5EF4-FFF2-40B4-BE49-F238E27FC236}">
                  <a16:creationId xmlns:a16="http://schemas.microsoft.com/office/drawing/2014/main" xmlns="" id="{F682F302-7E4F-403E-9A01-E5A91063EBBE}"/>
                </a:ext>
              </a:extLst>
            </p:cNvPr>
            <p:cNvSpPr>
              <a:spLocks noChangeShapeType="1"/>
            </p:cNvSpPr>
            <p:nvPr/>
          </p:nvSpPr>
          <p:spPr bwMode="auto">
            <a:xfrm flipH="1">
              <a:off x="5264563"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7" name="Line 972">
              <a:extLst>
                <a:ext uri="{FF2B5EF4-FFF2-40B4-BE49-F238E27FC236}">
                  <a16:creationId xmlns:a16="http://schemas.microsoft.com/office/drawing/2014/main" xmlns="" id="{4DA1C174-2628-453E-ABFD-C7FA8B224FD4}"/>
                </a:ext>
              </a:extLst>
            </p:cNvPr>
            <p:cNvSpPr>
              <a:spLocks noChangeShapeType="1"/>
            </p:cNvSpPr>
            <p:nvPr/>
          </p:nvSpPr>
          <p:spPr bwMode="auto">
            <a:xfrm>
              <a:off x="5277170"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8" name="Line 973">
              <a:extLst>
                <a:ext uri="{FF2B5EF4-FFF2-40B4-BE49-F238E27FC236}">
                  <a16:creationId xmlns:a16="http://schemas.microsoft.com/office/drawing/2014/main" xmlns="" id="{2B86E5E6-1F3D-4AB7-BC79-8A7BBC92EE9C}"/>
                </a:ext>
              </a:extLst>
            </p:cNvPr>
            <p:cNvSpPr>
              <a:spLocks noChangeShapeType="1"/>
            </p:cNvSpPr>
            <p:nvPr/>
          </p:nvSpPr>
          <p:spPr bwMode="auto">
            <a:xfrm flipH="1">
              <a:off x="5251957"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59" name="Line 974">
              <a:extLst>
                <a:ext uri="{FF2B5EF4-FFF2-40B4-BE49-F238E27FC236}">
                  <a16:creationId xmlns:a16="http://schemas.microsoft.com/office/drawing/2014/main" xmlns="" id="{6C6E0808-2564-484C-BA20-81547E843C81}"/>
                </a:ext>
              </a:extLst>
            </p:cNvPr>
            <p:cNvSpPr>
              <a:spLocks noChangeShapeType="1"/>
            </p:cNvSpPr>
            <p:nvPr/>
          </p:nvSpPr>
          <p:spPr bwMode="auto">
            <a:xfrm>
              <a:off x="5242502"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0" name="Line 975">
              <a:extLst>
                <a:ext uri="{FF2B5EF4-FFF2-40B4-BE49-F238E27FC236}">
                  <a16:creationId xmlns:a16="http://schemas.microsoft.com/office/drawing/2014/main" xmlns="" id="{6F18874E-44B6-4B97-A642-53CB126C0442}"/>
                </a:ext>
              </a:extLst>
            </p:cNvPr>
            <p:cNvSpPr>
              <a:spLocks noChangeShapeType="1"/>
            </p:cNvSpPr>
            <p:nvPr/>
          </p:nvSpPr>
          <p:spPr bwMode="auto">
            <a:xfrm flipH="1">
              <a:off x="5217289"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1" name="Line 976">
              <a:extLst>
                <a:ext uri="{FF2B5EF4-FFF2-40B4-BE49-F238E27FC236}">
                  <a16:creationId xmlns:a16="http://schemas.microsoft.com/office/drawing/2014/main" xmlns="" id="{19ABBB55-B9BA-4515-83E5-7318700B393F}"/>
                </a:ext>
              </a:extLst>
            </p:cNvPr>
            <p:cNvSpPr>
              <a:spLocks noChangeShapeType="1"/>
            </p:cNvSpPr>
            <p:nvPr/>
          </p:nvSpPr>
          <p:spPr bwMode="auto">
            <a:xfrm>
              <a:off x="5182621"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2" name="Line 977">
              <a:extLst>
                <a:ext uri="{FF2B5EF4-FFF2-40B4-BE49-F238E27FC236}">
                  <a16:creationId xmlns:a16="http://schemas.microsoft.com/office/drawing/2014/main" xmlns="" id="{864E5C04-27F3-425C-B0DE-E587BF0F13DC}"/>
                </a:ext>
              </a:extLst>
            </p:cNvPr>
            <p:cNvSpPr>
              <a:spLocks noChangeShapeType="1"/>
            </p:cNvSpPr>
            <p:nvPr/>
          </p:nvSpPr>
          <p:spPr bwMode="auto">
            <a:xfrm flipH="1">
              <a:off x="5154256" y="328918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3" name="Line 978">
              <a:extLst>
                <a:ext uri="{FF2B5EF4-FFF2-40B4-BE49-F238E27FC236}">
                  <a16:creationId xmlns:a16="http://schemas.microsoft.com/office/drawing/2014/main" xmlns="" id="{E8AC9FE9-4D66-40EC-95F9-2BCDD07F87E1}"/>
                </a:ext>
              </a:extLst>
            </p:cNvPr>
            <p:cNvSpPr>
              <a:spLocks noChangeShapeType="1"/>
            </p:cNvSpPr>
            <p:nvPr/>
          </p:nvSpPr>
          <p:spPr bwMode="auto">
            <a:xfrm>
              <a:off x="5124315"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4" name="Line 979">
              <a:extLst>
                <a:ext uri="{FF2B5EF4-FFF2-40B4-BE49-F238E27FC236}">
                  <a16:creationId xmlns:a16="http://schemas.microsoft.com/office/drawing/2014/main" xmlns="" id="{37E4C1C4-45A5-4C41-B1DD-5314C65C8840}"/>
                </a:ext>
              </a:extLst>
            </p:cNvPr>
            <p:cNvSpPr>
              <a:spLocks noChangeShapeType="1"/>
            </p:cNvSpPr>
            <p:nvPr/>
          </p:nvSpPr>
          <p:spPr bwMode="auto">
            <a:xfrm flipH="1">
              <a:off x="5099102" y="3289184"/>
              <a:ext cx="55154"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5" name="Line 980">
              <a:extLst>
                <a:ext uri="{FF2B5EF4-FFF2-40B4-BE49-F238E27FC236}">
                  <a16:creationId xmlns:a16="http://schemas.microsoft.com/office/drawing/2014/main" xmlns="" id="{8DD06D77-2C6F-4928-99E1-02E170B3FE2C}"/>
                </a:ext>
              </a:extLst>
            </p:cNvPr>
            <p:cNvSpPr>
              <a:spLocks noChangeShapeType="1"/>
            </p:cNvSpPr>
            <p:nvPr/>
          </p:nvSpPr>
          <p:spPr bwMode="auto">
            <a:xfrm>
              <a:off x="5114860"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6" name="Line 981">
              <a:extLst>
                <a:ext uri="{FF2B5EF4-FFF2-40B4-BE49-F238E27FC236}">
                  <a16:creationId xmlns:a16="http://schemas.microsoft.com/office/drawing/2014/main" xmlns="" id="{94344457-F84B-4B7B-AAE0-AA70923F3A96}"/>
                </a:ext>
              </a:extLst>
            </p:cNvPr>
            <p:cNvSpPr>
              <a:spLocks noChangeShapeType="1"/>
            </p:cNvSpPr>
            <p:nvPr/>
          </p:nvSpPr>
          <p:spPr bwMode="auto">
            <a:xfrm flipH="1">
              <a:off x="5089647" y="3289184"/>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7" name="Line 982">
              <a:extLst>
                <a:ext uri="{FF2B5EF4-FFF2-40B4-BE49-F238E27FC236}">
                  <a16:creationId xmlns:a16="http://schemas.microsoft.com/office/drawing/2014/main" xmlns="" id="{7E774856-0E63-4EB0-B872-0268EE8F55E9}"/>
                </a:ext>
              </a:extLst>
            </p:cNvPr>
            <p:cNvSpPr>
              <a:spLocks noChangeShapeType="1"/>
            </p:cNvSpPr>
            <p:nvPr/>
          </p:nvSpPr>
          <p:spPr bwMode="auto">
            <a:xfrm>
              <a:off x="5086496"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8" name="Line 983">
              <a:extLst>
                <a:ext uri="{FF2B5EF4-FFF2-40B4-BE49-F238E27FC236}">
                  <a16:creationId xmlns:a16="http://schemas.microsoft.com/office/drawing/2014/main" xmlns="" id="{49957215-31D0-44F2-AD96-287BA2C94B1A}"/>
                </a:ext>
              </a:extLst>
            </p:cNvPr>
            <p:cNvSpPr>
              <a:spLocks noChangeShapeType="1"/>
            </p:cNvSpPr>
            <p:nvPr/>
          </p:nvSpPr>
          <p:spPr bwMode="auto">
            <a:xfrm flipH="1">
              <a:off x="5058131" y="3289184"/>
              <a:ext cx="5672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69" name="Line 984">
              <a:extLst>
                <a:ext uri="{FF2B5EF4-FFF2-40B4-BE49-F238E27FC236}">
                  <a16:creationId xmlns:a16="http://schemas.microsoft.com/office/drawing/2014/main" xmlns="" id="{ABE12D79-B10F-49AF-A0B6-EBC90B633E0B}"/>
                </a:ext>
              </a:extLst>
            </p:cNvPr>
            <p:cNvSpPr>
              <a:spLocks noChangeShapeType="1"/>
            </p:cNvSpPr>
            <p:nvPr/>
          </p:nvSpPr>
          <p:spPr bwMode="auto">
            <a:xfrm>
              <a:off x="5077041"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0" name="Line 985">
              <a:extLst>
                <a:ext uri="{FF2B5EF4-FFF2-40B4-BE49-F238E27FC236}">
                  <a16:creationId xmlns:a16="http://schemas.microsoft.com/office/drawing/2014/main" xmlns="" id="{B263C6B9-5534-4322-A2E2-DB4B54088ADE}"/>
                </a:ext>
              </a:extLst>
            </p:cNvPr>
            <p:cNvSpPr>
              <a:spLocks noChangeShapeType="1"/>
            </p:cNvSpPr>
            <p:nvPr/>
          </p:nvSpPr>
          <p:spPr bwMode="auto">
            <a:xfrm flipH="1">
              <a:off x="5048676" y="3289184"/>
              <a:ext cx="5672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1" name="Line 986">
              <a:extLst>
                <a:ext uri="{FF2B5EF4-FFF2-40B4-BE49-F238E27FC236}">
                  <a16:creationId xmlns:a16="http://schemas.microsoft.com/office/drawing/2014/main" xmlns="" id="{10B6AAE4-D2BA-4CAC-8B95-FBD591252E2A}"/>
                </a:ext>
              </a:extLst>
            </p:cNvPr>
            <p:cNvSpPr>
              <a:spLocks noChangeShapeType="1"/>
            </p:cNvSpPr>
            <p:nvPr/>
          </p:nvSpPr>
          <p:spPr bwMode="auto">
            <a:xfrm>
              <a:off x="5045524"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2" name="Line 987">
              <a:extLst>
                <a:ext uri="{FF2B5EF4-FFF2-40B4-BE49-F238E27FC236}">
                  <a16:creationId xmlns:a16="http://schemas.microsoft.com/office/drawing/2014/main" xmlns="" id="{BE478114-B6D9-4CD7-9996-C365063206E7}"/>
                </a:ext>
              </a:extLst>
            </p:cNvPr>
            <p:cNvSpPr>
              <a:spLocks noChangeShapeType="1"/>
            </p:cNvSpPr>
            <p:nvPr/>
          </p:nvSpPr>
          <p:spPr bwMode="auto">
            <a:xfrm flipH="1">
              <a:off x="5017160" y="3289184"/>
              <a:ext cx="5672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3" name="Line 988">
              <a:extLst>
                <a:ext uri="{FF2B5EF4-FFF2-40B4-BE49-F238E27FC236}">
                  <a16:creationId xmlns:a16="http://schemas.microsoft.com/office/drawing/2014/main" xmlns="" id="{6F773256-DF20-4DCB-9942-36984B581E37}"/>
                </a:ext>
              </a:extLst>
            </p:cNvPr>
            <p:cNvSpPr>
              <a:spLocks noChangeShapeType="1"/>
            </p:cNvSpPr>
            <p:nvPr/>
          </p:nvSpPr>
          <p:spPr bwMode="auto">
            <a:xfrm>
              <a:off x="5007705"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4" name="Line 989">
              <a:extLst>
                <a:ext uri="{FF2B5EF4-FFF2-40B4-BE49-F238E27FC236}">
                  <a16:creationId xmlns:a16="http://schemas.microsoft.com/office/drawing/2014/main" xmlns="" id="{CEF7D010-9311-4679-A379-4ECC6313BDE8}"/>
                </a:ext>
              </a:extLst>
            </p:cNvPr>
            <p:cNvSpPr>
              <a:spLocks noChangeShapeType="1"/>
            </p:cNvSpPr>
            <p:nvPr/>
          </p:nvSpPr>
          <p:spPr bwMode="auto">
            <a:xfrm flipH="1">
              <a:off x="4982492" y="328918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5" name="Line 990">
              <a:extLst>
                <a:ext uri="{FF2B5EF4-FFF2-40B4-BE49-F238E27FC236}">
                  <a16:creationId xmlns:a16="http://schemas.microsoft.com/office/drawing/2014/main" xmlns="" id="{59761B15-602C-4901-8BC9-21AB0D2DC363}"/>
                </a:ext>
              </a:extLst>
            </p:cNvPr>
            <p:cNvSpPr>
              <a:spLocks noChangeShapeType="1"/>
            </p:cNvSpPr>
            <p:nvPr/>
          </p:nvSpPr>
          <p:spPr bwMode="auto">
            <a:xfrm>
              <a:off x="4982492"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6" name="Line 991">
              <a:extLst>
                <a:ext uri="{FF2B5EF4-FFF2-40B4-BE49-F238E27FC236}">
                  <a16:creationId xmlns:a16="http://schemas.microsoft.com/office/drawing/2014/main" xmlns="" id="{1B6010A1-3AF4-4DFD-907D-57824FB06F6E}"/>
                </a:ext>
              </a:extLst>
            </p:cNvPr>
            <p:cNvSpPr>
              <a:spLocks noChangeShapeType="1"/>
            </p:cNvSpPr>
            <p:nvPr/>
          </p:nvSpPr>
          <p:spPr bwMode="auto">
            <a:xfrm flipH="1">
              <a:off x="4954127" y="328918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7" name="Line 992">
              <a:extLst>
                <a:ext uri="{FF2B5EF4-FFF2-40B4-BE49-F238E27FC236}">
                  <a16:creationId xmlns:a16="http://schemas.microsoft.com/office/drawing/2014/main" xmlns="" id="{48C40482-6A73-4ADA-B1B1-F108538F263B}"/>
                </a:ext>
              </a:extLst>
            </p:cNvPr>
            <p:cNvSpPr>
              <a:spLocks noChangeShapeType="1"/>
            </p:cNvSpPr>
            <p:nvPr/>
          </p:nvSpPr>
          <p:spPr bwMode="auto">
            <a:xfrm>
              <a:off x="4935217" y="3254515"/>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8" name="Line 993">
              <a:extLst>
                <a:ext uri="{FF2B5EF4-FFF2-40B4-BE49-F238E27FC236}">
                  <a16:creationId xmlns:a16="http://schemas.microsoft.com/office/drawing/2014/main" xmlns="" id="{245D9F23-8DAA-48C8-A7F6-C33BA890A1D2}"/>
                </a:ext>
              </a:extLst>
            </p:cNvPr>
            <p:cNvSpPr>
              <a:spLocks noChangeShapeType="1"/>
            </p:cNvSpPr>
            <p:nvPr/>
          </p:nvSpPr>
          <p:spPr bwMode="auto">
            <a:xfrm flipH="1">
              <a:off x="4906852" y="3279729"/>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79" name="Line 994">
              <a:extLst>
                <a:ext uri="{FF2B5EF4-FFF2-40B4-BE49-F238E27FC236}">
                  <a16:creationId xmlns:a16="http://schemas.microsoft.com/office/drawing/2014/main" xmlns="" id="{81D7D29A-B7A0-47E3-818F-8175F0189356}"/>
                </a:ext>
              </a:extLst>
            </p:cNvPr>
            <p:cNvSpPr>
              <a:spLocks noChangeShapeType="1"/>
            </p:cNvSpPr>
            <p:nvPr/>
          </p:nvSpPr>
          <p:spPr bwMode="auto">
            <a:xfrm>
              <a:off x="4900549" y="3243485"/>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0" name="Line 995">
              <a:extLst>
                <a:ext uri="{FF2B5EF4-FFF2-40B4-BE49-F238E27FC236}">
                  <a16:creationId xmlns:a16="http://schemas.microsoft.com/office/drawing/2014/main" xmlns="" id="{B9C094A9-1641-4775-9EB2-1F410F823423}"/>
                </a:ext>
              </a:extLst>
            </p:cNvPr>
            <p:cNvSpPr>
              <a:spLocks noChangeShapeType="1"/>
            </p:cNvSpPr>
            <p:nvPr/>
          </p:nvSpPr>
          <p:spPr bwMode="auto">
            <a:xfrm flipH="1">
              <a:off x="4870608" y="3270274"/>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1" name="Line 996">
              <a:extLst>
                <a:ext uri="{FF2B5EF4-FFF2-40B4-BE49-F238E27FC236}">
                  <a16:creationId xmlns:a16="http://schemas.microsoft.com/office/drawing/2014/main" xmlns="" id="{D82487A0-B455-47CD-A733-80684B8794FE}"/>
                </a:ext>
              </a:extLst>
            </p:cNvPr>
            <p:cNvSpPr>
              <a:spLocks noChangeShapeType="1"/>
            </p:cNvSpPr>
            <p:nvPr/>
          </p:nvSpPr>
          <p:spPr bwMode="auto">
            <a:xfrm>
              <a:off x="4779211" y="3221423"/>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2" name="Line 997">
              <a:extLst>
                <a:ext uri="{FF2B5EF4-FFF2-40B4-BE49-F238E27FC236}">
                  <a16:creationId xmlns:a16="http://schemas.microsoft.com/office/drawing/2014/main" xmlns="" id="{52DC782C-66D5-449C-A99C-CFFC88603941}"/>
                </a:ext>
              </a:extLst>
            </p:cNvPr>
            <p:cNvSpPr>
              <a:spLocks noChangeShapeType="1"/>
            </p:cNvSpPr>
            <p:nvPr/>
          </p:nvSpPr>
          <p:spPr bwMode="auto">
            <a:xfrm flipH="1">
              <a:off x="4750846" y="325136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3" name="Line 998">
              <a:extLst>
                <a:ext uri="{FF2B5EF4-FFF2-40B4-BE49-F238E27FC236}">
                  <a16:creationId xmlns:a16="http://schemas.microsoft.com/office/drawing/2014/main" xmlns="" id="{DEA96ABE-55D1-42A7-995B-157FBB59853A}"/>
                </a:ext>
              </a:extLst>
            </p:cNvPr>
            <p:cNvSpPr>
              <a:spLocks noChangeShapeType="1"/>
            </p:cNvSpPr>
            <p:nvPr/>
          </p:nvSpPr>
          <p:spPr bwMode="auto">
            <a:xfrm>
              <a:off x="4766604" y="3221423"/>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4" name="Line 999">
              <a:extLst>
                <a:ext uri="{FF2B5EF4-FFF2-40B4-BE49-F238E27FC236}">
                  <a16:creationId xmlns:a16="http://schemas.microsoft.com/office/drawing/2014/main" xmlns="" id="{5D8CACF0-FBFD-476C-851A-6C458F316966}"/>
                </a:ext>
              </a:extLst>
            </p:cNvPr>
            <p:cNvSpPr>
              <a:spLocks noChangeShapeType="1"/>
            </p:cNvSpPr>
            <p:nvPr/>
          </p:nvSpPr>
          <p:spPr bwMode="auto">
            <a:xfrm flipH="1">
              <a:off x="4738240" y="325136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5" name="Line 1000">
              <a:extLst>
                <a:ext uri="{FF2B5EF4-FFF2-40B4-BE49-F238E27FC236}">
                  <a16:creationId xmlns:a16="http://schemas.microsoft.com/office/drawing/2014/main" xmlns="" id="{4F10D2CB-F64B-487B-A252-B029E2DAD36A}"/>
                </a:ext>
              </a:extLst>
            </p:cNvPr>
            <p:cNvSpPr>
              <a:spLocks noChangeShapeType="1"/>
            </p:cNvSpPr>
            <p:nvPr/>
          </p:nvSpPr>
          <p:spPr bwMode="auto">
            <a:xfrm>
              <a:off x="4597992" y="320881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6" name="Line 1001">
              <a:extLst>
                <a:ext uri="{FF2B5EF4-FFF2-40B4-BE49-F238E27FC236}">
                  <a16:creationId xmlns:a16="http://schemas.microsoft.com/office/drawing/2014/main" xmlns="" id="{AD244831-95F6-4AFF-8BA4-C709383A4AF9}"/>
                </a:ext>
              </a:extLst>
            </p:cNvPr>
            <p:cNvSpPr>
              <a:spLocks noChangeShapeType="1"/>
            </p:cNvSpPr>
            <p:nvPr/>
          </p:nvSpPr>
          <p:spPr bwMode="auto">
            <a:xfrm flipH="1">
              <a:off x="4569627" y="323403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7" name="Line 1002">
              <a:extLst>
                <a:ext uri="{FF2B5EF4-FFF2-40B4-BE49-F238E27FC236}">
                  <a16:creationId xmlns:a16="http://schemas.microsoft.com/office/drawing/2014/main" xmlns="" id="{F45684C5-D3CC-4499-B9DD-817777C57822}"/>
                </a:ext>
              </a:extLst>
            </p:cNvPr>
            <p:cNvSpPr>
              <a:spLocks noChangeShapeType="1"/>
            </p:cNvSpPr>
            <p:nvPr/>
          </p:nvSpPr>
          <p:spPr bwMode="auto">
            <a:xfrm>
              <a:off x="4468775" y="3167845"/>
              <a:ext cx="0" cy="5673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8" name="Line 1003">
              <a:extLst>
                <a:ext uri="{FF2B5EF4-FFF2-40B4-BE49-F238E27FC236}">
                  <a16:creationId xmlns:a16="http://schemas.microsoft.com/office/drawing/2014/main" xmlns="" id="{4E78B27B-2D56-4E6A-B7EF-07E898A31C84}"/>
                </a:ext>
              </a:extLst>
            </p:cNvPr>
            <p:cNvSpPr>
              <a:spLocks noChangeShapeType="1"/>
            </p:cNvSpPr>
            <p:nvPr/>
          </p:nvSpPr>
          <p:spPr bwMode="auto">
            <a:xfrm flipH="1">
              <a:off x="4443561" y="319621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89" name="Line 1004">
              <a:extLst>
                <a:ext uri="{FF2B5EF4-FFF2-40B4-BE49-F238E27FC236}">
                  <a16:creationId xmlns:a16="http://schemas.microsoft.com/office/drawing/2014/main" xmlns="" id="{C358A7BD-F78A-41A6-A94A-81192EB6A07B}"/>
                </a:ext>
              </a:extLst>
            </p:cNvPr>
            <p:cNvSpPr>
              <a:spLocks noChangeShapeType="1"/>
            </p:cNvSpPr>
            <p:nvPr/>
          </p:nvSpPr>
          <p:spPr bwMode="auto">
            <a:xfrm>
              <a:off x="4325375" y="3100085"/>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0" name="Line 1005">
              <a:extLst>
                <a:ext uri="{FF2B5EF4-FFF2-40B4-BE49-F238E27FC236}">
                  <a16:creationId xmlns:a16="http://schemas.microsoft.com/office/drawing/2014/main" xmlns="" id="{B2159443-2860-4901-8A51-EDC1F73DF1F1}"/>
                </a:ext>
              </a:extLst>
            </p:cNvPr>
            <p:cNvSpPr>
              <a:spLocks noChangeShapeType="1"/>
            </p:cNvSpPr>
            <p:nvPr/>
          </p:nvSpPr>
          <p:spPr bwMode="auto">
            <a:xfrm flipH="1">
              <a:off x="4297010" y="3125298"/>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1" name="Line 1006">
              <a:extLst>
                <a:ext uri="{FF2B5EF4-FFF2-40B4-BE49-F238E27FC236}">
                  <a16:creationId xmlns:a16="http://schemas.microsoft.com/office/drawing/2014/main" xmlns="" id="{46B9391A-0B78-451C-B77E-3537369D75C5}"/>
                </a:ext>
              </a:extLst>
            </p:cNvPr>
            <p:cNvSpPr>
              <a:spLocks noChangeShapeType="1"/>
            </p:cNvSpPr>
            <p:nvPr/>
          </p:nvSpPr>
          <p:spPr bwMode="auto">
            <a:xfrm>
              <a:off x="3937724" y="2970868"/>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2" name="Line 1007">
              <a:extLst>
                <a:ext uri="{FF2B5EF4-FFF2-40B4-BE49-F238E27FC236}">
                  <a16:creationId xmlns:a16="http://schemas.microsoft.com/office/drawing/2014/main" xmlns="" id="{2E8E5301-1E5E-4C1A-B8CB-E501C64D1609}"/>
                </a:ext>
              </a:extLst>
            </p:cNvPr>
            <p:cNvSpPr>
              <a:spLocks noChangeShapeType="1"/>
            </p:cNvSpPr>
            <p:nvPr/>
          </p:nvSpPr>
          <p:spPr bwMode="auto">
            <a:xfrm flipH="1">
              <a:off x="3909359" y="3000808"/>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3" name="Line 1008">
              <a:extLst>
                <a:ext uri="{FF2B5EF4-FFF2-40B4-BE49-F238E27FC236}">
                  <a16:creationId xmlns:a16="http://schemas.microsoft.com/office/drawing/2014/main" xmlns="" id="{DE8ADEB3-BDCE-4154-83EF-FEFA22AEAA95}"/>
                </a:ext>
              </a:extLst>
            </p:cNvPr>
            <p:cNvSpPr>
              <a:spLocks noChangeShapeType="1"/>
            </p:cNvSpPr>
            <p:nvPr/>
          </p:nvSpPr>
          <p:spPr bwMode="auto">
            <a:xfrm>
              <a:off x="5195227"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4" name="Line 1009">
              <a:extLst>
                <a:ext uri="{FF2B5EF4-FFF2-40B4-BE49-F238E27FC236}">
                  <a16:creationId xmlns:a16="http://schemas.microsoft.com/office/drawing/2014/main" xmlns="" id="{83B7F6BF-7387-4F39-892E-517599309AEE}"/>
                </a:ext>
              </a:extLst>
            </p:cNvPr>
            <p:cNvSpPr>
              <a:spLocks noChangeShapeType="1"/>
            </p:cNvSpPr>
            <p:nvPr/>
          </p:nvSpPr>
          <p:spPr bwMode="auto">
            <a:xfrm flipH="1">
              <a:off x="5170014" y="328918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5" name="Line 1010">
              <a:extLst>
                <a:ext uri="{FF2B5EF4-FFF2-40B4-BE49-F238E27FC236}">
                  <a16:creationId xmlns:a16="http://schemas.microsoft.com/office/drawing/2014/main" xmlns="" id="{0C4981AC-C91A-4434-B24D-59B407F1C08A}"/>
                </a:ext>
              </a:extLst>
            </p:cNvPr>
            <p:cNvSpPr>
              <a:spLocks noChangeShapeType="1"/>
            </p:cNvSpPr>
            <p:nvPr/>
          </p:nvSpPr>
          <p:spPr bwMode="auto">
            <a:xfrm>
              <a:off x="5210985"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6" name="Line 1011">
              <a:extLst>
                <a:ext uri="{FF2B5EF4-FFF2-40B4-BE49-F238E27FC236}">
                  <a16:creationId xmlns:a16="http://schemas.microsoft.com/office/drawing/2014/main" xmlns="" id="{25D1431C-E3D2-4231-8B56-67F64FD723A2}"/>
                </a:ext>
              </a:extLst>
            </p:cNvPr>
            <p:cNvSpPr>
              <a:spLocks noChangeShapeType="1"/>
            </p:cNvSpPr>
            <p:nvPr/>
          </p:nvSpPr>
          <p:spPr bwMode="auto">
            <a:xfrm flipH="1">
              <a:off x="5185772" y="328918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7" name="Line 1012">
              <a:extLst>
                <a:ext uri="{FF2B5EF4-FFF2-40B4-BE49-F238E27FC236}">
                  <a16:creationId xmlns:a16="http://schemas.microsoft.com/office/drawing/2014/main" xmlns="" id="{547642C2-34F4-465F-A342-F3EC04424044}"/>
                </a:ext>
              </a:extLst>
            </p:cNvPr>
            <p:cNvSpPr>
              <a:spLocks noChangeShapeType="1"/>
            </p:cNvSpPr>
            <p:nvPr/>
          </p:nvSpPr>
          <p:spPr bwMode="auto">
            <a:xfrm>
              <a:off x="5236198"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8" name="Line 1013">
              <a:extLst>
                <a:ext uri="{FF2B5EF4-FFF2-40B4-BE49-F238E27FC236}">
                  <a16:creationId xmlns:a16="http://schemas.microsoft.com/office/drawing/2014/main" xmlns="" id="{62B6A57F-77C4-4411-A508-44F62CFDF47D}"/>
                </a:ext>
              </a:extLst>
            </p:cNvPr>
            <p:cNvSpPr>
              <a:spLocks noChangeShapeType="1"/>
            </p:cNvSpPr>
            <p:nvPr/>
          </p:nvSpPr>
          <p:spPr bwMode="auto">
            <a:xfrm flipH="1">
              <a:off x="5207834" y="3286032"/>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99" name="Line 1014">
              <a:extLst>
                <a:ext uri="{FF2B5EF4-FFF2-40B4-BE49-F238E27FC236}">
                  <a16:creationId xmlns:a16="http://schemas.microsoft.com/office/drawing/2014/main" xmlns="" id="{17910879-6000-4BAC-9B7E-8C8D6A7125F9}"/>
                </a:ext>
              </a:extLst>
            </p:cNvPr>
            <p:cNvSpPr>
              <a:spLocks noChangeShapeType="1"/>
            </p:cNvSpPr>
            <p:nvPr/>
          </p:nvSpPr>
          <p:spPr bwMode="auto">
            <a:xfrm>
              <a:off x="5702641"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0" name="Line 1015">
              <a:extLst>
                <a:ext uri="{FF2B5EF4-FFF2-40B4-BE49-F238E27FC236}">
                  <a16:creationId xmlns:a16="http://schemas.microsoft.com/office/drawing/2014/main" xmlns="" id="{EC4D5E85-88D2-4A6F-ACDA-09CE5DE3C353}"/>
                </a:ext>
              </a:extLst>
            </p:cNvPr>
            <p:cNvSpPr>
              <a:spLocks noChangeShapeType="1"/>
            </p:cNvSpPr>
            <p:nvPr/>
          </p:nvSpPr>
          <p:spPr bwMode="auto">
            <a:xfrm flipH="1">
              <a:off x="5674276" y="3301790"/>
              <a:ext cx="5672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1" name="Line 1016">
              <a:extLst>
                <a:ext uri="{FF2B5EF4-FFF2-40B4-BE49-F238E27FC236}">
                  <a16:creationId xmlns:a16="http://schemas.microsoft.com/office/drawing/2014/main" xmlns="" id="{690E360A-2D9C-4319-9634-AF04FB4217AA}"/>
                </a:ext>
              </a:extLst>
            </p:cNvPr>
            <p:cNvSpPr>
              <a:spLocks noChangeShapeType="1"/>
            </p:cNvSpPr>
            <p:nvPr/>
          </p:nvSpPr>
          <p:spPr bwMode="auto">
            <a:xfrm>
              <a:off x="5724702"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2" name="Line 1017">
              <a:extLst>
                <a:ext uri="{FF2B5EF4-FFF2-40B4-BE49-F238E27FC236}">
                  <a16:creationId xmlns:a16="http://schemas.microsoft.com/office/drawing/2014/main" xmlns="" id="{8E8D99CE-703C-4BB0-8F71-EEA0327FF19A}"/>
                </a:ext>
              </a:extLst>
            </p:cNvPr>
            <p:cNvSpPr>
              <a:spLocks noChangeShapeType="1"/>
            </p:cNvSpPr>
            <p:nvPr/>
          </p:nvSpPr>
          <p:spPr bwMode="auto">
            <a:xfrm flipH="1">
              <a:off x="5699489"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3" name="Line 1018">
              <a:extLst>
                <a:ext uri="{FF2B5EF4-FFF2-40B4-BE49-F238E27FC236}">
                  <a16:creationId xmlns:a16="http://schemas.microsoft.com/office/drawing/2014/main" xmlns="" id="{006ECA5B-0F93-46C8-8571-025CC7FF9192}"/>
                </a:ext>
              </a:extLst>
            </p:cNvPr>
            <p:cNvSpPr>
              <a:spLocks noChangeShapeType="1"/>
            </p:cNvSpPr>
            <p:nvPr/>
          </p:nvSpPr>
          <p:spPr bwMode="auto">
            <a:xfrm>
              <a:off x="5790887"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4" name="Line 1019">
              <a:extLst>
                <a:ext uri="{FF2B5EF4-FFF2-40B4-BE49-F238E27FC236}">
                  <a16:creationId xmlns:a16="http://schemas.microsoft.com/office/drawing/2014/main" xmlns="" id="{EEB33B5E-0DBD-4D6F-B6CD-96E162F46543}"/>
                </a:ext>
              </a:extLst>
            </p:cNvPr>
            <p:cNvSpPr>
              <a:spLocks noChangeShapeType="1"/>
            </p:cNvSpPr>
            <p:nvPr/>
          </p:nvSpPr>
          <p:spPr bwMode="auto">
            <a:xfrm flipH="1">
              <a:off x="5765674"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5" name="Line 1020">
              <a:extLst>
                <a:ext uri="{FF2B5EF4-FFF2-40B4-BE49-F238E27FC236}">
                  <a16:creationId xmlns:a16="http://schemas.microsoft.com/office/drawing/2014/main" xmlns="" id="{A02B9134-1512-4BE3-9B20-A922A8F3B4FC}"/>
                </a:ext>
              </a:extLst>
            </p:cNvPr>
            <p:cNvSpPr>
              <a:spLocks noChangeShapeType="1"/>
            </p:cNvSpPr>
            <p:nvPr/>
          </p:nvSpPr>
          <p:spPr bwMode="auto">
            <a:xfrm>
              <a:off x="5803493"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6" name="Line 1021">
              <a:extLst>
                <a:ext uri="{FF2B5EF4-FFF2-40B4-BE49-F238E27FC236}">
                  <a16:creationId xmlns:a16="http://schemas.microsoft.com/office/drawing/2014/main" xmlns="" id="{74C272C0-8EE7-40C5-AD68-868264D18D19}"/>
                </a:ext>
              </a:extLst>
            </p:cNvPr>
            <p:cNvSpPr>
              <a:spLocks noChangeShapeType="1"/>
            </p:cNvSpPr>
            <p:nvPr/>
          </p:nvSpPr>
          <p:spPr bwMode="auto">
            <a:xfrm flipH="1">
              <a:off x="5778280"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5122" name="Rectangle 2"/>
          <p:cNvSpPr>
            <a:spLocks noGrp="1" noChangeArrowheads="1"/>
          </p:cNvSpPr>
          <p:nvPr>
            <p:ph type="title"/>
          </p:nvPr>
        </p:nvSpPr>
        <p:spPr/>
        <p:txBody>
          <a:bodyPr/>
          <a:lstStyle/>
          <a:p>
            <a:r>
              <a:rPr lang="fr-FR" dirty="0" smtClean="0"/>
              <a:t>3509: Utilité clinique des sous-types moléculaires dans le cancer du colon: validation des deux principales classifications moléculaires dans l’étude de cohorte de phase III PETACC-8 – Marisa L, et al</a:t>
            </a:r>
            <a:endParaRPr lang="fr-FR" dirty="0"/>
          </a:p>
        </p:txBody>
      </p:sp>
      <p:sp>
        <p:nvSpPr>
          <p:cNvPr id="14" name="Text Placeholder 13"/>
          <p:cNvSpPr>
            <a:spLocks noGrp="1"/>
          </p:cNvSpPr>
          <p:nvPr>
            <p:ph type="body" sz="quarter" idx="10"/>
          </p:nvPr>
        </p:nvSpPr>
        <p:spPr>
          <a:xfrm>
            <a:off x="365125" y="6096000"/>
            <a:ext cx="4429836" cy="487363"/>
          </a:xfrm>
        </p:spPr>
        <p:txBody>
          <a:bodyPr/>
          <a:lstStyle/>
          <a:p>
            <a:r>
              <a:rPr lang="fr-FR" dirty="0" smtClean="0"/>
              <a:t>*Ajusté sur âge, </a:t>
            </a:r>
            <a:r>
              <a:rPr lang="fr-FR" dirty="0" err="1" smtClean="0"/>
              <a:t>T</a:t>
            </a:r>
            <a:r>
              <a:rPr lang="fr-FR" dirty="0" smtClean="0"/>
              <a:t>, N, différenciation, perforation ou obstruction intestinale, site tumoral, statut de performance, traitement</a:t>
            </a: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dirty="0" smtClean="0"/>
              <a:t>Marisa L, et al. J Clin </a:t>
            </a:r>
            <a:r>
              <a:rPr lang="fr-FR" dirty="0" err="1" smtClean="0"/>
              <a:t>Oncol</a:t>
            </a:r>
            <a:r>
              <a:rPr lang="fr-FR" dirty="0" smtClean="0"/>
              <a:t> 2017;35(</a:t>
            </a:r>
            <a:r>
              <a:rPr lang="fr-FR" dirty="0" err="1" smtClean="0"/>
              <a:t>Suppl</a:t>
            </a:r>
            <a:r>
              <a:rPr lang="fr-FR" dirty="0" smtClean="0"/>
              <a:t>):</a:t>
            </a:r>
            <a:r>
              <a:rPr lang="fr-FR" dirty="0" err="1" smtClean="0"/>
              <a:t>Abstr</a:t>
            </a:r>
            <a:r>
              <a:rPr lang="fr-FR" dirty="0" smtClean="0"/>
              <a:t> 3509</a:t>
            </a:r>
            <a:endParaRPr lang="fr-FR" dirty="0"/>
          </a:p>
        </p:txBody>
      </p:sp>
      <p:sp>
        <p:nvSpPr>
          <p:cNvPr id="9" name="TextBox 8"/>
          <p:cNvSpPr txBox="1"/>
          <p:nvPr/>
        </p:nvSpPr>
        <p:spPr>
          <a:xfrm>
            <a:off x="838200" y="1654314"/>
            <a:ext cx="7467600" cy="707886"/>
          </a:xfrm>
          <a:prstGeom prst="rect">
            <a:avLst/>
          </a:prstGeom>
          <a:noFill/>
        </p:spPr>
        <p:txBody>
          <a:bodyPr wrap="square" rtlCol="0">
            <a:spAutoFit/>
          </a:bodyPr>
          <a:lstStyle/>
          <a:p>
            <a:pPr algn="ctr"/>
            <a:r>
              <a:rPr lang="fr-FR" sz="1600" b="1" dirty="0" smtClean="0"/>
              <a:t>Caractéristiques des CMS prédits dans PETACC-8</a:t>
            </a:r>
            <a:br>
              <a:rPr lang="fr-FR" sz="1600" b="1" dirty="0" smtClean="0"/>
            </a:br>
            <a:endParaRPr lang="fr-FR" sz="800" b="1" dirty="0" smtClean="0"/>
          </a:p>
          <a:p>
            <a:pPr algn="ctr"/>
            <a:r>
              <a:rPr lang="fr-FR" sz="1600" b="1" dirty="0" smtClean="0"/>
              <a:t>Valeur pronostique</a:t>
            </a:r>
            <a:endParaRPr lang="fr-FR" sz="1600" b="1" dirty="0"/>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sp>
        <p:nvSpPr>
          <p:cNvPr id="3" name="Rectangle 2"/>
          <p:cNvSpPr/>
          <p:nvPr/>
        </p:nvSpPr>
        <p:spPr>
          <a:xfrm>
            <a:off x="563880" y="2577163"/>
            <a:ext cx="2133600" cy="166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TextBox 4">
            <a:extLst>
              <a:ext uri="{FF2B5EF4-FFF2-40B4-BE49-F238E27FC236}">
                <a16:creationId xmlns:a16="http://schemas.microsoft.com/office/drawing/2014/main" xmlns="" id="{315942EB-C7D7-49F9-AD87-F6177F90A827}"/>
              </a:ext>
            </a:extLst>
          </p:cNvPr>
          <p:cNvSpPr txBox="1"/>
          <p:nvPr/>
        </p:nvSpPr>
        <p:spPr>
          <a:xfrm rot="16200000">
            <a:off x="-239483" y="3664943"/>
            <a:ext cx="1339392" cy="246221"/>
          </a:xfrm>
          <a:prstGeom prst="rect">
            <a:avLst/>
          </a:prstGeom>
          <a:noFill/>
        </p:spPr>
        <p:txBody>
          <a:bodyPr wrap="none" rtlCol="0">
            <a:spAutoFit/>
          </a:bodyPr>
          <a:lstStyle/>
          <a:p>
            <a:pPr algn="ctr"/>
            <a:r>
              <a:rPr lang="fr-FR" sz="1000" dirty="0" smtClean="0"/>
              <a:t>Survie sans maladie</a:t>
            </a:r>
            <a:endParaRPr lang="fr-FR" sz="1000" dirty="0"/>
          </a:p>
        </p:txBody>
      </p:sp>
      <p:sp>
        <p:nvSpPr>
          <p:cNvPr id="18" name="TextBox 17">
            <a:extLst>
              <a:ext uri="{FF2B5EF4-FFF2-40B4-BE49-F238E27FC236}">
                <a16:creationId xmlns:a16="http://schemas.microsoft.com/office/drawing/2014/main" xmlns="" id="{4CEA4B6F-E397-45A7-9A91-A753A14EA5FD}"/>
              </a:ext>
            </a:extLst>
          </p:cNvPr>
          <p:cNvSpPr txBox="1"/>
          <p:nvPr/>
        </p:nvSpPr>
        <p:spPr>
          <a:xfrm>
            <a:off x="1659016" y="4915927"/>
            <a:ext cx="619606" cy="246221"/>
          </a:xfrm>
          <a:prstGeom prst="rect">
            <a:avLst/>
          </a:prstGeom>
          <a:noFill/>
        </p:spPr>
        <p:txBody>
          <a:bodyPr wrap="none" rtlCol="0">
            <a:spAutoFit/>
          </a:bodyPr>
          <a:lstStyle/>
          <a:p>
            <a:pPr algn="ctr"/>
            <a:r>
              <a:rPr lang="fr-FR" sz="1000" dirty="0" smtClean="0"/>
              <a:t>Années</a:t>
            </a:r>
            <a:endParaRPr lang="fr-FR" sz="1000" dirty="0"/>
          </a:p>
        </p:txBody>
      </p:sp>
      <p:sp>
        <p:nvSpPr>
          <p:cNvPr id="19" name="TextBox 18">
            <a:extLst>
              <a:ext uri="{FF2B5EF4-FFF2-40B4-BE49-F238E27FC236}">
                <a16:creationId xmlns:a16="http://schemas.microsoft.com/office/drawing/2014/main" xmlns="" id="{A93EA7D5-D798-4E06-A709-EBE326721122}"/>
              </a:ext>
            </a:extLst>
          </p:cNvPr>
          <p:cNvSpPr txBox="1"/>
          <p:nvPr/>
        </p:nvSpPr>
        <p:spPr>
          <a:xfrm>
            <a:off x="1722600" y="2539439"/>
            <a:ext cx="492443" cy="261610"/>
          </a:xfrm>
          <a:prstGeom prst="rect">
            <a:avLst/>
          </a:prstGeom>
          <a:noFill/>
        </p:spPr>
        <p:txBody>
          <a:bodyPr wrap="none" rtlCol="0">
            <a:spAutoFit/>
          </a:bodyPr>
          <a:lstStyle/>
          <a:p>
            <a:pPr algn="ctr"/>
            <a:r>
              <a:rPr lang="fr-FR" sz="1100" b="1" dirty="0" smtClean="0"/>
              <a:t>SSM</a:t>
            </a:r>
            <a:endParaRPr lang="fr-FR" sz="1100" b="1" dirty="0"/>
          </a:p>
        </p:txBody>
      </p:sp>
      <p:sp>
        <p:nvSpPr>
          <p:cNvPr id="21" name="TextBox 20">
            <a:extLst>
              <a:ext uri="{FF2B5EF4-FFF2-40B4-BE49-F238E27FC236}">
                <a16:creationId xmlns:a16="http://schemas.microsoft.com/office/drawing/2014/main" xmlns="" id="{F489A239-2997-4A95-B09B-9ECB41507DBF}"/>
              </a:ext>
            </a:extLst>
          </p:cNvPr>
          <p:cNvSpPr txBox="1"/>
          <p:nvPr/>
        </p:nvSpPr>
        <p:spPr>
          <a:xfrm>
            <a:off x="455072" y="2863288"/>
            <a:ext cx="431528" cy="246221"/>
          </a:xfrm>
          <a:prstGeom prst="rect">
            <a:avLst/>
          </a:prstGeom>
          <a:noFill/>
        </p:spPr>
        <p:txBody>
          <a:bodyPr wrap="none" rtlCol="0" anchor="ctr" anchorCtr="0">
            <a:spAutoFit/>
          </a:bodyPr>
          <a:lstStyle/>
          <a:p>
            <a:pPr algn="r"/>
            <a:r>
              <a:rPr lang="fr-FR" sz="1000" dirty="0" smtClean="0"/>
              <a:t>1,00</a:t>
            </a:r>
            <a:endParaRPr lang="fr-FR" sz="1000" dirty="0"/>
          </a:p>
        </p:txBody>
      </p:sp>
      <p:sp>
        <p:nvSpPr>
          <p:cNvPr id="22" name="TextBox 21">
            <a:extLst>
              <a:ext uri="{FF2B5EF4-FFF2-40B4-BE49-F238E27FC236}">
                <a16:creationId xmlns:a16="http://schemas.microsoft.com/office/drawing/2014/main" xmlns="" id="{31E2CBC6-D2BE-43D7-A03C-8997BC0846A6}"/>
              </a:ext>
            </a:extLst>
          </p:cNvPr>
          <p:cNvSpPr txBox="1"/>
          <p:nvPr/>
        </p:nvSpPr>
        <p:spPr>
          <a:xfrm>
            <a:off x="455072" y="3287151"/>
            <a:ext cx="431528" cy="246221"/>
          </a:xfrm>
          <a:prstGeom prst="rect">
            <a:avLst/>
          </a:prstGeom>
          <a:noFill/>
        </p:spPr>
        <p:txBody>
          <a:bodyPr wrap="none" rtlCol="0" anchor="ctr" anchorCtr="0">
            <a:spAutoFit/>
          </a:bodyPr>
          <a:lstStyle/>
          <a:p>
            <a:pPr algn="r"/>
            <a:r>
              <a:rPr lang="fr-FR" sz="1000" dirty="0" smtClean="0"/>
              <a:t>0,75</a:t>
            </a:r>
            <a:endParaRPr lang="fr-FR" sz="1000" dirty="0"/>
          </a:p>
        </p:txBody>
      </p:sp>
      <p:sp>
        <p:nvSpPr>
          <p:cNvPr id="23" name="TextBox 22">
            <a:extLst>
              <a:ext uri="{FF2B5EF4-FFF2-40B4-BE49-F238E27FC236}">
                <a16:creationId xmlns:a16="http://schemas.microsoft.com/office/drawing/2014/main" xmlns="" id="{82590C9B-0D0C-449F-ABD0-275F4C3A244B}"/>
              </a:ext>
            </a:extLst>
          </p:cNvPr>
          <p:cNvSpPr txBox="1"/>
          <p:nvPr/>
        </p:nvSpPr>
        <p:spPr>
          <a:xfrm>
            <a:off x="455072" y="3711014"/>
            <a:ext cx="431528" cy="246221"/>
          </a:xfrm>
          <a:prstGeom prst="rect">
            <a:avLst/>
          </a:prstGeom>
          <a:noFill/>
        </p:spPr>
        <p:txBody>
          <a:bodyPr wrap="none" rtlCol="0" anchor="ctr" anchorCtr="0">
            <a:spAutoFit/>
          </a:bodyPr>
          <a:lstStyle/>
          <a:p>
            <a:pPr algn="r"/>
            <a:r>
              <a:rPr lang="fr-FR" sz="1000" dirty="0" smtClean="0"/>
              <a:t>0,50</a:t>
            </a:r>
            <a:endParaRPr lang="fr-FR" sz="1000" dirty="0"/>
          </a:p>
        </p:txBody>
      </p:sp>
      <p:sp>
        <p:nvSpPr>
          <p:cNvPr id="24" name="TextBox 23">
            <a:extLst>
              <a:ext uri="{FF2B5EF4-FFF2-40B4-BE49-F238E27FC236}">
                <a16:creationId xmlns:a16="http://schemas.microsoft.com/office/drawing/2014/main" xmlns="" id="{FE11EBCC-7F27-42FE-8EAA-861C3AB4B194}"/>
              </a:ext>
            </a:extLst>
          </p:cNvPr>
          <p:cNvSpPr txBox="1"/>
          <p:nvPr/>
        </p:nvSpPr>
        <p:spPr>
          <a:xfrm>
            <a:off x="455072" y="4134877"/>
            <a:ext cx="431528" cy="246221"/>
          </a:xfrm>
          <a:prstGeom prst="rect">
            <a:avLst/>
          </a:prstGeom>
          <a:noFill/>
        </p:spPr>
        <p:txBody>
          <a:bodyPr wrap="none" rtlCol="0" anchor="ctr" anchorCtr="0">
            <a:spAutoFit/>
          </a:bodyPr>
          <a:lstStyle/>
          <a:p>
            <a:pPr algn="r"/>
            <a:r>
              <a:rPr lang="fr-FR" sz="1000" dirty="0" smtClean="0"/>
              <a:t>0,25</a:t>
            </a:r>
            <a:endParaRPr lang="fr-FR" sz="1000" dirty="0"/>
          </a:p>
        </p:txBody>
      </p:sp>
      <p:sp>
        <p:nvSpPr>
          <p:cNvPr id="25" name="TextBox 24">
            <a:extLst>
              <a:ext uri="{FF2B5EF4-FFF2-40B4-BE49-F238E27FC236}">
                <a16:creationId xmlns:a16="http://schemas.microsoft.com/office/drawing/2014/main" xmlns="" id="{2ECB2EE0-E847-455C-B94A-4C9AD68B3A2B}"/>
              </a:ext>
            </a:extLst>
          </p:cNvPr>
          <p:cNvSpPr txBox="1"/>
          <p:nvPr/>
        </p:nvSpPr>
        <p:spPr>
          <a:xfrm>
            <a:off x="455072" y="4558739"/>
            <a:ext cx="431528" cy="246221"/>
          </a:xfrm>
          <a:prstGeom prst="rect">
            <a:avLst/>
          </a:prstGeom>
          <a:noFill/>
        </p:spPr>
        <p:txBody>
          <a:bodyPr wrap="none" rtlCol="0" anchor="ctr" anchorCtr="0">
            <a:spAutoFit/>
          </a:bodyPr>
          <a:lstStyle/>
          <a:p>
            <a:pPr algn="r"/>
            <a:r>
              <a:rPr lang="fr-FR" sz="1000" dirty="0" smtClean="0"/>
              <a:t>0,00</a:t>
            </a:r>
            <a:endParaRPr lang="fr-FR" sz="1000" dirty="0"/>
          </a:p>
        </p:txBody>
      </p:sp>
      <p:cxnSp>
        <p:nvCxnSpPr>
          <p:cNvPr id="26" name="Straight Connector 25">
            <a:extLst>
              <a:ext uri="{FF2B5EF4-FFF2-40B4-BE49-F238E27FC236}">
                <a16:creationId xmlns:a16="http://schemas.microsoft.com/office/drawing/2014/main" xmlns="" id="{41C6C661-71A8-4701-85C9-3F9F2D8E1512}"/>
              </a:ext>
            </a:extLst>
          </p:cNvPr>
          <p:cNvCxnSpPr/>
          <p:nvPr/>
        </p:nvCxnSpPr>
        <p:spPr>
          <a:xfrm>
            <a:off x="849294" y="2986398"/>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1297C15D-F742-4D26-9EAA-6255A7F3A338}"/>
              </a:ext>
            </a:extLst>
          </p:cNvPr>
          <p:cNvCxnSpPr/>
          <p:nvPr/>
        </p:nvCxnSpPr>
        <p:spPr>
          <a:xfrm>
            <a:off x="849294" y="3415023"/>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4DAE67E-514C-47C1-BD03-6490145DCDF8}"/>
              </a:ext>
            </a:extLst>
          </p:cNvPr>
          <p:cNvCxnSpPr/>
          <p:nvPr/>
        </p:nvCxnSpPr>
        <p:spPr>
          <a:xfrm>
            <a:off x="849294" y="3824598"/>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83AB81C-B169-4649-BC0C-903E71825641}"/>
              </a:ext>
            </a:extLst>
          </p:cNvPr>
          <p:cNvCxnSpPr/>
          <p:nvPr/>
        </p:nvCxnSpPr>
        <p:spPr>
          <a:xfrm>
            <a:off x="849294" y="4253223"/>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44A7029-F466-45CB-92A5-9D7B9FE5A9B0}"/>
              </a:ext>
            </a:extLst>
          </p:cNvPr>
          <p:cNvCxnSpPr/>
          <p:nvPr/>
        </p:nvCxnSpPr>
        <p:spPr>
          <a:xfrm>
            <a:off x="849294" y="4681538"/>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xmlns="" id="{5B201B5C-CBF7-4BCA-9849-C445C6B16FF0}"/>
              </a:ext>
            </a:extLst>
          </p:cNvPr>
          <p:cNvSpPr/>
          <p:nvPr/>
        </p:nvSpPr>
        <p:spPr>
          <a:xfrm>
            <a:off x="935357" y="2919413"/>
            <a:ext cx="2066924" cy="1762125"/>
          </a:xfrm>
          <a:custGeom>
            <a:avLst/>
            <a:gdLst>
              <a:gd name="connsiteX0" fmla="*/ 0 w 2224087"/>
              <a:gd name="connsiteY0" fmla="*/ 0 h 1762125"/>
              <a:gd name="connsiteX1" fmla="*/ 0 w 2224087"/>
              <a:gd name="connsiteY1" fmla="*/ 1762125 h 1762125"/>
              <a:gd name="connsiteX2" fmla="*/ 2224087 w 2224087"/>
              <a:gd name="connsiteY2" fmla="*/ 1762125 h 1762125"/>
            </a:gdLst>
            <a:ahLst/>
            <a:cxnLst>
              <a:cxn ang="0">
                <a:pos x="connsiteX0" y="connsiteY0"/>
              </a:cxn>
              <a:cxn ang="0">
                <a:pos x="connsiteX1" y="connsiteY1"/>
              </a:cxn>
              <a:cxn ang="0">
                <a:pos x="connsiteX2" y="connsiteY2"/>
              </a:cxn>
            </a:cxnLst>
            <a:rect l="l" t="t" r="r" b="b"/>
            <a:pathLst>
              <a:path w="2224087" h="1762125">
                <a:moveTo>
                  <a:pt x="0" y="0"/>
                </a:moveTo>
                <a:lnTo>
                  <a:pt x="0" y="1762125"/>
                </a:lnTo>
                <a:lnTo>
                  <a:pt x="2224087" y="176212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2" name="Straight Connector 31">
            <a:extLst>
              <a:ext uri="{FF2B5EF4-FFF2-40B4-BE49-F238E27FC236}">
                <a16:creationId xmlns:a16="http://schemas.microsoft.com/office/drawing/2014/main" xmlns="" id="{C6836E7D-8512-481F-820F-DD8A1C3CEAE9}"/>
              </a:ext>
            </a:extLst>
          </p:cNvPr>
          <p:cNvCxnSpPr>
            <a:cxnSpLocks/>
          </p:cNvCxnSpPr>
          <p:nvPr/>
        </p:nvCxnSpPr>
        <p:spPr>
          <a:xfrm rot="5400000">
            <a:off x="899470"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A0C53E5B-D06E-4922-993C-6D056369A10C}"/>
              </a:ext>
            </a:extLst>
          </p:cNvPr>
          <p:cNvSpPr txBox="1"/>
          <p:nvPr/>
        </p:nvSpPr>
        <p:spPr>
          <a:xfrm>
            <a:off x="807555" y="4744477"/>
            <a:ext cx="255198" cy="246221"/>
          </a:xfrm>
          <a:prstGeom prst="rect">
            <a:avLst/>
          </a:prstGeom>
          <a:noFill/>
        </p:spPr>
        <p:txBody>
          <a:bodyPr wrap="none" rtlCol="0" anchor="t" anchorCtr="0">
            <a:spAutoFit/>
          </a:bodyPr>
          <a:lstStyle/>
          <a:p>
            <a:pPr algn="ctr"/>
            <a:r>
              <a:rPr lang="fr-FR" sz="1000" smtClean="0"/>
              <a:t>0</a:t>
            </a:r>
            <a:endParaRPr lang="fr-FR" sz="1000"/>
          </a:p>
        </p:txBody>
      </p:sp>
      <p:cxnSp>
        <p:nvCxnSpPr>
          <p:cNvPr id="34" name="Straight Connector 33">
            <a:extLst>
              <a:ext uri="{FF2B5EF4-FFF2-40B4-BE49-F238E27FC236}">
                <a16:creationId xmlns:a16="http://schemas.microsoft.com/office/drawing/2014/main" xmlns="" id="{E8D389BA-7660-4878-A742-A0DFCD74A3DA}"/>
              </a:ext>
            </a:extLst>
          </p:cNvPr>
          <p:cNvCxnSpPr>
            <a:cxnSpLocks/>
          </p:cNvCxnSpPr>
          <p:nvPr/>
        </p:nvCxnSpPr>
        <p:spPr>
          <a:xfrm rot="5400000">
            <a:off x="1395961"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41E9E5C5-056D-4B1F-B8D2-28F9D8D55D3F}"/>
              </a:ext>
            </a:extLst>
          </p:cNvPr>
          <p:cNvSpPr txBox="1"/>
          <p:nvPr/>
        </p:nvSpPr>
        <p:spPr>
          <a:xfrm>
            <a:off x="1304046" y="4744477"/>
            <a:ext cx="255198" cy="246221"/>
          </a:xfrm>
          <a:prstGeom prst="rect">
            <a:avLst/>
          </a:prstGeom>
          <a:noFill/>
        </p:spPr>
        <p:txBody>
          <a:bodyPr wrap="none" rtlCol="0" anchor="t" anchorCtr="0">
            <a:spAutoFit/>
          </a:bodyPr>
          <a:lstStyle/>
          <a:p>
            <a:pPr algn="ctr"/>
            <a:r>
              <a:rPr lang="fr-FR" sz="1000" smtClean="0"/>
              <a:t>2</a:t>
            </a:r>
            <a:endParaRPr lang="fr-FR" sz="1000"/>
          </a:p>
        </p:txBody>
      </p:sp>
      <p:cxnSp>
        <p:nvCxnSpPr>
          <p:cNvPr id="36" name="Straight Connector 35">
            <a:extLst>
              <a:ext uri="{FF2B5EF4-FFF2-40B4-BE49-F238E27FC236}">
                <a16:creationId xmlns:a16="http://schemas.microsoft.com/office/drawing/2014/main" xmlns="" id="{04E3B5ED-9A43-4388-899C-2AEC780682BF}"/>
              </a:ext>
            </a:extLst>
          </p:cNvPr>
          <p:cNvCxnSpPr>
            <a:cxnSpLocks/>
          </p:cNvCxnSpPr>
          <p:nvPr/>
        </p:nvCxnSpPr>
        <p:spPr>
          <a:xfrm rot="5400000">
            <a:off x="1892451"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EEF7F15D-83B3-4E16-8B84-F379FE377C20}"/>
              </a:ext>
            </a:extLst>
          </p:cNvPr>
          <p:cNvSpPr txBox="1"/>
          <p:nvPr/>
        </p:nvSpPr>
        <p:spPr>
          <a:xfrm>
            <a:off x="1797330" y="4744477"/>
            <a:ext cx="261610" cy="246221"/>
          </a:xfrm>
          <a:prstGeom prst="rect">
            <a:avLst/>
          </a:prstGeom>
          <a:noFill/>
        </p:spPr>
        <p:txBody>
          <a:bodyPr wrap="none" rtlCol="0" anchor="t" anchorCtr="0">
            <a:spAutoFit/>
          </a:bodyPr>
          <a:lstStyle/>
          <a:p>
            <a:pPr algn="ctr"/>
            <a:r>
              <a:rPr lang="fr-FR" sz="1000" smtClean="0"/>
              <a:t>4</a:t>
            </a:r>
            <a:endParaRPr lang="fr-FR" sz="1000"/>
          </a:p>
        </p:txBody>
      </p:sp>
      <p:cxnSp>
        <p:nvCxnSpPr>
          <p:cNvPr id="38" name="Straight Connector 37">
            <a:extLst>
              <a:ext uri="{FF2B5EF4-FFF2-40B4-BE49-F238E27FC236}">
                <a16:creationId xmlns:a16="http://schemas.microsoft.com/office/drawing/2014/main" xmlns="" id="{4AD3A892-5FAE-468F-9374-D8C87208F3A9}"/>
              </a:ext>
            </a:extLst>
          </p:cNvPr>
          <p:cNvCxnSpPr>
            <a:cxnSpLocks/>
          </p:cNvCxnSpPr>
          <p:nvPr/>
        </p:nvCxnSpPr>
        <p:spPr>
          <a:xfrm rot="5400000">
            <a:off x="2388942"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E312B65D-FD67-4FE5-8C6D-B2363E055C37}"/>
              </a:ext>
            </a:extLst>
          </p:cNvPr>
          <p:cNvSpPr txBox="1"/>
          <p:nvPr/>
        </p:nvSpPr>
        <p:spPr>
          <a:xfrm>
            <a:off x="2297027" y="4744477"/>
            <a:ext cx="255198" cy="246221"/>
          </a:xfrm>
          <a:prstGeom prst="rect">
            <a:avLst/>
          </a:prstGeom>
          <a:noFill/>
        </p:spPr>
        <p:txBody>
          <a:bodyPr wrap="none" rtlCol="0" anchor="t" anchorCtr="0">
            <a:spAutoFit/>
          </a:bodyPr>
          <a:lstStyle/>
          <a:p>
            <a:pPr algn="ctr"/>
            <a:r>
              <a:rPr lang="fr-FR" sz="1000" smtClean="0"/>
              <a:t>6</a:t>
            </a:r>
            <a:endParaRPr lang="fr-FR" sz="1000"/>
          </a:p>
        </p:txBody>
      </p:sp>
      <p:cxnSp>
        <p:nvCxnSpPr>
          <p:cNvPr id="40" name="Straight Connector 39">
            <a:extLst>
              <a:ext uri="{FF2B5EF4-FFF2-40B4-BE49-F238E27FC236}">
                <a16:creationId xmlns:a16="http://schemas.microsoft.com/office/drawing/2014/main" xmlns="" id="{ED9E6B63-B8C4-4879-A2DB-6BC9E4B0D02F}"/>
              </a:ext>
            </a:extLst>
          </p:cNvPr>
          <p:cNvCxnSpPr>
            <a:cxnSpLocks/>
          </p:cNvCxnSpPr>
          <p:nvPr/>
        </p:nvCxnSpPr>
        <p:spPr>
          <a:xfrm rot="5400000">
            <a:off x="2885432"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87319704-2C8B-43A6-9F2F-C78CB1C389CD}"/>
              </a:ext>
            </a:extLst>
          </p:cNvPr>
          <p:cNvSpPr txBox="1"/>
          <p:nvPr/>
        </p:nvSpPr>
        <p:spPr>
          <a:xfrm>
            <a:off x="2793517" y="4744477"/>
            <a:ext cx="255198" cy="246221"/>
          </a:xfrm>
          <a:prstGeom prst="rect">
            <a:avLst/>
          </a:prstGeom>
          <a:noFill/>
        </p:spPr>
        <p:txBody>
          <a:bodyPr wrap="none" rtlCol="0" anchor="t" anchorCtr="0">
            <a:spAutoFit/>
          </a:bodyPr>
          <a:lstStyle/>
          <a:p>
            <a:pPr algn="ctr"/>
            <a:r>
              <a:rPr lang="fr-FR" sz="1000" smtClean="0"/>
              <a:t>8</a:t>
            </a:r>
            <a:endParaRPr lang="fr-FR" sz="1000"/>
          </a:p>
        </p:txBody>
      </p:sp>
      <p:sp>
        <p:nvSpPr>
          <p:cNvPr id="42" name="TextBox 41">
            <a:extLst>
              <a:ext uri="{FF2B5EF4-FFF2-40B4-BE49-F238E27FC236}">
                <a16:creationId xmlns:a16="http://schemas.microsoft.com/office/drawing/2014/main" xmlns="" id="{0D5E8AFC-4DB6-40A7-996F-9F220C30AF30}"/>
              </a:ext>
            </a:extLst>
          </p:cNvPr>
          <p:cNvSpPr txBox="1"/>
          <p:nvPr/>
        </p:nvSpPr>
        <p:spPr>
          <a:xfrm>
            <a:off x="746641" y="5291165"/>
            <a:ext cx="377026" cy="553998"/>
          </a:xfrm>
          <a:prstGeom prst="rect">
            <a:avLst/>
          </a:prstGeom>
          <a:noFill/>
        </p:spPr>
        <p:txBody>
          <a:bodyPr wrap="none" rtlCol="0" anchor="b" anchorCtr="0">
            <a:spAutoFit/>
          </a:bodyPr>
          <a:lstStyle/>
          <a:p>
            <a:pPr algn="ctr">
              <a:lnSpc>
                <a:spcPts val="900"/>
              </a:lnSpc>
            </a:pPr>
            <a:r>
              <a:rPr lang="fr-FR" sz="900" smtClean="0"/>
              <a:t>302</a:t>
            </a:r>
          </a:p>
          <a:p>
            <a:pPr algn="ctr">
              <a:lnSpc>
                <a:spcPts val="900"/>
              </a:lnSpc>
            </a:pPr>
            <a:r>
              <a:rPr lang="fr-FR" sz="900" smtClean="0"/>
              <a:t>596</a:t>
            </a:r>
          </a:p>
          <a:p>
            <a:pPr algn="ctr">
              <a:lnSpc>
                <a:spcPts val="900"/>
              </a:lnSpc>
            </a:pPr>
            <a:r>
              <a:rPr lang="fr-FR" sz="900" smtClean="0"/>
              <a:t>72</a:t>
            </a:r>
          </a:p>
          <a:p>
            <a:pPr algn="ctr">
              <a:lnSpc>
                <a:spcPts val="900"/>
              </a:lnSpc>
            </a:pPr>
            <a:r>
              <a:rPr lang="fr-FR" sz="900" smtClean="0"/>
              <a:t>809</a:t>
            </a:r>
            <a:endParaRPr lang="fr-FR" sz="900"/>
          </a:p>
        </p:txBody>
      </p:sp>
      <p:sp>
        <p:nvSpPr>
          <p:cNvPr id="43" name="TextBox 42">
            <a:extLst>
              <a:ext uri="{FF2B5EF4-FFF2-40B4-BE49-F238E27FC236}">
                <a16:creationId xmlns:a16="http://schemas.microsoft.com/office/drawing/2014/main" xmlns="" id="{7B4461C2-9BB7-46EF-A499-7B67360FAF33}"/>
              </a:ext>
            </a:extLst>
          </p:cNvPr>
          <p:cNvSpPr txBox="1"/>
          <p:nvPr/>
        </p:nvSpPr>
        <p:spPr>
          <a:xfrm>
            <a:off x="1243132" y="5291165"/>
            <a:ext cx="377026" cy="553998"/>
          </a:xfrm>
          <a:prstGeom prst="rect">
            <a:avLst/>
          </a:prstGeom>
          <a:noFill/>
        </p:spPr>
        <p:txBody>
          <a:bodyPr wrap="none" rtlCol="0" anchor="b" anchorCtr="0">
            <a:spAutoFit/>
          </a:bodyPr>
          <a:lstStyle/>
          <a:p>
            <a:pPr algn="ctr">
              <a:lnSpc>
                <a:spcPts val="900"/>
              </a:lnSpc>
            </a:pPr>
            <a:r>
              <a:rPr lang="fr-FR" sz="900" smtClean="0"/>
              <a:t>241</a:t>
            </a:r>
          </a:p>
          <a:p>
            <a:pPr algn="ctr">
              <a:lnSpc>
                <a:spcPts val="900"/>
              </a:lnSpc>
            </a:pPr>
            <a:r>
              <a:rPr lang="fr-FR" sz="900" smtClean="0"/>
              <a:t>500</a:t>
            </a:r>
          </a:p>
          <a:p>
            <a:pPr algn="ctr">
              <a:lnSpc>
                <a:spcPts val="900"/>
              </a:lnSpc>
            </a:pPr>
            <a:r>
              <a:rPr lang="fr-FR" sz="900" smtClean="0"/>
              <a:t>56</a:t>
            </a:r>
          </a:p>
          <a:p>
            <a:pPr algn="ctr">
              <a:lnSpc>
                <a:spcPts val="900"/>
              </a:lnSpc>
            </a:pPr>
            <a:r>
              <a:rPr lang="fr-FR" sz="900" smtClean="0"/>
              <a:t>597</a:t>
            </a:r>
            <a:endParaRPr lang="fr-FR" sz="900"/>
          </a:p>
        </p:txBody>
      </p:sp>
      <p:sp>
        <p:nvSpPr>
          <p:cNvPr id="44" name="TextBox 43">
            <a:extLst>
              <a:ext uri="{FF2B5EF4-FFF2-40B4-BE49-F238E27FC236}">
                <a16:creationId xmlns:a16="http://schemas.microsoft.com/office/drawing/2014/main" xmlns="" id="{6628D9FD-8017-423C-9BB0-F1B2FF6BF151}"/>
              </a:ext>
            </a:extLst>
          </p:cNvPr>
          <p:cNvSpPr txBox="1"/>
          <p:nvPr/>
        </p:nvSpPr>
        <p:spPr>
          <a:xfrm>
            <a:off x="1739622" y="5291165"/>
            <a:ext cx="377026" cy="553998"/>
          </a:xfrm>
          <a:prstGeom prst="rect">
            <a:avLst/>
          </a:prstGeom>
          <a:noFill/>
        </p:spPr>
        <p:txBody>
          <a:bodyPr wrap="none" rtlCol="0" anchor="b" anchorCtr="0">
            <a:spAutoFit/>
          </a:bodyPr>
          <a:lstStyle/>
          <a:p>
            <a:pPr algn="ctr">
              <a:lnSpc>
                <a:spcPts val="900"/>
              </a:lnSpc>
            </a:pPr>
            <a:r>
              <a:rPr lang="fr-FR" sz="900" smtClean="0"/>
              <a:t>220</a:t>
            </a:r>
          </a:p>
          <a:p>
            <a:pPr algn="ctr">
              <a:lnSpc>
                <a:spcPts val="900"/>
              </a:lnSpc>
            </a:pPr>
            <a:r>
              <a:rPr lang="fr-FR" sz="900" smtClean="0"/>
              <a:t>437</a:t>
            </a:r>
          </a:p>
          <a:p>
            <a:pPr algn="ctr">
              <a:lnSpc>
                <a:spcPts val="900"/>
              </a:lnSpc>
            </a:pPr>
            <a:r>
              <a:rPr lang="fr-FR" sz="900" smtClean="0"/>
              <a:t>47</a:t>
            </a:r>
          </a:p>
          <a:p>
            <a:pPr algn="ctr">
              <a:lnSpc>
                <a:spcPts val="900"/>
              </a:lnSpc>
            </a:pPr>
            <a:r>
              <a:rPr lang="fr-FR" sz="900" smtClean="0"/>
              <a:t>505</a:t>
            </a:r>
            <a:endParaRPr lang="fr-FR" sz="900"/>
          </a:p>
        </p:txBody>
      </p:sp>
      <p:sp>
        <p:nvSpPr>
          <p:cNvPr id="45" name="TextBox 44">
            <a:extLst>
              <a:ext uri="{FF2B5EF4-FFF2-40B4-BE49-F238E27FC236}">
                <a16:creationId xmlns:a16="http://schemas.microsoft.com/office/drawing/2014/main" xmlns="" id="{886D729C-4666-452E-B428-32A8DCC1D9B9}"/>
              </a:ext>
            </a:extLst>
          </p:cNvPr>
          <p:cNvSpPr txBox="1"/>
          <p:nvPr/>
        </p:nvSpPr>
        <p:spPr>
          <a:xfrm>
            <a:off x="2236113" y="5291165"/>
            <a:ext cx="377026" cy="553998"/>
          </a:xfrm>
          <a:prstGeom prst="rect">
            <a:avLst/>
          </a:prstGeom>
          <a:noFill/>
        </p:spPr>
        <p:txBody>
          <a:bodyPr wrap="none" rtlCol="0" anchor="b" anchorCtr="0">
            <a:spAutoFit/>
          </a:bodyPr>
          <a:lstStyle/>
          <a:p>
            <a:pPr algn="ctr">
              <a:lnSpc>
                <a:spcPts val="900"/>
              </a:lnSpc>
            </a:pPr>
            <a:r>
              <a:rPr lang="fr-FR" sz="900" smtClean="0"/>
              <a:t>169</a:t>
            </a:r>
          </a:p>
          <a:p>
            <a:pPr algn="ctr">
              <a:lnSpc>
                <a:spcPts val="900"/>
              </a:lnSpc>
            </a:pPr>
            <a:r>
              <a:rPr lang="fr-FR" sz="900" smtClean="0"/>
              <a:t>353</a:t>
            </a:r>
          </a:p>
          <a:p>
            <a:pPr algn="ctr">
              <a:lnSpc>
                <a:spcPts val="900"/>
              </a:lnSpc>
            </a:pPr>
            <a:r>
              <a:rPr lang="fr-FR" sz="900" smtClean="0"/>
              <a:t>42</a:t>
            </a:r>
          </a:p>
          <a:p>
            <a:pPr algn="ctr">
              <a:lnSpc>
                <a:spcPts val="900"/>
              </a:lnSpc>
            </a:pPr>
            <a:r>
              <a:rPr lang="fr-FR" sz="900" smtClean="0"/>
              <a:t>421</a:t>
            </a:r>
            <a:endParaRPr lang="fr-FR" sz="900"/>
          </a:p>
        </p:txBody>
      </p:sp>
      <p:sp>
        <p:nvSpPr>
          <p:cNvPr id="46" name="TextBox 45">
            <a:extLst>
              <a:ext uri="{FF2B5EF4-FFF2-40B4-BE49-F238E27FC236}">
                <a16:creationId xmlns:a16="http://schemas.microsoft.com/office/drawing/2014/main" xmlns="" id="{F2325232-53B7-4344-9572-5705568FF593}"/>
              </a:ext>
            </a:extLst>
          </p:cNvPr>
          <p:cNvSpPr txBox="1"/>
          <p:nvPr/>
        </p:nvSpPr>
        <p:spPr>
          <a:xfrm>
            <a:off x="2732603" y="5291165"/>
            <a:ext cx="377026" cy="553998"/>
          </a:xfrm>
          <a:prstGeom prst="rect">
            <a:avLst/>
          </a:prstGeom>
          <a:noFill/>
        </p:spPr>
        <p:txBody>
          <a:bodyPr wrap="none" rtlCol="0" anchor="b" anchorCtr="0">
            <a:spAutoFit/>
          </a:bodyPr>
          <a:lstStyle/>
          <a:p>
            <a:pPr algn="ctr">
              <a:lnSpc>
                <a:spcPts val="900"/>
              </a:lnSpc>
            </a:pPr>
            <a:r>
              <a:rPr lang="fr-FR" sz="900" smtClean="0"/>
              <a:t>89</a:t>
            </a:r>
          </a:p>
          <a:p>
            <a:pPr algn="ctr">
              <a:lnSpc>
                <a:spcPts val="900"/>
              </a:lnSpc>
            </a:pPr>
            <a:r>
              <a:rPr lang="fr-FR" sz="900" smtClean="0"/>
              <a:t>173</a:t>
            </a:r>
          </a:p>
          <a:p>
            <a:pPr algn="ctr">
              <a:lnSpc>
                <a:spcPts val="900"/>
              </a:lnSpc>
            </a:pPr>
            <a:r>
              <a:rPr lang="fr-FR" sz="900" smtClean="0"/>
              <a:t>26</a:t>
            </a:r>
          </a:p>
          <a:p>
            <a:pPr algn="ctr">
              <a:lnSpc>
                <a:spcPts val="900"/>
              </a:lnSpc>
            </a:pPr>
            <a:r>
              <a:rPr lang="fr-FR" sz="900" smtClean="0"/>
              <a:t>215</a:t>
            </a:r>
            <a:endParaRPr lang="fr-FR" sz="900"/>
          </a:p>
        </p:txBody>
      </p:sp>
      <p:sp>
        <p:nvSpPr>
          <p:cNvPr id="47" name="TextBox 46">
            <a:extLst>
              <a:ext uri="{FF2B5EF4-FFF2-40B4-BE49-F238E27FC236}">
                <a16:creationId xmlns:a16="http://schemas.microsoft.com/office/drawing/2014/main" xmlns="" id="{E12DFEF5-BCC1-47BA-9F9D-8B25321596B6}"/>
              </a:ext>
            </a:extLst>
          </p:cNvPr>
          <p:cNvSpPr txBox="1"/>
          <p:nvPr/>
        </p:nvSpPr>
        <p:spPr>
          <a:xfrm>
            <a:off x="356463" y="5291165"/>
            <a:ext cx="505267" cy="553998"/>
          </a:xfrm>
          <a:prstGeom prst="rect">
            <a:avLst/>
          </a:prstGeom>
          <a:noFill/>
        </p:spPr>
        <p:txBody>
          <a:bodyPr wrap="none" rtlCol="0" anchor="b" anchorCtr="0">
            <a:spAutoFit/>
          </a:bodyPr>
          <a:lstStyle/>
          <a:p>
            <a:pPr algn="r">
              <a:lnSpc>
                <a:spcPts val="900"/>
              </a:lnSpc>
            </a:pPr>
            <a:r>
              <a:rPr lang="fr-FR" sz="900" smtClean="0"/>
              <a:t>CMS1</a:t>
            </a:r>
          </a:p>
          <a:p>
            <a:pPr algn="r">
              <a:lnSpc>
                <a:spcPts val="900"/>
              </a:lnSpc>
            </a:pPr>
            <a:r>
              <a:rPr lang="fr-FR" sz="900" smtClean="0"/>
              <a:t>CMS2</a:t>
            </a:r>
          </a:p>
          <a:p>
            <a:pPr algn="r">
              <a:lnSpc>
                <a:spcPts val="900"/>
              </a:lnSpc>
            </a:pPr>
            <a:r>
              <a:rPr lang="fr-FR" sz="900" smtClean="0"/>
              <a:t>CMS3</a:t>
            </a:r>
          </a:p>
          <a:p>
            <a:pPr algn="r">
              <a:lnSpc>
                <a:spcPts val="900"/>
              </a:lnSpc>
            </a:pPr>
            <a:r>
              <a:rPr lang="fr-FR" sz="900" smtClean="0"/>
              <a:t>CMS4</a:t>
            </a:r>
            <a:endParaRPr lang="fr-FR" sz="900"/>
          </a:p>
        </p:txBody>
      </p:sp>
      <p:sp>
        <p:nvSpPr>
          <p:cNvPr id="48" name="TextBox 47">
            <a:extLst>
              <a:ext uri="{FF2B5EF4-FFF2-40B4-BE49-F238E27FC236}">
                <a16:creationId xmlns:a16="http://schemas.microsoft.com/office/drawing/2014/main" xmlns="" id="{5D49A51C-65CC-4B9F-99AA-93D3D54D7660}"/>
              </a:ext>
            </a:extLst>
          </p:cNvPr>
          <p:cNvSpPr txBox="1"/>
          <p:nvPr/>
        </p:nvSpPr>
        <p:spPr>
          <a:xfrm>
            <a:off x="356463" y="5091140"/>
            <a:ext cx="268016" cy="211596"/>
          </a:xfrm>
          <a:prstGeom prst="rect">
            <a:avLst/>
          </a:prstGeom>
          <a:noFill/>
        </p:spPr>
        <p:txBody>
          <a:bodyPr wrap="none" rtlCol="0" anchor="t" anchorCtr="0">
            <a:spAutoFit/>
          </a:bodyPr>
          <a:lstStyle/>
          <a:p>
            <a:pPr>
              <a:lnSpc>
                <a:spcPts val="900"/>
              </a:lnSpc>
            </a:pPr>
            <a:r>
              <a:rPr lang="fr-FR" sz="900" dirty="0" smtClean="0"/>
              <a:t>N</a:t>
            </a:r>
            <a:endParaRPr lang="fr-FR" sz="900" dirty="0"/>
          </a:p>
        </p:txBody>
      </p:sp>
      <p:sp>
        <p:nvSpPr>
          <p:cNvPr id="49" name="TextBox 48">
            <a:extLst>
              <a:ext uri="{FF2B5EF4-FFF2-40B4-BE49-F238E27FC236}">
                <a16:creationId xmlns:a16="http://schemas.microsoft.com/office/drawing/2014/main" xmlns="" id="{FE59D65B-E52F-45A8-9D48-114C40CD56D6}"/>
              </a:ext>
            </a:extLst>
          </p:cNvPr>
          <p:cNvSpPr txBox="1"/>
          <p:nvPr/>
        </p:nvSpPr>
        <p:spPr>
          <a:xfrm>
            <a:off x="929216" y="3962292"/>
            <a:ext cx="1146781" cy="560410"/>
          </a:xfrm>
          <a:prstGeom prst="rect">
            <a:avLst/>
          </a:prstGeom>
          <a:noFill/>
        </p:spPr>
        <p:txBody>
          <a:bodyPr wrap="none" rtlCol="0" anchor="t" anchorCtr="0">
            <a:spAutoFit/>
          </a:bodyPr>
          <a:lstStyle/>
          <a:p>
            <a:pPr>
              <a:lnSpc>
                <a:spcPts val="900"/>
              </a:lnSpc>
            </a:pPr>
            <a:endParaRPr lang="fr-FR" sz="1000" smtClean="0"/>
          </a:p>
          <a:p>
            <a:pPr>
              <a:lnSpc>
                <a:spcPts val="900"/>
              </a:lnSpc>
            </a:pPr>
            <a:r>
              <a:rPr lang="fr-FR" sz="1000" smtClean="0"/>
              <a:t>CMS1 vs. CMS2</a:t>
            </a:r>
          </a:p>
          <a:p>
            <a:pPr>
              <a:lnSpc>
                <a:spcPts val="900"/>
              </a:lnSpc>
            </a:pPr>
            <a:r>
              <a:rPr lang="fr-FR" sz="1000" smtClean="0"/>
              <a:t>CMS3 vs. CMS2</a:t>
            </a:r>
          </a:p>
          <a:p>
            <a:pPr>
              <a:lnSpc>
                <a:spcPts val="900"/>
              </a:lnSpc>
            </a:pPr>
            <a:r>
              <a:rPr lang="fr-FR" sz="1000" b="1" smtClean="0"/>
              <a:t>CMS4 vs. CMS2</a:t>
            </a:r>
            <a:endParaRPr lang="fr-FR" sz="1000" b="1"/>
          </a:p>
        </p:txBody>
      </p:sp>
      <p:sp>
        <p:nvSpPr>
          <p:cNvPr id="50" name="TextBox 49">
            <a:extLst>
              <a:ext uri="{FF2B5EF4-FFF2-40B4-BE49-F238E27FC236}">
                <a16:creationId xmlns:a16="http://schemas.microsoft.com/office/drawing/2014/main" xmlns="" id="{E46BFA6C-251D-4086-923C-925F0BABC549}"/>
              </a:ext>
            </a:extLst>
          </p:cNvPr>
          <p:cNvSpPr txBox="1"/>
          <p:nvPr/>
        </p:nvSpPr>
        <p:spPr>
          <a:xfrm>
            <a:off x="1938977" y="3962292"/>
            <a:ext cx="419794" cy="560410"/>
          </a:xfrm>
          <a:prstGeom prst="rect">
            <a:avLst/>
          </a:prstGeom>
          <a:noFill/>
        </p:spPr>
        <p:txBody>
          <a:bodyPr wrap="none" rtlCol="0" anchor="t" anchorCtr="0">
            <a:spAutoFit/>
          </a:bodyPr>
          <a:lstStyle/>
          <a:p>
            <a:pPr>
              <a:lnSpc>
                <a:spcPts val="900"/>
              </a:lnSpc>
            </a:pPr>
            <a:r>
              <a:rPr lang="fr-FR" sz="1000" dirty="0" smtClean="0"/>
              <a:t>HR*</a:t>
            </a:r>
          </a:p>
          <a:p>
            <a:pPr>
              <a:lnSpc>
                <a:spcPts val="900"/>
              </a:lnSpc>
            </a:pPr>
            <a:r>
              <a:rPr lang="fr-FR" sz="1000" dirty="0" smtClean="0"/>
              <a:t>0,9</a:t>
            </a:r>
          </a:p>
          <a:p>
            <a:pPr>
              <a:lnSpc>
                <a:spcPts val="900"/>
              </a:lnSpc>
            </a:pPr>
            <a:r>
              <a:rPr lang="fr-FR" sz="1000" dirty="0" smtClean="0"/>
              <a:t>1,2</a:t>
            </a:r>
          </a:p>
          <a:p>
            <a:pPr>
              <a:lnSpc>
                <a:spcPts val="900"/>
              </a:lnSpc>
            </a:pPr>
            <a:r>
              <a:rPr lang="fr-FR" sz="1000" b="1" dirty="0" smtClean="0"/>
              <a:t>1,2</a:t>
            </a:r>
            <a:endParaRPr lang="fr-FR" sz="1000" b="1" dirty="0"/>
          </a:p>
        </p:txBody>
      </p:sp>
      <p:sp>
        <p:nvSpPr>
          <p:cNvPr id="52" name="TextBox 51">
            <a:extLst>
              <a:ext uri="{FF2B5EF4-FFF2-40B4-BE49-F238E27FC236}">
                <a16:creationId xmlns:a16="http://schemas.microsoft.com/office/drawing/2014/main" xmlns="" id="{7325D2AD-1294-4F80-885C-BF19BDBBE956}"/>
              </a:ext>
            </a:extLst>
          </p:cNvPr>
          <p:cNvSpPr txBox="1"/>
          <p:nvPr/>
        </p:nvSpPr>
        <p:spPr>
          <a:xfrm>
            <a:off x="886354" y="4502836"/>
            <a:ext cx="1838965" cy="214161"/>
          </a:xfrm>
          <a:prstGeom prst="rect">
            <a:avLst/>
          </a:prstGeom>
          <a:noFill/>
        </p:spPr>
        <p:txBody>
          <a:bodyPr wrap="none" rtlCol="0" anchor="t" anchorCtr="0">
            <a:spAutoFit/>
          </a:bodyPr>
          <a:lstStyle/>
          <a:p>
            <a:pPr>
              <a:lnSpc>
                <a:spcPts val="900"/>
              </a:lnSpc>
            </a:pPr>
            <a:r>
              <a:rPr lang="fr-FR" sz="1000" dirty="0" smtClean="0"/>
              <a:t>A 5 ans, p log-</a:t>
            </a:r>
            <a:r>
              <a:rPr lang="fr-FR" sz="1000" dirty="0" err="1" smtClean="0"/>
              <a:t>rank</a:t>
            </a:r>
            <a:r>
              <a:rPr lang="fr-FR" sz="1000" dirty="0" smtClean="0"/>
              <a:t> = 3,1e-04</a:t>
            </a:r>
            <a:endParaRPr lang="fr-FR" sz="1000" b="1" dirty="0"/>
          </a:p>
        </p:txBody>
      </p:sp>
      <p:sp>
        <p:nvSpPr>
          <p:cNvPr id="62" name="Rectangle 61">
            <a:extLst>
              <a:ext uri="{FF2B5EF4-FFF2-40B4-BE49-F238E27FC236}">
                <a16:creationId xmlns:a16="http://schemas.microsoft.com/office/drawing/2014/main" xmlns="" id="{0CE4E13A-5194-421C-A501-C0DC62B13AD1}"/>
              </a:ext>
            </a:extLst>
          </p:cNvPr>
          <p:cNvSpPr/>
          <p:nvPr/>
        </p:nvSpPr>
        <p:spPr>
          <a:xfrm>
            <a:off x="3470910" y="2577163"/>
            <a:ext cx="2133600" cy="166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3" name="TextBox 62">
            <a:extLst>
              <a:ext uri="{FF2B5EF4-FFF2-40B4-BE49-F238E27FC236}">
                <a16:creationId xmlns:a16="http://schemas.microsoft.com/office/drawing/2014/main" xmlns="" id="{2F89475B-086B-4BA4-922E-09376E6CA5B4}"/>
              </a:ext>
            </a:extLst>
          </p:cNvPr>
          <p:cNvSpPr txBox="1"/>
          <p:nvPr/>
        </p:nvSpPr>
        <p:spPr>
          <a:xfrm rot="16200000">
            <a:off x="2838555" y="3664943"/>
            <a:ext cx="997376" cy="246221"/>
          </a:xfrm>
          <a:prstGeom prst="rect">
            <a:avLst/>
          </a:prstGeom>
          <a:noFill/>
        </p:spPr>
        <p:txBody>
          <a:bodyPr wrap="none" rtlCol="0">
            <a:spAutoFit/>
          </a:bodyPr>
          <a:lstStyle/>
          <a:p>
            <a:pPr algn="ctr"/>
            <a:r>
              <a:rPr lang="fr-FR" sz="1000" dirty="0" smtClean="0"/>
              <a:t>Survie globale</a:t>
            </a:r>
            <a:endParaRPr lang="fr-FR" sz="1000" dirty="0"/>
          </a:p>
        </p:txBody>
      </p:sp>
      <p:sp>
        <p:nvSpPr>
          <p:cNvPr id="64" name="TextBox 63">
            <a:extLst>
              <a:ext uri="{FF2B5EF4-FFF2-40B4-BE49-F238E27FC236}">
                <a16:creationId xmlns:a16="http://schemas.microsoft.com/office/drawing/2014/main" xmlns="" id="{B38993AA-C5D1-4FFE-BECA-F70FD98C1418}"/>
              </a:ext>
            </a:extLst>
          </p:cNvPr>
          <p:cNvSpPr txBox="1"/>
          <p:nvPr/>
        </p:nvSpPr>
        <p:spPr>
          <a:xfrm>
            <a:off x="4566046" y="4915927"/>
            <a:ext cx="619606" cy="246221"/>
          </a:xfrm>
          <a:prstGeom prst="rect">
            <a:avLst/>
          </a:prstGeom>
          <a:noFill/>
        </p:spPr>
        <p:txBody>
          <a:bodyPr wrap="none" rtlCol="0">
            <a:spAutoFit/>
          </a:bodyPr>
          <a:lstStyle/>
          <a:p>
            <a:pPr algn="ctr"/>
            <a:r>
              <a:rPr lang="fr-FR" sz="1000" dirty="0" smtClean="0"/>
              <a:t>Années</a:t>
            </a:r>
            <a:endParaRPr lang="fr-FR" sz="1000" dirty="0"/>
          </a:p>
        </p:txBody>
      </p:sp>
      <p:sp>
        <p:nvSpPr>
          <p:cNvPr id="65" name="TextBox 64">
            <a:extLst>
              <a:ext uri="{FF2B5EF4-FFF2-40B4-BE49-F238E27FC236}">
                <a16:creationId xmlns:a16="http://schemas.microsoft.com/office/drawing/2014/main" xmlns="" id="{D9588778-8024-4B7A-8770-AC98E0C9F548}"/>
              </a:ext>
            </a:extLst>
          </p:cNvPr>
          <p:cNvSpPr txBox="1"/>
          <p:nvPr/>
        </p:nvSpPr>
        <p:spPr>
          <a:xfrm>
            <a:off x="4681610" y="2539439"/>
            <a:ext cx="388479" cy="261610"/>
          </a:xfrm>
          <a:prstGeom prst="rect">
            <a:avLst/>
          </a:prstGeom>
          <a:noFill/>
        </p:spPr>
        <p:txBody>
          <a:bodyPr wrap="none" rtlCol="0">
            <a:spAutoFit/>
          </a:bodyPr>
          <a:lstStyle/>
          <a:p>
            <a:pPr algn="ctr"/>
            <a:r>
              <a:rPr lang="fr-FR" sz="1100" b="1" dirty="0" smtClean="0"/>
              <a:t>SG</a:t>
            </a:r>
            <a:endParaRPr lang="fr-FR" sz="1100" b="1" dirty="0"/>
          </a:p>
        </p:txBody>
      </p:sp>
      <p:sp>
        <p:nvSpPr>
          <p:cNvPr id="66" name="TextBox 65">
            <a:extLst>
              <a:ext uri="{FF2B5EF4-FFF2-40B4-BE49-F238E27FC236}">
                <a16:creationId xmlns:a16="http://schemas.microsoft.com/office/drawing/2014/main" xmlns="" id="{A63C546F-9C7E-476F-B1F5-B93BE5A5B093}"/>
              </a:ext>
            </a:extLst>
          </p:cNvPr>
          <p:cNvSpPr txBox="1"/>
          <p:nvPr/>
        </p:nvSpPr>
        <p:spPr>
          <a:xfrm>
            <a:off x="3362102" y="2863288"/>
            <a:ext cx="431528" cy="246221"/>
          </a:xfrm>
          <a:prstGeom prst="rect">
            <a:avLst/>
          </a:prstGeom>
          <a:noFill/>
        </p:spPr>
        <p:txBody>
          <a:bodyPr wrap="none" rtlCol="0" anchor="ctr" anchorCtr="0">
            <a:spAutoFit/>
          </a:bodyPr>
          <a:lstStyle/>
          <a:p>
            <a:pPr algn="r"/>
            <a:r>
              <a:rPr lang="fr-FR" sz="1000" dirty="0" smtClean="0"/>
              <a:t>1,00</a:t>
            </a:r>
            <a:endParaRPr lang="fr-FR" sz="1000" dirty="0"/>
          </a:p>
        </p:txBody>
      </p:sp>
      <p:sp>
        <p:nvSpPr>
          <p:cNvPr id="67" name="TextBox 66">
            <a:extLst>
              <a:ext uri="{FF2B5EF4-FFF2-40B4-BE49-F238E27FC236}">
                <a16:creationId xmlns:a16="http://schemas.microsoft.com/office/drawing/2014/main" xmlns="" id="{DE5C0473-BB87-47BF-9A22-F7873A0A5293}"/>
              </a:ext>
            </a:extLst>
          </p:cNvPr>
          <p:cNvSpPr txBox="1"/>
          <p:nvPr/>
        </p:nvSpPr>
        <p:spPr>
          <a:xfrm>
            <a:off x="3362102" y="3287151"/>
            <a:ext cx="431528" cy="246221"/>
          </a:xfrm>
          <a:prstGeom prst="rect">
            <a:avLst/>
          </a:prstGeom>
          <a:noFill/>
        </p:spPr>
        <p:txBody>
          <a:bodyPr wrap="none" rtlCol="0" anchor="ctr" anchorCtr="0">
            <a:spAutoFit/>
          </a:bodyPr>
          <a:lstStyle/>
          <a:p>
            <a:pPr algn="r"/>
            <a:r>
              <a:rPr lang="fr-FR" sz="1000" dirty="0" smtClean="0"/>
              <a:t>0,75</a:t>
            </a:r>
            <a:endParaRPr lang="fr-FR" sz="1000" dirty="0"/>
          </a:p>
        </p:txBody>
      </p:sp>
      <p:sp>
        <p:nvSpPr>
          <p:cNvPr id="68" name="TextBox 67">
            <a:extLst>
              <a:ext uri="{FF2B5EF4-FFF2-40B4-BE49-F238E27FC236}">
                <a16:creationId xmlns:a16="http://schemas.microsoft.com/office/drawing/2014/main" xmlns="" id="{5AEEDD3E-2925-4ED0-A31B-69E2C1973834}"/>
              </a:ext>
            </a:extLst>
          </p:cNvPr>
          <p:cNvSpPr txBox="1"/>
          <p:nvPr/>
        </p:nvSpPr>
        <p:spPr>
          <a:xfrm>
            <a:off x="3362102" y="3711014"/>
            <a:ext cx="431528" cy="246221"/>
          </a:xfrm>
          <a:prstGeom prst="rect">
            <a:avLst/>
          </a:prstGeom>
          <a:noFill/>
        </p:spPr>
        <p:txBody>
          <a:bodyPr wrap="none" rtlCol="0" anchor="ctr" anchorCtr="0">
            <a:spAutoFit/>
          </a:bodyPr>
          <a:lstStyle/>
          <a:p>
            <a:pPr algn="r"/>
            <a:r>
              <a:rPr lang="fr-FR" sz="1000" dirty="0" smtClean="0"/>
              <a:t>0,50</a:t>
            </a:r>
            <a:endParaRPr lang="fr-FR" sz="1000" dirty="0"/>
          </a:p>
        </p:txBody>
      </p:sp>
      <p:sp>
        <p:nvSpPr>
          <p:cNvPr id="69" name="TextBox 68">
            <a:extLst>
              <a:ext uri="{FF2B5EF4-FFF2-40B4-BE49-F238E27FC236}">
                <a16:creationId xmlns:a16="http://schemas.microsoft.com/office/drawing/2014/main" xmlns="" id="{D0D02D9D-4F02-46B3-8732-BAE686E82866}"/>
              </a:ext>
            </a:extLst>
          </p:cNvPr>
          <p:cNvSpPr txBox="1"/>
          <p:nvPr/>
        </p:nvSpPr>
        <p:spPr>
          <a:xfrm>
            <a:off x="3362102" y="4134877"/>
            <a:ext cx="431528" cy="246221"/>
          </a:xfrm>
          <a:prstGeom prst="rect">
            <a:avLst/>
          </a:prstGeom>
          <a:noFill/>
        </p:spPr>
        <p:txBody>
          <a:bodyPr wrap="none" rtlCol="0" anchor="ctr" anchorCtr="0">
            <a:spAutoFit/>
          </a:bodyPr>
          <a:lstStyle/>
          <a:p>
            <a:pPr algn="r"/>
            <a:r>
              <a:rPr lang="fr-FR" sz="1000" dirty="0" smtClean="0"/>
              <a:t>0,25</a:t>
            </a:r>
            <a:endParaRPr lang="fr-FR" sz="1000" dirty="0"/>
          </a:p>
        </p:txBody>
      </p:sp>
      <p:sp>
        <p:nvSpPr>
          <p:cNvPr id="70" name="TextBox 69">
            <a:extLst>
              <a:ext uri="{FF2B5EF4-FFF2-40B4-BE49-F238E27FC236}">
                <a16:creationId xmlns:a16="http://schemas.microsoft.com/office/drawing/2014/main" xmlns="" id="{E0B483A5-6E87-45A5-B489-AC83970C58D0}"/>
              </a:ext>
            </a:extLst>
          </p:cNvPr>
          <p:cNvSpPr txBox="1"/>
          <p:nvPr/>
        </p:nvSpPr>
        <p:spPr>
          <a:xfrm>
            <a:off x="3362102" y="4558739"/>
            <a:ext cx="431528" cy="246221"/>
          </a:xfrm>
          <a:prstGeom prst="rect">
            <a:avLst/>
          </a:prstGeom>
          <a:noFill/>
        </p:spPr>
        <p:txBody>
          <a:bodyPr wrap="none" rtlCol="0" anchor="ctr" anchorCtr="0">
            <a:spAutoFit/>
          </a:bodyPr>
          <a:lstStyle/>
          <a:p>
            <a:pPr algn="r"/>
            <a:r>
              <a:rPr lang="fr-FR" sz="1000" dirty="0" smtClean="0"/>
              <a:t>0,00</a:t>
            </a:r>
            <a:endParaRPr lang="fr-FR" sz="1000" dirty="0"/>
          </a:p>
        </p:txBody>
      </p:sp>
      <p:cxnSp>
        <p:nvCxnSpPr>
          <p:cNvPr id="71" name="Straight Connector 70">
            <a:extLst>
              <a:ext uri="{FF2B5EF4-FFF2-40B4-BE49-F238E27FC236}">
                <a16:creationId xmlns:a16="http://schemas.microsoft.com/office/drawing/2014/main" xmlns="" id="{8653B0A5-A0B2-427F-A465-9D36736CCFA9}"/>
              </a:ext>
            </a:extLst>
          </p:cNvPr>
          <p:cNvCxnSpPr/>
          <p:nvPr/>
        </p:nvCxnSpPr>
        <p:spPr>
          <a:xfrm>
            <a:off x="3756324" y="2986398"/>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1F341DEA-AA5B-466F-84DF-E9FE6F9B3762}"/>
              </a:ext>
            </a:extLst>
          </p:cNvPr>
          <p:cNvCxnSpPr/>
          <p:nvPr/>
        </p:nvCxnSpPr>
        <p:spPr>
          <a:xfrm>
            <a:off x="3756324" y="3415023"/>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4304BC91-12E4-4B48-ACB4-BE46EE374B56}"/>
              </a:ext>
            </a:extLst>
          </p:cNvPr>
          <p:cNvCxnSpPr/>
          <p:nvPr/>
        </p:nvCxnSpPr>
        <p:spPr>
          <a:xfrm>
            <a:off x="3756324" y="3824598"/>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5CAD1A73-1155-44B3-B8B6-8A6A8FCF802B}"/>
              </a:ext>
            </a:extLst>
          </p:cNvPr>
          <p:cNvCxnSpPr/>
          <p:nvPr/>
        </p:nvCxnSpPr>
        <p:spPr>
          <a:xfrm>
            <a:off x="3756324" y="4253223"/>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FE49F4CC-79C3-4B5A-AF6D-1A40C4198891}"/>
              </a:ext>
            </a:extLst>
          </p:cNvPr>
          <p:cNvCxnSpPr/>
          <p:nvPr/>
        </p:nvCxnSpPr>
        <p:spPr>
          <a:xfrm>
            <a:off x="3756324" y="4681538"/>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6" name="Freeform: Shape 75">
            <a:extLst>
              <a:ext uri="{FF2B5EF4-FFF2-40B4-BE49-F238E27FC236}">
                <a16:creationId xmlns:a16="http://schemas.microsoft.com/office/drawing/2014/main" xmlns="" id="{4CD5A183-99CA-47D0-A49D-5F4D559F14B4}"/>
              </a:ext>
            </a:extLst>
          </p:cNvPr>
          <p:cNvSpPr/>
          <p:nvPr/>
        </p:nvSpPr>
        <p:spPr>
          <a:xfrm>
            <a:off x="3842387" y="2919413"/>
            <a:ext cx="2066924" cy="1762125"/>
          </a:xfrm>
          <a:custGeom>
            <a:avLst/>
            <a:gdLst>
              <a:gd name="connsiteX0" fmla="*/ 0 w 2224087"/>
              <a:gd name="connsiteY0" fmla="*/ 0 h 1762125"/>
              <a:gd name="connsiteX1" fmla="*/ 0 w 2224087"/>
              <a:gd name="connsiteY1" fmla="*/ 1762125 h 1762125"/>
              <a:gd name="connsiteX2" fmla="*/ 2224087 w 2224087"/>
              <a:gd name="connsiteY2" fmla="*/ 1762125 h 1762125"/>
            </a:gdLst>
            <a:ahLst/>
            <a:cxnLst>
              <a:cxn ang="0">
                <a:pos x="connsiteX0" y="connsiteY0"/>
              </a:cxn>
              <a:cxn ang="0">
                <a:pos x="connsiteX1" y="connsiteY1"/>
              </a:cxn>
              <a:cxn ang="0">
                <a:pos x="connsiteX2" y="connsiteY2"/>
              </a:cxn>
            </a:cxnLst>
            <a:rect l="l" t="t" r="r" b="b"/>
            <a:pathLst>
              <a:path w="2224087" h="1762125">
                <a:moveTo>
                  <a:pt x="0" y="0"/>
                </a:moveTo>
                <a:lnTo>
                  <a:pt x="0" y="1762125"/>
                </a:lnTo>
                <a:lnTo>
                  <a:pt x="2224087" y="176212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7" name="Straight Connector 76">
            <a:extLst>
              <a:ext uri="{FF2B5EF4-FFF2-40B4-BE49-F238E27FC236}">
                <a16:creationId xmlns:a16="http://schemas.microsoft.com/office/drawing/2014/main" xmlns="" id="{67F87D95-235B-4FA6-97FA-FD05B2F4E69E}"/>
              </a:ext>
            </a:extLst>
          </p:cNvPr>
          <p:cNvCxnSpPr>
            <a:cxnSpLocks/>
          </p:cNvCxnSpPr>
          <p:nvPr/>
        </p:nvCxnSpPr>
        <p:spPr>
          <a:xfrm rot="5400000">
            <a:off x="3806500"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63D6AC82-57A5-43DE-B082-EF308F6C5BE0}"/>
              </a:ext>
            </a:extLst>
          </p:cNvPr>
          <p:cNvSpPr txBox="1"/>
          <p:nvPr/>
        </p:nvSpPr>
        <p:spPr>
          <a:xfrm>
            <a:off x="3714585" y="4744477"/>
            <a:ext cx="255198" cy="246221"/>
          </a:xfrm>
          <a:prstGeom prst="rect">
            <a:avLst/>
          </a:prstGeom>
          <a:noFill/>
        </p:spPr>
        <p:txBody>
          <a:bodyPr wrap="none" rtlCol="0" anchor="t" anchorCtr="0">
            <a:spAutoFit/>
          </a:bodyPr>
          <a:lstStyle/>
          <a:p>
            <a:pPr algn="ctr"/>
            <a:r>
              <a:rPr lang="fr-FR" sz="1000" smtClean="0"/>
              <a:t>0</a:t>
            </a:r>
            <a:endParaRPr lang="fr-FR" sz="1000"/>
          </a:p>
        </p:txBody>
      </p:sp>
      <p:cxnSp>
        <p:nvCxnSpPr>
          <p:cNvPr id="79" name="Straight Connector 78">
            <a:extLst>
              <a:ext uri="{FF2B5EF4-FFF2-40B4-BE49-F238E27FC236}">
                <a16:creationId xmlns:a16="http://schemas.microsoft.com/office/drawing/2014/main" xmlns="" id="{13E75613-D86B-4DCD-B66F-8EB20B656E4C}"/>
              </a:ext>
            </a:extLst>
          </p:cNvPr>
          <p:cNvCxnSpPr>
            <a:cxnSpLocks/>
          </p:cNvCxnSpPr>
          <p:nvPr/>
        </p:nvCxnSpPr>
        <p:spPr>
          <a:xfrm rot="5400000">
            <a:off x="4302991"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6A5CDEEC-E0D6-43DF-B506-1410B0947453}"/>
              </a:ext>
            </a:extLst>
          </p:cNvPr>
          <p:cNvSpPr txBox="1"/>
          <p:nvPr/>
        </p:nvSpPr>
        <p:spPr>
          <a:xfrm>
            <a:off x="4211076" y="4744477"/>
            <a:ext cx="255198" cy="246221"/>
          </a:xfrm>
          <a:prstGeom prst="rect">
            <a:avLst/>
          </a:prstGeom>
          <a:noFill/>
        </p:spPr>
        <p:txBody>
          <a:bodyPr wrap="none" rtlCol="0" anchor="t" anchorCtr="0">
            <a:spAutoFit/>
          </a:bodyPr>
          <a:lstStyle/>
          <a:p>
            <a:pPr algn="ctr"/>
            <a:r>
              <a:rPr lang="fr-FR" sz="1000" smtClean="0"/>
              <a:t>2</a:t>
            </a:r>
            <a:endParaRPr lang="fr-FR" sz="1000"/>
          </a:p>
        </p:txBody>
      </p:sp>
      <p:cxnSp>
        <p:nvCxnSpPr>
          <p:cNvPr id="81" name="Straight Connector 80">
            <a:extLst>
              <a:ext uri="{FF2B5EF4-FFF2-40B4-BE49-F238E27FC236}">
                <a16:creationId xmlns:a16="http://schemas.microsoft.com/office/drawing/2014/main" xmlns="" id="{2D002479-25A4-4CE1-B7DB-ACA5B313097C}"/>
              </a:ext>
            </a:extLst>
          </p:cNvPr>
          <p:cNvCxnSpPr>
            <a:cxnSpLocks/>
          </p:cNvCxnSpPr>
          <p:nvPr/>
        </p:nvCxnSpPr>
        <p:spPr>
          <a:xfrm rot="5400000">
            <a:off x="4799481"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xmlns="" id="{B2F2A3A3-D47F-41D4-A74A-FABE0796DCB1}"/>
              </a:ext>
            </a:extLst>
          </p:cNvPr>
          <p:cNvSpPr txBox="1"/>
          <p:nvPr/>
        </p:nvSpPr>
        <p:spPr>
          <a:xfrm>
            <a:off x="4704360" y="4744477"/>
            <a:ext cx="261610" cy="246221"/>
          </a:xfrm>
          <a:prstGeom prst="rect">
            <a:avLst/>
          </a:prstGeom>
          <a:noFill/>
        </p:spPr>
        <p:txBody>
          <a:bodyPr wrap="none" rtlCol="0" anchor="t" anchorCtr="0">
            <a:spAutoFit/>
          </a:bodyPr>
          <a:lstStyle/>
          <a:p>
            <a:pPr algn="ctr"/>
            <a:r>
              <a:rPr lang="fr-FR" sz="1000" smtClean="0"/>
              <a:t>4</a:t>
            </a:r>
            <a:endParaRPr lang="fr-FR" sz="1000"/>
          </a:p>
        </p:txBody>
      </p:sp>
      <p:cxnSp>
        <p:nvCxnSpPr>
          <p:cNvPr id="83" name="Straight Connector 82">
            <a:extLst>
              <a:ext uri="{FF2B5EF4-FFF2-40B4-BE49-F238E27FC236}">
                <a16:creationId xmlns:a16="http://schemas.microsoft.com/office/drawing/2014/main" xmlns="" id="{A6079FCB-1B07-4A46-B0C9-2DC42D9FE49F}"/>
              </a:ext>
            </a:extLst>
          </p:cNvPr>
          <p:cNvCxnSpPr>
            <a:cxnSpLocks/>
          </p:cNvCxnSpPr>
          <p:nvPr/>
        </p:nvCxnSpPr>
        <p:spPr>
          <a:xfrm rot="5400000">
            <a:off x="5295972"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9EF26D70-811E-485C-AD96-611CF430F5DF}"/>
              </a:ext>
            </a:extLst>
          </p:cNvPr>
          <p:cNvSpPr txBox="1"/>
          <p:nvPr/>
        </p:nvSpPr>
        <p:spPr>
          <a:xfrm>
            <a:off x="5204057" y="4744477"/>
            <a:ext cx="255198" cy="246221"/>
          </a:xfrm>
          <a:prstGeom prst="rect">
            <a:avLst/>
          </a:prstGeom>
          <a:noFill/>
        </p:spPr>
        <p:txBody>
          <a:bodyPr wrap="none" rtlCol="0" anchor="t" anchorCtr="0">
            <a:spAutoFit/>
          </a:bodyPr>
          <a:lstStyle/>
          <a:p>
            <a:pPr algn="ctr"/>
            <a:r>
              <a:rPr lang="fr-FR" sz="1000" smtClean="0"/>
              <a:t>6</a:t>
            </a:r>
            <a:endParaRPr lang="fr-FR" sz="1000"/>
          </a:p>
        </p:txBody>
      </p:sp>
      <p:cxnSp>
        <p:nvCxnSpPr>
          <p:cNvPr id="85" name="Straight Connector 84">
            <a:extLst>
              <a:ext uri="{FF2B5EF4-FFF2-40B4-BE49-F238E27FC236}">
                <a16:creationId xmlns:a16="http://schemas.microsoft.com/office/drawing/2014/main" xmlns="" id="{B0A74C3C-C97D-4EC2-B99E-CFB9BE32C644}"/>
              </a:ext>
            </a:extLst>
          </p:cNvPr>
          <p:cNvCxnSpPr>
            <a:cxnSpLocks/>
          </p:cNvCxnSpPr>
          <p:nvPr/>
        </p:nvCxnSpPr>
        <p:spPr>
          <a:xfrm rot="5400000">
            <a:off x="5792462"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1C292BC5-AFA2-4D40-A39B-F7EE270E0DF4}"/>
              </a:ext>
            </a:extLst>
          </p:cNvPr>
          <p:cNvSpPr txBox="1"/>
          <p:nvPr/>
        </p:nvSpPr>
        <p:spPr>
          <a:xfrm>
            <a:off x="5700547" y="4744477"/>
            <a:ext cx="255198" cy="246221"/>
          </a:xfrm>
          <a:prstGeom prst="rect">
            <a:avLst/>
          </a:prstGeom>
          <a:noFill/>
        </p:spPr>
        <p:txBody>
          <a:bodyPr wrap="none" rtlCol="0" anchor="t" anchorCtr="0">
            <a:spAutoFit/>
          </a:bodyPr>
          <a:lstStyle/>
          <a:p>
            <a:pPr algn="ctr"/>
            <a:r>
              <a:rPr lang="fr-FR" sz="1000" smtClean="0"/>
              <a:t>8</a:t>
            </a:r>
            <a:endParaRPr lang="fr-FR" sz="1000"/>
          </a:p>
        </p:txBody>
      </p:sp>
      <p:sp>
        <p:nvSpPr>
          <p:cNvPr id="87" name="TextBox 86">
            <a:extLst>
              <a:ext uri="{FF2B5EF4-FFF2-40B4-BE49-F238E27FC236}">
                <a16:creationId xmlns:a16="http://schemas.microsoft.com/office/drawing/2014/main" xmlns="" id="{689DE627-663E-4FA8-A7B9-56CA067EA138}"/>
              </a:ext>
            </a:extLst>
          </p:cNvPr>
          <p:cNvSpPr txBox="1"/>
          <p:nvPr/>
        </p:nvSpPr>
        <p:spPr>
          <a:xfrm>
            <a:off x="3653671" y="5291165"/>
            <a:ext cx="377026" cy="553998"/>
          </a:xfrm>
          <a:prstGeom prst="rect">
            <a:avLst/>
          </a:prstGeom>
          <a:noFill/>
        </p:spPr>
        <p:txBody>
          <a:bodyPr wrap="none" rtlCol="0" anchor="b" anchorCtr="0">
            <a:spAutoFit/>
          </a:bodyPr>
          <a:lstStyle/>
          <a:p>
            <a:pPr algn="ctr">
              <a:lnSpc>
                <a:spcPts val="900"/>
              </a:lnSpc>
            </a:pPr>
            <a:r>
              <a:rPr lang="fr-FR" sz="900" smtClean="0"/>
              <a:t>302</a:t>
            </a:r>
          </a:p>
          <a:p>
            <a:pPr algn="ctr">
              <a:lnSpc>
                <a:spcPts val="900"/>
              </a:lnSpc>
            </a:pPr>
            <a:r>
              <a:rPr lang="fr-FR" sz="900" smtClean="0"/>
              <a:t>596</a:t>
            </a:r>
          </a:p>
          <a:p>
            <a:pPr algn="ctr">
              <a:lnSpc>
                <a:spcPts val="900"/>
              </a:lnSpc>
            </a:pPr>
            <a:r>
              <a:rPr lang="fr-FR" sz="900" smtClean="0"/>
              <a:t>72</a:t>
            </a:r>
          </a:p>
          <a:p>
            <a:pPr algn="ctr">
              <a:lnSpc>
                <a:spcPts val="900"/>
              </a:lnSpc>
            </a:pPr>
            <a:r>
              <a:rPr lang="fr-FR" sz="900" smtClean="0"/>
              <a:t>809</a:t>
            </a:r>
            <a:endParaRPr lang="fr-FR" sz="900"/>
          </a:p>
        </p:txBody>
      </p:sp>
      <p:sp>
        <p:nvSpPr>
          <p:cNvPr id="88" name="TextBox 87">
            <a:extLst>
              <a:ext uri="{FF2B5EF4-FFF2-40B4-BE49-F238E27FC236}">
                <a16:creationId xmlns:a16="http://schemas.microsoft.com/office/drawing/2014/main" xmlns="" id="{5C325319-59E6-4E35-B8B3-2E79FD00A246}"/>
              </a:ext>
            </a:extLst>
          </p:cNvPr>
          <p:cNvSpPr txBox="1"/>
          <p:nvPr/>
        </p:nvSpPr>
        <p:spPr>
          <a:xfrm>
            <a:off x="4150162" y="5291165"/>
            <a:ext cx="377026" cy="553998"/>
          </a:xfrm>
          <a:prstGeom prst="rect">
            <a:avLst/>
          </a:prstGeom>
          <a:noFill/>
        </p:spPr>
        <p:txBody>
          <a:bodyPr wrap="none" rtlCol="0" anchor="b" anchorCtr="0">
            <a:spAutoFit/>
          </a:bodyPr>
          <a:lstStyle/>
          <a:p>
            <a:pPr algn="ctr">
              <a:lnSpc>
                <a:spcPts val="900"/>
              </a:lnSpc>
            </a:pPr>
            <a:r>
              <a:rPr lang="fr-FR" sz="900" smtClean="0"/>
              <a:t>273</a:t>
            </a:r>
          </a:p>
          <a:p>
            <a:pPr algn="ctr">
              <a:lnSpc>
                <a:spcPts val="900"/>
              </a:lnSpc>
            </a:pPr>
            <a:r>
              <a:rPr lang="fr-FR" sz="900" smtClean="0"/>
              <a:t>574</a:t>
            </a:r>
          </a:p>
          <a:p>
            <a:pPr algn="ctr">
              <a:lnSpc>
                <a:spcPts val="900"/>
              </a:lnSpc>
            </a:pPr>
            <a:r>
              <a:rPr lang="fr-FR" sz="900" smtClean="0"/>
              <a:t>66</a:t>
            </a:r>
          </a:p>
          <a:p>
            <a:pPr algn="ctr">
              <a:lnSpc>
                <a:spcPts val="900"/>
              </a:lnSpc>
            </a:pPr>
            <a:r>
              <a:rPr lang="fr-FR" sz="900" smtClean="0"/>
              <a:t>741</a:t>
            </a:r>
            <a:endParaRPr lang="fr-FR" sz="900"/>
          </a:p>
        </p:txBody>
      </p:sp>
      <p:sp>
        <p:nvSpPr>
          <p:cNvPr id="89" name="TextBox 88">
            <a:extLst>
              <a:ext uri="{FF2B5EF4-FFF2-40B4-BE49-F238E27FC236}">
                <a16:creationId xmlns:a16="http://schemas.microsoft.com/office/drawing/2014/main" xmlns="" id="{0E21D4F6-6CF4-464B-90F3-6CA00E9583A8}"/>
              </a:ext>
            </a:extLst>
          </p:cNvPr>
          <p:cNvSpPr txBox="1"/>
          <p:nvPr/>
        </p:nvSpPr>
        <p:spPr>
          <a:xfrm>
            <a:off x="4646652" y="5291165"/>
            <a:ext cx="377026" cy="553998"/>
          </a:xfrm>
          <a:prstGeom prst="rect">
            <a:avLst/>
          </a:prstGeom>
          <a:noFill/>
        </p:spPr>
        <p:txBody>
          <a:bodyPr wrap="none" rtlCol="0" anchor="b" anchorCtr="0">
            <a:spAutoFit/>
          </a:bodyPr>
          <a:lstStyle/>
          <a:p>
            <a:pPr algn="ctr">
              <a:lnSpc>
                <a:spcPts val="900"/>
              </a:lnSpc>
            </a:pPr>
            <a:r>
              <a:rPr lang="fr-FR" sz="900" smtClean="0"/>
              <a:t>237</a:t>
            </a:r>
          </a:p>
          <a:p>
            <a:pPr algn="ctr">
              <a:lnSpc>
                <a:spcPts val="900"/>
              </a:lnSpc>
            </a:pPr>
            <a:r>
              <a:rPr lang="fr-FR" sz="900" smtClean="0"/>
              <a:t>507</a:t>
            </a:r>
          </a:p>
          <a:p>
            <a:pPr algn="ctr">
              <a:lnSpc>
                <a:spcPts val="900"/>
              </a:lnSpc>
            </a:pPr>
            <a:r>
              <a:rPr lang="fr-FR" sz="900" smtClean="0"/>
              <a:t>54</a:t>
            </a:r>
          </a:p>
          <a:p>
            <a:pPr algn="ctr">
              <a:lnSpc>
                <a:spcPts val="900"/>
              </a:lnSpc>
            </a:pPr>
            <a:r>
              <a:rPr lang="fr-FR" sz="900" smtClean="0"/>
              <a:t>609</a:t>
            </a:r>
            <a:endParaRPr lang="fr-FR" sz="900"/>
          </a:p>
        </p:txBody>
      </p:sp>
      <p:sp>
        <p:nvSpPr>
          <p:cNvPr id="90" name="TextBox 89">
            <a:extLst>
              <a:ext uri="{FF2B5EF4-FFF2-40B4-BE49-F238E27FC236}">
                <a16:creationId xmlns:a16="http://schemas.microsoft.com/office/drawing/2014/main" xmlns="" id="{B6987CD5-7D41-4D33-BCCF-A3EA98C5CB31}"/>
              </a:ext>
            </a:extLst>
          </p:cNvPr>
          <p:cNvSpPr txBox="1"/>
          <p:nvPr/>
        </p:nvSpPr>
        <p:spPr>
          <a:xfrm>
            <a:off x="5143143" y="5291165"/>
            <a:ext cx="377026" cy="553998"/>
          </a:xfrm>
          <a:prstGeom prst="rect">
            <a:avLst/>
          </a:prstGeom>
          <a:noFill/>
        </p:spPr>
        <p:txBody>
          <a:bodyPr wrap="none" rtlCol="0" anchor="b" anchorCtr="0">
            <a:spAutoFit/>
          </a:bodyPr>
          <a:lstStyle/>
          <a:p>
            <a:pPr algn="ctr">
              <a:lnSpc>
                <a:spcPts val="900"/>
              </a:lnSpc>
            </a:pPr>
            <a:r>
              <a:rPr lang="fr-FR" sz="900" smtClean="0"/>
              <a:t>185</a:t>
            </a:r>
          </a:p>
          <a:p>
            <a:pPr algn="ctr">
              <a:lnSpc>
                <a:spcPts val="900"/>
              </a:lnSpc>
            </a:pPr>
            <a:r>
              <a:rPr lang="fr-FR" sz="900" smtClean="0"/>
              <a:t>406</a:t>
            </a:r>
          </a:p>
          <a:p>
            <a:pPr algn="ctr">
              <a:lnSpc>
                <a:spcPts val="900"/>
              </a:lnSpc>
            </a:pPr>
            <a:r>
              <a:rPr lang="fr-FR" sz="900" smtClean="0"/>
              <a:t>46</a:t>
            </a:r>
          </a:p>
          <a:p>
            <a:pPr algn="ctr">
              <a:lnSpc>
                <a:spcPts val="900"/>
              </a:lnSpc>
            </a:pPr>
            <a:r>
              <a:rPr lang="fr-FR" sz="900" smtClean="0"/>
              <a:t>474</a:t>
            </a:r>
            <a:endParaRPr lang="fr-FR" sz="900"/>
          </a:p>
        </p:txBody>
      </p:sp>
      <p:sp>
        <p:nvSpPr>
          <p:cNvPr id="91" name="TextBox 90">
            <a:extLst>
              <a:ext uri="{FF2B5EF4-FFF2-40B4-BE49-F238E27FC236}">
                <a16:creationId xmlns:a16="http://schemas.microsoft.com/office/drawing/2014/main" xmlns="" id="{FAE7B19E-D50C-477F-AE30-50304C85A1FF}"/>
              </a:ext>
            </a:extLst>
          </p:cNvPr>
          <p:cNvSpPr txBox="1"/>
          <p:nvPr/>
        </p:nvSpPr>
        <p:spPr>
          <a:xfrm>
            <a:off x="5639633" y="5291165"/>
            <a:ext cx="377026" cy="553998"/>
          </a:xfrm>
          <a:prstGeom prst="rect">
            <a:avLst/>
          </a:prstGeom>
          <a:noFill/>
        </p:spPr>
        <p:txBody>
          <a:bodyPr wrap="none" rtlCol="0" anchor="b" anchorCtr="0">
            <a:spAutoFit/>
          </a:bodyPr>
          <a:lstStyle/>
          <a:p>
            <a:pPr algn="ctr">
              <a:lnSpc>
                <a:spcPts val="900"/>
              </a:lnSpc>
            </a:pPr>
            <a:r>
              <a:rPr lang="fr-FR" sz="900" smtClean="0"/>
              <a:t>99</a:t>
            </a:r>
          </a:p>
          <a:p>
            <a:pPr algn="ctr">
              <a:lnSpc>
                <a:spcPts val="900"/>
              </a:lnSpc>
            </a:pPr>
            <a:r>
              <a:rPr lang="fr-FR" sz="900" smtClean="0"/>
              <a:t>196</a:t>
            </a:r>
          </a:p>
          <a:p>
            <a:pPr algn="ctr">
              <a:lnSpc>
                <a:spcPts val="900"/>
              </a:lnSpc>
            </a:pPr>
            <a:r>
              <a:rPr lang="fr-FR" sz="900" smtClean="0"/>
              <a:t>28</a:t>
            </a:r>
          </a:p>
          <a:p>
            <a:pPr algn="ctr">
              <a:lnSpc>
                <a:spcPts val="900"/>
              </a:lnSpc>
            </a:pPr>
            <a:r>
              <a:rPr lang="fr-FR" sz="900" smtClean="0"/>
              <a:t>236</a:t>
            </a:r>
            <a:endParaRPr lang="fr-FR" sz="900"/>
          </a:p>
        </p:txBody>
      </p:sp>
      <p:sp>
        <p:nvSpPr>
          <p:cNvPr id="92" name="TextBox 91">
            <a:extLst>
              <a:ext uri="{FF2B5EF4-FFF2-40B4-BE49-F238E27FC236}">
                <a16:creationId xmlns:a16="http://schemas.microsoft.com/office/drawing/2014/main" xmlns="" id="{9525E584-02C6-41BC-89A0-E15F92594C8F}"/>
              </a:ext>
            </a:extLst>
          </p:cNvPr>
          <p:cNvSpPr txBox="1"/>
          <p:nvPr/>
        </p:nvSpPr>
        <p:spPr>
          <a:xfrm>
            <a:off x="3263493" y="5291165"/>
            <a:ext cx="505267" cy="553998"/>
          </a:xfrm>
          <a:prstGeom prst="rect">
            <a:avLst/>
          </a:prstGeom>
          <a:noFill/>
        </p:spPr>
        <p:txBody>
          <a:bodyPr wrap="none" rtlCol="0" anchor="b" anchorCtr="0">
            <a:spAutoFit/>
          </a:bodyPr>
          <a:lstStyle/>
          <a:p>
            <a:pPr algn="r">
              <a:lnSpc>
                <a:spcPts val="900"/>
              </a:lnSpc>
            </a:pPr>
            <a:r>
              <a:rPr lang="fr-FR" sz="900" smtClean="0"/>
              <a:t>CMS1</a:t>
            </a:r>
          </a:p>
          <a:p>
            <a:pPr algn="r">
              <a:lnSpc>
                <a:spcPts val="900"/>
              </a:lnSpc>
            </a:pPr>
            <a:r>
              <a:rPr lang="fr-FR" sz="900" smtClean="0"/>
              <a:t>CMS2</a:t>
            </a:r>
          </a:p>
          <a:p>
            <a:pPr algn="r">
              <a:lnSpc>
                <a:spcPts val="900"/>
              </a:lnSpc>
            </a:pPr>
            <a:r>
              <a:rPr lang="fr-FR" sz="900" smtClean="0"/>
              <a:t>CMS3</a:t>
            </a:r>
          </a:p>
          <a:p>
            <a:pPr algn="r">
              <a:lnSpc>
                <a:spcPts val="900"/>
              </a:lnSpc>
            </a:pPr>
            <a:r>
              <a:rPr lang="fr-FR" sz="900" smtClean="0"/>
              <a:t>CMS4</a:t>
            </a:r>
            <a:endParaRPr lang="fr-FR" sz="900"/>
          </a:p>
        </p:txBody>
      </p:sp>
      <p:sp>
        <p:nvSpPr>
          <p:cNvPr id="93" name="TextBox 92">
            <a:extLst>
              <a:ext uri="{FF2B5EF4-FFF2-40B4-BE49-F238E27FC236}">
                <a16:creationId xmlns:a16="http://schemas.microsoft.com/office/drawing/2014/main" xmlns="" id="{2AA6F8B1-0EFD-4646-A3A4-4478C8779413}"/>
              </a:ext>
            </a:extLst>
          </p:cNvPr>
          <p:cNvSpPr txBox="1"/>
          <p:nvPr/>
        </p:nvSpPr>
        <p:spPr>
          <a:xfrm>
            <a:off x="3263493" y="5091140"/>
            <a:ext cx="268016" cy="211596"/>
          </a:xfrm>
          <a:prstGeom prst="rect">
            <a:avLst/>
          </a:prstGeom>
          <a:noFill/>
        </p:spPr>
        <p:txBody>
          <a:bodyPr wrap="none" rtlCol="0" anchor="t" anchorCtr="0">
            <a:spAutoFit/>
          </a:bodyPr>
          <a:lstStyle/>
          <a:p>
            <a:pPr>
              <a:lnSpc>
                <a:spcPts val="900"/>
              </a:lnSpc>
            </a:pPr>
            <a:r>
              <a:rPr lang="fr-FR" sz="900" dirty="0" smtClean="0"/>
              <a:t>N</a:t>
            </a:r>
            <a:endParaRPr lang="fr-FR" sz="900" dirty="0"/>
          </a:p>
        </p:txBody>
      </p:sp>
      <p:sp>
        <p:nvSpPr>
          <p:cNvPr id="94" name="TextBox 93">
            <a:extLst>
              <a:ext uri="{FF2B5EF4-FFF2-40B4-BE49-F238E27FC236}">
                <a16:creationId xmlns:a16="http://schemas.microsoft.com/office/drawing/2014/main" xmlns="" id="{3B3C5B05-CAAF-41E7-8279-FA8C54742227}"/>
              </a:ext>
            </a:extLst>
          </p:cNvPr>
          <p:cNvSpPr txBox="1"/>
          <p:nvPr/>
        </p:nvSpPr>
        <p:spPr>
          <a:xfrm>
            <a:off x="3925146" y="3987692"/>
            <a:ext cx="1146781" cy="560410"/>
          </a:xfrm>
          <a:prstGeom prst="rect">
            <a:avLst/>
          </a:prstGeom>
          <a:noFill/>
        </p:spPr>
        <p:txBody>
          <a:bodyPr wrap="none" rtlCol="0" anchor="t" anchorCtr="0">
            <a:spAutoFit/>
          </a:bodyPr>
          <a:lstStyle/>
          <a:p>
            <a:pPr>
              <a:lnSpc>
                <a:spcPts val="900"/>
              </a:lnSpc>
            </a:pPr>
            <a:endParaRPr lang="fr-FR" sz="1000" dirty="0" smtClean="0"/>
          </a:p>
          <a:p>
            <a:pPr>
              <a:lnSpc>
                <a:spcPts val="900"/>
              </a:lnSpc>
            </a:pPr>
            <a:r>
              <a:rPr lang="fr-FR" sz="1000" dirty="0" smtClean="0"/>
              <a:t>CMS1 vs. CMS2</a:t>
            </a:r>
          </a:p>
          <a:p>
            <a:pPr>
              <a:lnSpc>
                <a:spcPts val="900"/>
              </a:lnSpc>
            </a:pPr>
            <a:r>
              <a:rPr lang="fr-FR" sz="1000" dirty="0" smtClean="0"/>
              <a:t>CMS3 vs. CMS2</a:t>
            </a:r>
          </a:p>
          <a:p>
            <a:pPr>
              <a:lnSpc>
                <a:spcPts val="900"/>
              </a:lnSpc>
            </a:pPr>
            <a:r>
              <a:rPr lang="fr-FR" sz="1000" b="1" dirty="0" smtClean="0"/>
              <a:t>CMS4 vs. CMS2</a:t>
            </a:r>
            <a:endParaRPr lang="fr-FR" sz="1000" b="1" dirty="0"/>
          </a:p>
        </p:txBody>
      </p:sp>
      <p:sp>
        <p:nvSpPr>
          <p:cNvPr id="95" name="TextBox 94">
            <a:extLst>
              <a:ext uri="{FF2B5EF4-FFF2-40B4-BE49-F238E27FC236}">
                <a16:creationId xmlns:a16="http://schemas.microsoft.com/office/drawing/2014/main" xmlns="" id="{DE41E9A5-0769-4B28-97BF-A7F80C6BDF2F}"/>
              </a:ext>
            </a:extLst>
          </p:cNvPr>
          <p:cNvSpPr txBox="1"/>
          <p:nvPr/>
        </p:nvSpPr>
        <p:spPr>
          <a:xfrm>
            <a:off x="4960307" y="3962292"/>
            <a:ext cx="419794" cy="560410"/>
          </a:xfrm>
          <a:prstGeom prst="rect">
            <a:avLst/>
          </a:prstGeom>
          <a:noFill/>
        </p:spPr>
        <p:txBody>
          <a:bodyPr wrap="none" rtlCol="0" anchor="t" anchorCtr="0">
            <a:spAutoFit/>
          </a:bodyPr>
          <a:lstStyle/>
          <a:p>
            <a:pPr>
              <a:lnSpc>
                <a:spcPts val="900"/>
              </a:lnSpc>
            </a:pPr>
            <a:r>
              <a:rPr lang="fr-FR" sz="1000" dirty="0" smtClean="0"/>
              <a:t>HR*</a:t>
            </a:r>
          </a:p>
          <a:p>
            <a:pPr>
              <a:lnSpc>
                <a:spcPts val="900"/>
              </a:lnSpc>
            </a:pPr>
            <a:r>
              <a:rPr lang="fr-FR" sz="1000" dirty="0" smtClean="0"/>
              <a:t>1</a:t>
            </a:r>
          </a:p>
          <a:p>
            <a:pPr>
              <a:lnSpc>
                <a:spcPts val="900"/>
              </a:lnSpc>
            </a:pPr>
            <a:r>
              <a:rPr lang="fr-FR" sz="1000" dirty="0" smtClean="0"/>
              <a:t>1,5</a:t>
            </a:r>
          </a:p>
          <a:p>
            <a:pPr>
              <a:lnSpc>
                <a:spcPts val="900"/>
              </a:lnSpc>
            </a:pPr>
            <a:r>
              <a:rPr lang="fr-FR" sz="1000" b="1" dirty="0" smtClean="0"/>
              <a:t>1,4</a:t>
            </a:r>
            <a:endParaRPr lang="fr-FR" sz="1000" b="1" dirty="0"/>
          </a:p>
        </p:txBody>
      </p:sp>
      <p:sp>
        <p:nvSpPr>
          <p:cNvPr id="97" name="TextBox 96">
            <a:extLst>
              <a:ext uri="{FF2B5EF4-FFF2-40B4-BE49-F238E27FC236}">
                <a16:creationId xmlns:a16="http://schemas.microsoft.com/office/drawing/2014/main" xmlns="" id="{8A76557F-1EE3-4E2C-87BF-4F70B4CEAE3D}"/>
              </a:ext>
            </a:extLst>
          </p:cNvPr>
          <p:cNvSpPr txBox="1"/>
          <p:nvPr/>
        </p:nvSpPr>
        <p:spPr>
          <a:xfrm>
            <a:off x="3793384" y="4502836"/>
            <a:ext cx="1763812" cy="214161"/>
          </a:xfrm>
          <a:prstGeom prst="rect">
            <a:avLst/>
          </a:prstGeom>
          <a:noFill/>
        </p:spPr>
        <p:txBody>
          <a:bodyPr wrap="none" rtlCol="0" anchor="t" anchorCtr="0">
            <a:spAutoFit/>
          </a:bodyPr>
          <a:lstStyle/>
          <a:p>
            <a:pPr>
              <a:lnSpc>
                <a:spcPts val="900"/>
              </a:lnSpc>
            </a:pPr>
            <a:r>
              <a:rPr lang="fr-FR" sz="1000" dirty="0" smtClean="0"/>
              <a:t>A 5 ans, p log-</a:t>
            </a:r>
            <a:r>
              <a:rPr lang="fr-FR" sz="1000" dirty="0" err="1" smtClean="0"/>
              <a:t>rank</a:t>
            </a:r>
            <a:r>
              <a:rPr lang="fr-FR" sz="1000" dirty="0" smtClean="0"/>
              <a:t>=9,1e-05</a:t>
            </a:r>
            <a:endParaRPr lang="fr-FR" sz="1000" b="1" dirty="0"/>
          </a:p>
        </p:txBody>
      </p:sp>
      <p:sp>
        <p:nvSpPr>
          <p:cNvPr id="99" name="Rectangle 98">
            <a:extLst>
              <a:ext uri="{FF2B5EF4-FFF2-40B4-BE49-F238E27FC236}">
                <a16:creationId xmlns:a16="http://schemas.microsoft.com/office/drawing/2014/main" xmlns="" id="{D75B582E-F8E8-411B-A2CE-854D75FE1DAE}"/>
              </a:ext>
            </a:extLst>
          </p:cNvPr>
          <p:cNvSpPr/>
          <p:nvPr/>
        </p:nvSpPr>
        <p:spPr>
          <a:xfrm>
            <a:off x="6377940" y="2577163"/>
            <a:ext cx="2133600" cy="166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0" name="TextBox 99">
            <a:extLst>
              <a:ext uri="{FF2B5EF4-FFF2-40B4-BE49-F238E27FC236}">
                <a16:creationId xmlns:a16="http://schemas.microsoft.com/office/drawing/2014/main" xmlns="" id="{6771360F-98A0-4F11-839B-96E6C037E16E}"/>
              </a:ext>
            </a:extLst>
          </p:cNvPr>
          <p:cNvSpPr txBox="1"/>
          <p:nvPr/>
        </p:nvSpPr>
        <p:spPr>
          <a:xfrm rot="16200000">
            <a:off x="5553227" y="3664943"/>
            <a:ext cx="1382097" cy="246221"/>
          </a:xfrm>
          <a:prstGeom prst="rect">
            <a:avLst/>
          </a:prstGeom>
          <a:noFill/>
        </p:spPr>
        <p:txBody>
          <a:bodyPr wrap="none" rtlCol="0">
            <a:spAutoFit/>
          </a:bodyPr>
          <a:lstStyle/>
          <a:p>
            <a:pPr algn="ctr"/>
            <a:r>
              <a:rPr lang="fr-FR" sz="1000" dirty="0" smtClean="0"/>
              <a:t>Survie après récidive</a:t>
            </a:r>
            <a:endParaRPr lang="fr-FR" sz="1000" dirty="0"/>
          </a:p>
        </p:txBody>
      </p:sp>
      <p:sp>
        <p:nvSpPr>
          <p:cNvPr id="101" name="TextBox 100">
            <a:extLst>
              <a:ext uri="{FF2B5EF4-FFF2-40B4-BE49-F238E27FC236}">
                <a16:creationId xmlns:a16="http://schemas.microsoft.com/office/drawing/2014/main" xmlns="" id="{0933A71D-44ED-454E-BB3B-489D5DB5F5C4}"/>
              </a:ext>
            </a:extLst>
          </p:cNvPr>
          <p:cNvSpPr txBox="1"/>
          <p:nvPr/>
        </p:nvSpPr>
        <p:spPr>
          <a:xfrm>
            <a:off x="7473076" y="4915927"/>
            <a:ext cx="619606" cy="246221"/>
          </a:xfrm>
          <a:prstGeom prst="rect">
            <a:avLst/>
          </a:prstGeom>
          <a:noFill/>
        </p:spPr>
        <p:txBody>
          <a:bodyPr wrap="none" rtlCol="0">
            <a:spAutoFit/>
          </a:bodyPr>
          <a:lstStyle/>
          <a:p>
            <a:pPr algn="ctr"/>
            <a:r>
              <a:rPr lang="fr-FR" sz="1000" dirty="0" smtClean="0"/>
              <a:t>Années</a:t>
            </a:r>
            <a:endParaRPr lang="fr-FR" sz="1000" dirty="0"/>
          </a:p>
        </p:txBody>
      </p:sp>
      <p:sp>
        <p:nvSpPr>
          <p:cNvPr id="102" name="TextBox 101">
            <a:extLst>
              <a:ext uri="{FF2B5EF4-FFF2-40B4-BE49-F238E27FC236}">
                <a16:creationId xmlns:a16="http://schemas.microsoft.com/office/drawing/2014/main" xmlns="" id="{037E71F9-7C1C-45D8-AE8F-3E59033F6D7A}"/>
              </a:ext>
            </a:extLst>
          </p:cNvPr>
          <p:cNvSpPr txBox="1"/>
          <p:nvPr/>
        </p:nvSpPr>
        <p:spPr>
          <a:xfrm>
            <a:off x="7540666" y="2539439"/>
            <a:ext cx="484428" cy="261610"/>
          </a:xfrm>
          <a:prstGeom prst="rect">
            <a:avLst/>
          </a:prstGeom>
          <a:noFill/>
        </p:spPr>
        <p:txBody>
          <a:bodyPr wrap="none" rtlCol="0">
            <a:spAutoFit/>
          </a:bodyPr>
          <a:lstStyle/>
          <a:p>
            <a:pPr algn="ctr"/>
            <a:r>
              <a:rPr lang="fr-FR" sz="1100" b="1" dirty="0" smtClean="0"/>
              <a:t>SAR</a:t>
            </a:r>
            <a:endParaRPr lang="fr-FR" sz="1100" b="1" dirty="0"/>
          </a:p>
        </p:txBody>
      </p:sp>
      <p:sp>
        <p:nvSpPr>
          <p:cNvPr id="103" name="TextBox 102">
            <a:extLst>
              <a:ext uri="{FF2B5EF4-FFF2-40B4-BE49-F238E27FC236}">
                <a16:creationId xmlns:a16="http://schemas.microsoft.com/office/drawing/2014/main" xmlns="" id="{8D883A12-EA7F-42AE-ACBF-08F5E4E59CA9}"/>
              </a:ext>
            </a:extLst>
          </p:cNvPr>
          <p:cNvSpPr txBox="1"/>
          <p:nvPr/>
        </p:nvSpPr>
        <p:spPr>
          <a:xfrm>
            <a:off x="6269132" y="2863288"/>
            <a:ext cx="431528" cy="246221"/>
          </a:xfrm>
          <a:prstGeom prst="rect">
            <a:avLst/>
          </a:prstGeom>
          <a:noFill/>
        </p:spPr>
        <p:txBody>
          <a:bodyPr wrap="none" rtlCol="0" anchor="ctr" anchorCtr="0">
            <a:spAutoFit/>
          </a:bodyPr>
          <a:lstStyle/>
          <a:p>
            <a:pPr algn="r"/>
            <a:r>
              <a:rPr lang="fr-FR" sz="1000" dirty="0" smtClean="0"/>
              <a:t>1,00</a:t>
            </a:r>
            <a:endParaRPr lang="fr-FR" sz="1000" dirty="0"/>
          </a:p>
        </p:txBody>
      </p:sp>
      <p:sp>
        <p:nvSpPr>
          <p:cNvPr id="104" name="TextBox 103">
            <a:extLst>
              <a:ext uri="{FF2B5EF4-FFF2-40B4-BE49-F238E27FC236}">
                <a16:creationId xmlns:a16="http://schemas.microsoft.com/office/drawing/2014/main" xmlns="" id="{18B50351-4029-4B59-B846-46D459D75076}"/>
              </a:ext>
            </a:extLst>
          </p:cNvPr>
          <p:cNvSpPr txBox="1"/>
          <p:nvPr/>
        </p:nvSpPr>
        <p:spPr>
          <a:xfrm>
            <a:off x="6269132" y="3287151"/>
            <a:ext cx="431528" cy="246221"/>
          </a:xfrm>
          <a:prstGeom prst="rect">
            <a:avLst/>
          </a:prstGeom>
          <a:noFill/>
        </p:spPr>
        <p:txBody>
          <a:bodyPr wrap="none" rtlCol="0" anchor="ctr" anchorCtr="0">
            <a:spAutoFit/>
          </a:bodyPr>
          <a:lstStyle/>
          <a:p>
            <a:pPr algn="r"/>
            <a:r>
              <a:rPr lang="fr-FR" sz="1000" dirty="0" smtClean="0"/>
              <a:t>0,75</a:t>
            </a:r>
            <a:endParaRPr lang="fr-FR" sz="1000" dirty="0"/>
          </a:p>
        </p:txBody>
      </p:sp>
      <p:sp>
        <p:nvSpPr>
          <p:cNvPr id="105" name="TextBox 104">
            <a:extLst>
              <a:ext uri="{FF2B5EF4-FFF2-40B4-BE49-F238E27FC236}">
                <a16:creationId xmlns:a16="http://schemas.microsoft.com/office/drawing/2014/main" xmlns="" id="{469043C5-DFB8-4838-BAFA-D6ABFD03E274}"/>
              </a:ext>
            </a:extLst>
          </p:cNvPr>
          <p:cNvSpPr txBox="1"/>
          <p:nvPr/>
        </p:nvSpPr>
        <p:spPr>
          <a:xfrm>
            <a:off x="6269132" y="3711014"/>
            <a:ext cx="431528" cy="246221"/>
          </a:xfrm>
          <a:prstGeom prst="rect">
            <a:avLst/>
          </a:prstGeom>
          <a:noFill/>
        </p:spPr>
        <p:txBody>
          <a:bodyPr wrap="none" rtlCol="0" anchor="ctr" anchorCtr="0">
            <a:spAutoFit/>
          </a:bodyPr>
          <a:lstStyle/>
          <a:p>
            <a:pPr algn="r"/>
            <a:r>
              <a:rPr lang="fr-FR" sz="1000" dirty="0" smtClean="0"/>
              <a:t>0,50</a:t>
            </a:r>
            <a:endParaRPr lang="fr-FR" sz="1000" dirty="0"/>
          </a:p>
        </p:txBody>
      </p:sp>
      <p:sp>
        <p:nvSpPr>
          <p:cNvPr id="106" name="TextBox 105">
            <a:extLst>
              <a:ext uri="{FF2B5EF4-FFF2-40B4-BE49-F238E27FC236}">
                <a16:creationId xmlns:a16="http://schemas.microsoft.com/office/drawing/2014/main" xmlns="" id="{106C5046-A6E0-425E-92B7-98DD3C296FDF}"/>
              </a:ext>
            </a:extLst>
          </p:cNvPr>
          <p:cNvSpPr txBox="1"/>
          <p:nvPr/>
        </p:nvSpPr>
        <p:spPr>
          <a:xfrm>
            <a:off x="6269132" y="4134877"/>
            <a:ext cx="431528" cy="246221"/>
          </a:xfrm>
          <a:prstGeom prst="rect">
            <a:avLst/>
          </a:prstGeom>
          <a:noFill/>
        </p:spPr>
        <p:txBody>
          <a:bodyPr wrap="none" rtlCol="0" anchor="ctr" anchorCtr="0">
            <a:spAutoFit/>
          </a:bodyPr>
          <a:lstStyle/>
          <a:p>
            <a:pPr algn="r"/>
            <a:r>
              <a:rPr lang="fr-FR" sz="1000" dirty="0" smtClean="0"/>
              <a:t>0,25</a:t>
            </a:r>
            <a:endParaRPr lang="fr-FR" sz="1000" dirty="0"/>
          </a:p>
        </p:txBody>
      </p:sp>
      <p:sp>
        <p:nvSpPr>
          <p:cNvPr id="107" name="TextBox 106">
            <a:extLst>
              <a:ext uri="{FF2B5EF4-FFF2-40B4-BE49-F238E27FC236}">
                <a16:creationId xmlns:a16="http://schemas.microsoft.com/office/drawing/2014/main" xmlns="" id="{D13EAEBC-11F1-4F41-9889-3438A9738279}"/>
              </a:ext>
            </a:extLst>
          </p:cNvPr>
          <p:cNvSpPr txBox="1"/>
          <p:nvPr/>
        </p:nvSpPr>
        <p:spPr>
          <a:xfrm>
            <a:off x="6269132" y="4558739"/>
            <a:ext cx="431528" cy="246221"/>
          </a:xfrm>
          <a:prstGeom prst="rect">
            <a:avLst/>
          </a:prstGeom>
          <a:noFill/>
        </p:spPr>
        <p:txBody>
          <a:bodyPr wrap="none" rtlCol="0" anchor="ctr" anchorCtr="0">
            <a:spAutoFit/>
          </a:bodyPr>
          <a:lstStyle/>
          <a:p>
            <a:pPr algn="r"/>
            <a:r>
              <a:rPr lang="fr-FR" sz="1000" dirty="0" smtClean="0"/>
              <a:t>0,00</a:t>
            </a:r>
            <a:endParaRPr lang="fr-FR" sz="1000" dirty="0"/>
          </a:p>
        </p:txBody>
      </p:sp>
      <p:cxnSp>
        <p:nvCxnSpPr>
          <p:cNvPr id="108" name="Straight Connector 107">
            <a:extLst>
              <a:ext uri="{FF2B5EF4-FFF2-40B4-BE49-F238E27FC236}">
                <a16:creationId xmlns:a16="http://schemas.microsoft.com/office/drawing/2014/main" xmlns="" id="{EC8A5308-AA5E-4248-BCA3-027BA017623B}"/>
              </a:ext>
            </a:extLst>
          </p:cNvPr>
          <p:cNvCxnSpPr/>
          <p:nvPr/>
        </p:nvCxnSpPr>
        <p:spPr>
          <a:xfrm>
            <a:off x="6663354" y="2986398"/>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32E44BBA-2414-44DF-AEF4-B39291B58737}"/>
              </a:ext>
            </a:extLst>
          </p:cNvPr>
          <p:cNvCxnSpPr/>
          <p:nvPr/>
        </p:nvCxnSpPr>
        <p:spPr>
          <a:xfrm>
            <a:off x="6663354" y="3415023"/>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6214E349-3A05-4E91-8F3A-B40C1B2FE190}"/>
              </a:ext>
            </a:extLst>
          </p:cNvPr>
          <p:cNvCxnSpPr/>
          <p:nvPr/>
        </p:nvCxnSpPr>
        <p:spPr>
          <a:xfrm>
            <a:off x="6663354" y="3824598"/>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2504DB10-7C5B-4833-822E-A030526E1AD5}"/>
              </a:ext>
            </a:extLst>
          </p:cNvPr>
          <p:cNvCxnSpPr/>
          <p:nvPr/>
        </p:nvCxnSpPr>
        <p:spPr>
          <a:xfrm>
            <a:off x="6663354" y="4253223"/>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CBD414E6-A702-4B9C-AB83-C8D9CF899E2B}"/>
              </a:ext>
            </a:extLst>
          </p:cNvPr>
          <p:cNvCxnSpPr/>
          <p:nvPr/>
        </p:nvCxnSpPr>
        <p:spPr>
          <a:xfrm>
            <a:off x="6663354" y="4681538"/>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3" name="Freeform: Shape 112">
            <a:extLst>
              <a:ext uri="{FF2B5EF4-FFF2-40B4-BE49-F238E27FC236}">
                <a16:creationId xmlns:a16="http://schemas.microsoft.com/office/drawing/2014/main" xmlns="" id="{0124FC8B-44C0-4703-81B5-0EDE66C16CD9}"/>
              </a:ext>
            </a:extLst>
          </p:cNvPr>
          <p:cNvSpPr/>
          <p:nvPr/>
        </p:nvSpPr>
        <p:spPr>
          <a:xfrm>
            <a:off x="6749417" y="2919413"/>
            <a:ext cx="2066924" cy="1762125"/>
          </a:xfrm>
          <a:custGeom>
            <a:avLst/>
            <a:gdLst>
              <a:gd name="connsiteX0" fmla="*/ 0 w 2224087"/>
              <a:gd name="connsiteY0" fmla="*/ 0 h 1762125"/>
              <a:gd name="connsiteX1" fmla="*/ 0 w 2224087"/>
              <a:gd name="connsiteY1" fmla="*/ 1762125 h 1762125"/>
              <a:gd name="connsiteX2" fmla="*/ 2224087 w 2224087"/>
              <a:gd name="connsiteY2" fmla="*/ 1762125 h 1762125"/>
            </a:gdLst>
            <a:ahLst/>
            <a:cxnLst>
              <a:cxn ang="0">
                <a:pos x="connsiteX0" y="connsiteY0"/>
              </a:cxn>
              <a:cxn ang="0">
                <a:pos x="connsiteX1" y="connsiteY1"/>
              </a:cxn>
              <a:cxn ang="0">
                <a:pos x="connsiteX2" y="connsiteY2"/>
              </a:cxn>
            </a:cxnLst>
            <a:rect l="l" t="t" r="r" b="b"/>
            <a:pathLst>
              <a:path w="2224087" h="1762125">
                <a:moveTo>
                  <a:pt x="0" y="0"/>
                </a:moveTo>
                <a:lnTo>
                  <a:pt x="0" y="1762125"/>
                </a:lnTo>
                <a:lnTo>
                  <a:pt x="2224087" y="176212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4" name="Straight Connector 113">
            <a:extLst>
              <a:ext uri="{FF2B5EF4-FFF2-40B4-BE49-F238E27FC236}">
                <a16:creationId xmlns:a16="http://schemas.microsoft.com/office/drawing/2014/main" xmlns="" id="{D384484C-039A-410D-AC12-90C42AF338AE}"/>
              </a:ext>
            </a:extLst>
          </p:cNvPr>
          <p:cNvCxnSpPr>
            <a:cxnSpLocks/>
          </p:cNvCxnSpPr>
          <p:nvPr/>
        </p:nvCxnSpPr>
        <p:spPr>
          <a:xfrm rot="5400000">
            <a:off x="6713530"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xmlns="" id="{AC2C6C2D-CF99-46DE-8FA7-54D7FCBE9EAF}"/>
              </a:ext>
            </a:extLst>
          </p:cNvPr>
          <p:cNvSpPr txBox="1"/>
          <p:nvPr/>
        </p:nvSpPr>
        <p:spPr>
          <a:xfrm>
            <a:off x="6621615" y="4744477"/>
            <a:ext cx="255198" cy="246221"/>
          </a:xfrm>
          <a:prstGeom prst="rect">
            <a:avLst/>
          </a:prstGeom>
          <a:noFill/>
        </p:spPr>
        <p:txBody>
          <a:bodyPr wrap="none" rtlCol="0" anchor="t" anchorCtr="0">
            <a:spAutoFit/>
          </a:bodyPr>
          <a:lstStyle/>
          <a:p>
            <a:pPr algn="ctr"/>
            <a:r>
              <a:rPr lang="fr-FR" sz="1000" smtClean="0"/>
              <a:t>0</a:t>
            </a:r>
            <a:endParaRPr lang="fr-FR" sz="1000"/>
          </a:p>
        </p:txBody>
      </p:sp>
      <p:cxnSp>
        <p:nvCxnSpPr>
          <p:cNvPr id="116" name="Straight Connector 115">
            <a:extLst>
              <a:ext uri="{FF2B5EF4-FFF2-40B4-BE49-F238E27FC236}">
                <a16:creationId xmlns:a16="http://schemas.microsoft.com/office/drawing/2014/main" xmlns="" id="{2599A86B-D2CE-4982-8442-1811D8F97C47}"/>
              </a:ext>
            </a:extLst>
          </p:cNvPr>
          <p:cNvCxnSpPr>
            <a:cxnSpLocks/>
          </p:cNvCxnSpPr>
          <p:nvPr/>
        </p:nvCxnSpPr>
        <p:spPr>
          <a:xfrm rot="5400000">
            <a:off x="7210021"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xmlns="" id="{7325795D-AA90-45F0-AF42-DF51728BD1F9}"/>
              </a:ext>
            </a:extLst>
          </p:cNvPr>
          <p:cNvSpPr txBox="1"/>
          <p:nvPr/>
        </p:nvSpPr>
        <p:spPr>
          <a:xfrm>
            <a:off x="7118106" y="4744477"/>
            <a:ext cx="255198" cy="246221"/>
          </a:xfrm>
          <a:prstGeom prst="rect">
            <a:avLst/>
          </a:prstGeom>
          <a:noFill/>
        </p:spPr>
        <p:txBody>
          <a:bodyPr wrap="none" rtlCol="0" anchor="t" anchorCtr="0">
            <a:spAutoFit/>
          </a:bodyPr>
          <a:lstStyle/>
          <a:p>
            <a:pPr algn="ctr"/>
            <a:r>
              <a:rPr lang="fr-FR" sz="1000" smtClean="0"/>
              <a:t>2</a:t>
            </a:r>
            <a:endParaRPr lang="fr-FR" sz="1000"/>
          </a:p>
        </p:txBody>
      </p:sp>
      <p:cxnSp>
        <p:nvCxnSpPr>
          <p:cNvPr id="118" name="Straight Connector 117">
            <a:extLst>
              <a:ext uri="{FF2B5EF4-FFF2-40B4-BE49-F238E27FC236}">
                <a16:creationId xmlns:a16="http://schemas.microsoft.com/office/drawing/2014/main" xmlns="" id="{2E2AFF9C-77A7-4364-BE08-F6FCAAEFF95D}"/>
              </a:ext>
            </a:extLst>
          </p:cNvPr>
          <p:cNvCxnSpPr>
            <a:cxnSpLocks/>
          </p:cNvCxnSpPr>
          <p:nvPr/>
        </p:nvCxnSpPr>
        <p:spPr>
          <a:xfrm rot="5400000">
            <a:off x="7706511"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xmlns="" id="{A415A2A4-2797-442A-B8A3-35CE6F811C6B}"/>
              </a:ext>
            </a:extLst>
          </p:cNvPr>
          <p:cNvSpPr txBox="1"/>
          <p:nvPr/>
        </p:nvSpPr>
        <p:spPr>
          <a:xfrm>
            <a:off x="7611390" y="4744477"/>
            <a:ext cx="261610" cy="246221"/>
          </a:xfrm>
          <a:prstGeom prst="rect">
            <a:avLst/>
          </a:prstGeom>
          <a:noFill/>
        </p:spPr>
        <p:txBody>
          <a:bodyPr wrap="none" rtlCol="0" anchor="t" anchorCtr="0">
            <a:spAutoFit/>
          </a:bodyPr>
          <a:lstStyle/>
          <a:p>
            <a:pPr algn="ctr"/>
            <a:r>
              <a:rPr lang="fr-FR" sz="1000" smtClean="0"/>
              <a:t>4</a:t>
            </a:r>
            <a:endParaRPr lang="fr-FR" sz="1000"/>
          </a:p>
        </p:txBody>
      </p:sp>
      <p:cxnSp>
        <p:nvCxnSpPr>
          <p:cNvPr id="120" name="Straight Connector 119">
            <a:extLst>
              <a:ext uri="{FF2B5EF4-FFF2-40B4-BE49-F238E27FC236}">
                <a16:creationId xmlns:a16="http://schemas.microsoft.com/office/drawing/2014/main" xmlns="" id="{AB50F0E4-0130-40E7-A02B-006DBD023EFE}"/>
              </a:ext>
            </a:extLst>
          </p:cNvPr>
          <p:cNvCxnSpPr>
            <a:cxnSpLocks/>
          </p:cNvCxnSpPr>
          <p:nvPr/>
        </p:nvCxnSpPr>
        <p:spPr>
          <a:xfrm rot="5400000">
            <a:off x="8203002"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xmlns="" id="{83808366-41C9-4B61-B0EC-651228B6072E}"/>
              </a:ext>
            </a:extLst>
          </p:cNvPr>
          <p:cNvSpPr txBox="1"/>
          <p:nvPr/>
        </p:nvSpPr>
        <p:spPr>
          <a:xfrm>
            <a:off x="8111087" y="4744477"/>
            <a:ext cx="255198" cy="246221"/>
          </a:xfrm>
          <a:prstGeom prst="rect">
            <a:avLst/>
          </a:prstGeom>
          <a:noFill/>
        </p:spPr>
        <p:txBody>
          <a:bodyPr wrap="none" rtlCol="0" anchor="t" anchorCtr="0">
            <a:spAutoFit/>
          </a:bodyPr>
          <a:lstStyle/>
          <a:p>
            <a:pPr algn="ctr"/>
            <a:r>
              <a:rPr lang="fr-FR" sz="1000" smtClean="0"/>
              <a:t>6</a:t>
            </a:r>
            <a:endParaRPr lang="fr-FR" sz="1000"/>
          </a:p>
        </p:txBody>
      </p:sp>
      <p:cxnSp>
        <p:nvCxnSpPr>
          <p:cNvPr id="122" name="Straight Connector 121">
            <a:extLst>
              <a:ext uri="{FF2B5EF4-FFF2-40B4-BE49-F238E27FC236}">
                <a16:creationId xmlns:a16="http://schemas.microsoft.com/office/drawing/2014/main" xmlns="" id="{3431D5F2-E1C9-4986-A7F9-DEF56B8CB23A}"/>
              </a:ext>
            </a:extLst>
          </p:cNvPr>
          <p:cNvCxnSpPr>
            <a:cxnSpLocks/>
          </p:cNvCxnSpPr>
          <p:nvPr/>
        </p:nvCxnSpPr>
        <p:spPr>
          <a:xfrm rot="5400000">
            <a:off x="8699492" y="4722020"/>
            <a:ext cx="71774"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xmlns="" id="{BD2FC6FB-D6AF-4857-A01E-A6E95B257845}"/>
              </a:ext>
            </a:extLst>
          </p:cNvPr>
          <p:cNvSpPr txBox="1"/>
          <p:nvPr/>
        </p:nvSpPr>
        <p:spPr>
          <a:xfrm>
            <a:off x="8607577" y="4744477"/>
            <a:ext cx="255198" cy="246221"/>
          </a:xfrm>
          <a:prstGeom prst="rect">
            <a:avLst/>
          </a:prstGeom>
          <a:noFill/>
        </p:spPr>
        <p:txBody>
          <a:bodyPr wrap="none" rtlCol="0" anchor="t" anchorCtr="0">
            <a:spAutoFit/>
          </a:bodyPr>
          <a:lstStyle/>
          <a:p>
            <a:pPr algn="ctr"/>
            <a:r>
              <a:rPr lang="fr-FR" sz="1000" smtClean="0"/>
              <a:t>8</a:t>
            </a:r>
            <a:endParaRPr lang="fr-FR" sz="1000"/>
          </a:p>
        </p:txBody>
      </p:sp>
      <p:sp>
        <p:nvSpPr>
          <p:cNvPr id="124" name="TextBox 123">
            <a:extLst>
              <a:ext uri="{FF2B5EF4-FFF2-40B4-BE49-F238E27FC236}">
                <a16:creationId xmlns:a16="http://schemas.microsoft.com/office/drawing/2014/main" xmlns="" id="{8F9F8E49-819B-4D20-914F-5941A50D265F}"/>
              </a:ext>
            </a:extLst>
          </p:cNvPr>
          <p:cNvSpPr txBox="1"/>
          <p:nvPr/>
        </p:nvSpPr>
        <p:spPr>
          <a:xfrm>
            <a:off x="6560701" y="5291165"/>
            <a:ext cx="377026" cy="553998"/>
          </a:xfrm>
          <a:prstGeom prst="rect">
            <a:avLst/>
          </a:prstGeom>
          <a:noFill/>
        </p:spPr>
        <p:txBody>
          <a:bodyPr wrap="none" rtlCol="0" anchor="b" anchorCtr="0">
            <a:spAutoFit/>
          </a:bodyPr>
          <a:lstStyle/>
          <a:p>
            <a:pPr algn="ctr">
              <a:lnSpc>
                <a:spcPts val="900"/>
              </a:lnSpc>
            </a:pPr>
            <a:r>
              <a:rPr lang="fr-FR" sz="900" smtClean="0"/>
              <a:t>65</a:t>
            </a:r>
          </a:p>
          <a:p>
            <a:pPr algn="ctr">
              <a:lnSpc>
                <a:spcPts val="900"/>
              </a:lnSpc>
            </a:pPr>
            <a:r>
              <a:rPr lang="fr-FR" sz="900" smtClean="0"/>
              <a:t>129</a:t>
            </a:r>
          </a:p>
          <a:p>
            <a:pPr algn="ctr">
              <a:lnSpc>
                <a:spcPts val="900"/>
              </a:lnSpc>
            </a:pPr>
            <a:r>
              <a:rPr lang="fr-FR" sz="900" smtClean="0"/>
              <a:t>18</a:t>
            </a:r>
          </a:p>
          <a:p>
            <a:pPr algn="ctr">
              <a:lnSpc>
                <a:spcPts val="900"/>
              </a:lnSpc>
            </a:pPr>
            <a:r>
              <a:rPr lang="fr-FR" sz="900" smtClean="0"/>
              <a:t>262</a:t>
            </a:r>
            <a:endParaRPr lang="fr-FR" sz="900"/>
          </a:p>
        </p:txBody>
      </p:sp>
      <p:sp>
        <p:nvSpPr>
          <p:cNvPr id="125" name="TextBox 124">
            <a:extLst>
              <a:ext uri="{FF2B5EF4-FFF2-40B4-BE49-F238E27FC236}">
                <a16:creationId xmlns:a16="http://schemas.microsoft.com/office/drawing/2014/main" xmlns="" id="{5B20C345-B379-423D-AA0F-EB4EFD90D0AA}"/>
              </a:ext>
            </a:extLst>
          </p:cNvPr>
          <p:cNvSpPr txBox="1"/>
          <p:nvPr/>
        </p:nvSpPr>
        <p:spPr>
          <a:xfrm>
            <a:off x="7057192" y="5291165"/>
            <a:ext cx="377027" cy="553998"/>
          </a:xfrm>
          <a:prstGeom prst="rect">
            <a:avLst/>
          </a:prstGeom>
          <a:noFill/>
        </p:spPr>
        <p:txBody>
          <a:bodyPr wrap="none" rtlCol="0" anchor="b" anchorCtr="0">
            <a:spAutoFit/>
          </a:bodyPr>
          <a:lstStyle/>
          <a:p>
            <a:pPr algn="ctr">
              <a:lnSpc>
                <a:spcPts val="900"/>
              </a:lnSpc>
            </a:pPr>
            <a:r>
              <a:rPr lang="fr-FR" sz="900" smtClean="0"/>
              <a:t>24</a:t>
            </a:r>
          </a:p>
          <a:p>
            <a:pPr algn="ctr">
              <a:lnSpc>
                <a:spcPts val="900"/>
              </a:lnSpc>
            </a:pPr>
            <a:r>
              <a:rPr lang="fr-FR" sz="900" smtClean="0"/>
              <a:t>84</a:t>
            </a:r>
          </a:p>
          <a:p>
            <a:pPr algn="ctr">
              <a:lnSpc>
                <a:spcPts val="900"/>
              </a:lnSpc>
            </a:pPr>
            <a:r>
              <a:rPr lang="fr-FR" sz="900" smtClean="0"/>
              <a:t>8</a:t>
            </a:r>
          </a:p>
          <a:p>
            <a:pPr algn="ctr">
              <a:lnSpc>
                <a:spcPts val="900"/>
              </a:lnSpc>
            </a:pPr>
            <a:r>
              <a:rPr lang="fr-FR" sz="900" smtClean="0"/>
              <a:t>120</a:t>
            </a:r>
            <a:endParaRPr lang="fr-FR" sz="900"/>
          </a:p>
        </p:txBody>
      </p:sp>
      <p:sp>
        <p:nvSpPr>
          <p:cNvPr id="126" name="TextBox 125">
            <a:extLst>
              <a:ext uri="{FF2B5EF4-FFF2-40B4-BE49-F238E27FC236}">
                <a16:creationId xmlns:a16="http://schemas.microsoft.com/office/drawing/2014/main" xmlns="" id="{1045D7AE-052F-4875-96A7-AEB53FA895D3}"/>
              </a:ext>
            </a:extLst>
          </p:cNvPr>
          <p:cNvSpPr txBox="1"/>
          <p:nvPr/>
        </p:nvSpPr>
        <p:spPr>
          <a:xfrm>
            <a:off x="7585742" y="5291165"/>
            <a:ext cx="312906" cy="553998"/>
          </a:xfrm>
          <a:prstGeom prst="rect">
            <a:avLst/>
          </a:prstGeom>
          <a:noFill/>
        </p:spPr>
        <p:txBody>
          <a:bodyPr wrap="none" rtlCol="0" anchor="b" anchorCtr="0">
            <a:spAutoFit/>
          </a:bodyPr>
          <a:lstStyle/>
          <a:p>
            <a:pPr algn="ctr">
              <a:lnSpc>
                <a:spcPts val="900"/>
              </a:lnSpc>
            </a:pPr>
            <a:r>
              <a:rPr lang="fr-FR" sz="900" smtClean="0"/>
              <a:t>15</a:t>
            </a:r>
          </a:p>
          <a:p>
            <a:pPr algn="ctr">
              <a:lnSpc>
                <a:spcPts val="900"/>
              </a:lnSpc>
            </a:pPr>
            <a:r>
              <a:rPr lang="fr-FR" sz="900" smtClean="0"/>
              <a:t>47</a:t>
            </a:r>
          </a:p>
          <a:p>
            <a:pPr algn="ctr">
              <a:lnSpc>
                <a:spcPts val="900"/>
              </a:lnSpc>
            </a:pPr>
            <a:r>
              <a:rPr lang="fr-FR" sz="900" smtClean="0"/>
              <a:t>5</a:t>
            </a:r>
          </a:p>
          <a:p>
            <a:pPr algn="ctr">
              <a:lnSpc>
                <a:spcPts val="900"/>
              </a:lnSpc>
            </a:pPr>
            <a:r>
              <a:rPr lang="fr-FR" sz="900" smtClean="0"/>
              <a:t>55</a:t>
            </a:r>
            <a:endParaRPr lang="fr-FR" sz="900"/>
          </a:p>
        </p:txBody>
      </p:sp>
      <p:sp>
        <p:nvSpPr>
          <p:cNvPr id="127" name="TextBox 126">
            <a:extLst>
              <a:ext uri="{FF2B5EF4-FFF2-40B4-BE49-F238E27FC236}">
                <a16:creationId xmlns:a16="http://schemas.microsoft.com/office/drawing/2014/main" xmlns="" id="{B3292A56-3E19-4102-8568-3D026CCD5CC8}"/>
              </a:ext>
            </a:extLst>
          </p:cNvPr>
          <p:cNvSpPr txBox="1"/>
          <p:nvPr/>
        </p:nvSpPr>
        <p:spPr>
          <a:xfrm>
            <a:off x="8082233" y="5291165"/>
            <a:ext cx="312906" cy="553998"/>
          </a:xfrm>
          <a:prstGeom prst="rect">
            <a:avLst/>
          </a:prstGeom>
          <a:noFill/>
        </p:spPr>
        <p:txBody>
          <a:bodyPr wrap="none" rtlCol="0" anchor="b" anchorCtr="0">
            <a:spAutoFit/>
          </a:bodyPr>
          <a:lstStyle/>
          <a:p>
            <a:pPr algn="ctr">
              <a:lnSpc>
                <a:spcPts val="900"/>
              </a:lnSpc>
            </a:pPr>
            <a:r>
              <a:rPr lang="fr-FR" sz="900" smtClean="0"/>
              <a:t>9</a:t>
            </a:r>
          </a:p>
          <a:p>
            <a:pPr algn="ctr">
              <a:lnSpc>
                <a:spcPts val="900"/>
              </a:lnSpc>
            </a:pPr>
            <a:r>
              <a:rPr lang="fr-FR" sz="900" smtClean="0"/>
              <a:t>22</a:t>
            </a:r>
          </a:p>
          <a:p>
            <a:pPr algn="ctr">
              <a:lnSpc>
                <a:spcPts val="900"/>
              </a:lnSpc>
            </a:pPr>
            <a:r>
              <a:rPr lang="fr-FR" sz="900" smtClean="0"/>
              <a:t>4</a:t>
            </a:r>
          </a:p>
          <a:p>
            <a:pPr algn="ctr">
              <a:lnSpc>
                <a:spcPts val="900"/>
              </a:lnSpc>
            </a:pPr>
            <a:r>
              <a:rPr lang="fr-FR" sz="900" smtClean="0"/>
              <a:t>18</a:t>
            </a:r>
            <a:endParaRPr lang="fr-FR" sz="900"/>
          </a:p>
        </p:txBody>
      </p:sp>
      <p:sp>
        <p:nvSpPr>
          <p:cNvPr id="128" name="TextBox 127">
            <a:extLst>
              <a:ext uri="{FF2B5EF4-FFF2-40B4-BE49-F238E27FC236}">
                <a16:creationId xmlns:a16="http://schemas.microsoft.com/office/drawing/2014/main" xmlns="" id="{665629FD-154D-4A60-95E4-04CE4CC0F4B1}"/>
              </a:ext>
            </a:extLst>
          </p:cNvPr>
          <p:cNvSpPr txBox="1"/>
          <p:nvPr/>
        </p:nvSpPr>
        <p:spPr>
          <a:xfrm>
            <a:off x="8610783" y="5291165"/>
            <a:ext cx="248786" cy="553998"/>
          </a:xfrm>
          <a:prstGeom prst="rect">
            <a:avLst/>
          </a:prstGeom>
          <a:noFill/>
        </p:spPr>
        <p:txBody>
          <a:bodyPr wrap="none" rtlCol="0" anchor="b" anchorCtr="0">
            <a:spAutoFit/>
          </a:bodyPr>
          <a:lstStyle/>
          <a:p>
            <a:pPr algn="ctr">
              <a:lnSpc>
                <a:spcPts val="900"/>
              </a:lnSpc>
            </a:pPr>
            <a:r>
              <a:rPr lang="fr-FR" sz="900" smtClean="0"/>
              <a:t>1</a:t>
            </a:r>
          </a:p>
          <a:p>
            <a:pPr algn="ctr">
              <a:lnSpc>
                <a:spcPts val="900"/>
              </a:lnSpc>
            </a:pPr>
            <a:r>
              <a:rPr lang="fr-FR" sz="900" smtClean="0"/>
              <a:t>2</a:t>
            </a:r>
          </a:p>
          <a:p>
            <a:pPr algn="ctr">
              <a:lnSpc>
                <a:spcPts val="900"/>
              </a:lnSpc>
            </a:pPr>
            <a:r>
              <a:rPr lang="fr-FR" sz="900" smtClean="0"/>
              <a:t>1</a:t>
            </a:r>
          </a:p>
          <a:p>
            <a:pPr algn="ctr">
              <a:lnSpc>
                <a:spcPts val="900"/>
              </a:lnSpc>
            </a:pPr>
            <a:r>
              <a:rPr lang="fr-FR" sz="900" smtClean="0"/>
              <a:t>4</a:t>
            </a:r>
            <a:endParaRPr lang="fr-FR" sz="900"/>
          </a:p>
        </p:txBody>
      </p:sp>
      <p:sp>
        <p:nvSpPr>
          <p:cNvPr id="129" name="TextBox 128">
            <a:extLst>
              <a:ext uri="{FF2B5EF4-FFF2-40B4-BE49-F238E27FC236}">
                <a16:creationId xmlns:a16="http://schemas.microsoft.com/office/drawing/2014/main" xmlns="" id="{49CEABE3-3F4F-4BEF-A81F-84E3728BE7DA}"/>
              </a:ext>
            </a:extLst>
          </p:cNvPr>
          <p:cNvSpPr txBox="1"/>
          <p:nvPr/>
        </p:nvSpPr>
        <p:spPr>
          <a:xfrm>
            <a:off x="6170523" y="5291165"/>
            <a:ext cx="505267" cy="553998"/>
          </a:xfrm>
          <a:prstGeom prst="rect">
            <a:avLst/>
          </a:prstGeom>
          <a:noFill/>
        </p:spPr>
        <p:txBody>
          <a:bodyPr wrap="none" rtlCol="0" anchor="b" anchorCtr="0">
            <a:spAutoFit/>
          </a:bodyPr>
          <a:lstStyle/>
          <a:p>
            <a:pPr algn="r">
              <a:lnSpc>
                <a:spcPts val="900"/>
              </a:lnSpc>
            </a:pPr>
            <a:r>
              <a:rPr lang="fr-FR" sz="900" smtClean="0"/>
              <a:t>CMS1</a:t>
            </a:r>
          </a:p>
          <a:p>
            <a:pPr algn="r">
              <a:lnSpc>
                <a:spcPts val="900"/>
              </a:lnSpc>
            </a:pPr>
            <a:r>
              <a:rPr lang="fr-FR" sz="900" smtClean="0"/>
              <a:t>CMS2</a:t>
            </a:r>
          </a:p>
          <a:p>
            <a:pPr algn="r">
              <a:lnSpc>
                <a:spcPts val="900"/>
              </a:lnSpc>
            </a:pPr>
            <a:r>
              <a:rPr lang="fr-FR" sz="900" smtClean="0"/>
              <a:t>CMS3</a:t>
            </a:r>
          </a:p>
          <a:p>
            <a:pPr algn="r">
              <a:lnSpc>
                <a:spcPts val="900"/>
              </a:lnSpc>
            </a:pPr>
            <a:r>
              <a:rPr lang="fr-FR" sz="900" smtClean="0"/>
              <a:t>CMS4</a:t>
            </a:r>
            <a:endParaRPr lang="fr-FR" sz="900"/>
          </a:p>
        </p:txBody>
      </p:sp>
      <p:sp>
        <p:nvSpPr>
          <p:cNvPr id="130" name="TextBox 129">
            <a:extLst>
              <a:ext uri="{FF2B5EF4-FFF2-40B4-BE49-F238E27FC236}">
                <a16:creationId xmlns:a16="http://schemas.microsoft.com/office/drawing/2014/main" xmlns="" id="{F3B2590A-A811-4D49-871F-ECB66709008A}"/>
              </a:ext>
            </a:extLst>
          </p:cNvPr>
          <p:cNvSpPr txBox="1"/>
          <p:nvPr/>
        </p:nvSpPr>
        <p:spPr>
          <a:xfrm>
            <a:off x="6170523" y="5091140"/>
            <a:ext cx="268016" cy="211596"/>
          </a:xfrm>
          <a:prstGeom prst="rect">
            <a:avLst/>
          </a:prstGeom>
          <a:noFill/>
        </p:spPr>
        <p:txBody>
          <a:bodyPr wrap="none" rtlCol="0" anchor="t" anchorCtr="0">
            <a:spAutoFit/>
          </a:bodyPr>
          <a:lstStyle/>
          <a:p>
            <a:pPr>
              <a:lnSpc>
                <a:spcPts val="900"/>
              </a:lnSpc>
            </a:pPr>
            <a:r>
              <a:rPr lang="fr-FR" sz="900" dirty="0" smtClean="0"/>
              <a:t>N</a:t>
            </a:r>
            <a:endParaRPr lang="fr-FR" sz="900" dirty="0"/>
          </a:p>
        </p:txBody>
      </p:sp>
      <p:sp>
        <p:nvSpPr>
          <p:cNvPr id="131" name="TextBox 130">
            <a:extLst>
              <a:ext uri="{FF2B5EF4-FFF2-40B4-BE49-F238E27FC236}">
                <a16:creationId xmlns:a16="http://schemas.microsoft.com/office/drawing/2014/main" xmlns="" id="{C5152ED0-EB8E-4B7E-838C-AFEAB9BFAADF}"/>
              </a:ext>
            </a:extLst>
          </p:cNvPr>
          <p:cNvSpPr txBox="1"/>
          <p:nvPr/>
        </p:nvSpPr>
        <p:spPr>
          <a:xfrm>
            <a:off x="6981401" y="2762142"/>
            <a:ext cx="1146781" cy="560410"/>
          </a:xfrm>
          <a:prstGeom prst="rect">
            <a:avLst/>
          </a:prstGeom>
          <a:noFill/>
        </p:spPr>
        <p:txBody>
          <a:bodyPr wrap="none" rtlCol="0" anchor="t" anchorCtr="0">
            <a:spAutoFit/>
          </a:bodyPr>
          <a:lstStyle/>
          <a:p>
            <a:pPr>
              <a:lnSpc>
                <a:spcPts val="900"/>
              </a:lnSpc>
            </a:pPr>
            <a:endParaRPr lang="fr-FR" sz="1000" smtClean="0"/>
          </a:p>
          <a:p>
            <a:pPr>
              <a:lnSpc>
                <a:spcPts val="900"/>
              </a:lnSpc>
            </a:pPr>
            <a:r>
              <a:rPr lang="fr-FR" sz="1000" b="1" smtClean="0"/>
              <a:t>CMS1 vs. CMS2</a:t>
            </a:r>
          </a:p>
          <a:p>
            <a:pPr>
              <a:lnSpc>
                <a:spcPts val="900"/>
              </a:lnSpc>
            </a:pPr>
            <a:r>
              <a:rPr lang="fr-FR" sz="1000" smtClean="0"/>
              <a:t>CMS3 vs. CMS2</a:t>
            </a:r>
          </a:p>
          <a:p>
            <a:pPr>
              <a:lnSpc>
                <a:spcPts val="900"/>
              </a:lnSpc>
            </a:pPr>
            <a:r>
              <a:rPr lang="fr-FR" sz="1000" b="1" smtClean="0"/>
              <a:t>CMS4 vs. CMS2</a:t>
            </a:r>
            <a:endParaRPr lang="fr-FR" sz="1000" b="1"/>
          </a:p>
        </p:txBody>
      </p:sp>
      <p:sp>
        <p:nvSpPr>
          <p:cNvPr id="132" name="TextBox 131">
            <a:extLst>
              <a:ext uri="{FF2B5EF4-FFF2-40B4-BE49-F238E27FC236}">
                <a16:creationId xmlns:a16="http://schemas.microsoft.com/office/drawing/2014/main" xmlns="" id="{51FFF563-BB4C-4D5F-BC61-C37738B6FD7E}"/>
              </a:ext>
            </a:extLst>
          </p:cNvPr>
          <p:cNvSpPr txBox="1"/>
          <p:nvPr/>
        </p:nvSpPr>
        <p:spPr>
          <a:xfrm>
            <a:off x="7991162" y="2762142"/>
            <a:ext cx="419794" cy="560410"/>
          </a:xfrm>
          <a:prstGeom prst="rect">
            <a:avLst/>
          </a:prstGeom>
          <a:noFill/>
        </p:spPr>
        <p:txBody>
          <a:bodyPr wrap="none" rtlCol="0" anchor="t" anchorCtr="0">
            <a:spAutoFit/>
          </a:bodyPr>
          <a:lstStyle/>
          <a:p>
            <a:pPr>
              <a:lnSpc>
                <a:spcPts val="900"/>
              </a:lnSpc>
            </a:pPr>
            <a:r>
              <a:rPr lang="fr-FR" sz="1000" dirty="0" smtClean="0"/>
              <a:t>HR*</a:t>
            </a:r>
          </a:p>
          <a:p>
            <a:pPr>
              <a:lnSpc>
                <a:spcPts val="900"/>
              </a:lnSpc>
            </a:pPr>
            <a:r>
              <a:rPr lang="fr-FR" sz="1000" b="1" dirty="0" smtClean="0"/>
              <a:t>1,6</a:t>
            </a:r>
          </a:p>
          <a:p>
            <a:pPr>
              <a:lnSpc>
                <a:spcPts val="900"/>
              </a:lnSpc>
            </a:pPr>
            <a:r>
              <a:rPr lang="fr-FR" sz="1000" dirty="0" smtClean="0"/>
              <a:t>1,9</a:t>
            </a:r>
          </a:p>
          <a:p>
            <a:pPr>
              <a:lnSpc>
                <a:spcPts val="900"/>
              </a:lnSpc>
            </a:pPr>
            <a:r>
              <a:rPr lang="fr-FR" sz="1000" b="1" dirty="0" smtClean="0"/>
              <a:t>1,4</a:t>
            </a:r>
            <a:endParaRPr lang="fr-FR" sz="1000" b="1" dirty="0"/>
          </a:p>
        </p:txBody>
      </p:sp>
      <p:sp>
        <p:nvSpPr>
          <p:cNvPr id="134" name="TextBox 133">
            <a:extLst>
              <a:ext uri="{FF2B5EF4-FFF2-40B4-BE49-F238E27FC236}">
                <a16:creationId xmlns:a16="http://schemas.microsoft.com/office/drawing/2014/main" xmlns="" id="{D381C5DE-449A-4F58-A321-A3A84FF0EB61}"/>
              </a:ext>
            </a:extLst>
          </p:cNvPr>
          <p:cNvSpPr txBox="1"/>
          <p:nvPr/>
        </p:nvSpPr>
        <p:spPr>
          <a:xfrm>
            <a:off x="6700414" y="4502836"/>
            <a:ext cx="1659429" cy="214161"/>
          </a:xfrm>
          <a:prstGeom prst="rect">
            <a:avLst/>
          </a:prstGeom>
          <a:noFill/>
        </p:spPr>
        <p:txBody>
          <a:bodyPr wrap="none" rtlCol="0" anchor="t" anchorCtr="0">
            <a:spAutoFit/>
          </a:bodyPr>
          <a:lstStyle/>
          <a:p>
            <a:pPr>
              <a:lnSpc>
                <a:spcPts val="900"/>
              </a:lnSpc>
            </a:pPr>
            <a:r>
              <a:rPr lang="fr-FR" sz="1000" dirty="0" smtClean="0"/>
              <a:t>A 3 ans, p log-</a:t>
            </a:r>
            <a:r>
              <a:rPr lang="fr-FR" sz="1000" dirty="0" err="1" smtClean="0"/>
              <a:t>rank</a:t>
            </a:r>
            <a:r>
              <a:rPr lang="fr-FR" sz="1000" dirty="0" smtClean="0"/>
              <a:t>=6e-04</a:t>
            </a:r>
            <a:endParaRPr lang="fr-FR" sz="1000" b="1" dirty="0"/>
          </a:p>
        </p:txBody>
      </p:sp>
      <p:grpSp>
        <p:nvGrpSpPr>
          <p:cNvPr id="5557" name="Group 5556">
            <a:extLst>
              <a:ext uri="{FF2B5EF4-FFF2-40B4-BE49-F238E27FC236}">
                <a16:creationId xmlns:a16="http://schemas.microsoft.com/office/drawing/2014/main" xmlns="" id="{109F139C-B51F-4809-9975-83CA4970938F}"/>
              </a:ext>
            </a:extLst>
          </p:cNvPr>
          <p:cNvGrpSpPr/>
          <p:nvPr/>
        </p:nvGrpSpPr>
        <p:grpSpPr>
          <a:xfrm>
            <a:off x="939800" y="2984500"/>
            <a:ext cx="1922463" cy="482600"/>
            <a:chOff x="939800" y="2984500"/>
            <a:chExt cx="1922463" cy="482600"/>
          </a:xfrm>
        </p:grpSpPr>
        <p:sp>
          <p:nvSpPr>
            <p:cNvPr id="5355" name="Freeform 405">
              <a:extLst>
                <a:ext uri="{FF2B5EF4-FFF2-40B4-BE49-F238E27FC236}">
                  <a16:creationId xmlns:a16="http://schemas.microsoft.com/office/drawing/2014/main" xmlns="" id="{04A98AC9-839E-4DF2-AB78-9D7165D2C3BA}"/>
                </a:ext>
              </a:extLst>
            </p:cNvPr>
            <p:cNvSpPr>
              <a:spLocks/>
            </p:cNvSpPr>
            <p:nvPr/>
          </p:nvSpPr>
          <p:spPr bwMode="auto">
            <a:xfrm>
              <a:off x="939800" y="2984500"/>
              <a:ext cx="1922463" cy="457200"/>
            </a:xfrm>
            <a:custGeom>
              <a:avLst/>
              <a:gdLst>
                <a:gd name="T0" fmla="*/ 0 w 1211"/>
                <a:gd name="T1" fmla="*/ 6 h 288"/>
                <a:gd name="T2" fmla="*/ 36 w 1211"/>
                <a:gd name="T3" fmla="*/ 16 h 288"/>
                <a:gd name="T4" fmla="*/ 50 w 1211"/>
                <a:gd name="T5" fmla="*/ 28 h 288"/>
                <a:gd name="T6" fmla="*/ 60 w 1211"/>
                <a:gd name="T7" fmla="*/ 34 h 288"/>
                <a:gd name="T8" fmla="*/ 70 w 1211"/>
                <a:gd name="T9" fmla="*/ 52 h 288"/>
                <a:gd name="T10" fmla="*/ 78 w 1211"/>
                <a:gd name="T11" fmla="*/ 68 h 288"/>
                <a:gd name="T12" fmla="*/ 82 w 1211"/>
                <a:gd name="T13" fmla="*/ 78 h 288"/>
                <a:gd name="T14" fmla="*/ 92 w 1211"/>
                <a:gd name="T15" fmla="*/ 86 h 288"/>
                <a:gd name="T16" fmla="*/ 104 w 1211"/>
                <a:gd name="T17" fmla="*/ 94 h 288"/>
                <a:gd name="T18" fmla="*/ 108 w 1211"/>
                <a:gd name="T19" fmla="*/ 102 h 288"/>
                <a:gd name="T20" fmla="*/ 114 w 1211"/>
                <a:gd name="T21" fmla="*/ 108 h 288"/>
                <a:gd name="T22" fmla="*/ 124 w 1211"/>
                <a:gd name="T23" fmla="*/ 114 h 288"/>
                <a:gd name="T24" fmla="*/ 134 w 1211"/>
                <a:gd name="T25" fmla="*/ 122 h 288"/>
                <a:gd name="T26" fmla="*/ 140 w 1211"/>
                <a:gd name="T27" fmla="*/ 128 h 288"/>
                <a:gd name="T28" fmla="*/ 162 w 1211"/>
                <a:gd name="T29" fmla="*/ 136 h 288"/>
                <a:gd name="T30" fmla="*/ 170 w 1211"/>
                <a:gd name="T31" fmla="*/ 142 h 288"/>
                <a:gd name="T32" fmla="*/ 182 w 1211"/>
                <a:gd name="T33" fmla="*/ 150 h 288"/>
                <a:gd name="T34" fmla="*/ 191 w 1211"/>
                <a:gd name="T35" fmla="*/ 156 h 288"/>
                <a:gd name="T36" fmla="*/ 209 w 1211"/>
                <a:gd name="T37" fmla="*/ 166 h 288"/>
                <a:gd name="T38" fmla="*/ 213 w 1211"/>
                <a:gd name="T39" fmla="*/ 180 h 288"/>
                <a:gd name="T40" fmla="*/ 227 w 1211"/>
                <a:gd name="T41" fmla="*/ 188 h 288"/>
                <a:gd name="T42" fmla="*/ 239 w 1211"/>
                <a:gd name="T43" fmla="*/ 192 h 288"/>
                <a:gd name="T44" fmla="*/ 259 w 1211"/>
                <a:gd name="T45" fmla="*/ 196 h 288"/>
                <a:gd name="T46" fmla="*/ 281 w 1211"/>
                <a:gd name="T47" fmla="*/ 200 h 288"/>
                <a:gd name="T48" fmla="*/ 293 w 1211"/>
                <a:gd name="T49" fmla="*/ 204 h 288"/>
                <a:gd name="T50" fmla="*/ 305 w 1211"/>
                <a:gd name="T51" fmla="*/ 210 h 288"/>
                <a:gd name="T52" fmla="*/ 311 w 1211"/>
                <a:gd name="T53" fmla="*/ 216 h 288"/>
                <a:gd name="T54" fmla="*/ 327 w 1211"/>
                <a:gd name="T55" fmla="*/ 220 h 288"/>
                <a:gd name="T56" fmla="*/ 331 w 1211"/>
                <a:gd name="T57" fmla="*/ 228 h 288"/>
                <a:gd name="T58" fmla="*/ 393 w 1211"/>
                <a:gd name="T59" fmla="*/ 232 h 288"/>
                <a:gd name="T60" fmla="*/ 471 w 1211"/>
                <a:gd name="T61" fmla="*/ 246 h 288"/>
                <a:gd name="T62" fmla="*/ 617 w 1211"/>
                <a:gd name="T63" fmla="*/ 254 h 288"/>
                <a:gd name="T64" fmla="*/ 625 w 1211"/>
                <a:gd name="T65" fmla="*/ 264 h 288"/>
                <a:gd name="T66" fmla="*/ 710 w 1211"/>
                <a:gd name="T67" fmla="*/ 270 h 288"/>
                <a:gd name="T68" fmla="*/ 756 w 1211"/>
                <a:gd name="T69" fmla="*/ 276 h 288"/>
                <a:gd name="T70" fmla="*/ 808 w 1211"/>
                <a:gd name="T71" fmla="*/ 282 h 288"/>
                <a:gd name="T72" fmla="*/ 888 w 1211"/>
                <a:gd name="T7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1" h="288">
                  <a:moveTo>
                    <a:pt x="0" y="0"/>
                  </a:moveTo>
                  <a:lnTo>
                    <a:pt x="0" y="6"/>
                  </a:lnTo>
                  <a:lnTo>
                    <a:pt x="36" y="6"/>
                  </a:lnTo>
                  <a:lnTo>
                    <a:pt x="36" y="16"/>
                  </a:lnTo>
                  <a:lnTo>
                    <a:pt x="50" y="16"/>
                  </a:lnTo>
                  <a:lnTo>
                    <a:pt x="50" y="28"/>
                  </a:lnTo>
                  <a:lnTo>
                    <a:pt x="60" y="28"/>
                  </a:lnTo>
                  <a:lnTo>
                    <a:pt x="60" y="34"/>
                  </a:lnTo>
                  <a:lnTo>
                    <a:pt x="70" y="34"/>
                  </a:lnTo>
                  <a:lnTo>
                    <a:pt x="70" y="52"/>
                  </a:lnTo>
                  <a:lnTo>
                    <a:pt x="78" y="52"/>
                  </a:lnTo>
                  <a:lnTo>
                    <a:pt x="78" y="68"/>
                  </a:lnTo>
                  <a:lnTo>
                    <a:pt x="82" y="68"/>
                  </a:lnTo>
                  <a:lnTo>
                    <a:pt x="82" y="78"/>
                  </a:lnTo>
                  <a:lnTo>
                    <a:pt x="92" y="78"/>
                  </a:lnTo>
                  <a:lnTo>
                    <a:pt x="92" y="86"/>
                  </a:lnTo>
                  <a:lnTo>
                    <a:pt x="104" y="86"/>
                  </a:lnTo>
                  <a:lnTo>
                    <a:pt x="104" y="94"/>
                  </a:lnTo>
                  <a:lnTo>
                    <a:pt x="108" y="94"/>
                  </a:lnTo>
                  <a:lnTo>
                    <a:pt x="108" y="102"/>
                  </a:lnTo>
                  <a:lnTo>
                    <a:pt x="114" y="102"/>
                  </a:lnTo>
                  <a:lnTo>
                    <a:pt x="114" y="108"/>
                  </a:lnTo>
                  <a:lnTo>
                    <a:pt x="124" y="108"/>
                  </a:lnTo>
                  <a:lnTo>
                    <a:pt x="124" y="114"/>
                  </a:lnTo>
                  <a:lnTo>
                    <a:pt x="134" y="114"/>
                  </a:lnTo>
                  <a:lnTo>
                    <a:pt x="134" y="122"/>
                  </a:lnTo>
                  <a:lnTo>
                    <a:pt x="140" y="122"/>
                  </a:lnTo>
                  <a:lnTo>
                    <a:pt x="140" y="128"/>
                  </a:lnTo>
                  <a:lnTo>
                    <a:pt x="162" y="128"/>
                  </a:lnTo>
                  <a:lnTo>
                    <a:pt x="162" y="136"/>
                  </a:lnTo>
                  <a:lnTo>
                    <a:pt x="170" y="136"/>
                  </a:lnTo>
                  <a:lnTo>
                    <a:pt x="170" y="142"/>
                  </a:lnTo>
                  <a:lnTo>
                    <a:pt x="182" y="142"/>
                  </a:lnTo>
                  <a:lnTo>
                    <a:pt x="182" y="150"/>
                  </a:lnTo>
                  <a:lnTo>
                    <a:pt x="191" y="150"/>
                  </a:lnTo>
                  <a:lnTo>
                    <a:pt x="191" y="156"/>
                  </a:lnTo>
                  <a:lnTo>
                    <a:pt x="209" y="156"/>
                  </a:lnTo>
                  <a:lnTo>
                    <a:pt x="209" y="166"/>
                  </a:lnTo>
                  <a:lnTo>
                    <a:pt x="213" y="166"/>
                  </a:lnTo>
                  <a:lnTo>
                    <a:pt x="213" y="180"/>
                  </a:lnTo>
                  <a:lnTo>
                    <a:pt x="227" y="180"/>
                  </a:lnTo>
                  <a:lnTo>
                    <a:pt x="227" y="188"/>
                  </a:lnTo>
                  <a:lnTo>
                    <a:pt x="239" y="188"/>
                  </a:lnTo>
                  <a:lnTo>
                    <a:pt x="239" y="192"/>
                  </a:lnTo>
                  <a:lnTo>
                    <a:pt x="259" y="192"/>
                  </a:lnTo>
                  <a:lnTo>
                    <a:pt x="259" y="196"/>
                  </a:lnTo>
                  <a:lnTo>
                    <a:pt x="281" y="196"/>
                  </a:lnTo>
                  <a:lnTo>
                    <a:pt x="281" y="200"/>
                  </a:lnTo>
                  <a:lnTo>
                    <a:pt x="293" y="200"/>
                  </a:lnTo>
                  <a:lnTo>
                    <a:pt x="293" y="204"/>
                  </a:lnTo>
                  <a:lnTo>
                    <a:pt x="305" y="204"/>
                  </a:lnTo>
                  <a:lnTo>
                    <a:pt x="305" y="210"/>
                  </a:lnTo>
                  <a:lnTo>
                    <a:pt x="311" y="210"/>
                  </a:lnTo>
                  <a:lnTo>
                    <a:pt x="311" y="216"/>
                  </a:lnTo>
                  <a:lnTo>
                    <a:pt x="327" y="216"/>
                  </a:lnTo>
                  <a:lnTo>
                    <a:pt x="327" y="220"/>
                  </a:lnTo>
                  <a:lnTo>
                    <a:pt x="331" y="220"/>
                  </a:lnTo>
                  <a:lnTo>
                    <a:pt x="331" y="228"/>
                  </a:lnTo>
                  <a:lnTo>
                    <a:pt x="393" y="228"/>
                  </a:lnTo>
                  <a:lnTo>
                    <a:pt x="393" y="232"/>
                  </a:lnTo>
                  <a:lnTo>
                    <a:pt x="471" y="232"/>
                  </a:lnTo>
                  <a:lnTo>
                    <a:pt x="471" y="246"/>
                  </a:lnTo>
                  <a:lnTo>
                    <a:pt x="617" y="246"/>
                  </a:lnTo>
                  <a:lnTo>
                    <a:pt x="617" y="254"/>
                  </a:lnTo>
                  <a:lnTo>
                    <a:pt x="625" y="254"/>
                  </a:lnTo>
                  <a:lnTo>
                    <a:pt x="625" y="264"/>
                  </a:lnTo>
                  <a:lnTo>
                    <a:pt x="710" y="264"/>
                  </a:lnTo>
                  <a:lnTo>
                    <a:pt x="710" y="270"/>
                  </a:lnTo>
                  <a:lnTo>
                    <a:pt x="756" y="270"/>
                  </a:lnTo>
                  <a:lnTo>
                    <a:pt x="756" y="276"/>
                  </a:lnTo>
                  <a:lnTo>
                    <a:pt x="808" y="276"/>
                  </a:lnTo>
                  <a:lnTo>
                    <a:pt x="808" y="282"/>
                  </a:lnTo>
                  <a:lnTo>
                    <a:pt x="888" y="282"/>
                  </a:lnTo>
                  <a:lnTo>
                    <a:pt x="888" y="288"/>
                  </a:lnTo>
                  <a:lnTo>
                    <a:pt x="1211" y="288"/>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407">
              <a:extLst>
                <a:ext uri="{FF2B5EF4-FFF2-40B4-BE49-F238E27FC236}">
                  <a16:creationId xmlns:a16="http://schemas.microsoft.com/office/drawing/2014/main" xmlns="" id="{17CCE158-B933-4E43-98AB-E0DF8E0B09B9}"/>
                </a:ext>
              </a:extLst>
            </p:cNvPr>
            <p:cNvSpPr>
              <a:spLocks noChangeShapeType="1"/>
            </p:cNvSpPr>
            <p:nvPr/>
          </p:nvSpPr>
          <p:spPr bwMode="auto">
            <a:xfrm>
              <a:off x="258127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408">
              <a:extLst>
                <a:ext uri="{FF2B5EF4-FFF2-40B4-BE49-F238E27FC236}">
                  <a16:creationId xmlns:a16="http://schemas.microsoft.com/office/drawing/2014/main" xmlns="" id="{CF3D31E9-580D-45A4-8F42-CB1E2252084D}"/>
                </a:ext>
              </a:extLst>
            </p:cNvPr>
            <p:cNvSpPr>
              <a:spLocks noChangeShapeType="1"/>
            </p:cNvSpPr>
            <p:nvPr/>
          </p:nvSpPr>
          <p:spPr bwMode="auto">
            <a:xfrm flipH="1">
              <a:off x="25558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409">
              <a:extLst>
                <a:ext uri="{FF2B5EF4-FFF2-40B4-BE49-F238E27FC236}">
                  <a16:creationId xmlns:a16="http://schemas.microsoft.com/office/drawing/2014/main" xmlns="" id="{F571DB82-0031-4848-B461-7296041FD7B6}"/>
                </a:ext>
              </a:extLst>
            </p:cNvPr>
            <p:cNvSpPr>
              <a:spLocks noChangeShapeType="1"/>
            </p:cNvSpPr>
            <p:nvPr/>
          </p:nvSpPr>
          <p:spPr bwMode="auto">
            <a:xfrm>
              <a:off x="260032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410">
              <a:extLst>
                <a:ext uri="{FF2B5EF4-FFF2-40B4-BE49-F238E27FC236}">
                  <a16:creationId xmlns:a16="http://schemas.microsoft.com/office/drawing/2014/main" xmlns="" id="{CD410EFA-0497-4E03-9FAC-E0CA37C29DF1}"/>
                </a:ext>
              </a:extLst>
            </p:cNvPr>
            <p:cNvSpPr>
              <a:spLocks noChangeShapeType="1"/>
            </p:cNvSpPr>
            <p:nvPr/>
          </p:nvSpPr>
          <p:spPr bwMode="auto">
            <a:xfrm flipH="1">
              <a:off x="2571750"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411">
              <a:extLst>
                <a:ext uri="{FF2B5EF4-FFF2-40B4-BE49-F238E27FC236}">
                  <a16:creationId xmlns:a16="http://schemas.microsoft.com/office/drawing/2014/main" xmlns="" id="{DB4BDC94-66A3-48A4-9EC8-AD9EA2142E0F}"/>
                </a:ext>
              </a:extLst>
            </p:cNvPr>
            <p:cNvSpPr>
              <a:spLocks noChangeShapeType="1"/>
            </p:cNvSpPr>
            <p:nvPr/>
          </p:nvSpPr>
          <p:spPr bwMode="auto">
            <a:xfrm>
              <a:off x="256540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412">
              <a:extLst>
                <a:ext uri="{FF2B5EF4-FFF2-40B4-BE49-F238E27FC236}">
                  <a16:creationId xmlns:a16="http://schemas.microsoft.com/office/drawing/2014/main" xmlns="" id="{47764D74-8F06-481E-AF38-9B3236F6EE33}"/>
                </a:ext>
              </a:extLst>
            </p:cNvPr>
            <p:cNvSpPr>
              <a:spLocks noChangeShapeType="1"/>
            </p:cNvSpPr>
            <p:nvPr/>
          </p:nvSpPr>
          <p:spPr bwMode="auto">
            <a:xfrm flipH="1">
              <a:off x="2540000"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413">
              <a:extLst>
                <a:ext uri="{FF2B5EF4-FFF2-40B4-BE49-F238E27FC236}">
                  <a16:creationId xmlns:a16="http://schemas.microsoft.com/office/drawing/2014/main" xmlns="" id="{66DCC3B6-5152-4808-B198-734D119AB5F9}"/>
                </a:ext>
              </a:extLst>
            </p:cNvPr>
            <p:cNvSpPr>
              <a:spLocks noChangeShapeType="1"/>
            </p:cNvSpPr>
            <p:nvPr/>
          </p:nvSpPr>
          <p:spPr bwMode="auto">
            <a:xfrm>
              <a:off x="253047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414">
              <a:extLst>
                <a:ext uri="{FF2B5EF4-FFF2-40B4-BE49-F238E27FC236}">
                  <a16:creationId xmlns:a16="http://schemas.microsoft.com/office/drawing/2014/main" xmlns="" id="{054A5D4C-ACC2-4550-B2BA-E0A9D23F8AEE}"/>
                </a:ext>
              </a:extLst>
            </p:cNvPr>
            <p:cNvSpPr>
              <a:spLocks noChangeShapeType="1"/>
            </p:cNvSpPr>
            <p:nvPr/>
          </p:nvSpPr>
          <p:spPr bwMode="auto">
            <a:xfrm flipH="1">
              <a:off x="25050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415">
              <a:extLst>
                <a:ext uri="{FF2B5EF4-FFF2-40B4-BE49-F238E27FC236}">
                  <a16:creationId xmlns:a16="http://schemas.microsoft.com/office/drawing/2014/main" xmlns="" id="{FD9F9A2E-E09C-483F-A4A7-D00A6C9E0722}"/>
                </a:ext>
              </a:extLst>
            </p:cNvPr>
            <p:cNvSpPr>
              <a:spLocks noChangeShapeType="1"/>
            </p:cNvSpPr>
            <p:nvPr/>
          </p:nvSpPr>
          <p:spPr bwMode="auto">
            <a:xfrm>
              <a:off x="251142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416">
              <a:extLst>
                <a:ext uri="{FF2B5EF4-FFF2-40B4-BE49-F238E27FC236}">
                  <a16:creationId xmlns:a16="http://schemas.microsoft.com/office/drawing/2014/main" xmlns="" id="{0DBB239C-66FC-4421-BB4C-BCA6240A5E35}"/>
                </a:ext>
              </a:extLst>
            </p:cNvPr>
            <p:cNvSpPr>
              <a:spLocks noChangeShapeType="1"/>
            </p:cNvSpPr>
            <p:nvPr/>
          </p:nvSpPr>
          <p:spPr bwMode="auto">
            <a:xfrm flipH="1">
              <a:off x="248602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417">
              <a:extLst>
                <a:ext uri="{FF2B5EF4-FFF2-40B4-BE49-F238E27FC236}">
                  <a16:creationId xmlns:a16="http://schemas.microsoft.com/office/drawing/2014/main" xmlns="" id="{352F6281-67AE-4817-A76B-7EF50EB0CC32}"/>
                </a:ext>
              </a:extLst>
            </p:cNvPr>
            <p:cNvSpPr>
              <a:spLocks noChangeShapeType="1"/>
            </p:cNvSpPr>
            <p:nvPr/>
          </p:nvSpPr>
          <p:spPr bwMode="auto">
            <a:xfrm>
              <a:off x="250190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418">
              <a:extLst>
                <a:ext uri="{FF2B5EF4-FFF2-40B4-BE49-F238E27FC236}">
                  <a16:creationId xmlns:a16="http://schemas.microsoft.com/office/drawing/2014/main" xmlns="" id="{DEFBB5B7-CCF4-43B1-99C4-1BDC5B5CE8A5}"/>
                </a:ext>
              </a:extLst>
            </p:cNvPr>
            <p:cNvSpPr>
              <a:spLocks noChangeShapeType="1"/>
            </p:cNvSpPr>
            <p:nvPr/>
          </p:nvSpPr>
          <p:spPr bwMode="auto">
            <a:xfrm flipH="1">
              <a:off x="247332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419">
              <a:extLst>
                <a:ext uri="{FF2B5EF4-FFF2-40B4-BE49-F238E27FC236}">
                  <a16:creationId xmlns:a16="http://schemas.microsoft.com/office/drawing/2014/main" xmlns="" id="{9988A9AC-4315-4D64-8753-3E0EB29FC68D}"/>
                </a:ext>
              </a:extLst>
            </p:cNvPr>
            <p:cNvSpPr>
              <a:spLocks noChangeShapeType="1"/>
            </p:cNvSpPr>
            <p:nvPr/>
          </p:nvSpPr>
          <p:spPr bwMode="auto">
            <a:xfrm>
              <a:off x="247650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8" name="Line 420">
              <a:extLst>
                <a:ext uri="{FF2B5EF4-FFF2-40B4-BE49-F238E27FC236}">
                  <a16:creationId xmlns:a16="http://schemas.microsoft.com/office/drawing/2014/main" xmlns="" id="{C22429EE-94FA-4EFB-BDD6-5ACD3E257F2D}"/>
                </a:ext>
              </a:extLst>
            </p:cNvPr>
            <p:cNvSpPr>
              <a:spLocks noChangeShapeType="1"/>
            </p:cNvSpPr>
            <p:nvPr/>
          </p:nvSpPr>
          <p:spPr bwMode="auto">
            <a:xfrm flipH="1">
              <a:off x="244792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Line 421">
              <a:extLst>
                <a:ext uri="{FF2B5EF4-FFF2-40B4-BE49-F238E27FC236}">
                  <a16:creationId xmlns:a16="http://schemas.microsoft.com/office/drawing/2014/main" xmlns="" id="{B9CC960B-02C7-46E9-8A5A-7241DDC87599}"/>
                </a:ext>
              </a:extLst>
            </p:cNvPr>
            <p:cNvSpPr>
              <a:spLocks noChangeShapeType="1"/>
            </p:cNvSpPr>
            <p:nvPr/>
          </p:nvSpPr>
          <p:spPr bwMode="auto">
            <a:xfrm>
              <a:off x="236537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Line 422">
              <a:extLst>
                <a:ext uri="{FF2B5EF4-FFF2-40B4-BE49-F238E27FC236}">
                  <a16:creationId xmlns:a16="http://schemas.microsoft.com/office/drawing/2014/main" xmlns="" id="{A6DFBEA0-C6F1-402B-81A0-E4CAC1479B4F}"/>
                </a:ext>
              </a:extLst>
            </p:cNvPr>
            <p:cNvSpPr>
              <a:spLocks noChangeShapeType="1"/>
            </p:cNvSpPr>
            <p:nvPr/>
          </p:nvSpPr>
          <p:spPr bwMode="auto">
            <a:xfrm flipH="1">
              <a:off x="2336800" y="3441700"/>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Line 423">
              <a:extLst>
                <a:ext uri="{FF2B5EF4-FFF2-40B4-BE49-F238E27FC236}">
                  <a16:creationId xmlns:a16="http://schemas.microsoft.com/office/drawing/2014/main" xmlns="" id="{635BC21E-0FD2-4278-92C5-3FD588F860AF}"/>
                </a:ext>
              </a:extLst>
            </p:cNvPr>
            <p:cNvSpPr>
              <a:spLocks noChangeShapeType="1"/>
            </p:cNvSpPr>
            <p:nvPr/>
          </p:nvSpPr>
          <p:spPr bwMode="auto">
            <a:xfrm>
              <a:off x="2330450" y="34036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424">
              <a:extLst>
                <a:ext uri="{FF2B5EF4-FFF2-40B4-BE49-F238E27FC236}">
                  <a16:creationId xmlns:a16="http://schemas.microsoft.com/office/drawing/2014/main" xmlns="" id="{7887641A-B259-4F2E-AA95-524309BE85FD}"/>
                </a:ext>
              </a:extLst>
            </p:cNvPr>
            <p:cNvSpPr>
              <a:spLocks noChangeShapeType="1"/>
            </p:cNvSpPr>
            <p:nvPr/>
          </p:nvSpPr>
          <p:spPr bwMode="auto">
            <a:xfrm flipH="1">
              <a:off x="2305050" y="343217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425">
              <a:extLst>
                <a:ext uri="{FF2B5EF4-FFF2-40B4-BE49-F238E27FC236}">
                  <a16:creationId xmlns:a16="http://schemas.microsoft.com/office/drawing/2014/main" xmlns="" id="{342DF8F2-2741-4EE1-8176-664A44F9021A}"/>
                </a:ext>
              </a:extLst>
            </p:cNvPr>
            <p:cNvSpPr>
              <a:spLocks noChangeShapeType="1"/>
            </p:cNvSpPr>
            <p:nvPr/>
          </p:nvSpPr>
          <p:spPr bwMode="auto">
            <a:xfrm>
              <a:off x="2305050" y="34036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Line 426">
              <a:extLst>
                <a:ext uri="{FF2B5EF4-FFF2-40B4-BE49-F238E27FC236}">
                  <a16:creationId xmlns:a16="http://schemas.microsoft.com/office/drawing/2014/main" xmlns="" id="{DDA6FD8B-13F0-43F4-8A7D-312E171D12F6}"/>
                </a:ext>
              </a:extLst>
            </p:cNvPr>
            <p:cNvSpPr>
              <a:spLocks noChangeShapeType="1"/>
            </p:cNvSpPr>
            <p:nvPr/>
          </p:nvSpPr>
          <p:spPr bwMode="auto">
            <a:xfrm flipH="1">
              <a:off x="2276475" y="343217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7" name="Line 427">
              <a:extLst>
                <a:ext uri="{FF2B5EF4-FFF2-40B4-BE49-F238E27FC236}">
                  <a16:creationId xmlns:a16="http://schemas.microsoft.com/office/drawing/2014/main" xmlns="" id="{BE2640FD-6C2A-47E4-AB73-D70E6441F389}"/>
                </a:ext>
              </a:extLst>
            </p:cNvPr>
            <p:cNvSpPr>
              <a:spLocks noChangeShapeType="1"/>
            </p:cNvSpPr>
            <p:nvPr/>
          </p:nvSpPr>
          <p:spPr bwMode="auto">
            <a:xfrm>
              <a:off x="2286000" y="34036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Line 428">
              <a:extLst>
                <a:ext uri="{FF2B5EF4-FFF2-40B4-BE49-F238E27FC236}">
                  <a16:creationId xmlns:a16="http://schemas.microsoft.com/office/drawing/2014/main" xmlns="" id="{C3B97366-6602-40A2-8928-B4A683D79734}"/>
                </a:ext>
              </a:extLst>
            </p:cNvPr>
            <p:cNvSpPr>
              <a:spLocks noChangeShapeType="1"/>
            </p:cNvSpPr>
            <p:nvPr/>
          </p:nvSpPr>
          <p:spPr bwMode="auto">
            <a:xfrm flipH="1">
              <a:off x="2260600" y="343217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429">
              <a:extLst>
                <a:ext uri="{FF2B5EF4-FFF2-40B4-BE49-F238E27FC236}">
                  <a16:creationId xmlns:a16="http://schemas.microsoft.com/office/drawing/2014/main" xmlns="" id="{3D8B1AAB-C934-4E43-8C57-8A412C397A31}"/>
                </a:ext>
              </a:extLst>
            </p:cNvPr>
            <p:cNvSpPr>
              <a:spLocks noChangeShapeType="1"/>
            </p:cNvSpPr>
            <p:nvPr/>
          </p:nvSpPr>
          <p:spPr bwMode="auto">
            <a:xfrm>
              <a:off x="2270125" y="34036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Line 430">
              <a:extLst>
                <a:ext uri="{FF2B5EF4-FFF2-40B4-BE49-F238E27FC236}">
                  <a16:creationId xmlns:a16="http://schemas.microsoft.com/office/drawing/2014/main" xmlns="" id="{4FCDDF78-9583-4BD7-9D7C-4A5DC406B622}"/>
                </a:ext>
              </a:extLst>
            </p:cNvPr>
            <p:cNvSpPr>
              <a:spLocks noChangeShapeType="1"/>
            </p:cNvSpPr>
            <p:nvPr/>
          </p:nvSpPr>
          <p:spPr bwMode="auto">
            <a:xfrm flipH="1">
              <a:off x="2241550" y="343217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Line 431">
              <a:extLst>
                <a:ext uri="{FF2B5EF4-FFF2-40B4-BE49-F238E27FC236}">
                  <a16:creationId xmlns:a16="http://schemas.microsoft.com/office/drawing/2014/main" xmlns="" id="{A9D81C75-156B-4A30-BD9A-0BA55097869A}"/>
                </a:ext>
              </a:extLst>
            </p:cNvPr>
            <p:cNvSpPr>
              <a:spLocks noChangeShapeType="1"/>
            </p:cNvSpPr>
            <p:nvPr/>
          </p:nvSpPr>
          <p:spPr bwMode="auto">
            <a:xfrm>
              <a:off x="2168525" y="33972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Line 432">
              <a:extLst>
                <a:ext uri="{FF2B5EF4-FFF2-40B4-BE49-F238E27FC236}">
                  <a16:creationId xmlns:a16="http://schemas.microsoft.com/office/drawing/2014/main" xmlns="" id="{C826EF01-C4FC-477D-9B6F-D2381DF50C54}"/>
                </a:ext>
              </a:extLst>
            </p:cNvPr>
            <p:cNvSpPr>
              <a:spLocks noChangeShapeType="1"/>
            </p:cNvSpPr>
            <p:nvPr/>
          </p:nvSpPr>
          <p:spPr bwMode="auto">
            <a:xfrm flipH="1">
              <a:off x="2143125" y="342265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Line 433">
              <a:extLst>
                <a:ext uri="{FF2B5EF4-FFF2-40B4-BE49-F238E27FC236}">
                  <a16:creationId xmlns:a16="http://schemas.microsoft.com/office/drawing/2014/main" xmlns="" id="{7FFA74F6-5362-452C-943C-56FB9C51F799}"/>
                </a:ext>
              </a:extLst>
            </p:cNvPr>
            <p:cNvSpPr>
              <a:spLocks noChangeShapeType="1"/>
            </p:cNvSpPr>
            <p:nvPr/>
          </p:nvSpPr>
          <p:spPr bwMode="auto">
            <a:xfrm>
              <a:off x="2181225" y="33972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Line 434">
              <a:extLst>
                <a:ext uri="{FF2B5EF4-FFF2-40B4-BE49-F238E27FC236}">
                  <a16:creationId xmlns:a16="http://schemas.microsoft.com/office/drawing/2014/main" xmlns="" id="{BEA57A05-BC04-4789-B121-65A6BE5A6624}"/>
                </a:ext>
              </a:extLst>
            </p:cNvPr>
            <p:cNvSpPr>
              <a:spLocks noChangeShapeType="1"/>
            </p:cNvSpPr>
            <p:nvPr/>
          </p:nvSpPr>
          <p:spPr bwMode="auto">
            <a:xfrm flipH="1">
              <a:off x="2155825" y="342265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Line 435">
              <a:extLst>
                <a:ext uri="{FF2B5EF4-FFF2-40B4-BE49-F238E27FC236}">
                  <a16:creationId xmlns:a16="http://schemas.microsoft.com/office/drawing/2014/main" xmlns="" id="{81136375-0BE0-444C-92BC-D06285DD02C9}"/>
                </a:ext>
              </a:extLst>
            </p:cNvPr>
            <p:cNvSpPr>
              <a:spLocks noChangeShapeType="1"/>
            </p:cNvSpPr>
            <p:nvPr/>
          </p:nvSpPr>
          <p:spPr bwMode="auto">
            <a:xfrm>
              <a:off x="2101850" y="33877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6" name="Line 436">
              <a:extLst>
                <a:ext uri="{FF2B5EF4-FFF2-40B4-BE49-F238E27FC236}">
                  <a16:creationId xmlns:a16="http://schemas.microsoft.com/office/drawing/2014/main" xmlns="" id="{71DB803B-7FE4-4C9C-94F2-B2267A384487}"/>
                </a:ext>
              </a:extLst>
            </p:cNvPr>
            <p:cNvSpPr>
              <a:spLocks noChangeShapeType="1"/>
            </p:cNvSpPr>
            <p:nvPr/>
          </p:nvSpPr>
          <p:spPr bwMode="auto">
            <a:xfrm flipH="1">
              <a:off x="2076450" y="34131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Line 437">
              <a:extLst>
                <a:ext uri="{FF2B5EF4-FFF2-40B4-BE49-F238E27FC236}">
                  <a16:creationId xmlns:a16="http://schemas.microsoft.com/office/drawing/2014/main" xmlns="" id="{50294600-3BE1-4F4D-8533-3CF8956F89F7}"/>
                </a:ext>
              </a:extLst>
            </p:cNvPr>
            <p:cNvSpPr>
              <a:spLocks noChangeShapeType="1"/>
            </p:cNvSpPr>
            <p:nvPr/>
          </p:nvSpPr>
          <p:spPr bwMode="auto">
            <a:xfrm>
              <a:off x="2032000" y="33782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Line 438">
              <a:extLst>
                <a:ext uri="{FF2B5EF4-FFF2-40B4-BE49-F238E27FC236}">
                  <a16:creationId xmlns:a16="http://schemas.microsoft.com/office/drawing/2014/main" xmlns="" id="{D1FA5883-CC0D-42EC-8F9E-B482C2A633CB}"/>
                </a:ext>
              </a:extLst>
            </p:cNvPr>
            <p:cNvSpPr>
              <a:spLocks noChangeShapeType="1"/>
            </p:cNvSpPr>
            <p:nvPr/>
          </p:nvSpPr>
          <p:spPr bwMode="auto">
            <a:xfrm flipH="1">
              <a:off x="2003425" y="34036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9" name="Line 439">
              <a:extLst>
                <a:ext uri="{FF2B5EF4-FFF2-40B4-BE49-F238E27FC236}">
                  <a16:creationId xmlns:a16="http://schemas.microsoft.com/office/drawing/2014/main" xmlns="" id="{8C1E3774-C4EF-4ED0-9411-349CCE461F95}"/>
                </a:ext>
              </a:extLst>
            </p:cNvPr>
            <p:cNvSpPr>
              <a:spLocks noChangeShapeType="1"/>
            </p:cNvSpPr>
            <p:nvPr/>
          </p:nvSpPr>
          <p:spPr bwMode="auto">
            <a:xfrm>
              <a:off x="1990725" y="33782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0" name="Line 440">
              <a:extLst>
                <a:ext uri="{FF2B5EF4-FFF2-40B4-BE49-F238E27FC236}">
                  <a16:creationId xmlns:a16="http://schemas.microsoft.com/office/drawing/2014/main" xmlns="" id="{1C6B819B-CDF5-4284-B986-BAF085DCF986}"/>
                </a:ext>
              </a:extLst>
            </p:cNvPr>
            <p:cNvSpPr>
              <a:spLocks noChangeShapeType="1"/>
            </p:cNvSpPr>
            <p:nvPr/>
          </p:nvSpPr>
          <p:spPr bwMode="auto">
            <a:xfrm flipH="1">
              <a:off x="1965325" y="34036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1" name="Line 441">
              <a:extLst>
                <a:ext uri="{FF2B5EF4-FFF2-40B4-BE49-F238E27FC236}">
                  <a16:creationId xmlns:a16="http://schemas.microsoft.com/office/drawing/2014/main" xmlns="" id="{0059EE25-5271-4628-AD69-1BA8EFF7BF83}"/>
                </a:ext>
              </a:extLst>
            </p:cNvPr>
            <p:cNvSpPr>
              <a:spLocks noChangeShapeType="1"/>
            </p:cNvSpPr>
            <p:nvPr/>
          </p:nvSpPr>
          <p:spPr bwMode="auto">
            <a:xfrm>
              <a:off x="1958975" y="33782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3" name="Line 442">
              <a:extLst>
                <a:ext uri="{FF2B5EF4-FFF2-40B4-BE49-F238E27FC236}">
                  <a16:creationId xmlns:a16="http://schemas.microsoft.com/office/drawing/2014/main" xmlns="" id="{3C1C3410-4B19-4850-81BA-61D82F9FF17A}"/>
                </a:ext>
              </a:extLst>
            </p:cNvPr>
            <p:cNvSpPr>
              <a:spLocks noChangeShapeType="1"/>
            </p:cNvSpPr>
            <p:nvPr/>
          </p:nvSpPr>
          <p:spPr bwMode="auto">
            <a:xfrm flipH="1">
              <a:off x="1931988" y="3403600"/>
              <a:ext cx="5238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4" name="Line 443">
              <a:extLst>
                <a:ext uri="{FF2B5EF4-FFF2-40B4-BE49-F238E27FC236}">
                  <a16:creationId xmlns:a16="http://schemas.microsoft.com/office/drawing/2014/main" xmlns="" id="{2E523640-2EC5-46A3-A6D3-B4BD69684959}"/>
                </a:ext>
              </a:extLst>
            </p:cNvPr>
            <p:cNvSpPr>
              <a:spLocks noChangeShapeType="1"/>
            </p:cNvSpPr>
            <p:nvPr/>
          </p:nvSpPr>
          <p:spPr bwMode="auto">
            <a:xfrm>
              <a:off x="1846263" y="33464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5" name="Line 444">
              <a:extLst>
                <a:ext uri="{FF2B5EF4-FFF2-40B4-BE49-F238E27FC236}">
                  <a16:creationId xmlns:a16="http://schemas.microsoft.com/office/drawing/2014/main" xmlns="" id="{53498264-0089-4B29-AB07-0D5BEAC90AD7}"/>
                </a:ext>
              </a:extLst>
            </p:cNvPr>
            <p:cNvSpPr>
              <a:spLocks noChangeShapeType="1"/>
            </p:cNvSpPr>
            <p:nvPr/>
          </p:nvSpPr>
          <p:spPr bwMode="auto">
            <a:xfrm flipH="1">
              <a:off x="1817688" y="33750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6" name="Line 445">
              <a:extLst>
                <a:ext uri="{FF2B5EF4-FFF2-40B4-BE49-F238E27FC236}">
                  <a16:creationId xmlns:a16="http://schemas.microsoft.com/office/drawing/2014/main" xmlns="" id="{1ED6EB4F-F8F7-47BD-A7B3-39D6C4425816}"/>
                </a:ext>
              </a:extLst>
            </p:cNvPr>
            <p:cNvSpPr>
              <a:spLocks noChangeShapeType="1"/>
            </p:cNvSpPr>
            <p:nvPr/>
          </p:nvSpPr>
          <p:spPr bwMode="auto">
            <a:xfrm>
              <a:off x="1789113" y="33464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7" name="Line 446">
              <a:extLst>
                <a:ext uri="{FF2B5EF4-FFF2-40B4-BE49-F238E27FC236}">
                  <a16:creationId xmlns:a16="http://schemas.microsoft.com/office/drawing/2014/main" xmlns="" id="{03DC1A3B-5031-48C1-B370-C5B3E2C2B2D7}"/>
                </a:ext>
              </a:extLst>
            </p:cNvPr>
            <p:cNvSpPr>
              <a:spLocks noChangeShapeType="1"/>
            </p:cNvSpPr>
            <p:nvPr/>
          </p:nvSpPr>
          <p:spPr bwMode="auto">
            <a:xfrm flipH="1">
              <a:off x="1760538" y="3375025"/>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8" name="Line 447">
              <a:extLst>
                <a:ext uri="{FF2B5EF4-FFF2-40B4-BE49-F238E27FC236}">
                  <a16:creationId xmlns:a16="http://schemas.microsoft.com/office/drawing/2014/main" xmlns="" id="{74D148E6-A627-460D-94A9-AFA6B17E4C7E}"/>
                </a:ext>
              </a:extLst>
            </p:cNvPr>
            <p:cNvSpPr>
              <a:spLocks noChangeShapeType="1"/>
            </p:cNvSpPr>
            <p:nvPr/>
          </p:nvSpPr>
          <p:spPr bwMode="auto">
            <a:xfrm>
              <a:off x="1690688" y="33464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9" name="Line 448">
              <a:extLst>
                <a:ext uri="{FF2B5EF4-FFF2-40B4-BE49-F238E27FC236}">
                  <a16:creationId xmlns:a16="http://schemas.microsoft.com/office/drawing/2014/main" xmlns="" id="{EABA4F3E-6083-40A9-BA69-E23DB667753F}"/>
                </a:ext>
              </a:extLst>
            </p:cNvPr>
            <p:cNvSpPr>
              <a:spLocks noChangeShapeType="1"/>
            </p:cNvSpPr>
            <p:nvPr/>
          </p:nvSpPr>
          <p:spPr bwMode="auto">
            <a:xfrm flipH="1">
              <a:off x="1662113" y="3375025"/>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0" name="Line 449">
              <a:extLst>
                <a:ext uri="{FF2B5EF4-FFF2-40B4-BE49-F238E27FC236}">
                  <a16:creationId xmlns:a16="http://schemas.microsoft.com/office/drawing/2014/main" xmlns="" id="{88F9FD9E-178B-4793-9A08-7F8641CDC4F1}"/>
                </a:ext>
              </a:extLst>
            </p:cNvPr>
            <p:cNvSpPr>
              <a:spLocks noChangeShapeType="1"/>
            </p:cNvSpPr>
            <p:nvPr/>
          </p:nvSpPr>
          <p:spPr bwMode="auto">
            <a:xfrm>
              <a:off x="1595438" y="33242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1" name="Line 450">
              <a:extLst>
                <a:ext uri="{FF2B5EF4-FFF2-40B4-BE49-F238E27FC236}">
                  <a16:creationId xmlns:a16="http://schemas.microsoft.com/office/drawing/2014/main" xmlns="" id="{03B03050-28B3-4578-BCCA-57B8723F49DA}"/>
                </a:ext>
              </a:extLst>
            </p:cNvPr>
            <p:cNvSpPr>
              <a:spLocks noChangeShapeType="1"/>
            </p:cNvSpPr>
            <p:nvPr/>
          </p:nvSpPr>
          <p:spPr bwMode="auto">
            <a:xfrm flipH="1">
              <a:off x="1570038" y="33528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2" name="Line 451">
              <a:extLst>
                <a:ext uri="{FF2B5EF4-FFF2-40B4-BE49-F238E27FC236}">
                  <a16:creationId xmlns:a16="http://schemas.microsoft.com/office/drawing/2014/main" xmlns="" id="{3037D11F-9980-4B85-BE81-7E314893816E}"/>
                </a:ext>
              </a:extLst>
            </p:cNvPr>
            <p:cNvSpPr>
              <a:spLocks noChangeShapeType="1"/>
            </p:cNvSpPr>
            <p:nvPr/>
          </p:nvSpPr>
          <p:spPr bwMode="auto">
            <a:xfrm>
              <a:off x="1566863" y="33242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3" name="Line 452">
              <a:extLst>
                <a:ext uri="{FF2B5EF4-FFF2-40B4-BE49-F238E27FC236}">
                  <a16:creationId xmlns:a16="http://schemas.microsoft.com/office/drawing/2014/main" xmlns="" id="{508FA840-67D7-46B2-90E5-B5D467594C89}"/>
                </a:ext>
              </a:extLst>
            </p:cNvPr>
            <p:cNvSpPr>
              <a:spLocks noChangeShapeType="1"/>
            </p:cNvSpPr>
            <p:nvPr/>
          </p:nvSpPr>
          <p:spPr bwMode="auto">
            <a:xfrm flipH="1">
              <a:off x="1541463" y="33528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4" name="Line 453">
              <a:extLst>
                <a:ext uri="{FF2B5EF4-FFF2-40B4-BE49-F238E27FC236}">
                  <a16:creationId xmlns:a16="http://schemas.microsoft.com/office/drawing/2014/main" xmlns="" id="{D6E85583-D4C4-415B-AEF4-2ED4005D4B4C}"/>
                </a:ext>
              </a:extLst>
            </p:cNvPr>
            <p:cNvSpPr>
              <a:spLocks noChangeShapeType="1"/>
            </p:cNvSpPr>
            <p:nvPr/>
          </p:nvSpPr>
          <p:spPr bwMode="auto">
            <a:xfrm>
              <a:off x="1503363" y="33210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5" name="Line 454">
              <a:extLst>
                <a:ext uri="{FF2B5EF4-FFF2-40B4-BE49-F238E27FC236}">
                  <a16:creationId xmlns:a16="http://schemas.microsoft.com/office/drawing/2014/main" xmlns="" id="{D1796A9B-C8AC-4359-A58B-BA125D72B3A5}"/>
                </a:ext>
              </a:extLst>
            </p:cNvPr>
            <p:cNvSpPr>
              <a:spLocks noChangeShapeType="1"/>
            </p:cNvSpPr>
            <p:nvPr/>
          </p:nvSpPr>
          <p:spPr bwMode="auto">
            <a:xfrm flipH="1">
              <a:off x="1474788" y="3346450"/>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6" name="Line 455">
              <a:extLst>
                <a:ext uri="{FF2B5EF4-FFF2-40B4-BE49-F238E27FC236}">
                  <a16:creationId xmlns:a16="http://schemas.microsoft.com/office/drawing/2014/main" xmlns="" id="{0B468770-B71F-41CD-B4BA-23425E22D6B8}"/>
                </a:ext>
              </a:extLst>
            </p:cNvPr>
            <p:cNvSpPr>
              <a:spLocks noChangeShapeType="1"/>
            </p:cNvSpPr>
            <p:nvPr/>
          </p:nvSpPr>
          <p:spPr bwMode="auto">
            <a:xfrm>
              <a:off x="1417638" y="32829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7" name="Line 456">
              <a:extLst>
                <a:ext uri="{FF2B5EF4-FFF2-40B4-BE49-F238E27FC236}">
                  <a16:creationId xmlns:a16="http://schemas.microsoft.com/office/drawing/2014/main" xmlns="" id="{901BE026-5844-4FE0-88CB-C059F3E9F4AB}"/>
                </a:ext>
              </a:extLst>
            </p:cNvPr>
            <p:cNvSpPr>
              <a:spLocks noChangeShapeType="1"/>
            </p:cNvSpPr>
            <p:nvPr/>
          </p:nvSpPr>
          <p:spPr bwMode="auto">
            <a:xfrm flipH="1">
              <a:off x="1389063" y="330835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8" name="Line 457">
              <a:extLst>
                <a:ext uri="{FF2B5EF4-FFF2-40B4-BE49-F238E27FC236}">
                  <a16:creationId xmlns:a16="http://schemas.microsoft.com/office/drawing/2014/main" xmlns="" id="{2E2E8DB2-1C78-4FEB-9B6B-170D106385ED}"/>
                </a:ext>
              </a:extLst>
            </p:cNvPr>
            <p:cNvSpPr>
              <a:spLocks noChangeShapeType="1"/>
            </p:cNvSpPr>
            <p:nvPr/>
          </p:nvSpPr>
          <p:spPr bwMode="auto">
            <a:xfrm>
              <a:off x="1858963" y="33464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9" name="Line 458">
              <a:extLst>
                <a:ext uri="{FF2B5EF4-FFF2-40B4-BE49-F238E27FC236}">
                  <a16:creationId xmlns:a16="http://schemas.microsoft.com/office/drawing/2014/main" xmlns="" id="{90B76B67-302F-43A5-ABDA-2833DEEDCB18}"/>
                </a:ext>
              </a:extLst>
            </p:cNvPr>
            <p:cNvSpPr>
              <a:spLocks noChangeShapeType="1"/>
            </p:cNvSpPr>
            <p:nvPr/>
          </p:nvSpPr>
          <p:spPr bwMode="auto">
            <a:xfrm flipH="1">
              <a:off x="1830388" y="3375025"/>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0" name="Line 459">
              <a:extLst>
                <a:ext uri="{FF2B5EF4-FFF2-40B4-BE49-F238E27FC236}">
                  <a16:creationId xmlns:a16="http://schemas.microsoft.com/office/drawing/2014/main" xmlns="" id="{B40A854E-9F58-497E-9234-A4FFF5F0C18D}"/>
                </a:ext>
              </a:extLst>
            </p:cNvPr>
            <p:cNvSpPr>
              <a:spLocks noChangeShapeType="1"/>
            </p:cNvSpPr>
            <p:nvPr/>
          </p:nvSpPr>
          <p:spPr bwMode="auto">
            <a:xfrm>
              <a:off x="1874838" y="33464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1" name="Line 460">
              <a:extLst>
                <a:ext uri="{FF2B5EF4-FFF2-40B4-BE49-F238E27FC236}">
                  <a16:creationId xmlns:a16="http://schemas.microsoft.com/office/drawing/2014/main" xmlns="" id="{C7FB6E04-ADAD-4679-B73D-19146C5D4168}"/>
                </a:ext>
              </a:extLst>
            </p:cNvPr>
            <p:cNvSpPr>
              <a:spLocks noChangeShapeType="1"/>
            </p:cNvSpPr>
            <p:nvPr/>
          </p:nvSpPr>
          <p:spPr bwMode="auto">
            <a:xfrm flipH="1">
              <a:off x="1849438" y="33750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2" name="Line 461">
              <a:extLst>
                <a:ext uri="{FF2B5EF4-FFF2-40B4-BE49-F238E27FC236}">
                  <a16:creationId xmlns:a16="http://schemas.microsoft.com/office/drawing/2014/main" xmlns="" id="{5AE32FF0-1C4C-49F1-B72B-FA720CA380DA}"/>
                </a:ext>
              </a:extLst>
            </p:cNvPr>
            <p:cNvSpPr>
              <a:spLocks noChangeShapeType="1"/>
            </p:cNvSpPr>
            <p:nvPr/>
          </p:nvSpPr>
          <p:spPr bwMode="auto">
            <a:xfrm>
              <a:off x="2130425" y="33877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3" name="Line 462">
              <a:extLst>
                <a:ext uri="{FF2B5EF4-FFF2-40B4-BE49-F238E27FC236}">
                  <a16:creationId xmlns:a16="http://schemas.microsoft.com/office/drawing/2014/main" xmlns="" id="{62E41017-2F3F-4DC5-BD01-E9EC40B4B90C}"/>
                </a:ext>
              </a:extLst>
            </p:cNvPr>
            <p:cNvSpPr>
              <a:spLocks noChangeShapeType="1"/>
            </p:cNvSpPr>
            <p:nvPr/>
          </p:nvSpPr>
          <p:spPr bwMode="auto">
            <a:xfrm flipH="1">
              <a:off x="2101850" y="34131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4" name="Line 463">
              <a:extLst>
                <a:ext uri="{FF2B5EF4-FFF2-40B4-BE49-F238E27FC236}">
                  <a16:creationId xmlns:a16="http://schemas.microsoft.com/office/drawing/2014/main" xmlns="" id="{71056BCE-2BB2-4B62-B0FA-77E2711A2943}"/>
                </a:ext>
              </a:extLst>
            </p:cNvPr>
            <p:cNvSpPr>
              <a:spLocks noChangeShapeType="1"/>
            </p:cNvSpPr>
            <p:nvPr/>
          </p:nvSpPr>
          <p:spPr bwMode="auto">
            <a:xfrm>
              <a:off x="238125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5" name="Line 464">
              <a:extLst>
                <a:ext uri="{FF2B5EF4-FFF2-40B4-BE49-F238E27FC236}">
                  <a16:creationId xmlns:a16="http://schemas.microsoft.com/office/drawing/2014/main" xmlns="" id="{D5FFD260-8D58-43C9-9181-3DACEB8D8AEC}"/>
                </a:ext>
              </a:extLst>
            </p:cNvPr>
            <p:cNvSpPr>
              <a:spLocks noChangeShapeType="1"/>
            </p:cNvSpPr>
            <p:nvPr/>
          </p:nvSpPr>
          <p:spPr bwMode="auto">
            <a:xfrm flipH="1">
              <a:off x="23526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6" name="Line 465">
              <a:extLst>
                <a:ext uri="{FF2B5EF4-FFF2-40B4-BE49-F238E27FC236}">
                  <a16:creationId xmlns:a16="http://schemas.microsoft.com/office/drawing/2014/main" xmlns="" id="{C1550D1E-DC7F-45EB-B181-7AF078400ED8}"/>
                </a:ext>
              </a:extLst>
            </p:cNvPr>
            <p:cNvSpPr>
              <a:spLocks noChangeShapeType="1"/>
            </p:cNvSpPr>
            <p:nvPr/>
          </p:nvSpPr>
          <p:spPr bwMode="auto">
            <a:xfrm>
              <a:off x="239395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7" name="Line 466">
              <a:extLst>
                <a:ext uri="{FF2B5EF4-FFF2-40B4-BE49-F238E27FC236}">
                  <a16:creationId xmlns:a16="http://schemas.microsoft.com/office/drawing/2014/main" xmlns="" id="{393B8A46-B17F-4296-8EC8-479F6CDD4E92}"/>
                </a:ext>
              </a:extLst>
            </p:cNvPr>
            <p:cNvSpPr>
              <a:spLocks noChangeShapeType="1"/>
            </p:cNvSpPr>
            <p:nvPr/>
          </p:nvSpPr>
          <p:spPr bwMode="auto">
            <a:xfrm flipH="1">
              <a:off x="23653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8" name="Line 467">
              <a:extLst>
                <a:ext uri="{FF2B5EF4-FFF2-40B4-BE49-F238E27FC236}">
                  <a16:creationId xmlns:a16="http://schemas.microsoft.com/office/drawing/2014/main" xmlns="" id="{9D7479C4-A5D3-4C8F-95F0-49F0A29830F7}"/>
                </a:ext>
              </a:extLst>
            </p:cNvPr>
            <p:cNvSpPr>
              <a:spLocks noChangeShapeType="1"/>
            </p:cNvSpPr>
            <p:nvPr/>
          </p:nvSpPr>
          <p:spPr bwMode="auto">
            <a:xfrm>
              <a:off x="241617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9" name="Line 468">
              <a:extLst>
                <a:ext uri="{FF2B5EF4-FFF2-40B4-BE49-F238E27FC236}">
                  <a16:creationId xmlns:a16="http://schemas.microsoft.com/office/drawing/2014/main" xmlns="" id="{36AEFEE1-DB9D-412F-842D-0D18F18FD2D3}"/>
                </a:ext>
              </a:extLst>
            </p:cNvPr>
            <p:cNvSpPr>
              <a:spLocks noChangeShapeType="1"/>
            </p:cNvSpPr>
            <p:nvPr/>
          </p:nvSpPr>
          <p:spPr bwMode="auto">
            <a:xfrm flipH="1">
              <a:off x="23907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0" name="Line 469">
              <a:extLst>
                <a:ext uri="{FF2B5EF4-FFF2-40B4-BE49-F238E27FC236}">
                  <a16:creationId xmlns:a16="http://schemas.microsoft.com/office/drawing/2014/main" xmlns="" id="{3DCED2FB-E8DB-4BE0-8144-2B7C5CD6A600}"/>
                </a:ext>
              </a:extLst>
            </p:cNvPr>
            <p:cNvSpPr>
              <a:spLocks noChangeShapeType="1"/>
            </p:cNvSpPr>
            <p:nvPr/>
          </p:nvSpPr>
          <p:spPr bwMode="auto">
            <a:xfrm>
              <a:off x="244475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1" name="Line 470">
              <a:extLst>
                <a:ext uri="{FF2B5EF4-FFF2-40B4-BE49-F238E27FC236}">
                  <a16:creationId xmlns:a16="http://schemas.microsoft.com/office/drawing/2014/main" xmlns="" id="{CB71DBA6-86BD-49F6-829C-ACE3303C2044}"/>
                </a:ext>
              </a:extLst>
            </p:cNvPr>
            <p:cNvSpPr>
              <a:spLocks noChangeShapeType="1"/>
            </p:cNvSpPr>
            <p:nvPr/>
          </p:nvSpPr>
          <p:spPr bwMode="auto">
            <a:xfrm flipH="1">
              <a:off x="24161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2" name="Line 471">
              <a:extLst>
                <a:ext uri="{FF2B5EF4-FFF2-40B4-BE49-F238E27FC236}">
                  <a16:creationId xmlns:a16="http://schemas.microsoft.com/office/drawing/2014/main" xmlns="" id="{896DB3A1-4BBB-46AA-9C84-66D0523B70A6}"/>
                </a:ext>
              </a:extLst>
            </p:cNvPr>
            <p:cNvSpPr>
              <a:spLocks noChangeShapeType="1"/>
            </p:cNvSpPr>
            <p:nvPr/>
          </p:nvSpPr>
          <p:spPr bwMode="auto">
            <a:xfrm>
              <a:off x="243205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3" name="Line 472">
              <a:extLst>
                <a:ext uri="{FF2B5EF4-FFF2-40B4-BE49-F238E27FC236}">
                  <a16:creationId xmlns:a16="http://schemas.microsoft.com/office/drawing/2014/main" xmlns="" id="{85CB69ED-8D25-4B4D-AB02-F7CDE3BC6767}"/>
                </a:ext>
              </a:extLst>
            </p:cNvPr>
            <p:cNvSpPr>
              <a:spLocks noChangeShapeType="1"/>
            </p:cNvSpPr>
            <p:nvPr/>
          </p:nvSpPr>
          <p:spPr bwMode="auto">
            <a:xfrm flipH="1">
              <a:off x="2406650"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4" name="Line 473">
              <a:extLst>
                <a:ext uri="{FF2B5EF4-FFF2-40B4-BE49-F238E27FC236}">
                  <a16:creationId xmlns:a16="http://schemas.microsoft.com/office/drawing/2014/main" xmlns="" id="{393798BC-F0E3-4BD9-AD36-220418C802E9}"/>
                </a:ext>
              </a:extLst>
            </p:cNvPr>
            <p:cNvSpPr>
              <a:spLocks noChangeShapeType="1"/>
            </p:cNvSpPr>
            <p:nvPr/>
          </p:nvSpPr>
          <p:spPr bwMode="auto">
            <a:xfrm>
              <a:off x="245745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5" name="Line 474">
              <a:extLst>
                <a:ext uri="{FF2B5EF4-FFF2-40B4-BE49-F238E27FC236}">
                  <a16:creationId xmlns:a16="http://schemas.microsoft.com/office/drawing/2014/main" xmlns="" id="{CB8996D1-7F25-4A05-B27D-F3E611435529}"/>
                </a:ext>
              </a:extLst>
            </p:cNvPr>
            <p:cNvSpPr>
              <a:spLocks noChangeShapeType="1"/>
            </p:cNvSpPr>
            <p:nvPr/>
          </p:nvSpPr>
          <p:spPr bwMode="auto">
            <a:xfrm flipH="1">
              <a:off x="24288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558" name="Group 5557">
            <a:extLst>
              <a:ext uri="{FF2B5EF4-FFF2-40B4-BE49-F238E27FC236}">
                <a16:creationId xmlns:a16="http://schemas.microsoft.com/office/drawing/2014/main" xmlns="" id="{9B29C463-94B4-4BA8-8F64-144806561780}"/>
              </a:ext>
            </a:extLst>
          </p:cNvPr>
          <p:cNvGrpSpPr/>
          <p:nvPr/>
        </p:nvGrpSpPr>
        <p:grpSpPr>
          <a:xfrm>
            <a:off x="933450" y="2959100"/>
            <a:ext cx="2112963" cy="527050"/>
            <a:chOff x="933450" y="2959100"/>
            <a:chExt cx="2112963" cy="527050"/>
          </a:xfrm>
        </p:grpSpPr>
        <p:sp>
          <p:nvSpPr>
            <p:cNvPr id="5517" name="Freeform 166">
              <a:extLst>
                <a:ext uri="{FF2B5EF4-FFF2-40B4-BE49-F238E27FC236}">
                  <a16:creationId xmlns:a16="http://schemas.microsoft.com/office/drawing/2014/main" xmlns="" id="{3D62FE6D-A71C-4464-992C-83D02DA7EC9F}"/>
                </a:ext>
              </a:extLst>
            </p:cNvPr>
            <p:cNvSpPr>
              <a:spLocks/>
            </p:cNvSpPr>
            <p:nvPr/>
          </p:nvSpPr>
          <p:spPr bwMode="auto">
            <a:xfrm>
              <a:off x="936625" y="2984500"/>
              <a:ext cx="2087563" cy="476250"/>
            </a:xfrm>
            <a:custGeom>
              <a:avLst/>
              <a:gdLst>
                <a:gd name="T0" fmla="*/ 18 w 1315"/>
                <a:gd name="T1" fmla="*/ 0 h 300"/>
                <a:gd name="T2" fmla="*/ 44 w 1315"/>
                <a:gd name="T3" fmla="*/ 4 h 300"/>
                <a:gd name="T4" fmla="*/ 54 w 1315"/>
                <a:gd name="T5" fmla="*/ 10 h 300"/>
                <a:gd name="T6" fmla="*/ 62 w 1315"/>
                <a:gd name="T7" fmla="*/ 14 h 300"/>
                <a:gd name="T8" fmla="*/ 74 w 1315"/>
                <a:gd name="T9" fmla="*/ 16 h 300"/>
                <a:gd name="T10" fmla="*/ 80 w 1315"/>
                <a:gd name="T11" fmla="*/ 24 h 300"/>
                <a:gd name="T12" fmla="*/ 102 w 1315"/>
                <a:gd name="T13" fmla="*/ 32 h 300"/>
                <a:gd name="T14" fmla="*/ 120 w 1315"/>
                <a:gd name="T15" fmla="*/ 38 h 300"/>
                <a:gd name="T16" fmla="*/ 132 w 1315"/>
                <a:gd name="T17" fmla="*/ 54 h 300"/>
                <a:gd name="T18" fmla="*/ 144 w 1315"/>
                <a:gd name="T19" fmla="*/ 58 h 300"/>
                <a:gd name="T20" fmla="*/ 156 w 1315"/>
                <a:gd name="T21" fmla="*/ 62 h 300"/>
                <a:gd name="T22" fmla="*/ 162 w 1315"/>
                <a:gd name="T23" fmla="*/ 68 h 300"/>
                <a:gd name="T24" fmla="*/ 166 w 1315"/>
                <a:gd name="T25" fmla="*/ 74 h 300"/>
                <a:gd name="T26" fmla="*/ 178 w 1315"/>
                <a:gd name="T27" fmla="*/ 82 h 300"/>
                <a:gd name="T28" fmla="*/ 182 w 1315"/>
                <a:gd name="T29" fmla="*/ 88 h 300"/>
                <a:gd name="T30" fmla="*/ 187 w 1315"/>
                <a:gd name="T31" fmla="*/ 94 h 300"/>
                <a:gd name="T32" fmla="*/ 191 w 1315"/>
                <a:gd name="T33" fmla="*/ 100 h 300"/>
                <a:gd name="T34" fmla="*/ 197 w 1315"/>
                <a:gd name="T35" fmla="*/ 106 h 300"/>
                <a:gd name="T36" fmla="*/ 207 w 1315"/>
                <a:gd name="T37" fmla="*/ 110 h 300"/>
                <a:gd name="T38" fmla="*/ 211 w 1315"/>
                <a:gd name="T39" fmla="*/ 118 h 300"/>
                <a:gd name="T40" fmla="*/ 217 w 1315"/>
                <a:gd name="T41" fmla="*/ 124 h 300"/>
                <a:gd name="T42" fmla="*/ 229 w 1315"/>
                <a:gd name="T43" fmla="*/ 128 h 300"/>
                <a:gd name="T44" fmla="*/ 235 w 1315"/>
                <a:gd name="T45" fmla="*/ 132 h 300"/>
                <a:gd name="T46" fmla="*/ 245 w 1315"/>
                <a:gd name="T47" fmla="*/ 138 h 300"/>
                <a:gd name="T48" fmla="*/ 251 w 1315"/>
                <a:gd name="T49" fmla="*/ 140 h 300"/>
                <a:gd name="T50" fmla="*/ 259 w 1315"/>
                <a:gd name="T51" fmla="*/ 146 h 300"/>
                <a:gd name="T52" fmla="*/ 275 w 1315"/>
                <a:gd name="T53" fmla="*/ 154 h 300"/>
                <a:gd name="T54" fmla="*/ 299 w 1315"/>
                <a:gd name="T55" fmla="*/ 158 h 300"/>
                <a:gd name="T56" fmla="*/ 313 w 1315"/>
                <a:gd name="T57" fmla="*/ 164 h 300"/>
                <a:gd name="T58" fmla="*/ 361 w 1315"/>
                <a:gd name="T59" fmla="*/ 172 h 300"/>
                <a:gd name="T60" fmla="*/ 373 w 1315"/>
                <a:gd name="T61" fmla="*/ 176 h 300"/>
                <a:gd name="T62" fmla="*/ 383 w 1315"/>
                <a:gd name="T63" fmla="*/ 180 h 300"/>
                <a:gd name="T64" fmla="*/ 399 w 1315"/>
                <a:gd name="T65" fmla="*/ 184 h 300"/>
                <a:gd name="T66" fmla="*/ 415 w 1315"/>
                <a:gd name="T67" fmla="*/ 190 h 300"/>
                <a:gd name="T68" fmla="*/ 425 w 1315"/>
                <a:gd name="T69" fmla="*/ 196 h 300"/>
                <a:gd name="T70" fmla="*/ 443 w 1315"/>
                <a:gd name="T71" fmla="*/ 202 h 300"/>
                <a:gd name="T72" fmla="*/ 461 w 1315"/>
                <a:gd name="T73" fmla="*/ 204 h 300"/>
                <a:gd name="T74" fmla="*/ 473 w 1315"/>
                <a:gd name="T75" fmla="*/ 210 h 300"/>
                <a:gd name="T76" fmla="*/ 483 w 1315"/>
                <a:gd name="T77" fmla="*/ 214 h 300"/>
                <a:gd name="T78" fmla="*/ 523 w 1315"/>
                <a:gd name="T79" fmla="*/ 220 h 300"/>
                <a:gd name="T80" fmla="*/ 531 w 1315"/>
                <a:gd name="T81" fmla="*/ 224 h 300"/>
                <a:gd name="T82" fmla="*/ 551 w 1315"/>
                <a:gd name="T83" fmla="*/ 228 h 300"/>
                <a:gd name="T84" fmla="*/ 577 w 1315"/>
                <a:gd name="T85" fmla="*/ 232 h 300"/>
                <a:gd name="T86" fmla="*/ 587 w 1315"/>
                <a:gd name="T87" fmla="*/ 234 h 300"/>
                <a:gd name="T88" fmla="*/ 613 w 1315"/>
                <a:gd name="T89" fmla="*/ 240 h 300"/>
                <a:gd name="T90" fmla="*/ 642 w 1315"/>
                <a:gd name="T91" fmla="*/ 246 h 300"/>
                <a:gd name="T92" fmla="*/ 718 w 1315"/>
                <a:gd name="T93" fmla="*/ 252 h 300"/>
                <a:gd name="T94" fmla="*/ 778 w 1315"/>
                <a:gd name="T95" fmla="*/ 258 h 300"/>
                <a:gd name="T96" fmla="*/ 870 w 1315"/>
                <a:gd name="T97" fmla="*/ 262 h 300"/>
                <a:gd name="T98" fmla="*/ 938 w 1315"/>
                <a:gd name="T99" fmla="*/ 264 h 300"/>
                <a:gd name="T100" fmla="*/ 980 w 1315"/>
                <a:gd name="T101" fmla="*/ 268 h 300"/>
                <a:gd name="T102" fmla="*/ 998 w 1315"/>
                <a:gd name="T103" fmla="*/ 274 h 300"/>
                <a:gd name="T104" fmla="*/ 1028 w 1315"/>
                <a:gd name="T105" fmla="*/ 280 h 300"/>
                <a:gd name="T106" fmla="*/ 1050 w 1315"/>
                <a:gd name="T107" fmla="*/ 282 h 300"/>
                <a:gd name="T108" fmla="*/ 1091 w 1315"/>
                <a:gd name="T109" fmla="*/ 286 h 300"/>
                <a:gd name="T110" fmla="*/ 1143 w 1315"/>
                <a:gd name="T111" fmla="*/ 292 h 300"/>
                <a:gd name="T112" fmla="*/ 1235 w 1315"/>
                <a:gd name="T113" fmla="*/ 296 h 300"/>
                <a:gd name="T114" fmla="*/ 1315 w 1315"/>
                <a:gd name="T115"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5" h="300">
                  <a:moveTo>
                    <a:pt x="0" y="0"/>
                  </a:moveTo>
                  <a:lnTo>
                    <a:pt x="18" y="0"/>
                  </a:lnTo>
                  <a:lnTo>
                    <a:pt x="18" y="4"/>
                  </a:lnTo>
                  <a:lnTo>
                    <a:pt x="44" y="4"/>
                  </a:lnTo>
                  <a:lnTo>
                    <a:pt x="44" y="10"/>
                  </a:lnTo>
                  <a:lnTo>
                    <a:pt x="54" y="10"/>
                  </a:lnTo>
                  <a:lnTo>
                    <a:pt x="54" y="14"/>
                  </a:lnTo>
                  <a:lnTo>
                    <a:pt x="62" y="14"/>
                  </a:lnTo>
                  <a:lnTo>
                    <a:pt x="62" y="16"/>
                  </a:lnTo>
                  <a:lnTo>
                    <a:pt x="74" y="16"/>
                  </a:lnTo>
                  <a:lnTo>
                    <a:pt x="74" y="24"/>
                  </a:lnTo>
                  <a:lnTo>
                    <a:pt x="80" y="24"/>
                  </a:lnTo>
                  <a:lnTo>
                    <a:pt x="80" y="32"/>
                  </a:lnTo>
                  <a:lnTo>
                    <a:pt x="102" y="32"/>
                  </a:lnTo>
                  <a:lnTo>
                    <a:pt x="102" y="38"/>
                  </a:lnTo>
                  <a:lnTo>
                    <a:pt x="120" y="38"/>
                  </a:lnTo>
                  <a:lnTo>
                    <a:pt x="120" y="54"/>
                  </a:lnTo>
                  <a:lnTo>
                    <a:pt x="132" y="54"/>
                  </a:lnTo>
                  <a:lnTo>
                    <a:pt x="132" y="58"/>
                  </a:lnTo>
                  <a:lnTo>
                    <a:pt x="144" y="58"/>
                  </a:lnTo>
                  <a:lnTo>
                    <a:pt x="144" y="62"/>
                  </a:lnTo>
                  <a:lnTo>
                    <a:pt x="156" y="62"/>
                  </a:lnTo>
                  <a:lnTo>
                    <a:pt x="156" y="68"/>
                  </a:lnTo>
                  <a:lnTo>
                    <a:pt x="162" y="68"/>
                  </a:lnTo>
                  <a:lnTo>
                    <a:pt x="162" y="74"/>
                  </a:lnTo>
                  <a:lnTo>
                    <a:pt x="166" y="74"/>
                  </a:lnTo>
                  <a:lnTo>
                    <a:pt x="166" y="82"/>
                  </a:lnTo>
                  <a:lnTo>
                    <a:pt x="178" y="82"/>
                  </a:lnTo>
                  <a:lnTo>
                    <a:pt x="178" y="88"/>
                  </a:lnTo>
                  <a:lnTo>
                    <a:pt x="182" y="88"/>
                  </a:lnTo>
                  <a:lnTo>
                    <a:pt x="182" y="94"/>
                  </a:lnTo>
                  <a:lnTo>
                    <a:pt x="187" y="94"/>
                  </a:lnTo>
                  <a:lnTo>
                    <a:pt x="187" y="100"/>
                  </a:lnTo>
                  <a:lnTo>
                    <a:pt x="191" y="100"/>
                  </a:lnTo>
                  <a:lnTo>
                    <a:pt x="191" y="106"/>
                  </a:lnTo>
                  <a:lnTo>
                    <a:pt x="197" y="106"/>
                  </a:lnTo>
                  <a:lnTo>
                    <a:pt x="197" y="110"/>
                  </a:lnTo>
                  <a:lnTo>
                    <a:pt x="207" y="110"/>
                  </a:lnTo>
                  <a:lnTo>
                    <a:pt x="207" y="118"/>
                  </a:lnTo>
                  <a:lnTo>
                    <a:pt x="211" y="118"/>
                  </a:lnTo>
                  <a:lnTo>
                    <a:pt x="211" y="124"/>
                  </a:lnTo>
                  <a:lnTo>
                    <a:pt x="217" y="124"/>
                  </a:lnTo>
                  <a:lnTo>
                    <a:pt x="217" y="128"/>
                  </a:lnTo>
                  <a:lnTo>
                    <a:pt x="229" y="128"/>
                  </a:lnTo>
                  <a:lnTo>
                    <a:pt x="229" y="132"/>
                  </a:lnTo>
                  <a:lnTo>
                    <a:pt x="235" y="132"/>
                  </a:lnTo>
                  <a:lnTo>
                    <a:pt x="235" y="138"/>
                  </a:lnTo>
                  <a:lnTo>
                    <a:pt x="245" y="138"/>
                  </a:lnTo>
                  <a:lnTo>
                    <a:pt x="245" y="140"/>
                  </a:lnTo>
                  <a:lnTo>
                    <a:pt x="251" y="140"/>
                  </a:lnTo>
                  <a:lnTo>
                    <a:pt x="251" y="146"/>
                  </a:lnTo>
                  <a:lnTo>
                    <a:pt x="259" y="146"/>
                  </a:lnTo>
                  <a:lnTo>
                    <a:pt x="259" y="154"/>
                  </a:lnTo>
                  <a:lnTo>
                    <a:pt x="275" y="154"/>
                  </a:lnTo>
                  <a:lnTo>
                    <a:pt x="275" y="158"/>
                  </a:lnTo>
                  <a:lnTo>
                    <a:pt x="299" y="158"/>
                  </a:lnTo>
                  <a:lnTo>
                    <a:pt x="299" y="164"/>
                  </a:lnTo>
                  <a:lnTo>
                    <a:pt x="313" y="164"/>
                  </a:lnTo>
                  <a:lnTo>
                    <a:pt x="313" y="172"/>
                  </a:lnTo>
                  <a:lnTo>
                    <a:pt x="361" y="172"/>
                  </a:lnTo>
                  <a:lnTo>
                    <a:pt x="361" y="176"/>
                  </a:lnTo>
                  <a:lnTo>
                    <a:pt x="373" y="176"/>
                  </a:lnTo>
                  <a:lnTo>
                    <a:pt x="373" y="180"/>
                  </a:lnTo>
                  <a:lnTo>
                    <a:pt x="383" y="180"/>
                  </a:lnTo>
                  <a:lnTo>
                    <a:pt x="383" y="184"/>
                  </a:lnTo>
                  <a:lnTo>
                    <a:pt x="399" y="184"/>
                  </a:lnTo>
                  <a:lnTo>
                    <a:pt x="399" y="190"/>
                  </a:lnTo>
                  <a:lnTo>
                    <a:pt x="415" y="190"/>
                  </a:lnTo>
                  <a:lnTo>
                    <a:pt x="415" y="196"/>
                  </a:lnTo>
                  <a:lnTo>
                    <a:pt x="425" y="196"/>
                  </a:lnTo>
                  <a:lnTo>
                    <a:pt x="425" y="202"/>
                  </a:lnTo>
                  <a:lnTo>
                    <a:pt x="443" y="202"/>
                  </a:lnTo>
                  <a:lnTo>
                    <a:pt x="443" y="204"/>
                  </a:lnTo>
                  <a:lnTo>
                    <a:pt x="461" y="204"/>
                  </a:lnTo>
                  <a:lnTo>
                    <a:pt x="461" y="210"/>
                  </a:lnTo>
                  <a:lnTo>
                    <a:pt x="473" y="210"/>
                  </a:lnTo>
                  <a:lnTo>
                    <a:pt x="473" y="214"/>
                  </a:lnTo>
                  <a:lnTo>
                    <a:pt x="483" y="214"/>
                  </a:lnTo>
                  <a:lnTo>
                    <a:pt x="483" y="220"/>
                  </a:lnTo>
                  <a:lnTo>
                    <a:pt x="523" y="220"/>
                  </a:lnTo>
                  <a:lnTo>
                    <a:pt x="523" y="224"/>
                  </a:lnTo>
                  <a:lnTo>
                    <a:pt x="531" y="224"/>
                  </a:lnTo>
                  <a:lnTo>
                    <a:pt x="531" y="228"/>
                  </a:lnTo>
                  <a:lnTo>
                    <a:pt x="551" y="228"/>
                  </a:lnTo>
                  <a:lnTo>
                    <a:pt x="551" y="232"/>
                  </a:lnTo>
                  <a:lnTo>
                    <a:pt x="577" y="232"/>
                  </a:lnTo>
                  <a:lnTo>
                    <a:pt x="577" y="234"/>
                  </a:lnTo>
                  <a:lnTo>
                    <a:pt x="587" y="234"/>
                  </a:lnTo>
                  <a:lnTo>
                    <a:pt x="587" y="240"/>
                  </a:lnTo>
                  <a:lnTo>
                    <a:pt x="613" y="240"/>
                  </a:lnTo>
                  <a:lnTo>
                    <a:pt x="613" y="246"/>
                  </a:lnTo>
                  <a:lnTo>
                    <a:pt x="642" y="246"/>
                  </a:lnTo>
                  <a:lnTo>
                    <a:pt x="642" y="252"/>
                  </a:lnTo>
                  <a:lnTo>
                    <a:pt x="718" y="252"/>
                  </a:lnTo>
                  <a:lnTo>
                    <a:pt x="718" y="258"/>
                  </a:lnTo>
                  <a:lnTo>
                    <a:pt x="778" y="258"/>
                  </a:lnTo>
                  <a:lnTo>
                    <a:pt x="778" y="262"/>
                  </a:lnTo>
                  <a:lnTo>
                    <a:pt x="870" y="262"/>
                  </a:lnTo>
                  <a:lnTo>
                    <a:pt x="870" y="264"/>
                  </a:lnTo>
                  <a:lnTo>
                    <a:pt x="938" y="264"/>
                  </a:lnTo>
                  <a:lnTo>
                    <a:pt x="938" y="268"/>
                  </a:lnTo>
                  <a:lnTo>
                    <a:pt x="980" y="268"/>
                  </a:lnTo>
                  <a:lnTo>
                    <a:pt x="980" y="274"/>
                  </a:lnTo>
                  <a:lnTo>
                    <a:pt x="998" y="274"/>
                  </a:lnTo>
                  <a:lnTo>
                    <a:pt x="998" y="280"/>
                  </a:lnTo>
                  <a:lnTo>
                    <a:pt x="1028" y="280"/>
                  </a:lnTo>
                  <a:lnTo>
                    <a:pt x="1028" y="282"/>
                  </a:lnTo>
                  <a:lnTo>
                    <a:pt x="1050" y="282"/>
                  </a:lnTo>
                  <a:lnTo>
                    <a:pt x="1050" y="286"/>
                  </a:lnTo>
                  <a:lnTo>
                    <a:pt x="1091" y="286"/>
                  </a:lnTo>
                  <a:lnTo>
                    <a:pt x="1091" y="292"/>
                  </a:lnTo>
                  <a:lnTo>
                    <a:pt x="1143" y="292"/>
                  </a:lnTo>
                  <a:lnTo>
                    <a:pt x="1143" y="296"/>
                  </a:lnTo>
                  <a:lnTo>
                    <a:pt x="1235" y="296"/>
                  </a:lnTo>
                  <a:lnTo>
                    <a:pt x="1235" y="300"/>
                  </a:lnTo>
                  <a:lnTo>
                    <a:pt x="1315" y="30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8" name="Line 167">
              <a:extLst>
                <a:ext uri="{FF2B5EF4-FFF2-40B4-BE49-F238E27FC236}">
                  <a16:creationId xmlns:a16="http://schemas.microsoft.com/office/drawing/2014/main" xmlns="" id="{91E38904-E304-486C-A698-847B0C23FC58}"/>
                </a:ext>
              </a:extLst>
            </p:cNvPr>
            <p:cNvSpPr>
              <a:spLocks noChangeShapeType="1"/>
            </p:cNvSpPr>
            <p:nvPr/>
          </p:nvSpPr>
          <p:spPr bwMode="auto">
            <a:xfrm>
              <a:off x="302101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9" name="Line 168">
              <a:extLst>
                <a:ext uri="{FF2B5EF4-FFF2-40B4-BE49-F238E27FC236}">
                  <a16:creationId xmlns:a16="http://schemas.microsoft.com/office/drawing/2014/main" xmlns="" id="{305B4233-F286-44B8-85EC-8F0F7809BDDE}"/>
                </a:ext>
              </a:extLst>
            </p:cNvPr>
            <p:cNvSpPr>
              <a:spLocks noChangeShapeType="1"/>
            </p:cNvSpPr>
            <p:nvPr/>
          </p:nvSpPr>
          <p:spPr bwMode="auto">
            <a:xfrm flipH="1">
              <a:off x="2992438"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0" name="Line 169">
              <a:extLst>
                <a:ext uri="{FF2B5EF4-FFF2-40B4-BE49-F238E27FC236}">
                  <a16:creationId xmlns:a16="http://schemas.microsoft.com/office/drawing/2014/main" xmlns="" id="{074E580B-E0FF-4279-818D-5F98F3ECBE16}"/>
                </a:ext>
              </a:extLst>
            </p:cNvPr>
            <p:cNvSpPr>
              <a:spLocks noChangeShapeType="1"/>
            </p:cNvSpPr>
            <p:nvPr/>
          </p:nvSpPr>
          <p:spPr bwMode="auto">
            <a:xfrm>
              <a:off x="3005138"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1" name="Line 170">
              <a:extLst>
                <a:ext uri="{FF2B5EF4-FFF2-40B4-BE49-F238E27FC236}">
                  <a16:creationId xmlns:a16="http://schemas.microsoft.com/office/drawing/2014/main" xmlns="" id="{CB717E1F-D507-488D-A147-BDC597FC9F94}"/>
                </a:ext>
              </a:extLst>
            </p:cNvPr>
            <p:cNvSpPr>
              <a:spLocks noChangeShapeType="1"/>
            </p:cNvSpPr>
            <p:nvPr/>
          </p:nvSpPr>
          <p:spPr bwMode="auto">
            <a:xfrm flipH="1">
              <a:off x="2979738"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2" name="Line 171">
              <a:extLst>
                <a:ext uri="{FF2B5EF4-FFF2-40B4-BE49-F238E27FC236}">
                  <a16:creationId xmlns:a16="http://schemas.microsoft.com/office/drawing/2014/main" xmlns="" id="{C99EF677-9801-445F-ADE7-E24AE01E8D07}"/>
                </a:ext>
              </a:extLst>
            </p:cNvPr>
            <p:cNvSpPr>
              <a:spLocks noChangeShapeType="1"/>
            </p:cNvSpPr>
            <p:nvPr/>
          </p:nvSpPr>
          <p:spPr bwMode="auto">
            <a:xfrm>
              <a:off x="2992438"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3" name="Line 172">
              <a:extLst>
                <a:ext uri="{FF2B5EF4-FFF2-40B4-BE49-F238E27FC236}">
                  <a16:creationId xmlns:a16="http://schemas.microsoft.com/office/drawing/2014/main" xmlns="" id="{57F01E7C-2311-4242-BC4F-A3325A13D238}"/>
                </a:ext>
              </a:extLst>
            </p:cNvPr>
            <p:cNvSpPr>
              <a:spLocks noChangeShapeType="1"/>
            </p:cNvSpPr>
            <p:nvPr/>
          </p:nvSpPr>
          <p:spPr bwMode="auto">
            <a:xfrm flipH="1">
              <a:off x="2963863"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4" name="Line 173">
              <a:extLst>
                <a:ext uri="{FF2B5EF4-FFF2-40B4-BE49-F238E27FC236}">
                  <a16:creationId xmlns:a16="http://schemas.microsoft.com/office/drawing/2014/main" xmlns="" id="{7232BF4F-1744-48AD-B7C9-4126D3FD3A33}"/>
                </a:ext>
              </a:extLst>
            </p:cNvPr>
            <p:cNvSpPr>
              <a:spLocks noChangeShapeType="1"/>
            </p:cNvSpPr>
            <p:nvPr/>
          </p:nvSpPr>
          <p:spPr bwMode="auto">
            <a:xfrm>
              <a:off x="297656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5" name="Line 174">
              <a:extLst>
                <a:ext uri="{FF2B5EF4-FFF2-40B4-BE49-F238E27FC236}">
                  <a16:creationId xmlns:a16="http://schemas.microsoft.com/office/drawing/2014/main" xmlns="" id="{0A05F349-B63B-495E-8A6D-67F31DCD504C}"/>
                </a:ext>
              </a:extLst>
            </p:cNvPr>
            <p:cNvSpPr>
              <a:spLocks noChangeShapeType="1"/>
            </p:cNvSpPr>
            <p:nvPr/>
          </p:nvSpPr>
          <p:spPr bwMode="auto">
            <a:xfrm flipH="1">
              <a:off x="2951163"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6" name="Line 175">
              <a:extLst>
                <a:ext uri="{FF2B5EF4-FFF2-40B4-BE49-F238E27FC236}">
                  <a16:creationId xmlns:a16="http://schemas.microsoft.com/office/drawing/2014/main" xmlns="" id="{FFB98299-AFE9-4467-A195-AEE3D0FEAF73}"/>
                </a:ext>
              </a:extLst>
            </p:cNvPr>
            <p:cNvSpPr>
              <a:spLocks noChangeShapeType="1"/>
            </p:cNvSpPr>
            <p:nvPr/>
          </p:nvSpPr>
          <p:spPr bwMode="auto">
            <a:xfrm>
              <a:off x="296386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7" name="Line 176">
              <a:extLst>
                <a:ext uri="{FF2B5EF4-FFF2-40B4-BE49-F238E27FC236}">
                  <a16:creationId xmlns:a16="http://schemas.microsoft.com/office/drawing/2014/main" xmlns="" id="{8F41A91B-9A9A-4FC4-9A3A-07F728F36AF4}"/>
                </a:ext>
              </a:extLst>
            </p:cNvPr>
            <p:cNvSpPr>
              <a:spLocks noChangeShapeType="1"/>
            </p:cNvSpPr>
            <p:nvPr/>
          </p:nvSpPr>
          <p:spPr bwMode="auto">
            <a:xfrm flipH="1">
              <a:off x="2935288" y="346075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8" name="Line 177">
              <a:extLst>
                <a:ext uri="{FF2B5EF4-FFF2-40B4-BE49-F238E27FC236}">
                  <a16:creationId xmlns:a16="http://schemas.microsoft.com/office/drawing/2014/main" xmlns="" id="{E81BE6BC-8897-4701-8EE1-D5BA51C46A3B}"/>
                </a:ext>
              </a:extLst>
            </p:cNvPr>
            <p:cNvSpPr>
              <a:spLocks noChangeShapeType="1"/>
            </p:cNvSpPr>
            <p:nvPr/>
          </p:nvSpPr>
          <p:spPr bwMode="auto">
            <a:xfrm>
              <a:off x="295116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29" name="Line 178">
              <a:extLst>
                <a:ext uri="{FF2B5EF4-FFF2-40B4-BE49-F238E27FC236}">
                  <a16:creationId xmlns:a16="http://schemas.microsoft.com/office/drawing/2014/main" xmlns="" id="{0C5EDFF5-0CFD-4265-97D5-1B7844D794CD}"/>
                </a:ext>
              </a:extLst>
            </p:cNvPr>
            <p:cNvSpPr>
              <a:spLocks noChangeShapeType="1"/>
            </p:cNvSpPr>
            <p:nvPr/>
          </p:nvSpPr>
          <p:spPr bwMode="auto">
            <a:xfrm flipH="1">
              <a:off x="2922588"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0" name="Line 179">
              <a:extLst>
                <a:ext uri="{FF2B5EF4-FFF2-40B4-BE49-F238E27FC236}">
                  <a16:creationId xmlns:a16="http://schemas.microsoft.com/office/drawing/2014/main" xmlns="" id="{81CDC306-8669-4A60-896C-9C91CE6A1E16}"/>
                </a:ext>
              </a:extLst>
            </p:cNvPr>
            <p:cNvSpPr>
              <a:spLocks noChangeShapeType="1"/>
            </p:cNvSpPr>
            <p:nvPr/>
          </p:nvSpPr>
          <p:spPr bwMode="auto">
            <a:xfrm>
              <a:off x="2935288"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1" name="Line 180">
              <a:extLst>
                <a:ext uri="{FF2B5EF4-FFF2-40B4-BE49-F238E27FC236}">
                  <a16:creationId xmlns:a16="http://schemas.microsoft.com/office/drawing/2014/main" xmlns="" id="{AE9DA97A-7A77-49C3-A94E-AD5DC96E70CE}"/>
                </a:ext>
              </a:extLst>
            </p:cNvPr>
            <p:cNvSpPr>
              <a:spLocks noChangeShapeType="1"/>
            </p:cNvSpPr>
            <p:nvPr/>
          </p:nvSpPr>
          <p:spPr bwMode="auto">
            <a:xfrm flipH="1">
              <a:off x="2909888"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2" name="Line 181">
              <a:extLst>
                <a:ext uri="{FF2B5EF4-FFF2-40B4-BE49-F238E27FC236}">
                  <a16:creationId xmlns:a16="http://schemas.microsoft.com/office/drawing/2014/main" xmlns="" id="{52FA39E3-7487-4108-A912-D57460284E96}"/>
                </a:ext>
              </a:extLst>
            </p:cNvPr>
            <p:cNvSpPr>
              <a:spLocks noChangeShapeType="1"/>
            </p:cNvSpPr>
            <p:nvPr/>
          </p:nvSpPr>
          <p:spPr bwMode="auto">
            <a:xfrm>
              <a:off x="2922588"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3" name="Line 182">
              <a:extLst>
                <a:ext uri="{FF2B5EF4-FFF2-40B4-BE49-F238E27FC236}">
                  <a16:creationId xmlns:a16="http://schemas.microsoft.com/office/drawing/2014/main" xmlns="" id="{4F0C3B8F-59F8-437F-931A-7235574C9649}"/>
                </a:ext>
              </a:extLst>
            </p:cNvPr>
            <p:cNvSpPr>
              <a:spLocks noChangeShapeType="1"/>
            </p:cNvSpPr>
            <p:nvPr/>
          </p:nvSpPr>
          <p:spPr bwMode="auto">
            <a:xfrm flipH="1">
              <a:off x="2894013"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4" name="Line 183">
              <a:extLst>
                <a:ext uri="{FF2B5EF4-FFF2-40B4-BE49-F238E27FC236}">
                  <a16:creationId xmlns:a16="http://schemas.microsoft.com/office/drawing/2014/main" xmlns="" id="{E9C2F54D-B06C-4D03-9410-AF2BB766A3DD}"/>
                </a:ext>
              </a:extLst>
            </p:cNvPr>
            <p:cNvSpPr>
              <a:spLocks noChangeShapeType="1"/>
            </p:cNvSpPr>
            <p:nvPr/>
          </p:nvSpPr>
          <p:spPr bwMode="auto">
            <a:xfrm>
              <a:off x="290671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5" name="Line 184">
              <a:extLst>
                <a:ext uri="{FF2B5EF4-FFF2-40B4-BE49-F238E27FC236}">
                  <a16:creationId xmlns:a16="http://schemas.microsoft.com/office/drawing/2014/main" xmlns="" id="{C6AD67ED-F70E-498E-A174-84959583BDC2}"/>
                </a:ext>
              </a:extLst>
            </p:cNvPr>
            <p:cNvSpPr>
              <a:spLocks noChangeShapeType="1"/>
            </p:cNvSpPr>
            <p:nvPr/>
          </p:nvSpPr>
          <p:spPr bwMode="auto">
            <a:xfrm flipH="1">
              <a:off x="2881313"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6" name="Line 185">
              <a:extLst>
                <a:ext uri="{FF2B5EF4-FFF2-40B4-BE49-F238E27FC236}">
                  <a16:creationId xmlns:a16="http://schemas.microsoft.com/office/drawing/2014/main" xmlns="" id="{FF5477F0-9261-41CD-A73D-60712DF0EC57}"/>
                </a:ext>
              </a:extLst>
            </p:cNvPr>
            <p:cNvSpPr>
              <a:spLocks noChangeShapeType="1"/>
            </p:cNvSpPr>
            <p:nvPr/>
          </p:nvSpPr>
          <p:spPr bwMode="auto">
            <a:xfrm>
              <a:off x="290036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7" name="Line 186">
              <a:extLst>
                <a:ext uri="{FF2B5EF4-FFF2-40B4-BE49-F238E27FC236}">
                  <a16:creationId xmlns:a16="http://schemas.microsoft.com/office/drawing/2014/main" xmlns="" id="{BFA91EEE-65C1-4A38-B8EF-56E7BEC9F162}"/>
                </a:ext>
              </a:extLst>
            </p:cNvPr>
            <p:cNvSpPr>
              <a:spLocks noChangeShapeType="1"/>
            </p:cNvSpPr>
            <p:nvPr/>
          </p:nvSpPr>
          <p:spPr bwMode="auto">
            <a:xfrm flipH="1">
              <a:off x="2871788"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8" name="Line 187">
              <a:extLst>
                <a:ext uri="{FF2B5EF4-FFF2-40B4-BE49-F238E27FC236}">
                  <a16:creationId xmlns:a16="http://schemas.microsoft.com/office/drawing/2014/main" xmlns="" id="{872096BC-9F3F-4690-97CF-139BB4B5217B}"/>
                </a:ext>
              </a:extLst>
            </p:cNvPr>
            <p:cNvSpPr>
              <a:spLocks noChangeShapeType="1"/>
            </p:cNvSpPr>
            <p:nvPr/>
          </p:nvSpPr>
          <p:spPr bwMode="auto">
            <a:xfrm>
              <a:off x="279558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39" name="Line 188">
              <a:extLst>
                <a:ext uri="{FF2B5EF4-FFF2-40B4-BE49-F238E27FC236}">
                  <a16:creationId xmlns:a16="http://schemas.microsoft.com/office/drawing/2014/main" xmlns="" id="{2ECC2941-1F7E-4A05-9498-90E9E91B1700}"/>
                </a:ext>
              </a:extLst>
            </p:cNvPr>
            <p:cNvSpPr>
              <a:spLocks noChangeShapeType="1"/>
            </p:cNvSpPr>
            <p:nvPr/>
          </p:nvSpPr>
          <p:spPr bwMode="auto">
            <a:xfrm flipH="1">
              <a:off x="2767013" y="345757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0" name="Line 189">
              <a:extLst>
                <a:ext uri="{FF2B5EF4-FFF2-40B4-BE49-F238E27FC236}">
                  <a16:creationId xmlns:a16="http://schemas.microsoft.com/office/drawing/2014/main" xmlns="" id="{EC690907-FA34-4D5D-8F9A-ACC6F84F338E}"/>
                </a:ext>
              </a:extLst>
            </p:cNvPr>
            <p:cNvSpPr>
              <a:spLocks noChangeShapeType="1"/>
            </p:cNvSpPr>
            <p:nvPr/>
          </p:nvSpPr>
          <p:spPr bwMode="auto">
            <a:xfrm>
              <a:off x="278288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1" name="Line 190">
              <a:extLst>
                <a:ext uri="{FF2B5EF4-FFF2-40B4-BE49-F238E27FC236}">
                  <a16:creationId xmlns:a16="http://schemas.microsoft.com/office/drawing/2014/main" xmlns="" id="{8D6BC8B6-1A87-4909-AE6B-7E247D2CA3BE}"/>
                </a:ext>
              </a:extLst>
            </p:cNvPr>
            <p:cNvSpPr>
              <a:spLocks noChangeShapeType="1"/>
            </p:cNvSpPr>
            <p:nvPr/>
          </p:nvSpPr>
          <p:spPr bwMode="auto">
            <a:xfrm flipH="1">
              <a:off x="2754313"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2" name="Line 191">
              <a:extLst>
                <a:ext uri="{FF2B5EF4-FFF2-40B4-BE49-F238E27FC236}">
                  <a16:creationId xmlns:a16="http://schemas.microsoft.com/office/drawing/2014/main" xmlns="" id="{27CDEF89-488D-45AD-BBC7-32E826296A0B}"/>
                </a:ext>
              </a:extLst>
            </p:cNvPr>
            <p:cNvSpPr>
              <a:spLocks noChangeShapeType="1"/>
            </p:cNvSpPr>
            <p:nvPr/>
          </p:nvSpPr>
          <p:spPr bwMode="auto">
            <a:xfrm>
              <a:off x="2767013"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3" name="Line 192">
              <a:extLst>
                <a:ext uri="{FF2B5EF4-FFF2-40B4-BE49-F238E27FC236}">
                  <a16:creationId xmlns:a16="http://schemas.microsoft.com/office/drawing/2014/main" xmlns="" id="{3C5C44AB-7C1C-45DE-BD62-B16D8E5CC0D0}"/>
                </a:ext>
              </a:extLst>
            </p:cNvPr>
            <p:cNvSpPr>
              <a:spLocks noChangeShapeType="1"/>
            </p:cNvSpPr>
            <p:nvPr/>
          </p:nvSpPr>
          <p:spPr bwMode="auto">
            <a:xfrm flipH="1">
              <a:off x="2741613"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4" name="Line 193">
              <a:extLst>
                <a:ext uri="{FF2B5EF4-FFF2-40B4-BE49-F238E27FC236}">
                  <a16:creationId xmlns:a16="http://schemas.microsoft.com/office/drawing/2014/main" xmlns="" id="{40548CD4-59FD-4869-956C-90E7FBD834BC}"/>
                </a:ext>
              </a:extLst>
            </p:cNvPr>
            <p:cNvSpPr>
              <a:spLocks noChangeShapeType="1"/>
            </p:cNvSpPr>
            <p:nvPr/>
          </p:nvSpPr>
          <p:spPr bwMode="auto">
            <a:xfrm>
              <a:off x="2754313"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5" name="Line 194">
              <a:extLst>
                <a:ext uri="{FF2B5EF4-FFF2-40B4-BE49-F238E27FC236}">
                  <a16:creationId xmlns:a16="http://schemas.microsoft.com/office/drawing/2014/main" xmlns="" id="{F2E0B752-8785-4E85-B103-A2B875A2A060}"/>
                </a:ext>
              </a:extLst>
            </p:cNvPr>
            <p:cNvSpPr>
              <a:spLocks noChangeShapeType="1"/>
            </p:cNvSpPr>
            <p:nvPr/>
          </p:nvSpPr>
          <p:spPr bwMode="auto">
            <a:xfrm flipH="1">
              <a:off x="2725738"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6" name="Line 195">
              <a:extLst>
                <a:ext uri="{FF2B5EF4-FFF2-40B4-BE49-F238E27FC236}">
                  <a16:creationId xmlns:a16="http://schemas.microsoft.com/office/drawing/2014/main" xmlns="" id="{A3BD0541-1FA8-42FD-AD45-E26E06121E11}"/>
                </a:ext>
              </a:extLst>
            </p:cNvPr>
            <p:cNvSpPr>
              <a:spLocks noChangeShapeType="1"/>
            </p:cNvSpPr>
            <p:nvPr/>
          </p:nvSpPr>
          <p:spPr bwMode="auto">
            <a:xfrm>
              <a:off x="2741613"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7" name="Line 196">
              <a:extLst>
                <a:ext uri="{FF2B5EF4-FFF2-40B4-BE49-F238E27FC236}">
                  <a16:creationId xmlns:a16="http://schemas.microsoft.com/office/drawing/2014/main" xmlns="" id="{12CC16EC-3373-496B-B1FC-EAABA0366538}"/>
                </a:ext>
              </a:extLst>
            </p:cNvPr>
            <p:cNvSpPr>
              <a:spLocks noChangeShapeType="1"/>
            </p:cNvSpPr>
            <p:nvPr/>
          </p:nvSpPr>
          <p:spPr bwMode="auto">
            <a:xfrm flipH="1">
              <a:off x="2713038"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8" name="Line 197">
              <a:extLst>
                <a:ext uri="{FF2B5EF4-FFF2-40B4-BE49-F238E27FC236}">
                  <a16:creationId xmlns:a16="http://schemas.microsoft.com/office/drawing/2014/main" xmlns="" id="{A9909CEF-4DED-4166-942B-8F9D3940EA3D}"/>
                </a:ext>
              </a:extLst>
            </p:cNvPr>
            <p:cNvSpPr>
              <a:spLocks noChangeShapeType="1"/>
            </p:cNvSpPr>
            <p:nvPr/>
          </p:nvSpPr>
          <p:spPr bwMode="auto">
            <a:xfrm>
              <a:off x="2732088"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49" name="Line 198">
              <a:extLst>
                <a:ext uri="{FF2B5EF4-FFF2-40B4-BE49-F238E27FC236}">
                  <a16:creationId xmlns:a16="http://schemas.microsoft.com/office/drawing/2014/main" xmlns="" id="{6EA798B1-F846-4BD6-9363-630D75CB2CFE}"/>
                </a:ext>
              </a:extLst>
            </p:cNvPr>
            <p:cNvSpPr>
              <a:spLocks noChangeShapeType="1"/>
            </p:cNvSpPr>
            <p:nvPr/>
          </p:nvSpPr>
          <p:spPr bwMode="auto">
            <a:xfrm flipH="1">
              <a:off x="2703513"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50" name="Line 199">
              <a:extLst>
                <a:ext uri="{FF2B5EF4-FFF2-40B4-BE49-F238E27FC236}">
                  <a16:creationId xmlns:a16="http://schemas.microsoft.com/office/drawing/2014/main" xmlns="" id="{CDAB74D2-1731-4378-BC6D-80F7C4AF498E}"/>
                </a:ext>
              </a:extLst>
            </p:cNvPr>
            <p:cNvSpPr>
              <a:spLocks noChangeShapeType="1"/>
            </p:cNvSpPr>
            <p:nvPr/>
          </p:nvSpPr>
          <p:spPr bwMode="auto">
            <a:xfrm>
              <a:off x="2719388"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51" name="Line 200">
              <a:extLst>
                <a:ext uri="{FF2B5EF4-FFF2-40B4-BE49-F238E27FC236}">
                  <a16:creationId xmlns:a16="http://schemas.microsoft.com/office/drawing/2014/main" xmlns="" id="{14972DDA-2BA2-4629-A2B3-EA9AF62446BF}"/>
                </a:ext>
              </a:extLst>
            </p:cNvPr>
            <p:cNvSpPr>
              <a:spLocks noChangeShapeType="1"/>
            </p:cNvSpPr>
            <p:nvPr/>
          </p:nvSpPr>
          <p:spPr bwMode="auto">
            <a:xfrm flipH="1">
              <a:off x="2693988"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52" name="Line 201">
              <a:extLst>
                <a:ext uri="{FF2B5EF4-FFF2-40B4-BE49-F238E27FC236}">
                  <a16:creationId xmlns:a16="http://schemas.microsoft.com/office/drawing/2014/main" xmlns="" id="{5F712A7A-3664-45CA-9947-154E869153AF}"/>
                </a:ext>
              </a:extLst>
            </p:cNvPr>
            <p:cNvSpPr>
              <a:spLocks noChangeShapeType="1"/>
            </p:cNvSpPr>
            <p:nvPr/>
          </p:nvSpPr>
          <p:spPr bwMode="auto">
            <a:xfrm>
              <a:off x="2713038"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53" name="Line 202">
              <a:extLst>
                <a:ext uri="{FF2B5EF4-FFF2-40B4-BE49-F238E27FC236}">
                  <a16:creationId xmlns:a16="http://schemas.microsoft.com/office/drawing/2014/main" xmlns="" id="{A6C23C61-6FC0-40EA-9670-63BB7A55A48E}"/>
                </a:ext>
              </a:extLst>
            </p:cNvPr>
            <p:cNvSpPr>
              <a:spLocks noChangeShapeType="1"/>
            </p:cNvSpPr>
            <p:nvPr/>
          </p:nvSpPr>
          <p:spPr bwMode="auto">
            <a:xfrm flipH="1">
              <a:off x="2684463"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54" name="Line 203">
              <a:extLst>
                <a:ext uri="{FF2B5EF4-FFF2-40B4-BE49-F238E27FC236}">
                  <a16:creationId xmlns:a16="http://schemas.microsoft.com/office/drawing/2014/main" xmlns="" id="{6C1290A3-1CEB-4531-BB9F-B55F00EB86DB}"/>
                </a:ext>
              </a:extLst>
            </p:cNvPr>
            <p:cNvSpPr>
              <a:spLocks noChangeShapeType="1"/>
            </p:cNvSpPr>
            <p:nvPr/>
          </p:nvSpPr>
          <p:spPr bwMode="auto">
            <a:xfrm>
              <a:off x="2693988"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55" name="Line 204">
              <a:extLst>
                <a:ext uri="{FF2B5EF4-FFF2-40B4-BE49-F238E27FC236}">
                  <a16:creationId xmlns:a16="http://schemas.microsoft.com/office/drawing/2014/main" xmlns="" id="{80146E42-0FA5-4472-88E8-315DA1619EAE}"/>
                </a:ext>
              </a:extLst>
            </p:cNvPr>
            <p:cNvSpPr>
              <a:spLocks noChangeShapeType="1"/>
            </p:cNvSpPr>
            <p:nvPr/>
          </p:nvSpPr>
          <p:spPr bwMode="auto">
            <a:xfrm flipH="1">
              <a:off x="2665413"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6" name="Line 206">
              <a:extLst>
                <a:ext uri="{FF2B5EF4-FFF2-40B4-BE49-F238E27FC236}">
                  <a16:creationId xmlns:a16="http://schemas.microsoft.com/office/drawing/2014/main" xmlns="" id="{4BD13B2C-93D0-4FB2-AB7E-8EFD02C5D5EE}"/>
                </a:ext>
              </a:extLst>
            </p:cNvPr>
            <p:cNvSpPr>
              <a:spLocks noChangeShapeType="1"/>
            </p:cNvSpPr>
            <p:nvPr/>
          </p:nvSpPr>
          <p:spPr bwMode="auto">
            <a:xfrm>
              <a:off x="2681288"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7" name="Line 207">
              <a:extLst>
                <a:ext uri="{FF2B5EF4-FFF2-40B4-BE49-F238E27FC236}">
                  <a16:creationId xmlns:a16="http://schemas.microsoft.com/office/drawing/2014/main" xmlns="" id="{AD29433A-EA9D-482D-8455-07C3BD7C8303}"/>
                </a:ext>
              </a:extLst>
            </p:cNvPr>
            <p:cNvSpPr>
              <a:spLocks noChangeShapeType="1"/>
            </p:cNvSpPr>
            <p:nvPr/>
          </p:nvSpPr>
          <p:spPr bwMode="auto">
            <a:xfrm flipH="1">
              <a:off x="2655888"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8" name="Line 208">
              <a:extLst>
                <a:ext uri="{FF2B5EF4-FFF2-40B4-BE49-F238E27FC236}">
                  <a16:creationId xmlns:a16="http://schemas.microsoft.com/office/drawing/2014/main" xmlns="" id="{497DC0CF-6BC5-47C6-826F-1644F7142D38}"/>
                </a:ext>
              </a:extLst>
            </p:cNvPr>
            <p:cNvSpPr>
              <a:spLocks noChangeShapeType="1"/>
            </p:cNvSpPr>
            <p:nvPr/>
          </p:nvSpPr>
          <p:spPr bwMode="auto">
            <a:xfrm>
              <a:off x="2665413" y="3409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9" name="Line 209">
              <a:extLst>
                <a:ext uri="{FF2B5EF4-FFF2-40B4-BE49-F238E27FC236}">
                  <a16:creationId xmlns:a16="http://schemas.microsoft.com/office/drawing/2014/main" xmlns="" id="{B893984E-051B-43F0-B32B-5F1ED1F0C7D4}"/>
                </a:ext>
              </a:extLst>
            </p:cNvPr>
            <p:cNvSpPr>
              <a:spLocks noChangeShapeType="1"/>
            </p:cNvSpPr>
            <p:nvPr/>
          </p:nvSpPr>
          <p:spPr bwMode="auto">
            <a:xfrm flipH="1">
              <a:off x="2638425" y="3438525"/>
              <a:ext cx="555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0" name="Line 210">
              <a:extLst>
                <a:ext uri="{FF2B5EF4-FFF2-40B4-BE49-F238E27FC236}">
                  <a16:creationId xmlns:a16="http://schemas.microsoft.com/office/drawing/2014/main" xmlns="" id="{88DD0486-0BFF-45B5-9DD0-FF52910DB490}"/>
                </a:ext>
              </a:extLst>
            </p:cNvPr>
            <p:cNvSpPr>
              <a:spLocks noChangeShapeType="1"/>
            </p:cNvSpPr>
            <p:nvPr/>
          </p:nvSpPr>
          <p:spPr bwMode="auto">
            <a:xfrm>
              <a:off x="2655888" y="3409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1" name="Line 211">
              <a:extLst>
                <a:ext uri="{FF2B5EF4-FFF2-40B4-BE49-F238E27FC236}">
                  <a16:creationId xmlns:a16="http://schemas.microsoft.com/office/drawing/2014/main" xmlns="" id="{96840061-DE53-4FC3-AD35-27CFA51A1269}"/>
                </a:ext>
              </a:extLst>
            </p:cNvPr>
            <p:cNvSpPr>
              <a:spLocks noChangeShapeType="1"/>
            </p:cNvSpPr>
            <p:nvPr/>
          </p:nvSpPr>
          <p:spPr bwMode="auto">
            <a:xfrm flipH="1">
              <a:off x="2628900" y="3438525"/>
              <a:ext cx="555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2" name="Line 212">
              <a:extLst>
                <a:ext uri="{FF2B5EF4-FFF2-40B4-BE49-F238E27FC236}">
                  <a16:creationId xmlns:a16="http://schemas.microsoft.com/office/drawing/2014/main" xmlns="" id="{EA04C11F-EBD4-4AA7-AD2A-1DAA4C7B50DA}"/>
                </a:ext>
              </a:extLst>
            </p:cNvPr>
            <p:cNvSpPr>
              <a:spLocks noChangeShapeType="1"/>
            </p:cNvSpPr>
            <p:nvPr/>
          </p:nvSpPr>
          <p:spPr bwMode="auto">
            <a:xfrm>
              <a:off x="2647950" y="3409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3" name="Line 213">
              <a:extLst>
                <a:ext uri="{FF2B5EF4-FFF2-40B4-BE49-F238E27FC236}">
                  <a16:creationId xmlns:a16="http://schemas.microsoft.com/office/drawing/2014/main" xmlns="" id="{5D5E49F7-ED5B-462D-8F08-9A9414AF54FD}"/>
                </a:ext>
              </a:extLst>
            </p:cNvPr>
            <p:cNvSpPr>
              <a:spLocks noChangeShapeType="1"/>
            </p:cNvSpPr>
            <p:nvPr/>
          </p:nvSpPr>
          <p:spPr bwMode="auto">
            <a:xfrm flipH="1">
              <a:off x="2619375" y="3438525"/>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4" name="Line 214">
              <a:extLst>
                <a:ext uri="{FF2B5EF4-FFF2-40B4-BE49-F238E27FC236}">
                  <a16:creationId xmlns:a16="http://schemas.microsoft.com/office/drawing/2014/main" xmlns="" id="{D0595FEB-4D35-4FD9-B8DB-36C27EB67A3C}"/>
                </a:ext>
              </a:extLst>
            </p:cNvPr>
            <p:cNvSpPr>
              <a:spLocks noChangeShapeType="1"/>
            </p:cNvSpPr>
            <p:nvPr/>
          </p:nvSpPr>
          <p:spPr bwMode="auto">
            <a:xfrm>
              <a:off x="2632075" y="3409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5" name="Line 215">
              <a:extLst>
                <a:ext uri="{FF2B5EF4-FFF2-40B4-BE49-F238E27FC236}">
                  <a16:creationId xmlns:a16="http://schemas.microsoft.com/office/drawing/2014/main" xmlns="" id="{FEDD61C9-476D-4611-A687-035F39493ADE}"/>
                </a:ext>
              </a:extLst>
            </p:cNvPr>
            <p:cNvSpPr>
              <a:spLocks noChangeShapeType="1"/>
            </p:cNvSpPr>
            <p:nvPr/>
          </p:nvSpPr>
          <p:spPr bwMode="auto">
            <a:xfrm flipH="1">
              <a:off x="2606675" y="3438525"/>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6" name="Line 216">
              <a:extLst>
                <a:ext uri="{FF2B5EF4-FFF2-40B4-BE49-F238E27FC236}">
                  <a16:creationId xmlns:a16="http://schemas.microsoft.com/office/drawing/2014/main" xmlns="" id="{973D44B1-F4A7-4D0B-B4D0-8D1DD672EF3E}"/>
                </a:ext>
              </a:extLst>
            </p:cNvPr>
            <p:cNvSpPr>
              <a:spLocks noChangeShapeType="1"/>
            </p:cNvSpPr>
            <p:nvPr/>
          </p:nvSpPr>
          <p:spPr bwMode="auto">
            <a:xfrm>
              <a:off x="2619375" y="3409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7" name="Line 217">
              <a:extLst>
                <a:ext uri="{FF2B5EF4-FFF2-40B4-BE49-F238E27FC236}">
                  <a16:creationId xmlns:a16="http://schemas.microsoft.com/office/drawing/2014/main" xmlns="" id="{45A9EB4E-6E6E-4D9B-9D08-A5D10EAB970A}"/>
                </a:ext>
              </a:extLst>
            </p:cNvPr>
            <p:cNvSpPr>
              <a:spLocks noChangeShapeType="1"/>
            </p:cNvSpPr>
            <p:nvPr/>
          </p:nvSpPr>
          <p:spPr bwMode="auto">
            <a:xfrm flipH="1">
              <a:off x="2593975" y="34385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8" name="Line 218">
              <a:extLst>
                <a:ext uri="{FF2B5EF4-FFF2-40B4-BE49-F238E27FC236}">
                  <a16:creationId xmlns:a16="http://schemas.microsoft.com/office/drawing/2014/main" xmlns="" id="{50A2003D-36EF-498A-80DC-05DD9AA30EDD}"/>
                </a:ext>
              </a:extLst>
            </p:cNvPr>
            <p:cNvSpPr>
              <a:spLocks noChangeShapeType="1"/>
            </p:cNvSpPr>
            <p:nvPr/>
          </p:nvSpPr>
          <p:spPr bwMode="auto">
            <a:xfrm>
              <a:off x="2571750" y="34036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9" name="Line 219">
              <a:extLst>
                <a:ext uri="{FF2B5EF4-FFF2-40B4-BE49-F238E27FC236}">
                  <a16:creationId xmlns:a16="http://schemas.microsoft.com/office/drawing/2014/main" xmlns="" id="{1343B2F7-1A3E-4AD8-86C0-4488283BB1EA}"/>
                </a:ext>
              </a:extLst>
            </p:cNvPr>
            <p:cNvSpPr>
              <a:spLocks noChangeShapeType="1"/>
            </p:cNvSpPr>
            <p:nvPr/>
          </p:nvSpPr>
          <p:spPr bwMode="auto">
            <a:xfrm flipH="1">
              <a:off x="2543175" y="343217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0" name="Line 220">
              <a:extLst>
                <a:ext uri="{FF2B5EF4-FFF2-40B4-BE49-F238E27FC236}">
                  <a16:creationId xmlns:a16="http://schemas.microsoft.com/office/drawing/2014/main" xmlns="" id="{0B2EB30E-7925-45C6-9965-49B2352E56C6}"/>
                </a:ext>
              </a:extLst>
            </p:cNvPr>
            <p:cNvSpPr>
              <a:spLocks noChangeShapeType="1"/>
            </p:cNvSpPr>
            <p:nvPr/>
          </p:nvSpPr>
          <p:spPr bwMode="auto">
            <a:xfrm>
              <a:off x="2578100" y="34036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1" name="Line 221">
              <a:extLst>
                <a:ext uri="{FF2B5EF4-FFF2-40B4-BE49-F238E27FC236}">
                  <a16:creationId xmlns:a16="http://schemas.microsoft.com/office/drawing/2014/main" xmlns="" id="{34FC0388-5787-45E8-BE83-409FC069A807}"/>
                </a:ext>
              </a:extLst>
            </p:cNvPr>
            <p:cNvSpPr>
              <a:spLocks noChangeShapeType="1"/>
            </p:cNvSpPr>
            <p:nvPr/>
          </p:nvSpPr>
          <p:spPr bwMode="auto">
            <a:xfrm flipH="1">
              <a:off x="2552700" y="34321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2" name="Line 222">
              <a:extLst>
                <a:ext uri="{FF2B5EF4-FFF2-40B4-BE49-F238E27FC236}">
                  <a16:creationId xmlns:a16="http://schemas.microsoft.com/office/drawing/2014/main" xmlns="" id="{D1A0F491-08D7-4883-AFAB-C33DC59C49C8}"/>
                </a:ext>
              </a:extLst>
            </p:cNvPr>
            <p:cNvSpPr>
              <a:spLocks noChangeShapeType="1"/>
            </p:cNvSpPr>
            <p:nvPr/>
          </p:nvSpPr>
          <p:spPr bwMode="auto">
            <a:xfrm>
              <a:off x="2590800" y="34036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3" name="Line 223">
              <a:extLst>
                <a:ext uri="{FF2B5EF4-FFF2-40B4-BE49-F238E27FC236}">
                  <a16:creationId xmlns:a16="http://schemas.microsoft.com/office/drawing/2014/main" xmlns="" id="{2B8E6565-A47C-40BB-AE83-3198A42B93F9}"/>
                </a:ext>
              </a:extLst>
            </p:cNvPr>
            <p:cNvSpPr>
              <a:spLocks noChangeShapeType="1"/>
            </p:cNvSpPr>
            <p:nvPr/>
          </p:nvSpPr>
          <p:spPr bwMode="auto">
            <a:xfrm flipH="1">
              <a:off x="2562225" y="343217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4" name="Line 224">
              <a:extLst>
                <a:ext uri="{FF2B5EF4-FFF2-40B4-BE49-F238E27FC236}">
                  <a16:creationId xmlns:a16="http://schemas.microsoft.com/office/drawing/2014/main" xmlns="" id="{3DB7E69F-43E3-47F5-856D-2C185E7EE4F1}"/>
                </a:ext>
              </a:extLst>
            </p:cNvPr>
            <p:cNvSpPr>
              <a:spLocks noChangeShapeType="1"/>
            </p:cNvSpPr>
            <p:nvPr/>
          </p:nvSpPr>
          <p:spPr bwMode="auto">
            <a:xfrm>
              <a:off x="2552700" y="34004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5" name="Line 225">
              <a:extLst>
                <a:ext uri="{FF2B5EF4-FFF2-40B4-BE49-F238E27FC236}">
                  <a16:creationId xmlns:a16="http://schemas.microsoft.com/office/drawing/2014/main" xmlns="" id="{1AF42EC8-F982-422D-B2CC-9B88FBF1A6FD}"/>
                </a:ext>
              </a:extLst>
            </p:cNvPr>
            <p:cNvSpPr>
              <a:spLocks noChangeShapeType="1"/>
            </p:cNvSpPr>
            <p:nvPr/>
          </p:nvSpPr>
          <p:spPr bwMode="auto">
            <a:xfrm flipH="1">
              <a:off x="2527300" y="34258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6" name="Line 226">
              <a:extLst>
                <a:ext uri="{FF2B5EF4-FFF2-40B4-BE49-F238E27FC236}">
                  <a16:creationId xmlns:a16="http://schemas.microsoft.com/office/drawing/2014/main" xmlns="" id="{46EB056E-5F90-4624-A6FA-FCD6B81B9CA8}"/>
                </a:ext>
              </a:extLst>
            </p:cNvPr>
            <p:cNvSpPr>
              <a:spLocks noChangeShapeType="1"/>
            </p:cNvSpPr>
            <p:nvPr/>
          </p:nvSpPr>
          <p:spPr bwMode="auto">
            <a:xfrm>
              <a:off x="2543175" y="34004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7" name="Line 227">
              <a:extLst>
                <a:ext uri="{FF2B5EF4-FFF2-40B4-BE49-F238E27FC236}">
                  <a16:creationId xmlns:a16="http://schemas.microsoft.com/office/drawing/2014/main" xmlns="" id="{04F62363-88E0-4AAD-900B-DA3B2CD6371D}"/>
                </a:ext>
              </a:extLst>
            </p:cNvPr>
            <p:cNvSpPr>
              <a:spLocks noChangeShapeType="1"/>
            </p:cNvSpPr>
            <p:nvPr/>
          </p:nvSpPr>
          <p:spPr bwMode="auto">
            <a:xfrm flipH="1">
              <a:off x="2517775" y="34258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8" name="Line 228">
              <a:extLst>
                <a:ext uri="{FF2B5EF4-FFF2-40B4-BE49-F238E27FC236}">
                  <a16:creationId xmlns:a16="http://schemas.microsoft.com/office/drawing/2014/main" xmlns="" id="{7FBEFFB0-1596-4374-B3FD-B0F45F243FC8}"/>
                </a:ext>
              </a:extLst>
            </p:cNvPr>
            <p:cNvSpPr>
              <a:spLocks noChangeShapeType="1"/>
            </p:cNvSpPr>
            <p:nvPr/>
          </p:nvSpPr>
          <p:spPr bwMode="auto">
            <a:xfrm>
              <a:off x="2533650" y="34004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9" name="Line 229">
              <a:extLst>
                <a:ext uri="{FF2B5EF4-FFF2-40B4-BE49-F238E27FC236}">
                  <a16:creationId xmlns:a16="http://schemas.microsoft.com/office/drawing/2014/main" xmlns="" id="{473038F9-B51A-4244-B4CF-05FA7990D067}"/>
                </a:ext>
              </a:extLst>
            </p:cNvPr>
            <p:cNvSpPr>
              <a:spLocks noChangeShapeType="1"/>
            </p:cNvSpPr>
            <p:nvPr/>
          </p:nvSpPr>
          <p:spPr bwMode="auto">
            <a:xfrm flipH="1">
              <a:off x="2508250" y="34258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0" name="Line 230">
              <a:extLst>
                <a:ext uri="{FF2B5EF4-FFF2-40B4-BE49-F238E27FC236}">
                  <a16:creationId xmlns:a16="http://schemas.microsoft.com/office/drawing/2014/main" xmlns="" id="{9C372FD9-98C7-4D5C-AE72-6C71FE586A24}"/>
                </a:ext>
              </a:extLst>
            </p:cNvPr>
            <p:cNvSpPr>
              <a:spLocks noChangeShapeType="1"/>
            </p:cNvSpPr>
            <p:nvPr/>
          </p:nvSpPr>
          <p:spPr bwMode="auto">
            <a:xfrm>
              <a:off x="2527300" y="34004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1" name="Line 231">
              <a:extLst>
                <a:ext uri="{FF2B5EF4-FFF2-40B4-BE49-F238E27FC236}">
                  <a16:creationId xmlns:a16="http://schemas.microsoft.com/office/drawing/2014/main" xmlns="" id="{A97A96D7-A990-4993-87ED-25EE40BA7A85}"/>
                </a:ext>
              </a:extLst>
            </p:cNvPr>
            <p:cNvSpPr>
              <a:spLocks noChangeShapeType="1"/>
            </p:cNvSpPr>
            <p:nvPr/>
          </p:nvSpPr>
          <p:spPr bwMode="auto">
            <a:xfrm flipH="1">
              <a:off x="2501900" y="34258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2" name="Line 232">
              <a:extLst>
                <a:ext uri="{FF2B5EF4-FFF2-40B4-BE49-F238E27FC236}">
                  <a16:creationId xmlns:a16="http://schemas.microsoft.com/office/drawing/2014/main" xmlns="" id="{801613A9-A386-4790-90C5-F0E9DA2E5801}"/>
                </a:ext>
              </a:extLst>
            </p:cNvPr>
            <p:cNvSpPr>
              <a:spLocks noChangeShapeType="1"/>
            </p:cNvSpPr>
            <p:nvPr/>
          </p:nvSpPr>
          <p:spPr bwMode="auto">
            <a:xfrm>
              <a:off x="2438400" y="3381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3" name="Line 233">
              <a:extLst>
                <a:ext uri="{FF2B5EF4-FFF2-40B4-BE49-F238E27FC236}">
                  <a16:creationId xmlns:a16="http://schemas.microsoft.com/office/drawing/2014/main" xmlns="" id="{C1C8561A-C49E-4226-9517-E8F52BDAC01B}"/>
                </a:ext>
              </a:extLst>
            </p:cNvPr>
            <p:cNvSpPr>
              <a:spLocks noChangeShapeType="1"/>
            </p:cNvSpPr>
            <p:nvPr/>
          </p:nvSpPr>
          <p:spPr bwMode="auto">
            <a:xfrm flipH="1">
              <a:off x="2413000" y="34099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4" name="Line 234">
              <a:extLst>
                <a:ext uri="{FF2B5EF4-FFF2-40B4-BE49-F238E27FC236}">
                  <a16:creationId xmlns:a16="http://schemas.microsoft.com/office/drawing/2014/main" xmlns="" id="{91CC8145-25A2-4CE2-8006-90D08DA57587}"/>
                </a:ext>
              </a:extLst>
            </p:cNvPr>
            <p:cNvSpPr>
              <a:spLocks noChangeShapeType="1"/>
            </p:cNvSpPr>
            <p:nvPr/>
          </p:nvSpPr>
          <p:spPr bwMode="auto">
            <a:xfrm>
              <a:off x="2336800"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5" name="Line 235">
              <a:extLst>
                <a:ext uri="{FF2B5EF4-FFF2-40B4-BE49-F238E27FC236}">
                  <a16:creationId xmlns:a16="http://schemas.microsoft.com/office/drawing/2014/main" xmlns="" id="{7CB3A961-3205-454A-8FA4-7ED920FD7899}"/>
                </a:ext>
              </a:extLst>
            </p:cNvPr>
            <p:cNvSpPr>
              <a:spLocks noChangeShapeType="1"/>
            </p:cNvSpPr>
            <p:nvPr/>
          </p:nvSpPr>
          <p:spPr bwMode="auto">
            <a:xfrm flipH="1">
              <a:off x="231140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6" name="Line 236">
              <a:extLst>
                <a:ext uri="{FF2B5EF4-FFF2-40B4-BE49-F238E27FC236}">
                  <a16:creationId xmlns:a16="http://schemas.microsoft.com/office/drawing/2014/main" xmlns="" id="{C6A915BF-2A46-4DE3-8186-ABD5C446D7F9}"/>
                </a:ext>
              </a:extLst>
            </p:cNvPr>
            <p:cNvSpPr>
              <a:spLocks noChangeShapeType="1"/>
            </p:cNvSpPr>
            <p:nvPr/>
          </p:nvSpPr>
          <p:spPr bwMode="auto">
            <a:xfrm>
              <a:off x="2349500"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7" name="Line 237">
              <a:extLst>
                <a:ext uri="{FF2B5EF4-FFF2-40B4-BE49-F238E27FC236}">
                  <a16:creationId xmlns:a16="http://schemas.microsoft.com/office/drawing/2014/main" xmlns="" id="{2AD2659B-9775-4639-8F17-B997EB728898}"/>
                </a:ext>
              </a:extLst>
            </p:cNvPr>
            <p:cNvSpPr>
              <a:spLocks noChangeShapeType="1"/>
            </p:cNvSpPr>
            <p:nvPr/>
          </p:nvSpPr>
          <p:spPr bwMode="auto">
            <a:xfrm flipH="1">
              <a:off x="232410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8" name="Line 238">
              <a:extLst>
                <a:ext uri="{FF2B5EF4-FFF2-40B4-BE49-F238E27FC236}">
                  <a16:creationId xmlns:a16="http://schemas.microsoft.com/office/drawing/2014/main" xmlns="" id="{81394908-56B6-41F6-9B35-EA70ED8B611F}"/>
                </a:ext>
              </a:extLst>
            </p:cNvPr>
            <p:cNvSpPr>
              <a:spLocks noChangeShapeType="1"/>
            </p:cNvSpPr>
            <p:nvPr/>
          </p:nvSpPr>
          <p:spPr bwMode="auto">
            <a:xfrm>
              <a:off x="2362200"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9" name="Line 239">
              <a:extLst>
                <a:ext uri="{FF2B5EF4-FFF2-40B4-BE49-F238E27FC236}">
                  <a16:creationId xmlns:a16="http://schemas.microsoft.com/office/drawing/2014/main" xmlns="" id="{27A84BBA-36F3-4C89-8BED-3017BB05D8EE}"/>
                </a:ext>
              </a:extLst>
            </p:cNvPr>
            <p:cNvSpPr>
              <a:spLocks noChangeShapeType="1"/>
            </p:cNvSpPr>
            <p:nvPr/>
          </p:nvSpPr>
          <p:spPr bwMode="auto">
            <a:xfrm flipH="1">
              <a:off x="233680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0" name="Line 240">
              <a:extLst>
                <a:ext uri="{FF2B5EF4-FFF2-40B4-BE49-F238E27FC236}">
                  <a16:creationId xmlns:a16="http://schemas.microsoft.com/office/drawing/2014/main" xmlns="" id="{68C2D40D-ED65-4A0D-86C4-D42FE2FD1A31}"/>
                </a:ext>
              </a:extLst>
            </p:cNvPr>
            <p:cNvSpPr>
              <a:spLocks noChangeShapeType="1"/>
            </p:cNvSpPr>
            <p:nvPr/>
          </p:nvSpPr>
          <p:spPr bwMode="auto">
            <a:xfrm>
              <a:off x="2270125"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1" name="Line 241">
              <a:extLst>
                <a:ext uri="{FF2B5EF4-FFF2-40B4-BE49-F238E27FC236}">
                  <a16:creationId xmlns:a16="http://schemas.microsoft.com/office/drawing/2014/main" xmlns="" id="{C37766ED-31AC-4F2A-80CD-0487AE45A08C}"/>
                </a:ext>
              </a:extLst>
            </p:cNvPr>
            <p:cNvSpPr>
              <a:spLocks noChangeShapeType="1"/>
            </p:cNvSpPr>
            <p:nvPr/>
          </p:nvSpPr>
          <p:spPr bwMode="auto">
            <a:xfrm flipH="1">
              <a:off x="2241550"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2" name="Line 242">
              <a:extLst>
                <a:ext uri="{FF2B5EF4-FFF2-40B4-BE49-F238E27FC236}">
                  <a16:creationId xmlns:a16="http://schemas.microsoft.com/office/drawing/2014/main" xmlns="" id="{87386B7A-2FA6-41C4-B506-0D373F60592A}"/>
                </a:ext>
              </a:extLst>
            </p:cNvPr>
            <p:cNvSpPr>
              <a:spLocks noChangeShapeType="1"/>
            </p:cNvSpPr>
            <p:nvPr/>
          </p:nvSpPr>
          <p:spPr bwMode="auto">
            <a:xfrm>
              <a:off x="2222500"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3" name="Line 243">
              <a:extLst>
                <a:ext uri="{FF2B5EF4-FFF2-40B4-BE49-F238E27FC236}">
                  <a16:creationId xmlns:a16="http://schemas.microsoft.com/office/drawing/2014/main" xmlns="" id="{B5215045-35DA-4C07-9DB9-538A28D980F0}"/>
                </a:ext>
              </a:extLst>
            </p:cNvPr>
            <p:cNvSpPr>
              <a:spLocks noChangeShapeType="1"/>
            </p:cNvSpPr>
            <p:nvPr/>
          </p:nvSpPr>
          <p:spPr bwMode="auto">
            <a:xfrm flipH="1">
              <a:off x="2193925"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4" name="Line 244">
              <a:extLst>
                <a:ext uri="{FF2B5EF4-FFF2-40B4-BE49-F238E27FC236}">
                  <a16:creationId xmlns:a16="http://schemas.microsoft.com/office/drawing/2014/main" xmlns="" id="{86A4C677-3309-458D-B6B9-6A28CD78BE8A}"/>
                </a:ext>
              </a:extLst>
            </p:cNvPr>
            <p:cNvSpPr>
              <a:spLocks noChangeShapeType="1"/>
            </p:cNvSpPr>
            <p:nvPr/>
          </p:nvSpPr>
          <p:spPr bwMode="auto">
            <a:xfrm>
              <a:off x="2209800"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5" name="Line 245">
              <a:extLst>
                <a:ext uri="{FF2B5EF4-FFF2-40B4-BE49-F238E27FC236}">
                  <a16:creationId xmlns:a16="http://schemas.microsoft.com/office/drawing/2014/main" xmlns="" id="{F0330B8A-5C61-47B9-8218-1CA2B781F428}"/>
                </a:ext>
              </a:extLst>
            </p:cNvPr>
            <p:cNvSpPr>
              <a:spLocks noChangeShapeType="1"/>
            </p:cNvSpPr>
            <p:nvPr/>
          </p:nvSpPr>
          <p:spPr bwMode="auto">
            <a:xfrm flipH="1">
              <a:off x="2184400"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6" name="Line 246">
              <a:extLst>
                <a:ext uri="{FF2B5EF4-FFF2-40B4-BE49-F238E27FC236}">
                  <a16:creationId xmlns:a16="http://schemas.microsoft.com/office/drawing/2014/main" xmlns="" id="{E4FF344D-7018-4D84-A9BD-0A49463360CC}"/>
                </a:ext>
              </a:extLst>
            </p:cNvPr>
            <p:cNvSpPr>
              <a:spLocks noChangeShapeType="1"/>
            </p:cNvSpPr>
            <p:nvPr/>
          </p:nvSpPr>
          <p:spPr bwMode="auto">
            <a:xfrm>
              <a:off x="2200275"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7" name="Line 247">
              <a:extLst>
                <a:ext uri="{FF2B5EF4-FFF2-40B4-BE49-F238E27FC236}">
                  <a16:creationId xmlns:a16="http://schemas.microsoft.com/office/drawing/2014/main" xmlns="" id="{E7AF584D-88F7-49C9-A271-F7C86B9C260C}"/>
                </a:ext>
              </a:extLst>
            </p:cNvPr>
            <p:cNvSpPr>
              <a:spLocks noChangeShapeType="1"/>
            </p:cNvSpPr>
            <p:nvPr/>
          </p:nvSpPr>
          <p:spPr bwMode="auto">
            <a:xfrm flipH="1">
              <a:off x="2174875"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8" name="Line 248">
              <a:extLst>
                <a:ext uri="{FF2B5EF4-FFF2-40B4-BE49-F238E27FC236}">
                  <a16:creationId xmlns:a16="http://schemas.microsoft.com/office/drawing/2014/main" xmlns="" id="{D5E98541-0FD8-4C22-8C3B-BC725925D9FE}"/>
                </a:ext>
              </a:extLst>
            </p:cNvPr>
            <p:cNvSpPr>
              <a:spLocks noChangeShapeType="1"/>
            </p:cNvSpPr>
            <p:nvPr/>
          </p:nvSpPr>
          <p:spPr bwMode="auto">
            <a:xfrm>
              <a:off x="2187575"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9" name="Line 249">
              <a:extLst>
                <a:ext uri="{FF2B5EF4-FFF2-40B4-BE49-F238E27FC236}">
                  <a16:creationId xmlns:a16="http://schemas.microsoft.com/office/drawing/2014/main" xmlns="" id="{FB268B77-5C76-4DFC-825F-2AA116CE4F24}"/>
                </a:ext>
              </a:extLst>
            </p:cNvPr>
            <p:cNvSpPr>
              <a:spLocks noChangeShapeType="1"/>
            </p:cNvSpPr>
            <p:nvPr/>
          </p:nvSpPr>
          <p:spPr bwMode="auto">
            <a:xfrm flipH="1">
              <a:off x="2162175"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0" name="Line 250">
              <a:extLst>
                <a:ext uri="{FF2B5EF4-FFF2-40B4-BE49-F238E27FC236}">
                  <a16:creationId xmlns:a16="http://schemas.microsoft.com/office/drawing/2014/main" xmlns="" id="{0B13DAB9-A8EC-49CB-85B5-980527D2E05F}"/>
                </a:ext>
              </a:extLst>
            </p:cNvPr>
            <p:cNvSpPr>
              <a:spLocks noChangeShapeType="1"/>
            </p:cNvSpPr>
            <p:nvPr/>
          </p:nvSpPr>
          <p:spPr bwMode="auto">
            <a:xfrm>
              <a:off x="2139950" y="3365500"/>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1" name="Line 251">
              <a:extLst>
                <a:ext uri="{FF2B5EF4-FFF2-40B4-BE49-F238E27FC236}">
                  <a16:creationId xmlns:a16="http://schemas.microsoft.com/office/drawing/2014/main" xmlns="" id="{905627EC-3A5B-4F8D-AEE9-03596FE92580}"/>
                </a:ext>
              </a:extLst>
            </p:cNvPr>
            <p:cNvSpPr>
              <a:spLocks noChangeShapeType="1"/>
            </p:cNvSpPr>
            <p:nvPr/>
          </p:nvSpPr>
          <p:spPr bwMode="auto">
            <a:xfrm flipH="1">
              <a:off x="2111375" y="33940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2" name="Line 252">
              <a:extLst>
                <a:ext uri="{FF2B5EF4-FFF2-40B4-BE49-F238E27FC236}">
                  <a16:creationId xmlns:a16="http://schemas.microsoft.com/office/drawing/2014/main" xmlns="" id="{42214823-56F2-4E73-8A9E-AACB2595FCBA}"/>
                </a:ext>
              </a:extLst>
            </p:cNvPr>
            <p:cNvSpPr>
              <a:spLocks noChangeShapeType="1"/>
            </p:cNvSpPr>
            <p:nvPr/>
          </p:nvSpPr>
          <p:spPr bwMode="auto">
            <a:xfrm>
              <a:off x="2092325" y="3365500"/>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3" name="Line 253">
              <a:extLst>
                <a:ext uri="{FF2B5EF4-FFF2-40B4-BE49-F238E27FC236}">
                  <a16:creationId xmlns:a16="http://schemas.microsoft.com/office/drawing/2014/main" xmlns="" id="{28DC771A-8CEF-4AFC-B46B-2DB5D522A5B4}"/>
                </a:ext>
              </a:extLst>
            </p:cNvPr>
            <p:cNvSpPr>
              <a:spLocks noChangeShapeType="1"/>
            </p:cNvSpPr>
            <p:nvPr/>
          </p:nvSpPr>
          <p:spPr bwMode="auto">
            <a:xfrm flipH="1">
              <a:off x="2066925" y="33940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4" name="Line 254">
              <a:extLst>
                <a:ext uri="{FF2B5EF4-FFF2-40B4-BE49-F238E27FC236}">
                  <a16:creationId xmlns:a16="http://schemas.microsoft.com/office/drawing/2014/main" xmlns="" id="{1B5C322E-2F62-42CE-A777-525DD5ED6082}"/>
                </a:ext>
              </a:extLst>
            </p:cNvPr>
            <p:cNvSpPr>
              <a:spLocks noChangeShapeType="1"/>
            </p:cNvSpPr>
            <p:nvPr/>
          </p:nvSpPr>
          <p:spPr bwMode="auto">
            <a:xfrm>
              <a:off x="2057400" y="3359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5" name="Line 255">
              <a:extLst>
                <a:ext uri="{FF2B5EF4-FFF2-40B4-BE49-F238E27FC236}">
                  <a16:creationId xmlns:a16="http://schemas.microsoft.com/office/drawing/2014/main" xmlns="" id="{7176CCA8-5F29-46A1-9B15-A6ADF00A2E02}"/>
                </a:ext>
              </a:extLst>
            </p:cNvPr>
            <p:cNvSpPr>
              <a:spLocks noChangeShapeType="1"/>
            </p:cNvSpPr>
            <p:nvPr/>
          </p:nvSpPr>
          <p:spPr bwMode="auto">
            <a:xfrm flipH="1">
              <a:off x="2028825" y="33845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6" name="Line 256">
              <a:extLst>
                <a:ext uri="{FF2B5EF4-FFF2-40B4-BE49-F238E27FC236}">
                  <a16:creationId xmlns:a16="http://schemas.microsoft.com/office/drawing/2014/main" xmlns="" id="{680D87C1-803F-4D98-A937-24424F5BB002}"/>
                </a:ext>
              </a:extLst>
            </p:cNvPr>
            <p:cNvSpPr>
              <a:spLocks noChangeShapeType="1"/>
            </p:cNvSpPr>
            <p:nvPr/>
          </p:nvSpPr>
          <p:spPr bwMode="auto">
            <a:xfrm>
              <a:off x="2047875" y="3359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7" name="Line 257">
              <a:extLst>
                <a:ext uri="{FF2B5EF4-FFF2-40B4-BE49-F238E27FC236}">
                  <a16:creationId xmlns:a16="http://schemas.microsoft.com/office/drawing/2014/main" xmlns="" id="{5EA9936D-7A43-4846-B3EF-2CCC852C630E}"/>
                </a:ext>
              </a:extLst>
            </p:cNvPr>
            <p:cNvSpPr>
              <a:spLocks noChangeShapeType="1"/>
            </p:cNvSpPr>
            <p:nvPr/>
          </p:nvSpPr>
          <p:spPr bwMode="auto">
            <a:xfrm flipH="1">
              <a:off x="2019300" y="338455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8" name="Line 258">
              <a:extLst>
                <a:ext uri="{FF2B5EF4-FFF2-40B4-BE49-F238E27FC236}">
                  <a16:creationId xmlns:a16="http://schemas.microsoft.com/office/drawing/2014/main" xmlns="" id="{093AE595-A227-42C2-8C62-52BC58848445}"/>
                </a:ext>
              </a:extLst>
            </p:cNvPr>
            <p:cNvSpPr>
              <a:spLocks noChangeShapeType="1"/>
            </p:cNvSpPr>
            <p:nvPr/>
          </p:nvSpPr>
          <p:spPr bwMode="auto">
            <a:xfrm>
              <a:off x="2016125" y="3359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9" name="Line 259">
              <a:extLst>
                <a:ext uri="{FF2B5EF4-FFF2-40B4-BE49-F238E27FC236}">
                  <a16:creationId xmlns:a16="http://schemas.microsoft.com/office/drawing/2014/main" xmlns="" id="{41160CA9-F446-477A-8807-AF77167744A9}"/>
                </a:ext>
              </a:extLst>
            </p:cNvPr>
            <p:cNvSpPr>
              <a:spLocks noChangeShapeType="1"/>
            </p:cNvSpPr>
            <p:nvPr/>
          </p:nvSpPr>
          <p:spPr bwMode="auto">
            <a:xfrm flipH="1">
              <a:off x="1987550" y="338455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0" name="Line 260">
              <a:extLst>
                <a:ext uri="{FF2B5EF4-FFF2-40B4-BE49-F238E27FC236}">
                  <a16:creationId xmlns:a16="http://schemas.microsoft.com/office/drawing/2014/main" xmlns="" id="{B3405A85-2BBF-4612-8D55-6C9E7672DFC9}"/>
                </a:ext>
              </a:extLst>
            </p:cNvPr>
            <p:cNvSpPr>
              <a:spLocks noChangeShapeType="1"/>
            </p:cNvSpPr>
            <p:nvPr/>
          </p:nvSpPr>
          <p:spPr bwMode="auto">
            <a:xfrm>
              <a:off x="2003425" y="3359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1" name="Line 261">
              <a:extLst>
                <a:ext uri="{FF2B5EF4-FFF2-40B4-BE49-F238E27FC236}">
                  <a16:creationId xmlns:a16="http://schemas.microsoft.com/office/drawing/2014/main" xmlns="" id="{C5F2B0C3-B52B-4F02-BBA9-2A54AAEF5D93}"/>
                </a:ext>
              </a:extLst>
            </p:cNvPr>
            <p:cNvSpPr>
              <a:spLocks noChangeShapeType="1"/>
            </p:cNvSpPr>
            <p:nvPr/>
          </p:nvSpPr>
          <p:spPr bwMode="auto">
            <a:xfrm flipH="1">
              <a:off x="1978025" y="33845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2" name="Line 262">
              <a:extLst>
                <a:ext uri="{FF2B5EF4-FFF2-40B4-BE49-F238E27FC236}">
                  <a16:creationId xmlns:a16="http://schemas.microsoft.com/office/drawing/2014/main" xmlns="" id="{ED05157A-68D4-40F7-A31A-955E796E917C}"/>
                </a:ext>
              </a:extLst>
            </p:cNvPr>
            <p:cNvSpPr>
              <a:spLocks noChangeShapeType="1"/>
            </p:cNvSpPr>
            <p:nvPr/>
          </p:nvSpPr>
          <p:spPr bwMode="auto">
            <a:xfrm>
              <a:off x="1958975" y="3359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3" name="Line 263">
              <a:extLst>
                <a:ext uri="{FF2B5EF4-FFF2-40B4-BE49-F238E27FC236}">
                  <a16:creationId xmlns:a16="http://schemas.microsoft.com/office/drawing/2014/main" xmlns="" id="{2DB60592-0C6B-441A-854F-BFCFC37C9A8E}"/>
                </a:ext>
              </a:extLst>
            </p:cNvPr>
            <p:cNvSpPr>
              <a:spLocks noChangeShapeType="1"/>
            </p:cNvSpPr>
            <p:nvPr/>
          </p:nvSpPr>
          <p:spPr bwMode="auto">
            <a:xfrm flipH="1">
              <a:off x="1935163" y="3384550"/>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4" name="Line 264">
              <a:extLst>
                <a:ext uri="{FF2B5EF4-FFF2-40B4-BE49-F238E27FC236}">
                  <a16:creationId xmlns:a16="http://schemas.microsoft.com/office/drawing/2014/main" xmlns="" id="{5A9A6FD1-AEAF-4FDB-95D5-7F492BD74631}"/>
                </a:ext>
              </a:extLst>
            </p:cNvPr>
            <p:cNvSpPr>
              <a:spLocks noChangeShapeType="1"/>
            </p:cNvSpPr>
            <p:nvPr/>
          </p:nvSpPr>
          <p:spPr bwMode="auto">
            <a:xfrm>
              <a:off x="1935163" y="33496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5" name="Line 265">
              <a:extLst>
                <a:ext uri="{FF2B5EF4-FFF2-40B4-BE49-F238E27FC236}">
                  <a16:creationId xmlns:a16="http://schemas.microsoft.com/office/drawing/2014/main" xmlns="" id="{78591DEE-8F81-4769-8F6D-2B3C08BCCE4A}"/>
                </a:ext>
              </a:extLst>
            </p:cNvPr>
            <p:cNvSpPr>
              <a:spLocks noChangeShapeType="1"/>
            </p:cNvSpPr>
            <p:nvPr/>
          </p:nvSpPr>
          <p:spPr bwMode="auto">
            <a:xfrm flipH="1">
              <a:off x="1906588" y="3375025"/>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6" name="Line 266">
              <a:extLst>
                <a:ext uri="{FF2B5EF4-FFF2-40B4-BE49-F238E27FC236}">
                  <a16:creationId xmlns:a16="http://schemas.microsoft.com/office/drawing/2014/main" xmlns="" id="{B729A254-1194-41AE-933F-549319E212EB}"/>
                </a:ext>
              </a:extLst>
            </p:cNvPr>
            <p:cNvSpPr>
              <a:spLocks noChangeShapeType="1"/>
            </p:cNvSpPr>
            <p:nvPr/>
          </p:nvSpPr>
          <p:spPr bwMode="auto">
            <a:xfrm>
              <a:off x="1925638" y="33496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7" name="Line 267">
              <a:extLst>
                <a:ext uri="{FF2B5EF4-FFF2-40B4-BE49-F238E27FC236}">
                  <a16:creationId xmlns:a16="http://schemas.microsoft.com/office/drawing/2014/main" xmlns="" id="{DCDA1034-1825-4642-AF58-C4ACCB822B35}"/>
                </a:ext>
              </a:extLst>
            </p:cNvPr>
            <p:cNvSpPr>
              <a:spLocks noChangeShapeType="1"/>
            </p:cNvSpPr>
            <p:nvPr/>
          </p:nvSpPr>
          <p:spPr bwMode="auto">
            <a:xfrm flipH="1">
              <a:off x="1897063" y="3375025"/>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8" name="Line 268">
              <a:extLst>
                <a:ext uri="{FF2B5EF4-FFF2-40B4-BE49-F238E27FC236}">
                  <a16:creationId xmlns:a16="http://schemas.microsoft.com/office/drawing/2014/main" xmlns="" id="{BEEC8F35-A8BB-49EE-8EDD-476D176B0526}"/>
                </a:ext>
              </a:extLst>
            </p:cNvPr>
            <p:cNvSpPr>
              <a:spLocks noChangeShapeType="1"/>
            </p:cNvSpPr>
            <p:nvPr/>
          </p:nvSpPr>
          <p:spPr bwMode="auto">
            <a:xfrm>
              <a:off x="1912938" y="33496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9" name="Line 269">
              <a:extLst>
                <a:ext uri="{FF2B5EF4-FFF2-40B4-BE49-F238E27FC236}">
                  <a16:creationId xmlns:a16="http://schemas.microsoft.com/office/drawing/2014/main" xmlns="" id="{04260788-CCC6-4214-93D1-37DF29C51E97}"/>
                </a:ext>
              </a:extLst>
            </p:cNvPr>
            <p:cNvSpPr>
              <a:spLocks noChangeShapeType="1"/>
            </p:cNvSpPr>
            <p:nvPr/>
          </p:nvSpPr>
          <p:spPr bwMode="auto">
            <a:xfrm flipH="1">
              <a:off x="1884363" y="33750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0" name="Line 270">
              <a:extLst>
                <a:ext uri="{FF2B5EF4-FFF2-40B4-BE49-F238E27FC236}">
                  <a16:creationId xmlns:a16="http://schemas.microsoft.com/office/drawing/2014/main" xmlns="" id="{9AB8F02A-6493-4C11-A2D0-211589E7AF5A}"/>
                </a:ext>
              </a:extLst>
            </p:cNvPr>
            <p:cNvSpPr>
              <a:spLocks noChangeShapeType="1"/>
            </p:cNvSpPr>
            <p:nvPr/>
          </p:nvSpPr>
          <p:spPr bwMode="auto">
            <a:xfrm>
              <a:off x="1808163" y="3317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1" name="Line 271">
              <a:extLst>
                <a:ext uri="{FF2B5EF4-FFF2-40B4-BE49-F238E27FC236}">
                  <a16:creationId xmlns:a16="http://schemas.microsoft.com/office/drawing/2014/main" xmlns="" id="{6848E665-7455-4C24-8D2E-53FEA5734BBC}"/>
                </a:ext>
              </a:extLst>
            </p:cNvPr>
            <p:cNvSpPr>
              <a:spLocks noChangeShapeType="1"/>
            </p:cNvSpPr>
            <p:nvPr/>
          </p:nvSpPr>
          <p:spPr bwMode="auto">
            <a:xfrm flipH="1">
              <a:off x="1779588" y="33464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2" name="Line 272">
              <a:extLst>
                <a:ext uri="{FF2B5EF4-FFF2-40B4-BE49-F238E27FC236}">
                  <a16:creationId xmlns:a16="http://schemas.microsoft.com/office/drawing/2014/main" xmlns="" id="{71FD2B71-6045-43F6-8980-062372E6C223}"/>
                </a:ext>
              </a:extLst>
            </p:cNvPr>
            <p:cNvSpPr>
              <a:spLocks noChangeShapeType="1"/>
            </p:cNvSpPr>
            <p:nvPr/>
          </p:nvSpPr>
          <p:spPr bwMode="auto">
            <a:xfrm>
              <a:off x="1731963" y="330517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3" name="Line 273">
              <a:extLst>
                <a:ext uri="{FF2B5EF4-FFF2-40B4-BE49-F238E27FC236}">
                  <a16:creationId xmlns:a16="http://schemas.microsoft.com/office/drawing/2014/main" xmlns="" id="{93EC44E4-4CB7-4B60-9921-6D73261A4B5E}"/>
                </a:ext>
              </a:extLst>
            </p:cNvPr>
            <p:cNvSpPr>
              <a:spLocks noChangeShapeType="1"/>
            </p:cNvSpPr>
            <p:nvPr/>
          </p:nvSpPr>
          <p:spPr bwMode="auto">
            <a:xfrm flipH="1">
              <a:off x="1703388" y="333375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4" name="Line 274">
              <a:extLst>
                <a:ext uri="{FF2B5EF4-FFF2-40B4-BE49-F238E27FC236}">
                  <a16:creationId xmlns:a16="http://schemas.microsoft.com/office/drawing/2014/main" xmlns="" id="{30771C2B-98B0-42E3-B36B-3FD9549AE12F}"/>
                </a:ext>
              </a:extLst>
            </p:cNvPr>
            <p:cNvSpPr>
              <a:spLocks noChangeShapeType="1"/>
            </p:cNvSpPr>
            <p:nvPr/>
          </p:nvSpPr>
          <p:spPr bwMode="auto">
            <a:xfrm>
              <a:off x="1716088" y="330517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5" name="Line 275">
              <a:extLst>
                <a:ext uri="{FF2B5EF4-FFF2-40B4-BE49-F238E27FC236}">
                  <a16:creationId xmlns:a16="http://schemas.microsoft.com/office/drawing/2014/main" xmlns="" id="{4CC7AFF3-4D7D-4A92-BBFB-35389B9F9A30}"/>
                </a:ext>
              </a:extLst>
            </p:cNvPr>
            <p:cNvSpPr>
              <a:spLocks noChangeShapeType="1"/>
            </p:cNvSpPr>
            <p:nvPr/>
          </p:nvSpPr>
          <p:spPr bwMode="auto">
            <a:xfrm flipH="1">
              <a:off x="1690688" y="3333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6" name="Line 276">
              <a:extLst>
                <a:ext uri="{FF2B5EF4-FFF2-40B4-BE49-F238E27FC236}">
                  <a16:creationId xmlns:a16="http://schemas.microsoft.com/office/drawing/2014/main" xmlns="" id="{B140FEA8-C41E-404D-9226-DD6CCD379E54}"/>
                </a:ext>
              </a:extLst>
            </p:cNvPr>
            <p:cNvSpPr>
              <a:spLocks noChangeShapeType="1"/>
            </p:cNvSpPr>
            <p:nvPr/>
          </p:nvSpPr>
          <p:spPr bwMode="auto">
            <a:xfrm>
              <a:off x="1681163" y="32924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7" name="Line 277">
              <a:extLst>
                <a:ext uri="{FF2B5EF4-FFF2-40B4-BE49-F238E27FC236}">
                  <a16:creationId xmlns:a16="http://schemas.microsoft.com/office/drawing/2014/main" xmlns="" id="{C24DFEBE-30E2-418A-9BB1-BFD6BBD87862}"/>
                </a:ext>
              </a:extLst>
            </p:cNvPr>
            <p:cNvSpPr>
              <a:spLocks noChangeShapeType="1"/>
            </p:cNvSpPr>
            <p:nvPr/>
          </p:nvSpPr>
          <p:spPr bwMode="auto">
            <a:xfrm flipH="1">
              <a:off x="1655763" y="33178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8" name="Line 278">
              <a:extLst>
                <a:ext uri="{FF2B5EF4-FFF2-40B4-BE49-F238E27FC236}">
                  <a16:creationId xmlns:a16="http://schemas.microsoft.com/office/drawing/2014/main" xmlns="" id="{B35D645D-1B3D-4092-A640-80298A763502}"/>
                </a:ext>
              </a:extLst>
            </p:cNvPr>
            <p:cNvSpPr>
              <a:spLocks noChangeShapeType="1"/>
            </p:cNvSpPr>
            <p:nvPr/>
          </p:nvSpPr>
          <p:spPr bwMode="auto">
            <a:xfrm>
              <a:off x="1662113" y="3282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9" name="Line 279">
              <a:extLst>
                <a:ext uri="{FF2B5EF4-FFF2-40B4-BE49-F238E27FC236}">
                  <a16:creationId xmlns:a16="http://schemas.microsoft.com/office/drawing/2014/main" xmlns="" id="{B2F7D403-B136-47F4-A886-ACFC9B16625E}"/>
                </a:ext>
              </a:extLst>
            </p:cNvPr>
            <p:cNvSpPr>
              <a:spLocks noChangeShapeType="1"/>
            </p:cNvSpPr>
            <p:nvPr/>
          </p:nvSpPr>
          <p:spPr bwMode="auto">
            <a:xfrm flipH="1">
              <a:off x="1633538" y="33115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0" name="Line 280">
              <a:extLst>
                <a:ext uri="{FF2B5EF4-FFF2-40B4-BE49-F238E27FC236}">
                  <a16:creationId xmlns:a16="http://schemas.microsoft.com/office/drawing/2014/main" xmlns="" id="{307E7983-A3DA-4660-911F-BFCA34DFF9F2}"/>
                </a:ext>
              </a:extLst>
            </p:cNvPr>
            <p:cNvSpPr>
              <a:spLocks noChangeShapeType="1"/>
            </p:cNvSpPr>
            <p:nvPr/>
          </p:nvSpPr>
          <p:spPr bwMode="auto">
            <a:xfrm>
              <a:off x="1649413" y="327977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1" name="Line 281">
              <a:extLst>
                <a:ext uri="{FF2B5EF4-FFF2-40B4-BE49-F238E27FC236}">
                  <a16:creationId xmlns:a16="http://schemas.microsoft.com/office/drawing/2014/main" xmlns="" id="{5DBB78E8-1E57-441C-A95A-AFC371584325}"/>
                </a:ext>
              </a:extLst>
            </p:cNvPr>
            <p:cNvSpPr>
              <a:spLocks noChangeShapeType="1"/>
            </p:cNvSpPr>
            <p:nvPr/>
          </p:nvSpPr>
          <p:spPr bwMode="auto">
            <a:xfrm flipH="1">
              <a:off x="1624013" y="33083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2" name="Line 282">
              <a:extLst>
                <a:ext uri="{FF2B5EF4-FFF2-40B4-BE49-F238E27FC236}">
                  <a16:creationId xmlns:a16="http://schemas.microsoft.com/office/drawing/2014/main" xmlns="" id="{EBF94797-FE87-46FD-8B24-3A22B510DCBB}"/>
                </a:ext>
              </a:extLst>
            </p:cNvPr>
            <p:cNvSpPr>
              <a:spLocks noChangeShapeType="1"/>
            </p:cNvSpPr>
            <p:nvPr/>
          </p:nvSpPr>
          <p:spPr bwMode="auto">
            <a:xfrm>
              <a:off x="1585913" y="32575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3" name="Line 283">
              <a:extLst>
                <a:ext uri="{FF2B5EF4-FFF2-40B4-BE49-F238E27FC236}">
                  <a16:creationId xmlns:a16="http://schemas.microsoft.com/office/drawing/2014/main" xmlns="" id="{56D89EC3-62E0-4192-A962-295D8E3CA18B}"/>
                </a:ext>
              </a:extLst>
            </p:cNvPr>
            <p:cNvSpPr>
              <a:spLocks noChangeShapeType="1"/>
            </p:cNvSpPr>
            <p:nvPr/>
          </p:nvSpPr>
          <p:spPr bwMode="auto">
            <a:xfrm flipH="1">
              <a:off x="1557338" y="328612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4" name="Line 284">
              <a:extLst>
                <a:ext uri="{FF2B5EF4-FFF2-40B4-BE49-F238E27FC236}">
                  <a16:creationId xmlns:a16="http://schemas.microsoft.com/office/drawing/2014/main" xmlns="" id="{6E578B79-659E-473F-A2EF-E484FBA4365E}"/>
                </a:ext>
              </a:extLst>
            </p:cNvPr>
            <p:cNvSpPr>
              <a:spLocks noChangeShapeType="1"/>
            </p:cNvSpPr>
            <p:nvPr/>
          </p:nvSpPr>
          <p:spPr bwMode="auto">
            <a:xfrm>
              <a:off x="1550988" y="32480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5" name="Line 285">
              <a:extLst>
                <a:ext uri="{FF2B5EF4-FFF2-40B4-BE49-F238E27FC236}">
                  <a16:creationId xmlns:a16="http://schemas.microsoft.com/office/drawing/2014/main" xmlns="" id="{5F84D1D5-1356-41F1-819C-3212E6A68363}"/>
                </a:ext>
              </a:extLst>
            </p:cNvPr>
            <p:cNvSpPr>
              <a:spLocks noChangeShapeType="1"/>
            </p:cNvSpPr>
            <p:nvPr/>
          </p:nvSpPr>
          <p:spPr bwMode="auto">
            <a:xfrm flipH="1">
              <a:off x="1522413" y="327660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6" name="Line 286">
              <a:extLst>
                <a:ext uri="{FF2B5EF4-FFF2-40B4-BE49-F238E27FC236}">
                  <a16:creationId xmlns:a16="http://schemas.microsoft.com/office/drawing/2014/main" xmlns="" id="{C266A93E-E022-4B97-8769-C7A87BA5BD59}"/>
                </a:ext>
              </a:extLst>
            </p:cNvPr>
            <p:cNvSpPr>
              <a:spLocks noChangeShapeType="1"/>
            </p:cNvSpPr>
            <p:nvPr/>
          </p:nvSpPr>
          <p:spPr bwMode="auto">
            <a:xfrm>
              <a:off x="1525588" y="32353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7" name="Line 287">
              <a:extLst>
                <a:ext uri="{FF2B5EF4-FFF2-40B4-BE49-F238E27FC236}">
                  <a16:creationId xmlns:a16="http://schemas.microsoft.com/office/drawing/2014/main" xmlns="" id="{D48C41A5-01B7-4B69-8BC2-78168F95F1C7}"/>
                </a:ext>
              </a:extLst>
            </p:cNvPr>
            <p:cNvSpPr>
              <a:spLocks noChangeShapeType="1"/>
            </p:cNvSpPr>
            <p:nvPr/>
          </p:nvSpPr>
          <p:spPr bwMode="auto">
            <a:xfrm flipH="1">
              <a:off x="1500188" y="32639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8" name="Line 288">
              <a:extLst>
                <a:ext uri="{FF2B5EF4-FFF2-40B4-BE49-F238E27FC236}">
                  <a16:creationId xmlns:a16="http://schemas.microsoft.com/office/drawing/2014/main" xmlns="" id="{11A24571-E698-4570-B45C-A37832D54B31}"/>
                </a:ext>
              </a:extLst>
            </p:cNvPr>
            <p:cNvSpPr>
              <a:spLocks noChangeShapeType="1"/>
            </p:cNvSpPr>
            <p:nvPr/>
          </p:nvSpPr>
          <p:spPr bwMode="auto">
            <a:xfrm>
              <a:off x="1509713" y="3232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9" name="Line 289">
              <a:extLst>
                <a:ext uri="{FF2B5EF4-FFF2-40B4-BE49-F238E27FC236}">
                  <a16:creationId xmlns:a16="http://schemas.microsoft.com/office/drawing/2014/main" xmlns="" id="{AEF10CEC-EBA7-4D41-A44B-7B2BA7153FC2}"/>
                </a:ext>
              </a:extLst>
            </p:cNvPr>
            <p:cNvSpPr>
              <a:spLocks noChangeShapeType="1"/>
            </p:cNvSpPr>
            <p:nvPr/>
          </p:nvSpPr>
          <p:spPr bwMode="auto">
            <a:xfrm flipH="1">
              <a:off x="1481138" y="32575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0" name="Line 290">
              <a:extLst>
                <a:ext uri="{FF2B5EF4-FFF2-40B4-BE49-F238E27FC236}">
                  <a16:creationId xmlns:a16="http://schemas.microsoft.com/office/drawing/2014/main" xmlns="" id="{E4ED94AA-B57E-4B05-BCF3-FB072E5CB7D2}"/>
                </a:ext>
              </a:extLst>
            </p:cNvPr>
            <p:cNvSpPr>
              <a:spLocks noChangeShapeType="1"/>
            </p:cNvSpPr>
            <p:nvPr/>
          </p:nvSpPr>
          <p:spPr bwMode="auto">
            <a:xfrm>
              <a:off x="1395413" y="32099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1" name="Line 291">
              <a:extLst>
                <a:ext uri="{FF2B5EF4-FFF2-40B4-BE49-F238E27FC236}">
                  <a16:creationId xmlns:a16="http://schemas.microsoft.com/office/drawing/2014/main" xmlns="" id="{C995EED2-AFFA-4AA0-A2E7-18050D1AC2AB}"/>
                </a:ext>
              </a:extLst>
            </p:cNvPr>
            <p:cNvSpPr>
              <a:spLocks noChangeShapeType="1"/>
            </p:cNvSpPr>
            <p:nvPr/>
          </p:nvSpPr>
          <p:spPr bwMode="auto">
            <a:xfrm flipH="1">
              <a:off x="1366838" y="32353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2" name="Line 292">
              <a:extLst>
                <a:ext uri="{FF2B5EF4-FFF2-40B4-BE49-F238E27FC236}">
                  <a16:creationId xmlns:a16="http://schemas.microsoft.com/office/drawing/2014/main" xmlns="" id="{4B06ED2C-C901-489C-A944-912E7B03056F}"/>
                </a:ext>
              </a:extLst>
            </p:cNvPr>
            <p:cNvSpPr>
              <a:spLocks noChangeShapeType="1"/>
            </p:cNvSpPr>
            <p:nvPr/>
          </p:nvSpPr>
          <p:spPr bwMode="auto">
            <a:xfrm>
              <a:off x="1171575" y="30543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3" name="Line 293">
              <a:extLst>
                <a:ext uri="{FF2B5EF4-FFF2-40B4-BE49-F238E27FC236}">
                  <a16:creationId xmlns:a16="http://schemas.microsoft.com/office/drawing/2014/main" xmlns="" id="{6D86117C-EC67-4052-B8F3-A0215FA60E3B}"/>
                </a:ext>
              </a:extLst>
            </p:cNvPr>
            <p:cNvSpPr>
              <a:spLocks noChangeShapeType="1"/>
            </p:cNvSpPr>
            <p:nvPr/>
          </p:nvSpPr>
          <p:spPr bwMode="auto">
            <a:xfrm flipH="1">
              <a:off x="1146175" y="30829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4" name="Line 294">
              <a:extLst>
                <a:ext uri="{FF2B5EF4-FFF2-40B4-BE49-F238E27FC236}">
                  <a16:creationId xmlns:a16="http://schemas.microsoft.com/office/drawing/2014/main" xmlns="" id="{9744CC2A-4AEA-4D1F-A0FA-2133064E6EAD}"/>
                </a:ext>
              </a:extLst>
            </p:cNvPr>
            <p:cNvSpPr>
              <a:spLocks noChangeShapeType="1"/>
            </p:cNvSpPr>
            <p:nvPr/>
          </p:nvSpPr>
          <p:spPr bwMode="auto">
            <a:xfrm>
              <a:off x="1146175" y="3041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5" name="Line 295">
              <a:extLst>
                <a:ext uri="{FF2B5EF4-FFF2-40B4-BE49-F238E27FC236}">
                  <a16:creationId xmlns:a16="http://schemas.microsoft.com/office/drawing/2014/main" xmlns="" id="{3EC2482D-6859-4A63-B1F8-7B4558874DDE}"/>
                </a:ext>
              </a:extLst>
            </p:cNvPr>
            <p:cNvSpPr>
              <a:spLocks noChangeShapeType="1"/>
            </p:cNvSpPr>
            <p:nvPr/>
          </p:nvSpPr>
          <p:spPr bwMode="auto">
            <a:xfrm flipH="1">
              <a:off x="1117600" y="30702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6" name="Line 296">
              <a:extLst>
                <a:ext uri="{FF2B5EF4-FFF2-40B4-BE49-F238E27FC236}">
                  <a16:creationId xmlns:a16="http://schemas.microsoft.com/office/drawing/2014/main" xmlns="" id="{6EB6AF19-4E8E-4C91-A7CA-F5EE1E27AE8A}"/>
                </a:ext>
              </a:extLst>
            </p:cNvPr>
            <p:cNvSpPr>
              <a:spLocks noChangeShapeType="1"/>
            </p:cNvSpPr>
            <p:nvPr/>
          </p:nvSpPr>
          <p:spPr bwMode="auto">
            <a:xfrm>
              <a:off x="1082675" y="30067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7" name="Line 297">
              <a:extLst>
                <a:ext uri="{FF2B5EF4-FFF2-40B4-BE49-F238E27FC236}">
                  <a16:creationId xmlns:a16="http://schemas.microsoft.com/office/drawing/2014/main" xmlns="" id="{C6C1914C-F0A4-4D54-A28C-170410F79FFF}"/>
                </a:ext>
              </a:extLst>
            </p:cNvPr>
            <p:cNvSpPr>
              <a:spLocks noChangeShapeType="1"/>
            </p:cNvSpPr>
            <p:nvPr/>
          </p:nvSpPr>
          <p:spPr bwMode="auto">
            <a:xfrm flipH="1">
              <a:off x="1054100" y="30353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8" name="Line 298">
              <a:extLst>
                <a:ext uri="{FF2B5EF4-FFF2-40B4-BE49-F238E27FC236}">
                  <a16:creationId xmlns:a16="http://schemas.microsoft.com/office/drawing/2014/main" xmlns="" id="{BFE3E0DE-7997-4C9A-A802-591EBB98B877}"/>
                </a:ext>
              </a:extLst>
            </p:cNvPr>
            <p:cNvSpPr>
              <a:spLocks noChangeShapeType="1"/>
            </p:cNvSpPr>
            <p:nvPr/>
          </p:nvSpPr>
          <p:spPr bwMode="auto">
            <a:xfrm>
              <a:off x="962025" y="29591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9" name="Line 299">
              <a:extLst>
                <a:ext uri="{FF2B5EF4-FFF2-40B4-BE49-F238E27FC236}">
                  <a16:creationId xmlns:a16="http://schemas.microsoft.com/office/drawing/2014/main" xmlns="" id="{659330CE-CB55-4969-98D7-83CC23BF3EEF}"/>
                </a:ext>
              </a:extLst>
            </p:cNvPr>
            <p:cNvSpPr>
              <a:spLocks noChangeShapeType="1"/>
            </p:cNvSpPr>
            <p:nvPr/>
          </p:nvSpPr>
          <p:spPr bwMode="auto">
            <a:xfrm flipH="1">
              <a:off x="933450" y="29845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0" name="Line 300">
              <a:extLst>
                <a:ext uri="{FF2B5EF4-FFF2-40B4-BE49-F238E27FC236}">
                  <a16:creationId xmlns:a16="http://schemas.microsoft.com/office/drawing/2014/main" xmlns="" id="{EDAA67FC-97FF-4316-AAC8-FE6FBA2DF29A}"/>
                </a:ext>
              </a:extLst>
            </p:cNvPr>
            <p:cNvSpPr>
              <a:spLocks noChangeShapeType="1"/>
            </p:cNvSpPr>
            <p:nvPr/>
          </p:nvSpPr>
          <p:spPr bwMode="auto">
            <a:xfrm>
              <a:off x="1827213" y="33274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1" name="Line 301">
              <a:extLst>
                <a:ext uri="{FF2B5EF4-FFF2-40B4-BE49-F238E27FC236}">
                  <a16:creationId xmlns:a16="http://schemas.microsoft.com/office/drawing/2014/main" xmlns="" id="{266B6ED3-F711-4DB3-9B17-904565496DE5}"/>
                </a:ext>
              </a:extLst>
            </p:cNvPr>
            <p:cNvSpPr>
              <a:spLocks noChangeShapeType="1"/>
            </p:cNvSpPr>
            <p:nvPr/>
          </p:nvSpPr>
          <p:spPr bwMode="auto">
            <a:xfrm flipH="1">
              <a:off x="1801813" y="33528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2" name="Line 302">
              <a:extLst>
                <a:ext uri="{FF2B5EF4-FFF2-40B4-BE49-F238E27FC236}">
                  <a16:creationId xmlns:a16="http://schemas.microsoft.com/office/drawing/2014/main" xmlns="" id="{1F74B6D7-DB2C-4566-887E-8AAFC295E0B4}"/>
                </a:ext>
              </a:extLst>
            </p:cNvPr>
            <p:cNvSpPr>
              <a:spLocks noChangeShapeType="1"/>
            </p:cNvSpPr>
            <p:nvPr/>
          </p:nvSpPr>
          <p:spPr bwMode="auto">
            <a:xfrm>
              <a:off x="1839913" y="33274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3" name="Line 303">
              <a:extLst>
                <a:ext uri="{FF2B5EF4-FFF2-40B4-BE49-F238E27FC236}">
                  <a16:creationId xmlns:a16="http://schemas.microsoft.com/office/drawing/2014/main" xmlns="" id="{673D4029-0502-44BA-A1C6-812F144B286C}"/>
                </a:ext>
              </a:extLst>
            </p:cNvPr>
            <p:cNvSpPr>
              <a:spLocks noChangeShapeType="1"/>
            </p:cNvSpPr>
            <p:nvPr/>
          </p:nvSpPr>
          <p:spPr bwMode="auto">
            <a:xfrm flipH="1">
              <a:off x="1811338" y="335280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4" name="Line 304">
              <a:extLst>
                <a:ext uri="{FF2B5EF4-FFF2-40B4-BE49-F238E27FC236}">
                  <a16:creationId xmlns:a16="http://schemas.microsoft.com/office/drawing/2014/main" xmlns="" id="{408D136A-1837-4999-B968-F43C03814F93}"/>
                </a:ext>
              </a:extLst>
            </p:cNvPr>
            <p:cNvSpPr>
              <a:spLocks noChangeShapeType="1"/>
            </p:cNvSpPr>
            <p:nvPr/>
          </p:nvSpPr>
          <p:spPr bwMode="auto">
            <a:xfrm>
              <a:off x="1868488" y="33337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5" name="Line 305">
              <a:extLst>
                <a:ext uri="{FF2B5EF4-FFF2-40B4-BE49-F238E27FC236}">
                  <a16:creationId xmlns:a16="http://schemas.microsoft.com/office/drawing/2014/main" xmlns="" id="{E50FC749-D4A1-465F-82BD-C6C437D74E53}"/>
                </a:ext>
              </a:extLst>
            </p:cNvPr>
            <p:cNvSpPr>
              <a:spLocks noChangeShapeType="1"/>
            </p:cNvSpPr>
            <p:nvPr/>
          </p:nvSpPr>
          <p:spPr bwMode="auto">
            <a:xfrm flipH="1">
              <a:off x="1839913" y="336232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6" name="Line 306">
              <a:extLst>
                <a:ext uri="{FF2B5EF4-FFF2-40B4-BE49-F238E27FC236}">
                  <a16:creationId xmlns:a16="http://schemas.microsoft.com/office/drawing/2014/main" xmlns="" id="{62B0C519-8796-4C5E-9914-18774D6E228F}"/>
                </a:ext>
              </a:extLst>
            </p:cNvPr>
            <p:cNvSpPr>
              <a:spLocks noChangeShapeType="1"/>
            </p:cNvSpPr>
            <p:nvPr/>
          </p:nvSpPr>
          <p:spPr bwMode="auto">
            <a:xfrm>
              <a:off x="1881188" y="33369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7" name="Line 307">
              <a:extLst>
                <a:ext uri="{FF2B5EF4-FFF2-40B4-BE49-F238E27FC236}">
                  <a16:creationId xmlns:a16="http://schemas.microsoft.com/office/drawing/2014/main" xmlns="" id="{0AD56941-F30E-4A72-B31E-C28EBE554BC0}"/>
                </a:ext>
              </a:extLst>
            </p:cNvPr>
            <p:cNvSpPr>
              <a:spLocks noChangeShapeType="1"/>
            </p:cNvSpPr>
            <p:nvPr/>
          </p:nvSpPr>
          <p:spPr bwMode="auto">
            <a:xfrm flipH="1">
              <a:off x="1852613" y="33655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8" name="Line 308">
              <a:extLst>
                <a:ext uri="{FF2B5EF4-FFF2-40B4-BE49-F238E27FC236}">
                  <a16:creationId xmlns:a16="http://schemas.microsoft.com/office/drawing/2014/main" xmlns="" id="{E524081D-0522-4875-A9B2-DD11629FA034}"/>
                </a:ext>
              </a:extLst>
            </p:cNvPr>
            <p:cNvSpPr>
              <a:spLocks noChangeShapeType="1"/>
            </p:cNvSpPr>
            <p:nvPr/>
          </p:nvSpPr>
          <p:spPr bwMode="auto">
            <a:xfrm>
              <a:off x="2152650" y="3365500"/>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9" name="Line 309">
              <a:extLst>
                <a:ext uri="{FF2B5EF4-FFF2-40B4-BE49-F238E27FC236}">
                  <a16:creationId xmlns:a16="http://schemas.microsoft.com/office/drawing/2014/main" xmlns="" id="{4AA586C3-2D39-4EE3-8360-585DF6107302}"/>
                </a:ext>
              </a:extLst>
            </p:cNvPr>
            <p:cNvSpPr>
              <a:spLocks noChangeShapeType="1"/>
            </p:cNvSpPr>
            <p:nvPr/>
          </p:nvSpPr>
          <p:spPr bwMode="auto">
            <a:xfrm flipH="1">
              <a:off x="2127250" y="33940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0" name="Line 310">
              <a:extLst>
                <a:ext uri="{FF2B5EF4-FFF2-40B4-BE49-F238E27FC236}">
                  <a16:creationId xmlns:a16="http://schemas.microsoft.com/office/drawing/2014/main" xmlns="" id="{D3091706-ABD4-4E9C-9117-C20DD177D112}"/>
                </a:ext>
              </a:extLst>
            </p:cNvPr>
            <p:cNvSpPr>
              <a:spLocks noChangeShapeType="1"/>
            </p:cNvSpPr>
            <p:nvPr/>
          </p:nvSpPr>
          <p:spPr bwMode="auto">
            <a:xfrm>
              <a:off x="2168525" y="33686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1" name="Line 311">
              <a:extLst>
                <a:ext uri="{FF2B5EF4-FFF2-40B4-BE49-F238E27FC236}">
                  <a16:creationId xmlns:a16="http://schemas.microsoft.com/office/drawing/2014/main" xmlns="" id="{81CC2F64-F2D1-4825-B83F-222485658879}"/>
                </a:ext>
              </a:extLst>
            </p:cNvPr>
            <p:cNvSpPr>
              <a:spLocks noChangeShapeType="1"/>
            </p:cNvSpPr>
            <p:nvPr/>
          </p:nvSpPr>
          <p:spPr bwMode="auto">
            <a:xfrm flipH="1">
              <a:off x="2143125" y="33972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2" name="Line 312">
              <a:extLst>
                <a:ext uri="{FF2B5EF4-FFF2-40B4-BE49-F238E27FC236}">
                  <a16:creationId xmlns:a16="http://schemas.microsoft.com/office/drawing/2014/main" xmlns="" id="{94A3312C-934C-46FA-8552-05CF5A7AF571}"/>
                </a:ext>
              </a:extLst>
            </p:cNvPr>
            <p:cNvSpPr>
              <a:spLocks noChangeShapeType="1"/>
            </p:cNvSpPr>
            <p:nvPr/>
          </p:nvSpPr>
          <p:spPr bwMode="auto">
            <a:xfrm>
              <a:off x="2279650"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3" name="Line 313">
              <a:extLst>
                <a:ext uri="{FF2B5EF4-FFF2-40B4-BE49-F238E27FC236}">
                  <a16:creationId xmlns:a16="http://schemas.microsoft.com/office/drawing/2014/main" xmlns="" id="{38E17047-D57B-4D77-AAB5-E6798EC57C7A}"/>
                </a:ext>
              </a:extLst>
            </p:cNvPr>
            <p:cNvSpPr>
              <a:spLocks noChangeShapeType="1"/>
            </p:cNvSpPr>
            <p:nvPr/>
          </p:nvSpPr>
          <p:spPr bwMode="auto">
            <a:xfrm flipH="1">
              <a:off x="2254250"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4" name="Line 314">
              <a:extLst>
                <a:ext uri="{FF2B5EF4-FFF2-40B4-BE49-F238E27FC236}">
                  <a16:creationId xmlns:a16="http://schemas.microsoft.com/office/drawing/2014/main" xmlns="" id="{08E50216-079C-4D29-8FE1-1831F6B5529E}"/>
                </a:ext>
              </a:extLst>
            </p:cNvPr>
            <p:cNvSpPr>
              <a:spLocks noChangeShapeType="1"/>
            </p:cNvSpPr>
            <p:nvPr/>
          </p:nvSpPr>
          <p:spPr bwMode="auto">
            <a:xfrm>
              <a:off x="2301875"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5" name="Line 315">
              <a:extLst>
                <a:ext uri="{FF2B5EF4-FFF2-40B4-BE49-F238E27FC236}">
                  <a16:creationId xmlns:a16="http://schemas.microsoft.com/office/drawing/2014/main" xmlns="" id="{D633B5D6-7E29-44A6-8DEF-C59B8F9E6EA9}"/>
                </a:ext>
              </a:extLst>
            </p:cNvPr>
            <p:cNvSpPr>
              <a:spLocks noChangeShapeType="1"/>
            </p:cNvSpPr>
            <p:nvPr/>
          </p:nvSpPr>
          <p:spPr bwMode="auto">
            <a:xfrm flipH="1">
              <a:off x="2273300"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6" name="Line 316">
              <a:extLst>
                <a:ext uri="{FF2B5EF4-FFF2-40B4-BE49-F238E27FC236}">
                  <a16:creationId xmlns:a16="http://schemas.microsoft.com/office/drawing/2014/main" xmlns="" id="{39C0ED04-1FAC-44CC-957A-02418D86ED77}"/>
                </a:ext>
              </a:extLst>
            </p:cNvPr>
            <p:cNvSpPr>
              <a:spLocks noChangeShapeType="1"/>
            </p:cNvSpPr>
            <p:nvPr/>
          </p:nvSpPr>
          <p:spPr bwMode="auto">
            <a:xfrm>
              <a:off x="2317750" y="33750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7" name="Line 317">
              <a:extLst>
                <a:ext uri="{FF2B5EF4-FFF2-40B4-BE49-F238E27FC236}">
                  <a16:creationId xmlns:a16="http://schemas.microsoft.com/office/drawing/2014/main" xmlns="" id="{6230F6DD-5C15-4825-8725-FAADD3F27EBC}"/>
                </a:ext>
              </a:extLst>
            </p:cNvPr>
            <p:cNvSpPr>
              <a:spLocks noChangeShapeType="1"/>
            </p:cNvSpPr>
            <p:nvPr/>
          </p:nvSpPr>
          <p:spPr bwMode="auto">
            <a:xfrm flipH="1">
              <a:off x="2289175"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8" name="Line 318">
              <a:extLst>
                <a:ext uri="{FF2B5EF4-FFF2-40B4-BE49-F238E27FC236}">
                  <a16:creationId xmlns:a16="http://schemas.microsoft.com/office/drawing/2014/main" xmlns="" id="{EDF3B5AE-F11D-4C0C-B7D4-D76745AAB764}"/>
                </a:ext>
              </a:extLst>
            </p:cNvPr>
            <p:cNvSpPr>
              <a:spLocks noChangeShapeType="1"/>
            </p:cNvSpPr>
            <p:nvPr/>
          </p:nvSpPr>
          <p:spPr bwMode="auto">
            <a:xfrm>
              <a:off x="2374900"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9" name="Line 319">
              <a:extLst>
                <a:ext uri="{FF2B5EF4-FFF2-40B4-BE49-F238E27FC236}">
                  <a16:creationId xmlns:a16="http://schemas.microsoft.com/office/drawing/2014/main" xmlns="" id="{5D4ADF15-9002-4D1C-B63D-F356026D0E61}"/>
                </a:ext>
              </a:extLst>
            </p:cNvPr>
            <p:cNvSpPr>
              <a:spLocks noChangeShapeType="1"/>
            </p:cNvSpPr>
            <p:nvPr/>
          </p:nvSpPr>
          <p:spPr bwMode="auto">
            <a:xfrm flipH="1">
              <a:off x="2346325" y="340360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0" name="Line 320">
              <a:extLst>
                <a:ext uri="{FF2B5EF4-FFF2-40B4-BE49-F238E27FC236}">
                  <a16:creationId xmlns:a16="http://schemas.microsoft.com/office/drawing/2014/main" xmlns="" id="{BCE3CE4E-7DE6-4C1F-86E6-66C5AA8DD63D}"/>
                </a:ext>
              </a:extLst>
            </p:cNvPr>
            <p:cNvSpPr>
              <a:spLocks noChangeShapeType="1"/>
            </p:cNvSpPr>
            <p:nvPr/>
          </p:nvSpPr>
          <p:spPr bwMode="auto">
            <a:xfrm>
              <a:off x="2384425"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1" name="Line 321">
              <a:extLst>
                <a:ext uri="{FF2B5EF4-FFF2-40B4-BE49-F238E27FC236}">
                  <a16:creationId xmlns:a16="http://schemas.microsoft.com/office/drawing/2014/main" xmlns="" id="{8CFDFC4A-AC45-4C57-9A30-EBB351FBD963}"/>
                </a:ext>
              </a:extLst>
            </p:cNvPr>
            <p:cNvSpPr>
              <a:spLocks noChangeShapeType="1"/>
            </p:cNvSpPr>
            <p:nvPr/>
          </p:nvSpPr>
          <p:spPr bwMode="auto">
            <a:xfrm flipH="1">
              <a:off x="235585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2" name="Line 322">
              <a:extLst>
                <a:ext uri="{FF2B5EF4-FFF2-40B4-BE49-F238E27FC236}">
                  <a16:creationId xmlns:a16="http://schemas.microsoft.com/office/drawing/2014/main" xmlns="" id="{6752F159-7F42-402C-A4BD-6490AF483D48}"/>
                </a:ext>
              </a:extLst>
            </p:cNvPr>
            <p:cNvSpPr>
              <a:spLocks noChangeShapeType="1"/>
            </p:cNvSpPr>
            <p:nvPr/>
          </p:nvSpPr>
          <p:spPr bwMode="auto">
            <a:xfrm>
              <a:off x="2397125"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3" name="Line 323">
              <a:extLst>
                <a:ext uri="{FF2B5EF4-FFF2-40B4-BE49-F238E27FC236}">
                  <a16:creationId xmlns:a16="http://schemas.microsoft.com/office/drawing/2014/main" xmlns="" id="{2CF9D403-8EB8-4724-81C1-AE024EBBB9CE}"/>
                </a:ext>
              </a:extLst>
            </p:cNvPr>
            <p:cNvSpPr>
              <a:spLocks noChangeShapeType="1"/>
            </p:cNvSpPr>
            <p:nvPr/>
          </p:nvSpPr>
          <p:spPr bwMode="auto">
            <a:xfrm flipH="1">
              <a:off x="2371725"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4" name="Line 324">
              <a:extLst>
                <a:ext uri="{FF2B5EF4-FFF2-40B4-BE49-F238E27FC236}">
                  <a16:creationId xmlns:a16="http://schemas.microsoft.com/office/drawing/2014/main" xmlns="" id="{024C5B78-AEB1-4B79-B5BD-F4B54E2F0F5E}"/>
                </a:ext>
              </a:extLst>
            </p:cNvPr>
            <p:cNvSpPr>
              <a:spLocks noChangeShapeType="1"/>
            </p:cNvSpPr>
            <p:nvPr/>
          </p:nvSpPr>
          <p:spPr bwMode="auto">
            <a:xfrm>
              <a:off x="2406650"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5" name="Line 325">
              <a:extLst>
                <a:ext uri="{FF2B5EF4-FFF2-40B4-BE49-F238E27FC236}">
                  <a16:creationId xmlns:a16="http://schemas.microsoft.com/office/drawing/2014/main" xmlns="" id="{DC242D24-46BC-49A0-85C4-E7FA47C08EE6}"/>
                </a:ext>
              </a:extLst>
            </p:cNvPr>
            <p:cNvSpPr>
              <a:spLocks noChangeShapeType="1"/>
            </p:cNvSpPr>
            <p:nvPr/>
          </p:nvSpPr>
          <p:spPr bwMode="auto">
            <a:xfrm flipH="1">
              <a:off x="238125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6" name="Line 326">
              <a:extLst>
                <a:ext uri="{FF2B5EF4-FFF2-40B4-BE49-F238E27FC236}">
                  <a16:creationId xmlns:a16="http://schemas.microsoft.com/office/drawing/2014/main" xmlns="" id="{EFAAE934-C5BF-4982-BE82-9A9F4D1EC339}"/>
                </a:ext>
              </a:extLst>
            </p:cNvPr>
            <p:cNvSpPr>
              <a:spLocks noChangeShapeType="1"/>
            </p:cNvSpPr>
            <p:nvPr/>
          </p:nvSpPr>
          <p:spPr bwMode="auto">
            <a:xfrm>
              <a:off x="2422525"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7" name="Line 327">
              <a:extLst>
                <a:ext uri="{FF2B5EF4-FFF2-40B4-BE49-F238E27FC236}">
                  <a16:creationId xmlns:a16="http://schemas.microsoft.com/office/drawing/2014/main" xmlns="" id="{8C15D8DE-2F1A-4B3F-8EF8-2C8878E14B70}"/>
                </a:ext>
              </a:extLst>
            </p:cNvPr>
            <p:cNvSpPr>
              <a:spLocks noChangeShapeType="1"/>
            </p:cNvSpPr>
            <p:nvPr/>
          </p:nvSpPr>
          <p:spPr bwMode="auto">
            <a:xfrm flipH="1">
              <a:off x="239395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8" name="Line 328">
              <a:extLst>
                <a:ext uri="{FF2B5EF4-FFF2-40B4-BE49-F238E27FC236}">
                  <a16:creationId xmlns:a16="http://schemas.microsoft.com/office/drawing/2014/main" xmlns="" id="{A9ED71A8-29AF-43FE-9960-A2BA3CD964D9}"/>
                </a:ext>
              </a:extLst>
            </p:cNvPr>
            <p:cNvSpPr>
              <a:spLocks noChangeShapeType="1"/>
            </p:cNvSpPr>
            <p:nvPr/>
          </p:nvSpPr>
          <p:spPr bwMode="auto">
            <a:xfrm>
              <a:off x="2444750" y="3381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9" name="Line 329">
              <a:extLst>
                <a:ext uri="{FF2B5EF4-FFF2-40B4-BE49-F238E27FC236}">
                  <a16:creationId xmlns:a16="http://schemas.microsoft.com/office/drawing/2014/main" xmlns="" id="{67B9B9D3-8790-4BB2-A97F-B2CE37E1D941}"/>
                </a:ext>
              </a:extLst>
            </p:cNvPr>
            <p:cNvSpPr>
              <a:spLocks noChangeShapeType="1"/>
            </p:cNvSpPr>
            <p:nvPr/>
          </p:nvSpPr>
          <p:spPr bwMode="auto">
            <a:xfrm flipH="1">
              <a:off x="2419350" y="34099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0" name="Line 330">
              <a:extLst>
                <a:ext uri="{FF2B5EF4-FFF2-40B4-BE49-F238E27FC236}">
                  <a16:creationId xmlns:a16="http://schemas.microsoft.com/office/drawing/2014/main" xmlns="" id="{8312F59E-4A9C-45C5-B47A-2AC97610439D}"/>
                </a:ext>
              </a:extLst>
            </p:cNvPr>
            <p:cNvSpPr>
              <a:spLocks noChangeShapeType="1"/>
            </p:cNvSpPr>
            <p:nvPr/>
          </p:nvSpPr>
          <p:spPr bwMode="auto">
            <a:xfrm>
              <a:off x="2457450" y="3381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1" name="Line 331">
              <a:extLst>
                <a:ext uri="{FF2B5EF4-FFF2-40B4-BE49-F238E27FC236}">
                  <a16:creationId xmlns:a16="http://schemas.microsoft.com/office/drawing/2014/main" xmlns="" id="{48B65BA3-88B9-4BC4-9810-6920CFBF9A35}"/>
                </a:ext>
              </a:extLst>
            </p:cNvPr>
            <p:cNvSpPr>
              <a:spLocks noChangeShapeType="1"/>
            </p:cNvSpPr>
            <p:nvPr/>
          </p:nvSpPr>
          <p:spPr bwMode="auto">
            <a:xfrm flipH="1">
              <a:off x="2428875" y="34099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2" name="Line 332">
              <a:extLst>
                <a:ext uri="{FF2B5EF4-FFF2-40B4-BE49-F238E27FC236}">
                  <a16:creationId xmlns:a16="http://schemas.microsoft.com/office/drawing/2014/main" xmlns="" id="{EF143FB0-3111-48F1-967D-5DDEC9E1BB69}"/>
                </a:ext>
              </a:extLst>
            </p:cNvPr>
            <p:cNvSpPr>
              <a:spLocks noChangeShapeType="1"/>
            </p:cNvSpPr>
            <p:nvPr/>
          </p:nvSpPr>
          <p:spPr bwMode="auto">
            <a:xfrm>
              <a:off x="2473325" y="3381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3" name="Line 333">
              <a:extLst>
                <a:ext uri="{FF2B5EF4-FFF2-40B4-BE49-F238E27FC236}">
                  <a16:creationId xmlns:a16="http://schemas.microsoft.com/office/drawing/2014/main" xmlns="" id="{42E3A68B-2E7D-415A-BD62-299FCB1270F9}"/>
                </a:ext>
              </a:extLst>
            </p:cNvPr>
            <p:cNvSpPr>
              <a:spLocks noChangeShapeType="1"/>
            </p:cNvSpPr>
            <p:nvPr/>
          </p:nvSpPr>
          <p:spPr bwMode="auto">
            <a:xfrm flipH="1">
              <a:off x="2447925" y="34099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4" name="Line 334">
              <a:extLst>
                <a:ext uri="{FF2B5EF4-FFF2-40B4-BE49-F238E27FC236}">
                  <a16:creationId xmlns:a16="http://schemas.microsoft.com/office/drawing/2014/main" xmlns="" id="{F8CE5E66-B217-4B11-AEB6-B3B06352014B}"/>
                </a:ext>
              </a:extLst>
            </p:cNvPr>
            <p:cNvSpPr>
              <a:spLocks noChangeShapeType="1"/>
            </p:cNvSpPr>
            <p:nvPr/>
          </p:nvSpPr>
          <p:spPr bwMode="auto">
            <a:xfrm>
              <a:off x="2505075" y="33909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5" name="Line 335">
              <a:extLst>
                <a:ext uri="{FF2B5EF4-FFF2-40B4-BE49-F238E27FC236}">
                  <a16:creationId xmlns:a16="http://schemas.microsoft.com/office/drawing/2014/main" xmlns="" id="{62FB2618-F720-44F6-AAF3-6CBDF484ECE2}"/>
                </a:ext>
              </a:extLst>
            </p:cNvPr>
            <p:cNvSpPr>
              <a:spLocks noChangeShapeType="1"/>
            </p:cNvSpPr>
            <p:nvPr/>
          </p:nvSpPr>
          <p:spPr bwMode="auto">
            <a:xfrm flipH="1">
              <a:off x="2479675" y="34163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6" name="Line 336">
              <a:extLst>
                <a:ext uri="{FF2B5EF4-FFF2-40B4-BE49-F238E27FC236}">
                  <a16:creationId xmlns:a16="http://schemas.microsoft.com/office/drawing/2014/main" xmlns="" id="{A7F0451C-D812-4421-88B0-AF48DCA37B20}"/>
                </a:ext>
              </a:extLst>
            </p:cNvPr>
            <p:cNvSpPr>
              <a:spLocks noChangeShapeType="1"/>
            </p:cNvSpPr>
            <p:nvPr/>
          </p:nvSpPr>
          <p:spPr bwMode="auto">
            <a:xfrm>
              <a:off x="2855913"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7" name="Line 337">
              <a:extLst>
                <a:ext uri="{FF2B5EF4-FFF2-40B4-BE49-F238E27FC236}">
                  <a16:creationId xmlns:a16="http://schemas.microsoft.com/office/drawing/2014/main" xmlns="" id="{6BFA52E7-8CF7-4F71-8511-33E55E6D36BA}"/>
                </a:ext>
              </a:extLst>
            </p:cNvPr>
            <p:cNvSpPr>
              <a:spLocks noChangeShapeType="1"/>
            </p:cNvSpPr>
            <p:nvPr/>
          </p:nvSpPr>
          <p:spPr bwMode="auto">
            <a:xfrm flipH="1">
              <a:off x="2827338"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8" name="Line 338">
              <a:extLst>
                <a:ext uri="{FF2B5EF4-FFF2-40B4-BE49-F238E27FC236}">
                  <a16:creationId xmlns:a16="http://schemas.microsoft.com/office/drawing/2014/main" xmlns="" id="{E567780E-1A25-48A5-8897-E4C043119892}"/>
                </a:ext>
              </a:extLst>
            </p:cNvPr>
            <p:cNvSpPr>
              <a:spLocks noChangeShapeType="1"/>
            </p:cNvSpPr>
            <p:nvPr/>
          </p:nvSpPr>
          <p:spPr bwMode="auto">
            <a:xfrm>
              <a:off x="284003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9" name="Line 339">
              <a:extLst>
                <a:ext uri="{FF2B5EF4-FFF2-40B4-BE49-F238E27FC236}">
                  <a16:creationId xmlns:a16="http://schemas.microsoft.com/office/drawing/2014/main" xmlns="" id="{1C14338B-5605-4FCD-B6DB-5967ECDE9A67}"/>
                </a:ext>
              </a:extLst>
            </p:cNvPr>
            <p:cNvSpPr>
              <a:spLocks noChangeShapeType="1"/>
            </p:cNvSpPr>
            <p:nvPr/>
          </p:nvSpPr>
          <p:spPr bwMode="auto">
            <a:xfrm flipH="1">
              <a:off x="2814638"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0" name="Line 340">
              <a:extLst>
                <a:ext uri="{FF2B5EF4-FFF2-40B4-BE49-F238E27FC236}">
                  <a16:creationId xmlns:a16="http://schemas.microsoft.com/office/drawing/2014/main" xmlns="" id="{3BB69151-4ECE-4BD3-8544-49F829F734A3}"/>
                </a:ext>
              </a:extLst>
            </p:cNvPr>
            <p:cNvSpPr>
              <a:spLocks noChangeShapeType="1"/>
            </p:cNvSpPr>
            <p:nvPr/>
          </p:nvSpPr>
          <p:spPr bwMode="auto">
            <a:xfrm>
              <a:off x="288448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1" name="Line 341">
              <a:extLst>
                <a:ext uri="{FF2B5EF4-FFF2-40B4-BE49-F238E27FC236}">
                  <a16:creationId xmlns:a16="http://schemas.microsoft.com/office/drawing/2014/main" xmlns="" id="{7B51CCAC-5DC8-4185-A612-5BAF954BB6EC}"/>
                </a:ext>
              </a:extLst>
            </p:cNvPr>
            <p:cNvSpPr>
              <a:spLocks noChangeShapeType="1"/>
            </p:cNvSpPr>
            <p:nvPr/>
          </p:nvSpPr>
          <p:spPr bwMode="auto">
            <a:xfrm flipH="1">
              <a:off x="2855913"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2" name="Line 342">
              <a:extLst>
                <a:ext uri="{FF2B5EF4-FFF2-40B4-BE49-F238E27FC236}">
                  <a16:creationId xmlns:a16="http://schemas.microsoft.com/office/drawing/2014/main" xmlns="" id="{609E1237-3898-4314-B377-818B33DFDAE7}"/>
                </a:ext>
              </a:extLst>
            </p:cNvPr>
            <p:cNvSpPr>
              <a:spLocks noChangeShapeType="1"/>
            </p:cNvSpPr>
            <p:nvPr/>
          </p:nvSpPr>
          <p:spPr bwMode="auto">
            <a:xfrm>
              <a:off x="2868613"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3" name="Line 343">
              <a:extLst>
                <a:ext uri="{FF2B5EF4-FFF2-40B4-BE49-F238E27FC236}">
                  <a16:creationId xmlns:a16="http://schemas.microsoft.com/office/drawing/2014/main" xmlns="" id="{5B136233-5D97-4258-82D0-04E636E8B92C}"/>
                </a:ext>
              </a:extLst>
            </p:cNvPr>
            <p:cNvSpPr>
              <a:spLocks noChangeShapeType="1"/>
            </p:cNvSpPr>
            <p:nvPr/>
          </p:nvSpPr>
          <p:spPr bwMode="auto">
            <a:xfrm flipH="1">
              <a:off x="2843213"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4" name="Line 344">
              <a:extLst>
                <a:ext uri="{FF2B5EF4-FFF2-40B4-BE49-F238E27FC236}">
                  <a16:creationId xmlns:a16="http://schemas.microsoft.com/office/drawing/2014/main" xmlns="" id="{F65BB98D-0627-4CED-BC70-4B48DC4E8546}"/>
                </a:ext>
              </a:extLst>
            </p:cNvPr>
            <p:cNvSpPr>
              <a:spLocks noChangeShapeType="1"/>
            </p:cNvSpPr>
            <p:nvPr/>
          </p:nvSpPr>
          <p:spPr bwMode="auto">
            <a:xfrm>
              <a:off x="282733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5" name="Line 345">
              <a:extLst>
                <a:ext uri="{FF2B5EF4-FFF2-40B4-BE49-F238E27FC236}">
                  <a16:creationId xmlns:a16="http://schemas.microsoft.com/office/drawing/2014/main" xmlns="" id="{C9D29363-A931-468D-97B7-9E99E730E85C}"/>
                </a:ext>
              </a:extLst>
            </p:cNvPr>
            <p:cNvSpPr>
              <a:spLocks noChangeShapeType="1"/>
            </p:cNvSpPr>
            <p:nvPr/>
          </p:nvSpPr>
          <p:spPr bwMode="auto">
            <a:xfrm flipH="1">
              <a:off x="2798763" y="345757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6" name="Line 346">
              <a:extLst>
                <a:ext uri="{FF2B5EF4-FFF2-40B4-BE49-F238E27FC236}">
                  <a16:creationId xmlns:a16="http://schemas.microsoft.com/office/drawing/2014/main" xmlns="" id="{29B3507A-4042-43E7-A8CB-E6AC741F7FB7}"/>
                </a:ext>
              </a:extLst>
            </p:cNvPr>
            <p:cNvSpPr>
              <a:spLocks noChangeShapeType="1"/>
            </p:cNvSpPr>
            <p:nvPr/>
          </p:nvSpPr>
          <p:spPr bwMode="auto">
            <a:xfrm>
              <a:off x="281463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7" name="Line 347">
              <a:extLst>
                <a:ext uri="{FF2B5EF4-FFF2-40B4-BE49-F238E27FC236}">
                  <a16:creationId xmlns:a16="http://schemas.microsoft.com/office/drawing/2014/main" xmlns="" id="{E1BA588D-C7E7-4434-8DF5-74E0E79AD08B}"/>
                </a:ext>
              </a:extLst>
            </p:cNvPr>
            <p:cNvSpPr>
              <a:spLocks noChangeShapeType="1"/>
            </p:cNvSpPr>
            <p:nvPr/>
          </p:nvSpPr>
          <p:spPr bwMode="auto">
            <a:xfrm flipH="1">
              <a:off x="2786063"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559" name="Group 5558">
            <a:extLst>
              <a:ext uri="{FF2B5EF4-FFF2-40B4-BE49-F238E27FC236}">
                <a16:creationId xmlns:a16="http://schemas.microsoft.com/office/drawing/2014/main" xmlns="" id="{EEC30C13-4C23-4EA6-B55A-C069A33E6757}"/>
              </a:ext>
            </a:extLst>
          </p:cNvPr>
          <p:cNvGrpSpPr/>
          <p:nvPr/>
        </p:nvGrpSpPr>
        <p:grpSpPr>
          <a:xfrm>
            <a:off x="936625" y="2990850"/>
            <a:ext cx="2109788" cy="628650"/>
            <a:chOff x="936625" y="2990850"/>
            <a:chExt cx="2109788" cy="628650"/>
          </a:xfrm>
        </p:grpSpPr>
        <p:sp>
          <p:nvSpPr>
            <p:cNvPr id="5298" name="Freeform 348">
              <a:extLst>
                <a:ext uri="{FF2B5EF4-FFF2-40B4-BE49-F238E27FC236}">
                  <a16:creationId xmlns:a16="http://schemas.microsoft.com/office/drawing/2014/main" xmlns="" id="{4E86BC01-4FCC-4136-928E-22A402DBE535}"/>
                </a:ext>
              </a:extLst>
            </p:cNvPr>
            <p:cNvSpPr>
              <a:spLocks/>
            </p:cNvSpPr>
            <p:nvPr/>
          </p:nvSpPr>
          <p:spPr bwMode="auto">
            <a:xfrm>
              <a:off x="936625" y="2990850"/>
              <a:ext cx="2084388" cy="603250"/>
            </a:xfrm>
            <a:custGeom>
              <a:avLst/>
              <a:gdLst>
                <a:gd name="T0" fmla="*/ 0 w 1313"/>
                <a:gd name="T1" fmla="*/ 0 h 380"/>
                <a:gd name="T2" fmla="*/ 0 w 1313"/>
                <a:gd name="T3" fmla="*/ 8 h 380"/>
                <a:gd name="T4" fmla="*/ 42 w 1313"/>
                <a:gd name="T5" fmla="*/ 8 h 380"/>
                <a:gd name="T6" fmla="*/ 42 w 1313"/>
                <a:gd name="T7" fmla="*/ 20 h 380"/>
                <a:gd name="T8" fmla="*/ 62 w 1313"/>
                <a:gd name="T9" fmla="*/ 20 h 380"/>
                <a:gd name="T10" fmla="*/ 62 w 1313"/>
                <a:gd name="T11" fmla="*/ 32 h 380"/>
                <a:gd name="T12" fmla="*/ 72 w 1313"/>
                <a:gd name="T13" fmla="*/ 32 h 380"/>
                <a:gd name="T14" fmla="*/ 72 w 1313"/>
                <a:gd name="T15" fmla="*/ 52 h 380"/>
                <a:gd name="T16" fmla="*/ 118 w 1313"/>
                <a:gd name="T17" fmla="*/ 52 h 380"/>
                <a:gd name="T18" fmla="*/ 118 w 1313"/>
                <a:gd name="T19" fmla="*/ 68 h 380"/>
                <a:gd name="T20" fmla="*/ 126 w 1313"/>
                <a:gd name="T21" fmla="*/ 68 h 380"/>
                <a:gd name="T22" fmla="*/ 126 w 1313"/>
                <a:gd name="T23" fmla="*/ 80 h 380"/>
                <a:gd name="T24" fmla="*/ 138 w 1313"/>
                <a:gd name="T25" fmla="*/ 80 h 380"/>
                <a:gd name="T26" fmla="*/ 138 w 1313"/>
                <a:gd name="T27" fmla="*/ 94 h 380"/>
                <a:gd name="T28" fmla="*/ 162 w 1313"/>
                <a:gd name="T29" fmla="*/ 94 h 380"/>
                <a:gd name="T30" fmla="*/ 162 w 1313"/>
                <a:gd name="T31" fmla="*/ 110 h 380"/>
                <a:gd name="T32" fmla="*/ 178 w 1313"/>
                <a:gd name="T33" fmla="*/ 110 h 380"/>
                <a:gd name="T34" fmla="*/ 178 w 1313"/>
                <a:gd name="T35" fmla="*/ 126 h 380"/>
                <a:gd name="T36" fmla="*/ 217 w 1313"/>
                <a:gd name="T37" fmla="*/ 126 h 380"/>
                <a:gd name="T38" fmla="*/ 217 w 1313"/>
                <a:gd name="T39" fmla="*/ 142 h 380"/>
                <a:gd name="T40" fmla="*/ 221 w 1313"/>
                <a:gd name="T41" fmla="*/ 142 h 380"/>
                <a:gd name="T42" fmla="*/ 221 w 1313"/>
                <a:gd name="T43" fmla="*/ 158 h 380"/>
                <a:gd name="T44" fmla="*/ 227 w 1313"/>
                <a:gd name="T45" fmla="*/ 158 h 380"/>
                <a:gd name="T46" fmla="*/ 227 w 1313"/>
                <a:gd name="T47" fmla="*/ 172 h 380"/>
                <a:gd name="T48" fmla="*/ 231 w 1313"/>
                <a:gd name="T49" fmla="*/ 172 h 380"/>
                <a:gd name="T50" fmla="*/ 231 w 1313"/>
                <a:gd name="T51" fmla="*/ 184 h 380"/>
                <a:gd name="T52" fmla="*/ 241 w 1313"/>
                <a:gd name="T53" fmla="*/ 184 h 380"/>
                <a:gd name="T54" fmla="*/ 241 w 1313"/>
                <a:gd name="T55" fmla="*/ 188 h 380"/>
                <a:gd name="T56" fmla="*/ 253 w 1313"/>
                <a:gd name="T57" fmla="*/ 188 h 380"/>
                <a:gd name="T58" fmla="*/ 253 w 1313"/>
                <a:gd name="T59" fmla="*/ 190 h 380"/>
                <a:gd name="T60" fmla="*/ 267 w 1313"/>
                <a:gd name="T61" fmla="*/ 190 h 380"/>
                <a:gd name="T62" fmla="*/ 267 w 1313"/>
                <a:gd name="T63" fmla="*/ 214 h 380"/>
                <a:gd name="T64" fmla="*/ 389 w 1313"/>
                <a:gd name="T65" fmla="*/ 214 h 380"/>
                <a:gd name="T66" fmla="*/ 389 w 1313"/>
                <a:gd name="T67" fmla="*/ 232 h 380"/>
                <a:gd name="T68" fmla="*/ 423 w 1313"/>
                <a:gd name="T69" fmla="*/ 232 h 380"/>
                <a:gd name="T70" fmla="*/ 423 w 1313"/>
                <a:gd name="T71" fmla="*/ 246 h 380"/>
                <a:gd name="T72" fmla="*/ 429 w 1313"/>
                <a:gd name="T73" fmla="*/ 246 h 380"/>
                <a:gd name="T74" fmla="*/ 429 w 1313"/>
                <a:gd name="T75" fmla="*/ 260 h 380"/>
                <a:gd name="T76" fmla="*/ 469 w 1313"/>
                <a:gd name="T77" fmla="*/ 260 h 380"/>
                <a:gd name="T78" fmla="*/ 469 w 1313"/>
                <a:gd name="T79" fmla="*/ 276 h 380"/>
                <a:gd name="T80" fmla="*/ 581 w 1313"/>
                <a:gd name="T81" fmla="*/ 276 h 380"/>
                <a:gd name="T82" fmla="*/ 581 w 1313"/>
                <a:gd name="T83" fmla="*/ 292 h 380"/>
                <a:gd name="T84" fmla="*/ 784 w 1313"/>
                <a:gd name="T85" fmla="*/ 292 h 380"/>
                <a:gd name="T86" fmla="*/ 784 w 1313"/>
                <a:gd name="T87" fmla="*/ 310 h 380"/>
                <a:gd name="T88" fmla="*/ 968 w 1313"/>
                <a:gd name="T89" fmla="*/ 310 h 380"/>
                <a:gd name="T90" fmla="*/ 968 w 1313"/>
                <a:gd name="T91" fmla="*/ 328 h 380"/>
                <a:gd name="T92" fmla="*/ 1074 w 1313"/>
                <a:gd name="T93" fmla="*/ 328 h 380"/>
                <a:gd name="T94" fmla="*/ 1074 w 1313"/>
                <a:gd name="T95" fmla="*/ 346 h 380"/>
                <a:gd name="T96" fmla="*/ 1273 w 1313"/>
                <a:gd name="T97" fmla="*/ 346 h 380"/>
                <a:gd name="T98" fmla="*/ 1273 w 1313"/>
                <a:gd name="T99" fmla="*/ 380 h 380"/>
                <a:gd name="T100" fmla="*/ 1313 w 1313"/>
                <a:gd name="T101"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3" h="380">
                  <a:moveTo>
                    <a:pt x="0" y="0"/>
                  </a:moveTo>
                  <a:lnTo>
                    <a:pt x="0" y="8"/>
                  </a:lnTo>
                  <a:lnTo>
                    <a:pt x="42" y="8"/>
                  </a:lnTo>
                  <a:lnTo>
                    <a:pt x="42" y="20"/>
                  </a:lnTo>
                  <a:lnTo>
                    <a:pt x="62" y="20"/>
                  </a:lnTo>
                  <a:lnTo>
                    <a:pt x="62" y="32"/>
                  </a:lnTo>
                  <a:lnTo>
                    <a:pt x="72" y="32"/>
                  </a:lnTo>
                  <a:lnTo>
                    <a:pt x="72" y="52"/>
                  </a:lnTo>
                  <a:lnTo>
                    <a:pt x="118" y="52"/>
                  </a:lnTo>
                  <a:lnTo>
                    <a:pt x="118" y="68"/>
                  </a:lnTo>
                  <a:lnTo>
                    <a:pt x="126" y="68"/>
                  </a:lnTo>
                  <a:lnTo>
                    <a:pt x="126" y="80"/>
                  </a:lnTo>
                  <a:lnTo>
                    <a:pt x="138" y="80"/>
                  </a:lnTo>
                  <a:lnTo>
                    <a:pt x="138" y="94"/>
                  </a:lnTo>
                  <a:lnTo>
                    <a:pt x="162" y="94"/>
                  </a:lnTo>
                  <a:lnTo>
                    <a:pt x="162" y="110"/>
                  </a:lnTo>
                  <a:lnTo>
                    <a:pt x="178" y="110"/>
                  </a:lnTo>
                  <a:lnTo>
                    <a:pt x="178" y="126"/>
                  </a:lnTo>
                  <a:lnTo>
                    <a:pt x="217" y="126"/>
                  </a:lnTo>
                  <a:lnTo>
                    <a:pt x="217" y="142"/>
                  </a:lnTo>
                  <a:lnTo>
                    <a:pt x="221" y="142"/>
                  </a:lnTo>
                  <a:lnTo>
                    <a:pt x="221" y="158"/>
                  </a:lnTo>
                  <a:lnTo>
                    <a:pt x="227" y="158"/>
                  </a:lnTo>
                  <a:lnTo>
                    <a:pt x="227" y="172"/>
                  </a:lnTo>
                  <a:lnTo>
                    <a:pt x="231" y="172"/>
                  </a:lnTo>
                  <a:lnTo>
                    <a:pt x="231" y="184"/>
                  </a:lnTo>
                  <a:lnTo>
                    <a:pt x="241" y="184"/>
                  </a:lnTo>
                  <a:lnTo>
                    <a:pt x="241" y="188"/>
                  </a:lnTo>
                  <a:lnTo>
                    <a:pt x="253" y="188"/>
                  </a:lnTo>
                  <a:lnTo>
                    <a:pt x="253" y="190"/>
                  </a:lnTo>
                  <a:lnTo>
                    <a:pt x="267" y="190"/>
                  </a:lnTo>
                  <a:lnTo>
                    <a:pt x="267" y="214"/>
                  </a:lnTo>
                  <a:lnTo>
                    <a:pt x="389" y="214"/>
                  </a:lnTo>
                  <a:lnTo>
                    <a:pt x="389" y="232"/>
                  </a:lnTo>
                  <a:lnTo>
                    <a:pt x="423" y="232"/>
                  </a:lnTo>
                  <a:lnTo>
                    <a:pt x="423" y="246"/>
                  </a:lnTo>
                  <a:lnTo>
                    <a:pt x="429" y="246"/>
                  </a:lnTo>
                  <a:lnTo>
                    <a:pt x="429" y="260"/>
                  </a:lnTo>
                  <a:lnTo>
                    <a:pt x="469" y="260"/>
                  </a:lnTo>
                  <a:lnTo>
                    <a:pt x="469" y="276"/>
                  </a:lnTo>
                  <a:lnTo>
                    <a:pt x="581" y="276"/>
                  </a:lnTo>
                  <a:lnTo>
                    <a:pt x="581" y="292"/>
                  </a:lnTo>
                  <a:lnTo>
                    <a:pt x="784" y="292"/>
                  </a:lnTo>
                  <a:lnTo>
                    <a:pt x="784" y="310"/>
                  </a:lnTo>
                  <a:lnTo>
                    <a:pt x="968" y="310"/>
                  </a:lnTo>
                  <a:lnTo>
                    <a:pt x="968" y="328"/>
                  </a:lnTo>
                  <a:lnTo>
                    <a:pt x="1074" y="328"/>
                  </a:lnTo>
                  <a:lnTo>
                    <a:pt x="1074" y="346"/>
                  </a:lnTo>
                  <a:lnTo>
                    <a:pt x="1273" y="346"/>
                  </a:lnTo>
                  <a:lnTo>
                    <a:pt x="1273" y="380"/>
                  </a:lnTo>
                  <a:lnTo>
                    <a:pt x="1313" y="38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9" name="Line 349">
              <a:extLst>
                <a:ext uri="{FF2B5EF4-FFF2-40B4-BE49-F238E27FC236}">
                  <a16:creationId xmlns:a16="http://schemas.microsoft.com/office/drawing/2014/main" xmlns="" id="{00144E79-EA9B-4A70-A8C7-A7EE7E7195A1}"/>
                </a:ext>
              </a:extLst>
            </p:cNvPr>
            <p:cNvSpPr>
              <a:spLocks noChangeShapeType="1"/>
            </p:cNvSpPr>
            <p:nvPr/>
          </p:nvSpPr>
          <p:spPr bwMode="auto">
            <a:xfrm>
              <a:off x="3017838" y="35655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0" name="Line 350">
              <a:extLst>
                <a:ext uri="{FF2B5EF4-FFF2-40B4-BE49-F238E27FC236}">
                  <a16:creationId xmlns:a16="http://schemas.microsoft.com/office/drawing/2014/main" xmlns="" id="{96D22B1A-2B28-4317-8E0C-31C6D80D7D48}"/>
                </a:ext>
              </a:extLst>
            </p:cNvPr>
            <p:cNvSpPr>
              <a:spLocks noChangeShapeType="1"/>
            </p:cNvSpPr>
            <p:nvPr/>
          </p:nvSpPr>
          <p:spPr bwMode="auto">
            <a:xfrm flipH="1">
              <a:off x="2992438" y="35941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1" name="Line 351">
              <a:extLst>
                <a:ext uri="{FF2B5EF4-FFF2-40B4-BE49-F238E27FC236}">
                  <a16:creationId xmlns:a16="http://schemas.microsoft.com/office/drawing/2014/main" xmlns="" id="{AA7D767A-BA19-4669-BFA1-81022FC90DE0}"/>
                </a:ext>
              </a:extLst>
            </p:cNvPr>
            <p:cNvSpPr>
              <a:spLocks noChangeShapeType="1"/>
            </p:cNvSpPr>
            <p:nvPr/>
          </p:nvSpPr>
          <p:spPr bwMode="auto">
            <a:xfrm>
              <a:off x="3011488" y="35655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2" name="Line 352">
              <a:extLst>
                <a:ext uri="{FF2B5EF4-FFF2-40B4-BE49-F238E27FC236}">
                  <a16:creationId xmlns:a16="http://schemas.microsoft.com/office/drawing/2014/main" xmlns="" id="{6BFBDA5B-5416-4221-BB1F-A18A7848C7FD}"/>
                </a:ext>
              </a:extLst>
            </p:cNvPr>
            <p:cNvSpPr>
              <a:spLocks noChangeShapeType="1"/>
            </p:cNvSpPr>
            <p:nvPr/>
          </p:nvSpPr>
          <p:spPr bwMode="auto">
            <a:xfrm flipH="1">
              <a:off x="2986088" y="35941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3" name="Line 353">
              <a:extLst>
                <a:ext uri="{FF2B5EF4-FFF2-40B4-BE49-F238E27FC236}">
                  <a16:creationId xmlns:a16="http://schemas.microsoft.com/office/drawing/2014/main" xmlns="" id="{9E741817-13C2-4838-AEEA-C6349CB4EE48}"/>
                </a:ext>
              </a:extLst>
            </p:cNvPr>
            <p:cNvSpPr>
              <a:spLocks noChangeShapeType="1"/>
            </p:cNvSpPr>
            <p:nvPr/>
          </p:nvSpPr>
          <p:spPr bwMode="auto">
            <a:xfrm>
              <a:off x="2986088" y="35655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4" name="Line 354">
              <a:extLst>
                <a:ext uri="{FF2B5EF4-FFF2-40B4-BE49-F238E27FC236}">
                  <a16:creationId xmlns:a16="http://schemas.microsoft.com/office/drawing/2014/main" xmlns="" id="{AFF0AD2D-492D-4380-B89A-22ED4E449EBE}"/>
                </a:ext>
              </a:extLst>
            </p:cNvPr>
            <p:cNvSpPr>
              <a:spLocks noChangeShapeType="1"/>
            </p:cNvSpPr>
            <p:nvPr/>
          </p:nvSpPr>
          <p:spPr bwMode="auto">
            <a:xfrm flipH="1">
              <a:off x="2960688" y="35941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5" name="Line 355">
              <a:extLst>
                <a:ext uri="{FF2B5EF4-FFF2-40B4-BE49-F238E27FC236}">
                  <a16:creationId xmlns:a16="http://schemas.microsoft.com/office/drawing/2014/main" xmlns="" id="{57E66FA1-E4CA-4944-9266-31DE11C40EFB}"/>
                </a:ext>
              </a:extLst>
            </p:cNvPr>
            <p:cNvSpPr>
              <a:spLocks noChangeShapeType="1"/>
            </p:cNvSpPr>
            <p:nvPr/>
          </p:nvSpPr>
          <p:spPr bwMode="auto">
            <a:xfrm>
              <a:off x="28813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6" name="Line 356">
              <a:extLst>
                <a:ext uri="{FF2B5EF4-FFF2-40B4-BE49-F238E27FC236}">
                  <a16:creationId xmlns:a16="http://schemas.microsoft.com/office/drawing/2014/main" xmlns="" id="{E14B58B7-5D70-4917-94BE-E739571AA02D}"/>
                </a:ext>
              </a:extLst>
            </p:cNvPr>
            <p:cNvSpPr>
              <a:spLocks noChangeShapeType="1"/>
            </p:cNvSpPr>
            <p:nvPr/>
          </p:nvSpPr>
          <p:spPr bwMode="auto">
            <a:xfrm flipH="1">
              <a:off x="2852738"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7" name="Line 357">
              <a:extLst>
                <a:ext uri="{FF2B5EF4-FFF2-40B4-BE49-F238E27FC236}">
                  <a16:creationId xmlns:a16="http://schemas.microsoft.com/office/drawing/2014/main" xmlns="" id="{1C0E2301-BE9E-438E-8F1F-F51D3A87264F}"/>
                </a:ext>
              </a:extLst>
            </p:cNvPr>
            <p:cNvSpPr>
              <a:spLocks noChangeShapeType="1"/>
            </p:cNvSpPr>
            <p:nvPr/>
          </p:nvSpPr>
          <p:spPr bwMode="auto">
            <a:xfrm>
              <a:off x="2827338"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8" name="Line 358">
              <a:extLst>
                <a:ext uri="{FF2B5EF4-FFF2-40B4-BE49-F238E27FC236}">
                  <a16:creationId xmlns:a16="http://schemas.microsoft.com/office/drawing/2014/main" xmlns="" id="{77E26ABF-7BA0-4ADE-B15E-80AFE3EB6C27}"/>
                </a:ext>
              </a:extLst>
            </p:cNvPr>
            <p:cNvSpPr>
              <a:spLocks noChangeShapeType="1"/>
            </p:cNvSpPr>
            <p:nvPr/>
          </p:nvSpPr>
          <p:spPr bwMode="auto">
            <a:xfrm flipH="1">
              <a:off x="2801938"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9" name="Line 359">
              <a:extLst>
                <a:ext uri="{FF2B5EF4-FFF2-40B4-BE49-F238E27FC236}">
                  <a16:creationId xmlns:a16="http://schemas.microsoft.com/office/drawing/2014/main" xmlns="" id="{C19DFE81-1B6C-40C4-8004-3926C7B9E8EB}"/>
                </a:ext>
              </a:extLst>
            </p:cNvPr>
            <p:cNvSpPr>
              <a:spLocks noChangeShapeType="1"/>
            </p:cNvSpPr>
            <p:nvPr/>
          </p:nvSpPr>
          <p:spPr bwMode="auto">
            <a:xfrm>
              <a:off x="2897188"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0" name="Line 360">
              <a:extLst>
                <a:ext uri="{FF2B5EF4-FFF2-40B4-BE49-F238E27FC236}">
                  <a16:creationId xmlns:a16="http://schemas.microsoft.com/office/drawing/2014/main" xmlns="" id="{0D31BB9E-43BC-4C5B-A854-3CA767DA8400}"/>
                </a:ext>
              </a:extLst>
            </p:cNvPr>
            <p:cNvSpPr>
              <a:spLocks noChangeShapeType="1"/>
            </p:cNvSpPr>
            <p:nvPr/>
          </p:nvSpPr>
          <p:spPr bwMode="auto">
            <a:xfrm flipH="1">
              <a:off x="2868613"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1" name="Line 361">
              <a:extLst>
                <a:ext uri="{FF2B5EF4-FFF2-40B4-BE49-F238E27FC236}">
                  <a16:creationId xmlns:a16="http://schemas.microsoft.com/office/drawing/2014/main" xmlns="" id="{0BD5E7B7-5A8B-440F-BE59-E28F4B3B0AD0}"/>
                </a:ext>
              </a:extLst>
            </p:cNvPr>
            <p:cNvSpPr>
              <a:spLocks noChangeShapeType="1"/>
            </p:cNvSpPr>
            <p:nvPr/>
          </p:nvSpPr>
          <p:spPr bwMode="auto">
            <a:xfrm>
              <a:off x="27797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2" name="Line 362">
              <a:extLst>
                <a:ext uri="{FF2B5EF4-FFF2-40B4-BE49-F238E27FC236}">
                  <a16:creationId xmlns:a16="http://schemas.microsoft.com/office/drawing/2014/main" xmlns="" id="{B560362F-5EC1-4DB4-A86E-40802978280A}"/>
                </a:ext>
              </a:extLst>
            </p:cNvPr>
            <p:cNvSpPr>
              <a:spLocks noChangeShapeType="1"/>
            </p:cNvSpPr>
            <p:nvPr/>
          </p:nvSpPr>
          <p:spPr bwMode="auto">
            <a:xfrm flipH="1">
              <a:off x="2751138"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3" name="Line 363">
              <a:extLst>
                <a:ext uri="{FF2B5EF4-FFF2-40B4-BE49-F238E27FC236}">
                  <a16:creationId xmlns:a16="http://schemas.microsoft.com/office/drawing/2014/main" xmlns="" id="{8E8F2D77-9074-45B9-B5CF-43DCD343FBDF}"/>
                </a:ext>
              </a:extLst>
            </p:cNvPr>
            <p:cNvSpPr>
              <a:spLocks noChangeShapeType="1"/>
            </p:cNvSpPr>
            <p:nvPr/>
          </p:nvSpPr>
          <p:spPr bwMode="auto">
            <a:xfrm>
              <a:off x="27162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4" name="Line 364">
              <a:extLst>
                <a:ext uri="{FF2B5EF4-FFF2-40B4-BE49-F238E27FC236}">
                  <a16:creationId xmlns:a16="http://schemas.microsoft.com/office/drawing/2014/main" xmlns="" id="{E9F87CEE-8577-4BF8-B031-2A5E61AE557A}"/>
                </a:ext>
              </a:extLst>
            </p:cNvPr>
            <p:cNvSpPr>
              <a:spLocks noChangeShapeType="1"/>
            </p:cNvSpPr>
            <p:nvPr/>
          </p:nvSpPr>
          <p:spPr bwMode="auto">
            <a:xfrm flipH="1">
              <a:off x="2687638"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5" name="Line 365">
              <a:extLst>
                <a:ext uri="{FF2B5EF4-FFF2-40B4-BE49-F238E27FC236}">
                  <a16:creationId xmlns:a16="http://schemas.microsoft.com/office/drawing/2014/main" xmlns="" id="{7A99F369-4631-4344-87A3-882B6FE46E26}"/>
                </a:ext>
              </a:extLst>
            </p:cNvPr>
            <p:cNvSpPr>
              <a:spLocks noChangeShapeType="1"/>
            </p:cNvSpPr>
            <p:nvPr/>
          </p:nvSpPr>
          <p:spPr bwMode="auto">
            <a:xfrm>
              <a:off x="268446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6" name="Line 366">
              <a:extLst>
                <a:ext uri="{FF2B5EF4-FFF2-40B4-BE49-F238E27FC236}">
                  <a16:creationId xmlns:a16="http://schemas.microsoft.com/office/drawing/2014/main" xmlns="" id="{CD952F27-A803-43C3-A191-86EC5DF6AD56}"/>
                </a:ext>
              </a:extLst>
            </p:cNvPr>
            <p:cNvSpPr>
              <a:spLocks noChangeShapeType="1"/>
            </p:cNvSpPr>
            <p:nvPr/>
          </p:nvSpPr>
          <p:spPr bwMode="auto">
            <a:xfrm flipH="1">
              <a:off x="2655888"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7" name="Line 367">
              <a:extLst>
                <a:ext uri="{FF2B5EF4-FFF2-40B4-BE49-F238E27FC236}">
                  <a16:creationId xmlns:a16="http://schemas.microsoft.com/office/drawing/2014/main" xmlns="" id="{FA14C74F-FCC5-4322-8305-EF05DD9A01B3}"/>
                </a:ext>
              </a:extLst>
            </p:cNvPr>
            <p:cNvSpPr>
              <a:spLocks noChangeShapeType="1"/>
            </p:cNvSpPr>
            <p:nvPr/>
          </p:nvSpPr>
          <p:spPr bwMode="auto">
            <a:xfrm>
              <a:off x="26654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8" name="Line 368">
              <a:extLst>
                <a:ext uri="{FF2B5EF4-FFF2-40B4-BE49-F238E27FC236}">
                  <a16:creationId xmlns:a16="http://schemas.microsoft.com/office/drawing/2014/main" xmlns="" id="{DF9E89E3-6AC1-4A40-94E2-4B93494067A1}"/>
                </a:ext>
              </a:extLst>
            </p:cNvPr>
            <p:cNvSpPr>
              <a:spLocks noChangeShapeType="1"/>
            </p:cNvSpPr>
            <p:nvPr/>
          </p:nvSpPr>
          <p:spPr bwMode="auto">
            <a:xfrm flipH="1">
              <a:off x="2638425" y="3540125"/>
              <a:ext cx="5238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9" name="Line 369">
              <a:extLst>
                <a:ext uri="{FF2B5EF4-FFF2-40B4-BE49-F238E27FC236}">
                  <a16:creationId xmlns:a16="http://schemas.microsoft.com/office/drawing/2014/main" xmlns="" id="{F4127E83-149C-4461-82A8-FFA087A853CE}"/>
                </a:ext>
              </a:extLst>
            </p:cNvPr>
            <p:cNvSpPr>
              <a:spLocks noChangeShapeType="1"/>
            </p:cNvSpPr>
            <p:nvPr/>
          </p:nvSpPr>
          <p:spPr bwMode="auto">
            <a:xfrm>
              <a:off x="26527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0" name="Line 370">
              <a:extLst>
                <a:ext uri="{FF2B5EF4-FFF2-40B4-BE49-F238E27FC236}">
                  <a16:creationId xmlns:a16="http://schemas.microsoft.com/office/drawing/2014/main" xmlns="" id="{01E799EB-0568-4546-A54C-C7EBF9FE13F3}"/>
                </a:ext>
              </a:extLst>
            </p:cNvPr>
            <p:cNvSpPr>
              <a:spLocks noChangeShapeType="1"/>
            </p:cNvSpPr>
            <p:nvPr/>
          </p:nvSpPr>
          <p:spPr bwMode="auto">
            <a:xfrm flipH="1">
              <a:off x="2625725" y="3540125"/>
              <a:ext cx="5238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1" name="Line 371">
              <a:extLst>
                <a:ext uri="{FF2B5EF4-FFF2-40B4-BE49-F238E27FC236}">
                  <a16:creationId xmlns:a16="http://schemas.microsoft.com/office/drawing/2014/main" xmlns="" id="{30D8333B-70D8-460B-9068-1E7840AE3132}"/>
                </a:ext>
              </a:extLst>
            </p:cNvPr>
            <p:cNvSpPr>
              <a:spLocks noChangeShapeType="1"/>
            </p:cNvSpPr>
            <p:nvPr/>
          </p:nvSpPr>
          <p:spPr bwMode="auto">
            <a:xfrm>
              <a:off x="2562225" y="348297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2" name="Line 372">
              <a:extLst>
                <a:ext uri="{FF2B5EF4-FFF2-40B4-BE49-F238E27FC236}">
                  <a16:creationId xmlns:a16="http://schemas.microsoft.com/office/drawing/2014/main" xmlns="" id="{6A9A4721-432C-4C96-90A4-BE18A4E3DA2E}"/>
                </a:ext>
              </a:extLst>
            </p:cNvPr>
            <p:cNvSpPr>
              <a:spLocks noChangeShapeType="1"/>
            </p:cNvSpPr>
            <p:nvPr/>
          </p:nvSpPr>
          <p:spPr bwMode="auto">
            <a:xfrm flipH="1">
              <a:off x="2533650" y="351155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3" name="Line 373">
              <a:extLst>
                <a:ext uri="{FF2B5EF4-FFF2-40B4-BE49-F238E27FC236}">
                  <a16:creationId xmlns:a16="http://schemas.microsoft.com/office/drawing/2014/main" xmlns="" id="{7158489C-F033-4AE0-9FAC-8C94524AFE85}"/>
                </a:ext>
              </a:extLst>
            </p:cNvPr>
            <p:cNvSpPr>
              <a:spLocks noChangeShapeType="1"/>
            </p:cNvSpPr>
            <p:nvPr/>
          </p:nvSpPr>
          <p:spPr bwMode="auto">
            <a:xfrm>
              <a:off x="2552700" y="348297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4" name="Line 374">
              <a:extLst>
                <a:ext uri="{FF2B5EF4-FFF2-40B4-BE49-F238E27FC236}">
                  <a16:creationId xmlns:a16="http://schemas.microsoft.com/office/drawing/2014/main" xmlns="" id="{DF5C4389-AF62-4D94-A2FE-C2BB0075B116}"/>
                </a:ext>
              </a:extLst>
            </p:cNvPr>
            <p:cNvSpPr>
              <a:spLocks noChangeShapeType="1"/>
            </p:cNvSpPr>
            <p:nvPr/>
          </p:nvSpPr>
          <p:spPr bwMode="auto">
            <a:xfrm flipH="1">
              <a:off x="2527300" y="351155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5" name="Line 375">
              <a:extLst>
                <a:ext uri="{FF2B5EF4-FFF2-40B4-BE49-F238E27FC236}">
                  <a16:creationId xmlns:a16="http://schemas.microsoft.com/office/drawing/2014/main" xmlns="" id="{7AB76C14-B1D4-45BD-BBB8-0EAF96F2BF69}"/>
                </a:ext>
              </a:extLst>
            </p:cNvPr>
            <p:cNvSpPr>
              <a:spLocks noChangeShapeType="1"/>
            </p:cNvSpPr>
            <p:nvPr/>
          </p:nvSpPr>
          <p:spPr bwMode="auto">
            <a:xfrm>
              <a:off x="2463800" y="34544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6" name="Line 376">
              <a:extLst>
                <a:ext uri="{FF2B5EF4-FFF2-40B4-BE49-F238E27FC236}">
                  <a16:creationId xmlns:a16="http://schemas.microsoft.com/office/drawing/2014/main" xmlns="" id="{F1C2E8A6-4067-432B-B89F-EF1B7D65A2A1}"/>
                </a:ext>
              </a:extLst>
            </p:cNvPr>
            <p:cNvSpPr>
              <a:spLocks noChangeShapeType="1"/>
            </p:cNvSpPr>
            <p:nvPr/>
          </p:nvSpPr>
          <p:spPr bwMode="auto">
            <a:xfrm flipH="1">
              <a:off x="2438400" y="348297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7" name="Line 377">
              <a:extLst>
                <a:ext uri="{FF2B5EF4-FFF2-40B4-BE49-F238E27FC236}">
                  <a16:creationId xmlns:a16="http://schemas.microsoft.com/office/drawing/2014/main" xmlns="" id="{DEEC2CD7-BDFF-4835-ABED-3CB9241F9DCD}"/>
                </a:ext>
              </a:extLst>
            </p:cNvPr>
            <p:cNvSpPr>
              <a:spLocks noChangeShapeType="1"/>
            </p:cNvSpPr>
            <p:nvPr/>
          </p:nvSpPr>
          <p:spPr bwMode="auto">
            <a:xfrm>
              <a:off x="2308225" y="34544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8" name="Line 378">
              <a:extLst>
                <a:ext uri="{FF2B5EF4-FFF2-40B4-BE49-F238E27FC236}">
                  <a16:creationId xmlns:a16="http://schemas.microsoft.com/office/drawing/2014/main" xmlns="" id="{4B90C40B-FA14-4D30-99F5-4854D551B6C9}"/>
                </a:ext>
              </a:extLst>
            </p:cNvPr>
            <p:cNvSpPr>
              <a:spLocks noChangeShapeType="1"/>
            </p:cNvSpPr>
            <p:nvPr/>
          </p:nvSpPr>
          <p:spPr bwMode="auto">
            <a:xfrm flipH="1">
              <a:off x="2279650" y="348297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9" name="Line 379">
              <a:extLst>
                <a:ext uri="{FF2B5EF4-FFF2-40B4-BE49-F238E27FC236}">
                  <a16:creationId xmlns:a16="http://schemas.microsoft.com/office/drawing/2014/main" xmlns="" id="{2014E4BC-136F-4866-9D33-18B530894A85}"/>
                </a:ext>
              </a:extLst>
            </p:cNvPr>
            <p:cNvSpPr>
              <a:spLocks noChangeShapeType="1"/>
            </p:cNvSpPr>
            <p:nvPr/>
          </p:nvSpPr>
          <p:spPr bwMode="auto">
            <a:xfrm>
              <a:off x="2225675" y="34544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0" name="Line 380">
              <a:extLst>
                <a:ext uri="{FF2B5EF4-FFF2-40B4-BE49-F238E27FC236}">
                  <a16:creationId xmlns:a16="http://schemas.microsoft.com/office/drawing/2014/main" xmlns="" id="{388AE6A4-2D9C-4878-A7A2-02CF459F1EC5}"/>
                </a:ext>
              </a:extLst>
            </p:cNvPr>
            <p:cNvSpPr>
              <a:spLocks noChangeShapeType="1"/>
            </p:cNvSpPr>
            <p:nvPr/>
          </p:nvSpPr>
          <p:spPr bwMode="auto">
            <a:xfrm flipH="1">
              <a:off x="2200275" y="348297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1" name="Line 381">
              <a:extLst>
                <a:ext uri="{FF2B5EF4-FFF2-40B4-BE49-F238E27FC236}">
                  <a16:creationId xmlns:a16="http://schemas.microsoft.com/office/drawing/2014/main" xmlns="" id="{90B59BF2-AC47-43D7-8A12-517B274B2999}"/>
                </a:ext>
              </a:extLst>
            </p:cNvPr>
            <p:cNvSpPr>
              <a:spLocks noChangeShapeType="1"/>
            </p:cNvSpPr>
            <p:nvPr/>
          </p:nvSpPr>
          <p:spPr bwMode="auto">
            <a:xfrm>
              <a:off x="2130425" y="34258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2" name="Line 382">
              <a:extLst>
                <a:ext uri="{FF2B5EF4-FFF2-40B4-BE49-F238E27FC236}">
                  <a16:creationId xmlns:a16="http://schemas.microsoft.com/office/drawing/2014/main" xmlns="" id="{C1B3626E-A59A-4C5A-8A2B-110E0E302311}"/>
                </a:ext>
              </a:extLst>
            </p:cNvPr>
            <p:cNvSpPr>
              <a:spLocks noChangeShapeType="1"/>
            </p:cNvSpPr>
            <p:nvPr/>
          </p:nvSpPr>
          <p:spPr bwMode="auto">
            <a:xfrm flipH="1">
              <a:off x="2101850" y="34544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3" name="Line 383">
              <a:extLst>
                <a:ext uri="{FF2B5EF4-FFF2-40B4-BE49-F238E27FC236}">
                  <a16:creationId xmlns:a16="http://schemas.microsoft.com/office/drawing/2014/main" xmlns="" id="{B817DE46-2932-499E-BF39-2D1DFD003561}"/>
                </a:ext>
              </a:extLst>
            </p:cNvPr>
            <p:cNvSpPr>
              <a:spLocks noChangeShapeType="1"/>
            </p:cNvSpPr>
            <p:nvPr/>
          </p:nvSpPr>
          <p:spPr bwMode="auto">
            <a:xfrm>
              <a:off x="2047875" y="34258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4" name="Line 384">
              <a:extLst>
                <a:ext uri="{FF2B5EF4-FFF2-40B4-BE49-F238E27FC236}">
                  <a16:creationId xmlns:a16="http://schemas.microsoft.com/office/drawing/2014/main" xmlns="" id="{D6E2BEA0-9FEF-441E-A4E8-1AF03CD9064D}"/>
                </a:ext>
              </a:extLst>
            </p:cNvPr>
            <p:cNvSpPr>
              <a:spLocks noChangeShapeType="1"/>
            </p:cNvSpPr>
            <p:nvPr/>
          </p:nvSpPr>
          <p:spPr bwMode="auto">
            <a:xfrm flipH="1">
              <a:off x="2022475" y="34544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5" name="Line 385">
              <a:extLst>
                <a:ext uri="{FF2B5EF4-FFF2-40B4-BE49-F238E27FC236}">
                  <a16:creationId xmlns:a16="http://schemas.microsoft.com/office/drawing/2014/main" xmlns="" id="{8E7F9BA3-D9E9-48A1-A0B2-FA879DDCA1EA}"/>
                </a:ext>
              </a:extLst>
            </p:cNvPr>
            <p:cNvSpPr>
              <a:spLocks noChangeShapeType="1"/>
            </p:cNvSpPr>
            <p:nvPr/>
          </p:nvSpPr>
          <p:spPr bwMode="auto">
            <a:xfrm>
              <a:off x="1925638" y="34258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6" name="Line 386">
              <a:extLst>
                <a:ext uri="{FF2B5EF4-FFF2-40B4-BE49-F238E27FC236}">
                  <a16:creationId xmlns:a16="http://schemas.microsoft.com/office/drawing/2014/main" xmlns="" id="{C43AE47D-C669-4328-81EE-A10F3057B889}"/>
                </a:ext>
              </a:extLst>
            </p:cNvPr>
            <p:cNvSpPr>
              <a:spLocks noChangeShapeType="1"/>
            </p:cNvSpPr>
            <p:nvPr/>
          </p:nvSpPr>
          <p:spPr bwMode="auto">
            <a:xfrm flipH="1">
              <a:off x="1900238" y="3454400"/>
              <a:ext cx="5238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7" name="Line 387">
              <a:extLst>
                <a:ext uri="{FF2B5EF4-FFF2-40B4-BE49-F238E27FC236}">
                  <a16:creationId xmlns:a16="http://schemas.microsoft.com/office/drawing/2014/main" xmlns="" id="{938D5748-F634-4FE8-BCFC-E1E241EF2892}"/>
                </a:ext>
              </a:extLst>
            </p:cNvPr>
            <p:cNvSpPr>
              <a:spLocks noChangeShapeType="1"/>
            </p:cNvSpPr>
            <p:nvPr/>
          </p:nvSpPr>
          <p:spPr bwMode="auto">
            <a:xfrm>
              <a:off x="1830388" y="34036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8" name="Line 388">
              <a:extLst>
                <a:ext uri="{FF2B5EF4-FFF2-40B4-BE49-F238E27FC236}">
                  <a16:creationId xmlns:a16="http://schemas.microsoft.com/office/drawing/2014/main" xmlns="" id="{FBA07BBB-F652-4D8E-A1E9-0D26EC9AF502}"/>
                </a:ext>
              </a:extLst>
            </p:cNvPr>
            <p:cNvSpPr>
              <a:spLocks noChangeShapeType="1"/>
            </p:cNvSpPr>
            <p:nvPr/>
          </p:nvSpPr>
          <p:spPr bwMode="auto">
            <a:xfrm flipH="1">
              <a:off x="1801813" y="34290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39" name="Line 389">
              <a:extLst>
                <a:ext uri="{FF2B5EF4-FFF2-40B4-BE49-F238E27FC236}">
                  <a16:creationId xmlns:a16="http://schemas.microsoft.com/office/drawing/2014/main" xmlns="" id="{780842FD-EAA8-48C2-A170-771905CABFEE}"/>
                </a:ext>
              </a:extLst>
            </p:cNvPr>
            <p:cNvSpPr>
              <a:spLocks noChangeShapeType="1"/>
            </p:cNvSpPr>
            <p:nvPr/>
          </p:nvSpPr>
          <p:spPr bwMode="auto">
            <a:xfrm>
              <a:off x="1808163" y="34036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0" name="Line 390">
              <a:extLst>
                <a:ext uri="{FF2B5EF4-FFF2-40B4-BE49-F238E27FC236}">
                  <a16:creationId xmlns:a16="http://schemas.microsoft.com/office/drawing/2014/main" xmlns="" id="{1FC513C2-145B-4C92-B364-037BC4BDECB4}"/>
                </a:ext>
              </a:extLst>
            </p:cNvPr>
            <p:cNvSpPr>
              <a:spLocks noChangeShapeType="1"/>
            </p:cNvSpPr>
            <p:nvPr/>
          </p:nvSpPr>
          <p:spPr bwMode="auto">
            <a:xfrm flipH="1">
              <a:off x="1779588" y="34290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1" name="Line 391">
              <a:extLst>
                <a:ext uri="{FF2B5EF4-FFF2-40B4-BE49-F238E27FC236}">
                  <a16:creationId xmlns:a16="http://schemas.microsoft.com/office/drawing/2014/main" xmlns="" id="{1AE42FB7-F8F4-4688-A89A-534F75D244C5}"/>
                </a:ext>
              </a:extLst>
            </p:cNvPr>
            <p:cNvSpPr>
              <a:spLocks noChangeShapeType="1"/>
            </p:cNvSpPr>
            <p:nvPr/>
          </p:nvSpPr>
          <p:spPr bwMode="auto">
            <a:xfrm>
              <a:off x="1776413" y="34036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2" name="Line 392">
              <a:extLst>
                <a:ext uri="{FF2B5EF4-FFF2-40B4-BE49-F238E27FC236}">
                  <a16:creationId xmlns:a16="http://schemas.microsoft.com/office/drawing/2014/main" xmlns="" id="{07CF13CB-ABC9-4645-B4BA-B070F60B55E5}"/>
                </a:ext>
              </a:extLst>
            </p:cNvPr>
            <p:cNvSpPr>
              <a:spLocks noChangeShapeType="1"/>
            </p:cNvSpPr>
            <p:nvPr/>
          </p:nvSpPr>
          <p:spPr bwMode="auto">
            <a:xfrm flipH="1">
              <a:off x="1751013" y="34290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3" name="Line 393">
              <a:extLst>
                <a:ext uri="{FF2B5EF4-FFF2-40B4-BE49-F238E27FC236}">
                  <a16:creationId xmlns:a16="http://schemas.microsoft.com/office/drawing/2014/main" xmlns="" id="{5D11662C-A318-40BB-B729-52163C97F1E7}"/>
                </a:ext>
              </a:extLst>
            </p:cNvPr>
            <p:cNvSpPr>
              <a:spLocks noChangeShapeType="1"/>
            </p:cNvSpPr>
            <p:nvPr/>
          </p:nvSpPr>
          <p:spPr bwMode="auto">
            <a:xfrm>
              <a:off x="1563688" y="333057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4" name="Line 394">
              <a:extLst>
                <a:ext uri="{FF2B5EF4-FFF2-40B4-BE49-F238E27FC236}">
                  <a16:creationId xmlns:a16="http://schemas.microsoft.com/office/drawing/2014/main" xmlns="" id="{E2E9FE78-95B1-4FA1-BADA-F534DE68AB5F}"/>
                </a:ext>
              </a:extLst>
            </p:cNvPr>
            <p:cNvSpPr>
              <a:spLocks noChangeShapeType="1"/>
            </p:cNvSpPr>
            <p:nvPr/>
          </p:nvSpPr>
          <p:spPr bwMode="auto">
            <a:xfrm flipH="1">
              <a:off x="1538288" y="335915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5" name="Line 395">
              <a:extLst>
                <a:ext uri="{FF2B5EF4-FFF2-40B4-BE49-F238E27FC236}">
                  <a16:creationId xmlns:a16="http://schemas.microsoft.com/office/drawing/2014/main" xmlns="" id="{39C76F9A-B502-47C5-955F-3EF8566A6271}"/>
                </a:ext>
              </a:extLst>
            </p:cNvPr>
            <p:cNvSpPr>
              <a:spLocks noChangeShapeType="1"/>
            </p:cNvSpPr>
            <p:nvPr/>
          </p:nvSpPr>
          <p:spPr bwMode="auto">
            <a:xfrm>
              <a:off x="1360488" y="32829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6" name="Line 396">
              <a:extLst>
                <a:ext uri="{FF2B5EF4-FFF2-40B4-BE49-F238E27FC236}">
                  <a16:creationId xmlns:a16="http://schemas.microsoft.com/office/drawing/2014/main" xmlns="" id="{D9BC0ADF-D66D-4600-8881-2F6E1B66182B}"/>
                </a:ext>
              </a:extLst>
            </p:cNvPr>
            <p:cNvSpPr>
              <a:spLocks noChangeShapeType="1"/>
            </p:cNvSpPr>
            <p:nvPr/>
          </p:nvSpPr>
          <p:spPr bwMode="auto">
            <a:xfrm flipH="1">
              <a:off x="1331913" y="330835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7" name="Line 397">
              <a:extLst>
                <a:ext uri="{FF2B5EF4-FFF2-40B4-BE49-F238E27FC236}">
                  <a16:creationId xmlns:a16="http://schemas.microsoft.com/office/drawing/2014/main" xmlns="" id="{776338B8-A081-4B2E-8DFB-B60EAB12F020}"/>
                </a:ext>
              </a:extLst>
            </p:cNvPr>
            <p:cNvSpPr>
              <a:spLocks noChangeShapeType="1"/>
            </p:cNvSpPr>
            <p:nvPr/>
          </p:nvSpPr>
          <p:spPr bwMode="auto">
            <a:xfrm>
              <a:off x="1219200" y="31369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8" name="Line 398">
              <a:extLst>
                <a:ext uri="{FF2B5EF4-FFF2-40B4-BE49-F238E27FC236}">
                  <a16:creationId xmlns:a16="http://schemas.microsoft.com/office/drawing/2014/main" xmlns="" id="{7AA17FC1-EADC-49EF-9452-30A8C4E88066}"/>
                </a:ext>
              </a:extLst>
            </p:cNvPr>
            <p:cNvSpPr>
              <a:spLocks noChangeShapeType="1"/>
            </p:cNvSpPr>
            <p:nvPr/>
          </p:nvSpPr>
          <p:spPr bwMode="auto">
            <a:xfrm flipH="1">
              <a:off x="1190625" y="3165475"/>
              <a:ext cx="5238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49" name="Line 399">
              <a:extLst>
                <a:ext uri="{FF2B5EF4-FFF2-40B4-BE49-F238E27FC236}">
                  <a16:creationId xmlns:a16="http://schemas.microsoft.com/office/drawing/2014/main" xmlns="" id="{82C18DE2-D3BB-4C80-B6FB-1807A4EC3C7F}"/>
                </a:ext>
              </a:extLst>
            </p:cNvPr>
            <p:cNvSpPr>
              <a:spLocks noChangeShapeType="1"/>
            </p:cNvSpPr>
            <p:nvPr/>
          </p:nvSpPr>
          <p:spPr bwMode="auto">
            <a:xfrm>
              <a:off x="29067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0" name="Line 400">
              <a:extLst>
                <a:ext uri="{FF2B5EF4-FFF2-40B4-BE49-F238E27FC236}">
                  <a16:creationId xmlns:a16="http://schemas.microsoft.com/office/drawing/2014/main" xmlns="" id="{D96E9D1F-C6E0-41B2-B6DB-1C51F4242F64}"/>
                </a:ext>
              </a:extLst>
            </p:cNvPr>
            <p:cNvSpPr>
              <a:spLocks noChangeShapeType="1"/>
            </p:cNvSpPr>
            <p:nvPr/>
          </p:nvSpPr>
          <p:spPr bwMode="auto">
            <a:xfrm flipH="1">
              <a:off x="2881313"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1" name="Line 401">
              <a:extLst>
                <a:ext uri="{FF2B5EF4-FFF2-40B4-BE49-F238E27FC236}">
                  <a16:creationId xmlns:a16="http://schemas.microsoft.com/office/drawing/2014/main" xmlns="" id="{E2BA2F8E-97F5-4087-8122-94089CD824C0}"/>
                </a:ext>
              </a:extLst>
            </p:cNvPr>
            <p:cNvSpPr>
              <a:spLocks noChangeShapeType="1"/>
            </p:cNvSpPr>
            <p:nvPr/>
          </p:nvSpPr>
          <p:spPr bwMode="auto">
            <a:xfrm>
              <a:off x="2928938"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2" name="Line 402">
              <a:extLst>
                <a:ext uri="{FF2B5EF4-FFF2-40B4-BE49-F238E27FC236}">
                  <a16:creationId xmlns:a16="http://schemas.microsoft.com/office/drawing/2014/main" xmlns="" id="{224C390D-FE08-4249-A9D7-D849AC37BBC2}"/>
                </a:ext>
              </a:extLst>
            </p:cNvPr>
            <p:cNvSpPr>
              <a:spLocks noChangeShapeType="1"/>
            </p:cNvSpPr>
            <p:nvPr/>
          </p:nvSpPr>
          <p:spPr bwMode="auto">
            <a:xfrm flipH="1">
              <a:off x="2900363"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3" name="Line 403">
              <a:extLst>
                <a:ext uri="{FF2B5EF4-FFF2-40B4-BE49-F238E27FC236}">
                  <a16:creationId xmlns:a16="http://schemas.microsoft.com/office/drawing/2014/main" xmlns="" id="{CE7B23BE-7EB3-4CF7-8D5C-65B829C1615E}"/>
                </a:ext>
              </a:extLst>
            </p:cNvPr>
            <p:cNvSpPr>
              <a:spLocks noChangeShapeType="1"/>
            </p:cNvSpPr>
            <p:nvPr/>
          </p:nvSpPr>
          <p:spPr bwMode="auto">
            <a:xfrm>
              <a:off x="2941638"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4" name="Line 404">
              <a:extLst>
                <a:ext uri="{FF2B5EF4-FFF2-40B4-BE49-F238E27FC236}">
                  <a16:creationId xmlns:a16="http://schemas.microsoft.com/office/drawing/2014/main" xmlns="" id="{125180F6-18F5-4FFA-80FC-2EC0DB336619}"/>
                </a:ext>
              </a:extLst>
            </p:cNvPr>
            <p:cNvSpPr>
              <a:spLocks noChangeShapeType="1"/>
            </p:cNvSpPr>
            <p:nvPr/>
          </p:nvSpPr>
          <p:spPr bwMode="auto">
            <a:xfrm flipH="1">
              <a:off x="2913063"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556" name="Group 5555">
            <a:extLst>
              <a:ext uri="{FF2B5EF4-FFF2-40B4-BE49-F238E27FC236}">
                <a16:creationId xmlns:a16="http://schemas.microsoft.com/office/drawing/2014/main" xmlns="" id="{1FB1FB0D-EE0A-4276-BA8B-757F8178DAC2}"/>
              </a:ext>
            </a:extLst>
          </p:cNvPr>
          <p:cNvGrpSpPr/>
          <p:nvPr/>
        </p:nvGrpSpPr>
        <p:grpSpPr>
          <a:xfrm>
            <a:off x="914400" y="2957512"/>
            <a:ext cx="2132013" cy="688975"/>
            <a:chOff x="914400" y="2955925"/>
            <a:chExt cx="2132013" cy="688975"/>
          </a:xfrm>
        </p:grpSpPr>
        <p:sp>
          <p:nvSpPr>
            <p:cNvPr id="5356" name="Freeform 5">
              <a:extLst>
                <a:ext uri="{FF2B5EF4-FFF2-40B4-BE49-F238E27FC236}">
                  <a16:creationId xmlns:a16="http://schemas.microsoft.com/office/drawing/2014/main" xmlns="" id="{1A1B5405-2586-4491-AE81-8022CB814A9A}"/>
                </a:ext>
              </a:extLst>
            </p:cNvPr>
            <p:cNvSpPr>
              <a:spLocks/>
            </p:cNvSpPr>
            <p:nvPr/>
          </p:nvSpPr>
          <p:spPr bwMode="auto">
            <a:xfrm>
              <a:off x="936625" y="2981325"/>
              <a:ext cx="2087563" cy="635000"/>
            </a:xfrm>
            <a:custGeom>
              <a:avLst/>
              <a:gdLst>
                <a:gd name="T0" fmla="*/ 16 w 1315"/>
                <a:gd name="T1" fmla="*/ 14 h 400"/>
                <a:gd name="T2" fmla="*/ 60 w 1315"/>
                <a:gd name="T3" fmla="*/ 22 h 400"/>
                <a:gd name="T4" fmla="*/ 70 w 1315"/>
                <a:gd name="T5" fmla="*/ 40 h 400"/>
                <a:gd name="T6" fmla="*/ 88 w 1315"/>
                <a:gd name="T7" fmla="*/ 50 h 400"/>
                <a:gd name="T8" fmla="*/ 98 w 1315"/>
                <a:gd name="T9" fmla="*/ 60 h 400"/>
                <a:gd name="T10" fmla="*/ 118 w 1315"/>
                <a:gd name="T11" fmla="*/ 68 h 400"/>
                <a:gd name="T12" fmla="*/ 126 w 1315"/>
                <a:gd name="T13" fmla="*/ 86 h 400"/>
                <a:gd name="T14" fmla="*/ 140 w 1315"/>
                <a:gd name="T15" fmla="*/ 94 h 400"/>
                <a:gd name="T16" fmla="*/ 144 w 1315"/>
                <a:gd name="T17" fmla="*/ 110 h 400"/>
                <a:gd name="T18" fmla="*/ 160 w 1315"/>
                <a:gd name="T19" fmla="*/ 120 h 400"/>
                <a:gd name="T20" fmla="*/ 170 w 1315"/>
                <a:gd name="T21" fmla="*/ 138 h 400"/>
                <a:gd name="T22" fmla="*/ 184 w 1315"/>
                <a:gd name="T23" fmla="*/ 146 h 400"/>
                <a:gd name="T24" fmla="*/ 189 w 1315"/>
                <a:gd name="T25" fmla="*/ 158 h 400"/>
                <a:gd name="T26" fmla="*/ 211 w 1315"/>
                <a:gd name="T27" fmla="*/ 168 h 400"/>
                <a:gd name="T28" fmla="*/ 215 w 1315"/>
                <a:gd name="T29" fmla="*/ 184 h 400"/>
                <a:gd name="T30" fmla="*/ 223 w 1315"/>
                <a:gd name="T31" fmla="*/ 192 h 400"/>
                <a:gd name="T32" fmla="*/ 233 w 1315"/>
                <a:gd name="T33" fmla="*/ 204 h 400"/>
                <a:gd name="T34" fmla="*/ 243 w 1315"/>
                <a:gd name="T35" fmla="*/ 212 h 400"/>
                <a:gd name="T36" fmla="*/ 249 w 1315"/>
                <a:gd name="T37" fmla="*/ 222 h 400"/>
                <a:gd name="T38" fmla="*/ 269 w 1315"/>
                <a:gd name="T39" fmla="*/ 228 h 400"/>
                <a:gd name="T40" fmla="*/ 277 w 1315"/>
                <a:gd name="T41" fmla="*/ 240 h 400"/>
                <a:gd name="T42" fmla="*/ 291 w 1315"/>
                <a:gd name="T43" fmla="*/ 244 h 400"/>
                <a:gd name="T44" fmla="*/ 301 w 1315"/>
                <a:gd name="T45" fmla="*/ 264 h 400"/>
                <a:gd name="T46" fmla="*/ 317 w 1315"/>
                <a:gd name="T47" fmla="*/ 268 h 400"/>
                <a:gd name="T48" fmla="*/ 329 w 1315"/>
                <a:gd name="T49" fmla="*/ 280 h 400"/>
                <a:gd name="T50" fmla="*/ 359 w 1315"/>
                <a:gd name="T51" fmla="*/ 284 h 400"/>
                <a:gd name="T52" fmla="*/ 373 w 1315"/>
                <a:gd name="T53" fmla="*/ 290 h 400"/>
                <a:gd name="T54" fmla="*/ 405 w 1315"/>
                <a:gd name="T55" fmla="*/ 294 h 400"/>
                <a:gd name="T56" fmla="*/ 421 w 1315"/>
                <a:gd name="T57" fmla="*/ 306 h 400"/>
                <a:gd name="T58" fmla="*/ 439 w 1315"/>
                <a:gd name="T59" fmla="*/ 312 h 400"/>
                <a:gd name="T60" fmla="*/ 449 w 1315"/>
                <a:gd name="T61" fmla="*/ 322 h 400"/>
                <a:gd name="T62" fmla="*/ 509 w 1315"/>
                <a:gd name="T63" fmla="*/ 326 h 400"/>
                <a:gd name="T64" fmla="*/ 517 w 1315"/>
                <a:gd name="T65" fmla="*/ 332 h 400"/>
                <a:gd name="T66" fmla="*/ 549 w 1315"/>
                <a:gd name="T67" fmla="*/ 342 h 400"/>
                <a:gd name="T68" fmla="*/ 561 w 1315"/>
                <a:gd name="T69" fmla="*/ 350 h 400"/>
                <a:gd name="T70" fmla="*/ 629 w 1315"/>
                <a:gd name="T71" fmla="*/ 354 h 400"/>
                <a:gd name="T72" fmla="*/ 656 w 1315"/>
                <a:gd name="T73" fmla="*/ 358 h 400"/>
                <a:gd name="T74" fmla="*/ 714 w 1315"/>
                <a:gd name="T75" fmla="*/ 362 h 400"/>
                <a:gd name="T76" fmla="*/ 768 w 1315"/>
                <a:gd name="T77" fmla="*/ 368 h 400"/>
                <a:gd name="T78" fmla="*/ 842 w 1315"/>
                <a:gd name="T79" fmla="*/ 370 h 400"/>
                <a:gd name="T80" fmla="*/ 922 w 1315"/>
                <a:gd name="T81" fmla="*/ 378 h 400"/>
                <a:gd name="T82" fmla="*/ 1032 w 1315"/>
                <a:gd name="T83" fmla="*/ 382 h 400"/>
                <a:gd name="T84" fmla="*/ 1187 w 1315"/>
                <a:gd name="T85" fmla="*/ 388 h 400"/>
                <a:gd name="T86" fmla="*/ 1303 w 1315"/>
                <a:gd name="T87" fmla="*/ 3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5" h="400">
                  <a:moveTo>
                    <a:pt x="0" y="0"/>
                  </a:moveTo>
                  <a:lnTo>
                    <a:pt x="16" y="0"/>
                  </a:lnTo>
                  <a:lnTo>
                    <a:pt x="16" y="14"/>
                  </a:lnTo>
                  <a:lnTo>
                    <a:pt x="46" y="14"/>
                  </a:lnTo>
                  <a:lnTo>
                    <a:pt x="46" y="22"/>
                  </a:lnTo>
                  <a:lnTo>
                    <a:pt x="60" y="22"/>
                  </a:lnTo>
                  <a:lnTo>
                    <a:pt x="60" y="32"/>
                  </a:lnTo>
                  <a:lnTo>
                    <a:pt x="70" y="32"/>
                  </a:lnTo>
                  <a:lnTo>
                    <a:pt x="70" y="40"/>
                  </a:lnTo>
                  <a:lnTo>
                    <a:pt x="78" y="40"/>
                  </a:lnTo>
                  <a:lnTo>
                    <a:pt x="78" y="50"/>
                  </a:lnTo>
                  <a:lnTo>
                    <a:pt x="88" y="50"/>
                  </a:lnTo>
                  <a:lnTo>
                    <a:pt x="88" y="52"/>
                  </a:lnTo>
                  <a:lnTo>
                    <a:pt x="98" y="52"/>
                  </a:lnTo>
                  <a:lnTo>
                    <a:pt x="98" y="60"/>
                  </a:lnTo>
                  <a:lnTo>
                    <a:pt x="108" y="60"/>
                  </a:lnTo>
                  <a:lnTo>
                    <a:pt x="108" y="68"/>
                  </a:lnTo>
                  <a:lnTo>
                    <a:pt x="118" y="68"/>
                  </a:lnTo>
                  <a:lnTo>
                    <a:pt x="118" y="76"/>
                  </a:lnTo>
                  <a:lnTo>
                    <a:pt x="126" y="76"/>
                  </a:lnTo>
                  <a:lnTo>
                    <a:pt x="126" y="86"/>
                  </a:lnTo>
                  <a:lnTo>
                    <a:pt x="136" y="86"/>
                  </a:lnTo>
                  <a:lnTo>
                    <a:pt x="136" y="94"/>
                  </a:lnTo>
                  <a:lnTo>
                    <a:pt x="140" y="94"/>
                  </a:lnTo>
                  <a:lnTo>
                    <a:pt x="140" y="98"/>
                  </a:lnTo>
                  <a:lnTo>
                    <a:pt x="144" y="98"/>
                  </a:lnTo>
                  <a:lnTo>
                    <a:pt x="144" y="110"/>
                  </a:lnTo>
                  <a:lnTo>
                    <a:pt x="148" y="110"/>
                  </a:lnTo>
                  <a:lnTo>
                    <a:pt x="148" y="120"/>
                  </a:lnTo>
                  <a:lnTo>
                    <a:pt x="160" y="120"/>
                  </a:lnTo>
                  <a:lnTo>
                    <a:pt x="160" y="132"/>
                  </a:lnTo>
                  <a:lnTo>
                    <a:pt x="170" y="132"/>
                  </a:lnTo>
                  <a:lnTo>
                    <a:pt x="170" y="138"/>
                  </a:lnTo>
                  <a:lnTo>
                    <a:pt x="174" y="138"/>
                  </a:lnTo>
                  <a:lnTo>
                    <a:pt x="174" y="146"/>
                  </a:lnTo>
                  <a:lnTo>
                    <a:pt x="184" y="146"/>
                  </a:lnTo>
                  <a:lnTo>
                    <a:pt x="184" y="152"/>
                  </a:lnTo>
                  <a:lnTo>
                    <a:pt x="189" y="152"/>
                  </a:lnTo>
                  <a:lnTo>
                    <a:pt x="189" y="158"/>
                  </a:lnTo>
                  <a:lnTo>
                    <a:pt x="205" y="158"/>
                  </a:lnTo>
                  <a:lnTo>
                    <a:pt x="205" y="168"/>
                  </a:lnTo>
                  <a:lnTo>
                    <a:pt x="211" y="168"/>
                  </a:lnTo>
                  <a:lnTo>
                    <a:pt x="211" y="174"/>
                  </a:lnTo>
                  <a:lnTo>
                    <a:pt x="215" y="174"/>
                  </a:lnTo>
                  <a:lnTo>
                    <a:pt x="215" y="184"/>
                  </a:lnTo>
                  <a:lnTo>
                    <a:pt x="219" y="184"/>
                  </a:lnTo>
                  <a:lnTo>
                    <a:pt x="219" y="192"/>
                  </a:lnTo>
                  <a:lnTo>
                    <a:pt x="223" y="192"/>
                  </a:lnTo>
                  <a:lnTo>
                    <a:pt x="223" y="200"/>
                  </a:lnTo>
                  <a:lnTo>
                    <a:pt x="233" y="200"/>
                  </a:lnTo>
                  <a:lnTo>
                    <a:pt x="233" y="204"/>
                  </a:lnTo>
                  <a:lnTo>
                    <a:pt x="237" y="204"/>
                  </a:lnTo>
                  <a:lnTo>
                    <a:pt x="237" y="212"/>
                  </a:lnTo>
                  <a:lnTo>
                    <a:pt x="243" y="212"/>
                  </a:lnTo>
                  <a:lnTo>
                    <a:pt x="243" y="216"/>
                  </a:lnTo>
                  <a:lnTo>
                    <a:pt x="249" y="216"/>
                  </a:lnTo>
                  <a:lnTo>
                    <a:pt x="249" y="222"/>
                  </a:lnTo>
                  <a:lnTo>
                    <a:pt x="259" y="222"/>
                  </a:lnTo>
                  <a:lnTo>
                    <a:pt x="259" y="228"/>
                  </a:lnTo>
                  <a:lnTo>
                    <a:pt x="269" y="228"/>
                  </a:lnTo>
                  <a:lnTo>
                    <a:pt x="269" y="236"/>
                  </a:lnTo>
                  <a:lnTo>
                    <a:pt x="277" y="236"/>
                  </a:lnTo>
                  <a:lnTo>
                    <a:pt x="277" y="240"/>
                  </a:lnTo>
                  <a:lnTo>
                    <a:pt x="283" y="240"/>
                  </a:lnTo>
                  <a:lnTo>
                    <a:pt x="283" y="244"/>
                  </a:lnTo>
                  <a:lnTo>
                    <a:pt x="291" y="244"/>
                  </a:lnTo>
                  <a:lnTo>
                    <a:pt x="291" y="252"/>
                  </a:lnTo>
                  <a:lnTo>
                    <a:pt x="301" y="252"/>
                  </a:lnTo>
                  <a:lnTo>
                    <a:pt x="301" y="264"/>
                  </a:lnTo>
                  <a:lnTo>
                    <a:pt x="309" y="264"/>
                  </a:lnTo>
                  <a:lnTo>
                    <a:pt x="309" y="268"/>
                  </a:lnTo>
                  <a:lnTo>
                    <a:pt x="317" y="268"/>
                  </a:lnTo>
                  <a:lnTo>
                    <a:pt x="317" y="278"/>
                  </a:lnTo>
                  <a:lnTo>
                    <a:pt x="329" y="278"/>
                  </a:lnTo>
                  <a:lnTo>
                    <a:pt x="329" y="280"/>
                  </a:lnTo>
                  <a:lnTo>
                    <a:pt x="341" y="280"/>
                  </a:lnTo>
                  <a:lnTo>
                    <a:pt x="341" y="284"/>
                  </a:lnTo>
                  <a:lnTo>
                    <a:pt x="359" y="284"/>
                  </a:lnTo>
                  <a:lnTo>
                    <a:pt x="359" y="286"/>
                  </a:lnTo>
                  <a:lnTo>
                    <a:pt x="373" y="286"/>
                  </a:lnTo>
                  <a:lnTo>
                    <a:pt x="373" y="290"/>
                  </a:lnTo>
                  <a:lnTo>
                    <a:pt x="379" y="290"/>
                  </a:lnTo>
                  <a:lnTo>
                    <a:pt x="379" y="294"/>
                  </a:lnTo>
                  <a:lnTo>
                    <a:pt x="405" y="294"/>
                  </a:lnTo>
                  <a:lnTo>
                    <a:pt x="405" y="300"/>
                  </a:lnTo>
                  <a:lnTo>
                    <a:pt x="421" y="300"/>
                  </a:lnTo>
                  <a:lnTo>
                    <a:pt x="421" y="306"/>
                  </a:lnTo>
                  <a:lnTo>
                    <a:pt x="431" y="306"/>
                  </a:lnTo>
                  <a:lnTo>
                    <a:pt x="431" y="312"/>
                  </a:lnTo>
                  <a:lnTo>
                    <a:pt x="439" y="312"/>
                  </a:lnTo>
                  <a:lnTo>
                    <a:pt x="439" y="318"/>
                  </a:lnTo>
                  <a:lnTo>
                    <a:pt x="449" y="318"/>
                  </a:lnTo>
                  <a:lnTo>
                    <a:pt x="449" y="322"/>
                  </a:lnTo>
                  <a:lnTo>
                    <a:pt x="483" y="322"/>
                  </a:lnTo>
                  <a:lnTo>
                    <a:pt x="483" y="326"/>
                  </a:lnTo>
                  <a:lnTo>
                    <a:pt x="509" y="326"/>
                  </a:lnTo>
                  <a:lnTo>
                    <a:pt x="509" y="330"/>
                  </a:lnTo>
                  <a:lnTo>
                    <a:pt x="517" y="330"/>
                  </a:lnTo>
                  <a:lnTo>
                    <a:pt x="517" y="332"/>
                  </a:lnTo>
                  <a:lnTo>
                    <a:pt x="529" y="332"/>
                  </a:lnTo>
                  <a:lnTo>
                    <a:pt x="529" y="342"/>
                  </a:lnTo>
                  <a:lnTo>
                    <a:pt x="549" y="342"/>
                  </a:lnTo>
                  <a:lnTo>
                    <a:pt x="549" y="344"/>
                  </a:lnTo>
                  <a:lnTo>
                    <a:pt x="561" y="344"/>
                  </a:lnTo>
                  <a:lnTo>
                    <a:pt x="561" y="350"/>
                  </a:lnTo>
                  <a:lnTo>
                    <a:pt x="607" y="350"/>
                  </a:lnTo>
                  <a:lnTo>
                    <a:pt x="607" y="354"/>
                  </a:lnTo>
                  <a:lnTo>
                    <a:pt x="629" y="354"/>
                  </a:lnTo>
                  <a:lnTo>
                    <a:pt x="629" y="356"/>
                  </a:lnTo>
                  <a:lnTo>
                    <a:pt x="656" y="356"/>
                  </a:lnTo>
                  <a:lnTo>
                    <a:pt x="656" y="358"/>
                  </a:lnTo>
                  <a:lnTo>
                    <a:pt x="680" y="358"/>
                  </a:lnTo>
                  <a:lnTo>
                    <a:pt x="680" y="362"/>
                  </a:lnTo>
                  <a:lnTo>
                    <a:pt x="714" y="362"/>
                  </a:lnTo>
                  <a:lnTo>
                    <a:pt x="714" y="364"/>
                  </a:lnTo>
                  <a:lnTo>
                    <a:pt x="768" y="364"/>
                  </a:lnTo>
                  <a:lnTo>
                    <a:pt x="768" y="368"/>
                  </a:lnTo>
                  <a:lnTo>
                    <a:pt x="788" y="368"/>
                  </a:lnTo>
                  <a:lnTo>
                    <a:pt x="788" y="370"/>
                  </a:lnTo>
                  <a:lnTo>
                    <a:pt x="842" y="370"/>
                  </a:lnTo>
                  <a:lnTo>
                    <a:pt x="842" y="374"/>
                  </a:lnTo>
                  <a:lnTo>
                    <a:pt x="922" y="374"/>
                  </a:lnTo>
                  <a:lnTo>
                    <a:pt x="922" y="378"/>
                  </a:lnTo>
                  <a:lnTo>
                    <a:pt x="1012" y="378"/>
                  </a:lnTo>
                  <a:lnTo>
                    <a:pt x="1012" y="382"/>
                  </a:lnTo>
                  <a:lnTo>
                    <a:pt x="1032" y="382"/>
                  </a:lnTo>
                  <a:lnTo>
                    <a:pt x="1032" y="386"/>
                  </a:lnTo>
                  <a:lnTo>
                    <a:pt x="1187" y="386"/>
                  </a:lnTo>
                  <a:lnTo>
                    <a:pt x="1187" y="388"/>
                  </a:lnTo>
                  <a:lnTo>
                    <a:pt x="1297" y="388"/>
                  </a:lnTo>
                  <a:lnTo>
                    <a:pt x="1297" y="396"/>
                  </a:lnTo>
                  <a:lnTo>
                    <a:pt x="1303" y="396"/>
                  </a:lnTo>
                  <a:lnTo>
                    <a:pt x="1303" y="400"/>
                  </a:lnTo>
                  <a:lnTo>
                    <a:pt x="1315" y="400"/>
                  </a:lnTo>
                </a:path>
              </a:pathLst>
            </a:custGeom>
            <a:noFill/>
            <a:ln w="285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7" name="Line 6">
              <a:extLst>
                <a:ext uri="{FF2B5EF4-FFF2-40B4-BE49-F238E27FC236}">
                  <a16:creationId xmlns:a16="http://schemas.microsoft.com/office/drawing/2014/main" xmlns="" id="{A8830BBA-6AF2-4F2C-A0A8-1AF3BE16C400}"/>
                </a:ext>
              </a:extLst>
            </p:cNvPr>
            <p:cNvSpPr>
              <a:spLocks noChangeShapeType="1"/>
            </p:cNvSpPr>
            <p:nvPr/>
          </p:nvSpPr>
          <p:spPr bwMode="auto">
            <a:xfrm>
              <a:off x="3017838" y="35909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8" name="Line 7">
              <a:extLst>
                <a:ext uri="{FF2B5EF4-FFF2-40B4-BE49-F238E27FC236}">
                  <a16:creationId xmlns:a16="http://schemas.microsoft.com/office/drawing/2014/main" xmlns="" id="{1D48B263-398B-4158-8C30-735B7702A97B}"/>
                </a:ext>
              </a:extLst>
            </p:cNvPr>
            <p:cNvSpPr>
              <a:spLocks noChangeShapeType="1"/>
            </p:cNvSpPr>
            <p:nvPr/>
          </p:nvSpPr>
          <p:spPr bwMode="auto">
            <a:xfrm flipH="1">
              <a:off x="2992438" y="36163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59" name="Line 8">
              <a:extLst>
                <a:ext uri="{FF2B5EF4-FFF2-40B4-BE49-F238E27FC236}">
                  <a16:creationId xmlns:a16="http://schemas.microsoft.com/office/drawing/2014/main" xmlns="" id="{F153B75A-5B9A-4B3C-A580-FA2177060875}"/>
                </a:ext>
              </a:extLst>
            </p:cNvPr>
            <p:cNvSpPr>
              <a:spLocks noChangeShapeType="1"/>
            </p:cNvSpPr>
            <p:nvPr/>
          </p:nvSpPr>
          <p:spPr bwMode="auto">
            <a:xfrm>
              <a:off x="3011488" y="35909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0" name="Line 9">
              <a:extLst>
                <a:ext uri="{FF2B5EF4-FFF2-40B4-BE49-F238E27FC236}">
                  <a16:creationId xmlns:a16="http://schemas.microsoft.com/office/drawing/2014/main" xmlns="" id="{C4FBB04B-252C-4568-A94F-EC93B3CE24BD}"/>
                </a:ext>
              </a:extLst>
            </p:cNvPr>
            <p:cNvSpPr>
              <a:spLocks noChangeShapeType="1"/>
            </p:cNvSpPr>
            <p:nvPr/>
          </p:nvSpPr>
          <p:spPr bwMode="auto">
            <a:xfrm flipH="1">
              <a:off x="2986088" y="36163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1" name="Line 10">
              <a:extLst>
                <a:ext uri="{FF2B5EF4-FFF2-40B4-BE49-F238E27FC236}">
                  <a16:creationId xmlns:a16="http://schemas.microsoft.com/office/drawing/2014/main" xmlns="" id="{81439341-877B-4462-A3A8-5F53BF8400CE}"/>
                </a:ext>
              </a:extLst>
            </p:cNvPr>
            <p:cNvSpPr>
              <a:spLocks noChangeShapeType="1"/>
            </p:cNvSpPr>
            <p:nvPr/>
          </p:nvSpPr>
          <p:spPr bwMode="auto">
            <a:xfrm>
              <a:off x="29543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2" name="Line 11">
              <a:extLst>
                <a:ext uri="{FF2B5EF4-FFF2-40B4-BE49-F238E27FC236}">
                  <a16:creationId xmlns:a16="http://schemas.microsoft.com/office/drawing/2014/main" xmlns="" id="{44930CF3-E8B5-42B2-BB35-77BE263EE126}"/>
                </a:ext>
              </a:extLst>
            </p:cNvPr>
            <p:cNvSpPr>
              <a:spLocks noChangeShapeType="1"/>
            </p:cNvSpPr>
            <p:nvPr/>
          </p:nvSpPr>
          <p:spPr bwMode="auto">
            <a:xfrm flipH="1">
              <a:off x="29289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3" name="Line 12">
              <a:extLst>
                <a:ext uri="{FF2B5EF4-FFF2-40B4-BE49-F238E27FC236}">
                  <a16:creationId xmlns:a16="http://schemas.microsoft.com/office/drawing/2014/main" xmlns="" id="{D25E8386-9AA3-4DE1-92D6-728619B5E06F}"/>
                </a:ext>
              </a:extLst>
            </p:cNvPr>
            <p:cNvSpPr>
              <a:spLocks noChangeShapeType="1"/>
            </p:cNvSpPr>
            <p:nvPr/>
          </p:nvSpPr>
          <p:spPr bwMode="auto">
            <a:xfrm>
              <a:off x="298608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4" name="Line 13">
              <a:extLst>
                <a:ext uri="{FF2B5EF4-FFF2-40B4-BE49-F238E27FC236}">
                  <a16:creationId xmlns:a16="http://schemas.microsoft.com/office/drawing/2014/main" xmlns="" id="{67F2941A-36AA-419D-BA0E-DAFB3D0F03A0}"/>
                </a:ext>
              </a:extLst>
            </p:cNvPr>
            <p:cNvSpPr>
              <a:spLocks noChangeShapeType="1"/>
            </p:cNvSpPr>
            <p:nvPr/>
          </p:nvSpPr>
          <p:spPr bwMode="auto">
            <a:xfrm flipH="1">
              <a:off x="2957513"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5" name="Line 14">
              <a:extLst>
                <a:ext uri="{FF2B5EF4-FFF2-40B4-BE49-F238E27FC236}">
                  <a16:creationId xmlns:a16="http://schemas.microsoft.com/office/drawing/2014/main" xmlns="" id="{363838CB-6C71-4070-894F-3E70DA4534A0}"/>
                </a:ext>
              </a:extLst>
            </p:cNvPr>
            <p:cNvSpPr>
              <a:spLocks noChangeShapeType="1"/>
            </p:cNvSpPr>
            <p:nvPr/>
          </p:nvSpPr>
          <p:spPr bwMode="auto">
            <a:xfrm>
              <a:off x="29416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6" name="Line 15">
              <a:extLst>
                <a:ext uri="{FF2B5EF4-FFF2-40B4-BE49-F238E27FC236}">
                  <a16:creationId xmlns:a16="http://schemas.microsoft.com/office/drawing/2014/main" xmlns="" id="{4F7D0EDC-67C8-491E-AFB7-A5ACD3EBB06B}"/>
                </a:ext>
              </a:extLst>
            </p:cNvPr>
            <p:cNvSpPr>
              <a:spLocks noChangeShapeType="1"/>
            </p:cNvSpPr>
            <p:nvPr/>
          </p:nvSpPr>
          <p:spPr bwMode="auto">
            <a:xfrm flipH="1">
              <a:off x="29162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7" name="Line 16">
              <a:extLst>
                <a:ext uri="{FF2B5EF4-FFF2-40B4-BE49-F238E27FC236}">
                  <a16:creationId xmlns:a16="http://schemas.microsoft.com/office/drawing/2014/main" xmlns="" id="{6CC1BB35-3FEB-41FC-85F3-8C9CFE7B8CD5}"/>
                </a:ext>
              </a:extLst>
            </p:cNvPr>
            <p:cNvSpPr>
              <a:spLocks noChangeShapeType="1"/>
            </p:cNvSpPr>
            <p:nvPr/>
          </p:nvSpPr>
          <p:spPr bwMode="auto">
            <a:xfrm>
              <a:off x="2855913"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8" name="Line 17">
              <a:extLst>
                <a:ext uri="{FF2B5EF4-FFF2-40B4-BE49-F238E27FC236}">
                  <a16:creationId xmlns:a16="http://schemas.microsoft.com/office/drawing/2014/main" xmlns="" id="{79BBD8A8-9282-4A2A-A6B5-2002E2967F4F}"/>
                </a:ext>
              </a:extLst>
            </p:cNvPr>
            <p:cNvSpPr>
              <a:spLocks noChangeShapeType="1"/>
            </p:cNvSpPr>
            <p:nvPr/>
          </p:nvSpPr>
          <p:spPr bwMode="auto">
            <a:xfrm flipH="1">
              <a:off x="28273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69" name="Line 18">
              <a:extLst>
                <a:ext uri="{FF2B5EF4-FFF2-40B4-BE49-F238E27FC236}">
                  <a16:creationId xmlns:a16="http://schemas.microsoft.com/office/drawing/2014/main" xmlns="" id="{34779816-C79B-4C6C-8774-28676D64E722}"/>
                </a:ext>
              </a:extLst>
            </p:cNvPr>
            <p:cNvSpPr>
              <a:spLocks noChangeShapeType="1"/>
            </p:cNvSpPr>
            <p:nvPr/>
          </p:nvSpPr>
          <p:spPr bwMode="auto">
            <a:xfrm>
              <a:off x="2843213"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0" name="Line 19">
              <a:extLst>
                <a:ext uri="{FF2B5EF4-FFF2-40B4-BE49-F238E27FC236}">
                  <a16:creationId xmlns:a16="http://schemas.microsoft.com/office/drawing/2014/main" xmlns="" id="{F6A11733-A75F-4514-A99A-E7518F29AEEF}"/>
                </a:ext>
              </a:extLst>
            </p:cNvPr>
            <p:cNvSpPr>
              <a:spLocks noChangeShapeType="1"/>
            </p:cNvSpPr>
            <p:nvPr/>
          </p:nvSpPr>
          <p:spPr bwMode="auto">
            <a:xfrm flipH="1">
              <a:off x="28146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1" name="Line 20">
              <a:extLst>
                <a:ext uri="{FF2B5EF4-FFF2-40B4-BE49-F238E27FC236}">
                  <a16:creationId xmlns:a16="http://schemas.microsoft.com/office/drawing/2014/main" xmlns="" id="{2590DF58-6C04-4471-AE2D-ACD96297D263}"/>
                </a:ext>
              </a:extLst>
            </p:cNvPr>
            <p:cNvSpPr>
              <a:spLocks noChangeShapeType="1"/>
            </p:cNvSpPr>
            <p:nvPr/>
          </p:nvSpPr>
          <p:spPr bwMode="auto">
            <a:xfrm>
              <a:off x="282098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2" name="Line 21">
              <a:extLst>
                <a:ext uri="{FF2B5EF4-FFF2-40B4-BE49-F238E27FC236}">
                  <a16:creationId xmlns:a16="http://schemas.microsoft.com/office/drawing/2014/main" xmlns="" id="{56FE7401-FDE5-4E42-9BA9-30199CE519D8}"/>
                </a:ext>
              </a:extLst>
            </p:cNvPr>
            <p:cNvSpPr>
              <a:spLocks noChangeShapeType="1"/>
            </p:cNvSpPr>
            <p:nvPr/>
          </p:nvSpPr>
          <p:spPr bwMode="auto">
            <a:xfrm flipH="1">
              <a:off x="2792413"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3" name="Line 22">
              <a:extLst>
                <a:ext uri="{FF2B5EF4-FFF2-40B4-BE49-F238E27FC236}">
                  <a16:creationId xmlns:a16="http://schemas.microsoft.com/office/drawing/2014/main" xmlns="" id="{540DD905-A561-44CE-BC1B-76C0DB4F696F}"/>
                </a:ext>
              </a:extLst>
            </p:cNvPr>
            <p:cNvSpPr>
              <a:spLocks noChangeShapeType="1"/>
            </p:cNvSpPr>
            <p:nvPr/>
          </p:nvSpPr>
          <p:spPr bwMode="auto">
            <a:xfrm>
              <a:off x="2808288"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4" name="Line 23">
              <a:extLst>
                <a:ext uri="{FF2B5EF4-FFF2-40B4-BE49-F238E27FC236}">
                  <a16:creationId xmlns:a16="http://schemas.microsoft.com/office/drawing/2014/main" xmlns="" id="{1E3782B2-479A-4489-805C-89AA282BB95E}"/>
                </a:ext>
              </a:extLst>
            </p:cNvPr>
            <p:cNvSpPr>
              <a:spLocks noChangeShapeType="1"/>
            </p:cNvSpPr>
            <p:nvPr/>
          </p:nvSpPr>
          <p:spPr bwMode="auto">
            <a:xfrm flipH="1">
              <a:off x="2779713"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5" name="Line 24">
              <a:extLst>
                <a:ext uri="{FF2B5EF4-FFF2-40B4-BE49-F238E27FC236}">
                  <a16:creationId xmlns:a16="http://schemas.microsoft.com/office/drawing/2014/main" xmlns="" id="{332F6879-36E4-4FC2-91E0-EA4068E416AB}"/>
                </a:ext>
              </a:extLst>
            </p:cNvPr>
            <p:cNvSpPr>
              <a:spLocks noChangeShapeType="1"/>
            </p:cNvSpPr>
            <p:nvPr/>
          </p:nvSpPr>
          <p:spPr bwMode="auto">
            <a:xfrm>
              <a:off x="27924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6" name="Line 25">
              <a:extLst>
                <a:ext uri="{FF2B5EF4-FFF2-40B4-BE49-F238E27FC236}">
                  <a16:creationId xmlns:a16="http://schemas.microsoft.com/office/drawing/2014/main" xmlns="" id="{B71C1917-5E72-4B5B-88A1-A42EF99E2819}"/>
                </a:ext>
              </a:extLst>
            </p:cNvPr>
            <p:cNvSpPr>
              <a:spLocks noChangeShapeType="1"/>
            </p:cNvSpPr>
            <p:nvPr/>
          </p:nvSpPr>
          <p:spPr bwMode="auto">
            <a:xfrm flipH="1">
              <a:off x="2767013"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7" name="Line 26">
              <a:extLst>
                <a:ext uri="{FF2B5EF4-FFF2-40B4-BE49-F238E27FC236}">
                  <a16:creationId xmlns:a16="http://schemas.microsoft.com/office/drawing/2014/main" xmlns="" id="{47BB7581-FFB4-424D-8EA2-7AF8922D7E52}"/>
                </a:ext>
              </a:extLst>
            </p:cNvPr>
            <p:cNvSpPr>
              <a:spLocks noChangeShapeType="1"/>
            </p:cNvSpPr>
            <p:nvPr/>
          </p:nvSpPr>
          <p:spPr bwMode="auto">
            <a:xfrm>
              <a:off x="27797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8" name="Line 27">
              <a:extLst>
                <a:ext uri="{FF2B5EF4-FFF2-40B4-BE49-F238E27FC236}">
                  <a16:creationId xmlns:a16="http://schemas.microsoft.com/office/drawing/2014/main" xmlns="" id="{B319ED38-E748-4283-92FE-92BDD98CEF5E}"/>
                </a:ext>
              </a:extLst>
            </p:cNvPr>
            <p:cNvSpPr>
              <a:spLocks noChangeShapeType="1"/>
            </p:cNvSpPr>
            <p:nvPr/>
          </p:nvSpPr>
          <p:spPr bwMode="auto">
            <a:xfrm flipH="1">
              <a:off x="2754313"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79" name="Line 28">
              <a:extLst>
                <a:ext uri="{FF2B5EF4-FFF2-40B4-BE49-F238E27FC236}">
                  <a16:creationId xmlns:a16="http://schemas.microsoft.com/office/drawing/2014/main" xmlns="" id="{E2AD9CEC-6B48-480F-AF92-FEB5B267BD25}"/>
                </a:ext>
              </a:extLst>
            </p:cNvPr>
            <p:cNvSpPr>
              <a:spLocks noChangeShapeType="1"/>
            </p:cNvSpPr>
            <p:nvPr/>
          </p:nvSpPr>
          <p:spPr bwMode="auto">
            <a:xfrm>
              <a:off x="27670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0" name="Line 29">
              <a:extLst>
                <a:ext uri="{FF2B5EF4-FFF2-40B4-BE49-F238E27FC236}">
                  <a16:creationId xmlns:a16="http://schemas.microsoft.com/office/drawing/2014/main" xmlns="" id="{EADA4452-38D8-4764-B451-91442DD6BD58}"/>
                </a:ext>
              </a:extLst>
            </p:cNvPr>
            <p:cNvSpPr>
              <a:spLocks noChangeShapeType="1"/>
            </p:cNvSpPr>
            <p:nvPr/>
          </p:nvSpPr>
          <p:spPr bwMode="auto">
            <a:xfrm flipH="1">
              <a:off x="2741613"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1" name="Line 30">
              <a:extLst>
                <a:ext uri="{FF2B5EF4-FFF2-40B4-BE49-F238E27FC236}">
                  <a16:creationId xmlns:a16="http://schemas.microsoft.com/office/drawing/2014/main" xmlns="" id="{CEF38BF1-D3F9-4396-95FC-3EE2A414A562}"/>
                </a:ext>
              </a:extLst>
            </p:cNvPr>
            <p:cNvSpPr>
              <a:spLocks noChangeShapeType="1"/>
            </p:cNvSpPr>
            <p:nvPr/>
          </p:nvSpPr>
          <p:spPr bwMode="auto">
            <a:xfrm>
              <a:off x="27543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2" name="Line 31">
              <a:extLst>
                <a:ext uri="{FF2B5EF4-FFF2-40B4-BE49-F238E27FC236}">
                  <a16:creationId xmlns:a16="http://schemas.microsoft.com/office/drawing/2014/main" xmlns="" id="{75483DA6-04BC-4BEC-8DE2-125FD22A1411}"/>
                </a:ext>
              </a:extLst>
            </p:cNvPr>
            <p:cNvSpPr>
              <a:spLocks noChangeShapeType="1"/>
            </p:cNvSpPr>
            <p:nvPr/>
          </p:nvSpPr>
          <p:spPr bwMode="auto">
            <a:xfrm flipH="1">
              <a:off x="2728913"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3" name="Line 32">
              <a:extLst>
                <a:ext uri="{FF2B5EF4-FFF2-40B4-BE49-F238E27FC236}">
                  <a16:creationId xmlns:a16="http://schemas.microsoft.com/office/drawing/2014/main" xmlns="" id="{C8054167-EDAD-491E-8475-1B95038152AC}"/>
                </a:ext>
              </a:extLst>
            </p:cNvPr>
            <p:cNvSpPr>
              <a:spLocks noChangeShapeType="1"/>
            </p:cNvSpPr>
            <p:nvPr/>
          </p:nvSpPr>
          <p:spPr bwMode="auto">
            <a:xfrm>
              <a:off x="27416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4" name="Line 33">
              <a:extLst>
                <a:ext uri="{FF2B5EF4-FFF2-40B4-BE49-F238E27FC236}">
                  <a16:creationId xmlns:a16="http://schemas.microsoft.com/office/drawing/2014/main" xmlns="" id="{F87B69CE-32EB-48CE-BE06-A19379F38C83}"/>
                </a:ext>
              </a:extLst>
            </p:cNvPr>
            <p:cNvSpPr>
              <a:spLocks noChangeShapeType="1"/>
            </p:cNvSpPr>
            <p:nvPr/>
          </p:nvSpPr>
          <p:spPr bwMode="auto">
            <a:xfrm flipH="1">
              <a:off x="2713038" y="359410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5" name="Line 34">
              <a:extLst>
                <a:ext uri="{FF2B5EF4-FFF2-40B4-BE49-F238E27FC236}">
                  <a16:creationId xmlns:a16="http://schemas.microsoft.com/office/drawing/2014/main" xmlns="" id="{EEFC998B-1C92-46E8-A1BA-0ACB8F995A81}"/>
                </a:ext>
              </a:extLst>
            </p:cNvPr>
            <p:cNvSpPr>
              <a:spLocks noChangeShapeType="1"/>
            </p:cNvSpPr>
            <p:nvPr/>
          </p:nvSpPr>
          <p:spPr bwMode="auto">
            <a:xfrm>
              <a:off x="27289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6" name="Line 35">
              <a:extLst>
                <a:ext uri="{FF2B5EF4-FFF2-40B4-BE49-F238E27FC236}">
                  <a16:creationId xmlns:a16="http://schemas.microsoft.com/office/drawing/2014/main" xmlns="" id="{D788D1BD-7301-4480-AAB6-5535BACAEB9D}"/>
                </a:ext>
              </a:extLst>
            </p:cNvPr>
            <p:cNvSpPr>
              <a:spLocks noChangeShapeType="1"/>
            </p:cNvSpPr>
            <p:nvPr/>
          </p:nvSpPr>
          <p:spPr bwMode="auto">
            <a:xfrm flipH="1">
              <a:off x="2700338"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7" name="Line 36">
              <a:extLst>
                <a:ext uri="{FF2B5EF4-FFF2-40B4-BE49-F238E27FC236}">
                  <a16:creationId xmlns:a16="http://schemas.microsoft.com/office/drawing/2014/main" xmlns="" id="{B373BF80-6C0B-43F6-BC43-574078DF0994}"/>
                </a:ext>
              </a:extLst>
            </p:cNvPr>
            <p:cNvSpPr>
              <a:spLocks noChangeShapeType="1"/>
            </p:cNvSpPr>
            <p:nvPr/>
          </p:nvSpPr>
          <p:spPr bwMode="auto">
            <a:xfrm>
              <a:off x="27162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8" name="Line 37">
              <a:extLst>
                <a:ext uri="{FF2B5EF4-FFF2-40B4-BE49-F238E27FC236}">
                  <a16:creationId xmlns:a16="http://schemas.microsoft.com/office/drawing/2014/main" xmlns="" id="{C33AD71A-B6D7-47DD-B185-A76910BB4CC9}"/>
                </a:ext>
              </a:extLst>
            </p:cNvPr>
            <p:cNvSpPr>
              <a:spLocks noChangeShapeType="1"/>
            </p:cNvSpPr>
            <p:nvPr/>
          </p:nvSpPr>
          <p:spPr bwMode="auto">
            <a:xfrm flipH="1">
              <a:off x="2687638"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89" name="Line 38">
              <a:extLst>
                <a:ext uri="{FF2B5EF4-FFF2-40B4-BE49-F238E27FC236}">
                  <a16:creationId xmlns:a16="http://schemas.microsoft.com/office/drawing/2014/main" xmlns="" id="{1635CEDF-0814-476D-A5F5-0387446656F4}"/>
                </a:ext>
              </a:extLst>
            </p:cNvPr>
            <p:cNvSpPr>
              <a:spLocks noChangeShapeType="1"/>
            </p:cNvSpPr>
            <p:nvPr/>
          </p:nvSpPr>
          <p:spPr bwMode="auto">
            <a:xfrm>
              <a:off x="26908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0" name="Line 39">
              <a:extLst>
                <a:ext uri="{FF2B5EF4-FFF2-40B4-BE49-F238E27FC236}">
                  <a16:creationId xmlns:a16="http://schemas.microsoft.com/office/drawing/2014/main" xmlns="" id="{BE550844-3790-4112-A502-3D56A00FD304}"/>
                </a:ext>
              </a:extLst>
            </p:cNvPr>
            <p:cNvSpPr>
              <a:spLocks noChangeShapeType="1"/>
            </p:cNvSpPr>
            <p:nvPr/>
          </p:nvSpPr>
          <p:spPr bwMode="auto">
            <a:xfrm flipH="1">
              <a:off x="2662238" y="359410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1" name="Line 40">
              <a:extLst>
                <a:ext uri="{FF2B5EF4-FFF2-40B4-BE49-F238E27FC236}">
                  <a16:creationId xmlns:a16="http://schemas.microsoft.com/office/drawing/2014/main" xmlns="" id="{15655A17-9973-4B30-9D1A-E1F3FDA1582E}"/>
                </a:ext>
              </a:extLst>
            </p:cNvPr>
            <p:cNvSpPr>
              <a:spLocks noChangeShapeType="1"/>
            </p:cNvSpPr>
            <p:nvPr/>
          </p:nvSpPr>
          <p:spPr bwMode="auto">
            <a:xfrm>
              <a:off x="26781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2" name="Line 41">
              <a:extLst>
                <a:ext uri="{FF2B5EF4-FFF2-40B4-BE49-F238E27FC236}">
                  <a16:creationId xmlns:a16="http://schemas.microsoft.com/office/drawing/2014/main" xmlns="" id="{7CBB2CD5-F7EF-4A3E-9C79-9BCB4E03CFC8}"/>
                </a:ext>
              </a:extLst>
            </p:cNvPr>
            <p:cNvSpPr>
              <a:spLocks noChangeShapeType="1"/>
            </p:cNvSpPr>
            <p:nvPr/>
          </p:nvSpPr>
          <p:spPr bwMode="auto">
            <a:xfrm flipH="1">
              <a:off x="2649538"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3" name="Line 42">
              <a:extLst>
                <a:ext uri="{FF2B5EF4-FFF2-40B4-BE49-F238E27FC236}">
                  <a16:creationId xmlns:a16="http://schemas.microsoft.com/office/drawing/2014/main" xmlns="" id="{D2445B07-0296-41AA-AC6F-6A1DE095A744}"/>
                </a:ext>
              </a:extLst>
            </p:cNvPr>
            <p:cNvSpPr>
              <a:spLocks noChangeShapeType="1"/>
            </p:cNvSpPr>
            <p:nvPr/>
          </p:nvSpPr>
          <p:spPr bwMode="auto">
            <a:xfrm>
              <a:off x="26654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4" name="Line 43">
              <a:extLst>
                <a:ext uri="{FF2B5EF4-FFF2-40B4-BE49-F238E27FC236}">
                  <a16:creationId xmlns:a16="http://schemas.microsoft.com/office/drawing/2014/main" xmlns="" id="{74E4EFEB-2CA0-4000-9404-F869BEAEFA12}"/>
                </a:ext>
              </a:extLst>
            </p:cNvPr>
            <p:cNvSpPr>
              <a:spLocks noChangeShapeType="1"/>
            </p:cNvSpPr>
            <p:nvPr/>
          </p:nvSpPr>
          <p:spPr bwMode="auto">
            <a:xfrm flipH="1">
              <a:off x="2638425" y="35941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5" name="Line 44">
              <a:extLst>
                <a:ext uri="{FF2B5EF4-FFF2-40B4-BE49-F238E27FC236}">
                  <a16:creationId xmlns:a16="http://schemas.microsoft.com/office/drawing/2014/main" xmlns="" id="{C19764A1-7B16-40C9-96DE-EF07E1A39729}"/>
                </a:ext>
              </a:extLst>
            </p:cNvPr>
            <p:cNvSpPr>
              <a:spLocks noChangeShapeType="1"/>
            </p:cNvSpPr>
            <p:nvPr/>
          </p:nvSpPr>
          <p:spPr bwMode="auto">
            <a:xfrm>
              <a:off x="26527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6" name="Line 45">
              <a:extLst>
                <a:ext uri="{FF2B5EF4-FFF2-40B4-BE49-F238E27FC236}">
                  <a16:creationId xmlns:a16="http://schemas.microsoft.com/office/drawing/2014/main" xmlns="" id="{0317760F-6A24-4DEC-9864-5799BC6909C9}"/>
                </a:ext>
              </a:extLst>
            </p:cNvPr>
            <p:cNvSpPr>
              <a:spLocks noChangeShapeType="1"/>
            </p:cNvSpPr>
            <p:nvPr/>
          </p:nvSpPr>
          <p:spPr bwMode="auto">
            <a:xfrm flipH="1">
              <a:off x="2625725" y="35941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7" name="Line 46">
              <a:extLst>
                <a:ext uri="{FF2B5EF4-FFF2-40B4-BE49-F238E27FC236}">
                  <a16:creationId xmlns:a16="http://schemas.microsoft.com/office/drawing/2014/main" xmlns="" id="{EEB013E7-D203-460F-9943-58832512E0F6}"/>
                </a:ext>
              </a:extLst>
            </p:cNvPr>
            <p:cNvSpPr>
              <a:spLocks noChangeShapeType="1"/>
            </p:cNvSpPr>
            <p:nvPr/>
          </p:nvSpPr>
          <p:spPr bwMode="auto">
            <a:xfrm>
              <a:off x="2641600"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8" name="Line 47">
              <a:extLst>
                <a:ext uri="{FF2B5EF4-FFF2-40B4-BE49-F238E27FC236}">
                  <a16:creationId xmlns:a16="http://schemas.microsoft.com/office/drawing/2014/main" xmlns="" id="{1A41FD15-F17F-4BD9-8C9A-7D10EDE56B4D}"/>
                </a:ext>
              </a:extLst>
            </p:cNvPr>
            <p:cNvSpPr>
              <a:spLocks noChangeShapeType="1"/>
            </p:cNvSpPr>
            <p:nvPr/>
          </p:nvSpPr>
          <p:spPr bwMode="auto">
            <a:xfrm flipH="1">
              <a:off x="2613025" y="35941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99" name="Line 48">
              <a:extLst>
                <a:ext uri="{FF2B5EF4-FFF2-40B4-BE49-F238E27FC236}">
                  <a16:creationId xmlns:a16="http://schemas.microsoft.com/office/drawing/2014/main" xmlns="" id="{DAE61A31-FB2B-40D7-9B14-970576004ACA}"/>
                </a:ext>
              </a:extLst>
            </p:cNvPr>
            <p:cNvSpPr>
              <a:spLocks noChangeShapeType="1"/>
            </p:cNvSpPr>
            <p:nvPr/>
          </p:nvSpPr>
          <p:spPr bwMode="auto">
            <a:xfrm>
              <a:off x="2628900"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0" name="Line 49">
              <a:extLst>
                <a:ext uri="{FF2B5EF4-FFF2-40B4-BE49-F238E27FC236}">
                  <a16:creationId xmlns:a16="http://schemas.microsoft.com/office/drawing/2014/main" xmlns="" id="{F26FD41A-308D-4DFE-81B4-3228F02FA621}"/>
                </a:ext>
              </a:extLst>
            </p:cNvPr>
            <p:cNvSpPr>
              <a:spLocks noChangeShapeType="1"/>
            </p:cNvSpPr>
            <p:nvPr/>
          </p:nvSpPr>
          <p:spPr bwMode="auto">
            <a:xfrm flipH="1">
              <a:off x="2600325" y="35941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1" name="Line 50">
              <a:extLst>
                <a:ext uri="{FF2B5EF4-FFF2-40B4-BE49-F238E27FC236}">
                  <a16:creationId xmlns:a16="http://schemas.microsoft.com/office/drawing/2014/main" xmlns="" id="{D8D4DB28-AABF-4394-B417-1B0E7918981B}"/>
                </a:ext>
              </a:extLst>
            </p:cNvPr>
            <p:cNvSpPr>
              <a:spLocks noChangeShapeType="1"/>
            </p:cNvSpPr>
            <p:nvPr/>
          </p:nvSpPr>
          <p:spPr bwMode="auto">
            <a:xfrm>
              <a:off x="2609850"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2" name="Line 51">
              <a:extLst>
                <a:ext uri="{FF2B5EF4-FFF2-40B4-BE49-F238E27FC236}">
                  <a16:creationId xmlns:a16="http://schemas.microsoft.com/office/drawing/2014/main" xmlns="" id="{F1C7A3FD-FDEA-4F4A-8747-12053AFE9BE0}"/>
                </a:ext>
              </a:extLst>
            </p:cNvPr>
            <p:cNvSpPr>
              <a:spLocks noChangeShapeType="1"/>
            </p:cNvSpPr>
            <p:nvPr/>
          </p:nvSpPr>
          <p:spPr bwMode="auto">
            <a:xfrm flipH="1">
              <a:off x="2584450"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3" name="Line 52">
              <a:extLst>
                <a:ext uri="{FF2B5EF4-FFF2-40B4-BE49-F238E27FC236}">
                  <a16:creationId xmlns:a16="http://schemas.microsoft.com/office/drawing/2014/main" xmlns="" id="{46E101DC-AB33-4829-BC7B-CC5330A40FF9}"/>
                </a:ext>
              </a:extLst>
            </p:cNvPr>
            <p:cNvSpPr>
              <a:spLocks noChangeShapeType="1"/>
            </p:cNvSpPr>
            <p:nvPr/>
          </p:nvSpPr>
          <p:spPr bwMode="auto">
            <a:xfrm>
              <a:off x="2597150"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4" name="Line 53">
              <a:extLst>
                <a:ext uri="{FF2B5EF4-FFF2-40B4-BE49-F238E27FC236}">
                  <a16:creationId xmlns:a16="http://schemas.microsoft.com/office/drawing/2014/main" xmlns="" id="{CB3120E9-897A-421A-BA96-716387B067DB}"/>
                </a:ext>
              </a:extLst>
            </p:cNvPr>
            <p:cNvSpPr>
              <a:spLocks noChangeShapeType="1"/>
            </p:cNvSpPr>
            <p:nvPr/>
          </p:nvSpPr>
          <p:spPr bwMode="auto">
            <a:xfrm flipH="1">
              <a:off x="2568575"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5" name="Line 54">
              <a:extLst>
                <a:ext uri="{FF2B5EF4-FFF2-40B4-BE49-F238E27FC236}">
                  <a16:creationId xmlns:a16="http://schemas.microsoft.com/office/drawing/2014/main" xmlns="" id="{3DFA53D3-1BDB-4F7B-9E0C-A0ABD64C7989}"/>
                </a:ext>
              </a:extLst>
            </p:cNvPr>
            <p:cNvSpPr>
              <a:spLocks noChangeShapeType="1"/>
            </p:cNvSpPr>
            <p:nvPr/>
          </p:nvSpPr>
          <p:spPr bwMode="auto">
            <a:xfrm>
              <a:off x="2574925" y="35623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6" name="Line 55">
              <a:extLst>
                <a:ext uri="{FF2B5EF4-FFF2-40B4-BE49-F238E27FC236}">
                  <a16:creationId xmlns:a16="http://schemas.microsoft.com/office/drawing/2014/main" xmlns="" id="{8AF52410-C68B-4746-926B-90DEF19AF1C6}"/>
                </a:ext>
              </a:extLst>
            </p:cNvPr>
            <p:cNvSpPr>
              <a:spLocks noChangeShapeType="1"/>
            </p:cNvSpPr>
            <p:nvPr/>
          </p:nvSpPr>
          <p:spPr bwMode="auto">
            <a:xfrm flipH="1">
              <a:off x="2546350" y="35909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7" name="Line 56">
              <a:extLst>
                <a:ext uri="{FF2B5EF4-FFF2-40B4-BE49-F238E27FC236}">
                  <a16:creationId xmlns:a16="http://schemas.microsoft.com/office/drawing/2014/main" xmlns="" id="{A0EBF144-3AD0-4D0D-A45C-5E34A88508F3}"/>
                </a:ext>
              </a:extLst>
            </p:cNvPr>
            <p:cNvSpPr>
              <a:spLocks noChangeShapeType="1"/>
            </p:cNvSpPr>
            <p:nvPr/>
          </p:nvSpPr>
          <p:spPr bwMode="auto">
            <a:xfrm>
              <a:off x="2559050" y="35591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8" name="Line 57">
              <a:extLst>
                <a:ext uri="{FF2B5EF4-FFF2-40B4-BE49-F238E27FC236}">
                  <a16:creationId xmlns:a16="http://schemas.microsoft.com/office/drawing/2014/main" xmlns="" id="{C4C06D6F-B378-4BC1-AE67-960F5FAA3243}"/>
                </a:ext>
              </a:extLst>
            </p:cNvPr>
            <p:cNvSpPr>
              <a:spLocks noChangeShapeType="1"/>
            </p:cNvSpPr>
            <p:nvPr/>
          </p:nvSpPr>
          <p:spPr bwMode="auto">
            <a:xfrm flipH="1">
              <a:off x="2533650" y="35845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09" name="Line 58">
              <a:extLst>
                <a:ext uri="{FF2B5EF4-FFF2-40B4-BE49-F238E27FC236}">
                  <a16:creationId xmlns:a16="http://schemas.microsoft.com/office/drawing/2014/main" xmlns="" id="{E384E092-03D1-452D-9ACD-231ECA09CACF}"/>
                </a:ext>
              </a:extLst>
            </p:cNvPr>
            <p:cNvSpPr>
              <a:spLocks noChangeShapeType="1"/>
            </p:cNvSpPr>
            <p:nvPr/>
          </p:nvSpPr>
          <p:spPr bwMode="auto">
            <a:xfrm>
              <a:off x="2540000" y="355282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0" name="Line 59">
              <a:extLst>
                <a:ext uri="{FF2B5EF4-FFF2-40B4-BE49-F238E27FC236}">
                  <a16:creationId xmlns:a16="http://schemas.microsoft.com/office/drawing/2014/main" xmlns="" id="{F7055D95-89BF-4D79-BB63-5458381CEC84}"/>
                </a:ext>
              </a:extLst>
            </p:cNvPr>
            <p:cNvSpPr>
              <a:spLocks noChangeShapeType="1"/>
            </p:cNvSpPr>
            <p:nvPr/>
          </p:nvSpPr>
          <p:spPr bwMode="auto">
            <a:xfrm flipH="1">
              <a:off x="251460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1" name="Line 60">
              <a:extLst>
                <a:ext uri="{FF2B5EF4-FFF2-40B4-BE49-F238E27FC236}">
                  <a16:creationId xmlns:a16="http://schemas.microsoft.com/office/drawing/2014/main" xmlns="" id="{E720B527-2C73-4E30-AF44-6D98C44C186D}"/>
                </a:ext>
              </a:extLst>
            </p:cNvPr>
            <p:cNvSpPr>
              <a:spLocks noChangeShapeType="1"/>
            </p:cNvSpPr>
            <p:nvPr/>
          </p:nvSpPr>
          <p:spPr bwMode="auto">
            <a:xfrm>
              <a:off x="2520950"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2" name="Line 61">
              <a:extLst>
                <a:ext uri="{FF2B5EF4-FFF2-40B4-BE49-F238E27FC236}">
                  <a16:creationId xmlns:a16="http://schemas.microsoft.com/office/drawing/2014/main" xmlns="" id="{67A81FF5-B381-4854-8BFC-FC106B446665}"/>
                </a:ext>
              </a:extLst>
            </p:cNvPr>
            <p:cNvSpPr>
              <a:spLocks noChangeShapeType="1"/>
            </p:cNvSpPr>
            <p:nvPr/>
          </p:nvSpPr>
          <p:spPr bwMode="auto">
            <a:xfrm flipH="1">
              <a:off x="249555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3" name="Line 62">
              <a:extLst>
                <a:ext uri="{FF2B5EF4-FFF2-40B4-BE49-F238E27FC236}">
                  <a16:creationId xmlns:a16="http://schemas.microsoft.com/office/drawing/2014/main" xmlns="" id="{29633B38-AE33-4EEE-AE7F-486BFF7DED5F}"/>
                </a:ext>
              </a:extLst>
            </p:cNvPr>
            <p:cNvSpPr>
              <a:spLocks noChangeShapeType="1"/>
            </p:cNvSpPr>
            <p:nvPr/>
          </p:nvSpPr>
          <p:spPr bwMode="auto">
            <a:xfrm>
              <a:off x="2498725"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4" name="Line 63">
              <a:extLst>
                <a:ext uri="{FF2B5EF4-FFF2-40B4-BE49-F238E27FC236}">
                  <a16:creationId xmlns:a16="http://schemas.microsoft.com/office/drawing/2014/main" xmlns="" id="{8A3EBDAC-6BA4-4BF3-A45B-5B6F374C0D2F}"/>
                </a:ext>
              </a:extLst>
            </p:cNvPr>
            <p:cNvSpPr>
              <a:spLocks noChangeShapeType="1"/>
            </p:cNvSpPr>
            <p:nvPr/>
          </p:nvSpPr>
          <p:spPr bwMode="auto">
            <a:xfrm flipH="1">
              <a:off x="2473325"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5" name="Line 64">
              <a:extLst>
                <a:ext uri="{FF2B5EF4-FFF2-40B4-BE49-F238E27FC236}">
                  <a16:creationId xmlns:a16="http://schemas.microsoft.com/office/drawing/2014/main" xmlns="" id="{D3ACC274-19C7-4D88-A94B-0F43E6310599}"/>
                </a:ext>
              </a:extLst>
            </p:cNvPr>
            <p:cNvSpPr>
              <a:spLocks noChangeShapeType="1"/>
            </p:cNvSpPr>
            <p:nvPr/>
          </p:nvSpPr>
          <p:spPr bwMode="auto">
            <a:xfrm>
              <a:off x="2486025"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6" name="Line 65">
              <a:extLst>
                <a:ext uri="{FF2B5EF4-FFF2-40B4-BE49-F238E27FC236}">
                  <a16:creationId xmlns:a16="http://schemas.microsoft.com/office/drawing/2014/main" xmlns="" id="{9CA21F34-0DD0-4C63-A7E1-45AEF44F8C42}"/>
                </a:ext>
              </a:extLst>
            </p:cNvPr>
            <p:cNvSpPr>
              <a:spLocks noChangeShapeType="1"/>
            </p:cNvSpPr>
            <p:nvPr/>
          </p:nvSpPr>
          <p:spPr bwMode="auto">
            <a:xfrm flipH="1">
              <a:off x="245745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7" name="Line 66">
              <a:extLst>
                <a:ext uri="{FF2B5EF4-FFF2-40B4-BE49-F238E27FC236}">
                  <a16:creationId xmlns:a16="http://schemas.microsoft.com/office/drawing/2014/main" xmlns="" id="{E8D6F630-621E-4726-AE11-C89EC213C600}"/>
                </a:ext>
              </a:extLst>
            </p:cNvPr>
            <p:cNvSpPr>
              <a:spLocks noChangeShapeType="1"/>
            </p:cNvSpPr>
            <p:nvPr/>
          </p:nvSpPr>
          <p:spPr bwMode="auto">
            <a:xfrm>
              <a:off x="2466975"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8" name="Line 67">
              <a:extLst>
                <a:ext uri="{FF2B5EF4-FFF2-40B4-BE49-F238E27FC236}">
                  <a16:creationId xmlns:a16="http://schemas.microsoft.com/office/drawing/2014/main" xmlns="" id="{52BD713F-C45F-4D27-954F-A09403EFC539}"/>
                </a:ext>
              </a:extLst>
            </p:cNvPr>
            <p:cNvSpPr>
              <a:spLocks noChangeShapeType="1"/>
            </p:cNvSpPr>
            <p:nvPr/>
          </p:nvSpPr>
          <p:spPr bwMode="auto">
            <a:xfrm flipH="1">
              <a:off x="243840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19" name="Line 68">
              <a:extLst>
                <a:ext uri="{FF2B5EF4-FFF2-40B4-BE49-F238E27FC236}">
                  <a16:creationId xmlns:a16="http://schemas.microsoft.com/office/drawing/2014/main" xmlns="" id="{305ECF24-5260-42F4-9B45-1EC63D58A9ED}"/>
                </a:ext>
              </a:extLst>
            </p:cNvPr>
            <p:cNvSpPr>
              <a:spLocks noChangeShapeType="1"/>
            </p:cNvSpPr>
            <p:nvPr/>
          </p:nvSpPr>
          <p:spPr bwMode="auto">
            <a:xfrm>
              <a:off x="2447925"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0" name="Line 69">
              <a:extLst>
                <a:ext uri="{FF2B5EF4-FFF2-40B4-BE49-F238E27FC236}">
                  <a16:creationId xmlns:a16="http://schemas.microsoft.com/office/drawing/2014/main" xmlns="" id="{4DBE6373-B541-4248-B7DF-D891FBC65241}"/>
                </a:ext>
              </a:extLst>
            </p:cNvPr>
            <p:cNvSpPr>
              <a:spLocks noChangeShapeType="1"/>
            </p:cNvSpPr>
            <p:nvPr/>
          </p:nvSpPr>
          <p:spPr bwMode="auto">
            <a:xfrm flipH="1">
              <a:off x="241935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1" name="Line 70">
              <a:extLst>
                <a:ext uri="{FF2B5EF4-FFF2-40B4-BE49-F238E27FC236}">
                  <a16:creationId xmlns:a16="http://schemas.microsoft.com/office/drawing/2014/main" xmlns="" id="{BC3E8F13-FF31-4D80-A7C5-A52C6D167322}"/>
                </a:ext>
              </a:extLst>
            </p:cNvPr>
            <p:cNvSpPr>
              <a:spLocks noChangeShapeType="1"/>
            </p:cNvSpPr>
            <p:nvPr/>
          </p:nvSpPr>
          <p:spPr bwMode="auto">
            <a:xfrm>
              <a:off x="2400300"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2" name="Line 71">
              <a:extLst>
                <a:ext uri="{FF2B5EF4-FFF2-40B4-BE49-F238E27FC236}">
                  <a16:creationId xmlns:a16="http://schemas.microsoft.com/office/drawing/2014/main" xmlns="" id="{225902DE-AEEE-4303-B731-F423B3174AEE}"/>
                </a:ext>
              </a:extLst>
            </p:cNvPr>
            <p:cNvSpPr>
              <a:spLocks noChangeShapeType="1"/>
            </p:cNvSpPr>
            <p:nvPr/>
          </p:nvSpPr>
          <p:spPr bwMode="auto">
            <a:xfrm flipH="1">
              <a:off x="237490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3" name="Line 72">
              <a:extLst>
                <a:ext uri="{FF2B5EF4-FFF2-40B4-BE49-F238E27FC236}">
                  <a16:creationId xmlns:a16="http://schemas.microsoft.com/office/drawing/2014/main" xmlns="" id="{3476B2B5-1849-478A-AAF4-55804DAFCB28}"/>
                </a:ext>
              </a:extLst>
            </p:cNvPr>
            <p:cNvSpPr>
              <a:spLocks noChangeShapeType="1"/>
            </p:cNvSpPr>
            <p:nvPr/>
          </p:nvSpPr>
          <p:spPr bwMode="auto">
            <a:xfrm>
              <a:off x="2378075"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4" name="Line 73">
              <a:extLst>
                <a:ext uri="{FF2B5EF4-FFF2-40B4-BE49-F238E27FC236}">
                  <a16:creationId xmlns:a16="http://schemas.microsoft.com/office/drawing/2014/main" xmlns="" id="{87295F1C-140A-46E3-AEF4-A7E215D58D97}"/>
                </a:ext>
              </a:extLst>
            </p:cNvPr>
            <p:cNvSpPr>
              <a:spLocks noChangeShapeType="1"/>
            </p:cNvSpPr>
            <p:nvPr/>
          </p:nvSpPr>
          <p:spPr bwMode="auto">
            <a:xfrm flipH="1">
              <a:off x="2349500"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5" name="Line 74">
              <a:extLst>
                <a:ext uri="{FF2B5EF4-FFF2-40B4-BE49-F238E27FC236}">
                  <a16:creationId xmlns:a16="http://schemas.microsoft.com/office/drawing/2014/main" xmlns="" id="{939CABEF-507F-43A8-8D3A-4B2DC05BFC5E}"/>
                </a:ext>
              </a:extLst>
            </p:cNvPr>
            <p:cNvSpPr>
              <a:spLocks noChangeShapeType="1"/>
            </p:cNvSpPr>
            <p:nvPr/>
          </p:nvSpPr>
          <p:spPr bwMode="auto">
            <a:xfrm>
              <a:off x="2355850"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6" name="Line 75">
              <a:extLst>
                <a:ext uri="{FF2B5EF4-FFF2-40B4-BE49-F238E27FC236}">
                  <a16:creationId xmlns:a16="http://schemas.microsoft.com/office/drawing/2014/main" xmlns="" id="{63B06ACD-6996-43F0-95DB-E13A366EB0C4}"/>
                </a:ext>
              </a:extLst>
            </p:cNvPr>
            <p:cNvSpPr>
              <a:spLocks noChangeShapeType="1"/>
            </p:cNvSpPr>
            <p:nvPr/>
          </p:nvSpPr>
          <p:spPr bwMode="auto">
            <a:xfrm flipH="1">
              <a:off x="2330450"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7" name="Line 76">
              <a:extLst>
                <a:ext uri="{FF2B5EF4-FFF2-40B4-BE49-F238E27FC236}">
                  <a16:creationId xmlns:a16="http://schemas.microsoft.com/office/drawing/2014/main" xmlns="" id="{C548A7BD-BD57-4EA9-82F7-15EC7DE77167}"/>
                </a:ext>
              </a:extLst>
            </p:cNvPr>
            <p:cNvSpPr>
              <a:spLocks noChangeShapeType="1"/>
            </p:cNvSpPr>
            <p:nvPr/>
          </p:nvSpPr>
          <p:spPr bwMode="auto">
            <a:xfrm>
              <a:off x="2343150"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8" name="Line 77">
              <a:extLst>
                <a:ext uri="{FF2B5EF4-FFF2-40B4-BE49-F238E27FC236}">
                  <a16:creationId xmlns:a16="http://schemas.microsoft.com/office/drawing/2014/main" xmlns="" id="{320D7CF0-78A5-4933-B4F2-6DA7F3EA6F25}"/>
                </a:ext>
              </a:extLst>
            </p:cNvPr>
            <p:cNvSpPr>
              <a:spLocks noChangeShapeType="1"/>
            </p:cNvSpPr>
            <p:nvPr/>
          </p:nvSpPr>
          <p:spPr bwMode="auto">
            <a:xfrm flipH="1">
              <a:off x="2314575"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29" name="Line 78">
              <a:extLst>
                <a:ext uri="{FF2B5EF4-FFF2-40B4-BE49-F238E27FC236}">
                  <a16:creationId xmlns:a16="http://schemas.microsoft.com/office/drawing/2014/main" xmlns="" id="{5ABF5559-83A7-4DD5-9E14-CD75841F59E0}"/>
                </a:ext>
              </a:extLst>
            </p:cNvPr>
            <p:cNvSpPr>
              <a:spLocks noChangeShapeType="1"/>
            </p:cNvSpPr>
            <p:nvPr/>
          </p:nvSpPr>
          <p:spPr bwMode="auto">
            <a:xfrm>
              <a:off x="2327275"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0" name="Line 79">
              <a:extLst>
                <a:ext uri="{FF2B5EF4-FFF2-40B4-BE49-F238E27FC236}">
                  <a16:creationId xmlns:a16="http://schemas.microsoft.com/office/drawing/2014/main" xmlns="" id="{761842E9-6E68-42F5-9F9F-1DC1B00E4D6E}"/>
                </a:ext>
              </a:extLst>
            </p:cNvPr>
            <p:cNvSpPr>
              <a:spLocks noChangeShapeType="1"/>
            </p:cNvSpPr>
            <p:nvPr/>
          </p:nvSpPr>
          <p:spPr bwMode="auto">
            <a:xfrm flipH="1">
              <a:off x="2301875"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1" name="Line 80">
              <a:extLst>
                <a:ext uri="{FF2B5EF4-FFF2-40B4-BE49-F238E27FC236}">
                  <a16:creationId xmlns:a16="http://schemas.microsoft.com/office/drawing/2014/main" xmlns="" id="{95736FD5-9675-4476-8FB4-A35C9BF040F0}"/>
                </a:ext>
              </a:extLst>
            </p:cNvPr>
            <p:cNvSpPr>
              <a:spLocks noChangeShapeType="1"/>
            </p:cNvSpPr>
            <p:nvPr/>
          </p:nvSpPr>
          <p:spPr bwMode="auto">
            <a:xfrm>
              <a:off x="2257425" y="354012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2" name="Line 81">
              <a:extLst>
                <a:ext uri="{FF2B5EF4-FFF2-40B4-BE49-F238E27FC236}">
                  <a16:creationId xmlns:a16="http://schemas.microsoft.com/office/drawing/2014/main" xmlns="" id="{F8187550-8D97-4D91-879D-90FC4840042E}"/>
                </a:ext>
              </a:extLst>
            </p:cNvPr>
            <p:cNvSpPr>
              <a:spLocks noChangeShapeType="1"/>
            </p:cNvSpPr>
            <p:nvPr/>
          </p:nvSpPr>
          <p:spPr bwMode="auto">
            <a:xfrm flipH="1">
              <a:off x="2232025" y="35687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3" name="Line 82">
              <a:extLst>
                <a:ext uri="{FF2B5EF4-FFF2-40B4-BE49-F238E27FC236}">
                  <a16:creationId xmlns:a16="http://schemas.microsoft.com/office/drawing/2014/main" xmlns="" id="{7D5E07CC-A1E7-4E99-A9DA-69EDCF85D0BA}"/>
                </a:ext>
              </a:extLst>
            </p:cNvPr>
            <p:cNvSpPr>
              <a:spLocks noChangeShapeType="1"/>
            </p:cNvSpPr>
            <p:nvPr/>
          </p:nvSpPr>
          <p:spPr bwMode="auto">
            <a:xfrm>
              <a:off x="2232025" y="354012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4" name="Line 83">
              <a:extLst>
                <a:ext uri="{FF2B5EF4-FFF2-40B4-BE49-F238E27FC236}">
                  <a16:creationId xmlns:a16="http://schemas.microsoft.com/office/drawing/2014/main" xmlns="" id="{813E2DFE-4553-4BAC-ABC5-49665C2B6B1B}"/>
                </a:ext>
              </a:extLst>
            </p:cNvPr>
            <p:cNvSpPr>
              <a:spLocks noChangeShapeType="1"/>
            </p:cNvSpPr>
            <p:nvPr/>
          </p:nvSpPr>
          <p:spPr bwMode="auto">
            <a:xfrm flipH="1">
              <a:off x="2206625" y="35687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5" name="Line 84">
              <a:extLst>
                <a:ext uri="{FF2B5EF4-FFF2-40B4-BE49-F238E27FC236}">
                  <a16:creationId xmlns:a16="http://schemas.microsoft.com/office/drawing/2014/main" xmlns="" id="{6FF01ADE-80FE-40B6-BD90-12B3066D3AA7}"/>
                </a:ext>
              </a:extLst>
            </p:cNvPr>
            <p:cNvSpPr>
              <a:spLocks noChangeShapeType="1"/>
            </p:cNvSpPr>
            <p:nvPr/>
          </p:nvSpPr>
          <p:spPr bwMode="auto">
            <a:xfrm>
              <a:off x="2212975" y="354012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6" name="Line 85">
              <a:extLst>
                <a:ext uri="{FF2B5EF4-FFF2-40B4-BE49-F238E27FC236}">
                  <a16:creationId xmlns:a16="http://schemas.microsoft.com/office/drawing/2014/main" xmlns="" id="{6DE5C584-7467-44F7-B1DC-3CEAD74FD59F}"/>
                </a:ext>
              </a:extLst>
            </p:cNvPr>
            <p:cNvSpPr>
              <a:spLocks noChangeShapeType="1"/>
            </p:cNvSpPr>
            <p:nvPr/>
          </p:nvSpPr>
          <p:spPr bwMode="auto">
            <a:xfrm flipH="1">
              <a:off x="2184400" y="35687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7" name="Line 86">
              <a:extLst>
                <a:ext uri="{FF2B5EF4-FFF2-40B4-BE49-F238E27FC236}">
                  <a16:creationId xmlns:a16="http://schemas.microsoft.com/office/drawing/2014/main" xmlns="" id="{D8E9334E-9F78-486D-BB20-572C8041862A}"/>
                </a:ext>
              </a:extLst>
            </p:cNvPr>
            <p:cNvSpPr>
              <a:spLocks noChangeShapeType="1"/>
            </p:cNvSpPr>
            <p:nvPr/>
          </p:nvSpPr>
          <p:spPr bwMode="auto">
            <a:xfrm>
              <a:off x="2200275" y="354012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8" name="Line 87">
              <a:extLst>
                <a:ext uri="{FF2B5EF4-FFF2-40B4-BE49-F238E27FC236}">
                  <a16:creationId xmlns:a16="http://schemas.microsoft.com/office/drawing/2014/main" xmlns="" id="{F215CF8C-7940-4EB0-A376-61088CA4D943}"/>
                </a:ext>
              </a:extLst>
            </p:cNvPr>
            <p:cNvSpPr>
              <a:spLocks noChangeShapeType="1"/>
            </p:cNvSpPr>
            <p:nvPr/>
          </p:nvSpPr>
          <p:spPr bwMode="auto">
            <a:xfrm flipH="1">
              <a:off x="2171700" y="356870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39" name="Line 88">
              <a:extLst>
                <a:ext uri="{FF2B5EF4-FFF2-40B4-BE49-F238E27FC236}">
                  <a16:creationId xmlns:a16="http://schemas.microsoft.com/office/drawing/2014/main" xmlns="" id="{39F55B62-E6BB-4CA6-B357-85CA66BD92D0}"/>
                </a:ext>
              </a:extLst>
            </p:cNvPr>
            <p:cNvSpPr>
              <a:spLocks noChangeShapeType="1"/>
            </p:cNvSpPr>
            <p:nvPr/>
          </p:nvSpPr>
          <p:spPr bwMode="auto">
            <a:xfrm>
              <a:off x="2095500" y="35337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0" name="Line 89">
              <a:extLst>
                <a:ext uri="{FF2B5EF4-FFF2-40B4-BE49-F238E27FC236}">
                  <a16:creationId xmlns:a16="http://schemas.microsoft.com/office/drawing/2014/main" xmlns="" id="{218237F2-2B9E-4D26-B233-3B1159FB6DAC}"/>
                </a:ext>
              </a:extLst>
            </p:cNvPr>
            <p:cNvSpPr>
              <a:spLocks noChangeShapeType="1"/>
            </p:cNvSpPr>
            <p:nvPr/>
          </p:nvSpPr>
          <p:spPr bwMode="auto">
            <a:xfrm flipH="1">
              <a:off x="2066925" y="35591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1" name="Line 90">
              <a:extLst>
                <a:ext uri="{FF2B5EF4-FFF2-40B4-BE49-F238E27FC236}">
                  <a16:creationId xmlns:a16="http://schemas.microsoft.com/office/drawing/2014/main" xmlns="" id="{2D8D6DBA-C107-4737-BBC4-55FD401AD5DA}"/>
                </a:ext>
              </a:extLst>
            </p:cNvPr>
            <p:cNvSpPr>
              <a:spLocks noChangeShapeType="1"/>
            </p:cNvSpPr>
            <p:nvPr/>
          </p:nvSpPr>
          <p:spPr bwMode="auto">
            <a:xfrm>
              <a:off x="2063750" y="35306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2" name="Line 91">
              <a:extLst>
                <a:ext uri="{FF2B5EF4-FFF2-40B4-BE49-F238E27FC236}">
                  <a16:creationId xmlns:a16="http://schemas.microsoft.com/office/drawing/2014/main" xmlns="" id="{C412DD52-6CC2-4032-9723-E14DE1988303}"/>
                </a:ext>
              </a:extLst>
            </p:cNvPr>
            <p:cNvSpPr>
              <a:spLocks noChangeShapeType="1"/>
            </p:cNvSpPr>
            <p:nvPr/>
          </p:nvSpPr>
          <p:spPr bwMode="auto">
            <a:xfrm flipH="1">
              <a:off x="2035175" y="35560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3" name="Line 92">
              <a:extLst>
                <a:ext uri="{FF2B5EF4-FFF2-40B4-BE49-F238E27FC236}">
                  <a16:creationId xmlns:a16="http://schemas.microsoft.com/office/drawing/2014/main" xmlns="" id="{CE9AC5A1-5052-4830-8471-845ACB22C014}"/>
                </a:ext>
              </a:extLst>
            </p:cNvPr>
            <p:cNvSpPr>
              <a:spLocks noChangeShapeType="1"/>
            </p:cNvSpPr>
            <p:nvPr/>
          </p:nvSpPr>
          <p:spPr bwMode="auto">
            <a:xfrm>
              <a:off x="2044700" y="35306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4" name="Line 93">
              <a:extLst>
                <a:ext uri="{FF2B5EF4-FFF2-40B4-BE49-F238E27FC236}">
                  <a16:creationId xmlns:a16="http://schemas.microsoft.com/office/drawing/2014/main" xmlns="" id="{24BCBFD9-673D-40BD-A498-63AD6C17403D}"/>
                </a:ext>
              </a:extLst>
            </p:cNvPr>
            <p:cNvSpPr>
              <a:spLocks noChangeShapeType="1"/>
            </p:cNvSpPr>
            <p:nvPr/>
          </p:nvSpPr>
          <p:spPr bwMode="auto">
            <a:xfrm flipH="1">
              <a:off x="2019300" y="35560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5" name="Line 94">
              <a:extLst>
                <a:ext uri="{FF2B5EF4-FFF2-40B4-BE49-F238E27FC236}">
                  <a16:creationId xmlns:a16="http://schemas.microsoft.com/office/drawing/2014/main" xmlns="" id="{3CA175DC-739F-407E-8F0E-95EE6CF724EF}"/>
                </a:ext>
              </a:extLst>
            </p:cNvPr>
            <p:cNvSpPr>
              <a:spLocks noChangeShapeType="1"/>
            </p:cNvSpPr>
            <p:nvPr/>
          </p:nvSpPr>
          <p:spPr bwMode="auto">
            <a:xfrm>
              <a:off x="2032000" y="35306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6" name="Line 95">
              <a:extLst>
                <a:ext uri="{FF2B5EF4-FFF2-40B4-BE49-F238E27FC236}">
                  <a16:creationId xmlns:a16="http://schemas.microsoft.com/office/drawing/2014/main" xmlns="" id="{E6370995-4927-4B8A-A7A7-49E802425684}"/>
                </a:ext>
              </a:extLst>
            </p:cNvPr>
            <p:cNvSpPr>
              <a:spLocks noChangeShapeType="1"/>
            </p:cNvSpPr>
            <p:nvPr/>
          </p:nvSpPr>
          <p:spPr bwMode="auto">
            <a:xfrm flipH="1">
              <a:off x="2003425" y="355600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7" name="Line 96">
              <a:extLst>
                <a:ext uri="{FF2B5EF4-FFF2-40B4-BE49-F238E27FC236}">
                  <a16:creationId xmlns:a16="http://schemas.microsoft.com/office/drawing/2014/main" xmlns="" id="{F651D508-5793-4211-B021-91D6F39E84E5}"/>
                </a:ext>
              </a:extLst>
            </p:cNvPr>
            <p:cNvSpPr>
              <a:spLocks noChangeShapeType="1"/>
            </p:cNvSpPr>
            <p:nvPr/>
          </p:nvSpPr>
          <p:spPr bwMode="auto">
            <a:xfrm>
              <a:off x="2012950" y="35242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8" name="Line 97">
              <a:extLst>
                <a:ext uri="{FF2B5EF4-FFF2-40B4-BE49-F238E27FC236}">
                  <a16:creationId xmlns:a16="http://schemas.microsoft.com/office/drawing/2014/main" xmlns="" id="{D9282185-2A6E-4DF5-A458-22C823BCE1F7}"/>
                </a:ext>
              </a:extLst>
            </p:cNvPr>
            <p:cNvSpPr>
              <a:spLocks noChangeShapeType="1"/>
            </p:cNvSpPr>
            <p:nvPr/>
          </p:nvSpPr>
          <p:spPr bwMode="auto">
            <a:xfrm flipH="1">
              <a:off x="1987550" y="35496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49" name="Line 98">
              <a:extLst>
                <a:ext uri="{FF2B5EF4-FFF2-40B4-BE49-F238E27FC236}">
                  <a16:creationId xmlns:a16="http://schemas.microsoft.com/office/drawing/2014/main" xmlns="" id="{D01A7CBB-A084-4F4E-B20C-EA394FAB32CA}"/>
                </a:ext>
              </a:extLst>
            </p:cNvPr>
            <p:cNvSpPr>
              <a:spLocks noChangeShapeType="1"/>
            </p:cNvSpPr>
            <p:nvPr/>
          </p:nvSpPr>
          <p:spPr bwMode="auto">
            <a:xfrm>
              <a:off x="2000250" y="35242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0" name="Line 99">
              <a:extLst>
                <a:ext uri="{FF2B5EF4-FFF2-40B4-BE49-F238E27FC236}">
                  <a16:creationId xmlns:a16="http://schemas.microsoft.com/office/drawing/2014/main" xmlns="" id="{5CC64D47-EFFD-4A15-BC6D-11D78C547476}"/>
                </a:ext>
              </a:extLst>
            </p:cNvPr>
            <p:cNvSpPr>
              <a:spLocks noChangeShapeType="1"/>
            </p:cNvSpPr>
            <p:nvPr/>
          </p:nvSpPr>
          <p:spPr bwMode="auto">
            <a:xfrm flipH="1">
              <a:off x="1971675" y="354965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1" name="Line 100">
              <a:extLst>
                <a:ext uri="{FF2B5EF4-FFF2-40B4-BE49-F238E27FC236}">
                  <a16:creationId xmlns:a16="http://schemas.microsoft.com/office/drawing/2014/main" xmlns="" id="{FA8D73B6-AD2F-454B-A50A-0F55F8B99516}"/>
                </a:ext>
              </a:extLst>
            </p:cNvPr>
            <p:cNvSpPr>
              <a:spLocks noChangeShapeType="1"/>
            </p:cNvSpPr>
            <p:nvPr/>
          </p:nvSpPr>
          <p:spPr bwMode="auto">
            <a:xfrm>
              <a:off x="1955800" y="3517900"/>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2" name="Line 101">
              <a:extLst>
                <a:ext uri="{FF2B5EF4-FFF2-40B4-BE49-F238E27FC236}">
                  <a16:creationId xmlns:a16="http://schemas.microsoft.com/office/drawing/2014/main" xmlns="" id="{ED83775B-B6AC-44ED-8DEF-A954C1819390}"/>
                </a:ext>
              </a:extLst>
            </p:cNvPr>
            <p:cNvSpPr>
              <a:spLocks noChangeShapeType="1"/>
            </p:cNvSpPr>
            <p:nvPr/>
          </p:nvSpPr>
          <p:spPr bwMode="auto">
            <a:xfrm flipH="1">
              <a:off x="1928813" y="3546475"/>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3" name="Line 102">
              <a:extLst>
                <a:ext uri="{FF2B5EF4-FFF2-40B4-BE49-F238E27FC236}">
                  <a16:creationId xmlns:a16="http://schemas.microsoft.com/office/drawing/2014/main" xmlns="" id="{12EB0695-F282-4EB7-9B97-7CD52CB23A91}"/>
                </a:ext>
              </a:extLst>
            </p:cNvPr>
            <p:cNvSpPr>
              <a:spLocks noChangeShapeType="1"/>
            </p:cNvSpPr>
            <p:nvPr/>
          </p:nvSpPr>
          <p:spPr bwMode="auto">
            <a:xfrm>
              <a:off x="1935163" y="35179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4" name="Line 103">
              <a:extLst>
                <a:ext uri="{FF2B5EF4-FFF2-40B4-BE49-F238E27FC236}">
                  <a16:creationId xmlns:a16="http://schemas.microsoft.com/office/drawing/2014/main" xmlns="" id="{607A29D6-DDBF-4404-8EAF-E53DEF2B4665}"/>
                </a:ext>
              </a:extLst>
            </p:cNvPr>
            <p:cNvSpPr>
              <a:spLocks noChangeShapeType="1"/>
            </p:cNvSpPr>
            <p:nvPr/>
          </p:nvSpPr>
          <p:spPr bwMode="auto">
            <a:xfrm flipH="1">
              <a:off x="1909763" y="35433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5" name="Line 104">
              <a:extLst>
                <a:ext uri="{FF2B5EF4-FFF2-40B4-BE49-F238E27FC236}">
                  <a16:creationId xmlns:a16="http://schemas.microsoft.com/office/drawing/2014/main" xmlns="" id="{D894FE5D-BBED-4F4B-BCD2-5D3769ED890E}"/>
                </a:ext>
              </a:extLst>
            </p:cNvPr>
            <p:cNvSpPr>
              <a:spLocks noChangeShapeType="1"/>
            </p:cNvSpPr>
            <p:nvPr/>
          </p:nvSpPr>
          <p:spPr bwMode="auto">
            <a:xfrm>
              <a:off x="1922463" y="35147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6" name="Line 105">
              <a:extLst>
                <a:ext uri="{FF2B5EF4-FFF2-40B4-BE49-F238E27FC236}">
                  <a16:creationId xmlns:a16="http://schemas.microsoft.com/office/drawing/2014/main" xmlns="" id="{C0C4CA03-7267-430A-B106-ACFE0989F18F}"/>
                </a:ext>
              </a:extLst>
            </p:cNvPr>
            <p:cNvSpPr>
              <a:spLocks noChangeShapeType="1"/>
            </p:cNvSpPr>
            <p:nvPr/>
          </p:nvSpPr>
          <p:spPr bwMode="auto">
            <a:xfrm flipH="1">
              <a:off x="1893888" y="3540125"/>
              <a:ext cx="55563"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7" name="Line 106">
              <a:extLst>
                <a:ext uri="{FF2B5EF4-FFF2-40B4-BE49-F238E27FC236}">
                  <a16:creationId xmlns:a16="http://schemas.microsoft.com/office/drawing/2014/main" xmlns="" id="{B8093F49-442A-4808-BC3D-59856A636445}"/>
                </a:ext>
              </a:extLst>
            </p:cNvPr>
            <p:cNvSpPr>
              <a:spLocks noChangeShapeType="1"/>
            </p:cNvSpPr>
            <p:nvPr/>
          </p:nvSpPr>
          <p:spPr bwMode="auto">
            <a:xfrm>
              <a:off x="1909763" y="35147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8" name="Line 107">
              <a:extLst>
                <a:ext uri="{FF2B5EF4-FFF2-40B4-BE49-F238E27FC236}">
                  <a16:creationId xmlns:a16="http://schemas.microsoft.com/office/drawing/2014/main" xmlns="" id="{C88B9CCD-D570-4808-9ABE-961F8D8B339E}"/>
                </a:ext>
              </a:extLst>
            </p:cNvPr>
            <p:cNvSpPr>
              <a:spLocks noChangeShapeType="1"/>
            </p:cNvSpPr>
            <p:nvPr/>
          </p:nvSpPr>
          <p:spPr bwMode="auto">
            <a:xfrm flipH="1">
              <a:off x="1884363" y="35401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59" name="Line 108">
              <a:extLst>
                <a:ext uri="{FF2B5EF4-FFF2-40B4-BE49-F238E27FC236}">
                  <a16:creationId xmlns:a16="http://schemas.microsoft.com/office/drawing/2014/main" xmlns="" id="{7FDEE8D4-9BB4-44A5-BADF-A7F9A02A31BC}"/>
                </a:ext>
              </a:extLst>
            </p:cNvPr>
            <p:cNvSpPr>
              <a:spLocks noChangeShapeType="1"/>
            </p:cNvSpPr>
            <p:nvPr/>
          </p:nvSpPr>
          <p:spPr bwMode="auto">
            <a:xfrm>
              <a:off x="1884363" y="350837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0" name="Line 109">
              <a:extLst>
                <a:ext uri="{FF2B5EF4-FFF2-40B4-BE49-F238E27FC236}">
                  <a16:creationId xmlns:a16="http://schemas.microsoft.com/office/drawing/2014/main" xmlns="" id="{31EDC50C-1570-495B-910D-2208EABD1F95}"/>
                </a:ext>
              </a:extLst>
            </p:cNvPr>
            <p:cNvSpPr>
              <a:spLocks noChangeShapeType="1"/>
            </p:cNvSpPr>
            <p:nvPr/>
          </p:nvSpPr>
          <p:spPr bwMode="auto">
            <a:xfrm flipH="1">
              <a:off x="1855788" y="35369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1" name="Line 110">
              <a:extLst>
                <a:ext uri="{FF2B5EF4-FFF2-40B4-BE49-F238E27FC236}">
                  <a16:creationId xmlns:a16="http://schemas.microsoft.com/office/drawing/2014/main" xmlns="" id="{87DA145B-B8CE-415E-AC9F-CD90070F62DE}"/>
                </a:ext>
              </a:extLst>
            </p:cNvPr>
            <p:cNvSpPr>
              <a:spLocks noChangeShapeType="1"/>
            </p:cNvSpPr>
            <p:nvPr/>
          </p:nvSpPr>
          <p:spPr bwMode="auto">
            <a:xfrm>
              <a:off x="1839913" y="350837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2" name="Line 111">
              <a:extLst>
                <a:ext uri="{FF2B5EF4-FFF2-40B4-BE49-F238E27FC236}">
                  <a16:creationId xmlns:a16="http://schemas.microsoft.com/office/drawing/2014/main" xmlns="" id="{09660922-4646-4E37-838B-235546623A7F}"/>
                </a:ext>
              </a:extLst>
            </p:cNvPr>
            <p:cNvSpPr>
              <a:spLocks noChangeShapeType="1"/>
            </p:cNvSpPr>
            <p:nvPr/>
          </p:nvSpPr>
          <p:spPr bwMode="auto">
            <a:xfrm flipH="1">
              <a:off x="1811338" y="353695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3" name="Line 112">
              <a:extLst>
                <a:ext uri="{FF2B5EF4-FFF2-40B4-BE49-F238E27FC236}">
                  <a16:creationId xmlns:a16="http://schemas.microsoft.com/office/drawing/2014/main" xmlns="" id="{57D1AAB3-46E2-4B61-B63F-4C53BCA53008}"/>
                </a:ext>
              </a:extLst>
            </p:cNvPr>
            <p:cNvSpPr>
              <a:spLocks noChangeShapeType="1"/>
            </p:cNvSpPr>
            <p:nvPr/>
          </p:nvSpPr>
          <p:spPr bwMode="auto">
            <a:xfrm>
              <a:off x="1814513" y="3498850"/>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4" name="Line 113">
              <a:extLst>
                <a:ext uri="{FF2B5EF4-FFF2-40B4-BE49-F238E27FC236}">
                  <a16:creationId xmlns:a16="http://schemas.microsoft.com/office/drawing/2014/main" xmlns="" id="{D69039C8-03B3-4981-B167-5DB073B3FFBD}"/>
                </a:ext>
              </a:extLst>
            </p:cNvPr>
            <p:cNvSpPr>
              <a:spLocks noChangeShapeType="1"/>
            </p:cNvSpPr>
            <p:nvPr/>
          </p:nvSpPr>
          <p:spPr bwMode="auto">
            <a:xfrm flipH="1">
              <a:off x="1789113" y="35274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5" name="Line 114">
              <a:extLst>
                <a:ext uri="{FF2B5EF4-FFF2-40B4-BE49-F238E27FC236}">
                  <a16:creationId xmlns:a16="http://schemas.microsoft.com/office/drawing/2014/main" xmlns="" id="{331FA6AE-83DD-44C2-AA45-7BDC01D67156}"/>
                </a:ext>
              </a:extLst>
            </p:cNvPr>
            <p:cNvSpPr>
              <a:spLocks noChangeShapeType="1"/>
            </p:cNvSpPr>
            <p:nvPr/>
          </p:nvSpPr>
          <p:spPr bwMode="auto">
            <a:xfrm>
              <a:off x="1731963" y="34734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6" name="Line 115">
              <a:extLst>
                <a:ext uri="{FF2B5EF4-FFF2-40B4-BE49-F238E27FC236}">
                  <a16:creationId xmlns:a16="http://schemas.microsoft.com/office/drawing/2014/main" xmlns="" id="{5C9F2EA8-DA25-457B-8598-FE8AE2CDBC9B}"/>
                </a:ext>
              </a:extLst>
            </p:cNvPr>
            <p:cNvSpPr>
              <a:spLocks noChangeShapeType="1"/>
            </p:cNvSpPr>
            <p:nvPr/>
          </p:nvSpPr>
          <p:spPr bwMode="auto">
            <a:xfrm flipH="1">
              <a:off x="1706563" y="34988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7" name="Line 116">
              <a:extLst>
                <a:ext uri="{FF2B5EF4-FFF2-40B4-BE49-F238E27FC236}">
                  <a16:creationId xmlns:a16="http://schemas.microsoft.com/office/drawing/2014/main" xmlns="" id="{0D23BC15-0545-4365-8C7C-0D7538AA3C30}"/>
                </a:ext>
              </a:extLst>
            </p:cNvPr>
            <p:cNvSpPr>
              <a:spLocks noChangeShapeType="1"/>
            </p:cNvSpPr>
            <p:nvPr/>
          </p:nvSpPr>
          <p:spPr bwMode="auto">
            <a:xfrm>
              <a:off x="1639888" y="34607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8" name="Line 117">
              <a:extLst>
                <a:ext uri="{FF2B5EF4-FFF2-40B4-BE49-F238E27FC236}">
                  <a16:creationId xmlns:a16="http://schemas.microsoft.com/office/drawing/2014/main" xmlns="" id="{2DB3FB31-3D56-4981-A867-B40574D18B83}"/>
                </a:ext>
              </a:extLst>
            </p:cNvPr>
            <p:cNvSpPr>
              <a:spLocks noChangeShapeType="1"/>
            </p:cNvSpPr>
            <p:nvPr/>
          </p:nvSpPr>
          <p:spPr bwMode="auto">
            <a:xfrm flipH="1">
              <a:off x="1611313" y="34861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69" name="Line 118">
              <a:extLst>
                <a:ext uri="{FF2B5EF4-FFF2-40B4-BE49-F238E27FC236}">
                  <a16:creationId xmlns:a16="http://schemas.microsoft.com/office/drawing/2014/main" xmlns="" id="{6C2F6B06-008F-481E-AE88-8FF917294179}"/>
                </a:ext>
              </a:extLst>
            </p:cNvPr>
            <p:cNvSpPr>
              <a:spLocks noChangeShapeType="1"/>
            </p:cNvSpPr>
            <p:nvPr/>
          </p:nvSpPr>
          <p:spPr bwMode="auto">
            <a:xfrm>
              <a:off x="1630363" y="34512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0" name="Line 119">
              <a:extLst>
                <a:ext uri="{FF2B5EF4-FFF2-40B4-BE49-F238E27FC236}">
                  <a16:creationId xmlns:a16="http://schemas.microsoft.com/office/drawing/2014/main" xmlns="" id="{FC993D41-A0B7-4F18-B9C0-048421F1A295}"/>
                </a:ext>
              </a:extLst>
            </p:cNvPr>
            <p:cNvSpPr>
              <a:spLocks noChangeShapeType="1"/>
            </p:cNvSpPr>
            <p:nvPr/>
          </p:nvSpPr>
          <p:spPr bwMode="auto">
            <a:xfrm flipH="1">
              <a:off x="1601788" y="34766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1" name="Line 120">
              <a:extLst>
                <a:ext uri="{FF2B5EF4-FFF2-40B4-BE49-F238E27FC236}">
                  <a16:creationId xmlns:a16="http://schemas.microsoft.com/office/drawing/2014/main" xmlns="" id="{75970002-F338-4D9C-9BBA-B400558B40CE}"/>
                </a:ext>
              </a:extLst>
            </p:cNvPr>
            <p:cNvSpPr>
              <a:spLocks noChangeShapeType="1"/>
            </p:cNvSpPr>
            <p:nvPr/>
          </p:nvSpPr>
          <p:spPr bwMode="auto">
            <a:xfrm>
              <a:off x="1601788" y="34321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2" name="Line 121">
              <a:extLst>
                <a:ext uri="{FF2B5EF4-FFF2-40B4-BE49-F238E27FC236}">
                  <a16:creationId xmlns:a16="http://schemas.microsoft.com/office/drawing/2014/main" xmlns="" id="{630583D6-54B2-4ADD-8D9B-3698E89E4905}"/>
                </a:ext>
              </a:extLst>
            </p:cNvPr>
            <p:cNvSpPr>
              <a:spLocks noChangeShapeType="1"/>
            </p:cNvSpPr>
            <p:nvPr/>
          </p:nvSpPr>
          <p:spPr bwMode="auto">
            <a:xfrm flipH="1">
              <a:off x="1573213" y="346075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3" name="Line 122">
              <a:extLst>
                <a:ext uri="{FF2B5EF4-FFF2-40B4-BE49-F238E27FC236}">
                  <a16:creationId xmlns:a16="http://schemas.microsoft.com/office/drawing/2014/main" xmlns="" id="{4C413324-BB49-47DD-B018-A59F18CB6088}"/>
                </a:ext>
              </a:extLst>
            </p:cNvPr>
            <p:cNvSpPr>
              <a:spLocks noChangeShapeType="1"/>
            </p:cNvSpPr>
            <p:nvPr/>
          </p:nvSpPr>
          <p:spPr bwMode="auto">
            <a:xfrm>
              <a:off x="1579563" y="3425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4" name="Line 123">
              <a:extLst>
                <a:ext uri="{FF2B5EF4-FFF2-40B4-BE49-F238E27FC236}">
                  <a16:creationId xmlns:a16="http://schemas.microsoft.com/office/drawing/2014/main" xmlns="" id="{FFFE7284-19E3-47ED-85C7-B2CE1C954760}"/>
                </a:ext>
              </a:extLst>
            </p:cNvPr>
            <p:cNvSpPr>
              <a:spLocks noChangeShapeType="1"/>
            </p:cNvSpPr>
            <p:nvPr/>
          </p:nvSpPr>
          <p:spPr bwMode="auto">
            <a:xfrm flipH="1">
              <a:off x="1554163" y="3454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5" name="Line 124">
              <a:extLst>
                <a:ext uri="{FF2B5EF4-FFF2-40B4-BE49-F238E27FC236}">
                  <a16:creationId xmlns:a16="http://schemas.microsoft.com/office/drawing/2014/main" xmlns="" id="{E94604A4-6FEE-43E3-BE95-198A1137FEDF}"/>
                </a:ext>
              </a:extLst>
            </p:cNvPr>
            <p:cNvSpPr>
              <a:spLocks noChangeShapeType="1"/>
            </p:cNvSpPr>
            <p:nvPr/>
          </p:nvSpPr>
          <p:spPr bwMode="auto">
            <a:xfrm>
              <a:off x="1452563" y="33940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6" name="Line 125">
              <a:extLst>
                <a:ext uri="{FF2B5EF4-FFF2-40B4-BE49-F238E27FC236}">
                  <a16:creationId xmlns:a16="http://schemas.microsoft.com/office/drawing/2014/main" xmlns="" id="{3B722FD8-6845-45AD-80E9-EAA9A781ECCC}"/>
                </a:ext>
              </a:extLst>
            </p:cNvPr>
            <p:cNvSpPr>
              <a:spLocks noChangeShapeType="1"/>
            </p:cNvSpPr>
            <p:nvPr/>
          </p:nvSpPr>
          <p:spPr bwMode="auto">
            <a:xfrm flipH="1">
              <a:off x="1427163" y="34226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7" name="Line 126">
              <a:extLst>
                <a:ext uri="{FF2B5EF4-FFF2-40B4-BE49-F238E27FC236}">
                  <a16:creationId xmlns:a16="http://schemas.microsoft.com/office/drawing/2014/main" xmlns="" id="{328955C7-1B34-4F7A-827E-6DDF5CF62FEC}"/>
                </a:ext>
              </a:extLst>
            </p:cNvPr>
            <p:cNvSpPr>
              <a:spLocks noChangeShapeType="1"/>
            </p:cNvSpPr>
            <p:nvPr/>
          </p:nvSpPr>
          <p:spPr bwMode="auto">
            <a:xfrm>
              <a:off x="1417638" y="33718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8" name="Line 127">
              <a:extLst>
                <a:ext uri="{FF2B5EF4-FFF2-40B4-BE49-F238E27FC236}">
                  <a16:creationId xmlns:a16="http://schemas.microsoft.com/office/drawing/2014/main" xmlns="" id="{05327162-B64A-4EFA-BC80-DCDC4E1CF256}"/>
                </a:ext>
              </a:extLst>
            </p:cNvPr>
            <p:cNvSpPr>
              <a:spLocks noChangeShapeType="1"/>
            </p:cNvSpPr>
            <p:nvPr/>
          </p:nvSpPr>
          <p:spPr bwMode="auto">
            <a:xfrm flipH="1">
              <a:off x="1389063" y="339725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79" name="Line 128">
              <a:extLst>
                <a:ext uri="{FF2B5EF4-FFF2-40B4-BE49-F238E27FC236}">
                  <a16:creationId xmlns:a16="http://schemas.microsoft.com/office/drawing/2014/main" xmlns="" id="{B0F14935-6489-418B-93BC-4799012AD747}"/>
                </a:ext>
              </a:extLst>
            </p:cNvPr>
            <p:cNvSpPr>
              <a:spLocks noChangeShapeType="1"/>
            </p:cNvSpPr>
            <p:nvPr/>
          </p:nvSpPr>
          <p:spPr bwMode="auto">
            <a:xfrm>
              <a:off x="1347788" y="3311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0" name="Line 129">
              <a:extLst>
                <a:ext uri="{FF2B5EF4-FFF2-40B4-BE49-F238E27FC236}">
                  <a16:creationId xmlns:a16="http://schemas.microsoft.com/office/drawing/2014/main" xmlns="" id="{721703A0-D22D-4581-B866-8B2B69D0CA8D}"/>
                </a:ext>
              </a:extLst>
            </p:cNvPr>
            <p:cNvSpPr>
              <a:spLocks noChangeShapeType="1"/>
            </p:cNvSpPr>
            <p:nvPr/>
          </p:nvSpPr>
          <p:spPr bwMode="auto">
            <a:xfrm flipH="1">
              <a:off x="1319213" y="3336925"/>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1" name="Line 130">
              <a:extLst>
                <a:ext uri="{FF2B5EF4-FFF2-40B4-BE49-F238E27FC236}">
                  <a16:creationId xmlns:a16="http://schemas.microsoft.com/office/drawing/2014/main" xmlns="" id="{72E7037E-40CF-492B-8F82-8AA1EE0D400D}"/>
                </a:ext>
              </a:extLst>
            </p:cNvPr>
            <p:cNvSpPr>
              <a:spLocks noChangeShapeType="1"/>
            </p:cNvSpPr>
            <p:nvPr/>
          </p:nvSpPr>
          <p:spPr bwMode="auto">
            <a:xfrm>
              <a:off x="942975" y="29559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2" name="Line 131">
              <a:extLst>
                <a:ext uri="{FF2B5EF4-FFF2-40B4-BE49-F238E27FC236}">
                  <a16:creationId xmlns:a16="http://schemas.microsoft.com/office/drawing/2014/main" xmlns="" id="{6C0E5C13-D41D-4CDA-AEF1-0D53811422DA}"/>
                </a:ext>
              </a:extLst>
            </p:cNvPr>
            <p:cNvSpPr>
              <a:spLocks noChangeShapeType="1"/>
            </p:cNvSpPr>
            <p:nvPr/>
          </p:nvSpPr>
          <p:spPr bwMode="auto">
            <a:xfrm flipH="1">
              <a:off x="914400" y="29813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3" name="Line 132">
              <a:extLst>
                <a:ext uri="{FF2B5EF4-FFF2-40B4-BE49-F238E27FC236}">
                  <a16:creationId xmlns:a16="http://schemas.microsoft.com/office/drawing/2014/main" xmlns="" id="{ABBC4A6B-D2EC-4F2F-9451-925D91455E15}"/>
                </a:ext>
              </a:extLst>
            </p:cNvPr>
            <p:cNvSpPr>
              <a:spLocks noChangeShapeType="1"/>
            </p:cNvSpPr>
            <p:nvPr/>
          </p:nvSpPr>
          <p:spPr bwMode="auto">
            <a:xfrm>
              <a:off x="1763713" y="34798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4" name="Line 133">
              <a:extLst>
                <a:ext uri="{FF2B5EF4-FFF2-40B4-BE49-F238E27FC236}">
                  <a16:creationId xmlns:a16="http://schemas.microsoft.com/office/drawing/2014/main" xmlns="" id="{A372F265-0A4E-41E2-8E56-BF8973A06C61}"/>
                </a:ext>
              </a:extLst>
            </p:cNvPr>
            <p:cNvSpPr>
              <a:spLocks noChangeShapeType="1"/>
            </p:cNvSpPr>
            <p:nvPr/>
          </p:nvSpPr>
          <p:spPr bwMode="auto">
            <a:xfrm flipH="1">
              <a:off x="1735138" y="35052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5" name="Line 134">
              <a:extLst>
                <a:ext uri="{FF2B5EF4-FFF2-40B4-BE49-F238E27FC236}">
                  <a16:creationId xmlns:a16="http://schemas.microsoft.com/office/drawing/2014/main" xmlns="" id="{BC9A83D8-9D64-4882-BA65-BFDBED351E06}"/>
                </a:ext>
              </a:extLst>
            </p:cNvPr>
            <p:cNvSpPr>
              <a:spLocks noChangeShapeType="1"/>
            </p:cNvSpPr>
            <p:nvPr/>
          </p:nvSpPr>
          <p:spPr bwMode="auto">
            <a:xfrm>
              <a:off x="1792288" y="34956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6" name="Line 135">
              <a:extLst>
                <a:ext uri="{FF2B5EF4-FFF2-40B4-BE49-F238E27FC236}">
                  <a16:creationId xmlns:a16="http://schemas.microsoft.com/office/drawing/2014/main" xmlns="" id="{94A6E121-450C-4B90-9866-835C6A5D4878}"/>
                </a:ext>
              </a:extLst>
            </p:cNvPr>
            <p:cNvSpPr>
              <a:spLocks noChangeShapeType="1"/>
            </p:cNvSpPr>
            <p:nvPr/>
          </p:nvSpPr>
          <p:spPr bwMode="auto">
            <a:xfrm flipH="1">
              <a:off x="1766888" y="35242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7" name="Line 136">
              <a:extLst>
                <a:ext uri="{FF2B5EF4-FFF2-40B4-BE49-F238E27FC236}">
                  <a16:creationId xmlns:a16="http://schemas.microsoft.com/office/drawing/2014/main" xmlns="" id="{8F185EDF-7DD0-4BB3-8012-DE575B20AC1F}"/>
                </a:ext>
              </a:extLst>
            </p:cNvPr>
            <p:cNvSpPr>
              <a:spLocks noChangeShapeType="1"/>
            </p:cNvSpPr>
            <p:nvPr/>
          </p:nvSpPr>
          <p:spPr bwMode="auto">
            <a:xfrm>
              <a:off x="2114550" y="35337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8" name="Line 137">
              <a:extLst>
                <a:ext uri="{FF2B5EF4-FFF2-40B4-BE49-F238E27FC236}">
                  <a16:creationId xmlns:a16="http://schemas.microsoft.com/office/drawing/2014/main" xmlns="" id="{65F847B1-0D69-4126-9A40-5B326718CBC6}"/>
                </a:ext>
              </a:extLst>
            </p:cNvPr>
            <p:cNvSpPr>
              <a:spLocks noChangeShapeType="1"/>
            </p:cNvSpPr>
            <p:nvPr/>
          </p:nvSpPr>
          <p:spPr bwMode="auto">
            <a:xfrm flipH="1">
              <a:off x="2085975" y="35591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89" name="Line 138">
              <a:extLst>
                <a:ext uri="{FF2B5EF4-FFF2-40B4-BE49-F238E27FC236}">
                  <a16:creationId xmlns:a16="http://schemas.microsoft.com/office/drawing/2014/main" xmlns="" id="{830159C8-DE1C-4823-87EA-F04D5685BDBC}"/>
                </a:ext>
              </a:extLst>
            </p:cNvPr>
            <p:cNvSpPr>
              <a:spLocks noChangeShapeType="1"/>
            </p:cNvSpPr>
            <p:nvPr/>
          </p:nvSpPr>
          <p:spPr bwMode="auto">
            <a:xfrm>
              <a:off x="2146300" y="35337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0" name="Line 139">
              <a:extLst>
                <a:ext uri="{FF2B5EF4-FFF2-40B4-BE49-F238E27FC236}">
                  <a16:creationId xmlns:a16="http://schemas.microsoft.com/office/drawing/2014/main" xmlns="" id="{5985E8E4-960F-4F7B-B8C9-F271A67B9836}"/>
                </a:ext>
              </a:extLst>
            </p:cNvPr>
            <p:cNvSpPr>
              <a:spLocks noChangeShapeType="1"/>
            </p:cNvSpPr>
            <p:nvPr/>
          </p:nvSpPr>
          <p:spPr bwMode="auto">
            <a:xfrm flipH="1">
              <a:off x="2120900" y="35591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1" name="Line 140">
              <a:extLst>
                <a:ext uri="{FF2B5EF4-FFF2-40B4-BE49-F238E27FC236}">
                  <a16:creationId xmlns:a16="http://schemas.microsoft.com/office/drawing/2014/main" xmlns="" id="{57C5B3FB-44E4-4DDD-8A69-6B1896778041}"/>
                </a:ext>
              </a:extLst>
            </p:cNvPr>
            <p:cNvSpPr>
              <a:spLocks noChangeShapeType="1"/>
            </p:cNvSpPr>
            <p:nvPr/>
          </p:nvSpPr>
          <p:spPr bwMode="auto">
            <a:xfrm>
              <a:off x="2159000" y="35369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2" name="Line 141">
              <a:extLst>
                <a:ext uri="{FF2B5EF4-FFF2-40B4-BE49-F238E27FC236}">
                  <a16:creationId xmlns:a16="http://schemas.microsoft.com/office/drawing/2014/main" xmlns="" id="{5B0C56B4-E526-41A8-8705-F06A03572990}"/>
                </a:ext>
              </a:extLst>
            </p:cNvPr>
            <p:cNvSpPr>
              <a:spLocks noChangeShapeType="1"/>
            </p:cNvSpPr>
            <p:nvPr/>
          </p:nvSpPr>
          <p:spPr bwMode="auto">
            <a:xfrm flipH="1">
              <a:off x="2133600" y="35655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3" name="Line 142">
              <a:extLst>
                <a:ext uri="{FF2B5EF4-FFF2-40B4-BE49-F238E27FC236}">
                  <a16:creationId xmlns:a16="http://schemas.microsoft.com/office/drawing/2014/main" xmlns="" id="{E4D0F2A7-5FDE-4779-839E-89C1C492FC48}"/>
                </a:ext>
              </a:extLst>
            </p:cNvPr>
            <p:cNvSpPr>
              <a:spLocks noChangeShapeType="1"/>
            </p:cNvSpPr>
            <p:nvPr/>
          </p:nvSpPr>
          <p:spPr bwMode="auto">
            <a:xfrm>
              <a:off x="2181225" y="35401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4" name="Line 143">
              <a:extLst>
                <a:ext uri="{FF2B5EF4-FFF2-40B4-BE49-F238E27FC236}">
                  <a16:creationId xmlns:a16="http://schemas.microsoft.com/office/drawing/2014/main" xmlns="" id="{6111821D-B5F1-47B1-BE78-409FE5B12992}"/>
                </a:ext>
              </a:extLst>
            </p:cNvPr>
            <p:cNvSpPr>
              <a:spLocks noChangeShapeType="1"/>
            </p:cNvSpPr>
            <p:nvPr/>
          </p:nvSpPr>
          <p:spPr bwMode="auto">
            <a:xfrm flipH="1">
              <a:off x="2152650" y="35687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5" name="Line 144">
              <a:extLst>
                <a:ext uri="{FF2B5EF4-FFF2-40B4-BE49-F238E27FC236}">
                  <a16:creationId xmlns:a16="http://schemas.microsoft.com/office/drawing/2014/main" xmlns="" id="{1D8CAB52-5F8E-4E3F-86F4-772D3CBC3A20}"/>
                </a:ext>
              </a:extLst>
            </p:cNvPr>
            <p:cNvSpPr>
              <a:spLocks noChangeShapeType="1"/>
            </p:cNvSpPr>
            <p:nvPr/>
          </p:nvSpPr>
          <p:spPr bwMode="auto">
            <a:xfrm>
              <a:off x="2286000"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6" name="Line 145">
              <a:extLst>
                <a:ext uri="{FF2B5EF4-FFF2-40B4-BE49-F238E27FC236}">
                  <a16:creationId xmlns:a16="http://schemas.microsoft.com/office/drawing/2014/main" xmlns="" id="{6CFEDB04-EC23-41B1-95BE-3F8B205E69D4}"/>
                </a:ext>
              </a:extLst>
            </p:cNvPr>
            <p:cNvSpPr>
              <a:spLocks noChangeShapeType="1"/>
            </p:cNvSpPr>
            <p:nvPr/>
          </p:nvSpPr>
          <p:spPr bwMode="auto">
            <a:xfrm flipH="1">
              <a:off x="2260600"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7" name="Line 146">
              <a:extLst>
                <a:ext uri="{FF2B5EF4-FFF2-40B4-BE49-F238E27FC236}">
                  <a16:creationId xmlns:a16="http://schemas.microsoft.com/office/drawing/2014/main" xmlns="" id="{5EAD8757-2E05-4272-A7C6-6C2EA7DE3AE6}"/>
                </a:ext>
              </a:extLst>
            </p:cNvPr>
            <p:cNvSpPr>
              <a:spLocks noChangeShapeType="1"/>
            </p:cNvSpPr>
            <p:nvPr/>
          </p:nvSpPr>
          <p:spPr bwMode="auto">
            <a:xfrm>
              <a:off x="2298700"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8" name="Line 147">
              <a:extLst>
                <a:ext uri="{FF2B5EF4-FFF2-40B4-BE49-F238E27FC236}">
                  <a16:creationId xmlns:a16="http://schemas.microsoft.com/office/drawing/2014/main" xmlns="" id="{5034CD6A-59CE-4ED0-8B0C-48A844D6D20F}"/>
                </a:ext>
              </a:extLst>
            </p:cNvPr>
            <p:cNvSpPr>
              <a:spLocks noChangeShapeType="1"/>
            </p:cNvSpPr>
            <p:nvPr/>
          </p:nvSpPr>
          <p:spPr bwMode="auto">
            <a:xfrm flipH="1">
              <a:off x="2273300"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99" name="Line 148">
              <a:extLst>
                <a:ext uri="{FF2B5EF4-FFF2-40B4-BE49-F238E27FC236}">
                  <a16:creationId xmlns:a16="http://schemas.microsoft.com/office/drawing/2014/main" xmlns="" id="{42DC3A88-40C7-4628-A172-06C877099C33}"/>
                </a:ext>
              </a:extLst>
            </p:cNvPr>
            <p:cNvSpPr>
              <a:spLocks noChangeShapeType="1"/>
            </p:cNvSpPr>
            <p:nvPr/>
          </p:nvSpPr>
          <p:spPr bwMode="auto">
            <a:xfrm>
              <a:off x="2311400"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0" name="Line 149">
              <a:extLst>
                <a:ext uri="{FF2B5EF4-FFF2-40B4-BE49-F238E27FC236}">
                  <a16:creationId xmlns:a16="http://schemas.microsoft.com/office/drawing/2014/main" xmlns="" id="{59D7D812-BB09-4232-8EF3-EC38457A0B92}"/>
                </a:ext>
              </a:extLst>
            </p:cNvPr>
            <p:cNvSpPr>
              <a:spLocks noChangeShapeType="1"/>
            </p:cNvSpPr>
            <p:nvPr/>
          </p:nvSpPr>
          <p:spPr bwMode="auto">
            <a:xfrm flipH="1">
              <a:off x="2286000"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1" name="Line 150">
              <a:extLst>
                <a:ext uri="{FF2B5EF4-FFF2-40B4-BE49-F238E27FC236}">
                  <a16:creationId xmlns:a16="http://schemas.microsoft.com/office/drawing/2014/main" xmlns="" id="{FDAFB7E9-F599-4B96-89D1-84293D8725A4}"/>
                </a:ext>
              </a:extLst>
            </p:cNvPr>
            <p:cNvSpPr>
              <a:spLocks noChangeShapeType="1"/>
            </p:cNvSpPr>
            <p:nvPr/>
          </p:nvSpPr>
          <p:spPr bwMode="auto">
            <a:xfrm>
              <a:off x="2419350"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2" name="Line 151">
              <a:extLst>
                <a:ext uri="{FF2B5EF4-FFF2-40B4-BE49-F238E27FC236}">
                  <a16:creationId xmlns:a16="http://schemas.microsoft.com/office/drawing/2014/main" xmlns="" id="{C74C0239-BA0D-42C3-B1C0-8A8D48E6FF69}"/>
                </a:ext>
              </a:extLst>
            </p:cNvPr>
            <p:cNvSpPr>
              <a:spLocks noChangeShapeType="1"/>
            </p:cNvSpPr>
            <p:nvPr/>
          </p:nvSpPr>
          <p:spPr bwMode="auto">
            <a:xfrm flipH="1">
              <a:off x="2390775"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3" name="Line 152">
              <a:extLst>
                <a:ext uri="{FF2B5EF4-FFF2-40B4-BE49-F238E27FC236}">
                  <a16:creationId xmlns:a16="http://schemas.microsoft.com/office/drawing/2014/main" xmlns="" id="{D54109F0-0FC5-4E7A-8C8A-B14719832623}"/>
                </a:ext>
              </a:extLst>
            </p:cNvPr>
            <p:cNvSpPr>
              <a:spLocks noChangeShapeType="1"/>
            </p:cNvSpPr>
            <p:nvPr/>
          </p:nvSpPr>
          <p:spPr bwMode="auto">
            <a:xfrm>
              <a:off x="2435225"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4" name="Line 153">
              <a:extLst>
                <a:ext uri="{FF2B5EF4-FFF2-40B4-BE49-F238E27FC236}">
                  <a16:creationId xmlns:a16="http://schemas.microsoft.com/office/drawing/2014/main" xmlns="" id="{2DABDD65-3B1E-4E7C-934A-8EF40E108870}"/>
                </a:ext>
              </a:extLst>
            </p:cNvPr>
            <p:cNvSpPr>
              <a:spLocks noChangeShapeType="1"/>
            </p:cNvSpPr>
            <p:nvPr/>
          </p:nvSpPr>
          <p:spPr bwMode="auto">
            <a:xfrm flipH="1">
              <a:off x="240665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5" name="Line 154">
              <a:extLst>
                <a:ext uri="{FF2B5EF4-FFF2-40B4-BE49-F238E27FC236}">
                  <a16:creationId xmlns:a16="http://schemas.microsoft.com/office/drawing/2014/main" xmlns="" id="{385417F1-7183-474D-94AA-BC22759401D7}"/>
                </a:ext>
              </a:extLst>
            </p:cNvPr>
            <p:cNvSpPr>
              <a:spLocks noChangeShapeType="1"/>
            </p:cNvSpPr>
            <p:nvPr/>
          </p:nvSpPr>
          <p:spPr bwMode="auto">
            <a:xfrm>
              <a:off x="2881313"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6" name="Line 155">
              <a:extLst>
                <a:ext uri="{FF2B5EF4-FFF2-40B4-BE49-F238E27FC236}">
                  <a16:creationId xmlns:a16="http://schemas.microsoft.com/office/drawing/2014/main" xmlns="" id="{BA488AD0-A911-467B-B790-2A7B770D9646}"/>
                </a:ext>
              </a:extLst>
            </p:cNvPr>
            <p:cNvSpPr>
              <a:spLocks noChangeShapeType="1"/>
            </p:cNvSpPr>
            <p:nvPr/>
          </p:nvSpPr>
          <p:spPr bwMode="auto">
            <a:xfrm flipH="1">
              <a:off x="28527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7" name="Line 156">
              <a:extLst>
                <a:ext uri="{FF2B5EF4-FFF2-40B4-BE49-F238E27FC236}">
                  <a16:creationId xmlns:a16="http://schemas.microsoft.com/office/drawing/2014/main" xmlns="" id="{A6E9C0B0-69BB-4306-87F3-AAB7F86B17F4}"/>
                </a:ext>
              </a:extLst>
            </p:cNvPr>
            <p:cNvSpPr>
              <a:spLocks noChangeShapeType="1"/>
            </p:cNvSpPr>
            <p:nvPr/>
          </p:nvSpPr>
          <p:spPr bwMode="auto">
            <a:xfrm>
              <a:off x="2868613"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8" name="Line 157">
              <a:extLst>
                <a:ext uri="{FF2B5EF4-FFF2-40B4-BE49-F238E27FC236}">
                  <a16:creationId xmlns:a16="http://schemas.microsoft.com/office/drawing/2014/main" xmlns="" id="{735203B6-B489-4728-AD4F-2B0258D10C6F}"/>
                </a:ext>
              </a:extLst>
            </p:cNvPr>
            <p:cNvSpPr>
              <a:spLocks noChangeShapeType="1"/>
            </p:cNvSpPr>
            <p:nvPr/>
          </p:nvSpPr>
          <p:spPr bwMode="auto">
            <a:xfrm flipH="1">
              <a:off x="28400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09" name="Line 158">
              <a:extLst>
                <a:ext uri="{FF2B5EF4-FFF2-40B4-BE49-F238E27FC236}">
                  <a16:creationId xmlns:a16="http://schemas.microsoft.com/office/drawing/2014/main" xmlns="" id="{CC323929-352F-4A6A-8844-74A28B353700}"/>
                </a:ext>
              </a:extLst>
            </p:cNvPr>
            <p:cNvSpPr>
              <a:spLocks noChangeShapeType="1"/>
            </p:cNvSpPr>
            <p:nvPr/>
          </p:nvSpPr>
          <p:spPr bwMode="auto">
            <a:xfrm>
              <a:off x="29035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0" name="Line 159">
              <a:extLst>
                <a:ext uri="{FF2B5EF4-FFF2-40B4-BE49-F238E27FC236}">
                  <a16:creationId xmlns:a16="http://schemas.microsoft.com/office/drawing/2014/main" xmlns="" id="{76DA35B7-D158-43E7-A108-BEB25991A8D9}"/>
                </a:ext>
              </a:extLst>
            </p:cNvPr>
            <p:cNvSpPr>
              <a:spLocks noChangeShapeType="1"/>
            </p:cNvSpPr>
            <p:nvPr/>
          </p:nvSpPr>
          <p:spPr bwMode="auto">
            <a:xfrm flipH="1">
              <a:off x="28781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1" name="Line 160">
              <a:extLst>
                <a:ext uri="{FF2B5EF4-FFF2-40B4-BE49-F238E27FC236}">
                  <a16:creationId xmlns:a16="http://schemas.microsoft.com/office/drawing/2014/main" xmlns="" id="{C90BF04B-18C9-448B-82B9-548F52BD8C9C}"/>
                </a:ext>
              </a:extLst>
            </p:cNvPr>
            <p:cNvSpPr>
              <a:spLocks noChangeShapeType="1"/>
            </p:cNvSpPr>
            <p:nvPr/>
          </p:nvSpPr>
          <p:spPr bwMode="auto">
            <a:xfrm>
              <a:off x="28908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2" name="Line 161">
              <a:extLst>
                <a:ext uri="{FF2B5EF4-FFF2-40B4-BE49-F238E27FC236}">
                  <a16:creationId xmlns:a16="http://schemas.microsoft.com/office/drawing/2014/main" xmlns="" id="{1FC92D32-B54B-433E-8B28-61BD1E7D408D}"/>
                </a:ext>
              </a:extLst>
            </p:cNvPr>
            <p:cNvSpPr>
              <a:spLocks noChangeShapeType="1"/>
            </p:cNvSpPr>
            <p:nvPr/>
          </p:nvSpPr>
          <p:spPr bwMode="auto">
            <a:xfrm flipH="1">
              <a:off x="28654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3" name="Line 162">
              <a:extLst>
                <a:ext uri="{FF2B5EF4-FFF2-40B4-BE49-F238E27FC236}">
                  <a16:creationId xmlns:a16="http://schemas.microsoft.com/office/drawing/2014/main" xmlns="" id="{41A7B979-135E-47A9-AFF2-11B6A69E5697}"/>
                </a:ext>
              </a:extLst>
            </p:cNvPr>
            <p:cNvSpPr>
              <a:spLocks noChangeShapeType="1"/>
            </p:cNvSpPr>
            <p:nvPr/>
          </p:nvSpPr>
          <p:spPr bwMode="auto">
            <a:xfrm>
              <a:off x="29289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4" name="Line 163">
              <a:extLst>
                <a:ext uri="{FF2B5EF4-FFF2-40B4-BE49-F238E27FC236}">
                  <a16:creationId xmlns:a16="http://schemas.microsoft.com/office/drawing/2014/main" xmlns="" id="{8621D399-6D83-40B3-A6AF-70DA0AEEBD85}"/>
                </a:ext>
              </a:extLst>
            </p:cNvPr>
            <p:cNvSpPr>
              <a:spLocks noChangeShapeType="1"/>
            </p:cNvSpPr>
            <p:nvPr/>
          </p:nvSpPr>
          <p:spPr bwMode="auto">
            <a:xfrm flipH="1">
              <a:off x="29035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5" name="Line 164">
              <a:extLst>
                <a:ext uri="{FF2B5EF4-FFF2-40B4-BE49-F238E27FC236}">
                  <a16:creationId xmlns:a16="http://schemas.microsoft.com/office/drawing/2014/main" xmlns="" id="{A2DDC8A9-023F-4D49-8CA9-92EE3A3E2B28}"/>
                </a:ext>
              </a:extLst>
            </p:cNvPr>
            <p:cNvSpPr>
              <a:spLocks noChangeShapeType="1"/>
            </p:cNvSpPr>
            <p:nvPr/>
          </p:nvSpPr>
          <p:spPr bwMode="auto">
            <a:xfrm>
              <a:off x="29162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16" name="Line 165">
              <a:extLst>
                <a:ext uri="{FF2B5EF4-FFF2-40B4-BE49-F238E27FC236}">
                  <a16:creationId xmlns:a16="http://schemas.microsoft.com/office/drawing/2014/main" xmlns="" id="{397F259C-E940-4E8C-818A-5FD1DBEA04FC}"/>
                </a:ext>
              </a:extLst>
            </p:cNvPr>
            <p:cNvSpPr>
              <a:spLocks noChangeShapeType="1"/>
            </p:cNvSpPr>
            <p:nvPr/>
          </p:nvSpPr>
          <p:spPr bwMode="auto">
            <a:xfrm flipH="1">
              <a:off x="28908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110" name="Group 6109">
            <a:extLst>
              <a:ext uri="{FF2B5EF4-FFF2-40B4-BE49-F238E27FC236}">
                <a16:creationId xmlns:a16="http://schemas.microsoft.com/office/drawing/2014/main" xmlns="" id="{F4B655CF-03A2-4D0B-BA20-EA8ECFBF1A63}"/>
              </a:ext>
            </a:extLst>
          </p:cNvPr>
          <p:cNvGrpSpPr/>
          <p:nvPr/>
        </p:nvGrpSpPr>
        <p:grpSpPr>
          <a:xfrm>
            <a:off x="3833720" y="2983474"/>
            <a:ext cx="2046989" cy="482201"/>
            <a:chOff x="3833720" y="2983474"/>
            <a:chExt cx="2046989" cy="482201"/>
          </a:xfrm>
        </p:grpSpPr>
        <p:sp>
          <p:nvSpPr>
            <p:cNvPr id="5907" name="Freeform 478">
              <a:extLst>
                <a:ext uri="{FF2B5EF4-FFF2-40B4-BE49-F238E27FC236}">
                  <a16:creationId xmlns:a16="http://schemas.microsoft.com/office/drawing/2014/main" xmlns="" id="{F79366C3-C6CA-4546-9C13-A7DC6BA3C8BA}"/>
                </a:ext>
              </a:extLst>
            </p:cNvPr>
            <p:cNvSpPr>
              <a:spLocks/>
            </p:cNvSpPr>
            <p:nvPr/>
          </p:nvSpPr>
          <p:spPr bwMode="auto">
            <a:xfrm>
              <a:off x="3833720" y="2983474"/>
              <a:ext cx="2034382" cy="456988"/>
            </a:xfrm>
            <a:custGeom>
              <a:avLst/>
              <a:gdLst>
                <a:gd name="T0" fmla="*/ 0 w 1291"/>
                <a:gd name="T1" fmla="*/ 0 h 290"/>
                <a:gd name="T2" fmla="*/ 0 w 1291"/>
                <a:gd name="T3" fmla="*/ 13 h 290"/>
                <a:gd name="T4" fmla="*/ 42 w 1291"/>
                <a:gd name="T5" fmla="*/ 13 h 290"/>
                <a:gd name="T6" fmla="*/ 42 w 1291"/>
                <a:gd name="T7" fmla="*/ 25 h 290"/>
                <a:gd name="T8" fmla="*/ 87 w 1291"/>
                <a:gd name="T9" fmla="*/ 25 h 290"/>
                <a:gd name="T10" fmla="*/ 87 w 1291"/>
                <a:gd name="T11" fmla="*/ 41 h 290"/>
                <a:gd name="T12" fmla="*/ 165 w 1291"/>
                <a:gd name="T13" fmla="*/ 41 h 290"/>
                <a:gd name="T14" fmla="*/ 165 w 1291"/>
                <a:gd name="T15" fmla="*/ 57 h 290"/>
                <a:gd name="T16" fmla="*/ 236 w 1291"/>
                <a:gd name="T17" fmla="*/ 57 h 290"/>
                <a:gd name="T18" fmla="*/ 236 w 1291"/>
                <a:gd name="T19" fmla="*/ 72 h 290"/>
                <a:gd name="T20" fmla="*/ 332 w 1291"/>
                <a:gd name="T21" fmla="*/ 72 h 290"/>
                <a:gd name="T22" fmla="*/ 332 w 1291"/>
                <a:gd name="T23" fmla="*/ 88 h 290"/>
                <a:gd name="T24" fmla="*/ 469 w 1291"/>
                <a:gd name="T25" fmla="*/ 88 h 290"/>
                <a:gd name="T26" fmla="*/ 469 w 1291"/>
                <a:gd name="T27" fmla="*/ 102 h 290"/>
                <a:gd name="T28" fmla="*/ 485 w 1291"/>
                <a:gd name="T29" fmla="*/ 102 h 290"/>
                <a:gd name="T30" fmla="*/ 485 w 1291"/>
                <a:gd name="T31" fmla="*/ 117 h 290"/>
                <a:gd name="T32" fmla="*/ 552 w 1291"/>
                <a:gd name="T33" fmla="*/ 117 h 290"/>
                <a:gd name="T34" fmla="*/ 552 w 1291"/>
                <a:gd name="T35" fmla="*/ 135 h 290"/>
                <a:gd name="T36" fmla="*/ 560 w 1291"/>
                <a:gd name="T37" fmla="*/ 135 h 290"/>
                <a:gd name="T38" fmla="*/ 560 w 1291"/>
                <a:gd name="T39" fmla="*/ 149 h 290"/>
                <a:gd name="T40" fmla="*/ 572 w 1291"/>
                <a:gd name="T41" fmla="*/ 149 h 290"/>
                <a:gd name="T42" fmla="*/ 572 w 1291"/>
                <a:gd name="T43" fmla="*/ 168 h 290"/>
                <a:gd name="T44" fmla="*/ 598 w 1291"/>
                <a:gd name="T45" fmla="*/ 168 h 290"/>
                <a:gd name="T46" fmla="*/ 598 w 1291"/>
                <a:gd name="T47" fmla="*/ 182 h 290"/>
                <a:gd name="T48" fmla="*/ 709 w 1291"/>
                <a:gd name="T49" fmla="*/ 182 h 290"/>
                <a:gd name="T50" fmla="*/ 709 w 1291"/>
                <a:gd name="T51" fmla="*/ 190 h 290"/>
                <a:gd name="T52" fmla="*/ 715 w 1291"/>
                <a:gd name="T53" fmla="*/ 190 h 290"/>
                <a:gd name="T54" fmla="*/ 715 w 1291"/>
                <a:gd name="T55" fmla="*/ 198 h 290"/>
                <a:gd name="T56" fmla="*/ 745 w 1291"/>
                <a:gd name="T57" fmla="*/ 198 h 290"/>
                <a:gd name="T58" fmla="*/ 745 w 1291"/>
                <a:gd name="T59" fmla="*/ 216 h 290"/>
                <a:gd name="T60" fmla="*/ 793 w 1291"/>
                <a:gd name="T61" fmla="*/ 216 h 290"/>
                <a:gd name="T62" fmla="*/ 793 w 1291"/>
                <a:gd name="T63" fmla="*/ 235 h 290"/>
                <a:gd name="T64" fmla="*/ 918 w 1291"/>
                <a:gd name="T65" fmla="*/ 235 h 290"/>
                <a:gd name="T66" fmla="*/ 918 w 1291"/>
                <a:gd name="T67" fmla="*/ 251 h 290"/>
                <a:gd name="T68" fmla="*/ 985 w 1291"/>
                <a:gd name="T69" fmla="*/ 251 h 290"/>
                <a:gd name="T70" fmla="*/ 985 w 1291"/>
                <a:gd name="T71" fmla="*/ 269 h 290"/>
                <a:gd name="T72" fmla="*/ 1089 w 1291"/>
                <a:gd name="T73" fmla="*/ 269 h 290"/>
                <a:gd name="T74" fmla="*/ 1089 w 1291"/>
                <a:gd name="T75" fmla="*/ 290 h 290"/>
                <a:gd name="T76" fmla="*/ 1291 w 1291"/>
                <a:gd name="T7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1" h="290">
                  <a:moveTo>
                    <a:pt x="0" y="0"/>
                  </a:moveTo>
                  <a:lnTo>
                    <a:pt x="0" y="13"/>
                  </a:lnTo>
                  <a:lnTo>
                    <a:pt x="42" y="13"/>
                  </a:lnTo>
                  <a:lnTo>
                    <a:pt x="42" y="25"/>
                  </a:lnTo>
                  <a:lnTo>
                    <a:pt x="87" y="25"/>
                  </a:lnTo>
                  <a:lnTo>
                    <a:pt x="87" y="41"/>
                  </a:lnTo>
                  <a:lnTo>
                    <a:pt x="165" y="41"/>
                  </a:lnTo>
                  <a:lnTo>
                    <a:pt x="165" y="57"/>
                  </a:lnTo>
                  <a:lnTo>
                    <a:pt x="236" y="57"/>
                  </a:lnTo>
                  <a:lnTo>
                    <a:pt x="236" y="72"/>
                  </a:lnTo>
                  <a:lnTo>
                    <a:pt x="332" y="72"/>
                  </a:lnTo>
                  <a:lnTo>
                    <a:pt x="332" y="88"/>
                  </a:lnTo>
                  <a:lnTo>
                    <a:pt x="469" y="88"/>
                  </a:lnTo>
                  <a:lnTo>
                    <a:pt x="469" y="102"/>
                  </a:lnTo>
                  <a:lnTo>
                    <a:pt x="485" y="102"/>
                  </a:lnTo>
                  <a:lnTo>
                    <a:pt x="485" y="117"/>
                  </a:lnTo>
                  <a:lnTo>
                    <a:pt x="552" y="117"/>
                  </a:lnTo>
                  <a:lnTo>
                    <a:pt x="552" y="135"/>
                  </a:lnTo>
                  <a:lnTo>
                    <a:pt x="560" y="135"/>
                  </a:lnTo>
                  <a:lnTo>
                    <a:pt x="560" y="149"/>
                  </a:lnTo>
                  <a:lnTo>
                    <a:pt x="572" y="149"/>
                  </a:lnTo>
                  <a:lnTo>
                    <a:pt x="572" y="168"/>
                  </a:lnTo>
                  <a:lnTo>
                    <a:pt x="598" y="168"/>
                  </a:lnTo>
                  <a:lnTo>
                    <a:pt x="598" y="182"/>
                  </a:lnTo>
                  <a:lnTo>
                    <a:pt x="709" y="182"/>
                  </a:lnTo>
                  <a:lnTo>
                    <a:pt x="709" y="190"/>
                  </a:lnTo>
                  <a:lnTo>
                    <a:pt x="715" y="190"/>
                  </a:lnTo>
                  <a:lnTo>
                    <a:pt x="715" y="198"/>
                  </a:lnTo>
                  <a:lnTo>
                    <a:pt x="745" y="198"/>
                  </a:lnTo>
                  <a:lnTo>
                    <a:pt x="745" y="216"/>
                  </a:lnTo>
                  <a:lnTo>
                    <a:pt x="793" y="216"/>
                  </a:lnTo>
                  <a:lnTo>
                    <a:pt x="793" y="235"/>
                  </a:lnTo>
                  <a:lnTo>
                    <a:pt x="918" y="235"/>
                  </a:lnTo>
                  <a:lnTo>
                    <a:pt x="918" y="251"/>
                  </a:lnTo>
                  <a:lnTo>
                    <a:pt x="985" y="251"/>
                  </a:lnTo>
                  <a:lnTo>
                    <a:pt x="985" y="269"/>
                  </a:lnTo>
                  <a:lnTo>
                    <a:pt x="1089" y="269"/>
                  </a:lnTo>
                  <a:lnTo>
                    <a:pt x="1089" y="290"/>
                  </a:lnTo>
                  <a:lnTo>
                    <a:pt x="1291" y="29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8" name="Line 479">
              <a:extLst>
                <a:ext uri="{FF2B5EF4-FFF2-40B4-BE49-F238E27FC236}">
                  <a16:creationId xmlns:a16="http://schemas.microsoft.com/office/drawing/2014/main" xmlns="" id="{39CD39F3-FBF9-4252-9541-089A535EBFBF}"/>
                </a:ext>
              </a:extLst>
            </p:cNvPr>
            <p:cNvSpPr>
              <a:spLocks noChangeShapeType="1"/>
            </p:cNvSpPr>
            <p:nvPr/>
          </p:nvSpPr>
          <p:spPr bwMode="auto">
            <a:xfrm>
              <a:off x="5852344"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9" name="Line 480">
              <a:extLst>
                <a:ext uri="{FF2B5EF4-FFF2-40B4-BE49-F238E27FC236}">
                  <a16:creationId xmlns:a16="http://schemas.microsoft.com/office/drawing/2014/main" xmlns="" id="{AFE76A6C-5483-499A-9A87-723E0084E13E}"/>
                </a:ext>
              </a:extLst>
            </p:cNvPr>
            <p:cNvSpPr>
              <a:spLocks noChangeShapeType="1"/>
            </p:cNvSpPr>
            <p:nvPr/>
          </p:nvSpPr>
          <p:spPr bwMode="auto">
            <a:xfrm flipH="1">
              <a:off x="5825555" y="3440462"/>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0" name="Line 481">
              <a:extLst>
                <a:ext uri="{FF2B5EF4-FFF2-40B4-BE49-F238E27FC236}">
                  <a16:creationId xmlns:a16="http://schemas.microsoft.com/office/drawing/2014/main" xmlns="" id="{A16B13ED-A3E2-400D-8322-CBAC5D7620F0}"/>
                </a:ext>
              </a:extLst>
            </p:cNvPr>
            <p:cNvSpPr>
              <a:spLocks noChangeShapeType="1"/>
            </p:cNvSpPr>
            <p:nvPr/>
          </p:nvSpPr>
          <p:spPr bwMode="auto">
            <a:xfrm>
              <a:off x="5846040"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1" name="Line 482">
              <a:extLst>
                <a:ext uri="{FF2B5EF4-FFF2-40B4-BE49-F238E27FC236}">
                  <a16:creationId xmlns:a16="http://schemas.microsoft.com/office/drawing/2014/main" xmlns="" id="{078CDAC2-3D1E-4273-AAAF-FA996FA2AAB7}"/>
                </a:ext>
              </a:extLst>
            </p:cNvPr>
            <p:cNvSpPr>
              <a:spLocks noChangeShapeType="1"/>
            </p:cNvSpPr>
            <p:nvPr/>
          </p:nvSpPr>
          <p:spPr bwMode="auto">
            <a:xfrm flipH="1">
              <a:off x="5816100" y="3440462"/>
              <a:ext cx="5830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2" name="Line 483">
              <a:extLst>
                <a:ext uri="{FF2B5EF4-FFF2-40B4-BE49-F238E27FC236}">
                  <a16:creationId xmlns:a16="http://schemas.microsoft.com/office/drawing/2014/main" xmlns="" id="{97ED8C4A-2102-493F-9FD8-587178427601}"/>
                </a:ext>
              </a:extLst>
            </p:cNvPr>
            <p:cNvSpPr>
              <a:spLocks noChangeShapeType="1"/>
            </p:cNvSpPr>
            <p:nvPr/>
          </p:nvSpPr>
          <p:spPr bwMode="auto">
            <a:xfrm>
              <a:off x="5822403"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3" name="Line 484">
              <a:extLst>
                <a:ext uri="{FF2B5EF4-FFF2-40B4-BE49-F238E27FC236}">
                  <a16:creationId xmlns:a16="http://schemas.microsoft.com/office/drawing/2014/main" xmlns="" id="{31150916-73C9-483A-AD63-CAB4E670B0A2}"/>
                </a:ext>
              </a:extLst>
            </p:cNvPr>
            <p:cNvSpPr>
              <a:spLocks noChangeShapeType="1"/>
            </p:cNvSpPr>
            <p:nvPr/>
          </p:nvSpPr>
          <p:spPr bwMode="auto">
            <a:xfrm flipH="1">
              <a:off x="5794038" y="3440462"/>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4" name="Line 485">
              <a:extLst>
                <a:ext uri="{FF2B5EF4-FFF2-40B4-BE49-F238E27FC236}">
                  <a16:creationId xmlns:a16="http://schemas.microsoft.com/office/drawing/2014/main" xmlns="" id="{71D3C954-EF4D-41AC-9957-2C7980589AB4}"/>
                </a:ext>
              </a:extLst>
            </p:cNvPr>
            <p:cNvSpPr>
              <a:spLocks noChangeShapeType="1"/>
            </p:cNvSpPr>
            <p:nvPr/>
          </p:nvSpPr>
          <p:spPr bwMode="auto">
            <a:xfrm>
              <a:off x="5806645"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5" name="Line 486">
              <a:extLst>
                <a:ext uri="{FF2B5EF4-FFF2-40B4-BE49-F238E27FC236}">
                  <a16:creationId xmlns:a16="http://schemas.microsoft.com/office/drawing/2014/main" xmlns="" id="{61A19B90-306D-4991-BC63-637E997102F6}"/>
                </a:ext>
              </a:extLst>
            </p:cNvPr>
            <p:cNvSpPr>
              <a:spLocks noChangeShapeType="1"/>
            </p:cNvSpPr>
            <p:nvPr/>
          </p:nvSpPr>
          <p:spPr bwMode="auto">
            <a:xfrm flipH="1">
              <a:off x="5781432"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6" name="Line 487">
              <a:extLst>
                <a:ext uri="{FF2B5EF4-FFF2-40B4-BE49-F238E27FC236}">
                  <a16:creationId xmlns:a16="http://schemas.microsoft.com/office/drawing/2014/main" xmlns="" id="{D09A7D26-5140-4918-8845-17CCD403D6A2}"/>
                </a:ext>
              </a:extLst>
            </p:cNvPr>
            <p:cNvSpPr>
              <a:spLocks noChangeShapeType="1"/>
            </p:cNvSpPr>
            <p:nvPr/>
          </p:nvSpPr>
          <p:spPr bwMode="auto">
            <a:xfrm>
              <a:off x="5797190"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7" name="Line 488">
              <a:extLst>
                <a:ext uri="{FF2B5EF4-FFF2-40B4-BE49-F238E27FC236}">
                  <a16:creationId xmlns:a16="http://schemas.microsoft.com/office/drawing/2014/main" xmlns="" id="{C6E9338A-8AC7-4D8C-A613-AB13A9685896}"/>
                </a:ext>
              </a:extLst>
            </p:cNvPr>
            <p:cNvSpPr>
              <a:spLocks noChangeShapeType="1"/>
            </p:cNvSpPr>
            <p:nvPr/>
          </p:nvSpPr>
          <p:spPr bwMode="auto">
            <a:xfrm flipH="1">
              <a:off x="5768825"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8" name="Line 489">
              <a:extLst>
                <a:ext uri="{FF2B5EF4-FFF2-40B4-BE49-F238E27FC236}">
                  <a16:creationId xmlns:a16="http://schemas.microsoft.com/office/drawing/2014/main" xmlns="" id="{FC9BD23C-47CB-4788-9554-C8159E36C221}"/>
                </a:ext>
              </a:extLst>
            </p:cNvPr>
            <p:cNvSpPr>
              <a:spLocks noChangeShapeType="1"/>
            </p:cNvSpPr>
            <p:nvPr/>
          </p:nvSpPr>
          <p:spPr bwMode="auto">
            <a:xfrm>
              <a:off x="5771977"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19" name="Line 490">
              <a:extLst>
                <a:ext uri="{FF2B5EF4-FFF2-40B4-BE49-F238E27FC236}">
                  <a16:creationId xmlns:a16="http://schemas.microsoft.com/office/drawing/2014/main" xmlns="" id="{0DBF222C-6143-465B-AFA6-7F1BC3185332}"/>
                </a:ext>
              </a:extLst>
            </p:cNvPr>
            <p:cNvSpPr>
              <a:spLocks noChangeShapeType="1"/>
            </p:cNvSpPr>
            <p:nvPr/>
          </p:nvSpPr>
          <p:spPr bwMode="auto">
            <a:xfrm flipH="1">
              <a:off x="5746764"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0" name="Line 491">
              <a:extLst>
                <a:ext uri="{FF2B5EF4-FFF2-40B4-BE49-F238E27FC236}">
                  <a16:creationId xmlns:a16="http://schemas.microsoft.com/office/drawing/2014/main" xmlns="" id="{E65E1647-A9DF-464B-A2FD-717B97789164}"/>
                </a:ext>
              </a:extLst>
            </p:cNvPr>
            <p:cNvSpPr>
              <a:spLocks noChangeShapeType="1"/>
            </p:cNvSpPr>
            <p:nvPr/>
          </p:nvSpPr>
          <p:spPr bwMode="auto">
            <a:xfrm>
              <a:off x="5740461"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1" name="Line 492">
              <a:extLst>
                <a:ext uri="{FF2B5EF4-FFF2-40B4-BE49-F238E27FC236}">
                  <a16:creationId xmlns:a16="http://schemas.microsoft.com/office/drawing/2014/main" xmlns="" id="{26FFA826-8F24-492E-98F3-653571A03618}"/>
                </a:ext>
              </a:extLst>
            </p:cNvPr>
            <p:cNvSpPr>
              <a:spLocks noChangeShapeType="1"/>
            </p:cNvSpPr>
            <p:nvPr/>
          </p:nvSpPr>
          <p:spPr bwMode="auto">
            <a:xfrm flipH="1">
              <a:off x="5715247"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2" name="Line 493">
              <a:extLst>
                <a:ext uri="{FF2B5EF4-FFF2-40B4-BE49-F238E27FC236}">
                  <a16:creationId xmlns:a16="http://schemas.microsoft.com/office/drawing/2014/main" xmlns="" id="{303220AD-7116-4F9C-A44E-FD5E9E05E6AF}"/>
                </a:ext>
              </a:extLst>
            </p:cNvPr>
            <p:cNvSpPr>
              <a:spLocks noChangeShapeType="1"/>
            </p:cNvSpPr>
            <p:nvPr/>
          </p:nvSpPr>
          <p:spPr bwMode="auto">
            <a:xfrm>
              <a:off x="5690034"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3" name="Line 494">
              <a:extLst>
                <a:ext uri="{FF2B5EF4-FFF2-40B4-BE49-F238E27FC236}">
                  <a16:creationId xmlns:a16="http://schemas.microsoft.com/office/drawing/2014/main" xmlns="" id="{2C6B38AA-DDCE-4CDB-AB28-5F1F392C88DC}"/>
                </a:ext>
              </a:extLst>
            </p:cNvPr>
            <p:cNvSpPr>
              <a:spLocks noChangeShapeType="1"/>
            </p:cNvSpPr>
            <p:nvPr/>
          </p:nvSpPr>
          <p:spPr bwMode="auto">
            <a:xfrm flipH="1">
              <a:off x="5661670"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4" name="Line 495">
              <a:extLst>
                <a:ext uri="{FF2B5EF4-FFF2-40B4-BE49-F238E27FC236}">
                  <a16:creationId xmlns:a16="http://schemas.microsoft.com/office/drawing/2014/main" xmlns="" id="{5C3B55FC-43D1-4B1E-9045-D9B8A44F893A}"/>
                </a:ext>
              </a:extLst>
            </p:cNvPr>
            <p:cNvSpPr>
              <a:spLocks noChangeShapeType="1"/>
            </p:cNvSpPr>
            <p:nvPr/>
          </p:nvSpPr>
          <p:spPr bwMode="auto">
            <a:xfrm>
              <a:off x="5630153"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5" name="Line 496">
              <a:extLst>
                <a:ext uri="{FF2B5EF4-FFF2-40B4-BE49-F238E27FC236}">
                  <a16:creationId xmlns:a16="http://schemas.microsoft.com/office/drawing/2014/main" xmlns="" id="{05AC9804-3AFA-4EB1-81CB-9F9595EE11DC}"/>
                </a:ext>
              </a:extLst>
            </p:cNvPr>
            <p:cNvSpPr>
              <a:spLocks noChangeShapeType="1"/>
            </p:cNvSpPr>
            <p:nvPr/>
          </p:nvSpPr>
          <p:spPr bwMode="auto">
            <a:xfrm flipH="1">
              <a:off x="5600213" y="3440462"/>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6" name="Line 497">
              <a:extLst>
                <a:ext uri="{FF2B5EF4-FFF2-40B4-BE49-F238E27FC236}">
                  <a16:creationId xmlns:a16="http://schemas.microsoft.com/office/drawing/2014/main" xmlns="" id="{95B19090-EF63-4CFC-8121-8104FBBA7B5E}"/>
                </a:ext>
              </a:extLst>
            </p:cNvPr>
            <p:cNvSpPr>
              <a:spLocks noChangeShapeType="1"/>
            </p:cNvSpPr>
            <p:nvPr/>
          </p:nvSpPr>
          <p:spPr bwMode="auto">
            <a:xfrm>
              <a:off x="5597061"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7" name="Line 498">
              <a:extLst>
                <a:ext uri="{FF2B5EF4-FFF2-40B4-BE49-F238E27FC236}">
                  <a16:creationId xmlns:a16="http://schemas.microsoft.com/office/drawing/2014/main" xmlns="" id="{0406F0D2-D651-487C-A65C-7A7B383B6D66}"/>
                </a:ext>
              </a:extLst>
            </p:cNvPr>
            <p:cNvSpPr>
              <a:spLocks noChangeShapeType="1"/>
            </p:cNvSpPr>
            <p:nvPr/>
          </p:nvSpPr>
          <p:spPr bwMode="auto">
            <a:xfrm flipH="1">
              <a:off x="5568696" y="3440462"/>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8" name="Line 499">
              <a:extLst>
                <a:ext uri="{FF2B5EF4-FFF2-40B4-BE49-F238E27FC236}">
                  <a16:creationId xmlns:a16="http://schemas.microsoft.com/office/drawing/2014/main" xmlns="" id="{B720A586-8549-4AC7-8201-8BDECBF2AE71}"/>
                </a:ext>
              </a:extLst>
            </p:cNvPr>
            <p:cNvSpPr>
              <a:spLocks noChangeShapeType="1"/>
            </p:cNvSpPr>
            <p:nvPr/>
          </p:nvSpPr>
          <p:spPr bwMode="auto">
            <a:xfrm>
              <a:off x="5578151"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29" name="Line 500">
              <a:extLst>
                <a:ext uri="{FF2B5EF4-FFF2-40B4-BE49-F238E27FC236}">
                  <a16:creationId xmlns:a16="http://schemas.microsoft.com/office/drawing/2014/main" xmlns="" id="{2310A840-EFF5-4C44-B4D6-27E1FB048028}"/>
                </a:ext>
              </a:extLst>
            </p:cNvPr>
            <p:cNvSpPr>
              <a:spLocks noChangeShapeType="1"/>
            </p:cNvSpPr>
            <p:nvPr/>
          </p:nvSpPr>
          <p:spPr bwMode="auto">
            <a:xfrm flipH="1">
              <a:off x="5549786"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0" name="Line 501">
              <a:extLst>
                <a:ext uri="{FF2B5EF4-FFF2-40B4-BE49-F238E27FC236}">
                  <a16:creationId xmlns:a16="http://schemas.microsoft.com/office/drawing/2014/main" xmlns="" id="{98D8030E-D5B1-4E43-BA91-5F88DE198D53}"/>
                </a:ext>
              </a:extLst>
            </p:cNvPr>
            <p:cNvSpPr>
              <a:spLocks noChangeShapeType="1"/>
            </p:cNvSpPr>
            <p:nvPr/>
          </p:nvSpPr>
          <p:spPr bwMode="auto">
            <a:xfrm>
              <a:off x="5470995" y="3379005"/>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1" name="Line 502">
              <a:extLst>
                <a:ext uri="{FF2B5EF4-FFF2-40B4-BE49-F238E27FC236}">
                  <a16:creationId xmlns:a16="http://schemas.microsoft.com/office/drawing/2014/main" xmlns="" id="{9DE39051-07DE-4A70-B532-D22F3BB4E7FC}"/>
                </a:ext>
              </a:extLst>
            </p:cNvPr>
            <p:cNvSpPr>
              <a:spLocks noChangeShapeType="1"/>
            </p:cNvSpPr>
            <p:nvPr/>
          </p:nvSpPr>
          <p:spPr bwMode="auto">
            <a:xfrm flipH="1">
              <a:off x="5442631" y="3407370"/>
              <a:ext cx="56729"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2" name="Line 503">
              <a:extLst>
                <a:ext uri="{FF2B5EF4-FFF2-40B4-BE49-F238E27FC236}">
                  <a16:creationId xmlns:a16="http://schemas.microsoft.com/office/drawing/2014/main" xmlns="" id="{0D99CEBF-B355-43C7-B6A3-697DDDF25BA2}"/>
                </a:ext>
              </a:extLst>
            </p:cNvPr>
            <p:cNvSpPr>
              <a:spLocks noChangeShapeType="1"/>
            </p:cNvSpPr>
            <p:nvPr/>
          </p:nvSpPr>
          <p:spPr bwMode="auto">
            <a:xfrm>
              <a:off x="5376446" y="3350641"/>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3" name="Line 504">
              <a:extLst>
                <a:ext uri="{FF2B5EF4-FFF2-40B4-BE49-F238E27FC236}">
                  <a16:creationId xmlns:a16="http://schemas.microsoft.com/office/drawing/2014/main" xmlns="" id="{F4F672C8-0575-4B06-9DFF-53FF3CEA23F6}"/>
                </a:ext>
              </a:extLst>
            </p:cNvPr>
            <p:cNvSpPr>
              <a:spLocks noChangeShapeType="1"/>
            </p:cNvSpPr>
            <p:nvPr/>
          </p:nvSpPr>
          <p:spPr bwMode="auto">
            <a:xfrm flipH="1">
              <a:off x="5346506" y="3379005"/>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4" name="Line 505">
              <a:extLst>
                <a:ext uri="{FF2B5EF4-FFF2-40B4-BE49-F238E27FC236}">
                  <a16:creationId xmlns:a16="http://schemas.microsoft.com/office/drawing/2014/main" xmlns="" id="{0B6D02DD-B72C-4AB9-9A7D-0F73D93200D0}"/>
                </a:ext>
              </a:extLst>
            </p:cNvPr>
            <p:cNvSpPr>
              <a:spLocks noChangeShapeType="1"/>
            </p:cNvSpPr>
            <p:nvPr/>
          </p:nvSpPr>
          <p:spPr bwMode="auto">
            <a:xfrm>
              <a:off x="5217289" y="3323852"/>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5" name="Line 506">
              <a:extLst>
                <a:ext uri="{FF2B5EF4-FFF2-40B4-BE49-F238E27FC236}">
                  <a16:creationId xmlns:a16="http://schemas.microsoft.com/office/drawing/2014/main" xmlns="" id="{3CEE031E-CA2D-4CE1-8CA6-7AB8812DBE44}"/>
                </a:ext>
              </a:extLst>
            </p:cNvPr>
            <p:cNvSpPr>
              <a:spLocks noChangeShapeType="1"/>
            </p:cNvSpPr>
            <p:nvPr/>
          </p:nvSpPr>
          <p:spPr bwMode="auto">
            <a:xfrm flipH="1">
              <a:off x="5188924" y="335379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6" name="Line 507">
              <a:extLst>
                <a:ext uri="{FF2B5EF4-FFF2-40B4-BE49-F238E27FC236}">
                  <a16:creationId xmlns:a16="http://schemas.microsoft.com/office/drawing/2014/main" xmlns="" id="{6BC6A4CD-D505-4498-809C-BC7942484969}"/>
                </a:ext>
              </a:extLst>
            </p:cNvPr>
            <p:cNvSpPr>
              <a:spLocks noChangeShapeType="1"/>
            </p:cNvSpPr>
            <p:nvPr/>
          </p:nvSpPr>
          <p:spPr bwMode="auto">
            <a:xfrm>
              <a:off x="5135346" y="3323852"/>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7" name="Line 508">
              <a:extLst>
                <a:ext uri="{FF2B5EF4-FFF2-40B4-BE49-F238E27FC236}">
                  <a16:creationId xmlns:a16="http://schemas.microsoft.com/office/drawing/2014/main" xmlns="" id="{FC1504A4-C183-43AC-BB12-94BA2C785F90}"/>
                </a:ext>
              </a:extLst>
            </p:cNvPr>
            <p:cNvSpPr>
              <a:spLocks noChangeShapeType="1"/>
            </p:cNvSpPr>
            <p:nvPr/>
          </p:nvSpPr>
          <p:spPr bwMode="auto">
            <a:xfrm flipH="1">
              <a:off x="5108557" y="3353792"/>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8" name="Line 509">
              <a:extLst>
                <a:ext uri="{FF2B5EF4-FFF2-40B4-BE49-F238E27FC236}">
                  <a16:creationId xmlns:a16="http://schemas.microsoft.com/office/drawing/2014/main" xmlns="" id="{1CCE468C-6A77-4333-9351-11B01AF4CA15}"/>
                </a:ext>
              </a:extLst>
            </p:cNvPr>
            <p:cNvSpPr>
              <a:spLocks noChangeShapeType="1"/>
            </p:cNvSpPr>
            <p:nvPr/>
          </p:nvSpPr>
          <p:spPr bwMode="auto">
            <a:xfrm>
              <a:off x="5039221" y="3298638"/>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39" name="Line 510">
              <a:extLst>
                <a:ext uri="{FF2B5EF4-FFF2-40B4-BE49-F238E27FC236}">
                  <a16:creationId xmlns:a16="http://schemas.microsoft.com/office/drawing/2014/main" xmlns="" id="{ABCF959E-5E6E-46C8-A29E-2C4699F31B33}"/>
                </a:ext>
              </a:extLst>
            </p:cNvPr>
            <p:cNvSpPr>
              <a:spLocks noChangeShapeType="1"/>
            </p:cNvSpPr>
            <p:nvPr/>
          </p:nvSpPr>
          <p:spPr bwMode="auto">
            <a:xfrm flipH="1">
              <a:off x="5010856" y="332385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0" name="Line 511">
              <a:extLst>
                <a:ext uri="{FF2B5EF4-FFF2-40B4-BE49-F238E27FC236}">
                  <a16:creationId xmlns:a16="http://schemas.microsoft.com/office/drawing/2014/main" xmlns="" id="{F927E4D2-2AA3-448C-85CB-E62CAD100EA9}"/>
                </a:ext>
              </a:extLst>
            </p:cNvPr>
            <p:cNvSpPr>
              <a:spLocks noChangeShapeType="1"/>
            </p:cNvSpPr>
            <p:nvPr/>
          </p:nvSpPr>
          <p:spPr bwMode="auto">
            <a:xfrm>
              <a:off x="4829637" y="3243485"/>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1" name="Line 512">
              <a:extLst>
                <a:ext uri="{FF2B5EF4-FFF2-40B4-BE49-F238E27FC236}">
                  <a16:creationId xmlns:a16="http://schemas.microsoft.com/office/drawing/2014/main" xmlns="" id="{E151FCEA-EBD8-4AC7-8032-5847BC7EB8A1}"/>
                </a:ext>
              </a:extLst>
            </p:cNvPr>
            <p:cNvSpPr>
              <a:spLocks noChangeShapeType="1"/>
            </p:cNvSpPr>
            <p:nvPr/>
          </p:nvSpPr>
          <p:spPr bwMode="auto">
            <a:xfrm flipH="1">
              <a:off x="4804424" y="3270274"/>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2" name="Line 513">
              <a:extLst>
                <a:ext uri="{FF2B5EF4-FFF2-40B4-BE49-F238E27FC236}">
                  <a16:creationId xmlns:a16="http://schemas.microsoft.com/office/drawing/2014/main" xmlns="" id="{C7D313DD-97A1-45C3-B362-252DFF2C252A}"/>
                </a:ext>
              </a:extLst>
            </p:cNvPr>
            <p:cNvSpPr>
              <a:spLocks noChangeShapeType="1"/>
            </p:cNvSpPr>
            <p:nvPr/>
          </p:nvSpPr>
          <p:spPr bwMode="auto">
            <a:xfrm>
              <a:off x="4681510" y="3141056"/>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3" name="Line 514">
              <a:extLst>
                <a:ext uri="{FF2B5EF4-FFF2-40B4-BE49-F238E27FC236}">
                  <a16:creationId xmlns:a16="http://schemas.microsoft.com/office/drawing/2014/main" xmlns="" id="{1B41B660-CABF-4018-86DE-85F268554A06}"/>
                </a:ext>
              </a:extLst>
            </p:cNvPr>
            <p:cNvSpPr>
              <a:spLocks noChangeShapeType="1"/>
            </p:cNvSpPr>
            <p:nvPr/>
          </p:nvSpPr>
          <p:spPr bwMode="auto">
            <a:xfrm flipH="1">
              <a:off x="4651570" y="3167845"/>
              <a:ext cx="5830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4" name="Line 515">
              <a:extLst>
                <a:ext uri="{FF2B5EF4-FFF2-40B4-BE49-F238E27FC236}">
                  <a16:creationId xmlns:a16="http://schemas.microsoft.com/office/drawing/2014/main" xmlns="" id="{FF3EEDB0-B1A8-4796-8688-0223ED5A753F}"/>
                </a:ext>
              </a:extLst>
            </p:cNvPr>
            <p:cNvSpPr>
              <a:spLocks noChangeShapeType="1"/>
            </p:cNvSpPr>
            <p:nvPr/>
          </p:nvSpPr>
          <p:spPr bwMode="auto">
            <a:xfrm>
              <a:off x="4697268" y="3141056"/>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5" name="Line 516">
              <a:extLst>
                <a:ext uri="{FF2B5EF4-FFF2-40B4-BE49-F238E27FC236}">
                  <a16:creationId xmlns:a16="http://schemas.microsoft.com/office/drawing/2014/main" xmlns="" id="{E36D12D6-4C85-40B6-9252-0E1189341690}"/>
                </a:ext>
              </a:extLst>
            </p:cNvPr>
            <p:cNvSpPr>
              <a:spLocks noChangeShapeType="1"/>
            </p:cNvSpPr>
            <p:nvPr/>
          </p:nvSpPr>
          <p:spPr bwMode="auto">
            <a:xfrm flipH="1">
              <a:off x="4668904" y="3167845"/>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6" name="Line 517">
              <a:extLst>
                <a:ext uri="{FF2B5EF4-FFF2-40B4-BE49-F238E27FC236}">
                  <a16:creationId xmlns:a16="http://schemas.microsoft.com/office/drawing/2014/main" xmlns="" id="{8C10E077-C4E6-49CA-88A1-9DB822DA25BB}"/>
                </a:ext>
              </a:extLst>
            </p:cNvPr>
            <p:cNvSpPr>
              <a:spLocks noChangeShapeType="1"/>
            </p:cNvSpPr>
            <p:nvPr/>
          </p:nvSpPr>
          <p:spPr bwMode="auto">
            <a:xfrm>
              <a:off x="4353740" y="3093782"/>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7" name="Line 518">
              <a:extLst>
                <a:ext uri="{FF2B5EF4-FFF2-40B4-BE49-F238E27FC236}">
                  <a16:creationId xmlns:a16="http://schemas.microsoft.com/office/drawing/2014/main" xmlns="" id="{2BEC0D95-FA18-4190-AFFA-A5996DA033A0}"/>
                </a:ext>
              </a:extLst>
            </p:cNvPr>
            <p:cNvSpPr>
              <a:spLocks noChangeShapeType="1"/>
            </p:cNvSpPr>
            <p:nvPr/>
          </p:nvSpPr>
          <p:spPr bwMode="auto">
            <a:xfrm flipH="1">
              <a:off x="4328527" y="3122147"/>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8" name="Line 519">
              <a:extLst>
                <a:ext uri="{FF2B5EF4-FFF2-40B4-BE49-F238E27FC236}">
                  <a16:creationId xmlns:a16="http://schemas.microsoft.com/office/drawing/2014/main" xmlns="" id="{D748B041-492A-4BAA-9687-228FD05591BB}"/>
                </a:ext>
              </a:extLst>
            </p:cNvPr>
            <p:cNvSpPr>
              <a:spLocks noChangeShapeType="1"/>
            </p:cNvSpPr>
            <p:nvPr/>
          </p:nvSpPr>
          <p:spPr bwMode="auto">
            <a:xfrm>
              <a:off x="4118943" y="3044931"/>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49" name="Line 520">
              <a:extLst>
                <a:ext uri="{FF2B5EF4-FFF2-40B4-BE49-F238E27FC236}">
                  <a16:creationId xmlns:a16="http://schemas.microsoft.com/office/drawing/2014/main" xmlns="" id="{640683FB-2FDB-4961-9C82-3B8936C20351}"/>
                </a:ext>
              </a:extLst>
            </p:cNvPr>
            <p:cNvSpPr>
              <a:spLocks noChangeShapeType="1"/>
            </p:cNvSpPr>
            <p:nvPr/>
          </p:nvSpPr>
          <p:spPr bwMode="auto">
            <a:xfrm flipH="1">
              <a:off x="4093730" y="3073296"/>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107" name="Group 6106">
            <a:extLst>
              <a:ext uri="{FF2B5EF4-FFF2-40B4-BE49-F238E27FC236}">
                <a16:creationId xmlns:a16="http://schemas.microsoft.com/office/drawing/2014/main" xmlns="" id="{E10BD759-963B-4BC9-84E2-B1D0934E7889}"/>
              </a:ext>
            </a:extLst>
          </p:cNvPr>
          <p:cNvGrpSpPr/>
          <p:nvPr/>
        </p:nvGrpSpPr>
        <p:grpSpPr>
          <a:xfrm>
            <a:off x="3821113" y="2951958"/>
            <a:ext cx="2141538" cy="578326"/>
            <a:chOff x="3821113" y="2951958"/>
            <a:chExt cx="2141538" cy="578326"/>
          </a:xfrm>
        </p:grpSpPr>
        <p:sp>
          <p:nvSpPr>
            <p:cNvPr id="5950" name="Freeform 521">
              <a:extLst>
                <a:ext uri="{FF2B5EF4-FFF2-40B4-BE49-F238E27FC236}">
                  <a16:creationId xmlns:a16="http://schemas.microsoft.com/office/drawing/2014/main" xmlns="" id="{33863492-3717-4F0F-BB1C-0190B45BCEE5}"/>
                </a:ext>
              </a:extLst>
            </p:cNvPr>
            <p:cNvSpPr>
              <a:spLocks/>
            </p:cNvSpPr>
            <p:nvPr/>
          </p:nvSpPr>
          <p:spPr bwMode="auto">
            <a:xfrm>
              <a:off x="3843174" y="2980323"/>
              <a:ext cx="2094263" cy="521596"/>
            </a:xfrm>
            <a:custGeom>
              <a:avLst/>
              <a:gdLst>
                <a:gd name="T0" fmla="*/ 56 w 1329"/>
                <a:gd name="T1" fmla="*/ 0 h 331"/>
                <a:gd name="T2" fmla="*/ 85 w 1329"/>
                <a:gd name="T3" fmla="*/ 6 h 331"/>
                <a:gd name="T4" fmla="*/ 129 w 1329"/>
                <a:gd name="T5" fmla="*/ 15 h 331"/>
                <a:gd name="T6" fmla="*/ 157 w 1329"/>
                <a:gd name="T7" fmla="*/ 19 h 331"/>
                <a:gd name="T8" fmla="*/ 173 w 1329"/>
                <a:gd name="T9" fmla="*/ 27 h 331"/>
                <a:gd name="T10" fmla="*/ 185 w 1329"/>
                <a:gd name="T11" fmla="*/ 31 h 331"/>
                <a:gd name="T12" fmla="*/ 195 w 1329"/>
                <a:gd name="T13" fmla="*/ 35 h 331"/>
                <a:gd name="T14" fmla="*/ 203 w 1329"/>
                <a:gd name="T15" fmla="*/ 39 h 331"/>
                <a:gd name="T16" fmla="*/ 220 w 1329"/>
                <a:gd name="T17" fmla="*/ 45 h 331"/>
                <a:gd name="T18" fmla="*/ 232 w 1329"/>
                <a:gd name="T19" fmla="*/ 51 h 331"/>
                <a:gd name="T20" fmla="*/ 268 w 1329"/>
                <a:gd name="T21" fmla="*/ 55 h 331"/>
                <a:gd name="T22" fmla="*/ 276 w 1329"/>
                <a:gd name="T23" fmla="*/ 61 h 331"/>
                <a:gd name="T24" fmla="*/ 286 w 1329"/>
                <a:gd name="T25" fmla="*/ 66 h 331"/>
                <a:gd name="T26" fmla="*/ 306 w 1329"/>
                <a:gd name="T27" fmla="*/ 74 h 331"/>
                <a:gd name="T28" fmla="*/ 328 w 1329"/>
                <a:gd name="T29" fmla="*/ 80 h 331"/>
                <a:gd name="T30" fmla="*/ 342 w 1329"/>
                <a:gd name="T31" fmla="*/ 86 h 331"/>
                <a:gd name="T32" fmla="*/ 348 w 1329"/>
                <a:gd name="T33" fmla="*/ 92 h 331"/>
                <a:gd name="T34" fmla="*/ 360 w 1329"/>
                <a:gd name="T35" fmla="*/ 94 h 331"/>
                <a:gd name="T36" fmla="*/ 373 w 1329"/>
                <a:gd name="T37" fmla="*/ 98 h 331"/>
                <a:gd name="T38" fmla="*/ 391 w 1329"/>
                <a:gd name="T39" fmla="*/ 102 h 331"/>
                <a:gd name="T40" fmla="*/ 407 w 1329"/>
                <a:gd name="T41" fmla="*/ 106 h 331"/>
                <a:gd name="T42" fmla="*/ 411 w 1329"/>
                <a:gd name="T43" fmla="*/ 112 h 331"/>
                <a:gd name="T44" fmla="*/ 419 w 1329"/>
                <a:gd name="T45" fmla="*/ 117 h 331"/>
                <a:gd name="T46" fmla="*/ 429 w 1329"/>
                <a:gd name="T47" fmla="*/ 121 h 331"/>
                <a:gd name="T48" fmla="*/ 435 w 1329"/>
                <a:gd name="T49" fmla="*/ 129 h 331"/>
                <a:gd name="T50" fmla="*/ 445 w 1329"/>
                <a:gd name="T51" fmla="*/ 135 h 331"/>
                <a:gd name="T52" fmla="*/ 453 w 1329"/>
                <a:gd name="T53" fmla="*/ 141 h 331"/>
                <a:gd name="T54" fmla="*/ 467 w 1329"/>
                <a:gd name="T55" fmla="*/ 147 h 331"/>
                <a:gd name="T56" fmla="*/ 481 w 1329"/>
                <a:gd name="T57" fmla="*/ 153 h 331"/>
                <a:gd name="T58" fmla="*/ 495 w 1329"/>
                <a:gd name="T59" fmla="*/ 161 h 331"/>
                <a:gd name="T60" fmla="*/ 515 w 1329"/>
                <a:gd name="T61" fmla="*/ 165 h 331"/>
                <a:gd name="T62" fmla="*/ 530 w 1329"/>
                <a:gd name="T63" fmla="*/ 170 h 331"/>
                <a:gd name="T64" fmla="*/ 550 w 1329"/>
                <a:gd name="T65" fmla="*/ 174 h 331"/>
                <a:gd name="T66" fmla="*/ 560 w 1329"/>
                <a:gd name="T67" fmla="*/ 180 h 331"/>
                <a:gd name="T68" fmla="*/ 612 w 1329"/>
                <a:gd name="T69" fmla="*/ 188 h 331"/>
                <a:gd name="T70" fmla="*/ 632 w 1329"/>
                <a:gd name="T71" fmla="*/ 192 h 331"/>
                <a:gd name="T72" fmla="*/ 650 w 1329"/>
                <a:gd name="T73" fmla="*/ 198 h 331"/>
                <a:gd name="T74" fmla="*/ 660 w 1329"/>
                <a:gd name="T75" fmla="*/ 202 h 331"/>
                <a:gd name="T76" fmla="*/ 685 w 1329"/>
                <a:gd name="T77" fmla="*/ 206 h 331"/>
                <a:gd name="T78" fmla="*/ 705 w 1329"/>
                <a:gd name="T79" fmla="*/ 214 h 331"/>
                <a:gd name="T80" fmla="*/ 717 w 1329"/>
                <a:gd name="T81" fmla="*/ 221 h 331"/>
                <a:gd name="T82" fmla="*/ 727 w 1329"/>
                <a:gd name="T83" fmla="*/ 227 h 331"/>
                <a:gd name="T84" fmla="*/ 747 w 1329"/>
                <a:gd name="T85" fmla="*/ 233 h 331"/>
                <a:gd name="T86" fmla="*/ 773 w 1329"/>
                <a:gd name="T87" fmla="*/ 237 h 331"/>
                <a:gd name="T88" fmla="*/ 815 w 1329"/>
                <a:gd name="T89" fmla="*/ 241 h 331"/>
                <a:gd name="T90" fmla="*/ 842 w 1329"/>
                <a:gd name="T91" fmla="*/ 247 h 331"/>
                <a:gd name="T92" fmla="*/ 862 w 1329"/>
                <a:gd name="T93" fmla="*/ 251 h 331"/>
                <a:gd name="T94" fmla="*/ 876 w 1329"/>
                <a:gd name="T95" fmla="*/ 259 h 331"/>
                <a:gd name="T96" fmla="*/ 894 w 1329"/>
                <a:gd name="T97" fmla="*/ 265 h 331"/>
                <a:gd name="T98" fmla="*/ 912 w 1329"/>
                <a:gd name="T99" fmla="*/ 267 h 331"/>
                <a:gd name="T100" fmla="*/ 926 w 1329"/>
                <a:gd name="T101" fmla="*/ 274 h 331"/>
                <a:gd name="T102" fmla="*/ 991 w 1329"/>
                <a:gd name="T103" fmla="*/ 278 h 331"/>
                <a:gd name="T104" fmla="*/ 1035 w 1329"/>
                <a:gd name="T105" fmla="*/ 284 h 331"/>
                <a:gd name="T106" fmla="*/ 1057 w 1329"/>
                <a:gd name="T107" fmla="*/ 292 h 331"/>
                <a:gd name="T108" fmla="*/ 1085 w 1329"/>
                <a:gd name="T109" fmla="*/ 296 h 331"/>
                <a:gd name="T110" fmla="*/ 1109 w 1329"/>
                <a:gd name="T111" fmla="*/ 298 h 331"/>
                <a:gd name="T112" fmla="*/ 1144 w 1329"/>
                <a:gd name="T113" fmla="*/ 302 h 331"/>
                <a:gd name="T114" fmla="*/ 1176 w 1329"/>
                <a:gd name="T115" fmla="*/ 304 h 331"/>
                <a:gd name="T116" fmla="*/ 1202 w 1329"/>
                <a:gd name="T117" fmla="*/ 308 h 331"/>
                <a:gd name="T118" fmla="*/ 1224 w 1329"/>
                <a:gd name="T119" fmla="*/ 312 h 331"/>
                <a:gd name="T120" fmla="*/ 1301 w 1329"/>
                <a:gd name="T121" fmla="*/ 316 h 331"/>
                <a:gd name="T122" fmla="*/ 1317 w 1329"/>
                <a:gd name="T123" fmla="*/ 320 h 331"/>
                <a:gd name="T124" fmla="*/ 1329 w 1329"/>
                <a:gd name="T125"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331">
                  <a:moveTo>
                    <a:pt x="0" y="0"/>
                  </a:moveTo>
                  <a:lnTo>
                    <a:pt x="56" y="0"/>
                  </a:lnTo>
                  <a:lnTo>
                    <a:pt x="56" y="6"/>
                  </a:lnTo>
                  <a:lnTo>
                    <a:pt x="85" y="6"/>
                  </a:lnTo>
                  <a:lnTo>
                    <a:pt x="85" y="15"/>
                  </a:lnTo>
                  <a:lnTo>
                    <a:pt x="129" y="15"/>
                  </a:lnTo>
                  <a:lnTo>
                    <a:pt x="129" y="19"/>
                  </a:lnTo>
                  <a:lnTo>
                    <a:pt x="157" y="19"/>
                  </a:lnTo>
                  <a:lnTo>
                    <a:pt x="157" y="27"/>
                  </a:lnTo>
                  <a:lnTo>
                    <a:pt x="173" y="27"/>
                  </a:lnTo>
                  <a:lnTo>
                    <a:pt x="173" y="31"/>
                  </a:lnTo>
                  <a:lnTo>
                    <a:pt x="185" y="31"/>
                  </a:lnTo>
                  <a:lnTo>
                    <a:pt x="185" y="35"/>
                  </a:lnTo>
                  <a:lnTo>
                    <a:pt x="195" y="35"/>
                  </a:lnTo>
                  <a:lnTo>
                    <a:pt x="195" y="39"/>
                  </a:lnTo>
                  <a:lnTo>
                    <a:pt x="203" y="39"/>
                  </a:lnTo>
                  <a:lnTo>
                    <a:pt x="203" y="45"/>
                  </a:lnTo>
                  <a:lnTo>
                    <a:pt x="220" y="45"/>
                  </a:lnTo>
                  <a:lnTo>
                    <a:pt x="220" y="51"/>
                  </a:lnTo>
                  <a:lnTo>
                    <a:pt x="232" y="51"/>
                  </a:lnTo>
                  <a:lnTo>
                    <a:pt x="232" y="55"/>
                  </a:lnTo>
                  <a:lnTo>
                    <a:pt x="268" y="55"/>
                  </a:lnTo>
                  <a:lnTo>
                    <a:pt x="268" y="61"/>
                  </a:lnTo>
                  <a:lnTo>
                    <a:pt x="276" y="61"/>
                  </a:lnTo>
                  <a:lnTo>
                    <a:pt x="276" y="66"/>
                  </a:lnTo>
                  <a:lnTo>
                    <a:pt x="286" y="66"/>
                  </a:lnTo>
                  <a:lnTo>
                    <a:pt x="286" y="74"/>
                  </a:lnTo>
                  <a:lnTo>
                    <a:pt x="306" y="74"/>
                  </a:lnTo>
                  <a:lnTo>
                    <a:pt x="306" y="80"/>
                  </a:lnTo>
                  <a:lnTo>
                    <a:pt x="328" y="80"/>
                  </a:lnTo>
                  <a:lnTo>
                    <a:pt x="328" y="86"/>
                  </a:lnTo>
                  <a:lnTo>
                    <a:pt x="342" y="86"/>
                  </a:lnTo>
                  <a:lnTo>
                    <a:pt x="342" y="92"/>
                  </a:lnTo>
                  <a:lnTo>
                    <a:pt x="348" y="92"/>
                  </a:lnTo>
                  <a:lnTo>
                    <a:pt x="348" y="94"/>
                  </a:lnTo>
                  <a:lnTo>
                    <a:pt x="360" y="94"/>
                  </a:lnTo>
                  <a:lnTo>
                    <a:pt x="360" y="98"/>
                  </a:lnTo>
                  <a:lnTo>
                    <a:pt x="373" y="98"/>
                  </a:lnTo>
                  <a:lnTo>
                    <a:pt x="373" y="102"/>
                  </a:lnTo>
                  <a:lnTo>
                    <a:pt x="391" y="102"/>
                  </a:lnTo>
                  <a:lnTo>
                    <a:pt x="391" y="106"/>
                  </a:lnTo>
                  <a:lnTo>
                    <a:pt x="407" y="106"/>
                  </a:lnTo>
                  <a:lnTo>
                    <a:pt x="407" y="112"/>
                  </a:lnTo>
                  <a:lnTo>
                    <a:pt x="411" y="112"/>
                  </a:lnTo>
                  <a:lnTo>
                    <a:pt x="411" y="117"/>
                  </a:lnTo>
                  <a:lnTo>
                    <a:pt x="419" y="117"/>
                  </a:lnTo>
                  <a:lnTo>
                    <a:pt x="419" y="121"/>
                  </a:lnTo>
                  <a:lnTo>
                    <a:pt x="429" y="121"/>
                  </a:lnTo>
                  <a:lnTo>
                    <a:pt x="429" y="129"/>
                  </a:lnTo>
                  <a:lnTo>
                    <a:pt x="435" y="129"/>
                  </a:lnTo>
                  <a:lnTo>
                    <a:pt x="435" y="135"/>
                  </a:lnTo>
                  <a:lnTo>
                    <a:pt x="445" y="135"/>
                  </a:lnTo>
                  <a:lnTo>
                    <a:pt x="445" y="141"/>
                  </a:lnTo>
                  <a:lnTo>
                    <a:pt x="453" y="141"/>
                  </a:lnTo>
                  <a:lnTo>
                    <a:pt x="453" y="147"/>
                  </a:lnTo>
                  <a:lnTo>
                    <a:pt x="467" y="147"/>
                  </a:lnTo>
                  <a:lnTo>
                    <a:pt x="467" y="153"/>
                  </a:lnTo>
                  <a:lnTo>
                    <a:pt x="481" y="153"/>
                  </a:lnTo>
                  <a:lnTo>
                    <a:pt x="481" y="161"/>
                  </a:lnTo>
                  <a:lnTo>
                    <a:pt x="495" y="161"/>
                  </a:lnTo>
                  <a:lnTo>
                    <a:pt x="495" y="165"/>
                  </a:lnTo>
                  <a:lnTo>
                    <a:pt x="515" y="165"/>
                  </a:lnTo>
                  <a:lnTo>
                    <a:pt x="515" y="170"/>
                  </a:lnTo>
                  <a:lnTo>
                    <a:pt x="530" y="170"/>
                  </a:lnTo>
                  <a:lnTo>
                    <a:pt x="530" y="174"/>
                  </a:lnTo>
                  <a:lnTo>
                    <a:pt x="550" y="174"/>
                  </a:lnTo>
                  <a:lnTo>
                    <a:pt x="550" y="180"/>
                  </a:lnTo>
                  <a:lnTo>
                    <a:pt x="560" y="180"/>
                  </a:lnTo>
                  <a:lnTo>
                    <a:pt x="560" y="188"/>
                  </a:lnTo>
                  <a:lnTo>
                    <a:pt x="612" y="188"/>
                  </a:lnTo>
                  <a:lnTo>
                    <a:pt x="612" y="192"/>
                  </a:lnTo>
                  <a:lnTo>
                    <a:pt x="632" y="192"/>
                  </a:lnTo>
                  <a:lnTo>
                    <a:pt x="632" y="198"/>
                  </a:lnTo>
                  <a:lnTo>
                    <a:pt x="650" y="198"/>
                  </a:lnTo>
                  <a:lnTo>
                    <a:pt x="650" y="202"/>
                  </a:lnTo>
                  <a:lnTo>
                    <a:pt x="660" y="202"/>
                  </a:lnTo>
                  <a:lnTo>
                    <a:pt x="660" y="206"/>
                  </a:lnTo>
                  <a:lnTo>
                    <a:pt x="685" y="206"/>
                  </a:lnTo>
                  <a:lnTo>
                    <a:pt x="685" y="214"/>
                  </a:lnTo>
                  <a:lnTo>
                    <a:pt x="705" y="214"/>
                  </a:lnTo>
                  <a:lnTo>
                    <a:pt x="705" y="221"/>
                  </a:lnTo>
                  <a:lnTo>
                    <a:pt x="717" y="221"/>
                  </a:lnTo>
                  <a:lnTo>
                    <a:pt x="717" y="227"/>
                  </a:lnTo>
                  <a:lnTo>
                    <a:pt x="727" y="227"/>
                  </a:lnTo>
                  <a:lnTo>
                    <a:pt x="727" y="233"/>
                  </a:lnTo>
                  <a:lnTo>
                    <a:pt x="747" y="233"/>
                  </a:lnTo>
                  <a:lnTo>
                    <a:pt x="747" y="237"/>
                  </a:lnTo>
                  <a:lnTo>
                    <a:pt x="773" y="237"/>
                  </a:lnTo>
                  <a:lnTo>
                    <a:pt x="773" y="241"/>
                  </a:lnTo>
                  <a:lnTo>
                    <a:pt x="815" y="241"/>
                  </a:lnTo>
                  <a:lnTo>
                    <a:pt x="815" y="247"/>
                  </a:lnTo>
                  <a:lnTo>
                    <a:pt x="842" y="247"/>
                  </a:lnTo>
                  <a:lnTo>
                    <a:pt x="842" y="251"/>
                  </a:lnTo>
                  <a:lnTo>
                    <a:pt x="862" y="251"/>
                  </a:lnTo>
                  <a:lnTo>
                    <a:pt x="862" y="259"/>
                  </a:lnTo>
                  <a:lnTo>
                    <a:pt x="876" y="259"/>
                  </a:lnTo>
                  <a:lnTo>
                    <a:pt x="876" y="265"/>
                  </a:lnTo>
                  <a:lnTo>
                    <a:pt x="894" y="265"/>
                  </a:lnTo>
                  <a:lnTo>
                    <a:pt x="894" y="267"/>
                  </a:lnTo>
                  <a:lnTo>
                    <a:pt x="912" y="267"/>
                  </a:lnTo>
                  <a:lnTo>
                    <a:pt x="912" y="274"/>
                  </a:lnTo>
                  <a:lnTo>
                    <a:pt x="926" y="274"/>
                  </a:lnTo>
                  <a:lnTo>
                    <a:pt x="926" y="278"/>
                  </a:lnTo>
                  <a:lnTo>
                    <a:pt x="991" y="278"/>
                  </a:lnTo>
                  <a:lnTo>
                    <a:pt x="991" y="284"/>
                  </a:lnTo>
                  <a:lnTo>
                    <a:pt x="1035" y="284"/>
                  </a:lnTo>
                  <a:lnTo>
                    <a:pt x="1035" y="292"/>
                  </a:lnTo>
                  <a:lnTo>
                    <a:pt x="1057" y="292"/>
                  </a:lnTo>
                  <a:lnTo>
                    <a:pt x="1057" y="296"/>
                  </a:lnTo>
                  <a:lnTo>
                    <a:pt x="1085" y="296"/>
                  </a:lnTo>
                  <a:lnTo>
                    <a:pt x="1085" y="298"/>
                  </a:lnTo>
                  <a:lnTo>
                    <a:pt x="1109" y="298"/>
                  </a:lnTo>
                  <a:lnTo>
                    <a:pt x="1109" y="302"/>
                  </a:lnTo>
                  <a:lnTo>
                    <a:pt x="1144" y="302"/>
                  </a:lnTo>
                  <a:lnTo>
                    <a:pt x="1144" y="304"/>
                  </a:lnTo>
                  <a:lnTo>
                    <a:pt x="1176" y="304"/>
                  </a:lnTo>
                  <a:lnTo>
                    <a:pt x="1176" y="308"/>
                  </a:lnTo>
                  <a:lnTo>
                    <a:pt x="1202" y="308"/>
                  </a:lnTo>
                  <a:lnTo>
                    <a:pt x="1202" y="312"/>
                  </a:lnTo>
                  <a:lnTo>
                    <a:pt x="1224" y="312"/>
                  </a:lnTo>
                  <a:lnTo>
                    <a:pt x="1224" y="316"/>
                  </a:lnTo>
                  <a:lnTo>
                    <a:pt x="1301" y="316"/>
                  </a:lnTo>
                  <a:lnTo>
                    <a:pt x="1301" y="320"/>
                  </a:lnTo>
                  <a:lnTo>
                    <a:pt x="1317" y="320"/>
                  </a:lnTo>
                  <a:lnTo>
                    <a:pt x="1317" y="331"/>
                  </a:lnTo>
                  <a:lnTo>
                    <a:pt x="1329" y="331"/>
                  </a:lnTo>
                </a:path>
              </a:pathLst>
            </a:custGeom>
            <a:noFill/>
            <a:ln w="285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1" name="Line 522">
              <a:extLst>
                <a:ext uri="{FF2B5EF4-FFF2-40B4-BE49-F238E27FC236}">
                  <a16:creationId xmlns:a16="http://schemas.microsoft.com/office/drawing/2014/main" xmlns="" id="{26A97F19-3E21-40A7-8525-0AB2BA687B7C}"/>
                </a:ext>
              </a:extLst>
            </p:cNvPr>
            <p:cNvSpPr>
              <a:spLocks noChangeShapeType="1"/>
            </p:cNvSpPr>
            <p:nvPr/>
          </p:nvSpPr>
          <p:spPr bwMode="auto">
            <a:xfrm>
              <a:off x="5937438" y="347513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2" name="Line 523">
              <a:extLst>
                <a:ext uri="{FF2B5EF4-FFF2-40B4-BE49-F238E27FC236}">
                  <a16:creationId xmlns:a16="http://schemas.microsoft.com/office/drawing/2014/main" xmlns="" id="{0DD53CE9-5A20-4568-96CE-5815343D5B22}"/>
                </a:ext>
              </a:extLst>
            </p:cNvPr>
            <p:cNvSpPr>
              <a:spLocks noChangeShapeType="1"/>
            </p:cNvSpPr>
            <p:nvPr/>
          </p:nvSpPr>
          <p:spPr bwMode="auto">
            <a:xfrm flipH="1">
              <a:off x="5909073" y="350191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3" name="Line 524">
              <a:extLst>
                <a:ext uri="{FF2B5EF4-FFF2-40B4-BE49-F238E27FC236}">
                  <a16:creationId xmlns:a16="http://schemas.microsoft.com/office/drawing/2014/main" xmlns="" id="{2E1E190B-84F0-4B06-8860-9B35A1C49019}"/>
                </a:ext>
              </a:extLst>
            </p:cNvPr>
            <p:cNvSpPr>
              <a:spLocks noChangeShapeType="1"/>
            </p:cNvSpPr>
            <p:nvPr/>
          </p:nvSpPr>
          <p:spPr bwMode="auto">
            <a:xfrm>
              <a:off x="5918528" y="345622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4" name="Line 525">
              <a:extLst>
                <a:ext uri="{FF2B5EF4-FFF2-40B4-BE49-F238E27FC236}">
                  <a16:creationId xmlns:a16="http://schemas.microsoft.com/office/drawing/2014/main" xmlns="" id="{26BDC6C3-409B-402B-A1FB-71BEF4A3C0E5}"/>
                </a:ext>
              </a:extLst>
            </p:cNvPr>
            <p:cNvSpPr>
              <a:spLocks noChangeShapeType="1"/>
            </p:cNvSpPr>
            <p:nvPr/>
          </p:nvSpPr>
          <p:spPr bwMode="auto">
            <a:xfrm flipH="1">
              <a:off x="5893315" y="348143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5" name="Line 526">
              <a:extLst>
                <a:ext uri="{FF2B5EF4-FFF2-40B4-BE49-F238E27FC236}">
                  <a16:creationId xmlns:a16="http://schemas.microsoft.com/office/drawing/2014/main" xmlns="" id="{CF093BAD-2C68-49F3-B5E6-7DC687505EB1}"/>
                </a:ext>
              </a:extLst>
            </p:cNvPr>
            <p:cNvSpPr>
              <a:spLocks noChangeShapeType="1"/>
            </p:cNvSpPr>
            <p:nvPr/>
          </p:nvSpPr>
          <p:spPr bwMode="auto">
            <a:xfrm>
              <a:off x="5909073" y="345622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6" name="Line 527">
              <a:extLst>
                <a:ext uri="{FF2B5EF4-FFF2-40B4-BE49-F238E27FC236}">
                  <a16:creationId xmlns:a16="http://schemas.microsoft.com/office/drawing/2014/main" xmlns="" id="{B5BCDDCB-59C8-4AA7-B866-FB100F93963E}"/>
                </a:ext>
              </a:extLst>
            </p:cNvPr>
            <p:cNvSpPr>
              <a:spLocks noChangeShapeType="1"/>
            </p:cNvSpPr>
            <p:nvPr/>
          </p:nvSpPr>
          <p:spPr bwMode="auto">
            <a:xfrm flipH="1">
              <a:off x="5883860" y="348143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7" name="Line 528">
              <a:extLst>
                <a:ext uri="{FF2B5EF4-FFF2-40B4-BE49-F238E27FC236}">
                  <a16:creationId xmlns:a16="http://schemas.microsoft.com/office/drawing/2014/main" xmlns="" id="{9F865E21-C770-4DF7-9681-2383D5BD3465}"/>
                </a:ext>
              </a:extLst>
            </p:cNvPr>
            <p:cNvSpPr>
              <a:spLocks noChangeShapeType="1"/>
            </p:cNvSpPr>
            <p:nvPr/>
          </p:nvSpPr>
          <p:spPr bwMode="auto">
            <a:xfrm>
              <a:off x="5902770" y="345622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8" name="Line 529">
              <a:extLst>
                <a:ext uri="{FF2B5EF4-FFF2-40B4-BE49-F238E27FC236}">
                  <a16:creationId xmlns:a16="http://schemas.microsoft.com/office/drawing/2014/main" xmlns="" id="{BF6A7D4D-7B76-49D3-8FAB-248E69B22858}"/>
                </a:ext>
              </a:extLst>
            </p:cNvPr>
            <p:cNvSpPr>
              <a:spLocks noChangeShapeType="1"/>
            </p:cNvSpPr>
            <p:nvPr/>
          </p:nvSpPr>
          <p:spPr bwMode="auto">
            <a:xfrm flipH="1">
              <a:off x="5874405" y="348143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59" name="Line 530">
              <a:extLst>
                <a:ext uri="{FF2B5EF4-FFF2-40B4-BE49-F238E27FC236}">
                  <a16:creationId xmlns:a16="http://schemas.microsoft.com/office/drawing/2014/main" xmlns="" id="{EACBB677-FFBC-4D23-BE9B-D5180D989FA7}"/>
                </a:ext>
              </a:extLst>
            </p:cNvPr>
            <p:cNvSpPr>
              <a:spLocks noChangeShapeType="1"/>
            </p:cNvSpPr>
            <p:nvPr/>
          </p:nvSpPr>
          <p:spPr bwMode="auto">
            <a:xfrm>
              <a:off x="5893315" y="345622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0" name="Line 531">
              <a:extLst>
                <a:ext uri="{FF2B5EF4-FFF2-40B4-BE49-F238E27FC236}">
                  <a16:creationId xmlns:a16="http://schemas.microsoft.com/office/drawing/2014/main" xmlns="" id="{D79DFDCF-6BF6-4B3B-BA02-3058D4A7A2A8}"/>
                </a:ext>
              </a:extLst>
            </p:cNvPr>
            <p:cNvSpPr>
              <a:spLocks noChangeShapeType="1"/>
            </p:cNvSpPr>
            <p:nvPr/>
          </p:nvSpPr>
          <p:spPr bwMode="auto">
            <a:xfrm flipH="1">
              <a:off x="5868102" y="348143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1" name="Line 532">
              <a:extLst>
                <a:ext uri="{FF2B5EF4-FFF2-40B4-BE49-F238E27FC236}">
                  <a16:creationId xmlns:a16="http://schemas.microsoft.com/office/drawing/2014/main" xmlns="" id="{FA0A0B4E-4F1A-4B4B-BD7B-A748CF6C377B}"/>
                </a:ext>
              </a:extLst>
            </p:cNvPr>
            <p:cNvSpPr>
              <a:spLocks noChangeShapeType="1"/>
            </p:cNvSpPr>
            <p:nvPr/>
          </p:nvSpPr>
          <p:spPr bwMode="auto">
            <a:xfrm>
              <a:off x="5775129"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2" name="Line 533">
              <a:extLst>
                <a:ext uri="{FF2B5EF4-FFF2-40B4-BE49-F238E27FC236}">
                  <a16:creationId xmlns:a16="http://schemas.microsoft.com/office/drawing/2014/main" xmlns="" id="{F7E2C262-436B-471C-9DB4-85C4B07315E3}"/>
                </a:ext>
              </a:extLst>
            </p:cNvPr>
            <p:cNvSpPr>
              <a:spLocks noChangeShapeType="1"/>
            </p:cNvSpPr>
            <p:nvPr/>
          </p:nvSpPr>
          <p:spPr bwMode="auto">
            <a:xfrm flipH="1">
              <a:off x="5746764" y="347828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3" name="Line 534">
              <a:extLst>
                <a:ext uri="{FF2B5EF4-FFF2-40B4-BE49-F238E27FC236}">
                  <a16:creationId xmlns:a16="http://schemas.microsoft.com/office/drawing/2014/main" xmlns="" id="{A16FD354-3C14-498D-A337-C8811BDE47ED}"/>
                </a:ext>
              </a:extLst>
            </p:cNvPr>
            <p:cNvSpPr>
              <a:spLocks noChangeShapeType="1"/>
            </p:cNvSpPr>
            <p:nvPr/>
          </p:nvSpPr>
          <p:spPr bwMode="auto">
            <a:xfrm>
              <a:off x="5765674" y="3446766"/>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4" name="Line 535">
              <a:extLst>
                <a:ext uri="{FF2B5EF4-FFF2-40B4-BE49-F238E27FC236}">
                  <a16:creationId xmlns:a16="http://schemas.microsoft.com/office/drawing/2014/main" xmlns="" id="{05962833-F7E3-42B7-BB9E-0DFBA8532EE0}"/>
                </a:ext>
              </a:extLst>
            </p:cNvPr>
            <p:cNvSpPr>
              <a:spLocks noChangeShapeType="1"/>
            </p:cNvSpPr>
            <p:nvPr/>
          </p:nvSpPr>
          <p:spPr bwMode="auto">
            <a:xfrm flipH="1">
              <a:off x="5740461" y="347513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5" name="Line 536">
              <a:extLst>
                <a:ext uri="{FF2B5EF4-FFF2-40B4-BE49-F238E27FC236}">
                  <a16:creationId xmlns:a16="http://schemas.microsoft.com/office/drawing/2014/main" xmlns="" id="{42510602-2D97-4340-9EEC-8821939E2FE9}"/>
                </a:ext>
              </a:extLst>
            </p:cNvPr>
            <p:cNvSpPr>
              <a:spLocks noChangeShapeType="1"/>
            </p:cNvSpPr>
            <p:nvPr/>
          </p:nvSpPr>
          <p:spPr bwMode="auto">
            <a:xfrm>
              <a:off x="5759370" y="3443614"/>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6" name="Line 537">
              <a:extLst>
                <a:ext uri="{FF2B5EF4-FFF2-40B4-BE49-F238E27FC236}">
                  <a16:creationId xmlns:a16="http://schemas.microsoft.com/office/drawing/2014/main" xmlns="" id="{C7A27823-796C-482E-B1E3-F65AC1BFB2B9}"/>
                </a:ext>
              </a:extLst>
            </p:cNvPr>
            <p:cNvSpPr>
              <a:spLocks noChangeShapeType="1"/>
            </p:cNvSpPr>
            <p:nvPr/>
          </p:nvSpPr>
          <p:spPr bwMode="auto">
            <a:xfrm flipH="1">
              <a:off x="5731006" y="347197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7" name="Line 538">
              <a:extLst>
                <a:ext uri="{FF2B5EF4-FFF2-40B4-BE49-F238E27FC236}">
                  <a16:creationId xmlns:a16="http://schemas.microsoft.com/office/drawing/2014/main" xmlns="" id="{B8984701-8D0B-4E9F-9259-B1963FD862C9}"/>
                </a:ext>
              </a:extLst>
            </p:cNvPr>
            <p:cNvSpPr>
              <a:spLocks noChangeShapeType="1"/>
            </p:cNvSpPr>
            <p:nvPr/>
          </p:nvSpPr>
          <p:spPr bwMode="auto">
            <a:xfrm>
              <a:off x="5749915" y="3443614"/>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8" name="Line 539">
              <a:extLst>
                <a:ext uri="{FF2B5EF4-FFF2-40B4-BE49-F238E27FC236}">
                  <a16:creationId xmlns:a16="http://schemas.microsoft.com/office/drawing/2014/main" xmlns="" id="{FF4C7C51-5F1B-49E9-92C4-46FCB583D68E}"/>
                </a:ext>
              </a:extLst>
            </p:cNvPr>
            <p:cNvSpPr>
              <a:spLocks noChangeShapeType="1"/>
            </p:cNvSpPr>
            <p:nvPr/>
          </p:nvSpPr>
          <p:spPr bwMode="auto">
            <a:xfrm flipH="1">
              <a:off x="5721551" y="347197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69" name="Line 540">
              <a:extLst>
                <a:ext uri="{FF2B5EF4-FFF2-40B4-BE49-F238E27FC236}">
                  <a16:creationId xmlns:a16="http://schemas.microsoft.com/office/drawing/2014/main" xmlns="" id="{92CD5AD3-BA57-4CC9-96F4-A953324802E7}"/>
                </a:ext>
              </a:extLst>
            </p:cNvPr>
            <p:cNvSpPr>
              <a:spLocks noChangeShapeType="1"/>
            </p:cNvSpPr>
            <p:nvPr/>
          </p:nvSpPr>
          <p:spPr bwMode="auto">
            <a:xfrm>
              <a:off x="5737309"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0" name="Line 541">
              <a:extLst>
                <a:ext uri="{FF2B5EF4-FFF2-40B4-BE49-F238E27FC236}">
                  <a16:creationId xmlns:a16="http://schemas.microsoft.com/office/drawing/2014/main" xmlns="" id="{DA35A2F0-7415-4F1B-8347-875444CF9BDD}"/>
                </a:ext>
              </a:extLst>
            </p:cNvPr>
            <p:cNvSpPr>
              <a:spLocks noChangeShapeType="1"/>
            </p:cNvSpPr>
            <p:nvPr/>
          </p:nvSpPr>
          <p:spPr bwMode="auto">
            <a:xfrm flipH="1">
              <a:off x="5708944" y="3462524"/>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1" name="Line 542">
              <a:extLst>
                <a:ext uri="{FF2B5EF4-FFF2-40B4-BE49-F238E27FC236}">
                  <a16:creationId xmlns:a16="http://schemas.microsoft.com/office/drawing/2014/main" xmlns="" id="{90CD43CE-B6ED-4B10-9599-6E752E8FCDF8}"/>
                </a:ext>
              </a:extLst>
            </p:cNvPr>
            <p:cNvSpPr>
              <a:spLocks noChangeShapeType="1"/>
            </p:cNvSpPr>
            <p:nvPr/>
          </p:nvSpPr>
          <p:spPr bwMode="auto">
            <a:xfrm>
              <a:off x="5731006"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2" name="Line 543">
              <a:extLst>
                <a:ext uri="{FF2B5EF4-FFF2-40B4-BE49-F238E27FC236}">
                  <a16:creationId xmlns:a16="http://schemas.microsoft.com/office/drawing/2014/main" xmlns="" id="{B6A390E3-0B2C-470A-A14B-236639B4C0BB}"/>
                </a:ext>
              </a:extLst>
            </p:cNvPr>
            <p:cNvSpPr>
              <a:spLocks noChangeShapeType="1"/>
            </p:cNvSpPr>
            <p:nvPr/>
          </p:nvSpPr>
          <p:spPr bwMode="auto">
            <a:xfrm flipH="1">
              <a:off x="5702641" y="346252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3" name="Line 544">
              <a:extLst>
                <a:ext uri="{FF2B5EF4-FFF2-40B4-BE49-F238E27FC236}">
                  <a16:creationId xmlns:a16="http://schemas.microsoft.com/office/drawing/2014/main" xmlns="" id="{936B1AA9-2172-42F6-9C89-7D82FB17E1E3}"/>
                </a:ext>
              </a:extLst>
            </p:cNvPr>
            <p:cNvSpPr>
              <a:spLocks noChangeShapeType="1"/>
            </p:cNvSpPr>
            <p:nvPr/>
          </p:nvSpPr>
          <p:spPr bwMode="auto">
            <a:xfrm>
              <a:off x="5721551"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4" name="Line 545">
              <a:extLst>
                <a:ext uri="{FF2B5EF4-FFF2-40B4-BE49-F238E27FC236}">
                  <a16:creationId xmlns:a16="http://schemas.microsoft.com/office/drawing/2014/main" xmlns="" id="{60E694BA-9287-4E73-BF75-02CC21922E0D}"/>
                </a:ext>
              </a:extLst>
            </p:cNvPr>
            <p:cNvSpPr>
              <a:spLocks noChangeShapeType="1"/>
            </p:cNvSpPr>
            <p:nvPr/>
          </p:nvSpPr>
          <p:spPr bwMode="auto">
            <a:xfrm flipH="1">
              <a:off x="5693186" y="346252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5" name="Line 546">
              <a:extLst>
                <a:ext uri="{FF2B5EF4-FFF2-40B4-BE49-F238E27FC236}">
                  <a16:creationId xmlns:a16="http://schemas.microsoft.com/office/drawing/2014/main" xmlns="" id="{9684986B-2036-42DA-8018-4598480CCFC9}"/>
                </a:ext>
              </a:extLst>
            </p:cNvPr>
            <p:cNvSpPr>
              <a:spLocks noChangeShapeType="1"/>
            </p:cNvSpPr>
            <p:nvPr/>
          </p:nvSpPr>
          <p:spPr bwMode="auto">
            <a:xfrm>
              <a:off x="5708944"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6" name="Line 547">
              <a:extLst>
                <a:ext uri="{FF2B5EF4-FFF2-40B4-BE49-F238E27FC236}">
                  <a16:creationId xmlns:a16="http://schemas.microsoft.com/office/drawing/2014/main" xmlns="" id="{BBC38D32-5DBF-40CA-BC31-6A2CA2EE1CC5}"/>
                </a:ext>
              </a:extLst>
            </p:cNvPr>
            <p:cNvSpPr>
              <a:spLocks noChangeShapeType="1"/>
            </p:cNvSpPr>
            <p:nvPr/>
          </p:nvSpPr>
          <p:spPr bwMode="auto">
            <a:xfrm flipH="1">
              <a:off x="5683731" y="346252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7" name="Line 548">
              <a:extLst>
                <a:ext uri="{FF2B5EF4-FFF2-40B4-BE49-F238E27FC236}">
                  <a16:creationId xmlns:a16="http://schemas.microsoft.com/office/drawing/2014/main" xmlns="" id="{37862A4B-7490-432A-A27C-AAE52661A53C}"/>
                </a:ext>
              </a:extLst>
            </p:cNvPr>
            <p:cNvSpPr>
              <a:spLocks noChangeShapeType="1"/>
            </p:cNvSpPr>
            <p:nvPr/>
          </p:nvSpPr>
          <p:spPr bwMode="auto">
            <a:xfrm>
              <a:off x="5702641"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8" name="Line 549">
              <a:extLst>
                <a:ext uri="{FF2B5EF4-FFF2-40B4-BE49-F238E27FC236}">
                  <a16:creationId xmlns:a16="http://schemas.microsoft.com/office/drawing/2014/main" xmlns="" id="{B73CA7F3-7849-4508-944B-A25D66F3193D}"/>
                </a:ext>
              </a:extLst>
            </p:cNvPr>
            <p:cNvSpPr>
              <a:spLocks noChangeShapeType="1"/>
            </p:cNvSpPr>
            <p:nvPr/>
          </p:nvSpPr>
          <p:spPr bwMode="auto">
            <a:xfrm flipH="1">
              <a:off x="5677428" y="346252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79" name="Line 550">
              <a:extLst>
                <a:ext uri="{FF2B5EF4-FFF2-40B4-BE49-F238E27FC236}">
                  <a16:creationId xmlns:a16="http://schemas.microsoft.com/office/drawing/2014/main" xmlns="" id="{15C80AD1-54FC-4101-9964-5AE3EB73E935}"/>
                </a:ext>
              </a:extLst>
            </p:cNvPr>
            <p:cNvSpPr>
              <a:spLocks noChangeShapeType="1"/>
            </p:cNvSpPr>
            <p:nvPr/>
          </p:nvSpPr>
          <p:spPr bwMode="auto">
            <a:xfrm>
              <a:off x="5693186"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0" name="Line 551">
              <a:extLst>
                <a:ext uri="{FF2B5EF4-FFF2-40B4-BE49-F238E27FC236}">
                  <a16:creationId xmlns:a16="http://schemas.microsoft.com/office/drawing/2014/main" xmlns="" id="{B371D76F-88E7-4552-92A1-6668FD5B8B2A}"/>
                </a:ext>
              </a:extLst>
            </p:cNvPr>
            <p:cNvSpPr>
              <a:spLocks noChangeShapeType="1"/>
            </p:cNvSpPr>
            <p:nvPr/>
          </p:nvSpPr>
          <p:spPr bwMode="auto">
            <a:xfrm flipH="1">
              <a:off x="5667973" y="346252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1" name="Line 552">
              <a:extLst>
                <a:ext uri="{FF2B5EF4-FFF2-40B4-BE49-F238E27FC236}">
                  <a16:creationId xmlns:a16="http://schemas.microsoft.com/office/drawing/2014/main" xmlns="" id="{8B56ACD1-8540-49DD-9239-B05A3691E54E}"/>
                </a:ext>
              </a:extLst>
            </p:cNvPr>
            <p:cNvSpPr>
              <a:spLocks noChangeShapeType="1"/>
            </p:cNvSpPr>
            <p:nvPr/>
          </p:nvSpPr>
          <p:spPr bwMode="auto">
            <a:xfrm>
              <a:off x="5680579" y="3431007"/>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2" name="Line 553">
              <a:extLst>
                <a:ext uri="{FF2B5EF4-FFF2-40B4-BE49-F238E27FC236}">
                  <a16:creationId xmlns:a16="http://schemas.microsoft.com/office/drawing/2014/main" xmlns="" id="{6CAAC3D5-E883-42EC-AB46-0E6FDBF5FE24}"/>
                </a:ext>
              </a:extLst>
            </p:cNvPr>
            <p:cNvSpPr>
              <a:spLocks noChangeShapeType="1"/>
            </p:cNvSpPr>
            <p:nvPr/>
          </p:nvSpPr>
          <p:spPr bwMode="auto">
            <a:xfrm flipH="1">
              <a:off x="5655366" y="345937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3" name="Line 554">
              <a:extLst>
                <a:ext uri="{FF2B5EF4-FFF2-40B4-BE49-F238E27FC236}">
                  <a16:creationId xmlns:a16="http://schemas.microsoft.com/office/drawing/2014/main" xmlns="" id="{93AFAF0F-A415-45FD-A29C-E7B27C7541C5}"/>
                </a:ext>
              </a:extLst>
            </p:cNvPr>
            <p:cNvSpPr>
              <a:spLocks noChangeShapeType="1"/>
            </p:cNvSpPr>
            <p:nvPr/>
          </p:nvSpPr>
          <p:spPr bwMode="auto">
            <a:xfrm>
              <a:off x="5674276" y="3431007"/>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4" name="Line 555">
              <a:extLst>
                <a:ext uri="{FF2B5EF4-FFF2-40B4-BE49-F238E27FC236}">
                  <a16:creationId xmlns:a16="http://schemas.microsoft.com/office/drawing/2014/main" xmlns="" id="{5F80B747-E236-4DB6-ABC7-10129B6645DF}"/>
                </a:ext>
              </a:extLst>
            </p:cNvPr>
            <p:cNvSpPr>
              <a:spLocks noChangeShapeType="1"/>
            </p:cNvSpPr>
            <p:nvPr/>
          </p:nvSpPr>
          <p:spPr bwMode="auto">
            <a:xfrm flipH="1">
              <a:off x="5649063" y="345937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5" name="Line 556">
              <a:extLst>
                <a:ext uri="{FF2B5EF4-FFF2-40B4-BE49-F238E27FC236}">
                  <a16:creationId xmlns:a16="http://schemas.microsoft.com/office/drawing/2014/main" xmlns="" id="{2FF59E64-041C-4A11-A856-7C23FDD4F6F0}"/>
                </a:ext>
              </a:extLst>
            </p:cNvPr>
            <p:cNvSpPr>
              <a:spLocks noChangeShapeType="1"/>
            </p:cNvSpPr>
            <p:nvPr/>
          </p:nvSpPr>
          <p:spPr bwMode="auto">
            <a:xfrm>
              <a:off x="5667973" y="3431007"/>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6" name="Line 557">
              <a:extLst>
                <a:ext uri="{FF2B5EF4-FFF2-40B4-BE49-F238E27FC236}">
                  <a16:creationId xmlns:a16="http://schemas.microsoft.com/office/drawing/2014/main" xmlns="" id="{602F1166-0F31-414C-9D4B-A6532094C736}"/>
                </a:ext>
              </a:extLst>
            </p:cNvPr>
            <p:cNvSpPr>
              <a:spLocks noChangeShapeType="1"/>
            </p:cNvSpPr>
            <p:nvPr/>
          </p:nvSpPr>
          <p:spPr bwMode="auto">
            <a:xfrm flipH="1">
              <a:off x="5642760" y="345937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7" name="Line 558">
              <a:extLst>
                <a:ext uri="{FF2B5EF4-FFF2-40B4-BE49-F238E27FC236}">
                  <a16:creationId xmlns:a16="http://schemas.microsoft.com/office/drawing/2014/main" xmlns="" id="{ADDAEA41-3646-4A8B-875D-1F7518047B7E}"/>
                </a:ext>
              </a:extLst>
            </p:cNvPr>
            <p:cNvSpPr>
              <a:spLocks noChangeShapeType="1"/>
            </p:cNvSpPr>
            <p:nvPr/>
          </p:nvSpPr>
          <p:spPr bwMode="auto">
            <a:xfrm>
              <a:off x="5639608" y="3427856"/>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8" name="Line 559">
              <a:extLst>
                <a:ext uri="{FF2B5EF4-FFF2-40B4-BE49-F238E27FC236}">
                  <a16:creationId xmlns:a16="http://schemas.microsoft.com/office/drawing/2014/main" xmlns="" id="{25FE8251-F65D-4662-AB41-F836695992ED}"/>
                </a:ext>
              </a:extLst>
            </p:cNvPr>
            <p:cNvSpPr>
              <a:spLocks noChangeShapeType="1"/>
            </p:cNvSpPr>
            <p:nvPr/>
          </p:nvSpPr>
          <p:spPr bwMode="auto">
            <a:xfrm flipH="1">
              <a:off x="5614395" y="345622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89" name="Line 560">
              <a:extLst>
                <a:ext uri="{FF2B5EF4-FFF2-40B4-BE49-F238E27FC236}">
                  <a16:creationId xmlns:a16="http://schemas.microsoft.com/office/drawing/2014/main" xmlns="" id="{C3E5D2DA-DA17-439E-A81B-67B21ADF68F8}"/>
                </a:ext>
              </a:extLst>
            </p:cNvPr>
            <p:cNvSpPr>
              <a:spLocks noChangeShapeType="1"/>
            </p:cNvSpPr>
            <p:nvPr/>
          </p:nvSpPr>
          <p:spPr bwMode="auto">
            <a:xfrm>
              <a:off x="5627002" y="3427856"/>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0" name="Line 561">
              <a:extLst>
                <a:ext uri="{FF2B5EF4-FFF2-40B4-BE49-F238E27FC236}">
                  <a16:creationId xmlns:a16="http://schemas.microsoft.com/office/drawing/2014/main" xmlns="" id="{A02090E8-E88B-406F-866C-11C3727EA447}"/>
                </a:ext>
              </a:extLst>
            </p:cNvPr>
            <p:cNvSpPr>
              <a:spLocks noChangeShapeType="1"/>
            </p:cNvSpPr>
            <p:nvPr/>
          </p:nvSpPr>
          <p:spPr bwMode="auto">
            <a:xfrm flipH="1">
              <a:off x="5600213" y="3456220"/>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1" name="Line 562">
              <a:extLst>
                <a:ext uri="{FF2B5EF4-FFF2-40B4-BE49-F238E27FC236}">
                  <a16:creationId xmlns:a16="http://schemas.microsoft.com/office/drawing/2014/main" xmlns="" id="{35138C05-6332-40F7-AFE4-D64B919364E3}"/>
                </a:ext>
              </a:extLst>
            </p:cNvPr>
            <p:cNvSpPr>
              <a:spLocks noChangeShapeType="1"/>
            </p:cNvSpPr>
            <p:nvPr/>
          </p:nvSpPr>
          <p:spPr bwMode="auto">
            <a:xfrm>
              <a:off x="5608092" y="3427856"/>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2" name="Line 563">
              <a:extLst>
                <a:ext uri="{FF2B5EF4-FFF2-40B4-BE49-F238E27FC236}">
                  <a16:creationId xmlns:a16="http://schemas.microsoft.com/office/drawing/2014/main" xmlns="" id="{313A4E7C-EE1B-42BB-B8E9-4D4A1F5F4058}"/>
                </a:ext>
              </a:extLst>
            </p:cNvPr>
            <p:cNvSpPr>
              <a:spLocks noChangeShapeType="1"/>
            </p:cNvSpPr>
            <p:nvPr/>
          </p:nvSpPr>
          <p:spPr bwMode="auto">
            <a:xfrm flipH="1">
              <a:off x="5578151" y="3456220"/>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3" name="Line 564">
              <a:extLst>
                <a:ext uri="{FF2B5EF4-FFF2-40B4-BE49-F238E27FC236}">
                  <a16:creationId xmlns:a16="http://schemas.microsoft.com/office/drawing/2014/main" xmlns="" id="{E9077B74-9731-4163-9180-A5A394656D3D}"/>
                </a:ext>
              </a:extLst>
            </p:cNvPr>
            <p:cNvSpPr>
              <a:spLocks noChangeShapeType="1"/>
            </p:cNvSpPr>
            <p:nvPr/>
          </p:nvSpPr>
          <p:spPr bwMode="auto">
            <a:xfrm>
              <a:off x="5581303" y="3421552"/>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4" name="Line 565">
              <a:extLst>
                <a:ext uri="{FF2B5EF4-FFF2-40B4-BE49-F238E27FC236}">
                  <a16:creationId xmlns:a16="http://schemas.microsoft.com/office/drawing/2014/main" xmlns="" id="{05A0AA3E-FB6A-4D2B-9FA7-E6A00CFA88F9}"/>
                </a:ext>
              </a:extLst>
            </p:cNvPr>
            <p:cNvSpPr>
              <a:spLocks noChangeShapeType="1"/>
            </p:cNvSpPr>
            <p:nvPr/>
          </p:nvSpPr>
          <p:spPr bwMode="auto">
            <a:xfrm flipH="1">
              <a:off x="5552938" y="3449917"/>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5" name="Line 566">
              <a:extLst>
                <a:ext uri="{FF2B5EF4-FFF2-40B4-BE49-F238E27FC236}">
                  <a16:creationId xmlns:a16="http://schemas.microsoft.com/office/drawing/2014/main" xmlns="" id="{9E84CB2D-BB84-4FBC-AA5C-7A2B406488E4}"/>
                </a:ext>
              </a:extLst>
            </p:cNvPr>
            <p:cNvSpPr>
              <a:spLocks noChangeShapeType="1"/>
            </p:cNvSpPr>
            <p:nvPr/>
          </p:nvSpPr>
          <p:spPr bwMode="auto">
            <a:xfrm>
              <a:off x="5571848" y="3421552"/>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6" name="Line 567">
              <a:extLst>
                <a:ext uri="{FF2B5EF4-FFF2-40B4-BE49-F238E27FC236}">
                  <a16:creationId xmlns:a16="http://schemas.microsoft.com/office/drawing/2014/main" xmlns="" id="{1BEB131C-3EAA-4631-92C5-4099827EBDDB}"/>
                </a:ext>
              </a:extLst>
            </p:cNvPr>
            <p:cNvSpPr>
              <a:spLocks noChangeShapeType="1"/>
            </p:cNvSpPr>
            <p:nvPr/>
          </p:nvSpPr>
          <p:spPr bwMode="auto">
            <a:xfrm flipH="1">
              <a:off x="5543483" y="3449917"/>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7" name="Line 568">
              <a:extLst>
                <a:ext uri="{FF2B5EF4-FFF2-40B4-BE49-F238E27FC236}">
                  <a16:creationId xmlns:a16="http://schemas.microsoft.com/office/drawing/2014/main" xmlns="" id="{19937C39-361C-45D0-8197-D6A033BE8472}"/>
                </a:ext>
              </a:extLst>
            </p:cNvPr>
            <p:cNvSpPr>
              <a:spLocks noChangeShapeType="1"/>
            </p:cNvSpPr>
            <p:nvPr/>
          </p:nvSpPr>
          <p:spPr bwMode="auto">
            <a:xfrm>
              <a:off x="5562393" y="3421552"/>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8" name="Line 569">
              <a:extLst>
                <a:ext uri="{FF2B5EF4-FFF2-40B4-BE49-F238E27FC236}">
                  <a16:creationId xmlns:a16="http://schemas.microsoft.com/office/drawing/2014/main" xmlns="" id="{C6EC8A42-7A33-4E1E-AAE6-CF03A5597B2E}"/>
                </a:ext>
              </a:extLst>
            </p:cNvPr>
            <p:cNvSpPr>
              <a:spLocks noChangeShapeType="1"/>
            </p:cNvSpPr>
            <p:nvPr/>
          </p:nvSpPr>
          <p:spPr bwMode="auto">
            <a:xfrm flipH="1">
              <a:off x="5534028" y="3449917"/>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99" name="Line 570">
              <a:extLst>
                <a:ext uri="{FF2B5EF4-FFF2-40B4-BE49-F238E27FC236}">
                  <a16:creationId xmlns:a16="http://schemas.microsoft.com/office/drawing/2014/main" xmlns="" id="{467D6405-9BBC-43CA-8744-F511FBB4F683}"/>
                </a:ext>
              </a:extLst>
            </p:cNvPr>
            <p:cNvSpPr>
              <a:spLocks noChangeShapeType="1"/>
            </p:cNvSpPr>
            <p:nvPr/>
          </p:nvSpPr>
          <p:spPr bwMode="auto">
            <a:xfrm>
              <a:off x="5552938" y="341840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0" name="Line 571">
              <a:extLst>
                <a:ext uri="{FF2B5EF4-FFF2-40B4-BE49-F238E27FC236}">
                  <a16:creationId xmlns:a16="http://schemas.microsoft.com/office/drawing/2014/main" xmlns="" id="{CBE61BFD-D271-4DB9-80ED-1DB4DC53E43D}"/>
                </a:ext>
              </a:extLst>
            </p:cNvPr>
            <p:cNvSpPr>
              <a:spLocks noChangeShapeType="1"/>
            </p:cNvSpPr>
            <p:nvPr/>
          </p:nvSpPr>
          <p:spPr bwMode="auto">
            <a:xfrm flipH="1">
              <a:off x="5524573" y="344361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1" name="Line 572">
              <a:extLst>
                <a:ext uri="{FF2B5EF4-FFF2-40B4-BE49-F238E27FC236}">
                  <a16:creationId xmlns:a16="http://schemas.microsoft.com/office/drawing/2014/main" xmlns="" id="{B09AFDAB-392B-4178-B705-3226873AAB85}"/>
                </a:ext>
              </a:extLst>
            </p:cNvPr>
            <p:cNvSpPr>
              <a:spLocks noChangeShapeType="1"/>
            </p:cNvSpPr>
            <p:nvPr/>
          </p:nvSpPr>
          <p:spPr bwMode="auto">
            <a:xfrm>
              <a:off x="5543483" y="341840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2" name="Line 573">
              <a:extLst>
                <a:ext uri="{FF2B5EF4-FFF2-40B4-BE49-F238E27FC236}">
                  <a16:creationId xmlns:a16="http://schemas.microsoft.com/office/drawing/2014/main" xmlns="" id="{CA71799E-D762-4ABA-82C3-53905D787655}"/>
                </a:ext>
              </a:extLst>
            </p:cNvPr>
            <p:cNvSpPr>
              <a:spLocks noChangeShapeType="1"/>
            </p:cNvSpPr>
            <p:nvPr/>
          </p:nvSpPr>
          <p:spPr bwMode="auto">
            <a:xfrm flipH="1">
              <a:off x="5518270" y="344361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3" name="Line 574">
              <a:extLst>
                <a:ext uri="{FF2B5EF4-FFF2-40B4-BE49-F238E27FC236}">
                  <a16:creationId xmlns:a16="http://schemas.microsoft.com/office/drawing/2014/main" xmlns="" id="{5512446F-7C37-493F-92F4-9CB01BBF0228}"/>
                </a:ext>
              </a:extLst>
            </p:cNvPr>
            <p:cNvSpPr>
              <a:spLocks noChangeShapeType="1"/>
            </p:cNvSpPr>
            <p:nvPr/>
          </p:nvSpPr>
          <p:spPr bwMode="auto">
            <a:xfrm>
              <a:off x="5534028" y="341840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4" name="Line 575">
              <a:extLst>
                <a:ext uri="{FF2B5EF4-FFF2-40B4-BE49-F238E27FC236}">
                  <a16:creationId xmlns:a16="http://schemas.microsoft.com/office/drawing/2014/main" xmlns="" id="{FF629EA4-607B-434D-91D8-EF9588C1AAC9}"/>
                </a:ext>
              </a:extLst>
            </p:cNvPr>
            <p:cNvSpPr>
              <a:spLocks noChangeShapeType="1"/>
            </p:cNvSpPr>
            <p:nvPr/>
          </p:nvSpPr>
          <p:spPr bwMode="auto">
            <a:xfrm flipH="1">
              <a:off x="5505663" y="344361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5" name="Line 576">
              <a:extLst>
                <a:ext uri="{FF2B5EF4-FFF2-40B4-BE49-F238E27FC236}">
                  <a16:creationId xmlns:a16="http://schemas.microsoft.com/office/drawing/2014/main" xmlns="" id="{1D4419BA-6461-46A1-9D92-3682923B8EE8}"/>
                </a:ext>
              </a:extLst>
            </p:cNvPr>
            <p:cNvSpPr>
              <a:spLocks noChangeShapeType="1"/>
            </p:cNvSpPr>
            <p:nvPr/>
          </p:nvSpPr>
          <p:spPr bwMode="auto">
            <a:xfrm>
              <a:off x="5527725" y="341209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6" name="Line 577">
              <a:extLst>
                <a:ext uri="{FF2B5EF4-FFF2-40B4-BE49-F238E27FC236}">
                  <a16:creationId xmlns:a16="http://schemas.microsoft.com/office/drawing/2014/main" xmlns="" id="{7EBF7FCA-D5DB-4F0B-BF00-DCB756B74FAB}"/>
                </a:ext>
              </a:extLst>
            </p:cNvPr>
            <p:cNvSpPr>
              <a:spLocks noChangeShapeType="1"/>
            </p:cNvSpPr>
            <p:nvPr/>
          </p:nvSpPr>
          <p:spPr bwMode="auto">
            <a:xfrm flipH="1">
              <a:off x="5499360" y="344046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7" name="Line 578">
              <a:extLst>
                <a:ext uri="{FF2B5EF4-FFF2-40B4-BE49-F238E27FC236}">
                  <a16:creationId xmlns:a16="http://schemas.microsoft.com/office/drawing/2014/main" xmlns="" id="{0D02C180-9EAA-4F4E-8391-5A68D0691811}"/>
                </a:ext>
              </a:extLst>
            </p:cNvPr>
            <p:cNvSpPr>
              <a:spLocks noChangeShapeType="1"/>
            </p:cNvSpPr>
            <p:nvPr/>
          </p:nvSpPr>
          <p:spPr bwMode="auto">
            <a:xfrm>
              <a:off x="5521422" y="341209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8" name="Line 579">
              <a:extLst>
                <a:ext uri="{FF2B5EF4-FFF2-40B4-BE49-F238E27FC236}">
                  <a16:creationId xmlns:a16="http://schemas.microsoft.com/office/drawing/2014/main" xmlns="" id="{D8E7A6ED-AD85-43C4-95C8-D64FB381FA62}"/>
                </a:ext>
              </a:extLst>
            </p:cNvPr>
            <p:cNvSpPr>
              <a:spLocks noChangeShapeType="1"/>
            </p:cNvSpPr>
            <p:nvPr/>
          </p:nvSpPr>
          <p:spPr bwMode="auto">
            <a:xfrm flipH="1">
              <a:off x="5493057" y="344046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09" name="Line 580">
              <a:extLst>
                <a:ext uri="{FF2B5EF4-FFF2-40B4-BE49-F238E27FC236}">
                  <a16:creationId xmlns:a16="http://schemas.microsoft.com/office/drawing/2014/main" xmlns="" id="{DBBE3E3F-9768-47B9-8FC3-3501E363CBE1}"/>
                </a:ext>
              </a:extLst>
            </p:cNvPr>
            <p:cNvSpPr>
              <a:spLocks noChangeShapeType="1"/>
            </p:cNvSpPr>
            <p:nvPr/>
          </p:nvSpPr>
          <p:spPr bwMode="auto">
            <a:xfrm>
              <a:off x="5508815" y="341209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0" name="Line 581">
              <a:extLst>
                <a:ext uri="{FF2B5EF4-FFF2-40B4-BE49-F238E27FC236}">
                  <a16:creationId xmlns:a16="http://schemas.microsoft.com/office/drawing/2014/main" xmlns="" id="{D01C7918-71C9-4390-869F-49CF6FD813A1}"/>
                </a:ext>
              </a:extLst>
            </p:cNvPr>
            <p:cNvSpPr>
              <a:spLocks noChangeShapeType="1"/>
            </p:cNvSpPr>
            <p:nvPr/>
          </p:nvSpPr>
          <p:spPr bwMode="auto">
            <a:xfrm flipH="1">
              <a:off x="5483602" y="344046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1" name="Line 582">
              <a:extLst>
                <a:ext uri="{FF2B5EF4-FFF2-40B4-BE49-F238E27FC236}">
                  <a16:creationId xmlns:a16="http://schemas.microsoft.com/office/drawing/2014/main" xmlns="" id="{79CD3079-1732-46B5-8139-9786E3A01B20}"/>
                </a:ext>
              </a:extLst>
            </p:cNvPr>
            <p:cNvSpPr>
              <a:spLocks noChangeShapeType="1"/>
            </p:cNvSpPr>
            <p:nvPr/>
          </p:nvSpPr>
          <p:spPr bwMode="auto">
            <a:xfrm>
              <a:off x="5486754" y="341209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2" name="Line 583">
              <a:extLst>
                <a:ext uri="{FF2B5EF4-FFF2-40B4-BE49-F238E27FC236}">
                  <a16:creationId xmlns:a16="http://schemas.microsoft.com/office/drawing/2014/main" xmlns="" id="{1A40E97F-9F6B-4621-BFD0-C07498259497}"/>
                </a:ext>
              </a:extLst>
            </p:cNvPr>
            <p:cNvSpPr>
              <a:spLocks noChangeShapeType="1"/>
            </p:cNvSpPr>
            <p:nvPr/>
          </p:nvSpPr>
          <p:spPr bwMode="auto">
            <a:xfrm flipH="1">
              <a:off x="5461541" y="344046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3" name="Line 584">
              <a:extLst>
                <a:ext uri="{FF2B5EF4-FFF2-40B4-BE49-F238E27FC236}">
                  <a16:creationId xmlns:a16="http://schemas.microsoft.com/office/drawing/2014/main" xmlns="" id="{B4AB8F9E-5ACB-475C-B4E0-5A0AF250DDE2}"/>
                </a:ext>
              </a:extLst>
            </p:cNvPr>
            <p:cNvSpPr>
              <a:spLocks noChangeShapeType="1"/>
            </p:cNvSpPr>
            <p:nvPr/>
          </p:nvSpPr>
          <p:spPr bwMode="auto">
            <a:xfrm>
              <a:off x="5477299" y="341209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4" name="Line 585">
              <a:extLst>
                <a:ext uri="{FF2B5EF4-FFF2-40B4-BE49-F238E27FC236}">
                  <a16:creationId xmlns:a16="http://schemas.microsoft.com/office/drawing/2014/main" xmlns="" id="{4AB91ADF-D05C-4976-86A9-1221165F4489}"/>
                </a:ext>
              </a:extLst>
            </p:cNvPr>
            <p:cNvSpPr>
              <a:spLocks noChangeShapeType="1"/>
            </p:cNvSpPr>
            <p:nvPr/>
          </p:nvSpPr>
          <p:spPr bwMode="auto">
            <a:xfrm flipH="1">
              <a:off x="5448934" y="344046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5" name="Line 586">
              <a:extLst>
                <a:ext uri="{FF2B5EF4-FFF2-40B4-BE49-F238E27FC236}">
                  <a16:creationId xmlns:a16="http://schemas.microsoft.com/office/drawing/2014/main" xmlns="" id="{AA33731F-E155-4976-896B-DC3C3A2CD049}"/>
                </a:ext>
              </a:extLst>
            </p:cNvPr>
            <p:cNvSpPr>
              <a:spLocks noChangeShapeType="1"/>
            </p:cNvSpPr>
            <p:nvPr/>
          </p:nvSpPr>
          <p:spPr bwMode="auto">
            <a:xfrm>
              <a:off x="5467844"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6" name="Line 587">
              <a:extLst>
                <a:ext uri="{FF2B5EF4-FFF2-40B4-BE49-F238E27FC236}">
                  <a16:creationId xmlns:a16="http://schemas.microsoft.com/office/drawing/2014/main" xmlns="" id="{14F61BEA-9015-41E7-937A-4C0AAE6AEE5F}"/>
                </a:ext>
              </a:extLst>
            </p:cNvPr>
            <p:cNvSpPr>
              <a:spLocks noChangeShapeType="1"/>
            </p:cNvSpPr>
            <p:nvPr/>
          </p:nvSpPr>
          <p:spPr bwMode="auto">
            <a:xfrm flipH="1">
              <a:off x="5439479" y="3427856"/>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7" name="Line 588">
              <a:extLst>
                <a:ext uri="{FF2B5EF4-FFF2-40B4-BE49-F238E27FC236}">
                  <a16:creationId xmlns:a16="http://schemas.microsoft.com/office/drawing/2014/main" xmlns="" id="{EB5951CE-39B9-4CB1-BC22-3F369DEACAF8}"/>
                </a:ext>
              </a:extLst>
            </p:cNvPr>
            <p:cNvSpPr>
              <a:spLocks noChangeShapeType="1"/>
            </p:cNvSpPr>
            <p:nvPr/>
          </p:nvSpPr>
          <p:spPr bwMode="auto">
            <a:xfrm>
              <a:off x="5455237"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8" name="Line 589">
              <a:extLst>
                <a:ext uri="{FF2B5EF4-FFF2-40B4-BE49-F238E27FC236}">
                  <a16:creationId xmlns:a16="http://schemas.microsoft.com/office/drawing/2014/main" xmlns="" id="{F428EACE-C97D-42A8-AE8C-7D51574406F6}"/>
                </a:ext>
              </a:extLst>
            </p:cNvPr>
            <p:cNvSpPr>
              <a:spLocks noChangeShapeType="1"/>
            </p:cNvSpPr>
            <p:nvPr/>
          </p:nvSpPr>
          <p:spPr bwMode="auto">
            <a:xfrm flipH="1">
              <a:off x="5426873" y="3427856"/>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19" name="Line 590">
              <a:extLst>
                <a:ext uri="{FF2B5EF4-FFF2-40B4-BE49-F238E27FC236}">
                  <a16:creationId xmlns:a16="http://schemas.microsoft.com/office/drawing/2014/main" xmlns="" id="{C9C6F57F-52AD-49DA-BAD1-D4A6ACF402ED}"/>
                </a:ext>
              </a:extLst>
            </p:cNvPr>
            <p:cNvSpPr>
              <a:spLocks noChangeShapeType="1"/>
            </p:cNvSpPr>
            <p:nvPr/>
          </p:nvSpPr>
          <p:spPr bwMode="auto">
            <a:xfrm>
              <a:off x="5442631"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0" name="Line 591">
              <a:extLst>
                <a:ext uri="{FF2B5EF4-FFF2-40B4-BE49-F238E27FC236}">
                  <a16:creationId xmlns:a16="http://schemas.microsoft.com/office/drawing/2014/main" xmlns="" id="{D771217F-9E08-4F56-B082-6845FFA516DA}"/>
                </a:ext>
              </a:extLst>
            </p:cNvPr>
            <p:cNvSpPr>
              <a:spLocks noChangeShapeType="1"/>
            </p:cNvSpPr>
            <p:nvPr/>
          </p:nvSpPr>
          <p:spPr bwMode="auto">
            <a:xfrm flipH="1">
              <a:off x="5417418" y="3427856"/>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1" name="Line 592">
              <a:extLst>
                <a:ext uri="{FF2B5EF4-FFF2-40B4-BE49-F238E27FC236}">
                  <a16:creationId xmlns:a16="http://schemas.microsoft.com/office/drawing/2014/main" xmlns="" id="{03A33EB1-788E-439F-A25E-D7E5D0B91352}"/>
                </a:ext>
              </a:extLst>
            </p:cNvPr>
            <p:cNvSpPr>
              <a:spLocks noChangeShapeType="1"/>
            </p:cNvSpPr>
            <p:nvPr/>
          </p:nvSpPr>
          <p:spPr bwMode="auto">
            <a:xfrm>
              <a:off x="5433176"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2" name="Line 593">
              <a:extLst>
                <a:ext uri="{FF2B5EF4-FFF2-40B4-BE49-F238E27FC236}">
                  <a16:creationId xmlns:a16="http://schemas.microsoft.com/office/drawing/2014/main" xmlns="" id="{EE2DE3A5-8F05-4014-972F-14B1182FCD2C}"/>
                </a:ext>
              </a:extLst>
            </p:cNvPr>
            <p:cNvSpPr>
              <a:spLocks noChangeShapeType="1"/>
            </p:cNvSpPr>
            <p:nvPr/>
          </p:nvSpPr>
          <p:spPr bwMode="auto">
            <a:xfrm flipH="1">
              <a:off x="5404811" y="3427856"/>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3" name="Line 594">
              <a:extLst>
                <a:ext uri="{FF2B5EF4-FFF2-40B4-BE49-F238E27FC236}">
                  <a16:creationId xmlns:a16="http://schemas.microsoft.com/office/drawing/2014/main" xmlns="" id="{76335309-C3D7-4649-A09F-9B3D7EEFD4F1}"/>
                </a:ext>
              </a:extLst>
            </p:cNvPr>
            <p:cNvSpPr>
              <a:spLocks noChangeShapeType="1"/>
            </p:cNvSpPr>
            <p:nvPr/>
          </p:nvSpPr>
          <p:spPr bwMode="auto">
            <a:xfrm>
              <a:off x="5420569"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4" name="Line 595">
              <a:extLst>
                <a:ext uri="{FF2B5EF4-FFF2-40B4-BE49-F238E27FC236}">
                  <a16:creationId xmlns:a16="http://schemas.microsoft.com/office/drawing/2014/main" xmlns="" id="{E2289F92-DAFF-41D2-811D-82B58C3BD60C}"/>
                </a:ext>
              </a:extLst>
            </p:cNvPr>
            <p:cNvSpPr>
              <a:spLocks noChangeShapeType="1"/>
            </p:cNvSpPr>
            <p:nvPr/>
          </p:nvSpPr>
          <p:spPr bwMode="auto">
            <a:xfrm flipH="1">
              <a:off x="5392205" y="3427856"/>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5" name="Line 596">
              <a:extLst>
                <a:ext uri="{FF2B5EF4-FFF2-40B4-BE49-F238E27FC236}">
                  <a16:creationId xmlns:a16="http://schemas.microsoft.com/office/drawing/2014/main" xmlns="" id="{0B8CA817-08DE-4FC6-8519-8E599B990FFF}"/>
                </a:ext>
              </a:extLst>
            </p:cNvPr>
            <p:cNvSpPr>
              <a:spLocks noChangeShapeType="1"/>
            </p:cNvSpPr>
            <p:nvPr/>
          </p:nvSpPr>
          <p:spPr bwMode="auto">
            <a:xfrm>
              <a:off x="5407963"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6" name="Line 597">
              <a:extLst>
                <a:ext uri="{FF2B5EF4-FFF2-40B4-BE49-F238E27FC236}">
                  <a16:creationId xmlns:a16="http://schemas.microsoft.com/office/drawing/2014/main" xmlns="" id="{1029A76D-FE62-4253-98F8-59377F84171D}"/>
                </a:ext>
              </a:extLst>
            </p:cNvPr>
            <p:cNvSpPr>
              <a:spLocks noChangeShapeType="1"/>
            </p:cNvSpPr>
            <p:nvPr/>
          </p:nvSpPr>
          <p:spPr bwMode="auto">
            <a:xfrm flipH="1">
              <a:off x="5382750" y="3427856"/>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7" name="Line 598">
              <a:extLst>
                <a:ext uri="{FF2B5EF4-FFF2-40B4-BE49-F238E27FC236}">
                  <a16:creationId xmlns:a16="http://schemas.microsoft.com/office/drawing/2014/main" xmlns="" id="{E312050E-DC64-4B4B-A58F-38FEF16038C7}"/>
                </a:ext>
              </a:extLst>
            </p:cNvPr>
            <p:cNvSpPr>
              <a:spLocks noChangeShapeType="1"/>
            </p:cNvSpPr>
            <p:nvPr/>
          </p:nvSpPr>
          <p:spPr bwMode="auto">
            <a:xfrm>
              <a:off x="5305534" y="339161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8" name="Line 599">
              <a:extLst>
                <a:ext uri="{FF2B5EF4-FFF2-40B4-BE49-F238E27FC236}">
                  <a16:creationId xmlns:a16="http://schemas.microsoft.com/office/drawing/2014/main" xmlns="" id="{F53923BC-B26E-4B44-B217-11636D0A815A}"/>
                </a:ext>
              </a:extLst>
            </p:cNvPr>
            <p:cNvSpPr>
              <a:spLocks noChangeShapeType="1"/>
            </p:cNvSpPr>
            <p:nvPr/>
          </p:nvSpPr>
          <p:spPr bwMode="auto">
            <a:xfrm flipH="1">
              <a:off x="5280321" y="3418401"/>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29" name="Line 600">
              <a:extLst>
                <a:ext uri="{FF2B5EF4-FFF2-40B4-BE49-F238E27FC236}">
                  <a16:creationId xmlns:a16="http://schemas.microsoft.com/office/drawing/2014/main" xmlns="" id="{6BEEC7D9-75C4-4D06-8FBB-EDBFB3FBCE32}"/>
                </a:ext>
              </a:extLst>
            </p:cNvPr>
            <p:cNvSpPr>
              <a:spLocks noChangeShapeType="1"/>
            </p:cNvSpPr>
            <p:nvPr/>
          </p:nvSpPr>
          <p:spPr bwMode="auto">
            <a:xfrm>
              <a:off x="5267715" y="3375854"/>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0" name="Line 601">
              <a:extLst>
                <a:ext uri="{FF2B5EF4-FFF2-40B4-BE49-F238E27FC236}">
                  <a16:creationId xmlns:a16="http://schemas.microsoft.com/office/drawing/2014/main" xmlns="" id="{A2EA4488-77BB-4C22-B370-36736D4C2F68}"/>
                </a:ext>
              </a:extLst>
            </p:cNvPr>
            <p:cNvSpPr>
              <a:spLocks noChangeShapeType="1"/>
            </p:cNvSpPr>
            <p:nvPr/>
          </p:nvSpPr>
          <p:spPr bwMode="auto">
            <a:xfrm flipH="1">
              <a:off x="5242502" y="340106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1" name="Line 602">
              <a:extLst>
                <a:ext uri="{FF2B5EF4-FFF2-40B4-BE49-F238E27FC236}">
                  <a16:creationId xmlns:a16="http://schemas.microsoft.com/office/drawing/2014/main" xmlns="" id="{1C51AFCE-DD17-4F6A-A4D7-5DCF2DD9C608}"/>
                </a:ext>
              </a:extLst>
            </p:cNvPr>
            <p:cNvSpPr>
              <a:spLocks noChangeShapeType="1"/>
            </p:cNvSpPr>
            <p:nvPr/>
          </p:nvSpPr>
          <p:spPr bwMode="auto">
            <a:xfrm>
              <a:off x="5251957" y="337270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2" name="Line 603">
              <a:extLst>
                <a:ext uri="{FF2B5EF4-FFF2-40B4-BE49-F238E27FC236}">
                  <a16:creationId xmlns:a16="http://schemas.microsoft.com/office/drawing/2014/main" xmlns="" id="{57C00956-7184-47DE-844C-8A053909328C}"/>
                </a:ext>
              </a:extLst>
            </p:cNvPr>
            <p:cNvSpPr>
              <a:spLocks noChangeShapeType="1"/>
            </p:cNvSpPr>
            <p:nvPr/>
          </p:nvSpPr>
          <p:spPr bwMode="auto">
            <a:xfrm flipH="1">
              <a:off x="5223592" y="339791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3" name="Line 604">
              <a:extLst>
                <a:ext uri="{FF2B5EF4-FFF2-40B4-BE49-F238E27FC236}">
                  <a16:creationId xmlns:a16="http://schemas.microsoft.com/office/drawing/2014/main" xmlns="" id="{FA8863F1-B6C3-4D21-B7CF-4F806E28E570}"/>
                </a:ext>
              </a:extLst>
            </p:cNvPr>
            <p:cNvSpPr>
              <a:spLocks noChangeShapeType="1"/>
            </p:cNvSpPr>
            <p:nvPr/>
          </p:nvSpPr>
          <p:spPr bwMode="auto">
            <a:xfrm>
              <a:off x="5236198" y="337270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4" name="Line 605">
              <a:extLst>
                <a:ext uri="{FF2B5EF4-FFF2-40B4-BE49-F238E27FC236}">
                  <a16:creationId xmlns:a16="http://schemas.microsoft.com/office/drawing/2014/main" xmlns="" id="{D9455F44-2F16-4DD0-922F-70DE6E7CC40D}"/>
                </a:ext>
              </a:extLst>
            </p:cNvPr>
            <p:cNvSpPr>
              <a:spLocks noChangeShapeType="1"/>
            </p:cNvSpPr>
            <p:nvPr/>
          </p:nvSpPr>
          <p:spPr bwMode="auto">
            <a:xfrm flipH="1">
              <a:off x="5210985" y="339791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5" name="Line 606">
              <a:extLst>
                <a:ext uri="{FF2B5EF4-FFF2-40B4-BE49-F238E27FC236}">
                  <a16:creationId xmlns:a16="http://schemas.microsoft.com/office/drawing/2014/main" xmlns="" id="{3219AFC5-F12C-4F39-81F3-E90EC9A6FEC9}"/>
                </a:ext>
              </a:extLst>
            </p:cNvPr>
            <p:cNvSpPr>
              <a:spLocks noChangeShapeType="1"/>
            </p:cNvSpPr>
            <p:nvPr/>
          </p:nvSpPr>
          <p:spPr bwMode="auto">
            <a:xfrm>
              <a:off x="5223592" y="3366399"/>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6" name="Line 607">
              <a:extLst>
                <a:ext uri="{FF2B5EF4-FFF2-40B4-BE49-F238E27FC236}">
                  <a16:creationId xmlns:a16="http://schemas.microsoft.com/office/drawing/2014/main" xmlns="" id="{BF84F7D2-5B9B-42A1-BC2F-0D275FAD3629}"/>
                </a:ext>
              </a:extLst>
            </p:cNvPr>
            <p:cNvSpPr>
              <a:spLocks noChangeShapeType="1"/>
            </p:cNvSpPr>
            <p:nvPr/>
          </p:nvSpPr>
          <p:spPr bwMode="auto">
            <a:xfrm flipH="1">
              <a:off x="5198379" y="339161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7" name="Line 608">
              <a:extLst>
                <a:ext uri="{FF2B5EF4-FFF2-40B4-BE49-F238E27FC236}">
                  <a16:creationId xmlns:a16="http://schemas.microsoft.com/office/drawing/2014/main" xmlns="" id="{E5325E2C-9C4E-4333-A46F-1C1BF1DF5A68}"/>
                </a:ext>
              </a:extLst>
            </p:cNvPr>
            <p:cNvSpPr>
              <a:spLocks noChangeShapeType="1"/>
            </p:cNvSpPr>
            <p:nvPr/>
          </p:nvSpPr>
          <p:spPr bwMode="auto">
            <a:xfrm>
              <a:off x="5214137" y="336009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8" name="Line 609">
              <a:extLst>
                <a:ext uri="{FF2B5EF4-FFF2-40B4-BE49-F238E27FC236}">
                  <a16:creationId xmlns:a16="http://schemas.microsoft.com/office/drawing/2014/main" xmlns="" id="{7FF33844-0782-4625-A81A-D8D1A8BCF49D}"/>
                </a:ext>
              </a:extLst>
            </p:cNvPr>
            <p:cNvSpPr>
              <a:spLocks noChangeShapeType="1"/>
            </p:cNvSpPr>
            <p:nvPr/>
          </p:nvSpPr>
          <p:spPr bwMode="auto">
            <a:xfrm flipH="1">
              <a:off x="5188924" y="338530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39" name="Line 610">
              <a:extLst>
                <a:ext uri="{FF2B5EF4-FFF2-40B4-BE49-F238E27FC236}">
                  <a16:creationId xmlns:a16="http://schemas.microsoft.com/office/drawing/2014/main" xmlns="" id="{42096128-6446-4895-A74A-B0D01D454B9D}"/>
                </a:ext>
              </a:extLst>
            </p:cNvPr>
            <p:cNvSpPr>
              <a:spLocks noChangeShapeType="1"/>
            </p:cNvSpPr>
            <p:nvPr/>
          </p:nvSpPr>
          <p:spPr bwMode="auto">
            <a:xfrm>
              <a:off x="5201530" y="3356944"/>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0" name="Line 611">
              <a:extLst>
                <a:ext uri="{FF2B5EF4-FFF2-40B4-BE49-F238E27FC236}">
                  <a16:creationId xmlns:a16="http://schemas.microsoft.com/office/drawing/2014/main" xmlns="" id="{C2783F5A-4F47-41DB-A658-E841A8F0B926}"/>
                </a:ext>
              </a:extLst>
            </p:cNvPr>
            <p:cNvSpPr>
              <a:spLocks noChangeShapeType="1"/>
            </p:cNvSpPr>
            <p:nvPr/>
          </p:nvSpPr>
          <p:spPr bwMode="auto">
            <a:xfrm flipH="1">
              <a:off x="5173166" y="338215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1" name="Line 612">
              <a:extLst>
                <a:ext uri="{FF2B5EF4-FFF2-40B4-BE49-F238E27FC236}">
                  <a16:creationId xmlns:a16="http://schemas.microsoft.com/office/drawing/2014/main" xmlns="" id="{9BD2B742-B85A-41E9-918A-B8836DE54533}"/>
                </a:ext>
              </a:extLst>
            </p:cNvPr>
            <p:cNvSpPr>
              <a:spLocks noChangeShapeType="1"/>
            </p:cNvSpPr>
            <p:nvPr/>
          </p:nvSpPr>
          <p:spPr bwMode="auto">
            <a:xfrm>
              <a:off x="5170014" y="3347489"/>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2" name="Line 613">
              <a:extLst>
                <a:ext uri="{FF2B5EF4-FFF2-40B4-BE49-F238E27FC236}">
                  <a16:creationId xmlns:a16="http://schemas.microsoft.com/office/drawing/2014/main" xmlns="" id="{CA0D6F40-CAC8-43A4-A296-67D613F7D1A3}"/>
                </a:ext>
              </a:extLst>
            </p:cNvPr>
            <p:cNvSpPr>
              <a:spLocks noChangeShapeType="1"/>
            </p:cNvSpPr>
            <p:nvPr/>
          </p:nvSpPr>
          <p:spPr bwMode="auto">
            <a:xfrm flipH="1">
              <a:off x="5141649" y="337585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3" name="Line 614">
              <a:extLst>
                <a:ext uri="{FF2B5EF4-FFF2-40B4-BE49-F238E27FC236}">
                  <a16:creationId xmlns:a16="http://schemas.microsoft.com/office/drawing/2014/main" xmlns="" id="{E793AA23-C72C-415E-B637-BC720CEB704D}"/>
                </a:ext>
              </a:extLst>
            </p:cNvPr>
            <p:cNvSpPr>
              <a:spLocks noChangeShapeType="1"/>
            </p:cNvSpPr>
            <p:nvPr/>
          </p:nvSpPr>
          <p:spPr bwMode="auto">
            <a:xfrm>
              <a:off x="5154256" y="3341186"/>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4" name="Line 615">
              <a:extLst>
                <a:ext uri="{FF2B5EF4-FFF2-40B4-BE49-F238E27FC236}">
                  <a16:creationId xmlns:a16="http://schemas.microsoft.com/office/drawing/2014/main" xmlns="" id="{28DB7A56-7087-4192-97B5-01AD673E986D}"/>
                </a:ext>
              </a:extLst>
            </p:cNvPr>
            <p:cNvSpPr>
              <a:spLocks noChangeShapeType="1"/>
            </p:cNvSpPr>
            <p:nvPr/>
          </p:nvSpPr>
          <p:spPr bwMode="auto">
            <a:xfrm flipH="1">
              <a:off x="5124315" y="3369550"/>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5" name="Line 616">
              <a:extLst>
                <a:ext uri="{FF2B5EF4-FFF2-40B4-BE49-F238E27FC236}">
                  <a16:creationId xmlns:a16="http://schemas.microsoft.com/office/drawing/2014/main" xmlns="" id="{29641037-CE04-4661-BC1A-8F7C72AF97BA}"/>
                </a:ext>
              </a:extLst>
            </p:cNvPr>
            <p:cNvSpPr>
              <a:spLocks noChangeShapeType="1"/>
            </p:cNvSpPr>
            <p:nvPr/>
          </p:nvSpPr>
          <p:spPr bwMode="auto">
            <a:xfrm>
              <a:off x="5141649" y="3341186"/>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6" name="Line 617">
              <a:extLst>
                <a:ext uri="{FF2B5EF4-FFF2-40B4-BE49-F238E27FC236}">
                  <a16:creationId xmlns:a16="http://schemas.microsoft.com/office/drawing/2014/main" xmlns="" id="{9CCE28F2-54D7-4A98-8B15-D7F3C82A7787}"/>
                </a:ext>
              </a:extLst>
            </p:cNvPr>
            <p:cNvSpPr>
              <a:spLocks noChangeShapeType="1"/>
            </p:cNvSpPr>
            <p:nvPr/>
          </p:nvSpPr>
          <p:spPr bwMode="auto">
            <a:xfrm flipH="1">
              <a:off x="5114860" y="3369550"/>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7" name="Line 618">
              <a:extLst>
                <a:ext uri="{FF2B5EF4-FFF2-40B4-BE49-F238E27FC236}">
                  <a16:creationId xmlns:a16="http://schemas.microsoft.com/office/drawing/2014/main" xmlns="" id="{4BE093A6-A1C1-4CEA-968D-5C921D49BAFD}"/>
                </a:ext>
              </a:extLst>
            </p:cNvPr>
            <p:cNvSpPr>
              <a:spLocks noChangeShapeType="1"/>
            </p:cNvSpPr>
            <p:nvPr/>
          </p:nvSpPr>
          <p:spPr bwMode="auto">
            <a:xfrm>
              <a:off x="5064434" y="333173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8" name="Line 619">
              <a:extLst>
                <a:ext uri="{FF2B5EF4-FFF2-40B4-BE49-F238E27FC236}">
                  <a16:creationId xmlns:a16="http://schemas.microsoft.com/office/drawing/2014/main" xmlns="" id="{79044717-7149-4D4E-9C52-C7E84163308B}"/>
                </a:ext>
              </a:extLst>
            </p:cNvPr>
            <p:cNvSpPr>
              <a:spLocks noChangeShapeType="1"/>
            </p:cNvSpPr>
            <p:nvPr/>
          </p:nvSpPr>
          <p:spPr bwMode="auto">
            <a:xfrm flipH="1">
              <a:off x="5036069" y="3360095"/>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49" name="Line 620">
              <a:extLst>
                <a:ext uri="{FF2B5EF4-FFF2-40B4-BE49-F238E27FC236}">
                  <a16:creationId xmlns:a16="http://schemas.microsoft.com/office/drawing/2014/main" xmlns="" id="{38EBD3E4-0B6C-4DF4-AF3B-8D2DE8AF1CD7}"/>
                </a:ext>
              </a:extLst>
            </p:cNvPr>
            <p:cNvSpPr>
              <a:spLocks noChangeShapeType="1"/>
            </p:cNvSpPr>
            <p:nvPr/>
          </p:nvSpPr>
          <p:spPr bwMode="auto">
            <a:xfrm>
              <a:off x="5023463" y="332385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0" name="Line 621">
              <a:extLst>
                <a:ext uri="{FF2B5EF4-FFF2-40B4-BE49-F238E27FC236}">
                  <a16:creationId xmlns:a16="http://schemas.microsoft.com/office/drawing/2014/main" xmlns="" id="{23EB740D-0A1C-40D3-B875-CEE3E47B4759}"/>
                </a:ext>
              </a:extLst>
            </p:cNvPr>
            <p:cNvSpPr>
              <a:spLocks noChangeShapeType="1"/>
            </p:cNvSpPr>
            <p:nvPr/>
          </p:nvSpPr>
          <p:spPr bwMode="auto">
            <a:xfrm flipH="1">
              <a:off x="4995098" y="3350641"/>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1" name="Line 622">
              <a:extLst>
                <a:ext uri="{FF2B5EF4-FFF2-40B4-BE49-F238E27FC236}">
                  <a16:creationId xmlns:a16="http://schemas.microsoft.com/office/drawing/2014/main" xmlns="" id="{0363C90C-D32E-40E7-A27E-2699D946506D}"/>
                </a:ext>
              </a:extLst>
            </p:cNvPr>
            <p:cNvSpPr>
              <a:spLocks noChangeShapeType="1"/>
            </p:cNvSpPr>
            <p:nvPr/>
          </p:nvSpPr>
          <p:spPr bwMode="auto">
            <a:xfrm>
              <a:off x="5007705" y="3317548"/>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2" name="Line 623">
              <a:extLst>
                <a:ext uri="{FF2B5EF4-FFF2-40B4-BE49-F238E27FC236}">
                  <a16:creationId xmlns:a16="http://schemas.microsoft.com/office/drawing/2014/main" xmlns="" id="{6E1745AF-9204-4702-943D-EDAE6F892402}"/>
                </a:ext>
              </a:extLst>
            </p:cNvPr>
            <p:cNvSpPr>
              <a:spLocks noChangeShapeType="1"/>
            </p:cNvSpPr>
            <p:nvPr/>
          </p:nvSpPr>
          <p:spPr bwMode="auto">
            <a:xfrm flipH="1">
              <a:off x="4979340" y="334433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3" name="Line 624">
              <a:extLst>
                <a:ext uri="{FF2B5EF4-FFF2-40B4-BE49-F238E27FC236}">
                  <a16:creationId xmlns:a16="http://schemas.microsoft.com/office/drawing/2014/main" xmlns="" id="{EBC71FFE-7D78-46D3-8483-C9DB6F2C8ACC}"/>
                </a:ext>
              </a:extLst>
            </p:cNvPr>
            <p:cNvSpPr>
              <a:spLocks noChangeShapeType="1"/>
            </p:cNvSpPr>
            <p:nvPr/>
          </p:nvSpPr>
          <p:spPr bwMode="auto">
            <a:xfrm>
              <a:off x="4985643" y="3308093"/>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4" name="Line 625">
              <a:extLst>
                <a:ext uri="{FF2B5EF4-FFF2-40B4-BE49-F238E27FC236}">
                  <a16:creationId xmlns:a16="http://schemas.microsoft.com/office/drawing/2014/main" xmlns="" id="{718F8410-08EA-477E-B7FF-88D454825AF6}"/>
                </a:ext>
              </a:extLst>
            </p:cNvPr>
            <p:cNvSpPr>
              <a:spLocks noChangeShapeType="1"/>
            </p:cNvSpPr>
            <p:nvPr/>
          </p:nvSpPr>
          <p:spPr bwMode="auto">
            <a:xfrm flipH="1">
              <a:off x="4960430" y="333803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5" name="Line 626">
              <a:extLst>
                <a:ext uri="{FF2B5EF4-FFF2-40B4-BE49-F238E27FC236}">
                  <a16:creationId xmlns:a16="http://schemas.microsoft.com/office/drawing/2014/main" xmlns="" id="{6AAEE773-9BBA-4509-AC4A-D113B07E5840}"/>
                </a:ext>
              </a:extLst>
            </p:cNvPr>
            <p:cNvSpPr>
              <a:spLocks noChangeShapeType="1"/>
            </p:cNvSpPr>
            <p:nvPr/>
          </p:nvSpPr>
          <p:spPr bwMode="auto">
            <a:xfrm>
              <a:off x="4941520" y="3289184"/>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6" name="Line 627">
              <a:extLst>
                <a:ext uri="{FF2B5EF4-FFF2-40B4-BE49-F238E27FC236}">
                  <a16:creationId xmlns:a16="http://schemas.microsoft.com/office/drawing/2014/main" xmlns="" id="{9951B6C5-64EC-4378-AF01-5687985C3BF8}"/>
                </a:ext>
              </a:extLst>
            </p:cNvPr>
            <p:cNvSpPr>
              <a:spLocks noChangeShapeType="1"/>
            </p:cNvSpPr>
            <p:nvPr/>
          </p:nvSpPr>
          <p:spPr bwMode="auto">
            <a:xfrm flipH="1">
              <a:off x="4916307" y="3317548"/>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7" name="Line 628">
              <a:extLst>
                <a:ext uri="{FF2B5EF4-FFF2-40B4-BE49-F238E27FC236}">
                  <a16:creationId xmlns:a16="http://schemas.microsoft.com/office/drawing/2014/main" xmlns="" id="{98F89F15-1D8D-4C1E-8ACA-836329AA4BB5}"/>
                </a:ext>
              </a:extLst>
            </p:cNvPr>
            <p:cNvSpPr>
              <a:spLocks noChangeShapeType="1"/>
            </p:cNvSpPr>
            <p:nvPr/>
          </p:nvSpPr>
          <p:spPr bwMode="auto">
            <a:xfrm>
              <a:off x="4900549" y="3276577"/>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8" name="Line 629">
              <a:extLst>
                <a:ext uri="{FF2B5EF4-FFF2-40B4-BE49-F238E27FC236}">
                  <a16:creationId xmlns:a16="http://schemas.microsoft.com/office/drawing/2014/main" xmlns="" id="{CC1B7339-BA73-4976-A0D0-A4F792003927}"/>
                </a:ext>
              </a:extLst>
            </p:cNvPr>
            <p:cNvSpPr>
              <a:spLocks noChangeShapeType="1"/>
            </p:cNvSpPr>
            <p:nvPr/>
          </p:nvSpPr>
          <p:spPr bwMode="auto">
            <a:xfrm flipH="1">
              <a:off x="4873760" y="330494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59" name="Line 630">
              <a:extLst>
                <a:ext uri="{FF2B5EF4-FFF2-40B4-BE49-F238E27FC236}">
                  <a16:creationId xmlns:a16="http://schemas.microsoft.com/office/drawing/2014/main" xmlns="" id="{F5F0C943-DC59-4310-BA45-70F558BACD44}"/>
                </a:ext>
              </a:extLst>
            </p:cNvPr>
            <p:cNvSpPr>
              <a:spLocks noChangeShapeType="1"/>
            </p:cNvSpPr>
            <p:nvPr/>
          </p:nvSpPr>
          <p:spPr bwMode="auto">
            <a:xfrm>
              <a:off x="4922610" y="328288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0" name="Line 631">
              <a:extLst>
                <a:ext uri="{FF2B5EF4-FFF2-40B4-BE49-F238E27FC236}">
                  <a16:creationId xmlns:a16="http://schemas.microsoft.com/office/drawing/2014/main" xmlns="" id="{7FB91C14-CCFB-4D66-8F0F-1A13954D33D0}"/>
                </a:ext>
              </a:extLst>
            </p:cNvPr>
            <p:cNvSpPr>
              <a:spLocks noChangeShapeType="1"/>
            </p:cNvSpPr>
            <p:nvPr/>
          </p:nvSpPr>
          <p:spPr bwMode="auto">
            <a:xfrm flipH="1">
              <a:off x="4892670" y="3308093"/>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1" name="Line 632">
              <a:extLst>
                <a:ext uri="{FF2B5EF4-FFF2-40B4-BE49-F238E27FC236}">
                  <a16:creationId xmlns:a16="http://schemas.microsoft.com/office/drawing/2014/main" xmlns="" id="{3F127BFF-00B7-4322-B2DA-A9AF758295A9}"/>
                </a:ext>
              </a:extLst>
            </p:cNvPr>
            <p:cNvSpPr>
              <a:spLocks noChangeShapeType="1"/>
            </p:cNvSpPr>
            <p:nvPr/>
          </p:nvSpPr>
          <p:spPr bwMode="auto">
            <a:xfrm>
              <a:off x="4788666" y="3248212"/>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2" name="Line 633">
              <a:extLst>
                <a:ext uri="{FF2B5EF4-FFF2-40B4-BE49-F238E27FC236}">
                  <a16:creationId xmlns:a16="http://schemas.microsoft.com/office/drawing/2014/main" xmlns="" id="{ECC434DD-2F16-4A96-B096-4CBB98C94098}"/>
                </a:ext>
              </a:extLst>
            </p:cNvPr>
            <p:cNvSpPr>
              <a:spLocks noChangeShapeType="1"/>
            </p:cNvSpPr>
            <p:nvPr/>
          </p:nvSpPr>
          <p:spPr bwMode="auto">
            <a:xfrm flipH="1">
              <a:off x="4763453" y="327657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3" name="Line 634">
              <a:extLst>
                <a:ext uri="{FF2B5EF4-FFF2-40B4-BE49-F238E27FC236}">
                  <a16:creationId xmlns:a16="http://schemas.microsoft.com/office/drawing/2014/main" xmlns="" id="{D45762CA-3E03-477A-A9CD-C6B3D7CAC708}"/>
                </a:ext>
              </a:extLst>
            </p:cNvPr>
            <p:cNvSpPr>
              <a:spLocks noChangeShapeType="1"/>
            </p:cNvSpPr>
            <p:nvPr/>
          </p:nvSpPr>
          <p:spPr bwMode="auto">
            <a:xfrm>
              <a:off x="4744543" y="3248212"/>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4" name="Line 635">
              <a:extLst>
                <a:ext uri="{FF2B5EF4-FFF2-40B4-BE49-F238E27FC236}">
                  <a16:creationId xmlns:a16="http://schemas.microsoft.com/office/drawing/2014/main" xmlns="" id="{61B83973-D4FC-4521-AB82-2527E8B78123}"/>
                </a:ext>
              </a:extLst>
            </p:cNvPr>
            <p:cNvSpPr>
              <a:spLocks noChangeShapeType="1"/>
            </p:cNvSpPr>
            <p:nvPr/>
          </p:nvSpPr>
          <p:spPr bwMode="auto">
            <a:xfrm flipH="1">
              <a:off x="4716178" y="327657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5" name="Line 636">
              <a:extLst>
                <a:ext uri="{FF2B5EF4-FFF2-40B4-BE49-F238E27FC236}">
                  <a16:creationId xmlns:a16="http://schemas.microsoft.com/office/drawing/2014/main" xmlns="" id="{AA32450C-7933-4F05-9743-B8995A9D2354}"/>
                </a:ext>
              </a:extLst>
            </p:cNvPr>
            <p:cNvSpPr>
              <a:spLocks noChangeShapeType="1"/>
            </p:cNvSpPr>
            <p:nvPr/>
          </p:nvSpPr>
          <p:spPr bwMode="auto">
            <a:xfrm>
              <a:off x="4684662" y="3227727"/>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6" name="Line 637">
              <a:extLst>
                <a:ext uri="{FF2B5EF4-FFF2-40B4-BE49-F238E27FC236}">
                  <a16:creationId xmlns:a16="http://schemas.microsoft.com/office/drawing/2014/main" xmlns="" id="{AA4D362F-BEB9-4135-B072-5761E65EC425}"/>
                </a:ext>
              </a:extLst>
            </p:cNvPr>
            <p:cNvSpPr>
              <a:spLocks noChangeShapeType="1"/>
            </p:cNvSpPr>
            <p:nvPr/>
          </p:nvSpPr>
          <p:spPr bwMode="auto">
            <a:xfrm flipH="1">
              <a:off x="4654721" y="3254515"/>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7" name="Line 638">
              <a:extLst>
                <a:ext uri="{FF2B5EF4-FFF2-40B4-BE49-F238E27FC236}">
                  <a16:creationId xmlns:a16="http://schemas.microsoft.com/office/drawing/2014/main" xmlns="" id="{1E556688-28EE-4934-8C51-5C68A0EB86EC}"/>
                </a:ext>
              </a:extLst>
            </p:cNvPr>
            <p:cNvSpPr>
              <a:spLocks noChangeShapeType="1"/>
            </p:cNvSpPr>
            <p:nvPr/>
          </p:nvSpPr>
          <p:spPr bwMode="auto">
            <a:xfrm>
              <a:off x="4694117" y="3227727"/>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8" name="Line 639">
              <a:extLst>
                <a:ext uri="{FF2B5EF4-FFF2-40B4-BE49-F238E27FC236}">
                  <a16:creationId xmlns:a16="http://schemas.microsoft.com/office/drawing/2014/main" xmlns="" id="{90440488-D253-42C9-8B81-ED30C5276000}"/>
                </a:ext>
              </a:extLst>
            </p:cNvPr>
            <p:cNvSpPr>
              <a:spLocks noChangeShapeType="1"/>
            </p:cNvSpPr>
            <p:nvPr/>
          </p:nvSpPr>
          <p:spPr bwMode="auto">
            <a:xfrm flipH="1">
              <a:off x="4665752" y="325451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69" name="Line 640">
              <a:extLst>
                <a:ext uri="{FF2B5EF4-FFF2-40B4-BE49-F238E27FC236}">
                  <a16:creationId xmlns:a16="http://schemas.microsoft.com/office/drawing/2014/main" xmlns="" id="{1CB4FACE-A465-4056-AE1A-BB3AAF489DD8}"/>
                </a:ext>
              </a:extLst>
            </p:cNvPr>
            <p:cNvSpPr>
              <a:spLocks noChangeShapeType="1"/>
            </p:cNvSpPr>
            <p:nvPr/>
          </p:nvSpPr>
          <p:spPr bwMode="auto">
            <a:xfrm>
              <a:off x="4722481" y="3237181"/>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0" name="Line 641">
              <a:extLst>
                <a:ext uri="{FF2B5EF4-FFF2-40B4-BE49-F238E27FC236}">
                  <a16:creationId xmlns:a16="http://schemas.microsoft.com/office/drawing/2014/main" xmlns="" id="{6C499F8A-F49E-4F65-B35E-A2B0C8C0B8A6}"/>
                </a:ext>
              </a:extLst>
            </p:cNvPr>
            <p:cNvSpPr>
              <a:spLocks noChangeShapeType="1"/>
            </p:cNvSpPr>
            <p:nvPr/>
          </p:nvSpPr>
          <p:spPr bwMode="auto">
            <a:xfrm flipH="1">
              <a:off x="4697268" y="326712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1" name="Line 642">
              <a:extLst>
                <a:ext uri="{FF2B5EF4-FFF2-40B4-BE49-F238E27FC236}">
                  <a16:creationId xmlns:a16="http://schemas.microsoft.com/office/drawing/2014/main" xmlns="" id="{043158D5-9F73-4894-93AD-4EEF308B61BF}"/>
                </a:ext>
              </a:extLst>
            </p:cNvPr>
            <p:cNvSpPr>
              <a:spLocks noChangeShapeType="1"/>
            </p:cNvSpPr>
            <p:nvPr/>
          </p:nvSpPr>
          <p:spPr bwMode="auto">
            <a:xfrm>
              <a:off x="4638963" y="3211968"/>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2" name="Line 643">
              <a:extLst>
                <a:ext uri="{FF2B5EF4-FFF2-40B4-BE49-F238E27FC236}">
                  <a16:creationId xmlns:a16="http://schemas.microsoft.com/office/drawing/2014/main" xmlns="" id="{379A5551-F296-4BA3-8EE8-8D4C9CE447B4}"/>
                </a:ext>
              </a:extLst>
            </p:cNvPr>
            <p:cNvSpPr>
              <a:spLocks noChangeShapeType="1"/>
            </p:cNvSpPr>
            <p:nvPr/>
          </p:nvSpPr>
          <p:spPr bwMode="auto">
            <a:xfrm flipH="1">
              <a:off x="4613750" y="3240333"/>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3" name="Line 644">
              <a:extLst>
                <a:ext uri="{FF2B5EF4-FFF2-40B4-BE49-F238E27FC236}">
                  <a16:creationId xmlns:a16="http://schemas.microsoft.com/office/drawing/2014/main" xmlns="" id="{1C8BD4A0-4FC4-4C08-A9A9-46372AEA847C}"/>
                </a:ext>
              </a:extLst>
            </p:cNvPr>
            <p:cNvSpPr>
              <a:spLocks noChangeShapeType="1"/>
            </p:cNvSpPr>
            <p:nvPr/>
          </p:nvSpPr>
          <p:spPr bwMode="auto">
            <a:xfrm>
              <a:off x="4575930" y="3186755"/>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4" name="Line 645">
              <a:extLst>
                <a:ext uri="{FF2B5EF4-FFF2-40B4-BE49-F238E27FC236}">
                  <a16:creationId xmlns:a16="http://schemas.microsoft.com/office/drawing/2014/main" xmlns="" id="{215E6E05-59B4-451F-A784-71E05C4E9A1F}"/>
                </a:ext>
              </a:extLst>
            </p:cNvPr>
            <p:cNvSpPr>
              <a:spLocks noChangeShapeType="1"/>
            </p:cNvSpPr>
            <p:nvPr/>
          </p:nvSpPr>
          <p:spPr bwMode="auto">
            <a:xfrm flipH="1">
              <a:off x="4547566" y="321512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5" name="Line 646">
              <a:extLst>
                <a:ext uri="{FF2B5EF4-FFF2-40B4-BE49-F238E27FC236}">
                  <a16:creationId xmlns:a16="http://schemas.microsoft.com/office/drawing/2014/main" xmlns="" id="{9412221E-1D2C-47B5-8537-B3040292803C}"/>
                </a:ext>
              </a:extLst>
            </p:cNvPr>
            <p:cNvSpPr>
              <a:spLocks noChangeShapeType="1"/>
            </p:cNvSpPr>
            <p:nvPr/>
          </p:nvSpPr>
          <p:spPr bwMode="auto">
            <a:xfrm>
              <a:off x="4560172" y="3183604"/>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6" name="Line 647">
              <a:extLst>
                <a:ext uri="{FF2B5EF4-FFF2-40B4-BE49-F238E27FC236}">
                  <a16:creationId xmlns:a16="http://schemas.microsoft.com/office/drawing/2014/main" xmlns="" id="{BE074C62-DA98-493B-B1F7-6E22306E22D1}"/>
                </a:ext>
              </a:extLst>
            </p:cNvPr>
            <p:cNvSpPr>
              <a:spLocks noChangeShapeType="1"/>
            </p:cNvSpPr>
            <p:nvPr/>
          </p:nvSpPr>
          <p:spPr bwMode="auto">
            <a:xfrm flipH="1">
              <a:off x="4531807" y="3208817"/>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7" name="Line 648">
              <a:extLst>
                <a:ext uri="{FF2B5EF4-FFF2-40B4-BE49-F238E27FC236}">
                  <a16:creationId xmlns:a16="http://schemas.microsoft.com/office/drawing/2014/main" xmlns="" id="{9D3EB239-8A82-4B9D-B4AB-A4C0EC0F73BC}"/>
                </a:ext>
              </a:extLst>
            </p:cNvPr>
            <p:cNvSpPr>
              <a:spLocks noChangeShapeType="1"/>
            </p:cNvSpPr>
            <p:nvPr/>
          </p:nvSpPr>
          <p:spPr bwMode="auto">
            <a:xfrm>
              <a:off x="4481381" y="3122147"/>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8" name="Line 649">
              <a:extLst>
                <a:ext uri="{FF2B5EF4-FFF2-40B4-BE49-F238E27FC236}">
                  <a16:creationId xmlns:a16="http://schemas.microsoft.com/office/drawing/2014/main" xmlns="" id="{EFD3128B-3FBD-4647-9B12-46665E990506}"/>
                </a:ext>
              </a:extLst>
            </p:cNvPr>
            <p:cNvSpPr>
              <a:spLocks noChangeShapeType="1"/>
            </p:cNvSpPr>
            <p:nvPr/>
          </p:nvSpPr>
          <p:spPr bwMode="auto">
            <a:xfrm flipH="1">
              <a:off x="4453016" y="3150511"/>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79" name="Line 650">
              <a:extLst>
                <a:ext uri="{FF2B5EF4-FFF2-40B4-BE49-F238E27FC236}">
                  <a16:creationId xmlns:a16="http://schemas.microsoft.com/office/drawing/2014/main" xmlns="" id="{E076A066-422A-46BA-8565-66A2D7373D8E}"/>
                </a:ext>
              </a:extLst>
            </p:cNvPr>
            <p:cNvSpPr>
              <a:spLocks noChangeShapeType="1"/>
            </p:cNvSpPr>
            <p:nvPr/>
          </p:nvSpPr>
          <p:spPr bwMode="auto">
            <a:xfrm>
              <a:off x="4427803" y="310954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0" name="Line 651">
              <a:extLst>
                <a:ext uri="{FF2B5EF4-FFF2-40B4-BE49-F238E27FC236}">
                  <a16:creationId xmlns:a16="http://schemas.microsoft.com/office/drawing/2014/main" xmlns="" id="{C48BB618-208D-4AA9-BBAC-82A4CDD8C840}"/>
                </a:ext>
              </a:extLst>
            </p:cNvPr>
            <p:cNvSpPr>
              <a:spLocks noChangeShapeType="1"/>
            </p:cNvSpPr>
            <p:nvPr/>
          </p:nvSpPr>
          <p:spPr bwMode="auto">
            <a:xfrm flipH="1">
              <a:off x="4397863" y="3134753"/>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1" name="Line 652">
              <a:extLst>
                <a:ext uri="{FF2B5EF4-FFF2-40B4-BE49-F238E27FC236}">
                  <a16:creationId xmlns:a16="http://schemas.microsoft.com/office/drawing/2014/main" xmlns="" id="{0F8C5A98-BD1E-4329-87BE-AEFB39D83153}"/>
                </a:ext>
              </a:extLst>
            </p:cNvPr>
            <p:cNvSpPr>
              <a:spLocks noChangeShapeType="1"/>
            </p:cNvSpPr>
            <p:nvPr/>
          </p:nvSpPr>
          <p:spPr bwMode="auto">
            <a:xfrm>
              <a:off x="4407318" y="310323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2" name="Line 653">
              <a:extLst>
                <a:ext uri="{FF2B5EF4-FFF2-40B4-BE49-F238E27FC236}">
                  <a16:creationId xmlns:a16="http://schemas.microsoft.com/office/drawing/2014/main" xmlns="" id="{5819E58E-559A-4C65-8AF9-69AD3FA58796}"/>
                </a:ext>
              </a:extLst>
            </p:cNvPr>
            <p:cNvSpPr>
              <a:spLocks noChangeShapeType="1"/>
            </p:cNvSpPr>
            <p:nvPr/>
          </p:nvSpPr>
          <p:spPr bwMode="auto">
            <a:xfrm flipH="1">
              <a:off x="4382105" y="3131601"/>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3" name="Line 654">
              <a:extLst>
                <a:ext uri="{FF2B5EF4-FFF2-40B4-BE49-F238E27FC236}">
                  <a16:creationId xmlns:a16="http://schemas.microsoft.com/office/drawing/2014/main" xmlns="" id="{611D95B0-1C1D-4E3A-868C-B188538490E0}"/>
                </a:ext>
              </a:extLst>
            </p:cNvPr>
            <p:cNvSpPr>
              <a:spLocks noChangeShapeType="1"/>
            </p:cNvSpPr>
            <p:nvPr/>
          </p:nvSpPr>
          <p:spPr bwMode="auto">
            <a:xfrm>
              <a:off x="4319072" y="307014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4" name="Line 655">
              <a:extLst>
                <a:ext uri="{FF2B5EF4-FFF2-40B4-BE49-F238E27FC236}">
                  <a16:creationId xmlns:a16="http://schemas.microsoft.com/office/drawing/2014/main" xmlns="" id="{00F5C5AE-2946-4D43-9184-52A93654BFC1}"/>
                </a:ext>
              </a:extLst>
            </p:cNvPr>
            <p:cNvSpPr>
              <a:spLocks noChangeShapeType="1"/>
            </p:cNvSpPr>
            <p:nvPr/>
          </p:nvSpPr>
          <p:spPr bwMode="auto">
            <a:xfrm flipH="1">
              <a:off x="4293859" y="3096933"/>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5" name="Line 656">
              <a:extLst>
                <a:ext uri="{FF2B5EF4-FFF2-40B4-BE49-F238E27FC236}">
                  <a16:creationId xmlns:a16="http://schemas.microsoft.com/office/drawing/2014/main" xmlns="" id="{D6AD5661-1A0D-4108-A366-EA6D6F163C60}"/>
                </a:ext>
              </a:extLst>
            </p:cNvPr>
            <p:cNvSpPr>
              <a:spLocks noChangeShapeType="1"/>
            </p:cNvSpPr>
            <p:nvPr/>
          </p:nvSpPr>
          <p:spPr bwMode="auto">
            <a:xfrm>
              <a:off x="4249736" y="304178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6" name="Line 657">
              <a:extLst>
                <a:ext uri="{FF2B5EF4-FFF2-40B4-BE49-F238E27FC236}">
                  <a16:creationId xmlns:a16="http://schemas.microsoft.com/office/drawing/2014/main" xmlns="" id="{A6C2987D-C0D5-41C1-B878-AD6CEE079FB5}"/>
                </a:ext>
              </a:extLst>
            </p:cNvPr>
            <p:cNvSpPr>
              <a:spLocks noChangeShapeType="1"/>
            </p:cNvSpPr>
            <p:nvPr/>
          </p:nvSpPr>
          <p:spPr bwMode="auto">
            <a:xfrm flipH="1">
              <a:off x="4224523" y="307014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7" name="Line 658">
              <a:extLst>
                <a:ext uri="{FF2B5EF4-FFF2-40B4-BE49-F238E27FC236}">
                  <a16:creationId xmlns:a16="http://schemas.microsoft.com/office/drawing/2014/main" xmlns="" id="{7F33B258-FF1C-4E90-8F71-D1589D18543C}"/>
                </a:ext>
              </a:extLst>
            </p:cNvPr>
            <p:cNvSpPr>
              <a:spLocks noChangeShapeType="1"/>
            </p:cNvSpPr>
            <p:nvPr/>
          </p:nvSpPr>
          <p:spPr bwMode="auto">
            <a:xfrm>
              <a:off x="3846326" y="2951958"/>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8" name="Line 659">
              <a:extLst>
                <a:ext uri="{FF2B5EF4-FFF2-40B4-BE49-F238E27FC236}">
                  <a16:creationId xmlns:a16="http://schemas.microsoft.com/office/drawing/2014/main" xmlns="" id="{AF22AE4C-746E-4EDA-AD7D-6D028E502D82}"/>
                </a:ext>
              </a:extLst>
            </p:cNvPr>
            <p:cNvSpPr>
              <a:spLocks noChangeShapeType="1"/>
            </p:cNvSpPr>
            <p:nvPr/>
          </p:nvSpPr>
          <p:spPr bwMode="auto">
            <a:xfrm flipH="1">
              <a:off x="3821113" y="2980323"/>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89" name="Line 660">
              <a:extLst>
                <a:ext uri="{FF2B5EF4-FFF2-40B4-BE49-F238E27FC236}">
                  <a16:creationId xmlns:a16="http://schemas.microsoft.com/office/drawing/2014/main" xmlns="" id="{5FBD5344-FE32-47A6-8505-F1EB7D598A5B}"/>
                </a:ext>
              </a:extLst>
            </p:cNvPr>
            <p:cNvSpPr>
              <a:spLocks noChangeShapeType="1"/>
            </p:cNvSpPr>
            <p:nvPr/>
          </p:nvSpPr>
          <p:spPr bwMode="auto">
            <a:xfrm>
              <a:off x="3986574" y="2974019"/>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0" name="Line 661">
              <a:extLst>
                <a:ext uri="{FF2B5EF4-FFF2-40B4-BE49-F238E27FC236}">
                  <a16:creationId xmlns:a16="http://schemas.microsoft.com/office/drawing/2014/main" xmlns="" id="{13B0A7F2-4C9F-4EF1-93CE-5EE66EF20F44}"/>
                </a:ext>
              </a:extLst>
            </p:cNvPr>
            <p:cNvSpPr>
              <a:spLocks noChangeShapeType="1"/>
            </p:cNvSpPr>
            <p:nvPr/>
          </p:nvSpPr>
          <p:spPr bwMode="auto">
            <a:xfrm flipH="1">
              <a:off x="3961361" y="300396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1" name="Line 662">
              <a:extLst>
                <a:ext uri="{FF2B5EF4-FFF2-40B4-BE49-F238E27FC236}">
                  <a16:creationId xmlns:a16="http://schemas.microsoft.com/office/drawing/2014/main" xmlns="" id="{EC10F832-3EFE-41BA-8F86-024B57F8E550}"/>
                </a:ext>
              </a:extLst>
            </p:cNvPr>
            <p:cNvSpPr>
              <a:spLocks noChangeShapeType="1"/>
            </p:cNvSpPr>
            <p:nvPr/>
          </p:nvSpPr>
          <p:spPr bwMode="auto">
            <a:xfrm>
              <a:off x="4519201" y="3144208"/>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2" name="Line 663">
              <a:extLst>
                <a:ext uri="{FF2B5EF4-FFF2-40B4-BE49-F238E27FC236}">
                  <a16:creationId xmlns:a16="http://schemas.microsoft.com/office/drawing/2014/main" xmlns="" id="{F0C064CA-D72C-4430-A4D9-7F39F2675E3B}"/>
                </a:ext>
              </a:extLst>
            </p:cNvPr>
            <p:cNvSpPr>
              <a:spLocks noChangeShapeType="1"/>
            </p:cNvSpPr>
            <p:nvPr/>
          </p:nvSpPr>
          <p:spPr bwMode="auto">
            <a:xfrm flipH="1">
              <a:off x="4490836" y="317099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3" name="Line 664">
              <a:extLst>
                <a:ext uri="{FF2B5EF4-FFF2-40B4-BE49-F238E27FC236}">
                  <a16:creationId xmlns:a16="http://schemas.microsoft.com/office/drawing/2014/main" xmlns="" id="{4D1DDD6D-3155-4516-8770-30DF14CA2D91}"/>
                </a:ext>
              </a:extLst>
            </p:cNvPr>
            <p:cNvSpPr>
              <a:spLocks noChangeShapeType="1"/>
            </p:cNvSpPr>
            <p:nvPr/>
          </p:nvSpPr>
          <p:spPr bwMode="auto">
            <a:xfrm>
              <a:off x="4544414" y="3164694"/>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4" name="Line 665">
              <a:extLst>
                <a:ext uri="{FF2B5EF4-FFF2-40B4-BE49-F238E27FC236}">
                  <a16:creationId xmlns:a16="http://schemas.microsoft.com/office/drawing/2014/main" xmlns="" id="{4FB09F2D-C833-4CC7-B7FA-C5C5DB5523A6}"/>
                </a:ext>
              </a:extLst>
            </p:cNvPr>
            <p:cNvSpPr>
              <a:spLocks noChangeShapeType="1"/>
            </p:cNvSpPr>
            <p:nvPr/>
          </p:nvSpPr>
          <p:spPr bwMode="auto">
            <a:xfrm flipH="1">
              <a:off x="4516049" y="3193058"/>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5" name="Line 666">
              <a:extLst>
                <a:ext uri="{FF2B5EF4-FFF2-40B4-BE49-F238E27FC236}">
                  <a16:creationId xmlns:a16="http://schemas.microsoft.com/office/drawing/2014/main" xmlns="" id="{495471F2-3B50-4A6F-8AFC-418E19021D24}"/>
                </a:ext>
              </a:extLst>
            </p:cNvPr>
            <p:cNvSpPr>
              <a:spLocks noChangeShapeType="1"/>
            </p:cNvSpPr>
            <p:nvPr/>
          </p:nvSpPr>
          <p:spPr bwMode="auto">
            <a:xfrm>
              <a:off x="4804424" y="3251364"/>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6" name="Line 667">
              <a:extLst>
                <a:ext uri="{FF2B5EF4-FFF2-40B4-BE49-F238E27FC236}">
                  <a16:creationId xmlns:a16="http://schemas.microsoft.com/office/drawing/2014/main" xmlns="" id="{37A0D483-F270-4FD5-B8C2-51C911EB1DB8}"/>
                </a:ext>
              </a:extLst>
            </p:cNvPr>
            <p:cNvSpPr>
              <a:spLocks noChangeShapeType="1"/>
            </p:cNvSpPr>
            <p:nvPr/>
          </p:nvSpPr>
          <p:spPr bwMode="auto">
            <a:xfrm flipH="1">
              <a:off x="4779211" y="327972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7" name="Line 668">
              <a:extLst>
                <a:ext uri="{FF2B5EF4-FFF2-40B4-BE49-F238E27FC236}">
                  <a16:creationId xmlns:a16="http://schemas.microsoft.com/office/drawing/2014/main" xmlns="" id="{C04B604D-0A3D-4224-AB2C-57846B174DBA}"/>
                </a:ext>
              </a:extLst>
            </p:cNvPr>
            <p:cNvSpPr>
              <a:spLocks noChangeShapeType="1"/>
            </p:cNvSpPr>
            <p:nvPr/>
          </p:nvSpPr>
          <p:spPr bwMode="auto">
            <a:xfrm>
              <a:off x="4823334" y="3254515"/>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8" name="Line 669">
              <a:extLst>
                <a:ext uri="{FF2B5EF4-FFF2-40B4-BE49-F238E27FC236}">
                  <a16:creationId xmlns:a16="http://schemas.microsoft.com/office/drawing/2014/main" xmlns="" id="{B5B66793-4B45-45CD-B82B-98578C88EE56}"/>
                </a:ext>
              </a:extLst>
            </p:cNvPr>
            <p:cNvSpPr>
              <a:spLocks noChangeShapeType="1"/>
            </p:cNvSpPr>
            <p:nvPr/>
          </p:nvSpPr>
          <p:spPr bwMode="auto">
            <a:xfrm flipH="1">
              <a:off x="4794969" y="328288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99" name="Line 670">
              <a:extLst>
                <a:ext uri="{FF2B5EF4-FFF2-40B4-BE49-F238E27FC236}">
                  <a16:creationId xmlns:a16="http://schemas.microsoft.com/office/drawing/2014/main" xmlns="" id="{9333E561-CF47-4370-9F5D-88525D67F0C1}"/>
                </a:ext>
              </a:extLst>
            </p:cNvPr>
            <p:cNvSpPr>
              <a:spLocks noChangeShapeType="1"/>
            </p:cNvSpPr>
            <p:nvPr/>
          </p:nvSpPr>
          <p:spPr bwMode="auto">
            <a:xfrm>
              <a:off x="4854850" y="3263970"/>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00" name="Line 671">
              <a:extLst>
                <a:ext uri="{FF2B5EF4-FFF2-40B4-BE49-F238E27FC236}">
                  <a16:creationId xmlns:a16="http://schemas.microsoft.com/office/drawing/2014/main" xmlns="" id="{81207954-E01A-4B14-8651-6B6D4EAC13FF}"/>
                </a:ext>
              </a:extLst>
            </p:cNvPr>
            <p:cNvSpPr>
              <a:spLocks noChangeShapeType="1"/>
            </p:cNvSpPr>
            <p:nvPr/>
          </p:nvSpPr>
          <p:spPr bwMode="auto">
            <a:xfrm flipH="1">
              <a:off x="4829637" y="329233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01" name="Line 672">
              <a:extLst>
                <a:ext uri="{FF2B5EF4-FFF2-40B4-BE49-F238E27FC236}">
                  <a16:creationId xmlns:a16="http://schemas.microsoft.com/office/drawing/2014/main" xmlns="" id="{9714DC48-49FA-4AC8-9F9D-8BB40A025C62}"/>
                </a:ext>
              </a:extLst>
            </p:cNvPr>
            <p:cNvSpPr>
              <a:spLocks noChangeShapeType="1"/>
            </p:cNvSpPr>
            <p:nvPr/>
          </p:nvSpPr>
          <p:spPr bwMode="auto">
            <a:xfrm>
              <a:off x="4880063" y="327342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02" name="Line 673">
              <a:extLst>
                <a:ext uri="{FF2B5EF4-FFF2-40B4-BE49-F238E27FC236}">
                  <a16:creationId xmlns:a16="http://schemas.microsoft.com/office/drawing/2014/main" xmlns="" id="{EF69CE38-9C86-4904-828A-477E8EE6BD23}"/>
                </a:ext>
              </a:extLst>
            </p:cNvPr>
            <p:cNvSpPr>
              <a:spLocks noChangeShapeType="1"/>
            </p:cNvSpPr>
            <p:nvPr/>
          </p:nvSpPr>
          <p:spPr bwMode="auto">
            <a:xfrm flipH="1">
              <a:off x="4851699" y="3298638"/>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03" name="Line 674">
              <a:extLst>
                <a:ext uri="{FF2B5EF4-FFF2-40B4-BE49-F238E27FC236}">
                  <a16:creationId xmlns:a16="http://schemas.microsoft.com/office/drawing/2014/main" xmlns="" id="{3A4AB2F2-237F-4975-8A55-1C5339A3755A}"/>
                </a:ext>
              </a:extLst>
            </p:cNvPr>
            <p:cNvSpPr>
              <a:spLocks noChangeShapeType="1"/>
            </p:cNvSpPr>
            <p:nvPr/>
          </p:nvSpPr>
          <p:spPr bwMode="auto">
            <a:xfrm>
              <a:off x="4957278" y="3295487"/>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04" name="Line 675">
              <a:extLst>
                <a:ext uri="{FF2B5EF4-FFF2-40B4-BE49-F238E27FC236}">
                  <a16:creationId xmlns:a16="http://schemas.microsoft.com/office/drawing/2014/main" xmlns="" id="{F7D5C9D8-05D9-45F6-AA8F-DDB4DD211A10}"/>
                </a:ext>
              </a:extLst>
            </p:cNvPr>
            <p:cNvSpPr>
              <a:spLocks noChangeShapeType="1"/>
            </p:cNvSpPr>
            <p:nvPr/>
          </p:nvSpPr>
          <p:spPr bwMode="auto">
            <a:xfrm flipH="1">
              <a:off x="4928914" y="332070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05" name="Line 676">
              <a:extLst>
                <a:ext uri="{FF2B5EF4-FFF2-40B4-BE49-F238E27FC236}">
                  <a16:creationId xmlns:a16="http://schemas.microsoft.com/office/drawing/2014/main" xmlns="" id="{7A709595-CF0C-48CA-A28D-9D37438A33D0}"/>
                </a:ext>
              </a:extLst>
            </p:cNvPr>
            <p:cNvSpPr>
              <a:spLocks noChangeShapeType="1"/>
            </p:cNvSpPr>
            <p:nvPr/>
          </p:nvSpPr>
          <p:spPr bwMode="auto">
            <a:xfrm>
              <a:off x="5077041" y="333173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06" name="Line 677">
              <a:extLst>
                <a:ext uri="{FF2B5EF4-FFF2-40B4-BE49-F238E27FC236}">
                  <a16:creationId xmlns:a16="http://schemas.microsoft.com/office/drawing/2014/main" xmlns="" id="{4701F4BE-91C9-48DE-BA74-ED5A13E15C9E}"/>
                </a:ext>
              </a:extLst>
            </p:cNvPr>
            <p:cNvSpPr>
              <a:spLocks noChangeShapeType="1"/>
            </p:cNvSpPr>
            <p:nvPr/>
          </p:nvSpPr>
          <p:spPr bwMode="auto">
            <a:xfrm flipH="1">
              <a:off x="5048676" y="336009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7" name="Line 679">
              <a:extLst>
                <a:ext uri="{FF2B5EF4-FFF2-40B4-BE49-F238E27FC236}">
                  <a16:creationId xmlns:a16="http://schemas.microsoft.com/office/drawing/2014/main" xmlns="" id="{D223637F-2907-424C-8B57-210BA782D0BA}"/>
                </a:ext>
              </a:extLst>
            </p:cNvPr>
            <p:cNvSpPr>
              <a:spLocks noChangeShapeType="1"/>
            </p:cNvSpPr>
            <p:nvPr/>
          </p:nvSpPr>
          <p:spPr bwMode="auto">
            <a:xfrm>
              <a:off x="5092799" y="333173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8" name="Line 680">
              <a:extLst>
                <a:ext uri="{FF2B5EF4-FFF2-40B4-BE49-F238E27FC236}">
                  <a16:creationId xmlns:a16="http://schemas.microsoft.com/office/drawing/2014/main" xmlns="" id="{5E617930-D215-4CD0-B16F-0AF183C5DC61}"/>
                </a:ext>
              </a:extLst>
            </p:cNvPr>
            <p:cNvSpPr>
              <a:spLocks noChangeShapeType="1"/>
            </p:cNvSpPr>
            <p:nvPr/>
          </p:nvSpPr>
          <p:spPr bwMode="auto">
            <a:xfrm flipH="1">
              <a:off x="5064434" y="336009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09" name="Line 681">
              <a:extLst>
                <a:ext uri="{FF2B5EF4-FFF2-40B4-BE49-F238E27FC236}">
                  <a16:creationId xmlns:a16="http://schemas.microsoft.com/office/drawing/2014/main" xmlns="" id="{93032854-241C-4643-865F-8B638E8920B7}"/>
                </a:ext>
              </a:extLst>
            </p:cNvPr>
            <p:cNvSpPr>
              <a:spLocks noChangeShapeType="1"/>
            </p:cNvSpPr>
            <p:nvPr/>
          </p:nvSpPr>
          <p:spPr bwMode="auto">
            <a:xfrm>
              <a:off x="5108557" y="333173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0" name="Line 682">
              <a:extLst>
                <a:ext uri="{FF2B5EF4-FFF2-40B4-BE49-F238E27FC236}">
                  <a16:creationId xmlns:a16="http://schemas.microsoft.com/office/drawing/2014/main" xmlns="" id="{F012B11F-200E-49E6-AF84-FE9EA65F0C70}"/>
                </a:ext>
              </a:extLst>
            </p:cNvPr>
            <p:cNvSpPr>
              <a:spLocks noChangeShapeType="1"/>
            </p:cNvSpPr>
            <p:nvPr/>
          </p:nvSpPr>
          <p:spPr bwMode="auto">
            <a:xfrm flipH="1">
              <a:off x="5080192" y="3360095"/>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1" name="Line 683">
              <a:extLst>
                <a:ext uri="{FF2B5EF4-FFF2-40B4-BE49-F238E27FC236}">
                  <a16:creationId xmlns:a16="http://schemas.microsoft.com/office/drawing/2014/main" xmlns="" id="{431A0DE1-75E6-4D0E-A510-C3A4015DD78D}"/>
                </a:ext>
              </a:extLst>
            </p:cNvPr>
            <p:cNvSpPr>
              <a:spLocks noChangeShapeType="1"/>
            </p:cNvSpPr>
            <p:nvPr/>
          </p:nvSpPr>
          <p:spPr bwMode="auto">
            <a:xfrm>
              <a:off x="5121163" y="3334882"/>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2" name="Line 684">
              <a:extLst>
                <a:ext uri="{FF2B5EF4-FFF2-40B4-BE49-F238E27FC236}">
                  <a16:creationId xmlns:a16="http://schemas.microsoft.com/office/drawing/2014/main" xmlns="" id="{39B4F298-AFFB-4714-8FD7-FA1387AD5942}"/>
                </a:ext>
              </a:extLst>
            </p:cNvPr>
            <p:cNvSpPr>
              <a:spLocks noChangeShapeType="1"/>
            </p:cNvSpPr>
            <p:nvPr/>
          </p:nvSpPr>
          <p:spPr bwMode="auto">
            <a:xfrm flipH="1">
              <a:off x="5095950" y="3363247"/>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3" name="Line 685">
              <a:extLst>
                <a:ext uri="{FF2B5EF4-FFF2-40B4-BE49-F238E27FC236}">
                  <a16:creationId xmlns:a16="http://schemas.microsoft.com/office/drawing/2014/main" xmlns="" id="{A267E8D8-B583-455C-9850-43A5C256AC7F}"/>
                </a:ext>
              </a:extLst>
            </p:cNvPr>
            <p:cNvSpPr>
              <a:spLocks noChangeShapeType="1"/>
            </p:cNvSpPr>
            <p:nvPr/>
          </p:nvSpPr>
          <p:spPr bwMode="auto">
            <a:xfrm>
              <a:off x="5324444" y="339161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4" name="Line 686">
              <a:extLst>
                <a:ext uri="{FF2B5EF4-FFF2-40B4-BE49-F238E27FC236}">
                  <a16:creationId xmlns:a16="http://schemas.microsoft.com/office/drawing/2014/main" xmlns="" id="{D6EF9147-BFFA-4AB3-A6D4-EA1837A29374}"/>
                </a:ext>
              </a:extLst>
            </p:cNvPr>
            <p:cNvSpPr>
              <a:spLocks noChangeShapeType="1"/>
            </p:cNvSpPr>
            <p:nvPr/>
          </p:nvSpPr>
          <p:spPr bwMode="auto">
            <a:xfrm flipH="1">
              <a:off x="5296079" y="3418401"/>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5" name="Line 687">
              <a:extLst>
                <a:ext uri="{FF2B5EF4-FFF2-40B4-BE49-F238E27FC236}">
                  <a16:creationId xmlns:a16="http://schemas.microsoft.com/office/drawing/2014/main" xmlns="" id="{E2065A11-ACB0-445A-B319-25F94649F98A}"/>
                </a:ext>
              </a:extLst>
            </p:cNvPr>
            <p:cNvSpPr>
              <a:spLocks noChangeShapeType="1"/>
            </p:cNvSpPr>
            <p:nvPr/>
          </p:nvSpPr>
          <p:spPr bwMode="auto">
            <a:xfrm>
              <a:off x="5340202" y="339161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6" name="Line 688">
              <a:extLst>
                <a:ext uri="{FF2B5EF4-FFF2-40B4-BE49-F238E27FC236}">
                  <a16:creationId xmlns:a16="http://schemas.microsoft.com/office/drawing/2014/main" xmlns="" id="{3AB5042E-65E6-4D9B-A800-DC2C2A692029}"/>
                </a:ext>
              </a:extLst>
            </p:cNvPr>
            <p:cNvSpPr>
              <a:spLocks noChangeShapeType="1"/>
            </p:cNvSpPr>
            <p:nvPr/>
          </p:nvSpPr>
          <p:spPr bwMode="auto">
            <a:xfrm flipH="1">
              <a:off x="5311838" y="3418401"/>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7" name="Line 689">
              <a:extLst>
                <a:ext uri="{FF2B5EF4-FFF2-40B4-BE49-F238E27FC236}">
                  <a16:creationId xmlns:a16="http://schemas.microsoft.com/office/drawing/2014/main" xmlns="" id="{8952CB55-6C54-4A0E-88B4-B361754A9E4D}"/>
                </a:ext>
              </a:extLst>
            </p:cNvPr>
            <p:cNvSpPr>
              <a:spLocks noChangeShapeType="1"/>
            </p:cNvSpPr>
            <p:nvPr/>
          </p:nvSpPr>
          <p:spPr bwMode="auto">
            <a:xfrm>
              <a:off x="5352809" y="339161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8" name="Line 690">
              <a:extLst>
                <a:ext uri="{FF2B5EF4-FFF2-40B4-BE49-F238E27FC236}">
                  <a16:creationId xmlns:a16="http://schemas.microsoft.com/office/drawing/2014/main" xmlns="" id="{E9CB8CF8-6CED-496C-80B7-3D31910DE2CC}"/>
                </a:ext>
              </a:extLst>
            </p:cNvPr>
            <p:cNvSpPr>
              <a:spLocks noChangeShapeType="1"/>
            </p:cNvSpPr>
            <p:nvPr/>
          </p:nvSpPr>
          <p:spPr bwMode="auto">
            <a:xfrm flipH="1">
              <a:off x="5327596" y="3418401"/>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19" name="Line 691">
              <a:extLst>
                <a:ext uri="{FF2B5EF4-FFF2-40B4-BE49-F238E27FC236}">
                  <a16:creationId xmlns:a16="http://schemas.microsoft.com/office/drawing/2014/main" xmlns="" id="{09FF6A2D-CFF6-4D3E-BBF0-328AEB73E562}"/>
                </a:ext>
              </a:extLst>
            </p:cNvPr>
            <p:cNvSpPr>
              <a:spLocks noChangeShapeType="1"/>
            </p:cNvSpPr>
            <p:nvPr/>
          </p:nvSpPr>
          <p:spPr bwMode="auto">
            <a:xfrm>
              <a:off x="5373294" y="339161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0" name="Line 692">
              <a:extLst>
                <a:ext uri="{FF2B5EF4-FFF2-40B4-BE49-F238E27FC236}">
                  <a16:creationId xmlns:a16="http://schemas.microsoft.com/office/drawing/2014/main" xmlns="" id="{3B8152D1-22C2-499E-A549-C3EF24E43B4D}"/>
                </a:ext>
              </a:extLst>
            </p:cNvPr>
            <p:cNvSpPr>
              <a:spLocks noChangeShapeType="1"/>
            </p:cNvSpPr>
            <p:nvPr/>
          </p:nvSpPr>
          <p:spPr bwMode="auto">
            <a:xfrm flipH="1">
              <a:off x="5343354" y="3418401"/>
              <a:ext cx="5830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1" name="Line 693">
              <a:extLst>
                <a:ext uri="{FF2B5EF4-FFF2-40B4-BE49-F238E27FC236}">
                  <a16:creationId xmlns:a16="http://schemas.microsoft.com/office/drawing/2014/main" xmlns="" id="{C66B0D2A-4310-46CB-A4F3-B25CAE3B3A0B}"/>
                </a:ext>
              </a:extLst>
            </p:cNvPr>
            <p:cNvSpPr>
              <a:spLocks noChangeShapeType="1"/>
            </p:cNvSpPr>
            <p:nvPr/>
          </p:nvSpPr>
          <p:spPr bwMode="auto">
            <a:xfrm>
              <a:off x="5392204" y="3394763"/>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2" name="Line 694">
              <a:extLst>
                <a:ext uri="{FF2B5EF4-FFF2-40B4-BE49-F238E27FC236}">
                  <a16:creationId xmlns:a16="http://schemas.microsoft.com/office/drawing/2014/main" xmlns="" id="{6F702929-9D7A-4120-9761-B1737F8CA24E}"/>
                </a:ext>
              </a:extLst>
            </p:cNvPr>
            <p:cNvSpPr>
              <a:spLocks noChangeShapeType="1"/>
            </p:cNvSpPr>
            <p:nvPr/>
          </p:nvSpPr>
          <p:spPr bwMode="auto">
            <a:xfrm flipH="1">
              <a:off x="5365415" y="342155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3" name="Line 695">
              <a:extLst>
                <a:ext uri="{FF2B5EF4-FFF2-40B4-BE49-F238E27FC236}">
                  <a16:creationId xmlns:a16="http://schemas.microsoft.com/office/drawing/2014/main" xmlns="" id="{BA425251-DBD1-4253-BEFD-43D03B26EE3A}"/>
                </a:ext>
              </a:extLst>
            </p:cNvPr>
            <p:cNvSpPr>
              <a:spLocks noChangeShapeType="1"/>
            </p:cNvSpPr>
            <p:nvPr/>
          </p:nvSpPr>
          <p:spPr bwMode="auto">
            <a:xfrm>
              <a:off x="5590757" y="3427856"/>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4" name="Line 696">
              <a:extLst>
                <a:ext uri="{FF2B5EF4-FFF2-40B4-BE49-F238E27FC236}">
                  <a16:creationId xmlns:a16="http://schemas.microsoft.com/office/drawing/2014/main" xmlns="" id="{7462C667-139B-4905-BD75-B568B4036A6C}"/>
                </a:ext>
              </a:extLst>
            </p:cNvPr>
            <p:cNvSpPr>
              <a:spLocks noChangeShapeType="1"/>
            </p:cNvSpPr>
            <p:nvPr/>
          </p:nvSpPr>
          <p:spPr bwMode="auto">
            <a:xfrm flipH="1">
              <a:off x="5565544" y="3456220"/>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5" name="Line 697">
              <a:extLst>
                <a:ext uri="{FF2B5EF4-FFF2-40B4-BE49-F238E27FC236}">
                  <a16:creationId xmlns:a16="http://schemas.microsoft.com/office/drawing/2014/main" xmlns="" id="{4854F150-68B8-481B-8037-226DEB72B08C}"/>
                </a:ext>
              </a:extLst>
            </p:cNvPr>
            <p:cNvSpPr>
              <a:spLocks noChangeShapeType="1"/>
            </p:cNvSpPr>
            <p:nvPr/>
          </p:nvSpPr>
          <p:spPr bwMode="auto">
            <a:xfrm>
              <a:off x="5787735"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6" name="Line 698">
              <a:extLst>
                <a:ext uri="{FF2B5EF4-FFF2-40B4-BE49-F238E27FC236}">
                  <a16:creationId xmlns:a16="http://schemas.microsoft.com/office/drawing/2014/main" xmlns="" id="{4C35EBEB-F63B-493D-9775-336BEE9FCFD8}"/>
                </a:ext>
              </a:extLst>
            </p:cNvPr>
            <p:cNvSpPr>
              <a:spLocks noChangeShapeType="1"/>
            </p:cNvSpPr>
            <p:nvPr/>
          </p:nvSpPr>
          <p:spPr bwMode="auto">
            <a:xfrm flipH="1">
              <a:off x="5759370" y="347828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7" name="Line 699">
              <a:extLst>
                <a:ext uri="{FF2B5EF4-FFF2-40B4-BE49-F238E27FC236}">
                  <a16:creationId xmlns:a16="http://schemas.microsoft.com/office/drawing/2014/main" xmlns="" id="{33C08535-C7AE-44EB-ADCA-A3BAECD484FE}"/>
                </a:ext>
              </a:extLst>
            </p:cNvPr>
            <p:cNvSpPr>
              <a:spLocks noChangeShapeType="1"/>
            </p:cNvSpPr>
            <p:nvPr/>
          </p:nvSpPr>
          <p:spPr bwMode="auto">
            <a:xfrm>
              <a:off x="5800341"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8" name="Line 700">
              <a:extLst>
                <a:ext uri="{FF2B5EF4-FFF2-40B4-BE49-F238E27FC236}">
                  <a16:creationId xmlns:a16="http://schemas.microsoft.com/office/drawing/2014/main" xmlns="" id="{562EFB57-92DC-4FD9-9693-EA687F9EA7FF}"/>
                </a:ext>
              </a:extLst>
            </p:cNvPr>
            <p:cNvSpPr>
              <a:spLocks noChangeShapeType="1"/>
            </p:cNvSpPr>
            <p:nvPr/>
          </p:nvSpPr>
          <p:spPr bwMode="auto">
            <a:xfrm flipH="1">
              <a:off x="5771977" y="347828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29" name="Line 701">
              <a:extLst>
                <a:ext uri="{FF2B5EF4-FFF2-40B4-BE49-F238E27FC236}">
                  <a16:creationId xmlns:a16="http://schemas.microsoft.com/office/drawing/2014/main" xmlns="" id="{5CCF23EE-A2A5-4411-8591-80F12C685D07}"/>
                </a:ext>
              </a:extLst>
            </p:cNvPr>
            <p:cNvSpPr>
              <a:spLocks noChangeShapeType="1"/>
            </p:cNvSpPr>
            <p:nvPr/>
          </p:nvSpPr>
          <p:spPr bwMode="auto">
            <a:xfrm>
              <a:off x="5809796"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0" name="Line 702">
              <a:extLst>
                <a:ext uri="{FF2B5EF4-FFF2-40B4-BE49-F238E27FC236}">
                  <a16:creationId xmlns:a16="http://schemas.microsoft.com/office/drawing/2014/main" xmlns="" id="{F3138477-6F20-4239-AA4E-7D5D93746772}"/>
                </a:ext>
              </a:extLst>
            </p:cNvPr>
            <p:cNvSpPr>
              <a:spLocks noChangeShapeType="1"/>
            </p:cNvSpPr>
            <p:nvPr/>
          </p:nvSpPr>
          <p:spPr bwMode="auto">
            <a:xfrm flipH="1">
              <a:off x="5784583" y="347828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1" name="Line 703">
              <a:extLst>
                <a:ext uri="{FF2B5EF4-FFF2-40B4-BE49-F238E27FC236}">
                  <a16:creationId xmlns:a16="http://schemas.microsoft.com/office/drawing/2014/main" xmlns="" id="{2A636CA8-234F-47C4-A16C-8B0746F4D375}"/>
                </a:ext>
              </a:extLst>
            </p:cNvPr>
            <p:cNvSpPr>
              <a:spLocks noChangeShapeType="1"/>
            </p:cNvSpPr>
            <p:nvPr/>
          </p:nvSpPr>
          <p:spPr bwMode="auto">
            <a:xfrm>
              <a:off x="5849192"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2" name="Line 704">
              <a:extLst>
                <a:ext uri="{FF2B5EF4-FFF2-40B4-BE49-F238E27FC236}">
                  <a16:creationId xmlns:a16="http://schemas.microsoft.com/office/drawing/2014/main" xmlns="" id="{A5BBF425-9393-47BB-B1F6-85878D1FFA3C}"/>
                </a:ext>
              </a:extLst>
            </p:cNvPr>
            <p:cNvSpPr>
              <a:spLocks noChangeShapeType="1"/>
            </p:cNvSpPr>
            <p:nvPr/>
          </p:nvSpPr>
          <p:spPr bwMode="auto">
            <a:xfrm flipH="1">
              <a:off x="5819251" y="347828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3" name="Line 705">
              <a:extLst>
                <a:ext uri="{FF2B5EF4-FFF2-40B4-BE49-F238E27FC236}">
                  <a16:creationId xmlns:a16="http://schemas.microsoft.com/office/drawing/2014/main" xmlns="" id="{07BD0EC4-6F8B-4741-85C2-60C3CC226BAD}"/>
                </a:ext>
              </a:extLst>
            </p:cNvPr>
            <p:cNvSpPr>
              <a:spLocks noChangeShapeType="1"/>
            </p:cNvSpPr>
            <p:nvPr/>
          </p:nvSpPr>
          <p:spPr bwMode="auto">
            <a:xfrm>
              <a:off x="5861798"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4" name="Line 706">
              <a:extLst>
                <a:ext uri="{FF2B5EF4-FFF2-40B4-BE49-F238E27FC236}">
                  <a16:creationId xmlns:a16="http://schemas.microsoft.com/office/drawing/2014/main" xmlns="" id="{AD67A1AB-ADEF-45F4-9CF0-9AA3B4FB79F6}"/>
                </a:ext>
              </a:extLst>
            </p:cNvPr>
            <p:cNvSpPr>
              <a:spLocks noChangeShapeType="1"/>
            </p:cNvSpPr>
            <p:nvPr/>
          </p:nvSpPr>
          <p:spPr bwMode="auto">
            <a:xfrm flipH="1">
              <a:off x="5831858" y="347828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5" name="Line 707">
              <a:extLst>
                <a:ext uri="{FF2B5EF4-FFF2-40B4-BE49-F238E27FC236}">
                  <a16:creationId xmlns:a16="http://schemas.microsoft.com/office/drawing/2014/main" xmlns="" id="{73FAB653-EBCA-4740-A9A5-053BAAE442AB}"/>
                </a:ext>
              </a:extLst>
            </p:cNvPr>
            <p:cNvSpPr>
              <a:spLocks noChangeShapeType="1"/>
            </p:cNvSpPr>
            <p:nvPr/>
          </p:nvSpPr>
          <p:spPr bwMode="auto">
            <a:xfrm>
              <a:off x="5874405"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6" name="Line 708">
              <a:extLst>
                <a:ext uri="{FF2B5EF4-FFF2-40B4-BE49-F238E27FC236}">
                  <a16:creationId xmlns:a16="http://schemas.microsoft.com/office/drawing/2014/main" xmlns="" id="{893C9861-16C2-4EB4-B8F4-145F4B55CA66}"/>
                </a:ext>
              </a:extLst>
            </p:cNvPr>
            <p:cNvSpPr>
              <a:spLocks noChangeShapeType="1"/>
            </p:cNvSpPr>
            <p:nvPr/>
          </p:nvSpPr>
          <p:spPr bwMode="auto">
            <a:xfrm flipH="1">
              <a:off x="5846040" y="347828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7" name="Line 709">
              <a:extLst>
                <a:ext uri="{FF2B5EF4-FFF2-40B4-BE49-F238E27FC236}">
                  <a16:creationId xmlns:a16="http://schemas.microsoft.com/office/drawing/2014/main" xmlns="" id="{216BDB13-8DD6-4E29-A3B4-67A8B632AAA5}"/>
                </a:ext>
              </a:extLst>
            </p:cNvPr>
            <p:cNvSpPr>
              <a:spLocks noChangeShapeType="1"/>
            </p:cNvSpPr>
            <p:nvPr/>
          </p:nvSpPr>
          <p:spPr bwMode="auto">
            <a:xfrm>
              <a:off x="5835009" y="3453069"/>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8" name="Line 710">
              <a:extLst>
                <a:ext uri="{FF2B5EF4-FFF2-40B4-BE49-F238E27FC236}">
                  <a16:creationId xmlns:a16="http://schemas.microsoft.com/office/drawing/2014/main" xmlns="" id="{CDAF1EA8-5E4C-4D95-B022-63DC027EA9AF}"/>
                </a:ext>
              </a:extLst>
            </p:cNvPr>
            <p:cNvSpPr>
              <a:spLocks noChangeShapeType="1"/>
            </p:cNvSpPr>
            <p:nvPr/>
          </p:nvSpPr>
          <p:spPr bwMode="auto">
            <a:xfrm flipH="1">
              <a:off x="5809796" y="347828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39" name="Line 711">
              <a:extLst>
                <a:ext uri="{FF2B5EF4-FFF2-40B4-BE49-F238E27FC236}">
                  <a16:creationId xmlns:a16="http://schemas.microsoft.com/office/drawing/2014/main" xmlns="" id="{1D21F51B-3D6D-4811-B14E-9D95FEC8F46C}"/>
                </a:ext>
              </a:extLst>
            </p:cNvPr>
            <p:cNvSpPr>
              <a:spLocks noChangeShapeType="1"/>
            </p:cNvSpPr>
            <p:nvPr/>
          </p:nvSpPr>
          <p:spPr bwMode="auto">
            <a:xfrm>
              <a:off x="5822403" y="3453069"/>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0" name="Line 712">
              <a:extLst>
                <a:ext uri="{FF2B5EF4-FFF2-40B4-BE49-F238E27FC236}">
                  <a16:creationId xmlns:a16="http://schemas.microsoft.com/office/drawing/2014/main" xmlns="" id="{B00737D5-5EE3-4E2C-93A3-7518196EC36D}"/>
                </a:ext>
              </a:extLst>
            </p:cNvPr>
            <p:cNvSpPr>
              <a:spLocks noChangeShapeType="1"/>
            </p:cNvSpPr>
            <p:nvPr/>
          </p:nvSpPr>
          <p:spPr bwMode="auto">
            <a:xfrm flipH="1">
              <a:off x="5797190" y="347828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1" name="Line 713">
              <a:extLst>
                <a:ext uri="{FF2B5EF4-FFF2-40B4-BE49-F238E27FC236}">
                  <a16:creationId xmlns:a16="http://schemas.microsoft.com/office/drawing/2014/main" xmlns="" id="{647D7FC1-2198-4754-917D-75F9355F272A}"/>
                </a:ext>
              </a:extLst>
            </p:cNvPr>
            <p:cNvSpPr>
              <a:spLocks noChangeShapeType="1"/>
            </p:cNvSpPr>
            <p:nvPr/>
          </p:nvSpPr>
          <p:spPr bwMode="auto">
            <a:xfrm>
              <a:off x="5924831" y="347513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2" name="Line 714">
              <a:extLst>
                <a:ext uri="{FF2B5EF4-FFF2-40B4-BE49-F238E27FC236}">
                  <a16:creationId xmlns:a16="http://schemas.microsoft.com/office/drawing/2014/main" xmlns="" id="{379E65E4-D6B3-4F71-BB15-AA76154AB183}"/>
                </a:ext>
              </a:extLst>
            </p:cNvPr>
            <p:cNvSpPr>
              <a:spLocks noChangeShapeType="1"/>
            </p:cNvSpPr>
            <p:nvPr/>
          </p:nvSpPr>
          <p:spPr bwMode="auto">
            <a:xfrm flipH="1">
              <a:off x="5899618" y="350191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109" name="Group 6108">
            <a:extLst>
              <a:ext uri="{FF2B5EF4-FFF2-40B4-BE49-F238E27FC236}">
                <a16:creationId xmlns:a16="http://schemas.microsoft.com/office/drawing/2014/main" xmlns="" id="{B322C393-E19D-485C-84F8-7BC0F3EAB5ED}"/>
              </a:ext>
            </a:extLst>
          </p:cNvPr>
          <p:cNvGrpSpPr/>
          <p:nvPr/>
        </p:nvGrpSpPr>
        <p:grpSpPr>
          <a:xfrm>
            <a:off x="3830568" y="2951958"/>
            <a:ext cx="2128931" cy="420744"/>
            <a:chOff x="3830568" y="2951958"/>
            <a:chExt cx="2128931" cy="420744"/>
          </a:xfrm>
        </p:grpSpPr>
        <p:sp>
          <p:nvSpPr>
            <p:cNvPr id="5743" name="Freeform 715">
              <a:extLst>
                <a:ext uri="{FF2B5EF4-FFF2-40B4-BE49-F238E27FC236}">
                  <a16:creationId xmlns:a16="http://schemas.microsoft.com/office/drawing/2014/main" xmlns="" id="{695BDA4D-FE1B-43D4-BF66-986A21EF309E}"/>
                </a:ext>
              </a:extLst>
            </p:cNvPr>
            <p:cNvSpPr>
              <a:spLocks/>
            </p:cNvSpPr>
            <p:nvPr/>
          </p:nvSpPr>
          <p:spPr bwMode="auto">
            <a:xfrm>
              <a:off x="3840023" y="2977171"/>
              <a:ext cx="2100566" cy="367166"/>
            </a:xfrm>
            <a:custGeom>
              <a:avLst/>
              <a:gdLst>
                <a:gd name="T0" fmla="*/ 60 w 1333"/>
                <a:gd name="T1" fmla="*/ 0 h 233"/>
                <a:gd name="T2" fmla="*/ 79 w 1333"/>
                <a:gd name="T3" fmla="*/ 6 h 233"/>
                <a:gd name="T4" fmla="*/ 99 w 1333"/>
                <a:gd name="T5" fmla="*/ 15 h 233"/>
                <a:gd name="T6" fmla="*/ 201 w 1333"/>
                <a:gd name="T7" fmla="*/ 17 h 233"/>
                <a:gd name="T8" fmla="*/ 238 w 1333"/>
                <a:gd name="T9" fmla="*/ 21 h 233"/>
                <a:gd name="T10" fmla="*/ 274 w 1333"/>
                <a:gd name="T11" fmla="*/ 25 h 233"/>
                <a:gd name="T12" fmla="*/ 328 w 1333"/>
                <a:gd name="T13" fmla="*/ 29 h 233"/>
                <a:gd name="T14" fmla="*/ 364 w 1333"/>
                <a:gd name="T15" fmla="*/ 35 h 233"/>
                <a:gd name="T16" fmla="*/ 377 w 1333"/>
                <a:gd name="T17" fmla="*/ 39 h 233"/>
                <a:gd name="T18" fmla="*/ 391 w 1333"/>
                <a:gd name="T19" fmla="*/ 45 h 233"/>
                <a:gd name="T20" fmla="*/ 429 w 1333"/>
                <a:gd name="T21" fmla="*/ 53 h 233"/>
                <a:gd name="T22" fmla="*/ 447 w 1333"/>
                <a:gd name="T23" fmla="*/ 61 h 233"/>
                <a:gd name="T24" fmla="*/ 473 w 1333"/>
                <a:gd name="T25" fmla="*/ 68 h 233"/>
                <a:gd name="T26" fmla="*/ 489 w 1333"/>
                <a:gd name="T27" fmla="*/ 74 h 233"/>
                <a:gd name="T28" fmla="*/ 495 w 1333"/>
                <a:gd name="T29" fmla="*/ 80 h 233"/>
                <a:gd name="T30" fmla="*/ 515 w 1333"/>
                <a:gd name="T31" fmla="*/ 82 h 233"/>
                <a:gd name="T32" fmla="*/ 574 w 1333"/>
                <a:gd name="T33" fmla="*/ 88 h 233"/>
                <a:gd name="T34" fmla="*/ 606 w 1333"/>
                <a:gd name="T35" fmla="*/ 96 h 233"/>
                <a:gd name="T36" fmla="*/ 618 w 1333"/>
                <a:gd name="T37" fmla="*/ 98 h 233"/>
                <a:gd name="T38" fmla="*/ 628 w 1333"/>
                <a:gd name="T39" fmla="*/ 104 h 233"/>
                <a:gd name="T40" fmla="*/ 634 w 1333"/>
                <a:gd name="T41" fmla="*/ 112 h 233"/>
                <a:gd name="T42" fmla="*/ 662 w 1333"/>
                <a:gd name="T43" fmla="*/ 116 h 233"/>
                <a:gd name="T44" fmla="*/ 671 w 1333"/>
                <a:gd name="T45" fmla="*/ 123 h 233"/>
                <a:gd name="T46" fmla="*/ 717 w 1333"/>
                <a:gd name="T47" fmla="*/ 127 h 233"/>
                <a:gd name="T48" fmla="*/ 749 w 1333"/>
                <a:gd name="T49" fmla="*/ 129 h 233"/>
                <a:gd name="T50" fmla="*/ 765 w 1333"/>
                <a:gd name="T51" fmla="*/ 135 h 233"/>
                <a:gd name="T52" fmla="*/ 793 w 1333"/>
                <a:gd name="T53" fmla="*/ 137 h 233"/>
                <a:gd name="T54" fmla="*/ 813 w 1333"/>
                <a:gd name="T55" fmla="*/ 141 h 233"/>
                <a:gd name="T56" fmla="*/ 864 w 1333"/>
                <a:gd name="T57" fmla="*/ 143 h 233"/>
                <a:gd name="T58" fmla="*/ 872 w 1333"/>
                <a:gd name="T59" fmla="*/ 147 h 233"/>
                <a:gd name="T60" fmla="*/ 882 w 1333"/>
                <a:gd name="T61" fmla="*/ 149 h 233"/>
                <a:gd name="T62" fmla="*/ 920 w 1333"/>
                <a:gd name="T63" fmla="*/ 153 h 233"/>
                <a:gd name="T64" fmla="*/ 971 w 1333"/>
                <a:gd name="T65" fmla="*/ 157 h 233"/>
                <a:gd name="T66" fmla="*/ 989 w 1333"/>
                <a:gd name="T67" fmla="*/ 161 h 233"/>
                <a:gd name="T68" fmla="*/ 1003 w 1333"/>
                <a:gd name="T69" fmla="*/ 167 h 233"/>
                <a:gd name="T70" fmla="*/ 1021 w 1333"/>
                <a:gd name="T71" fmla="*/ 176 h 233"/>
                <a:gd name="T72" fmla="*/ 1039 w 1333"/>
                <a:gd name="T73" fmla="*/ 180 h 233"/>
                <a:gd name="T74" fmla="*/ 1061 w 1333"/>
                <a:gd name="T75" fmla="*/ 186 h 233"/>
                <a:gd name="T76" fmla="*/ 1077 w 1333"/>
                <a:gd name="T77" fmla="*/ 190 h 233"/>
                <a:gd name="T78" fmla="*/ 1103 w 1333"/>
                <a:gd name="T79" fmla="*/ 200 h 233"/>
                <a:gd name="T80" fmla="*/ 1126 w 1333"/>
                <a:gd name="T81" fmla="*/ 206 h 233"/>
                <a:gd name="T82" fmla="*/ 1150 w 1333"/>
                <a:gd name="T83" fmla="*/ 212 h 233"/>
                <a:gd name="T84" fmla="*/ 1254 w 1333"/>
                <a:gd name="T85" fmla="*/ 220 h 233"/>
                <a:gd name="T86" fmla="*/ 1277 w 1333"/>
                <a:gd name="T87" fmla="*/ 231 h 233"/>
                <a:gd name="T88" fmla="*/ 1333 w 1333"/>
                <a:gd name="T8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3" h="233">
                  <a:moveTo>
                    <a:pt x="0" y="0"/>
                  </a:moveTo>
                  <a:lnTo>
                    <a:pt x="60" y="0"/>
                  </a:lnTo>
                  <a:lnTo>
                    <a:pt x="60" y="6"/>
                  </a:lnTo>
                  <a:lnTo>
                    <a:pt x="79" y="6"/>
                  </a:lnTo>
                  <a:lnTo>
                    <a:pt x="79" y="15"/>
                  </a:lnTo>
                  <a:lnTo>
                    <a:pt x="99" y="15"/>
                  </a:lnTo>
                  <a:lnTo>
                    <a:pt x="99" y="17"/>
                  </a:lnTo>
                  <a:lnTo>
                    <a:pt x="201" y="17"/>
                  </a:lnTo>
                  <a:lnTo>
                    <a:pt x="201" y="21"/>
                  </a:lnTo>
                  <a:lnTo>
                    <a:pt x="238" y="21"/>
                  </a:lnTo>
                  <a:lnTo>
                    <a:pt x="238" y="25"/>
                  </a:lnTo>
                  <a:lnTo>
                    <a:pt x="274" y="25"/>
                  </a:lnTo>
                  <a:lnTo>
                    <a:pt x="274" y="29"/>
                  </a:lnTo>
                  <a:lnTo>
                    <a:pt x="328" y="29"/>
                  </a:lnTo>
                  <a:lnTo>
                    <a:pt x="328" y="35"/>
                  </a:lnTo>
                  <a:lnTo>
                    <a:pt x="364" y="35"/>
                  </a:lnTo>
                  <a:lnTo>
                    <a:pt x="364" y="39"/>
                  </a:lnTo>
                  <a:lnTo>
                    <a:pt x="377" y="39"/>
                  </a:lnTo>
                  <a:lnTo>
                    <a:pt x="377" y="45"/>
                  </a:lnTo>
                  <a:lnTo>
                    <a:pt x="391" y="45"/>
                  </a:lnTo>
                  <a:lnTo>
                    <a:pt x="391" y="53"/>
                  </a:lnTo>
                  <a:lnTo>
                    <a:pt x="429" y="53"/>
                  </a:lnTo>
                  <a:lnTo>
                    <a:pt x="429" y="61"/>
                  </a:lnTo>
                  <a:lnTo>
                    <a:pt x="447" y="61"/>
                  </a:lnTo>
                  <a:lnTo>
                    <a:pt x="447" y="68"/>
                  </a:lnTo>
                  <a:lnTo>
                    <a:pt x="473" y="68"/>
                  </a:lnTo>
                  <a:lnTo>
                    <a:pt x="473" y="74"/>
                  </a:lnTo>
                  <a:lnTo>
                    <a:pt x="489" y="74"/>
                  </a:lnTo>
                  <a:lnTo>
                    <a:pt x="489" y="80"/>
                  </a:lnTo>
                  <a:lnTo>
                    <a:pt x="495" y="80"/>
                  </a:lnTo>
                  <a:lnTo>
                    <a:pt x="495" y="82"/>
                  </a:lnTo>
                  <a:lnTo>
                    <a:pt x="515" y="82"/>
                  </a:lnTo>
                  <a:lnTo>
                    <a:pt x="515" y="88"/>
                  </a:lnTo>
                  <a:lnTo>
                    <a:pt x="574" y="88"/>
                  </a:lnTo>
                  <a:lnTo>
                    <a:pt x="574" y="96"/>
                  </a:lnTo>
                  <a:lnTo>
                    <a:pt x="606" y="96"/>
                  </a:lnTo>
                  <a:lnTo>
                    <a:pt x="606" y="98"/>
                  </a:lnTo>
                  <a:lnTo>
                    <a:pt x="618" y="98"/>
                  </a:lnTo>
                  <a:lnTo>
                    <a:pt x="618" y="104"/>
                  </a:lnTo>
                  <a:lnTo>
                    <a:pt x="628" y="104"/>
                  </a:lnTo>
                  <a:lnTo>
                    <a:pt x="628" y="112"/>
                  </a:lnTo>
                  <a:lnTo>
                    <a:pt x="634" y="112"/>
                  </a:lnTo>
                  <a:lnTo>
                    <a:pt x="634" y="116"/>
                  </a:lnTo>
                  <a:lnTo>
                    <a:pt x="662" y="116"/>
                  </a:lnTo>
                  <a:lnTo>
                    <a:pt x="662" y="123"/>
                  </a:lnTo>
                  <a:lnTo>
                    <a:pt x="671" y="123"/>
                  </a:lnTo>
                  <a:lnTo>
                    <a:pt x="671" y="127"/>
                  </a:lnTo>
                  <a:lnTo>
                    <a:pt x="717" y="127"/>
                  </a:lnTo>
                  <a:lnTo>
                    <a:pt x="717" y="129"/>
                  </a:lnTo>
                  <a:lnTo>
                    <a:pt x="749" y="129"/>
                  </a:lnTo>
                  <a:lnTo>
                    <a:pt x="749" y="135"/>
                  </a:lnTo>
                  <a:lnTo>
                    <a:pt x="765" y="135"/>
                  </a:lnTo>
                  <a:lnTo>
                    <a:pt x="765" y="137"/>
                  </a:lnTo>
                  <a:lnTo>
                    <a:pt x="793" y="137"/>
                  </a:lnTo>
                  <a:lnTo>
                    <a:pt x="793" y="141"/>
                  </a:lnTo>
                  <a:lnTo>
                    <a:pt x="813" y="141"/>
                  </a:lnTo>
                  <a:lnTo>
                    <a:pt x="813" y="143"/>
                  </a:lnTo>
                  <a:lnTo>
                    <a:pt x="864" y="143"/>
                  </a:lnTo>
                  <a:lnTo>
                    <a:pt x="864" y="147"/>
                  </a:lnTo>
                  <a:lnTo>
                    <a:pt x="872" y="147"/>
                  </a:lnTo>
                  <a:lnTo>
                    <a:pt x="872" y="149"/>
                  </a:lnTo>
                  <a:lnTo>
                    <a:pt x="882" y="149"/>
                  </a:lnTo>
                  <a:lnTo>
                    <a:pt x="882" y="153"/>
                  </a:lnTo>
                  <a:lnTo>
                    <a:pt x="920" y="153"/>
                  </a:lnTo>
                  <a:lnTo>
                    <a:pt x="920" y="157"/>
                  </a:lnTo>
                  <a:lnTo>
                    <a:pt x="971" y="157"/>
                  </a:lnTo>
                  <a:lnTo>
                    <a:pt x="971" y="161"/>
                  </a:lnTo>
                  <a:lnTo>
                    <a:pt x="989" y="161"/>
                  </a:lnTo>
                  <a:lnTo>
                    <a:pt x="989" y="167"/>
                  </a:lnTo>
                  <a:lnTo>
                    <a:pt x="1003" y="167"/>
                  </a:lnTo>
                  <a:lnTo>
                    <a:pt x="1003" y="176"/>
                  </a:lnTo>
                  <a:lnTo>
                    <a:pt x="1021" y="176"/>
                  </a:lnTo>
                  <a:lnTo>
                    <a:pt x="1021" y="180"/>
                  </a:lnTo>
                  <a:lnTo>
                    <a:pt x="1039" y="180"/>
                  </a:lnTo>
                  <a:lnTo>
                    <a:pt x="1039" y="186"/>
                  </a:lnTo>
                  <a:lnTo>
                    <a:pt x="1061" y="186"/>
                  </a:lnTo>
                  <a:lnTo>
                    <a:pt x="1061" y="190"/>
                  </a:lnTo>
                  <a:lnTo>
                    <a:pt x="1077" y="190"/>
                  </a:lnTo>
                  <a:lnTo>
                    <a:pt x="1077" y="200"/>
                  </a:lnTo>
                  <a:lnTo>
                    <a:pt x="1103" y="200"/>
                  </a:lnTo>
                  <a:lnTo>
                    <a:pt x="1103" y="206"/>
                  </a:lnTo>
                  <a:lnTo>
                    <a:pt x="1126" y="206"/>
                  </a:lnTo>
                  <a:lnTo>
                    <a:pt x="1126" y="212"/>
                  </a:lnTo>
                  <a:lnTo>
                    <a:pt x="1150" y="212"/>
                  </a:lnTo>
                  <a:lnTo>
                    <a:pt x="1150" y="220"/>
                  </a:lnTo>
                  <a:lnTo>
                    <a:pt x="1254" y="220"/>
                  </a:lnTo>
                  <a:lnTo>
                    <a:pt x="1254" y="231"/>
                  </a:lnTo>
                  <a:lnTo>
                    <a:pt x="1277" y="231"/>
                  </a:lnTo>
                  <a:lnTo>
                    <a:pt x="1277" y="233"/>
                  </a:lnTo>
                  <a:lnTo>
                    <a:pt x="1333" y="233"/>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4" name="Line 716">
              <a:extLst>
                <a:ext uri="{FF2B5EF4-FFF2-40B4-BE49-F238E27FC236}">
                  <a16:creationId xmlns:a16="http://schemas.microsoft.com/office/drawing/2014/main" xmlns="" id="{5F449E3F-663D-482C-8E14-244FEB266914}"/>
                </a:ext>
              </a:extLst>
            </p:cNvPr>
            <p:cNvSpPr>
              <a:spLocks noChangeShapeType="1"/>
            </p:cNvSpPr>
            <p:nvPr/>
          </p:nvSpPr>
          <p:spPr bwMode="auto">
            <a:xfrm>
              <a:off x="5931134"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5" name="Line 717">
              <a:extLst>
                <a:ext uri="{FF2B5EF4-FFF2-40B4-BE49-F238E27FC236}">
                  <a16:creationId xmlns:a16="http://schemas.microsoft.com/office/drawing/2014/main" xmlns="" id="{5F9C3147-783D-4F8B-915D-BD7027231569}"/>
                </a:ext>
              </a:extLst>
            </p:cNvPr>
            <p:cNvSpPr>
              <a:spLocks noChangeShapeType="1"/>
            </p:cNvSpPr>
            <p:nvPr/>
          </p:nvSpPr>
          <p:spPr bwMode="auto">
            <a:xfrm flipH="1">
              <a:off x="5905921" y="334433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6" name="Line 718">
              <a:extLst>
                <a:ext uri="{FF2B5EF4-FFF2-40B4-BE49-F238E27FC236}">
                  <a16:creationId xmlns:a16="http://schemas.microsoft.com/office/drawing/2014/main" xmlns="" id="{1C8AAD68-FC3C-417B-8FEF-3B128432B90B}"/>
                </a:ext>
              </a:extLst>
            </p:cNvPr>
            <p:cNvSpPr>
              <a:spLocks noChangeShapeType="1"/>
            </p:cNvSpPr>
            <p:nvPr/>
          </p:nvSpPr>
          <p:spPr bwMode="auto">
            <a:xfrm>
              <a:off x="5921679"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7" name="Line 719">
              <a:extLst>
                <a:ext uri="{FF2B5EF4-FFF2-40B4-BE49-F238E27FC236}">
                  <a16:creationId xmlns:a16="http://schemas.microsoft.com/office/drawing/2014/main" xmlns="" id="{A9767ABD-4D3A-42CA-8609-DBFCA51ACE0F}"/>
                </a:ext>
              </a:extLst>
            </p:cNvPr>
            <p:cNvSpPr>
              <a:spLocks noChangeShapeType="1"/>
            </p:cNvSpPr>
            <p:nvPr/>
          </p:nvSpPr>
          <p:spPr bwMode="auto">
            <a:xfrm flipH="1">
              <a:off x="5893315" y="3344337"/>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8" name="Line 720">
              <a:extLst>
                <a:ext uri="{FF2B5EF4-FFF2-40B4-BE49-F238E27FC236}">
                  <a16:creationId xmlns:a16="http://schemas.microsoft.com/office/drawing/2014/main" xmlns="" id="{4132830F-30B6-44B6-BBDA-6797FF18BFF1}"/>
                </a:ext>
              </a:extLst>
            </p:cNvPr>
            <p:cNvSpPr>
              <a:spLocks noChangeShapeType="1"/>
            </p:cNvSpPr>
            <p:nvPr/>
          </p:nvSpPr>
          <p:spPr bwMode="auto">
            <a:xfrm>
              <a:off x="5912224"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49" name="Line 721">
              <a:extLst>
                <a:ext uri="{FF2B5EF4-FFF2-40B4-BE49-F238E27FC236}">
                  <a16:creationId xmlns:a16="http://schemas.microsoft.com/office/drawing/2014/main" xmlns="" id="{A4D7432E-2E64-4DFC-8A68-039D0A97460A}"/>
                </a:ext>
              </a:extLst>
            </p:cNvPr>
            <p:cNvSpPr>
              <a:spLocks noChangeShapeType="1"/>
            </p:cNvSpPr>
            <p:nvPr/>
          </p:nvSpPr>
          <p:spPr bwMode="auto">
            <a:xfrm flipH="1">
              <a:off x="5883860" y="3344337"/>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0" name="Line 722">
              <a:extLst>
                <a:ext uri="{FF2B5EF4-FFF2-40B4-BE49-F238E27FC236}">
                  <a16:creationId xmlns:a16="http://schemas.microsoft.com/office/drawing/2014/main" xmlns="" id="{D190F5AB-F229-4E4F-BD85-EC545A2FB62A}"/>
                </a:ext>
              </a:extLst>
            </p:cNvPr>
            <p:cNvSpPr>
              <a:spLocks noChangeShapeType="1"/>
            </p:cNvSpPr>
            <p:nvPr/>
          </p:nvSpPr>
          <p:spPr bwMode="auto">
            <a:xfrm>
              <a:off x="5902770"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1" name="Line 723">
              <a:extLst>
                <a:ext uri="{FF2B5EF4-FFF2-40B4-BE49-F238E27FC236}">
                  <a16:creationId xmlns:a16="http://schemas.microsoft.com/office/drawing/2014/main" xmlns="" id="{1C81CDA7-58C7-48F8-AD7D-28C57B504916}"/>
                </a:ext>
              </a:extLst>
            </p:cNvPr>
            <p:cNvSpPr>
              <a:spLocks noChangeShapeType="1"/>
            </p:cNvSpPr>
            <p:nvPr/>
          </p:nvSpPr>
          <p:spPr bwMode="auto">
            <a:xfrm flipH="1">
              <a:off x="5874405" y="334433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2" name="Line 724">
              <a:extLst>
                <a:ext uri="{FF2B5EF4-FFF2-40B4-BE49-F238E27FC236}">
                  <a16:creationId xmlns:a16="http://schemas.microsoft.com/office/drawing/2014/main" xmlns="" id="{BBC9D595-EDCB-444C-9D94-5FC25EA18684}"/>
                </a:ext>
              </a:extLst>
            </p:cNvPr>
            <p:cNvSpPr>
              <a:spLocks noChangeShapeType="1"/>
            </p:cNvSpPr>
            <p:nvPr/>
          </p:nvSpPr>
          <p:spPr bwMode="auto">
            <a:xfrm>
              <a:off x="5893315"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3" name="Line 725">
              <a:extLst>
                <a:ext uri="{FF2B5EF4-FFF2-40B4-BE49-F238E27FC236}">
                  <a16:creationId xmlns:a16="http://schemas.microsoft.com/office/drawing/2014/main" xmlns="" id="{63D8F02C-D0B2-49F6-BB1F-15D5A8AA114F}"/>
                </a:ext>
              </a:extLst>
            </p:cNvPr>
            <p:cNvSpPr>
              <a:spLocks noChangeShapeType="1"/>
            </p:cNvSpPr>
            <p:nvPr/>
          </p:nvSpPr>
          <p:spPr bwMode="auto">
            <a:xfrm flipH="1">
              <a:off x="5864950" y="334433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4" name="Line 726">
              <a:extLst>
                <a:ext uri="{FF2B5EF4-FFF2-40B4-BE49-F238E27FC236}">
                  <a16:creationId xmlns:a16="http://schemas.microsoft.com/office/drawing/2014/main" xmlns="" id="{B2435A8D-D658-4823-A5A8-72D88506E980}"/>
                </a:ext>
              </a:extLst>
            </p:cNvPr>
            <p:cNvSpPr>
              <a:spLocks noChangeShapeType="1"/>
            </p:cNvSpPr>
            <p:nvPr/>
          </p:nvSpPr>
          <p:spPr bwMode="auto">
            <a:xfrm>
              <a:off x="5883860"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5" name="Line 727">
              <a:extLst>
                <a:ext uri="{FF2B5EF4-FFF2-40B4-BE49-F238E27FC236}">
                  <a16:creationId xmlns:a16="http://schemas.microsoft.com/office/drawing/2014/main" xmlns="" id="{7533B4A0-AA50-4AF8-9C4C-60DD4CE915A0}"/>
                </a:ext>
              </a:extLst>
            </p:cNvPr>
            <p:cNvSpPr>
              <a:spLocks noChangeShapeType="1"/>
            </p:cNvSpPr>
            <p:nvPr/>
          </p:nvSpPr>
          <p:spPr bwMode="auto">
            <a:xfrm flipH="1">
              <a:off x="5855495" y="334433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6" name="Line 728">
              <a:extLst>
                <a:ext uri="{FF2B5EF4-FFF2-40B4-BE49-F238E27FC236}">
                  <a16:creationId xmlns:a16="http://schemas.microsoft.com/office/drawing/2014/main" xmlns="" id="{A173393A-98AC-4D74-B4B2-F55E9CA3EE5F}"/>
                </a:ext>
              </a:extLst>
            </p:cNvPr>
            <p:cNvSpPr>
              <a:spLocks noChangeShapeType="1"/>
            </p:cNvSpPr>
            <p:nvPr/>
          </p:nvSpPr>
          <p:spPr bwMode="auto">
            <a:xfrm>
              <a:off x="5874405"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7" name="Line 729">
              <a:extLst>
                <a:ext uri="{FF2B5EF4-FFF2-40B4-BE49-F238E27FC236}">
                  <a16:creationId xmlns:a16="http://schemas.microsoft.com/office/drawing/2014/main" xmlns="" id="{FDAB4ED1-E6C1-4F38-9585-4D4728449702}"/>
                </a:ext>
              </a:extLst>
            </p:cNvPr>
            <p:cNvSpPr>
              <a:spLocks noChangeShapeType="1"/>
            </p:cNvSpPr>
            <p:nvPr/>
          </p:nvSpPr>
          <p:spPr bwMode="auto">
            <a:xfrm flipH="1">
              <a:off x="5846040" y="334433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8" name="Line 730">
              <a:extLst>
                <a:ext uri="{FF2B5EF4-FFF2-40B4-BE49-F238E27FC236}">
                  <a16:creationId xmlns:a16="http://schemas.microsoft.com/office/drawing/2014/main" xmlns="" id="{D860C0DE-1567-4EDB-9277-863676F6DA1D}"/>
                </a:ext>
              </a:extLst>
            </p:cNvPr>
            <p:cNvSpPr>
              <a:spLocks noChangeShapeType="1"/>
            </p:cNvSpPr>
            <p:nvPr/>
          </p:nvSpPr>
          <p:spPr bwMode="auto">
            <a:xfrm>
              <a:off x="5864950"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59" name="Line 731">
              <a:extLst>
                <a:ext uri="{FF2B5EF4-FFF2-40B4-BE49-F238E27FC236}">
                  <a16:creationId xmlns:a16="http://schemas.microsoft.com/office/drawing/2014/main" xmlns="" id="{0DA3A903-D79A-4501-AE7B-BEA312AEF6FD}"/>
                </a:ext>
              </a:extLst>
            </p:cNvPr>
            <p:cNvSpPr>
              <a:spLocks noChangeShapeType="1"/>
            </p:cNvSpPr>
            <p:nvPr/>
          </p:nvSpPr>
          <p:spPr bwMode="auto">
            <a:xfrm flipH="1">
              <a:off x="5835009" y="3344337"/>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0" name="Line 732">
              <a:extLst>
                <a:ext uri="{FF2B5EF4-FFF2-40B4-BE49-F238E27FC236}">
                  <a16:creationId xmlns:a16="http://schemas.microsoft.com/office/drawing/2014/main" xmlns="" id="{3D11D0F1-CD05-4E06-8F31-8BA06549290C}"/>
                </a:ext>
              </a:extLst>
            </p:cNvPr>
            <p:cNvSpPr>
              <a:spLocks noChangeShapeType="1"/>
            </p:cNvSpPr>
            <p:nvPr/>
          </p:nvSpPr>
          <p:spPr bwMode="auto">
            <a:xfrm>
              <a:off x="5855495"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1" name="Line 733">
              <a:extLst>
                <a:ext uri="{FF2B5EF4-FFF2-40B4-BE49-F238E27FC236}">
                  <a16:creationId xmlns:a16="http://schemas.microsoft.com/office/drawing/2014/main" xmlns="" id="{D2728E6C-95C3-431C-8E47-EF8A588F4788}"/>
                </a:ext>
              </a:extLst>
            </p:cNvPr>
            <p:cNvSpPr>
              <a:spLocks noChangeShapeType="1"/>
            </p:cNvSpPr>
            <p:nvPr/>
          </p:nvSpPr>
          <p:spPr bwMode="auto">
            <a:xfrm flipH="1">
              <a:off x="5825554" y="3344337"/>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2" name="Line 734">
              <a:extLst>
                <a:ext uri="{FF2B5EF4-FFF2-40B4-BE49-F238E27FC236}">
                  <a16:creationId xmlns:a16="http://schemas.microsoft.com/office/drawing/2014/main" xmlns="" id="{792DA548-579F-4D0F-9D44-50F82754345F}"/>
                </a:ext>
              </a:extLst>
            </p:cNvPr>
            <p:cNvSpPr>
              <a:spLocks noChangeShapeType="1"/>
            </p:cNvSpPr>
            <p:nvPr/>
          </p:nvSpPr>
          <p:spPr bwMode="auto">
            <a:xfrm>
              <a:off x="5846040"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3" name="Line 735">
              <a:extLst>
                <a:ext uri="{FF2B5EF4-FFF2-40B4-BE49-F238E27FC236}">
                  <a16:creationId xmlns:a16="http://schemas.microsoft.com/office/drawing/2014/main" xmlns="" id="{FA3A86C6-80CB-4DFF-8F67-6BD48565A56C}"/>
                </a:ext>
              </a:extLst>
            </p:cNvPr>
            <p:cNvSpPr>
              <a:spLocks noChangeShapeType="1"/>
            </p:cNvSpPr>
            <p:nvPr/>
          </p:nvSpPr>
          <p:spPr bwMode="auto">
            <a:xfrm flipH="1">
              <a:off x="5816100" y="3344337"/>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4" name="Line 736">
              <a:extLst>
                <a:ext uri="{FF2B5EF4-FFF2-40B4-BE49-F238E27FC236}">
                  <a16:creationId xmlns:a16="http://schemas.microsoft.com/office/drawing/2014/main" xmlns="" id="{CB9148E5-F972-4A48-A942-3CFC8E592820}"/>
                </a:ext>
              </a:extLst>
            </p:cNvPr>
            <p:cNvSpPr>
              <a:spLocks noChangeShapeType="1"/>
            </p:cNvSpPr>
            <p:nvPr/>
          </p:nvSpPr>
          <p:spPr bwMode="auto">
            <a:xfrm>
              <a:off x="5838161" y="3311245"/>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5" name="Line 737">
              <a:extLst>
                <a:ext uri="{FF2B5EF4-FFF2-40B4-BE49-F238E27FC236}">
                  <a16:creationId xmlns:a16="http://schemas.microsoft.com/office/drawing/2014/main" xmlns="" id="{9F35F970-5D2F-4425-8A4E-1EB695D3ED3E}"/>
                </a:ext>
              </a:extLst>
            </p:cNvPr>
            <p:cNvSpPr>
              <a:spLocks noChangeShapeType="1"/>
            </p:cNvSpPr>
            <p:nvPr/>
          </p:nvSpPr>
          <p:spPr bwMode="auto">
            <a:xfrm flipH="1">
              <a:off x="5809796" y="3341186"/>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6" name="Line 738">
              <a:extLst>
                <a:ext uri="{FF2B5EF4-FFF2-40B4-BE49-F238E27FC236}">
                  <a16:creationId xmlns:a16="http://schemas.microsoft.com/office/drawing/2014/main" xmlns="" id="{C5FE53A9-F898-4FEB-B5C3-F161522600A7}"/>
                </a:ext>
              </a:extLst>
            </p:cNvPr>
            <p:cNvSpPr>
              <a:spLocks noChangeShapeType="1"/>
            </p:cNvSpPr>
            <p:nvPr/>
          </p:nvSpPr>
          <p:spPr bwMode="auto">
            <a:xfrm>
              <a:off x="5828706" y="3311245"/>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7" name="Line 739">
              <a:extLst>
                <a:ext uri="{FF2B5EF4-FFF2-40B4-BE49-F238E27FC236}">
                  <a16:creationId xmlns:a16="http://schemas.microsoft.com/office/drawing/2014/main" xmlns="" id="{DB19745B-1F0D-43F8-9C50-EAA146BEA32D}"/>
                </a:ext>
              </a:extLst>
            </p:cNvPr>
            <p:cNvSpPr>
              <a:spLocks noChangeShapeType="1"/>
            </p:cNvSpPr>
            <p:nvPr/>
          </p:nvSpPr>
          <p:spPr bwMode="auto">
            <a:xfrm flipH="1">
              <a:off x="5800341" y="3341186"/>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8" name="Line 740">
              <a:extLst>
                <a:ext uri="{FF2B5EF4-FFF2-40B4-BE49-F238E27FC236}">
                  <a16:creationId xmlns:a16="http://schemas.microsoft.com/office/drawing/2014/main" xmlns="" id="{0375A44C-179E-4277-A8A0-09855BC4FC80}"/>
                </a:ext>
              </a:extLst>
            </p:cNvPr>
            <p:cNvSpPr>
              <a:spLocks noChangeShapeType="1"/>
            </p:cNvSpPr>
            <p:nvPr/>
          </p:nvSpPr>
          <p:spPr bwMode="auto">
            <a:xfrm>
              <a:off x="5819251" y="3311245"/>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69" name="Line 741">
              <a:extLst>
                <a:ext uri="{FF2B5EF4-FFF2-40B4-BE49-F238E27FC236}">
                  <a16:creationId xmlns:a16="http://schemas.microsoft.com/office/drawing/2014/main" xmlns="" id="{E528644F-E5B7-4525-85C7-CEF22C19F7A2}"/>
                </a:ext>
              </a:extLst>
            </p:cNvPr>
            <p:cNvSpPr>
              <a:spLocks noChangeShapeType="1"/>
            </p:cNvSpPr>
            <p:nvPr/>
          </p:nvSpPr>
          <p:spPr bwMode="auto">
            <a:xfrm flipH="1">
              <a:off x="5790886" y="3341186"/>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0" name="Line 742">
              <a:extLst>
                <a:ext uri="{FF2B5EF4-FFF2-40B4-BE49-F238E27FC236}">
                  <a16:creationId xmlns:a16="http://schemas.microsoft.com/office/drawing/2014/main" xmlns="" id="{F0C6B59B-A96E-4E4C-9854-691ECDC83BDE}"/>
                </a:ext>
              </a:extLst>
            </p:cNvPr>
            <p:cNvSpPr>
              <a:spLocks noChangeShapeType="1"/>
            </p:cNvSpPr>
            <p:nvPr/>
          </p:nvSpPr>
          <p:spPr bwMode="auto">
            <a:xfrm>
              <a:off x="5809796"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1" name="Line 743">
              <a:extLst>
                <a:ext uri="{FF2B5EF4-FFF2-40B4-BE49-F238E27FC236}">
                  <a16:creationId xmlns:a16="http://schemas.microsoft.com/office/drawing/2014/main" xmlns="" id="{A6743CF6-F450-4540-9615-E7073EA55640}"/>
                </a:ext>
              </a:extLst>
            </p:cNvPr>
            <p:cNvSpPr>
              <a:spLocks noChangeShapeType="1"/>
            </p:cNvSpPr>
            <p:nvPr/>
          </p:nvSpPr>
          <p:spPr bwMode="auto">
            <a:xfrm flipH="1">
              <a:off x="5784583"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2" name="Line 744">
              <a:extLst>
                <a:ext uri="{FF2B5EF4-FFF2-40B4-BE49-F238E27FC236}">
                  <a16:creationId xmlns:a16="http://schemas.microsoft.com/office/drawing/2014/main" xmlns="" id="{27C48B0B-B43E-46FC-972E-D9D842FD6EB1}"/>
                </a:ext>
              </a:extLst>
            </p:cNvPr>
            <p:cNvSpPr>
              <a:spLocks noChangeShapeType="1"/>
            </p:cNvSpPr>
            <p:nvPr/>
          </p:nvSpPr>
          <p:spPr bwMode="auto">
            <a:xfrm>
              <a:off x="5800341"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3" name="Line 745">
              <a:extLst>
                <a:ext uri="{FF2B5EF4-FFF2-40B4-BE49-F238E27FC236}">
                  <a16:creationId xmlns:a16="http://schemas.microsoft.com/office/drawing/2014/main" xmlns="" id="{648D1C4E-38F5-4DDE-A2F1-4EA6401E6C15}"/>
                </a:ext>
              </a:extLst>
            </p:cNvPr>
            <p:cNvSpPr>
              <a:spLocks noChangeShapeType="1"/>
            </p:cNvSpPr>
            <p:nvPr/>
          </p:nvSpPr>
          <p:spPr bwMode="auto">
            <a:xfrm flipH="1">
              <a:off x="5771977"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4" name="Line 746">
              <a:extLst>
                <a:ext uri="{FF2B5EF4-FFF2-40B4-BE49-F238E27FC236}">
                  <a16:creationId xmlns:a16="http://schemas.microsoft.com/office/drawing/2014/main" xmlns="" id="{54866F3D-B903-4C41-86FF-63A578A85698}"/>
                </a:ext>
              </a:extLst>
            </p:cNvPr>
            <p:cNvSpPr>
              <a:spLocks noChangeShapeType="1"/>
            </p:cNvSpPr>
            <p:nvPr/>
          </p:nvSpPr>
          <p:spPr bwMode="auto">
            <a:xfrm>
              <a:off x="5787735"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5" name="Line 747">
              <a:extLst>
                <a:ext uri="{FF2B5EF4-FFF2-40B4-BE49-F238E27FC236}">
                  <a16:creationId xmlns:a16="http://schemas.microsoft.com/office/drawing/2014/main" xmlns="" id="{E8C60D71-24DE-4C24-B27B-C567E343A8E7}"/>
                </a:ext>
              </a:extLst>
            </p:cNvPr>
            <p:cNvSpPr>
              <a:spLocks noChangeShapeType="1"/>
            </p:cNvSpPr>
            <p:nvPr/>
          </p:nvSpPr>
          <p:spPr bwMode="auto">
            <a:xfrm flipH="1">
              <a:off x="5759370" y="3323852"/>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6" name="Line 748">
              <a:extLst>
                <a:ext uri="{FF2B5EF4-FFF2-40B4-BE49-F238E27FC236}">
                  <a16:creationId xmlns:a16="http://schemas.microsoft.com/office/drawing/2014/main" xmlns="" id="{6A576C63-A081-40BC-BAC2-56B851E85454}"/>
                </a:ext>
              </a:extLst>
            </p:cNvPr>
            <p:cNvSpPr>
              <a:spLocks noChangeShapeType="1"/>
            </p:cNvSpPr>
            <p:nvPr/>
          </p:nvSpPr>
          <p:spPr bwMode="auto">
            <a:xfrm>
              <a:off x="5778280"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7" name="Line 749">
              <a:extLst>
                <a:ext uri="{FF2B5EF4-FFF2-40B4-BE49-F238E27FC236}">
                  <a16:creationId xmlns:a16="http://schemas.microsoft.com/office/drawing/2014/main" xmlns="" id="{E443B31C-FE99-4196-B5A8-4131623637DE}"/>
                </a:ext>
              </a:extLst>
            </p:cNvPr>
            <p:cNvSpPr>
              <a:spLocks noChangeShapeType="1"/>
            </p:cNvSpPr>
            <p:nvPr/>
          </p:nvSpPr>
          <p:spPr bwMode="auto">
            <a:xfrm flipH="1">
              <a:off x="5749915"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8" name="Line 750">
              <a:extLst>
                <a:ext uri="{FF2B5EF4-FFF2-40B4-BE49-F238E27FC236}">
                  <a16:creationId xmlns:a16="http://schemas.microsoft.com/office/drawing/2014/main" xmlns="" id="{7ED19B4F-DE9E-4070-9618-4348490EF0F0}"/>
                </a:ext>
              </a:extLst>
            </p:cNvPr>
            <p:cNvSpPr>
              <a:spLocks noChangeShapeType="1"/>
            </p:cNvSpPr>
            <p:nvPr/>
          </p:nvSpPr>
          <p:spPr bwMode="auto">
            <a:xfrm>
              <a:off x="5686882"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79" name="Line 751">
              <a:extLst>
                <a:ext uri="{FF2B5EF4-FFF2-40B4-BE49-F238E27FC236}">
                  <a16:creationId xmlns:a16="http://schemas.microsoft.com/office/drawing/2014/main" xmlns="" id="{E534535C-3E66-47DF-8B53-477B21381B3E}"/>
                </a:ext>
              </a:extLst>
            </p:cNvPr>
            <p:cNvSpPr>
              <a:spLocks noChangeShapeType="1"/>
            </p:cNvSpPr>
            <p:nvPr/>
          </p:nvSpPr>
          <p:spPr bwMode="auto">
            <a:xfrm flipH="1">
              <a:off x="5661669"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0" name="Line 752">
              <a:extLst>
                <a:ext uri="{FF2B5EF4-FFF2-40B4-BE49-F238E27FC236}">
                  <a16:creationId xmlns:a16="http://schemas.microsoft.com/office/drawing/2014/main" xmlns="" id="{A18A85B3-D5BD-4C19-8A64-081C8AD0431E}"/>
                </a:ext>
              </a:extLst>
            </p:cNvPr>
            <p:cNvSpPr>
              <a:spLocks noChangeShapeType="1"/>
            </p:cNvSpPr>
            <p:nvPr/>
          </p:nvSpPr>
          <p:spPr bwMode="auto">
            <a:xfrm>
              <a:off x="5702641"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1" name="Line 753">
              <a:extLst>
                <a:ext uri="{FF2B5EF4-FFF2-40B4-BE49-F238E27FC236}">
                  <a16:creationId xmlns:a16="http://schemas.microsoft.com/office/drawing/2014/main" xmlns="" id="{C0A00D10-1F50-4462-A52A-C95AD649A9A9}"/>
                </a:ext>
              </a:extLst>
            </p:cNvPr>
            <p:cNvSpPr>
              <a:spLocks noChangeShapeType="1"/>
            </p:cNvSpPr>
            <p:nvPr/>
          </p:nvSpPr>
          <p:spPr bwMode="auto">
            <a:xfrm flipH="1">
              <a:off x="5674276"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2" name="Line 754">
              <a:extLst>
                <a:ext uri="{FF2B5EF4-FFF2-40B4-BE49-F238E27FC236}">
                  <a16:creationId xmlns:a16="http://schemas.microsoft.com/office/drawing/2014/main" xmlns="" id="{578F7533-4D46-40E5-B51B-C9E5DB59B8B4}"/>
                </a:ext>
              </a:extLst>
            </p:cNvPr>
            <p:cNvSpPr>
              <a:spLocks noChangeShapeType="1"/>
            </p:cNvSpPr>
            <p:nvPr/>
          </p:nvSpPr>
          <p:spPr bwMode="auto">
            <a:xfrm>
              <a:off x="5712095"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3" name="Line 755">
              <a:extLst>
                <a:ext uri="{FF2B5EF4-FFF2-40B4-BE49-F238E27FC236}">
                  <a16:creationId xmlns:a16="http://schemas.microsoft.com/office/drawing/2014/main" xmlns="" id="{EF21B3CF-BEE5-4463-BBE6-F8EADF3DEC50}"/>
                </a:ext>
              </a:extLst>
            </p:cNvPr>
            <p:cNvSpPr>
              <a:spLocks noChangeShapeType="1"/>
            </p:cNvSpPr>
            <p:nvPr/>
          </p:nvSpPr>
          <p:spPr bwMode="auto">
            <a:xfrm flipH="1">
              <a:off x="5683731"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4" name="Line 756">
              <a:extLst>
                <a:ext uri="{FF2B5EF4-FFF2-40B4-BE49-F238E27FC236}">
                  <a16:creationId xmlns:a16="http://schemas.microsoft.com/office/drawing/2014/main" xmlns="" id="{BBFC4744-82B2-46EA-9850-C114348FDD3C}"/>
                </a:ext>
              </a:extLst>
            </p:cNvPr>
            <p:cNvSpPr>
              <a:spLocks noChangeShapeType="1"/>
            </p:cNvSpPr>
            <p:nvPr/>
          </p:nvSpPr>
          <p:spPr bwMode="auto">
            <a:xfrm>
              <a:off x="5731005"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5" name="Line 757">
              <a:extLst>
                <a:ext uri="{FF2B5EF4-FFF2-40B4-BE49-F238E27FC236}">
                  <a16:creationId xmlns:a16="http://schemas.microsoft.com/office/drawing/2014/main" xmlns="" id="{C8A2397E-317B-4B06-BD88-1BB26FCFE091}"/>
                </a:ext>
              </a:extLst>
            </p:cNvPr>
            <p:cNvSpPr>
              <a:spLocks noChangeShapeType="1"/>
            </p:cNvSpPr>
            <p:nvPr/>
          </p:nvSpPr>
          <p:spPr bwMode="auto">
            <a:xfrm flipH="1">
              <a:off x="5702641"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6" name="Line 758">
              <a:extLst>
                <a:ext uri="{FF2B5EF4-FFF2-40B4-BE49-F238E27FC236}">
                  <a16:creationId xmlns:a16="http://schemas.microsoft.com/office/drawing/2014/main" xmlns="" id="{8832CE36-E332-41C8-926E-F96D52270A24}"/>
                </a:ext>
              </a:extLst>
            </p:cNvPr>
            <p:cNvSpPr>
              <a:spLocks noChangeShapeType="1"/>
            </p:cNvSpPr>
            <p:nvPr/>
          </p:nvSpPr>
          <p:spPr bwMode="auto">
            <a:xfrm>
              <a:off x="5581303" y="3276577"/>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7" name="Line 759">
              <a:extLst>
                <a:ext uri="{FF2B5EF4-FFF2-40B4-BE49-F238E27FC236}">
                  <a16:creationId xmlns:a16="http://schemas.microsoft.com/office/drawing/2014/main" xmlns="" id="{D32612B9-B395-4804-80C7-23B5FEFC86BC}"/>
                </a:ext>
              </a:extLst>
            </p:cNvPr>
            <p:cNvSpPr>
              <a:spLocks noChangeShapeType="1"/>
            </p:cNvSpPr>
            <p:nvPr/>
          </p:nvSpPr>
          <p:spPr bwMode="auto">
            <a:xfrm flipH="1">
              <a:off x="5556089" y="3301790"/>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8" name="Line 760">
              <a:extLst>
                <a:ext uri="{FF2B5EF4-FFF2-40B4-BE49-F238E27FC236}">
                  <a16:creationId xmlns:a16="http://schemas.microsoft.com/office/drawing/2014/main" xmlns="" id="{8585ACAA-A275-4001-9DCC-DF6F8C455FFC}"/>
                </a:ext>
              </a:extLst>
            </p:cNvPr>
            <p:cNvSpPr>
              <a:spLocks noChangeShapeType="1"/>
            </p:cNvSpPr>
            <p:nvPr/>
          </p:nvSpPr>
          <p:spPr bwMode="auto">
            <a:xfrm>
              <a:off x="5590757" y="3276577"/>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89" name="Line 761">
              <a:extLst>
                <a:ext uri="{FF2B5EF4-FFF2-40B4-BE49-F238E27FC236}">
                  <a16:creationId xmlns:a16="http://schemas.microsoft.com/office/drawing/2014/main" xmlns="" id="{0A4A679C-A356-4DD4-A39A-7DCB642D78B6}"/>
                </a:ext>
              </a:extLst>
            </p:cNvPr>
            <p:cNvSpPr>
              <a:spLocks noChangeShapeType="1"/>
            </p:cNvSpPr>
            <p:nvPr/>
          </p:nvSpPr>
          <p:spPr bwMode="auto">
            <a:xfrm flipH="1">
              <a:off x="5565544" y="3301790"/>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0" name="Line 762">
              <a:extLst>
                <a:ext uri="{FF2B5EF4-FFF2-40B4-BE49-F238E27FC236}">
                  <a16:creationId xmlns:a16="http://schemas.microsoft.com/office/drawing/2014/main" xmlns="" id="{25CC29D9-131E-4C51-8C22-2D6ED11CC2D1}"/>
                </a:ext>
              </a:extLst>
            </p:cNvPr>
            <p:cNvSpPr>
              <a:spLocks noChangeShapeType="1"/>
            </p:cNvSpPr>
            <p:nvPr/>
          </p:nvSpPr>
          <p:spPr bwMode="auto">
            <a:xfrm>
              <a:off x="5603364" y="3276577"/>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1" name="Line 763">
              <a:extLst>
                <a:ext uri="{FF2B5EF4-FFF2-40B4-BE49-F238E27FC236}">
                  <a16:creationId xmlns:a16="http://schemas.microsoft.com/office/drawing/2014/main" xmlns="" id="{F336079D-5CF4-4247-963D-36E7F0B5230C}"/>
                </a:ext>
              </a:extLst>
            </p:cNvPr>
            <p:cNvSpPr>
              <a:spLocks noChangeShapeType="1"/>
            </p:cNvSpPr>
            <p:nvPr/>
          </p:nvSpPr>
          <p:spPr bwMode="auto">
            <a:xfrm flipH="1">
              <a:off x="5578151" y="3301790"/>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2" name="Line 764">
              <a:extLst>
                <a:ext uri="{FF2B5EF4-FFF2-40B4-BE49-F238E27FC236}">
                  <a16:creationId xmlns:a16="http://schemas.microsoft.com/office/drawing/2014/main" xmlns="" id="{B6182997-36B2-43EA-8424-3368419725BA}"/>
                </a:ext>
              </a:extLst>
            </p:cNvPr>
            <p:cNvSpPr>
              <a:spLocks noChangeShapeType="1"/>
            </p:cNvSpPr>
            <p:nvPr/>
          </p:nvSpPr>
          <p:spPr bwMode="auto">
            <a:xfrm>
              <a:off x="5614395" y="3279729"/>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3" name="Line 765">
              <a:extLst>
                <a:ext uri="{FF2B5EF4-FFF2-40B4-BE49-F238E27FC236}">
                  <a16:creationId xmlns:a16="http://schemas.microsoft.com/office/drawing/2014/main" xmlns="" id="{97EA5B06-7071-414D-9DCE-9A462EDDEF00}"/>
                </a:ext>
              </a:extLst>
            </p:cNvPr>
            <p:cNvSpPr>
              <a:spLocks noChangeShapeType="1"/>
            </p:cNvSpPr>
            <p:nvPr/>
          </p:nvSpPr>
          <p:spPr bwMode="auto">
            <a:xfrm flipH="1">
              <a:off x="5584454" y="3308093"/>
              <a:ext cx="5830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4" name="Line 766">
              <a:extLst>
                <a:ext uri="{FF2B5EF4-FFF2-40B4-BE49-F238E27FC236}">
                  <a16:creationId xmlns:a16="http://schemas.microsoft.com/office/drawing/2014/main" xmlns="" id="{4CA804D8-AE6D-4638-A002-F72D5497C6FF}"/>
                </a:ext>
              </a:extLst>
            </p:cNvPr>
            <p:cNvSpPr>
              <a:spLocks noChangeShapeType="1"/>
            </p:cNvSpPr>
            <p:nvPr/>
          </p:nvSpPr>
          <p:spPr bwMode="auto">
            <a:xfrm>
              <a:off x="5630153" y="3279729"/>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5" name="Line 767">
              <a:extLst>
                <a:ext uri="{FF2B5EF4-FFF2-40B4-BE49-F238E27FC236}">
                  <a16:creationId xmlns:a16="http://schemas.microsoft.com/office/drawing/2014/main" xmlns="" id="{E3307445-CF4C-414E-B71C-B6453F7BD3F6}"/>
                </a:ext>
              </a:extLst>
            </p:cNvPr>
            <p:cNvSpPr>
              <a:spLocks noChangeShapeType="1"/>
            </p:cNvSpPr>
            <p:nvPr/>
          </p:nvSpPr>
          <p:spPr bwMode="auto">
            <a:xfrm flipH="1">
              <a:off x="5600212" y="3308093"/>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6" name="Line 768">
              <a:extLst>
                <a:ext uri="{FF2B5EF4-FFF2-40B4-BE49-F238E27FC236}">
                  <a16:creationId xmlns:a16="http://schemas.microsoft.com/office/drawing/2014/main" xmlns="" id="{50F687FB-176F-4555-B7AD-A990D5231052}"/>
                </a:ext>
              </a:extLst>
            </p:cNvPr>
            <p:cNvSpPr>
              <a:spLocks noChangeShapeType="1"/>
            </p:cNvSpPr>
            <p:nvPr/>
          </p:nvSpPr>
          <p:spPr bwMode="auto">
            <a:xfrm>
              <a:off x="5568696" y="326397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7" name="Line 769">
              <a:extLst>
                <a:ext uri="{FF2B5EF4-FFF2-40B4-BE49-F238E27FC236}">
                  <a16:creationId xmlns:a16="http://schemas.microsoft.com/office/drawing/2014/main" xmlns="" id="{AD1B08CD-BE2C-4AE5-B603-47D48456EFA0}"/>
                </a:ext>
              </a:extLst>
            </p:cNvPr>
            <p:cNvSpPr>
              <a:spLocks noChangeShapeType="1"/>
            </p:cNvSpPr>
            <p:nvPr/>
          </p:nvSpPr>
          <p:spPr bwMode="auto">
            <a:xfrm flipH="1">
              <a:off x="5540331" y="329233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8" name="Line 770">
              <a:extLst>
                <a:ext uri="{FF2B5EF4-FFF2-40B4-BE49-F238E27FC236}">
                  <a16:creationId xmlns:a16="http://schemas.microsoft.com/office/drawing/2014/main" xmlns="" id="{BB5F2BF2-B204-4FFC-A66E-3B73C0F63E2B}"/>
                </a:ext>
              </a:extLst>
            </p:cNvPr>
            <p:cNvSpPr>
              <a:spLocks noChangeShapeType="1"/>
            </p:cNvSpPr>
            <p:nvPr/>
          </p:nvSpPr>
          <p:spPr bwMode="auto">
            <a:xfrm>
              <a:off x="5559241" y="326397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99" name="Line 771">
              <a:extLst>
                <a:ext uri="{FF2B5EF4-FFF2-40B4-BE49-F238E27FC236}">
                  <a16:creationId xmlns:a16="http://schemas.microsoft.com/office/drawing/2014/main" xmlns="" id="{C66A4704-50AA-475D-8941-ABED100A842A}"/>
                </a:ext>
              </a:extLst>
            </p:cNvPr>
            <p:cNvSpPr>
              <a:spLocks noChangeShapeType="1"/>
            </p:cNvSpPr>
            <p:nvPr/>
          </p:nvSpPr>
          <p:spPr bwMode="auto">
            <a:xfrm flipH="1">
              <a:off x="5534028" y="329233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0" name="Line 772">
              <a:extLst>
                <a:ext uri="{FF2B5EF4-FFF2-40B4-BE49-F238E27FC236}">
                  <a16:creationId xmlns:a16="http://schemas.microsoft.com/office/drawing/2014/main" xmlns="" id="{7404BCC9-62C0-4FB3-A698-A3BCB52739D6}"/>
                </a:ext>
              </a:extLst>
            </p:cNvPr>
            <p:cNvSpPr>
              <a:spLocks noChangeShapeType="1"/>
            </p:cNvSpPr>
            <p:nvPr/>
          </p:nvSpPr>
          <p:spPr bwMode="auto">
            <a:xfrm>
              <a:off x="5546635" y="326397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1" name="Line 773">
              <a:extLst>
                <a:ext uri="{FF2B5EF4-FFF2-40B4-BE49-F238E27FC236}">
                  <a16:creationId xmlns:a16="http://schemas.microsoft.com/office/drawing/2014/main" xmlns="" id="{63A5FAF7-6F03-4031-B771-3C62188CECEB}"/>
                </a:ext>
              </a:extLst>
            </p:cNvPr>
            <p:cNvSpPr>
              <a:spLocks noChangeShapeType="1"/>
            </p:cNvSpPr>
            <p:nvPr/>
          </p:nvSpPr>
          <p:spPr bwMode="auto">
            <a:xfrm flipH="1">
              <a:off x="5521421" y="329233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2" name="Line 774">
              <a:extLst>
                <a:ext uri="{FF2B5EF4-FFF2-40B4-BE49-F238E27FC236}">
                  <a16:creationId xmlns:a16="http://schemas.microsoft.com/office/drawing/2014/main" xmlns="" id="{B1F192A1-BEDC-44D9-BFE1-4638772F2CCE}"/>
                </a:ext>
              </a:extLst>
            </p:cNvPr>
            <p:cNvSpPr>
              <a:spLocks noChangeShapeType="1"/>
            </p:cNvSpPr>
            <p:nvPr/>
          </p:nvSpPr>
          <p:spPr bwMode="auto">
            <a:xfrm>
              <a:off x="5543483" y="326397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3" name="Line 775">
              <a:extLst>
                <a:ext uri="{FF2B5EF4-FFF2-40B4-BE49-F238E27FC236}">
                  <a16:creationId xmlns:a16="http://schemas.microsoft.com/office/drawing/2014/main" xmlns="" id="{4D8994EB-7AB0-4D14-9983-C015315E262F}"/>
                </a:ext>
              </a:extLst>
            </p:cNvPr>
            <p:cNvSpPr>
              <a:spLocks noChangeShapeType="1"/>
            </p:cNvSpPr>
            <p:nvPr/>
          </p:nvSpPr>
          <p:spPr bwMode="auto">
            <a:xfrm flipH="1">
              <a:off x="5515118" y="3292335"/>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4" name="Line 776">
              <a:extLst>
                <a:ext uri="{FF2B5EF4-FFF2-40B4-BE49-F238E27FC236}">
                  <a16:creationId xmlns:a16="http://schemas.microsoft.com/office/drawing/2014/main" xmlns="" id="{DEBF9D06-85DA-4E73-99AA-04B77F9DE4E8}"/>
                </a:ext>
              </a:extLst>
            </p:cNvPr>
            <p:cNvSpPr>
              <a:spLocks noChangeShapeType="1"/>
            </p:cNvSpPr>
            <p:nvPr/>
          </p:nvSpPr>
          <p:spPr bwMode="auto">
            <a:xfrm>
              <a:off x="5385901" y="320251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5" name="Line 777">
              <a:extLst>
                <a:ext uri="{FF2B5EF4-FFF2-40B4-BE49-F238E27FC236}">
                  <a16:creationId xmlns:a16="http://schemas.microsoft.com/office/drawing/2014/main" xmlns="" id="{760C49CD-14A3-4D22-81DC-219ED9C019F4}"/>
                </a:ext>
              </a:extLst>
            </p:cNvPr>
            <p:cNvSpPr>
              <a:spLocks noChangeShapeType="1"/>
            </p:cNvSpPr>
            <p:nvPr/>
          </p:nvSpPr>
          <p:spPr bwMode="auto">
            <a:xfrm flipH="1">
              <a:off x="5359112" y="3230878"/>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6" name="Line 778">
              <a:extLst>
                <a:ext uri="{FF2B5EF4-FFF2-40B4-BE49-F238E27FC236}">
                  <a16:creationId xmlns:a16="http://schemas.microsoft.com/office/drawing/2014/main" xmlns="" id="{128E12C0-53AC-430A-A284-6DFF378A984C}"/>
                </a:ext>
              </a:extLst>
            </p:cNvPr>
            <p:cNvSpPr>
              <a:spLocks noChangeShapeType="1"/>
            </p:cNvSpPr>
            <p:nvPr/>
          </p:nvSpPr>
          <p:spPr bwMode="auto">
            <a:xfrm>
              <a:off x="5365415" y="320251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7" name="Line 779">
              <a:extLst>
                <a:ext uri="{FF2B5EF4-FFF2-40B4-BE49-F238E27FC236}">
                  <a16:creationId xmlns:a16="http://schemas.microsoft.com/office/drawing/2014/main" xmlns="" id="{CEE759B0-1CA6-493B-91CB-468EBC50B82D}"/>
                </a:ext>
              </a:extLst>
            </p:cNvPr>
            <p:cNvSpPr>
              <a:spLocks noChangeShapeType="1"/>
            </p:cNvSpPr>
            <p:nvPr/>
          </p:nvSpPr>
          <p:spPr bwMode="auto">
            <a:xfrm flipH="1">
              <a:off x="5337051" y="3227727"/>
              <a:ext cx="5830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8" name="Line 780">
              <a:extLst>
                <a:ext uri="{FF2B5EF4-FFF2-40B4-BE49-F238E27FC236}">
                  <a16:creationId xmlns:a16="http://schemas.microsoft.com/office/drawing/2014/main" xmlns="" id="{AA227967-3A8A-4329-93F6-01FA992E40F2}"/>
                </a:ext>
              </a:extLst>
            </p:cNvPr>
            <p:cNvSpPr>
              <a:spLocks noChangeShapeType="1"/>
            </p:cNvSpPr>
            <p:nvPr/>
          </p:nvSpPr>
          <p:spPr bwMode="auto">
            <a:xfrm>
              <a:off x="5352809" y="320251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09" name="Line 781">
              <a:extLst>
                <a:ext uri="{FF2B5EF4-FFF2-40B4-BE49-F238E27FC236}">
                  <a16:creationId xmlns:a16="http://schemas.microsoft.com/office/drawing/2014/main" xmlns="" id="{6583C035-1C1F-4CBF-9719-FC896799D435}"/>
                </a:ext>
              </a:extLst>
            </p:cNvPr>
            <p:cNvSpPr>
              <a:spLocks noChangeShapeType="1"/>
            </p:cNvSpPr>
            <p:nvPr/>
          </p:nvSpPr>
          <p:spPr bwMode="auto">
            <a:xfrm flipH="1">
              <a:off x="5327596" y="3227727"/>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0" name="Line 782">
              <a:extLst>
                <a:ext uri="{FF2B5EF4-FFF2-40B4-BE49-F238E27FC236}">
                  <a16:creationId xmlns:a16="http://schemas.microsoft.com/office/drawing/2014/main" xmlns="" id="{C08C8AD4-5B0C-4699-8C2A-DD3AD77CAD68}"/>
                </a:ext>
              </a:extLst>
            </p:cNvPr>
            <p:cNvSpPr>
              <a:spLocks noChangeShapeType="1"/>
            </p:cNvSpPr>
            <p:nvPr/>
          </p:nvSpPr>
          <p:spPr bwMode="auto">
            <a:xfrm>
              <a:off x="5330747" y="3196210"/>
              <a:ext cx="0" cy="5830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1" name="Line 783">
              <a:extLst>
                <a:ext uri="{FF2B5EF4-FFF2-40B4-BE49-F238E27FC236}">
                  <a16:creationId xmlns:a16="http://schemas.microsoft.com/office/drawing/2014/main" xmlns="" id="{9EE6253D-0BEC-447F-A5A9-8671D8FBB727}"/>
                </a:ext>
              </a:extLst>
            </p:cNvPr>
            <p:cNvSpPr>
              <a:spLocks noChangeShapeType="1"/>
            </p:cNvSpPr>
            <p:nvPr/>
          </p:nvSpPr>
          <p:spPr bwMode="auto">
            <a:xfrm flipH="1">
              <a:off x="5302383" y="322457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2" name="Line 784">
              <a:extLst>
                <a:ext uri="{FF2B5EF4-FFF2-40B4-BE49-F238E27FC236}">
                  <a16:creationId xmlns:a16="http://schemas.microsoft.com/office/drawing/2014/main" xmlns="" id="{DA36A4EB-7FAB-44E6-951A-33AB80AA84C6}"/>
                </a:ext>
              </a:extLst>
            </p:cNvPr>
            <p:cNvSpPr>
              <a:spLocks noChangeShapeType="1"/>
            </p:cNvSpPr>
            <p:nvPr/>
          </p:nvSpPr>
          <p:spPr bwMode="auto">
            <a:xfrm>
              <a:off x="5314989" y="3196210"/>
              <a:ext cx="0" cy="5830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3" name="Line 785">
              <a:extLst>
                <a:ext uri="{FF2B5EF4-FFF2-40B4-BE49-F238E27FC236}">
                  <a16:creationId xmlns:a16="http://schemas.microsoft.com/office/drawing/2014/main" xmlns="" id="{999F64CD-501E-4C91-B638-F29F06048142}"/>
                </a:ext>
              </a:extLst>
            </p:cNvPr>
            <p:cNvSpPr>
              <a:spLocks noChangeShapeType="1"/>
            </p:cNvSpPr>
            <p:nvPr/>
          </p:nvSpPr>
          <p:spPr bwMode="auto">
            <a:xfrm flipH="1">
              <a:off x="5289776" y="322457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4" name="Line 786">
              <a:extLst>
                <a:ext uri="{FF2B5EF4-FFF2-40B4-BE49-F238E27FC236}">
                  <a16:creationId xmlns:a16="http://schemas.microsoft.com/office/drawing/2014/main" xmlns="" id="{B88B639B-A9B2-451C-892E-9039772D7A5E}"/>
                </a:ext>
              </a:extLst>
            </p:cNvPr>
            <p:cNvSpPr>
              <a:spLocks noChangeShapeType="1"/>
            </p:cNvSpPr>
            <p:nvPr/>
          </p:nvSpPr>
          <p:spPr bwMode="auto">
            <a:xfrm>
              <a:off x="5305534" y="3196210"/>
              <a:ext cx="0" cy="5830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5" name="Line 787">
              <a:extLst>
                <a:ext uri="{FF2B5EF4-FFF2-40B4-BE49-F238E27FC236}">
                  <a16:creationId xmlns:a16="http://schemas.microsoft.com/office/drawing/2014/main" xmlns="" id="{45362B28-5CC1-4EBB-B34E-08CA3515DC4C}"/>
                </a:ext>
              </a:extLst>
            </p:cNvPr>
            <p:cNvSpPr>
              <a:spLocks noChangeShapeType="1"/>
            </p:cNvSpPr>
            <p:nvPr/>
          </p:nvSpPr>
          <p:spPr bwMode="auto">
            <a:xfrm flipH="1">
              <a:off x="5280321" y="322457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6" name="Line 788">
              <a:extLst>
                <a:ext uri="{FF2B5EF4-FFF2-40B4-BE49-F238E27FC236}">
                  <a16:creationId xmlns:a16="http://schemas.microsoft.com/office/drawing/2014/main" xmlns="" id="{B3B06371-FE62-41C3-8744-DB26D41BE960}"/>
                </a:ext>
              </a:extLst>
            </p:cNvPr>
            <p:cNvSpPr>
              <a:spLocks noChangeShapeType="1"/>
            </p:cNvSpPr>
            <p:nvPr/>
          </p:nvSpPr>
          <p:spPr bwMode="auto">
            <a:xfrm>
              <a:off x="5248805" y="319305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7" name="Line 789">
              <a:extLst>
                <a:ext uri="{FF2B5EF4-FFF2-40B4-BE49-F238E27FC236}">
                  <a16:creationId xmlns:a16="http://schemas.microsoft.com/office/drawing/2014/main" xmlns="" id="{8DEED5CB-4DD9-4C21-BC64-E38841B8D415}"/>
                </a:ext>
              </a:extLst>
            </p:cNvPr>
            <p:cNvSpPr>
              <a:spLocks noChangeShapeType="1"/>
            </p:cNvSpPr>
            <p:nvPr/>
          </p:nvSpPr>
          <p:spPr bwMode="auto">
            <a:xfrm flipH="1">
              <a:off x="5220440" y="3218272"/>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8" name="Line 790">
              <a:extLst>
                <a:ext uri="{FF2B5EF4-FFF2-40B4-BE49-F238E27FC236}">
                  <a16:creationId xmlns:a16="http://schemas.microsoft.com/office/drawing/2014/main" xmlns="" id="{9096FA91-ABB9-4F9A-9A78-5EA11EB40E75}"/>
                </a:ext>
              </a:extLst>
            </p:cNvPr>
            <p:cNvSpPr>
              <a:spLocks noChangeShapeType="1"/>
            </p:cNvSpPr>
            <p:nvPr/>
          </p:nvSpPr>
          <p:spPr bwMode="auto">
            <a:xfrm>
              <a:off x="5255108" y="319305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19" name="Line 791">
              <a:extLst>
                <a:ext uri="{FF2B5EF4-FFF2-40B4-BE49-F238E27FC236}">
                  <a16:creationId xmlns:a16="http://schemas.microsoft.com/office/drawing/2014/main" xmlns="" id="{07D53318-1090-4EC4-B3DF-67637BFE2765}"/>
                </a:ext>
              </a:extLst>
            </p:cNvPr>
            <p:cNvSpPr>
              <a:spLocks noChangeShapeType="1"/>
            </p:cNvSpPr>
            <p:nvPr/>
          </p:nvSpPr>
          <p:spPr bwMode="auto">
            <a:xfrm flipH="1">
              <a:off x="5229895" y="321827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0" name="Line 792">
              <a:extLst>
                <a:ext uri="{FF2B5EF4-FFF2-40B4-BE49-F238E27FC236}">
                  <a16:creationId xmlns:a16="http://schemas.microsoft.com/office/drawing/2014/main" xmlns="" id="{075C37A2-3761-4897-9B51-6C883FCD291E}"/>
                </a:ext>
              </a:extLst>
            </p:cNvPr>
            <p:cNvSpPr>
              <a:spLocks noChangeShapeType="1"/>
            </p:cNvSpPr>
            <p:nvPr/>
          </p:nvSpPr>
          <p:spPr bwMode="auto">
            <a:xfrm>
              <a:off x="5277170" y="319305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1" name="Line 793">
              <a:extLst>
                <a:ext uri="{FF2B5EF4-FFF2-40B4-BE49-F238E27FC236}">
                  <a16:creationId xmlns:a16="http://schemas.microsoft.com/office/drawing/2014/main" xmlns="" id="{06F30C86-FBB3-4DBB-9009-9631A7E11583}"/>
                </a:ext>
              </a:extLst>
            </p:cNvPr>
            <p:cNvSpPr>
              <a:spLocks noChangeShapeType="1"/>
            </p:cNvSpPr>
            <p:nvPr/>
          </p:nvSpPr>
          <p:spPr bwMode="auto">
            <a:xfrm flipH="1">
              <a:off x="5248805" y="321827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2" name="Line 794">
              <a:extLst>
                <a:ext uri="{FF2B5EF4-FFF2-40B4-BE49-F238E27FC236}">
                  <a16:creationId xmlns:a16="http://schemas.microsoft.com/office/drawing/2014/main" xmlns="" id="{31BE3CA8-5E20-4BBE-A595-BFF681EB827E}"/>
                </a:ext>
              </a:extLst>
            </p:cNvPr>
            <p:cNvSpPr>
              <a:spLocks noChangeShapeType="1"/>
            </p:cNvSpPr>
            <p:nvPr/>
          </p:nvSpPr>
          <p:spPr bwMode="auto">
            <a:xfrm>
              <a:off x="5289776" y="319305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3" name="Line 795">
              <a:extLst>
                <a:ext uri="{FF2B5EF4-FFF2-40B4-BE49-F238E27FC236}">
                  <a16:creationId xmlns:a16="http://schemas.microsoft.com/office/drawing/2014/main" xmlns="" id="{CBD6DCA9-9089-4BE6-9130-137F5327F5B8}"/>
                </a:ext>
              </a:extLst>
            </p:cNvPr>
            <p:cNvSpPr>
              <a:spLocks noChangeShapeType="1"/>
            </p:cNvSpPr>
            <p:nvPr/>
          </p:nvSpPr>
          <p:spPr bwMode="auto">
            <a:xfrm flipH="1">
              <a:off x="5261411" y="321827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4" name="Line 796">
              <a:extLst>
                <a:ext uri="{FF2B5EF4-FFF2-40B4-BE49-F238E27FC236}">
                  <a16:creationId xmlns:a16="http://schemas.microsoft.com/office/drawing/2014/main" xmlns="" id="{D78E758C-88BA-4A8B-B7BE-9C7AD2C13F78}"/>
                </a:ext>
              </a:extLst>
            </p:cNvPr>
            <p:cNvSpPr>
              <a:spLocks noChangeShapeType="1"/>
            </p:cNvSpPr>
            <p:nvPr/>
          </p:nvSpPr>
          <p:spPr bwMode="auto">
            <a:xfrm>
              <a:off x="5296079" y="3196210"/>
              <a:ext cx="0" cy="5830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5" name="Line 797">
              <a:extLst>
                <a:ext uri="{FF2B5EF4-FFF2-40B4-BE49-F238E27FC236}">
                  <a16:creationId xmlns:a16="http://schemas.microsoft.com/office/drawing/2014/main" xmlns="" id="{28137CA5-8F44-4AC7-9738-C1546FDFCEC5}"/>
                </a:ext>
              </a:extLst>
            </p:cNvPr>
            <p:cNvSpPr>
              <a:spLocks noChangeShapeType="1"/>
            </p:cNvSpPr>
            <p:nvPr/>
          </p:nvSpPr>
          <p:spPr bwMode="auto">
            <a:xfrm flipH="1">
              <a:off x="5270866" y="322457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6" name="Line 798">
              <a:extLst>
                <a:ext uri="{FF2B5EF4-FFF2-40B4-BE49-F238E27FC236}">
                  <a16:creationId xmlns:a16="http://schemas.microsoft.com/office/drawing/2014/main" xmlns="" id="{6DB31914-B104-4A13-A074-30FE04FA44AD}"/>
                </a:ext>
              </a:extLst>
            </p:cNvPr>
            <p:cNvSpPr>
              <a:spLocks noChangeShapeType="1"/>
            </p:cNvSpPr>
            <p:nvPr/>
          </p:nvSpPr>
          <p:spPr bwMode="auto">
            <a:xfrm>
              <a:off x="5176317" y="317730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7" name="Line 799">
              <a:extLst>
                <a:ext uri="{FF2B5EF4-FFF2-40B4-BE49-F238E27FC236}">
                  <a16:creationId xmlns:a16="http://schemas.microsoft.com/office/drawing/2014/main" xmlns="" id="{FA675486-2D6B-4062-AD90-2AA73FFCA3F7}"/>
                </a:ext>
              </a:extLst>
            </p:cNvPr>
            <p:cNvSpPr>
              <a:spLocks noChangeShapeType="1"/>
            </p:cNvSpPr>
            <p:nvPr/>
          </p:nvSpPr>
          <p:spPr bwMode="auto">
            <a:xfrm flipH="1">
              <a:off x="5147952" y="3202513"/>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8" name="Line 800">
              <a:extLst>
                <a:ext uri="{FF2B5EF4-FFF2-40B4-BE49-F238E27FC236}">
                  <a16:creationId xmlns:a16="http://schemas.microsoft.com/office/drawing/2014/main" xmlns="" id="{408F3886-785E-442A-91AA-A0B0900CC6E2}"/>
                </a:ext>
              </a:extLst>
            </p:cNvPr>
            <p:cNvSpPr>
              <a:spLocks noChangeShapeType="1"/>
            </p:cNvSpPr>
            <p:nvPr/>
          </p:nvSpPr>
          <p:spPr bwMode="auto">
            <a:xfrm>
              <a:off x="5188924" y="317730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29" name="Line 801">
              <a:extLst>
                <a:ext uri="{FF2B5EF4-FFF2-40B4-BE49-F238E27FC236}">
                  <a16:creationId xmlns:a16="http://schemas.microsoft.com/office/drawing/2014/main" xmlns="" id="{4251F842-A184-408E-81C1-326F53E3D28A}"/>
                </a:ext>
              </a:extLst>
            </p:cNvPr>
            <p:cNvSpPr>
              <a:spLocks noChangeShapeType="1"/>
            </p:cNvSpPr>
            <p:nvPr/>
          </p:nvSpPr>
          <p:spPr bwMode="auto">
            <a:xfrm flipH="1">
              <a:off x="5163711" y="3202513"/>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0" name="Line 802">
              <a:extLst>
                <a:ext uri="{FF2B5EF4-FFF2-40B4-BE49-F238E27FC236}">
                  <a16:creationId xmlns:a16="http://schemas.microsoft.com/office/drawing/2014/main" xmlns="" id="{D2587958-C426-47FA-BF61-48260BF12871}"/>
                </a:ext>
              </a:extLst>
            </p:cNvPr>
            <p:cNvSpPr>
              <a:spLocks noChangeShapeType="1"/>
            </p:cNvSpPr>
            <p:nvPr/>
          </p:nvSpPr>
          <p:spPr bwMode="auto">
            <a:xfrm>
              <a:off x="5210985" y="3180452"/>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1" name="Line 803">
              <a:extLst>
                <a:ext uri="{FF2B5EF4-FFF2-40B4-BE49-F238E27FC236}">
                  <a16:creationId xmlns:a16="http://schemas.microsoft.com/office/drawing/2014/main" xmlns="" id="{496C8C6D-2B22-4F2F-A30C-F881DAC18193}"/>
                </a:ext>
              </a:extLst>
            </p:cNvPr>
            <p:cNvSpPr>
              <a:spLocks noChangeShapeType="1"/>
            </p:cNvSpPr>
            <p:nvPr/>
          </p:nvSpPr>
          <p:spPr bwMode="auto">
            <a:xfrm flipH="1">
              <a:off x="5182620" y="320881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2" name="Line 804">
              <a:extLst>
                <a:ext uri="{FF2B5EF4-FFF2-40B4-BE49-F238E27FC236}">
                  <a16:creationId xmlns:a16="http://schemas.microsoft.com/office/drawing/2014/main" xmlns="" id="{FBCC3437-3CD5-4EC5-A31A-D91BF90F5E71}"/>
                </a:ext>
              </a:extLst>
            </p:cNvPr>
            <p:cNvSpPr>
              <a:spLocks noChangeShapeType="1"/>
            </p:cNvSpPr>
            <p:nvPr/>
          </p:nvSpPr>
          <p:spPr bwMode="auto">
            <a:xfrm>
              <a:off x="5220440" y="3183604"/>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3" name="Line 805">
              <a:extLst>
                <a:ext uri="{FF2B5EF4-FFF2-40B4-BE49-F238E27FC236}">
                  <a16:creationId xmlns:a16="http://schemas.microsoft.com/office/drawing/2014/main" xmlns="" id="{584C5F5C-BBC8-423F-89D8-84F351097094}"/>
                </a:ext>
              </a:extLst>
            </p:cNvPr>
            <p:cNvSpPr>
              <a:spLocks noChangeShapeType="1"/>
            </p:cNvSpPr>
            <p:nvPr/>
          </p:nvSpPr>
          <p:spPr bwMode="auto">
            <a:xfrm flipH="1">
              <a:off x="5195227" y="321196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4" name="Line 806">
              <a:extLst>
                <a:ext uri="{FF2B5EF4-FFF2-40B4-BE49-F238E27FC236}">
                  <a16:creationId xmlns:a16="http://schemas.microsoft.com/office/drawing/2014/main" xmlns="" id="{DAAAEB5B-F7F9-40D2-82C8-0BD507618A48}"/>
                </a:ext>
              </a:extLst>
            </p:cNvPr>
            <p:cNvSpPr>
              <a:spLocks noChangeShapeType="1"/>
            </p:cNvSpPr>
            <p:nvPr/>
          </p:nvSpPr>
          <p:spPr bwMode="auto">
            <a:xfrm>
              <a:off x="5233047" y="3189907"/>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5" name="Line 807">
              <a:extLst>
                <a:ext uri="{FF2B5EF4-FFF2-40B4-BE49-F238E27FC236}">
                  <a16:creationId xmlns:a16="http://schemas.microsoft.com/office/drawing/2014/main" xmlns="" id="{E23138C2-CF5D-4B33-8AA3-1A0EDD8CA882}"/>
                </a:ext>
              </a:extLst>
            </p:cNvPr>
            <p:cNvSpPr>
              <a:spLocks noChangeShapeType="1"/>
            </p:cNvSpPr>
            <p:nvPr/>
          </p:nvSpPr>
          <p:spPr bwMode="auto">
            <a:xfrm flipH="1">
              <a:off x="5204682" y="321512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6" name="Line 808">
              <a:extLst>
                <a:ext uri="{FF2B5EF4-FFF2-40B4-BE49-F238E27FC236}">
                  <a16:creationId xmlns:a16="http://schemas.microsoft.com/office/drawing/2014/main" xmlns="" id="{E721D228-9876-4AFC-9501-97C086283BA1}"/>
                </a:ext>
              </a:extLst>
            </p:cNvPr>
            <p:cNvSpPr>
              <a:spLocks noChangeShapeType="1"/>
            </p:cNvSpPr>
            <p:nvPr/>
          </p:nvSpPr>
          <p:spPr bwMode="auto">
            <a:xfrm>
              <a:off x="5130618" y="317730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7" name="Line 809">
              <a:extLst>
                <a:ext uri="{FF2B5EF4-FFF2-40B4-BE49-F238E27FC236}">
                  <a16:creationId xmlns:a16="http://schemas.microsoft.com/office/drawing/2014/main" xmlns="" id="{092A7FC2-83CB-4745-AFD5-F822B7214BC4}"/>
                </a:ext>
              </a:extLst>
            </p:cNvPr>
            <p:cNvSpPr>
              <a:spLocks noChangeShapeType="1"/>
            </p:cNvSpPr>
            <p:nvPr/>
          </p:nvSpPr>
          <p:spPr bwMode="auto">
            <a:xfrm flipH="1">
              <a:off x="5102254" y="3202513"/>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8" name="Line 810">
              <a:extLst>
                <a:ext uri="{FF2B5EF4-FFF2-40B4-BE49-F238E27FC236}">
                  <a16:creationId xmlns:a16="http://schemas.microsoft.com/office/drawing/2014/main" xmlns="" id="{EC0EF36A-4E1C-4714-AB7D-9354BEA78F3B}"/>
                </a:ext>
              </a:extLst>
            </p:cNvPr>
            <p:cNvSpPr>
              <a:spLocks noChangeShapeType="1"/>
            </p:cNvSpPr>
            <p:nvPr/>
          </p:nvSpPr>
          <p:spPr bwMode="auto">
            <a:xfrm>
              <a:off x="5121163" y="317730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39" name="Line 811">
              <a:extLst>
                <a:ext uri="{FF2B5EF4-FFF2-40B4-BE49-F238E27FC236}">
                  <a16:creationId xmlns:a16="http://schemas.microsoft.com/office/drawing/2014/main" xmlns="" id="{C0B7A378-2F1F-44BE-A7CF-438636CA017C}"/>
                </a:ext>
              </a:extLst>
            </p:cNvPr>
            <p:cNvSpPr>
              <a:spLocks noChangeShapeType="1"/>
            </p:cNvSpPr>
            <p:nvPr/>
          </p:nvSpPr>
          <p:spPr bwMode="auto">
            <a:xfrm flipH="1">
              <a:off x="5095950" y="3202513"/>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0" name="Line 812">
              <a:extLst>
                <a:ext uri="{FF2B5EF4-FFF2-40B4-BE49-F238E27FC236}">
                  <a16:creationId xmlns:a16="http://schemas.microsoft.com/office/drawing/2014/main" xmlns="" id="{3C58C6D3-DFB9-45A2-B6C9-CA6A8C1875F6}"/>
                </a:ext>
              </a:extLst>
            </p:cNvPr>
            <p:cNvSpPr>
              <a:spLocks noChangeShapeType="1"/>
            </p:cNvSpPr>
            <p:nvPr/>
          </p:nvSpPr>
          <p:spPr bwMode="auto">
            <a:xfrm>
              <a:off x="5108557" y="3170997"/>
              <a:ext cx="0" cy="5673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1" name="Line 813">
              <a:extLst>
                <a:ext uri="{FF2B5EF4-FFF2-40B4-BE49-F238E27FC236}">
                  <a16:creationId xmlns:a16="http://schemas.microsoft.com/office/drawing/2014/main" xmlns="" id="{FF6955FC-BFFF-4674-8359-1853E0ECE9CC}"/>
                </a:ext>
              </a:extLst>
            </p:cNvPr>
            <p:cNvSpPr>
              <a:spLocks noChangeShapeType="1"/>
            </p:cNvSpPr>
            <p:nvPr/>
          </p:nvSpPr>
          <p:spPr bwMode="auto">
            <a:xfrm flipH="1">
              <a:off x="5083344" y="3199362"/>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2" name="Line 814">
              <a:extLst>
                <a:ext uri="{FF2B5EF4-FFF2-40B4-BE49-F238E27FC236}">
                  <a16:creationId xmlns:a16="http://schemas.microsoft.com/office/drawing/2014/main" xmlns="" id="{47D794BE-3013-4103-8330-7D905E7AE877}"/>
                </a:ext>
              </a:extLst>
            </p:cNvPr>
            <p:cNvSpPr>
              <a:spLocks noChangeShapeType="1"/>
            </p:cNvSpPr>
            <p:nvPr/>
          </p:nvSpPr>
          <p:spPr bwMode="auto">
            <a:xfrm>
              <a:off x="5095950" y="3170997"/>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3" name="Line 815">
              <a:extLst>
                <a:ext uri="{FF2B5EF4-FFF2-40B4-BE49-F238E27FC236}">
                  <a16:creationId xmlns:a16="http://schemas.microsoft.com/office/drawing/2014/main" xmlns="" id="{41A05628-29DA-49B7-BF9A-52BE17464F9B}"/>
                </a:ext>
              </a:extLst>
            </p:cNvPr>
            <p:cNvSpPr>
              <a:spLocks noChangeShapeType="1"/>
            </p:cNvSpPr>
            <p:nvPr/>
          </p:nvSpPr>
          <p:spPr bwMode="auto">
            <a:xfrm flipH="1">
              <a:off x="5067586" y="319621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4" name="Line 816">
              <a:extLst>
                <a:ext uri="{FF2B5EF4-FFF2-40B4-BE49-F238E27FC236}">
                  <a16:creationId xmlns:a16="http://schemas.microsoft.com/office/drawing/2014/main" xmlns="" id="{1835C0C9-F216-47A2-957A-C9D8E34F561F}"/>
                </a:ext>
              </a:extLst>
            </p:cNvPr>
            <p:cNvSpPr>
              <a:spLocks noChangeShapeType="1"/>
            </p:cNvSpPr>
            <p:nvPr/>
          </p:nvSpPr>
          <p:spPr bwMode="auto">
            <a:xfrm>
              <a:off x="5077041" y="316784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5" name="Line 817">
              <a:extLst>
                <a:ext uri="{FF2B5EF4-FFF2-40B4-BE49-F238E27FC236}">
                  <a16:creationId xmlns:a16="http://schemas.microsoft.com/office/drawing/2014/main" xmlns="" id="{7244D050-4920-456F-B9C3-62844726FCE1}"/>
                </a:ext>
              </a:extLst>
            </p:cNvPr>
            <p:cNvSpPr>
              <a:spLocks noChangeShapeType="1"/>
            </p:cNvSpPr>
            <p:nvPr/>
          </p:nvSpPr>
          <p:spPr bwMode="auto">
            <a:xfrm flipH="1">
              <a:off x="5051827" y="319305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6" name="Line 818">
              <a:extLst>
                <a:ext uri="{FF2B5EF4-FFF2-40B4-BE49-F238E27FC236}">
                  <a16:creationId xmlns:a16="http://schemas.microsoft.com/office/drawing/2014/main" xmlns="" id="{68CA6EA1-45DF-47F0-95E9-47B68958DF21}"/>
                </a:ext>
              </a:extLst>
            </p:cNvPr>
            <p:cNvSpPr>
              <a:spLocks noChangeShapeType="1"/>
            </p:cNvSpPr>
            <p:nvPr/>
          </p:nvSpPr>
          <p:spPr bwMode="auto">
            <a:xfrm>
              <a:off x="5067586" y="316784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7" name="Line 819">
              <a:extLst>
                <a:ext uri="{FF2B5EF4-FFF2-40B4-BE49-F238E27FC236}">
                  <a16:creationId xmlns:a16="http://schemas.microsoft.com/office/drawing/2014/main" xmlns="" id="{41EDBCF3-C986-4153-B84B-E2F6B9404971}"/>
                </a:ext>
              </a:extLst>
            </p:cNvPr>
            <p:cNvSpPr>
              <a:spLocks noChangeShapeType="1"/>
            </p:cNvSpPr>
            <p:nvPr/>
          </p:nvSpPr>
          <p:spPr bwMode="auto">
            <a:xfrm flipH="1">
              <a:off x="5042373" y="319305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8" name="Line 820">
              <a:extLst>
                <a:ext uri="{FF2B5EF4-FFF2-40B4-BE49-F238E27FC236}">
                  <a16:creationId xmlns:a16="http://schemas.microsoft.com/office/drawing/2014/main" xmlns="" id="{D4AFDAAA-07D6-4BE3-8600-7BCD450689B9}"/>
                </a:ext>
              </a:extLst>
            </p:cNvPr>
            <p:cNvSpPr>
              <a:spLocks noChangeShapeType="1"/>
            </p:cNvSpPr>
            <p:nvPr/>
          </p:nvSpPr>
          <p:spPr bwMode="auto">
            <a:xfrm>
              <a:off x="5061282" y="316784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49" name="Line 821">
              <a:extLst>
                <a:ext uri="{FF2B5EF4-FFF2-40B4-BE49-F238E27FC236}">
                  <a16:creationId xmlns:a16="http://schemas.microsoft.com/office/drawing/2014/main" xmlns="" id="{13177A58-2917-4A91-9603-FB0BE5BC4EBF}"/>
                </a:ext>
              </a:extLst>
            </p:cNvPr>
            <p:cNvSpPr>
              <a:spLocks noChangeShapeType="1"/>
            </p:cNvSpPr>
            <p:nvPr/>
          </p:nvSpPr>
          <p:spPr bwMode="auto">
            <a:xfrm flipH="1">
              <a:off x="5032918" y="319305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0" name="Line 822">
              <a:extLst>
                <a:ext uri="{FF2B5EF4-FFF2-40B4-BE49-F238E27FC236}">
                  <a16:creationId xmlns:a16="http://schemas.microsoft.com/office/drawing/2014/main" xmlns="" id="{02D1B17B-2DF2-4492-A705-7F412BF2278B}"/>
                </a:ext>
              </a:extLst>
            </p:cNvPr>
            <p:cNvSpPr>
              <a:spLocks noChangeShapeType="1"/>
            </p:cNvSpPr>
            <p:nvPr/>
          </p:nvSpPr>
          <p:spPr bwMode="auto">
            <a:xfrm>
              <a:off x="5001401" y="3150511"/>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1" name="Line 823">
              <a:extLst>
                <a:ext uri="{FF2B5EF4-FFF2-40B4-BE49-F238E27FC236}">
                  <a16:creationId xmlns:a16="http://schemas.microsoft.com/office/drawing/2014/main" xmlns="" id="{C7ECAA7D-2D34-47D0-A2B6-486A93F89F11}"/>
                </a:ext>
              </a:extLst>
            </p:cNvPr>
            <p:cNvSpPr>
              <a:spLocks noChangeShapeType="1"/>
            </p:cNvSpPr>
            <p:nvPr/>
          </p:nvSpPr>
          <p:spPr bwMode="auto">
            <a:xfrm flipH="1">
              <a:off x="4973037" y="31804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2" name="Line 824">
              <a:extLst>
                <a:ext uri="{FF2B5EF4-FFF2-40B4-BE49-F238E27FC236}">
                  <a16:creationId xmlns:a16="http://schemas.microsoft.com/office/drawing/2014/main" xmlns="" id="{1392578D-1E05-49A7-948B-1FAB5BF0B113}"/>
                </a:ext>
              </a:extLst>
            </p:cNvPr>
            <p:cNvSpPr>
              <a:spLocks noChangeShapeType="1"/>
            </p:cNvSpPr>
            <p:nvPr/>
          </p:nvSpPr>
          <p:spPr bwMode="auto">
            <a:xfrm>
              <a:off x="5029766" y="3159966"/>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3" name="Line 825">
              <a:extLst>
                <a:ext uri="{FF2B5EF4-FFF2-40B4-BE49-F238E27FC236}">
                  <a16:creationId xmlns:a16="http://schemas.microsoft.com/office/drawing/2014/main" xmlns="" id="{AC58B688-7ADE-4890-A15E-0C46765ED6C3}"/>
                </a:ext>
              </a:extLst>
            </p:cNvPr>
            <p:cNvSpPr>
              <a:spLocks noChangeShapeType="1"/>
            </p:cNvSpPr>
            <p:nvPr/>
          </p:nvSpPr>
          <p:spPr bwMode="auto">
            <a:xfrm flipH="1">
              <a:off x="5001401" y="318990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4" name="Line 826">
              <a:extLst>
                <a:ext uri="{FF2B5EF4-FFF2-40B4-BE49-F238E27FC236}">
                  <a16:creationId xmlns:a16="http://schemas.microsoft.com/office/drawing/2014/main" xmlns="" id="{8DDDF75C-1927-4F56-9986-A82786DE2CCF}"/>
                </a:ext>
              </a:extLst>
            </p:cNvPr>
            <p:cNvSpPr>
              <a:spLocks noChangeShapeType="1"/>
            </p:cNvSpPr>
            <p:nvPr/>
          </p:nvSpPr>
          <p:spPr bwMode="auto">
            <a:xfrm>
              <a:off x="5048676" y="316784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5" name="Line 827">
              <a:extLst>
                <a:ext uri="{FF2B5EF4-FFF2-40B4-BE49-F238E27FC236}">
                  <a16:creationId xmlns:a16="http://schemas.microsoft.com/office/drawing/2014/main" xmlns="" id="{4943F061-9FE0-41F9-B139-F231CF642652}"/>
                </a:ext>
              </a:extLst>
            </p:cNvPr>
            <p:cNvSpPr>
              <a:spLocks noChangeShapeType="1"/>
            </p:cNvSpPr>
            <p:nvPr/>
          </p:nvSpPr>
          <p:spPr bwMode="auto">
            <a:xfrm flipH="1">
              <a:off x="5020311" y="319305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6" name="Line 828">
              <a:extLst>
                <a:ext uri="{FF2B5EF4-FFF2-40B4-BE49-F238E27FC236}">
                  <a16:creationId xmlns:a16="http://schemas.microsoft.com/office/drawing/2014/main" xmlns="" id="{E2CBB914-02B1-4536-BD39-095B9A9CA13F}"/>
                </a:ext>
              </a:extLst>
            </p:cNvPr>
            <p:cNvSpPr>
              <a:spLocks noChangeShapeType="1"/>
            </p:cNvSpPr>
            <p:nvPr/>
          </p:nvSpPr>
          <p:spPr bwMode="auto">
            <a:xfrm>
              <a:off x="4966733"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7" name="Line 829">
              <a:extLst>
                <a:ext uri="{FF2B5EF4-FFF2-40B4-BE49-F238E27FC236}">
                  <a16:creationId xmlns:a16="http://schemas.microsoft.com/office/drawing/2014/main" xmlns="" id="{70C0FF9C-9290-4D9B-99F3-3C4A35818C16}"/>
                </a:ext>
              </a:extLst>
            </p:cNvPr>
            <p:cNvSpPr>
              <a:spLocks noChangeShapeType="1"/>
            </p:cNvSpPr>
            <p:nvPr/>
          </p:nvSpPr>
          <p:spPr bwMode="auto">
            <a:xfrm flipH="1">
              <a:off x="4938369" y="317730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8" name="Line 830">
              <a:extLst>
                <a:ext uri="{FF2B5EF4-FFF2-40B4-BE49-F238E27FC236}">
                  <a16:creationId xmlns:a16="http://schemas.microsoft.com/office/drawing/2014/main" xmlns="" id="{4412ED22-5C68-4059-93BA-E8247D8F38BD}"/>
                </a:ext>
              </a:extLst>
            </p:cNvPr>
            <p:cNvSpPr>
              <a:spLocks noChangeShapeType="1"/>
            </p:cNvSpPr>
            <p:nvPr/>
          </p:nvSpPr>
          <p:spPr bwMode="auto">
            <a:xfrm>
              <a:off x="4957278"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59" name="Line 831">
              <a:extLst>
                <a:ext uri="{FF2B5EF4-FFF2-40B4-BE49-F238E27FC236}">
                  <a16:creationId xmlns:a16="http://schemas.microsoft.com/office/drawing/2014/main" xmlns="" id="{18AE75AE-BE75-4D44-9093-D31561091B8E}"/>
                </a:ext>
              </a:extLst>
            </p:cNvPr>
            <p:cNvSpPr>
              <a:spLocks noChangeShapeType="1"/>
            </p:cNvSpPr>
            <p:nvPr/>
          </p:nvSpPr>
          <p:spPr bwMode="auto">
            <a:xfrm flipH="1">
              <a:off x="4928914" y="3177300"/>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0" name="Line 832">
              <a:extLst>
                <a:ext uri="{FF2B5EF4-FFF2-40B4-BE49-F238E27FC236}">
                  <a16:creationId xmlns:a16="http://schemas.microsoft.com/office/drawing/2014/main" xmlns="" id="{B8058F71-02BE-4AF7-9D82-99F1821E274F}"/>
                </a:ext>
              </a:extLst>
            </p:cNvPr>
            <p:cNvSpPr>
              <a:spLocks noChangeShapeType="1"/>
            </p:cNvSpPr>
            <p:nvPr/>
          </p:nvSpPr>
          <p:spPr bwMode="auto">
            <a:xfrm>
              <a:off x="4900549"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1" name="Line 833">
              <a:extLst>
                <a:ext uri="{FF2B5EF4-FFF2-40B4-BE49-F238E27FC236}">
                  <a16:creationId xmlns:a16="http://schemas.microsoft.com/office/drawing/2014/main" xmlns="" id="{AF90CD8D-FBA7-4AAA-B957-D416205CB32F}"/>
                </a:ext>
              </a:extLst>
            </p:cNvPr>
            <p:cNvSpPr>
              <a:spLocks noChangeShapeType="1"/>
            </p:cNvSpPr>
            <p:nvPr/>
          </p:nvSpPr>
          <p:spPr bwMode="auto">
            <a:xfrm flipH="1">
              <a:off x="4873760" y="3177300"/>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2" name="Line 834">
              <a:extLst>
                <a:ext uri="{FF2B5EF4-FFF2-40B4-BE49-F238E27FC236}">
                  <a16:creationId xmlns:a16="http://schemas.microsoft.com/office/drawing/2014/main" xmlns="" id="{60C8F972-1CFD-4DB5-9C93-1A32DA7D8D0E}"/>
                </a:ext>
              </a:extLst>
            </p:cNvPr>
            <p:cNvSpPr>
              <a:spLocks noChangeShapeType="1"/>
            </p:cNvSpPr>
            <p:nvPr/>
          </p:nvSpPr>
          <p:spPr bwMode="auto">
            <a:xfrm>
              <a:off x="4867457" y="3131601"/>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3" name="Line 835">
              <a:extLst>
                <a:ext uri="{FF2B5EF4-FFF2-40B4-BE49-F238E27FC236}">
                  <a16:creationId xmlns:a16="http://schemas.microsoft.com/office/drawing/2014/main" xmlns="" id="{655349FD-B538-41B8-BBE3-A6EECAA2202D}"/>
                </a:ext>
              </a:extLst>
            </p:cNvPr>
            <p:cNvSpPr>
              <a:spLocks noChangeShapeType="1"/>
            </p:cNvSpPr>
            <p:nvPr/>
          </p:nvSpPr>
          <p:spPr bwMode="auto">
            <a:xfrm flipH="1">
              <a:off x="4842244" y="3159966"/>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4" name="Line 836">
              <a:extLst>
                <a:ext uri="{FF2B5EF4-FFF2-40B4-BE49-F238E27FC236}">
                  <a16:creationId xmlns:a16="http://schemas.microsoft.com/office/drawing/2014/main" xmlns="" id="{D97D678F-F30A-481F-B43A-CD8F1F15C236}"/>
                </a:ext>
              </a:extLst>
            </p:cNvPr>
            <p:cNvSpPr>
              <a:spLocks noChangeShapeType="1"/>
            </p:cNvSpPr>
            <p:nvPr/>
          </p:nvSpPr>
          <p:spPr bwMode="auto">
            <a:xfrm>
              <a:off x="4842244" y="312845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5" name="Line 837">
              <a:extLst>
                <a:ext uri="{FF2B5EF4-FFF2-40B4-BE49-F238E27FC236}">
                  <a16:creationId xmlns:a16="http://schemas.microsoft.com/office/drawing/2014/main" xmlns="" id="{B87A434C-E83C-4688-8FD4-FCA98CECAE36}"/>
                </a:ext>
              </a:extLst>
            </p:cNvPr>
            <p:cNvSpPr>
              <a:spLocks noChangeShapeType="1"/>
            </p:cNvSpPr>
            <p:nvPr/>
          </p:nvSpPr>
          <p:spPr bwMode="auto">
            <a:xfrm flipH="1">
              <a:off x="4813879" y="3153663"/>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6" name="Line 838">
              <a:extLst>
                <a:ext uri="{FF2B5EF4-FFF2-40B4-BE49-F238E27FC236}">
                  <a16:creationId xmlns:a16="http://schemas.microsoft.com/office/drawing/2014/main" xmlns="" id="{87D29A54-FDF9-43FC-91B6-1DDC50A9DBEA}"/>
                </a:ext>
              </a:extLst>
            </p:cNvPr>
            <p:cNvSpPr>
              <a:spLocks noChangeShapeType="1"/>
            </p:cNvSpPr>
            <p:nvPr/>
          </p:nvSpPr>
          <p:spPr bwMode="auto">
            <a:xfrm>
              <a:off x="4832789" y="3122147"/>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7" name="Line 839">
              <a:extLst>
                <a:ext uri="{FF2B5EF4-FFF2-40B4-BE49-F238E27FC236}">
                  <a16:creationId xmlns:a16="http://schemas.microsoft.com/office/drawing/2014/main" xmlns="" id="{1E5E3E16-24EB-4ADB-8E92-19F1F5D05BE1}"/>
                </a:ext>
              </a:extLst>
            </p:cNvPr>
            <p:cNvSpPr>
              <a:spLocks noChangeShapeType="1"/>
            </p:cNvSpPr>
            <p:nvPr/>
          </p:nvSpPr>
          <p:spPr bwMode="auto">
            <a:xfrm flipH="1">
              <a:off x="4804424" y="314736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8" name="Line 840">
              <a:extLst>
                <a:ext uri="{FF2B5EF4-FFF2-40B4-BE49-F238E27FC236}">
                  <a16:creationId xmlns:a16="http://schemas.microsoft.com/office/drawing/2014/main" xmlns="" id="{7DD47AE3-06DC-4F7F-9DFA-0285D3216A5B}"/>
                </a:ext>
              </a:extLst>
            </p:cNvPr>
            <p:cNvSpPr>
              <a:spLocks noChangeShapeType="1"/>
            </p:cNvSpPr>
            <p:nvPr/>
          </p:nvSpPr>
          <p:spPr bwMode="auto">
            <a:xfrm>
              <a:off x="4779211" y="3103237"/>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69" name="Line 841">
              <a:extLst>
                <a:ext uri="{FF2B5EF4-FFF2-40B4-BE49-F238E27FC236}">
                  <a16:creationId xmlns:a16="http://schemas.microsoft.com/office/drawing/2014/main" xmlns="" id="{73E5E741-586A-499B-9750-B03612530083}"/>
                </a:ext>
              </a:extLst>
            </p:cNvPr>
            <p:cNvSpPr>
              <a:spLocks noChangeShapeType="1"/>
            </p:cNvSpPr>
            <p:nvPr/>
          </p:nvSpPr>
          <p:spPr bwMode="auto">
            <a:xfrm flipH="1">
              <a:off x="4753998" y="312845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0" name="Line 842">
              <a:extLst>
                <a:ext uri="{FF2B5EF4-FFF2-40B4-BE49-F238E27FC236}">
                  <a16:creationId xmlns:a16="http://schemas.microsoft.com/office/drawing/2014/main" xmlns="" id="{2F94B860-4EC9-40B1-B601-DAE499E9C335}"/>
                </a:ext>
              </a:extLst>
            </p:cNvPr>
            <p:cNvSpPr>
              <a:spLocks noChangeShapeType="1"/>
            </p:cNvSpPr>
            <p:nvPr/>
          </p:nvSpPr>
          <p:spPr bwMode="auto">
            <a:xfrm>
              <a:off x="4750846" y="310008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1" name="Line 843">
              <a:extLst>
                <a:ext uri="{FF2B5EF4-FFF2-40B4-BE49-F238E27FC236}">
                  <a16:creationId xmlns:a16="http://schemas.microsoft.com/office/drawing/2014/main" xmlns="" id="{2879DBB9-2F4B-4929-842F-8C8DFEF14E28}"/>
                </a:ext>
              </a:extLst>
            </p:cNvPr>
            <p:cNvSpPr>
              <a:spLocks noChangeShapeType="1"/>
            </p:cNvSpPr>
            <p:nvPr/>
          </p:nvSpPr>
          <p:spPr bwMode="auto">
            <a:xfrm flipH="1">
              <a:off x="4722481" y="312529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2" name="Line 844">
              <a:extLst>
                <a:ext uri="{FF2B5EF4-FFF2-40B4-BE49-F238E27FC236}">
                  <a16:creationId xmlns:a16="http://schemas.microsoft.com/office/drawing/2014/main" xmlns="" id="{2648D4F8-E9BC-467A-B306-824258CC5C1C}"/>
                </a:ext>
              </a:extLst>
            </p:cNvPr>
            <p:cNvSpPr>
              <a:spLocks noChangeShapeType="1"/>
            </p:cNvSpPr>
            <p:nvPr/>
          </p:nvSpPr>
          <p:spPr bwMode="auto">
            <a:xfrm>
              <a:off x="4716178" y="3087479"/>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3" name="Line 845">
              <a:extLst>
                <a:ext uri="{FF2B5EF4-FFF2-40B4-BE49-F238E27FC236}">
                  <a16:creationId xmlns:a16="http://schemas.microsoft.com/office/drawing/2014/main" xmlns="" id="{1F2948B1-4A8E-45A2-8CC0-DA1DAA885282}"/>
                </a:ext>
              </a:extLst>
            </p:cNvPr>
            <p:cNvSpPr>
              <a:spLocks noChangeShapeType="1"/>
            </p:cNvSpPr>
            <p:nvPr/>
          </p:nvSpPr>
          <p:spPr bwMode="auto">
            <a:xfrm flipH="1">
              <a:off x="4690965" y="3115843"/>
              <a:ext cx="53578"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4" name="Line 846">
              <a:extLst>
                <a:ext uri="{FF2B5EF4-FFF2-40B4-BE49-F238E27FC236}">
                  <a16:creationId xmlns:a16="http://schemas.microsoft.com/office/drawing/2014/main" xmlns="" id="{7914D9D4-6C7E-48E1-A73D-28790E8686AD}"/>
                </a:ext>
              </a:extLst>
            </p:cNvPr>
            <p:cNvSpPr>
              <a:spLocks noChangeShapeType="1"/>
            </p:cNvSpPr>
            <p:nvPr/>
          </p:nvSpPr>
          <p:spPr bwMode="auto">
            <a:xfrm>
              <a:off x="4563324" y="3054386"/>
              <a:ext cx="0" cy="5830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5" name="Line 847">
              <a:extLst>
                <a:ext uri="{FF2B5EF4-FFF2-40B4-BE49-F238E27FC236}">
                  <a16:creationId xmlns:a16="http://schemas.microsoft.com/office/drawing/2014/main" xmlns="" id="{379059E6-88AB-49BD-8891-0884CD687679}"/>
                </a:ext>
              </a:extLst>
            </p:cNvPr>
            <p:cNvSpPr>
              <a:spLocks noChangeShapeType="1"/>
            </p:cNvSpPr>
            <p:nvPr/>
          </p:nvSpPr>
          <p:spPr bwMode="auto">
            <a:xfrm flipH="1">
              <a:off x="4534959" y="308432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6" name="Line 848">
              <a:extLst>
                <a:ext uri="{FF2B5EF4-FFF2-40B4-BE49-F238E27FC236}">
                  <a16:creationId xmlns:a16="http://schemas.microsoft.com/office/drawing/2014/main" xmlns="" id="{EDEBCD4D-A45A-4E66-86B5-6FDB2F0223D9}"/>
                </a:ext>
              </a:extLst>
            </p:cNvPr>
            <p:cNvSpPr>
              <a:spLocks noChangeShapeType="1"/>
            </p:cNvSpPr>
            <p:nvPr/>
          </p:nvSpPr>
          <p:spPr bwMode="auto">
            <a:xfrm>
              <a:off x="4588537" y="3063841"/>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7" name="Line 849">
              <a:extLst>
                <a:ext uri="{FF2B5EF4-FFF2-40B4-BE49-F238E27FC236}">
                  <a16:creationId xmlns:a16="http://schemas.microsoft.com/office/drawing/2014/main" xmlns="" id="{52349044-8C99-4BF5-B458-6307DA54A1EB}"/>
                </a:ext>
              </a:extLst>
            </p:cNvPr>
            <p:cNvSpPr>
              <a:spLocks noChangeShapeType="1"/>
            </p:cNvSpPr>
            <p:nvPr/>
          </p:nvSpPr>
          <p:spPr bwMode="auto">
            <a:xfrm flipH="1">
              <a:off x="4563324" y="309378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8" name="Line 850">
              <a:extLst>
                <a:ext uri="{FF2B5EF4-FFF2-40B4-BE49-F238E27FC236}">
                  <a16:creationId xmlns:a16="http://schemas.microsoft.com/office/drawing/2014/main" xmlns="" id="{92A15094-74F0-4B13-AC97-9F0C6D185E69}"/>
                </a:ext>
              </a:extLst>
            </p:cNvPr>
            <p:cNvSpPr>
              <a:spLocks noChangeShapeType="1"/>
            </p:cNvSpPr>
            <p:nvPr/>
          </p:nvSpPr>
          <p:spPr bwMode="auto">
            <a:xfrm>
              <a:off x="4620053" y="30764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79" name="Line 851">
              <a:extLst>
                <a:ext uri="{FF2B5EF4-FFF2-40B4-BE49-F238E27FC236}">
                  <a16:creationId xmlns:a16="http://schemas.microsoft.com/office/drawing/2014/main" xmlns="" id="{D88EA638-F8C8-4D6F-80DC-782DF284B4A1}"/>
                </a:ext>
              </a:extLst>
            </p:cNvPr>
            <p:cNvSpPr>
              <a:spLocks noChangeShapeType="1"/>
            </p:cNvSpPr>
            <p:nvPr/>
          </p:nvSpPr>
          <p:spPr bwMode="auto">
            <a:xfrm flipH="1">
              <a:off x="4594840" y="310638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0" name="Line 852">
              <a:extLst>
                <a:ext uri="{FF2B5EF4-FFF2-40B4-BE49-F238E27FC236}">
                  <a16:creationId xmlns:a16="http://schemas.microsoft.com/office/drawing/2014/main" xmlns="" id="{EFAA7E6A-E938-4B26-AD84-99091878D1D8}"/>
                </a:ext>
              </a:extLst>
            </p:cNvPr>
            <p:cNvSpPr>
              <a:spLocks noChangeShapeType="1"/>
            </p:cNvSpPr>
            <p:nvPr/>
          </p:nvSpPr>
          <p:spPr bwMode="auto">
            <a:xfrm>
              <a:off x="4635811" y="308117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1" name="Line 853">
              <a:extLst>
                <a:ext uri="{FF2B5EF4-FFF2-40B4-BE49-F238E27FC236}">
                  <a16:creationId xmlns:a16="http://schemas.microsoft.com/office/drawing/2014/main" xmlns="" id="{C70B8CE6-D00A-4A0C-AC63-5B5A08251E71}"/>
                </a:ext>
              </a:extLst>
            </p:cNvPr>
            <p:cNvSpPr>
              <a:spLocks noChangeShapeType="1"/>
            </p:cNvSpPr>
            <p:nvPr/>
          </p:nvSpPr>
          <p:spPr bwMode="auto">
            <a:xfrm flipH="1">
              <a:off x="4607447" y="3106388"/>
              <a:ext cx="5830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2" name="Line 854">
              <a:extLst>
                <a:ext uri="{FF2B5EF4-FFF2-40B4-BE49-F238E27FC236}">
                  <a16:creationId xmlns:a16="http://schemas.microsoft.com/office/drawing/2014/main" xmlns="" id="{9537DB3B-AB8F-4A66-900B-AA42A5277F75}"/>
                </a:ext>
              </a:extLst>
            </p:cNvPr>
            <p:cNvSpPr>
              <a:spLocks noChangeShapeType="1"/>
            </p:cNvSpPr>
            <p:nvPr/>
          </p:nvSpPr>
          <p:spPr bwMode="auto">
            <a:xfrm>
              <a:off x="4487684" y="3032325"/>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3" name="Line 855">
              <a:extLst>
                <a:ext uri="{FF2B5EF4-FFF2-40B4-BE49-F238E27FC236}">
                  <a16:creationId xmlns:a16="http://schemas.microsoft.com/office/drawing/2014/main" xmlns="" id="{943C898A-AAD2-4E92-B818-1E000DD517CF}"/>
                </a:ext>
              </a:extLst>
            </p:cNvPr>
            <p:cNvSpPr>
              <a:spLocks noChangeShapeType="1"/>
            </p:cNvSpPr>
            <p:nvPr/>
          </p:nvSpPr>
          <p:spPr bwMode="auto">
            <a:xfrm flipH="1">
              <a:off x="4462471" y="306069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4" name="Line 856">
              <a:extLst>
                <a:ext uri="{FF2B5EF4-FFF2-40B4-BE49-F238E27FC236}">
                  <a16:creationId xmlns:a16="http://schemas.microsoft.com/office/drawing/2014/main" xmlns="" id="{A202ACB4-DC4A-47DF-A3E4-105A7D8A73CB}"/>
                </a:ext>
              </a:extLst>
            </p:cNvPr>
            <p:cNvSpPr>
              <a:spLocks noChangeShapeType="1"/>
            </p:cNvSpPr>
            <p:nvPr/>
          </p:nvSpPr>
          <p:spPr bwMode="auto">
            <a:xfrm>
              <a:off x="4453016" y="3019718"/>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5" name="Line 857">
              <a:extLst>
                <a:ext uri="{FF2B5EF4-FFF2-40B4-BE49-F238E27FC236}">
                  <a16:creationId xmlns:a16="http://schemas.microsoft.com/office/drawing/2014/main" xmlns="" id="{DDC315FB-459A-4E33-8466-CF544AD8FCF6}"/>
                </a:ext>
              </a:extLst>
            </p:cNvPr>
            <p:cNvSpPr>
              <a:spLocks noChangeShapeType="1"/>
            </p:cNvSpPr>
            <p:nvPr/>
          </p:nvSpPr>
          <p:spPr bwMode="auto">
            <a:xfrm flipH="1">
              <a:off x="4427803" y="3048083"/>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6" name="Line 858">
              <a:extLst>
                <a:ext uri="{FF2B5EF4-FFF2-40B4-BE49-F238E27FC236}">
                  <a16:creationId xmlns:a16="http://schemas.microsoft.com/office/drawing/2014/main" xmlns="" id="{AC72D3B3-418B-4F09-B23D-8A2ECD753127}"/>
                </a:ext>
              </a:extLst>
            </p:cNvPr>
            <p:cNvSpPr>
              <a:spLocks noChangeShapeType="1"/>
            </p:cNvSpPr>
            <p:nvPr/>
          </p:nvSpPr>
          <p:spPr bwMode="auto">
            <a:xfrm>
              <a:off x="4427803" y="3010263"/>
              <a:ext cx="0" cy="5673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7" name="Line 859">
              <a:extLst>
                <a:ext uri="{FF2B5EF4-FFF2-40B4-BE49-F238E27FC236}">
                  <a16:creationId xmlns:a16="http://schemas.microsoft.com/office/drawing/2014/main" xmlns="" id="{60598F7C-0EAD-4AD9-A8B0-8C648CEC69D4}"/>
                </a:ext>
              </a:extLst>
            </p:cNvPr>
            <p:cNvSpPr>
              <a:spLocks noChangeShapeType="1"/>
            </p:cNvSpPr>
            <p:nvPr/>
          </p:nvSpPr>
          <p:spPr bwMode="auto">
            <a:xfrm flipH="1">
              <a:off x="4401014" y="3038628"/>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8" name="Line 860">
              <a:extLst>
                <a:ext uri="{FF2B5EF4-FFF2-40B4-BE49-F238E27FC236}">
                  <a16:creationId xmlns:a16="http://schemas.microsoft.com/office/drawing/2014/main" xmlns="" id="{162B515F-BD57-4E92-8914-A36DE13B1337}"/>
                </a:ext>
              </a:extLst>
            </p:cNvPr>
            <p:cNvSpPr>
              <a:spLocks noChangeShapeType="1"/>
            </p:cNvSpPr>
            <p:nvPr/>
          </p:nvSpPr>
          <p:spPr bwMode="auto">
            <a:xfrm>
              <a:off x="4410469" y="3007112"/>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89" name="Line 861">
              <a:extLst>
                <a:ext uri="{FF2B5EF4-FFF2-40B4-BE49-F238E27FC236}">
                  <a16:creationId xmlns:a16="http://schemas.microsoft.com/office/drawing/2014/main" xmlns="" id="{1AEC1DA6-CCDF-4950-803C-06E5A8EC9030}"/>
                </a:ext>
              </a:extLst>
            </p:cNvPr>
            <p:cNvSpPr>
              <a:spLocks noChangeShapeType="1"/>
            </p:cNvSpPr>
            <p:nvPr/>
          </p:nvSpPr>
          <p:spPr bwMode="auto">
            <a:xfrm flipH="1">
              <a:off x="4382105" y="3032325"/>
              <a:ext cx="5830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0" name="Line 862">
              <a:extLst>
                <a:ext uri="{FF2B5EF4-FFF2-40B4-BE49-F238E27FC236}">
                  <a16:creationId xmlns:a16="http://schemas.microsoft.com/office/drawing/2014/main" xmlns="" id="{D11FDE3A-AFC2-4427-85DE-87DE2841C77B}"/>
                </a:ext>
              </a:extLst>
            </p:cNvPr>
            <p:cNvSpPr>
              <a:spLocks noChangeShapeType="1"/>
            </p:cNvSpPr>
            <p:nvPr/>
          </p:nvSpPr>
          <p:spPr bwMode="auto">
            <a:xfrm>
              <a:off x="4297010" y="2992929"/>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1" name="Line 863">
              <a:extLst>
                <a:ext uri="{FF2B5EF4-FFF2-40B4-BE49-F238E27FC236}">
                  <a16:creationId xmlns:a16="http://schemas.microsoft.com/office/drawing/2014/main" xmlns="" id="{101055BA-1A16-4569-B9B3-A9C68582250C}"/>
                </a:ext>
              </a:extLst>
            </p:cNvPr>
            <p:cNvSpPr>
              <a:spLocks noChangeShapeType="1"/>
            </p:cNvSpPr>
            <p:nvPr/>
          </p:nvSpPr>
          <p:spPr bwMode="auto">
            <a:xfrm flipH="1">
              <a:off x="4268646" y="3022870"/>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2" name="Line 864">
              <a:extLst>
                <a:ext uri="{FF2B5EF4-FFF2-40B4-BE49-F238E27FC236}">
                  <a16:creationId xmlns:a16="http://schemas.microsoft.com/office/drawing/2014/main" xmlns="" id="{2C601F06-7AF0-48C0-AB82-5937361D4EAC}"/>
                </a:ext>
              </a:extLst>
            </p:cNvPr>
            <p:cNvSpPr>
              <a:spLocks noChangeShapeType="1"/>
            </p:cNvSpPr>
            <p:nvPr/>
          </p:nvSpPr>
          <p:spPr bwMode="auto">
            <a:xfrm>
              <a:off x="4252887" y="2986626"/>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3" name="Line 865">
              <a:extLst>
                <a:ext uri="{FF2B5EF4-FFF2-40B4-BE49-F238E27FC236}">
                  <a16:creationId xmlns:a16="http://schemas.microsoft.com/office/drawing/2014/main" xmlns="" id="{A8298F83-B561-489F-882A-BF6B5DC432F0}"/>
                </a:ext>
              </a:extLst>
            </p:cNvPr>
            <p:cNvSpPr>
              <a:spLocks noChangeShapeType="1"/>
            </p:cNvSpPr>
            <p:nvPr/>
          </p:nvSpPr>
          <p:spPr bwMode="auto">
            <a:xfrm flipH="1">
              <a:off x="4227674" y="301656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4" name="Line 866">
              <a:extLst>
                <a:ext uri="{FF2B5EF4-FFF2-40B4-BE49-F238E27FC236}">
                  <a16:creationId xmlns:a16="http://schemas.microsoft.com/office/drawing/2014/main" xmlns="" id="{7E2E6273-54EA-49C6-8B9E-794FAD1C6E7D}"/>
                </a:ext>
              </a:extLst>
            </p:cNvPr>
            <p:cNvSpPr>
              <a:spLocks noChangeShapeType="1"/>
            </p:cNvSpPr>
            <p:nvPr/>
          </p:nvSpPr>
          <p:spPr bwMode="auto">
            <a:xfrm>
              <a:off x="4043304" y="2977171"/>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5" name="Line 867">
              <a:extLst>
                <a:ext uri="{FF2B5EF4-FFF2-40B4-BE49-F238E27FC236}">
                  <a16:creationId xmlns:a16="http://schemas.microsoft.com/office/drawing/2014/main" xmlns="" id="{C8E28E60-5BD6-42F5-A6C9-FEE6B97A9127}"/>
                </a:ext>
              </a:extLst>
            </p:cNvPr>
            <p:cNvSpPr>
              <a:spLocks noChangeShapeType="1"/>
            </p:cNvSpPr>
            <p:nvPr/>
          </p:nvSpPr>
          <p:spPr bwMode="auto">
            <a:xfrm flipH="1">
              <a:off x="4018090" y="300396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6" name="Line 868">
              <a:extLst>
                <a:ext uri="{FF2B5EF4-FFF2-40B4-BE49-F238E27FC236}">
                  <a16:creationId xmlns:a16="http://schemas.microsoft.com/office/drawing/2014/main" xmlns="" id="{7907B824-B2A4-4093-9994-5AD32AC9E2C5}"/>
                </a:ext>
              </a:extLst>
            </p:cNvPr>
            <p:cNvSpPr>
              <a:spLocks noChangeShapeType="1"/>
            </p:cNvSpPr>
            <p:nvPr/>
          </p:nvSpPr>
          <p:spPr bwMode="auto">
            <a:xfrm>
              <a:off x="4071668" y="2977171"/>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7" name="Line 869">
              <a:extLst>
                <a:ext uri="{FF2B5EF4-FFF2-40B4-BE49-F238E27FC236}">
                  <a16:creationId xmlns:a16="http://schemas.microsoft.com/office/drawing/2014/main" xmlns="" id="{8A1FBFC9-309C-4B08-8C90-F4911E10EA86}"/>
                </a:ext>
              </a:extLst>
            </p:cNvPr>
            <p:cNvSpPr>
              <a:spLocks noChangeShapeType="1"/>
            </p:cNvSpPr>
            <p:nvPr/>
          </p:nvSpPr>
          <p:spPr bwMode="auto">
            <a:xfrm flipH="1">
              <a:off x="4043304" y="3003960"/>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8" name="Line 870">
              <a:extLst>
                <a:ext uri="{FF2B5EF4-FFF2-40B4-BE49-F238E27FC236}">
                  <a16:creationId xmlns:a16="http://schemas.microsoft.com/office/drawing/2014/main" xmlns="" id="{0317A779-F41B-4570-A4B0-B6351404DC0E}"/>
                </a:ext>
              </a:extLst>
            </p:cNvPr>
            <p:cNvSpPr>
              <a:spLocks noChangeShapeType="1"/>
            </p:cNvSpPr>
            <p:nvPr/>
          </p:nvSpPr>
          <p:spPr bwMode="auto">
            <a:xfrm>
              <a:off x="3855781" y="295195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99" name="Line 871">
              <a:extLst>
                <a:ext uri="{FF2B5EF4-FFF2-40B4-BE49-F238E27FC236}">
                  <a16:creationId xmlns:a16="http://schemas.microsoft.com/office/drawing/2014/main" xmlns="" id="{68704E3C-0626-44DE-9F00-9B371E64FC6E}"/>
                </a:ext>
              </a:extLst>
            </p:cNvPr>
            <p:cNvSpPr>
              <a:spLocks noChangeShapeType="1"/>
            </p:cNvSpPr>
            <p:nvPr/>
          </p:nvSpPr>
          <p:spPr bwMode="auto">
            <a:xfrm flipH="1">
              <a:off x="3830568" y="2977171"/>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0" name="Line 872">
              <a:extLst>
                <a:ext uri="{FF2B5EF4-FFF2-40B4-BE49-F238E27FC236}">
                  <a16:creationId xmlns:a16="http://schemas.microsoft.com/office/drawing/2014/main" xmlns="" id="{9913DD0A-9F23-4A08-84A0-C164DE7AC17C}"/>
                </a:ext>
              </a:extLst>
            </p:cNvPr>
            <p:cNvSpPr>
              <a:spLocks noChangeShapeType="1"/>
            </p:cNvSpPr>
            <p:nvPr/>
          </p:nvSpPr>
          <p:spPr bwMode="auto">
            <a:xfrm>
              <a:off x="4801272" y="3106388"/>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1" name="Line 873">
              <a:extLst>
                <a:ext uri="{FF2B5EF4-FFF2-40B4-BE49-F238E27FC236}">
                  <a16:creationId xmlns:a16="http://schemas.microsoft.com/office/drawing/2014/main" xmlns="" id="{FD726F0F-DA42-403C-8CC3-7D799F807909}"/>
                </a:ext>
              </a:extLst>
            </p:cNvPr>
            <p:cNvSpPr>
              <a:spLocks noChangeShapeType="1"/>
            </p:cNvSpPr>
            <p:nvPr/>
          </p:nvSpPr>
          <p:spPr bwMode="auto">
            <a:xfrm flipH="1">
              <a:off x="4772908" y="3131601"/>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2" name="Line 874">
              <a:extLst>
                <a:ext uri="{FF2B5EF4-FFF2-40B4-BE49-F238E27FC236}">
                  <a16:creationId xmlns:a16="http://schemas.microsoft.com/office/drawing/2014/main" xmlns="" id="{FF7FD500-BE6C-402D-9269-18A0EAD5804C}"/>
                </a:ext>
              </a:extLst>
            </p:cNvPr>
            <p:cNvSpPr>
              <a:spLocks noChangeShapeType="1"/>
            </p:cNvSpPr>
            <p:nvPr/>
          </p:nvSpPr>
          <p:spPr bwMode="auto">
            <a:xfrm>
              <a:off x="4817030" y="311584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3" name="Line 875">
              <a:extLst>
                <a:ext uri="{FF2B5EF4-FFF2-40B4-BE49-F238E27FC236}">
                  <a16:creationId xmlns:a16="http://schemas.microsoft.com/office/drawing/2014/main" xmlns="" id="{4DB5A5D9-7452-4C15-AA92-10CA0E08C0A6}"/>
                </a:ext>
              </a:extLst>
            </p:cNvPr>
            <p:cNvSpPr>
              <a:spLocks noChangeShapeType="1"/>
            </p:cNvSpPr>
            <p:nvPr/>
          </p:nvSpPr>
          <p:spPr bwMode="auto">
            <a:xfrm flipH="1">
              <a:off x="4788666" y="3141056"/>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4" name="Line 876">
              <a:extLst>
                <a:ext uri="{FF2B5EF4-FFF2-40B4-BE49-F238E27FC236}">
                  <a16:creationId xmlns:a16="http://schemas.microsoft.com/office/drawing/2014/main" xmlns="" id="{7219016C-3EB8-4F4E-9424-96E502FBD331}"/>
                </a:ext>
              </a:extLst>
            </p:cNvPr>
            <p:cNvSpPr>
              <a:spLocks noChangeShapeType="1"/>
            </p:cNvSpPr>
            <p:nvPr/>
          </p:nvSpPr>
          <p:spPr bwMode="auto">
            <a:xfrm>
              <a:off x="4913155"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5" name="Line 877">
              <a:extLst>
                <a:ext uri="{FF2B5EF4-FFF2-40B4-BE49-F238E27FC236}">
                  <a16:creationId xmlns:a16="http://schemas.microsoft.com/office/drawing/2014/main" xmlns="" id="{6DF33A98-2FC6-4C87-8C93-3CF232340237}"/>
                </a:ext>
              </a:extLst>
            </p:cNvPr>
            <p:cNvSpPr>
              <a:spLocks noChangeShapeType="1"/>
            </p:cNvSpPr>
            <p:nvPr/>
          </p:nvSpPr>
          <p:spPr bwMode="auto">
            <a:xfrm flipH="1">
              <a:off x="4886366" y="3177300"/>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06" name="Line 878">
              <a:extLst>
                <a:ext uri="{FF2B5EF4-FFF2-40B4-BE49-F238E27FC236}">
                  <a16:creationId xmlns:a16="http://schemas.microsoft.com/office/drawing/2014/main" xmlns="" id="{AD3863B1-BAEF-483B-B7C0-3F069F6AC56A}"/>
                </a:ext>
              </a:extLst>
            </p:cNvPr>
            <p:cNvSpPr>
              <a:spLocks noChangeShapeType="1"/>
            </p:cNvSpPr>
            <p:nvPr/>
          </p:nvSpPr>
          <p:spPr bwMode="auto">
            <a:xfrm>
              <a:off x="4925762"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65" name="Line 880">
              <a:extLst>
                <a:ext uri="{FF2B5EF4-FFF2-40B4-BE49-F238E27FC236}">
                  <a16:creationId xmlns:a16="http://schemas.microsoft.com/office/drawing/2014/main" xmlns="" id="{EA5D4688-C7DA-4602-BC9F-A67D437B4048}"/>
                </a:ext>
              </a:extLst>
            </p:cNvPr>
            <p:cNvSpPr>
              <a:spLocks noChangeShapeType="1"/>
            </p:cNvSpPr>
            <p:nvPr/>
          </p:nvSpPr>
          <p:spPr bwMode="auto">
            <a:xfrm flipH="1">
              <a:off x="4897397" y="317730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66" name="Line 881">
              <a:extLst>
                <a:ext uri="{FF2B5EF4-FFF2-40B4-BE49-F238E27FC236}">
                  <a16:creationId xmlns:a16="http://schemas.microsoft.com/office/drawing/2014/main" xmlns="" id="{6A0BDA80-7C2B-4E3A-AF49-CE95B5FAEF7B}"/>
                </a:ext>
              </a:extLst>
            </p:cNvPr>
            <p:cNvSpPr>
              <a:spLocks noChangeShapeType="1"/>
            </p:cNvSpPr>
            <p:nvPr/>
          </p:nvSpPr>
          <p:spPr bwMode="auto">
            <a:xfrm>
              <a:off x="4932065"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67" name="Line 882">
              <a:extLst>
                <a:ext uri="{FF2B5EF4-FFF2-40B4-BE49-F238E27FC236}">
                  <a16:creationId xmlns:a16="http://schemas.microsoft.com/office/drawing/2014/main" xmlns="" id="{A1F5DF09-751A-4C78-95B6-DC2F6CD52D12}"/>
                </a:ext>
              </a:extLst>
            </p:cNvPr>
            <p:cNvSpPr>
              <a:spLocks noChangeShapeType="1"/>
            </p:cNvSpPr>
            <p:nvPr/>
          </p:nvSpPr>
          <p:spPr bwMode="auto">
            <a:xfrm flipH="1">
              <a:off x="4903701" y="3177300"/>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68" name="Line 883">
              <a:extLst>
                <a:ext uri="{FF2B5EF4-FFF2-40B4-BE49-F238E27FC236}">
                  <a16:creationId xmlns:a16="http://schemas.microsoft.com/office/drawing/2014/main" xmlns="" id="{1CC76D22-0029-436C-ACCD-6E551491B2FE}"/>
                </a:ext>
              </a:extLst>
            </p:cNvPr>
            <p:cNvSpPr>
              <a:spLocks noChangeShapeType="1"/>
            </p:cNvSpPr>
            <p:nvPr/>
          </p:nvSpPr>
          <p:spPr bwMode="auto">
            <a:xfrm>
              <a:off x="4941520"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69" name="Line 884">
              <a:extLst>
                <a:ext uri="{FF2B5EF4-FFF2-40B4-BE49-F238E27FC236}">
                  <a16:creationId xmlns:a16="http://schemas.microsoft.com/office/drawing/2014/main" xmlns="" id="{7AFACFA1-6F18-4FEC-9EF9-8332C9790027}"/>
                </a:ext>
              </a:extLst>
            </p:cNvPr>
            <p:cNvSpPr>
              <a:spLocks noChangeShapeType="1"/>
            </p:cNvSpPr>
            <p:nvPr/>
          </p:nvSpPr>
          <p:spPr bwMode="auto">
            <a:xfrm flipH="1">
              <a:off x="4916307" y="317730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0" name="Line 885">
              <a:extLst>
                <a:ext uri="{FF2B5EF4-FFF2-40B4-BE49-F238E27FC236}">
                  <a16:creationId xmlns:a16="http://schemas.microsoft.com/office/drawing/2014/main" xmlns="" id="{36FCB37D-1D4F-492B-AB29-D848EB676B72}"/>
                </a:ext>
              </a:extLst>
            </p:cNvPr>
            <p:cNvSpPr>
              <a:spLocks noChangeShapeType="1"/>
            </p:cNvSpPr>
            <p:nvPr/>
          </p:nvSpPr>
          <p:spPr bwMode="auto">
            <a:xfrm>
              <a:off x="5420569" y="322142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1" name="Line 886">
              <a:extLst>
                <a:ext uri="{FF2B5EF4-FFF2-40B4-BE49-F238E27FC236}">
                  <a16:creationId xmlns:a16="http://schemas.microsoft.com/office/drawing/2014/main" xmlns="" id="{8412A78D-6F89-4CCD-91A3-1AD7F1F55805}"/>
                </a:ext>
              </a:extLst>
            </p:cNvPr>
            <p:cNvSpPr>
              <a:spLocks noChangeShapeType="1"/>
            </p:cNvSpPr>
            <p:nvPr/>
          </p:nvSpPr>
          <p:spPr bwMode="auto">
            <a:xfrm flipH="1">
              <a:off x="5395356" y="3251364"/>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2" name="Line 887">
              <a:extLst>
                <a:ext uri="{FF2B5EF4-FFF2-40B4-BE49-F238E27FC236}">
                  <a16:creationId xmlns:a16="http://schemas.microsoft.com/office/drawing/2014/main" xmlns="" id="{5754E9C3-AD1E-41DB-989A-40169E4E8839}"/>
                </a:ext>
              </a:extLst>
            </p:cNvPr>
            <p:cNvSpPr>
              <a:spLocks noChangeShapeType="1"/>
            </p:cNvSpPr>
            <p:nvPr/>
          </p:nvSpPr>
          <p:spPr bwMode="auto">
            <a:xfrm>
              <a:off x="5439479" y="3227727"/>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3" name="Line 888">
              <a:extLst>
                <a:ext uri="{FF2B5EF4-FFF2-40B4-BE49-F238E27FC236}">
                  <a16:creationId xmlns:a16="http://schemas.microsoft.com/office/drawing/2014/main" xmlns="" id="{645551B9-DE7E-4846-A7E1-88F534357725}"/>
                </a:ext>
              </a:extLst>
            </p:cNvPr>
            <p:cNvSpPr>
              <a:spLocks noChangeShapeType="1"/>
            </p:cNvSpPr>
            <p:nvPr/>
          </p:nvSpPr>
          <p:spPr bwMode="auto">
            <a:xfrm flipH="1">
              <a:off x="5411114" y="325451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4" name="Line 889">
              <a:extLst>
                <a:ext uri="{FF2B5EF4-FFF2-40B4-BE49-F238E27FC236}">
                  <a16:creationId xmlns:a16="http://schemas.microsoft.com/office/drawing/2014/main" xmlns="" id="{99B23601-1EDA-440B-A7EC-474FFB86F6E0}"/>
                </a:ext>
              </a:extLst>
            </p:cNvPr>
            <p:cNvSpPr>
              <a:spLocks noChangeShapeType="1"/>
            </p:cNvSpPr>
            <p:nvPr/>
          </p:nvSpPr>
          <p:spPr bwMode="auto">
            <a:xfrm>
              <a:off x="5458389" y="323403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5" name="Line 890">
              <a:extLst>
                <a:ext uri="{FF2B5EF4-FFF2-40B4-BE49-F238E27FC236}">
                  <a16:creationId xmlns:a16="http://schemas.microsoft.com/office/drawing/2014/main" xmlns="" id="{E060345A-F002-4940-B829-287DDCF06A91}"/>
                </a:ext>
              </a:extLst>
            </p:cNvPr>
            <p:cNvSpPr>
              <a:spLocks noChangeShapeType="1"/>
            </p:cNvSpPr>
            <p:nvPr/>
          </p:nvSpPr>
          <p:spPr bwMode="auto">
            <a:xfrm flipH="1">
              <a:off x="5430024" y="3260819"/>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6" name="Line 891">
              <a:extLst>
                <a:ext uri="{FF2B5EF4-FFF2-40B4-BE49-F238E27FC236}">
                  <a16:creationId xmlns:a16="http://schemas.microsoft.com/office/drawing/2014/main" xmlns="" id="{96FF9D32-4CB6-4844-B071-3E28D566E2A3}"/>
                </a:ext>
              </a:extLst>
            </p:cNvPr>
            <p:cNvSpPr>
              <a:spLocks noChangeShapeType="1"/>
            </p:cNvSpPr>
            <p:nvPr/>
          </p:nvSpPr>
          <p:spPr bwMode="auto">
            <a:xfrm>
              <a:off x="5464692" y="323403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7" name="Line 892">
              <a:extLst>
                <a:ext uri="{FF2B5EF4-FFF2-40B4-BE49-F238E27FC236}">
                  <a16:creationId xmlns:a16="http://schemas.microsoft.com/office/drawing/2014/main" xmlns="" id="{A0032080-3AF3-4544-98F5-4EC3DAB2EA1F}"/>
                </a:ext>
              </a:extLst>
            </p:cNvPr>
            <p:cNvSpPr>
              <a:spLocks noChangeShapeType="1"/>
            </p:cNvSpPr>
            <p:nvPr/>
          </p:nvSpPr>
          <p:spPr bwMode="auto">
            <a:xfrm flipH="1">
              <a:off x="5439479" y="3260819"/>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8" name="Line 893">
              <a:extLst>
                <a:ext uri="{FF2B5EF4-FFF2-40B4-BE49-F238E27FC236}">
                  <a16:creationId xmlns:a16="http://schemas.microsoft.com/office/drawing/2014/main" xmlns="" id="{B9515B94-1937-44F6-8AC1-FC279AC8C71F}"/>
                </a:ext>
              </a:extLst>
            </p:cNvPr>
            <p:cNvSpPr>
              <a:spLocks noChangeShapeType="1"/>
            </p:cNvSpPr>
            <p:nvPr/>
          </p:nvSpPr>
          <p:spPr bwMode="auto">
            <a:xfrm>
              <a:off x="5483602" y="324033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79" name="Line 894">
              <a:extLst>
                <a:ext uri="{FF2B5EF4-FFF2-40B4-BE49-F238E27FC236}">
                  <a16:creationId xmlns:a16="http://schemas.microsoft.com/office/drawing/2014/main" xmlns="" id="{50F430A7-A781-43E6-AE80-5CDE838B3E4A}"/>
                </a:ext>
              </a:extLst>
            </p:cNvPr>
            <p:cNvSpPr>
              <a:spLocks noChangeShapeType="1"/>
            </p:cNvSpPr>
            <p:nvPr/>
          </p:nvSpPr>
          <p:spPr bwMode="auto">
            <a:xfrm flipH="1">
              <a:off x="5455237" y="3267122"/>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0" name="Line 895">
              <a:extLst>
                <a:ext uri="{FF2B5EF4-FFF2-40B4-BE49-F238E27FC236}">
                  <a16:creationId xmlns:a16="http://schemas.microsoft.com/office/drawing/2014/main" xmlns="" id="{48097A63-E9AB-4797-B30E-95A3C41B3871}"/>
                </a:ext>
              </a:extLst>
            </p:cNvPr>
            <p:cNvSpPr>
              <a:spLocks noChangeShapeType="1"/>
            </p:cNvSpPr>
            <p:nvPr/>
          </p:nvSpPr>
          <p:spPr bwMode="auto">
            <a:xfrm>
              <a:off x="5489905" y="324033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1" name="Line 896">
              <a:extLst>
                <a:ext uri="{FF2B5EF4-FFF2-40B4-BE49-F238E27FC236}">
                  <a16:creationId xmlns:a16="http://schemas.microsoft.com/office/drawing/2014/main" xmlns="" id="{87C54CB2-8B0E-4FFB-BB66-5730EFD468C9}"/>
                </a:ext>
              </a:extLst>
            </p:cNvPr>
            <p:cNvSpPr>
              <a:spLocks noChangeShapeType="1"/>
            </p:cNvSpPr>
            <p:nvPr/>
          </p:nvSpPr>
          <p:spPr bwMode="auto">
            <a:xfrm flipH="1">
              <a:off x="5464692" y="326712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2" name="Line 897">
              <a:extLst>
                <a:ext uri="{FF2B5EF4-FFF2-40B4-BE49-F238E27FC236}">
                  <a16:creationId xmlns:a16="http://schemas.microsoft.com/office/drawing/2014/main" xmlns="" id="{4D926DA4-3214-4219-9F53-CABA6A91F6D6}"/>
                </a:ext>
              </a:extLst>
            </p:cNvPr>
            <p:cNvSpPr>
              <a:spLocks noChangeShapeType="1"/>
            </p:cNvSpPr>
            <p:nvPr/>
          </p:nvSpPr>
          <p:spPr bwMode="auto">
            <a:xfrm>
              <a:off x="5502512" y="324033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3" name="Line 898">
              <a:extLst>
                <a:ext uri="{FF2B5EF4-FFF2-40B4-BE49-F238E27FC236}">
                  <a16:creationId xmlns:a16="http://schemas.microsoft.com/office/drawing/2014/main" xmlns="" id="{CB526A86-E750-42FA-A3BA-0464F1F3AB69}"/>
                </a:ext>
              </a:extLst>
            </p:cNvPr>
            <p:cNvSpPr>
              <a:spLocks noChangeShapeType="1"/>
            </p:cNvSpPr>
            <p:nvPr/>
          </p:nvSpPr>
          <p:spPr bwMode="auto">
            <a:xfrm flipH="1">
              <a:off x="5477299" y="326712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4" name="Line 899">
              <a:extLst>
                <a:ext uri="{FF2B5EF4-FFF2-40B4-BE49-F238E27FC236}">
                  <a16:creationId xmlns:a16="http://schemas.microsoft.com/office/drawing/2014/main" xmlns="" id="{AFAE3252-A583-4B6F-BE01-64623242BE8F}"/>
                </a:ext>
              </a:extLst>
            </p:cNvPr>
            <p:cNvSpPr>
              <a:spLocks noChangeShapeType="1"/>
            </p:cNvSpPr>
            <p:nvPr/>
          </p:nvSpPr>
          <p:spPr bwMode="auto">
            <a:xfrm>
              <a:off x="5521422" y="3248212"/>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5" name="Line 900">
              <a:extLst>
                <a:ext uri="{FF2B5EF4-FFF2-40B4-BE49-F238E27FC236}">
                  <a16:creationId xmlns:a16="http://schemas.microsoft.com/office/drawing/2014/main" xmlns="" id="{68598191-95F7-43CF-BBAA-584448E39BAA}"/>
                </a:ext>
              </a:extLst>
            </p:cNvPr>
            <p:cNvSpPr>
              <a:spLocks noChangeShapeType="1"/>
            </p:cNvSpPr>
            <p:nvPr/>
          </p:nvSpPr>
          <p:spPr bwMode="auto">
            <a:xfrm flipH="1">
              <a:off x="5493057" y="327342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6" name="Line 901">
              <a:extLst>
                <a:ext uri="{FF2B5EF4-FFF2-40B4-BE49-F238E27FC236}">
                  <a16:creationId xmlns:a16="http://schemas.microsoft.com/office/drawing/2014/main" xmlns="" id="{1E7916A9-89FE-44BA-8ED4-406218429555}"/>
                </a:ext>
              </a:extLst>
            </p:cNvPr>
            <p:cNvSpPr>
              <a:spLocks noChangeShapeType="1"/>
            </p:cNvSpPr>
            <p:nvPr/>
          </p:nvSpPr>
          <p:spPr bwMode="auto">
            <a:xfrm>
              <a:off x="5740461"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7" name="Line 902">
              <a:extLst>
                <a:ext uri="{FF2B5EF4-FFF2-40B4-BE49-F238E27FC236}">
                  <a16:creationId xmlns:a16="http://schemas.microsoft.com/office/drawing/2014/main" xmlns="" id="{B4FF279C-59E4-465B-8730-1E18792E93DF}"/>
                </a:ext>
              </a:extLst>
            </p:cNvPr>
            <p:cNvSpPr>
              <a:spLocks noChangeShapeType="1"/>
            </p:cNvSpPr>
            <p:nvPr/>
          </p:nvSpPr>
          <p:spPr bwMode="auto">
            <a:xfrm flipH="1">
              <a:off x="5715247"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8" name="Line 903">
              <a:extLst>
                <a:ext uri="{FF2B5EF4-FFF2-40B4-BE49-F238E27FC236}">
                  <a16:creationId xmlns:a16="http://schemas.microsoft.com/office/drawing/2014/main" xmlns="" id="{38771682-E652-4197-AF0E-77C8955B4EF2}"/>
                </a:ext>
              </a:extLst>
            </p:cNvPr>
            <p:cNvSpPr>
              <a:spLocks noChangeShapeType="1"/>
            </p:cNvSpPr>
            <p:nvPr/>
          </p:nvSpPr>
          <p:spPr bwMode="auto">
            <a:xfrm>
              <a:off x="5753067"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89" name="Line 904">
              <a:extLst>
                <a:ext uri="{FF2B5EF4-FFF2-40B4-BE49-F238E27FC236}">
                  <a16:creationId xmlns:a16="http://schemas.microsoft.com/office/drawing/2014/main" xmlns="" id="{EDC17D99-A248-43E5-9DE7-D240E596E14D}"/>
                </a:ext>
              </a:extLst>
            </p:cNvPr>
            <p:cNvSpPr>
              <a:spLocks noChangeShapeType="1"/>
            </p:cNvSpPr>
            <p:nvPr/>
          </p:nvSpPr>
          <p:spPr bwMode="auto">
            <a:xfrm flipH="1">
              <a:off x="5724702" y="3323852"/>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0" name="Line 905">
              <a:extLst>
                <a:ext uri="{FF2B5EF4-FFF2-40B4-BE49-F238E27FC236}">
                  <a16:creationId xmlns:a16="http://schemas.microsoft.com/office/drawing/2014/main" xmlns="" id="{16AB4CFA-7870-4079-9104-AC699E992559}"/>
                </a:ext>
              </a:extLst>
            </p:cNvPr>
            <p:cNvSpPr>
              <a:spLocks noChangeShapeType="1"/>
            </p:cNvSpPr>
            <p:nvPr/>
          </p:nvSpPr>
          <p:spPr bwMode="auto">
            <a:xfrm>
              <a:off x="5765674"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1" name="Line 906">
              <a:extLst>
                <a:ext uri="{FF2B5EF4-FFF2-40B4-BE49-F238E27FC236}">
                  <a16:creationId xmlns:a16="http://schemas.microsoft.com/office/drawing/2014/main" xmlns="" id="{041EB42F-75C8-4319-9682-C0AC6E4AA201}"/>
                </a:ext>
              </a:extLst>
            </p:cNvPr>
            <p:cNvSpPr>
              <a:spLocks noChangeShapeType="1"/>
            </p:cNvSpPr>
            <p:nvPr/>
          </p:nvSpPr>
          <p:spPr bwMode="auto">
            <a:xfrm flipH="1">
              <a:off x="5737309"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2" name="Line 907">
              <a:extLst>
                <a:ext uri="{FF2B5EF4-FFF2-40B4-BE49-F238E27FC236}">
                  <a16:creationId xmlns:a16="http://schemas.microsoft.com/office/drawing/2014/main" xmlns="" id="{77446752-68B1-4254-8679-A7E21C1BF210}"/>
                </a:ext>
              </a:extLst>
            </p:cNvPr>
            <p:cNvSpPr>
              <a:spLocks noChangeShapeType="1"/>
            </p:cNvSpPr>
            <p:nvPr/>
          </p:nvSpPr>
          <p:spPr bwMode="auto">
            <a:xfrm>
              <a:off x="5677428"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3" name="Line 908">
              <a:extLst>
                <a:ext uri="{FF2B5EF4-FFF2-40B4-BE49-F238E27FC236}">
                  <a16:creationId xmlns:a16="http://schemas.microsoft.com/office/drawing/2014/main" xmlns="" id="{3E92EF34-B6AC-4828-A1D5-F1FD2AA3F040}"/>
                </a:ext>
              </a:extLst>
            </p:cNvPr>
            <p:cNvSpPr>
              <a:spLocks noChangeShapeType="1"/>
            </p:cNvSpPr>
            <p:nvPr/>
          </p:nvSpPr>
          <p:spPr bwMode="auto">
            <a:xfrm flipH="1">
              <a:off x="5649063"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4" name="Line 909">
              <a:extLst>
                <a:ext uri="{FF2B5EF4-FFF2-40B4-BE49-F238E27FC236}">
                  <a16:creationId xmlns:a16="http://schemas.microsoft.com/office/drawing/2014/main" xmlns="" id="{4CDF7617-268D-44DA-9CEE-03F570289594}"/>
                </a:ext>
              </a:extLst>
            </p:cNvPr>
            <p:cNvSpPr>
              <a:spLocks noChangeShapeType="1"/>
            </p:cNvSpPr>
            <p:nvPr/>
          </p:nvSpPr>
          <p:spPr bwMode="auto">
            <a:xfrm>
              <a:off x="5664821"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5" name="Line 910">
              <a:extLst>
                <a:ext uri="{FF2B5EF4-FFF2-40B4-BE49-F238E27FC236}">
                  <a16:creationId xmlns:a16="http://schemas.microsoft.com/office/drawing/2014/main" xmlns="" id="{94A84145-B47C-42F8-A7A2-54500C875664}"/>
                </a:ext>
              </a:extLst>
            </p:cNvPr>
            <p:cNvSpPr>
              <a:spLocks noChangeShapeType="1"/>
            </p:cNvSpPr>
            <p:nvPr/>
          </p:nvSpPr>
          <p:spPr bwMode="auto">
            <a:xfrm flipH="1">
              <a:off x="5639608"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6" name="Line 911">
              <a:extLst>
                <a:ext uri="{FF2B5EF4-FFF2-40B4-BE49-F238E27FC236}">
                  <a16:creationId xmlns:a16="http://schemas.microsoft.com/office/drawing/2014/main" xmlns="" id="{9CFE79FE-2414-4902-BAAC-496C32704554}"/>
                </a:ext>
              </a:extLst>
            </p:cNvPr>
            <p:cNvSpPr>
              <a:spLocks noChangeShapeType="1"/>
            </p:cNvSpPr>
            <p:nvPr/>
          </p:nvSpPr>
          <p:spPr bwMode="auto">
            <a:xfrm>
              <a:off x="5655366"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97" name="Line 912">
              <a:extLst>
                <a:ext uri="{FF2B5EF4-FFF2-40B4-BE49-F238E27FC236}">
                  <a16:creationId xmlns:a16="http://schemas.microsoft.com/office/drawing/2014/main" xmlns="" id="{C56CB271-D118-42E1-828E-921DB698E414}"/>
                </a:ext>
              </a:extLst>
            </p:cNvPr>
            <p:cNvSpPr>
              <a:spLocks noChangeShapeType="1"/>
            </p:cNvSpPr>
            <p:nvPr/>
          </p:nvSpPr>
          <p:spPr bwMode="auto">
            <a:xfrm flipH="1">
              <a:off x="5627002"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154" name="TextBox 1153">
            <a:extLst>
              <a:ext uri="{FF2B5EF4-FFF2-40B4-BE49-F238E27FC236}">
                <a16:creationId xmlns:a16="http://schemas.microsoft.com/office/drawing/2014/main" xmlns="" id="{8C4CDE58-9EBD-40B3-B8AA-1D7080070773}"/>
              </a:ext>
            </a:extLst>
          </p:cNvPr>
          <p:cNvSpPr txBox="1"/>
          <p:nvPr/>
        </p:nvSpPr>
        <p:spPr>
          <a:xfrm>
            <a:off x="3218862" y="2325717"/>
            <a:ext cx="540533" cy="246221"/>
          </a:xfrm>
          <a:prstGeom prst="rect">
            <a:avLst/>
          </a:prstGeom>
          <a:noFill/>
        </p:spPr>
        <p:txBody>
          <a:bodyPr wrap="none" rtlCol="0" anchor="ctr" anchorCtr="0">
            <a:spAutoFit/>
          </a:bodyPr>
          <a:lstStyle/>
          <a:p>
            <a:r>
              <a:rPr lang="fr-FR" sz="1000" smtClean="0"/>
              <a:t>CMS1</a:t>
            </a:r>
            <a:endParaRPr lang="fr-FR" sz="1000"/>
          </a:p>
        </p:txBody>
      </p:sp>
      <p:cxnSp>
        <p:nvCxnSpPr>
          <p:cNvPr id="6112" name="Straight Connector 6111">
            <a:extLst>
              <a:ext uri="{FF2B5EF4-FFF2-40B4-BE49-F238E27FC236}">
                <a16:creationId xmlns:a16="http://schemas.microsoft.com/office/drawing/2014/main" xmlns="" id="{37ADDB1D-5296-4F8A-B757-C25C0D2A0DEB}"/>
              </a:ext>
            </a:extLst>
          </p:cNvPr>
          <p:cNvCxnSpPr>
            <a:cxnSpLocks/>
          </p:cNvCxnSpPr>
          <p:nvPr/>
        </p:nvCxnSpPr>
        <p:spPr>
          <a:xfrm>
            <a:off x="3115274" y="2453590"/>
            <a:ext cx="130399" cy="0"/>
          </a:xfrm>
          <a:prstGeom prst="line">
            <a:avLst/>
          </a:prstGeom>
          <a:ln w="28575"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194" name="TextBox 1193">
            <a:extLst>
              <a:ext uri="{FF2B5EF4-FFF2-40B4-BE49-F238E27FC236}">
                <a16:creationId xmlns:a16="http://schemas.microsoft.com/office/drawing/2014/main" xmlns="" id="{AC625923-48D3-4DC4-935C-4D7B054EAA2E}"/>
              </a:ext>
            </a:extLst>
          </p:cNvPr>
          <p:cNvSpPr txBox="1"/>
          <p:nvPr/>
        </p:nvSpPr>
        <p:spPr>
          <a:xfrm>
            <a:off x="4038012" y="2325717"/>
            <a:ext cx="540533" cy="246221"/>
          </a:xfrm>
          <a:prstGeom prst="rect">
            <a:avLst/>
          </a:prstGeom>
          <a:noFill/>
        </p:spPr>
        <p:txBody>
          <a:bodyPr wrap="none" rtlCol="0" anchor="ctr" anchorCtr="0">
            <a:spAutoFit/>
          </a:bodyPr>
          <a:lstStyle/>
          <a:p>
            <a:r>
              <a:rPr lang="fr-FR" sz="1000" smtClean="0"/>
              <a:t>CMS2</a:t>
            </a:r>
            <a:endParaRPr lang="fr-FR" sz="1000"/>
          </a:p>
        </p:txBody>
      </p:sp>
      <p:cxnSp>
        <p:nvCxnSpPr>
          <p:cNvPr id="1195" name="Straight Connector 1194">
            <a:extLst>
              <a:ext uri="{FF2B5EF4-FFF2-40B4-BE49-F238E27FC236}">
                <a16:creationId xmlns:a16="http://schemas.microsoft.com/office/drawing/2014/main" xmlns="" id="{38572330-A25C-4084-875C-88FD9986AB51}"/>
              </a:ext>
            </a:extLst>
          </p:cNvPr>
          <p:cNvCxnSpPr>
            <a:cxnSpLocks/>
          </p:cNvCxnSpPr>
          <p:nvPr/>
        </p:nvCxnSpPr>
        <p:spPr>
          <a:xfrm>
            <a:off x="3934424" y="2453590"/>
            <a:ext cx="130399"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196" name="TextBox 1195">
            <a:extLst>
              <a:ext uri="{FF2B5EF4-FFF2-40B4-BE49-F238E27FC236}">
                <a16:creationId xmlns:a16="http://schemas.microsoft.com/office/drawing/2014/main" xmlns="" id="{41710D89-0CB4-4A05-A8F6-C58A58451E05}"/>
              </a:ext>
            </a:extLst>
          </p:cNvPr>
          <p:cNvSpPr txBox="1"/>
          <p:nvPr/>
        </p:nvSpPr>
        <p:spPr>
          <a:xfrm>
            <a:off x="4833350" y="2325717"/>
            <a:ext cx="540533" cy="246221"/>
          </a:xfrm>
          <a:prstGeom prst="rect">
            <a:avLst/>
          </a:prstGeom>
          <a:noFill/>
        </p:spPr>
        <p:txBody>
          <a:bodyPr wrap="none" rtlCol="0" anchor="ctr" anchorCtr="0">
            <a:spAutoFit/>
          </a:bodyPr>
          <a:lstStyle/>
          <a:p>
            <a:r>
              <a:rPr lang="fr-FR" sz="1000" smtClean="0"/>
              <a:t>CMS3</a:t>
            </a:r>
            <a:endParaRPr lang="fr-FR" sz="1000"/>
          </a:p>
        </p:txBody>
      </p:sp>
      <p:cxnSp>
        <p:nvCxnSpPr>
          <p:cNvPr id="1197" name="Straight Connector 1196">
            <a:extLst>
              <a:ext uri="{FF2B5EF4-FFF2-40B4-BE49-F238E27FC236}">
                <a16:creationId xmlns:a16="http://schemas.microsoft.com/office/drawing/2014/main" xmlns="" id="{5A908A1E-22D9-48A5-9BCF-BC893D252F00}"/>
              </a:ext>
            </a:extLst>
          </p:cNvPr>
          <p:cNvCxnSpPr>
            <a:cxnSpLocks/>
          </p:cNvCxnSpPr>
          <p:nvPr/>
        </p:nvCxnSpPr>
        <p:spPr>
          <a:xfrm>
            <a:off x="4729762" y="2453590"/>
            <a:ext cx="130399"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198" name="TextBox 1197">
            <a:extLst>
              <a:ext uri="{FF2B5EF4-FFF2-40B4-BE49-F238E27FC236}">
                <a16:creationId xmlns:a16="http://schemas.microsoft.com/office/drawing/2014/main" xmlns="" id="{085D1676-5835-4DA0-BE1A-CC1151DF795A}"/>
              </a:ext>
            </a:extLst>
          </p:cNvPr>
          <p:cNvSpPr txBox="1"/>
          <p:nvPr/>
        </p:nvSpPr>
        <p:spPr>
          <a:xfrm>
            <a:off x="5488194" y="2325717"/>
            <a:ext cx="540533" cy="246221"/>
          </a:xfrm>
          <a:prstGeom prst="rect">
            <a:avLst/>
          </a:prstGeom>
          <a:noFill/>
        </p:spPr>
        <p:txBody>
          <a:bodyPr wrap="none" rtlCol="0" anchor="ctr" anchorCtr="0">
            <a:spAutoFit/>
          </a:bodyPr>
          <a:lstStyle/>
          <a:p>
            <a:r>
              <a:rPr lang="fr-FR" sz="1000" smtClean="0"/>
              <a:t>CMS4</a:t>
            </a:r>
            <a:endParaRPr lang="fr-FR" sz="1000"/>
          </a:p>
        </p:txBody>
      </p:sp>
      <p:cxnSp>
        <p:nvCxnSpPr>
          <p:cNvPr id="1199" name="Straight Connector 1198">
            <a:extLst>
              <a:ext uri="{FF2B5EF4-FFF2-40B4-BE49-F238E27FC236}">
                <a16:creationId xmlns:a16="http://schemas.microsoft.com/office/drawing/2014/main" xmlns="" id="{22DB1A0F-5AAD-4819-B81C-1978EDEC4013}"/>
              </a:ext>
            </a:extLst>
          </p:cNvPr>
          <p:cNvCxnSpPr>
            <a:cxnSpLocks/>
          </p:cNvCxnSpPr>
          <p:nvPr/>
        </p:nvCxnSpPr>
        <p:spPr>
          <a:xfrm>
            <a:off x="5384606" y="2453590"/>
            <a:ext cx="13039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nvGrpSpPr>
          <p:cNvPr id="6314" name="Group 6313">
            <a:extLst>
              <a:ext uri="{FF2B5EF4-FFF2-40B4-BE49-F238E27FC236}">
                <a16:creationId xmlns:a16="http://schemas.microsoft.com/office/drawing/2014/main" xmlns="" id="{B1D0FB01-0B5F-46AA-BFB9-D7D3D1F7AB57}"/>
              </a:ext>
            </a:extLst>
          </p:cNvPr>
          <p:cNvGrpSpPr/>
          <p:nvPr/>
        </p:nvGrpSpPr>
        <p:grpSpPr>
          <a:xfrm>
            <a:off x="6750050" y="3021013"/>
            <a:ext cx="2020888" cy="1274762"/>
            <a:chOff x="6750050" y="3021013"/>
            <a:chExt cx="2020888" cy="1274762"/>
          </a:xfrm>
        </p:grpSpPr>
        <p:sp>
          <p:nvSpPr>
            <p:cNvPr id="6129" name="Freeform 1025">
              <a:extLst>
                <a:ext uri="{FF2B5EF4-FFF2-40B4-BE49-F238E27FC236}">
                  <a16:creationId xmlns:a16="http://schemas.microsoft.com/office/drawing/2014/main" xmlns="" id="{35574C57-F2CA-4245-957E-03D075334643}"/>
                </a:ext>
              </a:extLst>
            </p:cNvPr>
            <p:cNvSpPr>
              <a:spLocks/>
            </p:cNvSpPr>
            <p:nvPr/>
          </p:nvSpPr>
          <p:spPr bwMode="auto">
            <a:xfrm>
              <a:off x="6750050" y="3021013"/>
              <a:ext cx="2001838" cy="1246187"/>
            </a:xfrm>
            <a:custGeom>
              <a:avLst/>
              <a:gdLst>
                <a:gd name="T0" fmla="*/ 0 w 1261"/>
                <a:gd name="T1" fmla="*/ 0 h 785"/>
                <a:gd name="T2" fmla="*/ 0 w 1261"/>
                <a:gd name="T3" fmla="*/ 96 h 785"/>
                <a:gd name="T4" fmla="*/ 8 w 1261"/>
                <a:gd name="T5" fmla="*/ 96 h 785"/>
                <a:gd name="T6" fmla="*/ 8 w 1261"/>
                <a:gd name="T7" fmla="*/ 157 h 785"/>
                <a:gd name="T8" fmla="*/ 14 w 1261"/>
                <a:gd name="T9" fmla="*/ 157 h 785"/>
                <a:gd name="T10" fmla="*/ 14 w 1261"/>
                <a:gd name="T11" fmla="*/ 215 h 785"/>
                <a:gd name="T12" fmla="*/ 54 w 1261"/>
                <a:gd name="T13" fmla="*/ 215 h 785"/>
                <a:gd name="T14" fmla="*/ 54 w 1261"/>
                <a:gd name="T15" fmla="*/ 275 h 785"/>
                <a:gd name="T16" fmla="*/ 187 w 1261"/>
                <a:gd name="T17" fmla="*/ 275 h 785"/>
                <a:gd name="T18" fmla="*/ 187 w 1261"/>
                <a:gd name="T19" fmla="*/ 339 h 785"/>
                <a:gd name="T20" fmla="*/ 265 w 1261"/>
                <a:gd name="T21" fmla="*/ 339 h 785"/>
                <a:gd name="T22" fmla="*/ 265 w 1261"/>
                <a:gd name="T23" fmla="*/ 403 h 785"/>
                <a:gd name="T24" fmla="*/ 279 w 1261"/>
                <a:gd name="T25" fmla="*/ 403 h 785"/>
                <a:gd name="T26" fmla="*/ 279 w 1261"/>
                <a:gd name="T27" fmla="*/ 466 h 785"/>
                <a:gd name="T28" fmla="*/ 307 w 1261"/>
                <a:gd name="T29" fmla="*/ 466 h 785"/>
                <a:gd name="T30" fmla="*/ 307 w 1261"/>
                <a:gd name="T31" fmla="*/ 530 h 785"/>
                <a:gd name="T32" fmla="*/ 323 w 1261"/>
                <a:gd name="T33" fmla="*/ 530 h 785"/>
                <a:gd name="T34" fmla="*/ 323 w 1261"/>
                <a:gd name="T35" fmla="*/ 596 h 785"/>
                <a:gd name="T36" fmla="*/ 339 w 1261"/>
                <a:gd name="T37" fmla="*/ 596 h 785"/>
                <a:gd name="T38" fmla="*/ 339 w 1261"/>
                <a:gd name="T39" fmla="*/ 662 h 785"/>
                <a:gd name="T40" fmla="*/ 345 w 1261"/>
                <a:gd name="T41" fmla="*/ 662 h 785"/>
                <a:gd name="T42" fmla="*/ 345 w 1261"/>
                <a:gd name="T43" fmla="*/ 724 h 785"/>
                <a:gd name="T44" fmla="*/ 679 w 1261"/>
                <a:gd name="T45" fmla="*/ 724 h 785"/>
                <a:gd name="T46" fmla="*/ 679 w 1261"/>
                <a:gd name="T47" fmla="*/ 785 h 785"/>
                <a:gd name="T48" fmla="*/ 1261 w 1261"/>
                <a:gd name="T49"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1" h="785">
                  <a:moveTo>
                    <a:pt x="0" y="0"/>
                  </a:moveTo>
                  <a:lnTo>
                    <a:pt x="0" y="96"/>
                  </a:lnTo>
                  <a:lnTo>
                    <a:pt x="8" y="96"/>
                  </a:lnTo>
                  <a:lnTo>
                    <a:pt x="8" y="157"/>
                  </a:lnTo>
                  <a:lnTo>
                    <a:pt x="14" y="157"/>
                  </a:lnTo>
                  <a:lnTo>
                    <a:pt x="14" y="215"/>
                  </a:lnTo>
                  <a:lnTo>
                    <a:pt x="54" y="215"/>
                  </a:lnTo>
                  <a:lnTo>
                    <a:pt x="54" y="275"/>
                  </a:lnTo>
                  <a:lnTo>
                    <a:pt x="187" y="275"/>
                  </a:lnTo>
                  <a:lnTo>
                    <a:pt x="187" y="339"/>
                  </a:lnTo>
                  <a:lnTo>
                    <a:pt x="265" y="339"/>
                  </a:lnTo>
                  <a:lnTo>
                    <a:pt x="265" y="403"/>
                  </a:lnTo>
                  <a:lnTo>
                    <a:pt x="279" y="403"/>
                  </a:lnTo>
                  <a:lnTo>
                    <a:pt x="279" y="466"/>
                  </a:lnTo>
                  <a:lnTo>
                    <a:pt x="307" y="466"/>
                  </a:lnTo>
                  <a:lnTo>
                    <a:pt x="307" y="530"/>
                  </a:lnTo>
                  <a:lnTo>
                    <a:pt x="323" y="530"/>
                  </a:lnTo>
                  <a:lnTo>
                    <a:pt x="323" y="596"/>
                  </a:lnTo>
                  <a:lnTo>
                    <a:pt x="339" y="596"/>
                  </a:lnTo>
                  <a:lnTo>
                    <a:pt x="339" y="662"/>
                  </a:lnTo>
                  <a:lnTo>
                    <a:pt x="345" y="662"/>
                  </a:lnTo>
                  <a:lnTo>
                    <a:pt x="345" y="724"/>
                  </a:lnTo>
                  <a:lnTo>
                    <a:pt x="679" y="724"/>
                  </a:lnTo>
                  <a:lnTo>
                    <a:pt x="679" y="785"/>
                  </a:lnTo>
                  <a:lnTo>
                    <a:pt x="1261" y="785"/>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0" name="Line 1026">
              <a:extLst>
                <a:ext uri="{FF2B5EF4-FFF2-40B4-BE49-F238E27FC236}">
                  <a16:creationId xmlns:a16="http://schemas.microsoft.com/office/drawing/2014/main" xmlns="" id="{A9562F17-F4D0-4532-8616-18857C15C72E}"/>
                </a:ext>
              </a:extLst>
            </p:cNvPr>
            <p:cNvSpPr>
              <a:spLocks noChangeShapeType="1"/>
            </p:cNvSpPr>
            <p:nvPr/>
          </p:nvSpPr>
          <p:spPr bwMode="auto">
            <a:xfrm>
              <a:off x="8745538" y="42418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1" name="Line 1027">
              <a:extLst>
                <a:ext uri="{FF2B5EF4-FFF2-40B4-BE49-F238E27FC236}">
                  <a16:creationId xmlns:a16="http://schemas.microsoft.com/office/drawing/2014/main" xmlns="" id="{4A65A84A-39F0-4B22-8FB4-6E370825FB3C}"/>
                </a:ext>
              </a:extLst>
            </p:cNvPr>
            <p:cNvSpPr>
              <a:spLocks noChangeShapeType="1"/>
            </p:cNvSpPr>
            <p:nvPr/>
          </p:nvSpPr>
          <p:spPr bwMode="auto">
            <a:xfrm flipH="1">
              <a:off x="8716963" y="42672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2" name="Line 1028">
              <a:extLst>
                <a:ext uri="{FF2B5EF4-FFF2-40B4-BE49-F238E27FC236}">
                  <a16:creationId xmlns:a16="http://schemas.microsoft.com/office/drawing/2014/main" xmlns="" id="{C380412F-654F-4931-9AB5-69F8FFF65855}"/>
                </a:ext>
              </a:extLst>
            </p:cNvPr>
            <p:cNvSpPr>
              <a:spLocks noChangeShapeType="1"/>
            </p:cNvSpPr>
            <p:nvPr/>
          </p:nvSpPr>
          <p:spPr bwMode="auto">
            <a:xfrm>
              <a:off x="8528050" y="42418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3" name="Line 1029">
              <a:extLst>
                <a:ext uri="{FF2B5EF4-FFF2-40B4-BE49-F238E27FC236}">
                  <a16:creationId xmlns:a16="http://schemas.microsoft.com/office/drawing/2014/main" xmlns="" id="{AA54BD3B-68B6-4ECC-BDD8-50AA5FD9AD38}"/>
                </a:ext>
              </a:extLst>
            </p:cNvPr>
            <p:cNvSpPr>
              <a:spLocks noChangeShapeType="1"/>
            </p:cNvSpPr>
            <p:nvPr/>
          </p:nvSpPr>
          <p:spPr bwMode="auto">
            <a:xfrm flipH="1">
              <a:off x="8502650" y="42672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4" name="Line 1030">
              <a:extLst>
                <a:ext uri="{FF2B5EF4-FFF2-40B4-BE49-F238E27FC236}">
                  <a16:creationId xmlns:a16="http://schemas.microsoft.com/office/drawing/2014/main" xmlns="" id="{84DBC86B-4694-4301-8517-2A64E45FC5B9}"/>
                </a:ext>
              </a:extLst>
            </p:cNvPr>
            <p:cNvSpPr>
              <a:spLocks noChangeShapeType="1"/>
            </p:cNvSpPr>
            <p:nvPr/>
          </p:nvSpPr>
          <p:spPr bwMode="auto">
            <a:xfrm>
              <a:off x="8296275" y="42418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5" name="Line 1031">
              <a:extLst>
                <a:ext uri="{FF2B5EF4-FFF2-40B4-BE49-F238E27FC236}">
                  <a16:creationId xmlns:a16="http://schemas.microsoft.com/office/drawing/2014/main" xmlns="" id="{BF7CAB9F-7955-403B-8243-8B9874FE5FA8}"/>
                </a:ext>
              </a:extLst>
            </p:cNvPr>
            <p:cNvSpPr>
              <a:spLocks noChangeShapeType="1"/>
            </p:cNvSpPr>
            <p:nvPr/>
          </p:nvSpPr>
          <p:spPr bwMode="auto">
            <a:xfrm flipH="1">
              <a:off x="8270875" y="42672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6" name="Line 1032">
              <a:extLst>
                <a:ext uri="{FF2B5EF4-FFF2-40B4-BE49-F238E27FC236}">
                  <a16:creationId xmlns:a16="http://schemas.microsoft.com/office/drawing/2014/main" xmlns="" id="{EAAAD865-84D9-4340-955E-03C7636401D9}"/>
                </a:ext>
              </a:extLst>
            </p:cNvPr>
            <p:cNvSpPr>
              <a:spLocks noChangeShapeType="1"/>
            </p:cNvSpPr>
            <p:nvPr/>
          </p:nvSpPr>
          <p:spPr bwMode="auto">
            <a:xfrm>
              <a:off x="8274050" y="42418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7" name="Line 1033">
              <a:extLst>
                <a:ext uri="{FF2B5EF4-FFF2-40B4-BE49-F238E27FC236}">
                  <a16:creationId xmlns:a16="http://schemas.microsoft.com/office/drawing/2014/main" xmlns="" id="{955B56C2-3A2B-4E29-A57E-1F568E93CEAE}"/>
                </a:ext>
              </a:extLst>
            </p:cNvPr>
            <p:cNvSpPr>
              <a:spLocks noChangeShapeType="1"/>
            </p:cNvSpPr>
            <p:nvPr/>
          </p:nvSpPr>
          <p:spPr bwMode="auto">
            <a:xfrm flipH="1">
              <a:off x="8245475" y="4267200"/>
              <a:ext cx="571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8" name="Line 1034">
              <a:extLst>
                <a:ext uri="{FF2B5EF4-FFF2-40B4-BE49-F238E27FC236}">
                  <a16:creationId xmlns:a16="http://schemas.microsoft.com/office/drawing/2014/main" xmlns="" id="{AE7BEBC1-9653-41CB-8A20-BA66DEF3CEEA}"/>
                </a:ext>
              </a:extLst>
            </p:cNvPr>
            <p:cNvSpPr>
              <a:spLocks noChangeShapeType="1"/>
            </p:cNvSpPr>
            <p:nvPr/>
          </p:nvSpPr>
          <p:spPr bwMode="auto">
            <a:xfrm>
              <a:off x="6983413" y="34290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39" name="Line 1035">
              <a:extLst>
                <a:ext uri="{FF2B5EF4-FFF2-40B4-BE49-F238E27FC236}">
                  <a16:creationId xmlns:a16="http://schemas.microsoft.com/office/drawing/2014/main" xmlns="" id="{BE3FA460-41C1-4E01-8291-22190B7B04A4}"/>
                </a:ext>
              </a:extLst>
            </p:cNvPr>
            <p:cNvSpPr>
              <a:spLocks noChangeShapeType="1"/>
            </p:cNvSpPr>
            <p:nvPr/>
          </p:nvSpPr>
          <p:spPr bwMode="auto">
            <a:xfrm flipH="1">
              <a:off x="6958013" y="345757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311" name="Group 6310">
            <a:extLst>
              <a:ext uri="{FF2B5EF4-FFF2-40B4-BE49-F238E27FC236}">
                <a16:creationId xmlns:a16="http://schemas.microsoft.com/office/drawing/2014/main" xmlns="" id="{6B00FD67-E426-4F71-8806-9127542DDD67}"/>
              </a:ext>
            </a:extLst>
          </p:cNvPr>
          <p:cNvGrpSpPr/>
          <p:nvPr/>
        </p:nvGrpSpPr>
        <p:grpSpPr>
          <a:xfrm>
            <a:off x="6743700" y="3040063"/>
            <a:ext cx="2081213" cy="1284287"/>
            <a:chOff x="6743700" y="3040063"/>
            <a:chExt cx="2081213" cy="1284287"/>
          </a:xfrm>
        </p:grpSpPr>
        <p:sp>
          <p:nvSpPr>
            <p:cNvPr id="6140" name="Freeform 1036">
              <a:extLst>
                <a:ext uri="{FF2B5EF4-FFF2-40B4-BE49-F238E27FC236}">
                  <a16:creationId xmlns:a16="http://schemas.microsoft.com/office/drawing/2014/main" xmlns="" id="{7718D49B-F583-4B00-8E35-69F104F8BB42}"/>
                </a:ext>
              </a:extLst>
            </p:cNvPr>
            <p:cNvSpPr>
              <a:spLocks/>
            </p:cNvSpPr>
            <p:nvPr/>
          </p:nvSpPr>
          <p:spPr bwMode="auto">
            <a:xfrm>
              <a:off x="6743700" y="3040063"/>
              <a:ext cx="2081213" cy="1255712"/>
            </a:xfrm>
            <a:custGeom>
              <a:avLst/>
              <a:gdLst>
                <a:gd name="T0" fmla="*/ 10 w 1311"/>
                <a:gd name="T1" fmla="*/ 8 h 791"/>
                <a:gd name="T2" fmla="*/ 36 w 1311"/>
                <a:gd name="T3" fmla="*/ 24 h 791"/>
                <a:gd name="T4" fmla="*/ 60 w 1311"/>
                <a:gd name="T5" fmla="*/ 38 h 791"/>
                <a:gd name="T6" fmla="*/ 76 w 1311"/>
                <a:gd name="T7" fmla="*/ 44 h 791"/>
                <a:gd name="T8" fmla="*/ 93 w 1311"/>
                <a:gd name="T9" fmla="*/ 56 h 791"/>
                <a:gd name="T10" fmla="*/ 115 w 1311"/>
                <a:gd name="T11" fmla="*/ 64 h 791"/>
                <a:gd name="T12" fmla="*/ 125 w 1311"/>
                <a:gd name="T13" fmla="*/ 84 h 791"/>
                <a:gd name="T14" fmla="*/ 141 w 1311"/>
                <a:gd name="T15" fmla="*/ 94 h 791"/>
                <a:gd name="T16" fmla="*/ 157 w 1311"/>
                <a:gd name="T17" fmla="*/ 110 h 791"/>
                <a:gd name="T18" fmla="*/ 171 w 1311"/>
                <a:gd name="T19" fmla="*/ 122 h 791"/>
                <a:gd name="T20" fmla="*/ 177 w 1311"/>
                <a:gd name="T21" fmla="*/ 138 h 791"/>
                <a:gd name="T22" fmla="*/ 191 w 1311"/>
                <a:gd name="T23" fmla="*/ 143 h 791"/>
                <a:gd name="T24" fmla="*/ 195 w 1311"/>
                <a:gd name="T25" fmla="*/ 169 h 791"/>
                <a:gd name="T26" fmla="*/ 219 w 1311"/>
                <a:gd name="T27" fmla="*/ 187 h 791"/>
                <a:gd name="T28" fmla="*/ 223 w 1311"/>
                <a:gd name="T29" fmla="*/ 203 h 791"/>
                <a:gd name="T30" fmla="*/ 243 w 1311"/>
                <a:gd name="T31" fmla="*/ 213 h 791"/>
                <a:gd name="T32" fmla="*/ 273 w 1311"/>
                <a:gd name="T33" fmla="*/ 239 h 791"/>
                <a:gd name="T34" fmla="*/ 309 w 1311"/>
                <a:gd name="T35" fmla="*/ 255 h 791"/>
                <a:gd name="T36" fmla="*/ 317 w 1311"/>
                <a:gd name="T37" fmla="*/ 301 h 791"/>
                <a:gd name="T38" fmla="*/ 323 w 1311"/>
                <a:gd name="T39" fmla="*/ 309 h 791"/>
                <a:gd name="T40" fmla="*/ 347 w 1311"/>
                <a:gd name="T41" fmla="*/ 371 h 791"/>
                <a:gd name="T42" fmla="*/ 370 w 1311"/>
                <a:gd name="T43" fmla="*/ 379 h 791"/>
                <a:gd name="T44" fmla="*/ 382 w 1311"/>
                <a:gd name="T45" fmla="*/ 395 h 791"/>
                <a:gd name="T46" fmla="*/ 404 w 1311"/>
                <a:gd name="T47" fmla="*/ 405 h 791"/>
                <a:gd name="T48" fmla="*/ 432 w 1311"/>
                <a:gd name="T49" fmla="*/ 450 h 791"/>
                <a:gd name="T50" fmla="*/ 448 w 1311"/>
                <a:gd name="T51" fmla="*/ 458 h 791"/>
                <a:gd name="T52" fmla="*/ 548 w 1311"/>
                <a:gd name="T53" fmla="*/ 486 h 791"/>
                <a:gd name="T54" fmla="*/ 578 w 1311"/>
                <a:gd name="T55" fmla="*/ 496 h 791"/>
                <a:gd name="T56" fmla="*/ 600 w 1311"/>
                <a:gd name="T57" fmla="*/ 516 h 791"/>
                <a:gd name="T58" fmla="*/ 626 w 1311"/>
                <a:gd name="T59" fmla="*/ 538 h 791"/>
                <a:gd name="T60" fmla="*/ 630 w 1311"/>
                <a:gd name="T61" fmla="*/ 548 h 791"/>
                <a:gd name="T62" fmla="*/ 645 w 1311"/>
                <a:gd name="T63" fmla="*/ 558 h 791"/>
                <a:gd name="T64" fmla="*/ 665 w 1311"/>
                <a:gd name="T65" fmla="*/ 580 h 791"/>
                <a:gd name="T66" fmla="*/ 687 w 1311"/>
                <a:gd name="T67" fmla="*/ 592 h 791"/>
                <a:gd name="T68" fmla="*/ 731 w 1311"/>
                <a:gd name="T69" fmla="*/ 614 h 791"/>
                <a:gd name="T70" fmla="*/ 807 w 1311"/>
                <a:gd name="T71" fmla="*/ 624 h 791"/>
                <a:gd name="T72" fmla="*/ 823 w 1311"/>
                <a:gd name="T73" fmla="*/ 648 h 791"/>
                <a:gd name="T74" fmla="*/ 877 w 1311"/>
                <a:gd name="T75" fmla="*/ 662 h 791"/>
                <a:gd name="T76" fmla="*/ 887 w 1311"/>
                <a:gd name="T77" fmla="*/ 690 h 791"/>
                <a:gd name="T78" fmla="*/ 966 w 1311"/>
                <a:gd name="T79" fmla="*/ 700 h 791"/>
                <a:gd name="T80" fmla="*/ 972 w 1311"/>
                <a:gd name="T81" fmla="*/ 737 h 791"/>
                <a:gd name="T82" fmla="*/ 1100 w 1311"/>
                <a:gd name="T83" fmla="*/ 75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1" h="791">
                  <a:moveTo>
                    <a:pt x="0" y="0"/>
                  </a:moveTo>
                  <a:lnTo>
                    <a:pt x="10" y="0"/>
                  </a:lnTo>
                  <a:lnTo>
                    <a:pt x="10" y="8"/>
                  </a:lnTo>
                  <a:lnTo>
                    <a:pt x="30" y="8"/>
                  </a:lnTo>
                  <a:lnTo>
                    <a:pt x="30" y="24"/>
                  </a:lnTo>
                  <a:lnTo>
                    <a:pt x="36" y="24"/>
                  </a:lnTo>
                  <a:lnTo>
                    <a:pt x="36" y="34"/>
                  </a:lnTo>
                  <a:lnTo>
                    <a:pt x="60" y="34"/>
                  </a:lnTo>
                  <a:lnTo>
                    <a:pt x="60" y="38"/>
                  </a:lnTo>
                  <a:lnTo>
                    <a:pt x="68" y="38"/>
                  </a:lnTo>
                  <a:lnTo>
                    <a:pt x="68" y="44"/>
                  </a:lnTo>
                  <a:lnTo>
                    <a:pt x="76" y="44"/>
                  </a:lnTo>
                  <a:lnTo>
                    <a:pt x="76" y="52"/>
                  </a:lnTo>
                  <a:lnTo>
                    <a:pt x="93" y="52"/>
                  </a:lnTo>
                  <a:lnTo>
                    <a:pt x="93" y="56"/>
                  </a:lnTo>
                  <a:lnTo>
                    <a:pt x="103" y="56"/>
                  </a:lnTo>
                  <a:lnTo>
                    <a:pt x="103" y="64"/>
                  </a:lnTo>
                  <a:lnTo>
                    <a:pt x="115" y="64"/>
                  </a:lnTo>
                  <a:lnTo>
                    <a:pt x="115" y="68"/>
                  </a:lnTo>
                  <a:lnTo>
                    <a:pt x="125" y="68"/>
                  </a:lnTo>
                  <a:lnTo>
                    <a:pt x="125" y="84"/>
                  </a:lnTo>
                  <a:lnTo>
                    <a:pt x="139" y="84"/>
                  </a:lnTo>
                  <a:lnTo>
                    <a:pt x="139" y="94"/>
                  </a:lnTo>
                  <a:lnTo>
                    <a:pt x="141" y="94"/>
                  </a:lnTo>
                  <a:lnTo>
                    <a:pt x="141" y="100"/>
                  </a:lnTo>
                  <a:lnTo>
                    <a:pt x="157" y="100"/>
                  </a:lnTo>
                  <a:lnTo>
                    <a:pt x="157" y="110"/>
                  </a:lnTo>
                  <a:lnTo>
                    <a:pt x="169" y="110"/>
                  </a:lnTo>
                  <a:lnTo>
                    <a:pt x="169" y="122"/>
                  </a:lnTo>
                  <a:lnTo>
                    <a:pt x="171" y="122"/>
                  </a:lnTo>
                  <a:lnTo>
                    <a:pt x="171" y="128"/>
                  </a:lnTo>
                  <a:lnTo>
                    <a:pt x="177" y="128"/>
                  </a:lnTo>
                  <a:lnTo>
                    <a:pt x="177" y="138"/>
                  </a:lnTo>
                  <a:lnTo>
                    <a:pt x="181" y="138"/>
                  </a:lnTo>
                  <a:lnTo>
                    <a:pt x="181" y="143"/>
                  </a:lnTo>
                  <a:lnTo>
                    <a:pt x="191" y="143"/>
                  </a:lnTo>
                  <a:lnTo>
                    <a:pt x="191" y="157"/>
                  </a:lnTo>
                  <a:lnTo>
                    <a:pt x="195" y="157"/>
                  </a:lnTo>
                  <a:lnTo>
                    <a:pt x="195" y="169"/>
                  </a:lnTo>
                  <a:lnTo>
                    <a:pt x="211" y="169"/>
                  </a:lnTo>
                  <a:lnTo>
                    <a:pt x="211" y="187"/>
                  </a:lnTo>
                  <a:lnTo>
                    <a:pt x="219" y="187"/>
                  </a:lnTo>
                  <a:lnTo>
                    <a:pt x="219" y="195"/>
                  </a:lnTo>
                  <a:lnTo>
                    <a:pt x="223" y="195"/>
                  </a:lnTo>
                  <a:lnTo>
                    <a:pt x="223" y="203"/>
                  </a:lnTo>
                  <a:lnTo>
                    <a:pt x="235" y="203"/>
                  </a:lnTo>
                  <a:lnTo>
                    <a:pt x="235" y="213"/>
                  </a:lnTo>
                  <a:lnTo>
                    <a:pt x="243" y="213"/>
                  </a:lnTo>
                  <a:lnTo>
                    <a:pt x="243" y="219"/>
                  </a:lnTo>
                  <a:lnTo>
                    <a:pt x="273" y="219"/>
                  </a:lnTo>
                  <a:lnTo>
                    <a:pt x="273" y="239"/>
                  </a:lnTo>
                  <a:lnTo>
                    <a:pt x="293" y="239"/>
                  </a:lnTo>
                  <a:lnTo>
                    <a:pt x="293" y="255"/>
                  </a:lnTo>
                  <a:lnTo>
                    <a:pt x="309" y="255"/>
                  </a:lnTo>
                  <a:lnTo>
                    <a:pt x="309" y="289"/>
                  </a:lnTo>
                  <a:lnTo>
                    <a:pt x="317" y="289"/>
                  </a:lnTo>
                  <a:lnTo>
                    <a:pt x="317" y="301"/>
                  </a:lnTo>
                  <a:lnTo>
                    <a:pt x="321" y="301"/>
                  </a:lnTo>
                  <a:lnTo>
                    <a:pt x="321" y="309"/>
                  </a:lnTo>
                  <a:lnTo>
                    <a:pt x="323" y="309"/>
                  </a:lnTo>
                  <a:lnTo>
                    <a:pt x="323" y="327"/>
                  </a:lnTo>
                  <a:lnTo>
                    <a:pt x="347" y="327"/>
                  </a:lnTo>
                  <a:lnTo>
                    <a:pt x="347" y="371"/>
                  </a:lnTo>
                  <a:lnTo>
                    <a:pt x="368" y="371"/>
                  </a:lnTo>
                  <a:lnTo>
                    <a:pt x="368" y="379"/>
                  </a:lnTo>
                  <a:lnTo>
                    <a:pt x="370" y="379"/>
                  </a:lnTo>
                  <a:lnTo>
                    <a:pt x="370" y="387"/>
                  </a:lnTo>
                  <a:lnTo>
                    <a:pt x="382" y="387"/>
                  </a:lnTo>
                  <a:lnTo>
                    <a:pt x="382" y="395"/>
                  </a:lnTo>
                  <a:lnTo>
                    <a:pt x="390" y="395"/>
                  </a:lnTo>
                  <a:lnTo>
                    <a:pt x="390" y="405"/>
                  </a:lnTo>
                  <a:lnTo>
                    <a:pt x="404" y="405"/>
                  </a:lnTo>
                  <a:lnTo>
                    <a:pt x="404" y="433"/>
                  </a:lnTo>
                  <a:lnTo>
                    <a:pt x="432" y="433"/>
                  </a:lnTo>
                  <a:lnTo>
                    <a:pt x="432" y="450"/>
                  </a:lnTo>
                  <a:lnTo>
                    <a:pt x="434" y="450"/>
                  </a:lnTo>
                  <a:lnTo>
                    <a:pt x="434" y="458"/>
                  </a:lnTo>
                  <a:lnTo>
                    <a:pt x="448" y="458"/>
                  </a:lnTo>
                  <a:lnTo>
                    <a:pt x="448" y="474"/>
                  </a:lnTo>
                  <a:lnTo>
                    <a:pt x="548" y="474"/>
                  </a:lnTo>
                  <a:lnTo>
                    <a:pt x="548" y="486"/>
                  </a:lnTo>
                  <a:lnTo>
                    <a:pt x="562" y="486"/>
                  </a:lnTo>
                  <a:lnTo>
                    <a:pt x="562" y="496"/>
                  </a:lnTo>
                  <a:lnTo>
                    <a:pt x="578" y="496"/>
                  </a:lnTo>
                  <a:lnTo>
                    <a:pt x="578" y="506"/>
                  </a:lnTo>
                  <a:lnTo>
                    <a:pt x="600" y="506"/>
                  </a:lnTo>
                  <a:lnTo>
                    <a:pt x="600" y="516"/>
                  </a:lnTo>
                  <a:lnTo>
                    <a:pt x="618" y="516"/>
                  </a:lnTo>
                  <a:lnTo>
                    <a:pt x="618" y="538"/>
                  </a:lnTo>
                  <a:lnTo>
                    <a:pt x="626" y="538"/>
                  </a:lnTo>
                  <a:lnTo>
                    <a:pt x="626" y="544"/>
                  </a:lnTo>
                  <a:lnTo>
                    <a:pt x="630" y="544"/>
                  </a:lnTo>
                  <a:lnTo>
                    <a:pt x="630" y="548"/>
                  </a:lnTo>
                  <a:lnTo>
                    <a:pt x="642" y="548"/>
                  </a:lnTo>
                  <a:lnTo>
                    <a:pt x="642" y="558"/>
                  </a:lnTo>
                  <a:lnTo>
                    <a:pt x="645" y="558"/>
                  </a:lnTo>
                  <a:lnTo>
                    <a:pt x="645" y="570"/>
                  </a:lnTo>
                  <a:lnTo>
                    <a:pt x="665" y="570"/>
                  </a:lnTo>
                  <a:lnTo>
                    <a:pt x="665" y="580"/>
                  </a:lnTo>
                  <a:lnTo>
                    <a:pt x="679" y="580"/>
                  </a:lnTo>
                  <a:lnTo>
                    <a:pt x="679" y="592"/>
                  </a:lnTo>
                  <a:lnTo>
                    <a:pt x="687" y="592"/>
                  </a:lnTo>
                  <a:lnTo>
                    <a:pt x="687" y="602"/>
                  </a:lnTo>
                  <a:lnTo>
                    <a:pt x="731" y="602"/>
                  </a:lnTo>
                  <a:lnTo>
                    <a:pt x="731" y="614"/>
                  </a:lnTo>
                  <a:lnTo>
                    <a:pt x="761" y="614"/>
                  </a:lnTo>
                  <a:lnTo>
                    <a:pt x="761" y="624"/>
                  </a:lnTo>
                  <a:lnTo>
                    <a:pt x="807" y="624"/>
                  </a:lnTo>
                  <a:lnTo>
                    <a:pt x="807" y="634"/>
                  </a:lnTo>
                  <a:lnTo>
                    <a:pt x="823" y="634"/>
                  </a:lnTo>
                  <a:lnTo>
                    <a:pt x="823" y="648"/>
                  </a:lnTo>
                  <a:lnTo>
                    <a:pt x="859" y="648"/>
                  </a:lnTo>
                  <a:lnTo>
                    <a:pt x="859" y="662"/>
                  </a:lnTo>
                  <a:lnTo>
                    <a:pt x="877" y="662"/>
                  </a:lnTo>
                  <a:lnTo>
                    <a:pt x="877" y="676"/>
                  </a:lnTo>
                  <a:lnTo>
                    <a:pt x="887" y="676"/>
                  </a:lnTo>
                  <a:lnTo>
                    <a:pt x="887" y="690"/>
                  </a:lnTo>
                  <a:lnTo>
                    <a:pt x="899" y="690"/>
                  </a:lnTo>
                  <a:lnTo>
                    <a:pt x="899" y="700"/>
                  </a:lnTo>
                  <a:lnTo>
                    <a:pt x="966" y="700"/>
                  </a:lnTo>
                  <a:lnTo>
                    <a:pt x="966" y="718"/>
                  </a:lnTo>
                  <a:lnTo>
                    <a:pt x="972" y="718"/>
                  </a:lnTo>
                  <a:lnTo>
                    <a:pt x="972" y="737"/>
                  </a:lnTo>
                  <a:lnTo>
                    <a:pt x="1012" y="737"/>
                  </a:lnTo>
                  <a:lnTo>
                    <a:pt x="1012" y="751"/>
                  </a:lnTo>
                  <a:lnTo>
                    <a:pt x="1100" y="751"/>
                  </a:lnTo>
                  <a:lnTo>
                    <a:pt x="1100" y="791"/>
                  </a:lnTo>
                  <a:lnTo>
                    <a:pt x="1311" y="791"/>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1" name="Line 1037">
              <a:extLst>
                <a:ext uri="{FF2B5EF4-FFF2-40B4-BE49-F238E27FC236}">
                  <a16:creationId xmlns:a16="http://schemas.microsoft.com/office/drawing/2014/main" xmlns="" id="{7767A6F5-FAA3-4D48-B4E3-573E7C3DA739}"/>
                </a:ext>
              </a:extLst>
            </p:cNvPr>
            <p:cNvSpPr>
              <a:spLocks noChangeShapeType="1"/>
            </p:cNvSpPr>
            <p:nvPr/>
          </p:nvSpPr>
          <p:spPr bwMode="auto">
            <a:xfrm>
              <a:off x="8604250" y="4270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2" name="Line 1038">
              <a:extLst>
                <a:ext uri="{FF2B5EF4-FFF2-40B4-BE49-F238E27FC236}">
                  <a16:creationId xmlns:a16="http://schemas.microsoft.com/office/drawing/2014/main" xmlns="" id="{E522E647-BDDB-4DD8-8042-163C2A1AACD4}"/>
                </a:ext>
              </a:extLst>
            </p:cNvPr>
            <p:cNvSpPr>
              <a:spLocks noChangeShapeType="1"/>
            </p:cNvSpPr>
            <p:nvPr/>
          </p:nvSpPr>
          <p:spPr bwMode="auto">
            <a:xfrm flipH="1">
              <a:off x="8575675" y="42957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3" name="Line 1039">
              <a:extLst>
                <a:ext uri="{FF2B5EF4-FFF2-40B4-BE49-F238E27FC236}">
                  <a16:creationId xmlns:a16="http://schemas.microsoft.com/office/drawing/2014/main" xmlns="" id="{6841FCBC-737D-458A-B866-EC3DDA785221}"/>
                </a:ext>
              </a:extLst>
            </p:cNvPr>
            <p:cNvSpPr>
              <a:spLocks noChangeShapeType="1"/>
            </p:cNvSpPr>
            <p:nvPr/>
          </p:nvSpPr>
          <p:spPr bwMode="auto">
            <a:xfrm>
              <a:off x="8534400" y="4270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2" name="Line 1040">
              <a:extLst>
                <a:ext uri="{FF2B5EF4-FFF2-40B4-BE49-F238E27FC236}">
                  <a16:creationId xmlns:a16="http://schemas.microsoft.com/office/drawing/2014/main" xmlns="" id="{8CD60FFE-8445-4977-8F0D-F02760757F9E}"/>
                </a:ext>
              </a:extLst>
            </p:cNvPr>
            <p:cNvSpPr>
              <a:spLocks noChangeShapeType="1"/>
            </p:cNvSpPr>
            <p:nvPr/>
          </p:nvSpPr>
          <p:spPr bwMode="auto">
            <a:xfrm flipH="1">
              <a:off x="8505825" y="42957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3" name="Line 1041">
              <a:extLst>
                <a:ext uri="{FF2B5EF4-FFF2-40B4-BE49-F238E27FC236}">
                  <a16:creationId xmlns:a16="http://schemas.microsoft.com/office/drawing/2014/main" xmlns="" id="{207C7936-8996-43CE-83A8-CE6CA39249F7}"/>
                </a:ext>
              </a:extLst>
            </p:cNvPr>
            <p:cNvSpPr>
              <a:spLocks noChangeShapeType="1"/>
            </p:cNvSpPr>
            <p:nvPr/>
          </p:nvSpPr>
          <p:spPr bwMode="auto">
            <a:xfrm>
              <a:off x="8515350" y="4270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0" name="Line 1042">
              <a:extLst>
                <a:ext uri="{FF2B5EF4-FFF2-40B4-BE49-F238E27FC236}">
                  <a16:creationId xmlns:a16="http://schemas.microsoft.com/office/drawing/2014/main" xmlns="" id="{614FE3DE-5CEE-44DE-B03B-04060B5535E3}"/>
                </a:ext>
              </a:extLst>
            </p:cNvPr>
            <p:cNvSpPr>
              <a:spLocks noChangeShapeType="1"/>
            </p:cNvSpPr>
            <p:nvPr/>
          </p:nvSpPr>
          <p:spPr bwMode="auto">
            <a:xfrm flipH="1">
              <a:off x="8486775" y="42957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1" name="Line 1043">
              <a:extLst>
                <a:ext uri="{FF2B5EF4-FFF2-40B4-BE49-F238E27FC236}">
                  <a16:creationId xmlns:a16="http://schemas.microsoft.com/office/drawing/2014/main" xmlns="" id="{1C2C89E2-7F24-4B16-9044-0C74DC079B30}"/>
                </a:ext>
              </a:extLst>
            </p:cNvPr>
            <p:cNvSpPr>
              <a:spLocks noChangeShapeType="1"/>
            </p:cNvSpPr>
            <p:nvPr/>
          </p:nvSpPr>
          <p:spPr bwMode="auto">
            <a:xfrm>
              <a:off x="8502650" y="4270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2" name="Line 1044">
              <a:extLst>
                <a:ext uri="{FF2B5EF4-FFF2-40B4-BE49-F238E27FC236}">
                  <a16:creationId xmlns:a16="http://schemas.microsoft.com/office/drawing/2014/main" xmlns="" id="{4AFD511E-429D-4A7B-9E47-4A098A7AA2F8}"/>
                </a:ext>
              </a:extLst>
            </p:cNvPr>
            <p:cNvSpPr>
              <a:spLocks noChangeShapeType="1"/>
            </p:cNvSpPr>
            <p:nvPr/>
          </p:nvSpPr>
          <p:spPr bwMode="auto">
            <a:xfrm flipH="1">
              <a:off x="8474075" y="42957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3" name="Line 1045">
              <a:extLst>
                <a:ext uri="{FF2B5EF4-FFF2-40B4-BE49-F238E27FC236}">
                  <a16:creationId xmlns:a16="http://schemas.microsoft.com/office/drawing/2014/main" xmlns="" id="{976D885B-C3A3-4353-AEAC-EFFE165241DE}"/>
                </a:ext>
              </a:extLst>
            </p:cNvPr>
            <p:cNvSpPr>
              <a:spLocks noChangeShapeType="1"/>
            </p:cNvSpPr>
            <p:nvPr/>
          </p:nvSpPr>
          <p:spPr bwMode="auto">
            <a:xfrm>
              <a:off x="8420100"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4" name="Line 1046">
              <a:extLst>
                <a:ext uri="{FF2B5EF4-FFF2-40B4-BE49-F238E27FC236}">
                  <a16:creationId xmlns:a16="http://schemas.microsoft.com/office/drawing/2014/main" xmlns="" id="{714C8752-2185-412D-9222-59F0CB7A6B09}"/>
                </a:ext>
              </a:extLst>
            </p:cNvPr>
            <p:cNvSpPr>
              <a:spLocks noChangeShapeType="1"/>
            </p:cNvSpPr>
            <p:nvPr/>
          </p:nvSpPr>
          <p:spPr bwMode="auto">
            <a:xfrm flipH="1">
              <a:off x="839152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5" name="Line 1047">
              <a:extLst>
                <a:ext uri="{FF2B5EF4-FFF2-40B4-BE49-F238E27FC236}">
                  <a16:creationId xmlns:a16="http://schemas.microsoft.com/office/drawing/2014/main" xmlns="" id="{D16AF6C1-D8C1-495A-B351-9872B4815F64}"/>
                </a:ext>
              </a:extLst>
            </p:cNvPr>
            <p:cNvSpPr>
              <a:spLocks noChangeShapeType="1"/>
            </p:cNvSpPr>
            <p:nvPr/>
          </p:nvSpPr>
          <p:spPr bwMode="auto">
            <a:xfrm>
              <a:off x="8388350"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6" name="Line 1048">
              <a:extLst>
                <a:ext uri="{FF2B5EF4-FFF2-40B4-BE49-F238E27FC236}">
                  <a16:creationId xmlns:a16="http://schemas.microsoft.com/office/drawing/2014/main" xmlns="" id="{D8BDE214-9430-4D0E-AA46-BA68A45D0AE7}"/>
                </a:ext>
              </a:extLst>
            </p:cNvPr>
            <p:cNvSpPr>
              <a:spLocks noChangeShapeType="1"/>
            </p:cNvSpPr>
            <p:nvPr/>
          </p:nvSpPr>
          <p:spPr bwMode="auto">
            <a:xfrm flipH="1">
              <a:off x="8359775" y="423227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7" name="Line 1049">
              <a:extLst>
                <a:ext uri="{FF2B5EF4-FFF2-40B4-BE49-F238E27FC236}">
                  <a16:creationId xmlns:a16="http://schemas.microsoft.com/office/drawing/2014/main" xmlns="" id="{92B940D7-6EE6-44D5-85B1-6D13D912DA8D}"/>
                </a:ext>
              </a:extLst>
            </p:cNvPr>
            <p:cNvSpPr>
              <a:spLocks noChangeShapeType="1"/>
            </p:cNvSpPr>
            <p:nvPr/>
          </p:nvSpPr>
          <p:spPr bwMode="auto">
            <a:xfrm>
              <a:off x="8372475"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8" name="Line 1050">
              <a:extLst>
                <a:ext uri="{FF2B5EF4-FFF2-40B4-BE49-F238E27FC236}">
                  <a16:creationId xmlns:a16="http://schemas.microsoft.com/office/drawing/2014/main" xmlns="" id="{645E0609-BAD6-4CE6-9118-273C3368981A}"/>
                </a:ext>
              </a:extLst>
            </p:cNvPr>
            <p:cNvSpPr>
              <a:spLocks noChangeShapeType="1"/>
            </p:cNvSpPr>
            <p:nvPr/>
          </p:nvSpPr>
          <p:spPr bwMode="auto">
            <a:xfrm flipH="1">
              <a:off x="834707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9" name="Line 1051">
              <a:extLst>
                <a:ext uri="{FF2B5EF4-FFF2-40B4-BE49-F238E27FC236}">
                  <a16:creationId xmlns:a16="http://schemas.microsoft.com/office/drawing/2014/main" xmlns="" id="{E6BE859C-FE2D-4E0D-B14E-83F2A23CEFD8}"/>
                </a:ext>
              </a:extLst>
            </p:cNvPr>
            <p:cNvSpPr>
              <a:spLocks noChangeShapeType="1"/>
            </p:cNvSpPr>
            <p:nvPr/>
          </p:nvSpPr>
          <p:spPr bwMode="auto">
            <a:xfrm>
              <a:off x="8353425"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0" name="Line 1052">
              <a:extLst>
                <a:ext uri="{FF2B5EF4-FFF2-40B4-BE49-F238E27FC236}">
                  <a16:creationId xmlns:a16="http://schemas.microsoft.com/office/drawing/2014/main" xmlns="" id="{AEB97AD0-F05F-4B3E-ACFC-0A0EC22CD9D8}"/>
                </a:ext>
              </a:extLst>
            </p:cNvPr>
            <p:cNvSpPr>
              <a:spLocks noChangeShapeType="1"/>
            </p:cNvSpPr>
            <p:nvPr/>
          </p:nvSpPr>
          <p:spPr bwMode="auto">
            <a:xfrm flipH="1">
              <a:off x="832802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1" name="Line 1053">
              <a:extLst>
                <a:ext uri="{FF2B5EF4-FFF2-40B4-BE49-F238E27FC236}">
                  <a16:creationId xmlns:a16="http://schemas.microsoft.com/office/drawing/2014/main" xmlns="" id="{8BDC6B61-C388-48E9-A2B2-C0E8CE9F19A5}"/>
                </a:ext>
              </a:extLst>
            </p:cNvPr>
            <p:cNvSpPr>
              <a:spLocks noChangeShapeType="1"/>
            </p:cNvSpPr>
            <p:nvPr/>
          </p:nvSpPr>
          <p:spPr bwMode="auto">
            <a:xfrm>
              <a:off x="8251825" y="41259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2" name="Line 1054">
              <a:extLst>
                <a:ext uri="{FF2B5EF4-FFF2-40B4-BE49-F238E27FC236}">
                  <a16:creationId xmlns:a16="http://schemas.microsoft.com/office/drawing/2014/main" xmlns="" id="{AA9B1878-6D0F-463B-B233-D8772C1629BC}"/>
                </a:ext>
              </a:extLst>
            </p:cNvPr>
            <p:cNvSpPr>
              <a:spLocks noChangeShapeType="1"/>
            </p:cNvSpPr>
            <p:nvPr/>
          </p:nvSpPr>
          <p:spPr bwMode="auto">
            <a:xfrm flipH="1">
              <a:off x="8226425" y="415131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3" name="Line 1055">
              <a:extLst>
                <a:ext uri="{FF2B5EF4-FFF2-40B4-BE49-F238E27FC236}">
                  <a16:creationId xmlns:a16="http://schemas.microsoft.com/office/drawing/2014/main" xmlns="" id="{2F9B9406-3B0A-4E4E-ABA7-1C8973CEDBCE}"/>
                </a:ext>
              </a:extLst>
            </p:cNvPr>
            <p:cNvSpPr>
              <a:spLocks noChangeShapeType="1"/>
            </p:cNvSpPr>
            <p:nvPr/>
          </p:nvSpPr>
          <p:spPr bwMode="auto">
            <a:xfrm>
              <a:off x="8197850" y="41259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4" name="Line 1056">
              <a:extLst>
                <a:ext uri="{FF2B5EF4-FFF2-40B4-BE49-F238E27FC236}">
                  <a16:creationId xmlns:a16="http://schemas.microsoft.com/office/drawing/2014/main" xmlns="" id="{7C14D011-61C4-4A9A-A221-66881A4C28FF}"/>
                </a:ext>
              </a:extLst>
            </p:cNvPr>
            <p:cNvSpPr>
              <a:spLocks noChangeShapeType="1"/>
            </p:cNvSpPr>
            <p:nvPr/>
          </p:nvSpPr>
          <p:spPr bwMode="auto">
            <a:xfrm flipH="1">
              <a:off x="8170863" y="4151313"/>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5" name="Line 1057">
              <a:extLst>
                <a:ext uri="{FF2B5EF4-FFF2-40B4-BE49-F238E27FC236}">
                  <a16:creationId xmlns:a16="http://schemas.microsoft.com/office/drawing/2014/main" xmlns="" id="{897E5A23-CD02-4EEB-B801-1B79E2EA7CC6}"/>
                </a:ext>
              </a:extLst>
            </p:cNvPr>
            <p:cNvSpPr>
              <a:spLocks noChangeShapeType="1"/>
            </p:cNvSpPr>
            <p:nvPr/>
          </p:nvSpPr>
          <p:spPr bwMode="auto">
            <a:xfrm>
              <a:off x="8183563" y="41259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4" name="Line 1058">
              <a:extLst>
                <a:ext uri="{FF2B5EF4-FFF2-40B4-BE49-F238E27FC236}">
                  <a16:creationId xmlns:a16="http://schemas.microsoft.com/office/drawing/2014/main" xmlns="" id="{F8452F33-7A0D-4BC4-8059-6BAB843C8A4E}"/>
                </a:ext>
              </a:extLst>
            </p:cNvPr>
            <p:cNvSpPr>
              <a:spLocks noChangeShapeType="1"/>
            </p:cNvSpPr>
            <p:nvPr/>
          </p:nvSpPr>
          <p:spPr bwMode="auto">
            <a:xfrm flipH="1">
              <a:off x="8154988" y="4151313"/>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5" name="Line 1059">
              <a:extLst>
                <a:ext uri="{FF2B5EF4-FFF2-40B4-BE49-F238E27FC236}">
                  <a16:creationId xmlns:a16="http://schemas.microsoft.com/office/drawing/2014/main" xmlns="" id="{FF8F555D-2037-42AD-A754-CFE4CCB84D8C}"/>
                </a:ext>
              </a:extLst>
            </p:cNvPr>
            <p:cNvSpPr>
              <a:spLocks noChangeShapeType="1"/>
            </p:cNvSpPr>
            <p:nvPr/>
          </p:nvSpPr>
          <p:spPr bwMode="auto">
            <a:xfrm>
              <a:off x="8170863" y="41259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6" name="Line 1060">
              <a:extLst>
                <a:ext uri="{FF2B5EF4-FFF2-40B4-BE49-F238E27FC236}">
                  <a16:creationId xmlns:a16="http://schemas.microsoft.com/office/drawing/2014/main" xmlns="" id="{AB14482B-56E4-4360-9EB3-4A9FCE4C78AB}"/>
                </a:ext>
              </a:extLst>
            </p:cNvPr>
            <p:cNvSpPr>
              <a:spLocks noChangeShapeType="1"/>
            </p:cNvSpPr>
            <p:nvPr/>
          </p:nvSpPr>
          <p:spPr bwMode="auto">
            <a:xfrm flipH="1">
              <a:off x="8142288" y="415131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7" name="Line 1061">
              <a:extLst>
                <a:ext uri="{FF2B5EF4-FFF2-40B4-BE49-F238E27FC236}">
                  <a16:creationId xmlns:a16="http://schemas.microsoft.com/office/drawing/2014/main" xmlns="" id="{30D3C2D2-BF6F-4896-93C8-21152D4039F5}"/>
                </a:ext>
              </a:extLst>
            </p:cNvPr>
            <p:cNvSpPr>
              <a:spLocks noChangeShapeType="1"/>
            </p:cNvSpPr>
            <p:nvPr/>
          </p:nvSpPr>
          <p:spPr bwMode="auto">
            <a:xfrm>
              <a:off x="8075613" y="404336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8" name="Line 1062">
              <a:extLst>
                <a:ext uri="{FF2B5EF4-FFF2-40B4-BE49-F238E27FC236}">
                  <a16:creationId xmlns:a16="http://schemas.microsoft.com/office/drawing/2014/main" xmlns="" id="{BA1A5D2C-DB88-4B5B-918A-BA31D78163AB}"/>
                </a:ext>
              </a:extLst>
            </p:cNvPr>
            <p:cNvSpPr>
              <a:spLocks noChangeShapeType="1"/>
            </p:cNvSpPr>
            <p:nvPr/>
          </p:nvSpPr>
          <p:spPr bwMode="auto">
            <a:xfrm flipH="1">
              <a:off x="8047038" y="406876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49" name="Line 1063">
              <a:extLst>
                <a:ext uri="{FF2B5EF4-FFF2-40B4-BE49-F238E27FC236}">
                  <a16:creationId xmlns:a16="http://schemas.microsoft.com/office/drawing/2014/main" xmlns="" id="{E25CE9A3-2E9E-448E-A97F-72D4F7166E30}"/>
                </a:ext>
              </a:extLst>
            </p:cNvPr>
            <p:cNvSpPr>
              <a:spLocks noChangeShapeType="1"/>
            </p:cNvSpPr>
            <p:nvPr/>
          </p:nvSpPr>
          <p:spPr bwMode="auto">
            <a:xfrm>
              <a:off x="7993063" y="400208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0" name="Line 1064">
              <a:extLst>
                <a:ext uri="{FF2B5EF4-FFF2-40B4-BE49-F238E27FC236}">
                  <a16:creationId xmlns:a16="http://schemas.microsoft.com/office/drawing/2014/main" xmlns="" id="{8B566450-8AF8-4508-A301-9543472DB6A1}"/>
                </a:ext>
              </a:extLst>
            </p:cNvPr>
            <p:cNvSpPr>
              <a:spLocks noChangeShapeType="1"/>
            </p:cNvSpPr>
            <p:nvPr/>
          </p:nvSpPr>
          <p:spPr bwMode="auto">
            <a:xfrm flipH="1">
              <a:off x="7964488" y="4030663"/>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1" name="Line 1065">
              <a:extLst>
                <a:ext uri="{FF2B5EF4-FFF2-40B4-BE49-F238E27FC236}">
                  <a16:creationId xmlns:a16="http://schemas.microsoft.com/office/drawing/2014/main" xmlns="" id="{1535A11D-4D82-4BD3-8872-430E2F3300A5}"/>
                </a:ext>
              </a:extLst>
            </p:cNvPr>
            <p:cNvSpPr>
              <a:spLocks noChangeShapeType="1"/>
            </p:cNvSpPr>
            <p:nvPr/>
          </p:nvSpPr>
          <p:spPr bwMode="auto">
            <a:xfrm>
              <a:off x="7951788" y="400208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2" name="Line 1066">
              <a:extLst>
                <a:ext uri="{FF2B5EF4-FFF2-40B4-BE49-F238E27FC236}">
                  <a16:creationId xmlns:a16="http://schemas.microsoft.com/office/drawing/2014/main" xmlns="" id="{6D64C86E-2D91-4BE8-837E-EF9FCE2D1537}"/>
                </a:ext>
              </a:extLst>
            </p:cNvPr>
            <p:cNvSpPr>
              <a:spLocks noChangeShapeType="1"/>
            </p:cNvSpPr>
            <p:nvPr/>
          </p:nvSpPr>
          <p:spPr bwMode="auto">
            <a:xfrm flipH="1">
              <a:off x="7926388" y="403066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3" name="Line 1067">
              <a:extLst>
                <a:ext uri="{FF2B5EF4-FFF2-40B4-BE49-F238E27FC236}">
                  <a16:creationId xmlns:a16="http://schemas.microsoft.com/office/drawing/2014/main" xmlns="" id="{D29BA072-ED68-477F-8084-4D1BF88F3C19}"/>
                </a:ext>
              </a:extLst>
            </p:cNvPr>
            <p:cNvSpPr>
              <a:spLocks noChangeShapeType="1"/>
            </p:cNvSpPr>
            <p:nvPr/>
          </p:nvSpPr>
          <p:spPr bwMode="auto">
            <a:xfrm>
              <a:off x="7904163" y="39862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4" name="Line 1068">
              <a:extLst>
                <a:ext uri="{FF2B5EF4-FFF2-40B4-BE49-F238E27FC236}">
                  <a16:creationId xmlns:a16="http://schemas.microsoft.com/office/drawing/2014/main" xmlns="" id="{D19C9173-8D08-4910-847A-50301D77489C}"/>
                </a:ext>
              </a:extLst>
            </p:cNvPr>
            <p:cNvSpPr>
              <a:spLocks noChangeShapeType="1"/>
            </p:cNvSpPr>
            <p:nvPr/>
          </p:nvSpPr>
          <p:spPr bwMode="auto">
            <a:xfrm flipH="1">
              <a:off x="7875588" y="401161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5" name="Line 1069">
              <a:extLst>
                <a:ext uri="{FF2B5EF4-FFF2-40B4-BE49-F238E27FC236}">
                  <a16:creationId xmlns:a16="http://schemas.microsoft.com/office/drawing/2014/main" xmlns="" id="{39A5709C-ADD9-45E2-A21E-38168B1F7C27}"/>
                </a:ext>
              </a:extLst>
            </p:cNvPr>
            <p:cNvSpPr>
              <a:spLocks noChangeShapeType="1"/>
            </p:cNvSpPr>
            <p:nvPr/>
          </p:nvSpPr>
          <p:spPr bwMode="auto">
            <a:xfrm>
              <a:off x="7856538" y="396716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6" name="Line 1070">
              <a:extLst>
                <a:ext uri="{FF2B5EF4-FFF2-40B4-BE49-F238E27FC236}">
                  <a16:creationId xmlns:a16="http://schemas.microsoft.com/office/drawing/2014/main" xmlns="" id="{9D3ABE20-2210-4218-B970-2E4F79E27B6E}"/>
                </a:ext>
              </a:extLst>
            </p:cNvPr>
            <p:cNvSpPr>
              <a:spLocks noChangeShapeType="1"/>
            </p:cNvSpPr>
            <p:nvPr/>
          </p:nvSpPr>
          <p:spPr bwMode="auto">
            <a:xfrm flipH="1">
              <a:off x="7827963" y="39957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7" name="Line 1071">
              <a:extLst>
                <a:ext uri="{FF2B5EF4-FFF2-40B4-BE49-F238E27FC236}">
                  <a16:creationId xmlns:a16="http://schemas.microsoft.com/office/drawing/2014/main" xmlns="" id="{A17D9573-DE75-4E9C-804B-692A014907CC}"/>
                </a:ext>
              </a:extLst>
            </p:cNvPr>
            <p:cNvSpPr>
              <a:spLocks noChangeShapeType="1"/>
            </p:cNvSpPr>
            <p:nvPr/>
          </p:nvSpPr>
          <p:spPr bwMode="auto">
            <a:xfrm>
              <a:off x="7546975" y="37671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8" name="Line 1072">
              <a:extLst>
                <a:ext uri="{FF2B5EF4-FFF2-40B4-BE49-F238E27FC236}">
                  <a16:creationId xmlns:a16="http://schemas.microsoft.com/office/drawing/2014/main" xmlns="" id="{0BDF04CB-319B-42AF-8B30-7D336659181B}"/>
                </a:ext>
              </a:extLst>
            </p:cNvPr>
            <p:cNvSpPr>
              <a:spLocks noChangeShapeType="1"/>
            </p:cNvSpPr>
            <p:nvPr/>
          </p:nvSpPr>
          <p:spPr bwMode="auto">
            <a:xfrm flipH="1">
              <a:off x="7518400" y="37925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59" name="Line 1073">
              <a:extLst>
                <a:ext uri="{FF2B5EF4-FFF2-40B4-BE49-F238E27FC236}">
                  <a16:creationId xmlns:a16="http://schemas.microsoft.com/office/drawing/2014/main" xmlns="" id="{00FE2F19-6777-4203-A3E0-F75F1B47898B}"/>
                </a:ext>
              </a:extLst>
            </p:cNvPr>
            <p:cNvSpPr>
              <a:spLocks noChangeShapeType="1"/>
            </p:cNvSpPr>
            <p:nvPr/>
          </p:nvSpPr>
          <p:spPr bwMode="auto">
            <a:xfrm>
              <a:off x="7461250" y="37671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0" name="Line 1074">
              <a:extLst>
                <a:ext uri="{FF2B5EF4-FFF2-40B4-BE49-F238E27FC236}">
                  <a16:creationId xmlns:a16="http://schemas.microsoft.com/office/drawing/2014/main" xmlns="" id="{44CE5286-3F87-4AAA-A997-F76C8DA44794}"/>
                </a:ext>
              </a:extLst>
            </p:cNvPr>
            <p:cNvSpPr>
              <a:spLocks noChangeShapeType="1"/>
            </p:cNvSpPr>
            <p:nvPr/>
          </p:nvSpPr>
          <p:spPr bwMode="auto">
            <a:xfrm flipH="1">
              <a:off x="7435850" y="37925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1" name="Line 1075">
              <a:extLst>
                <a:ext uri="{FF2B5EF4-FFF2-40B4-BE49-F238E27FC236}">
                  <a16:creationId xmlns:a16="http://schemas.microsoft.com/office/drawing/2014/main" xmlns="" id="{10DEDB98-8AFC-4C29-8CBC-EC07B685CD81}"/>
                </a:ext>
              </a:extLst>
            </p:cNvPr>
            <p:cNvSpPr>
              <a:spLocks noChangeShapeType="1"/>
            </p:cNvSpPr>
            <p:nvPr/>
          </p:nvSpPr>
          <p:spPr bwMode="auto">
            <a:xfrm>
              <a:off x="7378700" y="36544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2" name="Line 1076">
              <a:extLst>
                <a:ext uri="{FF2B5EF4-FFF2-40B4-BE49-F238E27FC236}">
                  <a16:creationId xmlns:a16="http://schemas.microsoft.com/office/drawing/2014/main" xmlns="" id="{00940BF7-1D6D-4583-BA63-B3591CA8F0AF}"/>
                </a:ext>
              </a:extLst>
            </p:cNvPr>
            <p:cNvSpPr>
              <a:spLocks noChangeShapeType="1"/>
            </p:cNvSpPr>
            <p:nvPr/>
          </p:nvSpPr>
          <p:spPr bwMode="auto">
            <a:xfrm flipH="1">
              <a:off x="7350125" y="36830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3" name="Line 1077">
              <a:extLst>
                <a:ext uri="{FF2B5EF4-FFF2-40B4-BE49-F238E27FC236}">
                  <a16:creationId xmlns:a16="http://schemas.microsoft.com/office/drawing/2014/main" xmlns="" id="{138F0509-FD2E-45C0-BC38-44AD750FFFD3}"/>
                </a:ext>
              </a:extLst>
            </p:cNvPr>
            <p:cNvSpPr>
              <a:spLocks noChangeShapeType="1"/>
            </p:cNvSpPr>
            <p:nvPr/>
          </p:nvSpPr>
          <p:spPr bwMode="auto">
            <a:xfrm>
              <a:off x="7240588" y="34734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4" name="Line 1078">
              <a:extLst>
                <a:ext uri="{FF2B5EF4-FFF2-40B4-BE49-F238E27FC236}">
                  <a16:creationId xmlns:a16="http://schemas.microsoft.com/office/drawing/2014/main" xmlns="" id="{BA6DE80F-42C8-4E7D-A5B2-35BF3E4A5AC4}"/>
                </a:ext>
              </a:extLst>
            </p:cNvPr>
            <p:cNvSpPr>
              <a:spLocks noChangeShapeType="1"/>
            </p:cNvSpPr>
            <p:nvPr/>
          </p:nvSpPr>
          <p:spPr bwMode="auto">
            <a:xfrm flipH="1">
              <a:off x="7215188" y="35020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5" name="Line 1079">
              <a:extLst>
                <a:ext uri="{FF2B5EF4-FFF2-40B4-BE49-F238E27FC236}">
                  <a16:creationId xmlns:a16="http://schemas.microsoft.com/office/drawing/2014/main" xmlns="" id="{2C13849F-3D69-4801-86B6-3CD5D192C3EF}"/>
                </a:ext>
              </a:extLst>
            </p:cNvPr>
            <p:cNvSpPr>
              <a:spLocks noChangeShapeType="1"/>
            </p:cNvSpPr>
            <p:nvPr/>
          </p:nvSpPr>
          <p:spPr bwMode="auto">
            <a:xfrm>
              <a:off x="7100888" y="33305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6" name="Line 1080">
              <a:extLst>
                <a:ext uri="{FF2B5EF4-FFF2-40B4-BE49-F238E27FC236}">
                  <a16:creationId xmlns:a16="http://schemas.microsoft.com/office/drawing/2014/main" xmlns="" id="{B2BDF7E6-93C8-4922-8E69-0BB3C47A3C0B}"/>
                </a:ext>
              </a:extLst>
            </p:cNvPr>
            <p:cNvSpPr>
              <a:spLocks noChangeShapeType="1"/>
            </p:cNvSpPr>
            <p:nvPr/>
          </p:nvSpPr>
          <p:spPr bwMode="auto">
            <a:xfrm flipH="1">
              <a:off x="7072313" y="33591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7" name="Line 1081">
              <a:extLst>
                <a:ext uri="{FF2B5EF4-FFF2-40B4-BE49-F238E27FC236}">
                  <a16:creationId xmlns:a16="http://schemas.microsoft.com/office/drawing/2014/main" xmlns="" id="{65615B9C-A9C0-4E39-9C19-8273F857DD31}"/>
                </a:ext>
              </a:extLst>
            </p:cNvPr>
            <p:cNvSpPr>
              <a:spLocks noChangeShapeType="1"/>
            </p:cNvSpPr>
            <p:nvPr/>
          </p:nvSpPr>
          <p:spPr bwMode="auto">
            <a:xfrm>
              <a:off x="7005638" y="31861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8" name="Line 1082">
              <a:extLst>
                <a:ext uri="{FF2B5EF4-FFF2-40B4-BE49-F238E27FC236}">
                  <a16:creationId xmlns:a16="http://schemas.microsoft.com/office/drawing/2014/main" xmlns="" id="{F71DDD0D-54A1-487C-B01B-A180297D8807}"/>
                </a:ext>
              </a:extLst>
            </p:cNvPr>
            <p:cNvSpPr>
              <a:spLocks noChangeShapeType="1"/>
            </p:cNvSpPr>
            <p:nvPr/>
          </p:nvSpPr>
          <p:spPr bwMode="auto">
            <a:xfrm flipH="1">
              <a:off x="6977063" y="3214688"/>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69" name="Line 1083">
              <a:extLst>
                <a:ext uri="{FF2B5EF4-FFF2-40B4-BE49-F238E27FC236}">
                  <a16:creationId xmlns:a16="http://schemas.microsoft.com/office/drawing/2014/main" xmlns="" id="{47F9D38C-7F50-4F07-9CA2-EAEAD06F745B}"/>
                </a:ext>
              </a:extLst>
            </p:cNvPr>
            <p:cNvSpPr>
              <a:spLocks noChangeShapeType="1"/>
            </p:cNvSpPr>
            <p:nvPr/>
          </p:nvSpPr>
          <p:spPr bwMode="auto">
            <a:xfrm>
              <a:off x="6929438" y="31226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0" name="Line 1084">
              <a:extLst>
                <a:ext uri="{FF2B5EF4-FFF2-40B4-BE49-F238E27FC236}">
                  <a16:creationId xmlns:a16="http://schemas.microsoft.com/office/drawing/2014/main" xmlns="" id="{50F73ED3-B4B5-42BB-BED2-18B643E81BBA}"/>
                </a:ext>
              </a:extLst>
            </p:cNvPr>
            <p:cNvSpPr>
              <a:spLocks noChangeShapeType="1"/>
            </p:cNvSpPr>
            <p:nvPr/>
          </p:nvSpPr>
          <p:spPr bwMode="auto">
            <a:xfrm flipH="1">
              <a:off x="6904038" y="314801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1" name="Line 1085">
              <a:extLst>
                <a:ext uri="{FF2B5EF4-FFF2-40B4-BE49-F238E27FC236}">
                  <a16:creationId xmlns:a16="http://schemas.microsoft.com/office/drawing/2014/main" xmlns="" id="{D591745E-A0C8-4248-84F0-206B8D9BC732}"/>
                </a:ext>
              </a:extLst>
            </p:cNvPr>
            <p:cNvSpPr>
              <a:spLocks noChangeShapeType="1"/>
            </p:cNvSpPr>
            <p:nvPr/>
          </p:nvSpPr>
          <p:spPr bwMode="auto">
            <a:xfrm>
              <a:off x="6904038" y="310356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2" name="Line 1086">
              <a:extLst>
                <a:ext uri="{FF2B5EF4-FFF2-40B4-BE49-F238E27FC236}">
                  <a16:creationId xmlns:a16="http://schemas.microsoft.com/office/drawing/2014/main" xmlns="" id="{BEE5ABB6-4E3F-41CE-8F4F-1D8CF3408542}"/>
                </a:ext>
              </a:extLst>
            </p:cNvPr>
            <p:cNvSpPr>
              <a:spLocks noChangeShapeType="1"/>
            </p:cNvSpPr>
            <p:nvPr/>
          </p:nvSpPr>
          <p:spPr bwMode="auto">
            <a:xfrm flipH="1">
              <a:off x="6877050" y="3128963"/>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3" name="Line 1087">
              <a:extLst>
                <a:ext uri="{FF2B5EF4-FFF2-40B4-BE49-F238E27FC236}">
                  <a16:creationId xmlns:a16="http://schemas.microsoft.com/office/drawing/2014/main" xmlns="" id="{F8250B84-A30F-4FD9-8F56-69F5531173DF}"/>
                </a:ext>
              </a:extLst>
            </p:cNvPr>
            <p:cNvSpPr>
              <a:spLocks noChangeShapeType="1"/>
            </p:cNvSpPr>
            <p:nvPr/>
          </p:nvSpPr>
          <p:spPr bwMode="auto">
            <a:xfrm>
              <a:off x="6826250" y="30686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4" name="Line 1088">
              <a:extLst>
                <a:ext uri="{FF2B5EF4-FFF2-40B4-BE49-F238E27FC236}">
                  <a16:creationId xmlns:a16="http://schemas.microsoft.com/office/drawing/2014/main" xmlns="" id="{EAEEF949-6E14-4444-9F19-70B405124C36}"/>
                </a:ext>
              </a:extLst>
            </p:cNvPr>
            <p:cNvSpPr>
              <a:spLocks noChangeShapeType="1"/>
            </p:cNvSpPr>
            <p:nvPr/>
          </p:nvSpPr>
          <p:spPr bwMode="auto">
            <a:xfrm flipH="1">
              <a:off x="6800850" y="30940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5" name="Line 1089">
              <a:extLst>
                <a:ext uri="{FF2B5EF4-FFF2-40B4-BE49-F238E27FC236}">
                  <a16:creationId xmlns:a16="http://schemas.microsoft.com/office/drawing/2014/main" xmlns="" id="{DCE32168-F098-4228-9BA5-1DF10A1DAE26}"/>
                </a:ext>
              </a:extLst>
            </p:cNvPr>
            <p:cNvSpPr>
              <a:spLocks noChangeShapeType="1"/>
            </p:cNvSpPr>
            <p:nvPr/>
          </p:nvSpPr>
          <p:spPr bwMode="auto">
            <a:xfrm>
              <a:off x="6851650" y="307498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6" name="Line 1090">
              <a:extLst>
                <a:ext uri="{FF2B5EF4-FFF2-40B4-BE49-F238E27FC236}">
                  <a16:creationId xmlns:a16="http://schemas.microsoft.com/office/drawing/2014/main" xmlns="" id="{AAD973F9-B7D9-46DF-8645-09CC6DAD5DF1}"/>
                </a:ext>
              </a:extLst>
            </p:cNvPr>
            <p:cNvSpPr>
              <a:spLocks noChangeShapeType="1"/>
            </p:cNvSpPr>
            <p:nvPr/>
          </p:nvSpPr>
          <p:spPr bwMode="auto">
            <a:xfrm flipH="1">
              <a:off x="6826250" y="310356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7" name="Line 1091">
              <a:extLst>
                <a:ext uri="{FF2B5EF4-FFF2-40B4-BE49-F238E27FC236}">
                  <a16:creationId xmlns:a16="http://schemas.microsoft.com/office/drawing/2014/main" xmlns="" id="{B9AA0860-A974-4B2D-A8A0-36B10B5AA82A}"/>
                </a:ext>
              </a:extLst>
            </p:cNvPr>
            <p:cNvSpPr>
              <a:spLocks noChangeShapeType="1"/>
            </p:cNvSpPr>
            <p:nvPr/>
          </p:nvSpPr>
          <p:spPr bwMode="auto">
            <a:xfrm>
              <a:off x="7448550" y="37417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8" name="Line 1092">
              <a:extLst>
                <a:ext uri="{FF2B5EF4-FFF2-40B4-BE49-F238E27FC236}">
                  <a16:creationId xmlns:a16="http://schemas.microsoft.com/office/drawing/2014/main" xmlns="" id="{47842D73-A66E-433B-95AA-C5C5514CB94D}"/>
                </a:ext>
              </a:extLst>
            </p:cNvPr>
            <p:cNvSpPr>
              <a:spLocks noChangeShapeType="1"/>
            </p:cNvSpPr>
            <p:nvPr/>
          </p:nvSpPr>
          <p:spPr bwMode="auto">
            <a:xfrm flipH="1">
              <a:off x="7423150" y="37671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79" name="Line 1093">
              <a:extLst>
                <a:ext uri="{FF2B5EF4-FFF2-40B4-BE49-F238E27FC236}">
                  <a16:creationId xmlns:a16="http://schemas.microsoft.com/office/drawing/2014/main" xmlns="" id="{8CFD13AC-311F-40B0-9A86-BE4796458F6E}"/>
                </a:ext>
              </a:extLst>
            </p:cNvPr>
            <p:cNvSpPr>
              <a:spLocks noChangeShapeType="1"/>
            </p:cNvSpPr>
            <p:nvPr/>
          </p:nvSpPr>
          <p:spPr bwMode="auto">
            <a:xfrm>
              <a:off x="7581900" y="37671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0" name="Line 1094">
              <a:extLst>
                <a:ext uri="{FF2B5EF4-FFF2-40B4-BE49-F238E27FC236}">
                  <a16:creationId xmlns:a16="http://schemas.microsoft.com/office/drawing/2014/main" xmlns="" id="{BDF6A73C-8BDB-4D87-AEC7-9BD96392910D}"/>
                </a:ext>
              </a:extLst>
            </p:cNvPr>
            <p:cNvSpPr>
              <a:spLocks noChangeShapeType="1"/>
            </p:cNvSpPr>
            <p:nvPr/>
          </p:nvSpPr>
          <p:spPr bwMode="auto">
            <a:xfrm flipH="1">
              <a:off x="7556500" y="37925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1" name="Line 1095">
              <a:extLst>
                <a:ext uri="{FF2B5EF4-FFF2-40B4-BE49-F238E27FC236}">
                  <a16:creationId xmlns:a16="http://schemas.microsoft.com/office/drawing/2014/main" xmlns="" id="{D48018B6-A163-4BE6-AC90-783C957F151F}"/>
                </a:ext>
              </a:extLst>
            </p:cNvPr>
            <p:cNvSpPr>
              <a:spLocks noChangeShapeType="1"/>
            </p:cNvSpPr>
            <p:nvPr/>
          </p:nvSpPr>
          <p:spPr bwMode="auto">
            <a:xfrm>
              <a:off x="7604125" y="37671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2" name="Line 1096">
              <a:extLst>
                <a:ext uri="{FF2B5EF4-FFF2-40B4-BE49-F238E27FC236}">
                  <a16:creationId xmlns:a16="http://schemas.microsoft.com/office/drawing/2014/main" xmlns="" id="{A5AB1349-2B7F-48FA-9C83-A6B74FB71C56}"/>
                </a:ext>
              </a:extLst>
            </p:cNvPr>
            <p:cNvSpPr>
              <a:spLocks noChangeShapeType="1"/>
            </p:cNvSpPr>
            <p:nvPr/>
          </p:nvSpPr>
          <p:spPr bwMode="auto">
            <a:xfrm flipH="1">
              <a:off x="7578725" y="37925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3" name="Line 1097">
              <a:extLst>
                <a:ext uri="{FF2B5EF4-FFF2-40B4-BE49-F238E27FC236}">
                  <a16:creationId xmlns:a16="http://schemas.microsoft.com/office/drawing/2014/main" xmlns="" id="{CFE3715B-3831-471B-BFAA-DFFA5710A6D2}"/>
                </a:ext>
              </a:extLst>
            </p:cNvPr>
            <p:cNvSpPr>
              <a:spLocks noChangeShapeType="1"/>
            </p:cNvSpPr>
            <p:nvPr/>
          </p:nvSpPr>
          <p:spPr bwMode="auto">
            <a:xfrm>
              <a:off x="7632700" y="37830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4" name="Line 1098">
              <a:extLst>
                <a:ext uri="{FF2B5EF4-FFF2-40B4-BE49-F238E27FC236}">
                  <a16:creationId xmlns:a16="http://schemas.microsoft.com/office/drawing/2014/main" xmlns="" id="{76035503-45DD-4221-8B0A-9B910969F728}"/>
                </a:ext>
              </a:extLst>
            </p:cNvPr>
            <p:cNvSpPr>
              <a:spLocks noChangeShapeType="1"/>
            </p:cNvSpPr>
            <p:nvPr/>
          </p:nvSpPr>
          <p:spPr bwMode="auto">
            <a:xfrm flipH="1">
              <a:off x="7604125" y="3808413"/>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5" name="Line 1099">
              <a:extLst>
                <a:ext uri="{FF2B5EF4-FFF2-40B4-BE49-F238E27FC236}">
                  <a16:creationId xmlns:a16="http://schemas.microsoft.com/office/drawing/2014/main" xmlns="" id="{93A68C7A-E88E-423C-8AAC-66F3FC76B3CA}"/>
                </a:ext>
              </a:extLst>
            </p:cNvPr>
            <p:cNvSpPr>
              <a:spLocks noChangeShapeType="1"/>
            </p:cNvSpPr>
            <p:nvPr/>
          </p:nvSpPr>
          <p:spPr bwMode="auto">
            <a:xfrm>
              <a:off x="8018463" y="400208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6" name="Line 1100">
              <a:extLst>
                <a:ext uri="{FF2B5EF4-FFF2-40B4-BE49-F238E27FC236}">
                  <a16:creationId xmlns:a16="http://schemas.microsoft.com/office/drawing/2014/main" xmlns="" id="{076EE0B3-FD73-442F-A098-B3477C258ECE}"/>
                </a:ext>
              </a:extLst>
            </p:cNvPr>
            <p:cNvSpPr>
              <a:spLocks noChangeShapeType="1"/>
            </p:cNvSpPr>
            <p:nvPr/>
          </p:nvSpPr>
          <p:spPr bwMode="auto">
            <a:xfrm flipH="1">
              <a:off x="7989888" y="403066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7" name="Line 1101">
              <a:extLst>
                <a:ext uri="{FF2B5EF4-FFF2-40B4-BE49-F238E27FC236}">
                  <a16:creationId xmlns:a16="http://schemas.microsoft.com/office/drawing/2014/main" xmlns="" id="{D8959A7D-56EA-4311-941E-FAED9A21F5FF}"/>
                </a:ext>
              </a:extLst>
            </p:cNvPr>
            <p:cNvSpPr>
              <a:spLocks noChangeShapeType="1"/>
            </p:cNvSpPr>
            <p:nvPr/>
          </p:nvSpPr>
          <p:spPr bwMode="auto">
            <a:xfrm>
              <a:off x="8040688" y="40211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8" name="Line 1102">
              <a:extLst>
                <a:ext uri="{FF2B5EF4-FFF2-40B4-BE49-F238E27FC236}">
                  <a16:creationId xmlns:a16="http://schemas.microsoft.com/office/drawing/2014/main" xmlns="" id="{D4E9ABEE-C1F4-4F97-BD4C-75BC1F200F33}"/>
                </a:ext>
              </a:extLst>
            </p:cNvPr>
            <p:cNvSpPr>
              <a:spLocks noChangeShapeType="1"/>
            </p:cNvSpPr>
            <p:nvPr/>
          </p:nvSpPr>
          <p:spPr bwMode="auto">
            <a:xfrm flipH="1">
              <a:off x="8015288" y="40465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89" name="Line 1103">
              <a:extLst>
                <a:ext uri="{FF2B5EF4-FFF2-40B4-BE49-F238E27FC236}">
                  <a16:creationId xmlns:a16="http://schemas.microsoft.com/office/drawing/2014/main" xmlns="" id="{F598C189-AD44-4201-AED9-DC53BBD3D02F}"/>
                </a:ext>
              </a:extLst>
            </p:cNvPr>
            <p:cNvSpPr>
              <a:spLocks noChangeShapeType="1"/>
            </p:cNvSpPr>
            <p:nvPr/>
          </p:nvSpPr>
          <p:spPr bwMode="auto">
            <a:xfrm>
              <a:off x="8264525" y="41259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0" name="Line 1104">
              <a:extLst>
                <a:ext uri="{FF2B5EF4-FFF2-40B4-BE49-F238E27FC236}">
                  <a16:creationId xmlns:a16="http://schemas.microsoft.com/office/drawing/2014/main" xmlns="" id="{586CBC2F-7372-4FDA-B2BC-E56CA9C5FED3}"/>
                </a:ext>
              </a:extLst>
            </p:cNvPr>
            <p:cNvSpPr>
              <a:spLocks noChangeShapeType="1"/>
            </p:cNvSpPr>
            <p:nvPr/>
          </p:nvSpPr>
          <p:spPr bwMode="auto">
            <a:xfrm flipH="1">
              <a:off x="8239125" y="415131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1" name="Line 1105">
              <a:extLst>
                <a:ext uri="{FF2B5EF4-FFF2-40B4-BE49-F238E27FC236}">
                  <a16:creationId xmlns:a16="http://schemas.microsoft.com/office/drawing/2014/main" xmlns="" id="{4B7DDF02-30EC-41BC-AA43-17B13A21D056}"/>
                </a:ext>
              </a:extLst>
            </p:cNvPr>
            <p:cNvSpPr>
              <a:spLocks noChangeShapeType="1"/>
            </p:cNvSpPr>
            <p:nvPr/>
          </p:nvSpPr>
          <p:spPr bwMode="auto">
            <a:xfrm>
              <a:off x="8448675"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2" name="Line 1106">
              <a:extLst>
                <a:ext uri="{FF2B5EF4-FFF2-40B4-BE49-F238E27FC236}">
                  <a16:creationId xmlns:a16="http://schemas.microsoft.com/office/drawing/2014/main" xmlns="" id="{23356DB7-FED7-4892-B466-7F3AD812D0F5}"/>
                </a:ext>
              </a:extLst>
            </p:cNvPr>
            <p:cNvSpPr>
              <a:spLocks noChangeShapeType="1"/>
            </p:cNvSpPr>
            <p:nvPr/>
          </p:nvSpPr>
          <p:spPr bwMode="auto">
            <a:xfrm flipH="1">
              <a:off x="842327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3" name="Line 1107">
              <a:extLst>
                <a:ext uri="{FF2B5EF4-FFF2-40B4-BE49-F238E27FC236}">
                  <a16:creationId xmlns:a16="http://schemas.microsoft.com/office/drawing/2014/main" xmlns="" id="{02931791-5CBC-4919-90C8-4AECA88919EA}"/>
                </a:ext>
              </a:extLst>
            </p:cNvPr>
            <p:cNvSpPr>
              <a:spLocks noChangeShapeType="1"/>
            </p:cNvSpPr>
            <p:nvPr/>
          </p:nvSpPr>
          <p:spPr bwMode="auto">
            <a:xfrm>
              <a:off x="8464550"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4" name="Line 1108">
              <a:extLst>
                <a:ext uri="{FF2B5EF4-FFF2-40B4-BE49-F238E27FC236}">
                  <a16:creationId xmlns:a16="http://schemas.microsoft.com/office/drawing/2014/main" xmlns="" id="{7BCE90A3-B97A-4BEA-B800-168C089D519B}"/>
                </a:ext>
              </a:extLst>
            </p:cNvPr>
            <p:cNvSpPr>
              <a:spLocks noChangeShapeType="1"/>
            </p:cNvSpPr>
            <p:nvPr/>
          </p:nvSpPr>
          <p:spPr bwMode="auto">
            <a:xfrm flipH="1">
              <a:off x="843597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5" name="Line 1109">
              <a:extLst>
                <a:ext uri="{FF2B5EF4-FFF2-40B4-BE49-F238E27FC236}">
                  <a16:creationId xmlns:a16="http://schemas.microsoft.com/office/drawing/2014/main" xmlns="" id="{F774F526-66D8-4625-A7D3-D00117D4077E}"/>
                </a:ext>
              </a:extLst>
            </p:cNvPr>
            <p:cNvSpPr>
              <a:spLocks noChangeShapeType="1"/>
            </p:cNvSpPr>
            <p:nvPr/>
          </p:nvSpPr>
          <p:spPr bwMode="auto">
            <a:xfrm>
              <a:off x="8483600"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6" name="Line 1110">
              <a:extLst>
                <a:ext uri="{FF2B5EF4-FFF2-40B4-BE49-F238E27FC236}">
                  <a16:creationId xmlns:a16="http://schemas.microsoft.com/office/drawing/2014/main" xmlns="" id="{2C345A96-5A4D-4ACA-835F-33C53B78E967}"/>
                </a:ext>
              </a:extLst>
            </p:cNvPr>
            <p:cNvSpPr>
              <a:spLocks noChangeShapeType="1"/>
            </p:cNvSpPr>
            <p:nvPr/>
          </p:nvSpPr>
          <p:spPr bwMode="auto">
            <a:xfrm flipH="1">
              <a:off x="845502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313" name="Group 6312">
            <a:extLst>
              <a:ext uri="{FF2B5EF4-FFF2-40B4-BE49-F238E27FC236}">
                <a16:creationId xmlns:a16="http://schemas.microsoft.com/office/drawing/2014/main" xmlns="" id="{5EEC74CA-5417-4ABB-90A1-CF3297D1B12F}"/>
              </a:ext>
            </a:extLst>
          </p:cNvPr>
          <p:cNvGrpSpPr/>
          <p:nvPr/>
        </p:nvGrpSpPr>
        <p:grpSpPr>
          <a:xfrm>
            <a:off x="6724650" y="3011488"/>
            <a:ext cx="2122488" cy="1423987"/>
            <a:chOff x="6724650" y="3011488"/>
            <a:chExt cx="2122488" cy="1423987"/>
          </a:xfrm>
        </p:grpSpPr>
        <p:sp>
          <p:nvSpPr>
            <p:cNvPr id="6197" name="Freeform 1111">
              <a:extLst>
                <a:ext uri="{FF2B5EF4-FFF2-40B4-BE49-F238E27FC236}">
                  <a16:creationId xmlns:a16="http://schemas.microsoft.com/office/drawing/2014/main" xmlns="" id="{9020AEFB-7981-449D-A26F-9BE1F7D3A272}"/>
                </a:ext>
              </a:extLst>
            </p:cNvPr>
            <p:cNvSpPr>
              <a:spLocks/>
            </p:cNvSpPr>
            <p:nvPr/>
          </p:nvSpPr>
          <p:spPr bwMode="auto">
            <a:xfrm>
              <a:off x="6753225" y="3027363"/>
              <a:ext cx="2071688" cy="1382712"/>
            </a:xfrm>
            <a:custGeom>
              <a:avLst/>
              <a:gdLst>
                <a:gd name="T0" fmla="*/ 10 w 1305"/>
                <a:gd name="T1" fmla="*/ 12 h 871"/>
                <a:gd name="T2" fmla="*/ 18 w 1305"/>
                <a:gd name="T3" fmla="*/ 50 h 871"/>
                <a:gd name="T4" fmla="*/ 30 w 1305"/>
                <a:gd name="T5" fmla="*/ 58 h 871"/>
                <a:gd name="T6" fmla="*/ 36 w 1305"/>
                <a:gd name="T7" fmla="*/ 84 h 871"/>
                <a:gd name="T8" fmla="*/ 56 w 1305"/>
                <a:gd name="T9" fmla="*/ 88 h 871"/>
                <a:gd name="T10" fmla="*/ 66 w 1305"/>
                <a:gd name="T11" fmla="*/ 116 h 871"/>
                <a:gd name="T12" fmla="*/ 82 w 1305"/>
                <a:gd name="T13" fmla="*/ 134 h 871"/>
                <a:gd name="T14" fmla="*/ 86 w 1305"/>
                <a:gd name="T15" fmla="*/ 153 h 871"/>
                <a:gd name="T16" fmla="*/ 99 w 1305"/>
                <a:gd name="T17" fmla="*/ 157 h 871"/>
                <a:gd name="T18" fmla="*/ 109 w 1305"/>
                <a:gd name="T19" fmla="*/ 173 h 871"/>
                <a:gd name="T20" fmla="*/ 129 w 1305"/>
                <a:gd name="T21" fmla="*/ 177 h 871"/>
                <a:gd name="T22" fmla="*/ 139 w 1305"/>
                <a:gd name="T23" fmla="*/ 205 h 871"/>
                <a:gd name="T24" fmla="*/ 147 w 1305"/>
                <a:gd name="T25" fmla="*/ 219 h 871"/>
                <a:gd name="T26" fmla="*/ 155 w 1305"/>
                <a:gd name="T27" fmla="*/ 241 h 871"/>
                <a:gd name="T28" fmla="*/ 169 w 1305"/>
                <a:gd name="T29" fmla="*/ 261 h 871"/>
                <a:gd name="T30" fmla="*/ 177 w 1305"/>
                <a:gd name="T31" fmla="*/ 281 h 871"/>
                <a:gd name="T32" fmla="*/ 189 w 1305"/>
                <a:gd name="T33" fmla="*/ 295 h 871"/>
                <a:gd name="T34" fmla="*/ 195 w 1305"/>
                <a:gd name="T35" fmla="*/ 309 h 871"/>
                <a:gd name="T36" fmla="*/ 213 w 1305"/>
                <a:gd name="T37" fmla="*/ 325 h 871"/>
                <a:gd name="T38" fmla="*/ 217 w 1305"/>
                <a:gd name="T39" fmla="*/ 343 h 871"/>
                <a:gd name="T40" fmla="*/ 223 w 1305"/>
                <a:gd name="T41" fmla="*/ 361 h 871"/>
                <a:gd name="T42" fmla="*/ 229 w 1305"/>
                <a:gd name="T43" fmla="*/ 391 h 871"/>
                <a:gd name="T44" fmla="*/ 239 w 1305"/>
                <a:gd name="T45" fmla="*/ 401 h 871"/>
                <a:gd name="T46" fmla="*/ 247 w 1305"/>
                <a:gd name="T47" fmla="*/ 415 h 871"/>
                <a:gd name="T48" fmla="*/ 261 w 1305"/>
                <a:gd name="T49" fmla="*/ 419 h 871"/>
                <a:gd name="T50" fmla="*/ 277 w 1305"/>
                <a:gd name="T51" fmla="*/ 460 h 871"/>
                <a:gd name="T52" fmla="*/ 293 w 1305"/>
                <a:gd name="T53" fmla="*/ 474 h 871"/>
                <a:gd name="T54" fmla="*/ 307 w 1305"/>
                <a:gd name="T55" fmla="*/ 498 h 871"/>
                <a:gd name="T56" fmla="*/ 317 w 1305"/>
                <a:gd name="T57" fmla="*/ 508 h 871"/>
                <a:gd name="T58" fmla="*/ 321 w 1305"/>
                <a:gd name="T59" fmla="*/ 524 h 871"/>
                <a:gd name="T60" fmla="*/ 345 w 1305"/>
                <a:gd name="T61" fmla="*/ 532 h 871"/>
                <a:gd name="T62" fmla="*/ 357 w 1305"/>
                <a:gd name="T63" fmla="*/ 554 h 871"/>
                <a:gd name="T64" fmla="*/ 374 w 1305"/>
                <a:gd name="T65" fmla="*/ 568 h 871"/>
                <a:gd name="T66" fmla="*/ 378 w 1305"/>
                <a:gd name="T67" fmla="*/ 582 h 871"/>
                <a:gd name="T68" fmla="*/ 394 w 1305"/>
                <a:gd name="T69" fmla="*/ 598 h 871"/>
                <a:gd name="T70" fmla="*/ 404 w 1305"/>
                <a:gd name="T71" fmla="*/ 622 h 871"/>
                <a:gd name="T72" fmla="*/ 426 w 1305"/>
                <a:gd name="T73" fmla="*/ 634 h 871"/>
                <a:gd name="T74" fmla="*/ 446 w 1305"/>
                <a:gd name="T75" fmla="*/ 648 h 871"/>
                <a:gd name="T76" fmla="*/ 466 w 1305"/>
                <a:gd name="T77" fmla="*/ 652 h 871"/>
                <a:gd name="T78" fmla="*/ 474 w 1305"/>
                <a:gd name="T79" fmla="*/ 670 h 871"/>
                <a:gd name="T80" fmla="*/ 514 w 1305"/>
                <a:gd name="T81" fmla="*/ 686 h 871"/>
                <a:gd name="T82" fmla="*/ 522 w 1305"/>
                <a:gd name="T83" fmla="*/ 700 h 871"/>
                <a:gd name="T84" fmla="*/ 550 w 1305"/>
                <a:gd name="T85" fmla="*/ 706 h 871"/>
                <a:gd name="T86" fmla="*/ 600 w 1305"/>
                <a:gd name="T87" fmla="*/ 726 h 871"/>
                <a:gd name="T88" fmla="*/ 630 w 1305"/>
                <a:gd name="T89" fmla="*/ 741 h 871"/>
                <a:gd name="T90" fmla="*/ 636 w 1305"/>
                <a:gd name="T91" fmla="*/ 771 h 871"/>
                <a:gd name="T92" fmla="*/ 667 w 1305"/>
                <a:gd name="T93" fmla="*/ 779 h 871"/>
                <a:gd name="T94" fmla="*/ 683 w 1305"/>
                <a:gd name="T95" fmla="*/ 797 h 871"/>
                <a:gd name="T96" fmla="*/ 729 w 1305"/>
                <a:gd name="T97" fmla="*/ 803 h 871"/>
                <a:gd name="T98" fmla="*/ 737 w 1305"/>
                <a:gd name="T99" fmla="*/ 815 h 871"/>
                <a:gd name="T100" fmla="*/ 759 w 1305"/>
                <a:gd name="T101" fmla="*/ 821 h 871"/>
                <a:gd name="T102" fmla="*/ 767 w 1305"/>
                <a:gd name="T103" fmla="*/ 829 h 871"/>
                <a:gd name="T104" fmla="*/ 851 w 1305"/>
                <a:gd name="T105" fmla="*/ 841 h 871"/>
                <a:gd name="T106" fmla="*/ 910 w 1305"/>
                <a:gd name="T107" fmla="*/ 861 h 871"/>
                <a:gd name="T108" fmla="*/ 1305 w 1305"/>
                <a:gd name="T109" fmla="*/ 87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871">
                  <a:moveTo>
                    <a:pt x="0" y="0"/>
                  </a:moveTo>
                  <a:lnTo>
                    <a:pt x="0" y="12"/>
                  </a:lnTo>
                  <a:lnTo>
                    <a:pt x="10" y="12"/>
                  </a:lnTo>
                  <a:lnTo>
                    <a:pt x="10" y="38"/>
                  </a:lnTo>
                  <a:lnTo>
                    <a:pt x="18" y="38"/>
                  </a:lnTo>
                  <a:lnTo>
                    <a:pt x="18" y="50"/>
                  </a:lnTo>
                  <a:lnTo>
                    <a:pt x="24" y="50"/>
                  </a:lnTo>
                  <a:lnTo>
                    <a:pt x="24" y="58"/>
                  </a:lnTo>
                  <a:lnTo>
                    <a:pt x="30" y="58"/>
                  </a:lnTo>
                  <a:lnTo>
                    <a:pt x="30" y="70"/>
                  </a:lnTo>
                  <a:lnTo>
                    <a:pt x="36" y="70"/>
                  </a:lnTo>
                  <a:lnTo>
                    <a:pt x="36" y="84"/>
                  </a:lnTo>
                  <a:lnTo>
                    <a:pt x="42" y="84"/>
                  </a:lnTo>
                  <a:lnTo>
                    <a:pt x="42" y="88"/>
                  </a:lnTo>
                  <a:lnTo>
                    <a:pt x="56" y="88"/>
                  </a:lnTo>
                  <a:lnTo>
                    <a:pt x="56" y="98"/>
                  </a:lnTo>
                  <a:lnTo>
                    <a:pt x="66" y="98"/>
                  </a:lnTo>
                  <a:lnTo>
                    <a:pt x="66" y="116"/>
                  </a:lnTo>
                  <a:lnTo>
                    <a:pt x="78" y="116"/>
                  </a:lnTo>
                  <a:lnTo>
                    <a:pt x="78" y="134"/>
                  </a:lnTo>
                  <a:lnTo>
                    <a:pt x="82" y="134"/>
                  </a:lnTo>
                  <a:lnTo>
                    <a:pt x="82" y="142"/>
                  </a:lnTo>
                  <a:lnTo>
                    <a:pt x="86" y="142"/>
                  </a:lnTo>
                  <a:lnTo>
                    <a:pt x="86" y="153"/>
                  </a:lnTo>
                  <a:lnTo>
                    <a:pt x="93" y="153"/>
                  </a:lnTo>
                  <a:lnTo>
                    <a:pt x="93" y="157"/>
                  </a:lnTo>
                  <a:lnTo>
                    <a:pt x="99" y="157"/>
                  </a:lnTo>
                  <a:lnTo>
                    <a:pt x="99" y="167"/>
                  </a:lnTo>
                  <a:lnTo>
                    <a:pt x="109" y="167"/>
                  </a:lnTo>
                  <a:lnTo>
                    <a:pt x="109" y="173"/>
                  </a:lnTo>
                  <a:lnTo>
                    <a:pt x="119" y="173"/>
                  </a:lnTo>
                  <a:lnTo>
                    <a:pt x="119" y="177"/>
                  </a:lnTo>
                  <a:lnTo>
                    <a:pt x="129" y="177"/>
                  </a:lnTo>
                  <a:lnTo>
                    <a:pt x="129" y="187"/>
                  </a:lnTo>
                  <a:lnTo>
                    <a:pt x="139" y="187"/>
                  </a:lnTo>
                  <a:lnTo>
                    <a:pt x="139" y="205"/>
                  </a:lnTo>
                  <a:lnTo>
                    <a:pt x="143" y="205"/>
                  </a:lnTo>
                  <a:lnTo>
                    <a:pt x="143" y="219"/>
                  </a:lnTo>
                  <a:lnTo>
                    <a:pt x="147" y="219"/>
                  </a:lnTo>
                  <a:lnTo>
                    <a:pt x="147" y="229"/>
                  </a:lnTo>
                  <a:lnTo>
                    <a:pt x="155" y="229"/>
                  </a:lnTo>
                  <a:lnTo>
                    <a:pt x="155" y="241"/>
                  </a:lnTo>
                  <a:lnTo>
                    <a:pt x="163" y="241"/>
                  </a:lnTo>
                  <a:lnTo>
                    <a:pt x="163" y="261"/>
                  </a:lnTo>
                  <a:lnTo>
                    <a:pt x="169" y="261"/>
                  </a:lnTo>
                  <a:lnTo>
                    <a:pt x="169" y="275"/>
                  </a:lnTo>
                  <a:lnTo>
                    <a:pt x="177" y="275"/>
                  </a:lnTo>
                  <a:lnTo>
                    <a:pt x="177" y="281"/>
                  </a:lnTo>
                  <a:lnTo>
                    <a:pt x="183" y="281"/>
                  </a:lnTo>
                  <a:lnTo>
                    <a:pt x="183" y="295"/>
                  </a:lnTo>
                  <a:lnTo>
                    <a:pt x="189" y="295"/>
                  </a:lnTo>
                  <a:lnTo>
                    <a:pt x="189" y="303"/>
                  </a:lnTo>
                  <a:lnTo>
                    <a:pt x="195" y="303"/>
                  </a:lnTo>
                  <a:lnTo>
                    <a:pt x="195" y="309"/>
                  </a:lnTo>
                  <a:lnTo>
                    <a:pt x="205" y="309"/>
                  </a:lnTo>
                  <a:lnTo>
                    <a:pt x="205" y="325"/>
                  </a:lnTo>
                  <a:lnTo>
                    <a:pt x="213" y="325"/>
                  </a:lnTo>
                  <a:lnTo>
                    <a:pt x="213" y="335"/>
                  </a:lnTo>
                  <a:lnTo>
                    <a:pt x="217" y="335"/>
                  </a:lnTo>
                  <a:lnTo>
                    <a:pt x="217" y="343"/>
                  </a:lnTo>
                  <a:lnTo>
                    <a:pt x="219" y="343"/>
                  </a:lnTo>
                  <a:lnTo>
                    <a:pt x="219" y="361"/>
                  </a:lnTo>
                  <a:lnTo>
                    <a:pt x="223" y="361"/>
                  </a:lnTo>
                  <a:lnTo>
                    <a:pt x="223" y="377"/>
                  </a:lnTo>
                  <a:lnTo>
                    <a:pt x="229" y="377"/>
                  </a:lnTo>
                  <a:lnTo>
                    <a:pt x="229" y="391"/>
                  </a:lnTo>
                  <a:lnTo>
                    <a:pt x="235" y="391"/>
                  </a:lnTo>
                  <a:lnTo>
                    <a:pt x="235" y="401"/>
                  </a:lnTo>
                  <a:lnTo>
                    <a:pt x="239" y="401"/>
                  </a:lnTo>
                  <a:lnTo>
                    <a:pt x="239" y="409"/>
                  </a:lnTo>
                  <a:lnTo>
                    <a:pt x="247" y="409"/>
                  </a:lnTo>
                  <a:lnTo>
                    <a:pt x="247" y="415"/>
                  </a:lnTo>
                  <a:lnTo>
                    <a:pt x="255" y="415"/>
                  </a:lnTo>
                  <a:lnTo>
                    <a:pt x="255" y="419"/>
                  </a:lnTo>
                  <a:lnTo>
                    <a:pt x="261" y="419"/>
                  </a:lnTo>
                  <a:lnTo>
                    <a:pt x="261" y="437"/>
                  </a:lnTo>
                  <a:lnTo>
                    <a:pt x="277" y="437"/>
                  </a:lnTo>
                  <a:lnTo>
                    <a:pt x="277" y="460"/>
                  </a:lnTo>
                  <a:lnTo>
                    <a:pt x="285" y="460"/>
                  </a:lnTo>
                  <a:lnTo>
                    <a:pt x="285" y="474"/>
                  </a:lnTo>
                  <a:lnTo>
                    <a:pt x="293" y="474"/>
                  </a:lnTo>
                  <a:lnTo>
                    <a:pt x="293" y="484"/>
                  </a:lnTo>
                  <a:lnTo>
                    <a:pt x="307" y="484"/>
                  </a:lnTo>
                  <a:lnTo>
                    <a:pt x="307" y="498"/>
                  </a:lnTo>
                  <a:lnTo>
                    <a:pt x="313" y="498"/>
                  </a:lnTo>
                  <a:lnTo>
                    <a:pt x="313" y="508"/>
                  </a:lnTo>
                  <a:lnTo>
                    <a:pt x="317" y="508"/>
                  </a:lnTo>
                  <a:lnTo>
                    <a:pt x="317" y="518"/>
                  </a:lnTo>
                  <a:lnTo>
                    <a:pt x="321" y="518"/>
                  </a:lnTo>
                  <a:lnTo>
                    <a:pt x="321" y="524"/>
                  </a:lnTo>
                  <a:lnTo>
                    <a:pt x="335" y="524"/>
                  </a:lnTo>
                  <a:lnTo>
                    <a:pt x="335" y="532"/>
                  </a:lnTo>
                  <a:lnTo>
                    <a:pt x="345" y="532"/>
                  </a:lnTo>
                  <a:lnTo>
                    <a:pt x="345" y="546"/>
                  </a:lnTo>
                  <a:lnTo>
                    <a:pt x="357" y="546"/>
                  </a:lnTo>
                  <a:lnTo>
                    <a:pt x="357" y="554"/>
                  </a:lnTo>
                  <a:lnTo>
                    <a:pt x="370" y="554"/>
                  </a:lnTo>
                  <a:lnTo>
                    <a:pt x="370" y="568"/>
                  </a:lnTo>
                  <a:lnTo>
                    <a:pt x="374" y="568"/>
                  </a:lnTo>
                  <a:lnTo>
                    <a:pt x="374" y="574"/>
                  </a:lnTo>
                  <a:lnTo>
                    <a:pt x="378" y="574"/>
                  </a:lnTo>
                  <a:lnTo>
                    <a:pt x="378" y="582"/>
                  </a:lnTo>
                  <a:lnTo>
                    <a:pt x="386" y="582"/>
                  </a:lnTo>
                  <a:lnTo>
                    <a:pt x="386" y="598"/>
                  </a:lnTo>
                  <a:lnTo>
                    <a:pt x="394" y="598"/>
                  </a:lnTo>
                  <a:lnTo>
                    <a:pt x="394" y="616"/>
                  </a:lnTo>
                  <a:lnTo>
                    <a:pt x="404" y="616"/>
                  </a:lnTo>
                  <a:lnTo>
                    <a:pt x="404" y="622"/>
                  </a:lnTo>
                  <a:lnTo>
                    <a:pt x="414" y="622"/>
                  </a:lnTo>
                  <a:lnTo>
                    <a:pt x="414" y="634"/>
                  </a:lnTo>
                  <a:lnTo>
                    <a:pt x="426" y="634"/>
                  </a:lnTo>
                  <a:lnTo>
                    <a:pt x="426" y="642"/>
                  </a:lnTo>
                  <a:lnTo>
                    <a:pt x="446" y="642"/>
                  </a:lnTo>
                  <a:lnTo>
                    <a:pt x="446" y="648"/>
                  </a:lnTo>
                  <a:lnTo>
                    <a:pt x="452" y="648"/>
                  </a:lnTo>
                  <a:lnTo>
                    <a:pt x="452" y="652"/>
                  </a:lnTo>
                  <a:lnTo>
                    <a:pt x="466" y="652"/>
                  </a:lnTo>
                  <a:lnTo>
                    <a:pt x="466" y="660"/>
                  </a:lnTo>
                  <a:lnTo>
                    <a:pt x="474" y="660"/>
                  </a:lnTo>
                  <a:lnTo>
                    <a:pt x="474" y="670"/>
                  </a:lnTo>
                  <a:lnTo>
                    <a:pt x="504" y="670"/>
                  </a:lnTo>
                  <a:lnTo>
                    <a:pt x="504" y="686"/>
                  </a:lnTo>
                  <a:lnTo>
                    <a:pt x="514" y="686"/>
                  </a:lnTo>
                  <a:lnTo>
                    <a:pt x="514" y="692"/>
                  </a:lnTo>
                  <a:lnTo>
                    <a:pt x="522" y="692"/>
                  </a:lnTo>
                  <a:lnTo>
                    <a:pt x="522" y="700"/>
                  </a:lnTo>
                  <a:lnTo>
                    <a:pt x="536" y="700"/>
                  </a:lnTo>
                  <a:lnTo>
                    <a:pt x="536" y="706"/>
                  </a:lnTo>
                  <a:lnTo>
                    <a:pt x="550" y="706"/>
                  </a:lnTo>
                  <a:lnTo>
                    <a:pt x="550" y="716"/>
                  </a:lnTo>
                  <a:lnTo>
                    <a:pt x="600" y="716"/>
                  </a:lnTo>
                  <a:lnTo>
                    <a:pt x="600" y="726"/>
                  </a:lnTo>
                  <a:lnTo>
                    <a:pt x="614" y="726"/>
                  </a:lnTo>
                  <a:lnTo>
                    <a:pt x="614" y="741"/>
                  </a:lnTo>
                  <a:lnTo>
                    <a:pt x="630" y="741"/>
                  </a:lnTo>
                  <a:lnTo>
                    <a:pt x="630" y="759"/>
                  </a:lnTo>
                  <a:lnTo>
                    <a:pt x="636" y="759"/>
                  </a:lnTo>
                  <a:lnTo>
                    <a:pt x="636" y="771"/>
                  </a:lnTo>
                  <a:lnTo>
                    <a:pt x="649" y="771"/>
                  </a:lnTo>
                  <a:lnTo>
                    <a:pt x="649" y="779"/>
                  </a:lnTo>
                  <a:lnTo>
                    <a:pt x="667" y="779"/>
                  </a:lnTo>
                  <a:lnTo>
                    <a:pt x="667" y="791"/>
                  </a:lnTo>
                  <a:lnTo>
                    <a:pt x="683" y="791"/>
                  </a:lnTo>
                  <a:lnTo>
                    <a:pt x="683" y="797"/>
                  </a:lnTo>
                  <a:lnTo>
                    <a:pt x="703" y="797"/>
                  </a:lnTo>
                  <a:lnTo>
                    <a:pt x="703" y="803"/>
                  </a:lnTo>
                  <a:lnTo>
                    <a:pt x="729" y="803"/>
                  </a:lnTo>
                  <a:lnTo>
                    <a:pt x="729" y="809"/>
                  </a:lnTo>
                  <a:lnTo>
                    <a:pt x="737" y="809"/>
                  </a:lnTo>
                  <a:lnTo>
                    <a:pt x="737" y="815"/>
                  </a:lnTo>
                  <a:lnTo>
                    <a:pt x="751" y="815"/>
                  </a:lnTo>
                  <a:lnTo>
                    <a:pt x="751" y="821"/>
                  </a:lnTo>
                  <a:lnTo>
                    <a:pt x="759" y="821"/>
                  </a:lnTo>
                  <a:lnTo>
                    <a:pt x="759" y="825"/>
                  </a:lnTo>
                  <a:lnTo>
                    <a:pt x="767" y="825"/>
                  </a:lnTo>
                  <a:lnTo>
                    <a:pt x="767" y="829"/>
                  </a:lnTo>
                  <a:lnTo>
                    <a:pt x="815" y="829"/>
                  </a:lnTo>
                  <a:lnTo>
                    <a:pt x="815" y="841"/>
                  </a:lnTo>
                  <a:lnTo>
                    <a:pt x="851" y="841"/>
                  </a:lnTo>
                  <a:lnTo>
                    <a:pt x="851" y="851"/>
                  </a:lnTo>
                  <a:lnTo>
                    <a:pt x="910" y="851"/>
                  </a:lnTo>
                  <a:lnTo>
                    <a:pt x="910" y="861"/>
                  </a:lnTo>
                  <a:lnTo>
                    <a:pt x="1000" y="861"/>
                  </a:lnTo>
                  <a:lnTo>
                    <a:pt x="1000" y="871"/>
                  </a:lnTo>
                  <a:lnTo>
                    <a:pt x="1305" y="871"/>
                  </a:lnTo>
                </a:path>
              </a:pathLst>
            </a:custGeom>
            <a:noFill/>
            <a:ln w="285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8" name="Line 1112">
              <a:extLst>
                <a:ext uri="{FF2B5EF4-FFF2-40B4-BE49-F238E27FC236}">
                  <a16:creationId xmlns:a16="http://schemas.microsoft.com/office/drawing/2014/main" xmlns="" id="{95079A13-4356-4EC2-950F-D5DC513226CB}"/>
                </a:ext>
              </a:extLst>
            </p:cNvPr>
            <p:cNvSpPr>
              <a:spLocks noChangeShapeType="1"/>
            </p:cNvSpPr>
            <p:nvPr/>
          </p:nvSpPr>
          <p:spPr bwMode="auto">
            <a:xfrm>
              <a:off x="8723313"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99" name="Line 1113">
              <a:extLst>
                <a:ext uri="{FF2B5EF4-FFF2-40B4-BE49-F238E27FC236}">
                  <a16:creationId xmlns:a16="http://schemas.microsoft.com/office/drawing/2014/main" xmlns="" id="{487E4E0B-8443-4D16-B125-A849C849E29B}"/>
                </a:ext>
              </a:extLst>
            </p:cNvPr>
            <p:cNvSpPr>
              <a:spLocks noChangeShapeType="1"/>
            </p:cNvSpPr>
            <p:nvPr/>
          </p:nvSpPr>
          <p:spPr bwMode="auto">
            <a:xfrm flipH="1">
              <a:off x="8694738" y="4410075"/>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0" name="Line 1114">
              <a:extLst>
                <a:ext uri="{FF2B5EF4-FFF2-40B4-BE49-F238E27FC236}">
                  <a16:creationId xmlns:a16="http://schemas.microsoft.com/office/drawing/2014/main" xmlns="" id="{B95B77E6-78C6-424D-A30E-7A25A405E6F1}"/>
                </a:ext>
              </a:extLst>
            </p:cNvPr>
            <p:cNvSpPr>
              <a:spLocks noChangeShapeType="1"/>
            </p:cNvSpPr>
            <p:nvPr/>
          </p:nvSpPr>
          <p:spPr bwMode="auto">
            <a:xfrm>
              <a:off x="8818563"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1" name="Line 1115">
              <a:extLst>
                <a:ext uri="{FF2B5EF4-FFF2-40B4-BE49-F238E27FC236}">
                  <a16:creationId xmlns:a16="http://schemas.microsoft.com/office/drawing/2014/main" xmlns="" id="{088ACD4E-BDA9-41D3-A0B4-3CB06464C0BA}"/>
                </a:ext>
              </a:extLst>
            </p:cNvPr>
            <p:cNvSpPr>
              <a:spLocks noChangeShapeType="1"/>
            </p:cNvSpPr>
            <p:nvPr/>
          </p:nvSpPr>
          <p:spPr bwMode="auto">
            <a:xfrm flipH="1">
              <a:off x="8793163"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2" name="Line 1116">
              <a:extLst>
                <a:ext uri="{FF2B5EF4-FFF2-40B4-BE49-F238E27FC236}">
                  <a16:creationId xmlns:a16="http://schemas.microsoft.com/office/drawing/2014/main" xmlns="" id="{3DCB72AB-B2C1-45A9-BB05-9E63437795D9}"/>
                </a:ext>
              </a:extLst>
            </p:cNvPr>
            <p:cNvSpPr>
              <a:spLocks noChangeShapeType="1"/>
            </p:cNvSpPr>
            <p:nvPr/>
          </p:nvSpPr>
          <p:spPr bwMode="auto">
            <a:xfrm>
              <a:off x="8650288"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3" name="Line 1117">
              <a:extLst>
                <a:ext uri="{FF2B5EF4-FFF2-40B4-BE49-F238E27FC236}">
                  <a16:creationId xmlns:a16="http://schemas.microsoft.com/office/drawing/2014/main" xmlns="" id="{9848B60B-6B86-42BC-A03A-F3C105585634}"/>
                </a:ext>
              </a:extLst>
            </p:cNvPr>
            <p:cNvSpPr>
              <a:spLocks noChangeShapeType="1"/>
            </p:cNvSpPr>
            <p:nvPr/>
          </p:nvSpPr>
          <p:spPr bwMode="auto">
            <a:xfrm flipH="1">
              <a:off x="8623300" y="4410075"/>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4" name="Line 1118">
              <a:extLst>
                <a:ext uri="{FF2B5EF4-FFF2-40B4-BE49-F238E27FC236}">
                  <a16:creationId xmlns:a16="http://schemas.microsoft.com/office/drawing/2014/main" xmlns="" id="{5C382359-F91D-4A28-98AA-E6FA4642C097}"/>
                </a:ext>
              </a:extLst>
            </p:cNvPr>
            <p:cNvSpPr>
              <a:spLocks noChangeShapeType="1"/>
            </p:cNvSpPr>
            <p:nvPr/>
          </p:nvSpPr>
          <p:spPr bwMode="auto">
            <a:xfrm>
              <a:off x="8613775"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5" name="Line 1119">
              <a:extLst>
                <a:ext uri="{FF2B5EF4-FFF2-40B4-BE49-F238E27FC236}">
                  <a16:creationId xmlns:a16="http://schemas.microsoft.com/office/drawing/2014/main" xmlns="" id="{0E96B780-90EA-486C-989B-45DAE95865BC}"/>
                </a:ext>
              </a:extLst>
            </p:cNvPr>
            <p:cNvSpPr>
              <a:spLocks noChangeShapeType="1"/>
            </p:cNvSpPr>
            <p:nvPr/>
          </p:nvSpPr>
          <p:spPr bwMode="auto">
            <a:xfrm flipH="1">
              <a:off x="8588375" y="4410075"/>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6" name="Line 1120">
              <a:extLst>
                <a:ext uri="{FF2B5EF4-FFF2-40B4-BE49-F238E27FC236}">
                  <a16:creationId xmlns:a16="http://schemas.microsoft.com/office/drawing/2014/main" xmlns="" id="{6E67C67D-F425-4EA4-93D9-833F11F68B84}"/>
                </a:ext>
              </a:extLst>
            </p:cNvPr>
            <p:cNvSpPr>
              <a:spLocks noChangeShapeType="1"/>
            </p:cNvSpPr>
            <p:nvPr/>
          </p:nvSpPr>
          <p:spPr bwMode="auto">
            <a:xfrm>
              <a:off x="8496300"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7" name="Line 1121">
              <a:extLst>
                <a:ext uri="{FF2B5EF4-FFF2-40B4-BE49-F238E27FC236}">
                  <a16:creationId xmlns:a16="http://schemas.microsoft.com/office/drawing/2014/main" xmlns="" id="{7D6F97ED-943D-4BFA-B963-5F1BCA9D7D01}"/>
                </a:ext>
              </a:extLst>
            </p:cNvPr>
            <p:cNvSpPr>
              <a:spLocks noChangeShapeType="1"/>
            </p:cNvSpPr>
            <p:nvPr/>
          </p:nvSpPr>
          <p:spPr bwMode="auto">
            <a:xfrm flipH="1">
              <a:off x="8470900"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8" name="Line 1122">
              <a:extLst>
                <a:ext uri="{FF2B5EF4-FFF2-40B4-BE49-F238E27FC236}">
                  <a16:creationId xmlns:a16="http://schemas.microsoft.com/office/drawing/2014/main" xmlns="" id="{F845EA84-5DB4-4825-A5AD-2B2BC04C3BBA}"/>
                </a:ext>
              </a:extLst>
            </p:cNvPr>
            <p:cNvSpPr>
              <a:spLocks noChangeShapeType="1"/>
            </p:cNvSpPr>
            <p:nvPr/>
          </p:nvSpPr>
          <p:spPr bwMode="auto">
            <a:xfrm>
              <a:off x="8474075"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09" name="Line 1123">
              <a:extLst>
                <a:ext uri="{FF2B5EF4-FFF2-40B4-BE49-F238E27FC236}">
                  <a16:creationId xmlns:a16="http://schemas.microsoft.com/office/drawing/2014/main" xmlns="" id="{162B75C0-7011-47A6-8022-620F146EF580}"/>
                </a:ext>
              </a:extLst>
            </p:cNvPr>
            <p:cNvSpPr>
              <a:spLocks noChangeShapeType="1"/>
            </p:cNvSpPr>
            <p:nvPr/>
          </p:nvSpPr>
          <p:spPr bwMode="auto">
            <a:xfrm flipH="1">
              <a:off x="8448675"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0" name="Line 1124">
              <a:extLst>
                <a:ext uri="{FF2B5EF4-FFF2-40B4-BE49-F238E27FC236}">
                  <a16:creationId xmlns:a16="http://schemas.microsoft.com/office/drawing/2014/main" xmlns="" id="{94512356-9C05-43AB-A06C-A500CCC95383}"/>
                </a:ext>
              </a:extLst>
            </p:cNvPr>
            <p:cNvSpPr>
              <a:spLocks noChangeShapeType="1"/>
            </p:cNvSpPr>
            <p:nvPr/>
          </p:nvSpPr>
          <p:spPr bwMode="auto">
            <a:xfrm>
              <a:off x="8439150"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1" name="Line 1125">
              <a:extLst>
                <a:ext uri="{FF2B5EF4-FFF2-40B4-BE49-F238E27FC236}">
                  <a16:creationId xmlns:a16="http://schemas.microsoft.com/office/drawing/2014/main" xmlns="" id="{FD3F9407-A757-4D26-BFCE-0CFAEB4E8715}"/>
                </a:ext>
              </a:extLst>
            </p:cNvPr>
            <p:cNvSpPr>
              <a:spLocks noChangeShapeType="1"/>
            </p:cNvSpPr>
            <p:nvPr/>
          </p:nvSpPr>
          <p:spPr bwMode="auto">
            <a:xfrm flipH="1">
              <a:off x="8410575"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2" name="Line 1126">
              <a:extLst>
                <a:ext uri="{FF2B5EF4-FFF2-40B4-BE49-F238E27FC236}">
                  <a16:creationId xmlns:a16="http://schemas.microsoft.com/office/drawing/2014/main" xmlns="" id="{64DC61E3-07E2-4363-B953-95A5C2228CE2}"/>
                </a:ext>
              </a:extLst>
            </p:cNvPr>
            <p:cNvSpPr>
              <a:spLocks noChangeShapeType="1"/>
            </p:cNvSpPr>
            <p:nvPr/>
          </p:nvSpPr>
          <p:spPr bwMode="auto">
            <a:xfrm>
              <a:off x="8410575"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3" name="Line 1127">
              <a:extLst>
                <a:ext uri="{FF2B5EF4-FFF2-40B4-BE49-F238E27FC236}">
                  <a16:creationId xmlns:a16="http://schemas.microsoft.com/office/drawing/2014/main" xmlns="" id="{75818F2B-72ED-4094-BEEB-5DD41B8AA756}"/>
                </a:ext>
              </a:extLst>
            </p:cNvPr>
            <p:cNvSpPr>
              <a:spLocks noChangeShapeType="1"/>
            </p:cNvSpPr>
            <p:nvPr/>
          </p:nvSpPr>
          <p:spPr bwMode="auto">
            <a:xfrm flipH="1">
              <a:off x="8382000"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4" name="Line 1128">
              <a:extLst>
                <a:ext uri="{FF2B5EF4-FFF2-40B4-BE49-F238E27FC236}">
                  <a16:creationId xmlns:a16="http://schemas.microsoft.com/office/drawing/2014/main" xmlns="" id="{3C186705-07DA-45C3-87D3-B4361E3F1DAB}"/>
                </a:ext>
              </a:extLst>
            </p:cNvPr>
            <p:cNvSpPr>
              <a:spLocks noChangeShapeType="1"/>
            </p:cNvSpPr>
            <p:nvPr/>
          </p:nvSpPr>
          <p:spPr bwMode="auto">
            <a:xfrm>
              <a:off x="8404225"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5" name="Line 1129">
              <a:extLst>
                <a:ext uri="{FF2B5EF4-FFF2-40B4-BE49-F238E27FC236}">
                  <a16:creationId xmlns:a16="http://schemas.microsoft.com/office/drawing/2014/main" xmlns="" id="{4ECD9270-0BD1-4B4A-8AF3-38E706CC90F1}"/>
                </a:ext>
              </a:extLst>
            </p:cNvPr>
            <p:cNvSpPr>
              <a:spLocks noChangeShapeType="1"/>
            </p:cNvSpPr>
            <p:nvPr/>
          </p:nvSpPr>
          <p:spPr bwMode="auto">
            <a:xfrm flipH="1">
              <a:off x="8378825"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6" name="Line 1130">
              <a:extLst>
                <a:ext uri="{FF2B5EF4-FFF2-40B4-BE49-F238E27FC236}">
                  <a16:creationId xmlns:a16="http://schemas.microsoft.com/office/drawing/2014/main" xmlns="" id="{9241E7E4-A8FB-4156-A058-140580F9C892}"/>
                </a:ext>
              </a:extLst>
            </p:cNvPr>
            <p:cNvSpPr>
              <a:spLocks noChangeShapeType="1"/>
            </p:cNvSpPr>
            <p:nvPr/>
          </p:nvSpPr>
          <p:spPr bwMode="auto">
            <a:xfrm>
              <a:off x="8362950"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7" name="Line 1131">
              <a:extLst>
                <a:ext uri="{FF2B5EF4-FFF2-40B4-BE49-F238E27FC236}">
                  <a16:creationId xmlns:a16="http://schemas.microsoft.com/office/drawing/2014/main" xmlns="" id="{7B44C21C-A93A-4060-92E4-1E6DDD8E4868}"/>
                </a:ext>
              </a:extLst>
            </p:cNvPr>
            <p:cNvSpPr>
              <a:spLocks noChangeShapeType="1"/>
            </p:cNvSpPr>
            <p:nvPr/>
          </p:nvSpPr>
          <p:spPr bwMode="auto">
            <a:xfrm flipH="1">
              <a:off x="8337550"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8" name="Line 1132">
              <a:extLst>
                <a:ext uri="{FF2B5EF4-FFF2-40B4-BE49-F238E27FC236}">
                  <a16:creationId xmlns:a16="http://schemas.microsoft.com/office/drawing/2014/main" xmlns="" id="{91246C60-EC2A-478C-98AE-69025633DA8B}"/>
                </a:ext>
              </a:extLst>
            </p:cNvPr>
            <p:cNvSpPr>
              <a:spLocks noChangeShapeType="1"/>
            </p:cNvSpPr>
            <p:nvPr/>
          </p:nvSpPr>
          <p:spPr bwMode="auto">
            <a:xfrm>
              <a:off x="8289925" y="43688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19" name="Line 1133">
              <a:extLst>
                <a:ext uri="{FF2B5EF4-FFF2-40B4-BE49-F238E27FC236}">
                  <a16:creationId xmlns:a16="http://schemas.microsoft.com/office/drawing/2014/main" xmlns="" id="{349F57D7-B8BC-4822-B8AD-500E807A48FE}"/>
                </a:ext>
              </a:extLst>
            </p:cNvPr>
            <p:cNvSpPr>
              <a:spLocks noChangeShapeType="1"/>
            </p:cNvSpPr>
            <p:nvPr/>
          </p:nvSpPr>
          <p:spPr bwMode="auto">
            <a:xfrm flipH="1">
              <a:off x="8261350" y="43942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0" name="Line 1134">
              <a:extLst>
                <a:ext uri="{FF2B5EF4-FFF2-40B4-BE49-F238E27FC236}">
                  <a16:creationId xmlns:a16="http://schemas.microsoft.com/office/drawing/2014/main" xmlns="" id="{9F91FE57-64C4-47F4-92FB-8D4E4A6D282D}"/>
                </a:ext>
              </a:extLst>
            </p:cNvPr>
            <p:cNvSpPr>
              <a:spLocks noChangeShapeType="1"/>
            </p:cNvSpPr>
            <p:nvPr/>
          </p:nvSpPr>
          <p:spPr bwMode="auto">
            <a:xfrm>
              <a:off x="8251825" y="43688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1" name="Line 1135">
              <a:extLst>
                <a:ext uri="{FF2B5EF4-FFF2-40B4-BE49-F238E27FC236}">
                  <a16:creationId xmlns:a16="http://schemas.microsoft.com/office/drawing/2014/main" xmlns="" id="{FC6C606C-2A33-4E4C-8E3C-29E551261E05}"/>
                </a:ext>
              </a:extLst>
            </p:cNvPr>
            <p:cNvSpPr>
              <a:spLocks noChangeShapeType="1"/>
            </p:cNvSpPr>
            <p:nvPr/>
          </p:nvSpPr>
          <p:spPr bwMode="auto">
            <a:xfrm flipH="1">
              <a:off x="8223250" y="439420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2" name="Line 1136">
              <a:extLst>
                <a:ext uri="{FF2B5EF4-FFF2-40B4-BE49-F238E27FC236}">
                  <a16:creationId xmlns:a16="http://schemas.microsoft.com/office/drawing/2014/main" xmlns="" id="{01648E45-9CB5-4E30-B750-9926A6D5F853}"/>
                </a:ext>
              </a:extLst>
            </p:cNvPr>
            <p:cNvSpPr>
              <a:spLocks noChangeShapeType="1"/>
            </p:cNvSpPr>
            <p:nvPr/>
          </p:nvSpPr>
          <p:spPr bwMode="auto">
            <a:xfrm>
              <a:off x="8201025" y="43688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3" name="Line 1137">
              <a:extLst>
                <a:ext uri="{FF2B5EF4-FFF2-40B4-BE49-F238E27FC236}">
                  <a16:creationId xmlns:a16="http://schemas.microsoft.com/office/drawing/2014/main" xmlns="" id="{8CEC4627-9587-488D-8085-5D5EF036B5E7}"/>
                </a:ext>
              </a:extLst>
            </p:cNvPr>
            <p:cNvSpPr>
              <a:spLocks noChangeShapeType="1"/>
            </p:cNvSpPr>
            <p:nvPr/>
          </p:nvSpPr>
          <p:spPr bwMode="auto">
            <a:xfrm flipH="1">
              <a:off x="8174038" y="43942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4" name="Line 1138">
              <a:extLst>
                <a:ext uri="{FF2B5EF4-FFF2-40B4-BE49-F238E27FC236}">
                  <a16:creationId xmlns:a16="http://schemas.microsoft.com/office/drawing/2014/main" xmlns="" id="{76037180-3604-4DE9-B088-0D2F3522C791}"/>
                </a:ext>
              </a:extLst>
            </p:cNvPr>
            <p:cNvSpPr>
              <a:spLocks noChangeShapeType="1"/>
            </p:cNvSpPr>
            <p:nvPr/>
          </p:nvSpPr>
          <p:spPr bwMode="auto">
            <a:xfrm>
              <a:off x="8161338" y="43497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5" name="Line 1139">
              <a:extLst>
                <a:ext uri="{FF2B5EF4-FFF2-40B4-BE49-F238E27FC236}">
                  <a16:creationId xmlns:a16="http://schemas.microsoft.com/office/drawing/2014/main" xmlns="" id="{9587CBCB-2809-4201-A162-FBFE897DE5C4}"/>
                </a:ext>
              </a:extLst>
            </p:cNvPr>
            <p:cNvSpPr>
              <a:spLocks noChangeShapeType="1"/>
            </p:cNvSpPr>
            <p:nvPr/>
          </p:nvSpPr>
          <p:spPr bwMode="auto">
            <a:xfrm flipH="1">
              <a:off x="8132763" y="43783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6" name="Line 1140">
              <a:extLst>
                <a:ext uri="{FF2B5EF4-FFF2-40B4-BE49-F238E27FC236}">
                  <a16:creationId xmlns:a16="http://schemas.microsoft.com/office/drawing/2014/main" xmlns="" id="{702C17EF-3969-42D4-993F-7F0C09045CED}"/>
                </a:ext>
              </a:extLst>
            </p:cNvPr>
            <p:cNvSpPr>
              <a:spLocks noChangeShapeType="1"/>
            </p:cNvSpPr>
            <p:nvPr/>
          </p:nvSpPr>
          <p:spPr bwMode="auto">
            <a:xfrm>
              <a:off x="8059738" y="4333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7" name="Line 1141">
              <a:extLst>
                <a:ext uri="{FF2B5EF4-FFF2-40B4-BE49-F238E27FC236}">
                  <a16:creationId xmlns:a16="http://schemas.microsoft.com/office/drawing/2014/main" xmlns="" id="{F292E97B-4B4A-4CF2-8F51-54096D917355}"/>
                </a:ext>
              </a:extLst>
            </p:cNvPr>
            <p:cNvSpPr>
              <a:spLocks noChangeShapeType="1"/>
            </p:cNvSpPr>
            <p:nvPr/>
          </p:nvSpPr>
          <p:spPr bwMode="auto">
            <a:xfrm flipH="1">
              <a:off x="8031163" y="436245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8" name="Line 1142">
              <a:extLst>
                <a:ext uri="{FF2B5EF4-FFF2-40B4-BE49-F238E27FC236}">
                  <a16:creationId xmlns:a16="http://schemas.microsoft.com/office/drawing/2014/main" xmlns="" id="{58ED40F5-1129-403F-97E7-26093895EA84}"/>
                </a:ext>
              </a:extLst>
            </p:cNvPr>
            <p:cNvSpPr>
              <a:spLocks noChangeShapeType="1"/>
            </p:cNvSpPr>
            <p:nvPr/>
          </p:nvSpPr>
          <p:spPr bwMode="auto">
            <a:xfrm>
              <a:off x="8066088" y="4333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29" name="Line 1143">
              <a:extLst>
                <a:ext uri="{FF2B5EF4-FFF2-40B4-BE49-F238E27FC236}">
                  <a16:creationId xmlns:a16="http://schemas.microsoft.com/office/drawing/2014/main" xmlns="" id="{7D7E40EB-942C-4213-B70E-3E3785BC93C2}"/>
                </a:ext>
              </a:extLst>
            </p:cNvPr>
            <p:cNvSpPr>
              <a:spLocks noChangeShapeType="1"/>
            </p:cNvSpPr>
            <p:nvPr/>
          </p:nvSpPr>
          <p:spPr bwMode="auto">
            <a:xfrm flipH="1">
              <a:off x="8040688" y="43624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0" name="Line 1144">
              <a:extLst>
                <a:ext uri="{FF2B5EF4-FFF2-40B4-BE49-F238E27FC236}">
                  <a16:creationId xmlns:a16="http://schemas.microsoft.com/office/drawing/2014/main" xmlns="" id="{871D7B13-B4A6-430F-A5F4-8626DBE9A61D}"/>
                </a:ext>
              </a:extLst>
            </p:cNvPr>
            <p:cNvSpPr>
              <a:spLocks noChangeShapeType="1"/>
            </p:cNvSpPr>
            <p:nvPr/>
          </p:nvSpPr>
          <p:spPr bwMode="auto">
            <a:xfrm>
              <a:off x="8027988" y="43180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1" name="Line 1145">
              <a:extLst>
                <a:ext uri="{FF2B5EF4-FFF2-40B4-BE49-F238E27FC236}">
                  <a16:creationId xmlns:a16="http://schemas.microsoft.com/office/drawing/2014/main" xmlns="" id="{14DDC6BB-8FD4-4FF2-9BEA-05900D23D008}"/>
                </a:ext>
              </a:extLst>
            </p:cNvPr>
            <p:cNvSpPr>
              <a:spLocks noChangeShapeType="1"/>
            </p:cNvSpPr>
            <p:nvPr/>
          </p:nvSpPr>
          <p:spPr bwMode="auto">
            <a:xfrm flipH="1">
              <a:off x="8002588" y="4343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2" name="Line 1146">
              <a:extLst>
                <a:ext uri="{FF2B5EF4-FFF2-40B4-BE49-F238E27FC236}">
                  <a16:creationId xmlns:a16="http://schemas.microsoft.com/office/drawing/2014/main" xmlns="" id="{79FF3233-F970-4764-BC81-01C7B1F59F6F}"/>
                </a:ext>
              </a:extLst>
            </p:cNvPr>
            <p:cNvSpPr>
              <a:spLocks noChangeShapeType="1"/>
            </p:cNvSpPr>
            <p:nvPr/>
          </p:nvSpPr>
          <p:spPr bwMode="auto">
            <a:xfrm>
              <a:off x="7974013" y="4314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3" name="Line 1147">
              <a:extLst>
                <a:ext uri="{FF2B5EF4-FFF2-40B4-BE49-F238E27FC236}">
                  <a16:creationId xmlns:a16="http://schemas.microsoft.com/office/drawing/2014/main" xmlns="" id="{25DC4270-B9DA-40DC-A068-10C445932FF1}"/>
                </a:ext>
              </a:extLst>
            </p:cNvPr>
            <p:cNvSpPr>
              <a:spLocks noChangeShapeType="1"/>
            </p:cNvSpPr>
            <p:nvPr/>
          </p:nvSpPr>
          <p:spPr bwMode="auto">
            <a:xfrm flipH="1">
              <a:off x="7945438" y="4343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4" name="Line 1148">
              <a:extLst>
                <a:ext uri="{FF2B5EF4-FFF2-40B4-BE49-F238E27FC236}">
                  <a16:creationId xmlns:a16="http://schemas.microsoft.com/office/drawing/2014/main" xmlns="" id="{2FCCB1BF-2CAC-4459-A2F6-8AA15168D4BE}"/>
                </a:ext>
              </a:extLst>
            </p:cNvPr>
            <p:cNvSpPr>
              <a:spLocks noChangeShapeType="1"/>
            </p:cNvSpPr>
            <p:nvPr/>
          </p:nvSpPr>
          <p:spPr bwMode="auto">
            <a:xfrm>
              <a:off x="7967663" y="4311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5" name="Line 1149">
              <a:extLst>
                <a:ext uri="{FF2B5EF4-FFF2-40B4-BE49-F238E27FC236}">
                  <a16:creationId xmlns:a16="http://schemas.microsoft.com/office/drawing/2014/main" xmlns="" id="{65F8B029-38AD-4DB9-AFDE-E24473917F2E}"/>
                </a:ext>
              </a:extLst>
            </p:cNvPr>
            <p:cNvSpPr>
              <a:spLocks noChangeShapeType="1"/>
            </p:cNvSpPr>
            <p:nvPr/>
          </p:nvSpPr>
          <p:spPr bwMode="auto">
            <a:xfrm flipH="1">
              <a:off x="7942263" y="4337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6" name="Line 1150">
              <a:extLst>
                <a:ext uri="{FF2B5EF4-FFF2-40B4-BE49-F238E27FC236}">
                  <a16:creationId xmlns:a16="http://schemas.microsoft.com/office/drawing/2014/main" xmlns="" id="{8B009E8D-4D0F-4CCE-B9CA-915F2AB96F01}"/>
                </a:ext>
              </a:extLst>
            </p:cNvPr>
            <p:cNvSpPr>
              <a:spLocks noChangeShapeType="1"/>
            </p:cNvSpPr>
            <p:nvPr/>
          </p:nvSpPr>
          <p:spPr bwMode="auto">
            <a:xfrm>
              <a:off x="7958138" y="43084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7" name="Line 1151">
              <a:extLst>
                <a:ext uri="{FF2B5EF4-FFF2-40B4-BE49-F238E27FC236}">
                  <a16:creationId xmlns:a16="http://schemas.microsoft.com/office/drawing/2014/main" xmlns="" id="{4BAE77F7-E97C-4D37-BBCA-8A3A16BD7D9B}"/>
                </a:ext>
              </a:extLst>
            </p:cNvPr>
            <p:cNvSpPr>
              <a:spLocks noChangeShapeType="1"/>
            </p:cNvSpPr>
            <p:nvPr/>
          </p:nvSpPr>
          <p:spPr bwMode="auto">
            <a:xfrm flipH="1">
              <a:off x="7932738" y="43338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8" name="Line 1152">
              <a:extLst>
                <a:ext uri="{FF2B5EF4-FFF2-40B4-BE49-F238E27FC236}">
                  <a16:creationId xmlns:a16="http://schemas.microsoft.com/office/drawing/2014/main" xmlns="" id="{8D927D88-7D13-402A-AD60-ECFEB16EB28F}"/>
                </a:ext>
              </a:extLst>
            </p:cNvPr>
            <p:cNvSpPr>
              <a:spLocks noChangeShapeType="1"/>
            </p:cNvSpPr>
            <p:nvPr/>
          </p:nvSpPr>
          <p:spPr bwMode="auto">
            <a:xfrm>
              <a:off x="7821613" y="4254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39" name="Line 1153">
              <a:extLst>
                <a:ext uri="{FF2B5EF4-FFF2-40B4-BE49-F238E27FC236}">
                  <a16:creationId xmlns:a16="http://schemas.microsoft.com/office/drawing/2014/main" xmlns="" id="{598E45C1-FD03-4DDC-AB5B-A280E302BE9E}"/>
                </a:ext>
              </a:extLst>
            </p:cNvPr>
            <p:cNvSpPr>
              <a:spLocks noChangeShapeType="1"/>
            </p:cNvSpPr>
            <p:nvPr/>
          </p:nvSpPr>
          <p:spPr bwMode="auto">
            <a:xfrm flipH="1">
              <a:off x="7793038" y="4283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0" name="Line 1154">
              <a:extLst>
                <a:ext uri="{FF2B5EF4-FFF2-40B4-BE49-F238E27FC236}">
                  <a16:creationId xmlns:a16="http://schemas.microsoft.com/office/drawing/2014/main" xmlns="" id="{62C277C4-7204-4860-A0D6-795EE6836F3C}"/>
                </a:ext>
              </a:extLst>
            </p:cNvPr>
            <p:cNvSpPr>
              <a:spLocks noChangeShapeType="1"/>
            </p:cNvSpPr>
            <p:nvPr/>
          </p:nvSpPr>
          <p:spPr bwMode="auto">
            <a:xfrm>
              <a:off x="7777163" y="42259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1" name="Line 1155">
              <a:extLst>
                <a:ext uri="{FF2B5EF4-FFF2-40B4-BE49-F238E27FC236}">
                  <a16:creationId xmlns:a16="http://schemas.microsoft.com/office/drawing/2014/main" xmlns="" id="{1A5EDE8B-C8C9-4D7D-A807-77D572101CA7}"/>
                </a:ext>
              </a:extLst>
            </p:cNvPr>
            <p:cNvSpPr>
              <a:spLocks noChangeShapeType="1"/>
            </p:cNvSpPr>
            <p:nvPr/>
          </p:nvSpPr>
          <p:spPr bwMode="auto">
            <a:xfrm flipH="1">
              <a:off x="7750175" y="42545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2" name="Line 1156">
              <a:extLst>
                <a:ext uri="{FF2B5EF4-FFF2-40B4-BE49-F238E27FC236}">
                  <a16:creationId xmlns:a16="http://schemas.microsoft.com/office/drawing/2014/main" xmlns="" id="{0EB93FCB-D05F-4AB7-B0F4-29ECC7BD1BCC}"/>
                </a:ext>
              </a:extLst>
            </p:cNvPr>
            <p:cNvSpPr>
              <a:spLocks noChangeShapeType="1"/>
            </p:cNvSpPr>
            <p:nvPr/>
          </p:nvSpPr>
          <p:spPr bwMode="auto">
            <a:xfrm>
              <a:off x="7667625" y="4135438"/>
              <a:ext cx="0" cy="52387"/>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3" name="Line 1157">
              <a:extLst>
                <a:ext uri="{FF2B5EF4-FFF2-40B4-BE49-F238E27FC236}">
                  <a16:creationId xmlns:a16="http://schemas.microsoft.com/office/drawing/2014/main" xmlns="" id="{D6D75947-3F95-45C0-B9AD-D9F711300627}"/>
                </a:ext>
              </a:extLst>
            </p:cNvPr>
            <p:cNvSpPr>
              <a:spLocks noChangeShapeType="1"/>
            </p:cNvSpPr>
            <p:nvPr/>
          </p:nvSpPr>
          <p:spPr bwMode="auto">
            <a:xfrm flipH="1">
              <a:off x="7642225" y="4164013"/>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4" name="Line 1158">
              <a:extLst>
                <a:ext uri="{FF2B5EF4-FFF2-40B4-BE49-F238E27FC236}">
                  <a16:creationId xmlns:a16="http://schemas.microsoft.com/office/drawing/2014/main" xmlns="" id="{AE9E1A80-5DDC-4617-88CE-110B6E187903}"/>
                </a:ext>
              </a:extLst>
            </p:cNvPr>
            <p:cNvSpPr>
              <a:spLocks noChangeShapeType="1"/>
            </p:cNvSpPr>
            <p:nvPr/>
          </p:nvSpPr>
          <p:spPr bwMode="auto">
            <a:xfrm>
              <a:off x="7613650" y="4122738"/>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5" name="Line 1159">
              <a:extLst>
                <a:ext uri="{FF2B5EF4-FFF2-40B4-BE49-F238E27FC236}">
                  <a16:creationId xmlns:a16="http://schemas.microsoft.com/office/drawing/2014/main" xmlns="" id="{920E1C44-9C8D-4F77-A388-8977A84D2A1F}"/>
                </a:ext>
              </a:extLst>
            </p:cNvPr>
            <p:cNvSpPr>
              <a:spLocks noChangeShapeType="1"/>
            </p:cNvSpPr>
            <p:nvPr/>
          </p:nvSpPr>
          <p:spPr bwMode="auto">
            <a:xfrm flipH="1">
              <a:off x="7588250" y="414813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6" name="Line 1160">
              <a:extLst>
                <a:ext uri="{FF2B5EF4-FFF2-40B4-BE49-F238E27FC236}">
                  <a16:creationId xmlns:a16="http://schemas.microsoft.com/office/drawing/2014/main" xmlns="" id="{DB446DF6-A419-4927-89CE-3D654E5557AD}"/>
                </a:ext>
              </a:extLst>
            </p:cNvPr>
            <p:cNvSpPr>
              <a:spLocks noChangeShapeType="1"/>
            </p:cNvSpPr>
            <p:nvPr/>
          </p:nvSpPr>
          <p:spPr bwMode="auto">
            <a:xfrm>
              <a:off x="7559675" y="4090988"/>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7" name="Line 1161">
              <a:extLst>
                <a:ext uri="{FF2B5EF4-FFF2-40B4-BE49-F238E27FC236}">
                  <a16:creationId xmlns:a16="http://schemas.microsoft.com/office/drawing/2014/main" xmlns="" id="{D18188E2-65E5-4E94-B878-1AF3D4C6A64D}"/>
                </a:ext>
              </a:extLst>
            </p:cNvPr>
            <p:cNvSpPr>
              <a:spLocks noChangeShapeType="1"/>
            </p:cNvSpPr>
            <p:nvPr/>
          </p:nvSpPr>
          <p:spPr bwMode="auto">
            <a:xfrm flipH="1">
              <a:off x="7534275" y="411638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8" name="Line 1162">
              <a:extLst>
                <a:ext uri="{FF2B5EF4-FFF2-40B4-BE49-F238E27FC236}">
                  <a16:creationId xmlns:a16="http://schemas.microsoft.com/office/drawing/2014/main" xmlns="" id="{8A44780D-2858-4B81-907D-1295FDD68BC0}"/>
                </a:ext>
              </a:extLst>
            </p:cNvPr>
            <p:cNvSpPr>
              <a:spLocks noChangeShapeType="1"/>
            </p:cNvSpPr>
            <p:nvPr/>
          </p:nvSpPr>
          <p:spPr bwMode="auto">
            <a:xfrm>
              <a:off x="7537450" y="4062413"/>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49" name="Line 1163">
              <a:extLst>
                <a:ext uri="{FF2B5EF4-FFF2-40B4-BE49-F238E27FC236}">
                  <a16:creationId xmlns:a16="http://schemas.microsoft.com/office/drawing/2014/main" xmlns="" id="{004FC886-2637-4E6C-B260-39A181627CA2}"/>
                </a:ext>
              </a:extLst>
            </p:cNvPr>
            <p:cNvSpPr>
              <a:spLocks noChangeShapeType="1"/>
            </p:cNvSpPr>
            <p:nvPr/>
          </p:nvSpPr>
          <p:spPr bwMode="auto">
            <a:xfrm flipH="1">
              <a:off x="7512050" y="409098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0" name="Line 1164">
              <a:extLst>
                <a:ext uri="{FF2B5EF4-FFF2-40B4-BE49-F238E27FC236}">
                  <a16:creationId xmlns:a16="http://schemas.microsoft.com/office/drawing/2014/main" xmlns="" id="{65184EDB-6C41-4492-96BA-F53CF835FB0A}"/>
                </a:ext>
              </a:extLst>
            </p:cNvPr>
            <p:cNvSpPr>
              <a:spLocks noChangeShapeType="1"/>
            </p:cNvSpPr>
            <p:nvPr/>
          </p:nvSpPr>
          <p:spPr bwMode="auto">
            <a:xfrm>
              <a:off x="7489825" y="4037013"/>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1" name="Line 1165">
              <a:extLst>
                <a:ext uri="{FF2B5EF4-FFF2-40B4-BE49-F238E27FC236}">
                  <a16:creationId xmlns:a16="http://schemas.microsoft.com/office/drawing/2014/main" xmlns="" id="{ABCA87E4-4965-4EC9-9ABC-E6FD0AB8923C}"/>
                </a:ext>
              </a:extLst>
            </p:cNvPr>
            <p:cNvSpPr>
              <a:spLocks noChangeShapeType="1"/>
            </p:cNvSpPr>
            <p:nvPr/>
          </p:nvSpPr>
          <p:spPr bwMode="auto">
            <a:xfrm flipH="1">
              <a:off x="7464425" y="4062413"/>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2" name="Line 1166">
              <a:extLst>
                <a:ext uri="{FF2B5EF4-FFF2-40B4-BE49-F238E27FC236}">
                  <a16:creationId xmlns:a16="http://schemas.microsoft.com/office/drawing/2014/main" xmlns="" id="{9523A9E8-9079-4E58-8AFE-8D9DA4394B0A}"/>
                </a:ext>
              </a:extLst>
            </p:cNvPr>
            <p:cNvSpPr>
              <a:spLocks noChangeShapeType="1"/>
            </p:cNvSpPr>
            <p:nvPr/>
          </p:nvSpPr>
          <p:spPr bwMode="auto">
            <a:xfrm>
              <a:off x="7300913" y="3862388"/>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3" name="Line 1167">
              <a:extLst>
                <a:ext uri="{FF2B5EF4-FFF2-40B4-BE49-F238E27FC236}">
                  <a16:creationId xmlns:a16="http://schemas.microsoft.com/office/drawing/2014/main" xmlns="" id="{A585C98D-14E9-4C6F-A7E7-E8356F0F161D}"/>
                </a:ext>
              </a:extLst>
            </p:cNvPr>
            <p:cNvSpPr>
              <a:spLocks noChangeShapeType="1"/>
            </p:cNvSpPr>
            <p:nvPr/>
          </p:nvSpPr>
          <p:spPr bwMode="auto">
            <a:xfrm flipH="1">
              <a:off x="7272338" y="3890963"/>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4" name="Line 1168">
              <a:extLst>
                <a:ext uri="{FF2B5EF4-FFF2-40B4-BE49-F238E27FC236}">
                  <a16:creationId xmlns:a16="http://schemas.microsoft.com/office/drawing/2014/main" xmlns="" id="{C42A115E-BD7B-4BE7-B7FC-B68587471C71}"/>
                </a:ext>
              </a:extLst>
            </p:cNvPr>
            <p:cNvSpPr>
              <a:spLocks noChangeShapeType="1"/>
            </p:cNvSpPr>
            <p:nvPr/>
          </p:nvSpPr>
          <p:spPr bwMode="auto">
            <a:xfrm>
              <a:off x="7278688" y="3830638"/>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5" name="Line 1169">
              <a:extLst>
                <a:ext uri="{FF2B5EF4-FFF2-40B4-BE49-F238E27FC236}">
                  <a16:creationId xmlns:a16="http://schemas.microsoft.com/office/drawing/2014/main" xmlns="" id="{75B310E4-9418-48AF-9C5C-8B894DB3D289}"/>
                </a:ext>
              </a:extLst>
            </p:cNvPr>
            <p:cNvSpPr>
              <a:spLocks noChangeShapeType="1"/>
            </p:cNvSpPr>
            <p:nvPr/>
          </p:nvSpPr>
          <p:spPr bwMode="auto">
            <a:xfrm flipH="1">
              <a:off x="7253288" y="3859213"/>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6" name="Line 1170">
              <a:extLst>
                <a:ext uri="{FF2B5EF4-FFF2-40B4-BE49-F238E27FC236}">
                  <a16:creationId xmlns:a16="http://schemas.microsoft.com/office/drawing/2014/main" xmlns="" id="{DB386CAF-DC02-4062-9A11-43538F966DFF}"/>
                </a:ext>
              </a:extLst>
            </p:cNvPr>
            <p:cNvSpPr>
              <a:spLocks noChangeShapeType="1"/>
            </p:cNvSpPr>
            <p:nvPr/>
          </p:nvSpPr>
          <p:spPr bwMode="auto">
            <a:xfrm>
              <a:off x="7243763" y="3792538"/>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7" name="Line 1171">
              <a:extLst>
                <a:ext uri="{FF2B5EF4-FFF2-40B4-BE49-F238E27FC236}">
                  <a16:creationId xmlns:a16="http://schemas.microsoft.com/office/drawing/2014/main" xmlns="" id="{12D2880A-C06D-4527-B52A-214C9F5F2272}"/>
                </a:ext>
              </a:extLst>
            </p:cNvPr>
            <p:cNvSpPr>
              <a:spLocks noChangeShapeType="1"/>
            </p:cNvSpPr>
            <p:nvPr/>
          </p:nvSpPr>
          <p:spPr bwMode="auto">
            <a:xfrm flipH="1">
              <a:off x="7215188" y="381793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8" name="Line 1172">
              <a:extLst>
                <a:ext uri="{FF2B5EF4-FFF2-40B4-BE49-F238E27FC236}">
                  <a16:creationId xmlns:a16="http://schemas.microsoft.com/office/drawing/2014/main" xmlns="" id="{7CDC1C2C-207C-4E27-B4FB-F29CAC5365A9}"/>
                </a:ext>
              </a:extLst>
            </p:cNvPr>
            <p:cNvSpPr>
              <a:spLocks noChangeShapeType="1"/>
            </p:cNvSpPr>
            <p:nvPr/>
          </p:nvSpPr>
          <p:spPr bwMode="auto">
            <a:xfrm>
              <a:off x="7116763" y="36004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59" name="Line 1173">
              <a:extLst>
                <a:ext uri="{FF2B5EF4-FFF2-40B4-BE49-F238E27FC236}">
                  <a16:creationId xmlns:a16="http://schemas.microsoft.com/office/drawing/2014/main" xmlns="" id="{ED6C818E-F1D0-4984-BDF9-D5EF2051ED2A}"/>
                </a:ext>
              </a:extLst>
            </p:cNvPr>
            <p:cNvSpPr>
              <a:spLocks noChangeShapeType="1"/>
            </p:cNvSpPr>
            <p:nvPr/>
          </p:nvSpPr>
          <p:spPr bwMode="auto">
            <a:xfrm flipH="1">
              <a:off x="7088188" y="36290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0" name="Line 1174">
              <a:extLst>
                <a:ext uri="{FF2B5EF4-FFF2-40B4-BE49-F238E27FC236}">
                  <a16:creationId xmlns:a16="http://schemas.microsoft.com/office/drawing/2014/main" xmlns="" id="{29533B02-A64D-4591-91DA-A56F2FE63E52}"/>
                </a:ext>
              </a:extLst>
            </p:cNvPr>
            <p:cNvSpPr>
              <a:spLocks noChangeShapeType="1"/>
            </p:cNvSpPr>
            <p:nvPr/>
          </p:nvSpPr>
          <p:spPr bwMode="auto">
            <a:xfrm>
              <a:off x="7037388" y="3444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1" name="Line 1175">
              <a:extLst>
                <a:ext uri="{FF2B5EF4-FFF2-40B4-BE49-F238E27FC236}">
                  <a16:creationId xmlns:a16="http://schemas.microsoft.com/office/drawing/2014/main" xmlns="" id="{BC2204B0-5A36-4DB0-B479-F1D44E1ED2A4}"/>
                </a:ext>
              </a:extLst>
            </p:cNvPr>
            <p:cNvSpPr>
              <a:spLocks noChangeShapeType="1"/>
            </p:cNvSpPr>
            <p:nvPr/>
          </p:nvSpPr>
          <p:spPr bwMode="auto">
            <a:xfrm flipH="1">
              <a:off x="7008813" y="34734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2" name="Line 1176">
              <a:extLst>
                <a:ext uri="{FF2B5EF4-FFF2-40B4-BE49-F238E27FC236}">
                  <a16:creationId xmlns:a16="http://schemas.microsoft.com/office/drawing/2014/main" xmlns="" id="{205B5527-89AD-4209-9CC2-085C58EE72BB}"/>
                </a:ext>
              </a:extLst>
            </p:cNvPr>
            <p:cNvSpPr>
              <a:spLocks noChangeShapeType="1"/>
            </p:cNvSpPr>
            <p:nvPr/>
          </p:nvSpPr>
          <p:spPr bwMode="auto">
            <a:xfrm>
              <a:off x="7015163" y="34099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3" name="Line 1177">
              <a:extLst>
                <a:ext uri="{FF2B5EF4-FFF2-40B4-BE49-F238E27FC236}">
                  <a16:creationId xmlns:a16="http://schemas.microsoft.com/office/drawing/2014/main" xmlns="" id="{F768034F-B795-4FFA-8294-CAD26130175B}"/>
                </a:ext>
              </a:extLst>
            </p:cNvPr>
            <p:cNvSpPr>
              <a:spLocks noChangeShapeType="1"/>
            </p:cNvSpPr>
            <p:nvPr/>
          </p:nvSpPr>
          <p:spPr bwMode="auto">
            <a:xfrm flipH="1">
              <a:off x="6989763" y="34385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4" name="Line 1178">
              <a:extLst>
                <a:ext uri="{FF2B5EF4-FFF2-40B4-BE49-F238E27FC236}">
                  <a16:creationId xmlns:a16="http://schemas.microsoft.com/office/drawing/2014/main" xmlns="" id="{8564D545-CCB6-4367-9FC2-256BA96F8B94}"/>
                </a:ext>
              </a:extLst>
            </p:cNvPr>
            <p:cNvSpPr>
              <a:spLocks noChangeShapeType="1"/>
            </p:cNvSpPr>
            <p:nvPr/>
          </p:nvSpPr>
          <p:spPr bwMode="auto">
            <a:xfrm>
              <a:off x="6989763" y="3365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5" name="Line 1179">
              <a:extLst>
                <a:ext uri="{FF2B5EF4-FFF2-40B4-BE49-F238E27FC236}">
                  <a16:creationId xmlns:a16="http://schemas.microsoft.com/office/drawing/2014/main" xmlns="" id="{D71C7832-FBE2-43F9-BA20-8E1DB3206E65}"/>
                </a:ext>
              </a:extLst>
            </p:cNvPr>
            <p:cNvSpPr>
              <a:spLocks noChangeShapeType="1"/>
            </p:cNvSpPr>
            <p:nvPr/>
          </p:nvSpPr>
          <p:spPr bwMode="auto">
            <a:xfrm flipH="1">
              <a:off x="6964363" y="3394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6" name="Line 1180">
              <a:extLst>
                <a:ext uri="{FF2B5EF4-FFF2-40B4-BE49-F238E27FC236}">
                  <a16:creationId xmlns:a16="http://schemas.microsoft.com/office/drawing/2014/main" xmlns="" id="{C1DFB3E0-BD8C-498C-9A04-3A82C922A587}"/>
                </a:ext>
              </a:extLst>
            </p:cNvPr>
            <p:cNvSpPr>
              <a:spLocks noChangeShapeType="1"/>
            </p:cNvSpPr>
            <p:nvPr/>
          </p:nvSpPr>
          <p:spPr bwMode="auto">
            <a:xfrm>
              <a:off x="6989763" y="33464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7" name="Line 1181">
              <a:extLst>
                <a:ext uri="{FF2B5EF4-FFF2-40B4-BE49-F238E27FC236}">
                  <a16:creationId xmlns:a16="http://schemas.microsoft.com/office/drawing/2014/main" xmlns="" id="{76E12EEB-09D0-4C21-817B-2D44FA5D51CF}"/>
                </a:ext>
              </a:extLst>
            </p:cNvPr>
            <p:cNvSpPr>
              <a:spLocks noChangeShapeType="1"/>
            </p:cNvSpPr>
            <p:nvPr/>
          </p:nvSpPr>
          <p:spPr bwMode="auto">
            <a:xfrm flipH="1">
              <a:off x="6961188" y="33750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8" name="Line 1182">
              <a:extLst>
                <a:ext uri="{FF2B5EF4-FFF2-40B4-BE49-F238E27FC236}">
                  <a16:creationId xmlns:a16="http://schemas.microsoft.com/office/drawing/2014/main" xmlns="" id="{63203EA5-2E7F-492B-8204-3D85F35F5AB6}"/>
                </a:ext>
              </a:extLst>
            </p:cNvPr>
            <p:cNvSpPr>
              <a:spLocks noChangeShapeType="1"/>
            </p:cNvSpPr>
            <p:nvPr/>
          </p:nvSpPr>
          <p:spPr bwMode="auto">
            <a:xfrm>
              <a:off x="6973888" y="33083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69" name="Line 1183">
              <a:extLst>
                <a:ext uri="{FF2B5EF4-FFF2-40B4-BE49-F238E27FC236}">
                  <a16:creationId xmlns:a16="http://schemas.microsoft.com/office/drawing/2014/main" xmlns="" id="{0058F1A2-4109-4327-A0CD-E8C994A01E80}"/>
                </a:ext>
              </a:extLst>
            </p:cNvPr>
            <p:cNvSpPr>
              <a:spLocks noChangeShapeType="1"/>
            </p:cNvSpPr>
            <p:nvPr/>
          </p:nvSpPr>
          <p:spPr bwMode="auto">
            <a:xfrm flipH="1">
              <a:off x="6948488" y="33369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0" name="Line 1184">
              <a:extLst>
                <a:ext uri="{FF2B5EF4-FFF2-40B4-BE49-F238E27FC236}">
                  <a16:creationId xmlns:a16="http://schemas.microsoft.com/office/drawing/2014/main" xmlns="" id="{77181EB1-BEAA-40C3-B14F-AAC17076AF05}"/>
                </a:ext>
              </a:extLst>
            </p:cNvPr>
            <p:cNvSpPr>
              <a:spLocks noChangeShapeType="1"/>
            </p:cNvSpPr>
            <p:nvPr/>
          </p:nvSpPr>
          <p:spPr bwMode="auto">
            <a:xfrm>
              <a:off x="6964363" y="32924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1" name="Line 1185">
              <a:extLst>
                <a:ext uri="{FF2B5EF4-FFF2-40B4-BE49-F238E27FC236}">
                  <a16:creationId xmlns:a16="http://schemas.microsoft.com/office/drawing/2014/main" xmlns="" id="{4A210CBA-7805-4B48-B827-D4C69977C071}"/>
                </a:ext>
              </a:extLst>
            </p:cNvPr>
            <p:cNvSpPr>
              <a:spLocks noChangeShapeType="1"/>
            </p:cNvSpPr>
            <p:nvPr/>
          </p:nvSpPr>
          <p:spPr bwMode="auto">
            <a:xfrm flipH="1">
              <a:off x="6935788" y="3321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2" name="Line 1186">
              <a:extLst>
                <a:ext uri="{FF2B5EF4-FFF2-40B4-BE49-F238E27FC236}">
                  <a16:creationId xmlns:a16="http://schemas.microsoft.com/office/drawing/2014/main" xmlns="" id="{F9C66602-52F2-4ADA-8707-2F1B76869EB7}"/>
                </a:ext>
              </a:extLst>
            </p:cNvPr>
            <p:cNvSpPr>
              <a:spLocks noChangeShapeType="1"/>
            </p:cNvSpPr>
            <p:nvPr/>
          </p:nvSpPr>
          <p:spPr bwMode="auto">
            <a:xfrm>
              <a:off x="6945313" y="32766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3" name="Line 1187">
              <a:extLst>
                <a:ext uri="{FF2B5EF4-FFF2-40B4-BE49-F238E27FC236}">
                  <a16:creationId xmlns:a16="http://schemas.microsoft.com/office/drawing/2014/main" xmlns="" id="{17DFAB60-A406-474C-844C-C47313B3B001}"/>
                </a:ext>
              </a:extLst>
            </p:cNvPr>
            <p:cNvSpPr>
              <a:spLocks noChangeShapeType="1"/>
            </p:cNvSpPr>
            <p:nvPr/>
          </p:nvSpPr>
          <p:spPr bwMode="auto">
            <a:xfrm flipH="1">
              <a:off x="6916738" y="33051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4" name="Line 1188">
              <a:extLst>
                <a:ext uri="{FF2B5EF4-FFF2-40B4-BE49-F238E27FC236}">
                  <a16:creationId xmlns:a16="http://schemas.microsoft.com/office/drawing/2014/main" xmlns="" id="{7FCE17CF-CDA3-4C01-BBCE-29878E508515}"/>
                </a:ext>
              </a:extLst>
            </p:cNvPr>
            <p:cNvSpPr>
              <a:spLocks noChangeShapeType="1"/>
            </p:cNvSpPr>
            <p:nvPr/>
          </p:nvSpPr>
          <p:spPr bwMode="auto">
            <a:xfrm>
              <a:off x="6886575" y="3224213"/>
              <a:ext cx="0" cy="52387"/>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5" name="Line 1189">
              <a:extLst>
                <a:ext uri="{FF2B5EF4-FFF2-40B4-BE49-F238E27FC236}">
                  <a16:creationId xmlns:a16="http://schemas.microsoft.com/office/drawing/2014/main" xmlns="" id="{EDEA9EF7-B745-4F62-BF82-E81844A5842F}"/>
                </a:ext>
              </a:extLst>
            </p:cNvPr>
            <p:cNvSpPr>
              <a:spLocks noChangeShapeType="1"/>
            </p:cNvSpPr>
            <p:nvPr/>
          </p:nvSpPr>
          <p:spPr bwMode="auto">
            <a:xfrm flipH="1">
              <a:off x="6858000" y="3252788"/>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6" name="Line 1190">
              <a:extLst>
                <a:ext uri="{FF2B5EF4-FFF2-40B4-BE49-F238E27FC236}">
                  <a16:creationId xmlns:a16="http://schemas.microsoft.com/office/drawing/2014/main" xmlns="" id="{0D888517-582C-4C7C-860D-4A05A4404B8F}"/>
                </a:ext>
              </a:extLst>
            </p:cNvPr>
            <p:cNvSpPr>
              <a:spLocks noChangeShapeType="1"/>
            </p:cNvSpPr>
            <p:nvPr/>
          </p:nvSpPr>
          <p:spPr bwMode="auto">
            <a:xfrm>
              <a:off x="6753225" y="3011488"/>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7" name="Line 1191">
              <a:extLst>
                <a:ext uri="{FF2B5EF4-FFF2-40B4-BE49-F238E27FC236}">
                  <a16:creationId xmlns:a16="http://schemas.microsoft.com/office/drawing/2014/main" xmlns="" id="{AA09698A-C0B2-4662-8A1E-F00585334268}"/>
                </a:ext>
              </a:extLst>
            </p:cNvPr>
            <p:cNvSpPr>
              <a:spLocks noChangeShapeType="1"/>
            </p:cNvSpPr>
            <p:nvPr/>
          </p:nvSpPr>
          <p:spPr bwMode="auto">
            <a:xfrm flipH="1">
              <a:off x="6724650" y="303688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8" name="Line 1192">
              <a:extLst>
                <a:ext uri="{FF2B5EF4-FFF2-40B4-BE49-F238E27FC236}">
                  <a16:creationId xmlns:a16="http://schemas.microsoft.com/office/drawing/2014/main" xmlns="" id="{D215C642-37B1-43BD-B77A-FBE6CE3F8B0E}"/>
                </a:ext>
              </a:extLst>
            </p:cNvPr>
            <p:cNvSpPr>
              <a:spLocks noChangeShapeType="1"/>
            </p:cNvSpPr>
            <p:nvPr/>
          </p:nvSpPr>
          <p:spPr bwMode="auto">
            <a:xfrm>
              <a:off x="7435850" y="4017963"/>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79" name="Line 1193">
              <a:extLst>
                <a:ext uri="{FF2B5EF4-FFF2-40B4-BE49-F238E27FC236}">
                  <a16:creationId xmlns:a16="http://schemas.microsoft.com/office/drawing/2014/main" xmlns="" id="{A0B46D95-0138-4D97-AA4B-DE7033CB25B6}"/>
                </a:ext>
              </a:extLst>
            </p:cNvPr>
            <p:cNvSpPr>
              <a:spLocks noChangeShapeType="1"/>
            </p:cNvSpPr>
            <p:nvPr/>
          </p:nvSpPr>
          <p:spPr bwMode="auto">
            <a:xfrm flipH="1">
              <a:off x="7410450" y="404653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0" name="Line 1194">
              <a:extLst>
                <a:ext uri="{FF2B5EF4-FFF2-40B4-BE49-F238E27FC236}">
                  <a16:creationId xmlns:a16="http://schemas.microsoft.com/office/drawing/2014/main" xmlns="" id="{B9F7059A-35D3-489A-BA60-C1A46181E14D}"/>
                </a:ext>
              </a:extLst>
            </p:cNvPr>
            <p:cNvSpPr>
              <a:spLocks noChangeShapeType="1"/>
            </p:cNvSpPr>
            <p:nvPr/>
          </p:nvSpPr>
          <p:spPr bwMode="auto">
            <a:xfrm>
              <a:off x="7448550" y="4017963"/>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1" name="Line 1195">
              <a:extLst>
                <a:ext uri="{FF2B5EF4-FFF2-40B4-BE49-F238E27FC236}">
                  <a16:creationId xmlns:a16="http://schemas.microsoft.com/office/drawing/2014/main" xmlns="" id="{0336D8D7-D0AB-4707-9C9D-CBF1576776BC}"/>
                </a:ext>
              </a:extLst>
            </p:cNvPr>
            <p:cNvSpPr>
              <a:spLocks noChangeShapeType="1"/>
            </p:cNvSpPr>
            <p:nvPr/>
          </p:nvSpPr>
          <p:spPr bwMode="auto">
            <a:xfrm flipH="1">
              <a:off x="7419975" y="404653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2" name="Line 1196">
              <a:extLst>
                <a:ext uri="{FF2B5EF4-FFF2-40B4-BE49-F238E27FC236}">
                  <a16:creationId xmlns:a16="http://schemas.microsoft.com/office/drawing/2014/main" xmlns="" id="{06A87CE5-00C0-4584-AE04-D64914A5ACD4}"/>
                </a:ext>
              </a:extLst>
            </p:cNvPr>
            <p:cNvSpPr>
              <a:spLocks noChangeShapeType="1"/>
            </p:cNvSpPr>
            <p:nvPr/>
          </p:nvSpPr>
          <p:spPr bwMode="auto">
            <a:xfrm>
              <a:off x="8081963" y="4333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3" name="Line 1197">
              <a:extLst>
                <a:ext uri="{FF2B5EF4-FFF2-40B4-BE49-F238E27FC236}">
                  <a16:creationId xmlns:a16="http://schemas.microsoft.com/office/drawing/2014/main" xmlns="" id="{A49B9537-475A-41DC-81DC-C9A5EAF3511B}"/>
                </a:ext>
              </a:extLst>
            </p:cNvPr>
            <p:cNvSpPr>
              <a:spLocks noChangeShapeType="1"/>
            </p:cNvSpPr>
            <p:nvPr/>
          </p:nvSpPr>
          <p:spPr bwMode="auto">
            <a:xfrm flipH="1">
              <a:off x="8053388" y="43624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4" name="Line 1198">
              <a:extLst>
                <a:ext uri="{FF2B5EF4-FFF2-40B4-BE49-F238E27FC236}">
                  <a16:creationId xmlns:a16="http://schemas.microsoft.com/office/drawing/2014/main" xmlns="" id="{8DDA3D53-F945-420B-BC83-7ADCEE2AFCD4}"/>
                </a:ext>
              </a:extLst>
            </p:cNvPr>
            <p:cNvSpPr>
              <a:spLocks noChangeShapeType="1"/>
            </p:cNvSpPr>
            <p:nvPr/>
          </p:nvSpPr>
          <p:spPr bwMode="auto">
            <a:xfrm>
              <a:off x="8101013" y="4333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5" name="Line 1199">
              <a:extLst>
                <a:ext uri="{FF2B5EF4-FFF2-40B4-BE49-F238E27FC236}">
                  <a16:creationId xmlns:a16="http://schemas.microsoft.com/office/drawing/2014/main" xmlns="" id="{6B345C0D-55D5-43C3-847A-8A8BE61D8699}"/>
                </a:ext>
              </a:extLst>
            </p:cNvPr>
            <p:cNvSpPr>
              <a:spLocks noChangeShapeType="1"/>
            </p:cNvSpPr>
            <p:nvPr/>
          </p:nvSpPr>
          <p:spPr bwMode="auto">
            <a:xfrm flipH="1">
              <a:off x="8072438" y="43624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6" name="Line 1200">
              <a:extLst>
                <a:ext uri="{FF2B5EF4-FFF2-40B4-BE49-F238E27FC236}">
                  <a16:creationId xmlns:a16="http://schemas.microsoft.com/office/drawing/2014/main" xmlns="" id="{F04D7E13-926A-41D3-82A7-C37E33B4701E}"/>
                </a:ext>
              </a:extLst>
            </p:cNvPr>
            <p:cNvSpPr>
              <a:spLocks noChangeShapeType="1"/>
            </p:cNvSpPr>
            <p:nvPr/>
          </p:nvSpPr>
          <p:spPr bwMode="auto">
            <a:xfrm>
              <a:off x="8186738" y="43497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7" name="Line 1201">
              <a:extLst>
                <a:ext uri="{FF2B5EF4-FFF2-40B4-BE49-F238E27FC236}">
                  <a16:creationId xmlns:a16="http://schemas.microsoft.com/office/drawing/2014/main" xmlns="" id="{B2A18029-EB26-4529-AE81-C434EDE34A02}"/>
                </a:ext>
              </a:extLst>
            </p:cNvPr>
            <p:cNvSpPr>
              <a:spLocks noChangeShapeType="1"/>
            </p:cNvSpPr>
            <p:nvPr/>
          </p:nvSpPr>
          <p:spPr bwMode="auto">
            <a:xfrm flipH="1">
              <a:off x="8158163" y="4378325"/>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312" name="Group 6311">
            <a:extLst>
              <a:ext uri="{FF2B5EF4-FFF2-40B4-BE49-F238E27FC236}">
                <a16:creationId xmlns:a16="http://schemas.microsoft.com/office/drawing/2014/main" xmlns="" id="{7797C29F-FA32-4765-9475-345F704262CE}"/>
              </a:ext>
            </a:extLst>
          </p:cNvPr>
          <p:cNvGrpSpPr/>
          <p:nvPr/>
        </p:nvGrpSpPr>
        <p:grpSpPr>
          <a:xfrm>
            <a:off x="6753225" y="3046413"/>
            <a:ext cx="2078038" cy="1166812"/>
            <a:chOff x="6753225" y="3046413"/>
            <a:chExt cx="2078038" cy="1166812"/>
          </a:xfrm>
        </p:grpSpPr>
        <p:sp>
          <p:nvSpPr>
            <p:cNvPr id="6288" name="Freeform 1202">
              <a:extLst>
                <a:ext uri="{FF2B5EF4-FFF2-40B4-BE49-F238E27FC236}">
                  <a16:creationId xmlns:a16="http://schemas.microsoft.com/office/drawing/2014/main" xmlns="" id="{4640E2B8-6E5A-4738-8D5B-EA462FB07C69}"/>
                </a:ext>
              </a:extLst>
            </p:cNvPr>
            <p:cNvSpPr>
              <a:spLocks/>
            </p:cNvSpPr>
            <p:nvPr/>
          </p:nvSpPr>
          <p:spPr bwMode="auto">
            <a:xfrm>
              <a:off x="6753225" y="3046413"/>
              <a:ext cx="2078038" cy="1141412"/>
            </a:xfrm>
            <a:custGeom>
              <a:avLst/>
              <a:gdLst>
                <a:gd name="T0" fmla="*/ 0 w 1309"/>
                <a:gd name="T1" fmla="*/ 12 h 719"/>
                <a:gd name="T2" fmla="*/ 10 w 1309"/>
                <a:gd name="T3" fmla="*/ 46 h 719"/>
                <a:gd name="T4" fmla="*/ 20 w 1309"/>
                <a:gd name="T5" fmla="*/ 60 h 719"/>
                <a:gd name="T6" fmla="*/ 24 w 1309"/>
                <a:gd name="T7" fmla="*/ 80 h 719"/>
                <a:gd name="T8" fmla="*/ 38 w 1309"/>
                <a:gd name="T9" fmla="*/ 112 h 719"/>
                <a:gd name="T10" fmla="*/ 48 w 1309"/>
                <a:gd name="T11" fmla="*/ 145 h 719"/>
                <a:gd name="T12" fmla="*/ 76 w 1309"/>
                <a:gd name="T13" fmla="*/ 179 h 719"/>
                <a:gd name="T14" fmla="*/ 109 w 1309"/>
                <a:gd name="T15" fmla="*/ 195 h 719"/>
                <a:gd name="T16" fmla="*/ 115 w 1309"/>
                <a:gd name="T17" fmla="*/ 213 h 719"/>
                <a:gd name="T18" fmla="*/ 121 w 1309"/>
                <a:gd name="T19" fmla="*/ 229 h 719"/>
                <a:gd name="T20" fmla="*/ 125 w 1309"/>
                <a:gd name="T21" fmla="*/ 249 h 719"/>
                <a:gd name="T22" fmla="*/ 133 w 1309"/>
                <a:gd name="T23" fmla="*/ 287 h 719"/>
                <a:gd name="T24" fmla="*/ 135 w 1309"/>
                <a:gd name="T25" fmla="*/ 297 h 719"/>
                <a:gd name="T26" fmla="*/ 137 w 1309"/>
                <a:gd name="T27" fmla="*/ 317 h 719"/>
                <a:gd name="T28" fmla="*/ 141 w 1309"/>
                <a:gd name="T29" fmla="*/ 333 h 719"/>
                <a:gd name="T30" fmla="*/ 147 w 1309"/>
                <a:gd name="T31" fmla="*/ 349 h 719"/>
                <a:gd name="T32" fmla="*/ 177 w 1309"/>
                <a:gd name="T33" fmla="*/ 367 h 719"/>
                <a:gd name="T34" fmla="*/ 195 w 1309"/>
                <a:gd name="T35" fmla="*/ 383 h 719"/>
                <a:gd name="T36" fmla="*/ 197 w 1309"/>
                <a:gd name="T37" fmla="*/ 399 h 719"/>
                <a:gd name="T38" fmla="*/ 205 w 1309"/>
                <a:gd name="T39" fmla="*/ 432 h 719"/>
                <a:gd name="T40" fmla="*/ 217 w 1309"/>
                <a:gd name="T41" fmla="*/ 450 h 719"/>
                <a:gd name="T42" fmla="*/ 251 w 1309"/>
                <a:gd name="T43" fmla="*/ 466 h 719"/>
                <a:gd name="T44" fmla="*/ 257 w 1309"/>
                <a:gd name="T45" fmla="*/ 486 h 719"/>
                <a:gd name="T46" fmla="*/ 263 w 1309"/>
                <a:gd name="T47" fmla="*/ 502 h 719"/>
                <a:gd name="T48" fmla="*/ 273 w 1309"/>
                <a:gd name="T49" fmla="*/ 518 h 719"/>
                <a:gd name="T50" fmla="*/ 287 w 1309"/>
                <a:gd name="T51" fmla="*/ 572 h 719"/>
                <a:gd name="T52" fmla="*/ 309 w 1309"/>
                <a:gd name="T53" fmla="*/ 592 h 719"/>
                <a:gd name="T54" fmla="*/ 313 w 1309"/>
                <a:gd name="T55" fmla="*/ 626 h 719"/>
                <a:gd name="T56" fmla="*/ 329 w 1309"/>
                <a:gd name="T57" fmla="*/ 644 h 719"/>
                <a:gd name="T58" fmla="*/ 345 w 1309"/>
                <a:gd name="T59" fmla="*/ 664 h 719"/>
                <a:gd name="T60" fmla="*/ 372 w 1309"/>
                <a:gd name="T61" fmla="*/ 682 h 719"/>
                <a:gd name="T62" fmla="*/ 376 w 1309"/>
                <a:gd name="T63" fmla="*/ 702 h 719"/>
                <a:gd name="T64" fmla="*/ 384 w 1309"/>
                <a:gd name="T65"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9" h="719">
                  <a:moveTo>
                    <a:pt x="0" y="0"/>
                  </a:moveTo>
                  <a:lnTo>
                    <a:pt x="0" y="12"/>
                  </a:lnTo>
                  <a:lnTo>
                    <a:pt x="10" y="12"/>
                  </a:lnTo>
                  <a:lnTo>
                    <a:pt x="10" y="46"/>
                  </a:lnTo>
                  <a:lnTo>
                    <a:pt x="20" y="46"/>
                  </a:lnTo>
                  <a:lnTo>
                    <a:pt x="20" y="60"/>
                  </a:lnTo>
                  <a:lnTo>
                    <a:pt x="24" y="60"/>
                  </a:lnTo>
                  <a:lnTo>
                    <a:pt x="24" y="80"/>
                  </a:lnTo>
                  <a:lnTo>
                    <a:pt x="38" y="80"/>
                  </a:lnTo>
                  <a:lnTo>
                    <a:pt x="38" y="112"/>
                  </a:lnTo>
                  <a:lnTo>
                    <a:pt x="48" y="112"/>
                  </a:lnTo>
                  <a:lnTo>
                    <a:pt x="48" y="145"/>
                  </a:lnTo>
                  <a:lnTo>
                    <a:pt x="76" y="145"/>
                  </a:lnTo>
                  <a:lnTo>
                    <a:pt x="76" y="179"/>
                  </a:lnTo>
                  <a:lnTo>
                    <a:pt x="109" y="179"/>
                  </a:lnTo>
                  <a:lnTo>
                    <a:pt x="109" y="195"/>
                  </a:lnTo>
                  <a:lnTo>
                    <a:pt x="115" y="195"/>
                  </a:lnTo>
                  <a:lnTo>
                    <a:pt x="115" y="213"/>
                  </a:lnTo>
                  <a:lnTo>
                    <a:pt x="121" y="213"/>
                  </a:lnTo>
                  <a:lnTo>
                    <a:pt x="121" y="229"/>
                  </a:lnTo>
                  <a:lnTo>
                    <a:pt x="125" y="229"/>
                  </a:lnTo>
                  <a:lnTo>
                    <a:pt x="125" y="249"/>
                  </a:lnTo>
                  <a:lnTo>
                    <a:pt x="133" y="249"/>
                  </a:lnTo>
                  <a:lnTo>
                    <a:pt x="133" y="287"/>
                  </a:lnTo>
                  <a:lnTo>
                    <a:pt x="135" y="287"/>
                  </a:lnTo>
                  <a:lnTo>
                    <a:pt x="135" y="297"/>
                  </a:lnTo>
                  <a:lnTo>
                    <a:pt x="137" y="297"/>
                  </a:lnTo>
                  <a:lnTo>
                    <a:pt x="137" y="317"/>
                  </a:lnTo>
                  <a:lnTo>
                    <a:pt x="141" y="317"/>
                  </a:lnTo>
                  <a:lnTo>
                    <a:pt x="141" y="333"/>
                  </a:lnTo>
                  <a:lnTo>
                    <a:pt x="147" y="333"/>
                  </a:lnTo>
                  <a:lnTo>
                    <a:pt x="147" y="349"/>
                  </a:lnTo>
                  <a:lnTo>
                    <a:pt x="177" y="349"/>
                  </a:lnTo>
                  <a:lnTo>
                    <a:pt x="177" y="367"/>
                  </a:lnTo>
                  <a:lnTo>
                    <a:pt x="195" y="367"/>
                  </a:lnTo>
                  <a:lnTo>
                    <a:pt x="195" y="383"/>
                  </a:lnTo>
                  <a:lnTo>
                    <a:pt x="197" y="383"/>
                  </a:lnTo>
                  <a:lnTo>
                    <a:pt x="197" y="399"/>
                  </a:lnTo>
                  <a:lnTo>
                    <a:pt x="205" y="399"/>
                  </a:lnTo>
                  <a:lnTo>
                    <a:pt x="205" y="432"/>
                  </a:lnTo>
                  <a:lnTo>
                    <a:pt x="217" y="432"/>
                  </a:lnTo>
                  <a:lnTo>
                    <a:pt x="217" y="450"/>
                  </a:lnTo>
                  <a:lnTo>
                    <a:pt x="251" y="450"/>
                  </a:lnTo>
                  <a:lnTo>
                    <a:pt x="251" y="466"/>
                  </a:lnTo>
                  <a:lnTo>
                    <a:pt x="257" y="466"/>
                  </a:lnTo>
                  <a:lnTo>
                    <a:pt x="257" y="486"/>
                  </a:lnTo>
                  <a:lnTo>
                    <a:pt x="263" y="486"/>
                  </a:lnTo>
                  <a:lnTo>
                    <a:pt x="263" y="502"/>
                  </a:lnTo>
                  <a:lnTo>
                    <a:pt x="273" y="502"/>
                  </a:lnTo>
                  <a:lnTo>
                    <a:pt x="273" y="518"/>
                  </a:lnTo>
                  <a:lnTo>
                    <a:pt x="287" y="518"/>
                  </a:lnTo>
                  <a:lnTo>
                    <a:pt x="287" y="572"/>
                  </a:lnTo>
                  <a:lnTo>
                    <a:pt x="309" y="572"/>
                  </a:lnTo>
                  <a:lnTo>
                    <a:pt x="309" y="592"/>
                  </a:lnTo>
                  <a:lnTo>
                    <a:pt x="313" y="592"/>
                  </a:lnTo>
                  <a:lnTo>
                    <a:pt x="313" y="626"/>
                  </a:lnTo>
                  <a:lnTo>
                    <a:pt x="329" y="626"/>
                  </a:lnTo>
                  <a:lnTo>
                    <a:pt x="329" y="644"/>
                  </a:lnTo>
                  <a:lnTo>
                    <a:pt x="345" y="644"/>
                  </a:lnTo>
                  <a:lnTo>
                    <a:pt x="345" y="664"/>
                  </a:lnTo>
                  <a:lnTo>
                    <a:pt x="372" y="664"/>
                  </a:lnTo>
                  <a:lnTo>
                    <a:pt x="372" y="682"/>
                  </a:lnTo>
                  <a:lnTo>
                    <a:pt x="376" y="682"/>
                  </a:lnTo>
                  <a:lnTo>
                    <a:pt x="376" y="702"/>
                  </a:lnTo>
                  <a:lnTo>
                    <a:pt x="384" y="702"/>
                  </a:lnTo>
                  <a:lnTo>
                    <a:pt x="384" y="719"/>
                  </a:lnTo>
                  <a:lnTo>
                    <a:pt x="1309" y="719"/>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89" name="Line 1203">
              <a:extLst>
                <a:ext uri="{FF2B5EF4-FFF2-40B4-BE49-F238E27FC236}">
                  <a16:creationId xmlns:a16="http://schemas.microsoft.com/office/drawing/2014/main" xmlns="" id="{D4AD7271-F760-4D02-8F25-A0E24CC9BD7E}"/>
                </a:ext>
              </a:extLst>
            </p:cNvPr>
            <p:cNvSpPr>
              <a:spLocks noChangeShapeType="1"/>
            </p:cNvSpPr>
            <p:nvPr/>
          </p:nvSpPr>
          <p:spPr bwMode="auto">
            <a:xfrm>
              <a:off x="8675688"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0" name="Line 1204">
              <a:extLst>
                <a:ext uri="{FF2B5EF4-FFF2-40B4-BE49-F238E27FC236}">
                  <a16:creationId xmlns:a16="http://schemas.microsoft.com/office/drawing/2014/main" xmlns="" id="{469F1123-51C5-40C2-8D11-C502E47C9829}"/>
                </a:ext>
              </a:extLst>
            </p:cNvPr>
            <p:cNvSpPr>
              <a:spLocks noChangeShapeType="1"/>
            </p:cNvSpPr>
            <p:nvPr/>
          </p:nvSpPr>
          <p:spPr bwMode="auto">
            <a:xfrm flipH="1">
              <a:off x="8647113" y="4187825"/>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1" name="Line 1205">
              <a:extLst>
                <a:ext uri="{FF2B5EF4-FFF2-40B4-BE49-F238E27FC236}">
                  <a16:creationId xmlns:a16="http://schemas.microsoft.com/office/drawing/2014/main" xmlns="" id="{F98EF4FB-66E1-48A4-96FB-3D9B495BBF72}"/>
                </a:ext>
              </a:extLst>
            </p:cNvPr>
            <p:cNvSpPr>
              <a:spLocks noChangeShapeType="1"/>
            </p:cNvSpPr>
            <p:nvPr/>
          </p:nvSpPr>
          <p:spPr bwMode="auto">
            <a:xfrm>
              <a:off x="858520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2" name="Line 1206">
              <a:extLst>
                <a:ext uri="{FF2B5EF4-FFF2-40B4-BE49-F238E27FC236}">
                  <a16:creationId xmlns:a16="http://schemas.microsoft.com/office/drawing/2014/main" xmlns="" id="{64B9CE4C-36BB-4C79-8EDE-CBE3C2B6803B}"/>
                </a:ext>
              </a:extLst>
            </p:cNvPr>
            <p:cNvSpPr>
              <a:spLocks noChangeShapeType="1"/>
            </p:cNvSpPr>
            <p:nvPr/>
          </p:nvSpPr>
          <p:spPr bwMode="auto">
            <a:xfrm flipH="1">
              <a:off x="8556625"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3" name="Line 1207">
              <a:extLst>
                <a:ext uri="{FF2B5EF4-FFF2-40B4-BE49-F238E27FC236}">
                  <a16:creationId xmlns:a16="http://schemas.microsoft.com/office/drawing/2014/main" xmlns="" id="{1C654616-A86E-4CD7-8C69-18B6088138B8}"/>
                </a:ext>
              </a:extLst>
            </p:cNvPr>
            <p:cNvSpPr>
              <a:spLocks noChangeShapeType="1"/>
            </p:cNvSpPr>
            <p:nvPr/>
          </p:nvSpPr>
          <p:spPr bwMode="auto">
            <a:xfrm>
              <a:off x="8537575"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4" name="Line 1208">
              <a:extLst>
                <a:ext uri="{FF2B5EF4-FFF2-40B4-BE49-F238E27FC236}">
                  <a16:creationId xmlns:a16="http://schemas.microsoft.com/office/drawing/2014/main" xmlns="" id="{5A036B63-C071-4FB2-A62F-46B800FD77F4}"/>
                </a:ext>
              </a:extLst>
            </p:cNvPr>
            <p:cNvSpPr>
              <a:spLocks noChangeShapeType="1"/>
            </p:cNvSpPr>
            <p:nvPr/>
          </p:nvSpPr>
          <p:spPr bwMode="auto">
            <a:xfrm flipH="1">
              <a:off x="8509000"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5" name="Line 1209">
              <a:extLst>
                <a:ext uri="{FF2B5EF4-FFF2-40B4-BE49-F238E27FC236}">
                  <a16:creationId xmlns:a16="http://schemas.microsoft.com/office/drawing/2014/main" xmlns="" id="{C584FCDB-C952-44BD-AD43-725FDAC57DE3}"/>
                </a:ext>
              </a:extLst>
            </p:cNvPr>
            <p:cNvSpPr>
              <a:spLocks noChangeShapeType="1"/>
            </p:cNvSpPr>
            <p:nvPr/>
          </p:nvSpPr>
          <p:spPr bwMode="auto">
            <a:xfrm>
              <a:off x="8474075"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6" name="Line 1210">
              <a:extLst>
                <a:ext uri="{FF2B5EF4-FFF2-40B4-BE49-F238E27FC236}">
                  <a16:creationId xmlns:a16="http://schemas.microsoft.com/office/drawing/2014/main" xmlns="" id="{71694032-660E-4AA0-9B8C-1D6420FD1719}"/>
                </a:ext>
              </a:extLst>
            </p:cNvPr>
            <p:cNvSpPr>
              <a:spLocks noChangeShapeType="1"/>
            </p:cNvSpPr>
            <p:nvPr/>
          </p:nvSpPr>
          <p:spPr bwMode="auto">
            <a:xfrm flipH="1">
              <a:off x="8445500" y="4187825"/>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7" name="Line 1211">
              <a:extLst>
                <a:ext uri="{FF2B5EF4-FFF2-40B4-BE49-F238E27FC236}">
                  <a16:creationId xmlns:a16="http://schemas.microsoft.com/office/drawing/2014/main" xmlns="" id="{E275F8CC-3A73-4C09-B362-E40424A3860C}"/>
                </a:ext>
              </a:extLst>
            </p:cNvPr>
            <p:cNvSpPr>
              <a:spLocks noChangeShapeType="1"/>
            </p:cNvSpPr>
            <p:nvPr/>
          </p:nvSpPr>
          <p:spPr bwMode="auto">
            <a:xfrm>
              <a:off x="826135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8" name="Line 1212">
              <a:extLst>
                <a:ext uri="{FF2B5EF4-FFF2-40B4-BE49-F238E27FC236}">
                  <a16:creationId xmlns:a16="http://schemas.microsoft.com/office/drawing/2014/main" xmlns="" id="{23F804CB-46F8-4091-87D9-53891C52B5F9}"/>
                </a:ext>
              </a:extLst>
            </p:cNvPr>
            <p:cNvSpPr>
              <a:spLocks noChangeShapeType="1"/>
            </p:cNvSpPr>
            <p:nvPr/>
          </p:nvSpPr>
          <p:spPr bwMode="auto">
            <a:xfrm flipH="1">
              <a:off x="8232775"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99" name="Line 1213">
              <a:extLst>
                <a:ext uri="{FF2B5EF4-FFF2-40B4-BE49-F238E27FC236}">
                  <a16:creationId xmlns:a16="http://schemas.microsoft.com/office/drawing/2014/main" xmlns="" id="{9EE4A93E-C080-477B-9644-C5A9369904C0}"/>
                </a:ext>
              </a:extLst>
            </p:cNvPr>
            <p:cNvSpPr>
              <a:spLocks noChangeShapeType="1"/>
            </p:cNvSpPr>
            <p:nvPr/>
          </p:nvSpPr>
          <p:spPr bwMode="auto">
            <a:xfrm>
              <a:off x="824230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0" name="Line 1214">
              <a:extLst>
                <a:ext uri="{FF2B5EF4-FFF2-40B4-BE49-F238E27FC236}">
                  <a16:creationId xmlns:a16="http://schemas.microsoft.com/office/drawing/2014/main" xmlns="" id="{B5482152-FEF2-4F53-9AE3-6551B9A08155}"/>
                </a:ext>
              </a:extLst>
            </p:cNvPr>
            <p:cNvSpPr>
              <a:spLocks noChangeShapeType="1"/>
            </p:cNvSpPr>
            <p:nvPr/>
          </p:nvSpPr>
          <p:spPr bwMode="auto">
            <a:xfrm flipH="1">
              <a:off x="8216900"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1" name="Line 1215">
              <a:extLst>
                <a:ext uri="{FF2B5EF4-FFF2-40B4-BE49-F238E27FC236}">
                  <a16:creationId xmlns:a16="http://schemas.microsoft.com/office/drawing/2014/main" xmlns="" id="{04D43DF5-B381-4F1A-A5F3-EB71D701FFFF}"/>
                </a:ext>
              </a:extLst>
            </p:cNvPr>
            <p:cNvSpPr>
              <a:spLocks noChangeShapeType="1"/>
            </p:cNvSpPr>
            <p:nvPr/>
          </p:nvSpPr>
          <p:spPr bwMode="auto">
            <a:xfrm>
              <a:off x="821690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2" name="Line 1216">
              <a:extLst>
                <a:ext uri="{FF2B5EF4-FFF2-40B4-BE49-F238E27FC236}">
                  <a16:creationId xmlns:a16="http://schemas.microsoft.com/office/drawing/2014/main" xmlns="" id="{BA884B27-F185-473C-B64D-860E99260CDE}"/>
                </a:ext>
              </a:extLst>
            </p:cNvPr>
            <p:cNvSpPr>
              <a:spLocks noChangeShapeType="1"/>
            </p:cNvSpPr>
            <p:nvPr/>
          </p:nvSpPr>
          <p:spPr bwMode="auto">
            <a:xfrm flipH="1">
              <a:off x="8189913" y="4187825"/>
              <a:ext cx="5238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3" name="Line 1217">
              <a:extLst>
                <a:ext uri="{FF2B5EF4-FFF2-40B4-BE49-F238E27FC236}">
                  <a16:creationId xmlns:a16="http://schemas.microsoft.com/office/drawing/2014/main" xmlns="" id="{66594CEA-CEC3-4FC2-9216-7A4C2BEB58D6}"/>
                </a:ext>
              </a:extLst>
            </p:cNvPr>
            <p:cNvSpPr>
              <a:spLocks noChangeShapeType="1"/>
            </p:cNvSpPr>
            <p:nvPr/>
          </p:nvSpPr>
          <p:spPr bwMode="auto">
            <a:xfrm>
              <a:off x="8116888"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4" name="Line 1218">
              <a:extLst>
                <a:ext uri="{FF2B5EF4-FFF2-40B4-BE49-F238E27FC236}">
                  <a16:creationId xmlns:a16="http://schemas.microsoft.com/office/drawing/2014/main" xmlns="" id="{33FFE785-C4C3-4C9C-922E-58A36A81D654}"/>
                </a:ext>
              </a:extLst>
            </p:cNvPr>
            <p:cNvSpPr>
              <a:spLocks noChangeShapeType="1"/>
            </p:cNvSpPr>
            <p:nvPr/>
          </p:nvSpPr>
          <p:spPr bwMode="auto">
            <a:xfrm flipH="1">
              <a:off x="8091488"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5" name="Line 1219">
              <a:extLst>
                <a:ext uri="{FF2B5EF4-FFF2-40B4-BE49-F238E27FC236}">
                  <a16:creationId xmlns:a16="http://schemas.microsoft.com/office/drawing/2014/main" xmlns="" id="{12297A5F-54C6-4B87-A750-827312A26BEB}"/>
                </a:ext>
              </a:extLst>
            </p:cNvPr>
            <p:cNvSpPr>
              <a:spLocks noChangeShapeType="1"/>
            </p:cNvSpPr>
            <p:nvPr/>
          </p:nvSpPr>
          <p:spPr bwMode="auto">
            <a:xfrm>
              <a:off x="7986713"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6" name="Line 1220">
              <a:extLst>
                <a:ext uri="{FF2B5EF4-FFF2-40B4-BE49-F238E27FC236}">
                  <a16:creationId xmlns:a16="http://schemas.microsoft.com/office/drawing/2014/main" xmlns="" id="{CAFFD4DF-58AA-4159-B614-AA1AAB1913B0}"/>
                </a:ext>
              </a:extLst>
            </p:cNvPr>
            <p:cNvSpPr>
              <a:spLocks noChangeShapeType="1"/>
            </p:cNvSpPr>
            <p:nvPr/>
          </p:nvSpPr>
          <p:spPr bwMode="auto">
            <a:xfrm flipH="1">
              <a:off x="7961313"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7" name="Line 1221">
              <a:extLst>
                <a:ext uri="{FF2B5EF4-FFF2-40B4-BE49-F238E27FC236}">
                  <a16:creationId xmlns:a16="http://schemas.microsoft.com/office/drawing/2014/main" xmlns="" id="{64BEC5E2-1A94-4D11-B16E-FF7E74A05323}"/>
                </a:ext>
              </a:extLst>
            </p:cNvPr>
            <p:cNvSpPr>
              <a:spLocks noChangeShapeType="1"/>
            </p:cNvSpPr>
            <p:nvPr/>
          </p:nvSpPr>
          <p:spPr bwMode="auto">
            <a:xfrm>
              <a:off x="7840663"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8" name="Line 1222">
              <a:extLst>
                <a:ext uri="{FF2B5EF4-FFF2-40B4-BE49-F238E27FC236}">
                  <a16:creationId xmlns:a16="http://schemas.microsoft.com/office/drawing/2014/main" xmlns="" id="{E3EFD0E2-60F1-4CCC-B7B2-86A5EEA0E856}"/>
                </a:ext>
              </a:extLst>
            </p:cNvPr>
            <p:cNvSpPr>
              <a:spLocks noChangeShapeType="1"/>
            </p:cNvSpPr>
            <p:nvPr/>
          </p:nvSpPr>
          <p:spPr bwMode="auto">
            <a:xfrm flipH="1">
              <a:off x="7815263"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09" name="Line 1223">
              <a:extLst>
                <a:ext uri="{FF2B5EF4-FFF2-40B4-BE49-F238E27FC236}">
                  <a16:creationId xmlns:a16="http://schemas.microsoft.com/office/drawing/2014/main" xmlns="" id="{EBD2CA8E-759A-418F-A7C3-CBB504189DD3}"/>
                </a:ext>
              </a:extLst>
            </p:cNvPr>
            <p:cNvSpPr>
              <a:spLocks noChangeShapeType="1"/>
            </p:cNvSpPr>
            <p:nvPr/>
          </p:nvSpPr>
          <p:spPr bwMode="auto">
            <a:xfrm>
              <a:off x="775335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10" name="Line 1224">
              <a:extLst>
                <a:ext uri="{FF2B5EF4-FFF2-40B4-BE49-F238E27FC236}">
                  <a16:creationId xmlns:a16="http://schemas.microsoft.com/office/drawing/2014/main" xmlns="" id="{084F076B-1FF6-4AFD-830B-218BA04510F1}"/>
                </a:ext>
              </a:extLst>
            </p:cNvPr>
            <p:cNvSpPr>
              <a:spLocks noChangeShapeType="1"/>
            </p:cNvSpPr>
            <p:nvPr/>
          </p:nvSpPr>
          <p:spPr bwMode="auto">
            <a:xfrm flipH="1">
              <a:off x="7724775" y="4187825"/>
              <a:ext cx="5238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19" name="Line 1226">
              <a:extLst>
                <a:ext uri="{FF2B5EF4-FFF2-40B4-BE49-F238E27FC236}">
                  <a16:creationId xmlns:a16="http://schemas.microsoft.com/office/drawing/2014/main" xmlns="" id="{CF4C2208-2745-4FF8-BFAD-559738134911}"/>
                </a:ext>
              </a:extLst>
            </p:cNvPr>
            <p:cNvSpPr>
              <a:spLocks noChangeShapeType="1"/>
            </p:cNvSpPr>
            <p:nvPr/>
          </p:nvSpPr>
          <p:spPr bwMode="auto">
            <a:xfrm>
              <a:off x="756920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0" name="Line 1227">
              <a:extLst>
                <a:ext uri="{FF2B5EF4-FFF2-40B4-BE49-F238E27FC236}">
                  <a16:creationId xmlns:a16="http://schemas.microsoft.com/office/drawing/2014/main" xmlns="" id="{613B8DC7-1A09-4D6E-9BEC-4623B3789EED}"/>
                </a:ext>
              </a:extLst>
            </p:cNvPr>
            <p:cNvSpPr>
              <a:spLocks noChangeShapeType="1"/>
            </p:cNvSpPr>
            <p:nvPr/>
          </p:nvSpPr>
          <p:spPr bwMode="auto">
            <a:xfrm flipH="1">
              <a:off x="7543800"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1" name="Line 1228">
              <a:extLst>
                <a:ext uri="{FF2B5EF4-FFF2-40B4-BE49-F238E27FC236}">
                  <a16:creationId xmlns:a16="http://schemas.microsoft.com/office/drawing/2014/main" xmlns="" id="{B5C40774-3F10-4D38-A80C-E03A04D24317}"/>
                </a:ext>
              </a:extLst>
            </p:cNvPr>
            <p:cNvSpPr>
              <a:spLocks noChangeShapeType="1"/>
            </p:cNvSpPr>
            <p:nvPr/>
          </p:nvSpPr>
          <p:spPr bwMode="auto">
            <a:xfrm>
              <a:off x="743585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2" name="Line 1229">
              <a:extLst>
                <a:ext uri="{FF2B5EF4-FFF2-40B4-BE49-F238E27FC236}">
                  <a16:creationId xmlns:a16="http://schemas.microsoft.com/office/drawing/2014/main" xmlns="" id="{E8DABAE2-3687-434B-BC8B-D1574FB56262}"/>
                </a:ext>
              </a:extLst>
            </p:cNvPr>
            <p:cNvSpPr>
              <a:spLocks noChangeShapeType="1"/>
            </p:cNvSpPr>
            <p:nvPr/>
          </p:nvSpPr>
          <p:spPr bwMode="auto">
            <a:xfrm flipH="1">
              <a:off x="7407275"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3" name="Line 1230">
              <a:extLst>
                <a:ext uri="{FF2B5EF4-FFF2-40B4-BE49-F238E27FC236}">
                  <a16:creationId xmlns:a16="http://schemas.microsoft.com/office/drawing/2014/main" xmlns="" id="{41B67518-033A-4B2F-A3EB-BA37B6ADE908}"/>
                </a:ext>
              </a:extLst>
            </p:cNvPr>
            <p:cNvSpPr>
              <a:spLocks noChangeShapeType="1"/>
            </p:cNvSpPr>
            <p:nvPr/>
          </p:nvSpPr>
          <p:spPr bwMode="auto">
            <a:xfrm>
              <a:off x="7227888" y="3925888"/>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4" name="Line 1231">
              <a:extLst>
                <a:ext uri="{FF2B5EF4-FFF2-40B4-BE49-F238E27FC236}">
                  <a16:creationId xmlns:a16="http://schemas.microsoft.com/office/drawing/2014/main" xmlns="" id="{9C0967EC-B761-42F2-8E78-542D238B2AEC}"/>
                </a:ext>
              </a:extLst>
            </p:cNvPr>
            <p:cNvSpPr>
              <a:spLocks noChangeShapeType="1"/>
            </p:cNvSpPr>
            <p:nvPr/>
          </p:nvSpPr>
          <p:spPr bwMode="auto">
            <a:xfrm flipH="1">
              <a:off x="7199313" y="3954463"/>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5" name="Line 1232">
              <a:extLst>
                <a:ext uri="{FF2B5EF4-FFF2-40B4-BE49-F238E27FC236}">
                  <a16:creationId xmlns:a16="http://schemas.microsoft.com/office/drawing/2014/main" xmlns="" id="{0E2C73F5-3F48-420F-BFD2-40321EE3CD95}"/>
                </a:ext>
              </a:extLst>
            </p:cNvPr>
            <p:cNvSpPr>
              <a:spLocks noChangeShapeType="1"/>
            </p:cNvSpPr>
            <p:nvPr/>
          </p:nvSpPr>
          <p:spPr bwMode="auto">
            <a:xfrm>
              <a:off x="7113588" y="3732213"/>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6" name="Line 1233">
              <a:extLst>
                <a:ext uri="{FF2B5EF4-FFF2-40B4-BE49-F238E27FC236}">
                  <a16:creationId xmlns:a16="http://schemas.microsoft.com/office/drawing/2014/main" xmlns="" id="{9E475CB6-2097-42B6-B429-3D1C815F085C}"/>
                </a:ext>
              </a:extLst>
            </p:cNvPr>
            <p:cNvSpPr>
              <a:spLocks noChangeShapeType="1"/>
            </p:cNvSpPr>
            <p:nvPr/>
          </p:nvSpPr>
          <p:spPr bwMode="auto">
            <a:xfrm flipH="1">
              <a:off x="7088188" y="3757613"/>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7" name="Line 1234">
              <a:extLst>
                <a:ext uri="{FF2B5EF4-FFF2-40B4-BE49-F238E27FC236}">
                  <a16:creationId xmlns:a16="http://schemas.microsoft.com/office/drawing/2014/main" xmlns="" id="{A0D4315F-6441-42ED-8627-776D3FCC5418}"/>
                </a:ext>
              </a:extLst>
            </p:cNvPr>
            <p:cNvSpPr>
              <a:spLocks noChangeShapeType="1"/>
            </p:cNvSpPr>
            <p:nvPr/>
          </p:nvSpPr>
          <p:spPr bwMode="auto">
            <a:xfrm>
              <a:off x="6832600" y="3249613"/>
              <a:ext cx="0" cy="5556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28" name="Line 1235">
              <a:extLst>
                <a:ext uri="{FF2B5EF4-FFF2-40B4-BE49-F238E27FC236}">
                  <a16:creationId xmlns:a16="http://schemas.microsoft.com/office/drawing/2014/main" xmlns="" id="{B4AFD976-739F-4443-8B07-245E0461CF92}"/>
                </a:ext>
              </a:extLst>
            </p:cNvPr>
            <p:cNvSpPr>
              <a:spLocks noChangeShapeType="1"/>
            </p:cNvSpPr>
            <p:nvPr/>
          </p:nvSpPr>
          <p:spPr bwMode="auto">
            <a:xfrm flipH="1">
              <a:off x="6807200" y="32766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55" name="TextBox 50">
            <a:extLst>
              <a:ext uri="{FF2B5EF4-FFF2-40B4-BE49-F238E27FC236}">
                <a16:creationId xmlns="" xmlns:a16="http://schemas.microsoft.com/office/drawing/2014/main" id="{AC6A12D8-DAE9-4C41-8FFB-20518542B5BD}"/>
              </a:ext>
            </a:extLst>
          </p:cNvPr>
          <p:cNvSpPr txBox="1"/>
          <p:nvPr/>
        </p:nvSpPr>
        <p:spPr>
          <a:xfrm>
            <a:off x="2335701" y="3962292"/>
            <a:ext cx="511265" cy="560410"/>
          </a:xfrm>
          <a:prstGeom prst="rect">
            <a:avLst/>
          </a:prstGeom>
          <a:noFill/>
        </p:spPr>
        <p:txBody>
          <a:bodyPr wrap="none" rtlCol="0" anchor="t" anchorCtr="0">
            <a:spAutoFit/>
          </a:bodyPr>
          <a:lstStyle/>
          <a:p>
            <a:pPr algn="r">
              <a:lnSpc>
                <a:spcPts val="900"/>
              </a:lnSpc>
            </a:pPr>
            <a:r>
              <a:rPr lang="en-GB" sz="1000" dirty="0" smtClean="0"/>
              <a:t>p</a:t>
            </a:r>
            <a:endParaRPr lang="en-GB" sz="1000" dirty="0"/>
          </a:p>
          <a:p>
            <a:pPr algn="r">
              <a:lnSpc>
                <a:spcPts val="900"/>
              </a:lnSpc>
            </a:pPr>
            <a:r>
              <a:rPr lang="en-GB" sz="1000" dirty="0" smtClean="0"/>
              <a:t>0,5</a:t>
            </a:r>
            <a:endParaRPr lang="en-GB" sz="1000" dirty="0"/>
          </a:p>
          <a:p>
            <a:pPr algn="r">
              <a:lnSpc>
                <a:spcPts val="900"/>
              </a:lnSpc>
            </a:pPr>
            <a:r>
              <a:rPr lang="en-GB" sz="1000" dirty="0" smtClean="0"/>
              <a:t>0,5</a:t>
            </a:r>
            <a:endParaRPr lang="en-GB" sz="1000" dirty="0"/>
          </a:p>
          <a:p>
            <a:pPr algn="r">
              <a:lnSpc>
                <a:spcPts val="900"/>
              </a:lnSpc>
            </a:pPr>
            <a:r>
              <a:rPr lang="en-GB" sz="1000" b="1" dirty="0" smtClean="0"/>
              <a:t>0,043</a:t>
            </a:r>
            <a:endParaRPr lang="en-GB" sz="1000" b="1" dirty="0"/>
          </a:p>
        </p:txBody>
      </p:sp>
      <p:sp>
        <p:nvSpPr>
          <p:cNvPr id="1358" name="TextBox 95">
            <a:extLst>
              <a:ext uri="{FF2B5EF4-FFF2-40B4-BE49-F238E27FC236}">
                <a16:creationId xmlns="" xmlns:a16="http://schemas.microsoft.com/office/drawing/2014/main" id="{1DFF6BE4-FE4F-4508-BC32-C80D271F2D67}"/>
              </a:ext>
            </a:extLst>
          </p:cNvPr>
          <p:cNvSpPr txBox="1"/>
          <p:nvPr/>
        </p:nvSpPr>
        <p:spPr>
          <a:xfrm>
            <a:off x="5354919" y="3962292"/>
            <a:ext cx="502061" cy="553998"/>
          </a:xfrm>
          <a:prstGeom prst="rect">
            <a:avLst/>
          </a:prstGeom>
          <a:noFill/>
        </p:spPr>
        <p:txBody>
          <a:bodyPr wrap="none" rtlCol="0" anchor="t" anchorCtr="0">
            <a:spAutoFit/>
          </a:bodyPr>
          <a:lstStyle/>
          <a:p>
            <a:pPr algn="r">
              <a:lnSpc>
                <a:spcPts val="900"/>
              </a:lnSpc>
            </a:pPr>
            <a:r>
              <a:rPr lang="en-GB" sz="1000" dirty="0" smtClean="0"/>
              <a:t>p</a:t>
            </a:r>
            <a:endParaRPr lang="en-GB" sz="1000" dirty="0"/>
          </a:p>
          <a:p>
            <a:pPr algn="r">
              <a:lnSpc>
                <a:spcPts val="900"/>
              </a:lnSpc>
            </a:pPr>
            <a:r>
              <a:rPr lang="en-GB" sz="1000" dirty="0" smtClean="0"/>
              <a:t>0,98</a:t>
            </a:r>
            <a:endParaRPr lang="en-GB" sz="1000" dirty="0"/>
          </a:p>
          <a:p>
            <a:pPr algn="r">
              <a:lnSpc>
                <a:spcPts val="900"/>
              </a:lnSpc>
            </a:pPr>
            <a:r>
              <a:rPr lang="en-GB" sz="1000" dirty="0" smtClean="0"/>
              <a:t>0,16</a:t>
            </a:r>
            <a:endParaRPr lang="en-GB" sz="1000" dirty="0"/>
          </a:p>
          <a:p>
            <a:pPr algn="r">
              <a:lnSpc>
                <a:spcPts val="900"/>
              </a:lnSpc>
            </a:pPr>
            <a:r>
              <a:rPr lang="en-GB" sz="1000" b="1" dirty="0" smtClean="0"/>
              <a:t>0,025</a:t>
            </a:r>
            <a:endParaRPr lang="en-GB" sz="1000" b="1" dirty="0"/>
          </a:p>
        </p:txBody>
      </p:sp>
      <p:sp>
        <p:nvSpPr>
          <p:cNvPr id="1359" name="TextBox 132">
            <a:extLst>
              <a:ext uri="{FF2B5EF4-FFF2-40B4-BE49-F238E27FC236}">
                <a16:creationId xmlns="" xmlns:a16="http://schemas.microsoft.com/office/drawing/2014/main" id="{24D38525-BF8B-423E-B36D-A36AC2AD70C8}"/>
              </a:ext>
            </a:extLst>
          </p:cNvPr>
          <p:cNvSpPr txBox="1"/>
          <p:nvPr/>
        </p:nvSpPr>
        <p:spPr>
          <a:xfrm>
            <a:off x="8500074" y="2777083"/>
            <a:ext cx="502061" cy="553998"/>
          </a:xfrm>
          <a:prstGeom prst="rect">
            <a:avLst/>
          </a:prstGeom>
          <a:noFill/>
        </p:spPr>
        <p:txBody>
          <a:bodyPr wrap="none" rtlCol="0" anchor="t" anchorCtr="0">
            <a:spAutoFit/>
          </a:bodyPr>
          <a:lstStyle/>
          <a:p>
            <a:pPr algn="r">
              <a:lnSpc>
                <a:spcPts val="900"/>
              </a:lnSpc>
            </a:pPr>
            <a:r>
              <a:rPr lang="en-GB" sz="1000" dirty="0" smtClean="0"/>
              <a:t>p</a:t>
            </a:r>
            <a:endParaRPr lang="en-GB" sz="1000" dirty="0"/>
          </a:p>
          <a:p>
            <a:pPr algn="r">
              <a:lnSpc>
                <a:spcPts val="900"/>
              </a:lnSpc>
            </a:pPr>
            <a:r>
              <a:rPr lang="en-GB" sz="1000" b="1" dirty="0" smtClean="0"/>
              <a:t>0,025</a:t>
            </a:r>
            <a:endParaRPr lang="en-GB" sz="1000" b="1" dirty="0"/>
          </a:p>
          <a:p>
            <a:pPr algn="r">
              <a:lnSpc>
                <a:spcPts val="900"/>
              </a:lnSpc>
            </a:pPr>
            <a:r>
              <a:rPr lang="en-GB" sz="1000" dirty="0" smtClean="0"/>
              <a:t>0,052</a:t>
            </a:r>
            <a:endParaRPr lang="en-GB" sz="1000" dirty="0"/>
          </a:p>
          <a:p>
            <a:pPr algn="r">
              <a:lnSpc>
                <a:spcPts val="900"/>
              </a:lnSpc>
            </a:pPr>
            <a:r>
              <a:rPr lang="en-GB" sz="1000" b="1" dirty="0" smtClean="0"/>
              <a:t>0,025</a:t>
            </a:r>
            <a:endParaRPr lang="en-GB" sz="1000" b="1" dirty="0"/>
          </a:p>
        </p:txBody>
      </p:sp>
    </p:spTree>
    <p:custDataLst>
      <p:tags r:id="rId1"/>
    </p:custDataLst>
    <p:extLst>
      <p:ext uri="{BB962C8B-B14F-4D97-AF65-F5344CB8AC3E}">
        <p14:creationId xmlns:p14="http://schemas.microsoft.com/office/powerpoint/2010/main" val="21479359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3509: Utilité clinique des sous-types moléculaires dans le cancer du colon: validation des deux principales classifications moléculaires dans l’étude de cohorte de phase III PETACC-8 – Marisa L, et al</a:t>
            </a:r>
            <a:endParaRPr lang="fr-FR"/>
          </a:p>
        </p:txBody>
      </p:sp>
      <p:sp>
        <p:nvSpPr>
          <p:cNvPr id="98" name="Text Placeholder 13"/>
          <p:cNvSpPr>
            <a:spLocks noGrp="1"/>
          </p:cNvSpPr>
          <p:nvPr>
            <p:ph type="body" sz="quarter" idx="10"/>
          </p:nvPr>
        </p:nvSpPr>
        <p:spPr/>
        <p:txBody>
          <a:bodyPr/>
          <a:lstStyle/>
          <a:p>
            <a:r>
              <a:rPr lang="fr-FR" smtClean="0"/>
              <a:t>*Sous-types: C1, immune down; C2, MSI; C3, KRASm; C4, stem cell; C5, Wnt up; C6, Norm-L</a:t>
            </a:r>
            <a:endParaRPr lang="fr-FR" dirty="0"/>
          </a:p>
        </p:txBody>
      </p:sp>
      <p:sp>
        <p:nvSpPr>
          <p:cNvPr id="15" name="Text Placeholder 14"/>
          <p:cNvSpPr>
            <a:spLocks noGrp="1"/>
          </p:cNvSpPr>
          <p:nvPr>
            <p:ph type="body" sz="quarter" idx="11"/>
          </p:nvPr>
        </p:nvSpPr>
        <p:spPr/>
        <p:txBody>
          <a:bodyPr/>
          <a:lstStyle/>
          <a:p>
            <a:r>
              <a:rPr lang="fr-FR" smtClean="0"/>
              <a:t>Marisa L, et al. J Clin Oncol 2017;35(Suppl):Abstr 3509</a:t>
            </a:r>
            <a:endParaRPr lang="fr-FR"/>
          </a:p>
        </p:txBody>
      </p:sp>
      <p:sp>
        <p:nvSpPr>
          <p:cNvPr id="3" name="TextBox 2"/>
          <p:cNvSpPr txBox="1"/>
          <p:nvPr/>
        </p:nvSpPr>
        <p:spPr>
          <a:xfrm>
            <a:off x="838200" y="1526718"/>
            <a:ext cx="7467600" cy="707886"/>
          </a:xfrm>
          <a:prstGeom prst="rect">
            <a:avLst/>
          </a:prstGeom>
          <a:noFill/>
        </p:spPr>
        <p:txBody>
          <a:bodyPr wrap="square" rtlCol="0">
            <a:spAutoFit/>
          </a:bodyPr>
          <a:lstStyle/>
          <a:p>
            <a:pPr algn="ctr"/>
            <a:r>
              <a:rPr lang="fr-FR" sz="1600" b="1" dirty="0" smtClean="0"/>
              <a:t>CMS vs. sous-types Marisa*</a:t>
            </a:r>
            <a:br>
              <a:rPr lang="fr-FR" sz="1600" b="1" dirty="0" smtClean="0"/>
            </a:br>
            <a:endParaRPr lang="fr-FR" sz="800" b="1" dirty="0" smtClean="0"/>
          </a:p>
          <a:p>
            <a:pPr algn="ctr"/>
            <a:r>
              <a:rPr lang="fr-FR" sz="1600" b="1" dirty="0" smtClean="0"/>
              <a:t>Valeur pronostique de C4 au sein des tumeurs CMS4 </a:t>
            </a:r>
            <a:endParaRPr lang="fr-FR" sz="1600" b="1" dirty="0"/>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sp>
        <p:nvSpPr>
          <p:cNvPr id="2" name="TextBox 1">
            <a:extLst>
              <a:ext uri="{FF2B5EF4-FFF2-40B4-BE49-F238E27FC236}">
                <a16:creationId xmlns:a16="http://schemas.microsoft.com/office/drawing/2014/main" xmlns="" id="{12BCF800-4C89-464E-BBDD-0E6F233A642F}"/>
              </a:ext>
            </a:extLst>
          </p:cNvPr>
          <p:cNvSpPr txBox="1"/>
          <p:nvPr/>
        </p:nvSpPr>
        <p:spPr>
          <a:xfrm rot="16200000">
            <a:off x="383490" y="3677295"/>
            <a:ext cx="573720" cy="307777"/>
          </a:xfrm>
          <a:prstGeom prst="rect">
            <a:avLst/>
          </a:prstGeom>
          <a:noFill/>
        </p:spPr>
        <p:txBody>
          <a:bodyPr wrap="none" rtlCol="0">
            <a:spAutoFit/>
          </a:bodyPr>
          <a:lstStyle/>
          <a:p>
            <a:pPr algn="ctr"/>
            <a:r>
              <a:rPr lang="fr-FR" sz="1400" dirty="0" smtClean="0"/>
              <a:t>SSM</a:t>
            </a:r>
            <a:endParaRPr lang="fr-FR" sz="1400" dirty="0"/>
          </a:p>
        </p:txBody>
      </p:sp>
      <p:sp>
        <p:nvSpPr>
          <p:cNvPr id="12" name="TextBox 11">
            <a:extLst>
              <a:ext uri="{FF2B5EF4-FFF2-40B4-BE49-F238E27FC236}">
                <a16:creationId xmlns:a16="http://schemas.microsoft.com/office/drawing/2014/main" xmlns="" id="{FBD3C73A-DFF7-418F-85B9-DE85B956EAD5}"/>
              </a:ext>
            </a:extLst>
          </p:cNvPr>
          <p:cNvSpPr txBox="1"/>
          <p:nvPr/>
        </p:nvSpPr>
        <p:spPr>
          <a:xfrm>
            <a:off x="2366483" y="5204372"/>
            <a:ext cx="713457" cy="307777"/>
          </a:xfrm>
          <a:prstGeom prst="rect">
            <a:avLst/>
          </a:prstGeom>
          <a:noFill/>
        </p:spPr>
        <p:txBody>
          <a:bodyPr wrap="none" rtlCol="0">
            <a:spAutoFit/>
          </a:bodyPr>
          <a:lstStyle/>
          <a:p>
            <a:pPr algn="ctr"/>
            <a:r>
              <a:rPr lang="fr-FR" sz="1400" dirty="0" smtClean="0"/>
              <a:t>Temps</a:t>
            </a:r>
            <a:endParaRPr lang="fr-FR" sz="1400" dirty="0"/>
          </a:p>
        </p:txBody>
      </p:sp>
      <p:sp>
        <p:nvSpPr>
          <p:cNvPr id="13" name="TextBox 12">
            <a:extLst>
              <a:ext uri="{FF2B5EF4-FFF2-40B4-BE49-F238E27FC236}">
                <a16:creationId xmlns:a16="http://schemas.microsoft.com/office/drawing/2014/main" xmlns="" id="{31777B00-29F8-4F43-97DE-7D171D3245EB}"/>
              </a:ext>
            </a:extLst>
          </p:cNvPr>
          <p:cNvSpPr txBox="1"/>
          <p:nvPr/>
        </p:nvSpPr>
        <p:spPr>
          <a:xfrm>
            <a:off x="1198060" y="4954319"/>
            <a:ext cx="284515" cy="307777"/>
          </a:xfrm>
          <a:prstGeom prst="rect">
            <a:avLst/>
          </a:prstGeom>
          <a:noFill/>
        </p:spPr>
        <p:txBody>
          <a:bodyPr wrap="none" rtlCol="0">
            <a:spAutoFit/>
          </a:bodyPr>
          <a:lstStyle/>
          <a:p>
            <a:pPr algn="ctr"/>
            <a:r>
              <a:rPr lang="fr-FR" sz="1400" smtClean="0"/>
              <a:t>0</a:t>
            </a:r>
            <a:endParaRPr lang="fr-FR" sz="1400"/>
          </a:p>
        </p:txBody>
      </p:sp>
      <p:sp>
        <p:nvSpPr>
          <p:cNvPr id="17" name="TextBox 16">
            <a:extLst>
              <a:ext uri="{FF2B5EF4-FFF2-40B4-BE49-F238E27FC236}">
                <a16:creationId xmlns:a16="http://schemas.microsoft.com/office/drawing/2014/main" xmlns="" id="{461C2098-3568-4823-8572-6E7ECF75E5CE}"/>
              </a:ext>
            </a:extLst>
          </p:cNvPr>
          <p:cNvSpPr txBox="1"/>
          <p:nvPr/>
        </p:nvSpPr>
        <p:spPr>
          <a:xfrm>
            <a:off x="994389" y="4732983"/>
            <a:ext cx="284515" cy="307777"/>
          </a:xfrm>
          <a:prstGeom prst="rect">
            <a:avLst/>
          </a:prstGeom>
          <a:noFill/>
        </p:spPr>
        <p:txBody>
          <a:bodyPr wrap="none" rtlCol="0" anchor="ctr" anchorCtr="0">
            <a:spAutoFit/>
          </a:bodyPr>
          <a:lstStyle/>
          <a:p>
            <a:pPr algn="r"/>
            <a:r>
              <a:rPr lang="fr-FR" sz="1400" smtClean="0"/>
              <a:t>0</a:t>
            </a:r>
            <a:endParaRPr lang="fr-FR" sz="1400"/>
          </a:p>
        </p:txBody>
      </p:sp>
      <p:sp>
        <p:nvSpPr>
          <p:cNvPr id="18" name="TextBox 17">
            <a:extLst>
              <a:ext uri="{FF2B5EF4-FFF2-40B4-BE49-F238E27FC236}">
                <a16:creationId xmlns:a16="http://schemas.microsoft.com/office/drawing/2014/main" xmlns="" id="{2A199F4D-AB5B-4558-AE4F-AC525AECDC7F}"/>
              </a:ext>
            </a:extLst>
          </p:cNvPr>
          <p:cNvSpPr txBox="1"/>
          <p:nvPr/>
        </p:nvSpPr>
        <p:spPr>
          <a:xfrm>
            <a:off x="845772" y="4310842"/>
            <a:ext cx="433132" cy="307777"/>
          </a:xfrm>
          <a:prstGeom prst="rect">
            <a:avLst/>
          </a:prstGeom>
          <a:noFill/>
        </p:spPr>
        <p:txBody>
          <a:bodyPr wrap="none" rtlCol="0" anchor="ctr" anchorCtr="0">
            <a:spAutoFit/>
          </a:bodyPr>
          <a:lstStyle/>
          <a:p>
            <a:pPr algn="r"/>
            <a:r>
              <a:rPr lang="fr-FR" sz="1400" dirty="0" smtClean="0"/>
              <a:t>0,2</a:t>
            </a:r>
            <a:endParaRPr lang="fr-FR" sz="1400" dirty="0"/>
          </a:p>
        </p:txBody>
      </p:sp>
      <p:sp>
        <p:nvSpPr>
          <p:cNvPr id="19" name="TextBox 18">
            <a:extLst>
              <a:ext uri="{FF2B5EF4-FFF2-40B4-BE49-F238E27FC236}">
                <a16:creationId xmlns:a16="http://schemas.microsoft.com/office/drawing/2014/main" xmlns="" id="{4FCE11C6-DCEC-416E-BF46-789D9654C57C}"/>
              </a:ext>
            </a:extLst>
          </p:cNvPr>
          <p:cNvSpPr txBox="1"/>
          <p:nvPr/>
        </p:nvSpPr>
        <p:spPr>
          <a:xfrm>
            <a:off x="845772" y="3888702"/>
            <a:ext cx="433132" cy="307777"/>
          </a:xfrm>
          <a:prstGeom prst="rect">
            <a:avLst/>
          </a:prstGeom>
          <a:noFill/>
        </p:spPr>
        <p:txBody>
          <a:bodyPr wrap="none" rtlCol="0" anchor="ctr" anchorCtr="0">
            <a:spAutoFit/>
          </a:bodyPr>
          <a:lstStyle/>
          <a:p>
            <a:pPr algn="r"/>
            <a:r>
              <a:rPr lang="fr-FR" sz="1400" dirty="0" smtClean="0"/>
              <a:t>0,4</a:t>
            </a:r>
            <a:endParaRPr lang="fr-FR" sz="1400" dirty="0"/>
          </a:p>
        </p:txBody>
      </p:sp>
      <p:sp>
        <p:nvSpPr>
          <p:cNvPr id="20" name="TextBox 19">
            <a:extLst>
              <a:ext uri="{FF2B5EF4-FFF2-40B4-BE49-F238E27FC236}">
                <a16:creationId xmlns:a16="http://schemas.microsoft.com/office/drawing/2014/main" xmlns="" id="{01683668-C1EE-4955-A74E-19537FBFF4A3}"/>
              </a:ext>
            </a:extLst>
          </p:cNvPr>
          <p:cNvSpPr txBox="1"/>
          <p:nvPr/>
        </p:nvSpPr>
        <p:spPr>
          <a:xfrm>
            <a:off x="845772" y="3466562"/>
            <a:ext cx="433132" cy="307777"/>
          </a:xfrm>
          <a:prstGeom prst="rect">
            <a:avLst/>
          </a:prstGeom>
          <a:noFill/>
        </p:spPr>
        <p:txBody>
          <a:bodyPr wrap="none" rtlCol="0" anchor="ctr" anchorCtr="0">
            <a:spAutoFit/>
          </a:bodyPr>
          <a:lstStyle/>
          <a:p>
            <a:pPr algn="r"/>
            <a:r>
              <a:rPr lang="fr-FR" sz="1400" dirty="0" smtClean="0"/>
              <a:t>0,6</a:t>
            </a:r>
            <a:endParaRPr lang="fr-FR" sz="1400" dirty="0"/>
          </a:p>
        </p:txBody>
      </p:sp>
      <p:sp>
        <p:nvSpPr>
          <p:cNvPr id="21" name="TextBox 20">
            <a:extLst>
              <a:ext uri="{FF2B5EF4-FFF2-40B4-BE49-F238E27FC236}">
                <a16:creationId xmlns:a16="http://schemas.microsoft.com/office/drawing/2014/main" xmlns="" id="{6EEE2A59-65B7-4F89-B847-075C4ABB66D4}"/>
              </a:ext>
            </a:extLst>
          </p:cNvPr>
          <p:cNvSpPr txBox="1"/>
          <p:nvPr/>
        </p:nvSpPr>
        <p:spPr>
          <a:xfrm>
            <a:off x="845772" y="3044422"/>
            <a:ext cx="433132" cy="307777"/>
          </a:xfrm>
          <a:prstGeom prst="rect">
            <a:avLst/>
          </a:prstGeom>
          <a:noFill/>
        </p:spPr>
        <p:txBody>
          <a:bodyPr wrap="none" rtlCol="0" anchor="ctr" anchorCtr="0">
            <a:spAutoFit/>
          </a:bodyPr>
          <a:lstStyle/>
          <a:p>
            <a:pPr algn="r"/>
            <a:r>
              <a:rPr lang="fr-FR" sz="1400" dirty="0" smtClean="0"/>
              <a:t>0,8</a:t>
            </a:r>
            <a:endParaRPr lang="fr-FR" sz="1400" dirty="0"/>
          </a:p>
        </p:txBody>
      </p:sp>
      <p:sp>
        <p:nvSpPr>
          <p:cNvPr id="22" name="TextBox 21">
            <a:extLst>
              <a:ext uri="{FF2B5EF4-FFF2-40B4-BE49-F238E27FC236}">
                <a16:creationId xmlns:a16="http://schemas.microsoft.com/office/drawing/2014/main" xmlns="" id="{87CF85C5-AFEC-4F03-8531-B61F3458A060}"/>
              </a:ext>
            </a:extLst>
          </p:cNvPr>
          <p:cNvSpPr txBox="1"/>
          <p:nvPr/>
        </p:nvSpPr>
        <p:spPr>
          <a:xfrm>
            <a:off x="845772" y="2622282"/>
            <a:ext cx="433132" cy="307777"/>
          </a:xfrm>
          <a:prstGeom prst="rect">
            <a:avLst/>
          </a:prstGeom>
          <a:noFill/>
        </p:spPr>
        <p:txBody>
          <a:bodyPr wrap="none" rtlCol="0" anchor="ctr" anchorCtr="0">
            <a:spAutoFit/>
          </a:bodyPr>
          <a:lstStyle/>
          <a:p>
            <a:pPr algn="r"/>
            <a:r>
              <a:rPr lang="fr-FR" sz="1400" dirty="0" smtClean="0"/>
              <a:t>1,0</a:t>
            </a:r>
            <a:endParaRPr lang="fr-FR" sz="1400" dirty="0"/>
          </a:p>
        </p:txBody>
      </p:sp>
      <p:cxnSp>
        <p:nvCxnSpPr>
          <p:cNvPr id="23" name="Straight Connector 22">
            <a:extLst>
              <a:ext uri="{FF2B5EF4-FFF2-40B4-BE49-F238E27FC236}">
                <a16:creationId xmlns:a16="http://schemas.microsoft.com/office/drawing/2014/main" xmlns="" id="{8E289BA1-0C02-4FF2-892D-E9A9C15E46A3}"/>
              </a:ext>
            </a:extLst>
          </p:cNvPr>
          <p:cNvCxnSpPr/>
          <p:nvPr/>
        </p:nvCxnSpPr>
        <p:spPr>
          <a:xfrm>
            <a:off x="1223927" y="319831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4AEBC20D-2235-405C-8DDB-B8BBD564155D}"/>
              </a:ext>
            </a:extLst>
          </p:cNvPr>
          <p:cNvCxnSpPr/>
          <p:nvPr/>
        </p:nvCxnSpPr>
        <p:spPr>
          <a:xfrm>
            <a:off x="1223927" y="362045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E3D1A26-B01B-406C-B7DB-82BF52A85AF9}"/>
              </a:ext>
            </a:extLst>
          </p:cNvPr>
          <p:cNvCxnSpPr/>
          <p:nvPr/>
        </p:nvCxnSpPr>
        <p:spPr>
          <a:xfrm>
            <a:off x="1223927" y="404259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D6B9D62-BDD4-405B-9770-D9A11DE8453D}"/>
              </a:ext>
            </a:extLst>
          </p:cNvPr>
          <p:cNvCxnSpPr/>
          <p:nvPr/>
        </p:nvCxnSpPr>
        <p:spPr>
          <a:xfrm>
            <a:off x="1223927" y="446473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DE44C32-C344-411F-BA11-1E4A29B1E009}"/>
              </a:ext>
            </a:extLst>
          </p:cNvPr>
          <p:cNvCxnSpPr/>
          <p:nvPr/>
        </p:nvCxnSpPr>
        <p:spPr>
          <a:xfrm>
            <a:off x="1223927" y="4886872"/>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98E62CE7-27E1-42B6-A9C1-4F2FB5E8EFAD}"/>
              </a:ext>
            </a:extLst>
          </p:cNvPr>
          <p:cNvCxnSpPr>
            <a:cxnSpLocks/>
          </p:cNvCxnSpPr>
          <p:nvPr/>
        </p:nvCxnSpPr>
        <p:spPr>
          <a:xfrm rot="5400000">
            <a:off x="1295318"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FA504E42-CBBC-4C67-8410-C72B5F8C1F53}"/>
              </a:ext>
            </a:extLst>
          </p:cNvPr>
          <p:cNvSpPr txBox="1"/>
          <p:nvPr/>
        </p:nvSpPr>
        <p:spPr>
          <a:xfrm>
            <a:off x="1543784" y="4954319"/>
            <a:ext cx="284515" cy="307777"/>
          </a:xfrm>
          <a:prstGeom prst="rect">
            <a:avLst/>
          </a:prstGeom>
          <a:noFill/>
        </p:spPr>
        <p:txBody>
          <a:bodyPr wrap="none" rtlCol="0">
            <a:spAutoFit/>
          </a:bodyPr>
          <a:lstStyle/>
          <a:p>
            <a:pPr algn="ctr"/>
            <a:r>
              <a:rPr lang="fr-FR" sz="1400" smtClean="0"/>
              <a:t>1</a:t>
            </a:r>
            <a:endParaRPr lang="fr-FR" sz="1400"/>
          </a:p>
        </p:txBody>
      </p:sp>
      <p:cxnSp>
        <p:nvCxnSpPr>
          <p:cNvPr id="30" name="Straight Connector 29">
            <a:extLst>
              <a:ext uri="{FF2B5EF4-FFF2-40B4-BE49-F238E27FC236}">
                <a16:creationId xmlns:a16="http://schemas.microsoft.com/office/drawing/2014/main" xmlns="" id="{91336909-CBD1-4CC1-AB31-CA38A4ADB25B}"/>
              </a:ext>
            </a:extLst>
          </p:cNvPr>
          <p:cNvCxnSpPr>
            <a:cxnSpLocks/>
          </p:cNvCxnSpPr>
          <p:nvPr/>
        </p:nvCxnSpPr>
        <p:spPr>
          <a:xfrm rot="5400000">
            <a:off x="1641042"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F8ACF3D3-1373-434F-B33A-5842CC02F633}"/>
              </a:ext>
            </a:extLst>
          </p:cNvPr>
          <p:cNvSpPr txBox="1"/>
          <p:nvPr/>
        </p:nvSpPr>
        <p:spPr>
          <a:xfrm>
            <a:off x="1889508" y="4954319"/>
            <a:ext cx="284515" cy="307777"/>
          </a:xfrm>
          <a:prstGeom prst="rect">
            <a:avLst/>
          </a:prstGeom>
          <a:noFill/>
        </p:spPr>
        <p:txBody>
          <a:bodyPr wrap="none" rtlCol="0">
            <a:spAutoFit/>
          </a:bodyPr>
          <a:lstStyle/>
          <a:p>
            <a:pPr algn="ctr"/>
            <a:r>
              <a:rPr lang="fr-FR" sz="1400" smtClean="0"/>
              <a:t>2</a:t>
            </a:r>
            <a:endParaRPr lang="fr-FR" sz="1400"/>
          </a:p>
        </p:txBody>
      </p:sp>
      <p:cxnSp>
        <p:nvCxnSpPr>
          <p:cNvPr id="32" name="Straight Connector 31">
            <a:extLst>
              <a:ext uri="{FF2B5EF4-FFF2-40B4-BE49-F238E27FC236}">
                <a16:creationId xmlns:a16="http://schemas.microsoft.com/office/drawing/2014/main" xmlns="" id="{292ED33E-60A2-4014-9422-4D1CE497B935}"/>
              </a:ext>
            </a:extLst>
          </p:cNvPr>
          <p:cNvCxnSpPr>
            <a:cxnSpLocks/>
          </p:cNvCxnSpPr>
          <p:nvPr/>
        </p:nvCxnSpPr>
        <p:spPr>
          <a:xfrm rot="5400000">
            <a:off x="1986766"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39B82211-F8C6-4ED9-80C5-A779BF9F8BAE}"/>
              </a:ext>
            </a:extLst>
          </p:cNvPr>
          <p:cNvSpPr txBox="1"/>
          <p:nvPr/>
        </p:nvSpPr>
        <p:spPr>
          <a:xfrm>
            <a:off x="2235232" y="4954319"/>
            <a:ext cx="284515" cy="307777"/>
          </a:xfrm>
          <a:prstGeom prst="rect">
            <a:avLst/>
          </a:prstGeom>
          <a:noFill/>
        </p:spPr>
        <p:txBody>
          <a:bodyPr wrap="none" rtlCol="0">
            <a:spAutoFit/>
          </a:bodyPr>
          <a:lstStyle/>
          <a:p>
            <a:pPr algn="ctr"/>
            <a:r>
              <a:rPr lang="fr-FR" sz="1400" smtClean="0"/>
              <a:t>3</a:t>
            </a:r>
            <a:endParaRPr lang="fr-FR" sz="1400"/>
          </a:p>
        </p:txBody>
      </p:sp>
      <p:cxnSp>
        <p:nvCxnSpPr>
          <p:cNvPr id="34" name="Straight Connector 33">
            <a:extLst>
              <a:ext uri="{FF2B5EF4-FFF2-40B4-BE49-F238E27FC236}">
                <a16:creationId xmlns:a16="http://schemas.microsoft.com/office/drawing/2014/main" xmlns="" id="{657207E4-5C4C-4E34-A678-D00044052A97}"/>
              </a:ext>
            </a:extLst>
          </p:cNvPr>
          <p:cNvCxnSpPr>
            <a:cxnSpLocks/>
          </p:cNvCxnSpPr>
          <p:nvPr/>
        </p:nvCxnSpPr>
        <p:spPr>
          <a:xfrm rot="5400000">
            <a:off x="2332490"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DD61E7B8-058D-4C7C-9B7A-B65755099205}"/>
              </a:ext>
            </a:extLst>
          </p:cNvPr>
          <p:cNvSpPr txBox="1"/>
          <p:nvPr/>
        </p:nvSpPr>
        <p:spPr>
          <a:xfrm>
            <a:off x="2580957" y="4954319"/>
            <a:ext cx="284515" cy="307777"/>
          </a:xfrm>
          <a:prstGeom prst="rect">
            <a:avLst/>
          </a:prstGeom>
          <a:noFill/>
        </p:spPr>
        <p:txBody>
          <a:bodyPr wrap="none" rtlCol="0">
            <a:spAutoFit/>
          </a:bodyPr>
          <a:lstStyle/>
          <a:p>
            <a:pPr algn="ctr"/>
            <a:r>
              <a:rPr lang="fr-FR" sz="1400" smtClean="0"/>
              <a:t>4</a:t>
            </a:r>
            <a:endParaRPr lang="fr-FR" sz="1400"/>
          </a:p>
        </p:txBody>
      </p:sp>
      <p:cxnSp>
        <p:nvCxnSpPr>
          <p:cNvPr id="36" name="Straight Connector 35">
            <a:extLst>
              <a:ext uri="{FF2B5EF4-FFF2-40B4-BE49-F238E27FC236}">
                <a16:creationId xmlns:a16="http://schemas.microsoft.com/office/drawing/2014/main" xmlns="" id="{E7FD795F-1CBF-4D31-A21A-5DAAFB90BF7B}"/>
              </a:ext>
            </a:extLst>
          </p:cNvPr>
          <p:cNvCxnSpPr>
            <a:cxnSpLocks/>
          </p:cNvCxnSpPr>
          <p:nvPr/>
        </p:nvCxnSpPr>
        <p:spPr>
          <a:xfrm rot="5400000">
            <a:off x="2678214"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2E998DEC-30BE-460E-BC75-65EC43A06E93}"/>
              </a:ext>
            </a:extLst>
          </p:cNvPr>
          <p:cNvSpPr txBox="1"/>
          <p:nvPr/>
        </p:nvSpPr>
        <p:spPr>
          <a:xfrm>
            <a:off x="2926681" y="4954319"/>
            <a:ext cx="284515" cy="307777"/>
          </a:xfrm>
          <a:prstGeom prst="rect">
            <a:avLst/>
          </a:prstGeom>
          <a:noFill/>
        </p:spPr>
        <p:txBody>
          <a:bodyPr wrap="none" rtlCol="0">
            <a:spAutoFit/>
          </a:bodyPr>
          <a:lstStyle/>
          <a:p>
            <a:pPr algn="ctr"/>
            <a:r>
              <a:rPr lang="fr-FR" sz="1400" smtClean="0"/>
              <a:t>5</a:t>
            </a:r>
            <a:endParaRPr lang="fr-FR" sz="1400"/>
          </a:p>
        </p:txBody>
      </p:sp>
      <p:cxnSp>
        <p:nvCxnSpPr>
          <p:cNvPr id="38" name="Straight Connector 37">
            <a:extLst>
              <a:ext uri="{FF2B5EF4-FFF2-40B4-BE49-F238E27FC236}">
                <a16:creationId xmlns:a16="http://schemas.microsoft.com/office/drawing/2014/main" xmlns="" id="{E012632F-48B9-4D8B-93AF-1D966EAD02DC}"/>
              </a:ext>
            </a:extLst>
          </p:cNvPr>
          <p:cNvCxnSpPr>
            <a:cxnSpLocks/>
          </p:cNvCxnSpPr>
          <p:nvPr/>
        </p:nvCxnSpPr>
        <p:spPr>
          <a:xfrm rot="5400000">
            <a:off x="3023938"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3D9A2002-1F9A-4A31-A358-B1ABFC9D630A}"/>
              </a:ext>
            </a:extLst>
          </p:cNvPr>
          <p:cNvSpPr txBox="1"/>
          <p:nvPr/>
        </p:nvSpPr>
        <p:spPr>
          <a:xfrm>
            <a:off x="3272405" y="4954319"/>
            <a:ext cx="284515" cy="307777"/>
          </a:xfrm>
          <a:prstGeom prst="rect">
            <a:avLst/>
          </a:prstGeom>
          <a:noFill/>
        </p:spPr>
        <p:txBody>
          <a:bodyPr wrap="none" rtlCol="0">
            <a:spAutoFit/>
          </a:bodyPr>
          <a:lstStyle/>
          <a:p>
            <a:pPr algn="ctr"/>
            <a:r>
              <a:rPr lang="fr-FR" sz="1400" smtClean="0"/>
              <a:t>6</a:t>
            </a:r>
            <a:endParaRPr lang="fr-FR" sz="1400"/>
          </a:p>
        </p:txBody>
      </p:sp>
      <p:cxnSp>
        <p:nvCxnSpPr>
          <p:cNvPr id="40" name="Straight Connector 39">
            <a:extLst>
              <a:ext uri="{FF2B5EF4-FFF2-40B4-BE49-F238E27FC236}">
                <a16:creationId xmlns:a16="http://schemas.microsoft.com/office/drawing/2014/main" xmlns="" id="{7A6F5D30-643E-4FEA-8A94-05E5EF4A47DB}"/>
              </a:ext>
            </a:extLst>
          </p:cNvPr>
          <p:cNvCxnSpPr>
            <a:cxnSpLocks/>
          </p:cNvCxnSpPr>
          <p:nvPr/>
        </p:nvCxnSpPr>
        <p:spPr>
          <a:xfrm rot="5400000">
            <a:off x="3369662"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D85AF1F8-D9F6-4CB6-A4BD-1E1AC10D3CAB}"/>
              </a:ext>
            </a:extLst>
          </p:cNvPr>
          <p:cNvSpPr txBox="1"/>
          <p:nvPr/>
        </p:nvSpPr>
        <p:spPr>
          <a:xfrm>
            <a:off x="3618129" y="4954319"/>
            <a:ext cx="284515" cy="307777"/>
          </a:xfrm>
          <a:prstGeom prst="rect">
            <a:avLst/>
          </a:prstGeom>
          <a:noFill/>
        </p:spPr>
        <p:txBody>
          <a:bodyPr wrap="none" rtlCol="0">
            <a:spAutoFit/>
          </a:bodyPr>
          <a:lstStyle/>
          <a:p>
            <a:pPr algn="ctr"/>
            <a:r>
              <a:rPr lang="fr-FR" sz="1400" smtClean="0"/>
              <a:t>7</a:t>
            </a:r>
            <a:endParaRPr lang="fr-FR" sz="1400"/>
          </a:p>
        </p:txBody>
      </p:sp>
      <p:cxnSp>
        <p:nvCxnSpPr>
          <p:cNvPr id="42" name="Straight Connector 41">
            <a:extLst>
              <a:ext uri="{FF2B5EF4-FFF2-40B4-BE49-F238E27FC236}">
                <a16:creationId xmlns:a16="http://schemas.microsoft.com/office/drawing/2014/main" xmlns="" id="{AB554B38-3423-4CBA-8375-15FBF19A84EA}"/>
              </a:ext>
            </a:extLst>
          </p:cNvPr>
          <p:cNvCxnSpPr>
            <a:cxnSpLocks/>
          </p:cNvCxnSpPr>
          <p:nvPr/>
        </p:nvCxnSpPr>
        <p:spPr>
          <a:xfrm rot="5400000">
            <a:off x="3715387"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81B11B21-8ABB-4821-AF63-FA6C9C0A768C}"/>
              </a:ext>
            </a:extLst>
          </p:cNvPr>
          <p:cNvSpPr txBox="1"/>
          <p:nvPr/>
        </p:nvSpPr>
        <p:spPr>
          <a:xfrm>
            <a:off x="3963851" y="4954319"/>
            <a:ext cx="284515" cy="307777"/>
          </a:xfrm>
          <a:prstGeom prst="rect">
            <a:avLst/>
          </a:prstGeom>
          <a:noFill/>
        </p:spPr>
        <p:txBody>
          <a:bodyPr wrap="none" rtlCol="0">
            <a:spAutoFit/>
          </a:bodyPr>
          <a:lstStyle/>
          <a:p>
            <a:pPr algn="ctr"/>
            <a:r>
              <a:rPr lang="fr-FR" sz="1400" smtClean="0"/>
              <a:t>8</a:t>
            </a:r>
            <a:endParaRPr lang="fr-FR" sz="1400"/>
          </a:p>
        </p:txBody>
      </p:sp>
      <p:cxnSp>
        <p:nvCxnSpPr>
          <p:cNvPr id="44" name="Straight Connector 43">
            <a:extLst>
              <a:ext uri="{FF2B5EF4-FFF2-40B4-BE49-F238E27FC236}">
                <a16:creationId xmlns:a16="http://schemas.microsoft.com/office/drawing/2014/main" xmlns="" id="{23824697-D280-43F0-AB9C-D812A5FB094C}"/>
              </a:ext>
            </a:extLst>
          </p:cNvPr>
          <p:cNvCxnSpPr>
            <a:cxnSpLocks/>
          </p:cNvCxnSpPr>
          <p:nvPr/>
        </p:nvCxnSpPr>
        <p:spPr>
          <a:xfrm rot="5400000">
            <a:off x="4061109"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3D051FD0-718B-49AD-8816-B3C69357FA78}"/>
              </a:ext>
            </a:extLst>
          </p:cNvPr>
          <p:cNvSpPr txBox="1"/>
          <p:nvPr/>
        </p:nvSpPr>
        <p:spPr>
          <a:xfrm>
            <a:off x="1130302" y="5613717"/>
            <a:ext cx="420026" cy="430887"/>
          </a:xfrm>
          <a:prstGeom prst="rect">
            <a:avLst/>
          </a:prstGeom>
          <a:noFill/>
        </p:spPr>
        <p:txBody>
          <a:bodyPr wrap="none" rtlCol="0" anchor="b" anchorCtr="0">
            <a:spAutoFit/>
          </a:bodyPr>
          <a:lstStyle/>
          <a:p>
            <a:pPr algn="ctr"/>
            <a:r>
              <a:rPr lang="fr-FR" sz="1100" smtClean="0"/>
              <a:t>625</a:t>
            </a:r>
          </a:p>
          <a:p>
            <a:pPr algn="ctr"/>
            <a:r>
              <a:rPr lang="fr-FR" sz="1100" smtClean="0"/>
              <a:t>183</a:t>
            </a:r>
            <a:endParaRPr lang="fr-FR" sz="1100"/>
          </a:p>
        </p:txBody>
      </p:sp>
      <p:sp>
        <p:nvSpPr>
          <p:cNvPr id="48" name="TextBox 47">
            <a:extLst>
              <a:ext uri="{FF2B5EF4-FFF2-40B4-BE49-F238E27FC236}">
                <a16:creationId xmlns:a16="http://schemas.microsoft.com/office/drawing/2014/main" xmlns="" id="{4E969169-265A-45A9-BE06-73CB43E97FC6}"/>
              </a:ext>
            </a:extLst>
          </p:cNvPr>
          <p:cNvSpPr txBox="1"/>
          <p:nvPr/>
        </p:nvSpPr>
        <p:spPr>
          <a:xfrm>
            <a:off x="2167476" y="5613717"/>
            <a:ext cx="420026" cy="430887"/>
          </a:xfrm>
          <a:prstGeom prst="rect">
            <a:avLst/>
          </a:prstGeom>
          <a:noFill/>
        </p:spPr>
        <p:txBody>
          <a:bodyPr wrap="none" rtlCol="0" anchor="b" anchorCtr="0">
            <a:spAutoFit/>
          </a:bodyPr>
          <a:lstStyle/>
          <a:p>
            <a:pPr algn="ctr"/>
            <a:r>
              <a:rPr lang="fr-FR" sz="1100" smtClean="0"/>
              <a:t>437</a:t>
            </a:r>
          </a:p>
          <a:p>
            <a:pPr algn="ctr"/>
            <a:r>
              <a:rPr lang="fr-FR" sz="1100" smtClean="0"/>
              <a:t>112</a:t>
            </a:r>
            <a:endParaRPr lang="fr-FR" sz="1100"/>
          </a:p>
        </p:txBody>
      </p:sp>
      <p:sp>
        <p:nvSpPr>
          <p:cNvPr id="50" name="TextBox 49">
            <a:extLst>
              <a:ext uri="{FF2B5EF4-FFF2-40B4-BE49-F238E27FC236}">
                <a16:creationId xmlns:a16="http://schemas.microsoft.com/office/drawing/2014/main" xmlns="" id="{DE4C778D-4304-4BC7-B0BF-981DD52C6FCB}"/>
              </a:ext>
            </a:extLst>
          </p:cNvPr>
          <p:cNvSpPr txBox="1"/>
          <p:nvPr/>
        </p:nvSpPr>
        <p:spPr>
          <a:xfrm>
            <a:off x="2858924" y="5613717"/>
            <a:ext cx="420026" cy="430887"/>
          </a:xfrm>
          <a:prstGeom prst="rect">
            <a:avLst/>
          </a:prstGeom>
          <a:noFill/>
        </p:spPr>
        <p:txBody>
          <a:bodyPr wrap="none" rtlCol="0" anchor="b" anchorCtr="0">
            <a:spAutoFit/>
          </a:bodyPr>
          <a:lstStyle/>
          <a:p>
            <a:pPr algn="ctr"/>
            <a:r>
              <a:rPr lang="fr-FR" sz="1100" smtClean="0"/>
              <a:t>364</a:t>
            </a:r>
          </a:p>
          <a:p>
            <a:pPr algn="ctr"/>
            <a:r>
              <a:rPr lang="fr-FR" sz="1100" smtClean="0"/>
              <a:t>95</a:t>
            </a:r>
            <a:endParaRPr lang="fr-FR" sz="1100"/>
          </a:p>
        </p:txBody>
      </p:sp>
      <p:sp>
        <p:nvSpPr>
          <p:cNvPr id="53" name="TextBox 52">
            <a:extLst>
              <a:ext uri="{FF2B5EF4-FFF2-40B4-BE49-F238E27FC236}">
                <a16:creationId xmlns:a16="http://schemas.microsoft.com/office/drawing/2014/main" xmlns="" id="{C3E5F552-8637-4E65-AD4E-78423DCF1DD3}"/>
              </a:ext>
            </a:extLst>
          </p:cNvPr>
          <p:cNvSpPr txBox="1"/>
          <p:nvPr/>
        </p:nvSpPr>
        <p:spPr>
          <a:xfrm>
            <a:off x="3895953" y="5613717"/>
            <a:ext cx="420308" cy="430887"/>
          </a:xfrm>
          <a:prstGeom prst="rect">
            <a:avLst/>
          </a:prstGeom>
          <a:noFill/>
        </p:spPr>
        <p:txBody>
          <a:bodyPr wrap="none" rtlCol="0" anchor="b" anchorCtr="0">
            <a:spAutoFit/>
          </a:bodyPr>
          <a:lstStyle/>
          <a:p>
            <a:pPr algn="ctr"/>
            <a:r>
              <a:rPr lang="fr-FR" sz="1100" smtClean="0"/>
              <a:t>166</a:t>
            </a:r>
          </a:p>
          <a:p>
            <a:pPr algn="ctr"/>
            <a:r>
              <a:rPr lang="fr-FR" sz="1100" smtClean="0"/>
              <a:t>46</a:t>
            </a:r>
            <a:endParaRPr lang="fr-FR" sz="1100"/>
          </a:p>
        </p:txBody>
      </p:sp>
      <p:sp>
        <p:nvSpPr>
          <p:cNvPr id="54" name="TextBox 53">
            <a:extLst>
              <a:ext uri="{FF2B5EF4-FFF2-40B4-BE49-F238E27FC236}">
                <a16:creationId xmlns:a16="http://schemas.microsoft.com/office/drawing/2014/main" xmlns="" id="{595500B4-F81D-4345-8AE0-CF25371F2666}"/>
              </a:ext>
            </a:extLst>
          </p:cNvPr>
          <p:cNvSpPr txBox="1"/>
          <p:nvPr/>
        </p:nvSpPr>
        <p:spPr>
          <a:xfrm>
            <a:off x="738911" y="5613717"/>
            <a:ext cx="369894" cy="430887"/>
          </a:xfrm>
          <a:prstGeom prst="rect">
            <a:avLst/>
          </a:prstGeom>
          <a:noFill/>
        </p:spPr>
        <p:txBody>
          <a:bodyPr wrap="none" rtlCol="0" anchor="b" anchorCtr="0">
            <a:spAutoFit/>
          </a:bodyPr>
          <a:lstStyle/>
          <a:p>
            <a:pPr algn="r"/>
            <a:r>
              <a:rPr lang="fr-FR" sz="1100" smtClean="0"/>
              <a:t>Cx</a:t>
            </a:r>
          </a:p>
          <a:p>
            <a:pPr algn="r"/>
            <a:r>
              <a:rPr lang="fr-FR" sz="1100" smtClean="0"/>
              <a:t>C4</a:t>
            </a:r>
            <a:endParaRPr lang="fr-FR" sz="1100"/>
          </a:p>
        </p:txBody>
      </p:sp>
      <p:sp>
        <p:nvSpPr>
          <p:cNvPr id="55" name="TextBox 54">
            <a:extLst>
              <a:ext uri="{FF2B5EF4-FFF2-40B4-BE49-F238E27FC236}">
                <a16:creationId xmlns:a16="http://schemas.microsoft.com/office/drawing/2014/main" xmlns="" id="{EB80BE47-FB12-4A6B-BE4A-0343F6B45E11}"/>
              </a:ext>
            </a:extLst>
          </p:cNvPr>
          <p:cNvSpPr txBox="1"/>
          <p:nvPr/>
        </p:nvSpPr>
        <p:spPr>
          <a:xfrm>
            <a:off x="1478002" y="4127232"/>
            <a:ext cx="1502234" cy="646331"/>
          </a:xfrm>
          <a:prstGeom prst="rect">
            <a:avLst/>
          </a:prstGeom>
          <a:noFill/>
        </p:spPr>
        <p:txBody>
          <a:bodyPr wrap="none" rtlCol="0">
            <a:spAutoFit/>
          </a:bodyPr>
          <a:lstStyle/>
          <a:p>
            <a:r>
              <a:rPr lang="fr-FR" sz="1200" dirty="0" smtClean="0"/>
              <a:t>À 3 ans: p=8,7e-03</a:t>
            </a:r>
            <a:br>
              <a:rPr lang="fr-FR" sz="1200" dirty="0" smtClean="0"/>
            </a:br>
            <a:r>
              <a:rPr lang="fr-FR" sz="1200" dirty="0" smtClean="0"/>
              <a:t>A 5 ans: p=0,015</a:t>
            </a:r>
          </a:p>
          <a:p>
            <a:r>
              <a:rPr lang="fr-FR" sz="1200" dirty="0" smtClean="0"/>
              <a:t>A 8 ans, p=0,037</a:t>
            </a:r>
            <a:endParaRPr lang="fr-FR" sz="1200" dirty="0"/>
          </a:p>
        </p:txBody>
      </p:sp>
      <p:sp>
        <p:nvSpPr>
          <p:cNvPr id="5121" name="Freeform 5">
            <a:extLst>
              <a:ext uri="{FF2B5EF4-FFF2-40B4-BE49-F238E27FC236}">
                <a16:creationId xmlns:a16="http://schemas.microsoft.com/office/drawing/2014/main" xmlns="" id="{3219F22E-F4BA-45A8-811C-34B2ECBFE1C7}"/>
              </a:ext>
            </a:extLst>
          </p:cNvPr>
          <p:cNvSpPr>
            <a:spLocks/>
          </p:cNvSpPr>
          <p:nvPr/>
        </p:nvSpPr>
        <p:spPr bwMode="auto">
          <a:xfrm>
            <a:off x="1336663" y="2772323"/>
            <a:ext cx="2786777" cy="850900"/>
          </a:xfrm>
          <a:custGeom>
            <a:avLst/>
            <a:gdLst>
              <a:gd name="T0" fmla="*/ 0 w 1762"/>
              <a:gd name="T1" fmla="*/ 8 h 538"/>
              <a:gd name="T2" fmla="*/ 20 w 1762"/>
              <a:gd name="T3" fmla="*/ 18 h 538"/>
              <a:gd name="T4" fmla="*/ 28 w 1762"/>
              <a:gd name="T5" fmla="*/ 22 h 538"/>
              <a:gd name="T6" fmla="*/ 42 w 1762"/>
              <a:gd name="T7" fmla="*/ 30 h 538"/>
              <a:gd name="T8" fmla="*/ 50 w 1762"/>
              <a:gd name="T9" fmla="*/ 38 h 538"/>
              <a:gd name="T10" fmla="*/ 52 w 1762"/>
              <a:gd name="T11" fmla="*/ 45 h 538"/>
              <a:gd name="T12" fmla="*/ 60 w 1762"/>
              <a:gd name="T13" fmla="*/ 47 h 538"/>
              <a:gd name="T14" fmla="*/ 68 w 1762"/>
              <a:gd name="T15" fmla="*/ 55 h 538"/>
              <a:gd name="T16" fmla="*/ 76 w 1762"/>
              <a:gd name="T17" fmla="*/ 59 h 538"/>
              <a:gd name="T18" fmla="*/ 90 w 1762"/>
              <a:gd name="T19" fmla="*/ 67 h 538"/>
              <a:gd name="T20" fmla="*/ 107 w 1762"/>
              <a:gd name="T21" fmla="*/ 73 h 538"/>
              <a:gd name="T22" fmla="*/ 111 w 1762"/>
              <a:gd name="T23" fmla="*/ 81 h 538"/>
              <a:gd name="T24" fmla="*/ 115 w 1762"/>
              <a:gd name="T25" fmla="*/ 87 h 538"/>
              <a:gd name="T26" fmla="*/ 127 w 1762"/>
              <a:gd name="T27" fmla="*/ 97 h 538"/>
              <a:gd name="T28" fmla="*/ 133 w 1762"/>
              <a:gd name="T29" fmla="*/ 103 h 538"/>
              <a:gd name="T30" fmla="*/ 139 w 1762"/>
              <a:gd name="T31" fmla="*/ 109 h 538"/>
              <a:gd name="T32" fmla="*/ 145 w 1762"/>
              <a:gd name="T33" fmla="*/ 115 h 538"/>
              <a:gd name="T34" fmla="*/ 151 w 1762"/>
              <a:gd name="T35" fmla="*/ 121 h 538"/>
              <a:gd name="T36" fmla="*/ 171 w 1762"/>
              <a:gd name="T37" fmla="*/ 129 h 538"/>
              <a:gd name="T38" fmla="*/ 179 w 1762"/>
              <a:gd name="T39" fmla="*/ 138 h 538"/>
              <a:gd name="T40" fmla="*/ 185 w 1762"/>
              <a:gd name="T41" fmla="*/ 150 h 538"/>
              <a:gd name="T42" fmla="*/ 205 w 1762"/>
              <a:gd name="T43" fmla="*/ 172 h 538"/>
              <a:gd name="T44" fmla="*/ 209 w 1762"/>
              <a:gd name="T45" fmla="*/ 180 h 538"/>
              <a:gd name="T46" fmla="*/ 217 w 1762"/>
              <a:gd name="T47" fmla="*/ 184 h 538"/>
              <a:gd name="T48" fmla="*/ 227 w 1762"/>
              <a:gd name="T49" fmla="*/ 198 h 538"/>
              <a:gd name="T50" fmla="*/ 229 w 1762"/>
              <a:gd name="T51" fmla="*/ 206 h 538"/>
              <a:gd name="T52" fmla="*/ 237 w 1762"/>
              <a:gd name="T53" fmla="*/ 216 h 538"/>
              <a:gd name="T54" fmla="*/ 239 w 1762"/>
              <a:gd name="T55" fmla="*/ 226 h 538"/>
              <a:gd name="T56" fmla="*/ 249 w 1762"/>
              <a:gd name="T57" fmla="*/ 237 h 538"/>
              <a:gd name="T58" fmla="*/ 253 w 1762"/>
              <a:gd name="T59" fmla="*/ 251 h 538"/>
              <a:gd name="T60" fmla="*/ 269 w 1762"/>
              <a:gd name="T61" fmla="*/ 255 h 538"/>
              <a:gd name="T62" fmla="*/ 286 w 1762"/>
              <a:gd name="T63" fmla="*/ 263 h 538"/>
              <a:gd name="T64" fmla="*/ 302 w 1762"/>
              <a:gd name="T65" fmla="*/ 275 h 538"/>
              <a:gd name="T66" fmla="*/ 308 w 1762"/>
              <a:gd name="T67" fmla="*/ 305 h 538"/>
              <a:gd name="T68" fmla="*/ 314 w 1762"/>
              <a:gd name="T69" fmla="*/ 311 h 538"/>
              <a:gd name="T70" fmla="*/ 324 w 1762"/>
              <a:gd name="T71" fmla="*/ 319 h 538"/>
              <a:gd name="T72" fmla="*/ 332 w 1762"/>
              <a:gd name="T73" fmla="*/ 340 h 538"/>
              <a:gd name="T74" fmla="*/ 344 w 1762"/>
              <a:gd name="T75" fmla="*/ 358 h 538"/>
              <a:gd name="T76" fmla="*/ 356 w 1762"/>
              <a:gd name="T77" fmla="*/ 362 h 538"/>
              <a:gd name="T78" fmla="*/ 364 w 1762"/>
              <a:gd name="T79" fmla="*/ 368 h 538"/>
              <a:gd name="T80" fmla="*/ 378 w 1762"/>
              <a:gd name="T81" fmla="*/ 376 h 538"/>
              <a:gd name="T82" fmla="*/ 386 w 1762"/>
              <a:gd name="T83" fmla="*/ 386 h 538"/>
              <a:gd name="T84" fmla="*/ 392 w 1762"/>
              <a:gd name="T85" fmla="*/ 398 h 538"/>
              <a:gd name="T86" fmla="*/ 408 w 1762"/>
              <a:gd name="T87" fmla="*/ 410 h 538"/>
              <a:gd name="T88" fmla="*/ 416 w 1762"/>
              <a:gd name="T89" fmla="*/ 421 h 538"/>
              <a:gd name="T90" fmla="*/ 420 w 1762"/>
              <a:gd name="T91" fmla="*/ 429 h 538"/>
              <a:gd name="T92" fmla="*/ 428 w 1762"/>
              <a:gd name="T93" fmla="*/ 441 h 538"/>
              <a:gd name="T94" fmla="*/ 436 w 1762"/>
              <a:gd name="T95" fmla="*/ 449 h 538"/>
              <a:gd name="T96" fmla="*/ 455 w 1762"/>
              <a:gd name="T97" fmla="*/ 459 h 538"/>
              <a:gd name="T98" fmla="*/ 481 w 1762"/>
              <a:gd name="T99" fmla="*/ 467 h 538"/>
              <a:gd name="T100" fmla="*/ 577 w 1762"/>
              <a:gd name="T101" fmla="*/ 475 h 538"/>
              <a:gd name="T102" fmla="*/ 597 w 1762"/>
              <a:gd name="T103" fmla="*/ 483 h 538"/>
              <a:gd name="T104" fmla="*/ 617 w 1762"/>
              <a:gd name="T105" fmla="*/ 489 h 538"/>
              <a:gd name="T106" fmla="*/ 666 w 1762"/>
              <a:gd name="T107" fmla="*/ 497 h 538"/>
              <a:gd name="T108" fmla="*/ 678 w 1762"/>
              <a:gd name="T109" fmla="*/ 503 h 538"/>
              <a:gd name="T110" fmla="*/ 738 w 1762"/>
              <a:gd name="T111" fmla="*/ 512 h 538"/>
              <a:gd name="T112" fmla="*/ 740 w 1762"/>
              <a:gd name="T113" fmla="*/ 518 h 538"/>
              <a:gd name="T114" fmla="*/ 819 w 1762"/>
              <a:gd name="T115" fmla="*/ 524 h 538"/>
              <a:gd name="T116" fmla="*/ 1076 w 1762"/>
              <a:gd name="T117" fmla="*/ 532 h 538"/>
              <a:gd name="T118" fmla="*/ 1092 w 1762"/>
              <a:gd name="T119"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2" h="538">
                <a:moveTo>
                  <a:pt x="0" y="0"/>
                </a:moveTo>
                <a:lnTo>
                  <a:pt x="0" y="8"/>
                </a:lnTo>
                <a:lnTo>
                  <a:pt x="20" y="8"/>
                </a:lnTo>
                <a:lnTo>
                  <a:pt x="20" y="18"/>
                </a:lnTo>
                <a:lnTo>
                  <a:pt x="28" y="18"/>
                </a:lnTo>
                <a:lnTo>
                  <a:pt x="28" y="22"/>
                </a:lnTo>
                <a:lnTo>
                  <a:pt x="42" y="22"/>
                </a:lnTo>
                <a:lnTo>
                  <a:pt x="42" y="30"/>
                </a:lnTo>
                <a:lnTo>
                  <a:pt x="50" y="30"/>
                </a:lnTo>
                <a:lnTo>
                  <a:pt x="50" y="38"/>
                </a:lnTo>
                <a:lnTo>
                  <a:pt x="52" y="38"/>
                </a:lnTo>
                <a:lnTo>
                  <a:pt x="52" y="45"/>
                </a:lnTo>
                <a:lnTo>
                  <a:pt x="60" y="45"/>
                </a:lnTo>
                <a:lnTo>
                  <a:pt x="60" y="47"/>
                </a:lnTo>
                <a:lnTo>
                  <a:pt x="68" y="47"/>
                </a:lnTo>
                <a:lnTo>
                  <a:pt x="68" y="55"/>
                </a:lnTo>
                <a:lnTo>
                  <a:pt x="76" y="55"/>
                </a:lnTo>
                <a:lnTo>
                  <a:pt x="76" y="59"/>
                </a:lnTo>
                <a:lnTo>
                  <a:pt x="90" y="59"/>
                </a:lnTo>
                <a:lnTo>
                  <a:pt x="90" y="67"/>
                </a:lnTo>
                <a:lnTo>
                  <a:pt x="107" y="67"/>
                </a:lnTo>
                <a:lnTo>
                  <a:pt x="107" y="73"/>
                </a:lnTo>
                <a:lnTo>
                  <a:pt x="111" y="73"/>
                </a:lnTo>
                <a:lnTo>
                  <a:pt x="111" y="81"/>
                </a:lnTo>
                <a:lnTo>
                  <a:pt x="115" y="81"/>
                </a:lnTo>
                <a:lnTo>
                  <a:pt x="115" y="87"/>
                </a:lnTo>
                <a:lnTo>
                  <a:pt x="127" y="87"/>
                </a:lnTo>
                <a:lnTo>
                  <a:pt x="127" y="97"/>
                </a:lnTo>
                <a:lnTo>
                  <a:pt x="133" y="97"/>
                </a:lnTo>
                <a:lnTo>
                  <a:pt x="133" y="103"/>
                </a:lnTo>
                <a:lnTo>
                  <a:pt x="139" y="103"/>
                </a:lnTo>
                <a:lnTo>
                  <a:pt x="139" y="109"/>
                </a:lnTo>
                <a:lnTo>
                  <a:pt x="145" y="109"/>
                </a:lnTo>
                <a:lnTo>
                  <a:pt x="145" y="115"/>
                </a:lnTo>
                <a:lnTo>
                  <a:pt x="151" y="115"/>
                </a:lnTo>
                <a:lnTo>
                  <a:pt x="151" y="121"/>
                </a:lnTo>
                <a:lnTo>
                  <a:pt x="171" y="121"/>
                </a:lnTo>
                <a:lnTo>
                  <a:pt x="171" y="129"/>
                </a:lnTo>
                <a:lnTo>
                  <a:pt x="179" y="129"/>
                </a:lnTo>
                <a:lnTo>
                  <a:pt x="179" y="138"/>
                </a:lnTo>
                <a:lnTo>
                  <a:pt x="185" y="138"/>
                </a:lnTo>
                <a:lnTo>
                  <a:pt x="185" y="150"/>
                </a:lnTo>
                <a:lnTo>
                  <a:pt x="205" y="150"/>
                </a:lnTo>
                <a:lnTo>
                  <a:pt x="205" y="172"/>
                </a:lnTo>
                <a:lnTo>
                  <a:pt x="209" y="172"/>
                </a:lnTo>
                <a:lnTo>
                  <a:pt x="209" y="180"/>
                </a:lnTo>
                <a:lnTo>
                  <a:pt x="217" y="180"/>
                </a:lnTo>
                <a:lnTo>
                  <a:pt x="217" y="184"/>
                </a:lnTo>
                <a:lnTo>
                  <a:pt x="227" y="184"/>
                </a:lnTo>
                <a:lnTo>
                  <a:pt x="227" y="198"/>
                </a:lnTo>
                <a:lnTo>
                  <a:pt x="229" y="198"/>
                </a:lnTo>
                <a:lnTo>
                  <a:pt x="229" y="206"/>
                </a:lnTo>
                <a:lnTo>
                  <a:pt x="237" y="206"/>
                </a:lnTo>
                <a:lnTo>
                  <a:pt x="237" y="216"/>
                </a:lnTo>
                <a:lnTo>
                  <a:pt x="239" y="216"/>
                </a:lnTo>
                <a:lnTo>
                  <a:pt x="239" y="226"/>
                </a:lnTo>
                <a:lnTo>
                  <a:pt x="249" y="226"/>
                </a:lnTo>
                <a:lnTo>
                  <a:pt x="249" y="237"/>
                </a:lnTo>
                <a:lnTo>
                  <a:pt x="253" y="237"/>
                </a:lnTo>
                <a:lnTo>
                  <a:pt x="253" y="251"/>
                </a:lnTo>
                <a:lnTo>
                  <a:pt x="269" y="251"/>
                </a:lnTo>
                <a:lnTo>
                  <a:pt x="269" y="255"/>
                </a:lnTo>
                <a:lnTo>
                  <a:pt x="286" y="255"/>
                </a:lnTo>
                <a:lnTo>
                  <a:pt x="286" y="263"/>
                </a:lnTo>
                <a:lnTo>
                  <a:pt x="302" y="263"/>
                </a:lnTo>
                <a:lnTo>
                  <a:pt x="302" y="275"/>
                </a:lnTo>
                <a:lnTo>
                  <a:pt x="308" y="275"/>
                </a:lnTo>
                <a:lnTo>
                  <a:pt x="308" y="305"/>
                </a:lnTo>
                <a:lnTo>
                  <a:pt x="314" y="305"/>
                </a:lnTo>
                <a:lnTo>
                  <a:pt x="314" y="311"/>
                </a:lnTo>
                <a:lnTo>
                  <a:pt x="324" y="311"/>
                </a:lnTo>
                <a:lnTo>
                  <a:pt x="324" y="319"/>
                </a:lnTo>
                <a:lnTo>
                  <a:pt x="332" y="319"/>
                </a:lnTo>
                <a:lnTo>
                  <a:pt x="332" y="340"/>
                </a:lnTo>
                <a:lnTo>
                  <a:pt x="344" y="340"/>
                </a:lnTo>
                <a:lnTo>
                  <a:pt x="344" y="358"/>
                </a:lnTo>
                <a:lnTo>
                  <a:pt x="356" y="358"/>
                </a:lnTo>
                <a:lnTo>
                  <a:pt x="356" y="362"/>
                </a:lnTo>
                <a:lnTo>
                  <a:pt x="364" y="362"/>
                </a:lnTo>
                <a:lnTo>
                  <a:pt x="364" y="368"/>
                </a:lnTo>
                <a:lnTo>
                  <a:pt x="378" y="368"/>
                </a:lnTo>
                <a:lnTo>
                  <a:pt x="378" y="376"/>
                </a:lnTo>
                <a:lnTo>
                  <a:pt x="386" y="376"/>
                </a:lnTo>
                <a:lnTo>
                  <a:pt x="386" y="386"/>
                </a:lnTo>
                <a:lnTo>
                  <a:pt x="392" y="386"/>
                </a:lnTo>
                <a:lnTo>
                  <a:pt x="392" y="398"/>
                </a:lnTo>
                <a:lnTo>
                  <a:pt x="408" y="398"/>
                </a:lnTo>
                <a:lnTo>
                  <a:pt x="408" y="410"/>
                </a:lnTo>
                <a:lnTo>
                  <a:pt x="416" y="410"/>
                </a:lnTo>
                <a:lnTo>
                  <a:pt x="416" y="421"/>
                </a:lnTo>
                <a:lnTo>
                  <a:pt x="420" y="421"/>
                </a:lnTo>
                <a:lnTo>
                  <a:pt x="420" y="429"/>
                </a:lnTo>
                <a:lnTo>
                  <a:pt x="428" y="429"/>
                </a:lnTo>
                <a:lnTo>
                  <a:pt x="428" y="441"/>
                </a:lnTo>
                <a:lnTo>
                  <a:pt x="436" y="441"/>
                </a:lnTo>
                <a:lnTo>
                  <a:pt x="436" y="449"/>
                </a:lnTo>
                <a:lnTo>
                  <a:pt x="455" y="449"/>
                </a:lnTo>
                <a:lnTo>
                  <a:pt x="455" y="459"/>
                </a:lnTo>
                <a:lnTo>
                  <a:pt x="481" y="459"/>
                </a:lnTo>
                <a:lnTo>
                  <a:pt x="481" y="467"/>
                </a:lnTo>
                <a:lnTo>
                  <a:pt x="577" y="467"/>
                </a:lnTo>
                <a:lnTo>
                  <a:pt x="577" y="475"/>
                </a:lnTo>
                <a:lnTo>
                  <a:pt x="597" y="475"/>
                </a:lnTo>
                <a:lnTo>
                  <a:pt x="597" y="483"/>
                </a:lnTo>
                <a:lnTo>
                  <a:pt x="617" y="483"/>
                </a:lnTo>
                <a:lnTo>
                  <a:pt x="617" y="489"/>
                </a:lnTo>
                <a:lnTo>
                  <a:pt x="666" y="489"/>
                </a:lnTo>
                <a:lnTo>
                  <a:pt x="666" y="497"/>
                </a:lnTo>
                <a:lnTo>
                  <a:pt x="678" y="497"/>
                </a:lnTo>
                <a:lnTo>
                  <a:pt x="678" y="503"/>
                </a:lnTo>
                <a:lnTo>
                  <a:pt x="738" y="503"/>
                </a:lnTo>
                <a:lnTo>
                  <a:pt x="738" y="512"/>
                </a:lnTo>
                <a:lnTo>
                  <a:pt x="740" y="512"/>
                </a:lnTo>
                <a:lnTo>
                  <a:pt x="740" y="518"/>
                </a:lnTo>
                <a:lnTo>
                  <a:pt x="819" y="518"/>
                </a:lnTo>
                <a:lnTo>
                  <a:pt x="819" y="524"/>
                </a:lnTo>
                <a:lnTo>
                  <a:pt x="1076" y="524"/>
                </a:lnTo>
                <a:lnTo>
                  <a:pt x="1076" y="532"/>
                </a:lnTo>
                <a:lnTo>
                  <a:pt x="1092" y="532"/>
                </a:lnTo>
                <a:lnTo>
                  <a:pt x="1092" y="538"/>
                </a:lnTo>
                <a:lnTo>
                  <a:pt x="1762" y="538"/>
                </a:lnTo>
              </a:path>
            </a:pathLst>
          </a:custGeom>
          <a:noFill/>
          <a:ln w="285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3" name="Freeform 6">
            <a:extLst>
              <a:ext uri="{FF2B5EF4-FFF2-40B4-BE49-F238E27FC236}">
                <a16:creationId xmlns:a16="http://schemas.microsoft.com/office/drawing/2014/main" xmlns="" id="{E1956E03-7CEA-437A-8251-E433EA6D9C2E}"/>
              </a:ext>
            </a:extLst>
          </p:cNvPr>
          <p:cNvSpPr>
            <a:spLocks/>
          </p:cNvSpPr>
          <p:nvPr/>
        </p:nvSpPr>
        <p:spPr bwMode="auto">
          <a:xfrm>
            <a:off x="1333500" y="2778649"/>
            <a:ext cx="2808919" cy="713301"/>
          </a:xfrm>
          <a:custGeom>
            <a:avLst/>
            <a:gdLst>
              <a:gd name="T0" fmla="*/ 32 w 1776"/>
              <a:gd name="T1" fmla="*/ 6 h 451"/>
              <a:gd name="T2" fmla="*/ 70 w 1776"/>
              <a:gd name="T3" fmla="*/ 14 h 451"/>
              <a:gd name="T4" fmla="*/ 92 w 1776"/>
              <a:gd name="T5" fmla="*/ 26 h 451"/>
              <a:gd name="T6" fmla="*/ 107 w 1776"/>
              <a:gd name="T7" fmla="*/ 36 h 451"/>
              <a:gd name="T8" fmla="*/ 123 w 1776"/>
              <a:gd name="T9" fmla="*/ 49 h 451"/>
              <a:gd name="T10" fmla="*/ 141 w 1776"/>
              <a:gd name="T11" fmla="*/ 59 h 451"/>
              <a:gd name="T12" fmla="*/ 153 w 1776"/>
              <a:gd name="T13" fmla="*/ 67 h 451"/>
              <a:gd name="T14" fmla="*/ 165 w 1776"/>
              <a:gd name="T15" fmla="*/ 75 h 451"/>
              <a:gd name="T16" fmla="*/ 177 w 1776"/>
              <a:gd name="T17" fmla="*/ 81 h 451"/>
              <a:gd name="T18" fmla="*/ 189 w 1776"/>
              <a:gd name="T19" fmla="*/ 95 h 451"/>
              <a:gd name="T20" fmla="*/ 203 w 1776"/>
              <a:gd name="T21" fmla="*/ 107 h 451"/>
              <a:gd name="T22" fmla="*/ 215 w 1776"/>
              <a:gd name="T23" fmla="*/ 129 h 451"/>
              <a:gd name="T24" fmla="*/ 229 w 1776"/>
              <a:gd name="T25" fmla="*/ 142 h 451"/>
              <a:gd name="T26" fmla="*/ 243 w 1776"/>
              <a:gd name="T27" fmla="*/ 154 h 451"/>
              <a:gd name="T28" fmla="*/ 261 w 1776"/>
              <a:gd name="T29" fmla="*/ 158 h 451"/>
              <a:gd name="T30" fmla="*/ 271 w 1776"/>
              <a:gd name="T31" fmla="*/ 166 h 451"/>
              <a:gd name="T32" fmla="*/ 282 w 1776"/>
              <a:gd name="T33" fmla="*/ 176 h 451"/>
              <a:gd name="T34" fmla="*/ 294 w 1776"/>
              <a:gd name="T35" fmla="*/ 182 h 451"/>
              <a:gd name="T36" fmla="*/ 306 w 1776"/>
              <a:gd name="T37" fmla="*/ 194 h 451"/>
              <a:gd name="T38" fmla="*/ 316 w 1776"/>
              <a:gd name="T39" fmla="*/ 204 h 451"/>
              <a:gd name="T40" fmla="*/ 322 w 1776"/>
              <a:gd name="T41" fmla="*/ 216 h 451"/>
              <a:gd name="T42" fmla="*/ 344 w 1776"/>
              <a:gd name="T43" fmla="*/ 231 h 451"/>
              <a:gd name="T44" fmla="*/ 354 w 1776"/>
              <a:gd name="T45" fmla="*/ 237 h 451"/>
              <a:gd name="T46" fmla="*/ 370 w 1776"/>
              <a:gd name="T47" fmla="*/ 247 h 451"/>
              <a:gd name="T48" fmla="*/ 390 w 1776"/>
              <a:gd name="T49" fmla="*/ 259 h 451"/>
              <a:gd name="T50" fmla="*/ 402 w 1776"/>
              <a:gd name="T51" fmla="*/ 267 h 451"/>
              <a:gd name="T52" fmla="*/ 422 w 1776"/>
              <a:gd name="T53" fmla="*/ 275 h 451"/>
              <a:gd name="T54" fmla="*/ 434 w 1776"/>
              <a:gd name="T55" fmla="*/ 289 h 451"/>
              <a:gd name="T56" fmla="*/ 450 w 1776"/>
              <a:gd name="T57" fmla="*/ 293 h 451"/>
              <a:gd name="T58" fmla="*/ 467 w 1776"/>
              <a:gd name="T59" fmla="*/ 303 h 451"/>
              <a:gd name="T60" fmla="*/ 507 w 1776"/>
              <a:gd name="T61" fmla="*/ 309 h 451"/>
              <a:gd name="T62" fmla="*/ 537 w 1776"/>
              <a:gd name="T63" fmla="*/ 315 h 451"/>
              <a:gd name="T64" fmla="*/ 579 w 1776"/>
              <a:gd name="T65" fmla="*/ 330 h 451"/>
              <a:gd name="T66" fmla="*/ 605 w 1776"/>
              <a:gd name="T67" fmla="*/ 338 h 451"/>
              <a:gd name="T68" fmla="*/ 615 w 1776"/>
              <a:gd name="T69" fmla="*/ 344 h 451"/>
              <a:gd name="T70" fmla="*/ 634 w 1776"/>
              <a:gd name="T71" fmla="*/ 356 h 451"/>
              <a:gd name="T72" fmla="*/ 692 w 1776"/>
              <a:gd name="T73" fmla="*/ 362 h 451"/>
              <a:gd name="T74" fmla="*/ 720 w 1776"/>
              <a:gd name="T75" fmla="*/ 366 h 451"/>
              <a:gd name="T76" fmla="*/ 742 w 1776"/>
              <a:gd name="T77" fmla="*/ 374 h 451"/>
              <a:gd name="T78" fmla="*/ 770 w 1776"/>
              <a:gd name="T79" fmla="*/ 380 h 451"/>
              <a:gd name="T80" fmla="*/ 798 w 1776"/>
              <a:gd name="T81" fmla="*/ 390 h 451"/>
              <a:gd name="T82" fmla="*/ 857 w 1776"/>
              <a:gd name="T83" fmla="*/ 398 h 451"/>
              <a:gd name="T84" fmla="*/ 913 w 1776"/>
              <a:gd name="T85" fmla="*/ 404 h 451"/>
              <a:gd name="T86" fmla="*/ 969 w 1776"/>
              <a:gd name="T87" fmla="*/ 411 h 451"/>
              <a:gd name="T88" fmla="*/ 1020 w 1776"/>
              <a:gd name="T89" fmla="*/ 417 h 451"/>
              <a:gd name="T90" fmla="*/ 1106 w 1776"/>
              <a:gd name="T91" fmla="*/ 421 h 451"/>
              <a:gd name="T92" fmla="*/ 1243 w 1776"/>
              <a:gd name="T93" fmla="*/ 429 h 451"/>
              <a:gd name="T94" fmla="*/ 1350 w 1776"/>
              <a:gd name="T95" fmla="*/ 433 h 451"/>
              <a:gd name="T96" fmla="*/ 1440 w 1776"/>
              <a:gd name="T97" fmla="*/ 437 h 451"/>
              <a:gd name="T98" fmla="*/ 1456 w 1776"/>
              <a:gd name="T99" fmla="*/ 443 h 451"/>
              <a:gd name="T100" fmla="*/ 1776 w 1776"/>
              <a:gd name="T10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451">
                <a:moveTo>
                  <a:pt x="0" y="0"/>
                </a:moveTo>
                <a:lnTo>
                  <a:pt x="14" y="0"/>
                </a:lnTo>
                <a:lnTo>
                  <a:pt x="14" y="6"/>
                </a:lnTo>
                <a:lnTo>
                  <a:pt x="32" y="6"/>
                </a:lnTo>
                <a:lnTo>
                  <a:pt x="32" y="10"/>
                </a:lnTo>
                <a:lnTo>
                  <a:pt x="48" y="10"/>
                </a:lnTo>
                <a:lnTo>
                  <a:pt x="48" y="14"/>
                </a:lnTo>
                <a:lnTo>
                  <a:pt x="70" y="14"/>
                </a:lnTo>
                <a:lnTo>
                  <a:pt x="70" y="22"/>
                </a:lnTo>
                <a:lnTo>
                  <a:pt x="76" y="22"/>
                </a:lnTo>
                <a:lnTo>
                  <a:pt x="76" y="26"/>
                </a:lnTo>
                <a:lnTo>
                  <a:pt x="92" y="26"/>
                </a:lnTo>
                <a:lnTo>
                  <a:pt x="92" y="30"/>
                </a:lnTo>
                <a:lnTo>
                  <a:pt x="100" y="30"/>
                </a:lnTo>
                <a:lnTo>
                  <a:pt x="100" y="36"/>
                </a:lnTo>
                <a:lnTo>
                  <a:pt x="107" y="36"/>
                </a:lnTo>
                <a:lnTo>
                  <a:pt x="107" y="43"/>
                </a:lnTo>
                <a:lnTo>
                  <a:pt x="115" y="43"/>
                </a:lnTo>
                <a:lnTo>
                  <a:pt x="115" y="49"/>
                </a:lnTo>
                <a:lnTo>
                  <a:pt x="123" y="49"/>
                </a:lnTo>
                <a:lnTo>
                  <a:pt x="123" y="57"/>
                </a:lnTo>
                <a:lnTo>
                  <a:pt x="131" y="57"/>
                </a:lnTo>
                <a:lnTo>
                  <a:pt x="131" y="59"/>
                </a:lnTo>
                <a:lnTo>
                  <a:pt x="141" y="59"/>
                </a:lnTo>
                <a:lnTo>
                  <a:pt x="141" y="63"/>
                </a:lnTo>
                <a:lnTo>
                  <a:pt x="149" y="63"/>
                </a:lnTo>
                <a:lnTo>
                  <a:pt x="149" y="67"/>
                </a:lnTo>
                <a:lnTo>
                  <a:pt x="153" y="67"/>
                </a:lnTo>
                <a:lnTo>
                  <a:pt x="153" y="71"/>
                </a:lnTo>
                <a:lnTo>
                  <a:pt x="161" y="71"/>
                </a:lnTo>
                <a:lnTo>
                  <a:pt x="161" y="75"/>
                </a:lnTo>
                <a:lnTo>
                  <a:pt x="165" y="75"/>
                </a:lnTo>
                <a:lnTo>
                  <a:pt x="165" y="77"/>
                </a:lnTo>
                <a:lnTo>
                  <a:pt x="171" y="77"/>
                </a:lnTo>
                <a:lnTo>
                  <a:pt x="171" y="81"/>
                </a:lnTo>
                <a:lnTo>
                  <a:pt x="177" y="81"/>
                </a:lnTo>
                <a:lnTo>
                  <a:pt x="177" y="91"/>
                </a:lnTo>
                <a:lnTo>
                  <a:pt x="185" y="91"/>
                </a:lnTo>
                <a:lnTo>
                  <a:pt x="185" y="95"/>
                </a:lnTo>
                <a:lnTo>
                  <a:pt x="189" y="95"/>
                </a:lnTo>
                <a:lnTo>
                  <a:pt x="189" y="101"/>
                </a:lnTo>
                <a:lnTo>
                  <a:pt x="195" y="101"/>
                </a:lnTo>
                <a:lnTo>
                  <a:pt x="195" y="107"/>
                </a:lnTo>
                <a:lnTo>
                  <a:pt x="203" y="107"/>
                </a:lnTo>
                <a:lnTo>
                  <a:pt x="203" y="119"/>
                </a:lnTo>
                <a:lnTo>
                  <a:pt x="209" y="119"/>
                </a:lnTo>
                <a:lnTo>
                  <a:pt x="209" y="129"/>
                </a:lnTo>
                <a:lnTo>
                  <a:pt x="215" y="129"/>
                </a:lnTo>
                <a:lnTo>
                  <a:pt x="215" y="136"/>
                </a:lnTo>
                <a:lnTo>
                  <a:pt x="223" y="136"/>
                </a:lnTo>
                <a:lnTo>
                  <a:pt x="223" y="142"/>
                </a:lnTo>
                <a:lnTo>
                  <a:pt x="229" y="142"/>
                </a:lnTo>
                <a:lnTo>
                  <a:pt x="229" y="148"/>
                </a:lnTo>
                <a:lnTo>
                  <a:pt x="235" y="148"/>
                </a:lnTo>
                <a:lnTo>
                  <a:pt x="235" y="154"/>
                </a:lnTo>
                <a:lnTo>
                  <a:pt x="243" y="154"/>
                </a:lnTo>
                <a:lnTo>
                  <a:pt x="243" y="156"/>
                </a:lnTo>
                <a:lnTo>
                  <a:pt x="251" y="156"/>
                </a:lnTo>
                <a:lnTo>
                  <a:pt x="251" y="158"/>
                </a:lnTo>
                <a:lnTo>
                  <a:pt x="261" y="158"/>
                </a:lnTo>
                <a:lnTo>
                  <a:pt x="261" y="162"/>
                </a:lnTo>
                <a:lnTo>
                  <a:pt x="265" y="162"/>
                </a:lnTo>
                <a:lnTo>
                  <a:pt x="265" y="166"/>
                </a:lnTo>
                <a:lnTo>
                  <a:pt x="271" y="166"/>
                </a:lnTo>
                <a:lnTo>
                  <a:pt x="271" y="170"/>
                </a:lnTo>
                <a:lnTo>
                  <a:pt x="275" y="170"/>
                </a:lnTo>
                <a:lnTo>
                  <a:pt x="275" y="176"/>
                </a:lnTo>
                <a:lnTo>
                  <a:pt x="282" y="176"/>
                </a:lnTo>
                <a:lnTo>
                  <a:pt x="282" y="180"/>
                </a:lnTo>
                <a:lnTo>
                  <a:pt x="288" y="180"/>
                </a:lnTo>
                <a:lnTo>
                  <a:pt x="288" y="182"/>
                </a:lnTo>
                <a:lnTo>
                  <a:pt x="294" y="182"/>
                </a:lnTo>
                <a:lnTo>
                  <a:pt x="294" y="188"/>
                </a:lnTo>
                <a:lnTo>
                  <a:pt x="296" y="188"/>
                </a:lnTo>
                <a:lnTo>
                  <a:pt x="296" y="194"/>
                </a:lnTo>
                <a:lnTo>
                  <a:pt x="306" y="194"/>
                </a:lnTo>
                <a:lnTo>
                  <a:pt x="306" y="200"/>
                </a:lnTo>
                <a:lnTo>
                  <a:pt x="312" y="200"/>
                </a:lnTo>
                <a:lnTo>
                  <a:pt x="312" y="204"/>
                </a:lnTo>
                <a:lnTo>
                  <a:pt x="316" y="204"/>
                </a:lnTo>
                <a:lnTo>
                  <a:pt x="316" y="208"/>
                </a:lnTo>
                <a:lnTo>
                  <a:pt x="320" y="208"/>
                </a:lnTo>
                <a:lnTo>
                  <a:pt x="320" y="216"/>
                </a:lnTo>
                <a:lnTo>
                  <a:pt x="322" y="216"/>
                </a:lnTo>
                <a:lnTo>
                  <a:pt x="322" y="224"/>
                </a:lnTo>
                <a:lnTo>
                  <a:pt x="338" y="224"/>
                </a:lnTo>
                <a:lnTo>
                  <a:pt x="338" y="231"/>
                </a:lnTo>
                <a:lnTo>
                  <a:pt x="344" y="231"/>
                </a:lnTo>
                <a:lnTo>
                  <a:pt x="344" y="235"/>
                </a:lnTo>
                <a:lnTo>
                  <a:pt x="350" y="235"/>
                </a:lnTo>
                <a:lnTo>
                  <a:pt x="350" y="237"/>
                </a:lnTo>
                <a:lnTo>
                  <a:pt x="354" y="237"/>
                </a:lnTo>
                <a:lnTo>
                  <a:pt x="354" y="243"/>
                </a:lnTo>
                <a:lnTo>
                  <a:pt x="364" y="243"/>
                </a:lnTo>
                <a:lnTo>
                  <a:pt x="364" y="247"/>
                </a:lnTo>
                <a:lnTo>
                  <a:pt x="370" y="247"/>
                </a:lnTo>
                <a:lnTo>
                  <a:pt x="370" y="249"/>
                </a:lnTo>
                <a:lnTo>
                  <a:pt x="382" y="249"/>
                </a:lnTo>
                <a:lnTo>
                  <a:pt x="382" y="259"/>
                </a:lnTo>
                <a:lnTo>
                  <a:pt x="390" y="259"/>
                </a:lnTo>
                <a:lnTo>
                  <a:pt x="390" y="261"/>
                </a:lnTo>
                <a:lnTo>
                  <a:pt x="400" y="261"/>
                </a:lnTo>
                <a:lnTo>
                  <a:pt x="400" y="267"/>
                </a:lnTo>
                <a:lnTo>
                  <a:pt x="402" y="267"/>
                </a:lnTo>
                <a:lnTo>
                  <a:pt x="402" y="271"/>
                </a:lnTo>
                <a:lnTo>
                  <a:pt x="414" y="271"/>
                </a:lnTo>
                <a:lnTo>
                  <a:pt x="414" y="275"/>
                </a:lnTo>
                <a:lnTo>
                  <a:pt x="422" y="275"/>
                </a:lnTo>
                <a:lnTo>
                  <a:pt x="422" y="277"/>
                </a:lnTo>
                <a:lnTo>
                  <a:pt x="430" y="277"/>
                </a:lnTo>
                <a:lnTo>
                  <a:pt x="430" y="289"/>
                </a:lnTo>
                <a:lnTo>
                  <a:pt x="434" y="289"/>
                </a:lnTo>
                <a:lnTo>
                  <a:pt x="434" y="291"/>
                </a:lnTo>
                <a:lnTo>
                  <a:pt x="442" y="291"/>
                </a:lnTo>
                <a:lnTo>
                  <a:pt x="442" y="293"/>
                </a:lnTo>
                <a:lnTo>
                  <a:pt x="450" y="293"/>
                </a:lnTo>
                <a:lnTo>
                  <a:pt x="450" y="297"/>
                </a:lnTo>
                <a:lnTo>
                  <a:pt x="459" y="297"/>
                </a:lnTo>
                <a:lnTo>
                  <a:pt x="459" y="303"/>
                </a:lnTo>
                <a:lnTo>
                  <a:pt x="467" y="303"/>
                </a:lnTo>
                <a:lnTo>
                  <a:pt x="467" y="305"/>
                </a:lnTo>
                <a:lnTo>
                  <a:pt x="477" y="305"/>
                </a:lnTo>
                <a:lnTo>
                  <a:pt x="477" y="309"/>
                </a:lnTo>
                <a:lnTo>
                  <a:pt x="507" y="309"/>
                </a:lnTo>
                <a:lnTo>
                  <a:pt x="507" y="311"/>
                </a:lnTo>
                <a:lnTo>
                  <a:pt x="529" y="311"/>
                </a:lnTo>
                <a:lnTo>
                  <a:pt x="529" y="315"/>
                </a:lnTo>
                <a:lnTo>
                  <a:pt x="537" y="315"/>
                </a:lnTo>
                <a:lnTo>
                  <a:pt x="537" y="324"/>
                </a:lnTo>
                <a:lnTo>
                  <a:pt x="569" y="324"/>
                </a:lnTo>
                <a:lnTo>
                  <a:pt x="569" y="330"/>
                </a:lnTo>
                <a:lnTo>
                  <a:pt x="579" y="330"/>
                </a:lnTo>
                <a:lnTo>
                  <a:pt x="579" y="334"/>
                </a:lnTo>
                <a:lnTo>
                  <a:pt x="597" y="334"/>
                </a:lnTo>
                <a:lnTo>
                  <a:pt x="597" y="338"/>
                </a:lnTo>
                <a:lnTo>
                  <a:pt x="605" y="338"/>
                </a:lnTo>
                <a:lnTo>
                  <a:pt x="605" y="340"/>
                </a:lnTo>
                <a:lnTo>
                  <a:pt x="611" y="340"/>
                </a:lnTo>
                <a:lnTo>
                  <a:pt x="611" y="344"/>
                </a:lnTo>
                <a:lnTo>
                  <a:pt x="615" y="344"/>
                </a:lnTo>
                <a:lnTo>
                  <a:pt x="615" y="348"/>
                </a:lnTo>
                <a:lnTo>
                  <a:pt x="621" y="348"/>
                </a:lnTo>
                <a:lnTo>
                  <a:pt x="621" y="356"/>
                </a:lnTo>
                <a:lnTo>
                  <a:pt x="634" y="356"/>
                </a:lnTo>
                <a:lnTo>
                  <a:pt x="634" y="358"/>
                </a:lnTo>
                <a:lnTo>
                  <a:pt x="652" y="358"/>
                </a:lnTo>
                <a:lnTo>
                  <a:pt x="652" y="362"/>
                </a:lnTo>
                <a:lnTo>
                  <a:pt x="692" y="362"/>
                </a:lnTo>
                <a:lnTo>
                  <a:pt x="692" y="364"/>
                </a:lnTo>
                <a:lnTo>
                  <a:pt x="708" y="364"/>
                </a:lnTo>
                <a:lnTo>
                  <a:pt x="708" y="366"/>
                </a:lnTo>
                <a:lnTo>
                  <a:pt x="720" y="366"/>
                </a:lnTo>
                <a:lnTo>
                  <a:pt x="720" y="368"/>
                </a:lnTo>
                <a:lnTo>
                  <a:pt x="732" y="368"/>
                </a:lnTo>
                <a:lnTo>
                  <a:pt x="732" y="374"/>
                </a:lnTo>
                <a:lnTo>
                  <a:pt x="742" y="374"/>
                </a:lnTo>
                <a:lnTo>
                  <a:pt x="742" y="378"/>
                </a:lnTo>
                <a:lnTo>
                  <a:pt x="754" y="378"/>
                </a:lnTo>
                <a:lnTo>
                  <a:pt x="754" y="380"/>
                </a:lnTo>
                <a:lnTo>
                  <a:pt x="770" y="380"/>
                </a:lnTo>
                <a:lnTo>
                  <a:pt x="770" y="386"/>
                </a:lnTo>
                <a:lnTo>
                  <a:pt x="778" y="386"/>
                </a:lnTo>
                <a:lnTo>
                  <a:pt x="778" y="390"/>
                </a:lnTo>
                <a:lnTo>
                  <a:pt x="798" y="390"/>
                </a:lnTo>
                <a:lnTo>
                  <a:pt x="798" y="396"/>
                </a:lnTo>
                <a:lnTo>
                  <a:pt x="841" y="396"/>
                </a:lnTo>
                <a:lnTo>
                  <a:pt x="841" y="398"/>
                </a:lnTo>
                <a:lnTo>
                  <a:pt x="857" y="398"/>
                </a:lnTo>
                <a:lnTo>
                  <a:pt x="857" y="402"/>
                </a:lnTo>
                <a:lnTo>
                  <a:pt x="873" y="402"/>
                </a:lnTo>
                <a:lnTo>
                  <a:pt x="873" y="404"/>
                </a:lnTo>
                <a:lnTo>
                  <a:pt x="913" y="404"/>
                </a:lnTo>
                <a:lnTo>
                  <a:pt x="913" y="408"/>
                </a:lnTo>
                <a:lnTo>
                  <a:pt x="953" y="408"/>
                </a:lnTo>
                <a:lnTo>
                  <a:pt x="953" y="411"/>
                </a:lnTo>
                <a:lnTo>
                  <a:pt x="969" y="411"/>
                </a:lnTo>
                <a:lnTo>
                  <a:pt x="969" y="413"/>
                </a:lnTo>
                <a:lnTo>
                  <a:pt x="1004" y="413"/>
                </a:lnTo>
                <a:lnTo>
                  <a:pt x="1004" y="417"/>
                </a:lnTo>
                <a:lnTo>
                  <a:pt x="1020" y="417"/>
                </a:lnTo>
                <a:lnTo>
                  <a:pt x="1020" y="419"/>
                </a:lnTo>
                <a:lnTo>
                  <a:pt x="1082" y="419"/>
                </a:lnTo>
                <a:lnTo>
                  <a:pt x="1082" y="421"/>
                </a:lnTo>
                <a:lnTo>
                  <a:pt x="1106" y="421"/>
                </a:lnTo>
                <a:lnTo>
                  <a:pt x="1106" y="423"/>
                </a:lnTo>
                <a:lnTo>
                  <a:pt x="1189" y="423"/>
                </a:lnTo>
                <a:lnTo>
                  <a:pt x="1189" y="429"/>
                </a:lnTo>
                <a:lnTo>
                  <a:pt x="1243" y="429"/>
                </a:lnTo>
                <a:lnTo>
                  <a:pt x="1243" y="431"/>
                </a:lnTo>
                <a:lnTo>
                  <a:pt x="1309" y="431"/>
                </a:lnTo>
                <a:lnTo>
                  <a:pt x="1309" y="433"/>
                </a:lnTo>
                <a:lnTo>
                  <a:pt x="1350" y="433"/>
                </a:lnTo>
                <a:lnTo>
                  <a:pt x="1350" y="435"/>
                </a:lnTo>
                <a:lnTo>
                  <a:pt x="1374" y="435"/>
                </a:lnTo>
                <a:lnTo>
                  <a:pt x="1374" y="437"/>
                </a:lnTo>
                <a:lnTo>
                  <a:pt x="1440" y="437"/>
                </a:lnTo>
                <a:lnTo>
                  <a:pt x="1440" y="441"/>
                </a:lnTo>
                <a:lnTo>
                  <a:pt x="1448" y="441"/>
                </a:lnTo>
                <a:lnTo>
                  <a:pt x="1448" y="443"/>
                </a:lnTo>
                <a:lnTo>
                  <a:pt x="1456" y="443"/>
                </a:lnTo>
                <a:lnTo>
                  <a:pt x="1456" y="447"/>
                </a:lnTo>
                <a:lnTo>
                  <a:pt x="1669" y="447"/>
                </a:lnTo>
                <a:lnTo>
                  <a:pt x="1669" y="451"/>
                </a:lnTo>
                <a:lnTo>
                  <a:pt x="1776" y="451"/>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TextBox 99">
            <a:extLst>
              <a:ext uri="{FF2B5EF4-FFF2-40B4-BE49-F238E27FC236}">
                <a16:creationId xmlns:a16="http://schemas.microsoft.com/office/drawing/2014/main" xmlns="" id="{8013DA56-3AD6-4652-BCF8-4F880562FC06}"/>
              </a:ext>
            </a:extLst>
          </p:cNvPr>
          <p:cNvSpPr txBox="1"/>
          <p:nvPr/>
        </p:nvSpPr>
        <p:spPr>
          <a:xfrm>
            <a:off x="1682162" y="3639970"/>
            <a:ext cx="706443" cy="461665"/>
          </a:xfrm>
          <a:prstGeom prst="rect">
            <a:avLst/>
          </a:prstGeom>
          <a:noFill/>
        </p:spPr>
        <p:txBody>
          <a:bodyPr wrap="none" rtlCol="0" anchor="t" anchorCtr="0">
            <a:spAutoFit/>
          </a:bodyPr>
          <a:lstStyle/>
          <a:p>
            <a:r>
              <a:rPr lang="fr-FR" sz="1200" dirty="0" smtClean="0"/>
              <a:t>C4</a:t>
            </a:r>
          </a:p>
          <a:p>
            <a:r>
              <a:rPr lang="fr-FR" sz="1200" dirty="0" smtClean="0"/>
              <a:t>Non C4</a:t>
            </a:r>
            <a:endParaRPr lang="fr-FR" sz="1200" dirty="0"/>
          </a:p>
        </p:txBody>
      </p:sp>
      <p:cxnSp>
        <p:nvCxnSpPr>
          <p:cNvPr id="101" name="Straight Connector 100">
            <a:extLst>
              <a:ext uri="{FF2B5EF4-FFF2-40B4-BE49-F238E27FC236}">
                <a16:creationId xmlns:a16="http://schemas.microsoft.com/office/drawing/2014/main" xmlns="" id="{30D1A46C-6AFC-430B-A85E-9F28187E26CF}"/>
              </a:ext>
            </a:extLst>
          </p:cNvPr>
          <p:cNvCxnSpPr>
            <a:cxnSpLocks/>
          </p:cNvCxnSpPr>
          <p:nvPr/>
        </p:nvCxnSpPr>
        <p:spPr>
          <a:xfrm>
            <a:off x="1578574" y="3763824"/>
            <a:ext cx="13039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A3AB99A7-75E0-48BB-A541-C23E6CC4C756}"/>
              </a:ext>
            </a:extLst>
          </p:cNvPr>
          <p:cNvCxnSpPr>
            <a:cxnSpLocks/>
          </p:cNvCxnSpPr>
          <p:nvPr/>
        </p:nvCxnSpPr>
        <p:spPr>
          <a:xfrm>
            <a:off x="1578574" y="3970994"/>
            <a:ext cx="130399" cy="0"/>
          </a:xfrm>
          <a:prstGeom prst="line">
            <a:avLst/>
          </a:prstGeom>
          <a:ln w="28575" cap="sq">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xmlns="" id="{CF6998B5-4DB4-4EAC-BDA7-79430A8DE105}"/>
              </a:ext>
            </a:extLst>
          </p:cNvPr>
          <p:cNvSpPr txBox="1"/>
          <p:nvPr/>
        </p:nvSpPr>
        <p:spPr>
          <a:xfrm>
            <a:off x="2381476" y="2333537"/>
            <a:ext cx="683475" cy="307777"/>
          </a:xfrm>
          <a:prstGeom prst="rect">
            <a:avLst/>
          </a:prstGeom>
          <a:noFill/>
        </p:spPr>
        <p:txBody>
          <a:bodyPr wrap="none" rtlCol="0">
            <a:spAutoFit/>
          </a:bodyPr>
          <a:lstStyle/>
          <a:p>
            <a:pPr algn="ctr"/>
            <a:r>
              <a:rPr lang="fr-FR" sz="1400" b="1" dirty="0" smtClean="0"/>
              <a:t>CMS4</a:t>
            </a:r>
            <a:endParaRPr lang="fr-FR" sz="1400" b="1" dirty="0"/>
          </a:p>
        </p:txBody>
      </p:sp>
      <p:sp>
        <p:nvSpPr>
          <p:cNvPr id="4" name="Freeform: Shape 3">
            <a:extLst>
              <a:ext uri="{FF2B5EF4-FFF2-40B4-BE49-F238E27FC236}">
                <a16:creationId xmlns:a16="http://schemas.microsoft.com/office/drawing/2014/main" xmlns="" id="{0A106D90-521D-4F6F-B00C-3142C3EEA40C}"/>
              </a:ext>
            </a:extLst>
          </p:cNvPr>
          <p:cNvSpPr/>
          <p:nvPr/>
        </p:nvSpPr>
        <p:spPr>
          <a:xfrm>
            <a:off x="1340318" y="2775497"/>
            <a:ext cx="2765791" cy="2111375"/>
          </a:xfrm>
          <a:custGeom>
            <a:avLst/>
            <a:gdLst>
              <a:gd name="connsiteX0" fmla="*/ 0 w 2647950"/>
              <a:gd name="connsiteY0" fmla="*/ 0 h 2111375"/>
              <a:gd name="connsiteX1" fmla="*/ 0 w 2647950"/>
              <a:gd name="connsiteY1" fmla="*/ 2111375 h 2111375"/>
              <a:gd name="connsiteX2" fmla="*/ 2647950 w 2647950"/>
              <a:gd name="connsiteY2" fmla="*/ 2111375 h 2111375"/>
            </a:gdLst>
            <a:ahLst/>
            <a:cxnLst>
              <a:cxn ang="0">
                <a:pos x="connsiteX0" y="connsiteY0"/>
              </a:cxn>
              <a:cxn ang="0">
                <a:pos x="connsiteX1" y="connsiteY1"/>
              </a:cxn>
              <a:cxn ang="0">
                <a:pos x="connsiteX2" y="connsiteY2"/>
              </a:cxn>
            </a:cxnLst>
            <a:rect l="l" t="t" r="r" b="b"/>
            <a:pathLst>
              <a:path w="2647950" h="2111375">
                <a:moveTo>
                  <a:pt x="0" y="0"/>
                </a:moveTo>
                <a:lnTo>
                  <a:pt x="0" y="2111375"/>
                </a:lnTo>
                <a:lnTo>
                  <a:pt x="2647950" y="211137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6" name="Straight Connector 5">
            <a:extLst>
              <a:ext uri="{FF2B5EF4-FFF2-40B4-BE49-F238E27FC236}">
                <a16:creationId xmlns:a16="http://schemas.microsoft.com/office/drawing/2014/main" xmlns="" id="{30EA9445-41A8-4FB5-B067-5A1EA18B5847}"/>
              </a:ext>
            </a:extLst>
          </p:cNvPr>
          <p:cNvCxnSpPr/>
          <p:nvPr/>
        </p:nvCxnSpPr>
        <p:spPr>
          <a:xfrm>
            <a:off x="1223927" y="277617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xmlns="" id="{3D2268A9-E2D5-4728-883B-09F81035FB83}"/>
              </a:ext>
            </a:extLst>
          </p:cNvPr>
          <p:cNvSpPr txBox="1"/>
          <p:nvPr/>
        </p:nvSpPr>
        <p:spPr>
          <a:xfrm rot="16200000">
            <a:off x="4837438" y="3677295"/>
            <a:ext cx="444064" cy="307777"/>
          </a:xfrm>
          <a:prstGeom prst="rect">
            <a:avLst/>
          </a:prstGeom>
          <a:noFill/>
        </p:spPr>
        <p:txBody>
          <a:bodyPr wrap="none" rtlCol="0">
            <a:spAutoFit/>
          </a:bodyPr>
          <a:lstStyle/>
          <a:p>
            <a:pPr algn="ctr"/>
            <a:r>
              <a:rPr lang="fr-FR" sz="1400" dirty="0" smtClean="0"/>
              <a:t>SG</a:t>
            </a:r>
            <a:endParaRPr lang="fr-FR" sz="1400" dirty="0"/>
          </a:p>
        </p:txBody>
      </p:sp>
      <p:sp>
        <p:nvSpPr>
          <p:cNvPr id="105" name="TextBox 104">
            <a:extLst>
              <a:ext uri="{FF2B5EF4-FFF2-40B4-BE49-F238E27FC236}">
                <a16:creationId xmlns:a16="http://schemas.microsoft.com/office/drawing/2014/main" xmlns="" id="{EF71F81E-6FC6-4A6A-B5C9-ECA6C81F483E}"/>
              </a:ext>
            </a:extLst>
          </p:cNvPr>
          <p:cNvSpPr txBox="1"/>
          <p:nvPr/>
        </p:nvSpPr>
        <p:spPr>
          <a:xfrm>
            <a:off x="6755603" y="5204372"/>
            <a:ext cx="713457" cy="307777"/>
          </a:xfrm>
          <a:prstGeom prst="rect">
            <a:avLst/>
          </a:prstGeom>
          <a:noFill/>
        </p:spPr>
        <p:txBody>
          <a:bodyPr wrap="none" rtlCol="0">
            <a:spAutoFit/>
          </a:bodyPr>
          <a:lstStyle/>
          <a:p>
            <a:pPr algn="ctr"/>
            <a:r>
              <a:rPr lang="fr-FR" sz="1400" dirty="0" smtClean="0"/>
              <a:t>Temps</a:t>
            </a:r>
            <a:endParaRPr lang="fr-FR" sz="1400" dirty="0"/>
          </a:p>
        </p:txBody>
      </p:sp>
      <p:sp>
        <p:nvSpPr>
          <p:cNvPr id="106" name="TextBox 105">
            <a:extLst>
              <a:ext uri="{FF2B5EF4-FFF2-40B4-BE49-F238E27FC236}">
                <a16:creationId xmlns:a16="http://schemas.microsoft.com/office/drawing/2014/main" xmlns="" id="{5A4DBAA6-980E-4F61-B261-21B94A66BC0B}"/>
              </a:ext>
            </a:extLst>
          </p:cNvPr>
          <p:cNvSpPr txBox="1"/>
          <p:nvPr/>
        </p:nvSpPr>
        <p:spPr>
          <a:xfrm>
            <a:off x="5587180" y="4954319"/>
            <a:ext cx="284515" cy="307777"/>
          </a:xfrm>
          <a:prstGeom prst="rect">
            <a:avLst/>
          </a:prstGeom>
          <a:noFill/>
        </p:spPr>
        <p:txBody>
          <a:bodyPr wrap="none" rtlCol="0">
            <a:spAutoFit/>
          </a:bodyPr>
          <a:lstStyle/>
          <a:p>
            <a:pPr algn="ctr"/>
            <a:r>
              <a:rPr lang="fr-FR" sz="1400" smtClean="0"/>
              <a:t>0</a:t>
            </a:r>
            <a:endParaRPr lang="fr-FR" sz="1400"/>
          </a:p>
        </p:txBody>
      </p:sp>
      <p:sp>
        <p:nvSpPr>
          <p:cNvPr id="107" name="TextBox 106">
            <a:extLst>
              <a:ext uri="{FF2B5EF4-FFF2-40B4-BE49-F238E27FC236}">
                <a16:creationId xmlns:a16="http://schemas.microsoft.com/office/drawing/2014/main" xmlns="" id="{20CCBF21-1F8C-4F13-B963-70E3BE6CBD21}"/>
              </a:ext>
            </a:extLst>
          </p:cNvPr>
          <p:cNvSpPr txBox="1"/>
          <p:nvPr/>
        </p:nvSpPr>
        <p:spPr>
          <a:xfrm>
            <a:off x="5383509" y="4732983"/>
            <a:ext cx="284515" cy="307777"/>
          </a:xfrm>
          <a:prstGeom prst="rect">
            <a:avLst/>
          </a:prstGeom>
          <a:noFill/>
        </p:spPr>
        <p:txBody>
          <a:bodyPr wrap="none" rtlCol="0" anchor="ctr" anchorCtr="0">
            <a:spAutoFit/>
          </a:bodyPr>
          <a:lstStyle/>
          <a:p>
            <a:pPr algn="r"/>
            <a:r>
              <a:rPr lang="fr-FR" sz="1400" smtClean="0"/>
              <a:t>0</a:t>
            </a:r>
            <a:endParaRPr lang="fr-FR" sz="1400"/>
          </a:p>
        </p:txBody>
      </p:sp>
      <p:sp>
        <p:nvSpPr>
          <p:cNvPr id="108" name="TextBox 107">
            <a:extLst>
              <a:ext uri="{FF2B5EF4-FFF2-40B4-BE49-F238E27FC236}">
                <a16:creationId xmlns:a16="http://schemas.microsoft.com/office/drawing/2014/main" xmlns="" id="{0B67BE96-EAA3-470D-AFEC-E273B08D613F}"/>
              </a:ext>
            </a:extLst>
          </p:cNvPr>
          <p:cNvSpPr txBox="1"/>
          <p:nvPr/>
        </p:nvSpPr>
        <p:spPr>
          <a:xfrm>
            <a:off x="5234892" y="4310842"/>
            <a:ext cx="433132" cy="307777"/>
          </a:xfrm>
          <a:prstGeom prst="rect">
            <a:avLst/>
          </a:prstGeom>
          <a:noFill/>
        </p:spPr>
        <p:txBody>
          <a:bodyPr wrap="none" rtlCol="0" anchor="ctr" anchorCtr="0">
            <a:spAutoFit/>
          </a:bodyPr>
          <a:lstStyle/>
          <a:p>
            <a:pPr algn="r"/>
            <a:r>
              <a:rPr lang="fr-FR" sz="1400" dirty="0" smtClean="0"/>
              <a:t>0,2</a:t>
            </a:r>
            <a:endParaRPr lang="fr-FR" sz="1400" dirty="0"/>
          </a:p>
        </p:txBody>
      </p:sp>
      <p:sp>
        <p:nvSpPr>
          <p:cNvPr id="109" name="TextBox 108">
            <a:extLst>
              <a:ext uri="{FF2B5EF4-FFF2-40B4-BE49-F238E27FC236}">
                <a16:creationId xmlns:a16="http://schemas.microsoft.com/office/drawing/2014/main" xmlns="" id="{1764410F-5B1B-44E4-AECE-50481D579F0F}"/>
              </a:ext>
            </a:extLst>
          </p:cNvPr>
          <p:cNvSpPr txBox="1"/>
          <p:nvPr/>
        </p:nvSpPr>
        <p:spPr>
          <a:xfrm>
            <a:off x="5234892" y="3888702"/>
            <a:ext cx="433132" cy="307777"/>
          </a:xfrm>
          <a:prstGeom prst="rect">
            <a:avLst/>
          </a:prstGeom>
          <a:noFill/>
        </p:spPr>
        <p:txBody>
          <a:bodyPr wrap="none" rtlCol="0" anchor="ctr" anchorCtr="0">
            <a:spAutoFit/>
          </a:bodyPr>
          <a:lstStyle/>
          <a:p>
            <a:pPr algn="r"/>
            <a:r>
              <a:rPr lang="fr-FR" sz="1400" dirty="0" smtClean="0"/>
              <a:t>0,4</a:t>
            </a:r>
            <a:endParaRPr lang="fr-FR" sz="1400" dirty="0"/>
          </a:p>
        </p:txBody>
      </p:sp>
      <p:sp>
        <p:nvSpPr>
          <p:cNvPr id="110" name="TextBox 109">
            <a:extLst>
              <a:ext uri="{FF2B5EF4-FFF2-40B4-BE49-F238E27FC236}">
                <a16:creationId xmlns:a16="http://schemas.microsoft.com/office/drawing/2014/main" xmlns="" id="{94BDD3D8-A743-4D30-BA29-3A748A2922F8}"/>
              </a:ext>
            </a:extLst>
          </p:cNvPr>
          <p:cNvSpPr txBox="1"/>
          <p:nvPr/>
        </p:nvSpPr>
        <p:spPr>
          <a:xfrm>
            <a:off x="5234892" y="3466562"/>
            <a:ext cx="433132" cy="307777"/>
          </a:xfrm>
          <a:prstGeom prst="rect">
            <a:avLst/>
          </a:prstGeom>
          <a:noFill/>
        </p:spPr>
        <p:txBody>
          <a:bodyPr wrap="none" rtlCol="0" anchor="ctr" anchorCtr="0">
            <a:spAutoFit/>
          </a:bodyPr>
          <a:lstStyle/>
          <a:p>
            <a:pPr algn="r"/>
            <a:r>
              <a:rPr lang="fr-FR" sz="1400" dirty="0" smtClean="0"/>
              <a:t>0,6</a:t>
            </a:r>
            <a:endParaRPr lang="fr-FR" sz="1400" dirty="0"/>
          </a:p>
        </p:txBody>
      </p:sp>
      <p:sp>
        <p:nvSpPr>
          <p:cNvPr id="111" name="TextBox 110">
            <a:extLst>
              <a:ext uri="{FF2B5EF4-FFF2-40B4-BE49-F238E27FC236}">
                <a16:creationId xmlns:a16="http://schemas.microsoft.com/office/drawing/2014/main" xmlns="" id="{579583BB-BB9A-4026-A3A7-9A541D364AAE}"/>
              </a:ext>
            </a:extLst>
          </p:cNvPr>
          <p:cNvSpPr txBox="1"/>
          <p:nvPr/>
        </p:nvSpPr>
        <p:spPr>
          <a:xfrm>
            <a:off x="5234892" y="3044422"/>
            <a:ext cx="433132" cy="307777"/>
          </a:xfrm>
          <a:prstGeom prst="rect">
            <a:avLst/>
          </a:prstGeom>
          <a:noFill/>
        </p:spPr>
        <p:txBody>
          <a:bodyPr wrap="none" rtlCol="0" anchor="ctr" anchorCtr="0">
            <a:spAutoFit/>
          </a:bodyPr>
          <a:lstStyle/>
          <a:p>
            <a:pPr algn="r"/>
            <a:r>
              <a:rPr lang="fr-FR" sz="1400" dirty="0" smtClean="0"/>
              <a:t>0,8</a:t>
            </a:r>
            <a:endParaRPr lang="fr-FR" sz="1400" dirty="0"/>
          </a:p>
        </p:txBody>
      </p:sp>
      <p:sp>
        <p:nvSpPr>
          <p:cNvPr id="112" name="TextBox 111">
            <a:extLst>
              <a:ext uri="{FF2B5EF4-FFF2-40B4-BE49-F238E27FC236}">
                <a16:creationId xmlns:a16="http://schemas.microsoft.com/office/drawing/2014/main" xmlns="" id="{83031F3E-AEDA-4FCF-AB87-D1E93000B660}"/>
              </a:ext>
            </a:extLst>
          </p:cNvPr>
          <p:cNvSpPr txBox="1"/>
          <p:nvPr/>
        </p:nvSpPr>
        <p:spPr>
          <a:xfrm>
            <a:off x="5234892" y="2622282"/>
            <a:ext cx="433132" cy="307777"/>
          </a:xfrm>
          <a:prstGeom prst="rect">
            <a:avLst/>
          </a:prstGeom>
          <a:noFill/>
        </p:spPr>
        <p:txBody>
          <a:bodyPr wrap="none" rtlCol="0" anchor="ctr" anchorCtr="0">
            <a:spAutoFit/>
          </a:bodyPr>
          <a:lstStyle/>
          <a:p>
            <a:pPr algn="r"/>
            <a:r>
              <a:rPr lang="fr-FR" sz="1400" dirty="0" smtClean="0"/>
              <a:t>1,0</a:t>
            </a:r>
            <a:endParaRPr lang="fr-FR" sz="1400" dirty="0"/>
          </a:p>
        </p:txBody>
      </p:sp>
      <p:cxnSp>
        <p:nvCxnSpPr>
          <p:cNvPr id="113" name="Straight Connector 112">
            <a:extLst>
              <a:ext uri="{FF2B5EF4-FFF2-40B4-BE49-F238E27FC236}">
                <a16:creationId xmlns:a16="http://schemas.microsoft.com/office/drawing/2014/main" xmlns="" id="{2A84F384-4BAA-48AF-907A-AEEF69D0853C}"/>
              </a:ext>
            </a:extLst>
          </p:cNvPr>
          <p:cNvCxnSpPr/>
          <p:nvPr/>
        </p:nvCxnSpPr>
        <p:spPr>
          <a:xfrm>
            <a:off x="5613047" y="319831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7EC0EC9E-705E-4E3D-BA18-87986759332A}"/>
              </a:ext>
            </a:extLst>
          </p:cNvPr>
          <p:cNvCxnSpPr/>
          <p:nvPr/>
        </p:nvCxnSpPr>
        <p:spPr>
          <a:xfrm>
            <a:off x="5613047" y="362045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634E1F19-4BF2-4CCA-8C65-328D51B5E141}"/>
              </a:ext>
            </a:extLst>
          </p:cNvPr>
          <p:cNvCxnSpPr/>
          <p:nvPr/>
        </p:nvCxnSpPr>
        <p:spPr>
          <a:xfrm>
            <a:off x="5613047" y="404259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D26D4DE8-5C8E-4737-B0E7-7CA350031D81}"/>
              </a:ext>
            </a:extLst>
          </p:cNvPr>
          <p:cNvCxnSpPr/>
          <p:nvPr/>
        </p:nvCxnSpPr>
        <p:spPr>
          <a:xfrm>
            <a:off x="5613047" y="446473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F67DBF1C-F31A-4249-AFFA-292E0DFFCE0E}"/>
              </a:ext>
            </a:extLst>
          </p:cNvPr>
          <p:cNvCxnSpPr/>
          <p:nvPr/>
        </p:nvCxnSpPr>
        <p:spPr>
          <a:xfrm>
            <a:off x="5613047" y="4886872"/>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F3B1DFD7-8346-4D86-854B-781AD613B85F}"/>
              </a:ext>
            </a:extLst>
          </p:cNvPr>
          <p:cNvCxnSpPr>
            <a:cxnSpLocks/>
          </p:cNvCxnSpPr>
          <p:nvPr/>
        </p:nvCxnSpPr>
        <p:spPr>
          <a:xfrm rot="5400000">
            <a:off x="5684438"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xmlns="" id="{CBDE70D1-2C77-4417-95BA-50FB5991EAB3}"/>
              </a:ext>
            </a:extLst>
          </p:cNvPr>
          <p:cNvSpPr txBox="1"/>
          <p:nvPr/>
        </p:nvSpPr>
        <p:spPr>
          <a:xfrm>
            <a:off x="5932904" y="4954319"/>
            <a:ext cx="284515" cy="307777"/>
          </a:xfrm>
          <a:prstGeom prst="rect">
            <a:avLst/>
          </a:prstGeom>
          <a:noFill/>
        </p:spPr>
        <p:txBody>
          <a:bodyPr wrap="none" rtlCol="0">
            <a:spAutoFit/>
          </a:bodyPr>
          <a:lstStyle/>
          <a:p>
            <a:pPr algn="ctr"/>
            <a:r>
              <a:rPr lang="fr-FR" sz="1400" smtClean="0"/>
              <a:t>1</a:t>
            </a:r>
            <a:endParaRPr lang="fr-FR" sz="1400"/>
          </a:p>
        </p:txBody>
      </p:sp>
      <p:cxnSp>
        <p:nvCxnSpPr>
          <p:cNvPr id="120" name="Straight Connector 119">
            <a:extLst>
              <a:ext uri="{FF2B5EF4-FFF2-40B4-BE49-F238E27FC236}">
                <a16:creationId xmlns:a16="http://schemas.microsoft.com/office/drawing/2014/main" xmlns="" id="{66FBEFF6-494B-4360-A083-38E4C8F05A2D}"/>
              </a:ext>
            </a:extLst>
          </p:cNvPr>
          <p:cNvCxnSpPr>
            <a:cxnSpLocks/>
          </p:cNvCxnSpPr>
          <p:nvPr/>
        </p:nvCxnSpPr>
        <p:spPr>
          <a:xfrm rot="5400000">
            <a:off x="6030162"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xmlns="" id="{F191F146-56F8-465E-BBCA-67A16A36679D}"/>
              </a:ext>
            </a:extLst>
          </p:cNvPr>
          <p:cNvSpPr txBox="1"/>
          <p:nvPr/>
        </p:nvSpPr>
        <p:spPr>
          <a:xfrm>
            <a:off x="6278628" y="4954319"/>
            <a:ext cx="284515" cy="307777"/>
          </a:xfrm>
          <a:prstGeom prst="rect">
            <a:avLst/>
          </a:prstGeom>
          <a:noFill/>
        </p:spPr>
        <p:txBody>
          <a:bodyPr wrap="none" rtlCol="0">
            <a:spAutoFit/>
          </a:bodyPr>
          <a:lstStyle/>
          <a:p>
            <a:pPr algn="ctr"/>
            <a:r>
              <a:rPr lang="fr-FR" sz="1400" smtClean="0"/>
              <a:t>2</a:t>
            </a:r>
            <a:endParaRPr lang="fr-FR" sz="1400"/>
          </a:p>
        </p:txBody>
      </p:sp>
      <p:cxnSp>
        <p:nvCxnSpPr>
          <p:cNvPr id="122" name="Straight Connector 121">
            <a:extLst>
              <a:ext uri="{FF2B5EF4-FFF2-40B4-BE49-F238E27FC236}">
                <a16:creationId xmlns:a16="http://schemas.microsoft.com/office/drawing/2014/main" xmlns="" id="{CFFE8DB2-7B9B-4578-A678-C207A0E5F617}"/>
              </a:ext>
            </a:extLst>
          </p:cNvPr>
          <p:cNvCxnSpPr>
            <a:cxnSpLocks/>
          </p:cNvCxnSpPr>
          <p:nvPr/>
        </p:nvCxnSpPr>
        <p:spPr>
          <a:xfrm rot="5400000">
            <a:off x="6375886"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xmlns="" id="{D5FF5F85-B377-44A2-8953-AE375EAC0B12}"/>
              </a:ext>
            </a:extLst>
          </p:cNvPr>
          <p:cNvSpPr txBox="1"/>
          <p:nvPr/>
        </p:nvSpPr>
        <p:spPr>
          <a:xfrm>
            <a:off x="6624352" y="4954319"/>
            <a:ext cx="284515" cy="307777"/>
          </a:xfrm>
          <a:prstGeom prst="rect">
            <a:avLst/>
          </a:prstGeom>
          <a:noFill/>
        </p:spPr>
        <p:txBody>
          <a:bodyPr wrap="none" rtlCol="0">
            <a:spAutoFit/>
          </a:bodyPr>
          <a:lstStyle/>
          <a:p>
            <a:pPr algn="ctr"/>
            <a:r>
              <a:rPr lang="fr-FR" sz="1400" smtClean="0"/>
              <a:t>3</a:t>
            </a:r>
            <a:endParaRPr lang="fr-FR" sz="1400"/>
          </a:p>
        </p:txBody>
      </p:sp>
      <p:cxnSp>
        <p:nvCxnSpPr>
          <p:cNvPr id="124" name="Straight Connector 123">
            <a:extLst>
              <a:ext uri="{FF2B5EF4-FFF2-40B4-BE49-F238E27FC236}">
                <a16:creationId xmlns:a16="http://schemas.microsoft.com/office/drawing/2014/main" xmlns="" id="{7B6E98FD-0B12-48F8-B164-8A58347882EE}"/>
              </a:ext>
            </a:extLst>
          </p:cNvPr>
          <p:cNvCxnSpPr>
            <a:cxnSpLocks/>
          </p:cNvCxnSpPr>
          <p:nvPr/>
        </p:nvCxnSpPr>
        <p:spPr>
          <a:xfrm rot="5400000">
            <a:off x="6721610"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xmlns="" id="{5828A871-0204-4707-AD50-2B69F3A484EE}"/>
              </a:ext>
            </a:extLst>
          </p:cNvPr>
          <p:cNvSpPr txBox="1"/>
          <p:nvPr/>
        </p:nvSpPr>
        <p:spPr>
          <a:xfrm>
            <a:off x="6970077" y="4954319"/>
            <a:ext cx="284515" cy="307777"/>
          </a:xfrm>
          <a:prstGeom prst="rect">
            <a:avLst/>
          </a:prstGeom>
          <a:noFill/>
        </p:spPr>
        <p:txBody>
          <a:bodyPr wrap="none" rtlCol="0">
            <a:spAutoFit/>
          </a:bodyPr>
          <a:lstStyle/>
          <a:p>
            <a:pPr algn="ctr"/>
            <a:r>
              <a:rPr lang="fr-FR" sz="1400" smtClean="0"/>
              <a:t>4</a:t>
            </a:r>
            <a:endParaRPr lang="fr-FR" sz="1400"/>
          </a:p>
        </p:txBody>
      </p:sp>
      <p:cxnSp>
        <p:nvCxnSpPr>
          <p:cNvPr id="126" name="Straight Connector 125">
            <a:extLst>
              <a:ext uri="{FF2B5EF4-FFF2-40B4-BE49-F238E27FC236}">
                <a16:creationId xmlns:a16="http://schemas.microsoft.com/office/drawing/2014/main" xmlns="" id="{F3CAAF73-7BEB-448A-A5CD-DCDB6D5CBED1}"/>
              </a:ext>
            </a:extLst>
          </p:cNvPr>
          <p:cNvCxnSpPr>
            <a:cxnSpLocks/>
          </p:cNvCxnSpPr>
          <p:nvPr/>
        </p:nvCxnSpPr>
        <p:spPr>
          <a:xfrm rot="5400000">
            <a:off x="7067334"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xmlns="" id="{8DC2077E-210A-4B47-92AE-D09B44B36D04}"/>
              </a:ext>
            </a:extLst>
          </p:cNvPr>
          <p:cNvSpPr txBox="1"/>
          <p:nvPr/>
        </p:nvSpPr>
        <p:spPr>
          <a:xfrm>
            <a:off x="7315801" y="4954319"/>
            <a:ext cx="284515" cy="307777"/>
          </a:xfrm>
          <a:prstGeom prst="rect">
            <a:avLst/>
          </a:prstGeom>
          <a:noFill/>
        </p:spPr>
        <p:txBody>
          <a:bodyPr wrap="none" rtlCol="0">
            <a:spAutoFit/>
          </a:bodyPr>
          <a:lstStyle/>
          <a:p>
            <a:pPr algn="ctr"/>
            <a:r>
              <a:rPr lang="fr-FR" sz="1400" smtClean="0"/>
              <a:t>5</a:t>
            </a:r>
            <a:endParaRPr lang="fr-FR" sz="1400"/>
          </a:p>
        </p:txBody>
      </p:sp>
      <p:cxnSp>
        <p:nvCxnSpPr>
          <p:cNvPr id="128" name="Straight Connector 127">
            <a:extLst>
              <a:ext uri="{FF2B5EF4-FFF2-40B4-BE49-F238E27FC236}">
                <a16:creationId xmlns:a16="http://schemas.microsoft.com/office/drawing/2014/main" xmlns="" id="{71DDDC85-E616-48C8-8837-49D3C18BEF39}"/>
              </a:ext>
            </a:extLst>
          </p:cNvPr>
          <p:cNvCxnSpPr>
            <a:cxnSpLocks/>
          </p:cNvCxnSpPr>
          <p:nvPr/>
        </p:nvCxnSpPr>
        <p:spPr>
          <a:xfrm rot="5400000">
            <a:off x="7413058"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xmlns="" id="{38161418-4C10-438B-9075-346440544BA9}"/>
              </a:ext>
            </a:extLst>
          </p:cNvPr>
          <p:cNvSpPr txBox="1"/>
          <p:nvPr/>
        </p:nvSpPr>
        <p:spPr>
          <a:xfrm>
            <a:off x="7661525" y="4954319"/>
            <a:ext cx="284515" cy="307777"/>
          </a:xfrm>
          <a:prstGeom prst="rect">
            <a:avLst/>
          </a:prstGeom>
          <a:noFill/>
        </p:spPr>
        <p:txBody>
          <a:bodyPr wrap="none" rtlCol="0">
            <a:spAutoFit/>
          </a:bodyPr>
          <a:lstStyle/>
          <a:p>
            <a:pPr algn="ctr"/>
            <a:r>
              <a:rPr lang="fr-FR" sz="1400" smtClean="0"/>
              <a:t>6</a:t>
            </a:r>
            <a:endParaRPr lang="fr-FR" sz="1400"/>
          </a:p>
        </p:txBody>
      </p:sp>
      <p:cxnSp>
        <p:nvCxnSpPr>
          <p:cNvPr id="130" name="Straight Connector 129">
            <a:extLst>
              <a:ext uri="{FF2B5EF4-FFF2-40B4-BE49-F238E27FC236}">
                <a16:creationId xmlns:a16="http://schemas.microsoft.com/office/drawing/2014/main" xmlns="" id="{5F097AC2-CA60-4C7D-89F6-7EAFB26B19A2}"/>
              </a:ext>
            </a:extLst>
          </p:cNvPr>
          <p:cNvCxnSpPr>
            <a:cxnSpLocks/>
          </p:cNvCxnSpPr>
          <p:nvPr/>
        </p:nvCxnSpPr>
        <p:spPr>
          <a:xfrm rot="5400000">
            <a:off x="7758782"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xmlns="" id="{E767E715-E687-452D-9D2C-A2BC5FF9F920}"/>
              </a:ext>
            </a:extLst>
          </p:cNvPr>
          <p:cNvSpPr txBox="1"/>
          <p:nvPr/>
        </p:nvSpPr>
        <p:spPr>
          <a:xfrm>
            <a:off x="8007249" y="4954319"/>
            <a:ext cx="284515" cy="307777"/>
          </a:xfrm>
          <a:prstGeom prst="rect">
            <a:avLst/>
          </a:prstGeom>
          <a:noFill/>
        </p:spPr>
        <p:txBody>
          <a:bodyPr wrap="none" rtlCol="0">
            <a:spAutoFit/>
          </a:bodyPr>
          <a:lstStyle/>
          <a:p>
            <a:pPr algn="ctr"/>
            <a:r>
              <a:rPr lang="fr-FR" sz="1400" smtClean="0"/>
              <a:t>7</a:t>
            </a:r>
            <a:endParaRPr lang="fr-FR" sz="1400"/>
          </a:p>
        </p:txBody>
      </p:sp>
      <p:cxnSp>
        <p:nvCxnSpPr>
          <p:cNvPr id="132" name="Straight Connector 131">
            <a:extLst>
              <a:ext uri="{FF2B5EF4-FFF2-40B4-BE49-F238E27FC236}">
                <a16:creationId xmlns:a16="http://schemas.microsoft.com/office/drawing/2014/main" xmlns="" id="{1C3F58B8-06E3-4B7C-8152-A0D88F6A617E}"/>
              </a:ext>
            </a:extLst>
          </p:cNvPr>
          <p:cNvCxnSpPr>
            <a:cxnSpLocks/>
          </p:cNvCxnSpPr>
          <p:nvPr/>
        </p:nvCxnSpPr>
        <p:spPr>
          <a:xfrm rot="5400000">
            <a:off x="8104507"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xmlns="" id="{4A625DDC-8E1C-4F44-BF26-A8681D4BAD01}"/>
              </a:ext>
            </a:extLst>
          </p:cNvPr>
          <p:cNvSpPr txBox="1"/>
          <p:nvPr/>
        </p:nvSpPr>
        <p:spPr>
          <a:xfrm>
            <a:off x="8352971" y="4954319"/>
            <a:ext cx="284515" cy="307777"/>
          </a:xfrm>
          <a:prstGeom prst="rect">
            <a:avLst/>
          </a:prstGeom>
          <a:noFill/>
        </p:spPr>
        <p:txBody>
          <a:bodyPr wrap="none" rtlCol="0">
            <a:spAutoFit/>
          </a:bodyPr>
          <a:lstStyle/>
          <a:p>
            <a:pPr algn="ctr"/>
            <a:r>
              <a:rPr lang="fr-FR" sz="1400" smtClean="0"/>
              <a:t>8</a:t>
            </a:r>
            <a:endParaRPr lang="fr-FR" sz="1400"/>
          </a:p>
        </p:txBody>
      </p:sp>
      <p:cxnSp>
        <p:nvCxnSpPr>
          <p:cNvPr id="134" name="Straight Connector 133">
            <a:extLst>
              <a:ext uri="{FF2B5EF4-FFF2-40B4-BE49-F238E27FC236}">
                <a16:creationId xmlns:a16="http://schemas.microsoft.com/office/drawing/2014/main" xmlns="" id="{64A5E14A-FCB4-483C-B09D-538BC3C746F9}"/>
              </a:ext>
            </a:extLst>
          </p:cNvPr>
          <p:cNvCxnSpPr>
            <a:cxnSpLocks/>
          </p:cNvCxnSpPr>
          <p:nvPr/>
        </p:nvCxnSpPr>
        <p:spPr>
          <a:xfrm rot="5400000">
            <a:off x="8450229" y="495431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xmlns="" id="{675DC1E4-4F4B-410A-83F1-5380BBE6F00B}"/>
              </a:ext>
            </a:extLst>
          </p:cNvPr>
          <p:cNvSpPr txBox="1"/>
          <p:nvPr/>
        </p:nvSpPr>
        <p:spPr>
          <a:xfrm>
            <a:off x="5519422" y="5613717"/>
            <a:ext cx="420026" cy="430887"/>
          </a:xfrm>
          <a:prstGeom prst="rect">
            <a:avLst/>
          </a:prstGeom>
          <a:noFill/>
        </p:spPr>
        <p:txBody>
          <a:bodyPr wrap="none" rtlCol="0" anchor="b" anchorCtr="0">
            <a:spAutoFit/>
          </a:bodyPr>
          <a:lstStyle/>
          <a:p>
            <a:pPr algn="ctr"/>
            <a:r>
              <a:rPr lang="fr-FR" sz="1100" smtClean="0"/>
              <a:t>625</a:t>
            </a:r>
          </a:p>
          <a:p>
            <a:pPr algn="ctr"/>
            <a:r>
              <a:rPr lang="fr-FR" sz="1100" smtClean="0"/>
              <a:t>183</a:t>
            </a:r>
            <a:endParaRPr lang="fr-FR" sz="1100"/>
          </a:p>
        </p:txBody>
      </p:sp>
      <p:sp>
        <p:nvSpPr>
          <p:cNvPr id="136" name="TextBox 135">
            <a:extLst>
              <a:ext uri="{FF2B5EF4-FFF2-40B4-BE49-F238E27FC236}">
                <a16:creationId xmlns:a16="http://schemas.microsoft.com/office/drawing/2014/main" xmlns="" id="{304F9B8B-09C0-4641-85B4-7C603EE0EA21}"/>
              </a:ext>
            </a:extLst>
          </p:cNvPr>
          <p:cNvSpPr txBox="1"/>
          <p:nvPr/>
        </p:nvSpPr>
        <p:spPr>
          <a:xfrm>
            <a:off x="6556455" y="5613717"/>
            <a:ext cx="420307" cy="430887"/>
          </a:xfrm>
          <a:prstGeom prst="rect">
            <a:avLst/>
          </a:prstGeom>
          <a:noFill/>
        </p:spPr>
        <p:txBody>
          <a:bodyPr wrap="none" rtlCol="0" anchor="b" anchorCtr="0">
            <a:spAutoFit/>
          </a:bodyPr>
          <a:lstStyle/>
          <a:p>
            <a:pPr algn="ctr"/>
            <a:r>
              <a:rPr lang="fr-FR" sz="1100" smtClean="0"/>
              <a:t>533</a:t>
            </a:r>
          </a:p>
          <a:p>
            <a:pPr algn="ctr"/>
            <a:r>
              <a:rPr lang="fr-FR" sz="1100" smtClean="0"/>
              <a:t>139</a:t>
            </a:r>
            <a:endParaRPr lang="fr-FR" sz="1100"/>
          </a:p>
        </p:txBody>
      </p:sp>
      <p:sp>
        <p:nvSpPr>
          <p:cNvPr id="137" name="TextBox 136">
            <a:extLst>
              <a:ext uri="{FF2B5EF4-FFF2-40B4-BE49-F238E27FC236}">
                <a16:creationId xmlns:a16="http://schemas.microsoft.com/office/drawing/2014/main" xmlns="" id="{8AC42EE6-8680-4F89-A2B4-3CCA6FA5101D}"/>
              </a:ext>
            </a:extLst>
          </p:cNvPr>
          <p:cNvSpPr txBox="1"/>
          <p:nvPr/>
        </p:nvSpPr>
        <p:spPr>
          <a:xfrm>
            <a:off x="7247903" y="5613717"/>
            <a:ext cx="420307" cy="430887"/>
          </a:xfrm>
          <a:prstGeom prst="rect">
            <a:avLst/>
          </a:prstGeom>
          <a:noFill/>
        </p:spPr>
        <p:txBody>
          <a:bodyPr wrap="none" rtlCol="0" anchor="b" anchorCtr="0">
            <a:spAutoFit/>
          </a:bodyPr>
          <a:lstStyle/>
          <a:p>
            <a:pPr algn="ctr"/>
            <a:r>
              <a:rPr lang="fr-FR" sz="1100" smtClean="0"/>
              <a:t>430</a:t>
            </a:r>
          </a:p>
          <a:p>
            <a:pPr algn="ctr"/>
            <a:r>
              <a:rPr lang="fr-FR" sz="1100" smtClean="0"/>
              <a:t>109</a:t>
            </a:r>
            <a:endParaRPr lang="fr-FR" sz="1100"/>
          </a:p>
        </p:txBody>
      </p:sp>
      <p:sp>
        <p:nvSpPr>
          <p:cNvPr id="138" name="TextBox 137">
            <a:extLst>
              <a:ext uri="{FF2B5EF4-FFF2-40B4-BE49-F238E27FC236}">
                <a16:creationId xmlns:a16="http://schemas.microsoft.com/office/drawing/2014/main" xmlns="" id="{74C9A9EF-0B89-458A-A5CD-EC45D146CC39}"/>
              </a:ext>
            </a:extLst>
          </p:cNvPr>
          <p:cNvSpPr txBox="1"/>
          <p:nvPr/>
        </p:nvSpPr>
        <p:spPr>
          <a:xfrm>
            <a:off x="8285073" y="5613717"/>
            <a:ext cx="420307" cy="430887"/>
          </a:xfrm>
          <a:prstGeom prst="rect">
            <a:avLst/>
          </a:prstGeom>
          <a:noFill/>
        </p:spPr>
        <p:txBody>
          <a:bodyPr wrap="none" rtlCol="0" anchor="b" anchorCtr="0">
            <a:spAutoFit/>
          </a:bodyPr>
          <a:lstStyle/>
          <a:p>
            <a:pPr algn="ctr"/>
            <a:r>
              <a:rPr lang="fr-FR" sz="1100" smtClean="0"/>
              <a:t>185</a:t>
            </a:r>
          </a:p>
          <a:p>
            <a:pPr algn="ctr"/>
            <a:r>
              <a:rPr lang="fr-FR" sz="1100" smtClean="0"/>
              <a:t>50</a:t>
            </a:r>
            <a:endParaRPr lang="fr-FR" sz="1100"/>
          </a:p>
        </p:txBody>
      </p:sp>
      <p:sp>
        <p:nvSpPr>
          <p:cNvPr id="139" name="TextBox 138">
            <a:extLst>
              <a:ext uri="{FF2B5EF4-FFF2-40B4-BE49-F238E27FC236}">
                <a16:creationId xmlns:a16="http://schemas.microsoft.com/office/drawing/2014/main" xmlns="" id="{A83B321F-0165-4DAB-A35C-62A37EC8018A}"/>
              </a:ext>
            </a:extLst>
          </p:cNvPr>
          <p:cNvSpPr txBox="1"/>
          <p:nvPr/>
        </p:nvSpPr>
        <p:spPr>
          <a:xfrm>
            <a:off x="5128031" y="5613717"/>
            <a:ext cx="369894" cy="430887"/>
          </a:xfrm>
          <a:prstGeom prst="rect">
            <a:avLst/>
          </a:prstGeom>
          <a:noFill/>
        </p:spPr>
        <p:txBody>
          <a:bodyPr wrap="none" rtlCol="0" anchor="b" anchorCtr="0">
            <a:spAutoFit/>
          </a:bodyPr>
          <a:lstStyle/>
          <a:p>
            <a:pPr algn="r"/>
            <a:r>
              <a:rPr lang="fr-FR" sz="1100" smtClean="0"/>
              <a:t>Cx</a:t>
            </a:r>
          </a:p>
          <a:p>
            <a:pPr algn="r"/>
            <a:r>
              <a:rPr lang="fr-FR" sz="1100" smtClean="0"/>
              <a:t>C4</a:t>
            </a:r>
            <a:endParaRPr lang="fr-FR" sz="1100"/>
          </a:p>
        </p:txBody>
      </p:sp>
      <p:sp>
        <p:nvSpPr>
          <p:cNvPr id="140" name="TextBox 139">
            <a:extLst>
              <a:ext uri="{FF2B5EF4-FFF2-40B4-BE49-F238E27FC236}">
                <a16:creationId xmlns:a16="http://schemas.microsoft.com/office/drawing/2014/main" xmlns="" id="{4118A469-0348-42B4-8D21-3271FECA223F}"/>
              </a:ext>
            </a:extLst>
          </p:cNvPr>
          <p:cNvSpPr txBox="1"/>
          <p:nvPr/>
        </p:nvSpPr>
        <p:spPr>
          <a:xfrm>
            <a:off x="5867122" y="4127232"/>
            <a:ext cx="1536498" cy="646331"/>
          </a:xfrm>
          <a:prstGeom prst="rect">
            <a:avLst/>
          </a:prstGeom>
          <a:noFill/>
        </p:spPr>
        <p:txBody>
          <a:bodyPr wrap="none" rtlCol="0">
            <a:spAutoFit/>
          </a:bodyPr>
          <a:lstStyle/>
          <a:p>
            <a:r>
              <a:rPr lang="fr-FR" sz="1200" dirty="0" smtClean="0"/>
              <a:t>A 3 ans, p=3,1e-04</a:t>
            </a:r>
            <a:br>
              <a:rPr lang="fr-FR" sz="1200" dirty="0" smtClean="0"/>
            </a:br>
            <a:r>
              <a:rPr lang="fr-FR" sz="1200" dirty="0" smtClean="0"/>
              <a:t>A 5 ans: p=1,8e-04</a:t>
            </a:r>
          </a:p>
          <a:p>
            <a:r>
              <a:rPr lang="fr-FR" sz="1200" dirty="0" smtClean="0"/>
              <a:t>A 8 ans: p=5,3e-04</a:t>
            </a:r>
            <a:endParaRPr lang="fr-FR" sz="1200" dirty="0"/>
          </a:p>
        </p:txBody>
      </p:sp>
      <p:sp>
        <p:nvSpPr>
          <p:cNvPr id="143" name="TextBox 142">
            <a:extLst>
              <a:ext uri="{FF2B5EF4-FFF2-40B4-BE49-F238E27FC236}">
                <a16:creationId xmlns:a16="http://schemas.microsoft.com/office/drawing/2014/main" xmlns="" id="{2D6AA573-05AB-4594-8FB9-CBB66437DA24}"/>
              </a:ext>
            </a:extLst>
          </p:cNvPr>
          <p:cNvSpPr txBox="1"/>
          <p:nvPr/>
        </p:nvSpPr>
        <p:spPr>
          <a:xfrm>
            <a:off x="6071282" y="3639839"/>
            <a:ext cx="706443" cy="461665"/>
          </a:xfrm>
          <a:prstGeom prst="rect">
            <a:avLst/>
          </a:prstGeom>
          <a:noFill/>
        </p:spPr>
        <p:txBody>
          <a:bodyPr wrap="none" rtlCol="0" anchor="t" anchorCtr="0">
            <a:spAutoFit/>
          </a:bodyPr>
          <a:lstStyle/>
          <a:p>
            <a:r>
              <a:rPr lang="fr-FR" sz="1200" dirty="0" smtClean="0"/>
              <a:t>C4</a:t>
            </a:r>
          </a:p>
          <a:p>
            <a:r>
              <a:rPr lang="fr-FR" sz="1200" dirty="0" smtClean="0"/>
              <a:t>Non C4</a:t>
            </a:r>
            <a:endParaRPr lang="fr-FR" sz="1200" dirty="0"/>
          </a:p>
        </p:txBody>
      </p:sp>
      <p:cxnSp>
        <p:nvCxnSpPr>
          <p:cNvPr id="144" name="Straight Connector 143">
            <a:extLst>
              <a:ext uri="{FF2B5EF4-FFF2-40B4-BE49-F238E27FC236}">
                <a16:creationId xmlns:a16="http://schemas.microsoft.com/office/drawing/2014/main" xmlns="" id="{2D051B0B-F3AD-4329-91F3-E2F0CB4FBF90}"/>
              </a:ext>
            </a:extLst>
          </p:cNvPr>
          <p:cNvCxnSpPr>
            <a:cxnSpLocks/>
          </p:cNvCxnSpPr>
          <p:nvPr/>
        </p:nvCxnSpPr>
        <p:spPr>
          <a:xfrm>
            <a:off x="5967694" y="3763824"/>
            <a:ext cx="13039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D16A7898-9D63-40D4-A720-1ABD9B887C55}"/>
              </a:ext>
            </a:extLst>
          </p:cNvPr>
          <p:cNvCxnSpPr>
            <a:cxnSpLocks/>
          </p:cNvCxnSpPr>
          <p:nvPr/>
        </p:nvCxnSpPr>
        <p:spPr>
          <a:xfrm>
            <a:off x="5967694" y="3970994"/>
            <a:ext cx="130399" cy="0"/>
          </a:xfrm>
          <a:prstGeom prst="line">
            <a:avLst/>
          </a:prstGeom>
          <a:ln w="28575" cap="sq">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xmlns="" id="{E2AB95DD-FDE3-4E87-B858-761843BBBD3D}"/>
              </a:ext>
            </a:extLst>
          </p:cNvPr>
          <p:cNvSpPr txBox="1"/>
          <p:nvPr/>
        </p:nvSpPr>
        <p:spPr>
          <a:xfrm>
            <a:off x="6770596" y="2333537"/>
            <a:ext cx="683475" cy="307777"/>
          </a:xfrm>
          <a:prstGeom prst="rect">
            <a:avLst/>
          </a:prstGeom>
          <a:noFill/>
        </p:spPr>
        <p:txBody>
          <a:bodyPr wrap="none" rtlCol="0">
            <a:spAutoFit/>
          </a:bodyPr>
          <a:lstStyle/>
          <a:p>
            <a:pPr algn="ctr"/>
            <a:r>
              <a:rPr lang="fr-FR" sz="1400" b="1" dirty="0" smtClean="0"/>
              <a:t>CMS4</a:t>
            </a:r>
            <a:endParaRPr lang="fr-FR" sz="1400" b="1" dirty="0"/>
          </a:p>
        </p:txBody>
      </p:sp>
      <p:sp>
        <p:nvSpPr>
          <p:cNvPr id="147" name="Freeform: Shape 146">
            <a:extLst>
              <a:ext uri="{FF2B5EF4-FFF2-40B4-BE49-F238E27FC236}">
                <a16:creationId xmlns:a16="http://schemas.microsoft.com/office/drawing/2014/main" xmlns="" id="{73FAA895-7D6C-42F2-87EE-A72BF8A29EAA}"/>
              </a:ext>
            </a:extLst>
          </p:cNvPr>
          <p:cNvSpPr/>
          <p:nvPr/>
        </p:nvSpPr>
        <p:spPr>
          <a:xfrm>
            <a:off x="5729438" y="2775497"/>
            <a:ext cx="2765791" cy="2111375"/>
          </a:xfrm>
          <a:custGeom>
            <a:avLst/>
            <a:gdLst>
              <a:gd name="connsiteX0" fmla="*/ 0 w 2647950"/>
              <a:gd name="connsiteY0" fmla="*/ 0 h 2111375"/>
              <a:gd name="connsiteX1" fmla="*/ 0 w 2647950"/>
              <a:gd name="connsiteY1" fmla="*/ 2111375 h 2111375"/>
              <a:gd name="connsiteX2" fmla="*/ 2647950 w 2647950"/>
              <a:gd name="connsiteY2" fmla="*/ 2111375 h 2111375"/>
            </a:gdLst>
            <a:ahLst/>
            <a:cxnLst>
              <a:cxn ang="0">
                <a:pos x="connsiteX0" y="connsiteY0"/>
              </a:cxn>
              <a:cxn ang="0">
                <a:pos x="connsiteX1" y="connsiteY1"/>
              </a:cxn>
              <a:cxn ang="0">
                <a:pos x="connsiteX2" y="connsiteY2"/>
              </a:cxn>
            </a:cxnLst>
            <a:rect l="l" t="t" r="r" b="b"/>
            <a:pathLst>
              <a:path w="2647950" h="2111375">
                <a:moveTo>
                  <a:pt x="0" y="0"/>
                </a:moveTo>
                <a:lnTo>
                  <a:pt x="0" y="2111375"/>
                </a:lnTo>
                <a:lnTo>
                  <a:pt x="2647950" y="211137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48" name="Straight Connector 147">
            <a:extLst>
              <a:ext uri="{FF2B5EF4-FFF2-40B4-BE49-F238E27FC236}">
                <a16:creationId xmlns:a16="http://schemas.microsoft.com/office/drawing/2014/main" xmlns="" id="{4303B34F-D993-48AB-903A-3810729EC435}"/>
              </a:ext>
            </a:extLst>
          </p:cNvPr>
          <p:cNvCxnSpPr/>
          <p:nvPr/>
        </p:nvCxnSpPr>
        <p:spPr>
          <a:xfrm>
            <a:off x="5613047" y="277617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127" name="Freeform 10">
            <a:extLst>
              <a:ext uri="{FF2B5EF4-FFF2-40B4-BE49-F238E27FC236}">
                <a16:creationId xmlns:a16="http://schemas.microsoft.com/office/drawing/2014/main" xmlns="" id="{332AE7A7-4D10-4742-889C-A2ED9AD69538}"/>
              </a:ext>
            </a:extLst>
          </p:cNvPr>
          <p:cNvSpPr>
            <a:spLocks/>
          </p:cNvSpPr>
          <p:nvPr/>
        </p:nvSpPr>
        <p:spPr bwMode="auto">
          <a:xfrm>
            <a:off x="5709444" y="2755305"/>
            <a:ext cx="2794835" cy="836612"/>
          </a:xfrm>
          <a:custGeom>
            <a:avLst/>
            <a:gdLst>
              <a:gd name="T0" fmla="*/ 90 w 1772"/>
              <a:gd name="T1" fmla="*/ 0 h 524"/>
              <a:gd name="T2" fmla="*/ 106 w 1772"/>
              <a:gd name="T3" fmla="*/ 6 h 524"/>
              <a:gd name="T4" fmla="*/ 117 w 1772"/>
              <a:gd name="T5" fmla="*/ 14 h 524"/>
              <a:gd name="T6" fmla="*/ 125 w 1772"/>
              <a:gd name="T7" fmla="*/ 18 h 524"/>
              <a:gd name="T8" fmla="*/ 195 w 1772"/>
              <a:gd name="T9" fmla="*/ 20 h 524"/>
              <a:gd name="T10" fmla="*/ 203 w 1772"/>
              <a:gd name="T11" fmla="*/ 28 h 524"/>
              <a:gd name="T12" fmla="*/ 221 w 1772"/>
              <a:gd name="T13" fmla="*/ 36 h 524"/>
              <a:gd name="T14" fmla="*/ 239 w 1772"/>
              <a:gd name="T15" fmla="*/ 45 h 524"/>
              <a:gd name="T16" fmla="*/ 251 w 1772"/>
              <a:gd name="T17" fmla="*/ 51 h 524"/>
              <a:gd name="T18" fmla="*/ 263 w 1772"/>
              <a:gd name="T19" fmla="*/ 59 h 524"/>
              <a:gd name="T20" fmla="*/ 275 w 1772"/>
              <a:gd name="T21" fmla="*/ 67 h 524"/>
              <a:gd name="T22" fmla="*/ 281 w 1772"/>
              <a:gd name="T23" fmla="*/ 77 h 524"/>
              <a:gd name="T24" fmla="*/ 286 w 1772"/>
              <a:gd name="T25" fmla="*/ 81 h 524"/>
              <a:gd name="T26" fmla="*/ 304 w 1772"/>
              <a:gd name="T27" fmla="*/ 87 h 524"/>
              <a:gd name="T28" fmla="*/ 318 w 1772"/>
              <a:gd name="T29" fmla="*/ 95 h 524"/>
              <a:gd name="T30" fmla="*/ 328 w 1772"/>
              <a:gd name="T31" fmla="*/ 103 h 524"/>
              <a:gd name="T32" fmla="*/ 382 w 1772"/>
              <a:gd name="T33" fmla="*/ 111 h 524"/>
              <a:gd name="T34" fmla="*/ 420 w 1772"/>
              <a:gd name="T35" fmla="*/ 117 h 524"/>
              <a:gd name="T36" fmla="*/ 424 w 1772"/>
              <a:gd name="T37" fmla="*/ 123 h 524"/>
              <a:gd name="T38" fmla="*/ 458 w 1772"/>
              <a:gd name="T39" fmla="*/ 134 h 524"/>
              <a:gd name="T40" fmla="*/ 469 w 1772"/>
              <a:gd name="T41" fmla="*/ 142 h 524"/>
              <a:gd name="T42" fmla="*/ 483 w 1772"/>
              <a:gd name="T43" fmla="*/ 148 h 524"/>
              <a:gd name="T44" fmla="*/ 489 w 1772"/>
              <a:gd name="T45" fmla="*/ 154 h 524"/>
              <a:gd name="T46" fmla="*/ 511 w 1772"/>
              <a:gd name="T47" fmla="*/ 164 h 524"/>
              <a:gd name="T48" fmla="*/ 515 w 1772"/>
              <a:gd name="T49" fmla="*/ 170 h 524"/>
              <a:gd name="T50" fmla="*/ 549 w 1772"/>
              <a:gd name="T51" fmla="*/ 178 h 524"/>
              <a:gd name="T52" fmla="*/ 561 w 1772"/>
              <a:gd name="T53" fmla="*/ 184 h 524"/>
              <a:gd name="T54" fmla="*/ 567 w 1772"/>
              <a:gd name="T55" fmla="*/ 200 h 524"/>
              <a:gd name="T56" fmla="*/ 577 w 1772"/>
              <a:gd name="T57" fmla="*/ 204 h 524"/>
              <a:gd name="T58" fmla="*/ 601 w 1772"/>
              <a:gd name="T59" fmla="*/ 212 h 524"/>
              <a:gd name="T60" fmla="*/ 609 w 1772"/>
              <a:gd name="T61" fmla="*/ 235 h 524"/>
              <a:gd name="T62" fmla="*/ 621 w 1772"/>
              <a:gd name="T63" fmla="*/ 243 h 524"/>
              <a:gd name="T64" fmla="*/ 625 w 1772"/>
              <a:gd name="T65" fmla="*/ 257 h 524"/>
              <a:gd name="T66" fmla="*/ 633 w 1772"/>
              <a:gd name="T67" fmla="*/ 269 h 524"/>
              <a:gd name="T68" fmla="*/ 646 w 1772"/>
              <a:gd name="T69" fmla="*/ 281 h 524"/>
              <a:gd name="T70" fmla="*/ 652 w 1772"/>
              <a:gd name="T71" fmla="*/ 289 h 524"/>
              <a:gd name="T72" fmla="*/ 680 w 1772"/>
              <a:gd name="T73" fmla="*/ 303 h 524"/>
              <a:gd name="T74" fmla="*/ 712 w 1772"/>
              <a:gd name="T75" fmla="*/ 312 h 524"/>
              <a:gd name="T76" fmla="*/ 738 w 1772"/>
              <a:gd name="T77" fmla="*/ 326 h 524"/>
              <a:gd name="T78" fmla="*/ 744 w 1772"/>
              <a:gd name="T79" fmla="*/ 332 h 524"/>
              <a:gd name="T80" fmla="*/ 750 w 1772"/>
              <a:gd name="T81" fmla="*/ 340 h 524"/>
              <a:gd name="T82" fmla="*/ 784 w 1772"/>
              <a:gd name="T83" fmla="*/ 350 h 524"/>
              <a:gd name="T84" fmla="*/ 788 w 1772"/>
              <a:gd name="T85" fmla="*/ 356 h 524"/>
              <a:gd name="T86" fmla="*/ 881 w 1772"/>
              <a:gd name="T87" fmla="*/ 362 h 524"/>
              <a:gd name="T88" fmla="*/ 977 w 1772"/>
              <a:gd name="T89" fmla="*/ 370 h 524"/>
              <a:gd name="T90" fmla="*/ 981 w 1772"/>
              <a:gd name="T91" fmla="*/ 380 h 524"/>
              <a:gd name="T92" fmla="*/ 1014 w 1772"/>
              <a:gd name="T93" fmla="*/ 386 h 524"/>
              <a:gd name="T94" fmla="*/ 1018 w 1772"/>
              <a:gd name="T95" fmla="*/ 394 h 524"/>
              <a:gd name="T96" fmla="*/ 1024 w 1772"/>
              <a:gd name="T97" fmla="*/ 401 h 524"/>
              <a:gd name="T98" fmla="*/ 1050 w 1772"/>
              <a:gd name="T99" fmla="*/ 413 h 524"/>
              <a:gd name="T100" fmla="*/ 1060 w 1772"/>
              <a:gd name="T101" fmla="*/ 419 h 524"/>
              <a:gd name="T102" fmla="*/ 1084 w 1772"/>
              <a:gd name="T103" fmla="*/ 429 h 524"/>
              <a:gd name="T104" fmla="*/ 1201 w 1772"/>
              <a:gd name="T105" fmla="*/ 435 h 524"/>
              <a:gd name="T106" fmla="*/ 1235 w 1772"/>
              <a:gd name="T107" fmla="*/ 443 h 524"/>
              <a:gd name="T108" fmla="*/ 1269 w 1772"/>
              <a:gd name="T109" fmla="*/ 453 h 524"/>
              <a:gd name="T110" fmla="*/ 1291 w 1772"/>
              <a:gd name="T111" fmla="*/ 461 h 524"/>
              <a:gd name="T112" fmla="*/ 1414 w 1772"/>
              <a:gd name="T113" fmla="*/ 477 h 524"/>
              <a:gd name="T114" fmla="*/ 1525 w 1772"/>
              <a:gd name="T115" fmla="*/ 490 h 524"/>
              <a:gd name="T116" fmla="*/ 1641 w 1772"/>
              <a:gd name="T117" fmla="*/ 500 h 524"/>
              <a:gd name="T118" fmla="*/ 1704 w 1772"/>
              <a:gd name="T119" fmla="*/ 512 h 524"/>
              <a:gd name="T120" fmla="*/ 1772 w 1772"/>
              <a:gd name="T121"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524">
                <a:moveTo>
                  <a:pt x="0" y="0"/>
                </a:moveTo>
                <a:lnTo>
                  <a:pt x="90" y="0"/>
                </a:lnTo>
                <a:lnTo>
                  <a:pt x="90" y="6"/>
                </a:lnTo>
                <a:lnTo>
                  <a:pt x="106" y="6"/>
                </a:lnTo>
                <a:lnTo>
                  <a:pt x="106" y="14"/>
                </a:lnTo>
                <a:lnTo>
                  <a:pt x="117" y="14"/>
                </a:lnTo>
                <a:lnTo>
                  <a:pt x="117" y="18"/>
                </a:lnTo>
                <a:lnTo>
                  <a:pt x="125" y="18"/>
                </a:lnTo>
                <a:lnTo>
                  <a:pt x="125" y="20"/>
                </a:lnTo>
                <a:lnTo>
                  <a:pt x="195" y="20"/>
                </a:lnTo>
                <a:lnTo>
                  <a:pt x="195" y="28"/>
                </a:lnTo>
                <a:lnTo>
                  <a:pt x="203" y="28"/>
                </a:lnTo>
                <a:lnTo>
                  <a:pt x="203" y="36"/>
                </a:lnTo>
                <a:lnTo>
                  <a:pt x="221" y="36"/>
                </a:lnTo>
                <a:lnTo>
                  <a:pt x="221" y="45"/>
                </a:lnTo>
                <a:lnTo>
                  <a:pt x="239" y="45"/>
                </a:lnTo>
                <a:lnTo>
                  <a:pt x="239" y="51"/>
                </a:lnTo>
                <a:lnTo>
                  <a:pt x="251" y="51"/>
                </a:lnTo>
                <a:lnTo>
                  <a:pt x="251" y="59"/>
                </a:lnTo>
                <a:lnTo>
                  <a:pt x="263" y="59"/>
                </a:lnTo>
                <a:lnTo>
                  <a:pt x="263" y="67"/>
                </a:lnTo>
                <a:lnTo>
                  <a:pt x="275" y="67"/>
                </a:lnTo>
                <a:lnTo>
                  <a:pt x="275" y="77"/>
                </a:lnTo>
                <a:lnTo>
                  <a:pt x="281" y="77"/>
                </a:lnTo>
                <a:lnTo>
                  <a:pt x="281" y="81"/>
                </a:lnTo>
                <a:lnTo>
                  <a:pt x="286" y="81"/>
                </a:lnTo>
                <a:lnTo>
                  <a:pt x="286" y="87"/>
                </a:lnTo>
                <a:lnTo>
                  <a:pt x="304" y="87"/>
                </a:lnTo>
                <a:lnTo>
                  <a:pt x="304" y="95"/>
                </a:lnTo>
                <a:lnTo>
                  <a:pt x="318" y="95"/>
                </a:lnTo>
                <a:lnTo>
                  <a:pt x="318" y="103"/>
                </a:lnTo>
                <a:lnTo>
                  <a:pt x="328" y="103"/>
                </a:lnTo>
                <a:lnTo>
                  <a:pt x="328" y="111"/>
                </a:lnTo>
                <a:lnTo>
                  <a:pt x="382" y="111"/>
                </a:lnTo>
                <a:lnTo>
                  <a:pt x="382" y="117"/>
                </a:lnTo>
                <a:lnTo>
                  <a:pt x="420" y="117"/>
                </a:lnTo>
                <a:lnTo>
                  <a:pt x="420" y="123"/>
                </a:lnTo>
                <a:lnTo>
                  <a:pt x="424" y="123"/>
                </a:lnTo>
                <a:lnTo>
                  <a:pt x="424" y="134"/>
                </a:lnTo>
                <a:lnTo>
                  <a:pt x="458" y="134"/>
                </a:lnTo>
                <a:lnTo>
                  <a:pt x="458" y="142"/>
                </a:lnTo>
                <a:lnTo>
                  <a:pt x="469" y="142"/>
                </a:lnTo>
                <a:lnTo>
                  <a:pt x="469" y="148"/>
                </a:lnTo>
                <a:lnTo>
                  <a:pt x="483" y="148"/>
                </a:lnTo>
                <a:lnTo>
                  <a:pt x="483" y="154"/>
                </a:lnTo>
                <a:lnTo>
                  <a:pt x="489" y="154"/>
                </a:lnTo>
                <a:lnTo>
                  <a:pt x="489" y="164"/>
                </a:lnTo>
                <a:lnTo>
                  <a:pt x="511" y="164"/>
                </a:lnTo>
                <a:lnTo>
                  <a:pt x="511" y="170"/>
                </a:lnTo>
                <a:lnTo>
                  <a:pt x="515" y="170"/>
                </a:lnTo>
                <a:lnTo>
                  <a:pt x="515" y="178"/>
                </a:lnTo>
                <a:lnTo>
                  <a:pt x="549" y="178"/>
                </a:lnTo>
                <a:lnTo>
                  <a:pt x="549" y="184"/>
                </a:lnTo>
                <a:lnTo>
                  <a:pt x="561" y="184"/>
                </a:lnTo>
                <a:lnTo>
                  <a:pt x="561" y="200"/>
                </a:lnTo>
                <a:lnTo>
                  <a:pt x="567" y="200"/>
                </a:lnTo>
                <a:lnTo>
                  <a:pt x="567" y="204"/>
                </a:lnTo>
                <a:lnTo>
                  <a:pt x="577" y="204"/>
                </a:lnTo>
                <a:lnTo>
                  <a:pt x="577" y="212"/>
                </a:lnTo>
                <a:lnTo>
                  <a:pt x="601" y="212"/>
                </a:lnTo>
                <a:lnTo>
                  <a:pt x="601" y="235"/>
                </a:lnTo>
                <a:lnTo>
                  <a:pt x="609" y="235"/>
                </a:lnTo>
                <a:lnTo>
                  <a:pt x="609" y="243"/>
                </a:lnTo>
                <a:lnTo>
                  <a:pt x="621" y="243"/>
                </a:lnTo>
                <a:lnTo>
                  <a:pt x="621" y="257"/>
                </a:lnTo>
                <a:lnTo>
                  <a:pt x="625" y="257"/>
                </a:lnTo>
                <a:lnTo>
                  <a:pt x="625" y="269"/>
                </a:lnTo>
                <a:lnTo>
                  <a:pt x="633" y="269"/>
                </a:lnTo>
                <a:lnTo>
                  <a:pt x="633" y="281"/>
                </a:lnTo>
                <a:lnTo>
                  <a:pt x="646" y="281"/>
                </a:lnTo>
                <a:lnTo>
                  <a:pt x="646" y="289"/>
                </a:lnTo>
                <a:lnTo>
                  <a:pt x="652" y="289"/>
                </a:lnTo>
                <a:lnTo>
                  <a:pt x="652" y="303"/>
                </a:lnTo>
                <a:lnTo>
                  <a:pt x="680" y="303"/>
                </a:lnTo>
                <a:lnTo>
                  <a:pt x="680" y="312"/>
                </a:lnTo>
                <a:lnTo>
                  <a:pt x="712" y="312"/>
                </a:lnTo>
                <a:lnTo>
                  <a:pt x="712" y="326"/>
                </a:lnTo>
                <a:lnTo>
                  <a:pt x="738" y="326"/>
                </a:lnTo>
                <a:lnTo>
                  <a:pt x="738" y="332"/>
                </a:lnTo>
                <a:lnTo>
                  <a:pt x="744" y="332"/>
                </a:lnTo>
                <a:lnTo>
                  <a:pt x="744" y="340"/>
                </a:lnTo>
                <a:lnTo>
                  <a:pt x="750" y="340"/>
                </a:lnTo>
                <a:lnTo>
                  <a:pt x="750" y="350"/>
                </a:lnTo>
                <a:lnTo>
                  <a:pt x="784" y="350"/>
                </a:lnTo>
                <a:lnTo>
                  <a:pt x="784" y="356"/>
                </a:lnTo>
                <a:lnTo>
                  <a:pt x="788" y="356"/>
                </a:lnTo>
                <a:lnTo>
                  <a:pt x="788" y="362"/>
                </a:lnTo>
                <a:lnTo>
                  <a:pt x="881" y="362"/>
                </a:lnTo>
                <a:lnTo>
                  <a:pt x="881" y="370"/>
                </a:lnTo>
                <a:lnTo>
                  <a:pt x="977" y="370"/>
                </a:lnTo>
                <a:lnTo>
                  <a:pt x="977" y="380"/>
                </a:lnTo>
                <a:lnTo>
                  <a:pt x="981" y="380"/>
                </a:lnTo>
                <a:lnTo>
                  <a:pt x="981" y="386"/>
                </a:lnTo>
                <a:lnTo>
                  <a:pt x="1014" y="386"/>
                </a:lnTo>
                <a:lnTo>
                  <a:pt x="1014" y="394"/>
                </a:lnTo>
                <a:lnTo>
                  <a:pt x="1018" y="394"/>
                </a:lnTo>
                <a:lnTo>
                  <a:pt x="1018" y="401"/>
                </a:lnTo>
                <a:lnTo>
                  <a:pt x="1024" y="401"/>
                </a:lnTo>
                <a:lnTo>
                  <a:pt x="1024" y="413"/>
                </a:lnTo>
                <a:lnTo>
                  <a:pt x="1050" y="413"/>
                </a:lnTo>
                <a:lnTo>
                  <a:pt x="1050" y="419"/>
                </a:lnTo>
                <a:lnTo>
                  <a:pt x="1060" y="419"/>
                </a:lnTo>
                <a:lnTo>
                  <a:pt x="1060" y="429"/>
                </a:lnTo>
                <a:lnTo>
                  <a:pt x="1084" y="429"/>
                </a:lnTo>
                <a:lnTo>
                  <a:pt x="1084" y="435"/>
                </a:lnTo>
                <a:lnTo>
                  <a:pt x="1201" y="435"/>
                </a:lnTo>
                <a:lnTo>
                  <a:pt x="1201" y="443"/>
                </a:lnTo>
                <a:lnTo>
                  <a:pt x="1235" y="443"/>
                </a:lnTo>
                <a:lnTo>
                  <a:pt x="1235" y="453"/>
                </a:lnTo>
                <a:lnTo>
                  <a:pt x="1269" y="453"/>
                </a:lnTo>
                <a:lnTo>
                  <a:pt x="1269" y="461"/>
                </a:lnTo>
                <a:lnTo>
                  <a:pt x="1291" y="461"/>
                </a:lnTo>
                <a:lnTo>
                  <a:pt x="1291" y="477"/>
                </a:lnTo>
                <a:lnTo>
                  <a:pt x="1414" y="477"/>
                </a:lnTo>
                <a:lnTo>
                  <a:pt x="1414" y="490"/>
                </a:lnTo>
                <a:lnTo>
                  <a:pt x="1525" y="490"/>
                </a:lnTo>
                <a:lnTo>
                  <a:pt x="1525" y="500"/>
                </a:lnTo>
                <a:lnTo>
                  <a:pt x="1641" y="500"/>
                </a:lnTo>
                <a:lnTo>
                  <a:pt x="1641" y="512"/>
                </a:lnTo>
                <a:lnTo>
                  <a:pt x="1704" y="512"/>
                </a:lnTo>
                <a:lnTo>
                  <a:pt x="1704" y="524"/>
                </a:lnTo>
                <a:lnTo>
                  <a:pt x="1772" y="524"/>
                </a:lnTo>
              </a:path>
            </a:pathLst>
          </a:custGeom>
          <a:noFill/>
          <a:ln w="285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8" name="Freeform 11">
            <a:extLst>
              <a:ext uri="{FF2B5EF4-FFF2-40B4-BE49-F238E27FC236}">
                <a16:creationId xmlns:a16="http://schemas.microsoft.com/office/drawing/2014/main" xmlns="" id="{7B92CEFD-F323-4307-B04C-24E71CE975B7}"/>
              </a:ext>
            </a:extLst>
          </p:cNvPr>
          <p:cNvSpPr>
            <a:spLocks/>
          </p:cNvSpPr>
          <p:nvPr/>
        </p:nvSpPr>
        <p:spPr bwMode="auto">
          <a:xfrm>
            <a:off x="5709444" y="2755305"/>
            <a:ext cx="2801144" cy="565192"/>
          </a:xfrm>
          <a:custGeom>
            <a:avLst/>
            <a:gdLst>
              <a:gd name="T0" fmla="*/ 28 w 1776"/>
              <a:gd name="T1" fmla="*/ 2 h 354"/>
              <a:gd name="T2" fmla="*/ 66 w 1776"/>
              <a:gd name="T3" fmla="*/ 4 h 354"/>
              <a:gd name="T4" fmla="*/ 90 w 1776"/>
              <a:gd name="T5" fmla="*/ 8 h 354"/>
              <a:gd name="T6" fmla="*/ 119 w 1776"/>
              <a:gd name="T7" fmla="*/ 16 h 354"/>
              <a:gd name="T8" fmla="*/ 195 w 1776"/>
              <a:gd name="T9" fmla="*/ 24 h 354"/>
              <a:gd name="T10" fmla="*/ 227 w 1776"/>
              <a:gd name="T11" fmla="*/ 28 h 354"/>
              <a:gd name="T12" fmla="*/ 251 w 1776"/>
              <a:gd name="T13" fmla="*/ 36 h 354"/>
              <a:gd name="T14" fmla="*/ 286 w 1776"/>
              <a:gd name="T15" fmla="*/ 43 h 354"/>
              <a:gd name="T16" fmla="*/ 314 w 1776"/>
              <a:gd name="T17" fmla="*/ 57 h 354"/>
              <a:gd name="T18" fmla="*/ 354 w 1776"/>
              <a:gd name="T19" fmla="*/ 61 h 354"/>
              <a:gd name="T20" fmla="*/ 380 w 1776"/>
              <a:gd name="T21" fmla="*/ 67 h 354"/>
              <a:gd name="T22" fmla="*/ 392 w 1776"/>
              <a:gd name="T23" fmla="*/ 71 h 354"/>
              <a:gd name="T24" fmla="*/ 396 w 1776"/>
              <a:gd name="T25" fmla="*/ 79 h 354"/>
              <a:gd name="T26" fmla="*/ 408 w 1776"/>
              <a:gd name="T27" fmla="*/ 83 h 354"/>
              <a:gd name="T28" fmla="*/ 432 w 1776"/>
              <a:gd name="T29" fmla="*/ 89 h 354"/>
              <a:gd name="T30" fmla="*/ 465 w 1776"/>
              <a:gd name="T31" fmla="*/ 95 h 354"/>
              <a:gd name="T32" fmla="*/ 485 w 1776"/>
              <a:gd name="T33" fmla="*/ 103 h 354"/>
              <a:gd name="T34" fmla="*/ 525 w 1776"/>
              <a:gd name="T35" fmla="*/ 107 h 354"/>
              <a:gd name="T36" fmla="*/ 547 w 1776"/>
              <a:gd name="T37" fmla="*/ 115 h 354"/>
              <a:gd name="T38" fmla="*/ 571 w 1776"/>
              <a:gd name="T39" fmla="*/ 119 h 354"/>
              <a:gd name="T40" fmla="*/ 579 w 1776"/>
              <a:gd name="T41" fmla="*/ 129 h 354"/>
              <a:gd name="T42" fmla="*/ 591 w 1776"/>
              <a:gd name="T43" fmla="*/ 134 h 354"/>
              <a:gd name="T44" fmla="*/ 599 w 1776"/>
              <a:gd name="T45" fmla="*/ 142 h 354"/>
              <a:gd name="T46" fmla="*/ 621 w 1776"/>
              <a:gd name="T47" fmla="*/ 148 h 354"/>
              <a:gd name="T48" fmla="*/ 629 w 1776"/>
              <a:gd name="T49" fmla="*/ 152 h 354"/>
              <a:gd name="T50" fmla="*/ 658 w 1776"/>
              <a:gd name="T51" fmla="*/ 156 h 354"/>
              <a:gd name="T52" fmla="*/ 670 w 1776"/>
              <a:gd name="T53" fmla="*/ 164 h 354"/>
              <a:gd name="T54" fmla="*/ 688 w 1776"/>
              <a:gd name="T55" fmla="*/ 166 h 354"/>
              <a:gd name="T56" fmla="*/ 698 w 1776"/>
              <a:gd name="T57" fmla="*/ 174 h 354"/>
              <a:gd name="T58" fmla="*/ 720 w 1776"/>
              <a:gd name="T59" fmla="*/ 176 h 354"/>
              <a:gd name="T60" fmla="*/ 728 w 1776"/>
              <a:gd name="T61" fmla="*/ 180 h 354"/>
              <a:gd name="T62" fmla="*/ 774 w 1776"/>
              <a:gd name="T63" fmla="*/ 182 h 354"/>
              <a:gd name="T64" fmla="*/ 780 w 1776"/>
              <a:gd name="T65" fmla="*/ 190 h 354"/>
              <a:gd name="T66" fmla="*/ 794 w 1776"/>
              <a:gd name="T67" fmla="*/ 192 h 354"/>
              <a:gd name="T68" fmla="*/ 831 w 1776"/>
              <a:gd name="T69" fmla="*/ 198 h 354"/>
              <a:gd name="T70" fmla="*/ 867 w 1776"/>
              <a:gd name="T71" fmla="*/ 204 h 354"/>
              <a:gd name="T72" fmla="*/ 879 w 1776"/>
              <a:gd name="T73" fmla="*/ 212 h 354"/>
              <a:gd name="T74" fmla="*/ 899 w 1776"/>
              <a:gd name="T75" fmla="*/ 218 h 354"/>
              <a:gd name="T76" fmla="*/ 913 w 1776"/>
              <a:gd name="T77" fmla="*/ 223 h 354"/>
              <a:gd name="T78" fmla="*/ 947 w 1776"/>
              <a:gd name="T79" fmla="*/ 227 h 354"/>
              <a:gd name="T80" fmla="*/ 957 w 1776"/>
              <a:gd name="T81" fmla="*/ 235 h 354"/>
              <a:gd name="T82" fmla="*/ 994 w 1776"/>
              <a:gd name="T83" fmla="*/ 241 h 354"/>
              <a:gd name="T84" fmla="*/ 1010 w 1776"/>
              <a:gd name="T85" fmla="*/ 249 h 354"/>
              <a:gd name="T86" fmla="*/ 1040 w 1776"/>
              <a:gd name="T87" fmla="*/ 253 h 354"/>
              <a:gd name="T88" fmla="*/ 1076 w 1776"/>
              <a:gd name="T89" fmla="*/ 261 h 354"/>
              <a:gd name="T90" fmla="*/ 1134 w 1776"/>
              <a:gd name="T91" fmla="*/ 263 h 354"/>
              <a:gd name="T92" fmla="*/ 1140 w 1776"/>
              <a:gd name="T93" fmla="*/ 269 h 354"/>
              <a:gd name="T94" fmla="*/ 1179 w 1776"/>
              <a:gd name="T95" fmla="*/ 275 h 354"/>
              <a:gd name="T96" fmla="*/ 1189 w 1776"/>
              <a:gd name="T97" fmla="*/ 283 h 354"/>
              <a:gd name="T98" fmla="*/ 1221 w 1776"/>
              <a:gd name="T99" fmla="*/ 289 h 354"/>
              <a:gd name="T100" fmla="*/ 1225 w 1776"/>
              <a:gd name="T101" fmla="*/ 293 h 354"/>
              <a:gd name="T102" fmla="*/ 1271 w 1776"/>
              <a:gd name="T103" fmla="*/ 299 h 354"/>
              <a:gd name="T104" fmla="*/ 1301 w 1776"/>
              <a:gd name="T105" fmla="*/ 303 h 354"/>
              <a:gd name="T106" fmla="*/ 1329 w 1776"/>
              <a:gd name="T107" fmla="*/ 305 h 354"/>
              <a:gd name="T108" fmla="*/ 1346 w 1776"/>
              <a:gd name="T109" fmla="*/ 312 h 354"/>
              <a:gd name="T110" fmla="*/ 1442 w 1776"/>
              <a:gd name="T111" fmla="*/ 316 h 354"/>
              <a:gd name="T112" fmla="*/ 1446 w 1776"/>
              <a:gd name="T113" fmla="*/ 326 h 354"/>
              <a:gd name="T114" fmla="*/ 1498 w 1776"/>
              <a:gd name="T115" fmla="*/ 328 h 354"/>
              <a:gd name="T116" fmla="*/ 1519 w 1776"/>
              <a:gd name="T117" fmla="*/ 336 h 354"/>
              <a:gd name="T118" fmla="*/ 1571 w 1776"/>
              <a:gd name="T119" fmla="*/ 340 h 354"/>
              <a:gd name="T120" fmla="*/ 1615 w 1776"/>
              <a:gd name="T121" fmla="*/ 348 h 354"/>
              <a:gd name="T122" fmla="*/ 1679 w 1776"/>
              <a:gd name="T123" fmla="*/ 35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6" h="354">
                <a:moveTo>
                  <a:pt x="0" y="0"/>
                </a:moveTo>
                <a:lnTo>
                  <a:pt x="28" y="0"/>
                </a:lnTo>
                <a:lnTo>
                  <a:pt x="28" y="2"/>
                </a:lnTo>
                <a:lnTo>
                  <a:pt x="46" y="2"/>
                </a:lnTo>
                <a:lnTo>
                  <a:pt x="46" y="4"/>
                </a:lnTo>
                <a:lnTo>
                  <a:pt x="66" y="4"/>
                </a:lnTo>
                <a:lnTo>
                  <a:pt x="66" y="6"/>
                </a:lnTo>
                <a:lnTo>
                  <a:pt x="90" y="6"/>
                </a:lnTo>
                <a:lnTo>
                  <a:pt x="90" y="8"/>
                </a:lnTo>
                <a:lnTo>
                  <a:pt x="109" y="8"/>
                </a:lnTo>
                <a:lnTo>
                  <a:pt x="109" y="16"/>
                </a:lnTo>
                <a:lnTo>
                  <a:pt x="119" y="16"/>
                </a:lnTo>
                <a:lnTo>
                  <a:pt x="119" y="20"/>
                </a:lnTo>
                <a:lnTo>
                  <a:pt x="195" y="20"/>
                </a:lnTo>
                <a:lnTo>
                  <a:pt x="195" y="24"/>
                </a:lnTo>
                <a:lnTo>
                  <a:pt x="211" y="24"/>
                </a:lnTo>
                <a:lnTo>
                  <a:pt x="211" y="28"/>
                </a:lnTo>
                <a:lnTo>
                  <a:pt x="227" y="28"/>
                </a:lnTo>
                <a:lnTo>
                  <a:pt x="227" y="34"/>
                </a:lnTo>
                <a:lnTo>
                  <a:pt x="251" y="34"/>
                </a:lnTo>
                <a:lnTo>
                  <a:pt x="251" y="36"/>
                </a:lnTo>
                <a:lnTo>
                  <a:pt x="267" y="36"/>
                </a:lnTo>
                <a:lnTo>
                  <a:pt x="267" y="43"/>
                </a:lnTo>
                <a:lnTo>
                  <a:pt x="286" y="43"/>
                </a:lnTo>
                <a:lnTo>
                  <a:pt x="286" y="47"/>
                </a:lnTo>
                <a:lnTo>
                  <a:pt x="314" y="47"/>
                </a:lnTo>
                <a:lnTo>
                  <a:pt x="314" y="57"/>
                </a:lnTo>
                <a:lnTo>
                  <a:pt x="344" y="57"/>
                </a:lnTo>
                <a:lnTo>
                  <a:pt x="344" y="61"/>
                </a:lnTo>
                <a:lnTo>
                  <a:pt x="354" y="61"/>
                </a:lnTo>
                <a:lnTo>
                  <a:pt x="354" y="63"/>
                </a:lnTo>
                <a:lnTo>
                  <a:pt x="380" y="63"/>
                </a:lnTo>
                <a:lnTo>
                  <a:pt x="380" y="67"/>
                </a:lnTo>
                <a:lnTo>
                  <a:pt x="384" y="67"/>
                </a:lnTo>
                <a:lnTo>
                  <a:pt x="384" y="71"/>
                </a:lnTo>
                <a:lnTo>
                  <a:pt x="392" y="71"/>
                </a:lnTo>
                <a:lnTo>
                  <a:pt x="392" y="77"/>
                </a:lnTo>
                <a:lnTo>
                  <a:pt x="396" y="77"/>
                </a:lnTo>
                <a:lnTo>
                  <a:pt x="396" y="79"/>
                </a:lnTo>
                <a:lnTo>
                  <a:pt x="402" y="79"/>
                </a:lnTo>
                <a:lnTo>
                  <a:pt x="402" y="83"/>
                </a:lnTo>
                <a:lnTo>
                  <a:pt x="408" y="83"/>
                </a:lnTo>
                <a:lnTo>
                  <a:pt x="408" y="87"/>
                </a:lnTo>
                <a:lnTo>
                  <a:pt x="432" y="87"/>
                </a:lnTo>
                <a:lnTo>
                  <a:pt x="432" y="89"/>
                </a:lnTo>
                <a:lnTo>
                  <a:pt x="444" y="89"/>
                </a:lnTo>
                <a:lnTo>
                  <a:pt x="444" y="95"/>
                </a:lnTo>
                <a:lnTo>
                  <a:pt x="465" y="95"/>
                </a:lnTo>
                <a:lnTo>
                  <a:pt x="465" y="97"/>
                </a:lnTo>
                <a:lnTo>
                  <a:pt x="485" y="97"/>
                </a:lnTo>
                <a:lnTo>
                  <a:pt x="485" y="103"/>
                </a:lnTo>
                <a:lnTo>
                  <a:pt x="495" y="103"/>
                </a:lnTo>
                <a:lnTo>
                  <a:pt x="495" y="107"/>
                </a:lnTo>
                <a:lnTo>
                  <a:pt x="525" y="107"/>
                </a:lnTo>
                <a:lnTo>
                  <a:pt x="525" y="111"/>
                </a:lnTo>
                <a:lnTo>
                  <a:pt x="547" y="111"/>
                </a:lnTo>
                <a:lnTo>
                  <a:pt x="547" y="115"/>
                </a:lnTo>
                <a:lnTo>
                  <a:pt x="565" y="115"/>
                </a:lnTo>
                <a:lnTo>
                  <a:pt x="565" y="119"/>
                </a:lnTo>
                <a:lnTo>
                  <a:pt x="571" y="119"/>
                </a:lnTo>
                <a:lnTo>
                  <a:pt x="571" y="125"/>
                </a:lnTo>
                <a:lnTo>
                  <a:pt x="579" y="125"/>
                </a:lnTo>
                <a:lnTo>
                  <a:pt x="579" y="129"/>
                </a:lnTo>
                <a:lnTo>
                  <a:pt x="585" y="129"/>
                </a:lnTo>
                <a:lnTo>
                  <a:pt x="585" y="134"/>
                </a:lnTo>
                <a:lnTo>
                  <a:pt x="591" y="134"/>
                </a:lnTo>
                <a:lnTo>
                  <a:pt x="591" y="138"/>
                </a:lnTo>
                <a:lnTo>
                  <a:pt x="599" y="138"/>
                </a:lnTo>
                <a:lnTo>
                  <a:pt x="599" y="142"/>
                </a:lnTo>
                <a:lnTo>
                  <a:pt x="611" y="142"/>
                </a:lnTo>
                <a:lnTo>
                  <a:pt x="611" y="148"/>
                </a:lnTo>
                <a:lnTo>
                  <a:pt x="621" y="148"/>
                </a:lnTo>
                <a:lnTo>
                  <a:pt x="621" y="150"/>
                </a:lnTo>
                <a:lnTo>
                  <a:pt x="629" y="150"/>
                </a:lnTo>
                <a:lnTo>
                  <a:pt x="629" y="152"/>
                </a:lnTo>
                <a:lnTo>
                  <a:pt x="646" y="152"/>
                </a:lnTo>
                <a:lnTo>
                  <a:pt x="646" y="156"/>
                </a:lnTo>
                <a:lnTo>
                  <a:pt x="658" y="156"/>
                </a:lnTo>
                <a:lnTo>
                  <a:pt x="658" y="160"/>
                </a:lnTo>
                <a:lnTo>
                  <a:pt x="670" y="160"/>
                </a:lnTo>
                <a:lnTo>
                  <a:pt x="670" y="164"/>
                </a:lnTo>
                <a:lnTo>
                  <a:pt x="678" y="164"/>
                </a:lnTo>
                <a:lnTo>
                  <a:pt x="678" y="166"/>
                </a:lnTo>
                <a:lnTo>
                  <a:pt x="688" y="166"/>
                </a:lnTo>
                <a:lnTo>
                  <a:pt x="688" y="170"/>
                </a:lnTo>
                <a:lnTo>
                  <a:pt x="698" y="170"/>
                </a:lnTo>
                <a:lnTo>
                  <a:pt x="698" y="174"/>
                </a:lnTo>
                <a:lnTo>
                  <a:pt x="710" y="174"/>
                </a:lnTo>
                <a:lnTo>
                  <a:pt x="710" y="176"/>
                </a:lnTo>
                <a:lnTo>
                  <a:pt x="720" y="176"/>
                </a:lnTo>
                <a:lnTo>
                  <a:pt x="720" y="178"/>
                </a:lnTo>
                <a:lnTo>
                  <a:pt x="728" y="178"/>
                </a:lnTo>
                <a:lnTo>
                  <a:pt x="728" y="180"/>
                </a:lnTo>
                <a:lnTo>
                  <a:pt x="740" y="180"/>
                </a:lnTo>
                <a:lnTo>
                  <a:pt x="740" y="182"/>
                </a:lnTo>
                <a:lnTo>
                  <a:pt x="774" y="182"/>
                </a:lnTo>
                <a:lnTo>
                  <a:pt x="774" y="186"/>
                </a:lnTo>
                <a:lnTo>
                  <a:pt x="780" y="186"/>
                </a:lnTo>
                <a:lnTo>
                  <a:pt x="780" y="190"/>
                </a:lnTo>
                <a:lnTo>
                  <a:pt x="786" y="190"/>
                </a:lnTo>
                <a:lnTo>
                  <a:pt x="786" y="192"/>
                </a:lnTo>
                <a:lnTo>
                  <a:pt x="794" y="192"/>
                </a:lnTo>
                <a:lnTo>
                  <a:pt x="794" y="194"/>
                </a:lnTo>
                <a:lnTo>
                  <a:pt x="831" y="194"/>
                </a:lnTo>
                <a:lnTo>
                  <a:pt x="831" y="198"/>
                </a:lnTo>
                <a:lnTo>
                  <a:pt x="855" y="198"/>
                </a:lnTo>
                <a:lnTo>
                  <a:pt x="855" y="204"/>
                </a:lnTo>
                <a:lnTo>
                  <a:pt x="867" y="204"/>
                </a:lnTo>
                <a:lnTo>
                  <a:pt x="867" y="208"/>
                </a:lnTo>
                <a:lnTo>
                  <a:pt x="879" y="208"/>
                </a:lnTo>
                <a:lnTo>
                  <a:pt x="879" y="212"/>
                </a:lnTo>
                <a:lnTo>
                  <a:pt x="891" y="212"/>
                </a:lnTo>
                <a:lnTo>
                  <a:pt x="891" y="218"/>
                </a:lnTo>
                <a:lnTo>
                  <a:pt x="899" y="218"/>
                </a:lnTo>
                <a:lnTo>
                  <a:pt x="899" y="221"/>
                </a:lnTo>
                <a:lnTo>
                  <a:pt x="913" y="221"/>
                </a:lnTo>
                <a:lnTo>
                  <a:pt x="913" y="223"/>
                </a:lnTo>
                <a:lnTo>
                  <a:pt x="927" y="223"/>
                </a:lnTo>
                <a:lnTo>
                  <a:pt x="927" y="227"/>
                </a:lnTo>
                <a:lnTo>
                  <a:pt x="947" y="227"/>
                </a:lnTo>
                <a:lnTo>
                  <a:pt x="947" y="231"/>
                </a:lnTo>
                <a:lnTo>
                  <a:pt x="957" y="231"/>
                </a:lnTo>
                <a:lnTo>
                  <a:pt x="957" y="235"/>
                </a:lnTo>
                <a:lnTo>
                  <a:pt x="988" y="235"/>
                </a:lnTo>
                <a:lnTo>
                  <a:pt x="988" y="241"/>
                </a:lnTo>
                <a:lnTo>
                  <a:pt x="994" y="241"/>
                </a:lnTo>
                <a:lnTo>
                  <a:pt x="994" y="245"/>
                </a:lnTo>
                <a:lnTo>
                  <a:pt x="1010" y="245"/>
                </a:lnTo>
                <a:lnTo>
                  <a:pt x="1010" y="249"/>
                </a:lnTo>
                <a:lnTo>
                  <a:pt x="1018" y="249"/>
                </a:lnTo>
                <a:lnTo>
                  <a:pt x="1018" y="253"/>
                </a:lnTo>
                <a:lnTo>
                  <a:pt x="1040" y="253"/>
                </a:lnTo>
                <a:lnTo>
                  <a:pt x="1040" y="257"/>
                </a:lnTo>
                <a:lnTo>
                  <a:pt x="1076" y="257"/>
                </a:lnTo>
                <a:lnTo>
                  <a:pt x="1076" y="261"/>
                </a:lnTo>
                <a:lnTo>
                  <a:pt x="1094" y="261"/>
                </a:lnTo>
                <a:lnTo>
                  <a:pt x="1094" y="263"/>
                </a:lnTo>
                <a:lnTo>
                  <a:pt x="1134" y="263"/>
                </a:lnTo>
                <a:lnTo>
                  <a:pt x="1134" y="265"/>
                </a:lnTo>
                <a:lnTo>
                  <a:pt x="1140" y="265"/>
                </a:lnTo>
                <a:lnTo>
                  <a:pt x="1140" y="269"/>
                </a:lnTo>
                <a:lnTo>
                  <a:pt x="1175" y="269"/>
                </a:lnTo>
                <a:lnTo>
                  <a:pt x="1175" y="275"/>
                </a:lnTo>
                <a:lnTo>
                  <a:pt x="1179" y="275"/>
                </a:lnTo>
                <a:lnTo>
                  <a:pt x="1179" y="279"/>
                </a:lnTo>
                <a:lnTo>
                  <a:pt x="1189" y="279"/>
                </a:lnTo>
                <a:lnTo>
                  <a:pt x="1189" y="283"/>
                </a:lnTo>
                <a:lnTo>
                  <a:pt x="1213" y="283"/>
                </a:lnTo>
                <a:lnTo>
                  <a:pt x="1213" y="289"/>
                </a:lnTo>
                <a:lnTo>
                  <a:pt x="1221" y="289"/>
                </a:lnTo>
                <a:lnTo>
                  <a:pt x="1221" y="291"/>
                </a:lnTo>
                <a:lnTo>
                  <a:pt x="1225" y="291"/>
                </a:lnTo>
                <a:lnTo>
                  <a:pt x="1225" y="293"/>
                </a:lnTo>
                <a:lnTo>
                  <a:pt x="1239" y="293"/>
                </a:lnTo>
                <a:lnTo>
                  <a:pt x="1239" y="299"/>
                </a:lnTo>
                <a:lnTo>
                  <a:pt x="1271" y="299"/>
                </a:lnTo>
                <a:lnTo>
                  <a:pt x="1271" y="301"/>
                </a:lnTo>
                <a:lnTo>
                  <a:pt x="1301" y="301"/>
                </a:lnTo>
                <a:lnTo>
                  <a:pt x="1301" y="303"/>
                </a:lnTo>
                <a:lnTo>
                  <a:pt x="1317" y="303"/>
                </a:lnTo>
                <a:lnTo>
                  <a:pt x="1317" y="305"/>
                </a:lnTo>
                <a:lnTo>
                  <a:pt x="1329" y="305"/>
                </a:lnTo>
                <a:lnTo>
                  <a:pt x="1329" y="310"/>
                </a:lnTo>
                <a:lnTo>
                  <a:pt x="1346" y="310"/>
                </a:lnTo>
                <a:lnTo>
                  <a:pt x="1346" y="312"/>
                </a:lnTo>
                <a:lnTo>
                  <a:pt x="1380" y="312"/>
                </a:lnTo>
                <a:lnTo>
                  <a:pt x="1380" y="316"/>
                </a:lnTo>
                <a:lnTo>
                  <a:pt x="1442" y="316"/>
                </a:lnTo>
                <a:lnTo>
                  <a:pt x="1442" y="322"/>
                </a:lnTo>
                <a:lnTo>
                  <a:pt x="1446" y="322"/>
                </a:lnTo>
                <a:lnTo>
                  <a:pt x="1446" y="326"/>
                </a:lnTo>
                <a:lnTo>
                  <a:pt x="1482" y="326"/>
                </a:lnTo>
                <a:lnTo>
                  <a:pt x="1482" y="328"/>
                </a:lnTo>
                <a:lnTo>
                  <a:pt x="1498" y="328"/>
                </a:lnTo>
                <a:lnTo>
                  <a:pt x="1498" y="334"/>
                </a:lnTo>
                <a:lnTo>
                  <a:pt x="1519" y="334"/>
                </a:lnTo>
                <a:lnTo>
                  <a:pt x="1519" y="336"/>
                </a:lnTo>
                <a:lnTo>
                  <a:pt x="1547" y="336"/>
                </a:lnTo>
                <a:lnTo>
                  <a:pt x="1547" y="340"/>
                </a:lnTo>
                <a:lnTo>
                  <a:pt x="1571" y="340"/>
                </a:lnTo>
                <a:lnTo>
                  <a:pt x="1571" y="342"/>
                </a:lnTo>
                <a:lnTo>
                  <a:pt x="1615" y="342"/>
                </a:lnTo>
                <a:lnTo>
                  <a:pt x="1615" y="348"/>
                </a:lnTo>
                <a:lnTo>
                  <a:pt x="1667" y="348"/>
                </a:lnTo>
                <a:lnTo>
                  <a:pt x="1667" y="350"/>
                </a:lnTo>
                <a:lnTo>
                  <a:pt x="1679" y="350"/>
                </a:lnTo>
                <a:lnTo>
                  <a:pt x="1679" y="354"/>
                </a:lnTo>
                <a:lnTo>
                  <a:pt x="1776" y="354"/>
                </a:lnTo>
              </a:path>
            </a:pathLst>
          </a:custGeom>
          <a:noFill/>
          <a:ln w="285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TextBox 95">
            <a:extLst>
              <a:ext uri="{FF2B5EF4-FFF2-40B4-BE49-F238E27FC236}">
                <a16:creationId xmlns:a16="http://schemas.microsoft.com/office/drawing/2014/main" xmlns="" id="{5D49A51C-65CC-4B9F-99AA-93D3D54D7660}"/>
              </a:ext>
            </a:extLst>
          </p:cNvPr>
          <p:cNvSpPr txBox="1"/>
          <p:nvPr/>
        </p:nvSpPr>
        <p:spPr>
          <a:xfrm>
            <a:off x="821547" y="5400090"/>
            <a:ext cx="287258" cy="211020"/>
          </a:xfrm>
          <a:prstGeom prst="rect">
            <a:avLst/>
          </a:prstGeom>
          <a:noFill/>
        </p:spPr>
        <p:txBody>
          <a:bodyPr wrap="none" rtlCol="0" anchor="t" anchorCtr="0">
            <a:spAutoFit/>
          </a:bodyPr>
          <a:lstStyle/>
          <a:p>
            <a:pPr algn="r">
              <a:lnSpc>
                <a:spcPts val="900"/>
              </a:lnSpc>
            </a:pPr>
            <a:r>
              <a:rPr lang="fr-FR" sz="1100" dirty="0" smtClean="0"/>
              <a:t>N</a:t>
            </a:r>
            <a:endParaRPr lang="fr-FR" sz="1100" dirty="0"/>
          </a:p>
        </p:txBody>
      </p:sp>
      <p:sp>
        <p:nvSpPr>
          <p:cNvPr id="97" name="TextBox 96">
            <a:extLst>
              <a:ext uri="{FF2B5EF4-FFF2-40B4-BE49-F238E27FC236}">
                <a16:creationId xmlns:a16="http://schemas.microsoft.com/office/drawing/2014/main" xmlns="" id="{5D49A51C-65CC-4B9F-99AA-93D3D54D7660}"/>
              </a:ext>
            </a:extLst>
          </p:cNvPr>
          <p:cNvSpPr txBox="1"/>
          <p:nvPr/>
        </p:nvSpPr>
        <p:spPr>
          <a:xfrm>
            <a:off x="5210667" y="5400089"/>
            <a:ext cx="287258" cy="211020"/>
          </a:xfrm>
          <a:prstGeom prst="rect">
            <a:avLst/>
          </a:prstGeom>
          <a:noFill/>
        </p:spPr>
        <p:txBody>
          <a:bodyPr wrap="none" rtlCol="0" anchor="t" anchorCtr="0">
            <a:spAutoFit/>
          </a:bodyPr>
          <a:lstStyle/>
          <a:p>
            <a:pPr algn="r">
              <a:lnSpc>
                <a:spcPts val="900"/>
              </a:lnSpc>
            </a:pPr>
            <a:r>
              <a:rPr lang="fr-FR" sz="1100" dirty="0" smtClean="0"/>
              <a:t>N</a:t>
            </a:r>
            <a:endParaRPr lang="fr-FR" sz="1100" dirty="0"/>
          </a:p>
        </p:txBody>
      </p:sp>
    </p:spTree>
    <p:custDataLst>
      <p:tags r:id="rId1"/>
    </p:custDataLst>
    <p:extLst>
      <p:ext uri="{BB962C8B-B14F-4D97-AF65-F5344CB8AC3E}">
        <p14:creationId xmlns:p14="http://schemas.microsoft.com/office/powerpoint/2010/main" val="321788994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3509: Utilité clinique des sous-types moléculaires dans le cancer du colon: validation des deux principales classifications moléculaires dans l’étude de cohorte de phase III PETACC-8 – Marisa L, et al</a:t>
            </a:r>
            <a:endParaRPr lang="fr-FR"/>
          </a:p>
        </p:txBody>
      </p:sp>
      <p:sp>
        <p:nvSpPr>
          <p:cNvPr id="5123" name="Rectangle 3"/>
          <p:cNvSpPr>
            <a:spLocks noGrp="1" noChangeArrowheads="1"/>
          </p:cNvSpPr>
          <p:nvPr>
            <p:ph type="body" idx="1"/>
          </p:nvPr>
        </p:nvSpPr>
        <p:spPr/>
        <p:txBody>
          <a:bodyPr/>
          <a:lstStyle/>
          <a:p>
            <a:pPr marL="0" indent="0">
              <a:buNone/>
            </a:pPr>
            <a:r>
              <a:rPr lang="fr-FR" sz="1800" b="1" dirty="0" smtClean="0"/>
              <a:t>Conclusions</a:t>
            </a:r>
          </a:p>
          <a:p>
            <a:r>
              <a:rPr lang="fr-FR" sz="1800" b="1" dirty="0" smtClean="0"/>
              <a:t>Les classes prédites CMS présentaient les caractéristiques cliniques et moléculaires attendues</a:t>
            </a:r>
          </a:p>
          <a:p>
            <a:r>
              <a:rPr lang="fr-FR" sz="1800" b="1" dirty="0" smtClean="0"/>
              <a:t>Dans le cancer du colon stade III, CMS4 était prédite avec une prévalence plus élevée qu’attendu </a:t>
            </a:r>
          </a:p>
          <a:p>
            <a:r>
              <a:rPr lang="fr-FR" sz="1800" b="1" dirty="0" smtClean="0"/>
              <a:t>Le mauvais pronostic de CMS4 a été confirmé dans une cohorte homogène de cancer du colon, et le sous-type Marisa C4 au sein de CMS4 apporte une valeur pronostique supplémentaire</a:t>
            </a:r>
          </a:p>
        </p:txBody>
      </p:sp>
      <p:sp>
        <p:nvSpPr>
          <p:cNvPr id="15" name="Text Placeholder 14"/>
          <p:cNvSpPr>
            <a:spLocks noGrp="1"/>
          </p:cNvSpPr>
          <p:nvPr>
            <p:ph type="body" sz="quarter" idx="11"/>
          </p:nvPr>
        </p:nvSpPr>
        <p:spPr/>
        <p:txBody>
          <a:bodyPr/>
          <a:lstStyle/>
          <a:p>
            <a:r>
              <a:rPr lang="fr-FR" smtClean="0"/>
              <a:t>Marisa L, et al. J Clin Oncol 2017;35(Suppl):Abstr 3509</a:t>
            </a:r>
            <a:endParaRPr lang="fr-FR"/>
          </a:p>
        </p:txBody>
      </p:sp>
    </p:spTree>
    <p:custDataLst>
      <p:tags r:id="rId1"/>
    </p:custDataLst>
    <p:extLst>
      <p:ext uri="{BB962C8B-B14F-4D97-AF65-F5344CB8AC3E}">
        <p14:creationId xmlns:p14="http://schemas.microsoft.com/office/powerpoint/2010/main" val="6729312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txBox="1">
            <a:spLocks/>
          </p:cNvSpPr>
          <p:nvPr/>
        </p:nvSpPr>
        <p:spPr bwMode="auto">
          <a:xfrm>
            <a:off x="365124" y="1254035"/>
            <a:ext cx="8413751" cy="82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dirty="0" smtClean="0"/>
              <a:t>Déterminer l’impact de la CMS sur les résultats de 1</a:t>
            </a:r>
            <a:r>
              <a:rPr lang="fr-FR" baseline="30000" dirty="0" smtClean="0"/>
              <a:t>e</a:t>
            </a:r>
            <a:r>
              <a:rPr lang="fr-FR" dirty="0" smtClean="0"/>
              <a:t> ligne de FOLFIRI + </a:t>
            </a:r>
            <a:r>
              <a:rPr lang="fr-FR" dirty="0" err="1" smtClean="0"/>
              <a:t>cetuximab</a:t>
            </a:r>
            <a:r>
              <a:rPr lang="fr-FR" dirty="0" smtClean="0"/>
              <a:t> ou bevacizumab chez des patients avec </a:t>
            </a:r>
            <a:r>
              <a:rPr lang="fr-FR" dirty="0" err="1" smtClean="0"/>
              <a:t>CCRm</a:t>
            </a:r>
            <a:r>
              <a:rPr lang="fr-FR" dirty="0" smtClean="0"/>
              <a:t> </a:t>
            </a:r>
            <a:r>
              <a:rPr lang="fr-FR" i="1" dirty="0" smtClean="0"/>
              <a:t>KRAS</a:t>
            </a:r>
            <a:r>
              <a:rPr lang="fr-FR" dirty="0" smtClean="0"/>
              <a:t> sauvage enrôlés dans l’étude FIRE3 </a:t>
            </a:r>
          </a:p>
        </p:txBody>
      </p:sp>
      <p:sp>
        <p:nvSpPr>
          <p:cNvPr id="5122" name="Rectangle 2"/>
          <p:cNvSpPr>
            <a:spLocks noGrp="1" noChangeArrowheads="1"/>
          </p:cNvSpPr>
          <p:nvPr>
            <p:ph type="title"/>
          </p:nvPr>
        </p:nvSpPr>
        <p:spPr/>
        <p:txBody>
          <a:bodyPr/>
          <a:lstStyle/>
          <a:p>
            <a:r>
              <a:rPr lang="fr-FR" sz="1800" dirty="0" smtClean="0"/>
              <a:t>3510: Sous groupes de la classification moléculaire consensus (CMS) du cancer colorectal et efficacité en 1</a:t>
            </a:r>
            <a:r>
              <a:rPr lang="fr-FR" sz="1800" baseline="30000" dirty="0" smtClean="0"/>
              <a:t>e</a:t>
            </a:r>
            <a:r>
              <a:rPr lang="fr-FR" sz="1800" dirty="0" smtClean="0"/>
              <a:t> ligne de FOLFIRI plus </a:t>
            </a:r>
            <a:r>
              <a:rPr lang="fr-FR" sz="1800" dirty="0" err="1" smtClean="0"/>
              <a:t>cetuximab</a:t>
            </a:r>
            <a:r>
              <a:rPr lang="fr-FR" sz="1800" dirty="0" smtClean="0"/>
              <a:t> ou </a:t>
            </a:r>
            <a:r>
              <a:rPr lang="fr-FR" sz="1800" dirty="0" err="1" smtClean="0"/>
              <a:t>bevacizumab</a:t>
            </a:r>
            <a:r>
              <a:rPr lang="fr-FR" sz="1800" dirty="0" smtClean="0"/>
              <a:t> dans l’étude FIRE3 (AIO KRK-0306) – </a:t>
            </a:r>
            <a:r>
              <a:rPr lang="fr-FR" sz="1800" dirty="0" err="1" smtClean="0"/>
              <a:t>Stintzing</a:t>
            </a:r>
            <a:r>
              <a:rPr lang="fr-FR" sz="1800" dirty="0" smtClean="0"/>
              <a:t> S, et al</a:t>
            </a:r>
            <a:endParaRPr lang="fr-FR" sz="1800" dirty="0"/>
          </a:p>
        </p:txBody>
      </p:sp>
      <p:sp>
        <p:nvSpPr>
          <p:cNvPr id="15" name="Text Placeholder 14"/>
          <p:cNvSpPr>
            <a:spLocks noGrp="1"/>
          </p:cNvSpPr>
          <p:nvPr>
            <p:ph type="body" sz="quarter" idx="11"/>
          </p:nvPr>
        </p:nvSpPr>
        <p:spPr/>
        <p:txBody>
          <a:bodyPr/>
          <a:lstStyle/>
          <a:p>
            <a:r>
              <a:rPr lang="fr-FR" smtClean="0"/>
              <a:t>Stintzing S, et al. J Clin Oncol 2017;35(Suppl):Abstr 3510</a:t>
            </a:r>
            <a:endParaRPr lang="fr-FR"/>
          </a:p>
        </p:txBody>
      </p:sp>
      <p:sp>
        <p:nvSpPr>
          <p:cNvPr id="13" name="Text Placeholder 13"/>
          <p:cNvSpPr txBox="1">
            <a:spLocks/>
          </p:cNvSpPr>
          <p:nvPr/>
        </p:nvSpPr>
        <p:spPr>
          <a:xfrm>
            <a:off x="365125" y="6096000"/>
            <a:ext cx="4130675" cy="487363"/>
          </a:xfrm>
          <a:prstGeom prst="rect">
            <a:avLst/>
          </a:prstGeom>
        </p:spPr>
        <p:txBody>
          <a:bodyPr anchor="b"/>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defRPr/>
            </a:pPr>
            <a:r>
              <a:rPr lang="fr-FR" sz="1200" dirty="0" smtClean="0"/>
              <a:t>Les patients ont été groupés en fonction de CMS</a:t>
            </a:r>
            <a:br>
              <a:rPr lang="fr-FR" sz="1200" dirty="0" smtClean="0"/>
            </a:br>
            <a:r>
              <a:rPr lang="fr-FR" sz="1200" dirty="0" smtClean="0"/>
              <a:t>*Les patients n’étaient pas inclus si aucun matériel tumoral n’était disponible ou si l’</a:t>
            </a:r>
            <a:r>
              <a:rPr lang="fr-FR" sz="1200" dirty="0"/>
              <a:t>a</a:t>
            </a:r>
            <a:r>
              <a:rPr lang="fr-FR" sz="1200" dirty="0" smtClean="0"/>
              <a:t>nalyse de l’expression génique échouait</a:t>
            </a:r>
            <a:endParaRPr lang="fr-FR" sz="1200" dirty="0"/>
          </a:p>
        </p:txBody>
      </p:sp>
      <p:cxnSp>
        <p:nvCxnSpPr>
          <p:cNvPr id="16" name="AutoShape 21"/>
          <p:cNvCxnSpPr>
            <a:cxnSpLocks noChangeShapeType="1"/>
            <a:stCxn id="22" idx="3"/>
            <a:endCxn id="20" idx="1"/>
          </p:cNvCxnSpPr>
          <p:nvPr/>
        </p:nvCxnSpPr>
        <p:spPr bwMode="auto">
          <a:xfrm>
            <a:off x="7593710" y="2906193"/>
            <a:ext cx="395062" cy="0"/>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647045" y="3014194"/>
            <a:ext cx="2552700" cy="142551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400" dirty="0" smtClean="0">
                <a:solidFill>
                  <a:schemeClr val="tx2"/>
                </a:solidFill>
              </a:rPr>
              <a:t>CCR métastatique</a:t>
            </a:r>
          </a:p>
          <a:p>
            <a:pPr marL="228600" indent="-228600" defTabSz="892175" eaLnBrk="0" hangingPunct="0">
              <a:spcAft>
                <a:spcPct val="30000"/>
              </a:spcAft>
              <a:buFont typeface="Arial" pitchFamily="34" charset="0"/>
              <a:buChar char="•"/>
            </a:pPr>
            <a:r>
              <a:rPr lang="fr-FR" sz="1400" dirty="0" smtClean="0">
                <a:solidFill>
                  <a:schemeClr val="tx2"/>
                </a:solidFill>
              </a:rPr>
              <a:t>1</a:t>
            </a:r>
            <a:r>
              <a:rPr lang="fr-FR" sz="1400" baseline="30000" dirty="0" smtClean="0">
                <a:solidFill>
                  <a:schemeClr val="tx2"/>
                </a:solidFill>
              </a:rPr>
              <a:t>e</a:t>
            </a:r>
            <a:r>
              <a:rPr lang="fr-FR" sz="1400" dirty="0" smtClean="0">
                <a:solidFill>
                  <a:schemeClr val="tx2"/>
                </a:solidFill>
              </a:rPr>
              <a:t> ligne de traitement</a:t>
            </a:r>
          </a:p>
          <a:p>
            <a:pPr marL="228600" indent="-228600" defTabSz="892175" eaLnBrk="0" hangingPunct="0">
              <a:spcAft>
                <a:spcPct val="30000"/>
              </a:spcAft>
              <a:buFont typeface="Arial" pitchFamily="34" charset="0"/>
              <a:buChar char="•"/>
            </a:pPr>
            <a:r>
              <a:rPr lang="fr-FR" altLang="zh-CN" sz="1400" i="1" dirty="0" smtClean="0">
                <a:solidFill>
                  <a:schemeClr val="tx2"/>
                </a:solidFill>
                <a:ea typeface="SimSun" pitchFamily="2" charset="-122"/>
              </a:rPr>
              <a:t>KRAS</a:t>
            </a:r>
            <a:r>
              <a:rPr lang="fr-FR" altLang="zh-CN" sz="1400" dirty="0" smtClean="0">
                <a:solidFill>
                  <a:schemeClr val="tx2"/>
                </a:solidFill>
                <a:ea typeface="SimSun" pitchFamily="2" charset="-122"/>
              </a:rPr>
              <a:t> sauvage</a:t>
            </a:r>
          </a:p>
          <a:p>
            <a:pPr defTabSz="892175" eaLnBrk="0" hangingPunct="0">
              <a:spcAft>
                <a:spcPct val="30000"/>
              </a:spcAft>
            </a:pPr>
            <a:r>
              <a:rPr lang="fr-FR" altLang="zh-CN" sz="1400" dirty="0" smtClean="0">
                <a:solidFill>
                  <a:schemeClr val="tx2"/>
                </a:solidFill>
                <a:ea typeface="SimSun" pitchFamily="2" charset="-122"/>
              </a:rPr>
              <a:t>(n=588*)</a:t>
            </a:r>
            <a:endParaRPr lang="fr-FR" altLang="zh-CN" sz="1400" dirty="0">
              <a:solidFill>
                <a:schemeClr val="tx2"/>
              </a:solidFill>
              <a:ea typeface="SimSun" pitchFamily="2" charset="-122"/>
            </a:endParaRPr>
          </a:p>
        </p:txBody>
      </p:sp>
      <p:sp>
        <p:nvSpPr>
          <p:cNvPr id="18" name="Oval 14"/>
          <p:cNvSpPr>
            <a:spLocks noChangeArrowheads="1"/>
          </p:cNvSpPr>
          <p:nvPr/>
        </p:nvSpPr>
        <p:spPr bwMode="auto">
          <a:xfrm>
            <a:off x="3482320" y="3497269"/>
            <a:ext cx="507395" cy="459368"/>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endParaRPr lang="fr-FR" altLang="zh-CN" b="1">
              <a:solidFill>
                <a:srgbClr val="043882"/>
              </a:solidFill>
              <a:ea typeface="SimSun" pitchFamily="2" charset="-122"/>
            </a:endParaRPr>
          </a:p>
        </p:txBody>
      </p:sp>
      <p:sp>
        <p:nvSpPr>
          <p:cNvPr id="20" name="AutoShape 12"/>
          <p:cNvSpPr>
            <a:spLocks noChangeArrowheads="1"/>
          </p:cNvSpPr>
          <p:nvPr/>
        </p:nvSpPr>
        <p:spPr bwMode="auto">
          <a:xfrm>
            <a:off x="7988772" y="264187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200" b="1" dirty="0" err="1" smtClean="0">
                <a:solidFill>
                  <a:schemeClr val="tx2"/>
                </a:solidFill>
                <a:ea typeface="SimSun" pitchFamily="2" charset="-122"/>
              </a:rPr>
              <a:t>Prog</a:t>
            </a:r>
            <a:endParaRPr lang="fr-FR" altLang="zh-CN" sz="1200" b="1" dirty="0">
              <a:solidFill>
                <a:schemeClr val="tx2"/>
              </a:solidFill>
              <a:ea typeface="SimSun" pitchFamily="2" charset="-122"/>
            </a:endParaRPr>
          </a:p>
        </p:txBody>
      </p:sp>
      <p:cxnSp>
        <p:nvCxnSpPr>
          <p:cNvPr id="21" name="AutoShape 19"/>
          <p:cNvCxnSpPr>
            <a:cxnSpLocks noChangeShapeType="1"/>
            <a:stCxn id="17" idx="3"/>
            <a:endCxn id="18" idx="2"/>
          </p:cNvCxnSpPr>
          <p:nvPr/>
        </p:nvCxnSpPr>
        <p:spPr bwMode="auto">
          <a:xfrm>
            <a:off x="3199745" y="3726953"/>
            <a:ext cx="282575" cy="0"/>
          </a:xfrm>
          <a:prstGeom prst="straightConnector1">
            <a:avLst/>
          </a:prstGeom>
          <a:noFill/>
          <a:ln w="57150">
            <a:solidFill>
              <a:schemeClr val="bg2">
                <a:lumMod val="60000"/>
                <a:lumOff val="40000"/>
              </a:schemeClr>
            </a:solidFill>
            <a:round/>
            <a:headEnd type="none" w="med" len="med"/>
            <a:tailEnd type="none" w="med" len="med"/>
          </a:ln>
        </p:spPr>
      </p:cxnSp>
      <p:sp>
        <p:nvSpPr>
          <p:cNvPr id="22" name="AutoShape 8"/>
          <p:cNvSpPr>
            <a:spLocks noChangeArrowheads="1"/>
          </p:cNvSpPr>
          <p:nvPr/>
        </p:nvSpPr>
        <p:spPr bwMode="auto">
          <a:xfrm>
            <a:off x="4288656" y="2435106"/>
            <a:ext cx="3305054" cy="94217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200" dirty="0" smtClean="0">
                <a:solidFill>
                  <a:schemeClr val="tx2"/>
                </a:solidFill>
                <a:ea typeface="SimSun" pitchFamily="2" charset="-122"/>
              </a:rPr>
              <a:t>FOLFIRI + </a:t>
            </a:r>
            <a:br>
              <a:rPr lang="fr-FR" altLang="zh-CN" sz="1200" dirty="0" smtClean="0">
                <a:solidFill>
                  <a:schemeClr val="tx2"/>
                </a:solidFill>
                <a:ea typeface="SimSun" pitchFamily="2" charset="-122"/>
              </a:rPr>
            </a:br>
            <a:r>
              <a:rPr lang="fr-FR" altLang="zh-CN" sz="1200" dirty="0" err="1" smtClean="0">
                <a:solidFill>
                  <a:schemeClr val="tx2"/>
                </a:solidFill>
                <a:ea typeface="SimSun" pitchFamily="2" charset="-122"/>
              </a:rPr>
              <a:t>cetuximab</a:t>
            </a:r>
            <a:r>
              <a:rPr lang="fr-FR" altLang="zh-CN" sz="1200" dirty="0" smtClean="0">
                <a:solidFill>
                  <a:schemeClr val="tx2"/>
                </a:solidFill>
                <a:ea typeface="SimSun" pitchFamily="2" charset="-122"/>
              </a:rPr>
              <a:t> 400 mg/m</a:t>
            </a:r>
            <a:r>
              <a:rPr lang="fr-FR" altLang="zh-CN" sz="1200" baseline="30000" dirty="0" smtClean="0">
                <a:solidFill>
                  <a:schemeClr val="tx2"/>
                </a:solidFill>
                <a:ea typeface="SimSun" pitchFamily="2" charset="-122"/>
              </a:rPr>
              <a:t>2</a:t>
            </a:r>
            <a:r>
              <a:rPr lang="fr-FR" altLang="zh-CN" sz="1200" dirty="0" smtClean="0">
                <a:solidFill>
                  <a:schemeClr val="tx2"/>
                </a:solidFill>
                <a:ea typeface="SimSun" pitchFamily="2" charset="-122"/>
              </a:rPr>
              <a:t> IV 120 min puis </a:t>
            </a:r>
            <a:br>
              <a:rPr lang="fr-FR" altLang="zh-CN" sz="1200" dirty="0" smtClean="0">
                <a:solidFill>
                  <a:schemeClr val="tx2"/>
                </a:solidFill>
                <a:ea typeface="SimSun" pitchFamily="2" charset="-122"/>
              </a:rPr>
            </a:br>
            <a:r>
              <a:rPr lang="fr-FR" altLang="zh-CN" sz="1200" dirty="0" smtClean="0">
                <a:solidFill>
                  <a:schemeClr val="tx2"/>
                </a:solidFill>
                <a:ea typeface="SimSun" pitchFamily="2" charset="-122"/>
              </a:rPr>
              <a:t>250 mg/m</a:t>
            </a:r>
            <a:r>
              <a:rPr lang="fr-FR" altLang="zh-CN" sz="1200" baseline="30000" dirty="0" smtClean="0">
                <a:solidFill>
                  <a:schemeClr val="tx2"/>
                </a:solidFill>
                <a:ea typeface="SimSun" pitchFamily="2" charset="-122"/>
              </a:rPr>
              <a:t>2</a:t>
            </a:r>
            <a:r>
              <a:rPr lang="fr-FR" altLang="zh-CN" sz="1200" dirty="0" smtClean="0">
                <a:solidFill>
                  <a:schemeClr val="tx2"/>
                </a:solidFill>
                <a:ea typeface="SimSun" pitchFamily="2" charset="-122"/>
              </a:rPr>
              <a:t> IV 60 min 1x/S</a:t>
            </a:r>
          </a:p>
          <a:p>
            <a:pPr algn="ctr" defTabSz="892175" eaLnBrk="0" hangingPunct="0"/>
            <a:r>
              <a:rPr lang="fr-FR" altLang="zh-CN" sz="1200" dirty="0" smtClean="0">
                <a:solidFill>
                  <a:schemeClr val="tx2"/>
                </a:solidFill>
                <a:ea typeface="SimSun" pitchFamily="2" charset="-122"/>
              </a:rPr>
              <a:t>(RAS sauvage, n=149; RAS muté, n=57)</a:t>
            </a:r>
          </a:p>
        </p:txBody>
      </p:sp>
      <p:sp>
        <p:nvSpPr>
          <p:cNvPr id="23" name="AutoShape 12"/>
          <p:cNvSpPr>
            <a:spLocks noChangeArrowheads="1"/>
          </p:cNvSpPr>
          <p:nvPr/>
        </p:nvSpPr>
        <p:spPr bwMode="auto">
          <a:xfrm>
            <a:off x="7988771" y="4232692"/>
            <a:ext cx="657679"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200" b="1" dirty="0" err="1" smtClean="0">
                <a:solidFill>
                  <a:schemeClr val="tx2"/>
                </a:solidFill>
                <a:ea typeface="SimSun" pitchFamily="2" charset="-122"/>
              </a:rPr>
              <a:t>Prog</a:t>
            </a:r>
            <a:endParaRPr lang="fr-FR" altLang="zh-CN" sz="1200" b="1" dirty="0">
              <a:solidFill>
                <a:schemeClr val="tx2"/>
              </a:solidFill>
              <a:ea typeface="SimSun" pitchFamily="2" charset="-122"/>
            </a:endParaRPr>
          </a:p>
        </p:txBody>
      </p:sp>
      <p:cxnSp>
        <p:nvCxnSpPr>
          <p:cNvPr id="24" name="AutoShape 20"/>
          <p:cNvCxnSpPr>
            <a:cxnSpLocks noChangeShapeType="1"/>
            <a:stCxn id="25" idx="3"/>
            <a:endCxn id="23" idx="1"/>
          </p:cNvCxnSpPr>
          <p:nvPr/>
        </p:nvCxnSpPr>
        <p:spPr bwMode="auto">
          <a:xfrm>
            <a:off x="7593710" y="4497011"/>
            <a:ext cx="395061" cy="0"/>
          </a:xfrm>
          <a:prstGeom prst="straightConnector1">
            <a:avLst/>
          </a:prstGeom>
          <a:noFill/>
          <a:ln w="57150">
            <a:solidFill>
              <a:schemeClr val="bg2">
                <a:lumMod val="60000"/>
                <a:lumOff val="40000"/>
              </a:schemeClr>
            </a:solidFill>
            <a:prstDash val="sysDot"/>
            <a:round/>
            <a:headEnd/>
            <a:tailEnd type="triangle" w="med" len="med"/>
          </a:ln>
        </p:spPr>
      </p:cxnSp>
      <p:sp>
        <p:nvSpPr>
          <p:cNvPr id="25" name="AutoShape 12"/>
          <p:cNvSpPr>
            <a:spLocks noChangeArrowheads="1"/>
          </p:cNvSpPr>
          <p:nvPr/>
        </p:nvSpPr>
        <p:spPr bwMode="auto">
          <a:xfrm>
            <a:off x="4288656" y="4058242"/>
            <a:ext cx="3305054" cy="877538"/>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200" dirty="0" smtClean="0">
                <a:solidFill>
                  <a:srgbClr val="4D4D4D"/>
                </a:solidFill>
                <a:ea typeface="SimSun" pitchFamily="2" charset="-122"/>
              </a:rPr>
              <a:t>FOLFIRI + bevacizumab 5 mg/kg IV </a:t>
            </a:r>
            <a:br>
              <a:rPr lang="fr-FR" altLang="zh-CN" sz="1200" dirty="0" smtClean="0">
                <a:solidFill>
                  <a:srgbClr val="4D4D4D"/>
                </a:solidFill>
                <a:ea typeface="SimSun" pitchFamily="2" charset="-122"/>
              </a:rPr>
            </a:br>
            <a:r>
              <a:rPr lang="fr-FR" altLang="zh-CN" sz="1200" dirty="0" smtClean="0">
                <a:solidFill>
                  <a:srgbClr val="4D4D4D"/>
                </a:solidFill>
                <a:ea typeface="SimSun" pitchFamily="2" charset="-122"/>
              </a:rPr>
              <a:t>30</a:t>
            </a:r>
            <a:r>
              <a:rPr lang="fr-FR" altLang="zh-CN" sz="1200" dirty="0" smtClean="0">
                <a:solidFill>
                  <a:srgbClr val="4D4D4D"/>
                </a:solidFill>
                <a:ea typeface="SimSun" pitchFamily="2" charset="-122"/>
                <a:sym typeface="Symbol" panose="05050102010706020507" pitchFamily="18" charset="2"/>
              </a:rPr>
              <a:t></a:t>
            </a:r>
            <a:r>
              <a:rPr lang="fr-FR" altLang="zh-CN" sz="1200" dirty="0" smtClean="0">
                <a:solidFill>
                  <a:srgbClr val="4D4D4D"/>
                </a:solidFill>
                <a:ea typeface="SimSun" pitchFamily="2" charset="-122"/>
              </a:rPr>
              <a:t>90 min /2S</a:t>
            </a:r>
          </a:p>
          <a:p>
            <a:pPr algn="ctr" defTabSz="892175" eaLnBrk="0" hangingPunct="0"/>
            <a:r>
              <a:rPr lang="fr-FR" altLang="zh-CN" sz="1200" dirty="0" smtClean="0">
                <a:solidFill>
                  <a:srgbClr val="4D4D4D"/>
                </a:solidFill>
                <a:ea typeface="SimSun" pitchFamily="2" charset="-122"/>
              </a:rPr>
              <a:t>(RAS sauvage, n=164; RAS muté, n=62)</a:t>
            </a:r>
          </a:p>
        </p:txBody>
      </p:sp>
      <p:sp>
        <p:nvSpPr>
          <p:cNvPr id="39" name="Rectangle 9"/>
          <p:cNvSpPr txBox="1">
            <a:spLocks noChangeArrowheads="1"/>
          </p:cNvSpPr>
          <p:nvPr/>
        </p:nvSpPr>
        <p:spPr bwMode="auto">
          <a:xfrm>
            <a:off x="425129" y="5125435"/>
            <a:ext cx="4130676" cy="82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Réponse tumorale</a:t>
            </a:r>
            <a:endParaRPr lang="fr-FR" kern="0" dirty="0"/>
          </a:p>
        </p:txBody>
      </p:sp>
      <p:sp>
        <p:nvSpPr>
          <p:cNvPr id="40" name="Content Placeholder 26"/>
          <p:cNvSpPr txBox="1">
            <a:spLocks/>
          </p:cNvSpPr>
          <p:nvPr/>
        </p:nvSpPr>
        <p:spPr>
          <a:xfrm>
            <a:off x="4648200" y="5138320"/>
            <a:ext cx="4130675" cy="8391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SG, SSP</a:t>
            </a:r>
            <a:endParaRPr lang="fr-FR" kern="0" dirty="0"/>
          </a:p>
        </p:txBody>
      </p:sp>
      <p:cxnSp>
        <p:nvCxnSpPr>
          <p:cNvPr id="38" name="AutoShape 15"/>
          <p:cNvCxnSpPr>
            <a:cxnSpLocks noChangeShapeType="1"/>
            <a:stCxn id="18" idx="0"/>
            <a:endCxn id="22" idx="1"/>
          </p:cNvCxnSpPr>
          <p:nvPr/>
        </p:nvCxnSpPr>
        <p:spPr bwMode="auto">
          <a:xfrm rot="5400000" flipH="1" flipV="1">
            <a:off x="3716799" y="2925412"/>
            <a:ext cx="591076" cy="552638"/>
          </a:xfrm>
          <a:prstGeom prst="bentConnector2">
            <a:avLst/>
          </a:prstGeom>
          <a:noFill/>
          <a:ln w="57150">
            <a:solidFill>
              <a:schemeClr val="bg2">
                <a:lumMod val="60000"/>
                <a:lumOff val="40000"/>
              </a:schemeClr>
            </a:solidFill>
            <a:round/>
            <a:headEnd/>
            <a:tailEnd type="triangle" w="med" len="med"/>
          </a:ln>
        </p:spPr>
      </p:cxnSp>
      <p:cxnSp>
        <p:nvCxnSpPr>
          <p:cNvPr id="42" name="AutoShape 15"/>
          <p:cNvCxnSpPr>
            <a:cxnSpLocks noChangeShapeType="1"/>
            <a:stCxn id="18" idx="4"/>
            <a:endCxn id="25" idx="1"/>
          </p:cNvCxnSpPr>
          <p:nvPr/>
        </p:nvCxnSpPr>
        <p:spPr bwMode="auto">
          <a:xfrm rot="16200000" flipH="1">
            <a:off x="3742150" y="3950505"/>
            <a:ext cx="540374" cy="552638"/>
          </a:xfrm>
          <a:prstGeom prst="bentConnector2">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23331968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smtClean="0"/>
              <a:t>3510: Sous groupes de la classification moléculaire consensus (CMS) du cancer colorectal et efficacité en 1</a:t>
            </a:r>
            <a:r>
              <a:rPr lang="fr-FR" sz="1800" baseline="30000" smtClean="0"/>
              <a:t>e</a:t>
            </a:r>
            <a:r>
              <a:rPr lang="fr-FR" sz="1800" smtClean="0"/>
              <a:t> ligne de FOLFIRI plus cetuximab ou bevacizumab dans l’étude FIRE3 (AIO KRK-0306) – Stintzing S, et al</a:t>
            </a:r>
            <a:endParaRPr lang="fr-FR" sz="1800"/>
          </a:p>
        </p:txBody>
      </p:sp>
      <p:sp>
        <p:nvSpPr>
          <p:cNvPr id="15" name="Text Placeholder 14"/>
          <p:cNvSpPr>
            <a:spLocks noGrp="1"/>
          </p:cNvSpPr>
          <p:nvPr>
            <p:ph type="body" sz="quarter" idx="11"/>
          </p:nvPr>
        </p:nvSpPr>
        <p:spPr>
          <a:xfrm>
            <a:off x="4495800" y="6096000"/>
            <a:ext cx="4283075" cy="487363"/>
          </a:xfrm>
        </p:spPr>
        <p:txBody>
          <a:bodyPr/>
          <a:lstStyle/>
          <a:p>
            <a:r>
              <a:rPr lang="fr-FR" smtClean="0"/>
              <a:t>Stintzing S, et al. J Clin Oncol 2017;35(Suppl):Abstr 3510</a:t>
            </a:r>
            <a:endParaRPr lang="fr-FR"/>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smtClean="0"/>
              <a:t>Résultats</a:t>
            </a:r>
            <a:endParaRPr lang="fr-FR" b="1" kern="0"/>
          </a:p>
        </p:txBody>
      </p:sp>
      <p:sp>
        <p:nvSpPr>
          <p:cNvPr id="2" name="TextBox 1"/>
          <p:cNvSpPr txBox="1"/>
          <p:nvPr/>
        </p:nvSpPr>
        <p:spPr>
          <a:xfrm>
            <a:off x="1257299" y="1910834"/>
            <a:ext cx="6629400" cy="369332"/>
          </a:xfrm>
          <a:prstGeom prst="rect">
            <a:avLst/>
          </a:prstGeom>
          <a:noFill/>
        </p:spPr>
        <p:txBody>
          <a:bodyPr wrap="square" rtlCol="0">
            <a:spAutoFit/>
          </a:bodyPr>
          <a:lstStyle/>
          <a:p>
            <a:pPr algn="ctr"/>
            <a:r>
              <a:rPr lang="fr-FR" b="1" dirty="0" smtClean="0"/>
              <a:t>Réponse tumorale selon CMS dans les RAS sauvages</a:t>
            </a:r>
            <a:endParaRPr lang="fr-FR" b="1" dirty="0"/>
          </a:p>
        </p:txBody>
      </p:sp>
      <p:graphicFrame>
        <p:nvGraphicFramePr>
          <p:cNvPr id="5" name="Chart 4">
            <a:extLst>
              <a:ext uri="{FF2B5EF4-FFF2-40B4-BE49-F238E27FC236}">
                <a16:creationId xmlns:a16="http://schemas.microsoft.com/office/drawing/2014/main" xmlns="" id="{E1F7F4C0-55B0-4D61-9682-C02521F47E0E}"/>
              </a:ext>
            </a:extLst>
          </p:cNvPr>
          <p:cNvGraphicFramePr/>
          <p:nvPr>
            <p:extLst>
              <p:ext uri="{D42A27DB-BD31-4B8C-83A1-F6EECF244321}">
                <p14:modId xmlns:p14="http://schemas.microsoft.com/office/powerpoint/2010/main" val="2539791865"/>
              </p:ext>
            </p:extLst>
          </p:nvPr>
        </p:nvGraphicFramePr>
        <p:xfrm>
          <a:off x="628650" y="2628899"/>
          <a:ext cx="7820026" cy="3127375"/>
        </p:xfrm>
        <a:graphic>
          <a:graphicData uri="http://schemas.openxmlformats.org/drawingml/2006/chart">
            <c:chart xmlns:c="http://schemas.openxmlformats.org/drawingml/2006/chart" xmlns:r="http://schemas.openxmlformats.org/officeDocument/2006/relationships" r:id="rId3"/>
          </a:graphicData>
        </a:graphic>
      </p:graphicFrame>
      <p:sp>
        <p:nvSpPr>
          <p:cNvPr id="13" name="Freeform: Shape 12">
            <a:extLst>
              <a:ext uri="{FF2B5EF4-FFF2-40B4-BE49-F238E27FC236}">
                <a16:creationId xmlns:a16="http://schemas.microsoft.com/office/drawing/2014/main" xmlns="" id="{1597F0B1-EA7B-4668-A472-75EBA1E26E0E}"/>
              </a:ext>
            </a:extLst>
          </p:cNvPr>
          <p:cNvSpPr/>
          <p:nvPr/>
        </p:nvSpPr>
        <p:spPr>
          <a:xfrm>
            <a:off x="3581400" y="2638425"/>
            <a:ext cx="638175" cy="238124"/>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10" name="TextBox 9">
            <a:extLst>
              <a:ext uri="{FF2B5EF4-FFF2-40B4-BE49-F238E27FC236}">
                <a16:creationId xmlns:a16="http://schemas.microsoft.com/office/drawing/2014/main" xmlns="" id="{9AF57BF3-3961-4AA5-A863-45B6653C5D5F}"/>
              </a:ext>
            </a:extLst>
          </p:cNvPr>
          <p:cNvSpPr txBox="1"/>
          <p:nvPr/>
        </p:nvSpPr>
        <p:spPr>
          <a:xfrm>
            <a:off x="3533421" y="2361426"/>
            <a:ext cx="745216" cy="276999"/>
          </a:xfrm>
          <a:prstGeom prst="rect">
            <a:avLst/>
          </a:prstGeom>
          <a:noFill/>
        </p:spPr>
        <p:txBody>
          <a:bodyPr wrap="none" rtlCol="0">
            <a:spAutoFit/>
          </a:bodyPr>
          <a:lstStyle/>
          <a:p>
            <a:pPr algn="ctr"/>
            <a:r>
              <a:rPr lang="fr-FR" sz="1200" dirty="0" smtClean="0">
                <a:solidFill>
                  <a:schemeClr val="accent3"/>
                </a:solidFill>
              </a:rPr>
              <a:t>p=0,045</a:t>
            </a:r>
            <a:endParaRPr lang="fr-FR" sz="1200" dirty="0">
              <a:solidFill>
                <a:schemeClr val="accent3"/>
              </a:solidFill>
            </a:endParaRPr>
          </a:p>
        </p:txBody>
      </p:sp>
      <p:sp>
        <p:nvSpPr>
          <p:cNvPr id="16" name="Freeform: Shape 15">
            <a:extLst>
              <a:ext uri="{FF2B5EF4-FFF2-40B4-BE49-F238E27FC236}">
                <a16:creationId xmlns:a16="http://schemas.microsoft.com/office/drawing/2014/main" xmlns="" id="{F95C6436-5BA7-4559-974F-1987299BDC8C}"/>
              </a:ext>
            </a:extLst>
          </p:cNvPr>
          <p:cNvSpPr/>
          <p:nvPr/>
        </p:nvSpPr>
        <p:spPr>
          <a:xfrm>
            <a:off x="5391150" y="2800349"/>
            <a:ext cx="638175" cy="333375"/>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17" name="TextBox 16">
            <a:extLst>
              <a:ext uri="{FF2B5EF4-FFF2-40B4-BE49-F238E27FC236}">
                <a16:creationId xmlns:a16="http://schemas.microsoft.com/office/drawing/2014/main" xmlns="" id="{ADA1C774-2E3E-469D-B8C8-5EB7101DC4F6}"/>
              </a:ext>
            </a:extLst>
          </p:cNvPr>
          <p:cNvSpPr txBox="1"/>
          <p:nvPr/>
        </p:nvSpPr>
        <p:spPr>
          <a:xfrm>
            <a:off x="5380423" y="2523351"/>
            <a:ext cx="659631" cy="276999"/>
          </a:xfrm>
          <a:prstGeom prst="rect">
            <a:avLst/>
          </a:prstGeom>
          <a:noFill/>
        </p:spPr>
        <p:txBody>
          <a:bodyPr wrap="none" rtlCol="0">
            <a:spAutoFit/>
          </a:bodyPr>
          <a:lstStyle/>
          <a:p>
            <a:pPr algn="ctr"/>
            <a:r>
              <a:rPr lang="fr-FR" sz="1200" dirty="0" smtClean="0"/>
              <a:t>p=0,13</a:t>
            </a:r>
            <a:endParaRPr lang="fr-FR" sz="1200" dirty="0"/>
          </a:p>
        </p:txBody>
      </p:sp>
      <p:sp>
        <p:nvSpPr>
          <p:cNvPr id="18" name="Freeform: Shape 17">
            <a:extLst>
              <a:ext uri="{FF2B5EF4-FFF2-40B4-BE49-F238E27FC236}">
                <a16:creationId xmlns:a16="http://schemas.microsoft.com/office/drawing/2014/main" xmlns="" id="{28D539E2-2ECD-43AC-A825-01A84854D2CF}"/>
              </a:ext>
            </a:extLst>
          </p:cNvPr>
          <p:cNvSpPr/>
          <p:nvPr/>
        </p:nvSpPr>
        <p:spPr>
          <a:xfrm>
            <a:off x="7096125" y="2743199"/>
            <a:ext cx="638175" cy="428626"/>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19" name="TextBox 18">
            <a:extLst>
              <a:ext uri="{FF2B5EF4-FFF2-40B4-BE49-F238E27FC236}">
                <a16:creationId xmlns:a16="http://schemas.microsoft.com/office/drawing/2014/main" xmlns="" id="{B895E999-383D-4C32-A0B5-9E9457E7A3F3}"/>
              </a:ext>
            </a:extLst>
          </p:cNvPr>
          <p:cNvSpPr txBox="1"/>
          <p:nvPr/>
        </p:nvSpPr>
        <p:spPr>
          <a:xfrm>
            <a:off x="7042607" y="2466201"/>
            <a:ext cx="745216" cy="276999"/>
          </a:xfrm>
          <a:prstGeom prst="rect">
            <a:avLst/>
          </a:prstGeom>
          <a:noFill/>
        </p:spPr>
        <p:txBody>
          <a:bodyPr wrap="none" rtlCol="0">
            <a:spAutoFit/>
          </a:bodyPr>
          <a:lstStyle/>
          <a:p>
            <a:pPr algn="ctr"/>
            <a:r>
              <a:rPr lang="fr-FR" sz="1200" dirty="0" smtClean="0">
                <a:solidFill>
                  <a:schemeClr val="accent3"/>
                </a:solidFill>
              </a:rPr>
              <a:t>p=0,017</a:t>
            </a:r>
            <a:endParaRPr lang="fr-FR" sz="1200" dirty="0">
              <a:solidFill>
                <a:schemeClr val="accent3"/>
              </a:solidFill>
            </a:endParaRPr>
          </a:p>
        </p:txBody>
      </p:sp>
      <p:sp>
        <p:nvSpPr>
          <p:cNvPr id="20" name="Freeform: Shape 19">
            <a:extLst>
              <a:ext uri="{FF2B5EF4-FFF2-40B4-BE49-F238E27FC236}">
                <a16:creationId xmlns:a16="http://schemas.microsoft.com/office/drawing/2014/main" xmlns="" id="{DB7CDE34-6E39-4DFF-B9B6-99D665B203EB}"/>
              </a:ext>
            </a:extLst>
          </p:cNvPr>
          <p:cNvSpPr/>
          <p:nvPr/>
        </p:nvSpPr>
        <p:spPr>
          <a:xfrm>
            <a:off x="1809750" y="3190874"/>
            <a:ext cx="638175" cy="333375"/>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21" name="TextBox 20">
            <a:extLst>
              <a:ext uri="{FF2B5EF4-FFF2-40B4-BE49-F238E27FC236}">
                <a16:creationId xmlns:a16="http://schemas.microsoft.com/office/drawing/2014/main" xmlns="" id="{B8B3A96C-9F0E-4D78-9327-CBBE6A0D02BD}"/>
              </a:ext>
            </a:extLst>
          </p:cNvPr>
          <p:cNvSpPr txBox="1"/>
          <p:nvPr/>
        </p:nvSpPr>
        <p:spPr>
          <a:xfrm>
            <a:off x="1800064" y="2913876"/>
            <a:ext cx="657552" cy="276999"/>
          </a:xfrm>
          <a:prstGeom prst="rect">
            <a:avLst/>
          </a:prstGeom>
          <a:noFill/>
        </p:spPr>
        <p:txBody>
          <a:bodyPr wrap="none" rtlCol="0">
            <a:spAutoFit/>
          </a:bodyPr>
          <a:lstStyle/>
          <a:p>
            <a:pPr algn="ctr"/>
            <a:r>
              <a:rPr lang="fr-FR" sz="1200" dirty="0" smtClean="0"/>
              <a:t>p=0,76</a:t>
            </a:r>
            <a:endParaRPr lang="fr-FR" sz="1200" dirty="0"/>
          </a:p>
        </p:txBody>
      </p:sp>
      <p:sp>
        <p:nvSpPr>
          <p:cNvPr id="23" name="TextBox 22">
            <a:extLst>
              <a:ext uri="{FF2B5EF4-FFF2-40B4-BE49-F238E27FC236}">
                <a16:creationId xmlns:a16="http://schemas.microsoft.com/office/drawing/2014/main" xmlns="" id="{AC1EF7AD-D05B-4026-ACBF-525332F80D5A}"/>
              </a:ext>
            </a:extLst>
          </p:cNvPr>
          <p:cNvSpPr txBox="1"/>
          <p:nvPr/>
        </p:nvSpPr>
        <p:spPr>
          <a:xfrm rot="16200000">
            <a:off x="-779496" y="3636317"/>
            <a:ext cx="2476503" cy="461665"/>
          </a:xfrm>
          <a:prstGeom prst="rect">
            <a:avLst/>
          </a:prstGeom>
          <a:noFill/>
        </p:spPr>
        <p:txBody>
          <a:bodyPr wrap="square" rtlCol="0">
            <a:spAutoFit/>
          </a:bodyPr>
          <a:lstStyle/>
          <a:p>
            <a:pPr algn="ctr"/>
            <a:r>
              <a:rPr lang="fr-FR" sz="1200" dirty="0" smtClean="0"/>
              <a:t>Patients avec réponse </a:t>
            </a:r>
            <a:br>
              <a:rPr lang="fr-FR" sz="1200" dirty="0" smtClean="0"/>
            </a:br>
            <a:r>
              <a:rPr lang="fr-FR" sz="1200" dirty="0" smtClean="0"/>
              <a:t>tumorale, %</a:t>
            </a:r>
            <a:endParaRPr lang="fr-FR" sz="1200" dirty="0"/>
          </a:p>
        </p:txBody>
      </p:sp>
    </p:spTree>
    <p:custDataLst>
      <p:tags r:id="rId1"/>
    </p:custDataLst>
    <p:extLst>
      <p:ext uri="{BB962C8B-B14F-4D97-AF65-F5344CB8AC3E}">
        <p14:creationId xmlns:p14="http://schemas.microsoft.com/office/powerpoint/2010/main" val="286493909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smtClean="0"/>
              <a:t>3510: Sous groupes de la classification moléculaire consensus (CMS) du cancer colorectal et efficacité en 1</a:t>
            </a:r>
            <a:r>
              <a:rPr lang="fr-FR" sz="1800" baseline="30000" smtClean="0"/>
              <a:t>e</a:t>
            </a:r>
            <a:r>
              <a:rPr lang="fr-FR" sz="1800" smtClean="0"/>
              <a:t> ligne de FOLFIRI plus cetuximab ou bevacizumab dans l’étude FIRE3 (AIO KRK-0306) – Stintzing S, et al</a:t>
            </a:r>
            <a:endParaRPr lang="fr-FR" sz="1800"/>
          </a:p>
        </p:txBody>
      </p:sp>
      <p:sp>
        <p:nvSpPr>
          <p:cNvPr id="15" name="Text Placeholder 14"/>
          <p:cNvSpPr>
            <a:spLocks noGrp="1"/>
          </p:cNvSpPr>
          <p:nvPr>
            <p:ph type="body" sz="quarter" idx="11"/>
          </p:nvPr>
        </p:nvSpPr>
        <p:spPr>
          <a:xfrm>
            <a:off x="4495800" y="6096000"/>
            <a:ext cx="4283075" cy="487363"/>
          </a:xfrm>
        </p:spPr>
        <p:txBody>
          <a:bodyPr/>
          <a:lstStyle/>
          <a:p>
            <a:r>
              <a:rPr lang="fr-FR" smtClean="0"/>
              <a:t>Stintzing S, et al. J Clin Oncol 2017;35(Suppl):Abstr 3510</a:t>
            </a:r>
            <a:endParaRPr lang="fr-FR"/>
          </a:p>
        </p:txBody>
      </p:sp>
      <p:sp>
        <p:nvSpPr>
          <p:cNvPr id="11"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sp>
        <p:nvSpPr>
          <p:cNvPr id="13" name="TextBox 12"/>
          <p:cNvSpPr txBox="1"/>
          <p:nvPr/>
        </p:nvSpPr>
        <p:spPr>
          <a:xfrm>
            <a:off x="1480583" y="1329795"/>
            <a:ext cx="6629400" cy="307777"/>
          </a:xfrm>
          <a:prstGeom prst="rect">
            <a:avLst/>
          </a:prstGeom>
          <a:noFill/>
        </p:spPr>
        <p:txBody>
          <a:bodyPr wrap="square" rtlCol="0">
            <a:spAutoFit/>
          </a:bodyPr>
          <a:lstStyle/>
          <a:p>
            <a:pPr algn="ctr"/>
            <a:r>
              <a:rPr lang="fr-FR" sz="1400" b="1" dirty="0" smtClean="0"/>
              <a:t>SSP dans les RAS sauvages</a:t>
            </a:r>
            <a:endParaRPr lang="fr-FR" sz="1400" b="1" dirty="0"/>
          </a:p>
        </p:txBody>
      </p:sp>
      <p:sp>
        <p:nvSpPr>
          <p:cNvPr id="10" name="TextBox 9">
            <a:extLst>
              <a:ext uri="{FF2B5EF4-FFF2-40B4-BE49-F238E27FC236}">
                <a16:creationId xmlns:a16="http://schemas.microsoft.com/office/drawing/2014/main" xmlns="" id="{AC1EF7AD-D05B-4026-ACBF-525332F80D5A}"/>
              </a:ext>
            </a:extLst>
          </p:cNvPr>
          <p:cNvSpPr txBox="1"/>
          <p:nvPr/>
        </p:nvSpPr>
        <p:spPr>
          <a:xfrm rot="16200000">
            <a:off x="258713" y="4040313"/>
            <a:ext cx="489813" cy="276999"/>
          </a:xfrm>
          <a:prstGeom prst="rect">
            <a:avLst/>
          </a:prstGeom>
          <a:noFill/>
        </p:spPr>
        <p:txBody>
          <a:bodyPr wrap="none" rtlCol="0">
            <a:spAutoFit/>
          </a:bodyPr>
          <a:lstStyle/>
          <a:p>
            <a:pPr algn="ctr"/>
            <a:r>
              <a:rPr lang="fr-FR" sz="1200" dirty="0" smtClean="0"/>
              <a:t>SSP</a:t>
            </a:r>
            <a:endParaRPr lang="fr-FR" sz="1200" dirty="0"/>
          </a:p>
        </p:txBody>
      </p:sp>
      <p:sp>
        <p:nvSpPr>
          <p:cNvPr id="16" name="TextBox 15">
            <a:extLst>
              <a:ext uri="{FF2B5EF4-FFF2-40B4-BE49-F238E27FC236}">
                <a16:creationId xmlns:a16="http://schemas.microsoft.com/office/drawing/2014/main" xmlns="" id="{8C405CC1-9566-4A95-A6E2-36E6AC9A2C1D}"/>
              </a:ext>
            </a:extLst>
          </p:cNvPr>
          <p:cNvSpPr txBox="1"/>
          <p:nvPr/>
        </p:nvSpPr>
        <p:spPr>
          <a:xfrm>
            <a:off x="2449113" y="6025189"/>
            <a:ext cx="509575" cy="276999"/>
          </a:xfrm>
          <a:prstGeom prst="rect">
            <a:avLst/>
          </a:prstGeom>
          <a:noFill/>
        </p:spPr>
        <p:txBody>
          <a:bodyPr wrap="none" rtlCol="0">
            <a:spAutoFit/>
          </a:bodyPr>
          <a:lstStyle/>
          <a:p>
            <a:pPr algn="ctr"/>
            <a:r>
              <a:rPr lang="fr-FR" sz="1200" dirty="0" smtClean="0"/>
              <a:t>Mois</a:t>
            </a:r>
            <a:endParaRPr lang="fr-FR" sz="1200" dirty="0"/>
          </a:p>
        </p:txBody>
      </p:sp>
      <p:sp>
        <p:nvSpPr>
          <p:cNvPr id="17" name="TextBox 16">
            <a:extLst>
              <a:ext uri="{FF2B5EF4-FFF2-40B4-BE49-F238E27FC236}">
                <a16:creationId xmlns:a16="http://schemas.microsoft.com/office/drawing/2014/main" xmlns="" id="{3A1399EE-EC83-4102-A06C-AD1415EBDA2E}"/>
              </a:ext>
            </a:extLst>
          </p:cNvPr>
          <p:cNvSpPr txBox="1"/>
          <p:nvPr/>
        </p:nvSpPr>
        <p:spPr>
          <a:xfrm>
            <a:off x="634159" y="2648311"/>
            <a:ext cx="482824" cy="276999"/>
          </a:xfrm>
          <a:prstGeom prst="rect">
            <a:avLst/>
          </a:prstGeom>
          <a:noFill/>
        </p:spPr>
        <p:txBody>
          <a:bodyPr wrap="none" rtlCol="0" anchor="ctr" anchorCtr="0">
            <a:spAutoFit/>
          </a:bodyPr>
          <a:lstStyle/>
          <a:p>
            <a:pPr algn="r"/>
            <a:r>
              <a:rPr lang="fr-FR" sz="1200" dirty="0" smtClean="0"/>
              <a:t>1,00</a:t>
            </a:r>
            <a:endParaRPr lang="fr-FR" sz="1200" dirty="0"/>
          </a:p>
        </p:txBody>
      </p:sp>
      <p:sp>
        <p:nvSpPr>
          <p:cNvPr id="18" name="Freeform: Shape 16">
            <a:extLst>
              <a:ext uri="{FF2B5EF4-FFF2-40B4-BE49-F238E27FC236}">
                <a16:creationId xmlns:a16="http://schemas.microsoft.com/office/drawing/2014/main" xmlns="" id="{54527DC3-3796-4139-BABD-68273FAC4B3F}"/>
              </a:ext>
            </a:extLst>
          </p:cNvPr>
          <p:cNvSpPr/>
          <p:nvPr/>
        </p:nvSpPr>
        <p:spPr>
          <a:xfrm>
            <a:off x="1186244"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9" name="Straight Connector 18">
            <a:extLst>
              <a:ext uri="{FF2B5EF4-FFF2-40B4-BE49-F238E27FC236}">
                <a16:creationId xmlns:a16="http://schemas.microsoft.com/office/drawing/2014/main" xmlns="" id="{7B15D41D-E4AA-4691-850A-ECB483035007}"/>
              </a:ext>
            </a:extLst>
          </p:cNvPr>
          <p:cNvCxnSpPr/>
          <p:nvPr/>
        </p:nvCxnSpPr>
        <p:spPr>
          <a:xfrm>
            <a:off x="1186244"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5DAD0B98-105E-4671-A0EB-21656C8B8FFF}"/>
              </a:ext>
            </a:extLst>
          </p:cNvPr>
          <p:cNvCxnSpPr/>
          <p:nvPr/>
        </p:nvCxnSpPr>
        <p:spPr>
          <a:xfrm>
            <a:off x="1080393" y="278681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9ECBFBEC-86A8-479A-BCDF-FE90821B74BE}"/>
              </a:ext>
            </a:extLst>
          </p:cNvPr>
          <p:cNvSpPr txBox="1"/>
          <p:nvPr/>
        </p:nvSpPr>
        <p:spPr>
          <a:xfrm>
            <a:off x="634159" y="3366991"/>
            <a:ext cx="482824" cy="276999"/>
          </a:xfrm>
          <a:prstGeom prst="rect">
            <a:avLst/>
          </a:prstGeom>
          <a:noFill/>
        </p:spPr>
        <p:txBody>
          <a:bodyPr wrap="none" rtlCol="0" anchor="ctr" anchorCtr="0">
            <a:spAutoFit/>
          </a:bodyPr>
          <a:lstStyle/>
          <a:p>
            <a:pPr algn="r"/>
            <a:r>
              <a:rPr lang="fr-FR" sz="1200" dirty="0" smtClean="0"/>
              <a:t>0,75</a:t>
            </a:r>
            <a:endParaRPr lang="fr-FR" sz="1200" dirty="0"/>
          </a:p>
        </p:txBody>
      </p:sp>
      <p:cxnSp>
        <p:nvCxnSpPr>
          <p:cNvPr id="22" name="Straight Connector 21">
            <a:extLst>
              <a:ext uri="{FF2B5EF4-FFF2-40B4-BE49-F238E27FC236}">
                <a16:creationId xmlns:a16="http://schemas.microsoft.com/office/drawing/2014/main" xmlns="" id="{F2D848AB-116B-445D-9394-4FCAD68632BF}"/>
              </a:ext>
            </a:extLst>
          </p:cNvPr>
          <p:cNvCxnSpPr/>
          <p:nvPr/>
        </p:nvCxnSpPr>
        <p:spPr>
          <a:xfrm>
            <a:off x="1080393" y="350549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6020C3D3-CBAE-4471-A1B4-8FDC583019B3}"/>
              </a:ext>
            </a:extLst>
          </p:cNvPr>
          <p:cNvSpPr txBox="1"/>
          <p:nvPr/>
        </p:nvSpPr>
        <p:spPr>
          <a:xfrm>
            <a:off x="634159" y="4031226"/>
            <a:ext cx="482824" cy="276999"/>
          </a:xfrm>
          <a:prstGeom prst="rect">
            <a:avLst/>
          </a:prstGeom>
          <a:noFill/>
        </p:spPr>
        <p:txBody>
          <a:bodyPr wrap="none" rtlCol="0" anchor="ctr" anchorCtr="0">
            <a:spAutoFit/>
          </a:bodyPr>
          <a:lstStyle/>
          <a:p>
            <a:pPr algn="r"/>
            <a:r>
              <a:rPr lang="fr-FR" sz="1200" dirty="0" smtClean="0"/>
              <a:t>0,50</a:t>
            </a:r>
            <a:endParaRPr lang="fr-FR" sz="1200" dirty="0"/>
          </a:p>
        </p:txBody>
      </p:sp>
      <p:cxnSp>
        <p:nvCxnSpPr>
          <p:cNvPr id="24" name="Straight Connector 23">
            <a:extLst>
              <a:ext uri="{FF2B5EF4-FFF2-40B4-BE49-F238E27FC236}">
                <a16:creationId xmlns:a16="http://schemas.microsoft.com/office/drawing/2014/main" xmlns="" id="{8428506F-8C96-465B-96C2-70B78D7DC414}"/>
              </a:ext>
            </a:extLst>
          </p:cNvPr>
          <p:cNvCxnSpPr/>
          <p:nvPr/>
        </p:nvCxnSpPr>
        <p:spPr>
          <a:xfrm>
            <a:off x="1080393" y="4169725"/>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D7C2BB16-0A20-4E81-B234-1017C947B5D5}"/>
              </a:ext>
            </a:extLst>
          </p:cNvPr>
          <p:cNvSpPr txBox="1"/>
          <p:nvPr/>
        </p:nvSpPr>
        <p:spPr>
          <a:xfrm>
            <a:off x="634159" y="4728128"/>
            <a:ext cx="482824" cy="276999"/>
          </a:xfrm>
          <a:prstGeom prst="rect">
            <a:avLst/>
          </a:prstGeom>
          <a:noFill/>
        </p:spPr>
        <p:txBody>
          <a:bodyPr wrap="none" rtlCol="0" anchor="ctr" anchorCtr="0">
            <a:spAutoFit/>
          </a:bodyPr>
          <a:lstStyle/>
          <a:p>
            <a:pPr algn="r"/>
            <a:r>
              <a:rPr lang="fr-FR" sz="1200" dirty="0" smtClean="0"/>
              <a:t>0,25</a:t>
            </a:r>
            <a:endParaRPr lang="fr-FR" sz="1200" dirty="0"/>
          </a:p>
        </p:txBody>
      </p:sp>
      <p:cxnSp>
        <p:nvCxnSpPr>
          <p:cNvPr id="26" name="Straight Connector 25">
            <a:extLst>
              <a:ext uri="{FF2B5EF4-FFF2-40B4-BE49-F238E27FC236}">
                <a16:creationId xmlns:a16="http://schemas.microsoft.com/office/drawing/2014/main" xmlns="" id="{A29C25A4-078D-4A64-904C-780836F11F6C}"/>
              </a:ext>
            </a:extLst>
          </p:cNvPr>
          <p:cNvCxnSpPr/>
          <p:nvPr/>
        </p:nvCxnSpPr>
        <p:spPr>
          <a:xfrm>
            <a:off x="1080393" y="4866627"/>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493AC20C-4A1F-4496-B663-DBCAB1959162}"/>
              </a:ext>
            </a:extLst>
          </p:cNvPr>
          <p:cNvSpPr txBox="1"/>
          <p:nvPr/>
        </p:nvSpPr>
        <p:spPr>
          <a:xfrm>
            <a:off x="634159" y="5433198"/>
            <a:ext cx="482824" cy="276999"/>
          </a:xfrm>
          <a:prstGeom prst="rect">
            <a:avLst/>
          </a:prstGeom>
          <a:noFill/>
        </p:spPr>
        <p:txBody>
          <a:bodyPr wrap="none" rtlCol="0" anchor="ctr" anchorCtr="0">
            <a:spAutoFit/>
          </a:bodyPr>
          <a:lstStyle/>
          <a:p>
            <a:pPr algn="r"/>
            <a:r>
              <a:rPr lang="fr-FR" sz="1200" dirty="0" smtClean="0"/>
              <a:t>0,00</a:t>
            </a:r>
            <a:endParaRPr lang="fr-FR" sz="1200" dirty="0"/>
          </a:p>
        </p:txBody>
      </p:sp>
      <p:cxnSp>
        <p:nvCxnSpPr>
          <p:cNvPr id="28" name="Straight Connector 27">
            <a:extLst>
              <a:ext uri="{FF2B5EF4-FFF2-40B4-BE49-F238E27FC236}">
                <a16:creationId xmlns:a16="http://schemas.microsoft.com/office/drawing/2014/main" xmlns="" id="{493C5CCA-0E34-4821-805D-19F46E640DA7}"/>
              </a:ext>
            </a:extLst>
          </p:cNvPr>
          <p:cNvCxnSpPr/>
          <p:nvPr/>
        </p:nvCxnSpPr>
        <p:spPr>
          <a:xfrm>
            <a:off x="1080393" y="5571256"/>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AC925495-1DB2-480C-9BC9-A492BBF14985}"/>
              </a:ext>
            </a:extLst>
          </p:cNvPr>
          <p:cNvSpPr txBox="1"/>
          <p:nvPr/>
        </p:nvSpPr>
        <p:spPr>
          <a:xfrm>
            <a:off x="1051430" y="5708146"/>
            <a:ext cx="269626" cy="276999"/>
          </a:xfrm>
          <a:prstGeom prst="rect">
            <a:avLst/>
          </a:prstGeom>
          <a:noFill/>
        </p:spPr>
        <p:txBody>
          <a:bodyPr wrap="none" rtlCol="0" anchor="ctr" anchorCtr="0">
            <a:spAutoFit/>
          </a:bodyPr>
          <a:lstStyle/>
          <a:p>
            <a:pPr algn="ctr"/>
            <a:r>
              <a:rPr lang="fr-FR" sz="1200" smtClean="0"/>
              <a:t>0</a:t>
            </a:r>
            <a:endParaRPr lang="fr-FR" sz="1200"/>
          </a:p>
        </p:txBody>
      </p:sp>
      <p:cxnSp>
        <p:nvCxnSpPr>
          <p:cNvPr id="56" name="Straight Connector 55">
            <a:extLst>
              <a:ext uri="{FF2B5EF4-FFF2-40B4-BE49-F238E27FC236}">
                <a16:creationId xmlns:a16="http://schemas.microsoft.com/office/drawing/2014/main" xmlns="" id="{9610187A-CB99-46DC-81C9-52C9C2F625C9}"/>
              </a:ext>
            </a:extLst>
          </p:cNvPr>
          <p:cNvCxnSpPr>
            <a:cxnSpLocks/>
          </p:cNvCxnSpPr>
          <p:nvPr/>
        </p:nvCxnSpPr>
        <p:spPr>
          <a:xfrm>
            <a:off x="4184316"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29AECFE3-A47C-42F1-A85C-44AB58E1522F}"/>
              </a:ext>
            </a:extLst>
          </p:cNvPr>
          <p:cNvSpPr txBox="1"/>
          <p:nvPr/>
        </p:nvSpPr>
        <p:spPr>
          <a:xfrm>
            <a:off x="4002441" y="5708146"/>
            <a:ext cx="354584" cy="276999"/>
          </a:xfrm>
          <a:prstGeom prst="rect">
            <a:avLst/>
          </a:prstGeom>
          <a:noFill/>
        </p:spPr>
        <p:txBody>
          <a:bodyPr wrap="none" rtlCol="0" anchor="ctr" anchorCtr="0">
            <a:spAutoFit/>
          </a:bodyPr>
          <a:lstStyle/>
          <a:p>
            <a:pPr algn="ctr"/>
            <a:r>
              <a:rPr lang="fr-FR" sz="1200" smtClean="0"/>
              <a:t>48</a:t>
            </a:r>
            <a:endParaRPr lang="fr-FR" sz="1200"/>
          </a:p>
        </p:txBody>
      </p:sp>
      <p:cxnSp>
        <p:nvCxnSpPr>
          <p:cNvPr id="72" name="Straight Connector 71">
            <a:extLst>
              <a:ext uri="{FF2B5EF4-FFF2-40B4-BE49-F238E27FC236}">
                <a16:creationId xmlns:a16="http://schemas.microsoft.com/office/drawing/2014/main" xmlns="" id="{B84BB9D9-9C98-4A23-8582-E6676DD3E3CA}"/>
              </a:ext>
            </a:extLst>
          </p:cNvPr>
          <p:cNvCxnSpPr>
            <a:cxnSpLocks/>
          </p:cNvCxnSpPr>
          <p:nvPr/>
        </p:nvCxnSpPr>
        <p:spPr>
          <a:xfrm>
            <a:off x="3434798"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xmlns="" id="{A75CE29A-D0BB-4105-A408-DC3CF60F3ABD}"/>
              </a:ext>
            </a:extLst>
          </p:cNvPr>
          <p:cNvSpPr txBox="1"/>
          <p:nvPr/>
        </p:nvSpPr>
        <p:spPr>
          <a:xfrm>
            <a:off x="3252973" y="5708146"/>
            <a:ext cx="354584" cy="276999"/>
          </a:xfrm>
          <a:prstGeom prst="rect">
            <a:avLst/>
          </a:prstGeom>
          <a:noFill/>
        </p:spPr>
        <p:txBody>
          <a:bodyPr wrap="none" rtlCol="0" anchor="ctr" anchorCtr="0">
            <a:spAutoFit/>
          </a:bodyPr>
          <a:lstStyle/>
          <a:p>
            <a:pPr algn="ctr"/>
            <a:r>
              <a:rPr lang="fr-FR" sz="1200" smtClean="0"/>
              <a:t>36</a:t>
            </a:r>
            <a:endParaRPr lang="fr-FR" sz="1200"/>
          </a:p>
        </p:txBody>
      </p:sp>
      <p:cxnSp>
        <p:nvCxnSpPr>
          <p:cNvPr id="74" name="Straight Connector 73">
            <a:extLst>
              <a:ext uri="{FF2B5EF4-FFF2-40B4-BE49-F238E27FC236}">
                <a16:creationId xmlns:a16="http://schemas.microsoft.com/office/drawing/2014/main" xmlns="" id="{A3404F0F-1633-4F0E-BE86-F4C2DC9AA2D2}"/>
              </a:ext>
            </a:extLst>
          </p:cNvPr>
          <p:cNvCxnSpPr>
            <a:cxnSpLocks/>
          </p:cNvCxnSpPr>
          <p:nvPr/>
        </p:nvCxnSpPr>
        <p:spPr>
          <a:xfrm>
            <a:off x="2685280"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xmlns="" id="{0138D77F-5C10-46D1-AA6C-E68D305ADC3C}"/>
              </a:ext>
            </a:extLst>
          </p:cNvPr>
          <p:cNvSpPr txBox="1"/>
          <p:nvPr/>
        </p:nvSpPr>
        <p:spPr>
          <a:xfrm>
            <a:off x="2503506" y="5708146"/>
            <a:ext cx="354584" cy="276999"/>
          </a:xfrm>
          <a:prstGeom prst="rect">
            <a:avLst/>
          </a:prstGeom>
          <a:noFill/>
        </p:spPr>
        <p:txBody>
          <a:bodyPr wrap="none" rtlCol="0" anchor="ctr" anchorCtr="0">
            <a:spAutoFit/>
          </a:bodyPr>
          <a:lstStyle/>
          <a:p>
            <a:pPr algn="ctr"/>
            <a:r>
              <a:rPr lang="fr-FR" sz="1200" smtClean="0"/>
              <a:t>24</a:t>
            </a:r>
            <a:endParaRPr lang="fr-FR" sz="1200"/>
          </a:p>
        </p:txBody>
      </p:sp>
      <p:cxnSp>
        <p:nvCxnSpPr>
          <p:cNvPr id="76" name="Straight Connector 75">
            <a:extLst>
              <a:ext uri="{FF2B5EF4-FFF2-40B4-BE49-F238E27FC236}">
                <a16:creationId xmlns:a16="http://schemas.microsoft.com/office/drawing/2014/main" xmlns="" id="{E8396D78-E1B1-4B92-B983-B26A41D38A41}"/>
              </a:ext>
            </a:extLst>
          </p:cNvPr>
          <p:cNvCxnSpPr>
            <a:cxnSpLocks/>
          </p:cNvCxnSpPr>
          <p:nvPr/>
        </p:nvCxnSpPr>
        <p:spPr>
          <a:xfrm>
            <a:off x="1935762"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A15A8450-3007-4BEC-BCCB-FB4C4D515A68}"/>
              </a:ext>
            </a:extLst>
          </p:cNvPr>
          <p:cNvSpPr txBox="1"/>
          <p:nvPr/>
        </p:nvSpPr>
        <p:spPr>
          <a:xfrm>
            <a:off x="1754039" y="5708146"/>
            <a:ext cx="354584" cy="276999"/>
          </a:xfrm>
          <a:prstGeom prst="rect">
            <a:avLst/>
          </a:prstGeom>
          <a:noFill/>
        </p:spPr>
        <p:txBody>
          <a:bodyPr wrap="none" rtlCol="0" anchor="ctr" anchorCtr="0">
            <a:spAutoFit/>
          </a:bodyPr>
          <a:lstStyle/>
          <a:p>
            <a:pPr algn="ctr"/>
            <a:r>
              <a:rPr lang="fr-FR" sz="1200" smtClean="0"/>
              <a:t>12</a:t>
            </a:r>
            <a:endParaRPr lang="fr-FR" sz="1200"/>
          </a:p>
        </p:txBody>
      </p:sp>
      <p:graphicFrame>
        <p:nvGraphicFramePr>
          <p:cNvPr id="85" name="Table 84">
            <a:extLst>
              <a:ext uri="{FF2B5EF4-FFF2-40B4-BE49-F238E27FC236}">
                <a16:creationId xmlns:a16="http://schemas.microsoft.com/office/drawing/2014/main" xmlns="" id="{86C6649C-B826-43D4-AB22-6D7E350CF627}"/>
              </a:ext>
            </a:extLst>
          </p:cNvPr>
          <p:cNvGraphicFramePr>
            <a:graphicFrameLocks noGrp="1"/>
          </p:cNvGraphicFramePr>
          <p:nvPr>
            <p:extLst>
              <p:ext uri="{D42A27DB-BD31-4B8C-83A1-F6EECF244321}">
                <p14:modId xmlns:p14="http://schemas.microsoft.com/office/powerpoint/2010/main" val="1830150925"/>
              </p:ext>
            </p:extLst>
          </p:nvPr>
        </p:nvGraphicFramePr>
        <p:xfrm>
          <a:off x="1765300" y="1918466"/>
          <a:ext cx="2892225" cy="1320120"/>
        </p:xfrm>
        <a:graphic>
          <a:graphicData uri="http://schemas.openxmlformats.org/drawingml/2006/table">
            <a:tbl>
              <a:tblPr firstRow="1" bandRow="1">
                <a:tableStyleId>{5202B0CA-FC54-4496-8BCA-5EF66A818D29}</a:tableStyleId>
              </a:tblPr>
              <a:tblGrid>
                <a:gridCol w="562377">
                  <a:extLst>
                    <a:ext uri="{9D8B030D-6E8A-4147-A177-3AD203B41FA5}">
                      <a16:colId xmlns:a16="http://schemas.microsoft.com/office/drawing/2014/main" xmlns="" val="2999226074"/>
                    </a:ext>
                  </a:extLst>
                </a:gridCol>
                <a:gridCol w="562377">
                  <a:extLst>
                    <a:ext uri="{9D8B030D-6E8A-4147-A177-3AD203B41FA5}">
                      <a16:colId xmlns:a16="http://schemas.microsoft.com/office/drawing/2014/main" xmlns="" val="1003751497"/>
                    </a:ext>
                  </a:extLst>
                </a:gridCol>
                <a:gridCol w="1035845">
                  <a:extLst>
                    <a:ext uri="{9D8B030D-6E8A-4147-A177-3AD203B41FA5}">
                      <a16:colId xmlns:a16="http://schemas.microsoft.com/office/drawing/2014/main" xmlns="" val="3849298981"/>
                    </a:ext>
                  </a:extLst>
                </a:gridCol>
                <a:gridCol w="731626">
                  <a:extLst>
                    <a:ext uri="{9D8B030D-6E8A-4147-A177-3AD203B41FA5}">
                      <a16:colId xmlns:a16="http://schemas.microsoft.com/office/drawing/2014/main" xmlns=""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4D4D4D"/>
                          </a:solidFill>
                        </a:rPr>
                        <a:t>n/N</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rPr>
                        <a:t>SSP </a:t>
                      </a:r>
                      <a:r>
                        <a:rPr lang="en-GB" sz="1050" dirty="0" err="1" smtClean="0">
                          <a:solidFill>
                            <a:srgbClr val="4D4D4D"/>
                          </a:solidFill>
                        </a:rPr>
                        <a:t>médiane</a:t>
                      </a:r>
                      <a:r>
                        <a:rPr lang="en-GB" sz="1050" dirty="0" smtClean="0">
                          <a:solidFill>
                            <a:srgbClr val="4D4D4D"/>
                          </a:solidFill>
                        </a:rPr>
                        <a:t>, </a:t>
                      </a:r>
                      <a:r>
                        <a:rPr lang="en-GB" sz="1050" dirty="0" err="1" smtClean="0">
                          <a:solidFill>
                            <a:srgbClr val="4D4D4D"/>
                          </a:solidFill>
                        </a:rPr>
                        <a:t>mois</a:t>
                      </a:r>
                      <a:endParaRPr lang="en-GB" sz="1050" dirty="0">
                        <a:solidFill>
                          <a:srgbClr val="4D4D4D"/>
                        </a:solidFill>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rPr>
                        <a:t>IC95%</a:t>
                      </a:r>
                      <a:endParaRPr lang="en-GB" sz="1050" dirty="0">
                        <a:solidFill>
                          <a:srgbClr val="4D4D4D"/>
                        </a:solidFill>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0">
                <a:tc>
                  <a:txBody>
                    <a:bodyPr/>
                    <a:lstStyle/>
                    <a:p>
                      <a:r>
                        <a:rPr lang="en-GB" sz="1050" b="1" dirty="0">
                          <a:solidFill>
                            <a:srgbClr val="043882"/>
                          </a:solidFill>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20/23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chemeClr val="tx1"/>
                          </a:solidFill>
                        </a:rPr>
                        <a:t>6,1</a:t>
                      </a:r>
                      <a:endParaRPr lang="en-GB" sz="105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chemeClr val="tx1"/>
                          </a:solidFill>
                        </a:rPr>
                        <a:t>3,0 –</a:t>
                      </a:r>
                      <a:r>
                        <a:rPr lang="en-GB" sz="1050" baseline="0" dirty="0" smtClean="0">
                          <a:solidFill>
                            <a:schemeClr val="tx1"/>
                          </a:solidFill>
                        </a:rPr>
                        <a:t> </a:t>
                      </a:r>
                      <a:r>
                        <a:rPr lang="en-GB" sz="1050" dirty="0" smtClean="0">
                          <a:solidFill>
                            <a:schemeClr val="tx1"/>
                          </a:solidFill>
                        </a:rPr>
                        <a:t>9,3</a:t>
                      </a:r>
                      <a:endParaRPr lang="en-GB" sz="105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0">
                <a:tc>
                  <a:txBody>
                    <a:bodyPr/>
                    <a:lstStyle/>
                    <a:p>
                      <a:r>
                        <a:rPr lang="en-GB" sz="1050" b="1" dirty="0">
                          <a:solidFill>
                            <a:schemeClr val="accent3"/>
                          </a:solidFill>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43/53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12,3</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9,9 – 14,7</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851796487"/>
                  </a:ext>
                </a:extLst>
              </a:tr>
              <a:tr h="0">
                <a:tc>
                  <a:txBody>
                    <a:bodyPr/>
                    <a:lstStyle/>
                    <a:p>
                      <a:r>
                        <a:rPr lang="en-GB" sz="1050" b="1" dirty="0">
                          <a:solidFill>
                            <a:schemeClr val="accent2"/>
                          </a:solidFill>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20/22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7,9</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5,6 –</a:t>
                      </a:r>
                      <a:r>
                        <a:rPr lang="en-GB" sz="1050" baseline="0" dirty="0" smtClean="0">
                          <a:solidFill>
                            <a:schemeClr val="tx1"/>
                          </a:solidFill>
                        </a:rPr>
                        <a:t> </a:t>
                      </a:r>
                      <a:r>
                        <a:rPr lang="en-GB" sz="1050" dirty="0" smtClean="0">
                          <a:solidFill>
                            <a:schemeClr val="tx1"/>
                          </a:solidFill>
                        </a:rPr>
                        <a:t>10,1</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3"/>
                  </a:ext>
                </a:extLst>
              </a:tr>
              <a:tr h="0">
                <a:tc>
                  <a:txBody>
                    <a:bodyPr/>
                    <a:lstStyle/>
                    <a:p>
                      <a:r>
                        <a:rPr lang="en-GB" sz="1050" b="1" dirty="0">
                          <a:solidFill>
                            <a:schemeClr val="accent4"/>
                          </a:solidFill>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chemeClr val="tx1"/>
                          </a:solidFill>
                        </a:rPr>
                        <a:t>40/51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10,5</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6,9 –</a:t>
                      </a:r>
                      <a:r>
                        <a:rPr lang="en-GB" sz="1050" baseline="0" dirty="0" smtClean="0">
                          <a:solidFill>
                            <a:schemeClr val="tx1"/>
                          </a:solidFill>
                        </a:rPr>
                        <a:t> </a:t>
                      </a:r>
                      <a:r>
                        <a:rPr lang="en-GB" sz="1050" dirty="0" smtClean="0">
                          <a:solidFill>
                            <a:schemeClr val="tx1"/>
                          </a:solidFill>
                        </a:rPr>
                        <a:t>14,2</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20" name="TextBox 119">
            <a:extLst>
              <a:ext uri="{FF2B5EF4-FFF2-40B4-BE49-F238E27FC236}">
                <a16:creationId xmlns:a16="http://schemas.microsoft.com/office/drawing/2014/main" xmlns="" id="{8C405CC1-9566-4A95-A6E2-36E6AC9A2C1D}"/>
              </a:ext>
            </a:extLst>
          </p:cNvPr>
          <p:cNvSpPr txBox="1"/>
          <p:nvPr/>
        </p:nvSpPr>
        <p:spPr>
          <a:xfrm>
            <a:off x="1887820" y="1605590"/>
            <a:ext cx="1632178" cy="276999"/>
          </a:xfrm>
          <a:prstGeom prst="rect">
            <a:avLst/>
          </a:prstGeom>
          <a:noFill/>
        </p:spPr>
        <p:txBody>
          <a:bodyPr wrap="none" rtlCol="0">
            <a:spAutoFit/>
          </a:bodyPr>
          <a:lstStyle/>
          <a:p>
            <a:pPr algn="ctr"/>
            <a:r>
              <a:rPr lang="fr-FR" sz="1200" b="1" dirty="0" smtClean="0"/>
              <a:t>FOLFIRI </a:t>
            </a:r>
            <a:r>
              <a:rPr lang="fr-FR" sz="1200" b="1" dirty="0" err="1" smtClean="0"/>
              <a:t>cetuximab</a:t>
            </a:r>
            <a:r>
              <a:rPr lang="fr-FR" sz="1200" b="1" dirty="0" smtClean="0"/>
              <a:t> </a:t>
            </a:r>
            <a:endParaRPr lang="fr-FR" sz="1200" b="1" dirty="0"/>
          </a:p>
        </p:txBody>
      </p:sp>
      <p:sp>
        <p:nvSpPr>
          <p:cNvPr id="121" name="TextBox 120">
            <a:extLst>
              <a:ext uri="{FF2B5EF4-FFF2-40B4-BE49-F238E27FC236}">
                <a16:creationId xmlns:a16="http://schemas.microsoft.com/office/drawing/2014/main" xmlns="" id="{29AECFE3-A47C-42F1-A85C-44AB58E1522F}"/>
              </a:ext>
            </a:extLst>
          </p:cNvPr>
          <p:cNvSpPr txBox="1"/>
          <p:nvPr/>
        </p:nvSpPr>
        <p:spPr>
          <a:xfrm>
            <a:off x="3422120" y="3249020"/>
            <a:ext cx="1244000" cy="253916"/>
          </a:xfrm>
          <a:prstGeom prst="rect">
            <a:avLst/>
          </a:prstGeom>
          <a:noFill/>
        </p:spPr>
        <p:txBody>
          <a:bodyPr wrap="none" rtlCol="0" anchor="ctr" anchorCtr="0">
            <a:spAutoFit/>
          </a:bodyPr>
          <a:lstStyle/>
          <a:p>
            <a:pPr algn="r"/>
            <a:r>
              <a:rPr lang="fr-FR" sz="1050" dirty="0" smtClean="0"/>
              <a:t>Log-</a:t>
            </a:r>
            <a:r>
              <a:rPr lang="fr-FR" sz="1050" dirty="0" err="1" smtClean="0"/>
              <a:t>rank</a:t>
            </a:r>
            <a:r>
              <a:rPr lang="fr-FR" sz="1050" dirty="0" smtClean="0"/>
              <a:t> p=0,006</a:t>
            </a:r>
            <a:endParaRPr lang="fr-FR" sz="1050" dirty="0"/>
          </a:p>
        </p:txBody>
      </p:sp>
      <p:sp>
        <p:nvSpPr>
          <p:cNvPr id="122" name="TextBox 121">
            <a:extLst>
              <a:ext uri="{FF2B5EF4-FFF2-40B4-BE49-F238E27FC236}">
                <a16:creationId xmlns:a16="http://schemas.microsoft.com/office/drawing/2014/main" xmlns="" id="{AC1EF7AD-D05B-4026-ACBF-525332F80D5A}"/>
              </a:ext>
            </a:extLst>
          </p:cNvPr>
          <p:cNvSpPr txBox="1"/>
          <p:nvPr/>
        </p:nvSpPr>
        <p:spPr>
          <a:xfrm rot="16200000">
            <a:off x="4516947" y="4040313"/>
            <a:ext cx="489813" cy="276999"/>
          </a:xfrm>
          <a:prstGeom prst="rect">
            <a:avLst/>
          </a:prstGeom>
          <a:noFill/>
        </p:spPr>
        <p:txBody>
          <a:bodyPr wrap="none" rtlCol="0">
            <a:spAutoFit/>
          </a:bodyPr>
          <a:lstStyle/>
          <a:p>
            <a:pPr algn="ctr"/>
            <a:r>
              <a:rPr lang="fr-FR" sz="1200" dirty="0" smtClean="0"/>
              <a:t>SSP</a:t>
            </a:r>
            <a:endParaRPr lang="fr-FR" sz="1200" dirty="0"/>
          </a:p>
        </p:txBody>
      </p:sp>
      <p:sp>
        <p:nvSpPr>
          <p:cNvPr id="123" name="TextBox 122">
            <a:extLst>
              <a:ext uri="{FF2B5EF4-FFF2-40B4-BE49-F238E27FC236}">
                <a16:creationId xmlns:a16="http://schemas.microsoft.com/office/drawing/2014/main" xmlns="" id="{8C405CC1-9566-4A95-A6E2-36E6AC9A2C1D}"/>
              </a:ext>
            </a:extLst>
          </p:cNvPr>
          <p:cNvSpPr txBox="1"/>
          <p:nvPr/>
        </p:nvSpPr>
        <p:spPr>
          <a:xfrm>
            <a:off x="6707348" y="6025189"/>
            <a:ext cx="509575" cy="276999"/>
          </a:xfrm>
          <a:prstGeom prst="rect">
            <a:avLst/>
          </a:prstGeom>
          <a:noFill/>
        </p:spPr>
        <p:txBody>
          <a:bodyPr wrap="none" rtlCol="0">
            <a:spAutoFit/>
          </a:bodyPr>
          <a:lstStyle/>
          <a:p>
            <a:pPr algn="ctr"/>
            <a:r>
              <a:rPr lang="fr-FR" sz="1200" dirty="0" smtClean="0"/>
              <a:t>Mois</a:t>
            </a:r>
            <a:endParaRPr lang="fr-FR" sz="1200" dirty="0"/>
          </a:p>
        </p:txBody>
      </p:sp>
      <p:sp>
        <p:nvSpPr>
          <p:cNvPr id="124" name="TextBox 123">
            <a:extLst>
              <a:ext uri="{FF2B5EF4-FFF2-40B4-BE49-F238E27FC236}">
                <a16:creationId xmlns:a16="http://schemas.microsoft.com/office/drawing/2014/main" xmlns="" id="{3A1399EE-EC83-4102-A06C-AD1415EBDA2E}"/>
              </a:ext>
            </a:extLst>
          </p:cNvPr>
          <p:cNvSpPr txBox="1"/>
          <p:nvPr/>
        </p:nvSpPr>
        <p:spPr>
          <a:xfrm>
            <a:off x="4892394" y="2648311"/>
            <a:ext cx="482824" cy="276999"/>
          </a:xfrm>
          <a:prstGeom prst="rect">
            <a:avLst/>
          </a:prstGeom>
          <a:noFill/>
        </p:spPr>
        <p:txBody>
          <a:bodyPr wrap="none" rtlCol="0" anchor="ctr" anchorCtr="0">
            <a:spAutoFit/>
          </a:bodyPr>
          <a:lstStyle/>
          <a:p>
            <a:pPr algn="r"/>
            <a:r>
              <a:rPr lang="fr-FR" sz="1200" dirty="0" smtClean="0"/>
              <a:t>1,00</a:t>
            </a:r>
            <a:endParaRPr lang="fr-FR" sz="1200" dirty="0"/>
          </a:p>
        </p:txBody>
      </p:sp>
      <p:sp>
        <p:nvSpPr>
          <p:cNvPr id="125" name="Freeform: Shape 16">
            <a:extLst>
              <a:ext uri="{FF2B5EF4-FFF2-40B4-BE49-F238E27FC236}">
                <a16:creationId xmlns:a16="http://schemas.microsoft.com/office/drawing/2014/main" xmlns="" id="{54527DC3-3796-4139-BABD-68273FAC4B3F}"/>
              </a:ext>
            </a:extLst>
          </p:cNvPr>
          <p:cNvSpPr/>
          <p:nvPr/>
        </p:nvSpPr>
        <p:spPr>
          <a:xfrm>
            <a:off x="5444479"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26" name="Straight Connector 125">
            <a:extLst>
              <a:ext uri="{FF2B5EF4-FFF2-40B4-BE49-F238E27FC236}">
                <a16:creationId xmlns:a16="http://schemas.microsoft.com/office/drawing/2014/main" xmlns="" id="{7B15D41D-E4AA-4691-850A-ECB483035007}"/>
              </a:ext>
            </a:extLst>
          </p:cNvPr>
          <p:cNvCxnSpPr/>
          <p:nvPr/>
        </p:nvCxnSpPr>
        <p:spPr>
          <a:xfrm>
            <a:off x="5444479"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5DAD0B98-105E-4671-A0EB-21656C8B8FFF}"/>
              </a:ext>
            </a:extLst>
          </p:cNvPr>
          <p:cNvCxnSpPr/>
          <p:nvPr/>
        </p:nvCxnSpPr>
        <p:spPr>
          <a:xfrm>
            <a:off x="5338628" y="278681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xmlns="" id="{9ECBFBEC-86A8-479A-BCDF-FE90821B74BE}"/>
              </a:ext>
            </a:extLst>
          </p:cNvPr>
          <p:cNvSpPr txBox="1"/>
          <p:nvPr/>
        </p:nvSpPr>
        <p:spPr>
          <a:xfrm>
            <a:off x="4892394" y="3366991"/>
            <a:ext cx="482824" cy="276999"/>
          </a:xfrm>
          <a:prstGeom prst="rect">
            <a:avLst/>
          </a:prstGeom>
          <a:noFill/>
        </p:spPr>
        <p:txBody>
          <a:bodyPr wrap="none" rtlCol="0" anchor="ctr" anchorCtr="0">
            <a:spAutoFit/>
          </a:bodyPr>
          <a:lstStyle/>
          <a:p>
            <a:pPr algn="r"/>
            <a:r>
              <a:rPr lang="fr-FR" sz="1200" dirty="0" smtClean="0"/>
              <a:t>0,75</a:t>
            </a:r>
            <a:endParaRPr lang="fr-FR" sz="1200" dirty="0"/>
          </a:p>
        </p:txBody>
      </p:sp>
      <p:cxnSp>
        <p:nvCxnSpPr>
          <p:cNvPr id="129" name="Straight Connector 128">
            <a:extLst>
              <a:ext uri="{FF2B5EF4-FFF2-40B4-BE49-F238E27FC236}">
                <a16:creationId xmlns:a16="http://schemas.microsoft.com/office/drawing/2014/main" xmlns="" id="{F2D848AB-116B-445D-9394-4FCAD68632BF}"/>
              </a:ext>
            </a:extLst>
          </p:cNvPr>
          <p:cNvCxnSpPr/>
          <p:nvPr/>
        </p:nvCxnSpPr>
        <p:spPr>
          <a:xfrm>
            <a:off x="5338628" y="350549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xmlns="" id="{6020C3D3-CBAE-4471-A1B4-8FDC583019B3}"/>
              </a:ext>
            </a:extLst>
          </p:cNvPr>
          <p:cNvSpPr txBox="1"/>
          <p:nvPr/>
        </p:nvSpPr>
        <p:spPr>
          <a:xfrm>
            <a:off x="4892394" y="4031226"/>
            <a:ext cx="482824" cy="276999"/>
          </a:xfrm>
          <a:prstGeom prst="rect">
            <a:avLst/>
          </a:prstGeom>
          <a:noFill/>
        </p:spPr>
        <p:txBody>
          <a:bodyPr wrap="none" rtlCol="0" anchor="ctr" anchorCtr="0">
            <a:spAutoFit/>
          </a:bodyPr>
          <a:lstStyle/>
          <a:p>
            <a:pPr algn="r"/>
            <a:r>
              <a:rPr lang="fr-FR" sz="1200" dirty="0" smtClean="0"/>
              <a:t>0,50</a:t>
            </a:r>
            <a:endParaRPr lang="fr-FR" sz="1200" dirty="0"/>
          </a:p>
        </p:txBody>
      </p:sp>
      <p:cxnSp>
        <p:nvCxnSpPr>
          <p:cNvPr id="131" name="Straight Connector 130">
            <a:extLst>
              <a:ext uri="{FF2B5EF4-FFF2-40B4-BE49-F238E27FC236}">
                <a16:creationId xmlns:a16="http://schemas.microsoft.com/office/drawing/2014/main" xmlns="" id="{8428506F-8C96-465B-96C2-70B78D7DC414}"/>
              </a:ext>
            </a:extLst>
          </p:cNvPr>
          <p:cNvCxnSpPr/>
          <p:nvPr/>
        </p:nvCxnSpPr>
        <p:spPr>
          <a:xfrm>
            <a:off x="5338628" y="4169725"/>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xmlns="" id="{D7C2BB16-0A20-4E81-B234-1017C947B5D5}"/>
              </a:ext>
            </a:extLst>
          </p:cNvPr>
          <p:cNvSpPr txBox="1"/>
          <p:nvPr/>
        </p:nvSpPr>
        <p:spPr>
          <a:xfrm>
            <a:off x="4892394" y="4728128"/>
            <a:ext cx="482824" cy="276999"/>
          </a:xfrm>
          <a:prstGeom prst="rect">
            <a:avLst/>
          </a:prstGeom>
          <a:noFill/>
        </p:spPr>
        <p:txBody>
          <a:bodyPr wrap="none" rtlCol="0" anchor="ctr" anchorCtr="0">
            <a:spAutoFit/>
          </a:bodyPr>
          <a:lstStyle/>
          <a:p>
            <a:pPr algn="r"/>
            <a:r>
              <a:rPr lang="fr-FR" sz="1200" dirty="0" smtClean="0"/>
              <a:t>0,25</a:t>
            </a:r>
            <a:endParaRPr lang="fr-FR" sz="1200" dirty="0"/>
          </a:p>
        </p:txBody>
      </p:sp>
      <p:cxnSp>
        <p:nvCxnSpPr>
          <p:cNvPr id="133" name="Straight Connector 132">
            <a:extLst>
              <a:ext uri="{FF2B5EF4-FFF2-40B4-BE49-F238E27FC236}">
                <a16:creationId xmlns:a16="http://schemas.microsoft.com/office/drawing/2014/main" xmlns="" id="{A29C25A4-078D-4A64-904C-780836F11F6C}"/>
              </a:ext>
            </a:extLst>
          </p:cNvPr>
          <p:cNvCxnSpPr/>
          <p:nvPr/>
        </p:nvCxnSpPr>
        <p:spPr>
          <a:xfrm>
            <a:off x="5338628" y="4866627"/>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xmlns="" id="{493AC20C-4A1F-4496-B663-DBCAB1959162}"/>
              </a:ext>
            </a:extLst>
          </p:cNvPr>
          <p:cNvSpPr txBox="1"/>
          <p:nvPr/>
        </p:nvSpPr>
        <p:spPr>
          <a:xfrm>
            <a:off x="4892394" y="5433198"/>
            <a:ext cx="482824" cy="276999"/>
          </a:xfrm>
          <a:prstGeom prst="rect">
            <a:avLst/>
          </a:prstGeom>
          <a:noFill/>
        </p:spPr>
        <p:txBody>
          <a:bodyPr wrap="none" rtlCol="0" anchor="ctr" anchorCtr="0">
            <a:spAutoFit/>
          </a:bodyPr>
          <a:lstStyle/>
          <a:p>
            <a:pPr algn="r"/>
            <a:r>
              <a:rPr lang="fr-FR" sz="1200" dirty="0" smtClean="0"/>
              <a:t>0,00</a:t>
            </a:r>
            <a:endParaRPr lang="fr-FR" sz="1200" dirty="0"/>
          </a:p>
        </p:txBody>
      </p:sp>
      <p:cxnSp>
        <p:nvCxnSpPr>
          <p:cNvPr id="135" name="Straight Connector 134">
            <a:extLst>
              <a:ext uri="{FF2B5EF4-FFF2-40B4-BE49-F238E27FC236}">
                <a16:creationId xmlns:a16="http://schemas.microsoft.com/office/drawing/2014/main" xmlns="" id="{493C5CCA-0E34-4821-805D-19F46E640DA7}"/>
              </a:ext>
            </a:extLst>
          </p:cNvPr>
          <p:cNvCxnSpPr/>
          <p:nvPr/>
        </p:nvCxnSpPr>
        <p:spPr>
          <a:xfrm>
            <a:off x="5338628" y="5571256"/>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xmlns="" id="{AC925495-1DB2-480C-9BC9-A492BBF14985}"/>
              </a:ext>
            </a:extLst>
          </p:cNvPr>
          <p:cNvSpPr txBox="1"/>
          <p:nvPr/>
        </p:nvSpPr>
        <p:spPr>
          <a:xfrm>
            <a:off x="5309665" y="5708146"/>
            <a:ext cx="269626" cy="276999"/>
          </a:xfrm>
          <a:prstGeom prst="rect">
            <a:avLst/>
          </a:prstGeom>
          <a:noFill/>
        </p:spPr>
        <p:txBody>
          <a:bodyPr wrap="none" rtlCol="0" anchor="ctr" anchorCtr="0">
            <a:spAutoFit/>
          </a:bodyPr>
          <a:lstStyle/>
          <a:p>
            <a:pPr algn="ctr"/>
            <a:r>
              <a:rPr lang="fr-FR" sz="1200" smtClean="0"/>
              <a:t>0</a:t>
            </a:r>
            <a:endParaRPr lang="fr-FR" sz="1200"/>
          </a:p>
        </p:txBody>
      </p:sp>
      <p:cxnSp>
        <p:nvCxnSpPr>
          <p:cNvPr id="137" name="Straight Connector 136">
            <a:extLst>
              <a:ext uri="{FF2B5EF4-FFF2-40B4-BE49-F238E27FC236}">
                <a16:creationId xmlns:a16="http://schemas.microsoft.com/office/drawing/2014/main" xmlns="" id="{9610187A-CB99-46DC-81C9-52C9C2F625C9}"/>
              </a:ext>
            </a:extLst>
          </p:cNvPr>
          <p:cNvCxnSpPr>
            <a:cxnSpLocks/>
          </p:cNvCxnSpPr>
          <p:nvPr/>
        </p:nvCxnSpPr>
        <p:spPr>
          <a:xfrm>
            <a:off x="8442551"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xmlns="" id="{29AECFE3-A47C-42F1-A85C-44AB58E1522F}"/>
              </a:ext>
            </a:extLst>
          </p:cNvPr>
          <p:cNvSpPr txBox="1"/>
          <p:nvPr/>
        </p:nvSpPr>
        <p:spPr>
          <a:xfrm>
            <a:off x="8260676" y="5708146"/>
            <a:ext cx="354584" cy="276999"/>
          </a:xfrm>
          <a:prstGeom prst="rect">
            <a:avLst/>
          </a:prstGeom>
          <a:noFill/>
        </p:spPr>
        <p:txBody>
          <a:bodyPr wrap="none" rtlCol="0" anchor="ctr" anchorCtr="0">
            <a:spAutoFit/>
          </a:bodyPr>
          <a:lstStyle/>
          <a:p>
            <a:pPr algn="ctr"/>
            <a:r>
              <a:rPr lang="fr-FR" sz="1200" smtClean="0"/>
              <a:t>48</a:t>
            </a:r>
            <a:endParaRPr lang="fr-FR" sz="1200"/>
          </a:p>
        </p:txBody>
      </p:sp>
      <p:cxnSp>
        <p:nvCxnSpPr>
          <p:cNvPr id="143" name="Straight Connector 142">
            <a:extLst>
              <a:ext uri="{FF2B5EF4-FFF2-40B4-BE49-F238E27FC236}">
                <a16:creationId xmlns:a16="http://schemas.microsoft.com/office/drawing/2014/main" xmlns="" id="{B84BB9D9-9C98-4A23-8582-E6676DD3E3CA}"/>
              </a:ext>
            </a:extLst>
          </p:cNvPr>
          <p:cNvCxnSpPr>
            <a:cxnSpLocks/>
          </p:cNvCxnSpPr>
          <p:nvPr/>
        </p:nvCxnSpPr>
        <p:spPr>
          <a:xfrm>
            <a:off x="7693033"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xmlns="" id="{A75CE29A-D0BB-4105-A408-DC3CF60F3ABD}"/>
              </a:ext>
            </a:extLst>
          </p:cNvPr>
          <p:cNvSpPr txBox="1"/>
          <p:nvPr/>
        </p:nvSpPr>
        <p:spPr>
          <a:xfrm>
            <a:off x="7514876" y="5708146"/>
            <a:ext cx="354584" cy="276999"/>
          </a:xfrm>
          <a:prstGeom prst="rect">
            <a:avLst/>
          </a:prstGeom>
          <a:noFill/>
        </p:spPr>
        <p:txBody>
          <a:bodyPr wrap="none" rtlCol="0" anchor="ctr" anchorCtr="0">
            <a:spAutoFit/>
          </a:bodyPr>
          <a:lstStyle/>
          <a:p>
            <a:pPr algn="ctr"/>
            <a:r>
              <a:rPr lang="fr-FR" sz="1200" smtClean="0"/>
              <a:t>36</a:t>
            </a:r>
            <a:endParaRPr lang="fr-FR" sz="1200"/>
          </a:p>
        </p:txBody>
      </p:sp>
      <p:cxnSp>
        <p:nvCxnSpPr>
          <p:cNvPr id="145" name="Straight Connector 144">
            <a:extLst>
              <a:ext uri="{FF2B5EF4-FFF2-40B4-BE49-F238E27FC236}">
                <a16:creationId xmlns:a16="http://schemas.microsoft.com/office/drawing/2014/main" xmlns="" id="{A3404F0F-1633-4F0E-BE86-F4C2DC9AA2D2}"/>
              </a:ext>
            </a:extLst>
          </p:cNvPr>
          <p:cNvCxnSpPr>
            <a:cxnSpLocks/>
          </p:cNvCxnSpPr>
          <p:nvPr/>
        </p:nvCxnSpPr>
        <p:spPr>
          <a:xfrm>
            <a:off x="6943515"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xmlns="" id="{0138D77F-5C10-46D1-AA6C-E68D305ADC3C}"/>
              </a:ext>
            </a:extLst>
          </p:cNvPr>
          <p:cNvSpPr txBox="1"/>
          <p:nvPr/>
        </p:nvSpPr>
        <p:spPr>
          <a:xfrm>
            <a:off x="6769076" y="5708146"/>
            <a:ext cx="354584" cy="276999"/>
          </a:xfrm>
          <a:prstGeom prst="rect">
            <a:avLst/>
          </a:prstGeom>
          <a:noFill/>
        </p:spPr>
        <p:txBody>
          <a:bodyPr wrap="none" rtlCol="0" anchor="ctr" anchorCtr="0">
            <a:spAutoFit/>
          </a:bodyPr>
          <a:lstStyle/>
          <a:p>
            <a:pPr algn="ctr"/>
            <a:r>
              <a:rPr lang="fr-FR" sz="1200" smtClean="0"/>
              <a:t>24</a:t>
            </a:r>
            <a:endParaRPr lang="fr-FR" sz="1200"/>
          </a:p>
        </p:txBody>
      </p:sp>
      <p:cxnSp>
        <p:nvCxnSpPr>
          <p:cNvPr id="147" name="Straight Connector 146">
            <a:extLst>
              <a:ext uri="{FF2B5EF4-FFF2-40B4-BE49-F238E27FC236}">
                <a16:creationId xmlns:a16="http://schemas.microsoft.com/office/drawing/2014/main" xmlns="" id="{E8396D78-E1B1-4B92-B983-B26A41D38A41}"/>
              </a:ext>
            </a:extLst>
          </p:cNvPr>
          <p:cNvCxnSpPr>
            <a:cxnSpLocks/>
          </p:cNvCxnSpPr>
          <p:nvPr/>
        </p:nvCxnSpPr>
        <p:spPr>
          <a:xfrm>
            <a:off x="6193997"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xmlns="" id="{A15A8450-3007-4BEC-BCCB-FB4C4D515A68}"/>
              </a:ext>
            </a:extLst>
          </p:cNvPr>
          <p:cNvSpPr txBox="1"/>
          <p:nvPr/>
        </p:nvSpPr>
        <p:spPr>
          <a:xfrm>
            <a:off x="6023276" y="5708146"/>
            <a:ext cx="354584" cy="276999"/>
          </a:xfrm>
          <a:prstGeom prst="rect">
            <a:avLst/>
          </a:prstGeom>
          <a:noFill/>
        </p:spPr>
        <p:txBody>
          <a:bodyPr wrap="none" rtlCol="0" anchor="ctr" anchorCtr="0">
            <a:spAutoFit/>
          </a:bodyPr>
          <a:lstStyle/>
          <a:p>
            <a:pPr algn="ctr"/>
            <a:r>
              <a:rPr lang="fr-FR" sz="1200" smtClean="0"/>
              <a:t>12</a:t>
            </a:r>
            <a:endParaRPr lang="fr-FR" sz="1200"/>
          </a:p>
        </p:txBody>
      </p:sp>
      <p:graphicFrame>
        <p:nvGraphicFramePr>
          <p:cNvPr id="149" name="Table 148">
            <a:extLst>
              <a:ext uri="{FF2B5EF4-FFF2-40B4-BE49-F238E27FC236}">
                <a16:creationId xmlns:a16="http://schemas.microsoft.com/office/drawing/2014/main" xmlns="" id="{86C6649C-B826-43D4-AB22-6D7E350CF627}"/>
              </a:ext>
            </a:extLst>
          </p:cNvPr>
          <p:cNvGraphicFramePr>
            <a:graphicFrameLocks noGrp="1"/>
          </p:cNvGraphicFramePr>
          <p:nvPr>
            <p:extLst>
              <p:ext uri="{D42A27DB-BD31-4B8C-83A1-F6EECF244321}">
                <p14:modId xmlns:p14="http://schemas.microsoft.com/office/powerpoint/2010/main" val="670912506"/>
              </p:ext>
            </p:extLst>
          </p:nvPr>
        </p:nvGraphicFramePr>
        <p:xfrm>
          <a:off x="6108700" y="1918466"/>
          <a:ext cx="2807060" cy="1320120"/>
        </p:xfrm>
        <a:graphic>
          <a:graphicData uri="http://schemas.openxmlformats.org/drawingml/2006/table">
            <a:tbl>
              <a:tblPr firstRow="1" bandRow="1">
                <a:tableStyleId>{5202B0CA-FC54-4496-8BCA-5EF66A818D29}</a:tableStyleId>
              </a:tblPr>
              <a:tblGrid>
                <a:gridCol w="545817">
                  <a:extLst>
                    <a:ext uri="{9D8B030D-6E8A-4147-A177-3AD203B41FA5}">
                      <a16:colId xmlns:a16="http://schemas.microsoft.com/office/drawing/2014/main" xmlns="" val="2999226074"/>
                    </a:ext>
                  </a:extLst>
                </a:gridCol>
                <a:gridCol w="545817">
                  <a:extLst>
                    <a:ext uri="{9D8B030D-6E8A-4147-A177-3AD203B41FA5}">
                      <a16:colId xmlns:a16="http://schemas.microsoft.com/office/drawing/2014/main" xmlns="" val="1003751497"/>
                    </a:ext>
                  </a:extLst>
                </a:gridCol>
                <a:gridCol w="960684">
                  <a:extLst>
                    <a:ext uri="{9D8B030D-6E8A-4147-A177-3AD203B41FA5}">
                      <a16:colId xmlns:a16="http://schemas.microsoft.com/office/drawing/2014/main" xmlns="" val="3849298981"/>
                    </a:ext>
                  </a:extLst>
                </a:gridCol>
                <a:gridCol w="754742">
                  <a:extLst>
                    <a:ext uri="{9D8B030D-6E8A-4147-A177-3AD203B41FA5}">
                      <a16:colId xmlns:a16="http://schemas.microsoft.com/office/drawing/2014/main" xmlns=""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4D4D4D"/>
                          </a:solidFill>
                        </a:rPr>
                        <a:t>n/N</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rPr>
                        <a:t>SSP </a:t>
                      </a:r>
                      <a:r>
                        <a:rPr lang="en-GB" sz="1050" dirty="0" err="1" smtClean="0">
                          <a:solidFill>
                            <a:srgbClr val="4D4D4D"/>
                          </a:solidFill>
                        </a:rPr>
                        <a:t>médiane</a:t>
                      </a:r>
                      <a:r>
                        <a:rPr lang="en-GB" sz="1050" dirty="0" smtClean="0">
                          <a:solidFill>
                            <a:srgbClr val="4D4D4D"/>
                          </a:solidFill>
                        </a:rPr>
                        <a:t>, </a:t>
                      </a:r>
                      <a:r>
                        <a:rPr lang="en-GB" sz="1050" dirty="0" err="1" smtClean="0">
                          <a:solidFill>
                            <a:srgbClr val="4D4D4D"/>
                          </a:solidFill>
                        </a:rPr>
                        <a:t>mois</a:t>
                      </a:r>
                      <a:endParaRPr lang="en-GB" sz="1050" dirty="0">
                        <a:solidFill>
                          <a:srgbClr val="4D4D4D"/>
                        </a:solidFill>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rPr>
                        <a:t>IC95%</a:t>
                      </a:r>
                      <a:endParaRPr lang="en-GB" sz="1050" dirty="0">
                        <a:solidFill>
                          <a:srgbClr val="4D4D4D"/>
                        </a:solidFill>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0">
                <a:tc>
                  <a:txBody>
                    <a:bodyPr/>
                    <a:lstStyle/>
                    <a:p>
                      <a:r>
                        <a:rPr lang="en-GB" sz="1050" b="1" dirty="0">
                          <a:solidFill>
                            <a:srgbClr val="043882"/>
                          </a:solidFill>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22/23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chemeClr val="tx1"/>
                          </a:solidFill>
                        </a:rPr>
                        <a:t>7,4</a:t>
                      </a:r>
                      <a:endParaRPr lang="en-GB" sz="105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chemeClr val="tx1"/>
                          </a:solidFill>
                        </a:rPr>
                        <a:t>5,7 –</a:t>
                      </a:r>
                      <a:r>
                        <a:rPr lang="en-GB" sz="1050" baseline="0" dirty="0" smtClean="0">
                          <a:solidFill>
                            <a:schemeClr val="tx1"/>
                          </a:solidFill>
                        </a:rPr>
                        <a:t> </a:t>
                      </a:r>
                      <a:r>
                        <a:rPr lang="en-GB" sz="1050" dirty="0" smtClean="0">
                          <a:solidFill>
                            <a:schemeClr val="tx1"/>
                          </a:solidFill>
                        </a:rPr>
                        <a:t>9,1</a:t>
                      </a:r>
                      <a:endParaRPr lang="en-GB" sz="105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0">
                <a:tc>
                  <a:txBody>
                    <a:bodyPr/>
                    <a:lstStyle/>
                    <a:p>
                      <a:r>
                        <a:rPr lang="en-GB" sz="1050" b="1" dirty="0">
                          <a:solidFill>
                            <a:schemeClr val="accent3"/>
                          </a:solidFill>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59/74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11,8</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10,5 –</a:t>
                      </a:r>
                      <a:r>
                        <a:rPr lang="en-GB" sz="1050" baseline="0" dirty="0" smtClean="0">
                          <a:solidFill>
                            <a:schemeClr val="tx1"/>
                          </a:solidFill>
                        </a:rPr>
                        <a:t> </a:t>
                      </a:r>
                      <a:r>
                        <a:rPr lang="en-GB" sz="1050" dirty="0" smtClean="0">
                          <a:solidFill>
                            <a:schemeClr val="tx1"/>
                          </a:solidFill>
                        </a:rPr>
                        <a:t>13,2</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851796487"/>
                  </a:ext>
                </a:extLst>
              </a:tr>
              <a:tr h="0">
                <a:tc>
                  <a:txBody>
                    <a:bodyPr/>
                    <a:lstStyle/>
                    <a:p>
                      <a:r>
                        <a:rPr lang="en-GB" sz="1050" b="1" dirty="0">
                          <a:solidFill>
                            <a:schemeClr val="accent2"/>
                          </a:solidFill>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12/14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10,0</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5,4 –</a:t>
                      </a:r>
                      <a:r>
                        <a:rPr lang="en-GB" sz="1050" baseline="0" dirty="0" smtClean="0">
                          <a:solidFill>
                            <a:schemeClr val="tx1"/>
                          </a:solidFill>
                        </a:rPr>
                        <a:t> </a:t>
                      </a:r>
                      <a:r>
                        <a:rPr lang="en-GB" sz="1050" dirty="0" smtClean="0">
                          <a:solidFill>
                            <a:schemeClr val="tx1"/>
                          </a:solidFill>
                        </a:rPr>
                        <a:t>14,5</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3"/>
                  </a:ext>
                </a:extLst>
              </a:tr>
              <a:tr h="0">
                <a:tc>
                  <a:txBody>
                    <a:bodyPr/>
                    <a:lstStyle/>
                    <a:p>
                      <a:r>
                        <a:rPr lang="en-GB" sz="1050" b="1" dirty="0">
                          <a:solidFill>
                            <a:schemeClr val="accent4"/>
                          </a:solidFill>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chemeClr val="tx1"/>
                          </a:solidFill>
                        </a:rPr>
                        <a:t>49/53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9,0</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6,4 –</a:t>
                      </a:r>
                      <a:r>
                        <a:rPr lang="en-GB" sz="1050" baseline="0" dirty="0" smtClean="0">
                          <a:solidFill>
                            <a:schemeClr val="tx1"/>
                          </a:solidFill>
                        </a:rPr>
                        <a:t> </a:t>
                      </a:r>
                      <a:r>
                        <a:rPr lang="en-GB" sz="1050" dirty="0" smtClean="0">
                          <a:solidFill>
                            <a:schemeClr val="tx1"/>
                          </a:solidFill>
                        </a:rPr>
                        <a:t>11,8</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50" name="TextBox 149">
            <a:extLst>
              <a:ext uri="{FF2B5EF4-FFF2-40B4-BE49-F238E27FC236}">
                <a16:creationId xmlns:a16="http://schemas.microsoft.com/office/drawing/2014/main" xmlns="" id="{8C405CC1-9566-4A95-A6E2-36E6AC9A2C1D}"/>
              </a:ext>
            </a:extLst>
          </p:cNvPr>
          <p:cNvSpPr txBox="1"/>
          <p:nvPr/>
        </p:nvSpPr>
        <p:spPr>
          <a:xfrm>
            <a:off x="6066032" y="1605590"/>
            <a:ext cx="1792227" cy="276999"/>
          </a:xfrm>
          <a:prstGeom prst="rect">
            <a:avLst/>
          </a:prstGeom>
          <a:noFill/>
        </p:spPr>
        <p:txBody>
          <a:bodyPr wrap="none" rtlCol="0">
            <a:spAutoFit/>
          </a:bodyPr>
          <a:lstStyle/>
          <a:p>
            <a:pPr algn="ctr"/>
            <a:r>
              <a:rPr lang="fr-FR" sz="1200" b="1" dirty="0" smtClean="0"/>
              <a:t>FOLFIRI bevacizumab</a:t>
            </a:r>
            <a:endParaRPr lang="fr-FR" sz="1200" b="1" dirty="0"/>
          </a:p>
        </p:txBody>
      </p:sp>
      <p:sp>
        <p:nvSpPr>
          <p:cNvPr id="151" name="TextBox 150">
            <a:extLst>
              <a:ext uri="{FF2B5EF4-FFF2-40B4-BE49-F238E27FC236}">
                <a16:creationId xmlns:a16="http://schemas.microsoft.com/office/drawing/2014/main" xmlns="" id="{29AECFE3-A47C-42F1-A85C-44AB58E1522F}"/>
              </a:ext>
            </a:extLst>
          </p:cNvPr>
          <p:cNvSpPr txBox="1"/>
          <p:nvPr/>
        </p:nvSpPr>
        <p:spPr>
          <a:xfrm>
            <a:off x="7680355" y="3249020"/>
            <a:ext cx="1244000" cy="253916"/>
          </a:xfrm>
          <a:prstGeom prst="rect">
            <a:avLst/>
          </a:prstGeom>
          <a:noFill/>
        </p:spPr>
        <p:txBody>
          <a:bodyPr wrap="none" rtlCol="0" anchor="ctr" anchorCtr="0">
            <a:spAutoFit/>
          </a:bodyPr>
          <a:lstStyle/>
          <a:p>
            <a:pPr algn="r"/>
            <a:r>
              <a:rPr lang="fr-FR" sz="1050" dirty="0" smtClean="0"/>
              <a:t>Log-</a:t>
            </a:r>
            <a:r>
              <a:rPr lang="fr-FR" sz="1050" dirty="0" err="1" smtClean="0"/>
              <a:t>rank</a:t>
            </a:r>
            <a:r>
              <a:rPr lang="fr-FR" sz="1050" dirty="0" smtClean="0"/>
              <a:t> p&lt;0,001</a:t>
            </a:r>
            <a:endParaRPr lang="fr-FR" sz="1050" dirty="0"/>
          </a:p>
        </p:txBody>
      </p:sp>
      <p:grpSp>
        <p:nvGrpSpPr>
          <p:cNvPr id="260" name="Group 259"/>
          <p:cNvGrpSpPr/>
          <p:nvPr/>
        </p:nvGrpSpPr>
        <p:grpSpPr>
          <a:xfrm>
            <a:off x="1192213" y="2781300"/>
            <a:ext cx="6070601" cy="2790825"/>
            <a:chOff x="1192213" y="2781300"/>
            <a:chExt cx="6070601" cy="2790825"/>
          </a:xfrm>
        </p:grpSpPr>
        <p:sp>
          <p:nvSpPr>
            <p:cNvPr id="33" name="Line 6"/>
            <p:cNvSpPr>
              <a:spLocks noChangeShapeType="1"/>
            </p:cNvSpPr>
            <p:nvPr/>
          </p:nvSpPr>
          <p:spPr bwMode="auto">
            <a:xfrm>
              <a:off x="1338263" y="28352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7"/>
            <p:cNvSpPr>
              <a:spLocks noChangeShapeType="1"/>
            </p:cNvSpPr>
            <p:nvPr/>
          </p:nvSpPr>
          <p:spPr bwMode="auto">
            <a:xfrm flipH="1">
              <a:off x="1284288" y="2889250"/>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8"/>
            <p:cNvSpPr>
              <a:spLocks noChangeShapeType="1"/>
            </p:cNvSpPr>
            <p:nvPr/>
          </p:nvSpPr>
          <p:spPr bwMode="auto">
            <a:xfrm>
              <a:off x="1363663" y="28352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9"/>
            <p:cNvSpPr>
              <a:spLocks noChangeShapeType="1"/>
            </p:cNvSpPr>
            <p:nvPr/>
          </p:nvSpPr>
          <p:spPr bwMode="auto">
            <a:xfrm flipH="1">
              <a:off x="1309688" y="2889250"/>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10"/>
            <p:cNvSpPr>
              <a:spLocks noChangeShapeType="1"/>
            </p:cNvSpPr>
            <p:nvPr/>
          </p:nvSpPr>
          <p:spPr bwMode="auto">
            <a:xfrm>
              <a:off x="1389063" y="28352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11"/>
            <p:cNvSpPr>
              <a:spLocks noChangeShapeType="1"/>
            </p:cNvSpPr>
            <p:nvPr/>
          </p:nvSpPr>
          <p:spPr bwMode="auto">
            <a:xfrm flipH="1">
              <a:off x="1335088" y="2889250"/>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12"/>
            <p:cNvSpPr>
              <a:spLocks noChangeShapeType="1"/>
            </p:cNvSpPr>
            <p:nvPr/>
          </p:nvSpPr>
          <p:spPr bwMode="auto">
            <a:xfrm>
              <a:off x="1649413" y="35083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13"/>
            <p:cNvSpPr>
              <a:spLocks noChangeShapeType="1"/>
            </p:cNvSpPr>
            <p:nvPr/>
          </p:nvSpPr>
          <p:spPr bwMode="auto">
            <a:xfrm flipH="1">
              <a:off x="1598613" y="3562350"/>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14"/>
            <p:cNvSpPr>
              <a:spLocks noChangeShapeType="1"/>
            </p:cNvSpPr>
            <p:nvPr/>
          </p:nvSpPr>
          <p:spPr bwMode="auto">
            <a:xfrm>
              <a:off x="1671638" y="35718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15"/>
            <p:cNvSpPr>
              <a:spLocks noChangeShapeType="1"/>
            </p:cNvSpPr>
            <p:nvPr/>
          </p:nvSpPr>
          <p:spPr bwMode="auto">
            <a:xfrm flipH="1">
              <a:off x="1620838" y="3625850"/>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16"/>
            <p:cNvSpPr>
              <a:spLocks noChangeShapeType="1"/>
            </p:cNvSpPr>
            <p:nvPr/>
          </p:nvSpPr>
          <p:spPr bwMode="auto">
            <a:xfrm>
              <a:off x="1785938" y="3898900"/>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7"/>
            <p:cNvSpPr>
              <a:spLocks noChangeShapeType="1"/>
            </p:cNvSpPr>
            <p:nvPr/>
          </p:nvSpPr>
          <p:spPr bwMode="auto">
            <a:xfrm flipH="1">
              <a:off x="1731963" y="3952875"/>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8"/>
            <p:cNvSpPr>
              <a:spLocks noChangeShapeType="1"/>
            </p:cNvSpPr>
            <p:nvPr/>
          </p:nvSpPr>
          <p:spPr bwMode="auto">
            <a:xfrm>
              <a:off x="1814513" y="3968750"/>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9"/>
            <p:cNvSpPr>
              <a:spLocks noChangeShapeType="1"/>
            </p:cNvSpPr>
            <p:nvPr/>
          </p:nvSpPr>
          <p:spPr bwMode="auto">
            <a:xfrm flipH="1">
              <a:off x="1760538" y="4022725"/>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20"/>
            <p:cNvSpPr>
              <a:spLocks noChangeShapeType="1"/>
            </p:cNvSpPr>
            <p:nvPr/>
          </p:nvSpPr>
          <p:spPr bwMode="auto">
            <a:xfrm>
              <a:off x="2030413" y="44100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21"/>
            <p:cNvSpPr>
              <a:spLocks noChangeShapeType="1"/>
            </p:cNvSpPr>
            <p:nvPr/>
          </p:nvSpPr>
          <p:spPr bwMode="auto">
            <a:xfrm flipH="1">
              <a:off x="1976438" y="4464050"/>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Freeform 22"/>
            <p:cNvSpPr>
              <a:spLocks/>
            </p:cNvSpPr>
            <p:nvPr/>
          </p:nvSpPr>
          <p:spPr bwMode="auto">
            <a:xfrm>
              <a:off x="1192213" y="2781300"/>
              <a:ext cx="2036763" cy="2787650"/>
            </a:xfrm>
            <a:custGeom>
              <a:avLst/>
              <a:gdLst>
                <a:gd name="T0" fmla="*/ 72 w 1283"/>
                <a:gd name="T1" fmla="*/ 0 h 1756"/>
                <a:gd name="T2" fmla="*/ 132 w 1283"/>
                <a:gd name="T3" fmla="*/ 68 h 1756"/>
                <a:gd name="T4" fmla="*/ 152 w 1283"/>
                <a:gd name="T5" fmla="*/ 146 h 1756"/>
                <a:gd name="T6" fmla="*/ 200 w 1283"/>
                <a:gd name="T7" fmla="*/ 182 h 1756"/>
                <a:gd name="T8" fmla="*/ 212 w 1283"/>
                <a:gd name="T9" fmla="*/ 262 h 1756"/>
                <a:gd name="T10" fmla="*/ 226 w 1283"/>
                <a:gd name="T11" fmla="*/ 302 h 1756"/>
                <a:gd name="T12" fmla="*/ 232 w 1283"/>
                <a:gd name="T13" fmla="*/ 336 h 1756"/>
                <a:gd name="T14" fmla="*/ 242 w 1283"/>
                <a:gd name="T15" fmla="*/ 376 h 1756"/>
                <a:gd name="T16" fmla="*/ 250 w 1283"/>
                <a:gd name="T17" fmla="*/ 414 h 1756"/>
                <a:gd name="T18" fmla="*/ 274 w 1283"/>
                <a:gd name="T19" fmla="*/ 454 h 1756"/>
                <a:gd name="T20" fmla="*/ 302 w 1283"/>
                <a:gd name="T21" fmla="*/ 492 h 1756"/>
                <a:gd name="T22" fmla="*/ 314 w 1283"/>
                <a:gd name="T23" fmla="*/ 572 h 1756"/>
                <a:gd name="T24" fmla="*/ 338 w 1283"/>
                <a:gd name="T25" fmla="*/ 612 h 1756"/>
                <a:gd name="T26" fmla="*/ 360 w 1283"/>
                <a:gd name="T27" fmla="*/ 654 h 1756"/>
                <a:gd name="T28" fmla="*/ 372 w 1283"/>
                <a:gd name="T29" fmla="*/ 696 h 1756"/>
                <a:gd name="T30" fmla="*/ 380 w 1283"/>
                <a:gd name="T31" fmla="*/ 740 h 1756"/>
                <a:gd name="T32" fmla="*/ 392 w 1283"/>
                <a:gd name="T33" fmla="*/ 782 h 1756"/>
                <a:gd name="T34" fmla="*/ 408 w 1283"/>
                <a:gd name="T35" fmla="*/ 828 h 1756"/>
                <a:gd name="T36" fmla="*/ 476 w 1283"/>
                <a:gd name="T37" fmla="*/ 918 h 1756"/>
                <a:gd name="T38" fmla="*/ 504 w 1283"/>
                <a:gd name="T39" fmla="*/ 966 h 1756"/>
                <a:gd name="T40" fmla="*/ 526 w 1283"/>
                <a:gd name="T41" fmla="*/ 1014 h 1756"/>
                <a:gd name="T42" fmla="*/ 552 w 1283"/>
                <a:gd name="T43" fmla="*/ 1060 h 1756"/>
                <a:gd name="T44" fmla="*/ 588 w 1283"/>
                <a:gd name="T45" fmla="*/ 1208 h 1756"/>
                <a:gd name="T46" fmla="*/ 616 w 1283"/>
                <a:gd name="T47" fmla="*/ 1306 h 1756"/>
                <a:gd name="T48" fmla="*/ 648 w 1283"/>
                <a:gd name="T49" fmla="*/ 1354 h 1756"/>
                <a:gd name="T50" fmla="*/ 696 w 1283"/>
                <a:gd name="T51" fmla="*/ 1408 h 1756"/>
                <a:gd name="T52" fmla="*/ 702 w 1283"/>
                <a:gd name="T53" fmla="*/ 1460 h 1756"/>
                <a:gd name="T54" fmla="*/ 728 w 1283"/>
                <a:gd name="T55" fmla="*/ 1508 h 1756"/>
                <a:gd name="T56" fmla="*/ 1035 w 1283"/>
                <a:gd name="T57" fmla="*/ 1558 h 1756"/>
                <a:gd name="T58" fmla="*/ 1115 w 1283"/>
                <a:gd name="T59" fmla="*/ 1610 h 1756"/>
                <a:gd name="T60" fmla="*/ 1265 w 1283"/>
                <a:gd name="T61" fmla="*/ 1658 h 1756"/>
                <a:gd name="T62" fmla="*/ 1283 w 1283"/>
                <a:gd name="T63" fmla="*/ 1706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3" h="1756">
                  <a:moveTo>
                    <a:pt x="0" y="0"/>
                  </a:moveTo>
                  <a:lnTo>
                    <a:pt x="72" y="0"/>
                  </a:lnTo>
                  <a:lnTo>
                    <a:pt x="72" y="68"/>
                  </a:lnTo>
                  <a:lnTo>
                    <a:pt x="132" y="68"/>
                  </a:lnTo>
                  <a:lnTo>
                    <a:pt x="132" y="146"/>
                  </a:lnTo>
                  <a:lnTo>
                    <a:pt x="152" y="146"/>
                  </a:lnTo>
                  <a:lnTo>
                    <a:pt x="152" y="182"/>
                  </a:lnTo>
                  <a:lnTo>
                    <a:pt x="200" y="182"/>
                  </a:lnTo>
                  <a:lnTo>
                    <a:pt x="200" y="262"/>
                  </a:lnTo>
                  <a:lnTo>
                    <a:pt x="212" y="262"/>
                  </a:lnTo>
                  <a:lnTo>
                    <a:pt x="212" y="302"/>
                  </a:lnTo>
                  <a:lnTo>
                    <a:pt x="226" y="302"/>
                  </a:lnTo>
                  <a:lnTo>
                    <a:pt x="226" y="336"/>
                  </a:lnTo>
                  <a:lnTo>
                    <a:pt x="232" y="336"/>
                  </a:lnTo>
                  <a:lnTo>
                    <a:pt x="232" y="376"/>
                  </a:lnTo>
                  <a:lnTo>
                    <a:pt x="242" y="376"/>
                  </a:lnTo>
                  <a:lnTo>
                    <a:pt x="242" y="414"/>
                  </a:lnTo>
                  <a:lnTo>
                    <a:pt x="250" y="414"/>
                  </a:lnTo>
                  <a:lnTo>
                    <a:pt x="250" y="454"/>
                  </a:lnTo>
                  <a:lnTo>
                    <a:pt x="274" y="454"/>
                  </a:lnTo>
                  <a:lnTo>
                    <a:pt x="274" y="492"/>
                  </a:lnTo>
                  <a:lnTo>
                    <a:pt x="302" y="492"/>
                  </a:lnTo>
                  <a:lnTo>
                    <a:pt x="302" y="572"/>
                  </a:lnTo>
                  <a:lnTo>
                    <a:pt x="314" y="572"/>
                  </a:lnTo>
                  <a:lnTo>
                    <a:pt x="314" y="612"/>
                  </a:lnTo>
                  <a:lnTo>
                    <a:pt x="338" y="612"/>
                  </a:lnTo>
                  <a:lnTo>
                    <a:pt x="338" y="654"/>
                  </a:lnTo>
                  <a:lnTo>
                    <a:pt x="360" y="654"/>
                  </a:lnTo>
                  <a:lnTo>
                    <a:pt x="360" y="696"/>
                  </a:lnTo>
                  <a:lnTo>
                    <a:pt x="372" y="696"/>
                  </a:lnTo>
                  <a:lnTo>
                    <a:pt x="372" y="740"/>
                  </a:lnTo>
                  <a:lnTo>
                    <a:pt x="380" y="740"/>
                  </a:lnTo>
                  <a:lnTo>
                    <a:pt x="380" y="782"/>
                  </a:lnTo>
                  <a:lnTo>
                    <a:pt x="392" y="782"/>
                  </a:lnTo>
                  <a:lnTo>
                    <a:pt x="392" y="828"/>
                  </a:lnTo>
                  <a:lnTo>
                    <a:pt x="408" y="828"/>
                  </a:lnTo>
                  <a:lnTo>
                    <a:pt x="408" y="918"/>
                  </a:lnTo>
                  <a:lnTo>
                    <a:pt x="476" y="918"/>
                  </a:lnTo>
                  <a:lnTo>
                    <a:pt x="476" y="966"/>
                  </a:lnTo>
                  <a:lnTo>
                    <a:pt x="504" y="966"/>
                  </a:lnTo>
                  <a:lnTo>
                    <a:pt x="504" y="1014"/>
                  </a:lnTo>
                  <a:lnTo>
                    <a:pt x="526" y="1014"/>
                  </a:lnTo>
                  <a:lnTo>
                    <a:pt x="526" y="1060"/>
                  </a:lnTo>
                  <a:lnTo>
                    <a:pt x="552" y="1060"/>
                  </a:lnTo>
                  <a:lnTo>
                    <a:pt x="552" y="1208"/>
                  </a:lnTo>
                  <a:lnTo>
                    <a:pt x="588" y="1208"/>
                  </a:lnTo>
                  <a:lnTo>
                    <a:pt x="588" y="1306"/>
                  </a:lnTo>
                  <a:lnTo>
                    <a:pt x="616" y="1306"/>
                  </a:lnTo>
                  <a:lnTo>
                    <a:pt x="616" y="1354"/>
                  </a:lnTo>
                  <a:lnTo>
                    <a:pt x="648" y="1354"/>
                  </a:lnTo>
                  <a:lnTo>
                    <a:pt x="648" y="1408"/>
                  </a:lnTo>
                  <a:lnTo>
                    <a:pt x="696" y="1408"/>
                  </a:lnTo>
                  <a:lnTo>
                    <a:pt x="696" y="1460"/>
                  </a:lnTo>
                  <a:lnTo>
                    <a:pt x="702" y="1460"/>
                  </a:lnTo>
                  <a:lnTo>
                    <a:pt x="702" y="1508"/>
                  </a:lnTo>
                  <a:lnTo>
                    <a:pt x="728" y="1508"/>
                  </a:lnTo>
                  <a:lnTo>
                    <a:pt x="728" y="1558"/>
                  </a:lnTo>
                  <a:lnTo>
                    <a:pt x="1035" y="1558"/>
                  </a:lnTo>
                  <a:lnTo>
                    <a:pt x="1035" y="1610"/>
                  </a:lnTo>
                  <a:lnTo>
                    <a:pt x="1115" y="1610"/>
                  </a:lnTo>
                  <a:lnTo>
                    <a:pt x="1115" y="1658"/>
                  </a:lnTo>
                  <a:lnTo>
                    <a:pt x="1265" y="1658"/>
                  </a:lnTo>
                  <a:lnTo>
                    <a:pt x="1265" y="1706"/>
                  </a:lnTo>
                  <a:lnTo>
                    <a:pt x="1283" y="1706"/>
                  </a:lnTo>
                  <a:lnTo>
                    <a:pt x="1283" y="1756"/>
                  </a:lnTo>
                </a:path>
              </a:pathLst>
            </a:custGeom>
            <a:noFill/>
            <a:ln w="285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48"/>
            <p:cNvSpPr>
              <a:spLocks noChangeShapeType="1"/>
            </p:cNvSpPr>
            <p:nvPr/>
          </p:nvSpPr>
          <p:spPr bwMode="auto">
            <a:xfrm>
              <a:off x="5778501" y="3540125"/>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49"/>
            <p:cNvSpPr>
              <a:spLocks noChangeShapeType="1"/>
            </p:cNvSpPr>
            <p:nvPr/>
          </p:nvSpPr>
          <p:spPr bwMode="auto">
            <a:xfrm flipH="1">
              <a:off x="5724526" y="3590925"/>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50"/>
            <p:cNvSpPr>
              <a:spLocks noChangeShapeType="1"/>
            </p:cNvSpPr>
            <p:nvPr/>
          </p:nvSpPr>
          <p:spPr bwMode="auto">
            <a:xfrm>
              <a:off x="6953251" y="540702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51"/>
            <p:cNvSpPr>
              <a:spLocks noChangeShapeType="1"/>
            </p:cNvSpPr>
            <p:nvPr/>
          </p:nvSpPr>
          <p:spPr bwMode="auto">
            <a:xfrm flipH="1">
              <a:off x="6902451" y="5461000"/>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Freeform 52"/>
            <p:cNvSpPr>
              <a:spLocks/>
            </p:cNvSpPr>
            <p:nvPr/>
          </p:nvSpPr>
          <p:spPr bwMode="auto">
            <a:xfrm>
              <a:off x="5454651" y="2784475"/>
              <a:ext cx="1808163" cy="2787650"/>
            </a:xfrm>
            <a:custGeom>
              <a:avLst/>
              <a:gdLst>
                <a:gd name="T0" fmla="*/ 54 w 1139"/>
                <a:gd name="T1" fmla="*/ 0 h 1756"/>
                <a:gd name="T2" fmla="*/ 66 w 1139"/>
                <a:gd name="T3" fmla="*/ 70 h 1756"/>
                <a:gd name="T4" fmla="*/ 96 w 1139"/>
                <a:gd name="T5" fmla="*/ 136 h 1756"/>
                <a:gd name="T6" fmla="*/ 114 w 1139"/>
                <a:gd name="T7" fmla="*/ 168 h 1756"/>
                <a:gd name="T8" fmla="*/ 120 w 1139"/>
                <a:gd name="T9" fmla="*/ 202 h 1756"/>
                <a:gd name="T10" fmla="*/ 136 w 1139"/>
                <a:gd name="T11" fmla="*/ 236 h 1756"/>
                <a:gd name="T12" fmla="*/ 142 w 1139"/>
                <a:gd name="T13" fmla="*/ 272 h 1756"/>
                <a:gd name="T14" fmla="*/ 158 w 1139"/>
                <a:gd name="T15" fmla="*/ 304 h 1756"/>
                <a:gd name="T16" fmla="*/ 168 w 1139"/>
                <a:gd name="T17" fmla="*/ 338 h 1756"/>
                <a:gd name="T18" fmla="*/ 174 w 1139"/>
                <a:gd name="T19" fmla="*/ 376 h 1756"/>
                <a:gd name="T20" fmla="*/ 192 w 1139"/>
                <a:gd name="T21" fmla="*/ 440 h 1756"/>
                <a:gd name="T22" fmla="*/ 202 w 1139"/>
                <a:gd name="T23" fmla="*/ 498 h 1756"/>
                <a:gd name="T24" fmla="*/ 226 w 1139"/>
                <a:gd name="T25" fmla="*/ 546 h 1756"/>
                <a:gd name="T26" fmla="*/ 244 w 1139"/>
                <a:gd name="T27" fmla="*/ 578 h 1756"/>
                <a:gd name="T28" fmla="*/ 260 w 1139"/>
                <a:gd name="T29" fmla="*/ 614 h 1756"/>
                <a:gd name="T30" fmla="*/ 268 w 1139"/>
                <a:gd name="T31" fmla="*/ 654 h 1756"/>
                <a:gd name="T32" fmla="*/ 278 w 1139"/>
                <a:gd name="T33" fmla="*/ 686 h 1756"/>
                <a:gd name="T34" fmla="*/ 298 w 1139"/>
                <a:gd name="T35" fmla="*/ 756 h 1756"/>
                <a:gd name="T36" fmla="*/ 328 w 1139"/>
                <a:gd name="T37" fmla="*/ 794 h 1756"/>
                <a:gd name="T38" fmla="*/ 360 w 1139"/>
                <a:gd name="T39" fmla="*/ 864 h 1756"/>
                <a:gd name="T40" fmla="*/ 364 w 1139"/>
                <a:gd name="T41" fmla="*/ 902 h 1756"/>
                <a:gd name="T42" fmla="*/ 372 w 1139"/>
                <a:gd name="T43" fmla="*/ 940 h 1756"/>
                <a:gd name="T44" fmla="*/ 382 w 1139"/>
                <a:gd name="T45" fmla="*/ 970 h 1756"/>
                <a:gd name="T46" fmla="*/ 386 w 1139"/>
                <a:gd name="T47" fmla="*/ 1042 h 1756"/>
                <a:gd name="T48" fmla="*/ 390 w 1139"/>
                <a:gd name="T49" fmla="*/ 1078 h 1756"/>
                <a:gd name="T50" fmla="*/ 400 w 1139"/>
                <a:gd name="T51" fmla="*/ 1114 h 1756"/>
                <a:gd name="T52" fmla="*/ 414 w 1139"/>
                <a:gd name="T53" fmla="*/ 1150 h 1756"/>
                <a:gd name="T54" fmla="*/ 470 w 1139"/>
                <a:gd name="T55" fmla="*/ 1182 h 1756"/>
                <a:gd name="T56" fmla="*/ 504 w 1139"/>
                <a:gd name="T57" fmla="*/ 1258 h 1756"/>
                <a:gd name="T58" fmla="*/ 512 w 1139"/>
                <a:gd name="T59" fmla="*/ 1330 h 1756"/>
                <a:gd name="T60" fmla="*/ 526 w 1139"/>
                <a:gd name="T61" fmla="*/ 1400 h 1756"/>
                <a:gd name="T62" fmla="*/ 538 w 1139"/>
                <a:gd name="T63" fmla="*/ 1472 h 1756"/>
                <a:gd name="T64" fmla="*/ 592 w 1139"/>
                <a:gd name="T65" fmla="*/ 1508 h 1756"/>
                <a:gd name="T66" fmla="*/ 596 w 1139"/>
                <a:gd name="T67" fmla="*/ 1544 h 1756"/>
                <a:gd name="T68" fmla="*/ 626 w 1139"/>
                <a:gd name="T69" fmla="*/ 1576 h 1756"/>
                <a:gd name="T70" fmla="*/ 770 w 1139"/>
                <a:gd name="T71" fmla="*/ 1614 h 1756"/>
                <a:gd name="T72" fmla="*/ 784 w 1139"/>
                <a:gd name="T73" fmla="*/ 1654 h 1756"/>
                <a:gd name="T74" fmla="*/ 1139 w 1139"/>
                <a:gd name="T75" fmla="*/ 1688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9" h="1756">
                  <a:moveTo>
                    <a:pt x="0" y="0"/>
                  </a:moveTo>
                  <a:lnTo>
                    <a:pt x="54" y="0"/>
                  </a:lnTo>
                  <a:lnTo>
                    <a:pt x="54" y="70"/>
                  </a:lnTo>
                  <a:lnTo>
                    <a:pt x="66" y="70"/>
                  </a:lnTo>
                  <a:lnTo>
                    <a:pt x="66" y="136"/>
                  </a:lnTo>
                  <a:lnTo>
                    <a:pt x="96" y="136"/>
                  </a:lnTo>
                  <a:lnTo>
                    <a:pt x="96" y="168"/>
                  </a:lnTo>
                  <a:lnTo>
                    <a:pt x="114" y="168"/>
                  </a:lnTo>
                  <a:lnTo>
                    <a:pt x="114" y="202"/>
                  </a:lnTo>
                  <a:lnTo>
                    <a:pt x="120" y="202"/>
                  </a:lnTo>
                  <a:lnTo>
                    <a:pt x="120" y="236"/>
                  </a:lnTo>
                  <a:lnTo>
                    <a:pt x="136" y="236"/>
                  </a:lnTo>
                  <a:lnTo>
                    <a:pt x="136" y="272"/>
                  </a:lnTo>
                  <a:lnTo>
                    <a:pt x="142" y="272"/>
                  </a:lnTo>
                  <a:lnTo>
                    <a:pt x="142" y="304"/>
                  </a:lnTo>
                  <a:lnTo>
                    <a:pt x="158" y="304"/>
                  </a:lnTo>
                  <a:lnTo>
                    <a:pt x="158" y="338"/>
                  </a:lnTo>
                  <a:lnTo>
                    <a:pt x="168" y="338"/>
                  </a:lnTo>
                  <a:lnTo>
                    <a:pt x="168" y="376"/>
                  </a:lnTo>
                  <a:lnTo>
                    <a:pt x="174" y="376"/>
                  </a:lnTo>
                  <a:lnTo>
                    <a:pt x="174" y="440"/>
                  </a:lnTo>
                  <a:lnTo>
                    <a:pt x="192" y="440"/>
                  </a:lnTo>
                  <a:lnTo>
                    <a:pt x="192" y="498"/>
                  </a:lnTo>
                  <a:lnTo>
                    <a:pt x="202" y="498"/>
                  </a:lnTo>
                  <a:lnTo>
                    <a:pt x="202" y="546"/>
                  </a:lnTo>
                  <a:lnTo>
                    <a:pt x="226" y="546"/>
                  </a:lnTo>
                  <a:lnTo>
                    <a:pt x="226" y="578"/>
                  </a:lnTo>
                  <a:lnTo>
                    <a:pt x="244" y="578"/>
                  </a:lnTo>
                  <a:lnTo>
                    <a:pt x="244" y="614"/>
                  </a:lnTo>
                  <a:lnTo>
                    <a:pt x="260" y="614"/>
                  </a:lnTo>
                  <a:lnTo>
                    <a:pt x="260" y="654"/>
                  </a:lnTo>
                  <a:lnTo>
                    <a:pt x="268" y="654"/>
                  </a:lnTo>
                  <a:lnTo>
                    <a:pt x="268" y="686"/>
                  </a:lnTo>
                  <a:lnTo>
                    <a:pt x="278" y="686"/>
                  </a:lnTo>
                  <a:lnTo>
                    <a:pt x="278" y="756"/>
                  </a:lnTo>
                  <a:lnTo>
                    <a:pt x="298" y="756"/>
                  </a:lnTo>
                  <a:lnTo>
                    <a:pt x="298" y="794"/>
                  </a:lnTo>
                  <a:lnTo>
                    <a:pt x="328" y="794"/>
                  </a:lnTo>
                  <a:lnTo>
                    <a:pt x="328" y="864"/>
                  </a:lnTo>
                  <a:lnTo>
                    <a:pt x="360" y="864"/>
                  </a:lnTo>
                  <a:lnTo>
                    <a:pt x="360" y="902"/>
                  </a:lnTo>
                  <a:lnTo>
                    <a:pt x="364" y="902"/>
                  </a:lnTo>
                  <a:lnTo>
                    <a:pt x="364" y="940"/>
                  </a:lnTo>
                  <a:lnTo>
                    <a:pt x="372" y="940"/>
                  </a:lnTo>
                  <a:lnTo>
                    <a:pt x="372" y="970"/>
                  </a:lnTo>
                  <a:lnTo>
                    <a:pt x="382" y="970"/>
                  </a:lnTo>
                  <a:lnTo>
                    <a:pt x="382" y="1042"/>
                  </a:lnTo>
                  <a:lnTo>
                    <a:pt x="386" y="1042"/>
                  </a:lnTo>
                  <a:lnTo>
                    <a:pt x="386" y="1078"/>
                  </a:lnTo>
                  <a:lnTo>
                    <a:pt x="390" y="1078"/>
                  </a:lnTo>
                  <a:lnTo>
                    <a:pt x="390" y="1114"/>
                  </a:lnTo>
                  <a:lnTo>
                    <a:pt x="400" y="1114"/>
                  </a:lnTo>
                  <a:lnTo>
                    <a:pt x="400" y="1150"/>
                  </a:lnTo>
                  <a:lnTo>
                    <a:pt x="414" y="1150"/>
                  </a:lnTo>
                  <a:lnTo>
                    <a:pt x="414" y="1182"/>
                  </a:lnTo>
                  <a:lnTo>
                    <a:pt x="470" y="1182"/>
                  </a:lnTo>
                  <a:lnTo>
                    <a:pt x="470" y="1258"/>
                  </a:lnTo>
                  <a:lnTo>
                    <a:pt x="504" y="1258"/>
                  </a:lnTo>
                  <a:lnTo>
                    <a:pt x="504" y="1330"/>
                  </a:lnTo>
                  <a:lnTo>
                    <a:pt x="512" y="1330"/>
                  </a:lnTo>
                  <a:lnTo>
                    <a:pt x="512" y="1400"/>
                  </a:lnTo>
                  <a:lnTo>
                    <a:pt x="526" y="1400"/>
                  </a:lnTo>
                  <a:lnTo>
                    <a:pt x="526" y="1472"/>
                  </a:lnTo>
                  <a:lnTo>
                    <a:pt x="538" y="1472"/>
                  </a:lnTo>
                  <a:lnTo>
                    <a:pt x="538" y="1508"/>
                  </a:lnTo>
                  <a:lnTo>
                    <a:pt x="592" y="1508"/>
                  </a:lnTo>
                  <a:lnTo>
                    <a:pt x="592" y="1544"/>
                  </a:lnTo>
                  <a:lnTo>
                    <a:pt x="596" y="1544"/>
                  </a:lnTo>
                  <a:lnTo>
                    <a:pt x="596" y="1576"/>
                  </a:lnTo>
                  <a:lnTo>
                    <a:pt x="626" y="1576"/>
                  </a:lnTo>
                  <a:lnTo>
                    <a:pt x="626" y="1614"/>
                  </a:lnTo>
                  <a:lnTo>
                    <a:pt x="770" y="1614"/>
                  </a:lnTo>
                  <a:lnTo>
                    <a:pt x="770" y="1654"/>
                  </a:lnTo>
                  <a:lnTo>
                    <a:pt x="784" y="1654"/>
                  </a:lnTo>
                  <a:lnTo>
                    <a:pt x="784" y="1688"/>
                  </a:lnTo>
                  <a:lnTo>
                    <a:pt x="1139" y="1688"/>
                  </a:lnTo>
                  <a:lnTo>
                    <a:pt x="1139" y="1756"/>
                  </a:lnTo>
                </a:path>
              </a:pathLst>
            </a:custGeom>
            <a:noFill/>
            <a:ln w="285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61" name="Group 260"/>
          <p:cNvGrpSpPr/>
          <p:nvPr/>
        </p:nvGrpSpPr>
        <p:grpSpPr>
          <a:xfrm>
            <a:off x="1192213" y="2781300"/>
            <a:ext cx="5221288" cy="2794000"/>
            <a:chOff x="1192213" y="2781300"/>
            <a:chExt cx="5221288" cy="2794000"/>
          </a:xfrm>
        </p:grpSpPr>
        <p:sp>
          <p:nvSpPr>
            <p:cNvPr id="50" name="Line 23"/>
            <p:cNvSpPr>
              <a:spLocks noChangeShapeType="1"/>
            </p:cNvSpPr>
            <p:nvPr/>
          </p:nvSpPr>
          <p:spPr bwMode="auto">
            <a:xfrm>
              <a:off x="1709738" y="4124325"/>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24"/>
            <p:cNvSpPr>
              <a:spLocks noChangeShapeType="1"/>
            </p:cNvSpPr>
            <p:nvPr/>
          </p:nvSpPr>
          <p:spPr bwMode="auto">
            <a:xfrm flipH="1">
              <a:off x="1655763" y="4178300"/>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25"/>
            <p:cNvSpPr>
              <a:spLocks noChangeShapeType="1"/>
            </p:cNvSpPr>
            <p:nvPr/>
          </p:nvSpPr>
          <p:spPr bwMode="auto">
            <a:xfrm>
              <a:off x="1985963" y="4679950"/>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26"/>
            <p:cNvSpPr>
              <a:spLocks noChangeShapeType="1"/>
            </p:cNvSpPr>
            <p:nvPr/>
          </p:nvSpPr>
          <p:spPr bwMode="auto">
            <a:xfrm flipH="1">
              <a:off x="1931988" y="4733925"/>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Freeform 27"/>
            <p:cNvSpPr>
              <a:spLocks/>
            </p:cNvSpPr>
            <p:nvPr/>
          </p:nvSpPr>
          <p:spPr bwMode="auto">
            <a:xfrm>
              <a:off x="1192213" y="2781300"/>
              <a:ext cx="1411288" cy="2784475"/>
            </a:xfrm>
            <a:custGeom>
              <a:avLst/>
              <a:gdLst>
                <a:gd name="T0" fmla="*/ 0 w 889"/>
                <a:gd name="T1" fmla="*/ 0 h 1754"/>
                <a:gd name="T2" fmla="*/ 72 w 889"/>
                <a:gd name="T3" fmla="*/ 0 h 1754"/>
                <a:gd name="T4" fmla="*/ 72 w 889"/>
                <a:gd name="T5" fmla="*/ 80 h 1754"/>
                <a:gd name="T6" fmla="*/ 74 w 889"/>
                <a:gd name="T7" fmla="*/ 80 h 1754"/>
                <a:gd name="T8" fmla="*/ 74 w 889"/>
                <a:gd name="T9" fmla="*/ 160 h 1754"/>
                <a:gd name="T10" fmla="*/ 110 w 889"/>
                <a:gd name="T11" fmla="*/ 160 h 1754"/>
                <a:gd name="T12" fmla="*/ 110 w 889"/>
                <a:gd name="T13" fmla="*/ 238 h 1754"/>
                <a:gd name="T14" fmla="*/ 170 w 889"/>
                <a:gd name="T15" fmla="*/ 238 h 1754"/>
                <a:gd name="T16" fmla="*/ 170 w 889"/>
                <a:gd name="T17" fmla="*/ 320 h 1754"/>
                <a:gd name="T18" fmla="*/ 188 w 889"/>
                <a:gd name="T19" fmla="*/ 320 h 1754"/>
                <a:gd name="T20" fmla="*/ 188 w 889"/>
                <a:gd name="T21" fmla="*/ 398 h 1754"/>
                <a:gd name="T22" fmla="*/ 258 w 889"/>
                <a:gd name="T23" fmla="*/ 398 h 1754"/>
                <a:gd name="T24" fmla="*/ 258 w 889"/>
                <a:gd name="T25" fmla="*/ 480 h 1754"/>
                <a:gd name="T26" fmla="*/ 268 w 889"/>
                <a:gd name="T27" fmla="*/ 480 h 1754"/>
                <a:gd name="T28" fmla="*/ 268 w 889"/>
                <a:gd name="T29" fmla="*/ 638 h 1754"/>
                <a:gd name="T30" fmla="*/ 286 w 889"/>
                <a:gd name="T31" fmla="*/ 638 h 1754"/>
                <a:gd name="T32" fmla="*/ 286 w 889"/>
                <a:gd name="T33" fmla="*/ 718 h 1754"/>
                <a:gd name="T34" fmla="*/ 300 w 889"/>
                <a:gd name="T35" fmla="*/ 718 h 1754"/>
                <a:gd name="T36" fmla="*/ 300 w 889"/>
                <a:gd name="T37" fmla="*/ 798 h 1754"/>
                <a:gd name="T38" fmla="*/ 306 w 889"/>
                <a:gd name="T39" fmla="*/ 798 h 1754"/>
                <a:gd name="T40" fmla="*/ 306 w 889"/>
                <a:gd name="T41" fmla="*/ 880 h 1754"/>
                <a:gd name="T42" fmla="*/ 348 w 889"/>
                <a:gd name="T43" fmla="*/ 880 h 1754"/>
                <a:gd name="T44" fmla="*/ 348 w 889"/>
                <a:gd name="T45" fmla="*/ 966 h 1754"/>
                <a:gd name="T46" fmla="*/ 382 w 889"/>
                <a:gd name="T47" fmla="*/ 966 h 1754"/>
                <a:gd name="T48" fmla="*/ 382 w 889"/>
                <a:gd name="T49" fmla="*/ 1056 h 1754"/>
                <a:gd name="T50" fmla="*/ 398 w 889"/>
                <a:gd name="T51" fmla="*/ 1056 h 1754"/>
                <a:gd name="T52" fmla="*/ 398 w 889"/>
                <a:gd name="T53" fmla="*/ 1142 h 1754"/>
                <a:gd name="T54" fmla="*/ 418 w 889"/>
                <a:gd name="T55" fmla="*/ 1142 h 1754"/>
                <a:gd name="T56" fmla="*/ 418 w 889"/>
                <a:gd name="T57" fmla="*/ 1232 h 1754"/>
                <a:gd name="T58" fmla="*/ 516 w 889"/>
                <a:gd name="T59" fmla="*/ 1232 h 1754"/>
                <a:gd name="T60" fmla="*/ 516 w 889"/>
                <a:gd name="T61" fmla="*/ 1336 h 1754"/>
                <a:gd name="T62" fmla="*/ 550 w 889"/>
                <a:gd name="T63" fmla="*/ 1336 h 1754"/>
                <a:gd name="T64" fmla="*/ 550 w 889"/>
                <a:gd name="T65" fmla="*/ 1440 h 1754"/>
                <a:gd name="T66" fmla="*/ 624 w 889"/>
                <a:gd name="T67" fmla="*/ 1440 h 1754"/>
                <a:gd name="T68" fmla="*/ 624 w 889"/>
                <a:gd name="T69" fmla="*/ 1546 h 1754"/>
                <a:gd name="T70" fmla="*/ 810 w 889"/>
                <a:gd name="T71" fmla="*/ 1546 h 1754"/>
                <a:gd name="T72" fmla="*/ 810 w 889"/>
                <a:gd name="T73" fmla="*/ 1652 h 1754"/>
                <a:gd name="T74" fmla="*/ 889 w 889"/>
                <a:gd name="T75" fmla="*/ 1652 h 1754"/>
                <a:gd name="T76" fmla="*/ 889 w 889"/>
                <a:gd name="T77"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9" h="1754">
                  <a:moveTo>
                    <a:pt x="0" y="0"/>
                  </a:moveTo>
                  <a:lnTo>
                    <a:pt x="72" y="0"/>
                  </a:lnTo>
                  <a:lnTo>
                    <a:pt x="72" y="80"/>
                  </a:lnTo>
                  <a:lnTo>
                    <a:pt x="74" y="80"/>
                  </a:lnTo>
                  <a:lnTo>
                    <a:pt x="74" y="160"/>
                  </a:lnTo>
                  <a:lnTo>
                    <a:pt x="110" y="160"/>
                  </a:lnTo>
                  <a:lnTo>
                    <a:pt x="110" y="238"/>
                  </a:lnTo>
                  <a:lnTo>
                    <a:pt x="170" y="238"/>
                  </a:lnTo>
                  <a:lnTo>
                    <a:pt x="170" y="320"/>
                  </a:lnTo>
                  <a:lnTo>
                    <a:pt x="188" y="320"/>
                  </a:lnTo>
                  <a:lnTo>
                    <a:pt x="188" y="398"/>
                  </a:lnTo>
                  <a:lnTo>
                    <a:pt x="258" y="398"/>
                  </a:lnTo>
                  <a:lnTo>
                    <a:pt x="258" y="480"/>
                  </a:lnTo>
                  <a:lnTo>
                    <a:pt x="268" y="480"/>
                  </a:lnTo>
                  <a:lnTo>
                    <a:pt x="268" y="638"/>
                  </a:lnTo>
                  <a:lnTo>
                    <a:pt x="286" y="638"/>
                  </a:lnTo>
                  <a:lnTo>
                    <a:pt x="286" y="718"/>
                  </a:lnTo>
                  <a:lnTo>
                    <a:pt x="300" y="718"/>
                  </a:lnTo>
                  <a:lnTo>
                    <a:pt x="300" y="798"/>
                  </a:lnTo>
                  <a:lnTo>
                    <a:pt x="306" y="798"/>
                  </a:lnTo>
                  <a:lnTo>
                    <a:pt x="306" y="880"/>
                  </a:lnTo>
                  <a:lnTo>
                    <a:pt x="348" y="880"/>
                  </a:lnTo>
                  <a:lnTo>
                    <a:pt x="348" y="966"/>
                  </a:lnTo>
                  <a:lnTo>
                    <a:pt x="382" y="966"/>
                  </a:lnTo>
                  <a:lnTo>
                    <a:pt x="382" y="1056"/>
                  </a:lnTo>
                  <a:lnTo>
                    <a:pt x="398" y="1056"/>
                  </a:lnTo>
                  <a:lnTo>
                    <a:pt x="398" y="1142"/>
                  </a:lnTo>
                  <a:lnTo>
                    <a:pt x="418" y="1142"/>
                  </a:lnTo>
                  <a:lnTo>
                    <a:pt x="418" y="1232"/>
                  </a:lnTo>
                  <a:lnTo>
                    <a:pt x="516" y="1232"/>
                  </a:lnTo>
                  <a:lnTo>
                    <a:pt x="516" y="1336"/>
                  </a:lnTo>
                  <a:lnTo>
                    <a:pt x="550" y="1336"/>
                  </a:lnTo>
                  <a:lnTo>
                    <a:pt x="550" y="1440"/>
                  </a:lnTo>
                  <a:lnTo>
                    <a:pt x="624" y="1440"/>
                  </a:lnTo>
                  <a:lnTo>
                    <a:pt x="624" y="1546"/>
                  </a:lnTo>
                  <a:lnTo>
                    <a:pt x="810" y="1546"/>
                  </a:lnTo>
                  <a:lnTo>
                    <a:pt x="810" y="1652"/>
                  </a:lnTo>
                  <a:lnTo>
                    <a:pt x="889" y="1652"/>
                  </a:lnTo>
                  <a:lnTo>
                    <a:pt x="889" y="1754"/>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53"/>
            <p:cNvSpPr>
              <a:spLocks noChangeShapeType="1"/>
            </p:cNvSpPr>
            <p:nvPr/>
          </p:nvSpPr>
          <p:spPr bwMode="auto">
            <a:xfrm>
              <a:off x="5559426" y="2927350"/>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54"/>
            <p:cNvSpPr>
              <a:spLocks noChangeShapeType="1"/>
            </p:cNvSpPr>
            <p:nvPr/>
          </p:nvSpPr>
          <p:spPr bwMode="auto">
            <a:xfrm flipH="1">
              <a:off x="5508626" y="2981325"/>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55"/>
            <p:cNvSpPr>
              <a:spLocks noChangeShapeType="1"/>
            </p:cNvSpPr>
            <p:nvPr/>
          </p:nvSpPr>
          <p:spPr bwMode="auto">
            <a:xfrm>
              <a:off x="5845176" y="3362325"/>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56"/>
            <p:cNvSpPr>
              <a:spLocks noChangeShapeType="1"/>
            </p:cNvSpPr>
            <p:nvPr/>
          </p:nvSpPr>
          <p:spPr bwMode="auto">
            <a:xfrm flipH="1">
              <a:off x="5791201" y="3416300"/>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Freeform 57"/>
            <p:cNvSpPr>
              <a:spLocks/>
            </p:cNvSpPr>
            <p:nvPr/>
          </p:nvSpPr>
          <p:spPr bwMode="auto">
            <a:xfrm>
              <a:off x="5454651" y="2784475"/>
              <a:ext cx="958850" cy="2790825"/>
            </a:xfrm>
            <a:custGeom>
              <a:avLst/>
              <a:gdLst>
                <a:gd name="T0" fmla="*/ 0 w 604"/>
                <a:gd name="T1" fmla="*/ 0 h 1758"/>
                <a:gd name="T2" fmla="*/ 66 w 604"/>
                <a:gd name="T3" fmla="*/ 0 h 1758"/>
                <a:gd name="T4" fmla="*/ 66 w 604"/>
                <a:gd name="T5" fmla="*/ 122 h 1758"/>
                <a:gd name="T6" fmla="*/ 84 w 604"/>
                <a:gd name="T7" fmla="*/ 122 h 1758"/>
                <a:gd name="T8" fmla="*/ 84 w 604"/>
                <a:gd name="T9" fmla="*/ 262 h 1758"/>
                <a:gd name="T10" fmla="*/ 170 w 604"/>
                <a:gd name="T11" fmla="*/ 262 h 1758"/>
                <a:gd name="T12" fmla="*/ 170 w 604"/>
                <a:gd name="T13" fmla="*/ 398 h 1758"/>
                <a:gd name="T14" fmla="*/ 262 w 604"/>
                <a:gd name="T15" fmla="*/ 398 h 1758"/>
                <a:gd name="T16" fmla="*/ 262 w 604"/>
                <a:gd name="T17" fmla="*/ 550 h 1758"/>
                <a:gd name="T18" fmla="*/ 284 w 604"/>
                <a:gd name="T19" fmla="*/ 550 h 1758"/>
                <a:gd name="T20" fmla="*/ 284 w 604"/>
                <a:gd name="T21" fmla="*/ 700 h 1758"/>
                <a:gd name="T22" fmla="*/ 390 w 604"/>
                <a:gd name="T23" fmla="*/ 700 h 1758"/>
                <a:gd name="T24" fmla="*/ 390 w 604"/>
                <a:gd name="T25" fmla="*/ 852 h 1758"/>
                <a:gd name="T26" fmla="*/ 394 w 604"/>
                <a:gd name="T27" fmla="*/ 852 h 1758"/>
                <a:gd name="T28" fmla="*/ 394 w 604"/>
                <a:gd name="T29" fmla="*/ 1000 h 1758"/>
                <a:gd name="T30" fmla="*/ 430 w 604"/>
                <a:gd name="T31" fmla="*/ 1000 h 1758"/>
                <a:gd name="T32" fmla="*/ 430 w 604"/>
                <a:gd name="T33" fmla="*/ 1154 h 1758"/>
                <a:gd name="T34" fmla="*/ 534 w 604"/>
                <a:gd name="T35" fmla="*/ 1154 h 1758"/>
                <a:gd name="T36" fmla="*/ 534 w 604"/>
                <a:gd name="T37" fmla="*/ 1304 h 1758"/>
                <a:gd name="T38" fmla="*/ 592 w 604"/>
                <a:gd name="T39" fmla="*/ 1304 h 1758"/>
                <a:gd name="T40" fmla="*/ 592 w 604"/>
                <a:gd name="T41" fmla="*/ 1608 h 1758"/>
                <a:gd name="T42" fmla="*/ 604 w 604"/>
                <a:gd name="T43" fmla="*/ 1608 h 1758"/>
                <a:gd name="T44" fmla="*/ 604 w 604"/>
                <a:gd name="T45" fmla="*/ 175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758">
                  <a:moveTo>
                    <a:pt x="0" y="0"/>
                  </a:moveTo>
                  <a:lnTo>
                    <a:pt x="66" y="0"/>
                  </a:lnTo>
                  <a:lnTo>
                    <a:pt x="66" y="122"/>
                  </a:lnTo>
                  <a:lnTo>
                    <a:pt x="84" y="122"/>
                  </a:lnTo>
                  <a:lnTo>
                    <a:pt x="84" y="262"/>
                  </a:lnTo>
                  <a:lnTo>
                    <a:pt x="170" y="262"/>
                  </a:lnTo>
                  <a:lnTo>
                    <a:pt x="170" y="398"/>
                  </a:lnTo>
                  <a:lnTo>
                    <a:pt x="262" y="398"/>
                  </a:lnTo>
                  <a:lnTo>
                    <a:pt x="262" y="550"/>
                  </a:lnTo>
                  <a:lnTo>
                    <a:pt x="284" y="550"/>
                  </a:lnTo>
                  <a:lnTo>
                    <a:pt x="284" y="700"/>
                  </a:lnTo>
                  <a:lnTo>
                    <a:pt x="390" y="700"/>
                  </a:lnTo>
                  <a:lnTo>
                    <a:pt x="390" y="852"/>
                  </a:lnTo>
                  <a:lnTo>
                    <a:pt x="394" y="852"/>
                  </a:lnTo>
                  <a:lnTo>
                    <a:pt x="394" y="1000"/>
                  </a:lnTo>
                  <a:lnTo>
                    <a:pt x="430" y="1000"/>
                  </a:lnTo>
                  <a:lnTo>
                    <a:pt x="430" y="1154"/>
                  </a:lnTo>
                  <a:lnTo>
                    <a:pt x="534" y="1154"/>
                  </a:lnTo>
                  <a:lnTo>
                    <a:pt x="534" y="1304"/>
                  </a:lnTo>
                  <a:lnTo>
                    <a:pt x="592" y="1304"/>
                  </a:lnTo>
                  <a:lnTo>
                    <a:pt x="592" y="1608"/>
                  </a:lnTo>
                  <a:lnTo>
                    <a:pt x="604" y="1608"/>
                  </a:lnTo>
                  <a:lnTo>
                    <a:pt x="604" y="1758"/>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62" name="Group 261"/>
          <p:cNvGrpSpPr/>
          <p:nvPr/>
        </p:nvGrpSpPr>
        <p:grpSpPr>
          <a:xfrm>
            <a:off x="1192213" y="2727325"/>
            <a:ext cx="7264401" cy="2746375"/>
            <a:chOff x="1192213" y="2727325"/>
            <a:chExt cx="7264401" cy="2746375"/>
          </a:xfrm>
        </p:grpSpPr>
        <p:sp>
          <p:nvSpPr>
            <p:cNvPr id="55" name="Line 28"/>
            <p:cNvSpPr>
              <a:spLocks noChangeShapeType="1"/>
            </p:cNvSpPr>
            <p:nvPr/>
          </p:nvSpPr>
          <p:spPr bwMode="auto">
            <a:xfrm>
              <a:off x="1458913" y="283527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29"/>
            <p:cNvSpPr>
              <a:spLocks noChangeShapeType="1"/>
            </p:cNvSpPr>
            <p:nvPr/>
          </p:nvSpPr>
          <p:spPr bwMode="auto">
            <a:xfrm flipH="1">
              <a:off x="1404938" y="288925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30"/>
            <p:cNvSpPr>
              <a:spLocks noChangeShapeType="1"/>
            </p:cNvSpPr>
            <p:nvPr/>
          </p:nvSpPr>
          <p:spPr bwMode="auto">
            <a:xfrm>
              <a:off x="1503363" y="2895600"/>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31"/>
            <p:cNvSpPr>
              <a:spLocks noChangeShapeType="1"/>
            </p:cNvSpPr>
            <p:nvPr/>
          </p:nvSpPr>
          <p:spPr bwMode="auto">
            <a:xfrm flipH="1">
              <a:off x="1452563" y="294640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32"/>
            <p:cNvSpPr>
              <a:spLocks noChangeShapeType="1"/>
            </p:cNvSpPr>
            <p:nvPr/>
          </p:nvSpPr>
          <p:spPr bwMode="auto">
            <a:xfrm>
              <a:off x="1411288" y="272732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33"/>
            <p:cNvSpPr>
              <a:spLocks noChangeShapeType="1"/>
            </p:cNvSpPr>
            <p:nvPr/>
          </p:nvSpPr>
          <p:spPr bwMode="auto">
            <a:xfrm flipH="1">
              <a:off x="1360488" y="278130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34"/>
            <p:cNvSpPr>
              <a:spLocks noChangeShapeType="1"/>
            </p:cNvSpPr>
            <p:nvPr/>
          </p:nvSpPr>
          <p:spPr bwMode="auto">
            <a:xfrm>
              <a:off x="1360488" y="272732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35"/>
            <p:cNvSpPr>
              <a:spLocks noChangeShapeType="1"/>
            </p:cNvSpPr>
            <p:nvPr/>
          </p:nvSpPr>
          <p:spPr bwMode="auto">
            <a:xfrm flipH="1">
              <a:off x="1306513" y="2781300"/>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36"/>
            <p:cNvSpPr>
              <a:spLocks noChangeShapeType="1"/>
            </p:cNvSpPr>
            <p:nvPr/>
          </p:nvSpPr>
          <p:spPr bwMode="auto">
            <a:xfrm>
              <a:off x="1662113" y="334962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37"/>
            <p:cNvSpPr>
              <a:spLocks noChangeShapeType="1"/>
            </p:cNvSpPr>
            <p:nvPr/>
          </p:nvSpPr>
          <p:spPr bwMode="auto">
            <a:xfrm flipH="1">
              <a:off x="1611313" y="340360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38"/>
            <p:cNvSpPr>
              <a:spLocks noChangeShapeType="1"/>
            </p:cNvSpPr>
            <p:nvPr/>
          </p:nvSpPr>
          <p:spPr bwMode="auto">
            <a:xfrm>
              <a:off x="1941513" y="4054475"/>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39"/>
            <p:cNvSpPr>
              <a:spLocks noChangeShapeType="1"/>
            </p:cNvSpPr>
            <p:nvPr/>
          </p:nvSpPr>
          <p:spPr bwMode="auto">
            <a:xfrm flipH="1">
              <a:off x="1890713" y="410845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40"/>
            <p:cNvSpPr>
              <a:spLocks noChangeShapeType="1"/>
            </p:cNvSpPr>
            <p:nvPr/>
          </p:nvSpPr>
          <p:spPr bwMode="auto">
            <a:xfrm>
              <a:off x="2125663" y="4603750"/>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41"/>
            <p:cNvSpPr>
              <a:spLocks noChangeShapeType="1"/>
            </p:cNvSpPr>
            <p:nvPr/>
          </p:nvSpPr>
          <p:spPr bwMode="auto">
            <a:xfrm flipH="1">
              <a:off x="2071688" y="4657725"/>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42"/>
            <p:cNvSpPr>
              <a:spLocks noChangeShapeType="1"/>
            </p:cNvSpPr>
            <p:nvPr/>
          </p:nvSpPr>
          <p:spPr bwMode="auto">
            <a:xfrm>
              <a:off x="2274888" y="4800600"/>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43"/>
            <p:cNvSpPr>
              <a:spLocks noChangeShapeType="1"/>
            </p:cNvSpPr>
            <p:nvPr/>
          </p:nvSpPr>
          <p:spPr bwMode="auto">
            <a:xfrm flipH="1">
              <a:off x="2220913" y="4854575"/>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44"/>
            <p:cNvSpPr>
              <a:spLocks noChangeShapeType="1"/>
            </p:cNvSpPr>
            <p:nvPr/>
          </p:nvSpPr>
          <p:spPr bwMode="auto">
            <a:xfrm>
              <a:off x="2968626" y="522922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45"/>
            <p:cNvSpPr>
              <a:spLocks noChangeShapeType="1"/>
            </p:cNvSpPr>
            <p:nvPr/>
          </p:nvSpPr>
          <p:spPr bwMode="auto">
            <a:xfrm flipH="1">
              <a:off x="2914651" y="5283200"/>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Freeform 46"/>
            <p:cNvSpPr>
              <a:spLocks/>
            </p:cNvSpPr>
            <p:nvPr/>
          </p:nvSpPr>
          <p:spPr bwMode="auto">
            <a:xfrm>
              <a:off x="1192213" y="2778125"/>
              <a:ext cx="3001963" cy="2695575"/>
            </a:xfrm>
            <a:custGeom>
              <a:avLst/>
              <a:gdLst>
                <a:gd name="T0" fmla="*/ 154 w 1891"/>
                <a:gd name="T1" fmla="*/ 0 h 1698"/>
                <a:gd name="T2" fmla="*/ 166 w 1891"/>
                <a:gd name="T3" fmla="*/ 38 h 1698"/>
                <a:gd name="T4" fmla="*/ 218 w 1891"/>
                <a:gd name="T5" fmla="*/ 108 h 1698"/>
                <a:gd name="T6" fmla="*/ 230 w 1891"/>
                <a:gd name="T7" fmla="*/ 178 h 1698"/>
                <a:gd name="T8" fmla="*/ 248 w 1891"/>
                <a:gd name="T9" fmla="*/ 252 h 1698"/>
                <a:gd name="T10" fmla="*/ 256 w 1891"/>
                <a:gd name="T11" fmla="*/ 286 h 1698"/>
                <a:gd name="T12" fmla="*/ 262 w 1891"/>
                <a:gd name="T13" fmla="*/ 324 h 1698"/>
                <a:gd name="T14" fmla="*/ 272 w 1891"/>
                <a:gd name="T15" fmla="*/ 358 h 1698"/>
                <a:gd name="T16" fmla="*/ 306 w 1891"/>
                <a:gd name="T17" fmla="*/ 396 h 1698"/>
                <a:gd name="T18" fmla="*/ 310 w 1891"/>
                <a:gd name="T19" fmla="*/ 430 h 1698"/>
                <a:gd name="T20" fmla="*/ 320 w 1891"/>
                <a:gd name="T21" fmla="*/ 506 h 1698"/>
                <a:gd name="T22" fmla="*/ 328 w 1891"/>
                <a:gd name="T23" fmla="*/ 536 h 1698"/>
                <a:gd name="T24" fmla="*/ 366 w 1891"/>
                <a:gd name="T25" fmla="*/ 576 h 1698"/>
                <a:gd name="T26" fmla="*/ 404 w 1891"/>
                <a:gd name="T27" fmla="*/ 614 h 1698"/>
                <a:gd name="T28" fmla="*/ 416 w 1891"/>
                <a:gd name="T29" fmla="*/ 652 h 1698"/>
                <a:gd name="T30" fmla="*/ 438 w 1891"/>
                <a:gd name="T31" fmla="*/ 726 h 1698"/>
                <a:gd name="T32" fmla="*/ 444 w 1891"/>
                <a:gd name="T33" fmla="*/ 762 h 1698"/>
                <a:gd name="T34" fmla="*/ 464 w 1891"/>
                <a:gd name="T35" fmla="*/ 798 h 1698"/>
                <a:gd name="T36" fmla="*/ 482 w 1891"/>
                <a:gd name="T37" fmla="*/ 838 h 1698"/>
                <a:gd name="T38" fmla="*/ 486 w 1891"/>
                <a:gd name="T39" fmla="*/ 874 h 1698"/>
                <a:gd name="T40" fmla="*/ 522 w 1891"/>
                <a:gd name="T41" fmla="*/ 914 h 1698"/>
                <a:gd name="T42" fmla="*/ 530 w 1891"/>
                <a:gd name="T43" fmla="*/ 994 h 1698"/>
                <a:gd name="T44" fmla="*/ 554 w 1891"/>
                <a:gd name="T45" fmla="*/ 1060 h 1698"/>
                <a:gd name="T46" fmla="*/ 570 w 1891"/>
                <a:gd name="T47" fmla="*/ 1142 h 1698"/>
                <a:gd name="T48" fmla="*/ 602 w 1891"/>
                <a:gd name="T49" fmla="*/ 1184 h 1698"/>
                <a:gd name="T50" fmla="*/ 612 w 1891"/>
                <a:gd name="T51" fmla="*/ 1222 h 1698"/>
                <a:gd name="T52" fmla="*/ 618 w 1891"/>
                <a:gd name="T53" fmla="*/ 1268 h 1698"/>
                <a:gd name="T54" fmla="*/ 702 w 1891"/>
                <a:gd name="T55" fmla="*/ 1308 h 1698"/>
                <a:gd name="T56" fmla="*/ 722 w 1891"/>
                <a:gd name="T57" fmla="*/ 1350 h 1698"/>
                <a:gd name="T58" fmla="*/ 784 w 1891"/>
                <a:gd name="T59" fmla="*/ 1398 h 1698"/>
                <a:gd name="T60" fmla="*/ 790 w 1891"/>
                <a:gd name="T61" fmla="*/ 1442 h 1698"/>
                <a:gd name="T62" fmla="*/ 855 w 1891"/>
                <a:gd name="T63" fmla="*/ 1486 h 1698"/>
                <a:gd name="T64" fmla="*/ 1097 w 1891"/>
                <a:gd name="T65" fmla="*/ 1532 h 1698"/>
                <a:gd name="T66" fmla="*/ 1433 w 1891"/>
                <a:gd name="T67" fmla="*/ 1580 h 1698"/>
                <a:gd name="T68" fmla="*/ 1457 w 1891"/>
                <a:gd name="T69" fmla="*/ 1640 h 1698"/>
                <a:gd name="T70" fmla="*/ 1891 w 1891"/>
                <a:gd name="T71" fmla="*/ 1698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91" h="1698">
                  <a:moveTo>
                    <a:pt x="0" y="0"/>
                  </a:moveTo>
                  <a:lnTo>
                    <a:pt x="154" y="0"/>
                  </a:lnTo>
                  <a:lnTo>
                    <a:pt x="154" y="38"/>
                  </a:lnTo>
                  <a:lnTo>
                    <a:pt x="166" y="38"/>
                  </a:lnTo>
                  <a:lnTo>
                    <a:pt x="166" y="108"/>
                  </a:lnTo>
                  <a:lnTo>
                    <a:pt x="218" y="108"/>
                  </a:lnTo>
                  <a:lnTo>
                    <a:pt x="218" y="178"/>
                  </a:lnTo>
                  <a:lnTo>
                    <a:pt x="230" y="178"/>
                  </a:lnTo>
                  <a:lnTo>
                    <a:pt x="230" y="252"/>
                  </a:lnTo>
                  <a:lnTo>
                    <a:pt x="248" y="252"/>
                  </a:lnTo>
                  <a:lnTo>
                    <a:pt x="248" y="286"/>
                  </a:lnTo>
                  <a:lnTo>
                    <a:pt x="256" y="286"/>
                  </a:lnTo>
                  <a:lnTo>
                    <a:pt x="256" y="324"/>
                  </a:lnTo>
                  <a:lnTo>
                    <a:pt x="262" y="324"/>
                  </a:lnTo>
                  <a:lnTo>
                    <a:pt x="262" y="358"/>
                  </a:lnTo>
                  <a:lnTo>
                    <a:pt x="272" y="358"/>
                  </a:lnTo>
                  <a:lnTo>
                    <a:pt x="272" y="396"/>
                  </a:lnTo>
                  <a:lnTo>
                    <a:pt x="306" y="396"/>
                  </a:lnTo>
                  <a:lnTo>
                    <a:pt x="306" y="430"/>
                  </a:lnTo>
                  <a:lnTo>
                    <a:pt x="310" y="430"/>
                  </a:lnTo>
                  <a:lnTo>
                    <a:pt x="310" y="506"/>
                  </a:lnTo>
                  <a:lnTo>
                    <a:pt x="320" y="506"/>
                  </a:lnTo>
                  <a:lnTo>
                    <a:pt x="320" y="536"/>
                  </a:lnTo>
                  <a:lnTo>
                    <a:pt x="328" y="536"/>
                  </a:lnTo>
                  <a:lnTo>
                    <a:pt x="328" y="576"/>
                  </a:lnTo>
                  <a:lnTo>
                    <a:pt x="366" y="576"/>
                  </a:lnTo>
                  <a:lnTo>
                    <a:pt x="366" y="614"/>
                  </a:lnTo>
                  <a:lnTo>
                    <a:pt x="404" y="614"/>
                  </a:lnTo>
                  <a:lnTo>
                    <a:pt x="404" y="652"/>
                  </a:lnTo>
                  <a:lnTo>
                    <a:pt x="416" y="652"/>
                  </a:lnTo>
                  <a:lnTo>
                    <a:pt x="416" y="726"/>
                  </a:lnTo>
                  <a:lnTo>
                    <a:pt x="438" y="726"/>
                  </a:lnTo>
                  <a:lnTo>
                    <a:pt x="438" y="762"/>
                  </a:lnTo>
                  <a:lnTo>
                    <a:pt x="444" y="762"/>
                  </a:lnTo>
                  <a:lnTo>
                    <a:pt x="444" y="798"/>
                  </a:lnTo>
                  <a:lnTo>
                    <a:pt x="464" y="798"/>
                  </a:lnTo>
                  <a:lnTo>
                    <a:pt x="464" y="838"/>
                  </a:lnTo>
                  <a:lnTo>
                    <a:pt x="482" y="838"/>
                  </a:lnTo>
                  <a:lnTo>
                    <a:pt x="482" y="874"/>
                  </a:lnTo>
                  <a:lnTo>
                    <a:pt x="486" y="874"/>
                  </a:lnTo>
                  <a:lnTo>
                    <a:pt x="486" y="914"/>
                  </a:lnTo>
                  <a:lnTo>
                    <a:pt x="522" y="914"/>
                  </a:lnTo>
                  <a:lnTo>
                    <a:pt x="522" y="994"/>
                  </a:lnTo>
                  <a:lnTo>
                    <a:pt x="530" y="994"/>
                  </a:lnTo>
                  <a:lnTo>
                    <a:pt x="530" y="1060"/>
                  </a:lnTo>
                  <a:lnTo>
                    <a:pt x="554" y="1060"/>
                  </a:lnTo>
                  <a:lnTo>
                    <a:pt x="554" y="1142"/>
                  </a:lnTo>
                  <a:lnTo>
                    <a:pt x="570" y="1142"/>
                  </a:lnTo>
                  <a:lnTo>
                    <a:pt x="570" y="1184"/>
                  </a:lnTo>
                  <a:lnTo>
                    <a:pt x="602" y="1184"/>
                  </a:lnTo>
                  <a:lnTo>
                    <a:pt x="602" y="1222"/>
                  </a:lnTo>
                  <a:lnTo>
                    <a:pt x="612" y="1222"/>
                  </a:lnTo>
                  <a:lnTo>
                    <a:pt x="612" y="1268"/>
                  </a:lnTo>
                  <a:lnTo>
                    <a:pt x="618" y="1268"/>
                  </a:lnTo>
                  <a:lnTo>
                    <a:pt x="618" y="1308"/>
                  </a:lnTo>
                  <a:lnTo>
                    <a:pt x="702" y="1308"/>
                  </a:lnTo>
                  <a:lnTo>
                    <a:pt x="702" y="1350"/>
                  </a:lnTo>
                  <a:lnTo>
                    <a:pt x="722" y="1350"/>
                  </a:lnTo>
                  <a:lnTo>
                    <a:pt x="722" y="1398"/>
                  </a:lnTo>
                  <a:lnTo>
                    <a:pt x="784" y="1398"/>
                  </a:lnTo>
                  <a:lnTo>
                    <a:pt x="784" y="1442"/>
                  </a:lnTo>
                  <a:lnTo>
                    <a:pt x="790" y="1442"/>
                  </a:lnTo>
                  <a:lnTo>
                    <a:pt x="790" y="1486"/>
                  </a:lnTo>
                  <a:lnTo>
                    <a:pt x="855" y="1486"/>
                  </a:lnTo>
                  <a:lnTo>
                    <a:pt x="855" y="1532"/>
                  </a:lnTo>
                  <a:lnTo>
                    <a:pt x="1097" y="1532"/>
                  </a:lnTo>
                  <a:lnTo>
                    <a:pt x="1097" y="1580"/>
                  </a:lnTo>
                  <a:lnTo>
                    <a:pt x="1433" y="1580"/>
                  </a:lnTo>
                  <a:lnTo>
                    <a:pt x="1433" y="1640"/>
                  </a:lnTo>
                  <a:lnTo>
                    <a:pt x="1457" y="1640"/>
                  </a:lnTo>
                  <a:lnTo>
                    <a:pt x="1457" y="1698"/>
                  </a:lnTo>
                  <a:lnTo>
                    <a:pt x="1891" y="1698"/>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58"/>
            <p:cNvSpPr>
              <a:spLocks noChangeShapeType="1"/>
            </p:cNvSpPr>
            <p:nvPr/>
          </p:nvSpPr>
          <p:spPr bwMode="auto">
            <a:xfrm>
              <a:off x="5718176" y="2882900"/>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59"/>
            <p:cNvSpPr>
              <a:spLocks noChangeShapeType="1"/>
            </p:cNvSpPr>
            <p:nvPr/>
          </p:nvSpPr>
          <p:spPr bwMode="auto">
            <a:xfrm flipH="1">
              <a:off x="5667376" y="2936875"/>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60"/>
            <p:cNvSpPr>
              <a:spLocks noChangeShapeType="1"/>
            </p:cNvSpPr>
            <p:nvPr/>
          </p:nvSpPr>
          <p:spPr bwMode="auto">
            <a:xfrm>
              <a:off x="5743576" y="2882900"/>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61"/>
            <p:cNvSpPr>
              <a:spLocks noChangeShapeType="1"/>
            </p:cNvSpPr>
            <p:nvPr/>
          </p:nvSpPr>
          <p:spPr bwMode="auto">
            <a:xfrm flipH="1">
              <a:off x="5689601" y="2936875"/>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62"/>
            <p:cNvSpPr>
              <a:spLocks noChangeShapeType="1"/>
            </p:cNvSpPr>
            <p:nvPr/>
          </p:nvSpPr>
          <p:spPr bwMode="auto">
            <a:xfrm>
              <a:off x="5797551" y="2882900"/>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63"/>
            <p:cNvSpPr>
              <a:spLocks noChangeShapeType="1"/>
            </p:cNvSpPr>
            <p:nvPr/>
          </p:nvSpPr>
          <p:spPr bwMode="auto">
            <a:xfrm flipH="1">
              <a:off x="5743576" y="2936875"/>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64"/>
            <p:cNvSpPr>
              <a:spLocks noChangeShapeType="1"/>
            </p:cNvSpPr>
            <p:nvPr/>
          </p:nvSpPr>
          <p:spPr bwMode="auto">
            <a:xfrm>
              <a:off x="5889626" y="316547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Line 65"/>
            <p:cNvSpPr>
              <a:spLocks noChangeShapeType="1"/>
            </p:cNvSpPr>
            <p:nvPr/>
          </p:nvSpPr>
          <p:spPr bwMode="auto">
            <a:xfrm flipH="1">
              <a:off x="5835651" y="3219450"/>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Line 66"/>
            <p:cNvSpPr>
              <a:spLocks noChangeShapeType="1"/>
            </p:cNvSpPr>
            <p:nvPr/>
          </p:nvSpPr>
          <p:spPr bwMode="auto">
            <a:xfrm>
              <a:off x="5908676" y="316547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67"/>
            <p:cNvSpPr>
              <a:spLocks noChangeShapeType="1"/>
            </p:cNvSpPr>
            <p:nvPr/>
          </p:nvSpPr>
          <p:spPr bwMode="auto">
            <a:xfrm flipH="1">
              <a:off x="5854701" y="3219450"/>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8" name="Line 68"/>
            <p:cNvSpPr>
              <a:spLocks noChangeShapeType="1"/>
            </p:cNvSpPr>
            <p:nvPr/>
          </p:nvSpPr>
          <p:spPr bwMode="auto">
            <a:xfrm>
              <a:off x="5937251" y="3289300"/>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9" name="Line 69"/>
            <p:cNvSpPr>
              <a:spLocks noChangeShapeType="1"/>
            </p:cNvSpPr>
            <p:nvPr/>
          </p:nvSpPr>
          <p:spPr bwMode="auto">
            <a:xfrm flipH="1">
              <a:off x="5883276" y="3343275"/>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70"/>
            <p:cNvSpPr>
              <a:spLocks noChangeShapeType="1"/>
            </p:cNvSpPr>
            <p:nvPr/>
          </p:nvSpPr>
          <p:spPr bwMode="auto">
            <a:xfrm>
              <a:off x="6137276" y="3835400"/>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71"/>
            <p:cNvSpPr>
              <a:spLocks noChangeShapeType="1"/>
            </p:cNvSpPr>
            <p:nvPr/>
          </p:nvSpPr>
          <p:spPr bwMode="auto">
            <a:xfrm flipH="1">
              <a:off x="6083301" y="3889375"/>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72"/>
            <p:cNvSpPr>
              <a:spLocks noChangeShapeType="1"/>
            </p:cNvSpPr>
            <p:nvPr/>
          </p:nvSpPr>
          <p:spPr bwMode="auto">
            <a:xfrm>
              <a:off x="6556376" y="4870450"/>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73"/>
            <p:cNvSpPr>
              <a:spLocks noChangeShapeType="1"/>
            </p:cNvSpPr>
            <p:nvPr/>
          </p:nvSpPr>
          <p:spPr bwMode="auto">
            <a:xfrm flipH="1">
              <a:off x="6502401" y="4924425"/>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74"/>
            <p:cNvSpPr>
              <a:spLocks noChangeShapeType="1"/>
            </p:cNvSpPr>
            <p:nvPr/>
          </p:nvSpPr>
          <p:spPr bwMode="auto">
            <a:xfrm>
              <a:off x="7048501" y="5149850"/>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75"/>
            <p:cNvSpPr>
              <a:spLocks noChangeShapeType="1"/>
            </p:cNvSpPr>
            <p:nvPr/>
          </p:nvSpPr>
          <p:spPr bwMode="auto">
            <a:xfrm flipH="1">
              <a:off x="6994526" y="5203825"/>
              <a:ext cx="106363"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76"/>
            <p:cNvSpPr>
              <a:spLocks noChangeShapeType="1"/>
            </p:cNvSpPr>
            <p:nvPr/>
          </p:nvSpPr>
          <p:spPr bwMode="auto">
            <a:xfrm>
              <a:off x="7192963" y="5203825"/>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77"/>
            <p:cNvSpPr>
              <a:spLocks noChangeShapeType="1"/>
            </p:cNvSpPr>
            <p:nvPr/>
          </p:nvSpPr>
          <p:spPr bwMode="auto">
            <a:xfrm flipH="1">
              <a:off x="7138988" y="525780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78"/>
            <p:cNvSpPr>
              <a:spLocks noChangeShapeType="1"/>
            </p:cNvSpPr>
            <p:nvPr/>
          </p:nvSpPr>
          <p:spPr bwMode="auto">
            <a:xfrm>
              <a:off x="7920038" y="5203825"/>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79"/>
            <p:cNvSpPr>
              <a:spLocks noChangeShapeType="1"/>
            </p:cNvSpPr>
            <p:nvPr/>
          </p:nvSpPr>
          <p:spPr bwMode="auto">
            <a:xfrm flipH="1">
              <a:off x="7866063" y="5257800"/>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Line 80"/>
            <p:cNvSpPr>
              <a:spLocks noChangeShapeType="1"/>
            </p:cNvSpPr>
            <p:nvPr/>
          </p:nvSpPr>
          <p:spPr bwMode="auto">
            <a:xfrm>
              <a:off x="7951788" y="5203825"/>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Line 81"/>
            <p:cNvSpPr>
              <a:spLocks noChangeShapeType="1"/>
            </p:cNvSpPr>
            <p:nvPr/>
          </p:nvSpPr>
          <p:spPr bwMode="auto">
            <a:xfrm flipH="1">
              <a:off x="7897813" y="525780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6" name="Freeform 82"/>
            <p:cNvSpPr>
              <a:spLocks/>
            </p:cNvSpPr>
            <p:nvPr/>
          </p:nvSpPr>
          <p:spPr bwMode="auto">
            <a:xfrm>
              <a:off x="5454651" y="2787650"/>
              <a:ext cx="3001963" cy="2470150"/>
            </a:xfrm>
            <a:custGeom>
              <a:avLst/>
              <a:gdLst>
                <a:gd name="T0" fmla="*/ 10 w 1891"/>
                <a:gd name="T1" fmla="*/ 0 h 1556"/>
                <a:gd name="T2" fmla="*/ 26 w 1891"/>
                <a:gd name="T3" fmla="*/ 22 h 1556"/>
                <a:gd name="T4" fmla="*/ 146 w 1891"/>
                <a:gd name="T5" fmla="*/ 46 h 1556"/>
                <a:gd name="T6" fmla="*/ 152 w 1891"/>
                <a:gd name="T7" fmla="*/ 72 h 1556"/>
                <a:gd name="T8" fmla="*/ 216 w 1891"/>
                <a:gd name="T9" fmla="*/ 94 h 1556"/>
                <a:gd name="T10" fmla="*/ 238 w 1891"/>
                <a:gd name="T11" fmla="*/ 118 h 1556"/>
                <a:gd name="T12" fmla="*/ 250 w 1891"/>
                <a:gd name="T13" fmla="*/ 144 h 1556"/>
                <a:gd name="T14" fmla="*/ 254 w 1891"/>
                <a:gd name="T15" fmla="*/ 222 h 1556"/>
                <a:gd name="T16" fmla="*/ 258 w 1891"/>
                <a:gd name="T17" fmla="*/ 246 h 1556"/>
                <a:gd name="T18" fmla="*/ 290 w 1891"/>
                <a:gd name="T19" fmla="*/ 274 h 1556"/>
                <a:gd name="T20" fmla="*/ 296 w 1891"/>
                <a:gd name="T21" fmla="*/ 296 h 1556"/>
                <a:gd name="T22" fmla="*/ 302 w 1891"/>
                <a:gd name="T23" fmla="*/ 322 h 1556"/>
                <a:gd name="T24" fmla="*/ 308 w 1891"/>
                <a:gd name="T25" fmla="*/ 348 h 1556"/>
                <a:gd name="T26" fmla="*/ 342 w 1891"/>
                <a:gd name="T27" fmla="*/ 376 h 1556"/>
                <a:gd name="T28" fmla="*/ 348 w 1891"/>
                <a:gd name="T29" fmla="*/ 430 h 1556"/>
                <a:gd name="T30" fmla="*/ 356 w 1891"/>
                <a:gd name="T31" fmla="*/ 508 h 1556"/>
                <a:gd name="T32" fmla="*/ 362 w 1891"/>
                <a:gd name="T33" fmla="*/ 534 h 1556"/>
                <a:gd name="T34" fmla="*/ 392 w 1891"/>
                <a:gd name="T35" fmla="*/ 562 h 1556"/>
                <a:gd name="T36" fmla="*/ 404 w 1891"/>
                <a:gd name="T37" fmla="*/ 588 h 1556"/>
                <a:gd name="T38" fmla="*/ 414 w 1891"/>
                <a:gd name="T39" fmla="*/ 668 h 1556"/>
                <a:gd name="T40" fmla="*/ 436 w 1891"/>
                <a:gd name="T41" fmla="*/ 696 h 1556"/>
                <a:gd name="T42" fmla="*/ 446 w 1891"/>
                <a:gd name="T43" fmla="*/ 722 h 1556"/>
                <a:gd name="T44" fmla="*/ 466 w 1891"/>
                <a:gd name="T45" fmla="*/ 776 h 1556"/>
                <a:gd name="T46" fmla="*/ 486 w 1891"/>
                <a:gd name="T47" fmla="*/ 886 h 1556"/>
                <a:gd name="T48" fmla="*/ 492 w 1891"/>
                <a:gd name="T49" fmla="*/ 938 h 1556"/>
                <a:gd name="T50" fmla="*/ 504 w 1891"/>
                <a:gd name="T51" fmla="*/ 964 h 1556"/>
                <a:gd name="T52" fmla="*/ 516 w 1891"/>
                <a:gd name="T53" fmla="*/ 992 h 1556"/>
                <a:gd name="T54" fmla="*/ 558 w 1891"/>
                <a:gd name="T55" fmla="*/ 1072 h 1556"/>
                <a:gd name="T56" fmla="*/ 562 w 1891"/>
                <a:gd name="T57" fmla="*/ 1132 h 1556"/>
                <a:gd name="T58" fmla="*/ 590 w 1891"/>
                <a:gd name="T59" fmla="*/ 1156 h 1556"/>
                <a:gd name="T60" fmla="*/ 606 w 1891"/>
                <a:gd name="T61" fmla="*/ 1180 h 1556"/>
                <a:gd name="T62" fmla="*/ 622 w 1891"/>
                <a:gd name="T63" fmla="*/ 1210 h 1556"/>
                <a:gd name="T64" fmla="*/ 650 w 1891"/>
                <a:gd name="T65" fmla="*/ 1266 h 1556"/>
                <a:gd name="T66" fmla="*/ 656 w 1891"/>
                <a:gd name="T67" fmla="*/ 1294 h 1556"/>
                <a:gd name="T68" fmla="*/ 682 w 1891"/>
                <a:gd name="T69" fmla="*/ 1318 h 1556"/>
                <a:gd name="T70" fmla="*/ 784 w 1891"/>
                <a:gd name="T71" fmla="*/ 1348 h 1556"/>
                <a:gd name="T72" fmla="*/ 810 w 1891"/>
                <a:gd name="T73" fmla="*/ 1374 h 1556"/>
                <a:gd name="T74" fmla="*/ 830 w 1891"/>
                <a:gd name="T75" fmla="*/ 1404 h 1556"/>
                <a:gd name="T76" fmla="*/ 836 w 1891"/>
                <a:gd name="T77" fmla="*/ 1436 h 1556"/>
                <a:gd name="T78" fmla="*/ 872 w 1891"/>
                <a:gd name="T79" fmla="*/ 1464 h 1556"/>
                <a:gd name="T80" fmla="*/ 910 w 1891"/>
                <a:gd name="T81" fmla="*/ 1492 h 1556"/>
                <a:gd name="T82" fmla="*/ 1043 w 1891"/>
                <a:gd name="T83" fmla="*/ 1522 h 1556"/>
                <a:gd name="T84" fmla="*/ 1661 w 1891"/>
                <a:gd name="T85" fmla="*/ 1556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1" h="1556">
                  <a:moveTo>
                    <a:pt x="0" y="0"/>
                  </a:moveTo>
                  <a:lnTo>
                    <a:pt x="10" y="0"/>
                  </a:lnTo>
                  <a:lnTo>
                    <a:pt x="10" y="22"/>
                  </a:lnTo>
                  <a:lnTo>
                    <a:pt x="26" y="22"/>
                  </a:lnTo>
                  <a:lnTo>
                    <a:pt x="26" y="46"/>
                  </a:lnTo>
                  <a:lnTo>
                    <a:pt x="146" y="46"/>
                  </a:lnTo>
                  <a:lnTo>
                    <a:pt x="146" y="72"/>
                  </a:lnTo>
                  <a:lnTo>
                    <a:pt x="152" y="72"/>
                  </a:lnTo>
                  <a:lnTo>
                    <a:pt x="152" y="94"/>
                  </a:lnTo>
                  <a:lnTo>
                    <a:pt x="216" y="94"/>
                  </a:lnTo>
                  <a:lnTo>
                    <a:pt x="216" y="118"/>
                  </a:lnTo>
                  <a:lnTo>
                    <a:pt x="238" y="118"/>
                  </a:lnTo>
                  <a:lnTo>
                    <a:pt x="238" y="144"/>
                  </a:lnTo>
                  <a:lnTo>
                    <a:pt x="250" y="144"/>
                  </a:lnTo>
                  <a:lnTo>
                    <a:pt x="250" y="222"/>
                  </a:lnTo>
                  <a:lnTo>
                    <a:pt x="254" y="222"/>
                  </a:lnTo>
                  <a:lnTo>
                    <a:pt x="254" y="246"/>
                  </a:lnTo>
                  <a:lnTo>
                    <a:pt x="258" y="246"/>
                  </a:lnTo>
                  <a:lnTo>
                    <a:pt x="258" y="274"/>
                  </a:lnTo>
                  <a:lnTo>
                    <a:pt x="290" y="274"/>
                  </a:lnTo>
                  <a:lnTo>
                    <a:pt x="290" y="296"/>
                  </a:lnTo>
                  <a:lnTo>
                    <a:pt x="296" y="296"/>
                  </a:lnTo>
                  <a:lnTo>
                    <a:pt x="296" y="322"/>
                  </a:lnTo>
                  <a:lnTo>
                    <a:pt x="302" y="322"/>
                  </a:lnTo>
                  <a:lnTo>
                    <a:pt x="302" y="348"/>
                  </a:lnTo>
                  <a:lnTo>
                    <a:pt x="308" y="348"/>
                  </a:lnTo>
                  <a:lnTo>
                    <a:pt x="308" y="376"/>
                  </a:lnTo>
                  <a:lnTo>
                    <a:pt x="342" y="376"/>
                  </a:lnTo>
                  <a:lnTo>
                    <a:pt x="342" y="430"/>
                  </a:lnTo>
                  <a:lnTo>
                    <a:pt x="348" y="430"/>
                  </a:lnTo>
                  <a:lnTo>
                    <a:pt x="348" y="508"/>
                  </a:lnTo>
                  <a:lnTo>
                    <a:pt x="356" y="508"/>
                  </a:lnTo>
                  <a:lnTo>
                    <a:pt x="356" y="534"/>
                  </a:lnTo>
                  <a:lnTo>
                    <a:pt x="362" y="534"/>
                  </a:lnTo>
                  <a:lnTo>
                    <a:pt x="362" y="562"/>
                  </a:lnTo>
                  <a:lnTo>
                    <a:pt x="392" y="562"/>
                  </a:lnTo>
                  <a:lnTo>
                    <a:pt x="392" y="588"/>
                  </a:lnTo>
                  <a:lnTo>
                    <a:pt x="404" y="588"/>
                  </a:lnTo>
                  <a:lnTo>
                    <a:pt x="404" y="668"/>
                  </a:lnTo>
                  <a:lnTo>
                    <a:pt x="414" y="668"/>
                  </a:lnTo>
                  <a:lnTo>
                    <a:pt x="414" y="696"/>
                  </a:lnTo>
                  <a:lnTo>
                    <a:pt x="436" y="696"/>
                  </a:lnTo>
                  <a:lnTo>
                    <a:pt x="436" y="722"/>
                  </a:lnTo>
                  <a:lnTo>
                    <a:pt x="446" y="722"/>
                  </a:lnTo>
                  <a:lnTo>
                    <a:pt x="446" y="776"/>
                  </a:lnTo>
                  <a:lnTo>
                    <a:pt x="466" y="776"/>
                  </a:lnTo>
                  <a:lnTo>
                    <a:pt x="466" y="886"/>
                  </a:lnTo>
                  <a:lnTo>
                    <a:pt x="486" y="886"/>
                  </a:lnTo>
                  <a:lnTo>
                    <a:pt x="486" y="938"/>
                  </a:lnTo>
                  <a:lnTo>
                    <a:pt x="492" y="938"/>
                  </a:lnTo>
                  <a:lnTo>
                    <a:pt x="492" y="964"/>
                  </a:lnTo>
                  <a:lnTo>
                    <a:pt x="504" y="964"/>
                  </a:lnTo>
                  <a:lnTo>
                    <a:pt x="504" y="992"/>
                  </a:lnTo>
                  <a:lnTo>
                    <a:pt x="516" y="992"/>
                  </a:lnTo>
                  <a:lnTo>
                    <a:pt x="516" y="1072"/>
                  </a:lnTo>
                  <a:lnTo>
                    <a:pt x="558" y="1072"/>
                  </a:lnTo>
                  <a:lnTo>
                    <a:pt x="558" y="1132"/>
                  </a:lnTo>
                  <a:lnTo>
                    <a:pt x="562" y="1132"/>
                  </a:lnTo>
                  <a:lnTo>
                    <a:pt x="562" y="1156"/>
                  </a:lnTo>
                  <a:lnTo>
                    <a:pt x="590" y="1156"/>
                  </a:lnTo>
                  <a:lnTo>
                    <a:pt x="590" y="1180"/>
                  </a:lnTo>
                  <a:lnTo>
                    <a:pt x="606" y="1180"/>
                  </a:lnTo>
                  <a:lnTo>
                    <a:pt x="606" y="1210"/>
                  </a:lnTo>
                  <a:lnTo>
                    <a:pt x="622" y="1210"/>
                  </a:lnTo>
                  <a:lnTo>
                    <a:pt x="622" y="1266"/>
                  </a:lnTo>
                  <a:lnTo>
                    <a:pt x="650" y="1266"/>
                  </a:lnTo>
                  <a:lnTo>
                    <a:pt x="650" y="1294"/>
                  </a:lnTo>
                  <a:lnTo>
                    <a:pt x="656" y="1294"/>
                  </a:lnTo>
                  <a:lnTo>
                    <a:pt x="656" y="1318"/>
                  </a:lnTo>
                  <a:lnTo>
                    <a:pt x="682" y="1318"/>
                  </a:lnTo>
                  <a:lnTo>
                    <a:pt x="682" y="1348"/>
                  </a:lnTo>
                  <a:lnTo>
                    <a:pt x="784" y="1348"/>
                  </a:lnTo>
                  <a:lnTo>
                    <a:pt x="784" y="1374"/>
                  </a:lnTo>
                  <a:lnTo>
                    <a:pt x="810" y="1374"/>
                  </a:lnTo>
                  <a:lnTo>
                    <a:pt x="810" y="1404"/>
                  </a:lnTo>
                  <a:lnTo>
                    <a:pt x="830" y="1404"/>
                  </a:lnTo>
                  <a:lnTo>
                    <a:pt x="830" y="1436"/>
                  </a:lnTo>
                  <a:lnTo>
                    <a:pt x="836" y="1436"/>
                  </a:lnTo>
                  <a:lnTo>
                    <a:pt x="836" y="1464"/>
                  </a:lnTo>
                  <a:lnTo>
                    <a:pt x="872" y="1464"/>
                  </a:lnTo>
                  <a:lnTo>
                    <a:pt x="872" y="1492"/>
                  </a:lnTo>
                  <a:lnTo>
                    <a:pt x="910" y="1492"/>
                  </a:lnTo>
                  <a:lnTo>
                    <a:pt x="910" y="1522"/>
                  </a:lnTo>
                  <a:lnTo>
                    <a:pt x="1043" y="1522"/>
                  </a:lnTo>
                  <a:lnTo>
                    <a:pt x="1043" y="1556"/>
                  </a:lnTo>
                  <a:lnTo>
                    <a:pt x="1661" y="1556"/>
                  </a:lnTo>
                  <a:lnTo>
                    <a:pt x="1891" y="1556"/>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63" name="Group 262"/>
          <p:cNvGrpSpPr/>
          <p:nvPr/>
        </p:nvGrpSpPr>
        <p:grpSpPr>
          <a:xfrm>
            <a:off x="1192213" y="2781300"/>
            <a:ext cx="5586413" cy="2790825"/>
            <a:chOff x="1192213" y="2781300"/>
            <a:chExt cx="5586413" cy="2790825"/>
          </a:xfrm>
        </p:grpSpPr>
        <p:sp>
          <p:nvSpPr>
            <p:cNvPr id="87" name="Freeform 47"/>
            <p:cNvSpPr>
              <a:spLocks/>
            </p:cNvSpPr>
            <p:nvPr/>
          </p:nvSpPr>
          <p:spPr bwMode="auto">
            <a:xfrm>
              <a:off x="1192213" y="2781300"/>
              <a:ext cx="3005138" cy="2657475"/>
            </a:xfrm>
            <a:custGeom>
              <a:avLst/>
              <a:gdLst>
                <a:gd name="T0" fmla="*/ 0 w 1893"/>
                <a:gd name="T1" fmla="*/ 0 h 1674"/>
                <a:gd name="T2" fmla="*/ 54 w 1893"/>
                <a:gd name="T3" fmla="*/ 0 h 1674"/>
                <a:gd name="T4" fmla="*/ 54 w 1893"/>
                <a:gd name="T5" fmla="*/ 166 h 1674"/>
                <a:gd name="T6" fmla="*/ 62 w 1893"/>
                <a:gd name="T7" fmla="*/ 166 h 1674"/>
                <a:gd name="T8" fmla="*/ 62 w 1893"/>
                <a:gd name="T9" fmla="*/ 252 h 1674"/>
                <a:gd name="T10" fmla="*/ 74 w 1893"/>
                <a:gd name="T11" fmla="*/ 252 h 1674"/>
                <a:gd name="T12" fmla="*/ 74 w 1893"/>
                <a:gd name="T13" fmla="*/ 336 h 1674"/>
                <a:gd name="T14" fmla="*/ 94 w 1893"/>
                <a:gd name="T15" fmla="*/ 336 h 1674"/>
                <a:gd name="T16" fmla="*/ 94 w 1893"/>
                <a:gd name="T17" fmla="*/ 586 h 1674"/>
                <a:gd name="T18" fmla="*/ 146 w 1893"/>
                <a:gd name="T19" fmla="*/ 586 h 1674"/>
                <a:gd name="T20" fmla="*/ 146 w 1893"/>
                <a:gd name="T21" fmla="*/ 670 h 1674"/>
                <a:gd name="T22" fmla="*/ 202 w 1893"/>
                <a:gd name="T23" fmla="*/ 670 h 1674"/>
                <a:gd name="T24" fmla="*/ 202 w 1893"/>
                <a:gd name="T25" fmla="*/ 752 h 1674"/>
                <a:gd name="T26" fmla="*/ 240 w 1893"/>
                <a:gd name="T27" fmla="*/ 752 h 1674"/>
                <a:gd name="T28" fmla="*/ 240 w 1893"/>
                <a:gd name="T29" fmla="*/ 922 h 1674"/>
                <a:gd name="T30" fmla="*/ 284 w 1893"/>
                <a:gd name="T31" fmla="*/ 922 h 1674"/>
                <a:gd name="T32" fmla="*/ 284 w 1893"/>
                <a:gd name="T33" fmla="*/ 1004 h 1674"/>
                <a:gd name="T34" fmla="*/ 298 w 1893"/>
                <a:gd name="T35" fmla="*/ 1004 h 1674"/>
                <a:gd name="T36" fmla="*/ 298 w 1893"/>
                <a:gd name="T37" fmla="*/ 1088 h 1674"/>
                <a:gd name="T38" fmla="*/ 308 w 1893"/>
                <a:gd name="T39" fmla="*/ 1088 h 1674"/>
                <a:gd name="T40" fmla="*/ 308 w 1893"/>
                <a:gd name="T41" fmla="*/ 1168 h 1674"/>
                <a:gd name="T42" fmla="*/ 342 w 1893"/>
                <a:gd name="T43" fmla="*/ 1168 h 1674"/>
                <a:gd name="T44" fmla="*/ 342 w 1893"/>
                <a:gd name="T45" fmla="*/ 1258 h 1674"/>
                <a:gd name="T46" fmla="*/ 394 w 1893"/>
                <a:gd name="T47" fmla="*/ 1258 h 1674"/>
                <a:gd name="T48" fmla="*/ 394 w 1893"/>
                <a:gd name="T49" fmla="*/ 1336 h 1674"/>
                <a:gd name="T50" fmla="*/ 432 w 1893"/>
                <a:gd name="T51" fmla="*/ 1336 h 1674"/>
                <a:gd name="T52" fmla="*/ 432 w 1893"/>
                <a:gd name="T53" fmla="*/ 1424 h 1674"/>
                <a:gd name="T54" fmla="*/ 482 w 1893"/>
                <a:gd name="T55" fmla="*/ 1424 h 1674"/>
                <a:gd name="T56" fmla="*/ 482 w 1893"/>
                <a:gd name="T57" fmla="*/ 1592 h 1674"/>
                <a:gd name="T58" fmla="*/ 510 w 1893"/>
                <a:gd name="T59" fmla="*/ 1592 h 1674"/>
                <a:gd name="T60" fmla="*/ 510 w 1893"/>
                <a:gd name="T61" fmla="*/ 1674 h 1674"/>
                <a:gd name="T62" fmla="*/ 1893 w 1893"/>
                <a:gd name="T63"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3" h="1674">
                  <a:moveTo>
                    <a:pt x="0" y="0"/>
                  </a:moveTo>
                  <a:lnTo>
                    <a:pt x="54" y="0"/>
                  </a:lnTo>
                  <a:lnTo>
                    <a:pt x="54" y="166"/>
                  </a:lnTo>
                  <a:lnTo>
                    <a:pt x="62" y="166"/>
                  </a:lnTo>
                  <a:lnTo>
                    <a:pt x="62" y="252"/>
                  </a:lnTo>
                  <a:lnTo>
                    <a:pt x="74" y="252"/>
                  </a:lnTo>
                  <a:lnTo>
                    <a:pt x="74" y="336"/>
                  </a:lnTo>
                  <a:lnTo>
                    <a:pt x="94" y="336"/>
                  </a:lnTo>
                  <a:lnTo>
                    <a:pt x="94" y="586"/>
                  </a:lnTo>
                  <a:lnTo>
                    <a:pt x="146" y="586"/>
                  </a:lnTo>
                  <a:lnTo>
                    <a:pt x="146" y="670"/>
                  </a:lnTo>
                  <a:lnTo>
                    <a:pt x="202" y="670"/>
                  </a:lnTo>
                  <a:lnTo>
                    <a:pt x="202" y="752"/>
                  </a:lnTo>
                  <a:lnTo>
                    <a:pt x="240" y="752"/>
                  </a:lnTo>
                  <a:lnTo>
                    <a:pt x="240" y="922"/>
                  </a:lnTo>
                  <a:lnTo>
                    <a:pt x="284" y="922"/>
                  </a:lnTo>
                  <a:lnTo>
                    <a:pt x="284" y="1004"/>
                  </a:lnTo>
                  <a:lnTo>
                    <a:pt x="298" y="1004"/>
                  </a:lnTo>
                  <a:lnTo>
                    <a:pt x="298" y="1088"/>
                  </a:lnTo>
                  <a:lnTo>
                    <a:pt x="308" y="1088"/>
                  </a:lnTo>
                  <a:lnTo>
                    <a:pt x="308" y="1168"/>
                  </a:lnTo>
                  <a:lnTo>
                    <a:pt x="342" y="1168"/>
                  </a:lnTo>
                  <a:lnTo>
                    <a:pt x="342" y="1258"/>
                  </a:lnTo>
                  <a:lnTo>
                    <a:pt x="394" y="1258"/>
                  </a:lnTo>
                  <a:lnTo>
                    <a:pt x="394" y="1336"/>
                  </a:lnTo>
                  <a:lnTo>
                    <a:pt x="432" y="1336"/>
                  </a:lnTo>
                  <a:lnTo>
                    <a:pt x="432" y="1424"/>
                  </a:lnTo>
                  <a:lnTo>
                    <a:pt x="482" y="1424"/>
                  </a:lnTo>
                  <a:lnTo>
                    <a:pt x="482" y="1592"/>
                  </a:lnTo>
                  <a:lnTo>
                    <a:pt x="510" y="1592"/>
                  </a:lnTo>
                  <a:lnTo>
                    <a:pt x="510" y="1674"/>
                  </a:lnTo>
                  <a:lnTo>
                    <a:pt x="1893" y="1674"/>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7" name="Line 83"/>
            <p:cNvSpPr>
              <a:spLocks noChangeShapeType="1"/>
            </p:cNvSpPr>
            <p:nvPr/>
          </p:nvSpPr>
          <p:spPr bwMode="auto">
            <a:xfrm>
              <a:off x="5867401" y="3825875"/>
              <a:ext cx="0" cy="10477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8" name="Line 84"/>
            <p:cNvSpPr>
              <a:spLocks noChangeShapeType="1"/>
            </p:cNvSpPr>
            <p:nvPr/>
          </p:nvSpPr>
          <p:spPr bwMode="auto">
            <a:xfrm flipH="1">
              <a:off x="5813426" y="3876675"/>
              <a:ext cx="104775"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9" name="Freeform 85"/>
            <p:cNvSpPr>
              <a:spLocks/>
            </p:cNvSpPr>
            <p:nvPr/>
          </p:nvSpPr>
          <p:spPr bwMode="auto">
            <a:xfrm>
              <a:off x="5454651" y="2787650"/>
              <a:ext cx="1323975" cy="2784475"/>
            </a:xfrm>
            <a:custGeom>
              <a:avLst/>
              <a:gdLst>
                <a:gd name="T0" fmla="*/ 0 w 834"/>
                <a:gd name="T1" fmla="*/ 0 h 1754"/>
                <a:gd name="T2" fmla="*/ 54 w 834"/>
                <a:gd name="T3" fmla="*/ 0 h 1754"/>
                <a:gd name="T4" fmla="*/ 54 w 834"/>
                <a:gd name="T5" fmla="*/ 76 h 1754"/>
                <a:gd name="T6" fmla="*/ 64 w 834"/>
                <a:gd name="T7" fmla="*/ 76 h 1754"/>
                <a:gd name="T8" fmla="*/ 64 w 834"/>
                <a:gd name="T9" fmla="*/ 152 h 1754"/>
                <a:gd name="T10" fmla="*/ 82 w 834"/>
                <a:gd name="T11" fmla="*/ 152 h 1754"/>
                <a:gd name="T12" fmla="*/ 82 w 834"/>
                <a:gd name="T13" fmla="*/ 226 h 1754"/>
                <a:gd name="T14" fmla="*/ 108 w 834"/>
                <a:gd name="T15" fmla="*/ 226 h 1754"/>
                <a:gd name="T16" fmla="*/ 108 w 834"/>
                <a:gd name="T17" fmla="*/ 304 h 1754"/>
                <a:gd name="T18" fmla="*/ 144 w 834"/>
                <a:gd name="T19" fmla="*/ 304 h 1754"/>
                <a:gd name="T20" fmla="*/ 144 w 834"/>
                <a:gd name="T21" fmla="*/ 380 h 1754"/>
                <a:gd name="T22" fmla="*/ 150 w 834"/>
                <a:gd name="T23" fmla="*/ 380 h 1754"/>
                <a:gd name="T24" fmla="*/ 150 w 834"/>
                <a:gd name="T25" fmla="*/ 456 h 1754"/>
                <a:gd name="T26" fmla="*/ 188 w 834"/>
                <a:gd name="T27" fmla="*/ 456 h 1754"/>
                <a:gd name="T28" fmla="*/ 188 w 834"/>
                <a:gd name="T29" fmla="*/ 534 h 1754"/>
                <a:gd name="T30" fmla="*/ 204 w 834"/>
                <a:gd name="T31" fmla="*/ 534 h 1754"/>
                <a:gd name="T32" fmla="*/ 204 w 834"/>
                <a:gd name="T33" fmla="*/ 612 h 1754"/>
                <a:gd name="T34" fmla="*/ 236 w 834"/>
                <a:gd name="T35" fmla="*/ 612 h 1754"/>
                <a:gd name="T36" fmla="*/ 236 w 834"/>
                <a:gd name="T37" fmla="*/ 686 h 1754"/>
                <a:gd name="T38" fmla="*/ 264 w 834"/>
                <a:gd name="T39" fmla="*/ 686 h 1754"/>
                <a:gd name="T40" fmla="*/ 264 w 834"/>
                <a:gd name="T41" fmla="*/ 770 h 1754"/>
                <a:gd name="T42" fmla="*/ 284 w 834"/>
                <a:gd name="T43" fmla="*/ 770 h 1754"/>
                <a:gd name="T44" fmla="*/ 284 w 834"/>
                <a:gd name="T45" fmla="*/ 850 h 1754"/>
                <a:gd name="T46" fmla="*/ 294 w 834"/>
                <a:gd name="T47" fmla="*/ 850 h 1754"/>
                <a:gd name="T48" fmla="*/ 294 w 834"/>
                <a:gd name="T49" fmla="*/ 932 h 1754"/>
                <a:gd name="T50" fmla="*/ 308 w 834"/>
                <a:gd name="T51" fmla="*/ 932 h 1754"/>
                <a:gd name="T52" fmla="*/ 308 w 834"/>
                <a:gd name="T53" fmla="*/ 1016 h 1754"/>
                <a:gd name="T54" fmla="*/ 322 w 834"/>
                <a:gd name="T55" fmla="*/ 1016 h 1754"/>
                <a:gd name="T56" fmla="*/ 322 w 834"/>
                <a:gd name="T57" fmla="*/ 1098 h 1754"/>
                <a:gd name="T58" fmla="*/ 356 w 834"/>
                <a:gd name="T59" fmla="*/ 1098 h 1754"/>
                <a:gd name="T60" fmla="*/ 356 w 834"/>
                <a:gd name="T61" fmla="*/ 1264 h 1754"/>
                <a:gd name="T62" fmla="*/ 386 w 834"/>
                <a:gd name="T63" fmla="*/ 1264 h 1754"/>
                <a:gd name="T64" fmla="*/ 386 w 834"/>
                <a:gd name="T65" fmla="*/ 1342 h 1754"/>
                <a:gd name="T66" fmla="*/ 516 w 834"/>
                <a:gd name="T67" fmla="*/ 1342 h 1754"/>
                <a:gd name="T68" fmla="*/ 516 w 834"/>
                <a:gd name="T69" fmla="*/ 1428 h 1754"/>
                <a:gd name="T70" fmla="*/ 526 w 834"/>
                <a:gd name="T71" fmla="*/ 1428 h 1754"/>
                <a:gd name="T72" fmla="*/ 526 w 834"/>
                <a:gd name="T73" fmla="*/ 1508 h 1754"/>
                <a:gd name="T74" fmla="*/ 630 w 834"/>
                <a:gd name="T75" fmla="*/ 1508 h 1754"/>
                <a:gd name="T76" fmla="*/ 630 w 834"/>
                <a:gd name="T77" fmla="*/ 1590 h 1754"/>
                <a:gd name="T78" fmla="*/ 720 w 834"/>
                <a:gd name="T79" fmla="*/ 1590 h 1754"/>
                <a:gd name="T80" fmla="*/ 720 w 834"/>
                <a:gd name="T81" fmla="*/ 1672 h 1754"/>
                <a:gd name="T82" fmla="*/ 834 w 834"/>
                <a:gd name="T83" fmla="*/ 1672 h 1754"/>
                <a:gd name="T84" fmla="*/ 834 w 834"/>
                <a:gd name="T85"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1754">
                  <a:moveTo>
                    <a:pt x="0" y="0"/>
                  </a:moveTo>
                  <a:lnTo>
                    <a:pt x="54" y="0"/>
                  </a:lnTo>
                  <a:lnTo>
                    <a:pt x="54" y="76"/>
                  </a:lnTo>
                  <a:lnTo>
                    <a:pt x="64" y="76"/>
                  </a:lnTo>
                  <a:lnTo>
                    <a:pt x="64" y="152"/>
                  </a:lnTo>
                  <a:lnTo>
                    <a:pt x="82" y="152"/>
                  </a:lnTo>
                  <a:lnTo>
                    <a:pt x="82" y="226"/>
                  </a:lnTo>
                  <a:lnTo>
                    <a:pt x="108" y="226"/>
                  </a:lnTo>
                  <a:lnTo>
                    <a:pt x="108" y="304"/>
                  </a:lnTo>
                  <a:lnTo>
                    <a:pt x="144" y="304"/>
                  </a:lnTo>
                  <a:lnTo>
                    <a:pt x="144" y="380"/>
                  </a:lnTo>
                  <a:lnTo>
                    <a:pt x="150" y="380"/>
                  </a:lnTo>
                  <a:lnTo>
                    <a:pt x="150" y="456"/>
                  </a:lnTo>
                  <a:lnTo>
                    <a:pt x="188" y="456"/>
                  </a:lnTo>
                  <a:lnTo>
                    <a:pt x="188" y="534"/>
                  </a:lnTo>
                  <a:lnTo>
                    <a:pt x="204" y="534"/>
                  </a:lnTo>
                  <a:lnTo>
                    <a:pt x="204" y="612"/>
                  </a:lnTo>
                  <a:lnTo>
                    <a:pt x="236" y="612"/>
                  </a:lnTo>
                  <a:lnTo>
                    <a:pt x="236" y="686"/>
                  </a:lnTo>
                  <a:lnTo>
                    <a:pt x="264" y="686"/>
                  </a:lnTo>
                  <a:lnTo>
                    <a:pt x="264" y="770"/>
                  </a:lnTo>
                  <a:lnTo>
                    <a:pt x="284" y="770"/>
                  </a:lnTo>
                  <a:lnTo>
                    <a:pt x="284" y="850"/>
                  </a:lnTo>
                  <a:lnTo>
                    <a:pt x="294" y="850"/>
                  </a:lnTo>
                  <a:lnTo>
                    <a:pt x="294" y="932"/>
                  </a:lnTo>
                  <a:lnTo>
                    <a:pt x="308" y="932"/>
                  </a:lnTo>
                  <a:lnTo>
                    <a:pt x="308" y="1016"/>
                  </a:lnTo>
                  <a:lnTo>
                    <a:pt x="322" y="1016"/>
                  </a:lnTo>
                  <a:lnTo>
                    <a:pt x="322" y="1098"/>
                  </a:lnTo>
                  <a:lnTo>
                    <a:pt x="356" y="1098"/>
                  </a:lnTo>
                  <a:lnTo>
                    <a:pt x="356" y="1264"/>
                  </a:lnTo>
                  <a:lnTo>
                    <a:pt x="386" y="1264"/>
                  </a:lnTo>
                  <a:lnTo>
                    <a:pt x="386" y="1342"/>
                  </a:lnTo>
                  <a:lnTo>
                    <a:pt x="516" y="1342"/>
                  </a:lnTo>
                  <a:lnTo>
                    <a:pt x="516" y="1428"/>
                  </a:lnTo>
                  <a:lnTo>
                    <a:pt x="526" y="1428"/>
                  </a:lnTo>
                  <a:lnTo>
                    <a:pt x="526" y="1508"/>
                  </a:lnTo>
                  <a:lnTo>
                    <a:pt x="630" y="1508"/>
                  </a:lnTo>
                  <a:lnTo>
                    <a:pt x="630" y="1590"/>
                  </a:lnTo>
                  <a:lnTo>
                    <a:pt x="720" y="1590"/>
                  </a:lnTo>
                  <a:lnTo>
                    <a:pt x="720" y="1672"/>
                  </a:lnTo>
                  <a:lnTo>
                    <a:pt x="834" y="1672"/>
                  </a:lnTo>
                  <a:lnTo>
                    <a:pt x="834" y="1754"/>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Tree>
    <p:custDataLst>
      <p:tags r:id="rId1"/>
    </p:custDataLst>
    <p:extLst>
      <p:ext uri="{BB962C8B-B14F-4D97-AF65-F5344CB8AC3E}">
        <p14:creationId xmlns:p14="http://schemas.microsoft.com/office/powerpoint/2010/main" val="57439043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smtClean="0"/>
              <a:t>3510: Sous groupes de la classification moléculaire consensus (CMS) du cancer colorectal et efficacité en 1</a:t>
            </a:r>
            <a:r>
              <a:rPr lang="fr-FR" sz="1800" baseline="30000" smtClean="0"/>
              <a:t>e</a:t>
            </a:r>
            <a:r>
              <a:rPr lang="fr-FR" sz="1800" smtClean="0"/>
              <a:t> ligne de FOLFIRI plus cetuximab ou bevacizumab dans l’étude FIRE3 (AIO KRK-0306) – Stintzing S, et al</a:t>
            </a:r>
            <a:endParaRPr lang="fr-FR" sz="1800"/>
          </a:p>
        </p:txBody>
      </p:sp>
      <p:sp>
        <p:nvSpPr>
          <p:cNvPr id="15" name="Text Placeholder 14"/>
          <p:cNvSpPr>
            <a:spLocks noGrp="1"/>
          </p:cNvSpPr>
          <p:nvPr>
            <p:ph type="body" sz="quarter" idx="11"/>
          </p:nvPr>
        </p:nvSpPr>
        <p:spPr>
          <a:xfrm>
            <a:off x="4495800" y="6096000"/>
            <a:ext cx="4283075" cy="487363"/>
          </a:xfrm>
        </p:spPr>
        <p:txBody>
          <a:bodyPr/>
          <a:lstStyle/>
          <a:p>
            <a:r>
              <a:rPr lang="fr-FR" smtClean="0"/>
              <a:t>Stintzing S, et al. J Clin Oncol 2017;35(Suppl):Abstr 3510</a:t>
            </a:r>
            <a:endParaRPr lang="fr-FR"/>
          </a:p>
        </p:txBody>
      </p:sp>
      <p:sp>
        <p:nvSpPr>
          <p:cNvPr id="11"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sp>
        <p:nvSpPr>
          <p:cNvPr id="13" name="TextBox 12"/>
          <p:cNvSpPr txBox="1"/>
          <p:nvPr/>
        </p:nvSpPr>
        <p:spPr>
          <a:xfrm>
            <a:off x="1533734" y="1329796"/>
            <a:ext cx="6629400" cy="307777"/>
          </a:xfrm>
          <a:prstGeom prst="rect">
            <a:avLst/>
          </a:prstGeom>
          <a:noFill/>
        </p:spPr>
        <p:txBody>
          <a:bodyPr wrap="square" rtlCol="0">
            <a:spAutoFit/>
          </a:bodyPr>
          <a:lstStyle/>
          <a:p>
            <a:pPr algn="ctr"/>
            <a:r>
              <a:rPr lang="fr-FR" sz="1400" b="1" dirty="0" smtClean="0"/>
              <a:t>SG dans les RAS sauvages</a:t>
            </a:r>
            <a:endParaRPr lang="fr-FR" sz="1400" b="1" dirty="0"/>
          </a:p>
        </p:txBody>
      </p:sp>
      <p:sp>
        <p:nvSpPr>
          <p:cNvPr id="10" name="TextBox 9">
            <a:extLst>
              <a:ext uri="{FF2B5EF4-FFF2-40B4-BE49-F238E27FC236}">
                <a16:creationId xmlns:a16="http://schemas.microsoft.com/office/drawing/2014/main" xmlns="" id="{AC1EF7AD-D05B-4026-ACBF-525332F80D5A}"/>
              </a:ext>
            </a:extLst>
          </p:cNvPr>
          <p:cNvSpPr txBox="1"/>
          <p:nvPr/>
        </p:nvSpPr>
        <p:spPr>
          <a:xfrm rot="16200000">
            <a:off x="87457" y="4040313"/>
            <a:ext cx="407007" cy="276999"/>
          </a:xfrm>
          <a:prstGeom prst="rect">
            <a:avLst/>
          </a:prstGeom>
          <a:noFill/>
        </p:spPr>
        <p:txBody>
          <a:bodyPr wrap="none" rtlCol="0">
            <a:spAutoFit/>
          </a:bodyPr>
          <a:lstStyle/>
          <a:p>
            <a:pPr algn="ctr"/>
            <a:r>
              <a:rPr lang="fr-FR" sz="1200" dirty="0" smtClean="0"/>
              <a:t>SG</a:t>
            </a:r>
            <a:endParaRPr lang="fr-FR" sz="1200" dirty="0"/>
          </a:p>
        </p:txBody>
      </p:sp>
      <p:sp>
        <p:nvSpPr>
          <p:cNvPr id="16" name="TextBox 15">
            <a:extLst>
              <a:ext uri="{FF2B5EF4-FFF2-40B4-BE49-F238E27FC236}">
                <a16:creationId xmlns:a16="http://schemas.microsoft.com/office/drawing/2014/main" xmlns="" id="{8C405CC1-9566-4A95-A6E2-36E6AC9A2C1D}"/>
              </a:ext>
            </a:extLst>
          </p:cNvPr>
          <p:cNvSpPr txBox="1"/>
          <p:nvPr/>
        </p:nvSpPr>
        <p:spPr>
          <a:xfrm>
            <a:off x="2236453" y="6025189"/>
            <a:ext cx="509575" cy="276999"/>
          </a:xfrm>
          <a:prstGeom prst="rect">
            <a:avLst/>
          </a:prstGeom>
          <a:noFill/>
        </p:spPr>
        <p:txBody>
          <a:bodyPr wrap="none" rtlCol="0">
            <a:spAutoFit/>
          </a:bodyPr>
          <a:lstStyle/>
          <a:p>
            <a:pPr algn="ctr"/>
            <a:r>
              <a:rPr lang="fr-FR" sz="1200" dirty="0" smtClean="0"/>
              <a:t>Mois</a:t>
            </a:r>
            <a:endParaRPr lang="fr-FR" sz="1200" dirty="0"/>
          </a:p>
        </p:txBody>
      </p:sp>
      <p:sp>
        <p:nvSpPr>
          <p:cNvPr id="17" name="TextBox 16">
            <a:extLst>
              <a:ext uri="{FF2B5EF4-FFF2-40B4-BE49-F238E27FC236}">
                <a16:creationId xmlns:a16="http://schemas.microsoft.com/office/drawing/2014/main" xmlns="" id="{3A1399EE-EC83-4102-A06C-AD1415EBDA2E}"/>
              </a:ext>
            </a:extLst>
          </p:cNvPr>
          <p:cNvSpPr txBox="1"/>
          <p:nvPr/>
        </p:nvSpPr>
        <p:spPr>
          <a:xfrm>
            <a:off x="421499" y="2648311"/>
            <a:ext cx="482824" cy="276999"/>
          </a:xfrm>
          <a:prstGeom prst="rect">
            <a:avLst/>
          </a:prstGeom>
          <a:noFill/>
        </p:spPr>
        <p:txBody>
          <a:bodyPr wrap="none" rtlCol="0" anchor="ctr" anchorCtr="0">
            <a:spAutoFit/>
          </a:bodyPr>
          <a:lstStyle/>
          <a:p>
            <a:pPr algn="r"/>
            <a:r>
              <a:rPr lang="fr-FR" sz="1200" dirty="0" smtClean="0"/>
              <a:t>1,00</a:t>
            </a:r>
            <a:endParaRPr lang="fr-FR" sz="1200" dirty="0"/>
          </a:p>
        </p:txBody>
      </p:sp>
      <p:sp>
        <p:nvSpPr>
          <p:cNvPr id="18" name="Freeform: Shape 16">
            <a:extLst>
              <a:ext uri="{FF2B5EF4-FFF2-40B4-BE49-F238E27FC236}">
                <a16:creationId xmlns:a16="http://schemas.microsoft.com/office/drawing/2014/main" xmlns="" id="{54527DC3-3796-4139-BABD-68273FAC4B3F}"/>
              </a:ext>
            </a:extLst>
          </p:cNvPr>
          <p:cNvSpPr/>
          <p:nvPr/>
        </p:nvSpPr>
        <p:spPr>
          <a:xfrm>
            <a:off x="973584"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9" name="Straight Connector 18">
            <a:extLst>
              <a:ext uri="{FF2B5EF4-FFF2-40B4-BE49-F238E27FC236}">
                <a16:creationId xmlns:a16="http://schemas.microsoft.com/office/drawing/2014/main" xmlns="" id="{7B15D41D-E4AA-4691-850A-ECB483035007}"/>
              </a:ext>
            </a:extLst>
          </p:cNvPr>
          <p:cNvCxnSpPr/>
          <p:nvPr/>
        </p:nvCxnSpPr>
        <p:spPr>
          <a:xfrm>
            <a:off x="973584"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5DAD0B98-105E-4671-A0EB-21656C8B8FFF}"/>
              </a:ext>
            </a:extLst>
          </p:cNvPr>
          <p:cNvCxnSpPr/>
          <p:nvPr/>
        </p:nvCxnSpPr>
        <p:spPr>
          <a:xfrm>
            <a:off x="867733" y="278681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9ECBFBEC-86A8-479A-BCDF-FE90821B74BE}"/>
              </a:ext>
            </a:extLst>
          </p:cNvPr>
          <p:cNvSpPr txBox="1"/>
          <p:nvPr/>
        </p:nvSpPr>
        <p:spPr>
          <a:xfrm>
            <a:off x="421499" y="3366991"/>
            <a:ext cx="482824" cy="276999"/>
          </a:xfrm>
          <a:prstGeom prst="rect">
            <a:avLst/>
          </a:prstGeom>
          <a:noFill/>
        </p:spPr>
        <p:txBody>
          <a:bodyPr wrap="none" rtlCol="0" anchor="ctr" anchorCtr="0">
            <a:spAutoFit/>
          </a:bodyPr>
          <a:lstStyle/>
          <a:p>
            <a:pPr algn="r"/>
            <a:r>
              <a:rPr lang="fr-FR" sz="1200" dirty="0" smtClean="0"/>
              <a:t>0,75</a:t>
            </a:r>
            <a:endParaRPr lang="fr-FR" sz="1200" dirty="0"/>
          </a:p>
        </p:txBody>
      </p:sp>
      <p:cxnSp>
        <p:nvCxnSpPr>
          <p:cNvPr id="22" name="Straight Connector 21">
            <a:extLst>
              <a:ext uri="{FF2B5EF4-FFF2-40B4-BE49-F238E27FC236}">
                <a16:creationId xmlns:a16="http://schemas.microsoft.com/office/drawing/2014/main" xmlns="" id="{F2D848AB-116B-445D-9394-4FCAD68632BF}"/>
              </a:ext>
            </a:extLst>
          </p:cNvPr>
          <p:cNvCxnSpPr/>
          <p:nvPr/>
        </p:nvCxnSpPr>
        <p:spPr>
          <a:xfrm>
            <a:off x="867733" y="350549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6020C3D3-CBAE-4471-A1B4-8FDC583019B3}"/>
              </a:ext>
            </a:extLst>
          </p:cNvPr>
          <p:cNvSpPr txBox="1"/>
          <p:nvPr/>
        </p:nvSpPr>
        <p:spPr>
          <a:xfrm>
            <a:off x="421499" y="4031226"/>
            <a:ext cx="482824" cy="276999"/>
          </a:xfrm>
          <a:prstGeom prst="rect">
            <a:avLst/>
          </a:prstGeom>
          <a:noFill/>
        </p:spPr>
        <p:txBody>
          <a:bodyPr wrap="none" rtlCol="0" anchor="ctr" anchorCtr="0">
            <a:spAutoFit/>
          </a:bodyPr>
          <a:lstStyle/>
          <a:p>
            <a:pPr algn="r"/>
            <a:r>
              <a:rPr lang="fr-FR" sz="1200" dirty="0" smtClean="0"/>
              <a:t>0,50</a:t>
            </a:r>
            <a:endParaRPr lang="fr-FR" sz="1200" dirty="0"/>
          </a:p>
        </p:txBody>
      </p:sp>
      <p:cxnSp>
        <p:nvCxnSpPr>
          <p:cNvPr id="24" name="Straight Connector 23">
            <a:extLst>
              <a:ext uri="{FF2B5EF4-FFF2-40B4-BE49-F238E27FC236}">
                <a16:creationId xmlns:a16="http://schemas.microsoft.com/office/drawing/2014/main" xmlns="" id="{8428506F-8C96-465B-96C2-70B78D7DC414}"/>
              </a:ext>
            </a:extLst>
          </p:cNvPr>
          <p:cNvCxnSpPr/>
          <p:nvPr/>
        </p:nvCxnSpPr>
        <p:spPr>
          <a:xfrm>
            <a:off x="867733" y="4169725"/>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D7C2BB16-0A20-4E81-B234-1017C947B5D5}"/>
              </a:ext>
            </a:extLst>
          </p:cNvPr>
          <p:cNvSpPr txBox="1"/>
          <p:nvPr/>
        </p:nvSpPr>
        <p:spPr>
          <a:xfrm>
            <a:off x="421499" y="4728128"/>
            <a:ext cx="482824" cy="276999"/>
          </a:xfrm>
          <a:prstGeom prst="rect">
            <a:avLst/>
          </a:prstGeom>
          <a:noFill/>
        </p:spPr>
        <p:txBody>
          <a:bodyPr wrap="none" rtlCol="0" anchor="ctr" anchorCtr="0">
            <a:spAutoFit/>
          </a:bodyPr>
          <a:lstStyle/>
          <a:p>
            <a:pPr algn="r"/>
            <a:r>
              <a:rPr lang="fr-FR" sz="1200" dirty="0" smtClean="0"/>
              <a:t>0,25</a:t>
            </a:r>
            <a:endParaRPr lang="fr-FR" sz="1200" dirty="0"/>
          </a:p>
        </p:txBody>
      </p:sp>
      <p:cxnSp>
        <p:nvCxnSpPr>
          <p:cNvPr id="26" name="Straight Connector 25">
            <a:extLst>
              <a:ext uri="{FF2B5EF4-FFF2-40B4-BE49-F238E27FC236}">
                <a16:creationId xmlns:a16="http://schemas.microsoft.com/office/drawing/2014/main" xmlns="" id="{A29C25A4-078D-4A64-904C-780836F11F6C}"/>
              </a:ext>
            </a:extLst>
          </p:cNvPr>
          <p:cNvCxnSpPr/>
          <p:nvPr/>
        </p:nvCxnSpPr>
        <p:spPr>
          <a:xfrm>
            <a:off x="867733" y="4866627"/>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493AC20C-4A1F-4496-B663-DBCAB1959162}"/>
              </a:ext>
            </a:extLst>
          </p:cNvPr>
          <p:cNvSpPr txBox="1"/>
          <p:nvPr/>
        </p:nvSpPr>
        <p:spPr>
          <a:xfrm>
            <a:off x="421499" y="5433198"/>
            <a:ext cx="482824" cy="276999"/>
          </a:xfrm>
          <a:prstGeom prst="rect">
            <a:avLst/>
          </a:prstGeom>
          <a:noFill/>
        </p:spPr>
        <p:txBody>
          <a:bodyPr wrap="none" rtlCol="0" anchor="ctr" anchorCtr="0">
            <a:spAutoFit/>
          </a:bodyPr>
          <a:lstStyle/>
          <a:p>
            <a:pPr algn="r"/>
            <a:r>
              <a:rPr lang="fr-FR" sz="1200" dirty="0" smtClean="0"/>
              <a:t>0,00</a:t>
            </a:r>
            <a:endParaRPr lang="fr-FR" sz="1200" dirty="0"/>
          </a:p>
        </p:txBody>
      </p:sp>
      <p:cxnSp>
        <p:nvCxnSpPr>
          <p:cNvPr id="28" name="Straight Connector 27">
            <a:extLst>
              <a:ext uri="{FF2B5EF4-FFF2-40B4-BE49-F238E27FC236}">
                <a16:creationId xmlns:a16="http://schemas.microsoft.com/office/drawing/2014/main" xmlns="" id="{493C5CCA-0E34-4821-805D-19F46E640DA7}"/>
              </a:ext>
            </a:extLst>
          </p:cNvPr>
          <p:cNvCxnSpPr/>
          <p:nvPr/>
        </p:nvCxnSpPr>
        <p:spPr>
          <a:xfrm>
            <a:off x="867733" y="5571256"/>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AC925495-1DB2-480C-9BC9-A492BBF14985}"/>
              </a:ext>
            </a:extLst>
          </p:cNvPr>
          <p:cNvSpPr txBox="1"/>
          <p:nvPr/>
        </p:nvSpPr>
        <p:spPr>
          <a:xfrm>
            <a:off x="838770" y="5708146"/>
            <a:ext cx="269626" cy="276999"/>
          </a:xfrm>
          <a:prstGeom prst="rect">
            <a:avLst/>
          </a:prstGeom>
          <a:noFill/>
        </p:spPr>
        <p:txBody>
          <a:bodyPr wrap="none" rtlCol="0" anchor="ctr" anchorCtr="0">
            <a:spAutoFit/>
          </a:bodyPr>
          <a:lstStyle/>
          <a:p>
            <a:pPr algn="ctr"/>
            <a:r>
              <a:rPr lang="fr-FR" sz="1200" smtClean="0"/>
              <a:t>0</a:t>
            </a:r>
            <a:endParaRPr lang="fr-FR" sz="1200"/>
          </a:p>
        </p:txBody>
      </p:sp>
      <p:cxnSp>
        <p:nvCxnSpPr>
          <p:cNvPr id="56" name="Straight Connector 55">
            <a:extLst>
              <a:ext uri="{FF2B5EF4-FFF2-40B4-BE49-F238E27FC236}">
                <a16:creationId xmlns:a16="http://schemas.microsoft.com/office/drawing/2014/main" xmlns="" id="{9610187A-CB99-46DC-81C9-52C9C2F625C9}"/>
              </a:ext>
            </a:extLst>
          </p:cNvPr>
          <p:cNvCxnSpPr>
            <a:cxnSpLocks/>
          </p:cNvCxnSpPr>
          <p:nvPr/>
        </p:nvCxnSpPr>
        <p:spPr>
          <a:xfrm>
            <a:off x="3971656"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29AECFE3-A47C-42F1-A85C-44AB58E1522F}"/>
              </a:ext>
            </a:extLst>
          </p:cNvPr>
          <p:cNvSpPr txBox="1"/>
          <p:nvPr/>
        </p:nvSpPr>
        <p:spPr>
          <a:xfrm>
            <a:off x="3789781" y="5708146"/>
            <a:ext cx="354584" cy="276999"/>
          </a:xfrm>
          <a:prstGeom prst="rect">
            <a:avLst/>
          </a:prstGeom>
          <a:noFill/>
        </p:spPr>
        <p:txBody>
          <a:bodyPr wrap="none" rtlCol="0" anchor="ctr" anchorCtr="0">
            <a:spAutoFit/>
          </a:bodyPr>
          <a:lstStyle/>
          <a:p>
            <a:pPr algn="ctr"/>
            <a:r>
              <a:rPr lang="fr-FR" sz="1200" smtClean="0"/>
              <a:t>72</a:t>
            </a:r>
            <a:endParaRPr lang="fr-FR" sz="1200"/>
          </a:p>
        </p:txBody>
      </p:sp>
      <p:cxnSp>
        <p:nvCxnSpPr>
          <p:cNvPr id="68" name="Straight Connector 67">
            <a:extLst>
              <a:ext uri="{FF2B5EF4-FFF2-40B4-BE49-F238E27FC236}">
                <a16:creationId xmlns:a16="http://schemas.microsoft.com/office/drawing/2014/main" xmlns="" id="{7750B88A-DF6A-4177-A965-C6FC90A72F02}"/>
              </a:ext>
            </a:extLst>
          </p:cNvPr>
          <p:cNvCxnSpPr>
            <a:cxnSpLocks/>
          </p:cNvCxnSpPr>
          <p:nvPr/>
        </p:nvCxnSpPr>
        <p:spPr>
          <a:xfrm>
            <a:off x="3471979"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38E36A9C-9872-430A-AF3E-C7F728002CED}"/>
              </a:ext>
            </a:extLst>
          </p:cNvPr>
          <p:cNvSpPr txBox="1"/>
          <p:nvPr/>
        </p:nvSpPr>
        <p:spPr>
          <a:xfrm>
            <a:off x="3290866" y="5708146"/>
            <a:ext cx="354584" cy="276999"/>
          </a:xfrm>
          <a:prstGeom prst="rect">
            <a:avLst/>
          </a:prstGeom>
          <a:noFill/>
        </p:spPr>
        <p:txBody>
          <a:bodyPr wrap="none" rtlCol="0" anchor="ctr" anchorCtr="0">
            <a:spAutoFit/>
          </a:bodyPr>
          <a:lstStyle/>
          <a:p>
            <a:pPr algn="ctr"/>
            <a:r>
              <a:rPr lang="fr-FR" sz="1200" smtClean="0"/>
              <a:t>60</a:t>
            </a:r>
            <a:endParaRPr lang="fr-FR" sz="1200"/>
          </a:p>
        </p:txBody>
      </p:sp>
      <p:cxnSp>
        <p:nvCxnSpPr>
          <p:cNvPr id="70" name="Straight Connector 69">
            <a:extLst>
              <a:ext uri="{FF2B5EF4-FFF2-40B4-BE49-F238E27FC236}">
                <a16:creationId xmlns:a16="http://schemas.microsoft.com/office/drawing/2014/main" xmlns="" id="{B76C3682-AD90-4754-9C88-37F8E3B81CD3}"/>
              </a:ext>
            </a:extLst>
          </p:cNvPr>
          <p:cNvCxnSpPr>
            <a:cxnSpLocks/>
          </p:cNvCxnSpPr>
          <p:nvPr/>
        </p:nvCxnSpPr>
        <p:spPr>
          <a:xfrm>
            <a:off x="2972300"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D82D58E4-D60F-4BE8-9078-276035BF4167}"/>
              </a:ext>
            </a:extLst>
          </p:cNvPr>
          <p:cNvSpPr txBox="1"/>
          <p:nvPr/>
        </p:nvSpPr>
        <p:spPr>
          <a:xfrm>
            <a:off x="2791951" y="5708146"/>
            <a:ext cx="354584" cy="276999"/>
          </a:xfrm>
          <a:prstGeom prst="rect">
            <a:avLst/>
          </a:prstGeom>
          <a:noFill/>
        </p:spPr>
        <p:txBody>
          <a:bodyPr wrap="none" rtlCol="0" anchor="ctr" anchorCtr="0">
            <a:spAutoFit/>
          </a:bodyPr>
          <a:lstStyle/>
          <a:p>
            <a:pPr algn="ctr"/>
            <a:r>
              <a:rPr lang="fr-FR" sz="1200" smtClean="0"/>
              <a:t>48</a:t>
            </a:r>
            <a:endParaRPr lang="fr-FR" sz="1200"/>
          </a:p>
        </p:txBody>
      </p:sp>
      <p:cxnSp>
        <p:nvCxnSpPr>
          <p:cNvPr id="72" name="Straight Connector 71">
            <a:extLst>
              <a:ext uri="{FF2B5EF4-FFF2-40B4-BE49-F238E27FC236}">
                <a16:creationId xmlns:a16="http://schemas.microsoft.com/office/drawing/2014/main" xmlns="" id="{B84BB9D9-9C98-4A23-8582-E6676DD3E3CA}"/>
              </a:ext>
            </a:extLst>
          </p:cNvPr>
          <p:cNvCxnSpPr>
            <a:cxnSpLocks/>
          </p:cNvCxnSpPr>
          <p:nvPr/>
        </p:nvCxnSpPr>
        <p:spPr>
          <a:xfrm>
            <a:off x="2472621"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xmlns="" id="{A75CE29A-D0BB-4105-A408-DC3CF60F3ABD}"/>
              </a:ext>
            </a:extLst>
          </p:cNvPr>
          <p:cNvSpPr txBox="1"/>
          <p:nvPr/>
        </p:nvSpPr>
        <p:spPr>
          <a:xfrm>
            <a:off x="2293036" y="5708146"/>
            <a:ext cx="354584" cy="276999"/>
          </a:xfrm>
          <a:prstGeom prst="rect">
            <a:avLst/>
          </a:prstGeom>
          <a:noFill/>
        </p:spPr>
        <p:txBody>
          <a:bodyPr wrap="none" rtlCol="0" anchor="ctr" anchorCtr="0">
            <a:spAutoFit/>
          </a:bodyPr>
          <a:lstStyle/>
          <a:p>
            <a:pPr algn="ctr"/>
            <a:r>
              <a:rPr lang="fr-FR" sz="1200" smtClean="0"/>
              <a:t>36</a:t>
            </a:r>
            <a:endParaRPr lang="fr-FR" sz="1200"/>
          </a:p>
        </p:txBody>
      </p:sp>
      <p:cxnSp>
        <p:nvCxnSpPr>
          <p:cNvPr id="74" name="Straight Connector 73">
            <a:extLst>
              <a:ext uri="{FF2B5EF4-FFF2-40B4-BE49-F238E27FC236}">
                <a16:creationId xmlns:a16="http://schemas.microsoft.com/office/drawing/2014/main" xmlns="" id="{A3404F0F-1633-4F0E-BE86-F4C2DC9AA2D2}"/>
              </a:ext>
            </a:extLst>
          </p:cNvPr>
          <p:cNvCxnSpPr>
            <a:cxnSpLocks/>
          </p:cNvCxnSpPr>
          <p:nvPr/>
        </p:nvCxnSpPr>
        <p:spPr>
          <a:xfrm>
            <a:off x="1972942"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xmlns="" id="{0138D77F-5C10-46D1-AA6C-E68D305ADC3C}"/>
              </a:ext>
            </a:extLst>
          </p:cNvPr>
          <p:cNvSpPr txBox="1"/>
          <p:nvPr/>
        </p:nvSpPr>
        <p:spPr>
          <a:xfrm>
            <a:off x="1794121" y="5708146"/>
            <a:ext cx="354584" cy="276999"/>
          </a:xfrm>
          <a:prstGeom prst="rect">
            <a:avLst/>
          </a:prstGeom>
          <a:noFill/>
        </p:spPr>
        <p:txBody>
          <a:bodyPr wrap="none" rtlCol="0" anchor="ctr" anchorCtr="0">
            <a:spAutoFit/>
          </a:bodyPr>
          <a:lstStyle/>
          <a:p>
            <a:pPr algn="ctr"/>
            <a:r>
              <a:rPr lang="fr-FR" sz="1200" smtClean="0"/>
              <a:t>24</a:t>
            </a:r>
            <a:endParaRPr lang="fr-FR" sz="1200"/>
          </a:p>
        </p:txBody>
      </p:sp>
      <p:cxnSp>
        <p:nvCxnSpPr>
          <p:cNvPr id="76" name="Straight Connector 75">
            <a:extLst>
              <a:ext uri="{FF2B5EF4-FFF2-40B4-BE49-F238E27FC236}">
                <a16:creationId xmlns:a16="http://schemas.microsoft.com/office/drawing/2014/main" xmlns="" id="{E8396D78-E1B1-4B92-B983-B26A41D38A41}"/>
              </a:ext>
            </a:extLst>
          </p:cNvPr>
          <p:cNvCxnSpPr>
            <a:cxnSpLocks/>
          </p:cNvCxnSpPr>
          <p:nvPr/>
        </p:nvCxnSpPr>
        <p:spPr>
          <a:xfrm>
            <a:off x="1473263"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A15A8450-3007-4BEC-BCCB-FB4C4D515A68}"/>
              </a:ext>
            </a:extLst>
          </p:cNvPr>
          <p:cNvSpPr txBox="1"/>
          <p:nvPr/>
        </p:nvSpPr>
        <p:spPr>
          <a:xfrm>
            <a:off x="1295206" y="5708146"/>
            <a:ext cx="354584" cy="276999"/>
          </a:xfrm>
          <a:prstGeom prst="rect">
            <a:avLst/>
          </a:prstGeom>
          <a:noFill/>
        </p:spPr>
        <p:txBody>
          <a:bodyPr wrap="none" rtlCol="0" anchor="ctr" anchorCtr="0">
            <a:spAutoFit/>
          </a:bodyPr>
          <a:lstStyle/>
          <a:p>
            <a:pPr algn="ctr"/>
            <a:r>
              <a:rPr lang="fr-FR" sz="1200" smtClean="0"/>
              <a:t>12</a:t>
            </a:r>
            <a:endParaRPr lang="fr-FR" sz="1200"/>
          </a:p>
        </p:txBody>
      </p:sp>
      <p:graphicFrame>
        <p:nvGraphicFramePr>
          <p:cNvPr id="85" name="Table 84">
            <a:extLst>
              <a:ext uri="{FF2B5EF4-FFF2-40B4-BE49-F238E27FC236}">
                <a16:creationId xmlns:a16="http://schemas.microsoft.com/office/drawing/2014/main" xmlns="" id="{86C6649C-B826-43D4-AB22-6D7E350CF627}"/>
              </a:ext>
            </a:extLst>
          </p:cNvPr>
          <p:cNvGraphicFramePr>
            <a:graphicFrameLocks noGrp="1"/>
          </p:cNvGraphicFramePr>
          <p:nvPr>
            <p:extLst>
              <p:ext uri="{D42A27DB-BD31-4B8C-83A1-F6EECF244321}">
                <p14:modId xmlns:p14="http://schemas.microsoft.com/office/powerpoint/2010/main" val="3822015207"/>
              </p:ext>
            </p:extLst>
          </p:nvPr>
        </p:nvGraphicFramePr>
        <p:xfrm>
          <a:off x="1852864" y="1918466"/>
          <a:ext cx="2921145" cy="1320120"/>
        </p:xfrm>
        <a:graphic>
          <a:graphicData uri="http://schemas.openxmlformats.org/drawingml/2006/table">
            <a:tbl>
              <a:tblPr firstRow="1" bandRow="1">
                <a:tableStyleId>{5202B0CA-FC54-4496-8BCA-5EF66A818D29}</a:tableStyleId>
              </a:tblPr>
              <a:tblGrid>
                <a:gridCol w="568000">
                  <a:extLst>
                    <a:ext uri="{9D8B030D-6E8A-4147-A177-3AD203B41FA5}">
                      <a16:colId xmlns:a16="http://schemas.microsoft.com/office/drawing/2014/main" xmlns="" val="2999226074"/>
                    </a:ext>
                  </a:extLst>
                </a:gridCol>
                <a:gridCol w="568000">
                  <a:extLst>
                    <a:ext uri="{9D8B030D-6E8A-4147-A177-3AD203B41FA5}">
                      <a16:colId xmlns:a16="http://schemas.microsoft.com/office/drawing/2014/main" xmlns="" val="1003751497"/>
                    </a:ext>
                  </a:extLst>
                </a:gridCol>
                <a:gridCol w="1009832">
                  <a:extLst>
                    <a:ext uri="{9D8B030D-6E8A-4147-A177-3AD203B41FA5}">
                      <a16:colId xmlns:a16="http://schemas.microsoft.com/office/drawing/2014/main" xmlns="" val="3849298981"/>
                    </a:ext>
                  </a:extLst>
                </a:gridCol>
                <a:gridCol w="775313">
                  <a:extLst>
                    <a:ext uri="{9D8B030D-6E8A-4147-A177-3AD203B41FA5}">
                      <a16:colId xmlns:a16="http://schemas.microsoft.com/office/drawing/2014/main" xmlns=""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4D4D4D"/>
                          </a:solidFill>
                        </a:rPr>
                        <a:t>n/N</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rPr>
                        <a:t>SG </a:t>
                      </a:r>
                      <a:r>
                        <a:rPr lang="en-GB" sz="1050" dirty="0" err="1" smtClean="0">
                          <a:solidFill>
                            <a:srgbClr val="4D4D4D"/>
                          </a:solidFill>
                        </a:rPr>
                        <a:t>médiane</a:t>
                      </a:r>
                      <a:r>
                        <a:rPr lang="en-GB" sz="1050" dirty="0" smtClean="0">
                          <a:solidFill>
                            <a:srgbClr val="4D4D4D"/>
                          </a:solidFill>
                        </a:rPr>
                        <a:t>, </a:t>
                      </a:r>
                      <a:r>
                        <a:rPr lang="en-GB" sz="1050" dirty="0" err="1" smtClean="0">
                          <a:solidFill>
                            <a:srgbClr val="4D4D4D"/>
                          </a:solidFill>
                        </a:rPr>
                        <a:t>mois</a:t>
                      </a:r>
                      <a:endParaRPr lang="en-GB" sz="1050" dirty="0">
                        <a:solidFill>
                          <a:srgbClr val="4D4D4D"/>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rPr>
                        <a:t>IC95%</a:t>
                      </a:r>
                      <a:endParaRPr lang="en-GB" sz="1050" dirty="0">
                        <a:solidFill>
                          <a:srgbClr val="4D4D4D"/>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0">
                <a:tc>
                  <a:txBody>
                    <a:bodyPr/>
                    <a:lstStyle/>
                    <a:p>
                      <a:r>
                        <a:rPr lang="en-GB" sz="1050" b="1" dirty="0">
                          <a:solidFill>
                            <a:srgbClr val="043882"/>
                          </a:solidFill>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19/23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chemeClr val="tx1"/>
                          </a:solidFill>
                        </a:rPr>
                        <a:t>17,9</a:t>
                      </a:r>
                      <a:endParaRPr lang="en-GB" sz="105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chemeClr val="tx1"/>
                          </a:solidFill>
                        </a:rPr>
                        <a:t>7,1 –</a:t>
                      </a:r>
                      <a:r>
                        <a:rPr lang="en-GB" sz="1050" baseline="0" dirty="0" smtClean="0">
                          <a:solidFill>
                            <a:schemeClr val="tx1"/>
                          </a:solidFill>
                        </a:rPr>
                        <a:t> </a:t>
                      </a:r>
                      <a:r>
                        <a:rPr lang="en-GB" sz="1050" dirty="0" smtClean="0">
                          <a:solidFill>
                            <a:schemeClr val="tx1"/>
                          </a:solidFill>
                        </a:rPr>
                        <a:t>28,7</a:t>
                      </a:r>
                      <a:endParaRPr lang="en-GB" sz="105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0">
                <a:tc>
                  <a:txBody>
                    <a:bodyPr/>
                    <a:lstStyle/>
                    <a:p>
                      <a:r>
                        <a:rPr lang="en-GB" sz="1050" b="1" dirty="0">
                          <a:solidFill>
                            <a:schemeClr val="accent3"/>
                          </a:solidFill>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24/53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38,3</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33,9 –</a:t>
                      </a:r>
                      <a:r>
                        <a:rPr lang="en-GB" sz="1050" baseline="0" dirty="0" smtClean="0">
                          <a:solidFill>
                            <a:schemeClr val="tx1"/>
                          </a:solidFill>
                        </a:rPr>
                        <a:t> </a:t>
                      </a:r>
                      <a:r>
                        <a:rPr lang="en-GB" sz="1050" dirty="0" smtClean="0">
                          <a:solidFill>
                            <a:schemeClr val="tx1"/>
                          </a:solidFill>
                        </a:rPr>
                        <a:t>42,8</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851796487"/>
                  </a:ext>
                </a:extLst>
              </a:tr>
              <a:tr h="0">
                <a:tc>
                  <a:txBody>
                    <a:bodyPr/>
                    <a:lstStyle/>
                    <a:p>
                      <a:r>
                        <a:rPr lang="en-GB" sz="1050" b="1" dirty="0">
                          <a:solidFill>
                            <a:schemeClr val="accent2"/>
                          </a:solidFill>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13/22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16,6</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ND –</a:t>
                      </a:r>
                      <a:r>
                        <a:rPr lang="en-GB" sz="1050" baseline="0" dirty="0" smtClean="0">
                          <a:solidFill>
                            <a:schemeClr val="tx1"/>
                          </a:solidFill>
                        </a:rPr>
                        <a:t> </a:t>
                      </a:r>
                      <a:r>
                        <a:rPr lang="en-GB" sz="1050" dirty="0" smtClean="0">
                          <a:solidFill>
                            <a:schemeClr val="tx1"/>
                          </a:solidFill>
                        </a:rPr>
                        <a:t>42,3</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3"/>
                  </a:ext>
                </a:extLst>
              </a:tr>
              <a:tr h="0">
                <a:tc>
                  <a:txBody>
                    <a:bodyPr/>
                    <a:lstStyle/>
                    <a:p>
                      <a:r>
                        <a:rPr lang="en-GB" sz="1050" b="1" dirty="0">
                          <a:solidFill>
                            <a:schemeClr val="accent4"/>
                          </a:solidFill>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chemeClr val="tx1"/>
                          </a:solidFill>
                        </a:rPr>
                        <a:t>24/51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40,1</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20,3 – 59,9</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20" name="TextBox 119">
            <a:extLst>
              <a:ext uri="{FF2B5EF4-FFF2-40B4-BE49-F238E27FC236}">
                <a16:creationId xmlns:a16="http://schemas.microsoft.com/office/drawing/2014/main" xmlns="" id="{8C405CC1-9566-4A95-A6E2-36E6AC9A2C1D}"/>
              </a:ext>
            </a:extLst>
          </p:cNvPr>
          <p:cNvSpPr txBox="1"/>
          <p:nvPr/>
        </p:nvSpPr>
        <p:spPr>
          <a:xfrm>
            <a:off x="1697778" y="1605590"/>
            <a:ext cx="1586943" cy="276999"/>
          </a:xfrm>
          <a:prstGeom prst="rect">
            <a:avLst/>
          </a:prstGeom>
          <a:noFill/>
        </p:spPr>
        <p:txBody>
          <a:bodyPr wrap="none" rtlCol="0">
            <a:spAutoFit/>
          </a:bodyPr>
          <a:lstStyle/>
          <a:p>
            <a:pPr algn="ctr"/>
            <a:r>
              <a:rPr lang="fr-FR" sz="1200" b="1" dirty="0" smtClean="0"/>
              <a:t>FOLFIRI </a:t>
            </a:r>
            <a:r>
              <a:rPr lang="fr-FR" sz="1200" b="1" dirty="0" err="1" smtClean="0"/>
              <a:t>cetuximab</a:t>
            </a:r>
            <a:endParaRPr lang="fr-FR" sz="1200" b="1" dirty="0"/>
          </a:p>
        </p:txBody>
      </p:sp>
      <p:sp>
        <p:nvSpPr>
          <p:cNvPr id="121" name="TextBox 120">
            <a:extLst>
              <a:ext uri="{FF2B5EF4-FFF2-40B4-BE49-F238E27FC236}">
                <a16:creationId xmlns:a16="http://schemas.microsoft.com/office/drawing/2014/main" xmlns="" id="{29AECFE3-A47C-42F1-A85C-44AB58E1522F}"/>
              </a:ext>
            </a:extLst>
          </p:cNvPr>
          <p:cNvSpPr txBox="1"/>
          <p:nvPr/>
        </p:nvSpPr>
        <p:spPr>
          <a:xfrm>
            <a:off x="3209460" y="3249020"/>
            <a:ext cx="1244000" cy="253916"/>
          </a:xfrm>
          <a:prstGeom prst="rect">
            <a:avLst/>
          </a:prstGeom>
          <a:noFill/>
        </p:spPr>
        <p:txBody>
          <a:bodyPr wrap="none" rtlCol="0" anchor="ctr" anchorCtr="0">
            <a:spAutoFit/>
          </a:bodyPr>
          <a:lstStyle/>
          <a:p>
            <a:pPr algn="r"/>
            <a:r>
              <a:rPr lang="fr-FR" sz="1050" dirty="0" smtClean="0"/>
              <a:t>Log-</a:t>
            </a:r>
            <a:r>
              <a:rPr lang="fr-FR" sz="1050" dirty="0" err="1" smtClean="0"/>
              <a:t>rank</a:t>
            </a:r>
            <a:r>
              <a:rPr lang="fr-FR" sz="1050" dirty="0" smtClean="0"/>
              <a:t> p=0,004</a:t>
            </a:r>
            <a:endParaRPr lang="fr-FR" sz="1050" dirty="0"/>
          </a:p>
        </p:txBody>
      </p:sp>
      <p:sp>
        <p:nvSpPr>
          <p:cNvPr id="122" name="TextBox 121">
            <a:extLst>
              <a:ext uri="{FF2B5EF4-FFF2-40B4-BE49-F238E27FC236}">
                <a16:creationId xmlns:a16="http://schemas.microsoft.com/office/drawing/2014/main" xmlns="" id="{AC1EF7AD-D05B-4026-ACBF-525332F80D5A}"/>
              </a:ext>
            </a:extLst>
          </p:cNvPr>
          <p:cNvSpPr txBox="1"/>
          <p:nvPr/>
        </p:nvSpPr>
        <p:spPr>
          <a:xfrm rot="16200000">
            <a:off x="4345692" y="4040313"/>
            <a:ext cx="407007" cy="276999"/>
          </a:xfrm>
          <a:prstGeom prst="rect">
            <a:avLst/>
          </a:prstGeom>
          <a:noFill/>
        </p:spPr>
        <p:txBody>
          <a:bodyPr wrap="none" rtlCol="0">
            <a:spAutoFit/>
          </a:bodyPr>
          <a:lstStyle/>
          <a:p>
            <a:pPr algn="ctr"/>
            <a:r>
              <a:rPr lang="fr-FR" sz="1200" dirty="0" smtClean="0"/>
              <a:t>SG</a:t>
            </a:r>
            <a:endParaRPr lang="fr-FR" sz="1200" dirty="0"/>
          </a:p>
        </p:txBody>
      </p:sp>
      <p:sp>
        <p:nvSpPr>
          <p:cNvPr id="123" name="TextBox 122">
            <a:extLst>
              <a:ext uri="{FF2B5EF4-FFF2-40B4-BE49-F238E27FC236}">
                <a16:creationId xmlns:a16="http://schemas.microsoft.com/office/drawing/2014/main" xmlns="" id="{8C405CC1-9566-4A95-A6E2-36E6AC9A2C1D}"/>
              </a:ext>
            </a:extLst>
          </p:cNvPr>
          <p:cNvSpPr txBox="1"/>
          <p:nvPr/>
        </p:nvSpPr>
        <p:spPr>
          <a:xfrm>
            <a:off x="6494688" y="6025189"/>
            <a:ext cx="509575" cy="276999"/>
          </a:xfrm>
          <a:prstGeom prst="rect">
            <a:avLst/>
          </a:prstGeom>
          <a:noFill/>
        </p:spPr>
        <p:txBody>
          <a:bodyPr wrap="none" rtlCol="0">
            <a:spAutoFit/>
          </a:bodyPr>
          <a:lstStyle/>
          <a:p>
            <a:pPr algn="ctr"/>
            <a:r>
              <a:rPr lang="fr-FR" sz="1200" dirty="0" smtClean="0"/>
              <a:t>Mois</a:t>
            </a:r>
            <a:endParaRPr lang="fr-FR" sz="1200" dirty="0"/>
          </a:p>
        </p:txBody>
      </p:sp>
      <p:sp>
        <p:nvSpPr>
          <p:cNvPr id="124" name="TextBox 123">
            <a:extLst>
              <a:ext uri="{FF2B5EF4-FFF2-40B4-BE49-F238E27FC236}">
                <a16:creationId xmlns:a16="http://schemas.microsoft.com/office/drawing/2014/main" xmlns="" id="{3A1399EE-EC83-4102-A06C-AD1415EBDA2E}"/>
              </a:ext>
            </a:extLst>
          </p:cNvPr>
          <p:cNvSpPr txBox="1"/>
          <p:nvPr/>
        </p:nvSpPr>
        <p:spPr>
          <a:xfrm>
            <a:off x="4679734" y="2648311"/>
            <a:ext cx="482824" cy="276999"/>
          </a:xfrm>
          <a:prstGeom prst="rect">
            <a:avLst/>
          </a:prstGeom>
          <a:noFill/>
        </p:spPr>
        <p:txBody>
          <a:bodyPr wrap="none" rtlCol="0" anchor="ctr" anchorCtr="0">
            <a:spAutoFit/>
          </a:bodyPr>
          <a:lstStyle/>
          <a:p>
            <a:pPr algn="r"/>
            <a:r>
              <a:rPr lang="fr-FR" sz="1200" dirty="0" smtClean="0"/>
              <a:t>1,00</a:t>
            </a:r>
            <a:endParaRPr lang="fr-FR" sz="1200" dirty="0"/>
          </a:p>
        </p:txBody>
      </p:sp>
      <p:sp>
        <p:nvSpPr>
          <p:cNvPr id="125" name="Freeform: Shape 16">
            <a:extLst>
              <a:ext uri="{FF2B5EF4-FFF2-40B4-BE49-F238E27FC236}">
                <a16:creationId xmlns:a16="http://schemas.microsoft.com/office/drawing/2014/main" xmlns="" id="{54527DC3-3796-4139-BABD-68273FAC4B3F}"/>
              </a:ext>
            </a:extLst>
          </p:cNvPr>
          <p:cNvSpPr/>
          <p:nvPr/>
        </p:nvSpPr>
        <p:spPr>
          <a:xfrm>
            <a:off x="5231819"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26" name="Straight Connector 125">
            <a:extLst>
              <a:ext uri="{FF2B5EF4-FFF2-40B4-BE49-F238E27FC236}">
                <a16:creationId xmlns:a16="http://schemas.microsoft.com/office/drawing/2014/main" xmlns="" id="{7B15D41D-E4AA-4691-850A-ECB483035007}"/>
              </a:ext>
            </a:extLst>
          </p:cNvPr>
          <p:cNvCxnSpPr/>
          <p:nvPr/>
        </p:nvCxnSpPr>
        <p:spPr>
          <a:xfrm>
            <a:off x="5231819"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5DAD0B98-105E-4671-A0EB-21656C8B8FFF}"/>
              </a:ext>
            </a:extLst>
          </p:cNvPr>
          <p:cNvCxnSpPr/>
          <p:nvPr/>
        </p:nvCxnSpPr>
        <p:spPr>
          <a:xfrm>
            <a:off x="5125968" y="278681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xmlns="" id="{9ECBFBEC-86A8-479A-BCDF-FE90821B74BE}"/>
              </a:ext>
            </a:extLst>
          </p:cNvPr>
          <p:cNvSpPr txBox="1"/>
          <p:nvPr/>
        </p:nvSpPr>
        <p:spPr>
          <a:xfrm>
            <a:off x="4679734" y="3366991"/>
            <a:ext cx="482824" cy="276999"/>
          </a:xfrm>
          <a:prstGeom prst="rect">
            <a:avLst/>
          </a:prstGeom>
          <a:noFill/>
        </p:spPr>
        <p:txBody>
          <a:bodyPr wrap="none" rtlCol="0" anchor="ctr" anchorCtr="0">
            <a:spAutoFit/>
          </a:bodyPr>
          <a:lstStyle/>
          <a:p>
            <a:pPr algn="r"/>
            <a:r>
              <a:rPr lang="fr-FR" sz="1200" dirty="0" smtClean="0"/>
              <a:t>0,75</a:t>
            </a:r>
            <a:endParaRPr lang="fr-FR" sz="1200" dirty="0"/>
          </a:p>
        </p:txBody>
      </p:sp>
      <p:cxnSp>
        <p:nvCxnSpPr>
          <p:cNvPr id="129" name="Straight Connector 128">
            <a:extLst>
              <a:ext uri="{FF2B5EF4-FFF2-40B4-BE49-F238E27FC236}">
                <a16:creationId xmlns:a16="http://schemas.microsoft.com/office/drawing/2014/main" xmlns="" id="{F2D848AB-116B-445D-9394-4FCAD68632BF}"/>
              </a:ext>
            </a:extLst>
          </p:cNvPr>
          <p:cNvCxnSpPr/>
          <p:nvPr/>
        </p:nvCxnSpPr>
        <p:spPr>
          <a:xfrm>
            <a:off x="5125968" y="350549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xmlns="" id="{6020C3D3-CBAE-4471-A1B4-8FDC583019B3}"/>
              </a:ext>
            </a:extLst>
          </p:cNvPr>
          <p:cNvSpPr txBox="1"/>
          <p:nvPr/>
        </p:nvSpPr>
        <p:spPr>
          <a:xfrm>
            <a:off x="4679734" y="4031226"/>
            <a:ext cx="482824" cy="276999"/>
          </a:xfrm>
          <a:prstGeom prst="rect">
            <a:avLst/>
          </a:prstGeom>
          <a:noFill/>
        </p:spPr>
        <p:txBody>
          <a:bodyPr wrap="none" rtlCol="0" anchor="ctr" anchorCtr="0">
            <a:spAutoFit/>
          </a:bodyPr>
          <a:lstStyle/>
          <a:p>
            <a:pPr algn="r"/>
            <a:r>
              <a:rPr lang="fr-FR" sz="1200" dirty="0" smtClean="0"/>
              <a:t>0,50</a:t>
            </a:r>
            <a:endParaRPr lang="fr-FR" sz="1200" dirty="0"/>
          </a:p>
        </p:txBody>
      </p:sp>
      <p:cxnSp>
        <p:nvCxnSpPr>
          <p:cNvPr id="131" name="Straight Connector 130">
            <a:extLst>
              <a:ext uri="{FF2B5EF4-FFF2-40B4-BE49-F238E27FC236}">
                <a16:creationId xmlns:a16="http://schemas.microsoft.com/office/drawing/2014/main" xmlns="" id="{8428506F-8C96-465B-96C2-70B78D7DC414}"/>
              </a:ext>
            </a:extLst>
          </p:cNvPr>
          <p:cNvCxnSpPr/>
          <p:nvPr/>
        </p:nvCxnSpPr>
        <p:spPr>
          <a:xfrm>
            <a:off x="5125968" y="4169725"/>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xmlns="" id="{D7C2BB16-0A20-4E81-B234-1017C947B5D5}"/>
              </a:ext>
            </a:extLst>
          </p:cNvPr>
          <p:cNvSpPr txBox="1"/>
          <p:nvPr/>
        </p:nvSpPr>
        <p:spPr>
          <a:xfrm>
            <a:off x="4679734" y="4728128"/>
            <a:ext cx="482824" cy="276999"/>
          </a:xfrm>
          <a:prstGeom prst="rect">
            <a:avLst/>
          </a:prstGeom>
          <a:noFill/>
        </p:spPr>
        <p:txBody>
          <a:bodyPr wrap="none" rtlCol="0" anchor="ctr" anchorCtr="0">
            <a:spAutoFit/>
          </a:bodyPr>
          <a:lstStyle/>
          <a:p>
            <a:pPr algn="r"/>
            <a:r>
              <a:rPr lang="fr-FR" sz="1200" dirty="0" smtClean="0"/>
              <a:t>0,25</a:t>
            </a:r>
            <a:endParaRPr lang="fr-FR" sz="1200" dirty="0"/>
          </a:p>
        </p:txBody>
      </p:sp>
      <p:cxnSp>
        <p:nvCxnSpPr>
          <p:cNvPr id="133" name="Straight Connector 132">
            <a:extLst>
              <a:ext uri="{FF2B5EF4-FFF2-40B4-BE49-F238E27FC236}">
                <a16:creationId xmlns:a16="http://schemas.microsoft.com/office/drawing/2014/main" xmlns="" id="{A29C25A4-078D-4A64-904C-780836F11F6C}"/>
              </a:ext>
            </a:extLst>
          </p:cNvPr>
          <p:cNvCxnSpPr/>
          <p:nvPr/>
        </p:nvCxnSpPr>
        <p:spPr>
          <a:xfrm>
            <a:off x="5125968" y="4866627"/>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xmlns="" id="{493AC20C-4A1F-4496-B663-DBCAB1959162}"/>
              </a:ext>
            </a:extLst>
          </p:cNvPr>
          <p:cNvSpPr txBox="1"/>
          <p:nvPr/>
        </p:nvSpPr>
        <p:spPr>
          <a:xfrm>
            <a:off x="4679734" y="5433198"/>
            <a:ext cx="482824" cy="276999"/>
          </a:xfrm>
          <a:prstGeom prst="rect">
            <a:avLst/>
          </a:prstGeom>
          <a:noFill/>
        </p:spPr>
        <p:txBody>
          <a:bodyPr wrap="none" rtlCol="0" anchor="ctr" anchorCtr="0">
            <a:spAutoFit/>
          </a:bodyPr>
          <a:lstStyle/>
          <a:p>
            <a:pPr algn="r"/>
            <a:r>
              <a:rPr lang="fr-FR" sz="1200" dirty="0" smtClean="0"/>
              <a:t>0,00</a:t>
            </a:r>
            <a:endParaRPr lang="fr-FR" sz="1200" dirty="0"/>
          </a:p>
        </p:txBody>
      </p:sp>
      <p:cxnSp>
        <p:nvCxnSpPr>
          <p:cNvPr id="135" name="Straight Connector 134">
            <a:extLst>
              <a:ext uri="{FF2B5EF4-FFF2-40B4-BE49-F238E27FC236}">
                <a16:creationId xmlns:a16="http://schemas.microsoft.com/office/drawing/2014/main" xmlns="" id="{493C5CCA-0E34-4821-805D-19F46E640DA7}"/>
              </a:ext>
            </a:extLst>
          </p:cNvPr>
          <p:cNvCxnSpPr/>
          <p:nvPr/>
        </p:nvCxnSpPr>
        <p:spPr>
          <a:xfrm>
            <a:off x="5125968" y="5571256"/>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xmlns="" id="{AC925495-1DB2-480C-9BC9-A492BBF14985}"/>
              </a:ext>
            </a:extLst>
          </p:cNvPr>
          <p:cNvSpPr txBox="1"/>
          <p:nvPr/>
        </p:nvSpPr>
        <p:spPr>
          <a:xfrm>
            <a:off x="5097005" y="5708146"/>
            <a:ext cx="269626" cy="276999"/>
          </a:xfrm>
          <a:prstGeom prst="rect">
            <a:avLst/>
          </a:prstGeom>
          <a:noFill/>
        </p:spPr>
        <p:txBody>
          <a:bodyPr wrap="none" rtlCol="0" anchor="ctr" anchorCtr="0">
            <a:spAutoFit/>
          </a:bodyPr>
          <a:lstStyle/>
          <a:p>
            <a:pPr algn="ctr"/>
            <a:r>
              <a:rPr lang="fr-FR" sz="1200" smtClean="0"/>
              <a:t>0</a:t>
            </a:r>
            <a:endParaRPr lang="fr-FR" sz="1200"/>
          </a:p>
        </p:txBody>
      </p:sp>
      <p:cxnSp>
        <p:nvCxnSpPr>
          <p:cNvPr id="137" name="Straight Connector 136">
            <a:extLst>
              <a:ext uri="{FF2B5EF4-FFF2-40B4-BE49-F238E27FC236}">
                <a16:creationId xmlns:a16="http://schemas.microsoft.com/office/drawing/2014/main" xmlns="" id="{9610187A-CB99-46DC-81C9-52C9C2F625C9}"/>
              </a:ext>
            </a:extLst>
          </p:cNvPr>
          <p:cNvCxnSpPr>
            <a:cxnSpLocks/>
          </p:cNvCxnSpPr>
          <p:nvPr/>
        </p:nvCxnSpPr>
        <p:spPr>
          <a:xfrm>
            <a:off x="8229891"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xmlns="" id="{29AECFE3-A47C-42F1-A85C-44AB58E1522F}"/>
              </a:ext>
            </a:extLst>
          </p:cNvPr>
          <p:cNvSpPr txBox="1"/>
          <p:nvPr/>
        </p:nvSpPr>
        <p:spPr>
          <a:xfrm>
            <a:off x="8048016" y="5708146"/>
            <a:ext cx="354584" cy="276999"/>
          </a:xfrm>
          <a:prstGeom prst="rect">
            <a:avLst/>
          </a:prstGeom>
          <a:noFill/>
        </p:spPr>
        <p:txBody>
          <a:bodyPr wrap="none" rtlCol="0" anchor="ctr" anchorCtr="0">
            <a:spAutoFit/>
          </a:bodyPr>
          <a:lstStyle/>
          <a:p>
            <a:pPr algn="ctr"/>
            <a:r>
              <a:rPr lang="fr-FR" sz="1200" smtClean="0"/>
              <a:t>72</a:t>
            </a:r>
            <a:endParaRPr lang="fr-FR" sz="1200"/>
          </a:p>
        </p:txBody>
      </p:sp>
      <p:cxnSp>
        <p:nvCxnSpPr>
          <p:cNvPr id="139" name="Straight Connector 138">
            <a:extLst>
              <a:ext uri="{FF2B5EF4-FFF2-40B4-BE49-F238E27FC236}">
                <a16:creationId xmlns:a16="http://schemas.microsoft.com/office/drawing/2014/main" xmlns="" id="{7750B88A-DF6A-4177-A965-C6FC90A72F02}"/>
              </a:ext>
            </a:extLst>
          </p:cNvPr>
          <p:cNvCxnSpPr>
            <a:cxnSpLocks/>
          </p:cNvCxnSpPr>
          <p:nvPr/>
        </p:nvCxnSpPr>
        <p:spPr>
          <a:xfrm>
            <a:off x="7730214"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xmlns="" id="{38E36A9C-9872-430A-AF3E-C7F728002CED}"/>
              </a:ext>
            </a:extLst>
          </p:cNvPr>
          <p:cNvSpPr txBox="1"/>
          <p:nvPr/>
        </p:nvSpPr>
        <p:spPr>
          <a:xfrm>
            <a:off x="7549101" y="5708146"/>
            <a:ext cx="354584" cy="276999"/>
          </a:xfrm>
          <a:prstGeom prst="rect">
            <a:avLst/>
          </a:prstGeom>
          <a:noFill/>
        </p:spPr>
        <p:txBody>
          <a:bodyPr wrap="none" rtlCol="0" anchor="ctr" anchorCtr="0">
            <a:spAutoFit/>
          </a:bodyPr>
          <a:lstStyle/>
          <a:p>
            <a:pPr algn="ctr"/>
            <a:r>
              <a:rPr lang="fr-FR" sz="1200" smtClean="0"/>
              <a:t>60</a:t>
            </a:r>
            <a:endParaRPr lang="fr-FR" sz="1200"/>
          </a:p>
        </p:txBody>
      </p:sp>
      <p:cxnSp>
        <p:nvCxnSpPr>
          <p:cNvPr id="141" name="Straight Connector 140">
            <a:extLst>
              <a:ext uri="{FF2B5EF4-FFF2-40B4-BE49-F238E27FC236}">
                <a16:creationId xmlns:a16="http://schemas.microsoft.com/office/drawing/2014/main" xmlns="" id="{B76C3682-AD90-4754-9C88-37F8E3B81CD3}"/>
              </a:ext>
            </a:extLst>
          </p:cNvPr>
          <p:cNvCxnSpPr>
            <a:cxnSpLocks/>
          </p:cNvCxnSpPr>
          <p:nvPr/>
        </p:nvCxnSpPr>
        <p:spPr>
          <a:xfrm>
            <a:off x="7230535"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xmlns="" id="{D82D58E4-D60F-4BE8-9078-276035BF4167}"/>
              </a:ext>
            </a:extLst>
          </p:cNvPr>
          <p:cNvSpPr txBox="1"/>
          <p:nvPr/>
        </p:nvSpPr>
        <p:spPr>
          <a:xfrm>
            <a:off x="7050186" y="5708146"/>
            <a:ext cx="354584" cy="276999"/>
          </a:xfrm>
          <a:prstGeom prst="rect">
            <a:avLst/>
          </a:prstGeom>
          <a:noFill/>
        </p:spPr>
        <p:txBody>
          <a:bodyPr wrap="none" rtlCol="0" anchor="ctr" anchorCtr="0">
            <a:spAutoFit/>
          </a:bodyPr>
          <a:lstStyle/>
          <a:p>
            <a:pPr algn="ctr"/>
            <a:r>
              <a:rPr lang="fr-FR" sz="1200" smtClean="0"/>
              <a:t>48</a:t>
            </a:r>
            <a:endParaRPr lang="fr-FR" sz="1200"/>
          </a:p>
        </p:txBody>
      </p:sp>
      <p:cxnSp>
        <p:nvCxnSpPr>
          <p:cNvPr id="143" name="Straight Connector 142">
            <a:extLst>
              <a:ext uri="{FF2B5EF4-FFF2-40B4-BE49-F238E27FC236}">
                <a16:creationId xmlns:a16="http://schemas.microsoft.com/office/drawing/2014/main" xmlns="" id="{B84BB9D9-9C98-4A23-8582-E6676DD3E3CA}"/>
              </a:ext>
            </a:extLst>
          </p:cNvPr>
          <p:cNvCxnSpPr>
            <a:cxnSpLocks/>
          </p:cNvCxnSpPr>
          <p:nvPr/>
        </p:nvCxnSpPr>
        <p:spPr>
          <a:xfrm>
            <a:off x="6730856"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xmlns="" id="{A75CE29A-D0BB-4105-A408-DC3CF60F3ABD}"/>
              </a:ext>
            </a:extLst>
          </p:cNvPr>
          <p:cNvSpPr txBox="1"/>
          <p:nvPr/>
        </p:nvSpPr>
        <p:spPr>
          <a:xfrm>
            <a:off x="6551271" y="5708146"/>
            <a:ext cx="354584" cy="276999"/>
          </a:xfrm>
          <a:prstGeom prst="rect">
            <a:avLst/>
          </a:prstGeom>
          <a:noFill/>
        </p:spPr>
        <p:txBody>
          <a:bodyPr wrap="none" rtlCol="0" anchor="ctr" anchorCtr="0">
            <a:spAutoFit/>
          </a:bodyPr>
          <a:lstStyle/>
          <a:p>
            <a:pPr algn="ctr"/>
            <a:r>
              <a:rPr lang="fr-FR" sz="1200" smtClean="0"/>
              <a:t>36</a:t>
            </a:r>
            <a:endParaRPr lang="fr-FR" sz="1200"/>
          </a:p>
        </p:txBody>
      </p:sp>
      <p:cxnSp>
        <p:nvCxnSpPr>
          <p:cNvPr id="145" name="Straight Connector 144">
            <a:extLst>
              <a:ext uri="{FF2B5EF4-FFF2-40B4-BE49-F238E27FC236}">
                <a16:creationId xmlns:a16="http://schemas.microsoft.com/office/drawing/2014/main" xmlns="" id="{A3404F0F-1633-4F0E-BE86-F4C2DC9AA2D2}"/>
              </a:ext>
            </a:extLst>
          </p:cNvPr>
          <p:cNvCxnSpPr>
            <a:cxnSpLocks/>
          </p:cNvCxnSpPr>
          <p:nvPr/>
        </p:nvCxnSpPr>
        <p:spPr>
          <a:xfrm>
            <a:off x="6231177"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xmlns="" id="{0138D77F-5C10-46D1-AA6C-E68D305ADC3C}"/>
              </a:ext>
            </a:extLst>
          </p:cNvPr>
          <p:cNvSpPr txBox="1"/>
          <p:nvPr/>
        </p:nvSpPr>
        <p:spPr>
          <a:xfrm>
            <a:off x="6052356" y="5708146"/>
            <a:ext cx="354584" cy="276999"/>
          </a:xfrm>
          <a:prstGeom prst="rect">
            <a:avLst/>
          </a:prstGeom>
          <a:noFill/>
        </p:spPr>
        <p:txBody>
          <a:bodyPr wrap="none" rtlCol="0" anchor="ctr" anchorCtr="0">
            <a:spAutoFit/>
          </a:bodyPr>
          <a:lstStyle/>
          <a:p>
            <a:pPr algn="ctr"/>
            <a:r>
              <a:rPr lang="fr-FR" sz="1200" smtClean="0"/>
              <a:t>24</a:t>
            </a:r>
            <a:endParaRPr lang="fr-FR" sz="1200"/>
          </a:p>
        </p:txBody>
      </p:sp>
      <p:cxnSp>
        <p:nvCxnSpPr>
          <p:cNvPr id="147" name="Straight Connector 146">
            <a:extLst>
              <a:ext uri="{FF2B5EF4-FFF2-40B4-BE49-F238E27FC236}">
                <a16:creationId xmlns:a16="http://schemas.microsoft.com/office/drawing/2014/main" xmlns="" id="{E8396D78-E1B1-4B92-B983-B26A41D38A41}"/>
              </a:ext>
            </a:extLst>
          </p:cNvPr>
          <p:cNvCxnSpPr>
            <a:cxnSpLocks/>
          </p:cNvCxnSpPr>
          <p:nvPr/>
        </p:nvCxnSpPr>
        <p:spPr>
          <a:xfrm>
            <a:off x="5731498" y="5586231"/>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xmlns="" id="{A15A8450-3007-4BEC-BCCB-FB4C4D515A68}"/>
              </a:ext>
            </a:extLst>
          </p:cNvPr>
          <p:cNvSpPr txBox="1"/>
          <p:nvPr/>
        </p:nvSpPr>
        <p:spPr>
          <a:xfrm>
            <a:off x="5553441" y="5708146"/>
            <a:ext cx="354584" cy="276999"/>
          </a:xfrm>
          <a:prstGeom prst="rect">
            <a:avLst/>
          </a:prstGeom>
          <a:noFill/>
        </p:spPr>
        <p:txBody>
          <a:bodyPr wrap="none" rtlCol="0" anchor="ctr" anchorCtr="0">
            <a:spAutoFit/>
          </a:bodyPr>
          <a:lstStyle/>
          <a:p>
            <a:pPr algn="ctr"/>
            <a:r>
              <a:rPr lang="fr-FR" sz="1200" smtClean="0"/>
              <a:t>12</a:t>
            </a:r>
            <a:endParaRPr lang="fr-FR" sz="1200"/>
          </a:p>
        </p:txBody>
      </p:sp>
      <p:graphicFrame>
        <p:nvGraphicFramePr>
          <p:cNvPr id="149" name="Table 148">
            <a:extLst>
              <a:ext uri="{FF2B5EF4-FFF2-40B4-BE49-F238E27FC236}">
                <a16:creationId xmlns:a16="http://schemas.microsoft.com/office/drawing/2014/main" xmlns="" id="{86C6649C-B826-43D4-AB22-6D7E350CF627}"/>
              </a:ext>
            </a:extLst>
          </p:cNvPr>
          <p:cNvGraphicFramePr>
            <a:graphicFrameLocks noGrp="1"/>
          </p:cNvGraphicFramePr>
          <p:nvPr>
            <p:extLst>
              <p:ext uri="{D42A27DB-BD31-4B8C-83A1-F6EECF244321}">
                <p14:modId xmlns:p14="http://schemas.microsoft.com/office/powerpoint/2010/main" val="1794952863"/>
              </p:ext>
            </p:extLst>
          </p:nvPr>
        </p:nvGraphicFramePr>
        <p:xfrm>
          <a:off x="6028651" y="1918466"/>
          <a:ext cx="2902689" cy="1320120"/>
        </p:xfrm>
        <a:graphic>
          <a:graphicData uri="http://schemas.openxmlformats.org/drawingml/2006/table">
            <a:tbl>
              <a:tblPr firstRow="1" bandRow="1">
                <a:tableStyleId>{5202B0CA-FC54-4496-8BCA-5EF66A818D29}</a:tableStyleId>
              </a:tblPr>
              <a:tblGrid>
                <a:gridCol w="564412">
                  <a:extLst>
                    <a:ext uri="{9D8B030D-6E8A-4147-A177-3AD203B41FA5}">
                      <a16:colId xmlns:a16="http://schemas.microsoft.com/office/drawing/2014/main" xmlns="" val="2999226074"/>
                    </a:ext>
                  </a:extLst>
                </a:gridCol>
                <a:gridCol w="564412">
                  <a:extLst>
                    <a:ext uri="{9D8B030D-6E8A-4147-A177-3AD203B41FA5}">
                      <a16:colId xmlns:a16="http://schemas.microsoft.com/office/drawing/2014/main" xmlns="" val="1003751497"/>
                    </a:ext>
                  </a:extLst>
                </a:gridCol>
                <a:gridCol w="993411">
                  <a:extLst>
                    <a:ext uri="{9D8B030D-6E8A-4147-A177-3AD203B41FA5}">
                      <a16:colId xmlns:a16="http://schemas.microsoft.com/office/drawing/2014/main" xmlns="" val="3849298981"/>
                    </a:ext>
                  </a:extLst>
                </a:gridCol>
                <a:gridCol w="780454">
                  <a:extLst>
                    <a:ext uri="{9D8B030D-6E8A-4147-A177-3AD203B41FA5}">
                      <a16:colId xmlns:a16="http://schemas.microsoft.com/office/drawing/2014/main" xmlns=""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4D4D4D"/>
                          </a:solidFill>
                        </a:rPr>
                        <a:t>n/N</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rPr>
                        <a:t>SG </a:t>
                      </a:r>
                      <a:r>
                        <a:rPr lang="en-GB" sz="1050" dirty="0" err="1" smtClean="0">
                          <a:solidFill>
                            <a:srgbClr val="4D4D4D"/>
                          </a:solidFill>
                        </a:rPr>
                        <a:t>médiane</a:t>
                      </a:r>
                      <a:r>
                        <a:rPr lang="en-GB" sz="1050" dirty="0" smtClean="0">
                          <a:solidFill>
                            <a:srgbClr val="4D4D4D"/>
                          </a:solidFill>
                        </a:rPr>
                        <a:t>, </a:t>
                      </a:r>
                      <a:r>
                        <a:rPr lang="en-GB" sz="1050" dirty="0" err="1" smtClean="0">
                          <a:solidFill>
                            <a:srgbClr val="4D4D4D"/>
                          </a:solidFill>
                        </a:rPr>
                        <a:t>mois</a:t>
                      </a:r>
                      <a:endParaRPr lang="en-GB" sz="1050" dirty="0">
                        <a:solidFill>
                          <a:srgbClr val="4D4D4D"/>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4D4D4D"/>
                          </a:solidFill>
                        </a:rPr>
                        <a:t>IC95%</a:t>
                      </a:r>
                      <a:endParaRPr lang="en-GB" sz="1050" dirty="0">
                        <a:solidFill>
                          <a:srgbClr val="4D4D4D"/>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0">
                <a:tc>
                  <a:txBody>
                    <a:bodyPr/>
                    <a:lstStyle/>
                    <a:p>
                      <a:r>
                        <a:rPr lang="en-GB" sz="1050" b="1" dirty="0">
                          <a:solidFill>
                            <a:srgbClr val="043882"/>
                          </a:solidFill>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21/23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chemeClr val="tx1"/>
                          </a:solidFill>
                        </a:rPr>
                        <a:t>13,1</a:t>
                      </a:r>
                      <a:endParaRPr lang="en-GB" sz="105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chemeClr val="tx1"/>
                          </a:solidFill>
                        </a:rPr>
                        <a:t>8,5 –</a:t>
                      </a:r>
                      <a:r>
                        <a:rPr lang="en-GB" sz="1050" baseline="0" dirty="0" smtClean="0">
                          <a:solidFill>
                            <a:schemeClr val="tx1"/>
                          </a:solidFill>
                        </a:rPr>
                        <a:t> </a:t>
                      </a:r>
                      <a:r>
                        <a:rPr lang="en-GB" sz="1050" dirty="0" smtClean="0">
                          <a:solidFill>
                            <a:schemeClr val="tx1"/>
                          </a:solidFill>
                        </a:rPr>
                        <a:t>17,6</a:t>
                      </a:r>
                      <a:endParaRPr lang="en-GB" sz="105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0">
                <a:tc>
                  <a:txBody>
                    <a:bodyPr/>
                    <a:lstStyle/>
                    <a:p>
                      <a:r>
                        <a:rPr lang="en-GB" sz="1050" b="1" dirty="0">
                          <a:solidFill>
                            <a:schemeClr val="accent3"/>
                          </a:solidFill>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45/74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29,1</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25,0 –</a:t>
                      </a:r>
                      <a:r>
                        <a:rPr lang="en-GB" sz="1050" baseline="0" dirty="0" smtClean="0">
                          <a:solidFill>
                            <a:schemeClr val="tx1"/>
                          </a:solidFill>
                        </a:rPr>
                        <a:t> </a:t>
                      </a:r>
                      <a:r>
                        <a:rPr lang="en-GB" sz="1050" dirty="0" smtClean="0">
                          <a:solidFill>
                            <a:schemeClr val="tx1"/>
                          </a:solidFill>
                        </a:rPr>
                        <a:t>33,3</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851796487"/>
                  </a:ext>
                </a:extLst>
              </a:tr>
              <a:tr h="0">
                <a:tc>
                  <a:txBody>
                    <a:bodyPr/>
                    <a:lstStyle/>
                    <a:p>
                      <a:r>
                        <a:rPr lang="en-GB" sz="1050" b="1" dirty="0">
                          <a:solidFill>
                            <a:schemeClr val="accent2"/>
                          </a:solidFill>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9/14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18,6</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13,0 –</a:t>
                      </a:r>
                      <a:r>
                        <a:rPr lang="en-GB" sz="1050" baseline="0" dirty="0" smtClean="0">
                          <a:solidFill>
                            <a:schemeClr val="tx1"/>
                          </a:solidFill>
                        </a:rPr>
                        <a:t> </a:t>
                      </a:r>
                      <a:r>
                        <a:rPr lang="en-GB" sz="1050" dirty="0" smtClean="0">
                          <a:solidFill>
                            <a:schemeClr val="tx1"/>
                          </a:solidFill>
                        </a:rPr>
                        <a:t>24,3</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3"/>
                  </a:ext>
                </a:extLst>
              </a:tr>
              <a:tr h="0">
                <a:tc>
                  <a:txBody>
                    <a:bodyPr/>
                    <a:lstStyle/>
                    <a:p>
                      <a:r>
                        <a:rPr lang="en-GB" sz="1050" b="1" dirty="0">
                          <a:solidFill>
                            <a:schemeClr val="accent4"/>
                          </a:solidFill>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chemeClr val="tx1"/>
                          </a:solidFill>
                        </a:rPr>
                        <a:t>38/53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21,1</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14,8 –</a:t>
                      </a:r>
                      <a:r>
                        <a:rPr lang="en-GB" sz="1050" baseline="0" dirty="0" smtClean="0">
                          <a:solidFill>
                            <a:schemeClr val="tx1"/>
                          </a:solidFill>
                        </a:rPr>
                        <a:t> </a:t>
                      </a:r>
                      <a:r>
                        <a:rPr lang="en-GB" sz="1050" dirty="0" smtClean="0">
                          <a:solidFill>
                            <a:schemeClr val="tx1"/>
                          </a:solidFill>
                        </a:rPr>
                        <a:t>27,3</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50" name="TextBox 149">
            <a:extLst>
              <a:ext uri="{FF2B5EF4-FFF2-40B4-BE49-F238E27FC236}">
                <a16:creationId xmlns:a16="http://schemas.microsoft.com/office/drawing/2014/main" xmlns="" id="{8C405CC1-9566-4A95-A6E2-36E6AC9A2C1D}"/>
              </a:ext>
            </a:extLst>
          </p:cNvPr>
          <p:cNvSpPr txBox="1"/>
          <p:nvPr/>
        </p:nvSpPr>
        <p:spPr>
          <a:xfrm>
            <a:off x="5853372" y="1605590"/>
            <a:ext cx="1792227" cy="276999"/>
          </a:xfrm>
          <a:prstGeom prst="rect">
            <a:avLst/>
          </a:prstGeom>
          <a:noFill/>
        </p:spPr>
        <p:txBody>
          <a:bodyPr wrap="none" rtlCol="0">
            <a:spAutoFit/>
          </a:bodyPr>
          <a:lstStyle/>
          <a:p>
            <a:pPr algn="ctr"/>
            <a:r>
              <a:rPr lang="fr-FR" sz="1200" b="1" dirty="0" smtClean="0"/>
              <a:t>FOLFIRI bevacizumab</a:t>
            </a:r>
            <a:endParaRPr lang="fr-FR" sz="1200" b="1" dirty="0"/>
          </a:p>
        </p:txBody>
      </p:sp>
      <p:sp>
        <p:nvSpPr>
          <p:cNvPr id="151" name="TextBox 150">
            <a:extLst>
              <a:ext uri="{FF2B5EF4-FFF2-40B4-BE49-F238E27FC236}">
                <a16:creationId xmlns:a16="http://schemas.microsoft.com/office/drawing/2014/main" xmlns="" id="{29AECFE3-A47C-42F1-A85C-44AB58E1522F}"/>
              </a:ext>
            </a:extLst>
          </p:cNvPr>
          <p:cNvSpPr txBox="1"/>
          <p:nvPr/>
        </p:nvSpPr>
        <p:spPr>
          <a:xfrm>
            <a:off x="7467695" y="3249020"/>
            <a:ext cx="1244000" cy="253916"/>
          </a:xfrm>
          <a:prstGeom prst="rect">
            <a:avLst/>
          </a:prstGeom>
          <a:noFill/>
        </p:spPr>
        <p:txBody>
          <a:bodyPr wrap="none" rtlCol="0" anchor="ctr" anchorCtr="0">
            <a:spAutoFit/>
          </a:bodyPr>
          <a:lstStyle/>
          <a:p>
            <a:pPr algn="r"/>
            <a:r>
              <a:rPr lang="fr-FR" sz="1050" dirty="0" smtClean="0"/>
              <a:t>Log-</a:t>
            </a:r>
            <a:r>
              <a:rPr lang="fr-FR" sz="1050" dirty="0" err="1" smtClean="0"/>
              <a:t>rank</a:t>
            </a:r>
            <a:r>
              <a:rPr lang="fr-FR" sz="1050" dirty="0" smtClean="0"/>
              <a:t> p&lt;0,001</a:t>
            </a:r>
            <a:endParaRPr lang="fr-FR" sz="1050" dirty="0"/>
          </a:p>
        </p:txBody>
      </p:sp>
      <p:grpSp>
        <p:nvGrpSpPr>
          <p:cNvPr id="2" name="Group 1"/>
          <p:cNvGrpSpPr/>
          <p:nvPr/>
        </p:nvGrpSpPr>
        <p:grpSpPr>
          <a:xfrm>
            <a:off x="923989" y="2752724"/>
            <a:ext cx="6978650" cy="2814638"/>
            <a:chOff x="1136649" y="2752724"/>
            <a:chExt cx="6978650" cy="2814638"/>
          </a:xfrm>
        </p:grpSpPr>
        <p:sp>
          <p:nvSpPr>
            <p:cNvPr id="5198" name="Line 77"/>
            <p:cNvSpPr>
              <a:spLocks noChangeShapeType="1"/>
            </p:cNvSpPr>
            <p:nvPr/>
          </p:nvSpPr>
          <p:spPr bwMode="auto">
            <a:xfrm>
              <a:off x="1190624" y="2752724"/>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9" name="Line 78"/>
            <p:cNvSpPr>
              <a:spLocks noChangeShapeType="1"/>
            </p:cNvSpPr>
            <p:nvPr/>
          </p:nvSpPr>
          <p:spPr bwMode="auto">
            <a:xfrm flipH="1">
              <a:off x="1136649" y="280669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0" name="Line 79"/>
            <p:cNvSpPr>
              <a:spLocks noChangeShapeType="1"/>
            </p:cNvSpPr>
            <p:nvPr/>
          </p:nvSpPr>
          <p:spPr bwMode="auto">
            <a:xfrm>
              <a:off x="1384299" y="2752724"/>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1" name="Line 80"/>
            <p:cNvSpPr>
              <a:spLocks noChangeShapeType="1"/>
            </p:cNvSpPr>
            <p:nvPr/>
          </p:nvSpPr>
          <p:spPr bwMode="auto">
            <a:xfrm flipH="1">
              <a:off x="1330324" y="280669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2" name="Line 81"/>
            <p:cNvSpPr>
              <a:spLocks noChangeShapeType="1"/>
            </p:cNvSpPr>
            <p:nvPr/>
          </p:nvSpPr>
          <p:spPr bwMode="auto">
            <a:xfrm>
              <a:off x="1425574" y="2752724"/>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3" name="Line 82"/>
            <p:cNvSpPr>
              <a:spLocks noChangeShapeType="1"/>
            </p:cNvSpPr>
            <p:nvPr/>
          </p:nvSpPr>
          <p:spPr bwMode="auto">
            <a:xfrm flipH="1">
              <a:off x="1374774" y="2806699"/>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4" name="Line 83"/>
            <p:cNvSpPr>
              <a:spLocks noChangeShapeType="1"/>
            </p:cNvSpPr>
            <p:nvPr/>
          </p:nvSpPr>
          <p:spPr bwMode="auto">
            <a:xfrm>
              <a:off x="1504949" y="2870199"/>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5" name="Line 84"/>
            <p:cNvSpPr>
              <a:spLocks noChangeShapeType="1"/>
            </p:cNvSpPr>
            <p:nvPr/>
          </p:nvSpPr>
          <p:spPr bwMode="auto">
            <a:xfrm flipH="1">
              <a:off x="1450974" y="292099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6" name="Line 85"/>
            <p:cNvSpPr>
              <a:spLocks noChangeShapeType="1"/>
            </p:cNvSpPr>
            <p:nvPr/>
          </p:nvSpPr>
          <p:spPr bwMode="auto">
            <a:xfrm>
              <a:off x="1584324" y="2870199"/>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7" name="Line 86"/>
            <p:cNvSpPr>
              <a:spLocks noChangeShapeType="1"/>
            </p:cNvSpPr>
            <p:nvPr/>
          </p:nvSpPr>
          <p:spPr bwMode="auto">
            <a:xfrm flipH="1">
              <a:off x="1530349" y="292099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8" name="Line 87"/>
            <p:cNvSpPr>
              <a:spLocks noChangeShapeType="1"/>
            </p:cNvSpPr>
            <p:nvPr/>
          </p:nvSpPr>
          <p:spPr bwMode="auto">
            <a:xfrm>
              <a:off x="1685924" y="3114674"/>
              <a:ext cx="0" cy="109538"/>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9" name="Line 88"/>
            <p:cNvSpPr>
              <a:spLocks noChangeShapeType="1"/>
            </p:cNvSpPr>
            <p:nvPr/>
          </p:nvSpPr>
          <p:spPr bwMode="auto">
            <a:xfrm flipH="1">
              <a:off x="1631949" y="316864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0" name="Line 89"/>
            <p:cNvSpPr>
              <a:spLocks noChangeShapeType="1"/>
            </p:cNvSpPr>
            <p:nvPr/>
          </p:nvSpPr>
          <p:spPr bwMode="auto">
            <a:xfrm>
              <a:off x="1793874" y="324326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1" name="Line 90"/>
            <p:cNvSpPr>
              <a:spLocks noChangeShapeType="1"/>
            </p:cNvSpPr>
            <p:nvPr/>
          </p:nvSpPr>
          <p:spPr bwMode="auto">
            <a:xfrm flipH="1">
              <a:off x="1739899" y="329723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2" name="Line 91"/>
            <p:cNvSpPr>
              <a:spLocks noChangeShapeType="1"/>
            </p:cNvSpPr>
            <p:nvPr/>
          </p:nvSpPr>
          <p:spPr bwMode="auto">
            <a:xfrm>
              <a:off x="1819274" y="324326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3" name="Line 92"/>
            <p:cNvSpPr>
              <a:spLocks noChangeShapeType="1"/>
            </p:cNvSpPr>
            <p:nvPr/>
          </p:nvSpPr>
          <p:spPr bwMode="auto">
            <a:xfrm flipH="1">
              <a:off x="1765299" y="32972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4" name="Line 93"/>
            <p:cNvSpPr>
              <a:spLocks noChangeShapeType="1"/>
            </p:cNvSpPr>
            <p:nvPr/>
          </p:nvSpPr>
          <p:spPr bwMode="auto">
            <a:xfrm>
              <a:off x="1892299" y="324326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5" name="Line 94"/>
            <p:cNvSpPr>
              <a:spLocks noChangeShapeType="1"/>
            </p:cNvSpPr>
            <p:nvPr/>
          </p:nvSpPr>
          <p:spPr bwMode="auto">
            <a:xfrm flipH="1">
              <a:off x="1838324" y="32972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6" name="Line 95"/>
            <p:cNvSpPr>
              <a:spLocks noChangeShapeType="1"/>
            </p:cNvSpPr>
            <p:nvPr/>
          </p:nvSpPr>
          <p:spPr bwMode="auto">
            <a:xfrm>
              <a:off x="1955799" y="331311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7" name="Line 96"/>
            <p:cNvSpPr>
              <a:spLocks noChangeShapeType="1"/>
            </p:cNvSpPr>
            <p:nvPr/>
          </p:nvSpPr>
          <p:spPr bwMode="auto">
            <a:xfrm flipH="1">
              <a:off x="1904999" y="3363912"/>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8" name="Line 97"/>
            <p:cNvSpPr>
              <a:spLocks noChangeShapeType="1"/>
            </p:cNvSpPr>
            <p:nvPr/>
          </p:nvSpPr>
          <p:spPr bwMode="auto">
            <a:xfrm>
              <a:off x="1974849" y="345281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9" name="Line 98"/>
            <p:cNvSpPr>
              <a:spLocks noChangeShapeType="1"/>
            </p:cNvSpPr>
            <p:nvPr/>
          </p:nvSpPr>
          <p:spPr bwMode="auto">
            <a:xfrm flipH="1">
              <a:off x="1920874" y="350361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0" name="Line 99"/>
            <p:cNvSpPr>
              <a:spLocks noChangeShapeType="1"/>
            </p:cNvSpPr>
            <p:nvPr/>
          </p:nvSpPr>
          <p:spPr bwMode="auto">
            <a:xfrm>
              <a:off x="2079624" y="360203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1" name="Line 100"/>
            <p:cNvSpPr>
              <a:spLocks noChangeShapeType="1"/>
            </p:cNvSpPr>
            <p:nvPr/>
          </p:nvSpPr>
          <p:spPr bwMode="auto">
            <a:xfrm flipH="1">
              <a:off x="2025649" y="365601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2" name="Line 101"/>
            <p:cNvSpPr>
              <a:spLocks noChangeShapeType="1"/>
            </p:cNvSpPr>
            <p:nvPr/>
          </p:nvSpPr>
          <p:spPr bwMode="auto">
            <a:xfrm>
              <a:off x="2168524" y="375443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3" name="Line 102"/>
            <p:cNvSpPr>
              <a:spLocks noChangeShapeType="1"/>
            </p:cNvSpPr>
            <p:nvPr/>
          </p:nvSpPr>
          <p:spPr bwMode="auto">
            <a:xfrm flipH="1">
              <a:off x="2114549" y="3808412"/>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4" name="Line 103"/>
            <p:cNvSpPr>
              <a:spLocks noChangeShapeType="1"/>
            </p:cNvSpPr>
            <p:nvPr/>
          </p:nvSpPr>
          <p:spPr bwMode="auto">
            <a:xfrm>
              <a:off x="2181224" y="383381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5" name="Line 104"/>
            <p:cNvSpPr>
              <a:spLocks noChangeShapeType="1"/>
            </p:cNvSpPr>
            <p:nvPr/>
          </p:nvSpPr>
          <p:spPr bwMode="auto">
            <a:xfrm flipH="1">
              <a:off x="2127249" y="388778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6" name="Line 105"/>
            <p:cNvSpPr>
              <a:spLocks noChangeShapeType="1"/>
            </p:cNvSpPr>
            <p:nvPr/>
          </p:nvSpPr>
          <p:spPr bwMode="auto">
            <a:xfrm>
              <a:off x="2333624"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7" name="Line 106"/>
            <p:cNvSpPr>
              <a:spLocks noChangeShapeType="1"/>
            </p:cNvSpPr>
            <p:nvPr/>
          </p:nvSpPr>
          <p:spPr bwMode="auto">
            <a:xfrm flipH="1">
              <a:off x="2279649" y="406558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8" name="Line 107"/>
            <p:cNvSpPr>
              <a:spLocks noChangeShapeType="1"/>
            </p:cNvSpPr>
            <p:nvPr/>
          </p:nvSpPr>
          <p:spPr bwMode="auto">
            <a:xfrm>
              <a:off x="2365374"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29" name="Line 108"/>
            <p:cNvSpPr>
              <a:spLocks noChangeShapeType="1"/>
            </p:cNvSpPr>
            <p:nvPr/>
          </p:nvSpPr>
          <p:spPr bwMode="auto">
            <a:xfrm flipH="1">
              <a:off x="2311399" y="406558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0" name="Line 109"/>
            <p:cNvSpPr>
              <a:spLocks noChangeShapeType="1"/>
            </p:cNvSpPr>
            <p:nvPr/>
          </p:nvSpPr>
          <p:spPr bwMode="auto">
            <a:xfrm>
              <a:off x="2539999"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1" name="Line 110"/>
            <p:cNvSpPr>
              <a:spLocks noChangeShapeType="1"/>
            </p:cNvSpPr>
            <p:nvPr/>
          </p:nvSpPr>
          <p:spPr bwMode="auto">
            <a:xfrm flipH="1">
              <a:off x="2486024" y="406558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2" name="Line 111"/>
            <p:cNvSpPr>
              <a:spLocks noChangeShapeType="1"/>
            </p:cNvSpPr>
            <p:nvPr/>
          </p:nvSpPr>
          <p:spPr bwMode="auto">
            <a:xfrm>
              <a:off x="2609849"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3" name="Line 112"/>
            <p:cNvSpPr>
              <a:spLocks noChangeShapeType="1"/>
            </p:cNvSpPr>
            <p:nvPr/>
          </p:nvSpPr>
          <p:spPr bwMode="auto">
            <a:xfrm flipH="1">
              <a:off x="2559049" y="406558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4" name="Line 113"/>
            <p:cNvSpPr>
              <a:spLocks noChangeShapeType="1"/>
            </p:cNvSpPr>
            <p:nvPr/>
          </p:nvSpPr>
          <p:spPr bwMode="auto">
            <a:xfrm>
              <a:off x="2663824"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5" name="Line 114"/>
            <p:cNvSpPr>
              <a:spLocks noChangeShapeType="1"/>
            </p:cNvSpPr>
            <p:nvPr/>
          </p:nvSpPr>
          <p:spPr bwMode="auto">
            <a:xfrm flipH="1">
              <a:off x="2609849" y="406558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6" name="Line 115"/>
            <p:cNvSpPr>
              <a:spLocks noChangeShapeType="1"/>
            </p:cNvSpPr>
            <p:nvPr/>
          </p:nvSpPr>
          <p:spPr bwMode="auto">
            <a:xfrm>
              <a:off x="2733674"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7" name="Line 116"/>
            <p:cNvSpPr>
              <a:spLocks noChangeShapeType="1"/>
            </p:cNvSpPr>
            <p:nvPr/>
          </p:nvSpPr>
          <p:spPr bwMode="auto">
            <a:xfrm flipH="1">
              <a:off x="2679699" y="406558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8" name="Line 117"/>
            <p:cNvSpPr>
              <a:spLocks noChangeShapeType="1"/>
            </p:cNvSpPr>
            <p:nvPr/>
          </p:nvSpPr>
          <p:spPr bwMode="auto">
            <a:xfrm>
              <a:off x="2841624"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39" name="Line 118"/>
            <p:cNvSpPr>
              <a:spLocks noChangeShapeType="1"/>
            </p:cNvSpPr>
            <p:nvPr/>
          </p:nvSpPr>
          <p:spPr bwMode="auto">
            <a:xfrm flipH="1">
              <a:off x="2790824" y="406558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0" name="Line 119"/>
            <p:cNvSpPr>
              <a:spLocks noChangeShapeType="1"/>
            </p:cNvSpPr>
            <p:nvPr/>
          </p:nvSpPr>
          <p:spPr bwMode="auto">
            <a:xfrm>
              <a:off x="3498849" y="468153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1" name="Line 120"/>
            <p:cNvSpPr>
              <a:spLocks noChangeShapeType="1"/>
            </p:cNvSpPr>
            <p:nvPr/>
          </p:nvSpPr>
          <p:spPr bwMode="auto">
            <a:xfrm flipH="1">
              <a:off x="3444874" y="47323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2" name="Line 121"/>
            <p:cNvSpPr>
              <a:spLocks noChangeShapeType="1"/>
            </p:cNvSpPr>
            <p:nvPr/>
          </p:nvSpPr>
          <p:spPr bwMode="auto">
            <a:xfrm>
              <a:off x="3511549" y="48910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3" name="Line 122"/>
            <p:cNvSpPr>
              <a:spLocks noChangeShapeType="1"/>
            </p:cNvSpPr>
            <p:nvPr/>
          </p:nvSpPr>
          <p:spPr bwMode="auto">
            <a:xfrm flipH="1">
              <a:off x="3457574" y="494188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4" name="Line 123"/>
            <p:cNvSpPr>
              <a:spLocks noChangeShapeType="1"/>
            </p:cNvSpPr>
            <p:nvPr/>
          </p:nvSpPr>
          <p:spPr bwMode="auto">
            <a:xfrm>
              <a:off x="4054474" y="520541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5" name="Line 124"/>
            <p:cNvSpPr>
              <a:spLocks noChangeShapeType="1"/>
            </p:cNvSpPr>
            <p:nvPr/>
          </p:nvSpPr>
          <p:spPr bwMode="auto">
            <a:xfrm flipH="1">
              <a:off x="4000499" y="5256212"/>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6" name="Freeform 125"/>
            <p:cNvSpPr>
              <a:spLocks/>
            </p:cNvSpPr>
            <p:nvPr/>
          </p:nvSpPr>
          <p:spPr bwMode="auto">
            <a:xfrm>
              <a:off x="1187449" y="2809874"/>
              <a:ext cx="2898775" cy="2446338"/>
            </a:xfrm>
            <a:custGeom>
              <a:avLst/>
              <a:gdLst>
                <a:gd name="T0" fmla="*/ 0 w 1826"/>
                <a:gd name="T1" fmla="*/ 0 h 1541"/>
                <a:gd name="T2" fmla="*/ 170 w 1826"/>
                <a:gd name="T3" fmla="*/ 0 h 1541"/>
                <a:gd name="T4" fmla="*/ 170 w 1826"/>
                <a:gd name="T5" fmla="*/ 34 h 1541"/>
                <a:gd name="T6" fmla="*/ 186 w 1826"/>
                <a:gd name="T7" fmla="*/ 34 h 1541"/>
                <a:gd name="T8" fmla="*/ 186 w 1826"/>
                <a:gd name="T9" fmla="*/ 70 h 1541"/>
                <a:gd name="T10" fmla="*/ 266 w 1826"/>
                <a:gd name="T11" fmla="*/ 70 h 1541"/>
                <a:gd name="T12" fmla="*/ 266 w 1826"/>
                <a:gd name="T13" fmla="*/ 110 h 1541"/>
                <a:gd name="T14" fmla="*/ 270 w 1826"/>
                <a:gd name="T15" fmla="*/ 110 h 1541"/>
                <a:gd name="T16" fmla="*/ 270 w 1826"/>
                <a:gd name="T17" fmla="*/ 150 h 1541"/>
                <a:gd name="T18" fmla="*/ 306 w 1826"/>
                <a:gd name="T19" fmla="*/ 150 h 1541"/>
                <a:gd name="T20" fmla="*/ 306 w 1826"/>
                <a:gd name="T21" fmla="*/ 226 h 1541"/>
                <a:gd name="T22" fmla="*/ 370 w 1826"/>
                <a:gd name="T23" fmla="*/ 226 h 1541"/>
                <a:gd name="T24" fmla="*/ 370 w 1826"/>
                <a:gd name="T25" fmla="*/ 307 h 1541"/>
                <a:gd name="T26" fmla="*/ 458 w 1826"/>
                <a:gd name="T27" fmla="*/ 307 h 1541"/>
                <a:gd name="T28" fmla="*/ 458 w 1826"/>
                <a:gd name="T29" fmla="*/ 349 h 1541"/>
                <a:gd name="T30" fmla="*/ 486 w 1826"/>
                <a:gd name="T31" fmla="*/ 349 h 1541"/>
                <a:gd name="T32" fmla="*/ 486 w 1826"/>
                <a:gd name="T33" fmla="*/ 395 h 1541"/>
                <a:gd name="T34" fmla="*/ 494 w 1826"/>
                <a:gd name="T35" fmla="*/ 395 h 1541"/>
                <a:gd name="T36" fmla="*/ 494 w 1826"/>
                <a:gd name="T37" fmla="*/ 439 h 1541"/>
                <a:gd name="T38" fmla="*/ 508 w 1826"/>
                <a:gd name="T39" fmla="*/ 439 h 1541"/>
                <a:gd name="T40" fmla="*/ 508 w 1826"/>
                <a:gd name="T41" fmla="*/ 485 h 1541"/>
                <a:gd name="T42" fmla="*/ 536 w 1826"/>
                <a:gd name="T43" fmla="*/ 485 h 1541"/>
                <a:gd name="T44" fmla="*/ 536 w 1826"/>
                <a:gd name="T45" fmla="*/ 533 h 1541"/>
                <a:gd name="T46" fmla="*/ 574 w 1826"/>
                <a:gd name="T47" fmla="*/ 533 h 1541"/>
                <a:gd name="T48" fmla="*/ 574 w 1826"/>
                <a:gd name="T49" fmla="*/ 581 h 1541"/>
                <a:gd name="T50" fmla="*/ 594 w 1826"/>
                <a:gd name="T51" fmla="*/ 581 h 1541"/>
                <a:gd name="T52" fmla="*/ 594 w 1826"/>
                <a:gd name="T53" fmla="*/ 629 h 1541"/>
                <a:gd name="T54" fmla="*/ 622 w 1826"/>
                <a:gd name="T55" fmla="*/ 629 h 1541"/>
                <a:gd name="T56" fmla="*/ 622 w 1826"/>
                <a:gd name="T57" fmla="*/ 679 h 1541"/>
                <a:gd name="T58" fmla="*/ 642 w 1826"/>
                <a:gd name="T59" fmla="*/ 679 h 1541"/>
                <a:gd name="T60" fmla="*/ 642 w 1826"/>
                <a:gd name="T61" fmla="*/ 733 h 1541"/>
                <a:gd name="T62" fmla="*/ 712 w 1826"/>
                <a:gd name="T63" fmla="*/ 733 h 1541"/>
                <a:gd name="T64" fmla="*/ 712 w 1826"/>
                <a:gd name="T65" fmla="*/ 791 h 1541"/>
                <a:gd name="T66" fmla="*/ 1042 w 1826"/>
                <a:gd name="T67" fmla="*/ 791 h 1541"/>
                <a:gd name="T68" fmla="*/ 1052 w 1826"/>
                <a:gd name="T69" fmla="*/ 791 h 1541"/>
                <a:gd name="T70" fmla="*/ 1052 w 1826"/>
                <a:gd name="T71" fmla="*/ 895 h 1541"/>
                <a:gd name="T72" fmla="*/ 1082 w 1826"/>
                <a:gd name="T73" fmla="*/ 895 h 1541"/>
                <a:gd name="T74" fmla="*/ 1082 w 1826"/>
                <a:gd name="T75" fmla="*/ 1003 h 1541"/>
                <a:gd name="T76" fmla="*/ 1124 w 1826"/>
                <a:gd name="T77" fmla="*/ 1003 h 1541"/>
                <a:gd name="T78" fmla="*/ 1124 w 1826"/>
                <a:gd name="T79" fmla="*/ 1107 h 1541"/>
                <a:gd name="T80" fmla="*/ 1310 w 1826"/>
                <a:gd name="T81" fmla="*/ 1107 h 1541"/>
                <a:gd name="T82" fmla="*/ 1310 w 1826"/>
                <a:gd name="T83" fmla="*/ 1213 h 1541"/>
                <a:gd name="T84" fmla="*/ 1456 w 1826"/>
                <a:gd name="T85" fmla="*/ 1213 h 1541"/>
                <a:gd name="T86" fmla="*/ 1456 w 1826"/>
                <a:gd name="T87" fmla="*/ 1345 h 1541"/>
                <a:gd name="T88" fmla="*/ 1536 w 1826"/>
                <a:gd name="T89" fmla="*/ 1345 h 1541"/>
                <a:gd name="T90" fmla="*/ 1536 w 1826"/>
                <a:gd name="T91" fmla="*/ 1541 h 1541"/>
                <a:gd name="T92" fmla="*/ 1826 w 1826"/>
                <a:gd name="T93" fmla="*/ 154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6" h="1541">
                  <a:moveTo>
                    <a:pt x="0" y="0"/>
                  </a:moveTo>
                  <a:lnTo>
                    <a:pt x="170" y="0"/>
                  </a:lnTo>
                  <a:lnTo>
                    <a:pt x="170" y="34"/>
                  </a:lnTo>
                  <a:lnTo>
                    <a:pt x="186" y="34"/>
                  </a:lnTo>
                  <a:lnTo>
                    <a:pt x="186" y="70"/>
                  </a:lnTo>
                  <a:lnTo>
                    <a:pt x="266" y="70"/>
                  </a:lnTo>
                  <a:lnTo>
                    <a:pt x="266" y="110"/>
                  </a:lnTo>
                  <a:lnTo>
                    <a:pt x="270" y="110"/>
                  </a:lnTo>
                  <a:lnTo>
                    <a:pt x="270" y="150"/>
                  </a:lnTo>
                  <a:lnTo>
                    <a:pt x="306" y="150"/>
                  </a:lnTo>
                  <a:lnTo>
                    <a:pt x="306" y="226"/>
                  </a:lnTo>
                  <a:lnTo>
                    <a:pt x="370" y="226"/>
                  </a:lnTo>
                  <a:lnTo>
                    <a:pt x="370" y="307"/>
                  </a:lnTo>
                  <a:lnTo>
                    <a:pt x="458" y="307"/>
                  </a:lnTo>
                  <a:lnTo>
                    <a:pt x="458" y="349"/>
                  </a:lnTo>
                  <a:lnTo>
                    <a:pt x="486" y="349"/>
                  </a:lnTo>
                  <a:lnTo>
                    <a:pt x="486" y="395"/>
                  </a:lnTo>
                  <a:lnTo>
                    <a:pt x="494" y="395"/>
                  </a:lnTo>
                  <a:lnTo>
                    <a:pt x="494" y="439"/>
                  </a:lnTo>
                  <a:lnTo>
                    <a:pt x="508" y="439"/>
                  </a:lnTo>
                  <a:lnTo>
                    <a:pt x="508" y="485"/>
                  </a:lnTo>
                  <a:lnTo>
                    <a:pt x="536" y="485"/>
                  </a:lnTo>
                  <a:lnTo>
                    <a:pt x="536" y="533"/>
                  </a:lnTo>
                  <a:lnTo>
                    <a:pt x="574" y="533"/>
                  </a:lnTo>
                  <a:lnTo>
                    <a:pt x="574" y="581"/>
                  </a:lnTo>
                  <a:lnTo>
                    <a:pt x="594" y="581"/>
                  </a:lnTo>
                  <a:lnTo>
                    <a:pt x="594" y="629"/>
                  </a:lnTo>
                  <a:lnTo>
                    <a:pt x="622" y="629"/>
                  </a:lnTo>
                  <a:lnTo>
                    <a:pt x="622" y="679"/>
                  </a:lnTo>
                  <a:lnTo>
                    <a:pt x="642" y="679"/>
                  </a:lnTo>
                  <a:lnTo>
                    <a:pt x="642" y="733"/>
                  </a:lnTo>
                  <a:lnTo>
                    <a:pt x="712" y="733"/>
                  </a:lnTo>
                  <a:lnTo>
                    <a:pt x="712" y="791"/>
                  </a:lnTo>
                  <a:lnTo>
                    <a:pt x="1042" y="791"/>
                  </a:lnTo>
                  <a:lnTo>
                    <a:pt x="1052" y="791"/>
                  </a:lnTo>
                  <a:lnTo>
                    <a:pt x="1052" y="895"/>
                  </a:lnTo>
                  <a:lnTo>
                    <a:pt x="1082" y="895"/>
                  </a:lnTo>
                  <a:lnTo>
                    <a:pt x="1082" y="1003"/>
                  </a:lnTo>
                  <a:lnTo>
                    <a:pt x="1124" y="1003"/>
                  </a:lnTo>
                  <a:lnTo>
                    <a:pt x="1124" y="1107"/>
                  </a:lnTo>
                  <a:lnTo>
                    <a:pt x="1310" y="1107"/>
                  </a:lnTo>
                  <a:lnTo>
                    <a:pt x="1310" y="1213"/>
                  </a:lnTo>
                  <a:lnTo>
                    <a:pt x="1456" y="1213"/>
                  </a:lnTo>
                  <a:lnTo>
                    <a:pt x="1456" y="1345"/>
                  </a:lnTo>
                  <a:lnTo>
                    <a:pt x="1536" y="1345"/>
                  </a:lnTo>
                  <a:lnTo>
                    <a:pt x="1536" y="1541"/>
                  </a:lnTo>
                  <a:lnTo>
                    <a:pt x="1826" y="1541"/>
                  </a:lnTo>
                </a:path>
              </a:pathLst>
            </a:custGeom>
            <a:noFill/>
            <a:ln w="285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2" name="Line 191"/>
            <p:cNvSpPr>
              <a:spLocks noChangeShapeType="1"/>
            </p:cNvSpPr>
            <p:nvPr/>
          </p:nvSpPr>
          <p:spPr bwMode="auto">
            <a:xfrm>
              <a:off x="5661024" y="2889249"/>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3" name="Line 192"/>
            <p:cNvSpPr>
              <a:spLocks noChangeShapeType="1"/>
            </p:cNvSpPr>
            <p:nvPr/>
          </p:nvSpPr>
          <p:spPr bwMode="auto">
            <a:xfrm flipH="1">
              <a:off x="5607049" y="2943224"/>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4" name="Line 193"/>
            <p:cNvSpPr>
              <a:spLocks noChangeShapeType="1"/>
            </p:cNvSpPr>
            <p:nvPr/>
          </p:nvSpPr>
          <p:spPr bwMode="auto">
            <a:xfrm>
              <a:off x="5734049" y="2943224"/>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5" name="Line 194"/>
            <p:cNvSpPr>
              <a:spLocks noChangeShapeType="1"/>
            </p:cNvSpPr>
            <p:nvPr/>
          </p:nvSpPr>
          <p:spPr bwMode="auto">
            <a:xfrm flipH="1">
              <a:off x="5680074" y="299719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6" name="Line 195"/>
            <p:cNvSpPr>
              <a:spLocks noChangeShapeType="1"/>
            </p:cNvSpPr>
            <p:nvPr/>
          </p:nvSpPr>
          <p:spPr bwMode="auto">
            <a:xfrm>
              <a:off x="5762624" y="3060699"/>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7" name="Line 196"/>
            <p:cNvSpPr>
              <a:spLocks noChangeShapeType="1"/>
            </p:cNvSpPr>
            <p:nvPr/>
          </p:nvSpPr>
          <p:spPr bwMode="auto">
            <a:xfrm flipH="1">
              <a:off x="5708649" y="3114674"/>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8" name="Line 197"/>
            <p:cNvSpPr>
              <a:spLocks noChangeShapeType="1"/>
            </p:cNvSpPr>
            <p:nvPr/>
          </p:nvSpPr>
          <p:spPr bwMode="auto">
            <a:xfrm flipV="1">
              <a:off x="5889624" y="324008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9" name="Line 198"/>
            <p:cNvSpPr>
              <a:spLocks noChangeShapeType="1"/>
            </p:cNvSpPr>
            <p:nvPr/>
          </p:nvSpPr>
          <p:spPr bwMode="auto">
            <a:xfrm flipH="1">
              <a:off x="5835649" y="329406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0" name="Line 199"/>
            <p:cNvSpPr>
              <a:spLocks noChangeShapeType="1"/>
            </p:cNvSpPr>
            <p:nvPr/>
          </p:nvSpPr>
          <p:spPr bwMode="auto">
            <a:xfrm>
              <a:off x="6226174" y="395128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1" name="Line 200"/>
            <p:cNvSpPr>
              <a:spLocks noChangeShapeType="1"/>
            </p:cNvSpPr>
            <p:nvPr/>
          </p:nvSpPr>
          <p:spPr bwMode="auto">
            <a:xfrm flipH="1">
              <a:off x="6172199" y="400526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2" name="Line 201"/>
            <p:cNvSpPr>
              <a:spLocks noChangeShapeType="1"/>
            </p:cNvSpPr>
            <p:nvPr/>
          </p:nvSpPr>
          <p:spPr bwMode="auto">
            <a:xfrm>
              <a:off x="6365874" y="420528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3" name="Line 202"/>
            <p:cNvSpPr>
              <a:spLocks noChangeShapeType="1"/>
            </p:cNvSpPr>
            <p:nvPr/>
          </p:nvSpPr>
          <p:spPr bwMode="auto">
            <a:xfrm flipH="1">
              <a:off x="6311899" y="425926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4" name="Line 203"/>
            <p:cNvSpPr>
              <a:spLocks noChangeShapeType="1"/>
            </p:cNvSpPr>
            <p:nvPr/>
          </p:nvSpPr>
          <p:spPr bwMode="auto">
            <a:xfrm>
              <a:off x="6648449" y="466248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25" name="Line 204"/>
            <p:cNvSpPr>
              <a:spLocks noChangeShapeType="1"/>
            </p:cNvSpPr>
            <p:nvPr/>
          </p:nvSpPr>
          <p:spPr bwMode="auto">
            <a:xfrm flipH="1">
              <a:off x="6594474" y="471646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Line 206"/>
            <p:cNvSpPr>
              <a:spLocks noChangeShapeType="1"/>
            </p:cNvSpPr>
            <p:nvPr/>
          </p:nvSpPr>
          <p:spPr bwMode="auto">
            <a:xfrm>
              <a:off x="6699249" y="466248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Line 207"/>
            <p:cNvSpPr>
              <a:spLocks noChangeShapeType="1"/>
            </p:cNvSpPr>
            <p:nvPr/>
          </p:nvSpPr>
          <p:spPr bwMode="auto">
            <a:xfrm flipH="1">
              <a:off x="6645274" y="471646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4" name="Line 208"/>
            <p:cNvSpPr>
              <a:spLocks noChangeShapeType="1"/>
            </p:cNvSpPr>
            <p:nvPr/>
          </p:nvSpPr>
          <p:spPr bwMode="auto">
            <a:xfrm>
              <a:off x="6816724" y="474186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Line 209"/>
            <p:cNvSpPr>
              <a:spLocks noChangeShapeType="1"/>
            </p:cNvSpPr>
            <p:nvPr/>
          </p:nvSpPr>
          <p:spPr bwMode="auto">
            <a:xfrm flipH="1">
              <a:off x="6762749" y="47958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6" name="Line 210"/>
            <p:cNvSpPr>
              <a:spLocks noChangeShapeType="1"/>
            </p:cNvSpPr>
            <p:nvPr/>
          </p:nvSpPr>
          <p:spPr bwMode="auto">
            <a:xfrm>
              <a:off x="7118349" y="499586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Line 211"/>
            <p:cNvSpPr>
              <a:spLocks noChangeShapeType="1"/>
            </p:cNvSpPr>
            <p:nvPr/>
          </p:nvSpPr>
          <p:spPr bwMode="auto">
            <a:xfrm flipH="1">
              <a:off x="7064374" y="50498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Line 212"/>
            <p:cNvSpPr>
              <a:spLocks noChangeShapeType="1"/>
            </p:cNvSpPr>
            <p:nvPr/>
          </p:nvSpPr>
          <p:spPr bwMode="auto">
            <a:xfrm>
              <a:off x="7124699" y="499586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9" name="Line 213"/>
            <p:cNvSpPr>
              <a:spLocks noChangeShapeType="1"/>
            </p:cNvSpPr>
            <p:nvPr/>
          </p:nvSpPr>
          <p:spPr bwMode="auto">
            <a:xfrm flipH="1">
              <a:off x="7070724" y="50498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0" name="Line 214"/>
            <p:cNvSpPr>
              <a:spLocks noChangeShapeType="1"/>
            </p:cNvSpPr>
            <p:nvPr/>
          </p:nvSpPr>
          <p:spPr bwMode="auto">
            <a:xfrm>
              <a:off x="7159624" y="499586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1" name="Line 215"/>
            <p:cNvSpPr>
              <a:spLocks noChangeShapeType="1"/>
            </p:cNvSpPr>
            <p:nvPr/>
          </p:nvSpPr>
          <p:spPr bwMode="auto">
            <a:xfrm flipH="1">
              <a:off x="7105649" y="50498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3" name="Line 216"/>
            <p:cNvSpPr>
              <a:spLocks noChangeShapeType="1"/>
            </p:cNvSpPr>
            <p:nvPr/>
          </p:nvSpPr>
          <p:spPr bwMode="auto">
            <a:xfrm>
              <a:off x="7823199" y="516731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4" name="Line 217"/>
            <p:cNvSpPr>
              <a:spLocks noChangeShapeType="1"/>
            </p:cNvSpPr>
            <p:nvPr/>
          </p:nvSpPr>
          <p:spPr bwMode="auto">
            <a:xfrm flipH="1">
              <a:off x="7769224" y="522128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5" name="Freeform 218"/>
            <p:cNvSpPr>
              <a:spLocks/>
            </p:cNvSpPr>
            <p:nvPr/>
          </p:nvSpPr>
          <p:spPr bwMode="auto">
            <a:xfrm>
              <a:off x="5432424" y="2781299"/>
              <a:ext cx="2682875" cy="2786063"/>
            </a:xfrm>
            <a:custGeom>
              <a:avLst/>
              <a:gdLst>
                <a:gd name="T0" fmla="*/ 50 w 1690"/>
                <a:gd name="T1" fmla="*/ 0 h 1755"/>
                <a:gd name="T2" fmla="*/ 88 w 1690"/>
                <a:gd name="T3" fmla="*/ 34 h 1755"/>
                <a:gd name="T4" fmla="*/ 144 w 1690"/>
                <a:gd name="T5" fmla="*/ 68 h 1755"/>
                <a:gd name="T6" fmla="*/ 170 w 1690"/>
                <a:gd name="T7" fmla="*/ 102 h 1755"/>
                <a:gd name="T8" fmla="*/ 200 w 1690"/>
                <a:gd name="T9" fmla="*/ 138 h 1755"/>
                <a:gd name="T10" fmla="*/ 208 w 1690"/>
                <a:gd name="T11" fmla="*/ 174 h 1755"/>
                <a:gd name="T12" fmla="*/ 224 w 1690"/>
                <a:gd name="T13" fmla="*/ 210 h 1755"/>
                <a:gd name="T14" fmla="*/ 258 w 1690"/>
                <a:gd name="T15" fmla="*/ 246 h 1755"/>
                <a:gd name="T16" fmla="*/ 266 w 1690"/>
                <a:gd name="T17" fmla="*/ 283 h 1755"/>
                <a:gd name="T18" fmla="*/ 290 w 1690"/>
                <a:gd name="T19" fmla="*/ 323 h 1755"/>
                <a:gd name="T20" fmla="*/ 300 w 1690"/>
                <a:gd name="T21" fmla="*/ 361 h 1755"/>
                <a:gd name="T22" fmla="*/ 368 w 1690"/>
                <a:gd name="T23" fmla="*/ 435 h 1755"/>
                <a:gd name="T24" fmla="*/ 376 w 1690"/>
                <a:gd name="T25" fmla="*/ 471 h 1755"/>
                <a:gd name="T26" fmla="*/ 384 w 1690"/>
                <a:gd name="T27" fmla="*/ 509 h 1755"/>
                <a:gd name="T28" fmla="*/ 390 w 1690"/>
                <a:gd name="T29" fmla="*/ 545 h 1755"/>
                <a:gd name="T30" fmla="*/ 392 w 1690"/>
                <a:gd name="T31" fmla="*/ 589 h 1755"/>
                <a:gd name="T32" fmla="*/ 420 w 1690"/>
                <a:gd name="T33" fmla="*/ 623 h 1755"/>
                <a:gd name="T34" fmla="*/ 498 w 1690"/>
                <a:gd name="T35" fmla="*/ 697 h 1755"/>
                <a:gd name="T36" fmla="*/ 514 w 1690"/>
                <a:gd name="T37" fmla="*/ 771 h 1755"/>
                <a:gd name="T38" fmla="*/ 556 w 1690"/>
                <a:gd name="T39" fmla="*/ 851 h 1755"/>
                <a:gd name="T40" fmla="*/ 588 w 1690"/>
                <a:gd name="T41" fmla="*/ 891 h 1755"/>
                <a:gd name="T42" fmla="*/ 626 w 1690"/>
                <a:gd name="T43" fmla="*/ 931 h 1755"/>
                <a:gd name="T44" fmla="*/ 654 w 1690"/>
                <a:gd name="T45" fmla="*/ 969 h 1755"/>
                <a:gd name="T46" fmla="*/ 664 w 1690"/>
                <a:gd name="T47" fmla="*/ 1053 h 1755"/>
                <a:gd name="T48" fmla="*/ 684 w 1690"/>
                <a:gd name="T49" fmla="*/ 1097 h 1755"/>
                <a:gd name="T50" fmla="*/ 690 w 1690"/>
                <a:gd name="T51" fmla="*/ 1139 h 1755"/>
                <a:gd name="T52" fmla="*/ 742 w 1690"/>
                <a:gd name="T53" fmla="*/ 1179 h 1755"/>
                <a:gd name="T54" fmla="*/ 800 w 1690"/>
                <a:gd name="T55" fmla="*/ 1221 h 1755"/>
                <a:gd name="T56" fmla="*/ 924 w 1690"/>
                <a:gd name="T57" fmla="*/ 1267 h 1755"/>
                <a:gd name="T58" fmla="*/ 1020 w 1690"/>
                <a:gd name="T59" fmla="*/ 1323 h 1755"/>
                <a:gd name="T60" fmla="*/ 1044 w 1690"/>
                <a:gd name="T61" fmla="*/ 1375 h 1755"/>
                <a:gd name="T62" fmla="*/ 1122 w 1690"/>
                <a:gd name="T63" fmla="*/ 1429 h 1755"/>
                <a:gd name="T64" fmla="*/ 1584 w 1690"/>
                <a:gd name="T65" fmla="*/ 1537 h 1755"/>
                <a:gd name="T66" fmla="*/ 1690 w 1690"/>
                <a:gd name="T67" fmla="*/ 1755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0" h="1755">
                  <a:moveTo>
                    <a:pt x="0" y="0"/>
                  </a:moveTo>
                  <a:lnTo>
                    <a:pt x="50" y="0"/>
                  </a:lnTo>
                  <a:lnTo>
                    <a:pt x="50" y="34"/>
                  </a:lnTo>
                  <a:lnTo>
                    <a:pt x="88" y="34"/>
                  </a:lnTo>
                  <a:lnTo>
                    <a:pt x="88" y="68"/>
                  </a:lnTo>
                  <a:lnTo>
                    <a:pt x="144" y="68"/>
                  </a:lnTo>
                  <a:lnTo>
                    <a:pt x="144" y="102"/>
                  </a:lnTo>
                  <a:lnTo>
                    <a:pt x="170" y="102"/>
                  </a:lnTo>
                  <a:lnTo>
                    <a:pt x="170" y="138"/>
                  </a:lnTo>
                  <a:lnTo>
                    <a:pt x="200" y="138"/>
                  </a:lnTo>
                  <a:lnTo>
                    <a:pt x="200" y="174"/>
                  </a:lnTo>
                  <a:lnTo>
                    <a:pt x="208" y="174"/>
                  </a:lnTo>
                  <a:lnTo>
                    <a:pt x="208" y="210"/>
                  </a:lnTo>
                  <a:lnTo>
                    <a:pt x="224" y="210"/>
                  </a:lnTo>
                  <a:lnTo>
                    <a:pt x="224" y="246"/>
                  </a:lnTo>
                  <a:lnTo>
                    <a:pt x="258" y="246"/>
                  </a:lnTo>
                  <a:lnTo>
                    <a:pt x="258" y="283"/>
                  </a:lnTo>
                  <a:lnTo>
                    <a:pt x="266" y="283"/>
                  </a:lnTo>
                  <a:lnTo>
                    <a:pt x="266" y="323"/>
                  </a:lnTo>
                  <a:lnTo>
                    <a:pt x="290" y="323"/>
                  </a:lnTo>
                  <a:lnTo>
                    <a:pt x="290" y="361"/>
                  </a:lnTo>
                  <a:lnTo>
                    <a:pt x="300" y="361"/>
                  </a:lnTo>
                  <a:lnTo>
                    <a:pt x="300" y="435"/>
                  </a:lnTo>
                  <a:lnTo>
                    <a:pt x="368" y="435"/>
                  </a:lnTo>
                  <a:lnTo>
                    <a:pt x="368" y="471"/>
                  </a:lnTo>
                  <a:lnTo>
                    <a:pt x="376" y="471"/>
                  </a:lnTo>
                  <a:lnTo>
                    <a:pt x="376" y="509"/>
                  </a:lnTo>
                  <a:lnTo>
                    <a:pt x="384" y="509"/>
                  </a:lnTo>
                  <a:lnTo>
                    <a:pt x="384" y="545"/>
                  </a:lnTo>
                  <a:lnTo>
                    <a:pt x="390" y="545"/>
                  </a:lnTo>
                  <a:lnTo>
                    <a:pt x="390" y="589"/>
                  </a:lnTo>
                  <a:lnTo>
                    <a:pt x="392" y="589"/>
                  </a:lnTo>
                  <a:lnTo>
                    <a:pt x="392" y="623"/>
                  </a:lnTo>
                  <a:lnTo>
                    <a:pt x="420" y="623"/>
                  </a:lnTo>
                  <a:lnTo>
                    <a:pt x="420" y="697"/>
                  </a:lnTo>
                  <a:lnTo>
                    <a:pt x="498" y="697"/>
                  </a:lnTo>
                  <a:lnTo>
                    <a:pt x="498" y="771"/>
                  </a:lnTo>
                  <a:lnTo>
                    <a:pt x="514" y="771"/>
                  </a:lnTo>
                  <a:lnTo>
                    <a:pt x="514" y="851"/>
                  </a:lnTo>
                  <a:lnTo>
                    <a:pt x="556" y="851"/>
                  </a:lnTo>
                  <a:lnTo>
                    <a:pt x="556" y="891"/>
                  </a:lnTo>
                  <a:lnTo>
                    <a:pt x="588" y="891"/>
                  </a:lnTo>
                  <a:lnTo>
                    <a:pt x="588" y="931"/>
                  </a:lnTo>
                  <a:lnTo>
                    <a:pt x="626" y="931"/>
                  </a:lnTo>
                  <a:lnTo>
                    <a:pt x="626" y="969"/>
                  </a:lnTo>
                  <a:lnTo>
                    <a:pt x="654" y="969"/>
                  </a:lnTo>
                  <a:lnTo>
                    <a:pt x="654" y="1053"/>
                  </a:lnTo>
                  <a:lnTo>
                    <a:pt x="664" y="1053"/>
                  </a:lnTo>
                  <a:lnTo>
                    <a:pt x="664" y="1097"/>
                  </a:lnTo>
                  <a:lnTo>
                    <a:pt x="684" y="1097"/>
                  </a:lnTo>
                  <a:lnTo>
                    <a:pt x="684" y="1139"/>
                  </a:lnTo>
                  <a:lnTo>
                    <a:pt x="690" y="1139"/>
                  </a:lnTo>
                  <a:lnTo>
                    <a:pt x="690" y="1179"/>
                  </a:lnTo>
                  <a:lnTo>
                    <a:pt x="742" y="1179"/>
                  </a:lnTo>
                  <a:lnTo>
                    <a:pt x="742" y="1221"/>
                  </a:lnTo>
                  <a:lnTo>
                    <a:pt x="800" y="1221"/>
                  </a:lnTo>
                  <a:lnTo>
                    <a:pt x="800" y="1267"/>
                  </a:lnTo>
                  <a:lnTo>
                    <a:pt x="924" y="1267"/>
                  </a:lnTo>
                  <a:lnTo>
                    <a:pt x="924" y="1323"/>
                  </a:lnTo>
                  <a:lnTo>
                    <a:pt x="1020" y="1323"/>
                  </a:lnTo>
                  <a:lnTo>
                    <a:pt x="1020" y="1375"/>
                  </a:lnTo>
                  <a:lnTo>
                    <a:pt x="1044" y="1375"/>
                  </a:lnTo>
                  <a:lnTo>
                    <a:pt x="1044" y="1429"/>
                  </a:lnTo>
                  <a:lnTo>
                    <a:pt x="1122" y="1429"/>
                  </a:lnTo>
                  <a:lnTo>
                    <a:pt x="1122" y="1537"/>
                  </a:lnTo>
                  <a:lnTo>
                    <a:pt x="1584" y="1537"/>
                  </a:lnTo>
                  <a:lnTo>
                    <a:pt x="1690" y="1537"/>
                  </a:lnTo>
                  <a:lnTo>
                    <a:pt x="1690" y="1755"/>
                  </a:lnTo>
                </a:path>
              </a:pathLst>
            </a:custGeom>
            <a:noFill/>
            <a:ln w="285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 name="Group 2"/>
          <p:cNvGrpSpPr/>
          <p:nvPr/>
        </p:nvGrpSpPr>
        <p:grpSpPr>
          <a:xfrm>
            <a:off x="971614" y="2781299"/>
            <a:ext cx="6022975" cy="2789238"/>
            <a:chOff x="1184274" y="2781299"/>
            <a:chExt cx="6022975" cy="2789238"/>
          </a:xfrm>
        </p:grpSpPr>
        <p:sp>
          <p:nvSpPr>
            <p:cNvPr id="5181" name="Line 60"/>
            <p:cNvSpPr>
              <a:spLocks noChangeShapeType="1"/>
            </p:cNvSpPr>
            <p:nvPr/>
          </p:nvSpPr>
          <p:spPr bwMode="auto">
            <a:xfrm>
              <a:off x="1492249" y="3259137"/>
              <a:ext cx="0" cy="1047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2" name="Line 61"/>
            <p:cNvSpPr>
              <a:spLocks noChangeShapeType="1"/>
            </p:cNvSpPr>
            <p:nvPr/>
          </p:nvSpPr>
          <p:spPr bwMode="auto">
            <a:xfrm>
              <a:off x="1438274" y="3309937"/>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3" name="Line 62"/>
            <p:cNvSpPr>
              <a:spLocks noChangeShapeType="1"/>
            </p:cNvSpPr>
            <p:nvPr/>
          </p:nvSpPr>
          <p:spPr bwMode="auto">
            <a:xfrm>
              <a:off x="1498599" y="3259137"/>
              <a:ext cx="0" cy="1047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4" name="Line 63"/>
            <p:cNvSpPr>
              <a:spLocks noChangeShapeType="1"/>
            </p:cNvSpPr>
            <p:nvPr/>
          </p:nvSpPr>
          <p:spPr bwMode="auto">
            <a:xfrm flipH="1">
              <a:off x="1444624" y="3309937"/>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5" name="Line 64"/>
            <p:cNvSpPr>
              <a:spLocks noChangeShapeType="1"/>
            </p:cNvSpPr>
            <p:nvPr/>
          </p:nvSpPr>
          <p:spPr bwMode="auto">
            <a:xfrm>
              <a:off x="1711324" y="3538537"/>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6" name="Line 65"/>
            <p:cNvSpPr>
              <a:spLocks noChangeShapeType="1"/>
            </p:cNvSpPr>
            <p:nvPr/>
          </p:nvSpPr>
          <p:spPr bwMode="auto">
            <a:xfrm flipH="1">
              <a:off x="1660524" y="3592512"/>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7" name="Line 66"/>
            <p:cNvSpPr>
              <a:spLocks noChangeShapeType="1"/>
            </p:cNvSpPr>
            <p:nvPr/>
          </p:nvSpPr>
          <p:spPr bwMode="auto">
            <a:xfrm>
              <a:off x="2168524" y="4148137"/>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8" name="Line 67"/>
            <p:cNvSpPr>
              <a:spLocks noChangeShapeType="1"/>
            </p:cNvSpPr>
            <p:nvPr/>
          </p:nvSpPr>
          <p:spPr bwMode="auto">
            <a:xfrm flipH="1">
              <a:off x="2114549" y="4202112"/>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9" name="Line 68"/>
            <p:cNvSpPr>
              <a:spLocks noChangeShapeType="1"/>
            </p:cNvSpPr>
            <p:nvPr/>
          </p:nvSpPr>
          <p:spPr bwMode="auto">
            <a:xfrm>
              <a:off x="2184399" y="4148137"/>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0" name="Line 69"/>
            <p:cNvSpPr>
              <a:spLocks noChangeShapeType="1"/>
            </p:cNvSpPr>
            <p:nvPr/>
          </p:nvSpPr>
          <p:spPr bwMode="auto">
            <a:xfrm flipH="1">
              <a:off x="2133599" y="4202112"/>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1" name="Line 70"/>
            <p:cNvSpPr>
              <a:spLocks noChangeShapeType="1"/>
            </p:cNvSpPr>
            <p:nvPr/>
          </p:nvSpPr>
          <p:spPr bwMode="auto">
            <a:xfrm>
              <a:off x="2584449" y="4148137"/>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2" name="Line 71"/>
            <p:cNvSpPr>
              <a:spLocks noChangeShapeType="1"/>
            </p:cNvSpPr>
            <p:nvPr/>
          </p:nvSpPr>
          <p:spPr bwMode="auto">
            <a:xfrm flipH="1">
              <a:off x="2533649" y="4202112"/>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3" name="Line 72"/>
            <p:cNvSpPr>
              <a:spLocks noChangeShapeType="1"/>
            </p:cNvSpPr>
            <p:nvPr/>
          </p:nvSpPr>
          <p:spPr bwMode="auto">
            <a:xfrm>
              <a:off x="2962274" y="4424362"/>
              <a:ext cx="0" cy="1047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4" name="Line 73"/>
            <p:cNvSpPr>
              <a:spLocks noChangeShapeType="1"/>
            </p:cNvSpPr>
            <p:nvPr/>
          </p:nvSpPr>
          <p:spPr bwMode="auto">
            <a:xfrm flipH="1">
              <a:off x="2908299" y="4478337"/>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5" name="Line 74"/>
            <p:cNvSpPr>
              <a:spLocks noChangeShapeType="1"/>
            </p:cNvSpPr>
            <p:nvPr/>
          </p:nvSpPr>
          <p:spPr bwMode="auto">
            <a:xfrm>
              <a:off x="3667124" y="4786312"/>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6" name="Line 75"/>
            <p:cNvSpPr>
              <a:spLocks noChangeShapeType="1"/>
            </p:cNvSpPr>
            <p:nvPr/>
          </p:nvSpPr>
          <p:spPr bwMode="auto">
            <a:xfrm flipH="1">
              <a:off x="3613149" y="4840287"/>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7" name="Freeform 76"/>
            <p:cNvSpPr>
              <a:spLocks/>
            </p:cNvSpPr>
            <p:nvPr/>
          </p:nvSpPr>
          <p:spPr bwMode="auto">
            <a:xfrm>
              <a:off x="1184274" y="2806699"/>
              <a:ext cx="2536825" cy="2763838"/>
            </a:xfrm>
            <a:custGeom>
              <a:avLst/>
              <a:gdLst>
                <a:gd name="T0" fmla="*/ 0 w 1598"/>
                <a:gd name="T1" fmla="*/ 0 h 1741"/>
                <a:gd name="T2" fmla="*/ 118 w 1598"/>
                <a:gd name="T3" fmla="*/ 0 h 1741"/>
                <a:gd name="T4" fmla="*/ 118 w 1598"/>
                <a:gd name="T5" fmla="*/ 70 h 1741"/>
                <a:gd name="T6" fmla="*/ 126 w 1598"/>
                <a:gd name="T7" fmla="*/ 70 h 1741"/>
                <a:gd name="T8" fmla="*/ 126 w 1598"/>
                <a:gd name="T9" fmla="*/ 236 h 1741"/>
                <a:gd name="T10" fmla="*/ 156 w 1598"/>
                <a:gd name="T11" fmla="*/ 236 h 1741"/>
                <a:gd name="T12" fmla="*/ 156 w 1598"/>
                <a:gd name="T13" fmla="*/ 319 h 1741"/>
                <a:gd name="T14" fmla="*/ 260 w 1598"/>
                <a:gd name="T15" fmla="*/ 319 h 1741"/>
                <a:gd name="T16" fmla="*/ 260 w 1598"/>
                <a:gd name="T17" fmla="*/ 403 h 1741"/>
                <a:gd name="T18" fmla="*/ 264 w 1598"/>
                <a:gd name="T19" fmla="*/ 403 h 1741"/>
                <a:gd name="T20" fmla="*/ 264 w 1598"/>
                <a:gd name="T21" fmla="*/ 495 h 1741"/>
                <a:gd name="T22" fmla="*/ 360 w 1598"/>
                <a:gd name="T23" fmla="*/ 495 h 1741"/>
                <a:gd name="T24" fmla="*/ 360 w 1598"/>
                <a:gd name="T25" fmla="*/ 593 h 1741"/>
                <a:gd name="T26" fmla="*/ 384 w 1598"/>
                <a:gd name="T27" fmla="*/ 593 h 1741"/>
                <a:gd name="T28" fmla="*/ 384 w 1598"/>
                <a:gd name="T29" fmla="*/ 687 h 1741"/>
                <a:gd name="T30" fmla="*/ 422 w 1598"/>
                <a:gd name="T31" fmla="*/ 687 h 1741"/>
                <a:gd name="T32" fmla="*/ 422 w 1598"/>
                <a:gd name="T33" fmla="*/ 781 h 1741"/>
                <a:gd name="T34" fmla="*/ 436 w 1598"/>
                <a:gd name="T35" fmla="*/ 781 h 1741"/>
                <a:gd name="T36" fmla="*/ 436 w 1598"/>
                <a:gd name="T37" fmla="*/ 881 h 1741"/>
                <a:gd name="T38" fmla="*/ 890 w 1598"/>
                <a:gd name="T39" fmla="*/ 881 h 1741"/>
                <a:gd name="T40" fmla="*/ 890 w 1598"/>
                <a:gd name="T41" fmla="*/ 1051 h 1741"/>
                <a:gd name="T42" fmla="*/ 1288 w 1598"/>
                <a:gd name="T43" fmla="*/ 1051 h 1741"/>
                <a:gd name="T44" fmla="*/ 1552 w 1598"/>
                <a:gd name="T45" fmla="*/ 1051 h 1741"/>
                <a:gd name="T46" fmla="*/ 1552 w 1598"/>
                <a:gd name="T47" fmla="*/ 1281 h 1741"/>
                <a:gd name="T48" fmla="*/ 1598 w 1598"/>
                <a:gd name="T49" fmla="*/ 1281 h 1741"/>
                <a:gd name="T50" fmla="*/ 1598 w 1598"/>
                <a:gd name="T51" fmla="*/ 1741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8" h="1741">
                  <a:moveTo>
                    <a:pt x="0" y="0"/>
                  </a:moveTo>
                  <a:lnTo>
                    <a:pt x="118" y="0"/>
                  </a:lnTo>
                  <a:lnTo>
                    <a:pt x="118" y="70"/>
                  </a:lnTo>
                  <a:lnTo>
                    <a:pt x="126" y="70"/>
                  </a:lnTo>
                  <a:lnTo>
                    <a:pt x="126" y="236"/>
                  </a:lnTo>
                  <a:lnTo>
                    <a:pt x="156" y="236"/>
                  </a:lnTo>
                  <a:lnTo>
                    <a:pt x="156" y="319"/>
                  </a:lnTo>
                  <a:lnTo>
                    <a:pt x="260" y="319"/>
                  </a:lnTo>
                  <a:lnTo>
                    <a:pt x="260" y="403"/>
                  </a:lnTo>
                  <a:lnTo>
                    <a:pt x="264" y="403"/>
                  </a:lnTo>
                  <a:lnTo>
                    <a:pt x="264" y="495"/>
                  </a:lnTo>
                  <a:lnTo>
                    <a:pt x="360" y="495"/>
                  </a:lnTo>
                  <a:lnTo>
                    <a:pt x="360" y="593"/>
                  </a:lnTo>
                  <a:lnTo>
                    <a:pt x="384" y="593"/>
                  </a:lnTo>
                  <a:lnTo>
                    <a:pt x="384" y="687"/>
                  </a:lnTo>
                  <a:lnTo>
                    <a:pt x="422" y="687"/>
                  </a:lnTo>
                  <a:lnTo>
                    <a:pt x="422" y="781"/>
                  </a:lnTo>
                  <a:lnTo>
                    <a:pt x="436" y="781"/>
                  </a:lnTo>
                  <a:lnTo>
                    <a:pt x="436" y="881"/>
                  </a:lnTo>
                  <a:lnTo>
                    <a:pt x="890" y="881"/>
                  </a:lnTo>
                  <a:lnTo>
                    <a:pt x="890" y="1051"/>
                  </a:lnTo>
                  <a:lnTo>
                    <a:pt x="1288" y="1051"/>
                  </a:lnTo>
                  <a:lnTo>
                    <a:pt x="1552" y="1051"/>
                  </a:lnTo>
                  <a:lnTo>
                    <a:pt x="1552" y="1281"/>
                  </a:lnTo>
                  <a:lnTo>
                    <a:pt x="1598" y="1281"/>
                  </a:lnTo>
                  <a:lnTo>
                    <a:pt x="1598" y="1741"/>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1" name="Line 180"/>
            <p:cNvSpPr>
              <a:spLocks noChangeShapeType="1"/>
            </p:cNvSpPr>
            <p:nvPr/>
          </p:nvSpPr>
          <p:spPr bwMode="auto">
            <a:xfrm>
              <a:off x="5540374" y="3127374"/>
              <a:ext cx="0" cy="10953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2" name="Line 181"/>
            <p:cNvSpPr>
              <a:spLocks noChangeShapeType="1"/>
            </p:cNvSpPr>
            <p:nvPr/>
          </p:nvSpPr>
          <p:spPr bwMode="auto">
            <a:xfrm flipH="1">
              <a:off x="5486399" y="3181349"/>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3" name="Line 182"/>
            <p:cNvSpPr>
              <a:spLocks noChangeShapeType="1"/>
            </p:cNvSpPr>
            <p:nvPr/>
          </p:nvSpPr>
          <p:spPr bwMode="auto">
            <a:xfrm>
              <a:off x="5734049" y="3127374"/>
              <a:ext cx="0" cy="10953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4" name="Line 183"/>
            <p:cNvSpPr>
              <a:spLocks noChangeShapeType="1"/>
            </p:cNvSpPr>
            <p:nvPr/>
          </p:nvSpPr>
          <p:spPr bwMode="auto">
            <a:xfrm flipH="1">
              <a:off x="5683249" y="3181349"/>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5" name="Line 184"/>
            <p:cNvSpPr>
              <a:spLocks noChangeShapeType="1"/>
            </p:cNvSpPr>
            <p:nvPr/>
          </p:nvSpPr>
          <p:spPr bwMode="auto">
            <a:xfrm>
              <a:off x="6092824" y="3611562"/>
              <a:ext cx="0" cy="1047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6" name="Line 185"/>
            <p:cNvSpPr>
              <a:spLocks noChangeShapeType="1"/>
            </p:cNvSpPr>
            <p:nvPr/>
          </p:nvSpPr>
          <p:spPr bwMode="auto">
            <a:xfrm flipH="1">
              <a:off x="6038849" y="3662362"/>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7" name="Line 186"/>
            <p:cNvSpPr>
              <a:spLocks noChangeShapeType="1"/>
            </p:cNvSpPr>
            <p:nvPr/>
          </p:nvSpPr>
          <p:spPr bwMode="auto">
            <a:xfrm>
              <a:off x="6423024" y="4421187"/>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8" name="Line 187"/>
            <p:cNvSpPr>
              <a:spLocks noChangeShapeType="1"/>
            </p:cNvSpPr>
            <p:nvPr/>
          </p:nvSpPr>
          <p:spPr bwMode="auto">
            <a:xfrm flipH="1">
              <a:off x="6369049" y="4475162"/>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9" name="Line 188"/>
            <p:cNvSpPr>
              <a:spLocks noChangeShapeType="1"/>
            </p:cNvSpPr>
            <p:nvPr/>
          </p:nvSpPr>
          <p:spPr bwMode="auto">
            <a:xfrm>
              <a:off x="7153274" y="5154612"/>
              <a:ext cx="0" cy="1047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0" name="Line 189"/>
            <p:cNvSpPr>
              <a:spLocks noChangeShapeType="1"/>
            </p:cNvSpPr>
            <p:nvPr/>
          </p:nvSpPr>
          <p:spPr bwMode="auto">
            <a:xfrm flipH="1">
              <a:off x="7099299" y="5208587"/>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11" name="Freeform 190"/>
            <p:cNvSpPr>
              <a:spLocks/>
            </p:cNvSpPr>
            <p:nvPr/>
          </p:nvSpPr>
          <p:spPr bwMode="auto">
            <a:xfrm>
              <a:off x="5432424" y="2781299"/>
              <a:ext cx="1768475" cy="2427288"/>
            </a:xfrm>
            <a:custGeom>
              <a:avLst/>
              <a:gdLst>
                <a:gd name="T0" fmla="*/ 0 w 1114"/>
                <a:gd name="T1" fmla="*/ 0 h 1529"/>
                <a:gd name="T2" fmla="*/ 46 w 1114"/>
                <a:gd name="T3" fmla="*/ 0 h 1529"/>
                <a:gd name="T4" fmla="*/ 46 w 1114"/>
                <a:gd name="T5" fmla="*/ 126 h 1529"/>
                <a:gd name="T6" fmla="*/ 58 w 1114"/>
                <a:gd name="T7" fmla="*/ 126 h 1529"/>
                <a:gd name="T8" fmla="*/ 58 w 1114"/>
                <a:gd name="T9" fmla="*/ 250 h 1529"/>
                <a:gd name="T10" fmla="*/ 370 w 1114"/>
                <a:gd name="T11" fmla="*/ 250 h 1529"/>
                <a:gd name="T12" fmla="*/ 370 w 1114"/>
                <a:gd name="T13" fmla="*/ 403 h 1529"/>
                <a:gd name="T14" fmla="*/ 408 w 1114"/>
                <a:gd name="T15" fmla="*/ 403 h 1529"/>
                <a:gd name="T16" fmla="*/ 408 w 1114"/>
                <a:gd name="T17" fmla="*/ 557 h 1529"/>
                <a:gd name="T18" fmla="*/ 462 w 1114"/>
                <a:gd name="T19" fmla="*/ 557 h 1529"/>
                <a:gd name="T20" fmla="*/ 462 w 1114"/>
                <a:gd name="T21" fmla="*/ 723 h 1529"/>
                <a:gd name="T22" fmla="*/ 494 w 1114"/>
                <a:gd name="T23" fmla="*/ 723 h 1529"/>
                <a:gd name="T24" fmla="*/ 494 w 1114"/>
                <a:gd name="T25" fmla="*/ 899 h 1529"/>
                <a:gd name="T26" fmla="*/ 562 w 1114"/>
                <a:gd name="T27" fmla="*/ 899 h 1529"/>
                <a:gd name="T28" fmla="*/ 562 w 1114"/>
                <a:gd name="T29" fmla="*/ 1067 h 1529"/>
                <a:gd name="T30" fmla="*/ 872 w 1114"/>
                <a:gd name="T31" fmla="*/ 1067 h 1529"/>
                <a:gd name="T32" fmla="*/ 872 w 1114"/>
                <a:gd name="T33" fmla="*/ 1297 h 1529"/>
                <a:gd name="T34" fmla="*/ 952 w 1114"/>
                <a:gd name="T35" fmla="*/ 1297 h 1529"/>
                <a:gd name="T36" fmla="*/ 952 w 1114"/>
                <a:gd name="T37" fmla="*/ 1529 h 1529"/>
                <a:gd name="T38" fmla="*/ 1114 w 1114"/>
                <a:gd name="T39" fmla="*/ 1529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4" h="1529">
                  <a:moveTo>
                    <a:pt x="0" y="0"/>
                  </a:moveTo>
                  <a:lnTo>
                    <a:pt x="46" y="0"/>
                  </a:lnTo>
                  <a:lnTo>
                    <a:pt x="46" y="126"/>
                  </a:lnTo>
                  <a:lnTo>
                    <a:pt x="58" y="126"/>
                  </a:lnTo>
                  <a:lnTo>
                    <a:pt x="58" y="250"/>
                  </a:lnTo>
                  <a:lnTo>
                    <a:pt x="370" y="250"/>
                  </a:lnTo>
                  <a:lnTo>
                    <a:pt x="370" y="403"/>
                  </a:lnTo>
                  <a:lnTo>
                    <a:pt x="408" y="403"/>
                  </a:lnTo>
                  <a:lnTo>
                    <a:pt x="408" y="557"/>
                  </a:lnTo>
                  <a:lnTo>
                    <a:pt x="462" y="557"/>
                  </a:lnTo>
                  <a:lnTo>
                    <a:pt x="462" y="723"/>
                  </a:lnTo>
                  <a:lnTo>
                    <a:pt x="494" y="723"/>
                  </a:lnTo>
                  <a:lnTo>
                    <a:pt x="494" y="899"/>
                  </a:lnTo>
                  <a:lnTo>
                    <a:pt x="562" y="899"/>
                  </a:lnTo>
                  <a:lnTo>
                    <a:pt x="562" y="1067"/>
                  </a:lnTo>
                  <a:lnTo>
                    <a:pt x="872" y="1067"/>
                  </a:lnTo>
                  <a:lnTo>
                    <a:pt x="872" y="1297"/>
                  </a:lnTo>
                  <a:lnTo>
                    <a:pt x="952" y="1297"/>
                  </a:lnTo>
                  <a:lnTo>
                    <a:pt x="952" y="1529"/>
                  </a:lnTo>
                  <a:lnTo>
                    <a:pt x="1114" y="1529"/>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 name="Group 3"/>
          <p:cNvGrpSpPr/>
          <p:nvPr/>
        </p:nvGrpSpPr>
        <p:grpSpPr>
          <a:xfrm>
            <a:off x="971614" y="2781299"/>
            <a:ext cx="6934200" cy="2786063"/>
            <a:chOff x="1184274" y="2781299"/>
            <a:chExt cx="6934200" cy="2786063"/>
          </a:xfrm>
        </p:grpSpPr>
        <p:sp>
          <p:nvSpPr>
            <p:cNvPr id="5136" name="Line 15"/>
            <p:cNvSpPr>
              <a:spLocks noChangeShapeType="1"/>
            </p:cNvSpPr>
            <p:nvPr/>
          </p:nvSpPr>
          <p:spPr bwMode="auto">
            <a:xfrm>
              <a:off x="1368424" y="2857499"/>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7" name="Line 16"/>
            <p:cNvSpPr>
              <a:spLocks noChangeShapeType="1"/>
            </p:cNvSpPr>
            <p:nvPr/>
          </p:nvSpPr>
          <p:spPr bwMode="auto">
            <a:xfrm flipH="1">
              <a:off x="1314449" y="2911474"/>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8" name="Line 17"/>
            <p:cNvSpPr>
              <a:spLocks noChangeShapeType="1"/>
            </p:cNvSpPr>
            <p:nvPr/>
          </p:nvSpPr>
          <p:spPr bwMode="auto">
            <a:xfrm>
              <a:off x="1419224" y="2857499"/>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9" name="Line 18"/>
            <p:cNvSpPr>
              <a:spLocks noChangeShapeType="1"/>
            </p:cNvSpPr>
            <p:nvPr/>
          </p:nvSpPr>
          <p:spPr bwMode="auto">
            <a:xfrm flipH="1">
              <a:off x="1365249" y="2911474"/>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0" name="Line 19"/>
            <p:cNvSpPr>
              <a:spLocks noChangeShapeType="1"/>
            </p:cNvSpPr>
            <p:nvPr/>
          </p:nvSpPr>
          <p:spPr bwMode="auto">
            <a:xfrm>
              <a:off x="1679574" y="2914649"/>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1" name="Line 20"/>
            <p:cNvSpPr>
              <a:spLocks noChangeShapeType="1"/>
            </p:cNvSpPr>
            <p:nvPr/>
          </p:nvSpPr>
          <p:spPr bwMode="auto">
            <a:xfrm flipH="1">
              <a:off x="1625599" y="2968624"/>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2" name="Line 21"/>
            <p:cNvSpPr>
              <a:spLocks noChangeShapeType="1"/>
            </p:cNvSpPr>
            <p:nvPr/>
          </p:nvSpPr>
          <p:spPr bwMode="auto">
            <a:xfrm>
              <a:off x="1714499" y="2914649"/>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3" name="Line 22"/>
            <p:cNvSpPr>
              <a:spLocks noChangeShapeType="1"/>
            </p:cNvSpPr>
            <p:nvPr/>
          </p:nvSpPr>
          <p:spPr bwMode="auto">
            <a:xfrm flipH="1">
              <a:off x="1660524" y="2968624"/>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4" name="Line 23"/>
            <p:cNvSpPr>
              <a:spLocks noChangeShapeType="1"/>
            </p:cNvSpPr>
            <p:nvPr/>
          </p:nvSpPr>
          <p:spPr bwMode="auto">
            <a:xfrm>
              <a:off x="1831974" y="3038474"/>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5" name="Line 24"/>
            <p:cNvSpPr>
              <a:spLocks noChangeShapeType="1"/>
            </p:cNvSpPr>
            <p:nvPr/>
          </p:nvSpPr>
          <p:spPr bwMode="auto">
            <a:xfrm flipH="1">
              <a:off x="1781174" y="3092449"/>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6" name="Line 25"/>
            <p:cNvSpPr>
              <a:spLocks noChangeShapeType="1"/>
            </p:cNvSpPr>
            <p:nvPr/>
          </p:nvSpPr>
          <p:spPr bwMode="auto">
            <a:xfrm>
              <a:off x="1943099" y="32337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7" name="Line 26"/>
            <p:cNvSpPr>
              <a:spLocks noChangeShapeType="1"/>
            </p:cNvSpPr>
            <p:nvPr/>
          </p:nvSpPr>
          <p:spPr bwMode="auto">
            <a:xfrm flipH="1">
              <a:off x="1889124" y="32877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8" name="Line 27"/>
            <p:cNvSpPr>
              <a:spLocks noChangeShapeType="1"/>
            </p:cNvSpPr>
            <p:nvPr/>
          </p:nvSpPr>
          <p:spPr bwMode="auto">
            <a:xfrm>
              <a:off x="2038349" y="34369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9" name="Line 28"/>
            <p:cNvSpPr>
              <a:spLocks noChangeShapeType="1"/>
            </p:cNvSpPr>
            <p:nvPr/>
          </p:nvSpPr>
          <p:spPr bwMode="auto">
            <a:xfrm flipH="1">
              <a:off x="1984374" y="34909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0" name="Line 29"/>
            <p:cNvSpPr>
              <a:spLocks noChangeShapeType="1"/>
            </p:cNvSpPr>
            <p:nvPr/>
          </p:nvSpPr>
          <p:spPr bwMode="auto">
            <a:xfrm>
              <a:off x="2073274" y="34369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1" name="Line 30"/>
            <p:cNvSpPr>
              <a:spLocks noChangeShapeType="1"/>
            </p:cNvSpPr>
            <p:nvPr/>
          </p:nvSpPr>
          <p:spPr bwMode="auto">
            <a:xfrm flipH="1">
              <a:off x="2019299" y="34909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2" name="Line 31"/>
            <p:cNvSpPr>
              <a:spLocks noChangeShapeType="1"/>
            </p:cNvSpPr>
            <p:nvPr/>
          </p:nvSpPr>
          <p:spPr bwMode="auto">
            <a:xfrm>
              <a:off x="2105024" y="34369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3" name="Line 32"/>
            <p:cNvSpPr>
              <a:spLocks noChangeShapeType="1"/>
            </p:cNvSpPr>
            <p:nvPr/>
          </p:nvSpPr>
          <p:spPr bwMode="auto">
            <a:xfrm flipH="1">
              <a:off x="2051049" y="34909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4" name="Line 33"/>
            <p:cNvSpPr>
              <a:spLocks noChangeShapeType="1"/>
            </p:cNvSpPr>
            <p:nvPr/>
          </p:nvSpPr>
          <p:spPr bwMode="auto">
            <a:xfrm>
              <a:off x="2139949" y="35131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5" name="Line 34"/>
            <p:cNvSpPr>
              <a:spLocks noChangeShapeType="1"/>
            </p:cNvSpPr>
            <p:nvPr/>
          </p:nvSpPr>
          <p:spPr bwMode="auto">
            <a:xfrm flipH="1">
              <a:off x="2085974" y="35671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6" name="Line 35"/>
            <p:cNvSpPr>
              <a:spLocks noChangeShapeType="1"/>
            </p:cNvSpPr>
            <p:nvPr/>
          </p:nvSpPr>
          <p:spPr bwMode="auto">
            <a:xfrm>
              <a:off x="2232024" y="3592512"/>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7" name="Line 36"/>
            <p:cNvSpPr>
              <a:spLocks noChangeShapeType="1"/>
            </p:cNvSpPr>
            <p:nvPr/>
          </p:nvSpPr>
          <p:spPr bwMode="auto">
            <a:xfrm flipH="1">
              <a:off x="2178049" y="3646487"/>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8" name="Line 37"/>
            <p:cNvSpPr>
              <a:spLocks noChangeShapeType="1"/>
            </p:cNvSpPr>
            <p:nvPr/>
          </p:nvSpPr>
          <p:spPr bwMode="auto">
            <a:xfrm>
              <a:off x="2298699" y="3592512"/>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9" name="Line 38"/>
            <p:cNvSpPr>
              <a:spLocks noChangeShapeType="1"/>
            </p:cNvSpPr>
            <p:nvPr/>
          </p:nvSpPr>
          <p:spPr bwMode="auto">
            <a:xfrm flipH="1">
              <a:off x="2244724" y="3646487"/>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0" name="Line 39"/>
            <p:cNvSpPr>
              <a:spLocks noChangeShapeType="1"/>
            </p:cNvSpPr>
            <p:nvPr/>
          </p:nvSpPr>
          <p:spPr bwMode="auto">
            <a:xfrm>
              <a:off x="2371724" y="3681412"/>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1" name="Line 40"/>
            <p:cNvSpPr>
              <a:spLocks noChangeShapeType="1"/>
            </p:cNvSpPr>
            <p:nvPr/>
          </p:nvSpPr>
          <p:spPr bwMode="auto">
            <a:xfrm flipH="1">
              <a:off x="2317749" y="3735387"/>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2" name="Line 41"/>
            <p:cNvSpPr>
              <a:spLocks noChangeShapeType="1"/>
            </p:cNvSpPr>
            <p:nvPr/>
          </p:nvSpPr>
          <p:spPr bwMode="auto">
            <a:xfrm>
              <a:off x="2514599" y="3878262"/>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3" name="Line 42"/>
            <p:cNvSpPr>
              <a:spLocks noChangeShapeType="1"/>
            </p:cNvSpPr>
            <p:nvPr/>
          </p:nvSpPr>
          <p:spPr bwMode="auto">
            <a:xfrm flipH="1">
              <a:off x="2460624" y="3932237"/>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4" name="Line 43"/>
            <p:cNvSpPr>
              <a:spLocks noChangeShapeType="1"/>
            </p:cNvSpPr>
            <p:nvPr/>
          </p:nvSpPr>
          <p:spPr bwMode="auto">
            <a:xfrm>
              <a:off x="2584449" y="3878262"/>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5" name="Line 44"/>
            <p:cNvSpPr>
              <a:spLocks noChangeShapeType="1"/>
            </p:cNvSpPr>
            <p:nvPr/>
          </p:nvSpPr>
          <p:spPr bwMode="auto">
            <a:xfrm flipH="1">
              <a:off x="2530474" y="3932237"/>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6" name="Line 45"/>
            <p:cNvSpPr>
              <a:spLocks noChangeShapeType="1"/>
            </p:cNvSpPr>
            <p:nvPr/>
          </p:nvSpPr>
          <p:spPr bwMode="auto">
            <a:xfrm>
              <a:off x="2873374" y="43132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7" name="Line 46"/>
            <p:cNvSpPr>
              <a:spLocks noChangeShapeType="1"/>
            </p:cNvSpPr>
            <p:nvPr/>
          </p:nvSpPr>
          <p:spPr bwMode="auto">
            <a:xfrm flipH="1">
              <a:off x="2822574" y="43672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8" name="Line 47"/>
            <p:cNvSpPr>
              <a:spLocks noChangeShapeType="1"/>
            </p:cNvSpPr>
            <p:nvPr/>
          </p:nvSpPr>
          <p:spPr bwMode="auto">
            <a:xfrm>
              <a:off x="2946399" y="4433887"/>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9" name="Line 48"/>
            <p:cNvSpPr>
              <a:spLocks noChangeShapeType="1"/>
            </p:cNvSpPr>
            <p:nvPr/>
          </p:nvSpPr>
          <p:spPr bwMode="auto">
            <a:xfrm flipH="1">
              <a:off x="2892424" y="44878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0" name="Line 49"/>
            <p:cNvSpPr>
              <a:spLocks noChangeShapeType="1"/>
            </p:cNvSpPr>
            <p:nvPr/>
          </p:nvSpPr>
          <p:spPr bwMode="auto">
            <a:xfrm>
              <a:off x="3270249" y="4703762"/>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1" name="Line 50"/>
            <p:cNvSpPr>
              <a:spLocks noChangeShapeType="1"/>
            </p:cNvSpPr>
            <p:nvPr/>
          </p:nvSpPr>
          <p:spPr bwMode="auto">
            <a:xfrm flipH="1">
              <a:off x="3216274" y="4757737"/>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2" name="Line 51"/>
            <p:cNvSpPr>
              <a:spLocks noChangeShapeType="1"/>
            </p:cNvSpPr>
            <p:nvPr/>
          </p:nvSpPr>
          <p:spPr bwMode="auto">
            <a:xfrm>
              <a:off x="3454399" y="4865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3" name="Line 52"/>
            <p:cNvSpPr>
              <a:spLocks noChangeShapeType="1"/>
            </p:cNvSpPr>
            <p:nvPr/>
          </p:nvSpPr>
          <p:spPr bwMode="auto">
            <a:xfrm flipH="1">
              <a:off x="3403599" y="49196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4" name="Line 53"/>
            <p:cNvSpPr>
              <a:spLocks noChangeShapeType="1"/>
            </p:cNvSpPr>
            <p:nvPr/>
          </p:nvSpPr>
          <p:spPr bwMode="auto">
            <a:xfrm>
              <a:off x="3641724" y="4865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5" name="Line 54"/>
            <p:cNvSpPr>
              <a:spLocks noChangeShapeType="1"/>
            </p:cNvSpPr>
            <p:nvPr/>
          </p:nvSpPr>
          <p:spPr bwMode="auto">
            <a:xfrm flipH="1">
              <a:off x="3590924" y="49196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6" name="Line 55"/>
            <p:cNvSpPr>
              <a:spLocks noChangeShapeType="1"/>
            </p:cNvSpPr>
            <p:nvPr/>
          </p:nvSpPr>
          <p:spPr bwMode="auto">
            <a:xfrm>
              <a:off x="3829049" y="4865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7" name="Line 56"/>
            <p:cNvSpPr>
              <a:spLocks noChangeShapeType="1"/>
            </p:cNvSpPr>
            <p:nvPr/>
          </p:nvSpPr>
          <p:spPr bwMode="auto">
            <a:xfrm flipH="1">
              <a:off x="3775074" y="49196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8" name="Line 57"/>
            <p:cNvSpPr>
              <a:spLocks noChangeShapeType="1"/>
            </p:cNvSpPr>
            <p:nvPr/>
          </p:nvSpPr>
          <p:spPr bwMode="auto">
            <a:xfrm>
              <a:off x="3971924" y="4865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9" name="Line 58"/>
            <p:cNvSpPr>
              <a:spLocks noChangeShapeType="1"/>
            </p:cNvSpPr>
            <p:nvPr/>
          </p:nvSpPr>
          <p:spPr bwMode="auto">
            <a:xfrm flipH="1">
              <a:off x="3921124" y="49196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0" name="Freeform 59"/>
            <p:cNvSpPr>
              <a:spLocks/>
            </p:cNvSpPr>
            <p:nvPr/>
          </p:nvSpPr>
          <p:spPr bwMode="auto">
            <a:xfrm>
              <a:off x="1184274" y="2806699"/>
              <a:ext cx="2822575" cy="2116138"/>
            </a:xfrm>
            <a:custGeom>
              <a:avLst/>
              <a:gdLst>
                <a:gd name="T0" fmla="*/ 0 w 1778"/>
                <a:gd name="T1" fmla="*/ 0 h 1333"/>
                <a:gd name="T2" fmla="*/ 100 w 1778"/>
                <a:gd name="T3" fmla="*/ 0 h 1333"/>
                <a:gd name="T4" fmla="*/ 100 w 1778"/>
                <a:gd name="T5" fmla="*/ 34 h 1333"/>
                <a:gd name="T6" fmla="*/ 116 w 1778"/>
                <a:gd name="T7" fmla="*/ 34 h 1333"/>
                <a:gd name="T8" fmla="*/ 116 w 1778"/>
                <a:gd name="T9" fmla="*/ 66 h 1333"/>
                <a:gd name="T10" fmla="*/ 306 w 1778"/>
                <a:gd name="T11" fmla="*/ 66 h 1333"/>
                <a:gd name="T12" fmla="*/ 306 w 1778"/>
                <a:gd name="T13" fmla="*/ 102 h 1333"/>
                <a:gd name="T14" fmla="*/ 384 w 1778"/>
                <a:gd name="T15" fmla="*/ 102 h 1333"/>
                <a:gd name="T16" fmla="*/ 384 w 1778"/>
                <a:gd name="T17" fmla="*/ 140 h 1333"/>
                <a:gd name="T18" fmla="*/ 400 w 1778"/>
                <a:gd name="T19" fmla="*/ 140 h 1333"/>
                <a:gd name="T20" fmla="*/ 400 w 1778"/>
                <a:gd name="T21" fmla="*/ 180 h 1333"/>
                <a:gd name="T22" fmla="*/ 440 w 1778"/>
                <a:gd name="T23" fmla="*/ 180 h 1333"/>
                <a:gd name="T24" fmla="*/ 440 w 1778"/>
                <a:gd name="T25" fmla="*/ 220 h 1333"/>
                <a:gd name="T26" fmla="*/ 460 w 1778"/>
                <a:gd name="T27" fmla="*/ 220 h 1333"/>
                <a:gd name="T28" fmla="*/ 460 w 1778"/>
                <a:gd name="T29" fmla="*/ 263 h 1333"/>
                <a:gd name="T30" fmla="*/ 474 w 1778"/>
                <a:gd name="T31" fmla="*/ 263 h 1333"/>
                <a:gd name="T32" fmla="*/ 474 w 1778"/>
                <a:gd name="T33" fmla="*/ 303 h 1333"/>
                <a:gd name="T34" fmla="*/ 478 w 1778"/>
                <a:gd name="T35" fmla="*/ 303 h 1333"/>
                <a:gd name="T36" fmla="*/ 478 w 1778"/>
                <a:gd name="T37" fmla="*/ 345 h 1333"/>
                <a:gd name="T38" fmla="*/ 522 w 1778"/>
                <a:gd name="T39" fmla="*/ 345 h 1333"/>
                <a:gd name="T40" fmla="*/ 522 w 1778"/>
                <a:gd name="T41" fmla="*/ 389 h 1333"/>
                <a:gd name="T42" fmla="*/ 536 w 1778"/>
                <a:gd name="T43" fmla="*/ 389 h 1333"/>
                <a:gd name="T44" fmla="*/ 536 w 1778"/>
                <a:gd name="T45" fmla="*/ 431 h 1333"/>
                <a:gd name="T46" fmla="*/ 592 w 1778"/>
                <a:gd name="T47" fmla="*/ 431 h 1333"/>
                <a:gd name="T48" fmla="*/ 592 w 1778"/>
                <a:gd name="T49" fmla="*/ 479 h 1333"/>
                <a:gd name="T50" fmla="*/ 642 w 1778"/>
                <a:gd name="T51" fmla="*/ 479 h 1333"/>
                <a:gd name="T52" fmla="*/ 642 w 1778"/>
                <a:gd name="T53" fmla="*/ 529 h 1333"/>
                <a:gd name="T54" fmla="*/ 736 w 1778"/>
                <a:gd name="T55" fmla="*/ 529 h 1333"/>
                <a:gd name="T56" fmla="*/ 736 w 1778"/>
                <a:gd name="T57" fmla="*/ 585 h 1333"/>
                <a:gd name="T58" fmla="*/ 754 w 1778"/>
                <a:gd name="T59" fmla="*/ 585 h 1333"/>
                <a:gd name="T60" fmla="*/ 754 w 1778"/>
                <a:gd name="T61" fmla="*/ 647 h 1333"/>
                <a:gd name="T62" fmla="*/ 782 w 1778"/>
                <a:gd name="T63" fmla="*/ 647 h 1333"/>
                <a:gd name="T64" fmla="*/ 782 w 1778"/>
                <a:gd name="T65" fmla="*/ 707 h 1333"/>
                <a:gd name="T66" fmla="*/ 954 w 1778"/>
                <a:gd name="T67" fmla="*/ 707 h 1333"/>
                <a:gd name="T68" fmla="*/ 954 w 1778"/>
                <a:gd name="T69" fmla="*/ 775 h 1333"/>
                <a:gd name="T70" fmla="*/ 970 w 1778"/>
                <a:gd name="T71" fmla="*/ 775 h 1333"/>
                <a:gd name="T72" fmla="*/ 970 w 1778"/>
                <a:gd name="T73" fmla="*/ 845 h 1333"/>
                <a:gd name="T74" fmla="*/ 1004 w 1778"/>
                <a:gd name="T75" fmla="*/ 845 h 1333"/>
                <a:gd name="T76" fmla="*/ 1004 w 1778"/>
                <a:gd name="T77" fmla="*/ 915 h 1333"/>
                <a:gd name="T78" fmla="*/ 1034 w 1778"/>
                <a:gd name="T79" fmla="*/ 915 h 1333"/>
                <a:gd name="T80" fmla="*/ 1034 w 1778"/>
                <a:gd name="T81" fmla="*/ 983 h 1333"/>
                <a:gd name="T82" fmla="*/ 1074 w 1778"/>
                <a:gd name="T83" fmla="*/ 983 h 1333"/>
                <a:gd name="T84" fmla="*/ 1074 w 1778"/>
                <a:gd name="T85" fmla="*/ 1059 h 1333"/>
                <a:gd name="T86" fmla="*/ 1158 w 1778"/>
                <a:gd name="T87" fmla="*/ 1059 h 1333"/>
                <a:gd name="T88" fmla="*/ 1158 w 1778"/>
                <a:gd name="T89" fmla="*/ 1145 h 1333"/>
                <a:gd name="T90" fmla="*/ 1182 w 1778"/>
                <a:gd name="T91" fmla="*/ 1145 h 1333"/>
                <a:gd name="T92" fmla="*/ 1182 w 1778"/>
                <a:gd name="T93" fmla="*/ 1227 h 1333"/>
                <a:gd name="T94" fmla="*/ 1366 w 1778"/>
                <a:gd name="T95" fmla="*/ 1227 h 1333"/>
                <a:gd name="T96" fmla="*/ 1366 w 1778"/>
                <a:gd name="T97" fmla="*/ 1333 h 1333"/>
                <a:gd name="T98" fmla="*/ 1524 w 1778"/>
                <a:gd name="T99" fmla="*/ 1333 h 1333"/>
                <a:gd name="T100" fmla="*/ 1778 w 1778"/>
                <a:gd name="T101"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8" h="1333">
                  <a:moveTo>
                    <a:pt x="0" y="0"/>
                  </a:moveTo>
                  <a:lnTo>
                    <a:pt x="100" y="0"/>
                  </a:lnTo>
                  <a:lnTo>
                    <a:pt x="100" y="34"/>
                  </a:lnTo>
                  <a:lnTo>
                    <a:pt x="116" y="34"/>
                  </a:lnTo>
                  <a:lnTo>
                    <a:pt x="116" y="66"/>
                  </a:lnTo>
                  <a:lnTo>
                    <a:pt x="306" y="66"/>
                  </a:lnTo>
                  <a:lnTo>
                    <a:pt x="306" y="102"/>
                  </a:lnTo>
                  <a:lnTo>
                    <a:pt x="384" y="102"/>
                  </a:lnTo>
                  <a:lnTo>
                    <a:pt x="384" y="140"/>
                  </a:lnTo>
                  <a:lnTo>
                    <a:pt x="400" y="140"/>
                  </a:lnTo>
                  <a:lnTo>
                    <a:pt x="400" y="180"/>
                  </a:lnTo>
                  <a:lnTo>
                    <a:pt x="440" y="180"/>
                  </a:lnTo>
                  <a:lnTo>
                    <a:pt x="440" y="220"/>
                  </a:lnTo>
                  <a:lnTo>
                    <a:pt x="460" y="220"/>
                  </a:lnTo>
                  <a:lnTo>
                    <a:pt x="460" y="263"/>
                  </a:lnTo>
                  <a:lnTo>
                    <a:pt x="474" y="263"/>
                  </a:lnTo>
                  <a:lnTo>
                    <a:pt x="474" y="303"/>
                  </a:lnTo>
                  <a:lnTo>
                    <a:pt x="478" y="303"/>
                  </a:lnTo>
                  <a:lnTo>
                    <a:pt x="478" y="345"/>
                  </a:lnTo>
                  <a:lnTo>
                    <a:pt x="522" y="345"/>
                  </a:lnTo>
                  <a:lnTo>
                    <a:pt x="522" y="389"/>
                  </a:lnTo>
                  <a:lnTo>
                    <a:pt x="536" y="389"/>
                  </a:lnTo>
                  <a:lnTo>
                    <a:pt x="536" y="431"/>
                  </a:lnTo>
                  <a:lnTo>
                    <a:pt x="592" y="431"/>
                  </a:lnTo>
                  <a:lnTo>
                    <a:pt x="592" y="479"/>
                  </a:lnTo>
                  <a:lnTo>
                    <a:pt x="642" y="479"/>
                  </a:lnTo>
                  <a:lnTo>
                    <a:pt x="642" y="529"/>
                  </a:lnTo>
                  <a:lnTo>
                    <a:pt x="736" y="529"/>
                  </a:lnTo>
                  <a:lnTo>
                    <a:pt x="736" y="585"/>
                  </a:lnTo>
                  <a:lnTo>
                    <a:pt x="754" y="585"/>
                  </a:lnTo>
                  <a:lnTo>
                    <a:pt x="754" y="647"/>
                  </a:lnTo>
                  <a:lnTo>
                    <a:pt x="782" y="647"/>
                  </a:lnTo>
                  <a:lnTo>
                    <a:pt x="782" y="707"/>
                  </a:lnTo>
                  <a:lnTo>
                    <a:pt x="954" y="707"/>
                  </a:lnTo>
                  <a:lnTo>
                    <a:pt x="954" y="775"/>
                  </a:lnTo>
                  <a:lnTo>
                    <a:pt x="970" y="775"/>
                  </a:lnTo>
                  <a:lnTo>
                    <a:pt x="970" y="845"/>
                  </a:lnTo>
                  <a:lnTo>
                    <a:pt x="1004" y="845"/>
                  </a:lnTo>
                  <a:lnTo>
                    <a:pt x="1004" y="915"/>
                  </a:lnTo>
                  <a:lnTo>
                    <a:pt x="1034" y="915"/>
                  </a:lnTo>
                  <a:lnTo>
                    <a:pt x="1034" y="983"/>
                  </a:lnTo>
                  <a:lnTo>
                    <a:pt x="1074" y="983"/>
                  </a:lnTo>
                  <a:lnTo>
                    <a:pt x="1074" y="1059"/>
                  </a:lnTo>
                  <a:lnTo>
                    <a:pt x="1158" y="1059"/>
                  </a:lnTo>
                  <a:lnTo>
                    <a:pt x="1158" y="1145"/>
                  </a:lnTo>
                  <a:lnTo>
                    <a:pt x="1182" y="1145"/>
                  </a:lnTo>
                  <a:lnTo>
                    <a:pt x="1182" y="1227"/>
                  </a:lnTo>
                  <a:lnTo>
                    <a:pt x="1366" y="1227"/>
                  </a:lnTo>
                  <a:lnTo>
                    <a:pt x="1366" y="1333"/>
                  </a:lnTo>
                  <a:lnTo>
                    <a:pt x="1524" y="1333"/>
                  </a:lnTo>
                  <a:lnTo>
                    <a:pt x="1778" y="1333"/>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2" name="Line 131"/>
            <p:cNvSpPr>
              <a:spLocks noChangeShapeType="1"/>
            </p:cNvSpPr>
            <p:nvPr/>
          </p:nvSpPr>
          <p:spPr bwMode="auto">
            <a:xfrm>
              <a:off x="5641974" y="2835274"/>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3" name="Line 132"/>
            <p:cNvSpPr>
              <a:spLocks noChangeShapeType="1"/>
            </p:cNvSpPr>
            <p:nvPr/>
          </p:nvSpPr>
          <p:spPr bwMode="auto">
            <a:xfrm flipH="1">
              <a:off x="5587999" y="2889249"/>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4" name="Line 133"/>
            <p:cNvSpPr>
              <a:spLocks noChangeShapeType="1"/>
            </p:cNvSpPr>
            <p:nvPr/>
          </p:nvSpPr>
          <p:spPr bwMode="auto">
            <a:xfrm>
              <a:off x="5762624" y="2835274"/>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5" name="Line 134"/>
            <p:cNvSpPr>
              <a:spLocks noChangeShapeType="1"/>
            </p:cNvSpPr>
            <p:nvPr/>
          </p:nvSpPr>
          <p:spPr bwMode="auto">
            <a:xfrm flipH="1">
              <a:off x="5708649" y="2889249"/>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6" name="Line 135"/>
            <p:cNvSpPr>
              <a:spLocks noChangeShapeType="1"/>
            </p:cNvSpPr>
            <p:nvPr/>
          </p:nvSpPr>
          <p:spPr bwMode="auto">
            <a:xfrm>
              <a:off x="5895974" y="2962274"/>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7" name="Line 136"/>
            <p:cNvSpPr>
              <a:spLocks noChangeShapeType="1"/>
            </p:cNvSpPr>
            <p:nvPr/>
          </p:nvSpPr>
          <p:spPr bwMode="auto">
            <a:xfrm flipH="1">
              <a:off x="5841999" y="3016249"/>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8" name="Line 137"/>
            <p:cNvSpPr>
              <a:spLocks noChangeShapeType="1"/>
            </p:cNvSpPr>
            <p:nvPr/>
          </p:nvSpPr>
          <p:spPr bwMode="auto">
            <a:xfrm>
              <a:off x="5924549" y="3000374"/>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9" name="Line 138"/>
            <p:cNvSpPr>
              <a:spLocks noChangeShapeType="1"/>
            </p:cNvSpPr>
            <p:nvPr/>
          </p:nvSpPr>
          <p:spPr bwMode="auto">
            <a:xfrm flipH="1">
              <a:off x="5870574" y="3054349"/>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0" name="Line 139"/>
            <p:cNvSpPr>
              <a:spLocks noChangeShapeType="1"/>
            </p:cNvSpPr>
            <p:nvPr/>
          </p:nvSpPr>
          <p:spPr bwMode="auto">
            <a:xfrm>
              <a:off x="5934074" y="3000374"/>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1" name="Line 140"/>
            <p:cNvSpPr>
              <a:spLocks noChangeShapeType="1"/>
            </p:cNvSpPr>
            <p:nvPr/>
          </p:nvSpPr>
          <p:spPr bwMode="auto">
            <a:xfrm flipH="1">
              <a:off x="5883274" y="3054349"/>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2" name="Line 141"/>
            <p:cNvSpPr>
              <a:spLocks noChangeShapeType="1"/>
            </p:cNvSpPr>
            <p:nvPr/>
          </p:nvSpPr>
          <p:spPr bwMode="auto">
            <a:xfrm>
              <a:off x="6045199" y="3041649"/>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3" name="Line 142"/>
            <p:cNvSpPr>
              <a:spLocks noChangeShapeType="1"/>
            </p:cNvSpPr>
            <p:nvPr/>
          </p:nvSpPr>
          <p:spPr bwMode="auto">
            <a:xfrm flipH="1">
              <a:off x="5991224" y="3095624"/>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4" name="Line 143"/>
            <p:cNvSpPr>
              <a:spLocks noChangeShapeType="1"/>
            </p:cNvSpPr>
            <p:nvPr/>
          </p:nvSpPr>
          <p:spPr bwMode="auto">
            <a:xfrm>
              <a:off x="6172199" y="3168649"/>
              <a:ext cx="0" cy="106363"/>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5" name="Line 144"/>
            <p:cNvSpPr>
              <a:spLocks noChangeShapeType="1"/>
            </p:cNvSpPr>
            <p:nvPr/>
          </p:nvSpPr>
          <p:spPr bwMode="auto">
            <a:xfrm flipH="1">
              <a:off x="6118224" y="32242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6" name="Line 145"/>
            <p:cNvSpPr>
              <a:spLocks noChangeShapeType="1"/>
            </p:cNvSpPr>
            <p:nvPr/>
          </p:nvSpPr>
          <p:spPr bwMode="auto">
            <a:xfrm>
              <a:off x="6384924" y="3468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7" name="Line 146"/>
            <p:cNvSpPr>
              <a:spLocks noChangeShapeType="1"/>
            </p:cNvSpPr>
            <p:nvPr/>
          </p:nvSpPr>
          <p:spPr bwMode="auto">
            <a:xfrm flipH="1">
              <a:off x="6330949" y="35226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8" name="Line 147"/>
            <p:cNvSpPr>
              <a:spLocks noChangeShapeType="1"/>
            </p:cNvSpPr>
            <p:nvPr/>
          </p:nvSpPr>
          <p:spPr bwMode="auto">
            <a:xfrm>
              <a:off x="6394449" y="3468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69" name="Line 148"/>
            <p:cNvSpPr>
              <a:spLocks noChangeShapeType="1"/>
            </p:cNvSpPr>
            <p:nvPr/>
          </p:nvSpPr>
          <p:spPr bwMode="auto">
            <a:xfrm flipH="1">
              <a:off x="6340474" y="352266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0" name="Line 149"/>
            <p:cNvSpPr>
              <a:spLocks noChangeShapeType="1"/>
            </p:cNvSpPr>
            <p:nvPr/>
          </p:nvSpPr>
          <p:spPr bwMode="auto">
            <a:xfrm>
              <a:off x="6502399" y="3735387"/>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1" name="Line 150"/>
            <p:cNvSpPr>
              <a:spLocks noChangeShapeType="1"/>
            </p:cNvSpPr>
            <p:nvPr/>
          </p:nvSpPr>
          <p:spPr bwMode="auto">
            <a:xfrm flipH="1">
              <a:off x="6448424" y="378936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2" name="Line 151"/>
            <p:cNvSpPr>
              <a:spLocks noChangeShapeType="1"/>
            </p:cNvSpPr>
            <p:nvPr/>
          </p:nvSpPr>
          <p:spPr bwMode="auto">
            <a:xfrm>
              <a:off x="6527799" y="3783012"/>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3" name="Line 152"/>
            <p:cNvSpPr>
              <a:spLocks noChangeShapeType="1"/>
            </p:cNvSpPr>
            <p:nvPr/>
          </p:nvSpPr>
          <p:spPr bwMode="auto">
            <a:xfrm flipH="1">
              <a:off x="6476999" y="38338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4" name="Line 153"/>
            <p:cNvSpPr>
              <a:spLocks noChangeShapeType="1"/>
            </p:cNvSpPr>
            <p:nvPr/>
          </p:nvSpPr>
          <p:spPr bwMode="auto">
            <a:xfrm>
              <a:off x="6556374" y="3827462"/>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5" name="Line 154"/>
            <p:cNvSpPr>
              <a:spLocks noChangeShapeType="1"/>
            </p:cNvSpPr>
            <p:nvPr/>
          </p:nvSpPr>
          <p:spPr bwMode="auto">
            <a:xfrm flipH="1">
              <a:off x="6502399" y="3881437"/>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6" name="Line 155"/>
            <p:cNvSpPr>
              <a:spLocks noChangeShapeType="1"/>
            </p:cNvSpPr>
            <p:nvPr/>
          </p:nvSpPr>
          <p:spPr bwMode="auto">
            <a:xfrm>
              <a:off x="6603999" y="39258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7" name="Line 156"/>
            <p:cNvSpPr>
              <a:spLocks noChangeShapeType="1"/>
            </p:cNvSpPr>
            <p:nvPr/>
          </p:nvSpPr>
          <p:spPr bwMode="auto">
            <a:xfrm flipH="1">
              <a:off x="6550024" y="39798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8" name="Line 157"/>
            <p:cNvSpPr>
              <a:spLocks noChangeShapeType="1"/>
            </p:cNvSpPr>
            <p:nvPr/>
          </p:nvSpPr>
          <p:spPr bwMode="auto">
            <a:xfrm>
              <a:off x="6623049" y="3976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79" name="Line 158"/>
            <p:cNvSpPr>
              <a:spLocks noChangeShapeType="1"/>
            </p:cNvSpPr>
            <p:nvPr/>
          </p:nvSpPr>
          <p:spPr bwMode="auto">
            <a:xfrm flipH="1">
              <a:off x="6569074" y="403066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0" name="Line 159"/>
            <p:cNvSpPr>
              <a:spLocks noChangeShapeType="1"/>
            </p:cNvSpPr>
            <p:nvPr/>
          </p:nvSpPr>
          <p:spPr bwMode="auto">
            <a:xfrm>
              <a:off x="6683374" y="41417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1" name="Line 160"/>
            <p:cNvSpPr>
              <a:spLocks noChangeShapeType="1"/>
            </p:cNvSpPr>
            <p:nvPr/>
          </p:nvSpPr>
          <p:spPr bwMode="auto">
            <a:xfrm flipH="1">
              <a:off x="6632574" y="41957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2" name="Line 161"/>
            <p:cNvSpPr>
              <a:spLocks noChangeShapeType="1"/>
            </p:cNvSpPr>
            <p:nvPr/>
          </p:nvSpPr>
          <p:spPr bwMode="auto">
            <a:xfrm>
              <a:off x="6775449" y="43132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3" name="Line 162"/>
            <p:cNvSpPr>
              <a:spLocks noChangeShapeType="1"/>
            </p:cNvSpPr>
            <p:nvPr/>
          </p:nvSpPr>
          <p:spPr bwMode="auto">
            <a:xfrm flipH="1">
              <a:off x="6724649" y="43672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4" name="Line 163"/>
            <p:cNvSpPr>
              <a:spLocks noChangeShapeType="1"/>
            </p:cNvSpPr>
            <p:nvPr/>
          </p:nvSpPr>
          <p:spPr bwMode="auto">
            <a:xfrm>
              <a:off x="7070724" y="45545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5" name="Line 164"/>
            <p:cNvSpPr>
              <a:spLocks noChangeShapeType="1"/>
            </p:cNvSpPr>
            <p:nvPr/>
          </p:nvSpPr>
          <p:spPr bwMode="auto">
            <a:xfrm flipH="1">
              <a:off x="7016749" y="46085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6" name="Line 165"/>
            <p:cNvSpPr>
              <a:spLocks noChangeShapeType="1"/>
            </p:cNvSpPr>
            <p:nvPr/>
          </p:nvSpPr>
          <p:spPr bwMode="auto">
            <a:xfrm>
              <a:off x="7083424" y="45545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7" name="Line 166"/>
            <p:cNvSpPr>
              <a:spLocks noChangeShapeType="1"/>
            </p:cNvSpPr>
            <p:nvPr/>
          </p:nvSpPr>
          <p:spPr bwMode="auto">
            <a:xfrm flipH="1">
              <a:off x="7029449" y="46085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8" name="Line 167"/>
            <p:cNvSpPr>
              <a:spLocks noChangeShapeType="1"/>
            </p:cNvSpPr>
            <p:nvPr/>
          </p:nvSpPr>
          <p:spPr bwMode="auto">
            <a:xfrm>
              <a:off x="7105649" y="45545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89" name="Line 168"/>
            <p:cNvSpPr>
              <a:spLocks noChangeShapeType="1"/>
            </p:cNvSpPr>
            <p:nvPr/>
          </p:nvSpPr>
          <p:spPr bwMode="auto">
            <a:xfrm flipH="1">
              <a:off x="7054849" y="46085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0" name="Line 169"/>
            <p:cNvSpPr>
              <a:spLocks noChangeShapeType="1"/>
            </p:cNvSpPr>
            <p:nvPr/>
          </p:nvSpPr>
          <p:spPr bwMode="auto">
            <a:xfrm>
              <a:off x="7245349" y="46307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1" name="Line 170"/>
            <p:cNvSpPr>
              <a:spLocks noChangeShapeType="1"/>
            </p:cNvSpPr>
            <p:nvPr/>
          </p:nvSpPr>
          <p:spPr bwMode="auto">
            <a:xfrm flipH="1">
              <a:off x="7191374" y="46847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2" name="Line 171"/>
            <p:cNvSpPr>
              <a:spLocks noChangeShapeType="1"/>
            </p:cNvSpPr>
            <p:nvPr/>
          </p:nvSpPr>
          <p:spPr bwMode="auto">
            <a:xfrm>
              <a:off x="7318374" y="4722812"/>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3" name="Line 172"/>
            <p:cNvSpPr>
              <a:spLocks noChangeShapeType="1"/>
            </p:cNvSpPr>
            <p:nvPr/>
          </p:nvSpPr>
          <p:spPr bwMode="auto">
            <a:xfrm flipH="1">
              <a:off x="7264399" y="47736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4" name="Line 173"/>
            <p:cNvSpPr>
              <a:spLocks noChangeShapeType="1"/>
            </p:cNvSpPr>
            <p:nvPr/>
          </p:nvSpPr>
          <p:spPr bwMode="auto">
            <a:xfrm>
              <a:off x="7454899" y="48212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5" name="Line 174"/>
            <p:cNvSpPr>
              <a:spLocks noChangeShapeType="1"/>
            </p:cNvSpPr>
            <p:nvPr/>
          </p:nvSpPr>
          <p:spPr bwMode="auto">
            <a:xfrm flipH="1">
              <a:off x="7404099" y="48752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6" name="Line 175"/>
            <p:cNvSpPr>
              <a:spLocks noChangeShapeType="1"/>
            </p:cNvSpPr>
            <p:nvPr/>
          </p:nvSpPr>
          <p:spPr bwMode="auto">
            <a:xfrm>
              <a:off x="7870824" y="51704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7" name="Line 176"/>
            <p:cNvSpPr>
              <a:spLocks noChangeShapeType="1"/>
            </p:cNvSpPr>
            <p:nvPr/>
          </p:nvSpPr>
          <p:spPr bwMode="auto">
            <a:xfrm flipH="1">
              <a:off x="7816849" y="522446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8" name="Line 177"/>
            <p:cNvSpPr>
              <a:spLocks noChangeShapeType="1"/>
            </p:cNvSpPr>
            <p:nvPr/>
          </p:nvSpPr>
          <p:spPr bwMode="auto">
            <a:xfrm>
              <a:off x="7899399" y="51704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99" name="Line 178"/>
            <p:cNvSpPr>
              <a:spLocks noChangeShapeType="1"/>
            </p:cNvSpPr>
            <p:nvPr/>
          </p:nvSpPr>
          <p:spPr bwMode="auto">
            <a:xfrm flipH="1">
              <a:off x="7845424" y="52244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00" name="Freeform 179"/>
            <p:cNvSpPr>
              <a:spLocks/>
            </p:cNvSpPr>
            <p:nvPr/>
          </p:nvSpPr>
          <p:spPr bwMode="auto">
            <a:xfrm>
              <a:off x="5432424" y="2781299"/>
              <a:ext cx="2686050" cy="2786063"/>
            </a:xfrm>
            <a:custGeom>
              <a:avLst/>
              <a:gdLst>
                <a:gd name="T0" fmla="*/ 10 w 1692"/>
                <a:gd name="T1" fmla="*/ 0 h 1755"/>
                <a:gd name="T2" fmla="*/ 18 w 1692"/>
                <a:gd name="T3" fmla="*/ 28 h 1755"/>
                <a:gd name="T4" fmla="*/ 104 w 1692"/>
                <a:gd name="T5" fmla="*/ 50 h 1755"/>
                <a:gd name="T6" fmla="*/ 248 w 1692"/>
                <a:gd name="T7" fmla="*/ 68 h 1755"/>
                <a:gd name="T8" fmla="*/ 276 w 1692"/>
                <a:gd name="T9" fmla="*/ 98 h 1755"/>
                <a:gd name="T10" fmla="*/ 310 w 1692"/>
                <a:gd name="T11" fmla="*/ 150 h 1755"/>
                <a:gd name="T12" fmla="*/ 366 w 1692"/>
                <a:gd name="T13" fmla="*/ 170 h 1755"/>
                <a:gd name="T14" fmla="*/ 398 w 1692"/>
                <a:gd name="T15" fmla="*/ 198 h 1755"/>
                <a:gd name="T16" fmla="*/ 412 w 1692"/>
                <a:gd name="T17" fmla="*/ 224 h 1755"/>
                <a:gd name="T18" fmla="*/ 466 w 1692"/>
                <a:gd name="T19" fmla="*/ 250 h 1755"/>
                <a:gd name="T20" fmla="*/ 470 w 1692"/>
                <a:gd name="T21" fmla="*/ 281 h 1755"/>
                <a:gd name="T22" fmla="*/ 488 w 1692"/>
                <a:gd name="T23" fmla="*/ 305 h 1755"/>
                <a:gd name="T24" fmla="*/ 518 w 1692"/>
                <a:gd name="T25" fmla="*/ 331 h 1755"/>
                <a:gd name="T26" fmla="*/ 546 w 1692"/>
                <a:gd name="T27" fmla="*/ 359 h 1755"/>
                <a:gd name="T28" fmla="*/ 562 w 1692"/>
                <a:gd name="T29" fmla="*/ 385 h 1755"/>
                <a:gd name="T30" fmla="*/ 570 w 1692"/>
                <a:gd name="T31" fmla="*/ 413 h 1755"/>
                <a:gd name="T32" fmla="*/ 612 w 1692"/>
                <a:gd name="T33" fmla="*/ 467 h 1755"/>
                <a:gd name="T34" fmla="*/ 616 w 1692"/>
                <a:gd name="T35" fmla="*/ 523 h 1755"/>
                <a:gd name="T36" fmla="*/ 626 w 1692"/>
                <a:gd name="T37" fmla="*/ 551 h 1755"/>
                <a:gd name="T38" fmla="*/ 630 w 1692"/>
                <a:gd name="T39" fmla="*/ 573 h 1755"/>
                <a:gd name="T40" fmla="*/ 660 w 1692"/>
                <a:gd name="T41" fmla="*/ 607 h 1755"/>
                <a:gd name="T42" fmla="*/ 690 w 1692"/>
                <a:gd name="T43" fmla="*/ 635 h 1755"/>
                <a:gd name="T44" fmla="*/ 708 w 1692"/>
                <a:gd name="T45" fmla="*/ 665 h 1755"/>
                <a:gd name="T46" fmla="*/ 728 w 1692"/>
                <a:gd name="T47" fmla="*/ 693 h 1755"/>
                <a:gd name="T48" fmla="*/ 736 w 1692"/>
                <a:gd name="T49" fmla="*/ 723 h 1755"/>
                <a:gd name="T50" fmla="*/ 750 w 1692"/>
                <a:gd name="T51" fmla="*/ 755 h 1755"/>
                <a:gd name="T52" fmla="*/ 760 w 1692"/>
                <a:gd name="T53" fmla="*/ 789 h 1755"/>
                <a:gd name="T54" fmla="*/ 770 w 1692"/>
                <a:gd name="T55" fmla="*/ 821 h 1755"/>
                <a:gd name="T56" fmla="*/ 816 w 1692"/>
                <a:gd name="T57" fmla="*/ 891 h 1755"/>
                <a:gd name="T58" fmla="*/ 846 w 1692"/>
                <a:gd name="T59" fmla="*/ 961 h 1755"/>
                <a:gd name="T60" fmla="*/ 878 w 1692"/>
                <a:gd name="T61" fmla="*/ 999 h 1755"/>
                <a:gd name="T62" fmla="*/ 882 w 1692"/>
                <a:gd name="T63" fmla="*/ 1037 h 1755"/>
                <a:gd name="T64" fmla="*/ 954 w 1692"/>
                <a:gd name="T65" fmla="*/ 1073 h 1755"/>
                <a:gd name="T66" fmla="*/ 1008 w 1692"/>
                <a:gd name="T67" fmla="*/ 1111 h 1755"/>
                <a:gd name="T68" fmla="*/ 1060 w 1692"/>
                <a:gd name="T69" fmla="*/ 1151 h 1755"/>
                <a:gd name="T70" fmla="*/ 1156 w 1692"/>
                <a:gd name="T71" fmla="*/ 1199 h 1755"/>
                <a:gd name="T72" fmla="*/ 1200 w 1692"/>
                <a:gd name="T73" fmla="*/ 1257 h 1755"/>
                <a:gd name="T74" fmla="*/ 1348 w 1692"/>
                <a:gd name="T75" fmla="*/ 1317 h 1755"/>
                <a:gd name="T76" fmla="*/ 1466 w 1692"/>
                <a:gd name="T77" fmla="*/ 1463 h 1755"/>
                <a:gd name="T78" fmla="*/ 1692 w 1692"/>
                <a:gd name="T79" fmla="*/ 1539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2" h="1755">
                  <a:moveTo>
                    <a:pt x="0" y="0"/>
                  </a:moveTo>
                  <a:lnTo>
                    <a:pt x="10" y="0"/>
                  </a:lnTo>
                  <a:lnTo>
                    <a:pt x="10" y="28"/>
                  </a:lnTo>
                  <a:lnTo>
                    <a:pt x="18" y="28"/>
                  </a:lnTo>
                  <a:lnTo>
                    <a:pt x="18" y="50"/>
                  </a:lnTo>
                  <a:lnTo>
                    <a:pt x="104" y="50"/>
                  </a:lnTo>
                  <a:lnTo>
                    <a:pt x="104" y="68"/>
                  </a:lnTo>
                  <a:lnTo>
                    <a:pt x="248" y="68"/>
                  </a:lnTo>
                  <a:lnTo>
                    <a:pt x="248" y="98"/>
                  </a:lnTo>
                  <a:lnTo>
                    <a:pt x="276" y="98"/>
                  </a:lnTo>
                  <a:lnTo>
                    <a:pt x="276" y="150"/>
                  </a:lnTo>
                  <a:lnTo>
                    <a:pt x="310" y="150"/>
                  </a:lnTo>
                  <a:lnTo>
                    <a:pt x="310" y="170"/>
                  </a:lnTo>
                  <a:lnTo>
                    <a:pt x="366" y="170"/>
                  </a:lnTo>
                  <a:lnTo>
                    <a:pt x="366" y="198"/>
                  </a:lnTo>
                  <a:lnTo>
                    <a:pt x="398" y="198"/>
                  </a:lnTo>
                  <a:lnTo>
                    <a:pt x="398" y="224"/>
                  </a:lnTo>
                  <a:lnTo>
                    <a:pt x="412" y="224"/>
                  </a:lnTo>
                  <a:lnTo>
                    <a:pt x="412" y="250"/>
                  </a:lnTo>
                  <a:lnTo>
                    <a:pt x="466" y="250"/>
                  </a:lnTo>
                  <a:lnTo>
                    <a:pt x="466" y="281"/>
                  </a:lnTo>
                  <a:lnTo>
                    <a:pt x="470" y="281"/>
                  </a:lnTo>
                  <a:lnTo>
                    <a:pt x="470" y="305"/>
                  </a:lnTo>
                  <a:lnTo>
                    <a:pt x="488" y="305"/>
                  </a:lnTo>
                  <a:lnTo>
                    <a:pt x="488" y="331"/>
                  </a:lnTo>
                  <a:lnTo>
                    <a:pt x="518" y="331"/>
                  </a:lnTo>
                  <a:lnTo>
                    <a:pt x="518" y="359"/>
                  </a:lnTo>
                  <a:lnTo>
                    <a:pt x="546" y="359"/>
                  </a:lnTo>
                  <a:lnTo>
                    <a:pt x="546" y="385"/>
                  </a:lnTo>
                  <a:lnTo>
                    <a:pt x="562" y="385"/>
                  </a:lnTo>
                  <a:lnTo>
                    <a:pt x="562" y="413"/>
                  </a:lnTo>
                  <a:lnTo>
                    <a:pt x="570" y="413"/>
                  </a:lnTo>
                  <a:lnTo>
                    <a:pt x="570" y="467"/>
                  </a:lnTo>
                  <a:lnTo>
                    <a:pt x="612" y="467"/>
                  </a:lnTo>
                  <a:lnTo>
                    <a:pt x="612" y="523"/>
                  </a:lnTo>
                  <a:lnTo>
                    <a:pt x="616" y="523"/>
                  </a:lnTo>
                  <a:lnTo>
                    <a:pt x="616" y="551"/>
                  </a:lnTo>
                  <a:lnTo>
                    <a:pt x="626" y="551"/>
                  </a:lnTo>
                  <a:lnTo>
                    <a:pt x="626" y="573"/>
                  </a:lnTo>
                  <a:lnTo>
                    <a:pt x="630" y="573"/>
                  </a:lnTo>
                  <a:lnTo>
                    <a:pt x="630" y="607"/>
                  </a:lnTo>
                  <a:lnTo>
                    <a:pt x="660" y="607"/>
                  </a:lnTo>
                  <a:lnTo>
                    <a:pt x="660" y="635"/>
                  </a:lnTo>
                  <a:lnTo>
                    <a:pt x="690" y="635"/>
                  </a:lnTo>
                  <a:lnTo>
                    <a:pt x="690" y="665"/>
                  </a:lnTo>
                  <a:lnTo>
                    <a:pt x="708" y="665"/>
                  </a:lnTo>
                  <a:lnTo>
                    <a:pt x="708" y="693"/>
                  </a:lnTo>
                  <a:lnTo>
                    <a:pt x="728" y="693"/>
                  </a:lnTo>
                  <a:lnTo>
                    <a:pt x="728" y="723"/>
                  </a:lnTo>
                  <a:lnTo>
                    <a:pt x="736" y="723"/>
                  </a:lnTo>
                  <a:lnTo>
                    <a:pt x="736" y="755"/>
                  </a:lnTo>
                  <a:lnTo>
                    <a:pt x="750" y="755"/>
                  </a:lnTo>
                  <a:lnTo>
                    <a:pt x="750" y="789"/>
                  </a:lnTo>
                  <a:lnTo>
                    <a:pt x="760" y="789"/>
                  </a:lnTo>
                  <a:lnTo>
                    <a:pt x="760" y="821"/>
                  </a:lnTo>
                  <a:lnTo>
                    <a:pt x="770" y="821"/>
                  </a:lnTo>
                  <a:lnTo>
                    <a:pt x="770" y="891"/>
                  </a:lnTo>
                  <a:lnTo>
                    <a:pt x="816" y="891"/>
                  </a:lnTo>
                  <a:lnTo>
                    <a:pt x="816" y="961"/>
                  </a:lnTo>
                  <a:lnTo>
                    <a:pt x="846" y="961"/>
                  </a:lnTo>
                  <a:lnTo>
                    <a:pt x="846" y="999"/>
                  </a:lnTo>
                  <a:lnTo>
                    <a:pt x="878" y="999"/>
                  </a:lnTo>
                  <a:lnTo>
                    <a:pt x="878" y="1037"/>
                  </a:lnTo>
                  <a:lnTo>
                    <a:pt x="882" y="1037"/>
                  </a:lnTo>
                  <a:lnTo>
                    <a:pt x="882" y="1073"/>
                  </a:lnTo>
                  <a:lnTo>
                    <a:pt x="954" y="1073"/>
                  </a:lnTo>
                  <a:lnTo>
                    <a:pt x="954" y="1111"/>
                  </a:lnTo>
                  <a:lnTo>
                    <a:pt x="1008" y="1111"/>
                  </a:lnTo>
                  <a:lnTo>
                    <a:pt x="1008" y="1151"/>
                  </a:lnTo>
                  <a:lnTo>
                    <a:pt x="1060" y="1151"/>
                  </a:lnTo>
                  <a:lnTo>
                    <a:pt x="1060" y="1199"/>
                  </a:lnTo>
                  <a:lnTo>
                    <a:pt x="1156" y="1199"/>
                  </a:lnTo>
                  <a:lnTo>
                    <a:pt x="1156" y="1257"/>
                  </a:lnTo>
                  <a:lnTo>
                    <a:pt x="1200" y="1257"/>
                  </a:lnTo>
                  <a:lnTo>
                    <a:pt x="1200" y="1317"/>
                  </a:lnTo>
                  <a:lnTo>
                    <a:pt x="1348" y="1317"/>
                  </a:lnTo>
                  <a:lnTo>
                    <a:pt x="1348" y="1463"/>
                  </a:lnTo>
                  <a:lnTo>
                    <a:pt x="1466" y="1463"/>
                  </a:lnTo>
                  <a:lnTo>
                    <a:pt x="1466" y="1539"/>
                  </a:lnTo>
                  <a:lnTo>
                    <a:pt x="1692" y="1539"/>
                  </a:lnTo>
                  <a:lnTo>
                    <a:pt x="1692" y="1755"/>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 name="Group 4"/>
          <p:cNvGrpSpPr/>
          <p:nvPr/>
        </p:nvGrpSpPr>
        <p:grpSpPr>
          <a:xfrm>
            <a:off x="936689" y="2755899"/>
            <a:ext cx="6743700" cy="2811463"/>
            <a:chOff x="1149349" y="2755899"/>
            <a:chExt cx="6743700" cy="2811463"/>
          </a:xfrm>
        </p:grpSpPr>
        <p:sp>
          <p:nvSpPr>
            <p:cNvPr id="5127" name="Line 6"/>
            <p:cNvSpPr>
              <a:spLocks noChangeShapeType="1"/>
            </p:cNvSpPr>
            <p:nvPr/>
          </p:nvSpPr>
          <p:spPr bwMode="auto">
            <a:xfrm>
              <a:off x="1200149" y="2755899"/>
              <a:ext cx="0" cy="104775"/>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8" name="Line 7"/>
            <p:cNvSpPr>
              <a:spLocks noChangeShapeType="1"/>
            </p:cNvSpPr>
            <p:nvPr/>
          </p:nvSpPr>
          <p:spPr bwMode="auto">
            <a:xfrm flipH="1">
              <a:off x="1149349" y="2809874"/>
              <a:ext cx="104775"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9" name="Line 8"/>
            <p:cNvSpPr>
              <a:spLocks noChangeShapeType="1"/>
            </p:cNvSpPr>
            <p:nvPr/>
          </p:nvSpPr>
          <p:spPr bwMode="auto">
            <a:xfrm>
              <a:off x="1857374" y="4008437"/>
              <a:ext cx="0" cy="10795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0" name="Line 9"/>
            <p:cNvSpPr>
              <a:spLocks noChangeShapeType="1"/>
            </p:cNvSpPr>
            <p:nvPr/>
          </p:nvSpPr>
          <p:spPr bwMode="auto">
            <a:xfrm flipH="1">
              <a:off x="1803399" y="4062412"/>
              <a:ext cx="107950"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1" name="Line 10"/>
            <p:cNvSpPr>
              <a:spLocks noChangeShapeType="1"/>
            </p:cNvSpPr>
            <p:nvPr/>
          </p:nvSpPr>
          <p:spPr bwMode="auto">
            <a:xfrm>
              <a:off x="3095624" y="5243512"/>
              <a:ext cx="0" cy="10795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2" name="Line 11"/>
            <p:cNvSpPr>
              <a:spLocks noChangeShapeType="1"/>
            </p:cNvSpPr>
            <p:nvPr/>
          </p:nvSpPr>
          <p:spPr bwMode="auto">
            <a:xfrm flipH="1">
              <a:off x="3041649" y="5297487"/>
              <a:ext cx="107950"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3" name="Line 12"/>
            <p:cNvSpPr>
              <a:spLocks noChangeShapeType="1"/>
            </p:cNvSpPr>
            <p:nvPr/>
          </p:nvSpPr>
          <p:spPr bwMode="auto">
            <a:xfrm>
              <a:off x="4143374" y="5243512"/>
              <a:ext cx="0" cy="10795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4" name="Line 13"/>
            <p:cNvSpPr>
              <a:spLocks noChangeShapeType="1"/>
            </p:cNvSpPr>
            <p:nvPr/>
          </p:nvSpPr>
          <p:spPr bwMode="auto">
            <a:xfrm flipH="1">
              <a:off x="4089399" y="5297487"/>
              <a:ext cx="107950"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5" name="Freeform 14"/>
            <p:cNvSpPr>
              <a:spLocks/>
            </p:cNvSpPr>
            <p:nvPr/>
          </p:nvSpPr>
          <p:spPr bwMode="auto">
            <a:xfrm>
              <a:off x="1187449" y="2809874"/>
              <a:ext cx="2994025" cy="2487613"/>
            </a:xfrm>
            <a:custGeom>
              <a:avLst/>
              <a:gdLst>
                <a:gd name="T0" fmla="*/ 0 w 1886"/>
                <a:gd name="T1" fmla="*/ 0 h 1567"/>
                <a:gd name="T2" fmla="*/ 66 w 1886"/>
                <a:gd name="T3" fmla="*/ 0 h 1567"/>
                <a:gd name="T4" fmla="*/ 66 w 1886"/>
                <a:gd name="T5" fmla="*/ 158 h 1567"/>
                <a:gd name="T6" fmla="*/ 84 w 1886"/>
                <a:gd name="T7" fmla="*/ 158 h 1567"/>
                <a:gd name="T8" fmla="*/ 84 w 1886"/>
                <a:gd name="T9" fmla="*/ 234 h 1567"/>
                <a:gd name="T10" fmla="*/ 98 w 1886"/>
                <a:gd name="T11" fmla="*/ 234 h 1567"/>
                <a:gd name="T12" fmla="*/ 98 w 1886"/>
                <a:gd name="T13" fmla="*/ 317 h 1567"/>
                <a:gd name="T14" fmla="*/ 134 w 1886"/>
                <a:gd name="T15" fmla="*/ 317 h 1567"/>
                <a:gd name="T16" fmla="*/ 134 w 1886"/>
                <a:gd name="T17" fmla="*/ 393 h 1567"/>
                <a:gd name="T18" fmla="*/ 144 w 1886"/>
                <a:gd name="T19" fmla="*/ 393 h 1567"/>
                <a:gd name="T20" fmla="*/ 144 w 1886"/>
                <a:gd name="T21" fmla="*/ 473 h 1567"/>
                <a:gd name="T22" fmla="*/ 160 w 1886"/>
                <a:gd name="T23" fmla="*/ 473 h 1567"/>
                <a:gd name="T24" fmla="*/ 160 w 1886"/>
                <a:gd name="T25" fmla="*/ 553 h 1567"/>
                <a:gd name="T26" fmla="*/ 188 w 1886"/>
                <a:gd name="T27" fmla="*/ 553 h 1567"/>
                <a:gd name="T28" fmla="*/ 188 w 1886"/>
                <a:gd name="T29" fmla="*/ 633 h 1567"/>
                <a:gd name="T30" fmla="*/ 340 w 1886"/>
                <a:gd name="T31" fmla="*/ 633 h 1567"/>
                <a:gd name="T32" fmla="*/ 340 w 1886"/>
                <a:gd name="T33" fmla="*/ 711 h 1567"/>
                <a:gd name="T34" fmla="*/ 390 w 1886"/>
                <a:gd name="T35" fmla="*/ 711 h 1567"/>
                <a:gd name="T36" fmla="*/ 390 w 1886"/>
                <a:gd name="T37" fmla="*/ 791 h 1567"/>
                <a:gd name="T38" fmla="*/ 470 w 1886"/>
                <a:gd name="T39" fmla="*/ 791 h 1567"/>
                <a:gd name="T40" fmla="*/ 470 w 1886"/>
                <a:gd name="T41" fmla="*/ 877 h 1567"/>
                <a:gd name="T42" fmla="*/ 536 w 1886"/>
                <a:gd name="T43" fmla="*/ 877 h 1567"/>
                <a:gd name="T44" fmla="*/ 536 w 1886"/>
                <a:gd name="T45" fmla="*/ 963 h 1567"/>
                <a:gd name="T46" fmla="*/ 572 w 1886"/>
                <a:gd name="T47" fmla="*/ 963 h 1567"/>
                <a:gd name="T48" fmla="*/ 572 w 1886"/>
                <a:gd name="T49" fmla="*/ 1049 h 1567"/>
                <a:gd name="T50" fmla="*/ 622 w 1886"/>
                <a:gd name="T51" fmla="*/ 1049 h 1567"/>
                <a:gd name="T52" fmla="*/ 622 w 1886"/>
                <a:gd name="T53" fmla="*/ 1135 h 1567"/>
                <a:gd name="T54" fmla="*/ 644 w 1886"/>
                <a:gd name="T55" fmla="*/ 1135 h 1567"/>
                <a:gd name="T56" fmla="*/ 644 w 1886"/>
                <a:gd name="T57" fmla="*/ 1221 h 1567"/>
                <a:gd name="T58" fmla="*/ 660 w 1886"/>
                <a:gd name="T59" fmla="*/ 1221 h 1567"/>
                <a:gd name="T60" fmla="*/ 660 w 1886"/>
                <a:gd name="T61" fmla="*/ 1307 h 1567"/>
                <a:gd name="T62" fmla="*/ 734 w 1886"/>
                <a:gd name="T63" fmla="*/ 1307 h 1567"/>
                <a:gd name="T64" fmla="*/ 734 w 1886"/>
                <a:gd name="T65" fmla="*/ 1395 h 1567"/>
                <a:gd name="T66" fmla="*/ 804 w 1886"/>
                <a:gd name="T67" fmla="*/ 1395 h 1567"/>
                <a:gd name="T68" fmla="*/ 804 w 1886"/>
                <a:gd name="T69" fmla="*/ 1479 h 1567"/>
                <a:gd name="T70" fmla="*/ 870 w 1886"/>
                <a:gd name="T71" fmla="*/ 1479 h 1567"/>
                <a:gd name="T72" fmla="*/ 870 w 1886"/>
                <a:gd name="T73" fmla="*/ 1567 h 1567"/>
                <a:gd name="T74" fmla="*/ 1886 w 1886"/>
                <a:gd name="T75" fmla="*/ 1567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6" h="1567">
                  <a:moveTo>
                    <a:pt x="0" y="0"/>
                  </a:moveTo>
                  <a:lnTo>
                    <a:pt x="66" y="0"/>
                  </a:lnTo>
                  <a:lnTo>
                    <a:pt x="66" y="158"/>
                  </a:lnTo>
                  <a:lnTo>
                    <a:pt x="84" y="158"/>
                  </a:lnTo>
                  <a:lnTo>
                    <a:pt x="84" y="234"/>
                  </a:lnTo>
                  <a:lnTo>
                    <a:pt x="98" y="234"/>
                  </a:lnTo>
                  <a:lnTo>
                    <a:pt x="98" y="317"/>
                  </a:lnTo>
                  <a:lnTo>
                    <a:pt x="134" y="317"/>
                  </a:lnTo>
                  <a:lnTo>
                    <a:pt x="134" y="393"/>
                  </a:lnTo>
                  <a:lnTo>
                    <a:pt x="144" y="393"/>
                  </a:lnTo>
                  <a:lnTo>
                    <a:pt x="144" y="473"/>
                  </a:lnTo>
                  <a:lnTo>
                    <a:pt x="160" y="473"/>
                  </a:lnTo>
                  <a:lnTo>
                    <a:pt x="160" y="553"/>
                  </a:lnTo>
                  <a:lnTo>
                    <a:pt x="188" y="553"/>
                  </a:lnTo>
                  <a:lnTo>
                    <a:pt x="188" y="633"/>
                  </a:lnTo>
                  <a:lnTo>
                    <a:pt x="340" y="633"/>
                  </a:lnTo>
                  <a:lnTo>
                    <a:pt x="340" y="711"/>
                  </a:lnTo>
                  <a:lnTo>
                    <a:pt x="390" y="711"/>
                  </a:lnTo>
                  <a:lnTo>
                    <a:pt x="390" y="791"/>
                  </a:lnTo>
                  <a:lnTo>
                    <a:pt x="470" y="791"/>
                  </a:lnTo>
                  <a:lnTo>
                    <a:pt x="470" y="877"/>
                  </a:lnTo>
                  <a:lnTo>
                    <a:pt x="536" y="877"/>
                  </a:lnTo>
                  <a:lnTo>
                    <a:pt x="536" y="963"/>
                  </a:lnTo>
                  <a:lnTo>
                    <a:pt x="572" y="963"/>
                  </a:lnTo>
                  <a:lnTo>
                    <a:pt x="572" y="1049"/>
                  </a:lnTo>
                  <a:lnTo>
                    <a:pt x="622" y="1049"/>
                  </a:lnTo>
                  <a:lnTo>
                    <a:pt x="622" y="1135"/>
                  </a:lnTo>
                  <a:lnTo>
                    <a:pt x="644" y="1135"/>
                  </a:lnTo>
                  <a:lnTo>
                    <a:pt x="644" y="1221"/>
                  </a:lnTo>
                  <a:lnTo>
                    <a:pt x="660" y="1221"/>
                  </a:lnTo>
                  <a:lnTo>
                    <a:pt x="660" y="1307"/>
                  </a:lnTo>
                  <a:lnTo>
                    <a:pt x="734" y="1307"/>
                  </a:lnTo>
                  <a:lnTo>
                    <a:pt x="734" y="1395"/>
                  </a:lnTo>
                  <a:lnTo>
                    <a:pt x="804" y="1395"/>
                  </a:lnTo>
                  <a:lnTo>
                    <a:pt x="804" y="1479"/>
                  </a:lnTo>
                  <a:lnTo>
                    <a:pt x="870" y="1479"/>
                  </a:lnTo>
                  <a:lnTo>
                    <a:pt x="870" y="1567"/>
                  </a:lnTo>
                  <a:lnTo>
                    <a:pt x="1886" y="1567"/>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7" name="Line 126"/>
            <p:cNvSpPr>
              <a:spLocks noChangeShapeType="1"/>
            </p:cNvSpPr>
            <p:nvPr/>
          </p:nvSpPr>
          <p:spPr bwMode="auto">
            <a:xfrm>
              <a:off x="5864224" y="3579812"/>
              <a:ext cx="0" cy="104775"/>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8" name="Line 127"/>
            <p:cNvSpPr>
              <a:spLocks noChangeShapeType="1"/>
            </p:cNvSpPr>
            <p:nvPr/>
          </p:nvSpPr>
          <p:spPr bwMode="auto">
            <a:xfrm flipH="1">
              <a:off x="5810249" y="3630612"/>
              <a:ext cx="107950"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49" name="Line 128"/>
            <p:cNvSpPr>
              <a:spLocks noChangeShapeType="1"/>
            </p:cNvSpPr>
            <p:nvPr/>
          </p:nvSpPr>
          <p:spPr bwMode="auto">
            <a:xfrm>
              <a:off x="6461124" y="4995862"/>
              <a:ext cx="0" cy="10795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0" name="Line 129"/>
            <p:cNvSpPr>
              <a:spLocks noChangeShapeType="1"/>
            </p:cNvSpPr>
            <p:nvPr/>
          </p:nvSpPr>
          <p:spPr bwMode="auto">
            <a:xfrm flipH="1">
              <a:off x="6407149" y="5049837"/>
              <a:ext cx="107950"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51" name="Freeform 130"/>
            <p:cNvSpPr>
              <a:spLocks/>
            </p:cNvSpPr>
            <p:nvPr/>
          </p:nvSpPr>
          <p:spPr bwMode="auto">
            <a:xfrm>
              <a:off x="5432424" y="2781299"/>
              <a:ext cx="2460625" cy="2786063"/>
            </a:xfrm>
            <a:custGeom>
              <a:avLst/>
              <a:gdLst>
                <a:gd name="T0" fmla="*/ 0 w 775"/>
                <a:gd name="T1" fmla="*/ 0 h 877"/>
                <a:gd name="T2" fmla="*/ 28 w 775"/>
                <a:gd name="T3" fmla="*/ 0 h 877"/>
                <a:gd name="T4" fmla="*/ 28 w 775"/>
                <a:gd name="T5" fmla="*/ 38 h 877"/>
                <a:gd name="T6" fmla="*/ 64 w 775"/>
                <a:gd name="T7" fmla="*/ 38 h 877"/>
                <a:gd name="T8" fmla="*/ 64 w 775"/>
                <a:gd name="T9" fmla="*/ 76 h 877"/>
                <a:gd name="T10" fmla="*/ 88 w 775"/>
                <a:gd name="T11" fmla="*/ 76 h 877"/>
                <a:gd name="T12" fmla="*/ 88 w 775"/>
                <a:gd name="T13" fmla="*/ 153 h 877"/>
                <a:gd name="T14" fmla="*/ 93 w 775"/>
                <a:gd name="T15" fmla="*/ 153 h 877"/>
                <a:gd name="T16" fmla="*/ 93 w 775"/>
                <a:gd name="T17" fmla="*/ 190 h 877"/>
                <a:gd name="T18" fmla="*/ 99 w 775"/>
                <a:gd name="T19" fmla="*/ 190 h 877"/>
                <a:gd name="T20" fmla="*/ 99 w 775"/>
                <a:gd name="T21" fmla="*/ 230 h 877"/>
                <a:gd name="T22" fmla="*/ 125 w 775"/>
                <a:gd name="T23" fmla="*/ 230 h 877"/>
                <a:gd name="T24" fmla="*/ 125 w 775"/>
                <a:gd name="T25" fmla="*/ 267 h 877"/>
                <a:gd name="T26" fmla="*/ 143 w 775"/>
                <a:gd name="T27" fmla="*/ 267 h 877"/>
                <a:gd name="T28" fmla="*/ 143 w 775"/>
                <a:gd name="T29" fmla="*/ 308 h 877"/>
                <a:gd name="T30" fmla="*/ 146 w 775"/>
                <a:gd name="T31" fmla="*/ 308 h 877"/>
                <a:gd name="T32" fmla="*/ 146 w 775"/>
                <a:gd name="T33" fmla="*/ 348 h 877"/>
                <a:gd name="T34" fmla="*/ 157 w 775"/>
                <a:gd name="T35" fmla="*/ 348 h 877"/>
                <a:gd name="T36" fmla="*/ 157 w 775"/>
                <a:gd name="T37" fmla="*/ 388 h 877"/>
                <a:gd name="T38" fmla="*/ 164 w 775"/>
                <a:gd name="T39" fmla="*/ 388 h 877"/>
                <a:gd name="T40" fmla="*/ 164 w 775"/>
                <a:gd name="T41" fmla="*/ 430 h 877"/>
                <a:gd name="T42" fmla="*/ 172 w 775"/>
                <a:gd name="T43" fmla="*/ 430 h 877"/>
                <a:gd name="T44" fmla="*/ 172 w 775"/>
                <a:gd name="T45" fmla="*/ 470 h 877"/>
                <a:gd name="T46" fmla="*/ 196 w 775"/>
                <a:gd name="T47" fmla="*/ 470 h 877"/>
                <a:gd name="T48" fmla="*/ 196 w 775"/>
                <a:gd name="T49" fmla="*/ 511 h 877"/>
                <a:gd name="T50" fmla="*/ 218 w 775"/>
                <a:gd name="T51" fmla="*/ 511 h 877"/>
                <a:gd name="T52" fmla="*/ 218 w 775"/>
                <a:gd name="T53" fmla="*/ 552 h 877"/>
                <a:gd name="T54" fmla="*/ 245 w 775"/>
                <a:gd name="T55" fmla="*/ 552 h 877"/>
                <a:gd name="T56" fmla="*/ 245 w 775"/>
                <a:gd name="T57" fmla="*/ 592 h 877"/>
                <a:gd name="T58" fmla="*/ 251 w 775"/>
                <a:gd name="T59" fmla="*/ 592 h 877"/>
                <a:gd name="T60" fmla="*/ 251 w 775"/>
                <a:gd name="T61" fmla="*/ 632 h 877"/>
                <a:gd name="T62" fmla="*/ 265 w 775"/>
                <a:gd name="T63" fmla="*/ 632 h 877"/>
                <a:gd name="T64" fmla="*/ 265 w 775"/>
                <a:gd name="T65" fmla="*/ 673 h 877"/>
                <a:gd name="T66" fmla="*/ 313 w 775"/>
                <a:gd name="T67" fmla="*/ 673 h 877"/>
                <a:gd name="T68" fmla="*/ 313 w 775"/>
                <a:gd name="T69" fmla="*/ 714 h 877"/>
                <a:gd name="T70" fmla="*/ 335 w 775"/>
                <a:gd name="T71" fmla="*/ 714 h 877"/>
                <a:gd name="T72" fmla="*/ 335 w 775"/>
                <a:gd name="T73" fmla="*/ 768 h 877"/>
                <a:gd name="T74" fmla="*/ 458 w 775"/>
                <a:gd name="T75" fmla="*/ 768 h 877"/>
                <a:gd name="T76" fmla="*/ 458 w 775"/>
                <a:gd name="T77" fmla="*/ 822 h 877"/>
                <a:gd name="T78" fmla="*/ 775 w 775"/>
                <a:gd name="T79" fmla="*/ 822 h 877"/>
                <a:gd name="T80" fmla="*/ 775 w 775"/>
                <a:gd name="T81" fmla="*/ 877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5" h="877">
                  <a:moveTo>
                    <a:pt x="0" y="0"/>
                  </a:moveTo>
                  <a:cubicBezTo>
                    <a:pt x="28" y="0"/>
                    <a:pt x="28" y="0"/>
                    <a:pt x="28" y="0"/>
                  </a:cubicBezTo>
                  <a:cubicBezTo>
                    <a:pt x="28" y="38"/>
                    <a:pt x="28" y="38"/>
                    <a:pt x="28" y="38"/>
                  </a:cubicBezTo>
                  <a:cubicBezTo>
                    <a:pt x="28" y="38"/>
                    <a:pt x="64" y="35"/>
                    <a:pt x="64" y="38"/>
                  </a:cubicBezTo>
                  <a:cubicBezTo>
                    <a:pt x="64" y="41"/>
                    <a:pt x="64" y="76"/>
                    <a:pt x="64" y="76"/>
                  </a:cubicBezTo>
                  <a:cubicBezTo>
                    <a:pt x="88" y="76"/>
                    <a:pt x="88" y="76"/>
                    <a:pt x="88" y="76"/>
                  </a:cubicBezTo>
                  <a:cubicBezTo>
                    <a:pt x="88" y="153"/>
                    <a:pt x="88" y="153"/>
                    <a:pt x="88" y="153"/>
                  </a:cubicBezTo>
                  <a:cubicBezTo>
                    <a:pt x="93" y="153"/>
                    <a:pt x="93" y="153"/>
                    <a:pt x="93" y="153"/>
                  </a:cubicBezTo>
                  <a:cubicBezTo>
                    <a:pt x="93" y="190"/>
                    <a:pt x="93" y="190"/>
                    <a:pt x="93" y="190"/>
                  </a:cubicBezTo>
                  <a:cubicBezTo>
                    <a:pt x="99" y="190"/>
                    <a:pt x="99" y="190"/>
                    <a:pt x="99" y="190"/>
                  </a:cubicBezTo>
                  <a:cubicBezTo>
                    <a:pt x="99" y="230"/>
                    <a:pt x="99" y="230"/>
                    <a:pt x="99" y="230"/>
                  </a:cubicBezTo>
                  <a:cubicBezTo>
                    <a:pt x="125" y="230"/>
                    <a:pt x="125" y="230"/>
                    <a:pt x="125" y="230"/>
                  </a:cubicBezTo>
                  <a:cubicBezTo>
                    <a:pt x="125" y="267"/>
                    <a:pt x="125" y="267"/>
                    <a:pt x="125" y="267"/>
                  </a:cubicBezTo>
                  <a:cubicBezTo>
                    <a:pt x="143" y="267"/>
                    <a:pt x="143" y="267"/>
                    <a:pt x="143" y="267"/>
                  </a:cubicBezTo>
                  <a:cubicBezTo>
                    <a:pt x="143" y="308"/>
                    <a:pt x="143" y="308"/>
                    <a:pt x="143" y="308"/>
                  </a:cubicBezTo>
                  <a:cubicBezTo>
                    <a:pt x="146" y="308"/>
                    <a:pt x="146" y="308"/>
                    <a:pt x="146" y="308"/>
                  </a:cubicBezTo>
                  <a:cubicBezTo>
                    <a:pt x="146" y="348"/>
                    <a:pt x="146" y="348"/>
                    <a:pt x="146" y="348"/>
                  </a:cubicBezTo>
                  <a:cubicBezTo>
                    <a:pt x="157" y="348"/>
                    <a:pt x="157" y="348"/>
                    <a:pt x="157" y="348"/>
                  </a:cubicBezTo>
                  <a:cubicBezTo>
                    <a:pt x="157" y="388"/>
                    <a:pt x="157" y="388"/>
                    <a:pt x="157" y="388"/>
                  </a:cubicBezTo>
                  <a:cubicBezTo>
                    <a:pt x="164" y="388"/>
                    <a:pt x="164" y="388"/>
                    <a:pt x="164" y="388"/>
                  </a:cubicBezTo>
                  <a:cubicBezTo>
                    <a:pt x="164" y="430"/>
                    <a:pt x="164" y="430"/>
                    <a:pt x="164" y="430"/>
                  </a:cubicBezTo>
                  <a:cubicBezTo>
                    <a:pt x="172" y="430"/>
                    <a:pt x="172" y="430"/>
                    <a:pt x="172" y="430"/>
                  </a:cubicBezTo>
                  <a:cubicBezTo>
                    <a:pt x="172" y="470"/>
                    <a:pt x="172" y="470"/>
                    <a:pt x="172" y="470"/>
                  </a:cubicBezTo>
                  <a:cubicBezTo>
                    <a:pt x="196" y="470"/>
                    <a:pt x="196" y="470"/>
                    <a:pt x="196" y="470"/>
                  </a:cubicBezTo>
                  <a:cubicBezTo>
                    <a:pt x="196" y="511"/>
                    <a:pt x="196" y="511"/>
                    <a:pt x="196" y="511"/>
                  </a:cubicBezTo>
                  <a:cubicBezTo>
                    <a:pt x="218" y="511"/>
                    <a:pt x="218" y="511"/>
                    <a:pt x="218" y="511"/>
                  </a:cubicBezTo>
                  <a:cubicBezTo>
                    <a:pt x="218" y="552"/>
                    <a:pt x="218" y="552"/>
                    <a:pt x="218" y="552"/>
                  </a:cubicBezTo>
                  <a:cubicBezTo>
                    <a:pt x="245" y="552"/>
                    <a:pt x="245" y="552"/>
                    <a:pt x="245" y="552"/>
                  </a:cubicBezTo>
                  <a:cubicBezTo>
                    <a:pt x="245" y="592"/>
                    <a:pt x="245" y="592"/>
                    <a:pt x="245" y="592"/>
                  </a:cubicBezTo>
                  <a:cubicBezTo>
                    <a:pt x="251" y="592"/>
                    <a:pt x="251" y="592"/>
                    <a:pt x="251" y="592"/>
                  </a:cubicBezTo>
                  <a:cubicBezTo>
                    <a:pt x="251" y="632"/>
                    <a:pt x="251" y="632"/>
                    <a:pt x="251" y="632"/>
                  </a:cubicBezTo>
                  <a:cubicBezTo>
                    <a:pt x="265" y="632"/>
                    <a:pt x="265" y="632"/>
                    <a:pt x="265" y="632"/>
                  </a:cubicBezTo>
                  <a:cubicBezTo>
                    <a:pt x="265" y="673"/>
                    <a:pt x="265" y="673"/>
                    <a:pt x="265" y="673"/>
                  </a:cubicBezTo>
                  <a:cubicBezTo>
                    <a:pt x="313" y="673"/>
                    <a:pt x="313" y="673"/>
                    <a:pt x="313" y="673"/>
                  </a:cubicBezTo>
                  <a:cubicBezTo>
                    <a:pt x="313" y="714"/>
                    <a:pt x="313" y="714"/>
                    <a:pt x="313" y="714"/>
                  </a:cubicBezTo>
                  <a:cubicBezTo>
                    <a:pt x="335" y="714"/>
                    <a:pt x="335" y="714"/>
                    <a:pt x="335" y="714"/>
                  </a:cubicBezTo>
                  <a:cubicBezTo>
                    <a:pt x="335" y="768"/>
                    <a:pt x="335" y="768"/>
                    <a:pt x="335" y="768"/>
                  </a:cubicBezTo>
                  <a:cubicBezTo>
                    <a:pt x="458" y="768"/>
                    <a:pt x="458" y="768"/>
                    <a:pt x="458" y="768"/>
                  </a:cubicBezTo>
                  <a:cubicBezTo>
                    <a:pt x="458" y="822"/>
                    <a:pt x="458" y="822"/>
                    <a:pt x="458" y="822"/>
                  </a:cubicBezTo>
                  <a:cubicBezTo>
                    <a:pt x="775" y="822"/>
                    <a:pt x="775" y="822"/>
                    <a:pt x="775" y="822"/>
                  </a:cubicBezTo>
                  <a:cubicBezTo>
                    <a:pt x="775" y="877"/>
                    <a:pt x="775" y="877"/>
                    <a:pt x="775" y="877"/>
                  </a:cubicBez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Tree>
    <p:custDataLst>
      <p:tags r:id="rId1"/>
    </p:custDataLst>
    <p:extLst>
      <p:ext uri="{BB962C8B-B14F-4D97-AF65-F5344CB8AC3E}">
        <p14:creationId xmlns:p14="http://schemas.microsoft.com/office/powerpoint/2010/main" val="3755024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smtClean="0"/>
              <a:t>4003: Cohorte 1 de l’étude KEYNOTE-059: efficacité et tolérance du </a:t>
            </a:r>
            <a:r>
              <a:rPr lang="fr-FR" sz="1800" dirty="0" err="1" smtClean="0"/>
              <a:t>pembrolizumab</a:t>
            </a:r>
            <a:r>
              <a:rPr lang="fr-FR" sz="1800" dirty="0" smtClean="0"/>
              <a:t> en monothérapie chez les patients avec cancer gastrique avancé prétraité – Fuchs CS, et al</a:t>
            </a:r>
            <a:endParaRPr lang="fr-FR" sz="1800" dirty="0"/>
          </a:p>
        </p:txBody>
      </p:sp>
      <p:sp>
        <p:nvSpPr>
          <p:cNvPr id="6" name="Content Placeholder 5"/>
          <p:cNvSpPr>
            <a:spLocks noGrp="1"/>
          </p:cNvSpPr>
          <p:nvPr>
            <p:ph idx="1"/>
          </p:nvPr>
        </p:nvSpPr>
        <p:spPr/>
        <p:txBody>
          <a:bodyPr/>
          <a:lstStyle/>
          <a:p>
            <a:pPr marL="0" indent="0">
              <a:buClr>
                <a:srgbClr val="043882"/>
              </a:buClr>
              <a:buNone/>
            </a:pPr>
            <a:r>
              <a:rPr lang="fr-FR" sz="1800" b="1" dirty="0"/>
              <a:t>Conclusions</a:t>
            </a:r>
          </a:p>
          <a:p>
            <a:pPr>
              <a:buClr>
                <a:srgbClr val="043882"/>
              </a:buClr>
            </a:pPr>
            <a:r>
              <a:rPr lang="fr-FR" sz="1800" b="1" dirty="0"/>
              <a:t>Chez ces patients avec cancer avancé de l’estomac ou de la JGO, progressant après ≥2 lignes préalables de traitement, le </a:t>
            </a:r>
            <a:r>
              <a:rPr lang="fr-FR" sz="1800" b="1" dirty="0" err="1"/>
              <a:t>pembrolizumab</a:t>
            </a:r>
            <a:r>
              <a:rPr lang="fr-FR" sz="1800" b="1" dirty="0"/>
              <a:t> a montré une activité </a:t>
            </a:r>
            <a:r>
              <a:rPr lang="fr-FR" sz="1800" b="1" dirty="0" err="1"/>
              <a:t>antitumorale</a:t>
            </a:r>
            <a:r>
              <a:rPr lang="fr-FR" sz="1800" b="1" dirty="0"/>
              <a:t> prometteuse et des réponses durables </a:t>
            </a:r>
          </a:p>
          <a:p>
            <a:pPr>
              <a:buClr>
                <a:srgbClr val="043882"/>
              </a:buClr>
            </a:pPr>
            <a:r>
              <a:rPr lang="fr-FR" sz="1800" b="1" dirty="0"/>
              <a:t>Chez les patients avec tumeurs PD-L1 + le TRO était plus élevé, mais des réponses ont aussi été observées chez les patients avec tumeurs n’exprimant pas PD-L1</a:t>
            </a:r>
          </a:p>
          <a:p>
            <a:pPr>
              <a:buClr>
                <a:srgbClr val="043882"/>
              </a:buClr>
            </a:pPr>
            <a:r>
              <a:rPr lang="fr-FR" sz="1800" b="1" dirty="0"/>
              <a:t>Le </a:t>
            </a:r>
            <a:r>
              <a:rPr lang="fr-FR" sz="1800" b="1" dirty="0" err="1"/>
              <a:t>pembrolizumab</a:t>
            </a:r>
            <a:r>
              <a:rPr lang="fr-FR" sz="1800" b="1" dirty="0"/>
              <a:t> a été bien toléré </a:t>
            </a:r>
          </a:p>
          <a:p>
            <a:pPr>
              <a:buClr>
                <a:srgbClr val="043882"/>
              </a:buClr>
            </a:pPr>
            <a:r>
              <a:rPr lang="fr-FR" sz="1800" b="1" dirty="0"/>
              <a:t>Chez les patients avec cancer de l’estomac ou de la JGO qui ont progressé après ≥2 lignes de traitement, le </a:t>
            </a:r>
            <a:r>
              <a:rPr lang="fr-FR" sz="1800" b="1" dirty="0" err="1"/>
              <a:t>pembrolizumab</a:t>
            </a:r>
            <a:r>
              <a:rPr lang="fr-FR" sz="1800" b="1" dirty="0"/>
              <a:t> pourrait être une option thérapeutique envisageable</a:t>
            </a:r>
          </a:p>
          <a:p>
            <a:endParaRPr lang="en-US" sz="1800" dirty="0"/>
          </a:p>
        </p:txBody>
      </p:sp>
      <p:sp>
        <p:nvSpPr>
          <p:cNvPr id="5" name="Text Placeholder 4"/>
          <p:cNvSpPr>
            <a:spLocks noGrp="1"/>
          </p:cNvSpPr>
          <p:nvPr>
            <p:ph type="body" sz="quarter" idx="11"/>
          </p:nvPr>
        </p:nvSpPr>
        <p:spPr/>
        <p:txBody>
          <a:bodyPr/>
          <a:lstStyle/>
          <a:p>
            <a:r>
              <a:rPr lang="fr-FR" smtClean="0"/>
              <a:t>Fuchs CS, et al. J Clin Oncol 2017;35(Suppl):Abstr 4003</a:t>
            </a:r>
            <a:endParaRPr lang="fr-FR"/>
          </a:p>
        </p:txBody>
      </p:sp>
    </p:spTree>
    <p:extLst>
      <p:ext uri="{BB962C8B-B14F-4D97-AF65-F5344CB8AC3E}">
        <p14:creationId xmlns:p14="http://schemas.microsoft.com/office/powerpoint/2010/main" val="54262364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smtClean="0"/>
              <a:t>3510: Sous groupes de la classification moléculaire consensus (CMS) du cancer colorectal et efficacité en 1</a:t>
            </a:r>
            <a:r>
              <a:rPr lang="fr-FR" sz="1800" baseline="30000" smtClean="0"/>
              <a:t>e</a:t>
            </a:r>
            <a:r>
              <a:rPr lang="fr-FR" sz="1800" smtClean="0"/>
              <a:t> ligne de FOLFIRI plus cetuximab ou bevacizumab dans l’étude FIRE3 (AIO KRK-0306) – Stintzing S, et al</a:t>
            </a:r>
            <a:endParaRPr lang="fr-FR" sz="1800"/>
          </a:p>
        </p:txBody>
      </p:sp>
      <p:sp>
        <p:nvSpPr>
          <p:cNvPr id="15" name="Text Placeholder 14"/>
          <p:cNvSpPr>
            <a:spLocks noGrp="1"/>
          </p:cNvSpPr>
          <p:nvPr>
            <p:ph type="body" sz="quarter" idx="11"/>
          </p:nvPr>
        </p:nvSpPr>
        <p:spPr>
          <a:xfrm>
            <a:off x="4495800" y="6096000"/>
            <a:ext cx="4283075" cy="487363"/>
          </a:xfrm>
        </p:spPr>
        <p:txBody>
          <a:bodyPr/>
          <a:lstStyle/>
          <a:p>
            <a:r>
              <a:rPr lang="fr-FR" smtClean="0"/>
              <a:t>Stintzing S, et al. J Clin Oncol 2017;35(Suppl):Abstr 3510</a:t>
            </a:r>
            <a:endParaRPr lang="fr-FR"/>
          </a:p>
        </p:txBody>
      </p:sp>
      <p:sp>
        <p:nvSpPr>
          <p:cNvPr id="9"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endParaRPr lang="fr-FR" b="1" kern="0" dirty="0"/>
          </a:p>
        </p:txBody>
      </p:sp>
      <p:sp>
        <p:nvSpPr>
          <p:cNvPr id="11" name="TextBox 10"/>
          <p:cNvSpPr txBox="1"/>
          <p:nvPr/>
        </p:nvSpPr>
        <p:spPr>
          <a:xfrm>
            <a:off x="1257299" y="1676400"/>
            <a:ext cx="6629400" cy="338554"/>
          </a:xfrm>
          <a:prstGeom prst="rect">
            <a:avLst/>
          </a:prstGeom>
          <a:noFill/>
        </p:spPr>
        <p:txBody>
          <a:bodyPr wrap="square" rtlCol="0">
            <a:spAutoFit/>
          </a:bodyPr>
          <a:lstStyle/>
          <a:p>
            <a:pPr algn="ctr"/>
            <a:r>
              <a:rPr lang="fr-FR" sz="1600" b="1" smtClean="0"/>
              <a:t>FOLFIRI + cetuximab vs. FOLFIRI + bevacizumab</a:t>
            </a:r>
            <a:endParaRPr lang="fr-FR" sz="1600" b="1"/>
          </a:p>
        </p:txBody>
      </p:sp>
      <p:sp>
        <p:nvSpPr>
          <p:cNvPr id="12" name="TextBox 11">
            <a:extLst>
              <a:ext uri="{FF2B5EF4-FFF2-40B4-BE49-F238E27FC236}">
                <a16:creationId xmlns:a16="http://schemas.microsoft.com/office/drawing/2014/main" xmlns="" id="{F1640D88-0574-4055-9A04-39FB6F6AABC9}"/>
              </a:ext>
            </a:extLst>
          </p:cNvPr>
          <p:cNvSpPr txBox="1"/>
          <p:nvPr/>
        </p:nvSpPr>
        <p:spPr>
          <a:xfrm>
            <a:off x="1152908" y="5158740"/>
            <a:ext cx="1651414" cy="461665"/>
          </a:xfrm>
          <a:prstGeom prst="rect">
            <a:avLst/>
          </a:prstGeom>
          <a:noFill/>
        </p:spPr>
        <p:txBody>
          <a:bodyPr wrap="none" rtlCol="0">
            <a:spAutoFit/>
          </a:bodyPr>
          <a:lstStyle/>
          <a:p>
            <a:pPr algn="r"/>
            <a:r>
              <a:rPr lang="fr-FR" sz="1200" dirty="0" smtClean="0"/>
              <a:t>En faveur de</a:t>
            </a:r>
            <a:br>
              <a:rPr lang="fr-FR" sz="1200" dirty="0" smtClean="0"/>
            </a:br>
            <a:r>
              <a:rPr lang="fr-FR" sz="1200" dirty="0" smtClean="0"/>
              <a:t>FOLFIRI + </a:t>
            </a:r>
            <a:r>
              <a:rPr lang="fr-FR" sz="1200" dirty="0" err="1" smtClean="0"/>
              <a:t>cetuximab</a:t>
            </a:r>
            <a:endParaRPr lang="fr-FR" sz="1200" dirty="0"/>
          </a:p>
        </p:txBody>
      </p:sp>
      <p:cxnSp>
        <p:nvCxnSpPr>
          <p:cNvPr id="16" name="Straight Connector 15">
            <a:extLst>
              <a:ext uri="{FF2B5EF4-FFF2-40B4-BE49-F238E27FC236}">
                <a16:creationId xmlns:a16="http://schemas.microsoft.com/office/drawing/2014/main" xmlns="" id="{C39A413B-62B1-4EB8-AEF2-7BF0A3E241ED}"/>
              </a:ext>
            </a:extLst>
          </p:cNvPr>
          <p:cNvCxnSpPr/>
          <p:nvPr/>
        </p:nvCxnSpPr>
        <p:spPr>
          <a:xfrm>
            <a:off x="1281609" y="4796655"/>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A5C59559-CF46-4A35-B3CD-F9D38CC1C4D3}"/>
              </a:ext>
            </a:extLst>
          </p:cNvPr>
          <p:cNvSpPr txBox="1"/>
          <p:nvPr/>
        </p:nvSpPr>
        <p:spPr>
          <a:xfrm>
            <a:off x="1082676" y="4876800"/>
            <a:ext cx="397866" cy="276999"/>
          </a:xfrm>
          <a:prstGeom prst="rect">
            <a:avLst/>
          </a:prstGeom>
          <a:noFill/>
        </p:spPr>
        <p:txBody>
          <a:bodyPr wrap="none" rtlCol="0" anchor="ctr" anchorCtr="0">
            <a:spAutoFit/>
          </a:bodyPr>
          <a:lstStyle/>
          <a:p>
            <a:pPr algn="ctr"/>
            <a:r>
              <a:rPr lang="fr-FR" sz="1200" dirty="0" smtClean="0"/>
              <a:t>0,1</a:t>
            </a:r>
            <a:endParaRPr lang="fr-FR" sz="1200" dirty="0"/>
          </a:p>
        </p:txBody>
      </p:sp>
      <p:sp>
        <p:nvSpPr>
          <p:cNvPr id="26" name="TextBox 25">
            <a:extLst>
              <a:ext uri="{FF2B5EF4-FFF2-40B4-BE49-F238E27FC236}">
                <a16:creationId xmlns:a16="http://schemas.microsoft.com/office/drawing/2014/main" xmlns="" id="{A5C59559-CF46-4A35-B3CD-F9D38CC1C4D3}"/>
              </a:ext>
            </a:extLst>
          </p:cNvPr>
          <p:cNvSpPr txBox="1"/>
          <p:nvPr/>
        </p:nvSpPr>
        <p:spPr>
          <a:xfrm>
            <a:off x="196314" y="2774950"/>
            <a:ext cx="1252266" cy="276999"/>
          </a:xfrm>
          <a:prstGeom prst="rect">
            <a:avLst/>
          </a:prstGeom>
          <a:noFill/>
        </p:spPr>
        <p:txBody>
          <a:bodyPr wrap="none" rtlCol="0" anchor="ctr" anchorCtr="0">
            <a:spAutoFit/>
          </a:bodyPr>
          <a:lstStyle/>
          <a:p>
            <a:r>
              <a:rPr lang="fr-FR" sz="1200" dirty="0" smtClean="0"/>
              <a:t>CMS1: Immune</a:t>
            </a:r>
            <a:endParaRPr lang="fr-FR" sz="1200" dirty="0"/>
          </a:p>
        </p:txBody>
      </p:sp>
      <p:sp>
        <p:nvSpPr>
          <p:cNvPr id="27" name="TextBox 26">
            <a:extLst>
              <a:ext uri="{FF2B5EF4-FFF2-40B4-BE49-F238E27FC236}">
                <a16:creationId xmlns:a16="http://schemas.microsoft.com/office/drawing/2014/main" xmlns="" id="{A5C59559-CF46-4A35-B3CD-F9D38CC1C4D3}"/>
              </a:ext>
            </a:extLst>
          </p:cNvPr>
          <p:cNvSpPr txBox="1"/>
          <p:nvPr/>
        </p:nvSpPr>
        <p:spPr>
          <a:xfrm>
            <a:off x="196314" y="3155950"/>
            <a:ext cx="1476336" cy="276999"/>
          </a:xfrm>
          <a:prstGeom prst="rect">
            <a:avLst/>
          </a:prstGeom>
          <a:noFill/>
        </p:spPr>
        <p:txBody>
          <a:bodyPr wrap="none" rtlCol="0" anchor="ctr" anchorCtr="0">
            <a:spAutoFit/>
          </a:bodyPr>
          <a:lstStyle/>
          <a:p>
            <a:r>
              <a:rPr lang="fr-FR" sz="1200" dirty="0" smtClean="0"/>
              <a:t>CMS2: Canonique</a:t>
            </a:r>
            <a:endParaRPr lang="fr-FR" sz="1200" dirty="0"/>
          </a:p>
        </p:txBody>
      </p:sp>
      <p:sp>
        <p:nvSpPr>
          <p:cNvPr id="28" name="TextBox 27">
            <a:extLst>
              <a:ext uri="{FF2B5EF4-FFF2-40B4-BE49-F238E27FC236}">
                <a16:creationId xmlns:a16="http://schemas.microsoft.com/office/drawing/2014/main" xmlns="" id="{A5C59559-CF46-4A35-B3CD-F9D38CC1C4D3}"/>
              </a:ext>
            </a:extLst>
          </p:cNvPr>
          <p:cNvSpPr txBox="1"/>
          <p:nvPr/>
        </p:nvSpPr>
        <p:spPr>
          <a:xfrm>
            <a:off x="196314" y="3536950"/>
            <a:ext cx="1536148" cy="276999"/>
          </a:xfrm>
          <a:prstGeom prst="rect">
            <a:avLst/>
          </a:prstGeom>
          <a:noFill/>
        </p:spPr>
        <p:txBody>
          <a:bodyPr wrap="none" rtlCol="0" anchor="ctr" anchorCtr="0">
            <a:spAutoFit/>
          </a:bodyPr>
          <a:lstStyle/>
          <a:p>
            <a:r>
              <a:rPr lang="fr-FR" sz="1200" dirty="0" smtClean="0"/>
              <a:t>CMS3: Métabolique</a:t>
            </a:r>
            <a:endParaRPr lang="fr-FR" sz="1200" dirty="0"/>
          </a:p>
        </p:txBody>
      </p:sp>
      <p:sp>
        <p:nvSpPr>
          <p:cNvPr id="29" name="TextBox 28">
            <a:extLst>
              <a:ext uri="{FF2B5EF4-FFF2-40B4-BE49-F238E27FC236}">
                <a16:creationId xmlns:a16="http://schemas.microsoft.com/office/drawing/2014/main" xmlns="" id="{A5C59559-CF46-4A35-B3CD-F9D38CC1C4D3}"/>
              </a:ext>
            </a:extLst>
          </p:cNvPr>
          <p:cNvSpPr txBox="1"/>
          <p:nvPr/>
        </p:nvSpPr>
        <p:spPr>
          <a:xfrm>
            <a:off x="196314" y="3917950"/>
            <a:ext cx="1937925" cy="276999"/>
          </a:xfrm>
          <a:prstGeom prst="rect">
            <a:avLst/>
          </a:prstGeom>
          <a:noFill/>
        </p:spPr>
        <p:txBody>
          <a:bodyPr wrap="none" rtlCol="0" anchor="ctr" anchorCtr="0">
            <a:spAutoFit/>
          </a:bodyPr>
          <a:lstStyle/>
          <a:p>
            <a:r>
              <a:rPr lang="fr-FR" sz="1200" dirty="0" smtClean="0"/>
              <a:t>CMS4: Mésenchymateux</a:t>
            </a:r>
            <a:endParaRPr lang="fr-FR" sz="1200" dirty="0"/>
          </a:p>
        </p:txBody>
      </p:sp>
      <p:sp>
        <p:nvSpPr>
          <p:cNvPr id="30" name="TextBox 29">
            <a:extLst>
              <a:ext uri="{FF2B5EF4-FFF2-40B4-BE49-F238E27FC236}">
                <a16:creationId xmlns:a16="http://schemas.microsoft.com/office/drawing/2014/main" xmlns="" id="{A5C59559-CF46-4A35-B3CD-F9D38CC1C4D3}"/>
              </a:ext>
            </a:extLst>
          </p:cNvPr>
          <p:cNvSpPr txBox="1"/>
          <p:nvPr/>
        </p:nvSpPr>
        <p:spPr>
          <a:xfrm>
            <a:off x="196314" y="4298950"/>
            <a:ext cx="1792678" cy="276999"/>
          </a:xfrm>
          <a:prstGeom prst="rect">
            <a:avLst/>
          </a:prstGeom>
          <a:noFill/>
        </p:spPr>
        <p:txBody>
          <a:bodyPr wrap="none" rtlCol="0" anchor="ctr" anchorCtr="0">
            <a:spAutoFit/>
          </a:bodyPr>
          <a:lstStyle/>
          <a:p>
            <a:r>
              <a:rPr lang="fr-FR" sz="1200" dirty="0" smtClean="0"/>
              <a:t>Tous (population CMS)</a:t>
            </a:r>
            <a:endParaRPr lang="fr-FR" sz="1200" dirty="0"/>
          </a:p>
        </p:txBody>
      </p:sp>
      <p:sp>
        <p:nvSpPr>
          <p:cNvPr id="31" name="TextBox 30">
            <a:extLst>
              <a:ext uri="{FF2B5EF4-FFF2-40B4-BE49-F238E27FC236}">
                <a16:creationId xmlns:a16="http://schemas.microsoft.com/office/drawing/2014/main" xmlns="" id="{A5C59559-CF46-4A35-B3CD-F9D38CC1C4D3}"/>
              </a:ext>
            </a:extLst>
          </p:cNvPr>
          <p:cNvSpPr txBox="1"/>
          <p:nvPr/>
        </p:nvSpPr>
        <p:spPr>
          <a:xfrm>
            <a:off x="3568315" y="2774950"/>
            <a:ext cx="1399542" cy="276999"/>
          </a:xfrm>
          <a:prstGeom prst="rect">
            <a:avLst/>
          </a:prstGeom>
          <a:noFill/>
        </p:spPr>
        <p:txBody>
          <a:bodyPr wrap="none" rtlCol="0" anchor="ctr" anchorCtr="0">
            <a:spAutoFit/>
          </a:bodyPr>
          <a:lstStyle/>
          <a:p>
            <a:pPr algn="ctr"/>
            <a:r>
              <a:rPr lang="fr-FR" sz="1200" dirty="0" smtClean="0"/>
              <a:t>1,22 (0,66 – 2,25)</a:t>
            </a:r>
            <a:endParaRPr lang="fr-FR" sz="1200" dirty="0"/>
          </a:p>
        </p:txBody>
      </p:sp>
      <p:sp>
        <p:nvSpPr>
          <p:cNvPr id="32" name="TextBox 31">
            <a:extLst>
              <a:ext uri="{FF2B5EF4-FFF2-40B4-BE49-F238E27FC236}">
                <a16:creationId xmlns:a16="http://schemas.microsoft.com/office/drawing/2014/main" xmlns="" id="{A5C59559-CF46-4A35-B3CD-F9D38CC1C4D3}"/>
              </a:ext>
            </a:extLst>
          </p:cNvPr>
          <p:cNvSpPr txBox="1"/>
          <p:nvPr/>
        </p:nvSpPr>
        <p:spPr>
          <a:xfrm>
            <a:off x="3568315" y="3155950"/>
            <a:ext cx="1399542" cy="276999"/>
          </a:xfrm>
          <a:prstGeom prst="rect">
            <a:avLst/>
          </a:prstGeom>
          <a:noFill/>
        </p:spPr>
        <p:txBody>
          <a:bodyPr wrap="none" rtlCol="0" anchor="ctr" anchorCtr="0">
            <a:spAutoFit/>
          </a:bodyPr>
          <a:lstStyle/>
          <a:p>
            <a:pPr algn="ctr"/>
            <a:r>
              <a:rPr lang="fr-FR" sz="1200" dirty="0" smtClean="0"/>
              <a:t>1,07 (0,72 – 1,58)</a:t>
            </a:r>
            <a:endParaRPr lang="fr-FR" sz="1200" dirty="0"/>
          </a:p>
        </p:txBody>
      </p:sp>
      <p:sp>
        <p:nvSpPr>
          <p:cNvPr id="33" name="TextBox 32">
            <a:extLst>
              <a:ext uri="{FF2B5EF4-FFF2-40B4-BE49-F238E27FC236}">
                <a16:creationId xmlns:a16="http://schemas.microsoft.com/office/drawing/2014/main" xmlns="" id="{A5C59559-CF46-4A35-B3CD-F9D38CC1C4D3}"/>
              </a:ext>
            </a:extLst>
          </p:cNvPr>
          <p:cNvSpPr txBox="1"/>
          <p:nvPr/>
        </p:nvSpPr>
        <p:spPr>
          <a:xfrm>
            <a:off x="3568315" y="3536950"/>
            <a:ext cx="1399542" cy="276999"/>
          </a:xfrm>
          <a:prstGeom prst="rect">
            <a:avLst/>
          </a:prstGeom>
          <a:noFill/>
        </p:spPr>
        <p:txBody>
          <a:bodyPr wrap="none" rtlCol="0" anchor="ctr" anchorCtr="0">
            <a:spAutoFit/>
          </a:bodyPr>
          <a:lstStyle/>
          <a:p>
            <a:pPr algn="ctr"/>
            <a:r>
              <a:rPr lang="fr-FR" sz="1200" dirty="0" smtClean="0"/>
              <a:t>0,89 (0,42 – 1,88)</a:t>
            </a:r>
            <a:endParaRPr lang="fr-FR" sz="1200" dirty="0"/>
          </a:p>
        </p:txBody>
      </p:sp>
      <p:sp>
        <p:nvSpPr>
          <p:cNvPr id="34" name="TextBox 33">
            <a:extLst>
              <a:ext uri="{FF2B5EF4-FFF2-40B4-BE49-F238E27FC236}">
                <a16:creationId xmlns:a16="http://schemas.microsoft.com/office/drawing/2014/main" xmlns="" id="{A5C59559-CF46-4A35-B3CD-F9D38CC1C4D3}"/>
              </a:ext>
            </a:extLst>
          </p:cNvPr>
          <p:cNvSpPr txBox="1"/>
          <p:nvPr/>
        </p:nvSpPr>
        <p:spPr>
          <a:xfrm>
            <a:off x="3568315" y="3917950"/>
            <a:ext cx="1399542" cy="276999"/>
          </a:xfrm>
          <a:prstGeom prst="rect">
            <a:avLst/>
          </a:prstGeom>
          <a:noFill/>
        </p:spPr>
        <p:txBody>
          <a:bodyPr wrap="none" rtlCol="0" anchor="ctr" anchorCtr="0">
            <a:spAutoFit/>
          </a:bodyPr>
          <a:lstStyle/>
          <a:p>
            <a:pPr algn="ctr"/>
            <a:r>
              <a:rPr lang="fr-FR" sz="1200" dirty="0" smtClean="0"/>
              <a:t>0,63 (0,41 – 0,96)</a:t>
            </a:r>
            <a:endParaRPr lang="fr-FR" sz="1200" dirty="0"/>
          </a:p>
        </p:txBody>
      </p:sp>
      <p:sp>
        <p:nvSpPr>
          <p:cNvPr id="35" name="TextBox 34">
            <a:extLst>
              <a:ext uri="{FF2B5EF4-FFF2-40B4-BE49-F238E27FC236}">
                <a16:creationId xmlns:a16="http://schemas.microsoft.com/office/drawing/2014/main" xmlns="" id="{A5C59559-CF46-4A35-B3CD-F9D38CC1C4D3}"/>
              </a:ext>
            </a:extLst>
          </p:cNvPr>
          <p:cNvSpPr txBox="1"/>
          <p:nvPr/>
        </p:nvSpPr>
        <p:spPr>
          <a:xfrm>
            <a:off x="3568315" y="4298950"/>
            <a:ext cx="1399542" cy="276999"/>
          </a:xfrm>
          <a:prstGeom prst="rect">
            <a:avLst/>
          </a:prstGeom>
          <a:noFill/>
        </p:spPr>
        <p:txBody>
          <a:bodyPr wrap="none" rtlCol="0" anchor="ctr" anchorCtr="0">
            <a:spAutoFit/>
          </a:bodyPr>
          <a:lstStyle/>
          <a:p>
            <a:pPr algn="ctr"/>
            <a:r>
              <a:rPr lang="fr-FR" sz="1200" dirty="0" smtClean="0"/>
              <a:t>0,96 (0,75 – 1,22)</a:t>
            </a:r>
            <a:endParaRPr lang="fr-FR" sz="1200" dirty="0"/>
          </a:p>
        </p:txBody>
      </p:sp>
      <p:sp>
        <p:nvSpPr>
          <p:cNvPr id="36" name="TextBox 35">
            <a:extLst>
              <a:ext uri="{FF2B5EF4-FFF2-40B4-BE49-F238E27FC236}">
                <a16:creationId xmlns:a16="http://schemas.microsoft.com/office/drawing/2014/main" xmlns="" id="{A5C59559-CF46-4A35-B3CD-F9D38CC1C4D3}"/>
              </a:ext>
            </a:extLst>
          </p:cNvPr>
          <p:cNvSpPr txBox="1"/>
          <p:nvPr/>
        </p:nvSpPr>
        <p:spPr>
          <a:xfrm>
            <a:off x="3762179" y="2362200"/>
            <a:ext cx="1011815" cy="276999"/>
          </a:xfrm>
          <a:prstGeom prst="rect">
            <a:avLst/>
          </a:prstGeom>
          <a:noFill/>
        </p:spPr>
        <p:txBody>
          <a:bodyPr wrap="none" rtlCol="0" anchor="ctr" anchorCtr="0">
            <a:spAutoFit/>
          </a:bodyPr>
          <a:lstStyle/>
          <a:p>
            <a:pPr algn="ctr"/>
            <a:r>
              <a:rPr lang="fr-FR" sz="1200" smtClean="0"/>
              <a:t>HR (IC95%)</a:t>
            </a:r>
            <a:endParaRPr lang="fr-FR" sz="1200"/>
          </a:p>
        </p:txBody>
      </p:sp>
      <p:sp>
        <p:nvSpPr>
          <p:cNvPr id="37" name="TextBox 36">
            <a:extLst>
              <a:ext uri="{FF2B5EF4-FFF2-40B4-BE49-F238E27FC236}">
                <a16:creationId xmlns:a16="http://schemas.microsoft.com/office/drawing/2014/main" xmlns="" id="{A5C59559-CF46-4A35-B3CD-F9D38CC1C4D3}"/>
              </a:ext>
            </a:extLst>
          </p:cNvPr>
          <p:cNvSpPr txBox="1"/>
          <p:nvPr/>
        </p:nvSpPr>
        <p:spPr>
          <a:xfrm>
            <a:off x="4925946" y="2774950"/>
            <a:ext cx="484177" cy="276999"/>
          </a:xfrm>
          <a:prstGeom prst="rect">
            <a:avLst/>
          </a:prstGeom>
          <a:noFill/>
        </p:spPr>
        <p:txBody>
          <a:bodyPr wrap="none" rtlCol="0" anchor="ctr" anchorCtr="0">
            <a:spAutoFit/>
          </a:bodyPr>
          <a:lstStyle/>
          <a:p>
            <a:pPr algn="ctr"/>
            <a:r>
              <a:rPr lang="fr-FR" sz="1200" dirty="0" smtClean="0"/>
              <a:t>0,53</a:t>
            </a:r>
            <a:endParaRPr lang="fr-FR" sz="1200" dirty="0"/>
          </a:p>
        </p:txBody>
      </p:sp>
      <p:sp>
        <p:nvSpPr>
          <p:cNvPr id="38" name="TextBox 37">
            <a:extLst>
              <a:ext uri="{FF2B5EF4-FFF2-40B4-BE49-F238E27FC236}">
                <a16:creationId xmlns:a16="http://schemas.microsoft.com/office/drawing/2014/main" xmlns="" id="{A5C59559-CF46-4A35-B3CD-F9D38CC1C4D3}"/>
              </a:ext>
            </a:extLst>
          </p:cNvPr>
          <p:cNvSpPr txBox="1"/>
          <p:nvPr/>
        </p:nvSpPr>
        <p:spPr>
          <a:xfrm>
            <a:off x="4925946" y="3155950"/>
            <a:ext cx="484177" cy="276999"/>
          </a:xfrm>
          <a:prstGeom prst="rect">
            <a:avLst/>
          </a:prstGeom>
          <a:noFill/>
        </p:spPr>
        <p:txBody>
          <a:bodyPr wrap="none" rtlCol="0" anchor="ctr" anchorCtr="0">
            <a:spAutoFit/>
          </a:bodyPr>
          <a:lstStyle/>
          <a:p>
            <a:pPr algn="ctr"/>
            <a:r>
              <a:rPr lang="fr-FR" sz="1200" dirty="0" smtClean="0"/>
              <a:t>0,75</a:t>
            </a:r>
            <a:endParaRPr lang="fr-FR" sz="1200" dirty="0"/>
          </a:p>
        </p:txBody>
      </p:sp>
      <p:sp>
        <p:nvSpPr>
          <p:cNvPr id="39" name="TextBox 38">
            <a:extLst>
              <a:ext uri="{FF2B5EF4-FFF2-40B4-BE49-F238E27FC236}">
                <a16:creationId xmlns:a16="http://schemas.microsoft.com/office/drawing/2014/main" xmlns="" id="{A5C59559-CF46-4A35-B3CD-F9D38CC1C4D3}"/>
              </a:ext>
            </a:extLst>
          </p:cNvPr>
          <p:cNvSpPr txBox="1"/>
          <p:nvPr/>
        </p:nvSpPr>
        <p:spPr>
          <a:xfrm>
            <a:off x="4925946" y="3536950"/>
            <a:ext cx="484177" cy="276999"/>
          </a:xfrm>
          <a:prstGeom prst="rect">
            <a:avLst/>
          </a:prstGeom>
          <a:noFill/>
        </p:spPr>
        <p:txBody>
          <a:bodyPr wrap="none" rtlCol="0" anchor="ctr" anchorCtr="0">
            <a:spAutoFit/>
          </a:bodyPr>
          <a:lstStyle/>
          <a:p>
            <a:pPr algn="ctr"/>
            <a:r>
              <a:rPr lang="fr-FR" sz="1200" dirty="0" smtClean="0"/>
              <a:t>0,76</a:t>
            </a:r>
            <a:endParaRPr lang="fr-FR" sz="1200" dirty="0"/>
          </a:p>
        </p:txBody>
      </p:sp>
      <p:sp>
        <p:nvSpPr>
          <p:cNvPr id="40" name="TextBox 39">
            <a:extLst>
              <a:ext uri="{FF2B5EF4-FFF2-40B4-BE49-F238E27FC236}">
                <a16:creationId xmlns:a16="http://schemas.microsoft.com/office/drawing/2014/main" xmlns="" id="{A5C59559-CF46-4A35-B3CD-F9D38CC1C4D3}"/>
              </a:ext>
            </a:extLst>
          </p:cNvPr>
          <p:cNvSpPr txBox="1"/>
          <p:nvPr/>
        </p:nvSpPr>
        <p:spPr>
          <a:xfrm>
            <a:off x="4883153" y="3917950"/>
            <a:ext cx="569762" cy="276999"/>
          </a:xfrm>
          <a:prstGeom prst="rect">
            <a:avLst/>
          </a:prstGeom>
          <a:noFill/>
        </p:spPr>
        <p:txBody>
          <a:bodyPr wrap="none" rtlCol="0" anchor="ctr" anchorCtr="0">
            <a:spAutoFit/>
          </a:bodyPr>
          <a:lstStyle/>
          <a:p>
            <a:pPr algn="ctr"/>
            <a:r>
              <a:rPr lang="fr-FR" sz="1200" dirty="0" smtClean="0"/>
              <a:t>0,031</a:t>
            </a:r>
            <a:endParaRPr lang="fr-FR" sz="1200" dirty="0"/>
          </a:p>
        </p:txBody>
      </p:sp>
      <p:sp>
        <p:nvSpPr>
          <p:cNvPr id="41" name="TextBox 40">
            <a:extLst>
              <a:ext uri="{FF2B5EF4-FFF2-40B4-BE49-F238E27FC236}">
                <a16:creationId xmlns:a16="http://schemas.microsoft.com/office/drawing/2014/main" xmlns="" id="{A5C59559-CF46-4A35-B3CD-F9D38CC1C4D3}"/>
              </a:ext>
            </a:extLst>
          </p:cNvPr>
          <p:cNvSpPr txBox="1"/>
          <p:nvPr/>
        </p:nvSpPr>
        <p:spPr>
          <a:xfrm>
            <a:off x="4925946" y="4298950"/>
            <a:ext cx="484177" cy="276999"/>
          </a:xfrm>
          <a:prstGeom prst="rect">
            <a:avLst/>
          </a:prstGeom>
          <a:noFill/>
        </p:spPr>
        <p:txBody>
          <a:bodyPr wrap="none" rtlCol="0" anchor="ctr" anchorCtr="0">
            <a:spAutoFit/>
          </a:bodyPr>
          <a:lstStyle/>
          <a:p>
            <a:pPr algn="ctr"/>
            <a:r>
              <a:rPr lang="fr-FR" sz="1200" dirty="0" smtClean="0"/>
              <a:t>0,71</a:t>
            </a:r>
            <a:endParaRPr lang="fr-FR" sz="1200" dirty="0"/>
          </a:p>
        </p:txBody>
      </p:sp>
      <p:sp>
        <p:nvSpPr>
          <p:cNvPr id="42" name="TextBox 41">
            <a:extLst>
              <a:ext uri="{FF2B5EF4-FFF2-40B4-BE49-F238E27FC236}">
                <a16:creationId xmlns:a16="http://schemas.microsoft.com/office/drawing/2014/main" xmlns="" id="{A5C59559-CF46-4A35-B3CD-F9D38CC1C4D3}"/>
              </a:ext>
            </a:extLst>
          </p:cNvPr>
          <p:cNvSpPr txBox="1"/>
          <p:nvPr/>
        </p:nvSpPr>
        <p:spPr>
          <a:xfrm>
            <a:off x="5032909" y="2362200"/>
            <a:ext cx="270251" cy="276999"/>
          </a:xfrm>
          <a:prstGeom prst="rect">
            <a:avLst/>
          </a:prstGeom>
          <a:noFill/>
        </p:spPr>
        <p:txBody>
          <a:bodyPr wrap="none" rtlCol="0" anchor="ctr" anchorCtr="0">
            <a:spAutoFit/>
          </a:bodyPr>
          <a:lstStyle/>
          <a:p>
            <a:pPr algn="ctr"/>
            <a:r>
              <a:rPr lang="fr-FR" sz="1200" dirty="0" smtClean="0"/>
              <a:t>p</a:t>
            </a:r>
            <a:endParaRPr lang="fr-FR" sz="1200" dirty="0"/>
          </a:p>
        </p:txBody>
      </p:sp>
      <p:sp>
        <p:nvSpPr>
          <p:cNvPr id="43" name="TextBox 42">
            <a:extLst>
              <a:ext uri="{FF2B5EF4-FFF2-40B4-BE49-F238E27FC236}">
                <a16:creationId xmlns:a16="http://schemas.microsoft.com/office/drawing/2014/main" xmlns="" id="{F1640D88-0574-4055-9A04-39FB6F6AABC9}"/>
              </a:ext>
            </a:extLst>
          </p:cNvPr>
          <p:cNvSpPr txBox="1"/>
          <p:nvPr/>
        </p:nvSpPr>
        <p:spPr>
          <a:xfrm>
            <a:off x="2482002" y="2133600"/>
            <a:ext cx="489813" cy="276999"/>
          </a:xfrm>
          <a:prstGeom prst="rect">
            <a:avLst/>
          </a:prstGeom>
          <a:noFill/>
        </p:spPr>
        <p:txBody>
          <a:bodyPr wrap="none" rtlCol="0">
            <a:spAutoFit/>
          </a:bodyPr>
          <a:lstStyle/>
          <a:p>
            <a:pPr algn="ctr"/>
            <a:r>
              <a:rPr lang="fr-FR" sz="1200" b="1" smtClean="0"/>
              <a:t>SSP</a:t>
            </a:r>
            <a:endParaRPr lang="fr-FR" sz="1200" b="1"/>
          </a:p>
        </p:txBody>
      </p:sp>
      <p:sp>
        <p:nvSpPr>
          <p:cNvPr id="44" name="TextBox 43">
            <a:extLst>
              <a:ext uri="{FF2B5EF4-FFF2-40B4-BE49-F238E27FC236}">
                <a16:creationId xmlns:a16="http://schemas.microsoft.com/office/drawing/2014/main" xmlns="" id="{A5C59559-CF46-4A35-B3CD-F9D38CC1C4D3}"/>
              </a:ext>
            </a:extLst>
          </p:cNvPr>
          <p:cNvSpPr txBox="1"/>
          <p:nvPr/>
        </p:nvSpPr>
        <p:spPr>
          <a:xfrm>
            <a:off x="7073516" y="2774950"/>
            <a:ext cx="1399542" cy="276999"/>
          </a:xfrm>
          <a:prstGeom prst="rect">
            <a:avLst/>
          </a:prstGeom>
          <a:noFill/>
        </p:spPr>
        <p:txBody>
          <a:bodyPr wrap="none" rtlCol="0" anchor="ctr" anchorCtr="0">
            <a:spAutoFit/>
          </a:bodyPr>
          <a:lstStyle/>
          <a:p>
            <a:pPr algn="ctr"/>
            <a:r>
              <a:rPr lang="fr-FR" sz="1200" dirty="0" smtClean="0"/>
              <a:t>0,77 (0,41 – 1,44)</a:t>
            </a:r>
            <a:endParaRPr lang="fr-FR" sz="1200" dirty="0"/>
          </a:p>
        </p:txBody>
      </p:sp>
      <p:sp>
        <p:nvSpPr>
          <p:cNvPr id="45" name="TextBox 44">
            <a:extLst>
              <a:ext uri="{FF2B5EF4-FFF2-40B4-BE49-F238E27FC236}">
                <a16:creationId xmlns:a16="http://schemas.microsoft.com/office/drawing/2014/main" xmlns="" id="{A5C59559-CF46-4A35-B3CD-F9D38CC1C4D3}"/>
              </a:ext>
            </a:extLst>
          </p:cNvPr>
          <p:cNvSpPr txBox="1"/>
          <p:nvPr/>
        </p:nvSpPr>
        <p:spPr>
          <a:xfrm>
            <a:off x="7073515" y="3155950"/>
            <a:ext cx="1399542" cy="276999"/>
          </a:xfrm>
          <a:prstGeom prst="rect">
            <a:avLst/>
          </a:prstGeom>
          <a:noFill/>
        </p:spPr>
        <p:txBody>
          <a:bodyPr wrap="none" rtlCol="0" anchor="ctr" anchorCtr="0">
            <a:spAutoFit/>
          </a:bodyPr>
          <a:lstStyle/>
          <a:p>
            <a:pPr algn="ctr"/>
            <a:r>
              <a:rPr lang="fr-FR" sz="1200" dirty="0" smtClean="0"/>
              <a:t>0,75 (0,46 – 1,24)</a:t>
            </a:r>
            <a:endParaRPr lang="fr-FR" sz="1200" dirty="0"/>
          </a:p>
        </p:txBody>
      </p:sp>
      <p:sp>
        <p:nvSpPr>
          <p:cNvPr id="46" name="TextBox 45">
            <a:extLst>
              <a:ext uri="{FF2B5EF4-FFF2-40B4-BE49-F238E27FC236}">
                <a16:creationId xmlns:a16="http://schemas.microsoft.com/office/drawing/2014/main" xmlns="" id="{A5C59559-CF46-4A35-B3CD-F9D38CC1C4D3}"/>
              </a:ext>
            </a:extLst>
          </p:cNvPr>
          <p:cNvSpPr txBox="1"/>
          <p:nvPr/>
        </p:nvSpPr>
        <p:spPr>
          <a:xfrm>
            <a:off x="7073516" y="3536950"/>
            <a:ext cx="1399542" cy="276999"/>
          </a:xfrm>
          <a:prstGeom prst="rect">
            <a:avLst/>
          </a:prstGeom>
          <a:noFill/>
        </p:spPr>
        <p:txBody>
          <a:bodyPr wrap="none" rtlCol="0" anchor="ctr" anchorCtr="0">
            <a:spAutoFit/>
          </a:bodyPr>
          <a:lstStyle/>
          <a:p>
            <a:pPr algn="ctr"/>
            <a:r>
              <a:rPr lang="fr-FR" sz="1200" dirty="0" smtClean="0"/>
              <a:t>0,76 (0,31 – 1,83)</a:t>
            </a:r>
            <a:endParaRPr lang="fr-FR" sz="1200" dirty="0"/>
          </a:p>
        </p:txBody>
      </p:sp>
      <p:sp>
        <p:nvSpPr>
          <p:cNvPr id="47" name="TextBox 46">
            <a:extLst>
              <a:ext uri="{FF2B5EF4-FFF2-40B4-BE49-F238E27FC236}">
                <a16:creationId xmlns:a16="http://schemas.microsoft.com/office/drawing/2014/main" xmlns="" id="{A5C59559-CF46-4A35-B3CD-F9D38CC1C4D3}"/>
              </a:ext>
            </a:extLst>
          </p:cNvPr>
          <p:cNvSpPr txBox="1"/>
          <p:nvPr/>
        </p:nvSpPr>
        <p:spPr>
          <a:xfrm>
            <a:off x="7073515" y="3917950"/>
            <a:ext cx="1399542" cy="276999"/>
          </a:xfrm>
          <a:prstGeom prst="rect">
            <a:avLst/>
          </a:prstGeom>
          <a:noFill/>
        </p:spPr>
        <p:txBody>
          <a:bodyPr wrap="none" rtlCol="0" anchor="ctr" anchorCtr="0">
            <a:spAutoFit/>
          </a:bodyPr>
          <a:lstStyle/>
          <a:p>
            <a:pPr algn="ctr"/>
            <a:r>
              <a:rPr lang="fr-FR" sz="1200" dirty="0" smtClean="0"/>
              <a:t>0,52 (0,31 – 0,88)</a:t>
            </a:r>
            <a:endParaRPr lang="fr-FR" sz="1200" dirty="0"/>
          </a:p>
        </p:txBody>
      </p:sp>
      <p:sp>
        <p:nvSpPr>
          <p:cNvPr id="48" name="TextBox 47">
            <a:extLst>
              <a:ext uri="{FF2B5EF4-FFF2-40B4-BE49-F238E27FC236}">
                <a16:creationId xmlns:a16="http://schemas.microsoft.com/office/drawing/2014/main" xmlns="" id="{A5C59559-CF46-4A35-B3CD-F9D38CC1C4D3}"/>
              </a:ext>
            </a:extLst>
          </p:cNvPr>
          <p:cNvSpPr txBox="1"/>
          <p:nvPr/>
        </p:nvSpPr>
        <p:spPr>
          <a:xfrm>
            <a:off x="7073515" y="4298950"/>
            <a:ext cx="1399542" cy="276999"/>
          </a:xfrm>
          <a:prstGeom prst="rect">
            <a:avLst/>
          </a:prstGeom>
          <a:noFill/>
        </p:spPr>
        <p:txBody>
          <a:bodyPr wrap="none" rtlCol="0" anchor="ctr" anchorCtr="0">
            <a:spAutoFit/>
          </a:bodyPr>
          <a:lstStyle/>
          <a:p>
            <a:pPr algn="ctr"/>
            <a:r>
              <a:rPr lang="fr-FR" sz="1200" dirty="0" smtClean="0"/>
              <a:t>0,71 (0,53 – 0,94)</a:t>
            </a:r>
            <a:endParaRPr lang="fr-FR" sz="1200" dirty="0"/>
          </a:p>
        </p:txBody>
      </p:sp>
      <p:sp>
        <p:nvSpPr>
          <p:cNvPr id="49" name="TextBox 48">
            <a:extLst>
              <a:ext uri="{FF2B5EF4-FFF2-40B4-BE49-F238E27FC236}">
                <a16:creationId xmlns:a16="http://schemas.microsoft.com/office/drawing/2014/main" xmlns="" id="{A5C59559-CF46-4A35-B3CD-F9D38CC1C4D3}"/>
              </a:ext>
            </a:extLst>
          </p:cNvPr>
          <p:cNvSpPr txBox="1"/>
          <p:nvPr/>
        </p:nvSpPr>
        <p:spPr>
          <a:xfrm>
            <a:off x="7267379" y="2362200"/>
            <a:ext cx="1011815" cy="276999"/>
          </a:xfrm>
          <a:prstGeom prst="rect">
            <a:avLst/>
          </a:prstGeom>
          <a:noFill/>
        </p:spPr>
        <p:txBody>
          <a:bodyPr wrap="none" rtlCol="0" anchor="ctr" anchorCtr="0">
            <a:spAutoFit/>
          </a:bodyPr>
          <a:lstStyle/>
          <a:p>
            <a:pPr algn="ctr"/>
            <a:r>
              <a:rPr lang="fr-FR" sz="1200" smtClean="0"/>
              <a:t>HR (IC95%)</a:t>
            </a:r>
            <a:endParaRPr lang="fr-FR" sz="1200"/>
          </a:p>
        </p:txBody>
      </p:sp>
      <p:sp>
        <p:nvSpPr>
          <p:cNvPr id="50" name="TextBox 49">
            <a:extLst>
              <a:ext uri="{FF2B5EF4-FFF2-40B4-BE49-F238E27FC236}">
                <a16:creationId xmlns:a16="http://schemas.microsoft.com/office/drawing/2014/main" xmlns="" id="{A5C59559-CF46-4A35-B3CD-F9D38CC1C4D3}"/>
              </a:ext>
            </a:extLst>
          </p:cNvPr>
          <p:cNvSpPr txBox="1"/>
          <p:nvPr/>
        </p:nvSpPr>
        <p:spPr>
          <a:xfrm>
            <a:off x="8462141" y="2774950"/>
            <a:ext cx="484177" cy="276999"/>
          </a:xfrm>
          <a:prstGeom prst="rect">
            <a:avLst/>
          </a:prstGeom>
          <a:noFill/>
        </p:spPr>
        <p:txBody>
          <a:bodyPr wrap="none" rtlCol="0" anchor="ctr" anchorCtr="0">
            <a:spAutoFit/>
          </a:bodyPr>
          <a:lstStyle/>
          <a:p>
            <a:pPr algn="ctr"/>
            <a:r>
              <a:rPr lang="fr-FR" sz="1200" dirty="0" smtClean="0"/>
              <a:t>0,41</a:t>
            </a:r>
            <a:endParaRPr lang="fr-FR" sz="1200" dirty="0"/>
          </a:p>
        </p:txBody>
      </p:sp>
      <p:sp>
        <p:nvSpPr>
          <p:cNvPr id="51" name="TextBox 50">
            <a:extLst>
              <a:ext uri="{FF2B5EF4-FFF2-40B4-BE49-F238E27FC236}">
                <a16:creationId xmlns:a16="http://schemas.microsoft.com/office/drawing/2014/main" xmlns="" id="{A5C59559-CF46-4A35-B3CD-F9D38CC1C4D3}"/>
              </a:ext>
            </a:extLst>
          </p:cNvPr>
          <p:cNvSpPr txBox="1"/>
          <p:nvPr/>
        </p:nvSpPr>
        <p:spPr>
          <a:xfrm>
            <a:off x="8462141" y="3155950"/>
            <a:ext cx="484177" cy="276999"/>
          </a:xfrm>
          <a:prstGeom prst="rect">
            <a:avLst/>
          </a:prstGeom>
          <a:noFill/>
        </p:spPr>
        <p:txBody>
          <a:bodyPr wrap="none" rtlCol="0" anchor="ctr" anchorCtr="0">
            <a:spAutoFit/>
          </a:bodyPr>
          <a:lstStyle/>
          <a:p>
            <a:pPr algn="ctr"/>
            <a:r>
              <a:rPr lang="fr-FR" sz="1200" dirty="0" smtClean="0"/>
              <a:t>0,26</a:t>
            </a:r>
            <a:endParaRPr lang="fr-FR" sz="1200" dirty="0"/>
          </a:p>
        </p:txBody>
      </p:sp>
      <p:sp>
        <p:nvSpPr>
          <p:cNvPr id="52" name="TextBox 51">
            <a:extLst>
              <a:ext uri="{FF2B5EF4-FFF2-40B4-BE49-F238E27FC236}">
                <a16:creationId xmlns:a16="http://schemas.microsoft.com/office/drawing/2014/main" xmlns="" id="{A5C59559-CF46-4A35-B3CD-F9D38CC1C4D3}"/>
              </a:ext>
            </a:extLst>
          </p:cNvPr>
          <p:cNvSpPr txBox="1"/>
          <p:nvPr/>
        </p:nvSpPr>
        <p:spPr>
          <a:xfrm>
            <a:off x="8462141" y="3536950"/>
            <a:ext cx="484177" cy="276999"/>
          </a:xfrm>
          <a:prstGeom prst="rect">
            <a:avLst/>
          </a:prstGeom>
          <a:noFill/>
        </p:spPr>
        <p:txBody>
          <a:bodyPr wrap="none" rtlCol="0" anchor="ctr" anchorCtr="0">
            <a:spAutoFit/>
          </a:bodyPr>
          <a:lstStyle/>
          <a:p>
            <a:pPr algn="ctr"/>
            <a:r>
              <a:rPr lang="fr-FR" sz="1200" dirty="0" smtClean="0"/>
              <a:t>0,54</a:t>
            </a:r>
            <a:endParaRPr lang="fr-FR" sz="1200" dirty="0"/>
          </a:p>
        </p:txBody>
      </p:sp>
      <p:sp>
        <p:nvSpPr>
          <p:cNvPr id="53" name="TextBox 52">
            <a:extLst>
              <a:ext uri="{FF2B5EF4-FFF2-40B4-BE49-F238E27FC236}">
                <a16:creationId xmlns:a16="http://schemas.microsoft.com/office/drawing/2014/main" xmlns="" id="{A5C59559-CF46-4A35-B3CD-F9D38CC1C4D3}"/>
              </a:ext>
            </a:extLst>
          </p:cNvPr>
          <p:cNvSpPr txBox="1"/>
          <p:nvPr/>
        </p:nvSpPr>
        <p:spPr>
          <a:xfrm>
            <a:off x="8419349" y="3917950"/>
            <a:ext cx="569762" cy="276999"/>
          </a:xfrm>
          <a:prstGeom prst="rect">
            <a:avLst/>
          </a:prstGeom>
          <a:noFill/>
        </p:spPr>
        <p:txBody>
          <a:bodyPr wrap="none" rtlCol="0" anchor="ctr" anchorCtr="0">
            <a:spAutoFit/>
          </a:bodyPr>
          <a:lstStyle/>
          <a:p>
            <a:pPr algn="ctr"/>
            <a:r>
              <a:rPr lang="fr-FR" sz="1200" dirty="0" smtClean="0"/>
              <a:t>0,012</a:t>
            </a:r>
            <a:endParaRPr lang="fr-FR" sz="1200" dirty="0"/>
          </a:p>
        </p:txBody>
      </p:sp>
      <p:sp>
        <p:nvSpPr>
          <p:cNvPr id="54" name="TextBox 53">
            <a:extLst>
              <a:ext uri="{FF2B5EF4-FFF2-40B4-BE49-F238E27FC236}">
                <a16:creationId xmlns:a16="http://schemas.microsoft.com/office/drawing/2014/main" xmlns="" id="{A5C59559-CF46-4A35-B3CD-F9D38CC1C4D3}"/>
              </a:ext>
            </a:extLst>
          </p:cNvPr>
          <p:cNvSpPr txBox="1"/>
          <p:nvPr/>
        </p:nvSpPr>
        <p:spPr>
          <a:xfrm>
            <a:off x="8419349" y="4298950"/>
            <a:ext cx="569762" cy="276999"/>
          </a:xfrm>
          <a:prstGeom prst="rect">
            <a:avLst/>
          </a:prstGeom>
          <a:noFill/>
        </p:spPr>
        <p:txBody>
          <a:bodyPr wrap="none" rtlCol="0" anchor="ctr" anchorCtr="0">
            <a:spAutoFit/>
          </a:bodyPr>
          <a:lstStyle/>
          <a:p>
            <a:pPr algn="ctr"/>
            <a:r>
              <a:rPr lang="fr-FR" sz="1200" dirty="0" smtClean="0"/>
              <a:t>0,017</a:t>
            </a:r>
            <a:endParaRPr lang="fr-FR" sz="1200" dirty="0"/>
          </a:p>
        </p:txBody>
      </p:sp>
      <p:sp>
        <p:nvSpPr>
          <p:cNvPr id="55" name="TextBox 54">
            <a:extLst>
              <a:ext uri="{FF2B5EF4-FFF2-40B4-BE49-F238E27FC236}">
                <a16:creationId xmlns:a16="http://schemas.microsoft.com/office/drawing/2014/main" xmlns="" id="{A5C59559-CF46-4A35-B3CD-F9D38CC1C4D3}"/>
              </a:ext>
            </a:extLst>
          </p:cNvPr>
          <p:cNvSpPr txBox="1"/>
          <p:nvPr/>
        </p:nvSpPr>
        <p:spPr>
          <a:xfrm>
            <a:off x="8569102" y="2362200"/>
            <a:ext cx="270251" cy="276999"/>
          </a:xfrm>
          <a:prstGeom prst="rect">
            <a:avLst/>
          </a:prstGeom>
          <a:noFill/>
        </p:spPr>
        <p:txBody>
          <a:bodyPr wrap="none" rtlCol="0" anchor="ctr" anchorCtr="0">
            <a:spAutoFit/>
          </a:bodyPr>
          <a:lstStyle/>
          <a:p>
            <a:pPr algn="ctr"/>
            <a:r>
              <a:rPr lang="fr-FR" sz="1200" dirty="0" smtClean="0"/>
              <a:t>p</a:t>
            </a:r>
            <a:endParaRPr lang="fr-FR" sz="1200" dirty="0"/>
          </a:p>
        </p:txBody>
      </p:sp>
      <p:sp>
        <p:nvSpPr>
          <p:cNvPr id="56" name="TextBox 55">
            <a:extLst>
              <a:ext uri="{FF2B5EF4-FFF2-40B4-BE49-F238E27FC236}">
                <a16:creationId xmlns:a16="http://schemas.microsoft.com/office/drawing/2014/main" xmlns="" id="{F1640D88-0574-4055-9A04-39FB6F6AABC9}"/>
              </a:ext>
            </a:extLst>
          </p:cNvPr>
          <p:cNvSpPr txBox="1"/>
          <p:nvPr/>
        </p:nvSpPr>
        <p:spPr>
          <a:xfrm>
            <a:off x="6226787" y="2133600"/>
            <a:ext cx="407007" cy="276999"/>
          </a:xfrm>
          <a:prstGeom prst="rect">
            <a:avLst/>
          </a:prstGeom>
          <a:noFill/>
        </p:spPr>
        <p:txBody>
          <a:bodyPr wrap="none" rtlCol="0">
            <a:spAutoFit/>
          </a:bodyPr>
          <a:lstStyle/>
          <a:p>
            <a:pPr algn="ctr"/>
            <a:r>
              <a:rPr lang="fr-FR" sz="1200" b="1" dirty="0" smtClean="0"/>
              <a:t>SG</a:t>
            </a:r>
            <a:endParaRPr lang="fr-FR" sz="1200" b="1" dirty="0"/>
          </a:p>
        </p:txBody>
      </p:sp>
      <p:cxnSp>
        <p:nvCxnSpPr>
          <p:cNvPr id="57" name="Straight Connector 56">
            <a:extLst>
              <a:ext uri="{FF2B5EF4-FFF2-40B4-BE49-F238E27FC236}">
                <a16:creationId xmlns:a16="http://schemas.microsoft.com/office/drawing/2014/main" xmlns="" id="{C39A413B-62B1-4EB8-AEF2-7BF0A3E241ED}"/>
              </a:ext>
            </a:extLst>
          </p:cNvPr>
          <p:cNvCxnSpPr/>
          <p:nvPr/>
        </p:nvCxnSpPr>
        <p:spPr>
          <a:xfrm>
            <a:off x="4177209" y="4796655"/>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A5C59559-CF46-4A35-B3CD-F9D38CC1C4D3}"/>
              </a:ext>
            </a:extLst>
          </p:cNvPr>
          <p:cNvSpPr txBox="1"/>
          <p:nvPr/>
        </p:nvSpPr>
        <p:spPr>
          <a:xfrm>
            <a:off x="3999917" y="4876800"/>
            <a:ext cx="354584" cy="276999"/>
          </a:xfrm>
          <a:prstGeom prst="rect">
            <a:avLst/>
          </a:prstGeom>
          <a:noFill/>
        </p:spPr>
        <p:txBody>
          <a:bodyPr wrap="none" rtlCol="0" anchor="ctr" anchorCtr="0">
            <a:spAutoFit/>
          </a:bodyPr>
          <a:lstStyle/>
          <a:p>
            <a:pPr algn="ctr"/>
            <a:r>
              <a:rPr lang="fr-FR" sz="1200" smtClean="0"/>
              <a:t>10</a:t>
            </a:r>
            <a:endParaRPr lang="fr-FR" sz="1200"/>
          </a:p>
        </p:txBody>
      </p:sp>
      <p:cxnSp>
        <p:nvCxnSpPr>
          <p:cNvPr id="59" name="Straight Connector 58">
            <a:extLst>
              <a:ext uri="{FF2B5EF4-FFF2-40B4-BE49-F238E27FC236}">
                <a16:creationId xmlns:a16="http://schemas.microsoft.com/office/drawing/2014/main" xmlns="" id="{C39A413B-62B1-4EB8-AEF2-7BF0A3E241ED}"/>
              </a:ext>
            </a:extLst>
          </p:cNvPr>
          <p:cNvCxnSpPr/>
          <p:nvPr/>
        </p:nvCxnSpPr>
        <p:spPr>
          <a:xfrm>
            <a:off x="2729409" y="4796655"/>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A5C59559-CF46-4A35-B3CD-F9D38CC1C4D3}"/>
              </a:ext>
            </a:extLst>
          </p:cNvPr>
          <p:cNvSpPr txBox="1"/>
          <p:nvPr/>
        </p:nvSpPr>
        <p:spPr>
          <a:xfrm>
            <a:off x="2594386" y="4876800"/>
            <a:ext cx="269625" cy="276999"/>
          </a:xfrm>
          <a:prstGeom prst="rect">
            <a:avLst/>
          </a:prstGeom>
          <a:noFill/>
        </p:spPr>
        <p:txBody>
          <a:bodyPr wrap="none" rtlCol="0" anchor="ctr" anchorCtr="0">
            <a:spAutoFit/>
          </a:bodyPr>
          <a:lstStyle/>
          <a:p>
            <a:pPr algn="ctr"/>
            <a:r>
              <a:rPr lang="fr-FR" sz="1200" dirty="0" smtClean="0"/>
              <a:t>1	</a:t>
            </a:r>
            <a:endParaRPr lang="fr-FR" sz="1200" dirty="0"/>
          </a:p>
        </p:txBody>
      </p:sp>
      <p:cxnSp>
        <p:nvCxnSpPr>
          <p:cNvPr id="3" name="Straight Connector 2"/>
          <p:cNvCxnSpPr/>
          <p:nvPr/>
        </p:nvCxnSpPr>
        <p:spPr>
          <a:xfrm>
            <a:off x="1299371" y="4795838"/>
            <a:ext cx="2876549"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xmlns="" id="{F1640D88-0574-4055-9A04-39FB6F6AABC9}"/>
              </a:ext>
            </a:extLst>
          </p:cNvPr>
          <p:cNvSpPr txBox="1"/>
          <p:nvPr/>
        </p:nvSpPr>
        <p:spPr>
          <a:xfrm>
            <a:off x="2765996" y="5158740"/>
            <a:ext cx="1854995" cy="461665"/>
          </a:xfrm>
          <a:prstGeom prst="rect">
            <a:avLst/>
          </a:prstGeom>
          <a:noFill/>
        </p:spPr>
        <p:txBody>
          <a:bodyPr wrap="none" rtlCol="0">
            <a:spAutoFit/>
          </a:bodyPr>
          <a:lstStyle/>
          <a:p>
            <a:r>
              <a:rPr lang="fr-FR" sz="1200" dirty="0" smtClean="0"/>
              <a:t>En faveur de</a:t>
            </a:r>
            <a:br>
              <a:rPr lang="fr-FR" sz="1200" dirty="0" smtClean="0"/>
            </a:br>
            <a:r>
              <a:rPr lang="fr-FR" sz="1200" dirty="0" smtClean="0"/>
              <a:t>FOLFIRI + bevacizumab</a:t>
            </a:r>
            <a:endParaRPr lang="fr-FR" sz="1200" dirty="0"/>
          </a:p>
        </p:txBody>
      </p:sp>
      <p:cxnSp>
        <p:nvCxnSpPr>
          <p:cNvPr id="65" name="Straight Connector 64">
            <a:extLst>
              <a:ext uri="{FF2B5EF4-FFF2-40B4-BE49-F238E27FC236}">
                <a16:creationId xmlns:a16="http://schemas.microsoft.com/office/drawing/2014/main" xmlns="" id="{C39A413B-62B1-4EB8-AEF2-7BF0A3E241ED}"/>
              </a:ext>
            </a:extLst>
          </p:cNvPr>
          <p:cNvCxnSpPr/>
          <p:nvPr/>
        </p:nvCxnSpPr>
        <p:spPr>
          <a:xfrm>
            <a:off x="2729409" y="2489200"/>
            <a:ext cx="0" cy="230505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xmlns="" id="{F1640D88-0574-4055-9A04-39FB6F6AABC9}"/>
              </a:ext>
            </a:extLst>
          </p:cNvPr>
          <p:cNvSpPr txBox="1"/>
          <p:nvPr/>
        </p:nvSpPr>
        <p:spPr>
          <a:xfrm>
            <a:off x="4886709" y="5158740"/>
            <a:ext cx="1651414" cy="461665"/>
          </a:xfrm>
          <a:prstGeom prst="rect">
            <a:avLst/>
          </a:prstGeom>
          <a:noFill/>
        </p:spPr>
        <p:txBody>
          <a:bodyPr wrap="none" rtlCol="0">
            <a:spAutoFit/>
          </a:bodyPr>
          <a:lstStyle/>
          <a:p>
            <a:pPr algn="r"/>
            <a:r>
              <a:rPr lang="fr-FR" sz="1200" dirty="0" smtClean="0"/>
              <a:t>En faveur de </a:t>
            </a:r>
            <a:br>
              <a:rPr lang="fr-FR" sz="1200" dirty="0" smtClean="0"/>
            </a:br>
            <a:r>
              <a:rPr lang="fr-FR" sz="1200" dirty="0" smtClean="0"/>
              <a:t>FOLFIRI + </a:t>
            </a:r>
            <a:r>
              <a:rPr lang="fr-FR" sz="1200" dirty="0" err="1" smtClean="0"/>
              <a:t>cetuximab</a:t>
            </a:r>
            <a:endParaRPr lang="fr-FR" sz="1200" dirty="0"/>
          </a:p>
        </p:txBody>
      </p:sp>
      <p:cxnSp>
        <p:nvCxnSpPr>
          <p:cNvPr id="68" name="Straight Connector 67">
            <a:extLst>
              <a:ext uri="{FF2B5EF4-FFF2-40B4-BE49-F238E27FC236}">
                <a16:creationId xmlns:a16="http://schemas.microsoft.com/office/drawing/2014/main" xmlns="" id="{C39A413B-62B1-4EB8-AEF2-7BF0A3E241ED}"/>
              </a:ext>
            </a:extLst>
          </p:cNvPr>
          <p:cNvCxnSpPr/>
          <p:nvPr/>
        </p:nvCxnSpPr>
        <p:spPr>
          <a:xfrm>
            <a:off x="5015409" y="4796655"/>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A5C59559-CF46-4A35-B3CD-F9D38CC1C4D3}"/>
              </a:ext>
            </a:extLst>
          </p:cNvPr>
          <p:cNvSpPr txBox="1"/>
          <p:nvPr/>
        </p:nvSpPr>
        <p:spPr>
          <a:xfrm>
            <a:off x="4816476" y="4876800"/>
            <a:ext cx="397866" cy="276999"/>
          </a:xfrm>
          <a:prstGeom prst="rect">
            <a:avLst/>
          </a:prstGeom>
          <a:noFill/>
        </p:spPr>
        <p:txBody>
          <a:bodyPr wrap="none" rtlCol="0" anchor="ctr" anchorCtr="0">
            <a:spAutoFit/>
          </a:bodyPr>
          <a:lstStyle/>
          <a:p>
            <a:pPr algn="ctr"/>
            <a:r>
              <a:rPr lang="fr-FR" sz="1200" dirty="0" smtClean="0"/>
              <a:t>0,1</a:t>
            </a:r>
            <a:endParaRPr lang="fr-FR" sz="1200" dirty="0"/>
          </a:p>
        </p:txBody>
      </p:sp>
      <p:cxnSp>
        <p:nvCxnSpPr>
          <p:cNvPr id="70" name="Straight Connector 69">
            <a:extLst>
              <a:ext uri="{FF2B5EF4-FFF2-40B4-BE49-F238E27FC236}">
                <a16:creationId xmlns:a16="http://schemas.microsoft.com/office/drawing/2014/main" xmlns="" id="{C39A413B-62B1-4EB8-AEF2-7BF0A3E241ED}"/>
              </a:ext>
            </a:extLst>
          </p:cNvPr>
          <p:cNvCxnSpPr/>
          <p:nvPr/>
        </p:nvCxnSpPr>
        <p:spPr>
          <a:xfrm>
            <a:off x="79110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A5C59559-CF46-4A35-B3CD-F9D38CC1C4D3}"/>
              </a:ext>
            </a:extLst>
          </p:cNvPr>
          <p:cNvSpPr txBox="1"/>
          <p:nvPr/>
        </p:nvSpPr>
        <p:spPr>
          <a:xfrm>
            <a:off x="7733717" y="4876800"/>
            <a:ext cx="354584" cy="276999"/>
          </a:xfrm>
          <a:prstGeom prst="rect">
            <a:avLst/>
          </a:prstGeom>
          <a:noFill/>
        </p:spPr>
        <p:txBody>
          <a:bodyPr wrap="none" rtlCol="0" anchor="ctr" anchorCtr="0">
            <a:spAutoFit/>
          </a:bodyPr>
          <a:lstStyle/>
          <a:p>
            <a:pPr algn="ctr"/>
            <a:r>
              <a:rPr lang="fr-FR" sz="1200" smtClean="0"/>
              <a:t>10</a:t>
            </a:r>
            <a:endParaRPr lang="fr-FR" sz="1200"/>
          </a:p>
        </p:txBody>
      </p:sp>
      <p:cxnSp>
        <p:nvCxnSpPr>
          <p:cNvPr id="72" name="Straight Connector 71">
            <a:extLst>
              <a:ext uri="{FF2B5EF4-FFF2-40B4-BE49-F238E27FC236}">
                <a16:creationId xmlns:a16="http://schemas.microsoft.com/office/drawing/2014/main" xmlns="" id="{C39A413B-62B1-4EB8-AEF2-7BF0A3E241ED}"/>
              </a:ext>
            </a:extLst>
          </p:cNvPr>
          <p:cNvCxnSpPr/>
          <p:nvPr/>
        </p:nvCxnSpPr>
        <p:spPr>
          <a:xfrm>
            <a:off x="6463209" y="4796655"/>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xmlns="" id="{A5C59559-CF46-4A35-B3CD-F9D38CC1C4D3}"/>
              </a:ext>
            </a:extLst>
          </p:cNvPr>
          <p:cNvSpPr txBox="1"/>
          <p:nvPr/>
        </p:nvSpPr>
        <p:spPr>
          <a:xfrm>
            <a:off x="6328186" y="4876800"/>
            <a:ext cx="269625" cy="276999"/>
          </a:xfrm>
          <a:prstGeom prst="rect">
            <a:avLst/>
          </a:prstGeom>
          <a:noFill/>
        </p:spPr>
        <p:txBody>
          <a:bodyPr wrap="none" rtlCol="0" anchor="ctr" anchorCtr="0">
            <a:spAutoFit/>
          </a:bodyPr>
          <a:lstStyle/>
          <a:p>
            <a:pPr algn="ctr"/>
            <a:r>
              <a:rPr lang="fr-FR" sz="1200" smtClean="0"/>
              <a:t>1</a:t>
            </a:r>
            <a:endParaRPr lang="fr-FR" sz="1200"/>
          </a:p>
        </p:txBody>
      </p:sp>
      <p:cxnSp>
        <p:nvCxnSpPr>
          <p:cNvPr id="74" name="Straight Connector 73"/>
          <p:cNvCxnSpPr/>
          <p:nvPr/>
        </p:nvCxnSpPr>
        <p:spPr>
          <a:xfrm>
            <a:off x="5033171" y="4795838"/>
            <a:ext cx="2876549"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xmlns="" id="{F1640D88-0574-4055-9A04-39FB6F6AABC9}"/>
              </a:ext>
            </a:extLst>
          </p:cNvPr>
          <p:cNvSpPr txBox="1"/>
          <p:nvPr/>
        </p:nvSpPr>
        <p:spPr>
          <a:xfrm>
            <a:off x="6499797" y="5158740"/>
            <a:ext cx="1854995" cy="461665"/>
          </a:xfrm>
          <a:prstGeom prst="rect">
            <a:avLst/>
          </a:prstGeom>
          <a:noFill/>
        </p:spPr>
        <p:txBody>
          <a:bodyPr wrap="none" rtlCol="0">
            <a:spAutoFit/>
          </a:bodyPr>
          <a:lstStyle/>
          <a:p>
            <a:r>
              <a:rPr lang="fr-FR" sz="1200" dirty="0" smtClean="0"/>
              <a:t>En faveur de</a:t>
            </a:r>
            <a:br>
              <a:rPr lang="fr-FR" sz="1200" dirty="0" smtClean="0"/>
            </a:br>
            <a:r>
              <a:rPr lang="fr-FR" sz="1200" dirty="0" smtClean="0"/>
              <a:t>FOLFIRI + bevacizumab</a:t>
            </a:r>
            <a:endParaRPr lang="fr-FR" sz="1200" dirty="0"/>
          </a:p>
        </p:txBody>
      </p:sp>
      <p:cxnSp>
        <p:nvCxnSpPr>
          <p:cNvPr id="76" name="Straight Connector 75">
            <a:extLst>
              <a:ext uri="{FF2B5EF4-FFF2-40B4-BE49-F238E27FC236}">
                <a16:creationId xmlns:a16="http://schemas.microsoft.com/office/drawing/2014/main" xmlns="" id="{C39A413B-62B1-4EB8-AEF2-7BF0A3E241ED}"/>
              </a:ext>
            </a:extLst>
          </p:cNvPr>
          <p:cNvCxnSpPr/>
          <p:nvPr/>
        </p:nvCxnSpPr>
        <p:spPr>
          <a:xfrm>
            <a:off x="6463209" y="2489200"/>
            <a:ext cx="0" cy="230505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xmlns="" id="{CDBCF0C7-3EBF-4781-8B4D-90CBB655A68D}"/>
              </a:ext>
            </a:extLst>
          </p:cNvPr>
          <p:cNvGrpSpPr/>
          <p:nvPr/>
        </p:nvGrpSpPr>
        <p:grpSpPr>
          <a:xfrm>
            <a:off x="2473326" y="2880122"/>
            <a:ext cx="769144" cy="73818"/>
            <a:chOff x="2473326" y="2880122"/>
            <a:chExt cx="769144" cy="73818"/>
          </a:xfrm>
        </p:grpSpPr>
        <p:cxnSp>
          <p:nvCxnSpPr>
            <p:cNvPr id="86" name="Straight Connector 85"/>
            <p:cNvCxnSpPr/>
            <p:nvPr/>
          </p:nvCxnSpPr>
          <p:spPr>
            <a:xfrm>
              <a:off x="2473326"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242470"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73326" y="2915840"/>
              <a:ext cx="765020" cy="0"/>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grpSp>
      <p:sp>
        <p:nvSpPr>
          <p:cNvPr id="8" name="Diamond 7"/>
          <p:cNvSpPr/>
          <p:nvPr/>
        </p:nvSpPr>
        <p:spPr>
          <a:xfrm>
            <a:off x="2803129" y="2862262"/>
            <a:ext cx="109538" cy="109538"/>
          </a:xfrm>
          <a:prstGeom prst="diamond">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1" name="Group 20">
            <a:extLst>
              <a:ext uri="{FF2B5EF4-FFF2-40B4-BE49-F238E27FC236}">
                <a16:creationId xmlns:a16="http://schemas.microsoft.com/office/drawing/2014/main" xmlns="" id="{FD3AF755-73E7-49D8-B70A-83E9A0F5F54C}"/>
              </a:ext>
            </a:extLst>
          </p:cNvPr>
          <p:cNvGrpSpPr/>
          <p:nvPr/>
        </p:nvGrpSpPr>
        <p:grpSpPr>
          <a:xfrm>
            <a:off x="2525713" y="3256360"/>
            <a:ext cx="497682" cy="73818"/>
            <a:chOff x="2525713" y="3256360"/>
            <a:chExt cx="497682" cy="73818"/>
          </a:xfrm>
        </p:grpSpPr>
        <p:cxnSp>
          <p:nvCxnSpPr>
            <p:cNvPr id="93" name="Straight Connector 92"/>
            <p:cNvCxnSpPr/>
            <p:nvPr/>
          </p:nvCxnSpPr>
          <p:spPr>
            <a:xfrm>
              <a:off x="2525713"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023395"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25713" y="3292078"/>
              <a:ext cx="495014" cy="0"/>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grpSp>
      <p:sp>
        <p:nvSpPr>
          <p:cNvPr id="96" name="Diamond 95"/>
          <p:cNvSpPr/>
          <p:nvPr/>
        </p:nvSpPr>
        <p:spPr>
          <a:xfrm>
            <a:off x="2710260" y="3238500"/>
            <a:ext cx="109538" cy="109538"/>
          </a:xfrm>
          <a:prstGeom prst="diamond">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0" name="Group 19">
            <a:extLst>
              <a:ext uri="{FF2B5EF4-FFF2-40B4-BE49-F238E27FC236}">
                <a16:creationId xmlns:a16="http://schemas.microsoft.com/office/drawing/2014/main" xmlns="" id="{66C0D39D-9654-4ACC-A7BA-5B60865867C8}"/>
              </a:ext>
            </a:extLst>
          </p:cNvPr>
          <p:cNvGrpSpPr/>
          <p:nvPr/>
        </p:nvGrpSpPr>
        <p:grpSpPr>
          <a:xfrm>
            <a:off x="2192338" y="3632598"/>
            <a:ext cx="935831" cy="73818"/>
            <a:chOff x="2192338" y="3632598"/>
            <a:chExt cx="935831" cy="73818"/>
          </a:xfrm>
        </p:grpSpPr>
        <p:cxnSp>
          <p:nvCxnSpPr>
            <p:cNvPr id="98" name="Straight Connector 97"/>
            <p:cNvCxnSpPr/>
            <p:nvPr/>
          </p:nvCxnSpPr>
          <p:spPr>
            <a:xfrm>
              <a:off x="2192338"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8169"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192338" y="3668316"/>
              <a:ext cx="930814"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sp>
        <p:nvSpPr>
          <p:cNvPr id="101" name="Diamond 100"/>
          <p:cNvSpPr/>
          <p:nvPr/>
        </p:nvSpPr>
        <p:spPr>
          <a:xfrm>
            <a:off x="2600722" y="3614738"/>
            <a:ext cx="109538" cy="10953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9" name="Group 18">
            <a:extLst>
              <a:ext uri="{FF2B5EF4-FFF2-40B4-BE49-F238E27FC236}">
                <a16:creationId xmlns:a16="http://schemas.microsoft.com/office/drawing/2014/main" xmlns="" id="{C64487C3-0F0D-4F67-8CFF-9738F355EAEE}"/>
              </a:ext>
            </a:extLst>
          </p:cNvPr>
          <p:cNvGrpSpPr/>
          <p:nvPr/>
        </p:nvGrpSpPr>
        <p:grpSpPr>
          <a:xfrm>
            <a:off x="2173289" y="4015980"/>
            <a:ext cx="535782" cy="73818"/>
            <a:chOff x="2173289" y="4015980"/>
            <a:chExt cx="535782" cy="73818"/>
          </a:xfrm>
        </p:grpSpPr>
        <p:cxnSp>
          <p:nvCxnSpPr>
            <p:cNvPr id="103" name="Straight Connector 102"/>
            <p:cNvCxnSpPr/>
            <p:nvPr/>
          </p:nvCxnSpPr>
          <p:spPr>
            <a:xfrm>
              <a:off x="2173289"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709071"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173289" y="4051698"/>
              <a:ext cx="53290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sp>
        <p:nvSpPr>
          <p:cNvPr id="106" name="Diamond 105"/>
          <p:cNvSpPr/>
          <p:nvPr/>
        </p:nvSpPr>
        <p:spPr>
          <a:xfrm>
            <a:off x="2379266" y="3998120"/>
            <a:ext cx="109538" cy="10953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8" name="Group 17">
            <a:extLst>
              <a:ext uri="{FF2B5EF4-FFF2-40B4-BE49-F238E27FC236}">
                <a16:creationId xmlns:a16="http://schemas.microsoft.com/office/drawing/2014/main" xmlns="" id="{441E17F2-0EA0-4B85-8D1C-EA0784AD53F8}"/>
              </a:ext>
            </a:extLst>
          </p:cNvPr>
          <p:cNvGrpSpPr/>
          <p:nvPr/>
        </p:nvGrpSpPr>
        <p:grpSpPr>
          <a:xfrm>
            <a:off x="2556670" y="4394598"/>
            <a:ext cx="307181" cy="73818"/>
            <a:chOff x="2556670" y="4394598"/>
            <a:chExt cx="307181" cy="73818"/>
          </a:xfrm>
        </p:grpSpPr>
        <p:cxnSp>
          <p:nvCxnSpPr>
            <p:cNvPr id="108" name="Straight Connector 107"/>
            <p:cNvCxnSpPr/>
            <p:nvPr/>
          </p:nvCxnSpPr>
          <p:spPr>
            <a:xfrm>
              <a:off x="2556670"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863851"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556670" y="4430316"/>
              <a:ext cx="305534" cy="0"/>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grpSp>
      <p:sp>
        <p:nvSpPr>
          <p:cNvPr id="111" name="Diamond 110"/>
          <p:cNvSpPr/>
          <p:nvPr/>
        </p:nvSpPr>
        <p:spPr>
          <a:xfrm>
            <a:off x="2648347" y="4376738"/>
            <a:ext cx="109538" cy="109538"/>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7" name="Group 16">
            <a:extLst>
              <a:ext uri="{FF2B5EF4-FFF2-40B4-BE49-F238E27FC236}">
                <a16:creationId xmlns:a16="http://schemas.microsoft.com/office/drawing/2014/main" xmlns="" id="{AA23BACF-86E8-4ECD-8EAC-AF420A8F3FC0}"/>
              </a:ext>
            </a:extLst>
          </p:cNvPr>
          <p:cNvGrpSpPr/>
          <p:nvPr/>
        </p:nvGrpSpPr>
        <p:grpSpPr>
          <a:xfrm>
            <a:off x="5905501" y="2880122"/>
            <a:ext cx="794544" cy="73818"/>
            <a:chOff x="5905501" y="2880122"/>
            <a:chExt cx="794544" cy="73818"/>
          </a:xfrm>
        </p:grpSpPr>
        <p:cxnSp>
          <p:nvCxnSpPr>
            <p:cNvPr id="113" name="Straight Connector 112"/>
            <p:cNvCxnSpPr/>
            <p:nvPr/>
          </p:nvCxnSpPr>
          <p:spPr>
            <a:xfrm>
              <a:off x="5905501"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700045"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905501" y="2915840"/>
              <a:ext cx="790284" cy="0"/>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grpSp>
      <p:sp>
        <p:nvSpPr>
          <p:cNvPr id="116" name="Diamond 115"/>
          <p:cNvSpPr/>
          <p:nvPr/>
        </p:nvSpPr>
        <p:spPr>
          <a:xfrm>
            <a:off x="6241654" y="2862262"/>
            <a:ext cx="109538" cy="109538"/>
          </a:xfrm>
          <a:prstGeom prst="diamond">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3" name="Group 12">
            <a:extLst>
              <a:ext uri="{FF2B5EF4-FFF2-40B4-BE49-F238E27FC236}">
                <a16:creationId xmlns:a16="http://schemas.microsoft.com/office/drawing/2014/main" xmlns="" id="{84808D18-17D4-45BF-8CDD-31EF3CF71D7A}"/>
              </a:ext>
            </a:extLst>
          </p:cNvPr>
          <p:cNvGrpSpPr/>
          <p:nvPr/>
        </p:nvGrpSpPr>
        <p:grpSpPr>
          <a:xfrm>
            <a:off x="5971380" y="3256360"/>
            <a:ext cx="628651" cy="73818"/>
            <a:chOff x="5971380" y="3256360"/>
            <a:chExt cx="628651" cy="73818"/>
          </a:xfrm>
        </p:grpSpPr>
        <p:cxnSp>
          <p:nvCxnSpPr>
            <p:cNvPr id="118" name="Straight Connector 117"/>
            <p:cNvCxnSpPr/>
            <p:nvPr/>
          </p:nvCxnSpPr>
          <p:spPr>
            <a:xfrm>
              <a:off x="5971380"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600031"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971380" y="3292078"/>
              <a:ext cx="625281" cy="0"/>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grpSp>
      <p:sp>
        <p:nvSpPr>
          <p:cNvPr id="121" name="Diamond 120"/>
          <p:cNvSpPr/>
          <p:nvPr/>
        </p:nvSpPr>
        <p:spPr>
          <a:xfrm>
            <a:off x="6227366" y="3238500"/>
            <a:ext cx="109538" cy="109538"/>
          </a:xfrm>
          <a:prstGeom prst="diamond">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 9">
            <a:extLst>
              <a:ext uri="{FF2B5EF4-FFF2-40B4-BE49-F238E27FC236}">
                <a16:creationId xmlns:a16="http://schemas.microsoft.com/office/drawing/2014/main" xmlns="" id="{10CA2C04-D751-49DF-BAA2-C975CBF02440}"/>
              </a:ext>
            </a:extLst>
          </p:cNvPr>
          <p:cNvGrpSpPr/>
          <p:nvPr/>
        </p:nvGrpSpPr>
        <p:grpSpPr>
          <a:xfrm>
            <a:off x="5728494" y="3632598"/>
            <a:ext cx="1123951" cy="73818"/>
            <a:chOff x="5728494" y="3632598"/>
            <a:chExt cx="1123951" cy="73818"/>
          </a:xfrm>
        </p:grpSpPr>
        <p:cxnSp>
          <p:nvCxnSpPr>
            <p:cNvPr id="123" name="Straight Connector 122"/>
            <p:cNvCxnSpPr/>
            <p:nvPr/>
          </p:nvCxnSpPr>
          <p:spPr>
            <a:xfrm>
              <a:off x="5728494"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852445"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728494" y="3668316"/>
              <a:ext cx="1117925"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sp>
        <p:nvSpPr>
          <p:cNvPr id="126" name="Diamond 125"/>
          <p:cNvSpPr/>
          <p:nvPr/>
        </p:nvSpPr>
        <p:spPr>
          <a:xfrm>
            <a:off x="6232128" y="3614738"/>
            <a:ext cx="109538" cy="10953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6" name="Group 5">
            <a:extLst>
              <a:ext uri="{FF2B5EF4-FFF2-40B4-BE49-F238E27FC236}">
                <a16:creationId xmlns:a16="http://schemas.microsoft.com/office/drawing/2014/main" xmlns="" id="{324BC56F-E26D-4DA8-9AD8-7B9F19885DF1}"/>
              </a:ext>
            </a:extLst>
          </p:cNvPr>
          <p:cNvGrpSpPr/>
          <p:nvPr/>
        </p:nvGrpSpPr>
        <p:grpSpPr>
          <a:xfrm>
            <a:off x="5730875" y="4015980"/>
            <a:ext cx="652463" cy="73818"/>
            <a:chOff x="5730875" y="4015980"/>
            <a:chExt cx="652463" cy="73818"/>
          </a:xfrm>
        </p:grpSpPr>
        <p:cxnSp>
          <p:nvCxnSpPr>
            <p:cNvPr id="128" name="Straight Connector 127"/>
            <p:cNvCxnSpPr/>
            <p:nvPr/>
          </p:nvCxnSpPr>
          <p:spPr>
            <a:xfrm>
              <a:off x="5730875"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383338"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730875" y="4051698"/>
              <a:ext cx="648965"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sp>
        <p:nvSpPr>
          <p:cNvPr id="131" name="Diamond 130"/>
          <p:cNvSpPr/>
          <p:nvPr/>
        </p:nvSpPr>
        <p:spPr>
          <a:xfrm>
            <a:off x="6001147" y="3998120"/>
            <a:ext cx="109538" cy="10953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5" name="Group 4">
            <a:extLst>
              <a:ext uri="{FF2B5EF4-FFF2-40B4-BE49-F238E27FC236}">
                <a16:creationId xmlns:a16="http://schemas.microsoft.com/office/drawing/2014/main" xmlns="" id="{AF9BC64C-E922-4A3B-88C3-B7065059FA5D}"/>
              </a:ext>
            </a:extLst>
          </p:cNvPr>
          <p:cNvGrpSpPr/>
          <p:nvPr/>
        </p:nvGrpSpPr>
        <p:grpSpPr>
          <a:xfrm>
            <a:off x="6059489" y="4394598"/>
            <a:ext cx="366712" cy="73818"/>
            <a:chOff x="6059489" y="4394598"/>
            <a:chExt cx="366712" cy="73818"/>
          </a:xfrm>
        </p:grpSpPr>
        <p:cxnSp>
          <p:nvCxnSpPr>
            <p:cNvPr id="133" name="Straight Connector 132"/>
            <p:cNvCxnSpPr/>
            <p:nvPr/>
          </p:nvCxnSpPr>
          <p:spPr>
            <a:xfrm>
              <a:off x="6059489"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426201"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059489" y="4430316"/>
              <a:ext cx="364746" cy="0"/>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grpSp>
      <p:sp>
        <p:nvSpPr>
          <p:cNvPr id="136" name="Diamond 135"/>
          <p:cNvSpPr/>
          <p:nvPr/>
        </p:nvSpPr>
        <p:spPr>
          <a:xfrm>
            <a:off x="6189266" y="4376738"/>
            <a:ext cx="109538" cy="109538"/>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4" name="Straight Arrow Connector 3">
            <a:extLst>
              <a:ext uri="{FF2B5EF4-FFF2-40B4-BE49-F238E27FC236}">
                <a16:creationId xmlns:a16="http://schemas.microsoft.com/office/drawing/2014/main" xmlns="" id="{70646836-08D8-4748-ADDD-CC711F834419}"/>
              </a:ext>
            </a:extLst>
          </p:cNvPr>
          <p:cNvCxnSpPr>
            <a:cxnSpLocks/>
          </p:cNvCxnSpPr>
          <p:nvPr/>
        </p:nvCxnSpPr>
        <p:spPr>
          <a:xfrm>
            <a:off x="6614079" y="5153799"/>
            <a:ext cx="849168" cy="0"/>
          </a:xfrm>
          <a:prstGeom prst="straightConnector1">
            <a:avLst/>
          </a:prstGeom>
          <a:ln w="26035" cap="sq">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xmlns="" id="{C6E7ABD9-3554-4040-BF2B-6CFBADFC4329}"/>
              </a:ext>
            </a:extLst>
          </p:cNvPr>
          <p:cNvCxnSpPr>
            <a:cxnSpLocks/>
          </p:cNvCxnSpPr>
          <p:nvPr/>
        </p:nvCxnSpPr>
        <p:spPr>
          <a:xfrm flipH="1" flipV="1">
            <a:off x="5553719" y="5153799"/>
            <a:ext cx="849168" cy="0"/>
          </a:xfrm>
          <a:prstGeom prst="straightConnector1">
            <a:avLst/>
          </a:prstGeom>
          <a:ln w="26035" cap="sq">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xmlns="" id="{7C543DDC-D58C-498A-A326-CF305B80FE65}"/>
              </a:ext>
            </a:extLst>
          </p:cNvPr>
          <p:cNvCxnSpPr>
            <a:cxnSpLocks/>
          </p:cNvCxnSpPr>
          <p:nvPr/>
        </p:nvCxnSpPr>
        <p:spPr>
          <a:xfrm>
            <a:off x="2869393" y="5153799"/>
            <a:ext cx="849168" cy="0"/>
          </a:xfrm>
          <a:prstGeom prst="straightConnector1">
            <a:avLst/>
          </a:prstGeom>
          <a:ln w="26035" cap="sq">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xmlns="" id="{D02C728F-7E6F-4B63-8472-77C6CD3FE2E7}"/>
              </a:ext>
            </a:extLst>
          </p:cNvPr>
          <p:cNvCxnSpPr>
            <a:cxnSpLocks/>
          </p:cNvCxnSpPr>
          <p:nvPr/>
        </p:nvCxnSpPr>
        <p:spPr>
          <a:xfrm flipH="1" flipV="1">
            <a:off x="1809033" y="5153799"/>
            <a:ext cx="849168" cy="0"/>
          </a:xfrm>
          <a:prstGeom prst="straightConnector1">
            <a:avLst/>
          </a:prstGeom>
          <a:ln w="26035" cap="sq">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17821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3510: Sous groupes de la classification moléculaire consensus (CMS) du cancer colorectal et efficacité en 1</a:t>
            </a:r>
            <a:r>
              <a:rPr lang="fr-FR" sz="1800" baseline="30000" dirty="0" smtClean="0"/>
              <a:t>e</a:t>
            </a:r>
            <a:r>
              <a:rPr lang="fr-FR" sz="1800" dirty="0" smtClean="0"/>
              <a:t> ligne de FOLFIRI plus </a:t>
            </a:r>
            <a:r>
              <a:rPr lang="fr-FR" sz="1800" dirty="0" err="1" smtClean="0"/>
              <a:t>cetuximab</a:t>
            </a:r>
            <a:r>
              <a:rPr lang="fr-FR" sz="1800" dirty="0" smtClean="0"/>
              <a:t> ou </a:t>
            </a:r>
            <a:r>
              <a:rPr lang="fr-FR" sz="1800" dirty="0" err="1" smtClean="0"/>
              <a:t>bevacizumab</a:t>
            </a:r>
            <a:r>
              <a:rPr lang="fr-FR" sz="1800" dirty="0" smtClean="0"/>
              <a:t> dans l’étude FIRE3 (AIO KRK-0306) – </a:t>
            </a:r>
            <a:r>
              <a:rPr lang="fr-FR" sz="1800" dirty="0" err="1" smtClean="0"/>
              <a:t>Stintzing</a:t>
            </a:r>
            <a:r>
              <a:rPr lang="fr-FR" sz="1800" dirty="0" smtClean="0"/>
              <a:t> S,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sz="1800" b="1" dirty="0" smtClean="0"/>
              <a:t>Conclusions</a:t>
            </a:r>
          </a:p>
          <a:p>
            <a:r>
              <a:rPr lang="fr-FR" sz="1800" b="1" dirty="0" smtClean="0"/>
              <a:t>La classification CMS s’avère être pronostique pour le CCR métastatique</a:t>
            </a:r>
          </a:p>
          <a:p>
            <a:r>
              <a:rPr lang="fr-FR" sz="1800" b="1" dirty="0" smtClean="0"/>
              <a:t>Pour tous les groupes CMS dans la population RAS sauvage, le TRO était en faveur de FOLFIRI + </a:t>
            </a:r>
            <a:r>
              <a:rPr lang="fr-FR" sz="1800" b="1" dirty="0" err="1" smtClean="0"/>
              <a:t>cetuximab</a:t>
            </a:r>
            <a:r>
              <a:rPr lang="fr-FR" sz="1800" b="1" dirty="0" smtClean="0"/>
              <a:t> vs. FOLFIRI + </a:t>
            </a:r>
            <a:r>
              <a:rPr lang="fr-FR" sz="1800" b="1" dirty="0" err="1" smtClean="0"/>
              <a:t>bevacizumab</a:t>
            </a:r>
            <a:endParaRPr lang="fr-FR" sz="1800" b="1" dirty="0" smtClean="0"/>
          </a:p>
          <a:p>
            <a:r>
              <a:rPr lang="fr-FR" sz="1800" b="1" dirty="0" smtClean="0"/>
              <a:t>Le bénéfice de survie dans la population RAS sauvage FOLFIRI + </a:t>
            </a:r>
            <a:r>
              <a:rPr lang="fr-FR" sz="1800" b="1" dirty="0" err="1" smtClean="0"/>
              <a:t>cetuximab</a:t>
            </a:r>
            <a:r>
              <a:rPr lang="fr-FR" sz="1800" b="1" dirty="0" smtClean="0"/>
              <a:t> vs. FOLFIRI + </a:t>
            </a:r>
            <a:r>
              <a:rPr lang="fr-FR" sz="1800" b="1" dirty="0" err="1" smtClean="0"/>
              <a:t>bevacizumab</a:t>
            </a:r>
            <a:r>
              <a:rPr lang="fr-FR" sz="1800" b="1" dirty="0" smtClean="0"/>
              <a:t> semble être influencé principalement par CMS4 suivi de CMS2</a:t>
            </a:r>
          </a:p>
          <a:p>
            <a:endParaRPr lang="fr-FR" sz="1800" b="1" dirty="0"/>
          </a:p>
        </p:txBody>
      </p:sp>
      <p:sp>
        <p:nvSpPr>
          <p:cNvPr id="15" name="Text Placeholder 14"/>
          <p:cNvSpPr>
            <a:spLocks noGrp="1"/>
          </p:cNvSpPr>
          <p:nvPr>
            <p:ph type="body" sz="quarter" idx="11"/>
          </p:nvPr>
        </p:nvSpPr>
        <p:spPr/>
        <p:txBody>
          <a:bodyPr/>
          <a:lstStyle/>
          <a:p>
            <a:r>
              <a:rPr lang="fr-FR" smtClean="0"/>
              <a:t>Stintzing S, et al. J Clin Oncol 2017;35(Suppl):Abstr 3510</a:t>
            </a:r>
            <a:endParaRPr lang="fr-FR"/>
          </a:p>
        </p:txBody>
      </p:sp>
    </p:spTree>
    <p:custDataLst>
      <p:tags r:id="rId1"/>
    </p:custDataLst>
    <p:extLst>
      <p:ext uri="{BB962C8B-B14F-4D97-AF65-F5344CB8AC3E}">
        <p14:creationId xmlns:p14="http://schemas.microsoft.com/office/powerpoint/2010/main" val="270385321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3511: Impact de la classification moléculaire consensus (CMS) sur la survie globale et la survie sans progression chez les patients avec cancer colorectal métastatique: analyse de CALGB/SWOG 80405 (Alliance) </a:t>
            </a:r>
            <a:br>
              <a:rPr lang="fr-FR" dirty="0" smtClean="0"/>
            </a:br>
            <a:r>
              <a:rPr lang="fr-FR" dirty="0" smtClean="0"/>
              <a:t>– Lenz H-J, et al</a:t>
            </a:r>
            <a:endParaRPr lang="fr-FR" dirty="0"/>
          </a:p>
        </p:txBody>
      </p:sp>
      <p:sp>
        <p:nvSpPr>
          <p:cNvPr id="39" name="Content Placeholder 6"/>
          <p:cNvSpPr>
            <a:spLocks noGrp="1"/>
          </p:cNvSpPr>
          <p:nvPr>
            <p:ph idx="1"/>
          </p:nvPr>
        </p:nvSpPr>
        <p:spPr/>
        <p:txBody>
          <a:bodyPr/>
          <a:lstStyle/>
          <a:p>
            <a:pPr marL="0" indent="0">
              <a:buNone/>
            </a:pPr>
            <a:r>
              <a:rPr lang="fr-FR" b="1" dirty="0" smtClean="0"/>
              <a:t>Objectif</a:t>
            </a:r>
          </a:p>
          <a:p>
            <a:r>
              <a:rPr lang="fr-FR" dirty="0" smtClean="0"/>
              <a:t>Déterminer la classification CMS de tumeurs primitives KRAS sauvage (codon 12 and 13) et la corrélation entre la classe CMS et la SG ou la SSP chez des patients enrôlés dans l’étude CALGB/SWOG 80405 (Alliance) </a:t>
            </a:r>
            <a:endParaRPr lang="fr-FR" dirty="0"/>
          </a:p>
        </p:txBody>
      </p:sp>
      <p:sp>
        <p:nvSpPr>
          <p:cNvPr id="15" name="Text Placeholder 14"/>
          <p:cNvSpPr>
            <a:spLocks noGrp="1"/>
          </p:cNvSpPr>
          <p:nvPr>
            <p:ph type="body" sz="quarter" idx="11"/>
          </p:nvPr>
        </p:nvSpPr>
        <p:spPr/>
        <p:txBody>
          <a:bodyPr/>
          <a:lstStyle/>
          <a:p>
            <a:r>
              <a:rPr lang="fr-FR" smtClean="0"/>
              <a:t>Lenz H-J, et al. J Clin Oncol 2017;35(Suppl):Abstr 3511</a:t>
            </a:r>
            <a:endParaRPr lang="fr-FR"/>
          </a:p>
        </p:txBody>
      </p:sp>
      <p:grpSp>
        <p:nvGrpSpPr>
          <p:cNvPr id="33" name="Group 32"/>
          <p:cNvGrpSpPr/>
          <p:nvPr/>
        </p:nvGrpSpPr>
        <p:grpSpPr>
          <a:xfrm>
            <a:off x="3426323" y="3195271"/>
            <a:ext cx="3423752" cy="1752083"/>
            <a:chOff x="3426323" y="3013094"/>
            <a:chExt cx="3423752" cy="1752083"/>
          </a:xfrm>
        </p:grpSpPr>
        <p:cxnSp>
          <p:nvCxnSpPr>
            <p:cNvPr id="35" name="AutoShape 15"/>
            <p:cNvCxnSpPr>
              <a:cxnSpLocks noChangeShapeType="1"/>
              <a:endCxn id="5" idx="1"/>
            </p:cNvCxnSpPr>
            <p:nvPr/>
          </p:nvCxnSpPr>
          <p:spPr bwMode="auto">
            <a:xfrm rot="5400000" flipH="1" flipV="1">
              <a:off x="6141433" y="3453692"/>
              <a:ext cx="1149240" cy="268044"/>
            </a:xfrm>
            <a:prstGeom prst="bentConnector2">
              <a:avLst/>
            </a:prstGeom>
            <a:noFill/>
            <a:ln w="38100">
              <a:solidFill>
                <a:schemeClr val="bg2">
                  <a:lumMod val="60000"/>
                  <a:lumOff val="40000"/>
                </a:schemeClr>
              </a:solidFill>
              <a:miter lim="800000"/>
              <a:headEnd/>
              <a:tailEnd type="triangle" w="med" len="med"/>
            </a:ln>
          </p:spPr>
        </p:cxnSp>
        <p:cxnSp>
          <p:nvCxnSpPr>
            <p:cNvPr id="36" name="AutoShape 16"/>
            <p:cNvCxnSpPr>
              <a:cxnSpLocks noChangeShapeType="1"/>
              <a:endCxn id="6" idx="1"/>
            </p:cNvCxnSpPr>
            <p:nvPr/>
          </p:nvCxnSpPr>
          <p:spPr bwMode="auto">
            <a:xfrm rot="16200000" flipH="1">
              <a:off x="6233936" y="4167325"/>
              <a:ext cx="945949" cy="249756"/>
            </a:xfrm>
            <a:prstGeom prst="bentConnector2">
              <a:avLst/>
            </a:prstGeom>
            <a:noFill/>
            <a:ln w="38100">
              <a:solidFill>
                <a:schemeClr val="bg2">
                  <a:lumMod val="60000"/>
                  <a:lumOff val="40000"/>
                </a:schemeClr>
              </a:solidFill>
              <a:miter lim="800000"/>
              <a:headEnd/>
              <a:tailEnd type="triangle" w="med" len="med"/>
            </a:ln>
          </p:spPr>
        </p:cxnSp>
        <p:cxnSp>
          <p:nvCxnSpPr>
            <p:cNvPr id="59" name="AutoShape 19"/>
            <p:cNvCxnSpPr>
              <a:cxnSpLocks noChangeShapeType="1"/>
              <a:stCxn id="2" idx="3"/>
              <a:endCxn id="4" idx="1"/>
            </p:cNvCxnSpPr>
            <p:nvPr/>
          </p:nvCxnSpPr>
          <p:spPr bwMode="auto">
            <a:xfrm>
              <a:off x="3426323" y="3869177"/>
              <a:ext cx="454561" cy="0"/>
            </a:xfrm>
            <a:prstGeom prst="straightConnector1">
              <a:avLst/>
            </a:prstGeom>
            <a:noFill/>
            <a:ln w="38100">
              <a:solidFill>
                <a:schemeClr val="bg2">
                  <a:lumMod val="60000"/>
                  <a:lumOff val="40000"/>
                </a:schemeClr>
              </a:solidFill>
              <a:round/>
              <a:headEnd/>
              <a:tailEnd type="triangle" w="med" len="med"/>
            </a:ln>
          </p:spPr>
        </p:cxnSp>
        <p:cxnSp>
          <p:nvCxnSpPr>
            <p:cNvPr id="60" name="AutoShape 19"/>
            <p:cNvCxnSpPr>
              <a:cxnSpLocks noChangeShapeType="1"/>
            </p:cNvCxnSpPr>
            <p:nvPr/>
          </p:nvCxnSpPr>
          <p:spPr bwMode="auto">
            <a:xfrm flipV="1">
              <a:off x="6283842" y="3869179"/>
              <a:ext cx="288000" cy="0"/>
            </a:xfrm>
            <a:prstGeom prst="straightConnector1">
              <a:avLst/>
            </a:prstGeom>
            <a:noFill/>
            <a:ln w="38100">
              <a:solidFill>
                <a:schemeClr val="bg2">
                  <a:lumMod val="60000"/>
                  <a:lumOff val="40000"/>
                </a:schemeClr>
              </a:solidFill>
              <a:round/>
              <a:headEnd type="none" w="med" len="med"/>
              <a:tailEnd type="none" w="med" len="med"/>
            </a:ln>
          </p:spPr>
        </p:cxnSp>
      </p:grpSp>
      <p:sp>
        <p:nvSpPr>
          <p:cNvPr id="2" name="Rectangle 1"/>
          <p:cNvSpPr/>
          <p:nvPr/>
        </p:nvSpPr>
        <p:spPr>
          <a:xfrm>
            <a:off x="537496" y="3379505"/>
            <a:ext cx="2888827" cy="1322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ts val="0"/>
              </a:spcBef>
              <a:spcAft>
                <a:spcPct val="30000"/>
              </a:spcAft>
              <a:defRPr/>
            </a:pPr>
            <a:r>
              <a:rPr lang="fr-FR" altLang="zh-CN" sz="1600" kern="0" dirty="0" smtClean="0">
                <a:solidFill>
                  <a:srgbClr val="FFFFFF"/>
                </a:solidFill>
                <a:ea typeface="宋体" panose="02010600030101010101" pitchFamily="2" charset="-122"/>
              </a:rPr>
              <a:t>Echantillon (n=1329)</a:t>
            </a:r>
          </a:p>
          <a:p>
            <a:pPr algn="ctr" defTabSz="892175" eaLnBrk="0" fontAlgn="auto" hangingPunct="0">
              <a:spcBef>
                <a:spcPts val="0"/>
              </a:spcBef>
              <a:spcAft>
                <a:spcPct val="30000"/>
              </a:spcAft>
              <a:defRPr/>
            </a:pPr>
            <a:r>
              <a:rPr lang="fr-FR" altLang="zh-CN" sz="1600" kern="0" dirty="0" err="1" smtClean="0">
                <a:solidFill>
                  <a:srgbClr val="FFFFFF"/>
                </a:solidFill>
                <a:ea typeface="宋体" panose="02010600030101010101" pitchFamily="2" charset="-122"/>
              </a:rPr>
              <a:t>Nanostring</a:t>
            </a:r>
            <a:r>
              <a:rPr lang="fr-FR" altLang="zh-CN" sz="1600" kern="0" dirty="0" smtClean="0">
                <a:solidFill>
                  <a:srgbClr val="FFFFFF"/>
                </a:solidFill>
                <a:ea typeface="宋体" panose="02010600030101010101" pitchFamily="2" charset="-122"/>
              </a:rPr>
              <a:t> disponible (n=1113)</a:t>
            </a:r>
          </a:p>
          <a:p>
            <a:pPr algn="ctr" defTabSz="892175" eaLnBrk="0" fontAlgn="auto" hangingPunct="0">
              <a:spcBef>
                <a:spcPts val="0"/>
              </a:spcBef>
              <a:spcAft>
                <a:spcPct val="30000"/>
              </a:spcAft>
              <a:defRPr/>
            </a:pPr>
            <a:r>
              <a:rPr lang="fr-FR" altLang="zh-CN" sz="1600" kern="0" dirty="0" smtClean="0">
                <a:solidFill>
                  <a:srgbClr val="FFFFFF"/>
                </a:solidFill>
                <a:ea typeface="宋体" panose="02010600030101010101" pitchFamily="2" charset="-122"/>
              </a:rPr>
              <a:t>Classification CMS </a:t>
            </a:r>
            <a:r>
              <a:rPr lang="fr-FR" altLang="zh-CN" sz="1600" kern="0" dirty="0">
                <a:solidFill>
                  <a:srgbClr val="FFFFFF"/>
                </a:solidFill>
                <a:ea typeface="宋体" panose="02010600030101010101" pitchFamily="2" charset="-122"/>
              </a:rPr>
              <a:t>(</a:t>
            </a:r>
            <a:r>
              <a:rPr lang="fr-FR" altLang="zh-CN" sz="1600" kern="0" dirty="0" smtClean="0">
                <a:solidFill>
                  <a:srgbClr val="FFFFFF"/>
                </a:solidFill>
                <a:ea typeface="宋体" panose="02010600030101010101" pitchFamily="2" charset="-122"/>
              </a:rPr>
              <a:t>n=933)</a:t>
            </a:r>
            <a:endParaRPr lang="fr-FR" altLang="zh-CN" sz="1600" kern="0" dirty="0">
              <a:solidFill>
                <a:srgbClr val="FFFFFF"/>
              </a:solidFill>
              <a:ea typeface="宋体" panose="02010600030101010101" pitchFamily="2" charset="-122"/>
            </a:endParaRPr>
          </a:p>
        </p:txBody>
      </p:sp>
      <p:sp>
        <p:nvSpPr>
          <p:cNvPr id="4" name="Rectangle 3"/>
          <p:cNvSpPr/>
          <p:nvPr/>
        </p:nvSpPr>
        <p:spPr>
          <a:xfrm>
            <a:off x="3880884" y="3509093"/>
            <a:ext cx="2402958" cy="10632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ts val="0"/>
              </a:spcBef>
              <a:spcAft>
                <a:spcPts val="0"/>
              </a:spcAft>
              <a:defRPr/>
            </a:pPr>
            <a:r>
              <a:rPr lang="fr-FR" altLang="zh-CN" sz="1600" kern="0" dirty="0" smtClean="0">
                <a:solidFill>
                  <a:srgbClr val="FFFFFF"/>
                </a:solidFill>
                <a:ea typeface="宋体" panose="02010600030101010101" pitchFamily="2" charset="-122"/>
              </a:rPr>
              <a:t>RAS sauvage</a:t>
            </a:r>
          </a:p>
          <a:p>
            <a:pPr algn="ctr" defTabSz="892175" eaLnBrk="0" fontAlgn="auto" hangingPunct="0">
              <a:spcBef>
                <a:spcPts val="0"/>
              </a:spcBef>
              <a:spcAft>
                <a:spcPts val="0"/>
              </a:spcAft>
              <a:defRPr/>
            </a:pPr>
            <a:r>
              <a:rPr lang="fr-FR" altLang="zh-CN" sz="1600" kern="0" dirty="0" smtClean="0">
                <a:solidFill>
                  <a:srgbClr val="FFFFFF"/>
                </a:solidFill>
                <a:ea typeface="宋体" panose="02010600030101010101" pitchFamily="2" charset="-122"/>
              </a:rPr>
              <a:t>Population avec expression du gène (n=581)</a:t>
            </a:r>
            <a:endParaRPr lang="fr-FR" altLang="zh-CN" sz="1600" kern="0" dirty="0">
              <a:solidFill>
                <a:srgbClr val="FFFFFF"/>
              </a:solidFill>
              <a:ea typeface="宋体" panose="02010600030101010101" pitchFamily="2" charset="-122"/>
            </a:endParaRPr>
          </a:p>
        </p:txBody>
      </p:sp>
      <p:sp>
        <p:nvSpPr>
          <p:cNvPr id="5" name="Rectangle 4"/>
          <p:cNvSpPr/>
          <p:nvPr/>
        </p:nvSpPr>
        <p:spPr>
          <a:xfrm>
            <a:off x="6850075" y="2865400"/>
            <a:ext cx="1779938" cy="808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ts val="0"/>
              </a:spcBef>
              <a:spcAft>
                <a:spcPts val="0"/>
              </a:spcAft>
              <a:defRPr/>
            </a:pPr>
            <a:r>
              <a:rPr lang="fr-FR" altLang="zh-CN" sz="1600" kern="0" dirty="0">
                <a:solidFill>
                  <a:srgbClr val="4D4D4D"/>
                </a:solidFill>
                <a:ea typeface="宋体" panose="02010600030101010101" pitchFamily="2" charset="-122"/>
              </a:rPr>
              <a:t>C</a:t>
            </a:r>
            <a:r>
              <a:rPr lang="fr-FR" altLang="zh-CN" sz="1600" kern="0" dirty="0" smtClean="0">
                <a:solidFill>
                  <a:srgbClr val="4D4D4D"/>
                </a:solidFill>
                <a:ea typeface="宋体" panose="02010600030101010101" pitchFamily="2" charset="-122"/>
              </a:rPr>
              <a:t>himiothérapie + </a:t>
            </a:r>
          </a:p>
          <a:p>
            <a:pPr algn="ctr" defTabSz="892175" eaLnBrk="0" fontAlgn="auto" hangingPunct="0">
              <a:spcBef>
                <a:spcPts val="0"/>
              </a:spcBef>
              <a:spcAft>
                <a:spcPts val="0"/>
              </a:spcAft>
              <a:defRPr/>
            </a:pPr>
            <a:r>
              <a:rPr lang="fr-FR" altLang="zh-CN" sz="1600" kern="0" dirty="0" err="1" smtClean="0">
                <a:solidFill>
                  <a:srgbClr val="4D4D4D"/>
                </a:solidFill>
                <a:ea typeface="宋体" panose="02010600030101010101" pitchFamily="2" charset="-122"/>
              </a:rPr>
              <a:t>cetuximab</a:t>
            </a:r>
            <a:endParaRPr lang="fr-FR" altLang="zh-CN" sz="1600" kern="0" dirty="0" smtClean="0">
              <a:solidFill>
                <a:srgbClr val="4D4D4D"/>
              </a:solidFill>
              <a:ea typeface="宋体" panose="02010600030101010101" pitchFamily="2" charset="-122"/>
            </a:endParaRPr>
          </a:p>
          <a:p>
            <a:pPr algn="ctr" defTabSz="892175" eaLnBrk="0" fontAlgn="auto" hangingPunct="0">
              <a:spcBef>
                <a:spcPts val="0"/>
              </a:spcBef>
              <a:spcAft>
                <a:spcPts val="0"/>
              </a:spcAft>
              <a:defRPr/>
            </a:pPr>
            <a:r>
              <a:rPr lang="fr-FR" altLang="zh-CN" sz="1600" kern="0" dirty="0" smtClean="0">
                <a:solidFill>
                  <a:srgbClr val="4D4D4D"/>
                </a:solidFill>
                <a:ea typeface="宋体" panose="02010600030101010101" pitchFamily="2" charset="-122"/>
              </a:rPr>
              <a:t>(n=283)</a:t>
            </a:r>
            <a:endParaRPr lang="fr-FR" altLang="zh-CN" sz="1600" kern="0" dirty="0">
              <a:solidFill>
                <a:srgbClr val="4D4D4D"/>
              </a:solidFill>
              <a:ea typeface="宋体" panose="02010600030101010101" pitchFamily="2" charset="-122"/>
            </a:endParaRPr>
          </a:p>
        </p:txBody>
      </p:sp>
      <p:sp>
        <p:nvSpPr>
          <p:cNvPr id="6" name="Rectangle 5"/>
          <p:cNvSpPr/>
          <p:nvPr/>
        </p:nvSpPr>
        <p:spPr>
          <a:xfrm>
            <a:off x="6831788" y="4645819"/>
            <a:ext cx="1798226" cy="7519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ts val="0"/>
              </a:spcBef>
              <a:spcAft>
                <a:spcPts val="0"/>
              </a:spcAft>
              <a:defRPr/>
            </a:pPr>
            <a:r>
              <a:rPr lang="fr-FR" altLang="zh-CN" sz="1600" kern="0" dirty="0">
                <a:solidFill>
                  <a:srgbClr val="4D4D4D"/>
                </a:solidFill>
                <a:ea typeface="宋体" panose="02010600030101010101" pitchFamily="2" charset="-122"/>
              </a:rPr>
              <a:t>C</a:t>
            </a:r>
            <a:r>
              <a:rPr lang="fr-FR" altLang="zh-CN" sz="1600" kern="0" dirty="0" smtClean="0">
                <a:solidFill>
                  <a:srgbClr val="4D4D4D"/>
                </a:solidFill>
                <a:ea typeface="宋体" panose="02010600030101010101" pitchFamily="2" charset="-122"/>
              </a:rPr>
              <a:t>himiothérapie + </a:t>
            </a:r>
          </a:p>
          <a:p>
            <a:pPr algn="ctr" defTabSz="892175" eaLnBrk="0" fontAlgn="auto" hangingPunct="0">
              <a:spcBef>
                <a:spcPts val="0"/>
              </a:spcBef>
              <a:spcAft>
                <a:spcPts val="0"/>
              </a:spcAft>
              <a:defRPr/>
            </a:pPr>
            <a:r>
              <a:rPr lang="fr-FR" altLang="zh-CN" sz="1600" kern="0" dirty="0" smtClean="0">
                <a:solidFill>
                  <a:srgbClr val="4D4D4D"/>
                </a:solidFill>
                <a:ea typeface="宋体" panose="02010600030101010101" pitchFamily="2" charset="-122"/>
              </a:rPr>
              <a:t>bevacizumab</a:t>
            </a:r>
          </a:p>
          <a:p>
            <a:pPr algn="ctr" defTabSz="892175" eaLnBrk="0" fontAlgn="auto" hangingPunct="0">
              <a:spcBef>
                <a:spcPts val="0"/>
              </a:spcBef>
              <a:spcAft>
                <a:spcPts val="0"/>
              </a:spcAft>
              <a:defRPr/>
            </a:pPr>
            <a:r>
              <a:rPr lang="fr-FR" altLang="zh-CN" sz="1600" kern="0" dirty="0" smtClean="0">
                <a:solidFill>
                  <a:srgbClr val="4D4D4D"/>
                </a:solidFill>
                <a:ea typeface="宋体" panose="02010600030101010101" pitchFamily="2" charset="-122"/>
              </a:rPr>
              <a:t>(n=298)</a:t>
            </a:r>
            <a:endParaRPr lang="fr-FR" altLang="zh-CN" sz="1600" kern="0" dirty="0">
              <a:solidFill>
                <a:srgbClr val="4D4D4D"/>
              </a:solidFill>
              <a:ea typeface="宋体" panose="02010600030101010101" pitchFamily="2" charset="-122"/>
            </a:endParaRPr>
          </a:p>
        </p:txBody>
      </p:sp>
    </p:spTree>
    <p:custDataLst>
      <p:tags r:id="rId1"/>
    </p:custDataLst>
    <p:extLst>
      <p:ext uri="{BB962C8B-B14F-4D97-AF65-F5344CB8AC3E}">
        <p14:creationId xmlns:p14="http://schemas.microsoft.com/office/powerpoint/2010/main" val="143324321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3511: Impact de la classification moléculaire consensus (CMS) sur la survie globale et la survie sans progression chez les patients avec cancer colorectal métastatique: analyse de CALGB/SWOG 80405 (Alliance) </a:t>
            </a:r>
            <a:br>
              <a:rPr lang="fr-FR" dirty="0" smtClean="0"/>
            </a:br>
            <a:r>
              <a:rPr lang="fr-FR" dirty="0" smtClean="0"/>
              <a:t>– Lenz H-J, et al</a:t>
            </a:r>
            <a:endParaRPr lang="fr-FR" dirty="0"/>
          </a:p>
        </p:txBody>
      </p:sp>
      <p:sp>
        <p:nvSpPr>
          <p:cNvPr id="5" name="Text Placeholder 4"/>
          <p:cNvSpPr>
            <a:spLocks noGrp="1"/>
          </p:cNvSpPr>
          <p:nvPr>
            <p:ph type="body" sz="quarter" idx="11"/>
          </p:nvPr>
        </p:nvSpPr>
        <p:spPr/>
        <p:txBody>
          <a:bodyPr/>
          <a:lstStyle/>
          <a:p>
            <a:r>
              <a:rPr lang="fr-FR" smtClean="0"/>
              <a:t>Lenz H-J, et al. J Clin Oncol 2017;35(Suppl):Abstr 3511</a:t>
            </a:r>
            <a:endParaRPr lang="fr-FR"/>
          </a:p>
        </p:txBody>
      </p:sp>
      <p:grpSp>
        <p:nvGrpSpPr>
          <p:cNvPr id="97" name="Group 96"/>
          <p:cNvGrpSpPr/>
          <p:nvPr/>
        </p:nvGrpSpPr>
        <p:grpSpPr>
          <a:xfrm>
            <a:off x="48822" y="1498334"/>
            <a:ext cx="4679905" cy="3537780"/>
            <a:chOff x="-25609" y="2194395"/>
            <a:chExt cx="4679905" cy="3537780"/>
          </a:xfrm>
        </p:grpSpPr>
        <p:sp>
          <p:nvSpPr>
            <p:cNvPr id="98" name="Freeform 97"/>
            <p:cNvSpPr/>
            <p:nvPr/>
          </p:nvSpPr>
          <p:spPr>
            <a:xfrm>
              <a:off x="654553" y="2542715"/>
              <a:ext cx="3735973" cy="2282526"/>
            </a:xfrm>
            <a:custGeom>
              <a:avLst/>
              <a:gdLst>
                <a:gd name="connsiteX0" fmla="*/ 3865900 w 3865900"/>
                <a:gd name="connsiteY0" fmla="*/ 2361906 h 2361906"/>
                <a:gd name="connsiteX1" fmla="*/ 3332794 w 3865900"/>
                <a:gd name="connsiteY1" fmla="*/ 2361906 h 2361906"/>
                <a:gd name="connsiteX2" fmla="*/ 3332794 w 3865900"/>
                <a:gd name="connsiteY2" fmla="*/ 2287765 h 2361906"/>
                <a:gd name="connsiteX3" fmla="*/ 3286898 w 3865900"/>
                <a:gd name="connsiteY3" fmla="*/ 2287765 h 2361906"/>
                <a:gd name="connsiteX4" fmla="*/ 3286898 w 3865900"/>
                <a:gd name="connsiteY4" fmla="*/ 2259521 h 2361906"/>
                <a:gd name="connsiteX5" fmla="*/ 3223349 w 3865900"/>
                <a:gd name="connsiteY5" fmla="*/ 2259521 h 2361906"/>
                <a:gd name="connsiteX6" fmla="*/ 3223349 w 3865900"/>
                <a:gd name="connsiteY6" fmla="*/ 2231277 h 2361906"/>
                <a:gd name="connsiteX7" fmla="*/ 3071537 w 3865900"/>
                <a:gd name="connsiteY7" fmla="*/ 2231277 h 2361906"/>
                <a:gd name="connsiteX8" fmla="*/ 3071537 w 3865900"/>
                <a:gd name="connsiteY8" fmla="*/ 2195972 h 2361906"/>
                <a:gd name="connsiteX9" fmla="*/ 2955030 w 3865900"/>
                <a:gd name="connsiteY9" fmla="*/ 2195972 h 2361906"/>
                <a:gd name="connsiteX10" fmla="*/ 2955030 w 3865900"/>
                <a:gd name="connsiteY10" fmla="*/ 2167728 h 2361906"/>
                <a:gd name="connsiteX11" fmla="*/ 2845585 w 3865900"/>
                <a:gd name="connsiteY11" fmla="*/ 2167728 h 2361906"/>
                <a:gd name="connsiteX12" fmla="*/ 2845585 w 3865900"/>
                <a:gd name="connsiteY12" fmla="*/ 2139484 h 2361906"/>
                <a:gd name="connsiteX13" fmla="*/ 2792627 w 3865900"/>
                <a:gd name="connsiteY13" fmla="*/ 2139484 h 2361906"/>
                <a:gd name="connsiteX14" fmla="*/ 2792627 w 3865900"/>
                <a:gd name="connsiteY14" fmla="*/ 2128892 h 2361906"/>
                <a:gd name="connsiteX15" fmla="*/ 2757322 w 3865900"/>
                <a:gd name="connsiteY15" fmla="*/ 2128892 h 2361906"/>
                <a:gd name="connsiteX16" fmla="*/ 2757322 w 3865900"/>
                <a:gd name="connsiteY16" fmla="*/ 2097118 h 2361906"/>
                <a:gd name="connsiteX17" fmla="*/ 2672590 w 3865900"/>
                <a:gd name="connsiteY17" fmla="*/ 2097118 h 2361906"/>
                <a:gd name="connsiteX18" fmla="*/ 2672590 w 3865900"/>
                <a:gd name="connsiteY18" fmla="*/ 2082996 h 2361906"/>
                <a:gd name="connsiteX19" fmla="*/ 2661999 w 3865900"/>
                <a:gd name="connsiteY19" fmla="*/ 2082996 h 2361906"/>
                <a:gd name="connsiteX20" fmla="*/ 2661999 w 3865900"/>
                <a:gd name="connsiteY20" fmla="*/ 2061813 h 2361906"/>
                <a:gd name="connsiteX21" fmla="*/ 2651407 w 3865900"/>
                <a:gd name="connsiteY21" fmla="*/ 2061813 h 2361906"/>
                <a:gd name="connsiteX22" fmla="*/ 2651407 w 3865900"/>
                <a:gd name="connsiteY22" fmla="*/ 2044160 h 2361906"/>
                <a:gd name="connsiteX23" fmla="*/ 2640816 w 3865900"/>
                <a:gd name="connsiteY23" fmla="*/ 2044160 h 2361906"/>
                <a:gd name="connsiteX24" fmla="*/ 2640816 w 3865900"/>
                <a:gd name="connsiteY24" fmla="*/ 2008855 h 2361906"/>
                <a:gd name="connsiteX25" fmla="*/ 2520779 w 3865900"/>
                <a:gd name="connsiteY25" fmla="*/ 2008855 h 2361906"/>
                <a:gd name="connsiteX26" fmla="*/ 2520779 w 3865900"/>
                <a:gd name="connsiteY26" fmla="*/ 1987672 h 2361906"/>
                <a:gd name="connsiteX27" fmla="*/ 2496065 w 3865900"/>
                <a:gd name="connsiteY27" fmla="*/ 1987672 h 2361906"/>
                <a:gd name="connsiteX28" fmla="*/ 2496065 w 3865900"/>
                <a:gd name="connsiteY28" fmla="*/ 1966489 h 2361906"/>
                <a:gd name="connsiteX29" fmla="*/ 2485474 w 3865900"/>
                <a:gd name="connsiteY29" fmla="*/ 1966489 h 2361906"/>
                <a:gd name="connsiteX30" fmla="*/ 2485474 w 3865900"/>
                <a:gd name="connsiteY30" fmla="*/ 1955898 h 2361906"/>
                <a:gd name="connsiteX31" fmla="*/ 2481943 w 3865900"/>
                <a:gd name="connsiteY31" fmla="*/ 1952367 h 2361906"/>
                <a:gd name="connsiteX32" fmla="*/ 2481943 w 3865900"/>
                <a:gd name="connsiteY32" fmla="*/ 1934715 h 2361906"/>
                <a:gd name="connsiteX33" fmla="*/ 2471352 w 3865900"/>
                <a:gd name="connsiteY33" fmla="*/ 1934715 h 2361906"/>
                <a:gd name="connsiteX34" fmla="*/ 2471352 w 3865900"/>
                <a:gd name="connsiteY34" fmla="*/ 1913532 h 2361906"/>
                <a:gd name="connsiteX35" fmla="*/ 2464291 w 3865900"/>
                <a:gd name="connsiteY35" fmla="*/ 1913532 h 2361906"/>
                <a:gd name="connsiteX36" fmla="*/ 2464291 w 3865900"/>
                <a:gd name="connsiteY36" fmla="*/ 1895879 h 2361906"/>
                <a:gd name="connsiteX37" fmla="*/ 2439577 w 3865900"/>
                <a:gd name="connsiteY37" fmla="*/ 1895879 h 2361906"/>
                <a:gd name="connsiteX38" fmla="*/ 2439577 w 3865900"/>
                <a:gd name="connsiteY38" fmla="*/ 1881757 h 2361906"/>
                <a:gd name="connsiteX39" fmla="*/ 2337193 w 3865900"/>
                <a:gd name="connsiteY39" fmla="*/ 1881757 h 2361906"/>
                <a:gd name="connsiteX40" fmla="*/ 2337193 w 3865900"/>
                <a:gd name="connsiteY40" fmla="*/ 1857044 h 2361906"/>
                <a:gd name="connsiteX41" fmla="*/ 2312479 w 3865900"/>
                <a:gd name="connsiteY41" fmla="*/ 1857044 h 2361906"/>
                <a:gd name="connsiteX42" fmla="*/ 2312479 w 3865900"/>
                <a:gd name="connsiteY42" fmla="*/ 1832330 h 2361906"/>
                <a:gd name="connsiteX43" fmla="*/ 2280705 w 3865900"/>
                <a:gd name="connsiteY43" fmla="*/ 1832330 h 2361906"/>
                <a:gd name="connsiteX44" fmla="*/ 2280705 w 3865900"/>
                <a:gd name="connsiteY44" fmla="*/ 1814678 h 2361906"/>
                <a:gd name="connsiteX45" fmla="*/ 2277174 w 3865900"/>
                <a:gd name="connsiteY45" fmla="*/ 1811147 h 2361906"/>
                <a:gd name="connsiteX46" fmla="*/ 2277174 w 3865900"/>
                <a:gd name="connsiteY46" fmla="*/ 1793495 h 2361906"/>
                <a:gd name="connsiteX47" fmla="*/ 2241869 w 3865900"/>
                <a:gd name="connsiteY47" fmla="*/ 1793495 h 2361906"/>
                <a:gd name="connsiteX48" fmla="*/ 2241869 w 3865900"/>
                <a:gd name="connsiteY48" fmla="*/ 1779373 h 2361906"/>
                <a:gd name="connsiteX49" fmla="*/ 2217155 w 3865900"/>
                <a:gd name="connsiteY49" fmla="*/ 1779373 h 2361906"/>
                <a:gd name="connsiteX50" fmla="*/ 2217155 w 3865900"/>
                <a:gd name="connsiteY50" fmla="*/ 1761720 h 2361906"/>
                <a:gd name="connsiteX51" fmla="*/ 2114771 w 3865900"/>
                <a:gd name="connsiteY51" fmla="*/ 1761720 h 2361906"/>
                <a:gd name="connsiteX52" fmla="*/ 2114771 w 3865900"/>
                <a:gd name="connsiteY52" fmla="*/ 1715824 h 2361906"/>
                <a:gd name="connsiteX53" fmla="*/ 2104179 w 3865900"/>
                <a:gd name="connsiteY53" fmla="*/ 1715824 h 2361906"/>
                <a:gd name="connsiteX54" fmla="*/ 2104179 w 3865900"/>
                <a:gd name="connsiteY54" fmla="*/ 1698171 h 2361906"/>
                <a:gd name="connsiteX55" fmla="*/ 2097118 w 3865900"/>
                <a:gd name="connsiteY55" fmla="*/ 1698171 h 2361906"/>
                <a:gd name="connsiteX56" fmla="*/ 2097118 w 3865900"/>
                <a:gd name="connsiteY56" fmla="*/ 1680519 h 2361906"/>
                <a:gd name="connsiteX57" fmla="*/ 2086527 w 3865900"/>
                <a:gd name="connsiteY57" fmla="*/ 1680519 h 2361906"/>
                <a:gd name="connsiteX58" fmla="*/ 2086527 w 3865900"/>
                <a:gd name="connsiteY58" fmla="*/ 1659336 h 2361906"/>
                <a:gd name="connsiteX59" fmla="*/ 2026508 w 3865900"/>
                <a:gd name="connsiteY59" fmla="*/ 1659336 h 2361906"/>
                <a:gd name="connsiteX60" fmla="*/ 2026508 w 3865900"/>
                <a:gd name="connsiteY60" fmla="*/ 1645214 h 2361906"/>
                <a:gd name="connsiteX61" fmla="*/ 1991203 w 3865900"/>
                <a:gd name="connsiteY61" fmla="*/ 1645214 h 2361906"/>
                <a:gd name="connsiteX62" fmla="*/ 1991203 w 3865900"/>
                <a:gd name="connsiteY62" fmla="*/ 1602848 h 2361906"/>
                <a:gd name="connsiteX63" fmla="*/ 1980612 w 3865900"/>
                <a:gd name="connsiteY63" fmla="*/ 1602848 h 2361906"/>
                <a:gd name="connsiteX64" fmla="*/ 1980612 w 3865900"/>
                <a:gd name="connsiteY64" fmla="*/ 1581665 h 2361906"/>
                <a:gd name="connsiteX65" fmla="*/ 1973551 w 3865900"/>
                <a:gd name="connsiteY65" fmla="*/ 1581665 h 2361906"/>
                <a:gd name="connsiteX66" fmla="*/ 1973551 w 3865900"/>
                <a:gd name="connsiteY66" fmla="*/ 1564012 h 2361906"/>
                <a:gd name="connsiteX67" fmla="*/ 1948837 w 3865900"/>
                <a:gd name="connsiteY67" fmla="*/ 1564012 h 2361906"/>
                <a:gd name="connsiteX68" fmla="*/ 1948837 w 3865900"/>
                <a:gd name="connsiteY68" fmla="*/ 1549890 h 2361906"/>
                <a:gd name="connsiteX69" fmla="*/ 1927654 w 3865900"/>
                <a:gd name="connsiteY69" fmla="*/ 1549890 h 2361906"/>
                <a:gd name="connsiteX70" fmla="*/ 1927654 w 3865900"/>
                <a:gd name="connsiteY70" fmla="*/ 1535768 h 2361906"/>
                <a:gd name="connsiteX71" fmla="*/ 1910002 w 3865900"/>
                <a:gd name="connsiteY71" fmla="*/ 1535768 h 2361906"/>
                <a:gd name="connsiteX72" fmla="*/ 1910002 w 3865900"/>
                <a:gd name="connsiteY72" fmla="*/ 1507524 h 2361906"/>
                <a:gd name="connsiteX73" fmla="*/ 1878227 w 3865900"/>
                <a:gd name="connsiteY73" fmla="*/ 1507524 h 2361906"/>
                <a:gd name="connsiteX74" fmla="*/ 1878227 w 3865900"/>
                <a:gd name="connsiteY74" fmla="*/ 1486341 h 2361906"/>
                <a:gd name="connsiteX75" fmla="*/ 1857044 w 3865900"/>
                <a:gd name="connsiteY75" fmla="*/ 1486341 h 2361906"/>
                <a:gd name="connsiteX76" fmla="*/ 1857044 w 3865900"/>
                <a:gd name="connsiteY76" fmla="*/ 1486341 h 2361906"/>
                <a:gd name="connsiteX77" fmla="*/ 1846453 w 3865900"/>
                <a:gd name="connsiteY77" fmla="*/ 1475750 h 2361906"/>
                <a:gd name="connsiteX78" fmla="*/ 1846453 w 3865900"/>
                <a:gd name="connsiteY78" fmla="*/ 1451036 h 2361906"/>
                <a:gd name="connsiteX79" fmla="*/ 1818209 w 3865900"/>
                <a:gd name="connsiteY79" fmla="*/ 1451036 h 2361906"/>
                <a:gd name="connsiteX80" fmla="*/ 1818209 w 3865900"/>
                <a:gd name="connsiteY80" fmla="*/ 1433384 h 2361906"/>
                <a:gd name="connsiteX81" fmla="*/ 1765251 w 3865900"/>
                <a:gd name="connsiteY81" fmla="*/ 1433384 h 2361906"/>
                <a:gd name="connsiteX82" fmla="*/ 1765251 w 3865900"/>
                <a:gd name="connsiteY82" fmla="*/ 1415731 h 2361906"/>
                <a:gd name="connsiteX83" fmla="*/ 1737007 w 3865900"/>
                <a:gd name="connsiteY83" fmla="*/ 1415731 h 2361906"/>
                <a:gd name="connsiteX84" fmla="*/ 1737007 w 3865900"/>
                <a:gd name="connsiteY84" fmla="*/ 1401609 h 2361906"/>
                <a:gd name="connsiteX85" fmla="*/ 1698172 w 3865900"/>
                <a:gd name="connsiteY85" fmla="*/ 1401609 h 2361906"/>
                <a:gd name="connsiteX86" fmla="*/ 1698172 w 3865900"/>
                <a:gd name="connsiteY86" fmla="*/ 1380426 h 2361906"/>
                <a:gd name="connsiteX87" fmla="*/ 1669928 w 3865900"/>
                <a:gd name="connsiteY87" fmla="*/ 1380426 h 2361906"/>
                <a:gd name="connsiteX88" fmla="*/ 1669928 w 3865900"/>
                <a:gd name="connsiteY88" fmla="*/ 1359243 h 2361906"/>
                <a:gd name="connsiteX89" fmla="*/ 1666397 w 3865900"/>
                <a:gd name="connsiteY89" fmla="*/ 1359243 h 2361906"/>
                <a:gd name="connsiteX90" fmla="*/ 1666397 w 3865900"/>
                <a:gd name="connsiteY90" fmla="*/ 1341591 h 2361906"/>
                <a:gd name="connsiteX91" fmla="*/ 1648745 w 3865900"/>
                <a:gd name="connsiteY91" fmla="*/ 1341591 h 2361906"/>
                <a:gd name="connsiteX92" fmla="*/ 1648745 w 3865900"/>
                <a:gd name="connsiteY92" fmla="*/ 1323938 h 2361906"/>
                <a:gd name="connsiteX93" fmla="*/ 1592257 w 3865900"/>
                <a:gd name="connsiteY93" fmla="*/ 1323938 h 2361906"/>
                <a:gd name="connsiteX94" fmla="*/ 1592257 w 3865900"/>
                <a:gd name="connsiteY94" fmla="*/ 1292164 h 2361906"/>
                <a:gd name="connsiteX95" fmla="*/ 1574604 w 3865900"/>
                <a:gd name="connsiteY95" fmla="*/ 1292164 h 2361906"/>
                <a:gd name="connsiteX96" fmla="*/ 1574604 w 3865900"/>
                <a:gd name="connsiteY96" fmla="*/ 1274511 h 2361906"/>
                <a:gd name="connsiteX97" fmla="*/ 1564013 w 3865900"/>
                <a:gd name="connsiteY97" fmla="*/ 1274511 h 2361906"/>
                <a:gd name="connsiteX98" fmla="*/ 1564013 w 3865900"/>
                <a:gd name="connsiteY98" fmla="*/ 1253328 h 2361906"/>
                <a:gd name="connsiteX99" fmla="*/ 1514586 w 3865900"/>
                <a:gd name="connsiteY99" fmla="*/ 1253328 h 2361906"/>
                <a:gd name="connsiteX100" fmla="*/ 1514586 w 3865900"/>
                <a:gd name="connsiteY100" fmla="*/ 1235676 h 2361906"/>
                <a:gd name="connsiteX101" fmla="*/ 1458098 w 3865900"/>
                <a:gd name="connsiteY101" fmla="*/ 1235676 h 2361906"/>
                <a:gd name="connsiteX102" fmla="*/ 1458098 w 3865900"/>
                <a:gd name="connsiteY102" fmla="*/ 1207431 h 2361906"/>
                <a:gd name="connsiteX103" fmla="*/ 1451037 w 3865900"/>
                <a:gd name="connsiteY103" fmla="*/ 1207431 h 2361906"/>
                <a:gd name="connsiteX104" fmla="*/ 1451037 w 3865900"/>
                <a:gd name="connsiteY104" fmla="*/ 1196840 h 2361906"/>
                <a:gd name="connsiteX105" fmla="*/ 1426323 w 3865900"/>
                <a:gd name="connsiteY105" fmla="*/ 1196840 h 2361906"/>
                <a:gd name="connsiteX106" fmla="*/ 1426323 w 3865900"/>
                <a:gd name="connsiteY106" fmla="*/ 1179187 h 2361906"/>
                <a:gd name="connsiteX107" fmla="*/ 1408671 w 3865900"/>
                <a:gd name="connsiteY107" fmla="*/ 1179187 h 2361906"/>
                <a:gd name="connsiteX108" fmla="*/ 1408671 w 3865900"/>
                <a:gd name="connsiteY108" fmla="*/ 1161535 h 2361906"/>
                <a:gd name="connsiteX109" fmla="*/ 1383957 w 3865900"/>
                <a:gd name="connsiteY109" fmla="*/ 1161535 h 2361906"/>
                <a:gd name="connsiteX110" fmla="*/ 1383957 w 3865900"/>
                <a:gd name="connsiteY110" fmla="*/ 1147413 h 2361906"/>
                <a:gd name="connsiteX111" fmla="*/ 1373366 w 3865900"/>
                <a:gd name="connsiteY111" fmla="*/ 1147413 h 2361906"/>
                <a:gd name="connsiteX112" fmla="*/ 1373366 w 3865900"/>
                <a:gd name="connsiteY112" fmla="*/ 1126230 h 2361906"/>
                <a:gd name="connsiteX113" fmla="*/ 1355713 w 3865900"/>
                <a:gd name="connsiteY113" fmla="*/ 1126230 h 2361906"/>
                <a:gd name="connsiteX114" fmla="*/ 1355713 w 3865900"/>
                <a:gd name="connsiteY114" fmla="*/ 1112108 h 2361906"/>
                <a:gd name="connsiteX115" fmla="*/ 1345122 w 3865900"/>
                <a:gd name="connsiteY115" fmla="*/ 1112108 h 2361906"/>
                <a:gd name="connsiteX116" fmla="*/ 1345122 w 3865900"/>
                <a:gd name="connsiteY116" fmla="*/ 1097986 h 2361906"/>
                <a:gd name="connsiteX117" fmla="*/ 1341591 w 3865900"/>
                <a:gd name="connsiteY117" fmla="*/ 1094455 h 2361906"/>
                <a:gd name="connsiteX118" fmla="*/ 1341591 w 3865900"/>
                <a:gd name="connsiteY118" fmla="*/ 1059150 h 2361906"/>
                <a:gd name="connsiteX119" fmla="*/ 1316878 w 3865900"/>
                <a:gd name="connsiteY119" fmla="*/ 1059150 h 2361906"/>
                <a:gd name="connsiteX120" fmla="*/ 1316878 w 3865900"/>
                <a:gd name="connsiteY120" fmla="*/ 1048559 h 2361906"/>
                <a:gd name="connsiteX121" fmla="*/ 1306286 w 3865900"/>
                <a:gd name="connsiteY121" fmla="*/ 1048559 h 2361906"/>
                <a:gd name="connsiteX122" fmla="*/ 1306286 w 3865900"/>
                <a:gd name="connsiteY122" fmla="*/ 1023845 h 2361906"/>
                <a:gd name="connsiteX123" fmla="*/ 1200371 w 3865900"/>
                <a:gd name="connsiteY123" fmla="*/ 1023845 h 2361906"/>
                <a:gd name="connsiteX124" fmla="*/ 1200371 w 3865900"/>
                <a:gd name="connsiteY124" fmla="*/ 1013254 h 2361906"/>
                <a:gd name="connsiteX125" fmla="*/ 1189779 w 3865900"/>
                <a:gd name="connsiteY125" fmla="*/ 1013254 h 2361906"/>
                <a:gd name="connsiteX126" fmla="*/ 1189779 w 3865900"/>
                <a:gd name="connsiteY126" fmla="*/ 988540 h 2361906"/>
                <a:gd name="connsiteX127" fmla="*/ 1136822 w 3865900"/>
                <a:gd name="connsiteY127" fmla="*/ 988540 h 2361906"/>
                <a:gd name="connsiteX128" fmla="*/ 1136822 w 3865900"/>
                <a:gd name="connsiteY128" fmla="*/ 967357 h 2361906"/>
                <a:gd name="connsiteX129" fmla="*/ 1122700 w 3865900"/>
                <a:gd name="connsiteY129" fmla="*/ 967357 h 2361906"/>
                <a:gd name="connsiteX130" fmla="*/ 1122700 w 3865900"/>
                <a:gd name="connsiteY130" fmla="*/ 960296 h 2361906"/>
                <a:gd name="connsiteX131" fmla="*/ 1112108 w 3865900"/>
                <a:gd name="connsiteY131" fmla="*/ 960296 h 2361906"/>
                <a:gd name="connsiteX132" fmla="*/ 1112108 w 3865900"/>
                <a:gd name="connsiteY132" fmla="*/ 942644 h 2361906"/>
                <a:gd name="connsiteX133" fmla="*/ 1105047 w 3865900"/>
                <a:gd name="connsiteY133" fmla="*/ 942644 h 2361906"/>
                <a:gd name="connsiteX134" fmla="*/ 1105047 w 3865900"/>
                <a:gd name="connsiteY134" fmla="*/ 932052 h 2361906"/>
                <a:gd name="connsiteX135" fmla="*/ 1094456 w 3865900"/>
                <a:gd name="connsiteY135" fmla="*/ 932052 h 2361906"/>
                <a:gd name="connsiteX136" fmla="*/ 1094456 w 3865900"/>
                <a:gd name="connsiteY136" fmla="*/ 917930 h 2361906"/>
                <a:gd name="connsiteX137" fmla="*/ 1076803 w 3865900"/>
                <a:gd name="connsiteY137" fmla="*/ 917930 h 2361906"/>
                <a:gd name="connsiteX138" fmla="*/ 1076803 w 3865900"/>
                <a:gd name="connsiteY138" fmla="*/ 917930 h 2361906"/>
                <a:gd name="connsiteX139" fmla="*/ 1076803 w 3865900"/>
                <a:gd name="connsiteY139" fmla="*/ 903808 h 2361906"/>
                <a:gd name="connsiteX140" fmla="*/ 1076803 w 3865900"/>
                <a:gd name="connsiteY140" fmla="*/ 889686 h 2361906"/>
                <a:gd name="connsiteX141" fmla="*/ 1066212 w 3865900"/>
                <a:gd name="connsiteY141" fmla="*/ 889686 h 2361906"/>
                <a:gd name="connsiteX142" fmla="*/ 1066212 w 3865900"/>
                <a:gd name="connsiteY142" fmla="*/ 882625 h 2361906"/>
                <a:gd name="connsiteX143" fmla="*/ 1045029 w 3865900"/>
                <a:gd name="connsiteY143" fmla="*/ 882625 h 2361906"/>
                <a:gd name="connsiteX144" fmla="*/ 1045029 w 3865900"/>
                <a:gd name="connsiteY144" fmla="*/ 868503 h 2361906"/>
                <a:gd name="connsiteX145" fmla="*/ 1030907 w 3865900"/>
                <a:gd name="connsiteY145" fmla="*/ 868503 h 2361906"/>
                <a:gd name="connsiteX146" fmla="*/ 1030907 w 3865900"/>
                <a:gd name="connsiteY146" fmla="*/ 850851 h 2361906"/>
                <a:gd name="connsiteX147" fmla="*/ 1023846 w 3865900"/>
                <a:gd name="connsiteY147" fmla="*/ 850851 h 2361906"/>
                <a:gd name="connsiteX148" fmla="*/ 1023846 w 3865900"/>
                <a:gd name="connsiteY148" fmla="*/ 829668 h 2361906"/>
                <a:gd name="connsiteX149" fmla="*/ 977949 w 3865900"/>
                <a:gd name="connsiteY149" fmla="*/ 829668 h 2361906"/>
                <a:gd name="connsiteX150" fmla="*/ 977949 w 3865900"/>
                <a:gd name="connsiteY150" fmla="*/ 815546 h 2361906"/>
                <a:gd name="connsiteX151" fmla="*/ 942644 w 3865900"/>
                <a:gd name="connsiteY151" fmla="*/ 815546 h 2361906"/>
                <a:gd name="connsiteX152" fmla="*/ 942644 w 3865900"/>
                <a:gd name="connsiteY152" fmla="*/ 804954 h 2361906"/>
                <a:gd name="connsiteX153" fmla="*/ 903809 w 3865900"/>
                <a:gd name="connsiteY153" fmla="*/ 804954 h 2361906"/>
                <a:gd name="connsiteX154" fmla="*/ 903809 w 3865900"/>
                <a:gd name="connsiteY154" fmla="*/ 783771 h 2361906"/>
                <a:gd name="connsiteX155" fmla="*/ 889687 w 3865900"/>
                <a:gd name="connsiteY155" fmla="*/ 783771 h 2361906"/>
                <a:gd name="connsiteX156" fmla="*/ 889687 w 3865900"/>
                <a:gd name="connsiteY156" fmla="*/ 751997 h 2361906"/>
                <a:gd name="connsiteX157" fmla="*/ 886156 w 3865900"/>
                <a:gd name="connsiteY157" fmla="*/ 748466 h 2361906"/>
                <a:gd name="connsiteX158" fmla="*/ 886156 w 3865900"/>
                <a:gd name="connsiteY158" fmla="*/ 734344 h 2361906"/>
                <a:gd name="connsiteX159" fmla="*/ 868504 w 3865900"/>
                <a:gd name="connsiteY159" fmla="*/ 734344 h 2361906"/>
                <a:gd name="connsiteX160" fmla="*/ 868504 w 3865900"/>
                <a:gd name="connsiteY160" fmla="*/ 699039 h 2361906"/>
                <a:gd name="connsiteX161" fmla="*/ 836729 w 3865900"/>
                <a:gd name="connsiteY161" fmla="*/ 699039 h 2361906"/>
                <a:gd name="connsiteX162" fmla="*/ 836729 w 3865900"/>
                <a:gd name="connsiteY162" fmla="*/ 674326 h 2361906"/>
                <a:gd name="connsiteX163" fmla="*/ 826138 w 3865900"/>
                <a:gd name="connsiteY163" fmla="*/ 674326 h 2361906"/>
                <a:gd name="connsiteX164" fmla="*/ 826138 w 3865900"/>
                <a:gd name="connsiteY164" fmla="*/ 660204 h 2361906"/>
                <a:gd name="connsiteX165" fmla="*/ 815546 w 3865900"/>
                <a:gd name="connsiteY165" fmla="*/ 660204 h 2361906"/>
                <a:gd name="connsiteX166" fmla="*/ 815546 w 3865900"/>
                <a:gd name="connsiteY166" fmla="*/ 642551 h 2361906"/>
                <a:gd name="connsiteX167" fmla="*/ 783772 w 3865900"/>
                <a:gd name="connsiteY167" fmla="*/ 642551 h 2361906"/>
                <a:gd name="connsiteX168" fmla="*/ 783772 w 3865900"/>
                <a:gd name="connsiteY168" fmla="*/ 593124 h 2361906"/>
                <a:gd name="connsiteX169" fmla="*/ 769650 w 3865900"/>
                <a:gd name="connsiteY169" fmla="*/ 593124 h 2361906"/>
                <a:gd name="connsiteX170" fmla="*/ 769650 w 3865900"/>
                <a:gd name="connsiteY170" fmla="*/ 575472 h 2361906"/>
                <a:gd name="connsiteX171" fmla="*/ 759058 w 3865900"/>
                <a:gd name="connsiteY171" fmla="*/ 575472 h 2361906"/>
                <a:gd name="connsiteX172" fmla="*/ 759058 w 3865900"/>
                <a:gd name="connsiteY172" fmla="*/ 557819 h 2361906"/>
                <a:gd name="connsiteX173" fmla="*/ 734345 w 3865900"/>
                <a:gd name="connsiteY173" fmla="*/ 557819 h 2361906"/>
                <a:gd name="connsiteX174" fmla="*/ 734345 w 3865900"/>
                <a:gd name="connsiteY174" fmla="*/ 547228 h 2361906"/>
                <a:gd name="connsiteX175" fmla="*/ 716692 w 3865900"/>
                <a:gd name="connsiteY175" fmla="*/ 547228 h 2361906"/>
                <a:gd name="connsiteX176" fmla="*/ 716692 w 3865900"/>
                <a:gd name="connsiteY176" fmla="*/ 526045 h 2361906"/>
                <a:gd name="connsiteX177" fmla="*/ 702570 w 3865900"/>
                <a:gd name="connsiteY177" fmla="*/ 526045 h 2361906"/>
                <a:gd name="connsiteX178" fmla="*/ 702570 w 3865900"/>
                <a:gd name="connsiteY178" fmla="*/ 501331 h 2361906"/>
                <a:gd name="connsiteX179" fmla="*/ 695509 w 3865900"/>
                <a:gd name="connsiteY179" fmla="*/ 501331 h 2361906"/>
                <a:gd name="connsiteX180" fmla="*/ 695509 w 3865900"/>
                <a:gd name="connsiteY180" fmla="*/ 473087 h 2361906"/>
                <a:gd name="connsiteX181" fmla="*/ 688448 w 3865900"/>
                <a:gd name="connsiteY181" fmla="*/ 473087 h 2361906"/>
                <a:gd name="connsiteX182" fmla="*/ 688448 w 3865900"/>
                <a:gd name="connsiteY182" fmla="*/ 448374 h 2361906"/>
                <a:gd name="connsiteX183" fmla="*/ 684918 w 3865900"/>
                <a:gd name="connsiteY183" fmla="*/ 448374 h 2361906"/>
                <a:gd name="connsiteX184" fmla="*/ 684918 w 3865900"/>
                <a:gd name="connsiteY184" fmla="*/ 427191 h 2361906"/>
                <a:gd name="connsiteX185" fmla="*/ 674326 w 3865900"/>
                <a:gd name="connsiteY185" fmla="*/ 427191 h 2361906"/>
                <a:gd name="connsiteX186" fmla="*/ 674326 w 3865900"/>
                <a:gd name="connsiteY186" fmla="*/ 402477 h 2361906"/>
                <a:gd name="connsiteX187" fmla="*/ 653143 w 3865900"/>
                <a:gd name="connsiteY187" fmla="*/ 402477 h 2361906"/>
                <a:gd name="connsiteX188" fmla="*/ 653143 w 3865900"/>
                <a:gd name="connsiteY188" fmla="*/ 388355 h 2361906"/>
                <a:gd name="connsiteX189" fmla="*/ 628430 w 3865900"/>
                <a:gd name="connsiteY189" fmla="*/ 388355 h 2361906"/>
                <a:gd name="connsiteX190" fmla="*/ 628430 w 3865900"/>
                <a:gd name="connsiteY190" fmla="*/ 370703 h 2361906"/>
                <a:gd name="connsiteX191" fmla="*/ 624899 w 3865900"/>
                <a:gd name="connsiteY191" fmla="*/ 370703 h 2361906"/>
                <a:gd name="connsiteX192" fmla="*/ 624899 w 3865900"/>
                <a:gd name="connsiteY192" fmla="*/ 360111 h 2361906"/>
                <a:gd name="connsiteX193" fmla="*/ 617838 w 3865900"/>
                <a:gd name="connsiteY193" fmla="*/ 360111 h 2361906"/>
                <a:gd name="connsiteX194" fmla="*/ 617838 w 3865900"/>
                <a:gd name="connsiteY194" fmla="*/ 345989 h 2361906"/>
                <a:gd name="connsiteX195" fmla="*/ 614308 w 3865900"/>
                <a:gd name="connsiteY195" fmla="*/ 345989 h 2361906"/>
                <a:gd name="connsiteX196" fmla="*/ 614308 w 3865900"/>
                <a:gd name="connsiteY196" fmla="*/ 335398 h 2361906"/>
                <a:gd name="connsiteX197" fmla="*/ 593125 w 3865900"/>
                <a:gd name="connsiteY197" fmla="*/ 335398 h 2361906"/>
                <a:gd name="connsiteX198" fmla="*/ 593125 w 3865900"/>
                <a:gd name="connsiteY198" fmla="*/ 317745 h 2361906"/>
                <a:gd name="connsiteX199" fmla="*/ 568411 w 3865900"/>
                <a:gd name="connsiteY199" fmla="*/ 317745 h 2361906"/>
                <a:gd name="connsiteX200" fmla="*/ 568411 w 3865900"/>
                <a:gd name="connsiteY200" fmla="*/ 307153 h 2361906"/>
                <a:gd name="connsiteX201" fmla="*/ 543698 w 3865900"/>
                <a:gd name="connsiteY201" fmla="*/ 307153 h 2361906"/>
                <a:gd name="connsiteX202" fmla="*/ 533106 w 3865900"/>
                <a:gd name="connsiteY202" fmla="*/ 307153 h 2361906"/>
                <a:gd name="connsiteX203" fmla="*/ 533106 w 3865900"/>
                <a:gd name="connsiteY203" fmla="*/ 285970 h 2361906"/>
                <a:gd name="connsiteX204" fmla="*/ 497801 w 3865900"/>
                <a:gd name="connsiteY204" fmla="*/ 285970 h 2361906"/>
                <a:gd name="connsiteX205" fmla="*/ 497801 w 3865900"/>
                <a:gd name="connsiteY205" fmla="*/ 271848 h 2361906"/>
                <a:gd name="connsiteX206" fmla="*/ 409539 w 3865900"/>
                <a:gd name="connsiteY206" fmla="*/ 271848 h 2361906"/>
                <a:gd name="connsiteX207" fmla="*/ 409539 w 3865900"/>
                <a:gd name="connsiteY207" fmla="*/ 250665 h 2361906"/>
                <a:gd name="connsiteX208" fmla="*/ 388355 w 3865900"/>
                <a:gd name="connsiteY208" fmla="*/ 250665 h 2361906"/>
                <a:gd name="connsiteX209" fmla="*/ 388355 w 3865900"/>
                <a:gd name="connsiteY209" fmla="*/ 233013 h 2361906"/>
                <a:gd name="connsiteX210" fmla="*/ 342459 w 3865900"/>
                <a:gd name="connsiteY210" fmla="*/ 233013 h 2361906"/>
                <a:gd name="connsiteX211" fmla="*/ 342459 w 3865900"/>
                <a:gd name="connsiteY211" fmla="*/ 215360 h 2361906"/>
                <a:gd name="connsiteX212" fmla="*/ 285971 w 3865900"/>
                <a:gd name="connsiteY212" fmla="*/ 215360 h 2361906"/>
                <a:gd name="connsiteX213" fmla="*/ 285971 w 3865900"/>
                <a:gd name="connsiteY213" fmla="*/ 201238 h 2361906"/>
                <a:gd name="connsiteX214" fmla="*/ 268318 w 3865900"/>
                <a:gd name="connsiteY214" fmla="*/ 201238 h 2361906"/>
                <a:gd name="connsiteX215" fmla="*/ 268318 w 3865900"/>
                <a:gd name="connsiteY215" fmla="*/ 183586 h 2361906"/>
                <a:gd name="connsiteX216" fmla="*/ 254196 w 3865900"/>
                <a:gd name="connsiteY216" fmla="*/ 183586 h 2361906"/>
                <a:gd name="connsiteX217" fmla="*/ 254196 w 3865900"/>
                <a:gd name="connsiteY217" fmla="*/ 158872 h 2361906"/>
                <a:gd name="connsiteX218" fmla="*/ 236544 w 3865900"/>
                <a:gd name="connsiteY218" fmla="*/ 158872 h 2361906"/>
                <a:gd name="connsiteX219" fmla="*/ 236544 w 3865900"/>
                <a:gd name="connsiteY219" fmla="*/ 137689 h 2361906"/>
                <a:gd name="connsiteX220" fmla="*/ 201239 w 3865900"/>
                <a:gd name="connsiteY220" fmla="*/ 137689 h 2361906"/>
                <a:gd name="connsiteX221" fmla="*/ 201239 w 3865900"/>
                <a:gd name="connsiteY221" fmla="*/ 127098 h 2361906"/>
                <a:gd name="connsiteX222" fmla="*/ 187117 w 3865900"/>
                <a:gd name="connsiteY222" fmla="*/ 127098 h 2361906"/>
                <a:gd name="connsiteX223" fmla="*/ 194178 w 3865900"/>
                <a:gd name="connsiteY223" fmla="*/ 120037 h 2361906"/>
                <a:gd name="connsiteX224" fmla="*/ 180056 w 3865900"/>
                <a:gd name="connsiteY224" fmla="*/ 120037 h 2361906"/>
                <a:gd name="connsiteX225" fmla="*/ 180056 w 3865900"/>
                <a:gd name="connsiteY225" fmla="*/ 102384 h 2361906"/>
                <a:gd name="connsiteX226" fmla="*/ 155342 w 3865900"/>
                <a:gd name="connsiteY226" fmla="*/ 102384 h 2361906"/>
                <a:gd name="connsiteX227" fmla="*/ 155342 w 3865900"/>
                <a:gd name="connsiteY227" fmla="*/ 84732 h 2361906"/>
                <a:gd name="connsiteX228" fmla="*/ 116507 w 3865900"/>
                <a:gd name="connsiteY228" fmla="*/ 84732 h 2361906"/>
                <a:gd name="connsiteX229" fmla="*/ 116507 w 3865900"/>
                <a:gd name="connsiteY229" fmla="*/ 70610 h 2361906"/>
                <a:gd name="connsiteX230" fmla="*/ 98854 w 3865900"/>
                <a:gd name="connsiteY230" fmla="*/ 70610 h 2361906"/>
                <a:gd name="connsiteX231" fmla="*/ 98854 w 3865900"/>
                <a:gd name="connsiteY231" fmla="*/ 56488 h 2361906"/>
                <a:gd name="connsiteX232" fmla="*/ 84732 w 3865900"/>
                <a:gd name="connsiteY232" fmla="*/ 56488 h 2361906"/>
                <a:gd name="connsiteX233" fmla="*/ 84732 w 3865900"/>
                <a:gd name="connsiteY233" fmla="*/ 38835 h 2361906"/>
                <a:gd name="connsiteX234" fmla="*/ 35305 w 3865900"/>
                <a:gd name="connsiteY234" fmla="*/ 38835 h 2361906"/>
                <a:gd name="connsiteX235" fmla="*/ 35305 w 3865900"/>
                <a:gd name="connsiteY235" fmla="*/ 7061 h 2361906"/>
                <a:gd name="connsiteX236" fmla="*/ 28244 w 3865900"/>
                <a:gd name="connsiteY236" fmla="*/ 7061 h 2361906"/>
                <a:gd name="connsiteX237" fmla="*/ 28244 w 3865900"/>
                <a:gd name="connsiteY237" fmla="*/ 0 h 2361906"/>
                <a:gd name="connsiteX238" fmla="*/ 0 w 3865900"/>
                <a:gd name="connsiteY238" fmla="*/ 0 h 236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3865900" h="2361906">
                  <a:moveTo>
                    <a:pt x="3865900" y="2361906"/>
                  </a:moveTo>
                  <a:lnTo>
                    <a:pt x="3332794" y="2361906"/>
                  </a:lnTo>
                  <a:lnTo>
                    <a:pt x="3332794" y="2287765"/>
                  </a:lnTo>
                  <a:lnTo>
                    <a:pt x="3286898" y="2287765"/>
                  </a:lnTo>
                  <a:lnTo>
                    <a:pt x="3286898" y="2259521"/>
                  </a:lnTo>
                  <a:lnTo>
                    <a:pt x="3223349" y="2259521"/>
                  </a:lnTo>
                  <a:lnTo>
                    <a:pt x="3223349" y="2231277"/>
                  </a:lnTo>
                  <a:lnTo>
                    <a:pt x="3071537" y="2231277"/>
                  </a:lnTo>
                  <a:lnTo>
                    <a:pt x="3071537" y="2195972"/>
                  </a:lnTo>
                  <a:lnTo>
                    <a:pt x="2955030" y="2195972"/>
                  </a:lnTo>
                  <a:lnTo>
                    <a:pt x="2955030" y="2167728"/>
                  </a:lnTo>
                  <a:lnTo>
                    <a:pt x="2845585" y="2167728"/>
                  </a:lnTo>
                  <a:lnTo>
                    <a:pt x="2845585" y="2139484"/>
                  </a:lnTo>
                  <a:lnTo>
                    <a:pt x="2792627" y="2139484"/>
                  </a:lnTo>
                  <a:lnTo>
                    <a:pt x="2792627" y="2128892"/>
                  </a:lnTo>
                  <a:lnTo>
                    <a:pt x="2757322" y="2128892"/>
                  </a:lnTo>
                  <a:lnTo>
                    <a:pt x="2757322" y="2097118"/>
                  </a:lnTo>
                  <a:lnTo>
                    <a:pt x="2672590" y="2097118"/>
                  </a:lnTo>
                  <a:lnTo>
                    <a:pt x="2672590" y="2082996"/>
                  </a:lnTo>
                  <a:lnTo>
                    <a:pt x="2661999" y="2082996"/>
                  </a:lnTo>
                  <a:lnTo>
                    <a:pt x="2661999" y="2061813"/>
                  </a:lnTo>
                  <a:lnTo>
                    <a:pt x="2651407" y="2061813"/>
                  </a:lnTo>
                  <a:lnTo>
                    <a:pt x="2651407" y="2044160"/>
                  </a:lnTo>
                  <a:lnTo>
                    <a:pt x="2640816" y="2044160"/>
                  </a:lnTo>
                  <a:lnTo>
                    <a:pt x="2640816" y="2008855"/>
                  </a:lnTo>
                  <a:lnTo>
                    <a:pt x="2520779" y="2008855"/>
                  </a:lnTo>
                  <a:lnTo>
                    <a:pt x="2520779" y="1987672"/>
                  </a:lnTo>
                  <a:lnTo>
                    <a:pt x="2496065" y="1987672"/>
                  </a:lnTo>
                  <a:lnTo>
                    <a:pt x="2496065" y="1966489"/>
                  </a:lnTo>
                  <a:lnTo>
                    <a:pt x="2485474" y="1966489"/>
                  </a:lnTo>
                  <a:lnTo>
                    <a:pt x="2485474" y="1955898"/>
                  </a:lnTo>
                  <a:lnTo>
                    <a:pt x="2481943" y="1952367"/>
                  </a:lnTo>
                  <a:lnTo>
                    <a:pt x="2481943" y="1934715"/>
                  </a:lnTo>
                  <a:lnTo>
                    <a:pt x="2471352" y="1934715"/>
                  </a:lnTo>
                  <a:lnTo>
                    <a:pt x="2471352" y="1913532"/>
                  </a:lnTo>
                  <a:lnTo>
                    <a:pt x="2464291" y="1913532"/>
                  </a:lnTo>
                  <a:lnTo>
                    <a:pt x="2464291" y="1895879"/>
                  </a:lnTo>
                  <a:lnTo>
                    <a:pt x="2439577" y="1895879"/>
                  </a:lnTo>
                  <a:lnTo>
                    <a:pt x="2439577" y="1881757"/>
                  </a:lnTo>
                  <a:lnTo>
                    <a:pt x="2337193" y="1881757"/>
                  </a:lnTo>
                  <a:lnTo>
                    <a:pt x="2337193" y="1857044"/>
                  </a:lnTo>
                  <a:lnTo>
                    <a:pt x="2312479" y="1857044"/>
                  </a:lnTo>
                  <a:lnTo>
                    <a:pt x="2312479" y="1832330"/>
                  </a:lnTo>
                  <a:lnTo>
                    <a:pt x="2280705" y="1832330"/>
                  </a:lnTo>
                  <a:lnTo>
                    <a:pt x="2280705" y="1814678"/>
                  </a:lnTo>
                  <a:lnTo>
                    <a:pt x="2277174" y="1811147"/>
                  </a:lnTo>
                  <a:lnTo>
                    <a:pt x="2277174" y="1793495"/>
                  </a:lnTo>
                  <a:lnTo>
                    <a:pt x="2241869" y="1793495"/>
                  </a:lnTo>
                  <a:lnTo>
                    <a:pt x="2241869" y="1779373"/>
                  </a:lnTo>
                  <a:lnTo>
                    <a:pt x="2217155" y="1779373"/>
                  </a:lnTo>
                  <a:lnTo>
                    <a:pt x="2217155" y="1761720"/>
                  </a:lnTo>
                  <a:lnTo>
                    <a:pt x="2114771" y="1761720"/>
                  </a:lnTo>
                  <a:lnTo>
                    <a:pt x="2114771" y="1715824"/>
                  </a:lnTo>
                  <a:lnTo>
                    <a:pt x="2104179" y="1715824"/>
                  </a:lnTo>
                  <a:lnTo>
                    <a:pt x="2104179" y="1698171"/>
                  </a:lnTo>
                  <a:lnTo>
                    <a:pt x="2097118" y="1698171"/>
                  </a:lnTo>
                  <a:lnTo>
                    <a:pt x="2097118" y="1680519"/>
                  </a:lnTo>
                  <a:lnTo>
                    <a:pt x="2086527" y="1680519"/>
                  </a:lnTo>
                  <a:lnTo>
                    <a:pt x="2086527" y="1659336"/>
                  </a:lnTo>
                  <a:lnTo>
                    <a:pt x="2026508" y="1659336"/>
                  </a:lnTo>
                  <a:lnTo>
                    <a:pt x="2026508" y="1645214"/>
                  </a:lnTo>
                  <a:lnTo>
                    <a:pt x="1991203" y="1645214"/>
                  </a:lnTo>
                  <a:lnTo>
                    <a:pt x="1991203" y="1602848"/>
                  </a:lnTo>
                  <a:lnTo>
                    <a:pt x="1980612" y="1602848"/>
                  </a:lnTo>
                  <a:lnTo>
                    <a:pt x="1980612" y="1581665"/>
                  </a:lnTo>
                  <a:lnTo>
                    <a:pt x="1973551" y="1581665"/>
                  </a:lnTo>
                  <a:lnTo>
                    <a:pt x="1973551" y="1564012"/>
                  </a:lnTo>
                  <a:lnTo>
                    <a:pt x="1948837" y="1564012"/>
                  </a:lnTo>
                  <a:lnTo>
                    <a:pt x="1948837" y="1549890"/>
                  </a:lnTo>
                  <a:lnTo>
                    <a:pt x="1927654" y="1549890"/>
                  </a:lnTo>
                  <a:lnTo>
                    <a:pt x="1927654" y="1535768"/>
                  </a:lnTo>
                  <a:lnTo>
                    <a:pt x="1910002" y="1535768"/>
                  </a:lnTo>
                  <a:lnTo>
                    <a:pt x="1910002" y="1507524"/>
                  </a:lnTo>
                  <a:lnTo>
                    <a:pt x="1878227" y="1507524"/>
                  </a:lnTo>
                  <a:lnTo>
                    <a:pt x="1878227" y="1486341"/>
                  </a:lnTo>
                  <a:lnTo>
                    <a:pt x="1857044" y="1486341"/>
                  </a:lnTo>
                  <a:lnTo>
                    <a:pt x="1857044" y="1486341"/>
                  </a:lnTo>
                  <a:lnTo>
                    <a:pt x="1846453" y="1475750"/>
                  </a:lnTo>
                  <a:lnTo>
                    <a:pt x="1846453" y="1451036"/>
                  </a:lnTo>
                  <a:lnTo>
                    <a:pt x="1818209" y="1451036"/>
                  </a:lnTo>
                  <a:lnTo>
                    <a:pt x="1818209" y="1433384"/>
                  </a:lnTo>
                  <a:lnTo>
                    <a:pt x="1765251" y="1433384"/>
                  </a:lnTo>
                  <a:lnTo>
                    <a:pt x="1765251" y="1415731"/>
                  </a:lnTo>
                  <a:lnTo>
                    <a:pt x="1737007" y="1415731"/>
                  </a:lnTo>
                  <a:lnTo>
                    <a:pt x="1737007" y="1401609"/>
                  </a:lnTo>
                  <a:lnTo>
                    <a:pt x="1698172" y="1401609"/>
                  </a:lnTo>
                  <a:lnTo>
                    <a:pt x="1698172" y="1380426"/>
                  </a:lnTo>
                  <a:lnTo>
                    <a:pt x="1669928" y="1380426"/>
                  </a:lnTo>
                  <a:lnTo>
                    <a:pt x="1669928" y="1359243"/>
                  </a:lnTo>
                  <a:lnTo>
                    <a:pt x="1666397" y="1359243"/>
                  </a:lnTo>
                  <a:lnTo>
                    <a:pt x="1666397" y="1341591"/>
                  </a:lnTo>
                  <a:lnTo>
                    <a:pt x="1648745" y="1341591"/>
                  </a:lnTo>
                  <a:lnTo>
                    <a:pt x="1648745" y="1323938"/>
                  </a:lnTo>
                  <a:lnTo>
                    <a:pt x="1592257" y="1323938"/>
                  </a:lnTo>
                  <a:lnTo>
                    <a:pt x="1592257" y="1292164"/>
                  </a:lnTo>
                  <a:lnTo>
                    <a:pt x="1574604" y="1292164"/>
                  </a:lnTo>
                  <a:lnTo>
                    <a:pt x="1574604" y="1274511"/>
                  </a:lnTo>
                  <a:lnTo>
                    <a:pt x="1564013" y="1274511"/>
                  </a:lnTo>
                  <a:lnTo>
                    <a:pt x="1564013" y="1253328"/>
                  </a:lnTo>
                  <a:lnTo>
                    <a:pt x="1514586" y="1253328"/>
                  </a:lnTo>
                  <a:lnTo>
                    <a:pt x="1514586" y="1235676"/>
                  </a:lnTo>
                  <a:lnTo>
                    <a:pt x="1458098" y="1235676"/>
                  </a:lnTo>
                  <a:lnTo>
                    <a:pt x="1458098" y="1207431"/>
                  </a:lnTo>
                  <a:lnTo>
                    <a:pt x="1451037" y="1207431"/>
                  </a:lnTo>
                  <a:lnTo>
                    <a:pt x="1451037" y="1196840"/>
                  </a:lnTo>
                  <a:lnTo>
                    <a:pt x="1426323" y="1196840"/>
                  </a:lnTo>
                  <a:lnTo>
                    <a:pt x="1426323" y="1179187"/>
                  </a:lnTo>
                  <a:lnTo>
                    <a:pt x="1408671" y="1179187"/>
                  </a:lnTo>
                  <a:lnTo>
                    <a:pt x="1408671" y="1161535"/>
                  </a:lnTo>
                  <a:lnTo>
                    <a:pt x="1383957" y="1161535"/>
                  </a:lnTo>
                  <a:lnTo>
                    <a:pt x="1383957" y="1147413"/>
                  </a:lnTo>
                  <a:lnTo>
                    <a:pt x="1373366" y="1147413"/>
                  </a:lnTo>
                  <a:lnTo>
                    <a:pt x="1373366" y="1126230"/>
                  </a:lnTo>
                  <a:lnTo>
                    <a:pt x="1355713" y="1126230"/>
                  </a:lnTo>
                  <a:lnTo>
                    <a:pt x="1355713" y="1112108"/>
                  </a:lnTo>
                  <a:lnTo>
                    <a:pt x="1345122" y="1112108"/>
                  </a:lnTo>
                  <a:lnTo>
                    <a:pt x="1345122" y="1097986"/>
                  </a:lnTo>
                  <a:lnTo>
                    <a:pt x="1341591" y="1094455"/>
                  </a:lnTo>
                  <a:lnTo>
                    <a:pt x="1341591" y="1059150"/>
                  </a:lnTo>
                  <a:lnTo>
                    <a:pt x="1316878" y="1059150"/>
                  </a:lnTo>
                  <a:lnTo>
                    <a:pt x="1316878" y="1048559"/>
                  </a:lnTo>
                  <a:lnTo>
                    <a:pt x="1306286" y="1048559"/>
                  </a:lnTo>
                  <a:lnTo>
                    <a:pt x="1306286" y="1023845"/>
                  </a:lnTo>
                  <a:lnTo>
                    <a:pt x="1200371" y="1023845"/>
                  </a:lnTo>
                  <a:lnTo>
                    <a:pt x="1200371" y="1013254"/>
                  </a:lnTo>
                  <a:lnTo>
                    <a:pt x="1189779" y="1013254"/>
                  </a:lnTo>
                  <a:lnTo>
                    <a:pt x="1189779" y="988540"/>
                  </a:lnTo>
                  <a:lnTo>
                    <a:pt x="1136822" y="988540"/>
                  </a:lnTo>
                  <a:lnTo>
                    <a:pt x="1136822" y="967357"/>
                  </a:lnTo>
                  <a:lnTo>
                    <a:pt x="1122700" y="967357"/>
                  </a:lnTo>
                  <a:lnTo>
                    <a:pt x="1122700" y="960296"/>
                  </a:lnTo>
                  <a:lnTo>
                    <a:pt x="1112108" y="960296"/>
                  </a:lnTo>
                  <a:lnTo>
                    <a:pt x="1112108" y="942644"/>
                  </a:lnTo>
                  <a:lnTo>
                    <a:pt x="1105047" y="942644"/>
                  </a:lnTo>
                  <a:lnTo>
                    <a:pt x="1105047" y="932052"/>
                  </a:lnTo>
                  <a:lnTo>
                    <a:pt x="1094456" y="932052"/>
                  </a:lnTo>
                  <a:lnTo>
                    <a:pt x="1094456" y="917930"/>
                  </a:lnTo>
                  <a:lnTo>
                    <a:pt x="1076803" y="917930"/>
                  </a:lnTo>
                  <a:lnTo>
                    <a:pt x="1076803" y="917930"/>
                  </a:lnTo>
                  <a:lnTo>
                    <a:pt x="1076803" y="903808"/>
                  </a:lnTo>
                  <a:lnTo>
                    <a:pt x="1076803" y="889686"/>
                  </a:lnTo>
                  <a:lnTo>
                    <a:pt x="1066212" y="889686"/>
                  </a:lnTo>
                  <a:lnTo>
                    <a:pt x="1066212" y="882625"/>
                  </a:lnTo>
                  <a:lnTo>
                    <a:pt x="1045029" y="882625"/>
                  </a:lnTo>
                  <a:lnTo>
                    <a:pt x="1045029" y="868503"/>
                  </a:lnTo>
                  <a:lnTo>
                    <a:pt x="1030907" y="868503"/>
                  </a:lnTo>
                  <a:lnTo>
                    <a:pt x="1030907" y="850851"/>
                  </a:lnTo>
                  <a:lnTo>
                    <a:pt x="1023846" y="850851"/>
                  </a:lnTo>
                  <a:lnTo>
                    <a:pt x="1023846" y="829668"/>
                  </a:lnTo>
                  <a:lnTo>
                    <a:pt x="977949" y="829668"/>
                  </a:lnTo>
                  <a:lnTo>
                    <a:pt x="977949" y="815546"/>
                  </a:lnTo>
                  <a:lnTo>
                    <a:pt x="942644" y="815546"/>
                  </a:lnTo>
                  <a:lnTo>
                    <a:pt x="942644" y="804954"/>
                  </a:lnTo>
                  <a:lnTo>
                    <a:pt x="903809" y="804954"/>
                  </a:lnTo>
                  <a:lnTo>
                    <a:pt x="903809" y="783771"/>
                  </a:lnTo>
                  <a:lnTo>
                    <a:pt x="889687" y="783771"/>
                  </a:lnTo>
                  <a:lnTo>
                    <a:pt x="889687" y="751997"/>
                  </a:lnTo>
                  <a:lnTo>
                    <a:pt x="886156" y="748466"/>
                  </a:lnTo>
                  <a:lnTo>
                    <a:pt x="886156" y="734344"/>
                  </a:lnTo>
                  <a:lnTo>
                    <a:pt x="868504" y="734344"/>
                  </a:lnTo>
                  <a:lnTo>
                    <a:pt x="868504" y="699039"/>
                  </a:lnTo>
                  <a:lnTo>
                    <a:pt x="836729" y="699039"/>
                  </a:lnTo>
                  <a:lnTo>
                    <a:pt x="836729" y="674326"/>
                  </a:lnTo>
                  <a:lnTo>
                    <a:pt x="826138" y="674326"/>
                  </a:lnTo>
                  <a:lnTo>
                    <a:pt x="826138" y="660204"/>
                  </a:lnTo>
                  <a:lnTo>
                    <a:pt x="815546" y="660204"/>
                  </a:lnTo>
                  <a:lnTo>
                    <a:pt x="815546" y="642551"/>
                  </a:lnTo>
                  <a:lnTo>
                    <a:pt x="783772" y="642551"/>
                  </a:lnTo>
                  <a:lnTo>
                    <a:pt x="783772" y="593124"/>
                  </a:lnTo>
                  <a:lnTo>
                    <a:pt x="769650" y="593124"/>
                  </a:lnTo>
                  <a:lnTo>
                    <a:pt x="769650" y="575472"/>
                  </a:lnTo>
                  <a:lnTo>
                    <a:pt x="759058" y="575472"/>
                  </a:lnTo>
                  <a:lnTo>
                    <a:pt x="759058" y="557819"/>
                  </a:lnTo>
                  <a:lnTo>
                    <a:pt x="734345" y="557819"/>
                  </a:lnTo>
                  <a:lnTo>
                    <a:pt x="734345" y="547228"/>
                  </a:lnTo>
                  <a:lnTo>
                    <a:pt x="716692" y="547228"/>
                  </a:lnTo>
                  <a:lnTo>
                    <a:pt x="716692" y="526045"/>
                  </a:lnTo>
                  <a:lnTo>
                    <a:pt x="702570" y="526045"/>
                  </a:lnTo>
                  <a:lnTo>
                    <a:pt x="702570" y="501331"/>
                  </a:lnTo>
                  <a:lnTo>
                    <a:pt x="695509" y="501331"/>
                  </a:lnTo>
                  <a:lnTo>
                    <a:pt x="695509" y="473087"/>
                  </a:lnTo>
                  <a:lnTo>
                    <a:pt x="688448" y="473087"/>
                  </a:lnTo>
                  <a:lnTo>
                    <a:pt x="688448" y="448374"/>
                  </a:lnTo>
                  <a:lnTo>
                    <a:pt x="684918" y="448374"/>
                  </a:lnTo>
                  <a:lnTo>
                    <a:pt x="684918" y="427191"/>
                  </a:lnTo>
                  <a:lnTo>
                    <a:pt x="674326" y="427191"/>
                  </a:lnTo>
                  <a:lnTo>
                    <a:pt x="674326" y="402477"/>
                  </a:lnTo>
                  <a:lnTo>
                    <a:pt x="653143" y="402477"/>
                  </a:lnTo>
                  <a:lnTo>
                    <a:pt x="653143" y="388355"/>
                  </a:lnTo>
                  <a:lnTo>
                    <a:pt x="628430" y="388355"/>
                  </a:lnTo>
                  <a:lnTo>
                    <a:pt x="628430" y="370703"/>
                  </a:lnTo>
                  <a:lnTo>
                    <a:pt x="624899" y="370703"/>
                  </a:lnTo>
                  <a:lnTo>
                    <a:pt x="624899" y="360111"/>
                  </a:lnTo>
                  <a:lnTo>
                    <a:pt x="617838" y="360111"/>
                  </a:lnTo>
                  <a:lnTo>
                    <a:pt x="617838" y="345989"/>
                  </a:lnTo>
                  <a:lnTo>
                    <a:pt x="614308" y="345989"/>
                  </a:lnTo>
                  <a:lnTo>
                    <a:pt x="614308" y="335398"/>
                  </a:lnTo>
                  <a:lnTo>
                    <a:pt x="593125" y="335398"/>
                  </a:lnTo>
                  <a:lnTo>
                    <a:pt x="593125" y="317745"/>
                  </a:lnTo>
                  <a:lnTo>
                    <a:pt x="568411" y="317745"/>
                  </a:lnTo>
                  <a:lnTo>
                    <a:pt x="568411" y="307153"/>
                  </a:lnTo>
                  <a:lnTo>
                    <a:pt x="543698" y="307153"/>
                  </a:lnTo>
                  <a:lnTo>
                    <a:pt x="533106" y="307153"/>
                  </a:lnTo>
                  <a:lnTo>
                    <a:pt x="533106" y="285970"/>
                  </a:lnTo>
                  <a:lnTo>
                    <a:pt x="497801" y="285970"/>
                  </a:lnTo>
                  <a:lnTo>
                    <a:pt x="497801" y="271848"/>
                  </a:lnTo>
                  <a:lnTo>
                    <a:pt x="409539" y="271848"/>
                  </a:lnTo>
                  <a:lnTo>
                    <a:pt x="409539" y="250665"/>
                  </a:lnTo>
                  <a:lnTo>
                    <a:pt x="388355" y="250665"/>
                  </a:lnTo>
                  <a:lnTo>
                    <a:pt x="388355" y="233013"/>
                  </a:lnTo>
                  <a:lnTo>
                    <a:pt x="342459" y="233013"/>
                  </a:lnTo>
                  <a:lnTo>
                    <a:pt x="342459" y="215360"/>
                  </a:lnTo>
                  <a:lnTo>
                    <a:pt x="285971" y="215360"/>
                  </a:lnTo>
                  <a:lnTo>
                    <a:pt x="285971" y="201238"/>
                  </a:lnTo>
                  <a:lnTo>
                    <a:pt x="268318" y="201238"/>
                  </a:lnTo>
                  <a:lnTo>
                    <a:pt x="268318" y="183586"/>
                  </a:lnTo>
                  <a:lnTo>
                    <a:pt x="254196" y="183586"/>
                  </a:lnTo>
                  <a:lnTo>
                    <a:pt x="254196" y="158872"/>
                  </a:lnTo>
                  <a:lnTo>
                    <a:pt x="236544" y="158872"/>
                  </a:lnTo>
                  <a:lnTo>
                    <a:pt x="236544" y="137689"/>
                  </a:lnTo>
                  <a:lnTo>
                    <a:pt x="201239" y="137689"/>
                  </a:lnTo>
                  <a:lnTo>
                    <a:pt x="201239" y="127098"/>
                  </a:lnTo>
                  <a:lnTo>
                    <a:pt x="187117" y="127098"/>
                  </a:lnTo>
                  <a:lnTo>
                    <a:pt x="194178" y="120037"/>
                  </a:lnTo>
                  <a:lnTo>
                    <a:pt x="180056" y="120037"/>
                  </a:lnTo>
                  <a:lnTo>
                    <a:pt x="180056" y="102384"/>
                  </a:lnTo>
                  <a:lnTo>
                    <a:pt x="155342" y="102384"/>
                  </a:lnTo>
                  <a:lnTo>
                    <a:pt x="155342" y="84732"/>
                  </a:lnTo>
                  <a:lnTo>
                    <a:pt x="116507" y="84732"/>
                  </a:lnTo>
                  <a:lnTo>
                    <a:pt x="116507" y="70610"/>
                  </a:lnTo>
                  <a:lnTo>
                    <a:pt x="98854" y="70610"/>
                  </a:lnTo>
                  <a:lnTo>
                    <a:pt x="98854" y="56488"/>
                  </a:lnTo>
                  <a:lnTo>
                    <a:pt x="84732" y="56488"/>
                  </a:lnTo>
                  <a:lnTo>
                    <a:pt x="84732" y="38835"/>
                  </a:lnTo>
                  <a:lnTo>
                    <a:pt x="35305" y="38835"/>
                  </a:lnTo>
                  <a:lnTo>
                    <a:pt x="35305" y="7061"/>
                  </a:lnTo>
                  <a:lnTo>
                    <a:pt x="28244" y="7061"/>
                  </a:lnTo>
                  <a:lnTo>
                    <a:pt x="28244" y="0"/>
                  </a:lnTo>
                  <a:lnTo>
                    <a:pt x="0" y="0"/>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99" name="Freeform 98"/>
            <p:cNvSpPr/>
            <p:nvPr/>
          </p:nvSpPr>
          <p:spPr>
            <a:xfrm>
              <a:off x="664789" y="2539302"/>
              <a:ext cx="3613146" cy="2299585"/>
            </a:xfrm>
            <a:custGeom>
              <a:avLst/>
              <a:gdLst>
                <a:gd name="connsiteX0" fmla="*/ 3805881 w 3805881"/>
                <a:gd name="connsiteY0" fmla="*/ 2446638 h 2446638"/>
                <a:gd name="connsiteX1" fmla="*/ 3738801 w 3805881"/>
                <a:gd name="connsiteY1" fmla="*/ 2379558 h 2446638"/>
                <a:gd name="connsiteX2" fmla="*/ 3738801 w 3805881"/>
                <a:gd name="connsiteY2" fmla="*/ 2323071 h 2446638"/>
                <a:gd name="connsiteX3" fmla="*/ 3583459 w 3805881"/>
                <a:gd name="connsiteY3" fmla="*/ 2323071 h 2446638"/>
                <a:gd name="connsiteX4" fmla="*/ 3583459 w 3805881"/>
                <a:gd name="connsiteY4" fmla="*/ 2298357 h 2446638"/>
                <a:gd name="connsiteX5" fmla="*/ 3463422 w 3805881"/>
                <a:gd name="connsiteY5" fmla="*/ 2298357 h 2446638"/>
                <a:gd name="connsiteX6" fmla="*/ 3463422 w 3805881"/>
                <a:gd name="connsiteY6" fmla="*/ 2277174 h 2446638"/>
                <a:gd name="connsiteX7" fmla="*/ 3435178 w 3805881"/>
                <a:gd name="connsiteY7" fmla="*/ 2277174 h 2446638"/>
                <a:gd name="connsiteX8" fmla="*/ 3435178 w 3805881"/>
                <a:gd name="connsiteY8" fmla="*/ 2248930 h 2446638"/>
                <a:gd name="connsiteX9" fmla="*/ 3413995 w 3805881"/>
                <a:gd name="connsiteY9" fmla="*/ 2248930 h 2446638"/>
                <a:gd name="connsiteX10" fmla="*/ 3413995 w 3805881"/>
                <a:gd name="connsiteY10" fmla="*/ 2238339 h 2446638"/>
                <a:gd name="connsiteX11" fmla="*/ 3399873 w 3805881"/>
                <a:gd name="connsiteY11" fmla="*/ 2238339 h 2446638"/>
                <a:gd name="connsiteX12" fmla="*/ 3399873 w 3805881"/>
                <a:gd name="connsiteY12" fmla="*/ 2210095 h 2446638"/>
                <a:gd name="connsiteX13" fmla="*/ 3378690 w 3805881"/>
                <a:gd name="connsiteY13" fmla="*/ 2210095 h 2446638"/>
                <a:gd name="connsiteX14" fmla="*/ 3378690 w 3805881"/>
                <a:gd name="connsiteY14" fmla="*/ 2178320 h 2446638"/>
                <a:gd name="connsiteX15" fmla="*/ 3322202 w 3805881"/>
                <a:gd name="connsiteY15" fmla="*/ 2178320 h 2446638"/>
                <a:gd name="connsiteX16" fmla="*/ 3322202 w 3805881"/>
                <a:gd name="connsiteY16" fmla="*/ 2160668 h 2446638"/>
                <a:gd name="connsiteX17" fmla="*/ 3283367 w 3805881"/>
                <a:gd name="connsiteY17" fmla="*/ 2160668 h 2446638"/>
                <a:gd name="connsiteX18" fmla="*/ 3283367 w 3805881"/>
                <a:gd name="connsiteY18" fmla="*/ 2139484 h 2446638"/>
                <a:gd name="connsiteX19" fmla="*/ 3269245 w 3805881"/>
                <a:gd name="connsiteY19" fmla="*/ 2139484 h 2446638"/>
                <a:gd name="connsiteX20" fmla="*/ 3269245 w 3805881"/>
                <a:gd name="connsiteY20" fmla="*/ 2118301 h 2446638"/>
                <a:gd name="connsiteX21" fmla="*/ 3241001 w 3805881"/>
                <a:gd name="connsiteY21" fmla="*/ 2118301 h 2446638"/>
                <a:gd name="connsiteX22" fmla="*/ 3241001 w 3805881"/>
                <a:gd name="connsiteY22" fmla="*/ 2104179 h 2446638"/>
                <a:gd name="connsiteX23" fmla="*/ 3177452 w 3805881"/>
                <a:gd name="connsiteY23" fmla="*/ 2104179 h 2446638"/>
                <a:gd name="connsiteX24" fmla="*/ 3177452 w 3805881"/>
                <a:gd name="connsiteY24" fmla="*/ 2075935 h 2446638"/>
                <a:gd name="connsiteX25" fmla="*/ 3145677 w 3805881"/>
                <a:gd name="connsiteY25" fmla="*/ 2075935 h 2446638"/>
                <a:gd name="connsiteX26" fmla="*/ 3145677 w 3805881"/>
                <a:gd name="connsiteY26" fmla="*/ 2054752 h 2446638"/>
                <a:gd name="connsiteX27" fmla="*/ 3110372 w 3805881"/>
                <a:gd name="connsiteY27" fmla="*/ 2054752 h 2446638"/>
                <a:gd name="connsiteX28" fmla="*/ 3110372 w 3805881"/>
                <a:gd name="connsiteY28" fmla="*/ 2033569 h 2446638"/>
                <a:gd name="connsiteX29" fmla="*/ 3089189 w 3805881"/>
                <a:gd name="connsiteY29" fmla="*/ 2033569 h 2446638"/>
                <a:gd name="connsiteX30" fmla="*/ 3089189 w 3805881"/>
                <a:gd name="connsiteY30" fmla="*/ 1991203 h 2446638"/>
                <a:gd name="connsiteX31" fmla="*/ 3050353 w 3805881"/>
                <a:gd name="connsiteY31" fmla="*/ 1991203 h 2446638"/>
                <a:gd name="connsiteX32" fmla="*/ 3050353 w 3805881"/>
                <a:gd name="connsiteY32" fmla="*/ 1977081 h 2446638"/>
                <a:gd name="connsiteX33" fmla="*/ 3046823 w 3805881"/>
                <a:gd name="connsiteY33" fmla="*/ 1977081 h 2446638"/>
                <a:gd name="connsiteX34" fmla="*/ 3046823 w 3805881"/>
                <a:gd name="connsiteY34" fmla="*/ 1955898 h 2446638"/>
                <a:gd name="connsiteX35" fmla="*/ 3000926 w 3805881"/>
                <a:gd name="connsiteY35" fmla="*/ 1955898 h 2446638"/>
                <a:gd name="connsiteX36" fmla="*/ 3000926 w 3805881"/>
                <a:gd name="connsiteY36" fmla="*/ 1910002 h 2446638"/>
                <a:gd name="connsiteX37" fmla="*/ 2972682 w 3805881"/>
                <a:gd name="connsiteY37" fmla="*/ 1910002 h 2446638"/>
                <a:gd name="connsiteX38" fmla="*/ 2972682 w 3805881"/>
                <a:gd name="connsiteY38" fmla="*/ 1885288 h 2446638"/>
                <a:gd name="connsiteX39" fmla="*/ 2916194 w 3805881"/>
                <a:gd name="connsiteY39" fmla="*/ 1885288 h 2446638"/>
                <a:gd name="connsiteX40" fmla="*/ 2916194 w 3805881"/>
                <a:gd name="connsiteY40" fmla="*/ 1874697 h 2446638"/>
                <a:gd name="connsiteX41" fmla="*/ 2880889 w 3805881"/>
                <a:gd name="connsiteY41" fmla="*/ 1874697 h 2446638"/>
                <a:gd name="connsiteX42" fmla="*/ 2880889 w 3805881"/>
                <a:gd name="connsiteY42" fmla="*/ 1849983 h 2446638"/>
                <a:gd name="connsiteX43" fmla="*/ 2796157 w 3805881"/>
                <a:gd name="connsiteY43" fmla="*/ 1849983 h 2446638"/>
                <a:gd name="connsiteX44" fmla="*/ 2796157 w 3805881"/>
                <a:gd name="connsiteY44" fmla="*/ 1828800 h 2446638"/>
                <a:gd name="connsiteX45" fmla="*/ 2729078 w 3805881"/>
                <a:gd name="connsiteY45" fmla="*/ 1828800 h 2446638"/>
                <a:gd name="connsiteX46" fmla="*/ 2729078 w 3805881"/>
                <a:gd name="connsiteY46" fmla="*/ 1807617 h 2446638"/>
                <a:gd name="connsiteX47" fmla="*/ 2697303 w 3805881"/>
                <a:gd name="connsiteY47" fmla="*/ 1807617 h 2446638"/>
                <a:gd name="connsiteX48" fmla="*/ 2697303 w 3805881"/>
                <a:gd name="connsiteY48" fmla="*/ 1789965 h 2446638"/>
                <a:gd name="connsiteX49" fmla="*/ 2626693 w 3805881"/>
                <a:gd name="connsiteY49" fmla="*/ 1789965 h 2446638"/>
                <a:gd name="connsiteX50" fmla="*/ 2616102 w 3805881"/>
                <a:gd name="connsiteY50" fmla="*/ 1779374 h 2446638"/>
                <a:gd name="connsiteX51" fmla="*/ 2580797 w 3805881"/>
                <a:gd name="connsiteY51" fmla="*/ 1779374 h 2446638"/>
                <a:gd name="connsiteX52" fmla="*/ 2580797 w 3805881"/>
                <a:gd name="connsiteY52" fmla="*/ 1761721 h 2446638"/>
                <a:gd name="connsiteX53" fmla="*/ 2577266 w 3805881"/>
                <a:gd name="connsiteY53" fmla="*/ 1758190 h 2446638"/>
                <a:gd name="connsiteX54" fmla="*/ 2580797 w 3805881"/>
                <a:gd name="connsiteY54" fmla="*/ 1754659 h 2446638"/>
                <a:gd name="connsiteX55" fmla="*/ 2570205 w 3805881"/>
                <a:gd name="connsiteY55" fmla="*/ 1754659 h 2446638"/>
                <a:gd name="connsiteX56" fmla="*/ 2570205 w 3805881"/>
                <a:gd name="connsiteY56" fmla="*/ 1737007 h 2446638"/>
                <a:gd name="connsiteX57" fmla="*/ 2563144 w 3805881"/>
                <a:gd name="connsiteY57" fmla="*/ 1737007 h 2446638"/>
                <a:gd name="connsiteX58" fmla="*/ 2563144 w 3805881"/>
                <a:gd name="connsiteY58" fmla="*/ 1715824 h 2446638"/>
                <a:gd name="connsiteX59" fmla="*/ 2538431 w 3805881"/>
                <a:gd name="connsiteY59" fmla="*/ 1715824 h 2446638"/>
                <a:gd name="connsiteX60" fmla="*/ 2538431 w 3805881"/>
                <a:gd name="connsiteY60" fmla="*/ 1708763 h 2446638"/>
                <a:gd name="connsiteX61" fmla="*/ 2499595 w 3805881"/>
                <a:gd name="connsiteY61" fmla="*/ 1708763 h 2446638"/>
                <a:gd name="connsiteX62" fmla="*/ 2499595 w 3805881"/>
                <a:gd name="connsiteY62" fmla="*/ 1691111 h 2446638"/>
                <a:gd name="connsiteX63" fmla="*/ 2453699 w 3805881"/>
                <a:gd name="connsiteY63" fmla="*/ 1691111 h 2446638"/>
                <a:gd name="connsiteX64" fmla="*/ 2453699 w 3805881"/>
                <a:gd name="connsiteY64" fmla="*/ 1676989 h 2446638"/>
                <a:gd name="connsiteX65" fmla="*/ 2443107 w 3805881"/>
                <a:gd name="connsiteY65" fmla="*/ 1676989 h 2446638"/>
                <a:gd name="connsiteX66" fmla="*/ 2443107 w 3805881"/>
                <a:gd name="connsiteY66" fmla="*/ 1662867 h 2446638"/>
                <a:gd name="connsiteX67" fmla="*/ 2428985 w 3805881"/>
                <a:gd name="connsiteY67" fmla="*/ 1662867 h 2446638"/>
                <a:gd name="connsiteX68" fmla="*/ 2428985 w 3805881"/>
                <a:gd name="connsiteY68" fmla="*/ 1648745 h 2446638"/>
                <a:gd name="connsiteX69" fmla="*/ 2425455 w 3805881"/>
                <a:gd name="connsiteY69" fmla="*/ 1648745 h 2446638"/>
                <a:gd name="connsiteX70" fmla="*/ 2425455 w 3805881"/>
                <a:gd name="connsiteY70" fmla="*/ 1638153 h 2446638"/>
                <a:gd name="connsiteX71" fmla="*/ 2404272 w 3805881"/>
                <a:gd name="connsiteY71" fmla="*/ 1638153 h 2446638"/>
                <a:gd name="connsiteX72" fmla="*/ 2404272 w 3805881"/>
                <a:gd name="connsiteY72" fmla="*/ 1616970 h 2446638"/>
                <a:gd name="connsiteX73" fmla="*/ 2376028 w 3805881"/>
                <a:gd name="connsiteY73" fmla="*/ 1616970 h 2446638"/>
                <a:gd name="connsiteX74" fmla="*/ 2376028 w 3805881"/>
                <a:gd name="connsiteY74" fmla="*/ 1609909 h 2446638"/>
                <a:gd name="connsiteX75" fmla="*/ 2312479 w 3805881"/>
                <a:gd name="connsiteY75" fmla="*/ 1609909 h 2446638"/>
                <a:gd name="connsiteX76" fmla="*/ 2312479 w 3805881"/>
                <a:gd name="connsiteY76" fmla="*/ 1567543 h 2446638"/>
                <a:gd name="connsiteX77" fmla="*/ 2301887 w 3805881"/>
                <a:gd name="connsiteY77" fmla="*/ 1567543 h 2446638"/>
                <a:gd name="connsiteX78" fmla="*/ 2301887 w 3805881"/>
                <a:gd name="connsiteY78" fmla="*/ 1560482 h 2446638"/>
                <a:gd name="connsiteX79" fmla="*/ 2273643 w 3805881"/>
                <a:gd name="connsiteY79" fmla="*/ 1560482 h 2446638"/>
                <a:gd name="connsiteX80" fmla="*/ 2273643 w 3805881"/>
                <a:gd name="connsiteY80" fmla="*/ 1539299 h 2446638"/>
                <a:gd name="connsiteX81" fmla="*/ 2270113 w 3805881"/>
                <a:gd name="connsiteY81" fmla="*/ 1542829 h 2446638"/>
                <a:gd name="connsiteX82" fmla="*/ 2270113 w 3805881"/>
                <a:gd name="connsiteY82" fmla="*/ 1535769 h 2446638"/>
                <a:gd name="connsiteX83" fmla="*/ 2259521 w 3805881"/>
                <a:gd name="connsiteY83" fmla="*/ 1535769 h 2446638"/>
                <a:gd name="connsiteX84" fmla="*/ 2259521 w 3805881"/>
                <a:gd name="connsiteY84" fmla="*/ 1486342 h 2446638"/>
                <a:gd name="connsiteX85" fmla="*/ 2210094 w 3805881"/>
                <a:gd name="connsiteY85" fmla="*/ 1486342 h 2446638"/>
                <a:gd name="connsiteX86" fmla="*/ 2210094 w 3805881"/>
                <a:gd name="connsiteY86" fmla="*/ 1461628 h 2446638"/>
                <a:gd name="connsiteX87" fmla="*/ 2195972 w 3805881"/>
                <a:gd name="connsiteY87" fmla="*/ 1461628 h 2446638"/>
                <a:gd name="connsiteX88" fmla="*/ 2195972 w 3805881"/>
                <a:gd name="connsiteY88" fmla="*/ 1447506 h 2446638"/>
                <a:gd name="connsiteX89" fmla="*/ 2192441 w 3805881"/>
                <a:gd name="connsiteY89" fmla="*/ 1447506 h 2446638"/>
                <a:gd name="connsiteX90" fmla="*/ 2192441 w 3805881"/>
                <a:gd name="connsiteY90" fmla="*/ 1426323 h 2446638"/>
                <a:gd name="connsiteX91" fmla="*/ 2164197 w 3805881"/>
                <a:gd name="connsiteY91" fmla="*/ 1426323 h 2446638"/>
                <a:gd name="connsiteX92" fmla="*/ 2164197 w 3805881"/>
                <a:gd name="connsiteY92" fmla="*/ 1401610 h 2446638"/>
                <a:gd name="connsiteX93" fmla="*/ 2153606 w 3805881"/>
                <a:gd name="connsiteY93" fmla="*/ 1401610 h 2446638"/>
                <a:gd name="connsiteX94" fmla="*/ 2153606 w 3805881"/>
                <a:gd name="connsiteY94" fmla="*/ 1380427 h 2446638"/>
                <a:gd name="connsiteX95" fmla="*/ 2132423 w 3805881"/>
                <a:gd name="connsiteY95" fmla="*/ 1380427 h 2446638"/>
                <a:gd name="connsiteX96" fmla="*/ 2128892 w 3805881"/>
                <a:gd name="connsiteY96" fmla="*/ 1376896 h 2446638"/>
                <a:gd name="connsiteX97" fmla="*/ 2111240 w 3805881"/>
                <a:gd name="connsiteY97" fmla="*/ 1376896 h 2446638"/>
                <a:gd name="connsiteX98" fmla="*/ 2111240 w 3805881"/>
                <a:gd name="connsiteY98" fmla="*/ 1362774 h 2446638"/>
                <a:gd name="connsiteX99" fmla="*/ 2104179 w 3805881"/>
                <a:gd name="connsiteY99" fmla="*/ 1362774 h 2446638"/>
                <a:gd name="connsiteX100" fmla="*/ 2104179 w 3805881"/>
                <a:gd name="connsiteY100" fmla="*/ 1352183 h 2446638"/>
                <a:gd name="connsiteX101" fmla="*/ 2093587 w 3805881"/>
                <a:gd name="connsiteY101" fmla="*/ 1352183 h 2446638"/>
                <a:gd name="connsiteX102" fmla="*/ 2093587 w 3805881"/>
                <a:gd name="connsiteY102" fmla="*/ 1341591 h 2446638"/>
                <a:gd name="connsiteX103" fmla="*/ 2079465 w 3805881"/>
                <a:gd name="connsiteY103" fmla="*/ 1341591 h 2446638"/>
                <a:gd name="connsiteX104" fmla="*/ 2079465 w 3805881"/>
                <a:gd name="connsiteY104" fmla="*/ 1331000 h 2446638"/>
                <a:gd name="connsiteX105" fmla="*/ 2079465 w 3805881"/>
                <a:gd name="connsiteY105" fmla="*/ 1331000 h 2446638"/>
                <a:gd name="connsiteX106" fmla="*/ 2079465 w 3805881"/>
                <a:gd name="connsiteY106" fmla="*/ 1320408 h 2446638"/>
                <a:gd name="connsiteX107" fmla="*/ 2068874 w 3805881"/>
                <a:gd name="connsiteY107" fmla="*/ 1320408 h 2446638"/>
                <a:gd name="connsiteX108" fmla="*/ 2068874 w 3805881"/>
                <a:gd name="connsiteY108" fmla="*/ 1309817 h 2446638"/>
                <a:gd name="connsiteX109" fmla="*/ 2068874 w 3805881"/>
                <a:gd name="connsiteY109" fmla="*/ 1299225 h 2446638"/>
                <a:gd name="connsiteX110" fmla="*/ 2061813 w 3805881"/>
                <a:gd name="connsiteY110" fmla="*/ 1299225 h 2446638"/>
                <a:gd name="connsiteX111" fmla="*/ 2061813 w 3805881"/>
                <a:gd name="connsiteY111" fmla="*/ 1292164 h 2446638"/>
                <a:gd name="connsiteX112" fmla="*/ 2015916 w 3805881"/>
                <a:gd name="connsiteY112" fmla="*/ 1292164 h 2446638"/>
                <a:gd name="connsiteX113" fmla="*/ 2015916 w 3805881"/>
                <a:gd name="connsiteY113" fmla="*/ 1278042 h 2446638"/>
                <a:gd name="connsiteX114" fmla="*/ 2005325 w 3805881"/>
                <a:gd name="connsiteY114" fmla="*/ 1278042 h 2446638"/>
                <a:gd name="connsiteX115" fmla="*/ 2005325 w 3805881"/>
                <a:gd name="connsiteY115" fmla="*/ 1263920 h 2446638"/>
                <a:gd name="connsiteX116" fmla="*/ 2001794 w 3805881"/>
                <a:gd name="connsiteY116" fmla="*/ 1267451 h 2446638"/>
                <a:gd name="connsiteX117" fmla="*/ 2001794 w 3805881"/>
                <a:gd name="connsiteY117" fmla="*/ 1260390 h 2446638"/>
                <a:gd name="connsiteX118" fmla="*/ 1955898 w 3805881"/>
                <a:gd name="connsiteY118" fmla="*/ 1260390 h 2446638"/>
                <a:gd name="connsiteX119" fmla="*/ 1955898 w 3805881"/>
                <a:gd name="connsiteY119" fmla="*/ 1239207 h 2446638"/>
                <a:gd name="connsiteX120" fmla="*/ 1941776 w 3805881"/>
                <a:gd name="connsiteY120" fmla="*/ 1239207 h 2446638"/>
                <a:gd name="connsiteX121" fmla="*/ 1941776 w 3805881"/>
                <a:gd name="connsiteY121" fmla="*/ 1225084 h 2446638"/>
                <a:gd name="connsiteX122" fmla="*/ 1927654 w 3805881"/>
                <a:gd name="connsiteY122" fmla="*/ 1225084 h 2446638"/>
                <a:gd name="connsiteX123" fmla="*/ 1927654 w 3805881"/>
                <a:gd name="connsiteY123" fmla="*/ 1225084 h 2446638"/>
                <a:gd name="connsiteX124" fmla="*/ 1917062 w 3805881"/>
                <a:gd name="connsiteY124" fmla="*/ 1214492 h 2446638"/>
                <a:gd name="connsiteX125" fmla="*/ 1917062 w 3805881"/>
                <a:gd name="connsiteY125" fmla="*/ 1189779 h 2446638"/>
                <a:gd name="connsiteX126" fmla="*/ 1906471 w 3805881"/>
                <a:gd name="connsiteY126" fmla="*/ 1189779 h 2446638"/>
                <a:gd name="connsiteX127" fmla="*/ 1906471 w 3805881"/>
                <a:gd name="connsiteY127" fmla="*/ 1172127 h 2446638"/>
                <a:gd name="connsiteX128" fmla="*/ 1892349 w 3805881"/>
                <a:gd name="connsiteY128" fmla="*/ 1172127 h 2446638"/>
                <a:gd name="connsiteX129" fmla="*/ 1892349 w 3805881"/>
                <a:gd name="connsiteY129" fmla="*/ 1161535 h 2446638"/>
                <a:gd name="connsiteX130" fmla="*/ 1888819 w 3805881"/>
                <a:gd name="connsiteY130" fmla="*/ 1158005 h 2446638"/>
                <a:gd name="connsiteX131" fmla="*/ 1888819 w 3805881"/>
                <a:gd name="connsiteY131" fmla="*/ 1150944 h 2446638"/>
                <a:gd name="connsiteX132" fmla="*/ 1881757 w 3805881"/>
                <a:gd name="connsiteY132" fmla="*/ 1150944 h 2446638"/>
                <a:gd name="connsiteX133" fmla="*/ 1881757 w 3805881"/>
                <a:gd name="connsiteY133" fmla="*/ 1140352 h 2446638"/>
                <a:gd name="connsiteX134" fmla="*/ 1871166 w 3805881"/>
                <a:gd name="connsiteY134" fmla="*/ 1140352 h 2446638"/>
                <a:gd name="connsiteX135" fmla="*/ 1871166 w 3805881"/>
                <a:gd name="connsiteY135" fmla="*/ 1133291 h 2446638"/>
                <a:gd name="connsiteX136" fmla="*/ 1839391 w 3805881"/>
                <a:gd name="connsiteY136" fmla="*/ 1133291 h 2446638"/>
                <a:gd name="connsiteX137" fmla="*/ 1839391 w 3805881"/>
                <a:gd name="connsiteY137" fmla="*/ 1083864 h 2446638"/>
                <a:gd name="connsiteX138" fmla="*/ 1825269 w 3805881"/>
                <a:gd name="connsiteY138" fmla="*/ 1083864 h 2446638"/>
                <a:gd name="connsiteX139" fmla="*/ 1825269 w 3805881"/>
                <a:gd name="connsiteY139" fmla="*/ 1073273 h 2446638"/>
                <a:gd name="connsiteX140" fmla="*/ 1814678 w 3805881"/>
                <a:gd name="connsiteY140" fmla="*/ 1073273 h 2446638"/>
                <a:gd name="connsiteX141" fmla="*/ 1804086 w 3805881"/>
                <a:gd name="connsiteY141" fmla="*/ 1073273 h 2446638"/>
                <a:gd name="connsiteX142" fmla="*/ 1804086 w 3805881"/>
                <a:gd name="connsiteY142" fmla="*/ 1062681 h 2446638"/>
                <a:gd name="connsiteX143" fmla="*/ 1797025 w 3805881"/>
                <a:gd name="connsiteY143" fmla="*/ 1062681 h 2446638"/>
                <a:gd name="connsiteX144" fmla="*/ 1797025 w 3805881"/>
                <a:gd name="connsiteY144" fmla="*/ 1041498 h 2446638"/>
                <a:gd name="connsiteX145" fmla="*/ 1793495 w 3805881"/>
                <a:gd name="connsiteY145" fmla="*/ 1041498 h 2446638"/>
                <a:gd name="connsiteX146" fmla="*/ 1793495 w 3805881"/>
                <a:gd name="connsiteY146" fmla="*/ 1013254 h 2446638"/>
                <a:gd name="connsiteX147" fmla="*/ 1768781 w 3805881"/>
                <a:gd name="connsiteY147" fmla="*/ 1013254 h 2446638"/>
                <a:gd name="connsiteX148" fmla="*/ 1768781 w 3805881"/>
                <a:gd name="connsiteY148" fmla="*/ 999132 h 2446638"/>
                <a:gd name="connsiteX149" fmla="*/ 1747598 w 3805881"/>
                <a:gd name="connsiteY149" fmla="*/ 999132 h 2446638"/>
                <a:gd name="connsiteX150" fmla="*/ 1747598 w 3805881"/>
                <a:gd name="connsiteY150" fmla="*/ 985010 h 2446638"/>
                <a:gd name="connsiteX151" fmla="*/ 1712293 w 3805881"/>
                <a:gd name="connsiteY151" fmla="*/ 985010 h 2446638"/>
                <a:gd name="connsiteX152" fmla="*/ 1712293 w 3805881"/>
                <a:gd name="connsiteY152" fmla="*/ 977949 h 2446638"/>
                <a:gd name="connsiteX153" fmla="*/ 1701702 w 3805881"/>
                <a:gd name="connsiteY153" fmla="*/ 977949 h 2446638"/>
                <a:gd name="connsiteX154" fmla="*/ 1701702 w 3805881"/>
                <a:gd name="connsiteY154" fmla="*/ 963827 h 2446638"/>
                <a:gd name="connsiteX155" fmla="*/ 1687580 w 3805881"/>
                <a:gd name="connsiteY155" fmla="*/ 963827 h 2446638"/>
                <a:gd name="connsiteX156" fmla="*/ 1676989 w 3805881"/>
                <a:gd name="connsiteY156" fmla="*/ 953236 h 2446638"/>
                <a:gd name="connsiteX157" fmla="*/ 1676989 w 3805881"/>
                <a:gd name="connsiteY157" fmla="*/ 939114 h 2446638"/>
                <a:gd name="connsiteX158" fmla="*/ 1645214 w 3805881"/>
                <a:gd name="connsiteY158" fmla="*/ 939114 h 2446638"/>
                <a:gd name="connsiteX159" fmla="*/ 1645214 w 3805881"/>
                <a:gd name="connsiteY159" fmla="*/ 928522 h 2446638"/>
                <a:gd name="connsiteX160" fmla="*/ 1627561 w 3805881"/>
                <a:gd name="connsiteY160" fmla="*/ 928522 h 2446638"/>
                <a:gd name="connsiteX161" fmla="*/ 1627561 w 3805881"/>
                <a:gd name="connsiteY161" fmla="*/ 914400 h 2446638"/>
                <a:gd name="connsiteX162" fmla="*/ 1616970 w 3805881"/>
                <a:gd name="connsiteY162" fmla="*/ 914400 h 2446638"/>
                <a:gd name="connsiteX163" fmla="*/ 1616970 w 3805881"/>
                <a:gd name="connsiteY163" fmla="*/ 896748 h 2446638"/>
                <a:gd name="connsiteX164" fmla="*/ 1616970 w 3805881"/>
                <a:gd name="connsiteY164" fmla="*/ 896748 h 2446638"/>
                <a:gd name="connsiteX165" fmla="*/ 1616970 w 3805881"/>
                <a:gd name="connsiteY165" fmla="*/ 875565 h 2446638"/>
                <a:gd name="connsiteX166" fmla="*/ 1574604 w 3805881"/>
                <a:gd name="connsiteY166" fmla="*/ 875565 h 2446638"/>
                <a:gd name="connsiteX167" fmla="*/ 1574604 w 3805881"/>
                <a:gd name="connsiteY167" fmla="*/ 864973 h 2446638"/>
                <a:gd name="connsiteX168" fmla="*/ 1567543 w 3805881"/>
                <a:gd name="connsiteY168" fmla="*/ 864973 h 2446638"/>
                <a:gd name="connsiteX169" fmla="*/ 1567543 w 3805881"/>
                <a:gd name="connsiteY169" fmla="*/ 850851 h 2446638"/>
                <a:gd name="connsiteX170" fmla="*/ 1564012 w 3805881"/>
                <a:gd name="connsiteY170" fmla="*/ 850851 h 2446638"/>
                <a:gd name="connsiteX171" fmla="*/ 1564012 w 3805881"/>
                <a:gd name="connsiteY171" fmla="*/ 836729 h 2446638"/>
                <a:gd name="connsiteX172" fmla="*/ 1560482 w 3805881"/>
                <a:gd name="connsiteY172" fmla="*/ 836729 h 2446638"/>
                <a:gd name="connsiteX173" fmla="*/ 1560482 w 3805881"/>
                <a:gd name="connsiteY173" fmla="*/ 826138 h 2446638"/>
                <a:gd name="connsiteX174" fmla="*/ 1556951 w 3805881"/>
                <a:gd name="connsiteY174" fmla="*/ 826138 h 2446638"/>
                <a:gd name="connsiteX175" fmla="*/ 1556951 w 3805881"/>
                <a:gd name="connsiteY175" fmla="*/ 808485 h 2446638"/>
                <a:gd name="connsiteX176" fmla="*/ 1521646 w 3805881"/>
                <a:gd name="connsiteY176" fmla="*/ 808485 h 2446638"/>
                <a:gd name="connsiteX177" fmla="*/ 1521646 w 3805881"/>
                <a:gd name="connsiteY177" fmla="*/ 797894 h 2446638"/>
                <a:gd name="connsiteX178" fmla="*/ 1511055 w 3805881"/>
                <a:gd name="connsiteY178" fmla="*/ 797894 h 2446638"/>
                <a:gd name="connsiteX179" fmla="*/ 1511055 w 3805881"/>
                <a:gd name="connsiteY179" fmla="*/ 790833 h 2446638"/>
                <a:gd name="connsiteX180" fmla="*/ 1496933 w 3805881"/>
                <a:gd name="connsiteY180" fmla="*/ 790833 h 2446638"/>
                <a:gd name="connsiteX181" fmla="*/ 1496933 w 3805881"/>
                <a:gd name="connsiteY181" fmla="*/ 780241 h 2446638"/>
                <a:gd name="connsiteX182" fmla="*/ 1486341 w 3805881"/>
                <a:gd name="connsiteY182" fmla="*/ 780241 h 2446638"/>
                <a:gd name="connsiteX183" fmla="*/ 1486341 w 3805881"/>
                <a:gd name="connsiteY183" fmla="*/ 773180 h 2446638"/>
                <a:gd name="connsiteX184" fmla="*/ 1468689 w 3805881"/>
                <a:gd name="connsiteY184" fmla="*/ 773180 h 2446638"/>
                <a:gd name="connsiteX185" fmla="*/ 1468689 w 3805881"/>
                <a:gd name="connsiteY185" fmla="*/ 748467 h 2446638"/>
                <a:gd name="connsiteX186" fmla="*/ 1436914 w 3805881"/>
                <a:gd name="connsiteY186" fmla="*/ 748467 h 2446638"/>
                <a:gd name="connsiteX187" fmla="*/ 1436914 w 3805881"/>
                <a:gd name="connsiteY187" fmla="*/ 734345 h 2446638"/>
                <a:gd name="connsiteX188" fmla="*/ 1422792 w 3805881"/>
                <a:gd name="connsiteY188" fmla="*/ 734345 h 2446638"/>
                <a:gd name="connsiteX189" fmla="*/ 1422792 w 3805881"/>
                <a:gd name="connsiteY189" fmla="*/ 723753 h 2446638"/>
                <a:gd name="connsiteX190" fmla="*/ 1419262 w 3805881"/>
                <a:gd name="connsiteY190" fmla="*/ 723753 h 2446638"/>
                <a:gd name="connsiteX191" fmla="*/ 1419262 w 3805881"/>
                <a:gd name="connsiteY191" fmla="*/ 716692 h 2446638"/>
                <a:gd name="connsiteX192" fmla="*/ 1415731 w 3805881"/>
                <a:gd name="connsiteY192" fmla="*/ 716692 h 2446638"/>
                <a:gd name="connsiteX193" fmla="*/ 1415731 w 3805881"/>
                <a:gd name="connsiteY193" fmla="*/ 709631 h 2446638"/>
                <a:gd name="connsiteX194" fmla="*/ 1408670 w 3805881"/>
                <a:gd name="connsiteY194" fmla="*/ 709631 h 2446638"/>
                <a:gd name="connsiteX195" fmla="*/ 1408670 w 3805881"/>
                <a:gd name="connsiteY195" fmla="*/ 702570 h 2446638"/>
                <a:gd name="connsiteX196" fmla="*/ 1373365 w 3805881"/>
                <a:gd name="connsiteY196" fmla="*/ 702570 h 2446638"/>
                <a:gd name="connsiteX197" fmla="*/ 1373365 w 3805881"/>
                <a:gd name="connsiteY197" fmla="*/ 688448 h 2446638"/>
                <a:gd name="connsiteX198" fmla="*/ 1362774 w 3805881"/>
                <a:gd name="connsiteY198" fmla="*/ 688448 h 2446638"/>
                <a:gd name="connsiteX199" fmla="*/ 1362774 w 3805881"/>
                <a:gd name="connsiteY199" fmla="*/ 681387 h 2446638"/>
                <a:gd name="connsiteX200" fmla="*/ 1355713 w 3805881"/>
                <a:gd name="connsiteY200" fmla="*/ 681387 h 2446638"/>
                <a:gd name="connsiteX201" fmla="*/ 1355713 w 3805881"/>
                <a:gd name="connsiteY201" fmla="*/ 677857 h 2446638"/>
                <a:gd name="connsiteX202" fmla="*/ 1348652 w 3805881"/>
                <a:gd name="connsiteY202" fmla="*/ 677857 h 2446638"/>
                <a:gd name="connsiteX203" fmla="*/ 1348652 w 3805881"/>
                <a:gd name="connsiteY203" fmla="*/ 667265 h 2446638"/>
                <a:gd name="connsiteX204" fmla="*/ 1338060 w 3805881"/>
                <a:gd name="connsiteY204" fmla="*/ 667265 h 2446638"/>
                <a:gd name="connsiteX205" fmla="*/ 1341590 w 3805881"/>
                <a:gd name="connsiteY205" fmla="*/ 663735 h 2446638"/>
                <a:gd name="connsiteX206" fmla="*/ 1334530 w 3805881"/>
                <a:gd name="connsiteY206" fmla="*/ 663735 h 2446638"/>
                <a:gd name="connsiteX207" fmla="*/ 1334530 w 3805881"/>
                <a:gd name="connsiteY207" fmla="*/ 656674 h 2446638"/>
                <a:gd name="connsiteX208" fmla="*/ 1330999 w 3805881"/>
                <a:gd name="connsiteY208" fmla="*/ 656674 h 2446638"/>
                <a:gd name="connsiteX209" fmla="*/ 1330999 w 3805881"/>
                <a:gd name="connsiteY209" fmla="*/ 649613 h 2446638"/>
                <a:gd name="connsiteX210" fmla="*/ 1316877 w 3805881"/>
                <a:gd name="connsiteY210" fmla="*/ 649613 h 2446638"/>
                <a:gd name="connsiteX211" fmla="*/ 1316877 w 3805881"/>
                <a:gd name="connsiteY211" fmla="*/ 639021 h 2446638"/>
                <a:gd name="connsiteX212" fmla="*/ 1316877 w 3805881"/>
                <a:gd name="connsiteY212" fmla="*/ 635491 h 2446638"/>
                <a:gd name="connsiteX213" fmla="*/ 1316877 w 3805881"/>
                <a:gd name="connsiteY213" fmla="*/ 631960 h 2446638"/>
                <a:gd name="connsiteX214" fmla="*/ 1278041 w 3805881"/>
                <a:gd name="connsiteY214" fmla="*/ 631960 h 2446638"/>
                <a:gd name="connsiteX215" fmla="*/ 1278041 w 3805881"/>
                <a:gd name="connsiteY215" fmla="*/ 614308 h 2446638"/>
                <a:gd name="connsiteX216" fmla="*/ 1267450 w 3805881"/>
                <a:gd name="connsiteY216" fmla="*/ 603717 h 2446638"/>
                <a:gd name="connsiteX217" fmla="*/ 1267450 w 3805881"/>
                <a:gd name="connsiteY217" fmla="*/ 586064 h 2446638"/>
                <a:gd name="connsiteX218" fmla="*/ 1260389 w 3805881"/>
                <a:gd name="connsiteY218" fmla="*/ 586064 h 2446638"/>
                <a:gd name="connsiteX219" fmla="*/ 1260389 w 3805881"/>
                <a:gd name="connsiteY219" fmla="*/ 575472 h 2446638"/>
                <a:gd name="connsiteX220" fmla="*/ 1246267 w 3805881"/>
                <a:gd name="connsiteY220" fmla="*/ 575472 h 2446638"/>
                <a:gd name="connsiteX221" fmla="*/ 1246267 w 3805881"/>
                <a:gd name="connsiteY221" fmla="*/ 557820 h 2446638"/>
                <a:gd name="connsiteX222" fmla="*/ 1235675 w 3805881"/>
                <a:gd name="connsiteY222" fmla="*/ 557820 h 2446638"/>
                <a:gd name="connsiteX223" fmla="*/ 1235675 w 3805881"/>
                <a:gd name="connsiteY223" fmla="*/ 543698 h 2446638"/>
                <a:gd name="connsiteX224" fmla="*/ 1210962 w 3805881"/>
                <a:gd name="connsiteY224" fmla="*/ 543698 h 2446638"/>
                <a:gd name="connsiteX225" fmla="*/ 1210962 w 3805881"/>
                <a:gd name="connsiteY225" fmla="*/ 515454 h 2446638"/>
                <a:gd name="connsiteX226" fmla="*/ 1175657 w 3805881"/>
                <a:gd name="connsiteY226" fmla="*/ 515454 h 2446638"/>
                <a:gd name="connsiteX227" fmla="*/ 1175657 w 3805881"/>
                <a:gd name="connsiteY227" fmla="*/ 504862 h 2446638"/>
                <a:gd name="connsiteX228" fmla="*/ 1126230 w 3805881"/>
                <a:gd name="connsiteY228" fmla="*/ 504862 h 2446638"/>
                <a:gd name="connsiteX229" fmla="*/ 1126230 w 3805881"/>
                <a:gd name="connsiteY229" fmla="*/ 497801 h 2446638"/>
                <a:gd name="connsiteX230" fmla="*/ 1105047 w 3805881"/>
                <a:gd name="connsiteY230" fmla="*/ 497801 h 2446638"/>
                <a:gd name="connsiteX231" fmla="*/ 1105047 w 3805881"/>
                <a:gd name="connsiteY231" fmla="*/ 480149 h 2446638"/>
                <a:gd name="connsiteX232" fmla="*/ 1087394 w 3805881"/>
                <a:gd name="connsiteY232" fmla="*/ 480149 h 2446638"/>
                <a:gd name="connsiteX233" fmla="*/ 1087394 w 3805881"/>
                <a:gd name="connsiteY233" fmla="*/ 473088 h 2446638"/>
                <a:gd name="connsiteX234" fmla="*/ 1083864 w 3805881"/>
                <a:gd name="connsiteY234" fmla="*/ 473088 h 2446638"/>
                <a:gd name="connsiteX235" fmla="*/ 1083864 w 3805881"/>
                <a:gd name="connsiteY235" fmla="*/ 466027 h 2446638"/>
                <a:gd name="connsiteX236" fmla="*/ 1062681 w 3805881"/>
                <a:gd name="connsiteY236" fmla="*/ 466027 h 2446638"/>
                <a:gd name="connsiteX237" fmla="*/ 1062681 w 3805881"/>
                <a:gd name="connsiteY237" fmla="*/ 455435 h 2446638"/>
                <a:gd name="connsiteX238" fmla="*/ 1002662 w 3805881"/>
                <a:gd name="connsiteY238" fmla="*/ 455435 h 2446638"/>
                <a:gd name="connsiteX239" fmla="*/ 1002662 w 3805881"/>
                <a:gd name="connsiteY239" fmla="*/ 441313 h 2446638"/>
                <a:gd name="connsiteX240" fmla="*/ 995601 w 3805881"/>
                <a:gd name="connsiteY240" fmla="*/ 441313 h 2446638"/>
                <a:gd name="connsiteX241" fmla="*/ 995601 w 3805881"/>
                <a:gd name="connsiteY241" fmla="*/ 434252 h 2446638"/>
                <a:gd name="connsiteX242" fmla="*/ 939113 w 3805881"/>
                <a:gd name="connsiteY242" fmla="*/ 434252 h 2446638"/>
                <a:gd name="connsiteX243" fmla="*/ 939113 w 3805881"/>
                <a:gd name="connsiteY243" fmla="*/ 420130 h 2446638"/>
                <a:gd name="connsiteX244" fmla="*/ 932052 w 3805881"/>
                <a:gd name="connsiteY244" fmla="*/ 420130 h 2446638"/>
                <a:gd name="connsiteX245" fmla="*/ 932052 w 3805881"/>
                <a:gd name="connsiteY245" fmla="*/ 413069 h 2446638"/>
                <a:gd name="connsiteX246" fmla="*/ 921461 w 3805881"/>
                <a:gd name="connsiteY246" fmla="*/ 413069 h 2446638"/>
                <a:gd name="connsiteX247" fmla="*/ 921461 w 3805881"/>
                <a:gd name="connsiteY247" fmla="*/ 388356 h 2446638"/>
                <a:gd name="connsiteX248" fmla="*/ 907339 w 3805881"/>
                <a:gd name="connsiteY248" fmla="*/ 388356 h 2446638"/>
                <a:gd name="connsiteX249" fmla="*/ 907339 w 3805881"/>
                <a:gd name="connsiteY249" fmla="*/ 367173 h 2446638"/>
                <a:gd name="connsiteX250" fmla="*/ 907339 w 3805881"/>
                <a:gd name="connsiteY250" fmla="*/ 360112 h 2446638"/>
                <a:gd name="connsiteX251" fmla="*/ 889686 w 3805881"/>
                <a:gd name="connsiteY251" fmla="*/ 360112 h 2446638"/>
                <a:gd name="connsiteX252" fmla="*/ 889686 w 3805881"/>
                <a:gd name="connsiteY252" fmla="*/ 345990 h 2446638"/>
                <a:gd name="connsiteX253" fmla="*/ 872034 w 3805881"/>
                <a:gd name="connsiteY253" fmla="*/ 345990 h 2446638"/>
                <a:gd name="connsiteX254" fmla="*/ 872034 w 3805881"/>
                <a:gd name="connsiteY254" fmla="*/ 338929 h 2446638"/>
                <a:gd name="connsiteX255" fmla="*/ 819076 w 3805881"/>
                <a:gd name="connsiteY255" fmla="*/ 338929 h 2446638"/>
                <a:gd name="connsiteX256" fmla="*/ 819076 w 3805881"/>
                <a:gd name="connsiteY256" fmla="*/ 317746 h 2446638"/>
                <a:gd name="connsiteX257" fmla="*/ 812015 w 3805881"/>
                <a:gd name="connsiteY257" fmla="*/ 317746 h 2446638"/>
                <a:gd name="connsiteX258" fmla="*/ 812015 w 3805881"/>
                <a:gd name="connsiteY258" fmla="*/ 303623 h 2446638"/>
                <a:gd name="connsiteX259" fmla="*/ 776710 w 3805881"/>
                <a:gd name="connsiteY259" fmla="*/ 303623 h 2446638"/>
                <a:gd name="connsiteX260" fmla="*/ 776710 w 3805881"/>
                <a:gd name="connsiteY260" fmla="*/ 293032 h 2446638"/>
                <a:gd name="connsiteX261" fmla="*/ 769649 w 3805881"/>
                <a:gd name="connsiteY261" fmla="*/ 285971 h 2446638"/>
                <a:gd name="connsiteX262" fmla="*/ 759058 w 3805881"/>
                <a:gd name="connsiteY262" fmla="*/ 285971 h 2446638"/>
                <a:gd name="connsiteX263" fmla="*/ 759058 w 3805881"/>
                <a:gd name="connsiteY263" fmla="*/ 278910 h 2446638"/>
                <a:gd name="connsiteX264" fmla="*/ 751997 w 3805881"/>
                <a:gd name="connsiteY264" fmla="*/ 278910 h 2446638"/>
                <a:gd name="connsiteX265" fmla="*/ 751997 w 3805881"/>
                <a:gd name="connsiteY265" fmla="*/ 264788 h 2446638"/>
                <a:gd name="connsiteX266" fmla="*/ 727283 w 3805881"/>
                <a:gd name="connsiteY266" fmla="*/ 264788 h 2446638"/>
                <a:gd name="connsiteX267" fmla="*/ 730814 w 3805881"/>
                <a:gd name="connsiteY267" fmla="*/ 261257 h 2446638"/>
                <a:gd name="connsiteX268" fmla="*/ 723753 w 3805881"/>
                <a:gd name="connsiteY268" fmla="*/ 261257 h 2446638"/>
                <a:gd name="connsiteX269" fmla="*/ 723753 w 3805881"/>
                <a:gd name="connsiteY269" fmla="*/ 254196 h 2446638"/>
                <a:gd name="connsiteX270" fmla="*/ 699039 w 3805881"/>
                <a:gd name="connsiteY270" fmla="*/ 254196 h 2446638"/>
                <a:gd name="connsiteX271" fmla="*/ 699039 w 3805881"/>
                <a:gd name="connsiteY271" fmla="*/ 233013 h 2446638"/>
                <a:gd name="connsiteX272" fmla="*/ 639021 w 3805881"/>
                <a:gd name="connsiteY272" fmla="*/ 233013 h 2446638"/>
                <a:gd name="connsiteX273" fmla="*/ 639021 w 3805881"/>
                <a:gd name="connsiteY273" fmla="*/ 208300 h 2446638"/>
                <a:gd name="connsiteX274" fmla="*/ 617838 w 3805881"/>
                <a:gd name="connsiteY274" fmla="*/ 208300 h 2446638"/>
                <a:gd name="connsiteX275" fmla="*/ 617838 w 3805881"/>
                <a:gd name="connsiteY275" fmla="*/ 190647 h 2446638"/>
                <a:gd name="connsiteX276" fmla="*/ 568411 w 3805881"/>
                <a:gd name="connsiteY276" fmla="*/ 190647 h 2446638"/>
                <a:gd name="connsiteX277" fmla="*/ 568411 w 3805881"/>
                <a:gd name="connsiteY277" fmla="*/ 172995 h 2446638"/>
                <a:gd name="connsiteX278" fmla="*/ 557819 w 3805881"/>
                <a:gd name="connsiteY278" fmla="*/ 172995 h 2446638"/>
                <a:gd name="connsiteX279" fmla="*/ 557819 w 3805881"/>
                <a:gd name="connsiteY279" fmla="*/ 172995 h 2446638"/>
                <a:gd name="connsiteX280" fmla="*/ 511923 w 3805881"/>
                <a:gd name="connsiteY280" fmla="*/ 172995 h 2446638"/>
                <a:gd name="connsiteX281" fmla="*/ 511923 w 3805881"/>
                <a:gd name="connsiteY281" fmla="*/ 144751 h 2446638"/>
                <a:gd name="connsiteX282" fmla="*/ 504862 w 3805881"/>
                <a:gd name="connsiteY282" fmla="*/ 144751 h 2446638"/>
                <a:gd name="connsiteX283" fmla="*/ 504862 w 3805881"/>
                <a:gd name="connsiteY283" fmla="*/ 130629 h 2446638"/>
                <a:gd name="connsiteX284" fmla="*/ 427191 w 3805881"/>
                <a:gd name="connsiteY284" fmla="*/ 130629 h 2446638"/>
                <a:gd name="connsiteX285" fmla="*/ 427191 w 3805881"/>
                <a:gd name="connsiteY285" fmla="*/ 123568 h 2446638"/>
                <a:gd name="connsiteX286" fmla="*/ 406008 w 3805881"/>
                <a:gd name="connsiteY286" fmla="*/ 123568 h 2446638"/>
                <a:gd name="connsiteX287" fmla="*/ 406008 w 3805881"/>
                <a:gd name="connsiteY287" fmla="*/ 98854 h 2446638"/>
                <a:gd name="connsiteX288" fmla="*/ 367172 w 3805881"/>
                <a:gd name="connsiteY288" fmla="*/ 98854 h 2446638"/>
                <a:gd name="connsiteX289" fmla="*/ 367172 w 3805881"/>
                <a:gd name="connsiteY289" fmla="*/ 95324 h 2446638"/>
                <a:gd name="connsiteX290" fmla="*/ 360111 w 3805881"/>
                <a:gd name="connsiteY290" fmla="*/ 95324 h 2446638"/>
                <a:gd name="connsiteX291" fmla="*/ 360111 w 3805881"/>
                <a:gd name="connsiteY291" fmla="*/ 91793 h 2446638"/>
                <a:gd name="connsiteX292" fmla="*/ 307153 w 3805881"/>
                <a:gd name="connsiteY292" fmla="*/ 91793 h 2446638"/>
                <a:gd name="connsiteX293" fmla="*/ 307153 w 3805881"/>
                <a:gd name="connsiteY293" fmla="*/ 77671 h 2446638"/>
                <a:gd name="connsiteX294" fmla="*/ 254196 w 3805881"/>
                <a:gd name="connsiteY294" fmla="*/ 77671 h 2446638"/>
                <a:gd name="connsiteX295" fmla="*/ 254196 w 3805881"/>
                <a:gd name="connsiteY295" fmla="*/ 52958 h 2446638"/>
                <a:gd name="connsiteX296" fmla="*/ 243604 w 3805881"/>
                <a:gd name="connsiteY296" fmla="*/ 52958 h 2446638"/>
                <a:gd name="connsiteX297" fmla="*/ 243604 w 3805881"/>
                <a:gd name="connsiteY297" fmla="*/ 45897 h 2446638"/>
                <a:gd name="connsiteX298" fmla="*/ 229482 w 3805881"/>
                <a:gd name="connsiteY298" fmla="*/ 45897 h 2446638"/>
                <a:gd name="connsiteX299" fmla="*/ 229482 w 3805881"/>
                <a:gd name="connsiteY299" fmla="*/ 42366 h 2446638"/>
                <a:gd name="connsiteX300" fmla="*/ 211830 w 3805881"/>
                <a:gd name="connsiteY300" fmla="*/ 42366 h 2446638"/>
                <a:gd name="connsiteX301" fmla="*/ 211830 w 3805881"/>
                <a:gd name="connsiteY301" fmla="*/ 31775 h 2446638"/>
                <a:gd name="connsiteX302" fmla="*/ 130628 w 3805881"/>
                <a:gd name="connsiteY302" fmla="*/ 31775 h 2446638"/>
                <a:gd name="connsiteX303" fmla="*/ 130628 w 3805881"/>
                <a:gd name="connsiteY303" fmla="*/ 0 h 2446638"/>
                <a:gd name="connsiteX304" fmla="*/ 0 w 3805881"/>
                <a:gd name="connsiteY304" fmla="*/ 0 h 2446638"/>
                <a:gd name="connsiteX0" fmla="*/ 3738801 w 3738801"/>
                <a:gd name="connsiteY0" fmla="*/ 2379558 h 2379558"/>
                <a:gd name="connsiteX1" fmla="*/ 3738801 w 3738801"/>
                <a:gd name="connsiteY1" fmla="*/ 2323071 h 2379558"/>
                <a:gd name="connsiteX2" fmla="*/ 3583459 w 3738801"/>
                <a:gd name="connsiteY2" fmla="*/ 2323071 h 2379558"/>
                <a:gd name="connsiteX3" fmla="*/ 3583459 w 3738801"/>
                <a:gd name="connsiteY3" fmla="*/ 2298357 h 2379558"/>
                <a:gd name="connsiteX4" fmla="*/ 3463422 w 3738801"/>
                <a:gd name="connsiteY4" fmla="*/ 2298357 h 2379558"/>
                <a:gd name="connsiteX5" fmla="*/ 3463422 w 3738801"/>
                <a:gd name="connsiteY5" fmla="*/ 2277174 h 2379558"/>
                <a:gd name="connsiteX6" fmla="*/ 3435178 w 3738801"/>
                <a:gd name="connsiteY6" fmla="*/ 2277174 h 2379558"/>
                <a:gd name="connsiteX7" fmla="*/ 3435178 w 3738801"/>
                <a:gd name="connsiteY7" fmla="*/ 2248930 h 2379558"/>
                <a:gd name="connsiteX8" fmla="*/ 3413995 w 3738801"/>
                <a:gd name="connsiteY8" fmla="*/ 2248930 h 2379558"/>
                <a:gd name="connsiteX9" fmla="*/ 3413995 w 3738801"/>
                <a:gd name="connsiteY9" fmla="*/ 2238339 h 2379558"/>
                <a:gd name="connsiteX10" fmla="*/ 3399873 w 3738801"/>
                <a:gd name="connsiteY10" fmla="*/ 2238339 h 2379558"/>
                <a:gd name="connsiteX11" fmla="*/ 3399873 w 3738801"/>
                <a:gd name="connsiteY11" fmla="*/ 2210095 h 2379558"/>
                <a:gd name="connsiteX12" fmla="*/ 3378690 w 3738801"/>
                <a:gd name="connsiteY12" fmla="*/ 2210095 h 2379558"/>
                <a:gd name="connsiteX13" fmla="*/ 3378690 w 3738801"/>
                <a:gd name="connsiteY13" fmla="*/ 2178320 h 2379558"/>
                <a:gd name="connsiteX14" fmla="*/ 3322202 w 3738801"/>
                <a:gd name="connsiteY14" fmla="*/ 2178320 h 2379558"/>
                <a:gd name="connsiteX15" fmla="*/ 3322202 w 3738801"/>
                <a:gd name="connsiteY15" fmla="*/ 2160668 h 2379558"/>
                <a:gd name="connsiteX16" fmla="*/ 3283367 w 3738801"/>
                <a:gd name="connsiteY16" fmla="*/ 2160668 h 2379558"/>
                <a:gd name="connsiteX17" fmla="*/ 3283367 w 3738801"/>
                <a:gd name="connsiteY17" fmla="*/ 2139484 h 2379558"/>
                <a:gd name="connsiteX18" fmla="*/ 3269245 w 3738801"/>
                <a:gd name="connsiteY18" fmla="*/ 2139484 h 2379558"/>
                <a:gd name="connsiteX19" fmla="*/ 3269245 w 3738801"/>
                <a:gd name="connsiteY19" fmla="*/ 2118301 h 2379558"/>
                <a:gd name="connsiteX20" fmla="*/ 3241001 w 3738801"/>
                <a:gd name="connsiteY20" fmla="*/ 2118301 h 2379558"/>
                <a:gd name="connsiteX21" fmla="*/ 3241001 w 3738801"/>
                <a:gd name="connsiteY21" fmla="*/ 2104179 h 2379558"/>
                <a:gd name="connsiteX22" fmla="*/ 3177452 w 3738801"/>
                <a:gd name="connsiteY22" fmla="*/ 2104179 h 2379558"/>
                <a:gd name="connsiteX23" fmla="*/ 3177452 w 3738801"/>
                <a:gd name="connsiteY23" fmla="*/ 2075935 h 2379558"/>
                <a:gd name="connsiteX24" fmla="*/ 3145677 w 3738801"/>
                <a:gd name="connsiteY24" fmla="*/ 2075935 h 2379558"/>
                <a:gd name="connsiteX25" fmla="*/ 3145677 w 3738801"/>
                <a:gd name="connsiteY25" fmla="*/ 2054752 h 2379558"/>
                <a:gd name="connsiteX26" fmla="*/ 3110372 w 3738801"/>
                <a:gd name="connsiteY26" fmla="*/ 2054752 h 2379558"/>
                <a:gd name="connsiteX27" fmla="*/ 3110372 w 3738801"/>
                <a:gd name="connsiteY27" fmla="*/ 2033569 h 2379558"/>
                <a:gd name="connsiteX28" fmla="*/ 3089189 w 3738801"/>
                <a:gd name="connsiteY28" fmla="*/ 2033569 h 2379558"/>
                <a:gd name="connsiteX29" fmla="*/ 3089189 w 3738801"/>
                <a:gd name="connsiteY29" fmla="*/ 1991203 h 2379558"/>
                <a:gd name="connsiteX30" fmla="*/ 3050353 w 3738801"/>
                <a:gd name="connsiteY30" fmla="*/ 1991203 h 2379558"/>
                <a:gd name="connsiteX31" fmla="*/ 3050353 w 3738801"/>
                <a:gd name="connsiteY31" fmla="*/ 1977081 h 2379558"/>
                <a:gd name="connsiteX32" fmla="*/ 3046823 w 3738801"/>
                <a:gd name="connsiteY32" fmla="*/ 1977081 h 2379558"/>
                <a:gd name="connsiteX33" fmla="*/ 3046823 w 3738801"/>
                <a:gd name="connsiteY33" fmla="*/ 1955898 h 2379558"/>
                <a:gd name="connsiteX34" fmla="*/ 3000926 w 3738801"/>
                <a:gd name="connsiteY34" fmla="*/ 1955898 h 2379558"/>
                <a:gd name="connsiteX35" fmla="*/ 3000926 w 3738801"/>
                <a:gd name="connsiteY35" fmla="*/ 1910002 h 2379558"/>
                <a:gd name="connsiteX36" fmla="*/ 2972682 w 3738801"/>
                <a:gd name="connsiteY36" fmla="*/ 1910002 h 2379558"/>
                <a:gd name="connsiteX37" fmla="*/ 2972682 w 3738801"/>
                <a:gd name="connsiteY37" fmla="*/ 1885288 h 2379558"/>
                <a:gd name="connsiteX38" fmla="*/ 2916194 w 3738801"/>
                <a:gd name="connsiteY38" fmla="*/ 1885288 h 2379558"/>
                <a:gd name="connsiteX39" fmla="*/ 2916194 w 3738801"/>
                <a:gd name="connsiteY39" fmla="*/ 1874697 h 2379558"/>
                <a:gd name="connsiteX40" fmla="*/ 2880889 w 3738801"/>
                <a:gd name="connsiteY40" fmla="*/ 1874697 h 2379558"/>
                <a:gd name="connsiteX41" fmla="*/ 2880889 w 3738801"/>
                <a:gd name="connsiteY41" fmla="*/ 1849983 h 2379558"/>
                <a:gd name="connsiteX42" fmla="*/ 2796157 w 3738801"/>
                <a:gd name="connsiteY42" fmla="*/ 1849983 h 2379558"/>
                <a:gd name="connsiteX43" fmla="*/ 2796157 w 3738801"/>
                <a:gd name="connsiteY43" fmla="*/ 1828800 h 2379558"/>
                <a:gd name="connsiteX44" fmla="*/ 2729078 w 3738801"/>
                <a:gd name="connsiteY44" fmla="*/ 1828800 h 2379558"/>
                <a:gd name="connsiteX45" fmla="*/ 2729078 w 3738801"/>
                <a:gd name="connsiteY45" fmla="*/ 1807617 h 2379558"/>
                <a:gd name="connsiteX46" fmla="*/ 2697303 w 3738801"/>
                <a:gd name="connsiteY46" fmla="*/ 1807617 h 2379558"/>
                <a:gd name="connsiteX47" fmla="*/ 2697303 w 3738801"/>
                <a:gd name="connsiteY47" fmla="*/ 1789965 h 2379558"/>
                <a:gd name="connsiteX48" fmla="*/ 2626693 w 3738801"/>
                <a:gd name="connsiteY48" fmla="*/ 1789965 h 2379558"/>
                <a:gd name="connsiteX49" fmla="*/ 2616102 w 3738801"/>
                <a:gd name="connsiteY49" fmla="*/ 1779374 h 2379558"/>
                <a:gd name="connsiteX50" fmla="*/ 2580797 w 3738801"/>
                <a:gd name="connsiteY50" fmla="*/ 1779374 h 2379558"/>
                <a:gd name="connsiteX51" fmla="*/ 2580797 w 3738801"/>
                <a:gd name="connsiteY51" fmla="*/ 1761721 h 2379558"/>
                <a:gd name="connsiteX52" fmla="*/ 2577266 w 3738801"/>
                <a:gd name="connsiteY52" fmla="*/ 1758190 h 2379558"/>
                <a:gd name="connsiteX53" fmla="*/ 2580797 w 3738801"/>
                <a:gd name="connsiteY53" fmla="*/ 1754659 h 2379558"/>
                <a:gd name="connsiteX54" fmla="*/ 2570205 w 3738801"/>
                <a:gd name="connsiteY54" fmla="*/ 1754659 h 2379558"/>
                <a:gd name="connsiteX55" fmla="*/ 2570205 w 3738801"/>
                <a:gd name="connsiteY55" fmla="*/ 1737007 h 2379558"/>
                <a:gd name="connsiteX56" fmla="*/ 2563144 w 3738801"/>
                <a:gd name="connsiteY56" fmla="*/ 1737007 h 2379558"/>
                <a:gd name="connsiteX57" fmla="*/ 2563144 w 3738801"/>
                <a:gd name="connsiteY57" fmla="*/ 1715824 h 2379558"/>
                <a:gd name="connsiteX58" fmla="*/ 2538431 w 3738801"/>
                <a:gd name="connsiteY58" fmla="*/ 1715824 h 2379558"/>
                <a:gd name="connsiteX59" fmla="*/ 2538431 w 3738801"/>
                <a:gd name="connsiteY59" fmla="*/ 1708763 h 2379558"/>
                <a:gd name="connsiteX60" fmla="*/ 2499595 w 3738801"/>
                <a:gd name="connsiteY60" fmla="*/ 1708763 h 2379558"/>
                <a:gd name="connsiteX61" fmla="*/ 2499595 w 3738801"/>
                <a:gd name="connsiteY61" fmla="*/ 1691111 h 2379558"/>
                <a:gd name="connsiteX62" fmla="*/ 2453699 w 3738801"/>
                <a:gd name="connsiteY62" fmla="*/ 1691111 h 2379558"/>
                <a:gd name="connsiteX63" fmla="*/ 2453699 w 3738801"/>
                <a:gd name="connsiteY63" fmla="*/ 1676989 h 2379558"/>
                <a:gd name="connsiteX64" fmla="*/ 2443107 w 3738801"/>
                <a:gd name="connsiteY64" fmla="*/ 1676989 h 2379558"/>
                <a:gd name="connsiteX65" fmla="*/ 2443107 w 3738801"/>
                <a:gd name="connsiteY65" fmla="*/ 1662867 h 2379558"/>
                <a:gd name="connsiteX66" fmla="*/ 2428985 w 3738801"/>
                <a:gd name="connsiteY66" fmla="*/ 1662867 h 2379558"/>
                <a:gd name="connsiteX67" fmla="*/ 2428985 w 3738801"/>
                <a:gd name="connsiteY67" fmla="*/ 1648745 h 2379558"/>
                <a:gd name="connsiteX68" fmla="*/ 2425455 w 3738801"/>
                <a:gd name="connsiteY68" fmla="*/ 1648745 h 2379558"/>
                <a:gd name="connsiteX69" fmla="*/ 2425455 w 3738801"/>
                <a:gd name="connsiteY69" fmla="*/ 1638153 h 2379558"/>
                <a:gd name="connsiteX70" fmla="*/ 2404272 w 3738801"/>
                <a:gd name="connsiteY70" fmla="*/ 1638153 h 2379558"/>
                <a:gd name="connsiteX71" fmla="*/ 2404272 w 3738801"/>
                <a:gd name="connsiteY71" fmla="*/ 1616970 h 2379558"/>
                <a:gd name="connsiteX72" fmla="*/ 2376028 w 3738801"/>
                <a:gd name="connsiteY72" fmla="*/ 1616970 h 2379558"/>
                <a:gd name="connsiteX73" fmla="*/ 2376028 w 3738801"/>
                <a:gd name="connsiteY73" fmla="*/ 1609909 h 2379558"/>
                <a:gd name="connsiteX74" fmla="*/ 2312479 w 3738801"/>
                <a:gd name="connsiteY74" fmla="*/ 1609909 h 2379558"/>
                <a:gd name="connsiteX75" fmla="*/ 2312479 w 3738801"/>
                <a:gd name="connsiteY75" fmla="*/ 1567543 h 2379558"/>
                <a:gd name="connsiteX76" fmla="*/ 2301887 w 3738801"/>
                <a:gd name="connsiteY76" fmla="*/ 1567543 h 2379558"/>
                <a:gd name="connsiteX77" fmla="*/ 2301887 w 3738801"/>
                <a:gd name="connsiteY77" fmla="*/ 1560482 h 2379558"/>
                <a:gd name="connsiteX78" fmla="*/ 2273643 w 3738801"/>
                <a:gd name="connsiteY78" fmla="*/ 1560482 h 2379558"/>
                <a:gd name="connsiteX79" fmla="*/ 2273643 w 3738801"/>
                <a:gd name="connsiteY79" fmla="*/ 1539299 h 2379558"/>
                <a:gd name="connsiteX80" fmla="*/ 2270113 w 3738801"/>
                <a:gd name="connsiteY80" fmla="*/ 1542829 h 2379558"/>
                <a:gd name="connsiteX81" fmla="*/ 2270113 w 3738801"/>
                <a:gd name="connsiteY81" fmla="*/ 1535769 h 2379558"/>
                <a:gd name="connsiteX82" fmla="*/ 2259521 w 3738801"/>
                <a:gd name="connsiteY82" fmla="*/ 1535769 h 2379558"/>
                <a:gd name="connsiteX83" fmla="*/ 2259521 w 3738801"/>
                <a:gd name="connsiteY83" fmla="*/ 1486342 h 2379558"/>
                <a:gd name="connsiteX84" fmla="*/ 2210094 w 3738801"/>
                <a:gd name="connsiteY84" fmla="*/ 1486342 h 2379558"/>
                <a:gd name="connsiteX85" fmla="*/ 2210094 w 3738801"/>
                <a:gd name="connsiteY85" fmla="*/ 1461628 h 2379558"/>
                <a:gd name="connsiteX86" fmla="*/ 2195972 w 3738801"/>
                <a:gd name="connsiteY86" fmla="*/ 1461628 h 2379558"/>
                <a:gd name="connsiteX87" fmla="*/ 2195972 w 3738801"/>
                <a:gd name="connsiteY87" fmla="*/ 1447506 h 2379558"/>
                <a:gd name="connsiteX88" fmla="*/ 2192441 w 3738801"/>
                <a:gd name="connsiteY88" fmla="*/ 1447506 h 2379558"/>
                <a:gd name="connsiteX89" fmla="*/ 2192441 w 3738801"/>
                <a:gd name="connsiteY89" fmla="*/ 1426323 h 2379558"/>
                <a:gd name="connsiteX90" fmla="*/ 2164197 w 3738801"/>
                <a:gd name="connsiteY90" fmla="*/ 1426323 h 2379558"/>
                <a:gd name="connsiteX91" fmla="*/ 2164197 w 3738801"/>
                <a:gd name="connsiteY91" fmla="*/ 1401610 h 2379558"/>
                <a:gd name="connsiteX92" fmla="*/ 2153606 w 3738801"/>
                <a:gd name="connsiteY92" fmla="*/ 1401610 h 2379558"/>
                <a:gd name="connsiteX93" fmla="*/ 2153606 w 3738801"/>
                <a:gd name="connsiteY93" fmla="*/ 1380427 h 2379558"/>
                <a:gd name="connsiteX94" fmla="*/ 2132423 w 3738801"/>
                <a:gd name="connsiteY94" fmla="*/ 1380427 h 2379558"/>
                <a:gd name="connsiteX95" fmla="*/ 2128892 w 3738801"/>
                <a:gd name="connsiteY95" fmla="*/ 1376896 h 2379558"/>
                <a:gd name="connsiteX96" fmla="*/ 2111240 w 3738801"/>
                <a:gd name="connsiteY96" fmla="*/ 1376896 h 2379558"/>
                <a:gd name="connsiteX97" fmla="*/ 2111240 w 3738801"/>
                <a:gd name="connsiteY97" fmla="*/ 1362774 h 2379558"/>
                <a:gd name="connsiteX98" fmla="*/ 2104179 w 3738801"/>
                <a:gd name="connsiteY98" fmla="*/ 1362774 h 2379558"/>
                <a:gd name="connsiteX99" fmla="*/ 2104179 w 3738801"/>
                <a:gd name="connsiteY99" fmla="*/ 1352183 h 2379558"/>
                <a:gd name="connsiteX100" fmla="*/ 2093587 w 3738801"/>
                <a:gd name="connsiteY100" fmla="*/ 1352183 h 2379558"/>
                <a:gd name="connsiteX101" fmla="*/ 2093587 w 3738801"/>
                <a:gd name="connsiteY101" fmla="*/ 1341591 h 2379558"/>
                <a:gd name="connsiteX102" fmla="*/ 2079465 w 3738801"/>
                <a:gd name="connsiteY102" fmla="*/ 1341591 h 2379558"/>
                <a:gd name="connsiteX103" fmla="*/ 2079465 w 3738801"/>
                <a:gd name="connsiteY103" fmla="*/ 1331000 h 2379558"/>
                <a:gd name="connsiteX104" fmla="*/ 2079465 w 3738801"/>
                <a:gd name="connsiteY104" fmla="*/ 1331000 h 2379558"/>
                <a:gd name="connsiteX105" fmla="*/ 2079465 w 3738801"/>
                <a:gd name="connsiteY105" fmla="*/ 1320408 h 2379558"/>
                <a:gd name="connsiteX106" fmla="*/ 2068874 w 3738801"/>
                <a:gd name="connsiteY106" fmla="*/ 1320408 h 2379558"/>
                <a:gd name="connsiteX107" fmla="*/ 2068874 w 3738801"/>
                <a:gd name="connsiteY107" fmla="*/ 1309817 h 2379558"/>
                <a:gd name="connsiteX108" fmla="*/ 2068874 w 3738801"/>
                <a:gd name="connsiteY108" fmla="*/ 1299225 h 2379558"/>
                <a:gd name="connsiteX109" fmla="*/ 2061813 w 3738801"/>
                <a:gd name="connsiteY109" fmla="*/ 1299225 h 2379558"/>
                <a:gd name="connsiteX110" fmla="*/ 2061813 w 3738801"/>
                <a:gd name="connsiteY110" fmla="*/ 1292164 h 2379558"/>
                <a:gd name="connsiteX111" fmla="*/ 2015916 w 3738801"/>
                <a:gd name="connsiteY111" fmla="*/ 1292164 h 2379558"/>
                <a:gd name="connsiteX112" fmla="*/ 2015916 w 3738801"/>
                <a:gd name="connsiteY112" fmla="*/ 1278042 h 2379558"/>
                <a:gd name="connsiteX113" fmla="*/ 2005325 w 3738801"/>
                <a:gd name="connsiteY113" fmla="*/ 1278042 h 2379558"/>
                <a:gd name="connsiteX114" fmla="*/ 2005325 w 3738801"/>
                <a:gd name="connsiteY114" fmla="*/ 1263920 h 2379558"/>
                <a:gd name="connsiteX115" fmla="*/ 2001794 w 3738801"/>
                <a:gd name="connsiteY115" fmla="*/ 1267451 h 2379558"/>
                <a:gd name="connsiteX116" fmla="*/ 2001794 w 3738801"/>
                <a:gd name="connsiteY116" fmla="*/ 1260390 h 2379558"/>
                <a:gd name="connsiteX117" fmla="*/ 1955898 w 3738801"/>
                <a:gd name="connsiteY117" fmla="*/ 1260390 h 2379558"/>
                <a:gd name="connsiteX118" fmla="*/ 1955898 w 3738801"/>
                <a:gd name="connsiteY118" fmla="*/ 1239207 h 2379558"/>
                <a:gd name="connsiteX119" fmla="*/ 1941776 w 3738801"/>
                <a:gd name="connsiteY119" fmla="*/ 1239207 h 2379558"/>
                <a:gd name="connsiteX120" fmla="*/ 1941776 w 3738801"/>
                <a:gd name="connsiteY120" fmla="*/ 1225084 h 2379558"/>
                <a:gd name="connsiteX121" fmla="*/ 1927654 w 3738801"/>
                <a:gd name="connsiteY121" fmla="*/ 1225084 h 2379558"/>
                <a:gd name="connsiteX122" fmla="*/ 1927654 w 3738801"/>
                <a:gd name="connsiteY122" fmla="*/ 1225084 h 2379558"/>
                <a:gd name="connsiteX123" fmla="*/ 1917062 w 3738801"/>
                <a:gd name="connsiteY123" fmla="*/ 1214492 h 2379558"/>
                <a:gd name="connsiteX124" fmla="*/ 1917062 w 3738801"/>
                <a:gd name="connsiteY124" fmla="*/ 1189779 h 2379558"/>
                <a:gd name="connsiteX125" fmla="*/ 1906471 w 3738801"/>
                <a:gd name="connsiteY125" fmla="*/ 1189779 h 2379558"/>
                <a:gd name="connsiteX126" fmla="*/ 1906471 w 3738801"/>
                <a:gd name="connsiteY126" fmla="*/ 1172127 h 2379558"/>
                <a:gd name="connsiteX127" fmla="*/ 1892349 w 3738801"/>
                <a:gd name="connsiteY127" fmla="*/ 1172127 h 2379558"/>
                <a:gd name="connsiteX128" fmla="*/ 1892349 w 3738801"/>
                <a:gd name="connsiteY128" fmla="*/ 1161535 h 2379558"/>
                <a:gd name="connsiteX129" fmla="*/ 1888819 w 3738801"/>
                <a:gd name="connsiteY129" fmla="*/ 1158005 h 2379558"/>
                <a:gd name="connsiteX130" fmla="*/ 1888819 w 3738801"/>
                <a:gd name="connsiteY130" fmla="*/ 1150944 h 2379558"/>
                <a:gd name="connsiteX131" fmla="*/ 1881757 w 3738801"/>
                <a:gd name="connsiteY131" fmla="*/ 1150944 h 2379558"/>
                <a:gd name="connsiteX132" fmla="*/ 1881757 w 3738801"/>
                <a:gd name="connsiteY132" fmla="*/ 1140352 h 2379558"/>
                <a:gd name="connsiteX133" fmla="*/ 1871166 w 3738801"/>
                <a:gd name="connsiteY133" fmla="*/ 1140352 h 2379558"/>
                <a:gd name="connsiteX134" fmla="*/ 1871166 w 3738801"/>
                <a:gd name="connsiteY134" fmla="*/ 1133291 h 2379558"/>
                <a:gd name="connsiteX135" fmla="*/ 1839391 w 3738801"/>
                <a:gd name="connsiteY135" fmla="*/ 1133291 h 2379558"/>
                <a:gd name="connsiteX136" fmla="*/ 1839391 w 3738801"/>
                <a:gd name="connsiteY136" fmla="*/ 1083864 h 2379558"/>
                <a:gd name="connsiteX137" fmla="*/ 1825269 w 3738801"/>
                <a:gd name="connsiteY137" fmla="*/ 1083864 h 2379558"/>
                <a:gd name="connsiteX138" fmla="*/ 1825269 w 3738801"/>
                <a:gd name="connsiteY138" fmla="*/ 1073273 h 2379558"/>
                <a:gd name="connsiteX139" fmla="*/ 1814678 w 3738801"/>
                <a:gd name="connsiteY139" fmla="*/ 1073273 h 2379558"/>
                <a:gd name="connsiteX140" fmla="*/ 1804086 w 3738801"/>
                <a:gd name="connsiteY140" fmla="*/ 1073273 h 2379558"/>
                <a:gd name="connsiteX141" fmla="*/ 1804086 w 3738801"/>
                <a:gd name="connsiteY141" fmla="*/ 1062681 h 2379558"/>
                <a:gd name="connsiteX142" fmla="*/ 1797025 w 3738801"/>
                <a:gd name="connsiteY142" fmla="*/ 1062681 h 2379558"/>
                <a:gd name="connsiteX143" fmla="*/ 1797025 w 3738801"/>
                <a:gd name="connsiteY143" fmla="*/ 1041498 h 2379558"/>
                <a:gd name="connsiteX144" fmla="*/ 1793495 w 3738801"/>
                <a:gd name="connsiteY144" fmla="*/ 1041498 h 2379558"/>
                <a:gd name="connsiteX145" fmla="*/ 1793495 w 3738801"/>
                <a:gd name="connsiteY145" fmla="*/ 1013254 h 2379558"/>
                <a:gd name="connsiteX146" fmla="*/ 1768781 w 3738801"/>
                <a:gd name="connsiteY146" fmla="*/ 1013254 h 2379558"/>
                <a:gd name="connsiteX147" fmla="*/ 1768781 w 3738801"/>
                <a:gd name="connsiteY147" fmla="*/ 999132 h 2379558"/>
                <a:gd name="connsiteX148" fmla="*/ 1747598 w 3738801"/>
                <a:gd name="connsiteY148" fmla="*/ 999132 h 2379558"/>
                <a:gd name="connsiteX149" fmla="*/ 1747598 w 3738801"/>
                <a:gd name="connsiteY149" fmla="*/ 985010 h 2379558"/>
                <a:gd name="connsiteX150" fmla="*/ 1712293 w 3738801"/>
                <a:gd name="connsiteY150" fmla="*/ 985010 h 2379558"/>
                <a:gd name="connsiteX151" fmla="*/ 1712293 w 3738801"/>
                <a:gd name="connsiteY151" fmla="*/ 977949 h 2379558"/>
                <a:gd name="connsiteX152" fmla="*/ 1701702 w 3738801"/>
                <a:gd name="connsiteY152" fmla="*/ 977949 h 2379558"/>
                <a:gd name="connsiteX153" fmla="*/ 1701702 w 3738801"/>
                <a:gd name="connsiteY153" fmla="*/ 963827 h 2379558"/>
                <a:gd name="connsiteX154" fmla="*/ 1687580 w 3738801"/>
                <a:gd name="connsiteY154" fmla="*/ 963827 h 2379558"/>
                <a:gd name="connsiteX155" fmla="*/ 1676989 w 3738801"/>
                <a:gd name="connsiteY155" fmla="*/ 953236 h 2379558"/>
                <a:gd name="connsiteX156" fmla="*/ 1676989 w 3738801"/>
                <a:gd name="connsiteY156" fmla="*/ 939114 h 2379558"/>
                <a:gd name="connsiteX157" fmla="*/ 1645214 w 3738801"/>
                <a:gd name="connsiteY157" fmla="*/ 939114 h 2379558"/>
                <a:gd name="connsiteX158" fmla="*/ 1645214 w 3738801"/>
                <a:gd name="connsiteY158" fmla="*/ 928522 h 2379558"/>
                <a:gd name="connsiteX159" fmla="*/ 1627561 w 3738801"/>
                <a:gd name="connsiteY159" fmla="*/ 928522 h 2379558"/>
                <a:gd name="connsiteX160" fmla="*/ 1627561 w 3738801"/>
                <a:gd name="connsiteY160" fmla="*/ 914400 h 2379558"/>
                <a:gd name="connsiteX161" fmla="*/ 1616970 w 3738801"/>
                <a:gd name="connsiteY161" fmla="*/ 914400 h 2379558"/>
                <a:gd name="connsiteX162" fmla="*/ 1616970 w 3738801"/>
                <a:gd name="connsiteY162" fmla="*/ 896748 h 2379558"/>
                <a:gd name="connsiteX163" fmla="*/ 1616970 w 3738801"/>
                <a:gd name="connsiteY163" fmla="*/ 896748 h 2379558"/>
                <a:gd name="connsiteX164" fmla="*/ 1616970 w 3738801"/>
                <a:gd name="connsiteY164" fmla="*/ 875565 h 2379558"/>
                <a:gd name="connsiteX165" fmla="*/ 1574604 w 3738801"/>
                <a:gd name="connsiteY165" fmla="*/ 875565 h 2379558"/>
                <a:gd name="connsiteX166" fmla="*/ 1574604 w 3738801"/>
                <a:gd name="connsiteY166" fmla="*/ 864973 h 2379558"/>
                <a:gd name="connsiteX167" fmla="*/ 1567543 w 3738801"/>
                <a:gd name="connsiteY167" fmla="*/ 864973 h 2379558"/>
                <a:gd name="connsiteX168" fmla="*/ 1567543 w 3738801"/>
                <a:gd name="connsiteY168" fmla="*/ 850851 h 2379558"/>
                <a:gd name="connsiteX169" fmla="*/ 1564012 w 3738801"/>
                <a:gd name="connsiteY169" fmla="*/ 850851 h 2379558"/>
                <a:gd name="connsiteX170" fmla="*/ 1564012 w 3738801"/>
                <a:gd name="connsiteY170" fmla="*/ 836729 h 2379558"/>
                <a:gd name="connsiteX171" fmla="*/ 1560482 w 3738801"/>
                <a:gd name="connsiteY171" fmla="*/ 836729 h 2379558"/>
                <a:gd name="connsiteX172" fmla="*/ 1560482 w 3738801"/>
                <a:gd name="connsiteY172" fmla="*/ 826138 h 2379558"/>
                <a:gd name="connsiteX173" fmla="*/ 1556951 w 3738801"/>
                <a:gd name="connsiteY173" fmla="*/ 826138 h 2379558"/>
                <a:gd name="connsiteX174" fmla="*/ 1556951 w 3738801"/>
                <a:gd name="connsiteY174" fmla="*/ 808485 h 2379558"/>
                <a:gd name="connsiteX175" fmla="*/ 1521646 w 3738801"/>
                <a:gd name="connsiteY175" fmla="*/ 808485 h 2379558"/>
                <a:gd name="connsiteX176" fmla="*/ 1521646 w 3738801"/>
                <a:gd name="connsiteY176" fmla="*/ 797894 h 2379558"/>
                <a:gd name="connsiteX177" fmla="*/ 1511055 w 3738801"/>
                <a:gd name="connsiteY177" fmla="*/ 797894 h 2379558"/>
                <a:gd name="connsiteX178" fmla="*/ 1511055 w 3738801"/>
                <a:gd name="connsiteY178" fmla="*/ 790833 h 2379558"/>
                <a:gd name="connsiteX179" fmla="*/ 1496933 w 3738801"/>
                <a:gd name="connsiteY179" fmla="*/ 790833 h 2379558"/>
                <a:gd name="connsiteX180" fmla="*/ 1496933 w 3738801"/>
                <a:gd name="connsiteY180" fmla="*/ 780241 h 2379558"/>
                <a:gd name="connsiteX181" fmla="*/ 1486341 w 3738801"/>
                <a:gd name="connsiteY181" fmla="*/ 780241 h 2379558"/>
                <a:gd name="connsiteX182" fmla="*/ 1486341 w 3738801"/>
                <a:gd name="connsiteY182" fmla="*/ 773180 h 2379558"/>
                <a:gd name="connsiteX183" fmla="*/ 1468689 w 3738801"/>
                <a:gd name="connsiteY183" fmla="*/ 773180 h 2379558"/>
                <a:gd name="connsiteX184" fmla="*/ 1468689 w 3738801"/>
                <a:gd name="connsiteY184" fmla="*/ 748467 h 2379558"/>
                <a:gd name="connsiteX185" fmla="*/ 1436914 w 3738801"/>
                <a:gd name="connsiteY185" fmla="*/ 748467 h 2379558"/>
                <a:gd name="connsiteX186" fmla="*/ 1436914 w 3738801"/>
                <a:gd name="connsiteY186" fmla="*/ 734345 h 2379558"/>
                <a:gd name="connsiteX187" fmla="*/ 1422792 w 3738801"/>
                <a:gd name="connsiteY187" fmla="*/ 734345 h 2379558"/>
                <a:gd name="connsiteX188" fmla="*/ 1422792 w 3738801"/>
                <a:gd name="connsiteY188" fmla="*/ 723753 h 2379558"/>
                <a:gd name="connsiteX189" fmla="*/ 1419262 w 3738801"/>
                <a:gd name="connsiteY189" fmla="*/ 723753 h 2379558"/>
                <a:gd name="connsiteX190" fmla="*/ 1419262 w 3738801"/>
                <a:gd name="connsiteY190" fmla="*/ 716692 h 2379558"/>
                <a:gd name="connsiteX191" fmla="*/ 1415731 w 3738801"/>
                <a:gd name="connsiteY191" fmla="*/ 716692 h 2379558"/>
                <a:gd name="connsiteX192" fmla="*/ 1415731 w 3738801"/>
                <a:gd name="connsiteY192" fmla="*/ 709631 h 2379558"/>
                <a:gd name="connsiteX193" fmla="*/ 1408670 w 3738801"/>
                <a:gd name="connsiteY193" fmla="*/ 709631 h 2379558"/>
                <a:gd name="connsiteX194" fmla="*/ 1408670 w 3738801"/>
                <a:gd name="connsiteY194" fmla="*/ 702570 h 2379558"/>
                <a:gd name="connsiteX195" fmla="*/ 1373365 w 3738801"/>
                <a:gd name="connsiteY195" fmla="*/ 702570 h 2379558"/>
                <a:gd name="connsiteX196" fmla="*/ 1373365 w 3738801"/>
                <a:gd name="connsiteY196" fmla="*/ 688448 h 2379558"/>
                <a:gd name="connsiteX197" fmla="*/ 1362774 w 3738801"/>
                <a:gd name="connsiteY197" fmla="*/ 688448 h 2379558"/>
                <a:gd name="connsiteX198" fmla="*/ 1362774 w 3738801"/>
                <a:gd name="connsiteY198" fmla="*/ 681387 h 2379558"/>
                <a:gd name="connsiteX199" fmla="*/ 1355713 w 3738801"/>
                <a:gd name="connsiteY199" fmla="*/ 681387 h 2379558"/>
                <a:gd name="connsiteX200" fmla="*/ 1355713 w 3738801"/>
                <a:gd name="connsiteY200" fmla="*/ 677857 h 2379558"/>
                <a:gd name="connsiteX201" fmla="*/ 1348652 w 3738801"/>
                <a:gd name="connsiteY201" fmla="*/ 677857 h 2379558"/>
                <a:gd name="connsiteX202" fmla="*/ 1348652 w 3738801"/>
                <a:gd name="connsiteY202" fmla="*/ 667265 h 2379558"/>
                <a:gd name="connsiteX203" fmla="*/ 1338060 w 3738801"/>
                <a:gd name="connsiteY203" fmla="*/ 667265 h 2379558"/>
                <a:gd name="connsiteX204" fmla="*/ 1341590 w 3738801"/>
                <a:gd name="connsiteY204" fmla="*/ 663735 h 2379558"/>
                <a:gd name="connsiteX205" fmla="*/ 1334530 w 3738801"/>
                <a:gd name="connsiteY205" fmla="*/ 663735 h 2379558"/>
                <a:gd name="connsiteX206" fmla="*/ 1334530 w 3738801"/>
                <a:gd name="connsiteY206" fmla="*/ 656674 h 2379558"/>
                <a:gd name="connsiteX207" fmla="*/ 1330999 w 3738801"/>
                <a:gd name="connsiteY207" fmla="*/ 656674 h 2379558"/>
                <a:gd name="connsiteX208" fmla="*/ 1330999 w 3738801"/>
                <a:gd name="connsiteY208" fmla="*/ 649613 h 2379558"/>
                <a:gd name="connsiteX209" fmla="*/ 1316877 w 3738801"/>
                <a:gd name="connsiteY209" fmla="*/ 649613 h 2379558"/>
                <a:gd name="connsiteX210" fmla="*/ 1316877 w 3738801"/>
                <a:gd name="connsiteY210" fmla="*/ 639021 h 2379558"/>
                <a:gd name="connsiteX211" fmla="*/ 1316877 w 3738801"/>
                <a:gd name="connsiteY211" fmla="*/ 635491 h 2379558"/>
                <a:gd name="connsiteX212" fmla="*/ 1316877 w 3738801"/>
                <a:gd name="connsiteY212" fmla="*/ 631960 h 2379558"/>
                <a:gd name="connsiteX213" fmla="*/ 1278041 w 3738801"/>
                <a:gd name="connsiteY213" fmla="*/ 631960 h 2379558"/>
                <a:gd name="connsiteX214" fmla="*/ 1278041 w 3738801"/>
                <a:gd name="connsiteY214" fmla="*/ 614308 h 2379558"/>
                <a:gd name="connsiteX215" fmla="*/ 1267450 w 3738801"/>
                <a:gd name="connsiteY215" fmla="*/ 603717 h 2379558"/>
                <a:gd name="connsiteX216" fmla="*/ 1267450 w 3738801"/>
                <a:gd name="connsiteY216" fmla="*/ 586064 h 2379558"/>
                <a:gd name="connsiteX217" fmla="*/ 1260389 w 3738801"/>
                <a:gd name="connsiteY217" fmla="*/ 586064 h 2379558"/>
                <a:gd name="connsiteX218" fmla="*/ 1260389 w 3738801"/>
                <a:gd name="connsiteY218" fmla="*/ 575472 h 2379558"/>
                <a:gd name="connsiteX219" fmla="*/ 1246267 w 3738801"/>
                <a:gd name="connsiteY219" fmla="*/ 575472 h 2379558"/>
                <a:gd name="connsiteX220" fmla="*/ 1246267 w 3738801"/>
                <a:gd name="connsiteY220" fmla="*/ 557820 h 2379558"/>
                <a:gd name="connsiteX221" fmla="*/ 1235675 w 3738801"/>
                <a:gd name="connsiteY221" fmla="*/ 557820 h 2379558"/>
                <a:gd name="connsiteX222" fmla="*/ 1235675 w 3738801"/>
                <a:gd name="connsiteY222" fmla="*/ 543698 h 2379558"/>
                <a:gd name="connsiteX223" fmla="*/ 1210962 w 3738801"/>
                <a:gd name="connsiteY223" fmla="*/ 543698 h 2379558"/>
                <a:gd name="connsiteX224" fmla="*/ 1210962 w 3738801"/>
                <a:gd name="connsiteY224" fmla="*/ 515454 h 2379558"/>
                <a:gd name="connsiteX225" fmla="*/ 1175657 w 3738801"/>
                <a:gd name="connsiteY225" fmla="*/ 515454 h 2379558"/>
                <a:gd name="connsiteX226" fmla="*/ 1175657 w 3738801"/>
                <a:gd name="connsiteY226" fmla="*/ 504862 h 2379558"/>
                <a:gd name="connsiteX227" fmla="*/ 1126230 w 3738801"/>
                <a:gd name="connsiteY227" fmla="*/ 504862 h 2379558"/>
                <a:gd name="connsiteX228" fmla="*/ 1126230 w 3738801"/>
                <a:gd name="connsiteY228" fmla="*/ 497801 h 2379558"/>
                <a:gd name="connsiteX229" fmla="*/ 1105047 w 3738801"/>
                <a:gd name="connsiteY229" fmla="*/ 497801 h 2379558"/>
                <a:gd name="connsiteX230" fmla="*/ 1105047 w 3738801"/>
                <a:gd name="connsiteY230" fmla="*/ 480149 h 2379558"/>
                <a:gd name="connsiteX231" fmla="*/ 1087394 w 3738801"/>
                <a:gd name="connsiteY231" fmla="*/ 480149 h 2379558"/>
                <a:gd name="connsiteX232" fmla="*/ 1087394 w 3738801"/>
                <a:gd name="connsiteY232" fmla="*/ 473088 h 2379558"/>
                <a:gd name="connsiteX233" fmla="*/ 1083864 w 3738801"/>
                <a:gd name="connsiteY233" fmla="*/ 473088 h 2379558"/>
                <a:gd name="connsiteX234" fmla="*/ 1083864 w 3738801"/>
                <a:gd name="connsiteY234" fmla="*/ 466027 h 2379558"/>
                <a:gd name="connsiteX235" fmla="*/ 1062681 w 3738801"/>
                <a:gd name="connsiteY235" fmla="*/ 466027 h 2379558"/>
                <a:gd name="connsiteX236" fmla="*/ 1062681 w 3738801"/>
                <a:gd name="connsiteY236" fmla="*/ 455435 h 2379558"/>
                <a:gd name="connsiteX237" fmla="*/ 1002662 w 3738801"/>
                <a:gd name="connsiteY237" fmla="*/ 455435 h 2379558"/>
                <a:gd name="connsiteX238" fmla="*/ 1002662 w 3738801"/>
                <a:gd name="connsiteY238" fmla="*/ 441313 h 2379558"/>
                <a:gd name="connsiteX239" fmla="*/ 995601 w 3738801"/>
                <a:gd name="connsiteY239" fmla="*/ 441313 h 2379558"/>
                <a:gd name="connsiteX240" fmla="*/ 995601 w 3738801"/>
                <a:gd name="connsiteY240" fmla="*/ 434252 h 2379558"/>
                <a:gd name="connsiteX241" fmla="*/ 939113 w 3738801"/>
                <a:gd name="connsiteY241" fmla="*/ 434252 h 2379558"/>
                <a:gd name="connsiteX242" fmla="*/ 939113 w 3738801"/>
                <a:gd name="connsiteY242" fmla="*/ 420130 h 2379558"/>
                <a:gd name="connsiteX243" fmla="*/ 932052 w 3738801"/>
                <a:gd name="connsiteY243" fmla="*/ 420130 h 2379558"/>
                <a:gd name="connsiteX244" fmla="*/ 932052 w 3738801"/>
                <a:gd name="connsiteY244" fmla="*/ 413069 h 2379558"/>
                <a:gd name="connsiteX245" fmla="*/ 921461 w 3738801"/>
                <a:gd name="connsiteY245" fmla="*/ 413069 h 2379558"/>
                <a:gd name="connsiteX246" fmla="*/ 921461 w 3738801"/>
                <a:gd name="connsiteY246" fmla="*/ 388356 h 2379558"/>
                <a:gd name="connsiteX247" fmla="*/ 907339 w 3738801"/>
                <a:gd name="connsiteY247" fmla="*/ 388356 h 2379558"/>
                <a:gd name="connsiteX248" fmla="*/ 907339 w 3738801"/>
                <a:gd name="connsiteY248" fmla="*/ 367173 h 2379558"/>
                <a:gd name="connsiteX249" fmla="*/ 907339 w 3738801"/>
                <a:gd name="connsiteY249" fmla="*/ 360112 h 2379558"/>
                <a:gd name="connsiteX250" fmla="*/ 889686 w 3738801"/>
                <a:gd name="connsiteY250" fmla="*/ 360112 h 2379558"/>
                <a:gd name="connsiteX251" fmla="*/ 889686 w 3738801"/>
                <a:gd name="connsiteY251" fmla="*/ 345990 h 2379558"/>
                <a:gd name="connsiteX252" fmla="*/ 872034 w 3738801"/>
                <a:gd name="connsiteY252" fmla="*/ 345990 h 2379558"/>
                <a:gd name="connsiteX253" fmla="*/ 872034 w 3738801"/>
                <a:gd name="connsiteY253" fmla="*/ 338929 h 2379558"/>
                <a:gd name="connsiteX254" fmla="*/ 819076 w 3738801"/>
                <a:gd name="connsiteY254" fmla="*/ 338929 h 2379558"/>
                <a:gd name="connsiteX255" fmla="*/ 819076 w 3738801"/>
                <a:gd name="connsiteY255" fmla="*/ 317746 h 2379558"/>
                <a:gd name="connsiteX256" fmla="*/ 812015 w 3738801"/>
                <a:gd name="connsiteY256" fmla="*/ 317746 h 2379558"/>
                <a:gd name="connsiteX257" fmla="*/ 812015 w 3738801"/>
                <a:gd name="connsiteY257" fmla="*/ 303623 h 2379558"/>
                <a:gd name="connsiteX258" fmla="*/ 776710 w 3738801"/>
                <a:gd name="connsiteY258" fmla="*/ 303623 h 2379558"/>
                <a:gd name="connsiteX259" fmla="*/ 776710 w 3738801"/>
                <a:gd name="connsiteY259" fmla="*/ 293032 h 2379558"/>
                <a:gd name="connsiteX260" fmla="*/ 769649 w 3738801"/>
                <a:gd name="connsiteY260" fmla="*/ 285971 h 2379558"/>
                <a:gd name="connsiteX261" fmla="*/ 759058 w 3738801"/>
                <a:gd name="connsiteY261" fmla="*/ 285971 h 2379558"/>
                <a:gd name="connsiteX262" fmla="*/ 759058 w 3738801"/>
                <a:gd name="connsiteY262" fmla="*/ 278910 h 2379558"/>
                <a:gd name="connsiteX263" fmla="*/ 751997 w 3738801"/>
                <a:gd name="connsiteY263" fmla="*/ 278910 h 2379558"/>
                <a:gd name="connsiteX264" fmla="*/ 751997 w 3738801"/>
                <a:gd name="connsiteY264" fmla="*/ 264788 h 2379558"/>
                <a:gd name="connsiteX265" fmla="*/ 727283 w 3738801"/>
                <a:gd name="connsiteY265" fmla="*/ 264788 h 2379558"/>
                <a:gd name="connsiteX266" fmla="*/ 730814 w 3738801"/>
                <a:gd name="connsiteY266" fmla="*/ 261257 h 2379558"/>
                <a:gd name="connsiteX267" fmla="*/ 723753 w 3738801"/>
                <a:gd name="connsiteY267" fmla="*/ 261257 h 2379558"/>
                <a:gd name="connsiteX268" fmla="*/ 723753 w 3738801"/>
                <a:gd name="connsiteY268" fmla="*/ 254196 h 2379558"/>
                <a:gd name="connsiteX269" fmla="*/ 699039 w 3738801"/>
                <a:gd name="connsiteY269" fmla="*/ 254196 h 2379558"/>
                <a:gd name="connsiteX270" fmla="*/ 699039 w 3738801"/>
                <a:gd name="connsiteY270" fmla="*/ 233013 h 2379558"/>
                <a:gd name="connsiteX271" fmla="*/ 639021 w 3738801"/>
                <a:gd name="connsiteY271" fmla="*/ 233013 h 2379558"/>
                <a:gd name="connsiteX272" fmla="*/ 639021 w 3738801"/>
                <a:gd name="connsiteY272" fmla="*/ 208300 h 2379558"/>
                <a:gd name="connsiteX273" fmla="*/ 617838 w 3738801"/>
                <a:gd name="connsiteY273" fmla="*/ 208300 h 2379558"/>
                <a:gd name="connsiteX274" fmla="*/ 617838 w 3738801"/>
                <a:gd name="connsiteY274" fmla="*/ 190647 h 2379558"/>
                <a:gd name="connsiteX275" fmla="*/ 568411 w 3738801"/>
                <a:gd name="connsiteY275" fmla="*/ 190647 h 2379558"/>
                <a:gd name="connsiteX276" fmla="*/ 568411 w 3738801"/>
                <a:gd name="connsiteY276" fmla="*/ 172995 h 2379558"/>
                <a:gd name="connsiteX277" fmla="*/ 557819 w 3738801"/>
                <a:gd name="connsiteY277" fmla="*/ 172995 h 2379558"/>
                <a:gd name="connsiteX278" fmla="*/ 557819 w 3738801"/>
                <a:gd name="connsiteY278" fmla="*/ 172995 h 2379558"/>
                <a:gd name="connsiteX279" fmla="*/ 511923 w 3738801"/>
                <a:gd name="connsiteY279" fmla="*/ 172995 h 2379558"/>
                <a:gd name="connsiteX280" fmla="*/ 511923 w 3738801"/>
                <a:gd name="connsiteY280" fmla="*/ 144751 h 2379558"/>
                <a:gd name="connsiteX281" fmla="*/ 504862 w 3738801"/>
                <a:gd name="connsiteY281" fmla="*/ 144751 h 2379558"/>
                <a:gd name="connsiteX282" fmla="*/ 504862 w 3738801"/>
                <a:gd name="connsiteY282" fmla="*/ 130629 h 2379558"/>
                <a:gd name="connsiteX283" fmla="*/ 427191 w 3738801"/>
                <a:gd name="connsiteY283" fmla="*/ 130629 h 2379558"/>
                <a:gd name="connsiteX284" fmla="*/ 427191 w 3738801"/>
                <a:gd name="connsiteY284" fmla="*/ 123568 h 2379558"/>
                <a:gd name="connsiteX285" fmla="*/ 406008 w 3738801"/>
                <a:gd name="connsiteY285" fmla="*/ 123568 h 2379558"/>
                <a:gd name="connsiteX286" fmla="*/ 406008 w 3738801"/>
                <a:gd name="connsiteY286" fmla="*/ 98854 h 2379558"/>
                <a:gd name="connsiteX287" fmla="*/ 367172 w 3738801"/>
                <a:gd name="connsiteY287" fmla="*/ 98854 h 2379558"/>
                <a:gd name="connsiteX288" fmla="*/ 367172 w 3738801"/>
                <a:gd name="connsiteY288" fmla="*/ 95324 h 2379558"/>
                <a:gd name="connsiteX289" fmla="*/ 360111 w 3738801"/>
                <a:gd name="connsiteY289" fmla="*/ 95324 h 2379558"/>
                <a:gd name="connsiteX290" fmla="*/ 360111 w 3738801"/>
                <a:gd name="connsiteY290" fmla="*/ 91793 h 2379558"/>
                <a:gd name="connsiteX291" fmla="*/ 307153 w 3738801"/>
                <a:gd name="connsiteY291" fmla="*/ 91793 h 2379558"/>
                <a:gd name="connsiteX292" fmla="*/ 307153 w 3738801"/>
                <a:gd name="connsiteY292" fmla="*/ 77671 h 2379558"/>
                <a:gd name="connsiteX293" fmla="*/ 254196 w 3738801"/>
                <a:gd name="connsiteY293" fmla="*/ 77671 h 2379558"/>
                <a:gd name="connsiteX294" fmla="*/ 254196 w 3738801"/>
                <a:gd name="connsiteY294" fmla="*/ 52958 h 2379558"/>
                <a:gd name="connsiteX295" fmla="*/ 243604 w 3738801"/>
                <a:gd name="connsiteY295" fmla="*/ 52958 h 2379558"/>
                <a:gd name="connsiteX296" fmla="*/ 243604 w 3738801"/>
                <a:gd name="connsiteY296" fmla="*/ 45897 h 2379558"/>
                <a:gd name="connsiteX297" fmla="*/ 229482 w 3738801"/>
                <a:gd name="connsiteY297" fmla="*/ 45897 h 2379558"/>
                <a:gd name="connsiteX298" fmla="*/ 229482 w 3738801"/>
                <a:gd name="connsiteY298" fmla="*/ 42366 h 2379558"/>
                <a:gd name="connsiteX299" fmla="*/ 211830 w 3738801"/>
                <a:gd name="connsiteY299" fmla="*/ 42366 h 2379558"/>
                <a:gd name="connsiteX300" fmla="*/ 211830 w 3738801"/>
                <a:gd name="connsiteY300" fmla="*/ 31775 h 2379558"/>
                <a:gd name="connsiteX301" fmla="*/ 130628 w 3738801"/>
                <a:gd name="connsiteY301" fmla="*/ 31775 h 2379558"/>
                <a:gd name="connsiteX302" fmla="*/ 130628 w 3738801"/>
                <a:gd name="connsiteY302" fmla="*/ 0 h 2379558"/>
                <a:gd name="connsiteX303" fmla="*/ 0 w 3738801"/>
                <a:gd name="connsiteY303" fmla="*/ 0 h 237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3738801" h="2379558">
                  <a:moveTo>
                    <a:pt x="3738801" y="2379558"/>
                  </a:moveTo>
                  <a:lnTo>
                    <a:pt x="3738801" y="2323071"/>
                  </a:lnTo>
                  <a:lnTo>
                    <a:pt x="3583459" y="2323071"/>
                  </a:lnTo>
                  <a:lnTo>
                    <a:pt x="3583459" y="2298357"/>
                  </a:lnTo>
                  <a:lnTo>
                    <a:pt x="3463422" y="2298357"/>
                  </a:lnTo>
                  <a:lnTo>
                    <a:pt x="3463422" y="2277174"/>
                  </a:lnTo>
                  <a:lnTo>
                    <a:pt x="3435178" y="2277174"/>
                  </a:lnTo>
                  <a:lnTo>
                    <a:pt x="3435178" y="2248930"/>
                  </a:lnTo>
                  <a:lnTo>
                    <a:pt x="3413995" y="2248930"/>
                  </a:lnTo>
                  <a:lnTo>
                    <a:pt x="3413995" y="2238339"/>
                  </a:lnTo>
                  <a:lnTo>
                    <a:pt x="3399873" y="2238339"/>
                  </a:lnTo>
                  <a:lnTo>
                    <a:pt x="3399873" y="2210095"/>
                  </a:lnTo>
                  <a:lnTo>
                    <a:pt x="3378690" y="2210095"/>
                  </a:lnTo>
                  <a:lnTo>
                    <a:pt x="3378690" y="2178320"/>
                  </a:lnTo>
                  <a:lnTo>
                    <a:pt x="3322202" y="2178320"/>
                  </a:lnTo>
                  <a:lnTo>
                    <a:pt x="3322202" y="2160668"/>
                  </a:lnTo>
                  <a:lnTo>
                    <a:pt x="3283367" y="2160668"/>
                  </a:lnTo>
                  <a:lnTo>
                    <a:pt x="3283367" y="2139484"/>
                  </a:lnTo>
                  <a:lnTo>
                    <a:pt x="3269245" y="2139484"/>
                  </a:lnTo>
                  <a:lnTo>
                    <a:pt x="3269245" y="2118301"/>
                  </a:lnTo>
                  <a:lnTo>
                    <a:pt x="3241001" y="2118301"/>
                  </a:lnTo>
                  <a:lnTo>
                    <a:pt x="3241001" y="2104179"/>
                  </a:lnTo>
                  <a:lnTo>
                    <a:pt x="3177452" y="2104179"/>
                  </a:lnTo>
                  <a:lnTo>
                    <a:pt x="3177452" y="2075935"/>
                  </a:lnTo>
                  <a:lnTo>
                    <a:pt x="3145677" y="2075935"/>
                  </a:lnTo>
                  <a:lnTo>
                    <a:pt x="3145677" y="2054752"/>
                  </a:lnTo>
                  <a:lnTo>
                    <a:pt x="3110372" y="2054752"/>
                  </a:lnTo>
                  <a:lnTo>
                    <a:pt x="3110372" y="2033569"/>
                  </a:lnTo>
                  <a:lnTo>
                    <a:pt x="3089189" y="2033569"/>
                  </a:lnTo>
                  <a:lnTo>
                    <a:pt x="3089189" y="1991203"/>
                  </a:lnTo>
                  <a:lnTo>
                    <a:pt x="3050353" y="1991203"/>
                  </a:lnTo>
                  <a:lnTo>
                    <a:pt x="3050353" y="1977081"/>
                  </a:lnTo>
                  <a:lnTo>
                    <a:pt x="3046823" y="1977081"/>
                  </a:lnTo>
                  <a:lnTo>
                    <a:pt x="3046823" y="1955898"/>
                  </a:lnTo>
                  <a:lnTo>
                    <a:pt x="3000926" y="1955898"/>
                  </a:lnTo>
                  <a:lnTo>
                    <a:pt x="3000926" y="1910002"/>
                  </a:lnTo>
                  <a:lnTo>
                    <a:pt x="2972682" y="1910002"/>
                  </a:lnTo>
                  <a:lnTo>
                    <a:pt x="2972682" y="1885288"/>
                  </a:lnTo>
                  <a:lnTo>
                    <a:pt x="2916194" y="1885288"/>
                  </a:lnTo>
                  <a:lnTo>
                    <a:pt x="2916194" y="1874697"/>
                  </a:lnTo>
                  <a:lnTo>
                    <a:pt x="2880889" y="1874697"/>
                  </a:lnTo>
                  <a:lnTo>
                    <a:pt x="2880889" y="1849983"/>
                  </a:lnTo>
                  <a:lnTo>
                    <a:pt x="2796157" y="1849983"/>
                  </a:lnTo>
                  <a:lnTo>
                    <a:pt x="2796157" y="1828800"/>
                  </a:lnTo>
                  <a:lnTo>
                    <a:pt x="2729078" y="1828800"/>
                  </a:lnTo>
                  <a:lnTo>
                    <a:pt x="2729078" y="1807617"/>
                  </a:lnTo>
                  <a:lnTo>
                    <a:pt x="2697303" y="1807617"/>
                  </a:lnTo>
                  <a:lnTo>
                    <a:pt x="2697303" y="1789965"/>
                  </a:lnTo>
                  <a:lnTo>
                    <a:pt x="2626693" y="1789965"/>
                  </a:lnTo>
                  <a:lnTo>
                    <a:pt x="2616102" y="1779374"/>
                  </a:lnTo>
                  <a:lnTo>
                    <a:pt x="2580797" y="1779374"/>
                  </a:lnTo>
                  <a:lnTo>
                    <a:pt x="2580797" y="1761721"/>
                  </a:lnTo>
                  <a:lnTo>
                    <a:pt x="2577266" y="1758190"/>
                  </a:lnTo>
                  <a:lnTo>
                    <a:pt x="2580797" y="1754659"/>
                  </a:lnTo>
                  <a:lnTo>
                    <a:pt x="2570205" y="1754659"/>
                  </a:lnTo>
                  <a:lnTo>
                    <a:pt x="2570205" y="1737007"/>
                  </a:lnTo>
                  <a:lnTo>
                    <a:pt x="2563144" y="1737007"/>
                  </a:lnTo>
                  <a:lnTo>
                    <a:pt x="2563144" y="1715824"/>
                  </a:lnTo>
                  <a:lnTo>
                    <a:pt x="2538431" y="1715824"/>
                  </a:lnTo>
                  <a:lnTo>
                    <a:pt x="2538431" y="1708763"/>
                  </a:lnTo>
                  <a:lnTo>
                    <a:pt x="2499595" y="1708763"/>
                  </a:lnTo>
                  <a:lnTo>
                    <a:pt x="2499595" y="1691111"/>
                  </a:lnTo>
                  <a:lnTo>
                    <a:pt x="2453699" y="1691111"/>
                  </a:lnTo>
                  <a:lnTo>
                    <a:pt x="2453699" y="1676989"/>
                  </a:lnTo>
                  <a:lnTo>
                    <a:pt x="2443107" y="1676989"/>
                  </a:lnTo>
                  <a:lnTo>
                    <a:pt x="2443107" y="1662867"/>
                  </a:lnTo>
                  <a:lnTo>
                    <a:pt x="2428985" y="1662867"/>
                  </a:lnTo>
                  <a:lnTo>
                    <a:pt x="2428985" y="1648745"/>
                  </a:lnTo>
                  <a:lnTo>
                    <a:pt x="2425455" y="1648745"/>
                  </a:lnTo>
                  <a:lnTo>
                    <a:pt x="2425455" y="1638153"/>
                  </a:lnTo>
                  <a:lnTo>
                    <a:pt x="2404272" y="1638153"/>
                  </a:lnTo>
                  <a:lnTo>
                    <a:pt x="2404272" y="1616970"/>
                  </a:lnTo>
                  <a:lnTo>
                    <a:pt x="2376028" y="1616970"/>
                  </a:lnTo>
                  <a:lnTo>
                    <a:pt x="2376028" y="1609909"/>
                  </a:lnTo>
                  <a:lnTo>
                    <a:pt x="2312479" y="1609909"/>
                  </a:lnTo>
                  <a:lnTo>
                    <a:pt x="2312479" y="1567543"/>
                  </a:lnTo>
                  <a:lnTo>
                    <a:pt x="2301887" y="1567543"/>
                  </a:lnTo>
                  <a:lnTo>
                    <a:pt x="2301887" y="1560482"/>
                  </a:lnTo>
                  <a:lnTo>
                    <a:pt x="2273643" y="1560482"/>
                  </a:lnTo>
                  <a:lnTo>
                    <a:pt x="2273643" y="1539299"/>
                  </a:lnTo>
                  <a:lnTo>
                    <a:pt x="2270113" y="1542829"/>
                  </a:lnTo>
                  <a:lnTo>
                    <a:pt x="2270113" y="1535769"/>
                  </a:lnTo>
                  <a:lnTo>
                    <a:pt x="2259521" y="1535769"/>
                  </a:lnTo>
                  <a:lnTo>
                    <a:pt x="2259521" y="1486342"/>
                  </a:lnTo>
                  <a:lnTo>
                    <a:pt x="2210094" y="1486342"/>
                  </a:lnTo>
                  <a:lnTo>
                    <a:pt x="2210094" y="1461628"/>
                  </a:lnTo>
                  <a:lnTo>
                    <a:pt x="2195972" y="1461628"/>
                  </a:lnTo>
                  <a:lnTo>
                    <a:pt x="2195972" y="1447506"/>
                  </a:lnTo>
                  <a:lnTo>
                    <a:pt x="2192441" y="1447506"/>
                  </a:lnTo>
                  <a:lnTo>
                    <a:pt x="2192441" y="1426323"/>
                  </a:lnTo>
                  <a:lnTo>
                    <a:pt x="2164197" y="1426323"/>
                  </a:lnTo>
                  <a:lnTo>
                    <a:pt x="2164197" y="1401610"/>
                  </a:lnTo>
                  <a:lnTo>
                    <a:pt x="2153606" y="1401610"/>
                  </a:lnTo>
                  <a:lnTo>
                    <a:pt x="2153606" y="1380427"/>
                  </a:lnTo>
                  <a:lnTo>
                    <a:pt x="2132423" y="1380427"/>
                  </a:lnTo>
                  <a:lnTo>
                    <a:pt x="2128892" y="1376896"/>
                  </a:lnTo>
                  <a:lnTo>
                    <a:pt x="2111240" y="1376896"/>
                  </a:lnTo>
                  <a:lnTo>
                    <a:pt x="2111240" y="1362774"/>
                  </a:lnTo>
                  <a:lnTo>
                    <a:pt x="2104179" y="1362774"/>
                  </a:lnTo>
                  <a:lnTo>
                    <a:pt x="2104179" y="1352183"/>
                  </a:lnTo>
                  <a:lnTo>
                    <a:pt x="2093587" y="1352183"/>
                  </a:lnTo>
                  <a:lnTo>
                    <a:pt x="2093587" y="1341591"/>
                  </a:lnTo>
                  <a:lnTo>
                    <a:pt x="2079465" y="1341591"/>
                  </a:lnTo>
                  <a:lnTo>
                    <a:pt x="2079465" y="1331000"/>
                  </a:lnTo>
                  <a:lnTo>
                    <a:pt x="2079465" y="1331000"/>
                  </a:lnTo>
                  <a:lnTo>
                    <a:pt x="2079465" y="1320408"/>
                  </a:lnTo>
                  <a:lnTo>
                    <a:pt x="2068874" y="1320408"/>
                  </a:lnTo>
                  <a:lnTo>
                    <a:pt x="2068874" y="1309817"/>
                  </a:lnTo>
                  <a:lnTo>
                    <a:pt x="2068874" y="1299225"/>
                  </a:lnTo>
                  <a:lnTo>
                    <a:pt x="2061813" y="1299225"/>
                  </a:lnTo>
                  <a:lnTo>
                    <a:pt x="2061813" y="1292164"/>
                  </a:lnTo>
                  <a:lnTo>
                    <a:pt x="2015916" y="1292164"/>
                  </a:lnTo>
                  <a:lnTo>
                    <a:pt x="2015916" y="1278042"/>
                  </a:lnTo>
                  <a:lnTo>
                    <a:pt x="2005325" y="1278042"/>
                  </a:lnTo>
                  <a:lnTo>
                    <a:pt x="2005325" y="1263920"/>
                  </a:lnTo>
                  <a:lnTo>
                    <a:pt x="2001794" y="1267451"/>
                  </a:lnTo>
                  <a:lnTo>
                    <a:pt x="2001794" y="1260390"/>
                  </a:lnTo>
                  <a:lnTo>
                    <a:pt x="1955898" y="1260390"/>
                  </a:lnTo>
                  <a:lnTo>
                    <a:pt x="1955898" y="1239207"/>
                  </a:lnTo>
                  <a:lnTo>
                    <a:pt x="1941776" y="1239207"/>
                  </a:lnTo>
                  <a:lnTo>
                    <a:pt x="1941776" y="1225084"/>
                  </a:lnTo>
                  <a:lnTo>
                    <a:pt x="1927654" y="1225084"/>
                  </a:lnTo>
                  <a:lnTo>
                    <a:pt x="1927654" y="1225084"/>
                  </a:lnTo>
                  <a:lnTo>
                    <a:pt x="1917062" y="1214492"/>
                  </a:lnTo>
                  <a:lnTo>
                    <a:pt x="1917062" y="1189779"/>
                  </a:lnTo>
                  <a:lnTo>
                    <a:pt x="1906471" y="1189779"/>
                  </a:lnTo>
                  <a:lnTo>
                    <a:pt x="1906471" y="1172127"/>
                  </a:lnTo>
                  <a:lnTo>
                    <a:pt x="1892349" y="1172127"/>
                  </a:lnTo>
                  <a:lnTo>
                    <a:pt x="1892349" y="1161535"/>
                  </a:lnTo>
                  <a:lnTo>
                    <a:pt x="1888819" y="1158005"/>
                  </a:lnTo>
                  <a:lnTo>
                    <a:pt x="1888819" y="1150944"/>
                  </a:lnTo>
                  <a:lnTo>
                    <a:pt x="1881757" y="1150944"/>
                  </a:lnTo>
                  <a:lnTo>
                    <a:pt x="1881757" y="1140352"/>
                  </a:lnTo>
                  <a:lnTo>
                    <a:pt x="1871166" y="1140352"/>
                  </a:lnTo>
                  <a:lnTo>
                    <a:pt x="1871166" y="1133291"/>
                  </a:lnTo>
                  <a:lnTo>
                    <a:pt x="1839391" y="1133291"/>
                  </a:lnTo>
                  <a:lnTo>
                    <a:pt x="1839391" y="1083864"/>
                  </a:lnTo>
                  <a:lnTo>
                    <a:pt x="1825269" y="1083864"/>
                  </a:lnTo>
                  <a:lnTo>
                    <a:pt x="1825269" y="1073273"/>
                  </a:lnTo>
                  <a:lnTo>
                    <a:pt x="1814678" y="1073273"/>
                  </a:lnTo>
                  <a:lnTo>
                    <a:pt x="1804086" y="1073273"/>
                  </a:lnTo>
                  <a:lnTo>
                    <a:pt x="1804086" y="1062681"/>
                  </a:lnTo>
                  <a:lnTo>
                    <a:pt x="1797025" y="1062681"/>
                  </a:lnTo>
                  <a:lnTo>
                    <a:pt x="1797025" y="1041498"/>
                  </a:lnTo>
                  <a:lnTo>
                    <a:pt x="1793495" y="1041498"/>
                  </a:lnTo>
                  <a:lnTo>
                    <a:pt x="1793495" y="1013254"/>
                  </a:lnTo>
                  <a:lnTo>
                    <a:pt x="1768781" y="1013254"/>
                  </a:lnTo>
                  <a:lnTo>
                    <a:pt x="1768781" y="999132"/>
                  </a:lnTo>
                  <a:lnTo>
                    <a:pt x="1747598" y="999132"/>
                  </a:lnTo>
                  <a:lnTo>
                    <a:pt x="1747598" y="985010"/>
                  </a:lnTo>
                  <a:lnTo>
                    <a:pt x="1712293" y="985010"/>
                  </a:lnTo>
                  <a:lnTo>
                    <a:pt x="1712293" y="977949"/>
                  </a:lnTo>
                  <a:lnTo>
                    <a:pt x="1701702" y="977949"/>
                  </a:lnTo>
                  <a:lnTo>
                    <a:pt x="1701702" y="963827"/>
                  </a:lnTo>
                  <a:lnTo>
                    <a:pt x="1687580" y="963827"/>
                  </a:lnTo>
                  <a:lnTo>
                    <a:pt x="1676989" y="953236"/>
                  </a:lnTo>
                  <a:lnTo>
                    <a:pt x="1676989" y="939114"/>
                  </a:lnTo>
                  <a:lnTo>
                    <a:pt x="1645214" y="939114"/>
                  </a:lnTo>
                  <a:lnTo>
                    <a:pt x="1645214" y="928522"/>
                  </a:lnTo>
                  <a:lnTo>
                    <a:pt x="1627561" y="928522"/>
                  </a:lnTo>
                  <a:lnTo>
                    <a:pt x="1627561" y="914400"/>
                  </a:lnTo>
                  <a:lnTo>
                    <a:pt x="1616970" y="914400"/>
                  </a:lnTo>
                  <a:lnTo>
                    <a:pt x="1616970" y="896748"/>
                  </a:lnTo>
                  <a:lnTo>
                    <a:pt x="1616970" y="896748"/>
                  </a:lnTo>
                  <a:lnTo>
                    <a:pt x="1616970" y="875565"/>
                  </a:lnTo>
                  <a:lnTo>
                    <a:pt x="1574604" y="875565"/>
                  </a:lnTo>
                  <a:lnTo>
                    <a:pt x="1574604" y="864973"/>
                  </a:lnTo>
                  <a:lnTo>
                    <a:pt x="1567543" y="864973"/>
                  </a:lnTo>
                  <a:lnTo>
                    <a:pt x="1567543" y="850851"/>
                  </a:lnTo>
                  <a:lnTo>
                    <a:pt x="1564012" y="850851"/>
                  </a:lnTo>
                  <a:lnTo>
                    <a:pt x="1564012" y="836729"/>
                  </a:lnTo>
                  <a:lnTo>
                    <a:pt x="1560482" y="836729"/>
                  </a:lnTo>
                  <a:lnTo>
                    <a:pt x="1560482" y="826138"/>
                  </a:lnTo>
                  <a:lnTo>
                    <a:pt x="1556951" y="826138"/>
                  </a:lnTo>
                  <a:lnTo>
                    <a:pt x="1556951" y="808485"/>
                  </a:lnTo>
                  <a:lnTo>
                    <a:pt x="1521646" y="808485"/>
                  </a:lnTo>
                  <a:lnTo>
                    <a:pt x="1521646" y="797894"/>
                  </a:lnTo>
                  <a:lnTo>
                    <a:pt x="1511055" y="797894"/>
                  </a:lnTo>
                  <a:lnTo>
                    <a:pt x="1511055" y="790833"/>
                  </a:lnTo>
                  <a:lnTo>
                    <a:pt x="1496933" y="790833"/>
                  </a:lnTo>
                  <a:lnTo>
                    <a:pt x="1496933" y="780241"/>
                  </a:lnTo>
                  <a:lnTo>
                    <a:pt x="1486341" y="780241"/>
                  </a:lnTo>
                  <a:lnTo>
                    <a:pt x="1486341" y="773180"/>
                  </a:lnTo>
                  <a:lnTo>
                    <a:pt x="1468689" y="773180"/>
                  </a:lnTo>
                  <a:lnTo>
                    <a:pt x="1468689" y="748467"/>
                  </a:lnTo>
                  <a:lnTo>
                    <a:pt x="1436914" y="748467"/>
                  </a:lnTo>
                  <a:lnTo>
                    <a:pt x="1436914" y="734345"/>
                  </a:lnTo>
                  <a:lnTo>
                    <a:pt x="1422792" y="734345"/>
                  </a:lnTo>
                  <a:lnTo>
                    <a:pt x="1422792" y="723753"/>
                  </a:lnTo>
                  <a:lnTo>
                    <a:pt x="1419262" y="723753"/>
                  </a:lnTo>
                  <a:lnTo>
                    <a:pt x="1419262" y="716692"/>
                  </a:lnTo>
                  <a:lnTo>
                    <a:pt x="1415731" y="716692"/>
                  </a:lnTo>
                  <a:lnTo>
                    <a:pt x="1415731" y="709631"/>
                  </a:lnTo>
                  <a:lnTo>
                    <a:pt x="1408670" y="709631"/>
                  </a:lnTo>
                  <a:lnTo>
                    <a:pt x="1408670" y="702570"/>
                  </a:lnTo>
                  <a:lnTo>
                    <a:pt x="1373365" y="702570"/>
                  </a:lnTo>
                  <a:lnTo>
                    <a:pt x="1373365" y="688448"/>
                  </a:lnTo>
                  <a:lnTo>
                    <a:pt x="1362774" y="688448"/>
                  </a:lnTo>
                  <a:lnTo>
                    <a:pt x="1362774" y="681387"/>
                  </a:lnTo>
                  <a:lnTo>
                    <a:pt x="1355713" y="681387"/>
                  </a:lnTo>
                  <a:lnTo>
                    <a:pt x="1355713" y="677857"/>
                  </a:lnTo>
                  <a:lnTo>
                    <a:pt x="1348652" y="677857"/>
                  </a:lnTo>
                  <a:lnTo>
                    <a:pt x="1348652" y="667265"/>
                  </a:lnTo>
                  <a:lnTo>
                    <a:pt x="1338060" y="667265"/>
                  </a:lnTo>
                  <a:lnTo>
                    <a:pt x="1341590" y="663735"/>
                  </a:lnTo>
                  <a:lnTo>
                    <a:pt x="1334530" y="663735"/>
                  </a:lnTo>
                  <a:lnTo>
                    <a:pt x="1334530" y="656674"/>
                  </a:lnTo>
                  <a:lnTo>
                    <a:pt x="1330999" y="656674"/>
                  </a:lnTo>
                  <a:lnTo>
                    <a:pt x="1330999" y="649613"/>
                  </a:lnTo>
                  <a:lnTo>
                    <a:pt x="1316877" y="649613"/>
                  </a:lnTo>
                  <a:lnTo>
                    <a:pt x="1316877" y="639021"/>
                  </a:lnTo>
                  <a:lnTo>
                    <a:pt x="1316877" y="635491"/>
                  </a:lnTo>
                  <a:lnTo>
                    <a:pt x="1316877" y="631960"/>
                  </a:lnTo>
                  <a:lnTo>
                    <a:pt x="1278041" y="631960"/>
                  </a:lnTo>
                  <a:lnTo>
                    <a:pt x="1278041" y="614308"/>
                  </a:lnTo>
                  <a:lnTo>
                    <a:pt x="1267450" y="603717"/>
                  </a:lnTo>
                  <a:lnTo>
                    <a:pt x="1267450" y="586064"/>
                  </a:lnTo>
                  <a:lnTo>
                    <a:pt x="1260389" y="586064"/>
                  </a:lnTo>
                  <a:lnTo>
                    <a:pt x="1260389" y="575472"/>
                  </a:lnTo>
                  <a:lnTo>
                    <a:pt x="1246267" y="575472"/>
                  </a:lnTo>
                  <a:lnTo>
                    <a:pt x="1246267" y="557820"/>
                  </a:lnTo>
                  <a:lnTo>
                    <a:pt x="1235675" y="557820"/>
                  </a:lnTo>
                  <a:lnTo>
                    <a:pt x="1235675" y="543698"/>
                  </a:lnTo>
                  <a:lnTo>
                    <a:pt x="1210962" y="543698"/>
                  </a:lnTo>
                  <a:lnTo>
                    <a:pt x="1210962" y="515454"/>
                  </a:lnTo>
                  <a:lnTo>
                    <a:pt x="1175657" y="515454"/>
                  </a:lnTo>
                  <a:lnTo>
                    <a:pt x="1175657" y="504862"/>
                  </a:lnTo>
                  <a:lnTo>
                    <a:pt x="1126230" y="504862"/>
                  </a:lnTo>
                  <a:lnTo>
                    <a:pt x="1126230" y="497801"/>
                  </a:lnTo>
                  <a:lnTo>
                    <a:pt x="1105047" y="497801"/>
                  </a:lnTo>
                  <a:lnTo>
                    <a:pt x="1105047" y="480149"/>
                  </a:lnTo>
                  <a:lnTo>
                    <a:pt x="1087394" y="480149"/>
                  </a:lnTo>
                  <a:lnTo>
                    <a:pt x="1087394" y="473088"/>
                  </a:lnTo>
                  <a:lnTo>
                    <a:pt x="1083864" y="473088"/>
                  </a:lnTo>
                  <a:lnTo>
                    <a:pt x="1083864" y="466027"/>
                  </a:lnTo>
                  <a:lnTo>
                    <a:pt x="1062681" y="466027"/>
                  </a:lnTo>
                  <a:lnTo>
                    <a:pt x="1062681" y="455435"/>
                  </a:lnTo>
                  <a:lnTo>
                    <a:pt x="1002662" y="455435"/>
                  </a:lnTo>
                  <a:lnTo>
                    <a:pt x="1002662" y="441313"/>
                  </a:lnTo>
                  <a:lnTo>
                    <a:pt x="995601" y="441313"/>
                  </a:lnTo>
                  <a:lnTo>
                    <a:pt x="995601" y="434252"/>
                  </a:lnTo>
                  <a:lnTo>
                    <a:pt x="939113" y="434252"/>
                  </a:lnTo>
                  <a:lnTo>
                    <a:pt x="939113" y="420130"/>
                  </a:lnTo>
                  <a:lnTo>
                    <a:pt x="932052" y="420130"/>
                  </a:lnTo>
                  <a:lnTo>
                    <a:pt x="932052" y="413069"/>
                  </a:lnTo>
                  <a:lnTo>
                    <a:pt x="921461" y="413069"/>
                  </a:lnTo>
                  <a:lnTo>
                    <a:pt x="921461" y="388356"/>
                  </a:lnTo>
                  <a:lnTo>
                    <a:pt x="907339" y="388356"/>
                  </a:lnTo>
                  <a:lnTo>
                    <a:pt x="907339" y="367173"/>
                  </a:lnTo>
                  <a:lnTo>
                    <a:pt x="907339" y="360112"/>
                  </a:lnTo>
                  <a:lnTo>
                    <a:pt x="889686" y="360112"/>
                  </a:lnTo>
                  <a:lnTo>
                    <a:pt x="889686" y="345990"/>
                  </a:lnTo>
                  <a:lnTo>
                    <a:pt x="872034" y="345990"/>
                  </a:lnTo>
                  <a:lnTo>
                    <a:pt x="872034" y="338929"/>
                  </a:lnTo>
                  <a:lnTo>
                    <a:pt x="819076" y="338929"/>
                  </a:lnTo>
                  <a:lnTo>
                    <a:pt x="819076" y="317746"/>
                  </a:lnTo>
                  <a:lnTo>
                    <a:pt x="812015" y="317746"/>
                  </a:lnTo>
                  <a:lnTo>
                    <a:pt x="812015" y="303623"/>
                  </a:lnTo>
                  <a:lnTo>
                    <a:pt x="776710" y="303623"/>
                  </a:lnTo>
                  <a:lnTo>
                    <a:pt x="776710" y="293032"/>
                  </a:lnTo>
                  <a:lnTo>
                    <a:pt x="769649" y="285971"/>
                  </a:lnTo>
                  <a:lnTo>
                    <a:pt x="759058" y="285971"/>
                  </a:lnTo>
                  <a:lnTo>
                    <a:pt x="759058" y="278910"/>
                  </a:lnTo>
                  <a:lnTo>
                    <a:pt x="751997" y="278910"/>
                  </a:lnTo>
                  <a:lnTo>
                    <a:pt x="751997" y="264788"/>
                  </a:lnTo>
                  <a:lnTo>
                    <a:pt x="727283" y="264788"/>
                  </a:lnTo>
                  <a:lnTo>
                    <a:pt x="730814" y="261257"/>
                  </a:lnTo>
                  <a:lnTo>
                    <a:pt x="723753" y="261257"/>
                  </a:lnTo>
                  <a:lnTo>
                    <a:pt x="723753" y="254196"/>
                  </a:lnTo>
                  <a:lnTo>
                    <a:pt x="699039" y="254196"/>
                  </a:lnTo>
                  <a:lnTo>
                    <a:pt x="699039" y="233013"/>
                  </a:lnTo>
                  <a:lnTo>
                    <a:pt x="639021" y="233013"/>
                  </a:lnTo>
                  <a:lnTo>
                    <a:pt x="639021" y="208300"/>
                  </a:lnTo>
                  <a:lnTo>
                    <a:pt x="617838" y="208300"/>
                  </a:lnTo>
                  <a:lnTo>
                    <a:pt x="617838" y="190647"/>
                  </a:lnTo>
                  <a:lnTo>
                    <a:pt x="568411" y="190647"/>
                  </a:lnTo>
                  <a:lnTo>
                    <a:pt x="568411" y="172995"/>
                  </a:lnTo>
                  <a:lnTo>
                    <a:pt x="557819" y="172995"/>
                  </a:lnTo>
                  <a:lnTo>
                    <a:pt x="557819" y="172995"/>
                  </a:lnTo>
                  <a:lnTo>
                    <a:pt x="511923" y="172995"/>
                  </a:lnTo>
                  <a:lnTo>
                    <a:pt x="511923" y="144751"/>
                  </a:lnTo>
                  <a:lnTo>
                    <a:pt x="504862" y="144751"/>
                  </a:lnTo>
                  <a:lnTo>
                    <a:pt x="504862" y="130629"/>
                  </a:lnTo>
                  <a:lnTo>
                    <a:pt x="427191" y="130629"/>
                  </a:lnTo>
                  <a:lnTo>
                    <a:pt x="427191" y="123568"/>
                  </a:lnTo>
                  <a:lnTo>
                    <a:pt x="406008" y="123568"/>
                  </a:lnTo>
                  <a:lnTo>
                    <a:pt x="406008" y="98854"/>
                  </a:lnTo>
                  <a:lnTo>
                    <a:pt x="367172" y="98854"/>
                  </a:lnTo>
                  <a:lnTo>
                    <a:pt x="367172" y="95324"/>
                  </a:lnTo>
                  <a:lnTo>
                    <a:pt x="360111" y="95324"/>
                  </a:lnTo>
                  <a:lnTo>
                    <a:pt x="360111" y="91793"/>
                  </a:lnTo>
                  <a:lnTo>
                    <a:pt x="307153" y="91793"/>
                  </a:lnTo>
                  <a:lnTo>
                    <a:pt x="307153" y="77671"/>
                  </a:lnTo>
                  <a:lnTo>
                    <a:pt x="254196" y="77671"/>
                  </a:lnTo>
                  <a:lnTo>
                    <a:pt x="254196" y="52958"/>
                  </a:lnTo>
                  <a:lnTo>
                    <a:pt x="243604" y="52958"/>
                  </a:lnTo>
                  <a:lnTo>
                    <a:pt x="243604" y="45897"/>
                  </a:lnTo>
                  <a:lnTo>
                    <a:pt x="229482" y="45897"/>
                  </a:lnTo>
                  <a:lnTo>
                    <a:pt x="229482" y="42366"/>
                  </a:lnTo>
                  <a:lnTo>
                    <a:pt x="211830" y="42366"/>
                  </a:lnTo>
                  <a:lnTo>
                    <a:pt x="211830" y="31775"/>
                  </a:lnTo>
                  <a:lnTo>
                    <a:pt x="130628" y="31775"/>
                  </a:lnTo>
                  <a:lnTo>
                    <a:pt x="130628" y="0"/>
                  </a:lnTo>
                  <a:lnTo>
                    <a:pt x="0" y="0"/>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00" name="Freeform 99"/>
            <p:cNvSpPr/>
            <p:nvPr/>
          </p:nvSpPr>
          <p:spPr>
            <a:xfrm>
              <a:off x="651142" y="2539302"/>
              <a:ext cx="3735972" cy="2511121"/>
            </a:xfrm>
            <a:custGeom>
              <a:avLst/>
              <a:gdLst>
                <a:gd name="connsiteX0" fmla="*/ 3865899 w 3865899"/>
                <a:gd name="connsiteY0" fmla="*/ 2598450 h 2598450"/>
                <a:gd name="connsiteX1" fmla="*/ 3438709 w 3865899"/>
                <a:gd name="connsiteY1" fmla="*/ 2598450 h 2598450"/>
                <a:gd name="connsiteX2" fmla="*/ 3438709 w 3865899"/>
                <a:gd name="connsiteY2" fmla="*/ 2489004 h 2598450"/>
                <a:gd name="connsiteX3" fmla="*/ 3082128 w 3865899"/>
                <a:gd name="connsiteY3" fmla="*/ 2489004 h 2598450"/>
                <a:gd name="connsiteX4" fmla="*/ 3082128 w 3865899"/>
                <a:gd name="connsiteY4" fmla="*/ 2414864 h 2598450"/>
                <a:gd name="connsiteX5" fmla="*/ 2916194 w 3865899"/>
                <a:gd name="connsiteY5" fmla="*/ 2414864 h 2598450"/>
                <a:gd name="connsiteX6" fmla="*/ 2916194 w 3865899"/>
                <a:gd name="connsiteY6" fmla="*/ 2354845 h 2598450"/>
                <a:gd name="connsiteX7" fmla="*/ 2782035 w 3865899"/>
                <a:gd name="connsiteY7" fmla="*/ 2354845 h 2598450"/>
                <a:gd name="connsiteX8" fmla="*/ 2782035 w 3865899"/>
                <a:gd name="connsiteY8" fmla="*/ 2248930 h 2598450"/>
                <a:gd name="connsiteX9" fmla="*/ 2407802 w 3865899"/>
                <a:gd name="connsiteY9" fmla="*/ 2248930 h 2598450"/>
                <a:gd name="connsiteX10" fmla="*/ 2407802 w 3865899"/>
                <a:gd name="connsiteY10" fmla="*/ 2206564 h 2598450"/>
                <a:gd name="connsiteX11" fmla="*/ 2319540 w 3865899"/>
                <a:gd name="connsiteY11" fmla="*/ 2206564 h 2598450"/>
                <a:gd name="connsiteX12" fmla="*/ 2319540 w 3865899"/>
                <a:gd name="connsiteY12" fmla="*/ 2164198 h 2598450"/>
                <a:gd name="connsiteX13" fmla="*/ 2132423 w 3865899"/>
                <a:gd name="connsiteY13" fmla="*/ 2164198 h 2598450"/>
                <a:gd name="connsiteX14" fmla="*/ 2132423 w 3865899"/>
                <a:gd name="connsiteY14" fmla="*/ 2118301 h 2598450"/>
                <a:gd name="connsiteX15" fmla="*/ 1991203 w 3865899"/>
                <a:gd name="connsiteY15" fmla="*/ 2118301 h 2598450"/>
                <a:gd name="connsiteX16" fmla="*/ 1991203 w 3865899"/>
                <a:gd name="connsiteY16" fmla="*/ 2075935 h 2598450"/>
                <a:gd name="connsiteX17" fmla="*/ 1948837 w 3865899"/>
                <a:gd name="connsiteY17" fmla="*/ 2075935 h 2598450"/>
                <a:gd name="connsiteX18" fmla="*/ 1948837 w 3865899"/>
                <a:gd name="connsiteY18" fmla="*/ 2033569 h 2598450"/>
                <a:gd name="connsiteX19" fmla="*/ 1906471 w 3865899"/>
                <a:gd name="connsiteY19" fmla="*/ 2033569 h 2598450"/>
                <a:gd name="connsiteX20" fmla="*/ 1906471 w 3865899"/>
                <a:gd name="connsiteY20" fmla="*/ 1994734 h 2598450"/>
                <a:gd name="connsiteX21" fmla="*/ 1902940 w 3865899"/>
                <a:gd name="connsiteY21" fmla="*/ 1991203 h 2598450"/>
                <a:gd name="connsiteX22" fmla="*/ 1902940 w 3865899"/>
                <a:gd name="connsiteY22" fmla="*/ 1948837 h 2598450"/>
                <a:gd name="connsiteX23" fmla="*/ 1733476 w 3865899"/>
                <a:gd name="connsiteY23" fmla="*/ 1948837 h 2598450"/>
                <a:gd name="connsiteX24" fmla="*/ 1733476 w 3865899"/>
                <a:gd name="connsiteY24" fmla="*/ 1906471 h 2598450"/>
                <a:gd name="connsiteX25" fmla="*/ 1705232 w 3865899"/>
                <a:gd name="connsiteY25" fmla="*/ 1906471 h 2598450"/>
                <a:gd name="connsiteX26" fmla="*/ 1705232 w 3865899"/>
                <a:gd name="connsiteY26" fmla="*/ 1867636 h 2598450"/>
                <a:gd name="connsiteX27" fmla="*/ 1631092 w 3865899"/>
                <a:gd name="connsiteY27" fmla="*/ 1867636 h 2598450"/>
                <a:gd name="connsiteX28" fmla="*/ 1631092 w 3865899"/>
                <a:gd name="connsiteY28" fmla="*/ 1818209 h 2598450"/>
                <a:gd name="connsiteX29" fmla="*/ 1574604 w 3865899"/>
                <a:gd name="connsiteY29" fmla="*/ 1818209 h 2598450"/>
                <a:gd name="connsiteX30" fmla="*/ 1574604 w 3865899"/>
                <a:gd name="connsiteY30" fmla="*/ 1779373 h 2598450"/>
                <a:gd name="connsiteX31" fmla="*/ 1564012 w 3865899"/>
                <a:gd name="connsiteY31" fmla="*/ 1779373 h 2598450"/>
                <a:gd name="connsiteX32" fmla="*/ 1564012 w 3865899"/>
                <a:gd name="connsiteY32" fmla="*/ 1729946 h 2598450"/>
                <a:gd name="connsiteX33" fmla="*/ 1564012 w 3865899"/>
                <a:gd name="connsiteY33" fmla="*/ 1729946 h 2598450"/>
                <a:gd name="connsiteX34" fmla="*/ 1564012 w 3865899"/>
                <a:gd name="connsiteY34" fmla="*/ 1694641 h 2598450"/>
                <a:gd name="connsiteX35" fmla="*/ 1549890 w 3865899"/>
                <a:gd name="connsiteY35" fmla="*/ 1694641 h 2598450"/>
                <a:gd name="connsiteX36" fmla="*/ 1549890 w 3865899"/>
                <a:gd name="connsiteY36" fmla="*/ 1655806 h 2598450"/>
                <a:gd name="connsiteX37" fmla="*/ 1451036 w 3865899"/>
                <a:gd name="connsiteY37" fmla="*/ 1655806 h 2598450"/>
                <a:gd name="connsiteX38" fmla="*/ 1451036 w 3865899"/>
                <a:gd name="connsiteY38" fmla="*/ 1609909 h 2598450"/>
                <a:gd name="connsiteX39" fmla="*/ 1412201 w 3865899"/>
                <a:gd name="connsiteY39" fmla="*/ 1609909 h 2598450"/>
                <a:gd name="connsiteX40" fmla="*/ 1412201 w 3865899"/>
                <a:gd name="connsiteY40" fmla="*/ 1571074 h 2598450"/>
                <a:gd name="connsiteX41" fmla="*/ 1355713 w 3865899"/>
                <a:gd name="connsiteY41" fmla="*/ 1571074 h 2598450"/>
                <a:gd name="connsiteX42" fmla="*/ 1355713 w 3865899"/>
                <a:gd name="connsiteY42" fmla="*/ 1532238 h 2598450"/>
                <a:gd name="connsiteX43" fmla="*/ 1338060 w 3865899"/>
                <a:gd name="connsiteY43" fmla="*/ 1532238 h 2598450"/>
                <a:gd name="connsiteX44" fmla="*/ 1338060 w 3865899"/>
                <a:gd name="connsiteY44" fmla="*/ 1482811 h 2598450"/>
                <a:gd name="connsiteX45" fmla="*/ 1320408 w 3865899"/>
                <a:gd name="connsiteY45" fmla="*/ 1482811 h 2598450"/>
                <a:gd name="connsiteX46" fmla="*/ 1320408 w 3865899"/>
                <a:gd name="connsiteY46" fmla="*/ 1394549 h 2598450"/>
                <a:gd name="connsiteX47" fmla="*/ 1214492 w 3865899"/>
                <a:gd name="connsiteY47" fmla="*/ 1394549 h 2598450"/>
                <a:gd name="connsiteX48" fmla="*/ 1214492 w 3865899"/>
                <a:gd name="connsiteY48" fmla="*/ 1355713 h 2598450"/>
                <a:gd name="connsiteX49" fmla="*/ 1154474 w 3865899"/>
                <a:gd name="connsiteY49" fmla="*/ 1355713 h 2598450"/>
                <a:gd name="connsiteX50" fmla="*/ 1154474 w 3865899"/>
                <a:gd name="connsiteY50" fmla="*/ 1309817 h 2598450"/>
                <a:gd name="connsiteX51" fmla="*/ 1133291 w 3865899"/>
                <a:gd name="connsiteY51" fmla="*/ 1309817 h 2598450"/>
                <a:gd name="connsiteX52" fmla="*/ 1133291 w 3865899"/>
                <a:gd name="connsiteY52" fmla="*/ 1267451 h 2598450"/>
                <a:gd name="connsiteX53" fmla="*/ 985010 w 3865899"/>
                <a:gd name="connsiteY53" fmla="*/ 1267451 h 2598450"/>
                <a:gd name="connsiteX54" fmla="*/ 985010 w 3865899"/>
                <a:gd name="connsiteY54" fmla="*/ 1228615 h 2598450"/>
                <a:gd name="connsiteX55" fmla="*/ 970888 w 3865899"/>
                <a:gd name="connsiteY55" fmla="*/ 1228615 h 2598450"/>
                <a:gd name="connsiteX56" fmla="*/ 970888 w 3865899"/>
                <a:gd name="connsiteY56" fmla="*/ 1186249 h 2598450"/>
                <a:gd name="connsiteX57" fmla="*/ 910869 w 3865899"/>
                <a:gd name="connsiteY57" fmla="*/ 1186249 h 2598450"/>
                <a:gd name="connsiteX58" fmla="*/ 910869 w 3865899"/>
                <a:gd name="connsiteY58" fmla="*/ 1143883 h 2598450"/>
                <a:gd name="connsiteX59" fmla="*/ 893217 w 3865899"/>
                <a:gd name="connsiteY59" fmla="*/ 1143883 h 2598450"/>
                <a:gd name="connsiteX60" fmla="*/ 893217 w 3865899"/>
                <a:gd name="connsiteY60" fmla="*/ 1105047 h 2598450"/>
                <a:gd name="connsiteX61" fmla="*/ 829668 w 3865899"/>
                <a:gd name="connsiteY61" fmla="*/ 1105047 h 2598450"/>
                <a:gd name="connsiteX62" fmla="*/ 829668 w 3865899"/>
                <a:gd name="connsiteY62" fmla="*/ 1055620 h 2598450"/>
                <a:gd name="connsiteX63" fmla="*/ 815546 w 3865899"/>
                <a:gd name="connsiteY63" fmla="*/ 1055620 h 2598450"/>
                <a:gd name="connsiteX64" fmla="*/ 815546 w 3865899"/>
                <a:gd name="connsiteY64" fmla="*/ 1013254 h 2598450"/>
                <a:gd name="connsiteX65" fmla="*/ 787302 w 3865899"/>
                <a:gd name="connsiteY65" fmla="*/ 1013254 h 2598450"/>
                <a:gd name="connsiteX66" fmla="*/ 787302 w 3865899"/>
                <a:gd name="connsiteY66" fmla="*/ 974419 h 2598450"/>
                <a:gd name="connsiteX67" fmla="*/ 720222 w 3865899"/>
                <a:gd name="connsiteY67" fmla="*/ 974419 h 2598450"/>
                <a:gd name="connsiteX68" fmla="*/ 720222 w 3865899"/>
                <a:gd name="connsiteY68" fmla="*/ 928522 h 2598450"/>
                <a:gd name="connsiteX69" fmla="*/ 699039 w 3865899"/>
                <a:gd name="connsiteY69" fmla="*/ 928522 h 2598450"/>
                <a:gd name="connsiteX70" fmla="*/ 699039 w 3865899"/>
                <a:gd name="connsiteY70" fmla="*/ 886156 h 2598450"/>
                <a:gd name="connsiteX71" fmla="*/ 649612 w 3865899"/>
                <a:gd name="connsiteY71" fmla="*/ 886156 h 2598450"/>
                <a:gd name="connsiteX72" fmla="*/ 649612 w 3865899"/>
                <a:gd name="connsiteY72" fmla="*/ 850851 h 2598450"/>
                <a:gd name="connsiteX73" fmla="*/ 624899 w 3865899"/>
                <a:gd name="connsiteY73" fmla="*/ 850851 h 2598450"/>
                <a:gd name="connsiteX74" fmla="*/ 624899 w 3865899"/>
                <a:gd name="connsiteY74" fmla="*/ 804955 h 2598450"/>
                <a:gd name="connsiteX75" fmla="*/ 600185 w 3865899"/>
                <a:gd name="connsiteY75" fmla="*/ 804955 h 2598450"/>
                <a:gd name="connsiteX76" fmla="*/ 600185 w 3865899"/>
                <a:gd name="connsiteY76" fmla="*/ 755528 h 2598450"/>
                <a:gd name="connsiteX77" fmla="*/ 593124 w 3865899"/>
                <a:gd name="connsiteY77" fmla="*/ 755528 h 2598450"/>
                <a:gd name="connsiteX78" fmla="*/ 593124 w 3865899"/>
                <a:gd name="connsiteY78" fmla="*/ 709631 h 2598450"/>
                <a:gd name="connsiteX79" fmla="*/ 579002 w 3865899"/>
                <a:gd name="connsiteY79" fmla="*/ 709631 h 2598450"/>
                <a:gd name="connsiteX80" fmla="*/ 579002 w 3865899"/>
                <a:gd name="connsiteY80" fmla="*/ 684918 h 2598450"/>
                <a:gd name="connsiteX81" fmla="*/ 557819 w 3865899"/>
                <a:gd name="connsiteY81" fmla="*/ 684918 h 2598450"/>
                <a:gd name="connsiteX82" fmla="*/ 557819 w 3865899"/>
                <a:gd name="connsiteY82" fmla="*/ 628430 h 2598450"/>
                <a:gd name="connsiteX83" fmla="*/ 554289 w 3865899"/>
                <a:gd name="connsiteY83" fmla="*/ 628430 h 2598450"/>
                <a:gd name="connsiteX84" fmla="*/ 554289 w 3865899"/>
                <a:gd name="connsiteY84" fmla="*/ 589594 h 2598450"/>
                <a:gd name="connsiteX85" fmla="*/ 494270 w 3865899"/>
                <a:gd name="connsiteY85" fmla="*/ 589594 h 2598450"/>
                <a:gd name="connsiteX86" fmla="*/ 494270 w 3865899"/>
                <a:gd name="connsiteY86" fmla="*/ 554289 h 2598450"/>
                <a:gd name="connsiteX87" fmla="*/ 455435 w 3865899"/>
                <a:gd name="connsiteY87" fmla="*/ 554289 h 2598450"/>
                <a:gd name="connsiteX88" fmla="*/ 455435 w 3865899"/>
                <a:gd name="connsiteY88" fmla="*/ 504862 h 2598450"/>
                <a:gd name="connsiteX89" fmla="*/ 406008 w 3865899"/>
                <a:gd name="connsiteY89" fmla="*/ 504862 h 2598450"/>
                <a:gd name="connsiteX90" fmla="*/ 406008 w 3865899"/>
                <a:gd name="connsiteY90" fmla="*/ 462496 h 2598450"/>
                <a:gd name="connsiteX91" fmla="*/ 360111 w 3865899"/>
                <a:gd name="connsiteY91" fmla="*/ 462496 h 2598450"/>
                <a:gd name="connsiteX92" fmla="*/ 360111 w 3865899"/>
                <a:gd name="connsiteY92" fmla="*/ 420130 h 2598450"/>
                <a:gd name="connsiteX93" fmla="*/ 356580 w 3865899"/>
                <a:gd name="connsiteY93" fmla="*/ 420130 h 2598450"/>
                <a:gd name="connsiteX94" fmla="*/ 356580 w 3865899"/>
                <a:gd name="connsiteY94" fmla="*/ 377764 h 2598450"/>
                <a:gd name="connsiteX95" fmla="*/ 328336 w 3865899"/>
                <a:gd name="connsiteY95" fmla="*/ 377764 h 2598450"/>
                <a:gd name="connsiteX96" fmla="*/ 328336 w 3865899"/>
                <a:gd name="connsiteY96" fmla="*/ 331868 h 2598450"/>
                <a:gd name="connsiteX97" fmla="*/ 314214 w 3865899"/>
                <a:gd name="connsiteY97" fmla="*/ 331868 h 2598450"/>
                <a:gd name="connsiteX98" fmla="*/ 314214 w 3865899"/>
                <a:gd name="connsiteY98" fmla="*/ 300093 h 2598450"/>
                <a:gd name="connsiteX99" fmla="*/ 303623 w 3865899"/>
                <a:gd name="connsiteY99" fmla="*/ 300093 h 2598450"/>
                <a:gd name="connsiteX100" fmla="*/ 303623 w 3865899"/>
                <a:gd name="connsiteY100" fmla="*/ 250666 h 2598450"/>
                <a:gd name="connsiteX101" fmla="*/ 247135 w 3865899"/>
                <a:gd name="connsiteY101" fmla="*/ 250666 h 2598450"/>
                <a:gd name="connsiteX102" fmla="*/ 247135 w 3865899"/>
                <a:gd name="connsiteY102" fmla="*/ 215361 h 2598450"/>
                <a:gd name="connsiteX103" fmla="*/ 229482 w 3865899"/>
                <a:gd name="connsiteY103" fmla="*/ 215361 h 2598450"/>
                <a:gd name="connsiteX104" fmla="*/ 229482 w 3865899"/>
                <a:gd name="connsiteY104" fmla="*/ 180056 h 2598450"/>
                <a:gd name="connsiteX105" fmla="*/ 211830 w 3865899"/>
                <a:gd name="connsiteY105" fmla="*/ 180056 h 2598450"/>
                <a:gd name="connsiteX106" fmla="*/ 211830 w 3865899"/>
                <a:gd name="connsiteY106" fmla="*/ 141220 h 2598450"/>
                <a:gd name="connsiteX107" fmla="*/ 204769 w 3865899"/>
                <a:gd name="connsiteY107" fmla="*/ 141220 h 2598450"/>
                <a:gd name="connsiteX108" fmla="*/ 204769 w 3865899"/>
                <a:gd name="connsiteY108" fmla="*/ 127098 h 2598450"/>
                <a:gd name="connsiteX109" fmla="*/ 201238 w 3865899"/>
                <a:gd name="connsiteY109" fmla="*/ 130629 h 2598450"/>
                <a:gd name="connsiteX110" fmla="*/ 194177 w 3865899"/>
                <a:gd name="connsiteY110" fmla="*/ 123568 h 2598450"/>
                <a:gd name="connsiteX111" fmla="*/ 176525 w 3865899"/>
                <a:gd name="connsiteY111" fmla="*/ 123568 h 2598450"/>
                <a:gd name="connsiteX112" fmla="*/ 176525 w 3865899"/>
                <a:gd name="connsiteY112" fmla="*/ 102385 h 2598450"/>
                <a:gd name="connsiteX113" fmla="*/ 169464 w 3865899"/>
                <a:gd name="connsiteY113" fmla="*/ 109446 h 2598450"/>
                <a:gd name="connsiteX114" fmla="*/ 169464 w 3865899"/>
                <a:gd name="connsiteY114" fmla="*/ 95324 h 2598450"/>
                <a:gd name="connsiteX115" fmla="*/ 155342 w 3865899"/>
                <a:gd name="connsiteY115" fmla="*/ 95324 h 2598450"/>
                <a:gd name="connsiteX116" fmla="*/ 155342 w 3865899"/>
                <a:gd name="connsiteY116" fmla="*/ 81202 h 2598450"/>
                <a:gd name="connsiteX117" fmla="*/ 120037 w 3865899"/>
                <a:gd name="connsiteY117" fmla="*/ 81202 h 2598450"/>
                <a:gd name="connsiteX118" fmla="*/ 120037 w 3865899"/>
                <a:gd name="connsiteY118" fmla="*/ 42366 h 2598450"/>
                <a:gd name="connsiteX119" fmla="*/ 112976 w 3865899"/>
                <a:gd name="connsiteY119" fmla="*/ 42366 h 2598450"/>
                <a:gd name="connsiteX120" fmla="*/ 112976 w 3865899"/>
                <a:gd name="connsiteY120" fmla="*/ 28244 h 2598450"/>
                <a:gd name="connsiteX121" fmla="*/ 70610 w 3865899"/>
                <a:gd name="connsiteY121" fmla="*/ 28244 h 2598450"/>
                <a:gd name="connsiteX122" fmla="*/ 70610 w 3865899"/>
                <a:gd name="connsiteY122" fmla="*/ 0 h 2598450"/>
                <a:gd name="connsiteX123" fmla="*/ 0 w 3865899"/>
                <a:gd name="connsiteY123" fmla="*/ 0 h 2598450"/>
                <a:gd name="connsiteX124" fmla="*/ 0 w 3865899"/>
                <a:gd name="connsiteY124" fmla="*/ 0 h 25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865899" h="2598450">
                  <a:moveTo>
                    <a:pt x="3865899" y="2598450"/>
                  </a:moveTo>
                  <a:lnTo>
                    <a:pt x="3438709" y="2598450"/>
                  </a:lnTo>
                  <a:lnTo>
                    <a:pt x="3438709" y="2489004"/>
                  </a:lnTo>
                  <a:lnTo>
                    <a:pt x="3082128" y="2489004"/>
                  </a:lnTo>
                  <a:lnTo>
                    <a:pt x="3082128" y="2414864"/>
                  </a:lnTo>
                  <a:lnTo>
                    <a:pt x="2916194" y="2414864"/>
                  </a:lnTo>
                  <a:lnTo>
                    <a:pt x="2916194" y="2354845"/>
                  </a:lnTo>
                  <a:lnTo>
                    <a:pt x="2782035" y="2354845"/>
                  </a:lnTo>
                  <a:lnTo>
                    <a:pt x="2782035" y="2248930"/>
                  </a:lnTo>
                  <a:lnTo>
                    <a:pt x="2407802" y="2248930"/>
                  </a:lnTo>
                  <a:lnTo>
                    <a:pt x="2407802" y="2206564"/>
                  </a:lnTo>
                  <a:lnTo>
                    <a:pt x="2319540" y="2206564"/>
                  </a:lnTo>
                  <a:lnTo>
                    <a:pt x="2319540" y="2164198"/>
                  </a:lnTo>
                  <a:lnTo>
                    <a:pt x="2132423" y="2164198"/>
                  </a:lnTo>
                  <a:lnTo>
                    <a:pt x="2132423" y="2118301"/>
                  </a:lnTo>
                  <a:lnTo>
                    <a:pt x="1991203" y="2118301"/>
                  </a:lnTo>
                  <a:lnTo>
                    <a:pt x="1991203" y="2075935"/>
                  </a:lnTo>
                  <a:lnTo>
                    <a:pt x="1948837" y="2075935"/>
                  </a:lnTo>
                  <a:lnTo>
                    <a:pt x="1948837" y="2033569"/>
                  </a:lnTo>
                  <a:lnTo>
                    <a:pt x="1906471" y="2033569"/>
                  </a:lnTo>
                  <a:lnTo>
                    <a:pt x="1906471" y="1994734"/>
                  </a:lnTo>
                  <a:lnTo>
                    <a:pt x="1902940" y="1991203"/>
                  </a:lnTo>
                  <a:lnTo>
                    <a:pt x="1902940" y="1948837"/>
                  </a:lnTo>
                  <a:lnTo>
                    <a:pt x="1733476" y="1948837"/>
                  </a:lnTo>
                  <a:lnTo>
                    <a:pt x="1733476" y="1906471"/>
                  </a:lnTo>
                  <a:lnTo>
                    <a:pt x="1705232" y="1906471"/>
                  </a:lnTo>
                  <a:lnTo>
                    <a:pt x="1705232" y="1867636"/>
                  </a:lnTo>
                  <a:lnTo>
                    <a:pt x="1631092" y="1867636"/>
                  </a:lnTo>
                  <a:lnTo>
                    <a:pt x="1631092" y="1818209"/>
                  </a:lnTo>
                  <a:lnTo>
                    <a:pt x="1574604" y="1818209"/>
                  </a:lnTo>
                  <a:lnTo>
                    <a:pt x="1574604" y="1779373"/>
                  </a:lnTo>
                  <a:lnTo>
                    <a:pt x="1564012" y="1779373"/>
                  </a:lnTo>
                  <a:lnTo>
                    <a:pt x="1564012" y="1729946"/>
                  </a:lnTo>
                  <a:lnTo>
                    <a:pt x="1564012" y="1729946"/>
                  </a:lnTo>
                  <a:lnTo>
                    <a:pt x="1564012" y="1694641"/>
                  </a:lnTo>
                  <a:lnTo>
                    <a:pt x="1549890" y="1694641"/>
                  </a:lnTo>
                  <a:lnTo>
                    <a:pt x="1549890" y="1655806"/>
                  </a:lnTo>
                  <a:lnTo>
                    <a:pt x="1451036" y="1655806"/>
                  </a:lnTo>
                  <a:lnTo>
                    <a:pt x="1451036" y="1609909"/>
                  </a:lnTo>
                  <a:lnTo>
                    <a:pt x="1412201" y="1609909"/>
                  </a:lnTo>
                  <a:lnTo>
                    <a:pt x="1412201" y="1571074"/>
                  </a:lnTo>
                  <a:lnTo>
                    <a:pt x="1355713" y="1571074"/>
                  </a:lnTo>
                  <a:lnTo>
                    <a:pt x="1355713" y="1532238"/>
                  </a:lnTo>
                  <a:lnTo>
                    <a:pt x="1338060" y="1532238"/>
                  </a:lnTo>
                  <a:lnTo>
                    <a:pt x="1338060" y="1482811"/>
                  </a:lnTo>
                  <a:lnTo>
                    <a:pt x="1320408" y="1482811"/>
                  </a:lnTo>
                  <a:lnTo>
                    <a:pt x="1320408" y="1394549"/>
                  </a:lnTo>
                  <a:lnTo>
                    <a:pt x="1214492" y="1394549"/>
                  </a:lnTo>
                  <a:lnTo>
                    <a:pt x="1214492" y="1355713"/>
                  </a:lnTo>
                  <a:lnTo>
                    <a:pt x="1154474" y="1355713"/>
                  </a:lnTo>
                  <a:lnTo>
                    <a:pt x="1154474" y="1309817"/>
                  </a:lnTo>
                  <a:lnTo>
                    <a:pt x="1133291" y="1309817"/>
                  </a:lnTo>
                  <a:lnTo>
                    <a:pt x="1133291" y="1267451"/>
                  </a:lnTo>
                  <a:lnTo>
                    <a:pt x="985010" y="1267451"/>
                  </a:lnTo>
                  <a:lnTo>
                    <a:pt x="985010" y="1228615"/>
                  </a:lnTo>
                  <a:lnTo>
                    <a:pt x="970888" y="1228615"/>
                  </a:lnTo>
                  <a:lnTo>
                    <a:pt x="970888" y="1186249"/>
                  </a:lnTo>
                  <a:lnTo>
                    <a:pt x="910869" y="1186249"/>
                  </a:lnTo>
                  <a:lnTo>
                    <a:pt x="910869" y="1143883"/>
                  </a:lnTo>
                  <a:lnTo>
                    <a:pt x="893217" y="1143883"/>
                  </a:lnTo>
                  <a:lnTo>
                    <a:pt x="893217" y="1105047"/>
                  </a:lnTo>
                  <a:lnTo>
                    <a:pt x="829668" y="1105047"/>
                  </a:lnTo>
                  <a:lnTo>
                    <a:pt x="829668" y="1055620"/>
                  </a:lnTo>
                  <a:lnTo>
                    <a:pt x="815546" y="1055620"/>
                  </a:lnTo>
                  <a:lnTo>
                    <a:pt x="815546" y="1013254"/>
                  </a:lnTo>
                  <a:lnTo>
                    <a:pt x="787302" y="1013254"/>
                  </a:lnTo>
                  <a:lnTo>
                    <a:pt x="787302" y="974419"/>
                  </a:lnTo>
                  <a:lnTo>
                    <a:pt x="720222" y="974419"/>
                  </a:lnTo>
                  <a:lnTo>
                    <a:pt x="720222" y="928522"/>
                  </a:lnTo>
                  <a:lnTo>
                    <a:pt x="699039" y="928522"/>
                  </a:lnTo>
                  <a:lnTo>
                    <a:pt x="699039" y="886156"/>
                  </a:lnTo>
                  <a:lnTo>
                    <a:pt x="649612" y="886156"/>
                  </a:lnTo>
                  <a:lnTo>
                    <a:pt x="649612" y="850851"/>
                  </a:lnTo>
                  <a:lnTo>
                    <a:pt x="624899" y="850851"/>
                  </a:lnTo>
                  <a:lnTo>
                    <a:pt x="624899" y="804955"/>
                  </a:lnTo>
                  <a:lnTo>
                    <a:pt x="600185" y="804955"/>
                  </a:lnTo>
                  <a:lnTo>
                    <a:pt x="600185" y="755528"/>
                  </a:lnTo>
                  <a:lnTo>
                    <a:pt x="593124" y="755528"/>
                  </a:lnTo>
                  <a:lnTo>
                    <a:pt x="593124" y="709631"/>
                  </a:lnTo>
                  <a:lnTo>
                    <a:pt x="579002" y="709631"/>
                  </a:lnTo>
                  <a:lnTo>
                    <a:pt x="579002" y="684918"/>
                  </a:lnTo>
                  <a:lnTo>
                    <a:pt x="557819" y="684918"/>
                  </a:lnTo>
                  <a:lnTo>
                    <a:pt x="557819" y="628430"/>
                  </a:lnTo>
                  <a:lnTo>
                    <a:pt x="554289" y="628430"/>
                  </a:lnTo>
                  <a:lnTo>
                    <a:pt x="554289" y="589594"/>
                  </a:lnTo>
                  <a:lnTo>
                    <a:pt x="494270" y="589594"/>
                  </a:lnTo>
                  <a:lnTo>
                    <a:pt x="494270" y="554289"/>
                  </a:lnTo>
                  <a:lnTo>
                    <a:pt x="455435" y="554289"/>
                  </a:lnTo>
                  <a:lnTo>
                    <a:pt x="455435" y="504862"/>
                  </a:lnTo>
                  <a:lnTo>
                    <a:pt x="406008" y="504862"/>
                  </a:lnTo>
                  <a:lnTo>
                    <a:pt x="406008" y="462496"/>
                  </a:lnTo>
                  <a:lnTo>
                    <a:pt x="360111" y="462496"/>
                  </a:lnTo>
                  <a:lnTo>
                    <a:pt x="360111" y="420130"/>
                  </a:lnTo>
                  <a:lnTo>
                    <a:pt x="356580" y="420130"/>
                  </a:lnTo>
                  <a:lnTo>
                    <a:pt x="356580" y="377764"/>
                  </a:lnTo>
                  <a:lnTo>
                    <a:pt x="328336" y="377764"/>
                  </a:lnTo>
                  <a:lnTo>
                    <a:pt x="328336" y="331868"/>
                  </a:lnTo>
                  <a:lnTo>
                    <a:pt x="314214" y="331868"/>
                  </a:lnTo>
                  <a:lnTo>
                    <a:pt x="314214" y="300093"/>
                  </a:lnTo>
                  <a:lnTo>
                    <a:pt x="303623" y="300093"/>
                  </a:lnTo>
                  <a:lnTo>
                    <a:pt x="303623" y="250666"/>
                  </a:lnTo>
                  <a:lnTo>
                    <a:pt x="247135" y="250666"/>
                  </a:lnTo>
                  <a:lnTo>
                    <a:pt x="247135" y="215361"/>
                  </a:lnTo>
                  <a:lnTo>
                    <a:pt x="229482" y="215361"/>
                  </a:lnTo>
                  <a:lnTo>
                    <a:pt x="229482" y="180056"/>
                  </a:lnTo>
                  <a:lnTo>
                    <a:pt x="211830" y="180056"/>
                  </a:lnTo>
                  <a:lnTo>
                    <a:pt x="211830" y="141220"/>
                  </a:lnTo>
                  <a:lnTo>
                    <a:pt x="204769" y="141220"/>
                  </a:lnTo>
                  <a:lnTo>
                    <a:pt x="204769" y="127098"/>
                  </a:lnTo>
                  <a:lnTo>
                    <a:pt x="201238" y="130629"/>
                  </a:lnTo>
                  <a:lnTo>
                    <a:pt x="194177" y="123568"/>
                  </a:lnTo>
                  <a:lnTo>
                    <a:pt x="176525" y="123568"/>
                  </a:lnTo>
                  <a:lnTo>
                    <a:pt x="176525" y="102385"/>
                  </a:lnTo>
                  <a:lnTo>
                    <a:pt x="169464" y="109446"/>
                  </a:lnTo>
                  <a:lnTo>
                    <a:pt x="169464" y="95324"/>
                  </a:lnTo>
                  <a:lnTo>
                    <a:pt x="155342" y="95324"/>
                  </a:lnTo>
                  <a:lnTo>
                    <a:pt x="155342" y="81202"/>
                  </a:lnTo>
                  <a:lnTo>
                    <a:pt x="120037" y="81202"/>
                  </a:lnTo>
                  <a:lnTo>
                    <a:pt x="120037" y="42366"/>
                  </a:lnTo>
                  <a:lnTo>
                    <a:pt x="112976" y="42366"/>
                  </a:lnTo>
                  <a:lnTo>
                    <a:pt x="112976" y="28244"/>
                  </a:lnTo>
                  <a:lnTo>
                    <a:pt x="70610" y="28244"/>
                  </a:lnTo>
                  <a:lnTo>
                    <a:pt x="70610" y="0"/>
                  </a:lnTo>
                  <a:lnTo>
                    <a:pt x="0" y="0"/>
                  </a:lnTo>
                  <a:lnTo>
                    <a:pt x="0" y="0"/>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01" name="Freeform 100"/>
            <p:cNvSpPr/>
            <p:nvPr/>
          </p:nvSpPr>
          <p:spPr>
            <a:xfrm>
              <a:off x="654553" y="2532479"/>
              <a:ext cx="3735973" cy="2272291"/>
            </a:xfrm>
            <a:custGeom>
              <a:avLst/>
              <a:gdLst>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10870 w 3865900"/>
                <a:gd name="connsiteY58" fmla="*/ 1493403 h 2351315"/>
                <a:gd name="connsiteX59" fmla="*/ 864973 w 3865900"/>
                <a:gd name="connsiteY59" fmla="*/ 1493403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01345 w 3865900"/>
                <a:gd name="connsiteY58" fmla="*/ 1510072 h 2351315"/>
                <a:gd name="connsiteX59" fmla="*/ 864973 w 3865900"/>
                <a:gd name="connsiteY59" fmla="*/ 1493403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01345 w 3865900"/>
                <a:gd name="connsiteY58" fmla="*/ 1510072 h 2351315"/>
                <a:gd name="connsiteX59" fmla="*/ 864973 w 3865900"/>
                <a:gd name="connsiteY59" fmla="*/ 1493403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01345 w 3865900"/>
                <a:gd name="connsiteY58" fmla="*/ 1510072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03727 w 3865900"/>
                <a:gd name="connsiteY58" fmla="*/ 1510072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15633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15633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822938 w 3865900"/>
                <a:gd name="connsiteY65" fmla="*/ 1402759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801506 w 3865900"/>
                <a:gd name="connsiteY65" fmla="*/ 1412284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820556 w 3865900"/>
                <a:gd name="connsiteY65" fmla="*/ 1400378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818175 w 3865900"/>
                <a:gd name="connsiteY65" fmla="*/ 1412284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865900" h="2351315">
                  <a:moveTo>
                    <a:pt x="3865900" y="2351315"/>
                  </a:moveTo>
                  <a:lnTo>
                    <a:pt x="2365437" y="2351315"/>
                  </a:lnTo>
                  <a:lnTo>
                    <a:pt x="2365437" y="2326601"/>
                  </a:lnTo>
                  <a:lnTo>
                    <a:pt x="2358376" y="2326601"/>
                  </a:lnTo>
                  <a:lnTo>
                    <a:pt x="2358376" y="2259522"/>
                  </a:lnTo>
                  <a:lnTo>
                    <a:pt x="2255991" y="2259522"/>
                  </a:lnTo>
                  <a:lnTo>
                    <a:pt x="2255991" y="2227747"/>
                  </a:lnTo>
                  <a:lnTo>
                    <a:pt x="2231278" y="2227747"/>
                  </a:lnTo>
                  <a:lnTo>
                    <a:pt x="2231278" y="2199503"/>
                  </a:lnTo>
                  <a:lnTo>
                    <a:pt x="2132423" y="2199503"/>
                  </a:lnTo>
                  <a:lnTo>
                    <a:pt x="2132423" y="2171259"/>
                  </a:lnTo>
                  <a:lnTo>
                    <a:pt x="1758190" y="2171259"/>
                  </a:lnTo>
                  <a:lnTo>
                    <a:pt x="1758190" y="2111240"/>
                  </a:lnTo>
                  <a:lnTo>
                    <a:pt x="1627562" y="2111240"/>
                  </a:lnTo>
                  <a:lnTo>
                    <a:pt x="1627562" y="2079466"/>
                  </a:lnTo>
                  <a:lnTo>
                    <a:pt x="1507525" y="2079466"/>
                  </a:lnTo>
                  <a:lnTo>
                    <a:pt x="1507525" y="2047691"/>
                  </a:lnTo>
                  <a:lnTo>
                    <a:pt x="1493403" y="2047691"/>
                  </a:lnTo>
                  <a:lnTo>
                    <a:pt x="1493403" y="2022978"/>
                  </a:lnTo>
                  <a:lnTo>
                    <a:pt x="1454567" y="2022978"/>
                  </a:lnTo>
                  <a:lnTo>
                    <a:pt x="1454567" y="2001795"/>
                  </a:lnTo>
                  <a:lnTo>
                    <a:pt x="1401610" y="2001795"/>
                  </a:lnTo>
                  <a:lnTo>
                    <a:pt x="1401610" y="1973551"/>
                  </a:lnTo>
                  <a:lnTo>
                    <a:pt x="1383957" y="1973551"/>
                  </a:lnTo>
                  <a:lnTo>
                    <a:pt x="1383957" y="1945307"/>
                  </a:lnTo>
                  <a:lnTo>
                    <a:pt x="1376896" y="1945307"/>
                  </a:lnTo>
                  <a:lnTo>
                    <a:pt x="1376896" y="1920593"/>
                  </a:lnTo>
                  <a:lnTo>
                    <a:pt x="1362774" y="1920593"/>
                  </a:lnTo>
                  <a:lnTo>
                    <a:pt x="1362774" y="1888819"/>
                  </a:lnTo>
                  <a:lnTo>
                    <a:pt x="1345122" y="1888819"/>
                  </a:lnTo>
                  <a:lnTo>
                    <a:pt x="1345122" y="1867636"/>
                  </a:lnTo>
                  <a:lnTo>
                    <a:pt x="1323939" y="1867636"/>
                  </a:lnTo>
                  <a:lnTo>
                    <a:pt x="1323939" y="1835861"/>
                  </a:lnTo>
                  <a:lnTo>
                    <a:pt x="1285103" y="1835861"/>
                  </a:lnTo>
                  <a:lnTo>
                    <a:pt x="1285103" y="1811148"/>
                  </a:lnTo>
                  <a:lnTo>
                    <a:pt x="1281572" y="1811148"/>
                  </a:lnTo>
                  <a:lnTo>
                    <a:pt x="1281572" y="1775843"/>
                  </a:lnTo>
                  <a:lnTo>
                    <a:pt x="1239206" y="1775843"/>
                  </a:lnTo>
                  <a:lnTo>
                    <a:pt x="1239206" y="1744068"/>
                  </a:lnTo>
                  <a:lnTo>
                    <a:pt x="1228615" y="1744068"/>
                  </a:lnTo>
                  <a:lnTo>
                    <a:pt x="1228615" y="1712294"/>
                  </a:lnTo>
                  <a:lnTo>
                    <a:pt x="1214493" y="1712294"/>
                  </a:lnTo>
                  <a:lnTo>
                    <a:pt x="1214493" y="1684050"/>
                  </a:lnTo>
                  <a:lnTo>
                    <a:pt x="1193310" y="1684050"/>
                  </a:lnTo>
                  <a:lnTo>
                    <a:pt x="1193310" y="1659336"/>
                  </a:lnTo>
                  <a:lnTo>
                    <a:pt x="1158005" y="1659336"/>
                  </a:lnTo>
                  <a:lnTo>
                    <a:pt x="1158005" y="1641684"/>
                  </a:lnTo>
                  <a:lnTo>
                    <a:pt x="1115639" y="1641684"/>
                  </a:lnTo>
                  <a:lnTo>
                    <a:pt x="1115639" y="1609909"/>
                  </a:lnTo>
                  <a:lnTo>
                    <a:pt x="1055620" y="1609909"/>
                  </a:lnTo>
                  <a:lnTo>
                    <a:pt x="1055620" y="1581665"/>
                  </a:lnTo>
                  <a:lnTo>
                    <a:pt x="992071" y="1581665"/>
                  </a:lnTo>
                  <a:lnTo>
                    <a:pt x="992071" y="1553421"/>
                  </a:lnTo>
                  <a:lnTo>
                    <a:pt x="981480" y="1553421"/>
                  </a:lnTo>
                  <a:lnTo>
                    <a:pt x="981480" y="1539299"/>
                  </a:lnTo>
                  <a:lnTo>
                    <a:pt x="967358" y="1539299"/>
                  </a:lnTo>
                  <a:lnTo>
                    <a:pt x="967358" y="1511055"/>
                  </a:lnTo>
                  <a:lnTo>
                    <a:pt x="928522" y="1511055"/>
                  </a:lnTo>
                  <a:lnTo>
                    <a:pt x="922777" y="1481497"/>
                  </a:lnTo>
                  <a:cubicBezTo>
                    <a:pt x="891603" y="1480704"/>
                    <a:pt x="874716" y="1484671"/>
                    <a:pt x="862592" y="1479115"/>
                  </a:cubicBezTo>
                  <a:lnTo>
                    <a:pt x="864973" y="1451037"/>
                  </a:lnTo>
                  <a:lnTo>
                    <a:pt x="850851" y="1451037"/>
                  </a:lnTo>
                  <a:lnTo>
                    <a:pt x="850851" y="1429854"/>
                  </a:lnTo>
                  <a:lnTo>
                    <a:pt x="819077" y="1429854"/>
                  </a:lnTo>
                  <a:lnTo>
                    <a:pt x="819077" y="1429854"/>
                  </a:lnTo>
                  <a:cubicBezTo>
                    <a:pt x="818927" y="1426926"/>
                    <a:pt x="817682" y="1422109"/>
                    <a:pt x="818175" y="1412284"/>
                  </a:cubicBezTo>
                  <a:lnTo>
                    <a:pt x="794363" y="1373366"/>
                  </a:lnTo>
                  <a:lnTo>
                    <a:pt x="780241" y="1373366"/>
                  </a:lnTo>
                  <a:lnTo>
                    <a:pt x="780241" y="1345122"/>
                  </a:lnTo>
                  <a:lnTo>
                    <a:pt x="737875" y="1345122"/>
                  </a:lnTo>
                  <a:lnTo>
                    <a:pt x="737875" y="1320408"/>
                  </a:lnTo>
                  <a:lnTo>
                    <a:pt x="706101" y="1320408"/>
                  </a:lnTo>
                  <a:lnTo>
                    <a:pt x="706101" y="1295695"/>
                  </a:lnTo>
                  <a:lnTo>
                    <a:pt x="688448" y="1295695"/>
                  </a:lnTo>
                  <a:lnTo>
                    <a:pt x="688448" y="1285103"/>
                  </a:lnTo>
                  <a:lnTo>
                    <a:pt x="684918" y="1285103"/>
                  </a:lnTo>
                  <a:lnTo>
                    <a:pt x="684918" y="1263920"/>
                  </a:lnTo>
                  <a:lnTo>
                    <a:pt x="674326" y="1263920"/>
                  </a:lnTo>
                  <a:lnTo>
                    <a:pt x="674326" y="1235676"/>
                  </a:lnTo>
                  <a:lnTo>
                    <a:pt x="653143" y="1235676"/>
                  </a:lnTo>
                  <a:lnTo>
                    <a:pt x="653143" y="1193310"/>
                  </a:lnTo>
                  <a:lnTo>
                    <a:pt x="642552" y="1193310"/>
                  </a:lnTo>
                  <a:lnTo>
                    <a:pt x="642552" y="1154474"/>
                  </a:lnTo>
                  <a:lnTo>
                    <a:pt x="639022" y="1150944"/>
                  </a:lnTo>
                  <a:lnTo>
                    <a:pt x="639022" y="1126230"/>
                  </a:lnTo>
                  <a:lnTo>
                    <a:pt x="639022" y="1126230"/>
                  </a:lnTo>
                  <a:lnTo>
                    <a:pt x="639022" y="1069742"/>
                  </a:lnTo>
                  <a:lnTo>
                    <a:pt x="607247" y="1069742"/>
                  </a:lnTo>
                  <a:lnTo>
                    <a:pt x="607247" y="1045029"/>
                  </a:lnTo>
                  <a:lnTo>
                    <a:pt x="600186" y="1045029"/>
                  </a:lnTo>
                  <a:lnTo>
                    <a:pt x="600186" y="988541"/>
                  </a:lnTo>
                  <a:lnTo>
                    <a:pt x="600186" y="977949"/>
                  </a:lnTo>
                  <a:lnTo>
                    <a:pt x="600186" y="914400"/>
                  </a:lnTo>
                  <a:lnTo>
                    <a:pt x="593125" y="914400"/>
                  </a:lnTo>
                  <a:lnTo>
                    <a:pt x="593125" y="886156"/>
                  </a:lnTo>
                  <a:lnTo>
                    <a:pt x="586064" y="886156"/>
                  </a:lnTo>
                  <a:lnTo>
                    <a:pt x="586064" y="829668"/>
                  </a:lnTo>
                  <a:lnTo>
                    <a:pt x="579003" y="829668"/>
                  </a:lnTo>
                  <a:lnTo>
                    <a:pt x="579003" y="808485"/>
                  </a:lnTo>
                  <a:lnTo>
                    <a:pt x="575472" y="808485"/>
                  </a:lnTo>
                  <a:lnTo>
                    <a:pt x="575472" y="776711"/>
                  </a:lnTo>
                  <a:lnTo>
                    <a:pt x="564881" y="776711"/>
                  </a:lnTo>
                  <a:lnTo>
                    <a:pt x="564881" y="744936"/>
                  </a:lnTo>
                  <a:lnTo>
                    <a:pt x="561350" y="744936"/>
                  </a:lnTo>
                  <a:lnTo>
                    <a:pt x="561350" y="716692"/>
                  </a:lnTo>
                  <a:lnTo>
                    <a:pt x="529576" y="716692"/>
                  </a:lnTo>
                  <a:lnTo>
                    <a:pt x="529576" y="691979"/>
                  </a:lnTo>
                  <a:lnTo>
                    <a:pt x="515454" y="691979"/>
                  </a:lnTo>
                  <a:lnTo>
                    <a:pt x="515454" y="667265"/>
                  </a:lnTo>
                  <a:lnTo>
                    <a:pt x="487210" y="667265"/>
                  </a:lnTo>
                  <a:lnTo>
                    <a:pt x="487210" y="635491"/>
                  </a:lnTo>
                  <a:lnTo>
                    <a:pt x="476618" y="635491"/>
                  </a:lnTo>
                  <a:lnTo>
                    <a:pt x="476618" y="561350"/>
                  </a:lnTo>
                  <a:lnTo>
                    <a:pt x="451905" y="561350"/>
                  </a:lnTo>
                  <a:lnTo>
                    <a:pt x="451905" y="526045"/>
                  </a:lnTo>
                  <a:lnTo>
                    <a:pt x="441313" y="526045"/>
                  </a:lnTo>
                  <a:lnTo>
                    <a:pt x="441313" y="504862"/>
                  </a:lnTo>
                  <a:lnTo>
                    <a:pt x="427191" y="504862"/>
                  </a:lnTo>
                  <a:lnTo>
                    <a:pt x="427191" y="476618"/>
                  </a:lnTo>
                  <a:lnTo>
                    <a:pt x="416600" y="476618"/>
                  </a:lnTo>
                  <a:lnTo>
                    <a:pt x="416600" y="448374"/>
                  </a:lnTo>
                  <a:lnTo>
                    <a:pt x="388355" y="448374"/>
                  </a:lnTo>
                  <a:lnTo>
                    <a:pt x="388355" y="420130"/>
                  </a:lnTo>
                  <a:lnTo>
                    <a:pt x="388355" y="420130"/>
                  </a:lnTo>
                  <a:lnTo>
                    <a:pt x="374233" y="406008"/>
                  </a:lnTo>
                  <a:lnTo>
                    <a:pt x="360111" y="391886"/>
                  </a:lnTo>
                  <a:lnTo>
                    <a:pt x="360111" y="367173"/>
                  </a:lnTo>
                  <a:lnTo>
                    <a:pt x="349520" y="367173"/>
                  </a:lnTo>
                  <a:lnTo>
                    <a:pt x="349520" y="342459"/>
                  </a:lnTo>
                  <a:lnTo>
                    <a:pt x="342459" y="342459"/>
                  </a:lnTo>
                  <a:lnTo>
                    <a:pt x="342459" y="317745"/>
                  </a:lnTo>
                  <a:lnTo>
                    <a:pt x="331867" y="317745"/>
                  </a:lnTo>
                  <a:lnTo>
                    <a:pt x="331867" y="296562"/>
                  </a:lnTo>
                  <a:lnTo>
                    <a:pt x="321276" y="296562"/>
                  </a:lnTo>
                  <a:lnTo>
                    <a:pt x="321276" y="278910"/>
                  </a:lnTo>
                  <a:lnTo>
                    <a:pt x="314215" y="278910"/>
                  </a:lnTo>
                  <a:lnTo>
                    <a:pt x="314215" y="240074"/>
                  </a:lnTo>
                  <a:lnTo>
                    <a:pt x="310684" y="240074"/>
                  </a:lnTo>
                  <a:lnTo>
                    <a:pt x="310684" y="204769"/>
                  </a:lnTo>
                  <a:lnTo>
                    <a:pt x="296562" y="204769"/>
                  </a:lnTo>
                  <a:lnTo>
                    <a:pt x="296562" y="176525"/>
                  </a:lnTo>
                  <a:lnTo>
                    <a:pt x="278910" y="176525"/>
                  </a:lnTo>
                  <a:lnTo>
                    <a:pt x="278910" y="141220"/>
                  </a:lnTo>
                  <a:lnTo>
                    <a:pt x="275379" y="141220"/>
                  </a:lnTo>
                  <a:lnTo>
                    <a:pt x="275379" y="120037"/>
                  </a:lnTo>
                  <a:lnTo>
                    <a:pt x="225952" y="120037"/>
                  </a:lnTo>
                  <a:lnTo>
                    <a:pt x="225952" y="95324"/>
                  </a:lnTo>
                  <a:lnTo>
                    <a:pt x="134159" y="95324"/>
                  </a:lnTo>
                  <a:lnTo>
                    <a:pt x="134159" y="63549"/>
                  </a:lnTo>
                  <a:lnTo>
                    <a:pt x="102385" y="63549"/>
                  </a:lnTo>
                  <a:lnTo>
                    <a:pt x="102385" y="0"/>
                  </a:lnTo>
                  <a:lnTo>
                    <a:pt x="0" y="0"/>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cxnSp>
          <p:nvCxnSpPr>
            <p:cNvPr id="102" name="Straight Connector 101"/>
            <p:cNvCxnSpPr/>
            <p:nvPr/>
          </p:nvCxnSpPr>
          <p:spPr>
            <a:xfrm>
              <a:off x="660353" y="2497774"/>
              <a:ext cx="0" cy="2770669"/>
            </a:xfrm>
            <a:prstGeom prst="line">
              <a:avLst/>
            </a:prstGeom>
            <a:noFill/>
            <a:ln w="25400" cap="flat" cmpd="sng" algn="ctr">
              <a:solidFill>
                <a:schemeClr val="tx1"/>
              </a:solidFill>
              <a:prstDash val="solid"/>
            </a:ln>
            <a:effectLst/>
          </p:spPr>
        </p:cxnSp>
        <p:cxnSp>
          <p:nvCxnSpPr>
            <p:cNvPr id="103" name="Straight Connector 102"/>
            <p:cNvCxnSpPr/>
            <p:nvPr/>
          </p:nvCxnSpPr>
          <p:spPr>
            <a:xfrm flipH="1">
              <a:off x="647647" y="5256932"/>
              <a:ext cx="3777538" cy="0"/>
            </a:xfrm>
            <a:prstGeom prst="line">
              <a:avLst/>
            </a:prstGeom>
            <a:noFill/>
            <a:ln w="25400" cap="flat" cmpd="sng" algn="ctr">
              <a:solidFill>
                <a:schemeClr val="tx1"/>
              </a:solidFill>
              <a:prstDash val="solid"/>
            </a:ln>
            <a:effectLst/>
          </p:spPr>
        </p:cxnSp>
        <p:cxnSp>
          <p:nvCxnSpPr>
            <p:cNvPr id="104" name="Straight Connector 103"/>
            <p:cNvCxnSpPr/>
            <p:nvPr/>
          </p:nvCxnSpPr>
          <p:spPr>
            <a:xfrm flipV="1">
              <a:off x="671692" y="5256932"/>
              <a:ext cx="0" cy="64439"/>
            </a:xfrm>
            <a:prstGeom prst="line">
              <a:avLst/>
            </a:prstGeom>
            <a:noFill/>
            <a:ln w="25400" cap="flat" cmpd="sng" algn="ctr">
              <a:solidFill>
                <a:schemeClr val="tx1"/>
              </a:solidFill>
              <a:prstDash val="solid"/>
            </a:ln>
            <a:effectLst/>
          </p:spPr>
        </p:cxnSp>
        <p:cxnSp>
          <p:nvCxnSpPr>
            <p:cNvPr id="105" name="Straight Connector 104"/>
            <p:cNvCxnSpPr/>
            <p:nvPr/>
          </p:nvCxnSpPr>
          <p:spPr>
            <a:xfrm flipV="1">
              <a:off x="4388011" y="5256932"/>
              <a:ext cx="0" cy="64439"/>
            </a:xfrm>
            <a:prstGeom prst="line">
              <a:avLst/>
            </a:prstGeom>
            <a:noFill/>
            <a:ln w="25400" cap="flat" cmpd="sng" algn="ctr">
              <a:solidFill>
                <a:schemeClr val="tx1"/>
              </a:solidFill>
              <a:prstDash val="solid"/>
            </a:ln>
            <a:effectLst/>
          </p:spPr>
        </p:cxnSp>
        <p:cxnSp>
          <p:nvCxnSpPr>
            <p:cNvPr id="106" name="Straight Connector 105"/>
            <p:cNvCxnSpPr/>
            <p:nvPr/>
          </p:nvCxnSpPr>
          <p:spPr>
            <a:xfrm rot="5400000" flipV="1">
              <a:off x="632569" y="5204004"/>
              <a:ext cx="0" cy="64439"/>
            </a:xfrm>
            <a:prstGeom prst="line">
              <a:avLst/>
            </a:prstGeom>
            <a:noFill/>
            <a:ln w="25400" cap="flat" cmpd="sng" algn="ctr">
              <a:solidFill>
                <a:schemeClr val="tx1"/>
              </a:solidFill>
              <a:prstDash val="solid"/>
            </a:ln>
            <a:effectLst/>
          </p:spPr>
        </p:cxnSp>
        <p:cxnSp>
          <p:nvCxnSpPr>
            <p:cNvPr id="107" name="Straight Connector 106"/>
            <p:cNvCxnSpPr/>
            <p:nvPr/>
          </p:nvCxnSpPr>
          <p:spPr>
            <a:xfrm rot="5400000" flipV="1">
              <a:off x="632569" y="4530626"/>
              <a:ext cx="0" cy="64439"/>
            </a:xfrm>
            <a:prstGeom prst="line">
              <a:avLst/>
            </a:prstGeom>
            <a:noFill/>
            <a:ln w="25400" cap="flat" cmpd="sng" algn="ctr">
              <a:solidFill>
                <a:schemeClr val="tx1"/>
              </a:solidFill>
              <a:prstDash val="solid"/>
            </a:ln>
            <a:effectLst/>
          </p:spPr>
        </p:cxnSp>
        <p:cxnSp>
          <p:nvCxnSpPr>
            <p:cNvPr id="108" name="Straight Connector 107"/>
            <p:cNvCxnSpPr/>
            <p:nvPr/>
          </p:nvCxnSpPr>
          <p:spPr>
            <a:xfrm rot="5400000" flipV="1">
              <a:off x="632569" y="3857249"/>
              <a:ext cx="0" cy="64439"/>
            </a:xfrm>
            <a:prstGeom prst="line">
              <a:avLst/>
            </a:prstGeom>
            <a:noFill/>
            <a:ln w="25400" cap="flat" cmpd="sng" algn="ctr">
              <a:solidFill>
                <a:schemeClr val="tx1"/>
              </a:solidFill>
              <a:prstDash val="solid"/>
            </a:ln>
            <a:effectLst/>
          </p:spPr>
        </p:cxnSp>
        <p:cxnSp>
          <p:nvCxnSpPr>
            <p:cNvPr id="109" name="Straight Connector 108"/>
            <p:cNvCxnSpPr/>
            <p:nvPr/>
          </p:nvCxnSpPr>
          <p:spPr>
            <a:xfrm rot="5400000" flipV="1">
              <a:off x="632569" y="3183872"/>
              <a:ext cx="0" cy="64439"/>
            </a:xfrm>
            <a:prstGeom prst="line">
              <a:avLst/>
            </a:prstGeom>
            <a:noFill/>
            <a:ln w="25400" cap="flat" cmpd="sng" algn="ctr">
              <a:solidFill>
                <a:schemeClr val="tx1"/>
              </a:solidFill>
              <a:prstDash val="solid"/>
            </a:ln>
            <a:effectLst/>
          </p:spPr>
        </p:cxnSp>
        <p:cxnSp>
          <p:nvCxnSpPr>
            <p:cNvPr id="110" name="Straight Connector 109"/>
            <p:cNvCxnSpPr/>
            <p:nvPr/>
          </p:nvCxnSpPr>
          <p:spPr>
            <a:xfrm rot="5400000" flipV="1">
              <a:off x="632569" y="2510495"/>
              <a:ext cx="0" cy="64439"/>
            </a:xfrm>
            <a:prstGeom prst="line">
              <a:avLst/>
            </a:prstGeom>
            <a:noFill/>
            <a:ln w="25400" cap="flat" cmpd="sng" algn="ctr">
              <a:solidFill>
                <a:schemeClr val="tx1"/>
              </a:solidFill>
              <a:prstDash val="solid"/>
            </a:ln>
            <a:effectLst/>
          </p:spPr>
        </p:cxnSp>
        <p:cxnSp>
          <p:nvCxnSpPr>
            <p:cNvPr id="111" name="Straight Connector 110"/>
            <p:cNvCxnSpPr/>
            <p:nvPr/>
          </p:nvCxnSpPr>
          <p:spPr>
            <a:xfrm flipV="1">
              <a:off x="1291078" y="5256932"/>
              <a:ext cx="0" cy="64439"/>
            </a:xfrm>
            <a:prstGeom prst="line">
              <a:avLst/>
            </a:prstGeom>
            <a:noFill/>
            <a:ln w="25400" cap="flat" cmpd="sng" algn="ctr">
              <a:solidFill>
                <a:schemeClr val="tx1"/>
              </a:solidFill>
              <a:prstDash val="solid"/>
            </a:ln>
            <a:effectLst/>
          </p:spPr>
        </p:cxnSp>
        <p:cxnSp>
          <p:nvCxnSpPr>
            <p:cNvPr id="112" name="Straight Connector 111"/>
            <p:cNvCxnSpPr/>
            <p:nvPr/>
          </p:nvCxnSpPr>
          <p:spPr>
            <a:xfrm flipV="1">
              <a:off x="1910465" y="5256932"/>
              <a:ext cx="0" cy="64439"/>
            </a:xfrm>
            <a:prstGeom prst="line">
              <a:avLst/>
            </a:prstGeom>
            <a:noFill/>
            <a:ln w="25400" cap="flat" cmpd="sng" algn="ctr">
              <a:solidFill>
                <a:schemeClr val="tx1"/>
              </a:solidFill>
              <a:prstDash val="solid"/>
            </a:ln>
            <a:effectLst/>
          </p:spPr>
        </p:cxnSp>
        <p:cxnSp>
          <p:nvCxnSpPr>
            <p:cNvPr id="113" name="Straight Connector 112"/>
            <p:cNvCxnSpPr/>
            <p:nvPr/>
          </p:nvCxnSpPr>
          <p:spPr>
            <a:xfrm flipV="1">
              <a:off x="2529851" y="5256932"/>
              <a:ext cx="0" cy="64439"/>
            </a:xfrm>
            <a:prstGeom prst="line">
              <a:avLst/>
            </a:prstGeom>
            <a:noFill/>
            <a:ln w="25400" cap="flat" cmpd="sng" algn="ctr">
              <a:solidFill>
                <a:schemeClr val="tx1"/>
              </a:solidFill>
              <a:prstDash val="solid"/>
            </a:ln>
            <a:effectLst/>
          </p:spPr>
        </p:cxnSp>
        <p:cxnSp>
          <p:nvCxnSpPr>
            <p:cNvPr id="114" name="Straight Connector 113"/>
            <p:cNvCxnSpPr/>
            <p:nvPr/>
          </p:nvCxnSpPr>
          <p:spPr>
            <a:xfrm flipV="1">
              <a:off x="3149238" y="5256932"/>
              <a:ext cx="0" cy="64439"/>
            </a:xfrm>
            <a:prstGeom prst="line">
              <a:avLst/>
            </a:prstGeom>
            <a:noFill/>
            <a:ln w="25400" cap="flat" cmpd="sng" algn="ctr">
              <a:solidFill>
                <a:schemeClr val="tx1"/>
              </a:solidFill>
              <a:prstDash val="solid"/>
            </a:ln>
            <a:effectLst/>
          </p:spPr>
        </p:cxnSp>
        <p:cxnSp>
          <p:nvCxnSpPr>
            <p:cNvPr id="115" name="Straight Connector 114"/>
            <p:cNvCxnSpPr/>
            <p:nvPr/>
          </p:nvCxnSpPr>
          <p:spPr>
            <a:xfrm flipV="1">
              <a:off x="3768624" y="5256932"/>
              <a:ext cx="0" cy="64439"/>
            </a:xfrm>
            <a:prstGeom prst="line">
              <a:avLst/>
            </a:prstGeom>
            <a:noFill/>
            <a:ln w="25400" cap="flat" cmpd="sng" algn="ctr">
              <a:solidFill>
                <a:schemeClr val="tx1"/>
              </a:solidFill>
              <a:prstDash val="solid"/>
            </a:ln>
            <a:effectLst/>
          </p:spPr>
        </p:cxnSp>
        <p:sp>
          <p:nvSpPr>
            <p:cNvPr id="116" name="TextBox 115"/>
            <p:cNvSpPr txBox="1"/>
            <p:nvPr/>
          </p:nvSpPr>
          <p:spPr>
            <a:xfrm>
              <a:off x="202369" y="3087060"/>
              <a:ext cx="466680" cy="261610"/>
            </a:xfrm>
            <a:prstGeom prst="rect">
              <a:avLst/>
            </a:prstGeom>
            <a:noFill/>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0,75</a:t>
              </a:r>
            </a:p>
          </p:txBody>
        </p:sp>
        <p:sp>
          <p:nvSpPr>
            <p:cNvPr id="117" name="TextBox 116"/>
            <p:cNvSpPr txBox="1"/>
            <p:nvPr/>
          </p:nvSpPr>
          <p:spPr>
            <a:xfrm>
              <a:off x="202369" y="3763059"/>
              <a:ext cx="466680" cy="261610"/>
            </a:xfrm>
            <a:prstGeom prst="rect">
              <a:avLst/>
            </a:prstGeom>
            <a:noFill/>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0,50</a:t>
              </a:r>
            </a:p>
          </p:txBody>
        </p:sp>
        <p:sp>
          <p:nvSpPr>
            <p:cNvPr id="118" name="TextBox 117"/>
            <p:cNvSpPr txBox="1"/>
            <p:nvPr/>
          </p:nvSpPr>
          <p:spPr>
            <a:xfrm>
              <a:off x="202369" y="4435915"/>
              <a:ext cx="466680" cy="261610"/>
            </a:xfrm>
            <a:prstGeom prst="rect">
              <a:avLst/>
            </a:prstGeom>
            <a:noFill/>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0,25</a:t>
              </a:r>
            </a:p>
          </p:txBody>
        </p:sp>
        <p:sp>
          <p:nvSpPr>
            <p:cNvPr id="119" name="TextBox 118"/>
            <p:cNvSpPr txBox="1"/>
            <p:nvPr/>
          </p:nvSpPr>
          <p:spPr>
            <a:xfrm>
              <a:off x="202369" y="5109814"/>
              <a:ext cx="466680" cy="261610"/>
            </a:xfrm>
            <a:prstGeom prst="rect">
              <a:avLst/>
            </a:prstGeom>
            <a:noFill/>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0,00</a:t>
              </a:r>
            </a:p>
          </p:txBody>
        </p:sp>
        <p:sp>
          <p:nvSpPr>
            <p:cNvPr id="120" name="TextBox 119"/>
            <p:cNvSpPr txBox="1"/>
            <p:nvPr/>
          </p:nvSpPr>
          <p:spPr>
            <a:xfrm>
              <a:off x="202369" y="2416307"/>
              <a:ext cx="466680" cy="261610"/>
            </a:xfrm>
            <a:prstGeom prst="rect">
              <a:avLst/>
            </a:prstGeom>
            <a:noFill/>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1,00</a:t>
              </a:r>
            </a:p>
          </p:txBody>
        </p:sp>
        <p:sp>
          <p:nvSpPr>
            <p:cNvPr id="121" name="TextBox 120"/>
            <p:cNvSpPr txBox="1"/>
            <p:nvPr/>
          </p:nvSpPr>
          <p:spPr>
            <a:xfrm>
              <a:off x="402173" y="5289152"/>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0</a:t>
              </a:r>
            </a:p>
          </p:txBody>
        </p:sp>
        <p:sp>
          <p:nvSpPr>
            <p:cNvPr id="122" name="TextBox 121"/>
            <p:cNvSpPr txBox="1"/>
            <p:nvPr/>
          </p:nvSpPr>
          <p:spPr>
            <a:xfrm>
              <a:off x="2257688"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36</a:t>
              </a:r>
            </a:p>
          </p:txBody>
        </p:sp>
        <p:sp>
          <p:nvSpPr>
            <p:cNvPr id="123" name="TextBox 122"/>
            <p:cNvSpPr txBox="1"/>
            <p:nvPr/>
          </p:nvSpPr>
          <p:spPr>
            <a:xfrm>
              <a:off x="2877074"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48</a:t>
              </a:r>
            </a:p>
          </p:txBody>
        </p:sp>
        <p:sp>
          <p:nvSpPr>
            <p:cNvPr id="124" name="TextBox 123"/>
            <p:cNvSpPr txBox="1"/>
            <p:nvPr/>
          </p:nvSpPr>
          <p:spPr>
            <a:xfrm>
              <a:off x="3496459"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60</a:t>
              </a:r>
            </a:p>
          </p:txBody>
        </p:sp>
        <p:sp>
          <p:nvSpPr>
            <p:cNvPr id="125" name="TextBox 124"/>
            <p:cNvSpPr txBox="1"/>
            <p:nvPr/>
          </p:nvSpPr>
          <p:spPr>
            <a:xfrm>
              <a:off x="4115258"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72</a:t>
              </a:r>
            </a:p>
          </p:txBody>
        </p:sp>
        <p:sp>
          <p:nvSpPr>
            <p:cNvPr id="126" name="TextBox 125"/>
            <p:cNvSpPr txBox="1"/>
            <p:nvPr/>
          </p:nvSpPr>
          <p:spPr>
            <a:xfrm>
              <a:off x="1643591"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24</a:t>
              </a:r>
            </a:p>
          </p:txBody>
        </p:sp>
        <p:sp>
          <p:nvSpPr>
            <p:cNvPr id="127" name="TextBox 126"/>
            <p:cNvSpPr txBox="1"/>
            <p:nvPr/>
          </p:nvSpPr>
          <p:spPr>
            <a:xfrm>
              <a:off x="1016270"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12</a:t>
              </a:r>
            </a:p>
          </p:txBody>
        </p:sp>
        <p:sp>
          <p:nvSpPr>
            <p:cNvPr id="128" name="TextBox 127"/>
            <p:cNvSpPr txBox="1"/>
            <p:nvPr/>
          </p:nvSpPr>
          <p:spPr>
            <a:xfrm>
              <a:off x="678893" y="2194395"/>
              <a:ext cx="3870374" cy="307777"/>
            </a:xfrm>
            <a:prstGeom prst="rect">
              <a:avLst/>
            </a:prstGeom>
            <a:noFill/>
          </p:spPr>
          <p:txBody>
            <a:bodyPr wrap="square" rtlCol="0">
              <a:spAutoFit/>
            </a:bodyPr>
            <a:lstStyle/>
            <a:p>
              <a:pPr algn="ctr" defTabSz="457200" fontAlgn="auto">
                <a:spcBef>
                  <a:spcPts val="0"/>
                </a:spcBef>
                <a:spcAft>
                  <a:spcPts val="0"/>
                </a:spcAft>
                <a:defRPr/>
              </a:pPr>
              <a:r>
                <a:rPr lang="fr-FR" sz="1400" b="1" kern="0" dirty="0" smtClean="0">
                  <a:latin typeface="Arial" panose="020B0604020202020204" pitchFamily="34" charset="0"/>
                  <a:cs typeface="Arial" panose="020B0604020202020204" pitchFamily="34" charset="0"/>
                </a:rPr>
                <a:t>SG</a:t>
              </a:r>
            </a:p>
          </p:txBody>
        </p:sp>
        <p:sp>
          <p:nvSpPr>
            <p:cNvPr id="129" name="TextBox 128"/>
            <p:cNvSpPr txBox="1"/>
            <p:nvPr/>
          </p:nvSpPr>
          <p:spPr>
            <a:xfrm>
              <a:off x="-25609" y="2780280"/>
              <a:ext cx="338554" cy="2227686"/>
            </a:xfrm>
            <a:prstGeom prst="rect">
              <a:avLst/>
            </a:prstGeom>
            <a:noFill/>
          </p:spPr>
          <p:txBody>
            <a:bodyPr vert="vert270" wrap="square" rtlCol="0">
              <a:spAutoFit/>
            </a:bodyPr>
            <a:lstStyle/>
            <a:p>
              <a:pPr algn="ctr" defTabSz="457200" fontAlgn="auto">
                <a:spcBef>
                  <a:spcPts val="0"/>
                </a:spcBef>
                <a:spcAft>
                  <a:spcPts val="0"/>
                </a:spcAft>
                <a:defRPr/>
              </a:pPr>
              <a:r>
                <a:rPr lang="fr-FR" sz="1000" kern="0" dirty="0" smtClean="0">
                  <a:latin typeface="Arial" panose="020B0604020202020204" pitchFamily="34" charset="0"/>
                  <a:cs typeface="Arial" panose="020B0604020202020204" pitchFamily="34" charset="0"/>
                </a:rPr>
                <a:t>Proportion sans évènement</a:t>
              </a:r>
            </a:p>
          </p:txBody>
        </p:sp>
        <p:sp>
          <p:nvSpPr>
            <p:cNvPr id="130" name="TextBox 129"/>
            <p:cNvSpPr txBox="1"/>
            <p:nvPr/>
          </p:nvSpPr>
          <p:spPr>
            <a:xfrm>
              <a:off x="1204253" y="5485954"/>
              <a:ext cx="2596857" cy="246221"/>
            </a:xfrm>
            <a:prstGeom prst="rect">
              <a:avLst/>
            </a:prstGeom>
            <a:noFill/>
          </p:spPr>
          <p:txBody>
            <a:bodyPr vert="horz" wrap="square" rtlCol="0">
              <a:spAutoFit/>
            </a:bodyPr>
            <a:lstStyle/>
            <a:p>
              <a:pPr algn="ctr" defTabSz="457200" fontAlgn="auto">
                <a:spcBef>
                  <a:spcPts val="0"/>
                </a:spcBef>
                <a:spcAft>
                  <a:spcPts val="0"/>
                </a:spcAft>
                <a:defRPr/>
              </a:pPr>
              <a:r>
                <a:rPr lang="fr-FR" sz="1000" kern="0" dirty="0" smtClean="0">
                  <a:latin typeface="Arial" panose="020B0604020202020204" pitchFamily="34" charset="0"/>
                  <a:cs typeface="Arial" panose="020B0604020202020204" pitchFamily="34" charset="0"/>
                </a:rPr>
                <a:t>Mois</a:t>
              </a:r>
            </a:p>
          </p:txBody>
        </p:sp>
      </p:grpSp>
      <p:grpSp>
        <p:nvGrpSpPr>
          <p:cNvPr id="131" name="Group 130"/>
          <p:cNvGrpSpPr/>
          <p:nvPr/>
        </p:nvGrpSpPr>
        <p:grpSpPr>
          <a:xfrm>
            <a:off x="4508311" y="1498334"/>
            <a:ext cx="4684822" cy="3566555"/>
            <a:chOff x="4433880" y="2147934"/>
            <a:chExt cx="4684822" cy="3566555"/>
          </a:xfrm>
        </p:grpSpPr>
        <p:cxnSp>
          <p:nvCxnSpPr>
            <p:cNvPr id="132" name="Straight Connector 131"/>
            <p:cNvCxnSpPr/>
            <p:nvPr/>
          </p:nvCxnSpPr>
          <p:spPr>
            <a:xfrm>
              <a:off x="5119842" y="2481257"/>
              <a:ext cx="0" cy="2770669"/>
            </a:xfrm>
            <a:prstGeom prst="line">
              <a:avLst/>
            </a:prstGeom>
            <a:noFill/>
            <a:ln w="25400" cap="flat" cmpd="sng" algn="ctr">
              <a:solidFill>
                <a:schemeClr val="tx1"/>
              </a:solidFill>
              <a:prstDash val="solid"/>
            </a:ln>
            <a:effectLst/>
          </p:spPr>
        </p:cxnSp>
        <p:cxnSp>
          <p:nvCxnSpPr>
            <p:cNvPr id="133" name="Straight Connector 132"/>
            <p:cNvCxnSpPr/>
            <p:nvPr/>
          </p:nvCxnSpPr>
          <p:spPr>
            <a:xfrm flipH="1">
              <a:off x="5107136" y="5240414"/>
              <a:ext cx="3777538" cy="0"/>
            </a:xfrm>
            <a:prstGeom prst="line">
              <a:avLst/>
            </a:prstGeom>
            <a:noFill/>
            <a:ln w="25400" cap="flat" cmpd="sng" algn="ctr">
              <a:solidFill>
                <a:schemeClr val="tx1"/>
              </a:solidFill>
              <a:prstDash val="solid"/>
            </a:ln>
            <a:effectLst/>
          </p:spPr>
        </p:cxnSp>
        <p:cxnSp>
          <p:nvCxnSpPr>
            <p:cNvPr id="134" name="Straight Connector 133"/>
            <p:cNvCxnSpPr/>
            <p:nvPr/>
          </p:nvCxnSpPr>
          <p:spPr>
            <a:xfrm flipV="1">
              <a:off x="5131181" y="5240414"/>
              <a:ext cx="0" cy="64439"/>
            </a:xfrm>
            <a:prstGeom prst="line">
              <a:avLst/>
            </a:prstGeom>
            <a:noFill/>
            <a:ln w="25400" cap="flat" cmpd="sng" algn="ctr">
              <a:solidFill>
                <a:schemeClr val="tx1"/>
              </a:solidFill>
              <a:prstDash val="solid"/>
            </a:ln>
            <a:effectLst/>
          </p:spPr>
        </p:cxnSp>
        <p:cxnSp>
          <p:nvCxnSpPr>
            <p:cNvPr id="135" name="Straight Connector 134"/>
            <p:cNvCxnSpPr/>
            <p:nvPr/>
          </p:nvCxnSpPr>
          <p:spPr>
            <a:xfrm flipV="1">
              <a:off x="8847500" y="5240414"/>
              <a:ext cx="0" cy="64439"/>
            </a:xfrm>
            <a:prstGeom prst="line">
              <a:avLst/>
            </a:prstGeom>
            <a:noFill/>
            <a:ln w="25400" cap="flat" cmpd="sng" algn="ctr">
              <a:solidFill>
                <a:schemeClr val="tx1"/>
              </a:solidFill>
              <a:prstDash val="solid"/>
            </a:ln>
            <a:effectLst/>
          </p:spPr>
        </p:cxnSp>
        <p:cxnSp>
          <p:nvCxnSpPr>
            <p:cNvPr id="136" name="Straight Connector 135"/>
            <p:cNvCxnSpPr/>
            <p:nvPr/>
          </p:nvCxnSpPr>
          <p:spPr>
            <a:xfrm rot="5400000" flipV="1">
              <a:off x="5092058" y="5187486"/>
              <a:ext cx="0" cy="64439"/>
            </a:xfrm>
            <a:prstGeom prst="line">
              <a:avLst/>
            </a:prstGeom>
            <a:noFill/>
            <a:ln w="25400" cap="flat" cmpd="sng" algn="ctr">
              <a:solidFill>
                <a:schemeClr val="tx1"/>
              </a:solidFill>
              <a:prstDash val="solid"/>
            </a:ln>
            <a:effectLst/>
          </p:spPr>
        </p:cxnSp>
        <p:cxnSp>
          <p:nvCxnSpPr>
            <p:cNvPr id="137" name="Straight Connector 136"/>
            <p:cNvCxnSpPr/>
            <p:nvPr/>
          </p:nvCxnSpPr>
          <p:spPr>
            <a:xfrm rot="5400000" flipV="1">
              <a:off x="5092058" y="4514108"/>
              <a:ext cx="0" cy="64439"/>
            </a:xfrm>
            <a:prstGeom prst="line">
              <a:avLst/>
            </a:prstGeom>
            <a:noFill/>
            <a:ln w="25400" cap="flat" cmpd="sng" algn="ctr">
              <a:solidFill>
                <a:schemeClr val="tx1"/>
              </a:solidFill>
              <a:prstDash val="solid"/>
            </a:ln>
            <a:effectLst/>
          </p:spPr>
        </p:cxnSp>
        <p:cxnSp>
          <p:nvCxnSpPr>
            <p:cNvPr id="138" name="Straight Connector 137"/>
            <p:cNvCxnSpPr/>
            <p:nvPr/>
          </p:nvCxnSpPr>
          <p:spPr>
            <a:xfrm rot="5400000" flipV="1">
              <a:off x="5092058" y="3840731"/>
              <a:ext cx="0" cy="64439"/>
            </a:xfrm>
            <a:prstGeom prst="line">
              <a:avLst/>
            </a:prstGeom>
            <a:noFill/>
            <a:ln w="25400" cap="flat" cmpd="sng" algn="ctr">
              <a:solidFill>
                <a:schemeClr val="tx1"/>
              </a:solidFill>
              <a:prstDash val="solid"/>
            </a:ln>
            <a:effectLst/>
          </p:spPr>
        </p:cxnSp>
        <p:cxnSp>
          <p:nvCxnSpPr>
            <p:cNvPr id="139" name="Straight Connector 138"/>
            <p:cNvCxnSpPr/>
            <p:nvPr/>
          </p:nvCxnSpPr>
          <p:spPr>
            <a:xfrm rot="5400000" flipV="1">
              <a:off x="5092058" y="3167354"/>
              <a:ext cx="0" cy="64439"/>
            </a:xfrm>
            <a:prstGeom prst="line">
              <a:avLst/>
            </a:prstGeom>
            <a:noFill/>
            <a:ln w="25400" cap="flat" cmpd="sng" algn="ctr">
              <a:solidFill>
                <a:schemeClr val="tx1"/>
              </a:solidFill>
              <a:prstDash val="solid"/>
            </a:ln>
            <a:effectLst/>
          </p:spPr>
        </p:cxnSp>
        <p:cxnSp>
          <p:nvCxnSpPr>
            <p:cNvPr id="140" name="Straight Connector 139"/>
            <p:cNvCxnSpPr/>
            <p:nvPr/>
          </p:nvCxnSpPr>
          <p:spPr>
            <a:xfrm rot="5400000" flipV="1">
              <a:off x="5092058" y="2493977"/>
              <a:ext cx="0" cy="64439"/>
            </a:xfrm>
            <a:prstGeom prst="line">
              <a:avLst/>
            </a:prstGeom>
            <a:noFill/>
            <a:ln w="25400" cap="flat" cmpd="sng" algn="ctr">
              <a:solidFill>
                <a:schemeClr val="tx1"/>
              </a:solidFill>
              <a:prstDash val="solid"/>
            </a:ln>
            <a:effectLst/>
          </p:spPr>
        </p:cxnSp>
        <p:cxnSp>
          <p:nvCxnSpPr>
            <p:cNvPr id="141" name="Straight Connector 140"/>
            <p:cNvCxnSpPr/>
            <p:nvPr/>
          </p:nvCxnSpPr>
          <p:spPr>
            <a:xfrm flipV="1">
              <a:off x="6066006" y="5240414"/>
              <a:ext cx="0" cy="64439"/>
            </a:xfrm>
            <a:prstGeom prst="line">
              <a:avLst/>
            </a:prstGeom>
            <a:noFill/>
            <a:ln w="25400" cap="flat" cmpd="sng" algn="ctr">
              <a:solidFill>
                <a:schemeClr val="tx1"/>
              </a:solidFill>
              <a:prstDash val="solid"/>
            </a:ln>
            <a:effectLst/>
          </p:spPr>
        </p:cxnSp>
        <p:cxnSp>
          <p:nvCxnSpPr>
            <p:cNvPr id="142" name="Straight Connector 141"/>
            <p:cNvCxnSpPr/>
            <p:nvPr/>
          </p:nvCxnSpPr>
          <p:spPr>
            <a:xfrm flipV="1">
              <a:off x="6985509" y="5240414"/>
              <a:ext cx="0" cy="64439"/>
            </a:xfrm>
            <a:prstGeom prst="line">
              <a:avLst/>
            </a:prstGeom>
            <a:noFill/>
            <a:ln w="25400" cap="flat" cmpd="sng" algn="ctr">
              <a:solidFill>
                <a:schemeClr val="tx1"/>
              </a:solidFill>
              <a:prstDash val="solid"/>
            </a:ln>
            <a:effectLst/>
          </p:spPr>
        </p:cxnSp>
        <p:cxnSp>
          <p:nvCxnSpPr>
            <p:cNvPr id="143" name="Straight Connector 142"/>
            <p:cNvCxnSpPr/>
            <p:nvPr/>
          </p:nvCxnSpPr>
          <p:spPr>
            <a:xfrm flipV="1">
              <a:off x="7920335" y="5240414"/>
              <a:ext cx="0" cy="64439"/>
            </a:xfrm>
            <a:prstGeom prst="line">
              <a:avLst/>
            </a:prstGeom>
            <a:noFill/>
            <a:ln w="25400" cap="flat" cmpd="sng" algn="ctr">
              <a:solidFill>
                <a:schemeClr val="tx1"/>
              </a:solidFill>
              <a:prstDash val="solid"/>
            </a:ln>
            <a:effectLst/>
          </p:spPr>
        </p:cxnSp>
        <p:sp>
          <p:nvSpPr>
            <p:cNvPr id="144" name="TextBox 143"/>
            <p:cNvSpPr txBox="1"/>
            <p:nvPr/>
          </p:nvSpPr>
          <p:spPr>
            <a:xfrm>
              <a:off x="4661858" y="3070542"/>
              <a:ext cx="466680" cy="261610"/>
            </a:xfrm>
            <a:prstGeom prst="rect">
              <a:avLst/>
            </a:prstGeom>
            <a:noFill/>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0,75</a:t>
              </a:r>
            </a:p>
          </p:txBody>
        </p:sp>
        <p:sp>
          <p:nvSpPr>
            <p:cNvPr id="145" name="TextBox 144"/>
            <p:cNvSpPr txBox="1"/>
            <p:nvPr/>
          </p:nvSpPr>
          <p:spPr>
            <a:xfrm>
              <a:off x="4661858" y="3746542"/>
              <a:ext cx="466680" cy="261610"/>
            </a:xfrm>
            <a:prstGeom prst="rect">
              <a:avLst/>
            </a:prstGeom>
            <a:noFill/>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0,50</a:t>
              </a:r>
            </a:p>
          </p:txBody>
        </p:sp>
        <p:sp>
          <p:nvSpPr>
            <p:cNvPr id="146" name="TextBox 145"/>
            <p:cNvSpPr txBox="1"/>
            <p:nvPr/>
          </p:nvSpPr>
          <p:spPr>
            <a:xfrm>
              <a:off x="4661858" y="4419397"/>
              <a:ext cx="466680" cy="261610"/>
            </a:xfrm>
            <a:prstGeom prst="rect">
              <a:avLst/>
            </a:prstGeom>
            <a:noFill/>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0,25</a:t>
              </a:r>
            </a:p>
          </p:txBody>
        </p:sp>
        <p:sp>
          <p:nvSpPr>
            <p:cNvPr id="147" name="TextBox 146"/>
            <p:cNvSpPr txBox="1"/>
            <p:nvPr/>
          </p:nvSpPr>
          <p:spPr>
            <a:xfrm>
              <a:off x="4661858" y="5093296"/>
              <a:ext cx="466680" cy="261610"/>
            </a:xfrm>
            <a:prstGeom prst="rect">
              <a:avLst/>
            </a:prstGeom>
            <a:noFill/>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0,00</a:t>
              </a:r>
            </a:p>
          </p:txBody>
        </p:sp>
        <p:sp>
          <p:nvSpPr>
            <p:cNvPr id="148" name="TextBox 147"/>
            <p:cNvSpPr txBox="1"/>
            <p:nvPr/>
          </p:nvSpPr>
          <p:spPr>
            <a:xfrm>
              <a:off x="4661858" y="2399789"/>
              <a:ext cx="466680" cy="261610"/>
            </a:xfrm>
            <a:prstGeom prst="rect">
              <a:avLst/>
            </a:prstGeom>
            <a:noFill/>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1,00</a:t>
              </a:r>
            </a:p>
          </p:txBody>
        </p:sp>
        <p:sp>
          <p:nvSpPr>
            <p:cNvPr id="149" name="TextBox 148"/>
            <p:cNvSpPr txBox="1"/>
            <p:nvPr/>
          </p:nvSpPr>
          <p:spPr>
            <a:xfrm>
              <a:off x="4861662" y="5272634"/>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0</a:t>
              </a:r>
            </a:p>
          </p:txBody>
        </p:sp>
        <p:sp>
          <p:nvSpPr>
            <p:cNvPr id="150" name="TextBox 149"/>
            <p:cNvSpPr txBox="1"/>
            <p:nvPr/>
          </p:nvSpPr>
          <p:spPr>
            <a:xfrm>
              <a:off x="6717177" y="5276908"/>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24</a:t>
              </a:r>
            </a:p>
          </p:txBody>
        </p:sp>
        <p:sp>
          <p:nvSpPr>
            <p:cNvPr id="151" name="TextBox 150"/>
            <p:cNvSpPr txBox="1"/>
            <p:nvPr/>
          </p:nvSpPr>
          <p:spPr>
            <a:xfrm>
              <a:off x="5798455" y="5276908"/>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12</a:t>
              </a:r>
            </a:p>
          </p:txBody>
        </p:sp>
        <p:sp>
          <p:nvSpPr>
            <p:cNvPr id="152" name="TextBox 151"/>
            <p:cNvSpPr txBox="1"/>
            <p:nvPr/>
          </p:nvSpPr>
          <p:spPr>
            <a:xfrm>
              <a:off x="5138382" y="2147934"/>
              <a:ext cx="3709118" cy="307777"/>
            </a:xfrm>
            <a:prstGeom prst="rect">
              <a:avLst/>
            </a:prstGeom>
            <a:noFill/>
          </p:spPr>
          <p:txBody>
            <a:bodyPr wrap="square" rtlCol="0">
              <a:spAutoFit/>
            </a:bodyPr>
            <a:lstStyle/>
            <a:p>
              <a:pPr algn="ctr" defTabSz="457200" fontAlgn="auto">
                <a:spcBef>
                  <a:spcPts val="0"/>
                </a:spcBef>
                <a:spcAft>
                  <a:spcPts val="0"/>
                </a:spcAft>
                <a:defRPr/>
              </a:pPr>
              <a:r>
                <a:rPr lang="fr-FR" sz="1400" b="1" kern="0" smtClean="0">
                  <a:latin typeface="Arial" panose="020B0604020202020204" pitchFamily="34" charset="0"/>
                  <a:cs typeface="Arial" panose="020B0604020202020204" pitchFamily="34" charset="0"/>
                </a:rPr>
                <a:t>SSP</a:t>
              </a:r>
            </a:p>
          </p:txBody>
        </p:sp>
        <p:sp>
          <p:nvSpPr>
            <p:cNvPr id="153" name="TextBox 152"/>
            <p:cNvSpPr txBox="1"/>
            <p:nvPr/>
          </p:nvSpPr>
          <p:spPr>
            <a:xfrm>
              <a:off x="4433880" y="2763762"/>
              <a:ext cx="338554" cy="2227685"/>
            </a:xfrm>
            <a:prstGeom prst="rect">
              <a:avLst/>
            </a:prstGeom>
            <a:noFill/>
          </p:spPr>
          <p:txBody>
            <a:bodyPr vert="vert270" wrap="square" rtlCol="0">
              <a:spAutoFit/>
            </a:bodyPr>
            <a:lstStyle/>
            <a:p>
              <a:pPr algn="ctr" defTabSz="457200" fontAlgn="auto">
                <a:spcBef>
                  <a:spcPts val="0"/>
                </a:spcBef>
                <a:spcAft>
                  <a:spcPts val="0"/>
                </a:spcAft>
                <a:defRPr/>
              </a:pPr>
              <a:r>
                <a:rPr lang="fr-FR" sz="1000" kern="0" dirty="0" smtClean="0">
                  <a:latin typeface="Arial" panose="020B0604020202020204" pitchFamily="34" charset="0"/>
                  <a:cs typeface="Arial" panose="020B0604020202020204" pitchFamily="34" charset="0"/>
                </a:rPr>
                <a:t>Proportion sans évènement</a:t>
              </a:r>
            </a:p>
          </p:txBody>
        </p:sp>
        <p:sp>
          <p:nvSpPr>
            <p:cNvPr id="154" name="TextBox 153"/>
            <p:cNvSpPr txBox="1"/>
            <p:nvPr/>
          </p:nvSpPr>
          <p:spPr>
            <a:xfrm>
              <a:off x="5663742" y="5468268"/>
              <a:ext cx="2596857" cy="246221"/>
            </a:xfrm>
            <a:prstGeom prst="rect">
              <a:avLst/>
            </a:prstGeom>
            <a:noFill/>
            <a:ln>
              <a:noFill/>
            </a:ln>
          </p:spPr>
          <p:txBody>
            <a:bodyPr vert="horz" wrap="square" rtlCol="0">
              <a:spAutoFit/>
            </a:bodyPr>
            <a:lstStyle/>
            <a:p>
              <a:pPr algn="ctr" defTabSz="457200" fontAlgn="auto">
                <a:spcBef>
                  <a:spcPts val="0"/>
                </a:spcBef>
                <a:spcAft>
                  <a:spcPts val="0"/>
                </a:spcAft>
                <a:defRPr/>
              </a:pPr>
              <a:r>
                <a:rPr lang="fr-FR" sz="1000" kern="0" dirty="0" smtClean="0">
                  <a:latin typeface="Arial" panose="020B0604020202020204" pitchFamily="34" charset="0"/>
                  <a:cs typeface="Arial" panose="020B0604020202020204" pitchFamily="34" charset="0"/>
                </a:rPr>
                <a:t>Mois</a:t>
              </a:r>
            </a:p>
          </p:txBody>
        </p:sp>
        <p:sp>
          <p:nvSpPr>
            <p:cNvPr id="155" name="TextBox 154"/>
            <p:cNvSpPr txBox="1"/>
            <p:nvPr/>
          </p:nvSpPr>
          <p:spPr>
            <a:xfrm>
              <a:off x="7650816" y="5276908"/>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36</a:t>
              </a:r>
            </a:p>
          </p:txBody>
        </p:sp>
        <p:sp>
          <p:nvSpPr>
            <p:cNvPr id="156" name="TextBox 155"/>
            <p:cNvSpPr txBox="1"/>
            <p:nvPr/>
          </p:nvSpPr>
          <p:spPr>
            <a:xfrm>
              <a:off x="8579664" y="5276908"/>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48</a:t>
              </a:r>
            </a:p>
          </p:txBody>
        </p:sp>
        <p:sp>
          <p:nvSpPr>
            <p:cNvPr id="157" name="Freeform 156"/>
            <p:cNvSpPr/>
            <p:nvPr/>
          </p:nvSpPr>
          <p:spPr>
            <a:xfrm>
              <a:off x="5131558" y="2528248"/>
              <a:ext cx="3729251" cy="2521424"/>
            </a:xfrm>
            <a:custGeom>
              <a:avLst/>
              <a:gdLst>
                <a:gd name="connsiteX0" fmla="*/ 3729251 w 3729251"/>
                <a:gd name="connsiteY0" fmla="*/ 2521424 h 2521424"/>
                <a:gd name="connsiteX1" fmla="*/ 3418764 w 3729251"/>
                <a:gd name="connsiteY1" fmla="*/ 2521424 h 2521424"/>
                <a:gd name="connsiteX2" fmla="*/ 3418764 w 3729251"/>
                <a:gd name="connsiteY2" fmla="*/ 2511188 h 2521424"/>
                <a:gd name="connsiteX3" fmla="*/ 3316406 w 3729251"/>
                <a:gd name="connsiteY3" fmla="*/ 2511188 h 2521424"/>
                <a:gd name="connsiteX4" fmla="*/ 3316406 w 3729251"/>
                <a:gd name="connsiteY4" fmla="*/ 2487304 h 2521424"/>
                <a:gd name="connsiteX5" fmla="*/ 3289111 w 3729251"/>
                <a:gd name="connsiteY5" fmla="*/ 2487304 h 2521424"/>
                <a:gd name="connsiteX6" fmla="*/ 3289111 w 3729251"/>
                <a:gd name="connsiteY6" fmla="*/ 2463421 h 2521424"/>
                <a:gd name="connsiteX7" fmla="*/ 3179929 w 3729251"/>
                <a:gd name="connsiteY7" fmla="*/ 2463421 h 2521424"/>
                <a:gd name="connsiteX8" fmla="*/ 3179929 w 3729251"/>
                <a:gd name="connsiteY8" fmla="*/ 2436125 h 2521424"/>
                <a:gd name="connsiteX9" fmla="*/ 3016155 w 3729251"/>
                <a:gd name="connsiteY9" fmla="*/ 2436125 h 2521424"/>
                <a:gd name="connsiteX10" fmla="*/ 3016155 w 3729251"/>
                <a:gd name="connsiteY10" fmla="*/ 2422477 h 2521424"/>
                <a:gd name="connsiteX11" fmla="*/ 2668138 w 3729251"/>
                <a:gd name="connsiteY11" fmla="*/ 2422477 h 2521424"/>
                <a:gd name="connsiteX12" fmla="*/ 2668138 w 3729251"/>
                <a:gd name="connsiteY12" fmla="*/ 2415653 h 2521424"/>
                <a:gd name="connsiteX13" fmla="*/ 2579427 w 3729251"/>
                <a:gd name="connsiteY13" fmla="*/ 2415653 h 2521424"/>
                <a:gd name="connsiteX14" fmla="*/ 2579427 w 3729251"/>
                <a:gd name="connsiteY14" fmla="*/ 2395182 h 2521424"/>
                <a:gd name="connsiteX15" fmla="*/ 2538484 w 3729251"/>
                <a:gd name="connsiteY15" fmla="*/ 2395182 h 2521424"/>
                <a:gd name="connsiteX16" fmla="*/ 2538484 w 3729251"/>
                <a:gd name="connsiteY16" fmla="*/ 2378122 h 2521424"/>
                <a:gd name="connsiteX17" fmla="*/ 2442949 w 3729251"/>
                <a:gd name="connsiteY17" fmla="*/ 2378122 h 2521424"/>
                <a:gd name="connsiteX18" fmla="*/ 2442949 w 3729251"/>
                <a:gd name="connsiteY18" fmla="*/ 2367886 h 2521424"/>
                <a:gd name="connsiteX19" fmla="*/ 2357651 w 3729251"/>
                <a:gd name="connsiteY19" fmla="*/ 2367886 h 2521424"/>
                <a:gd name="connsiteX20" fmla="*/ 2357651 w 3729251"/>
                <a:gd name="connsiteY20" fmla="*/ 2357651 h 2521424"/>
                <a:gd name="connsiteX21" fmla="*/ 2248469 w 3729251"/>
                <a:gd name="connsiteY21" fmla="*/ 2357651 h 2521424"/>
                <a:gd name="connsiteX22" fmla="*/ 2248469 w 3729251"/>
                <a:gd name="connsiteY22" fmla="*/ 2337179 h 2521424"/>
                <a:gd name="connsiteX23" fmla="*/ 2210938 w 3729251"/>
                <a:gd name="connsiteY23" fmla="*/ 2337179 h 2521424"/>
                <a:gd name="connsiteX24" fmla="*/ 2210938 w 3729251"/>
                <a:gd name="connsiteY24" fmla="*/ 2333767 h 2521424"/>
                <a:gd name="connsiteX25" fmla="*/ 2204114 w 3729251"/>
                <a:gd name="connsiteY25" fmla="*/ 2333767 h 2521424"/>
                <a:gd name="connsiteX26" fmla="*/ 2204114 w 3729251"/>
                <a:gd name="connsiteY26" fmla="*/ 2326943 h 2521424"/>
                <a:gd name="connsiteX27" fmla="*/ 2156346 w 3729251"/>
                <a:gd name="connsiteY27" fmla="*/ 2326943 h 2521424"/>
                <a:gd name="connsiteX28" fmla="*/ 2156346 w 3729251"/>
                <a:gd name="connsiteY28" fmla="*/ 2309883 h 2521424"/>
                <a:gd name="connsiteX29" fmla="*/ 2139287 w 3729251"/>
                <a:gd name="connsiteY29" fmla="*/ 2309883 h 2521424"/>
                <a:gd name="connsiteX30" fmla="*/ 2139287 w 3729251"/>
                <a:gd name="connsiteY30" fmla="*/ 2303059 h 2521424"/>
                <a:gd name="connsiteX31" fmla="*/ 2084696 w 3729251"/>
                <a:gd name="connsiteY31" fmla="*/ 2303059 h 2521424"/>
                <a:gd name="connsiteX32" fmla="*/ 2084696 w 3729251"/>
                <a:gd name="connsiteY32" fmla="*/ 2282588 h 2521424"/>
                <a:gd name="connsiteX33" fmla="*/ 2057400 w 3729251"/>
                <a:gd name="connsiteY33" fmla="*/ 2282588 h 2521424"/>
                <a:gd name="connsiteX34" fmla="*/ 2057400 w 3729251"/>
                <a:gd name="connsiteY34" fmla="*/ 2282588 h 2521424"/>
                <a:gd name="connsiteX35" fmla="*/ 2047164 w 3729251"/>
                <a:gd name="connsiteY35" fmla="*/ 2272352 h 2521424"/>
                <a:gd name="connsiteX36" fmla="*/ 2047164 w 3729251"/>
                <a:gd name="connsiteY36" fmla="*/ 2262116 h 2521424"/>
                <a:gd name="connsiteX37" fmla="*/ 2030105 w 3729251"/>
                <a:gd name="connsiteY37" fmla="*/ 2262116 h 2521424"/>
                <a:gd name="connsiteX38" fmla="*/ 2030105 w 3729251"/>
                <a:gd name="connsiteY38" fmla="*/ 2248468 h 2521424"/>
                <a:gd name="connsiteX39" fmla="*/ 2023281 w 3729251"/>
                <a:gd name="connsiteY39" fmla="*/ 2248468 h 2521424"/>
                <a:gd name="connsiteX40" fmla="*/ 2023281 w 3729251"/>
                <a:gd name="connsiteY40" fmla="*/ 2234821 h 2521424"/>
                <a:gd name="connsiteX41" fmla="*/ 2019869 w 3729251"/>
                <a:gd name="connsiteY41" fmla="*/ 2234821 h 2521424"/>
                <a:gd name="connsiteX42" fmla="*/ 2019869 w 3729251"/>
                <a:gd name="connsiteY42" fmla="*/ 2227997 h 2521424"/>
                <a:gd name="connsiteX43" fmla="*/ 2013045 w 3729251"/>
                <a:gd name="connsiteY43" fmla="*/ 2227997 h 2521424"/>
                <a:gd name="connsiteX44" fmla="*/ 2013045 w 3729251"/>
                <a:gd name="connsiteY44" fmla="*/ 2187053 h 2521424"/>
                <a:gd name="connsiteX45" fmla="*/ 2006221 w 3729251"/>
                <a:gd name="connsiteY45" fmla="*/ 2187053 h 2521424"/>
                <a:gd name="connsiteX46" fmla="*/ 2006221 w 3729251"/>
                <a:gd name="connsiteY46" fmla="*/ 2180230 h 2521424"/>
                <a:gd name="connsiteX47" fmla="*/ 1944806 w 3729251"/>
                <a:gd name="connsiteY47" fmla="*/ 2180230 h 2521424"/>
                <a:gd name="connsiteX48" fmla="*/ 1944806 w 3729251"/>
                <a:gd name="connsiteY48" fmla="*/ 2156346 h 2521424"/>
                <a:gd name="connsiteX49" fmla="*/ 1903863 w 3729251"/>
                <a:gd name="connsiteY49" fmla="*/ 2156346 h 2521424"/>
                <a:gd name="connsiteX50" fmla="*/ 1903863 w 3729251"/>
                <a:gd name="connsiteY50" fmla="*/ 2142698 h 2521424"/>
                <a:gd name="connsiteX51" fmla="*/ 1879979 w 3729251"/>
                <a:gd name="connsiteY51" fmla="*/ 2142698 h 2521424"/>
                <a:gd name="connsiteX52" fmla="*/ 1879979 w 3729251"/>
                <a:gd name="connsiteY52" fmla="*/ 2118815 h 2521424"/>
                <a:gd name="connsiteX53" fmla="*/ 1859508 w 3729251"/>
                <a:gd name="connsiteY53" fmla="*/ 2118815 h 2521424"/>
                <a:gd name="connsiteX54" fmla="*/ 1859508 w 3729251"/>
                <a:gd name="connsiteY54" fmla="*/ 2111991 h 2521424"/>
                <a:gd name="connsiteX55" fmla="*/ 1801505 w 3729251"/>
                <a:gd name="connsiteY55" fmla="*/ 2111991 h 2521424"/>
                <a:gd name="connsiteX56" fmla="*/ 1801505 w 3729251"/>
                <a:gd name="connsiteY56" fmla="*/ 2094931 h 2521424"/>
                <a:gd name="connsiteX57" fmla="*/ 1798093 w 3729251"/>
                <a:gd name="connsiteY57" fmla="*/ 2094931 h 2521424"/>
                <a:gd name="connsiteX58" fmla="*/ 1798093 w 3729251"/>
                <a:gd name="connsiteY58" fmla="*/ 2084695 h 2521424"/>
                <a:gd name="connsiteX59" fmla="*/ 1787857 w 3729251"/>
                <a:gd name="connsiteY59" fmla="*/ 2084695 h 2521424"/>
                <a:gd name="connsiteX60" fmla="*/ 1787857 w 3729251"/>
                <a:gd name="connsiteY60" fmla="*/ 2064224 h 2521424"/>
                <a:gd name="connsiteX61" fmla="*/ 1770797 w 3729251"/>
                <a:gd name="connsiteY61" fmla="*/ 2064224 h 2521424"/>
                <a:gd name="connsiteX62" fmla="*/ 1770797 w 3729251"/>
                <a:gd name="connsiteY62" fmla="*/ 2047164 h 2521424"/>
                <a:gd name="connsiteX63" fmla="*/ 1746914 w 3729251"/>
                <a:gd name="connsiteY63" fmla="*/ 2047164 h 2521424"/>
                <a:gd name="connsiteX64" fmla="*/ 1746914 w 3729251"/>
                <a:gd name="connsiteY64" fmla="*/ 2033516 h 2521424"/>
                <a:gd name="connsiteX65" fmla="*/ 1719618 w 3729251"/>
                <a:gd name="connsiteY65" fmla="*/ 2033516 h 2521424"/>
                <a:gd name="connsiteX66" fmla="*/ 1719618 w 3729251"/>
                <a:gd name="connsiteY66" fmla="*/ 2019868 h 2521424"/>
                <a:gd name="connsiteX67" fmla="*/ 1716206 w 3729251"/>
                <a:gd name="connsiteY67" fmla="*/ 2019868 h 2521424"/>
                <a:gd name="connsiteX68" fmla="*/ 1716206 w 3729251"/>
                <a:gd name="connsiteY68" fmla="*/ 2006221 h 2521424"/>
                <a:gd name="connsiteX69" fmla="*/ 1716206 w 3729251"/>
                <a:gd name="connsiteY69" fmla="*/ 2002809 h 2521424"/>
                <a:gd name="connsiteX70" fmla="*/ 1699146 w 3729251"/>
                <a:gd name="connsiteY70" fmla="*/ 2002809 h 2521424"/>
                <a:gd name="connsiteX71" fmla="*/ 1688911 w 3729251"/>
                <a:gd name="connsiteY71" fmla="*/ 1992574 h 2521424"/>
                <a:gd name="connsiteX72" fmla="*/ 1661615 w 3729251"/>
                <a:gd name="connsiteY72" fmla="*/ 1992574 h 2521424"/>
                <a:gd name="connsiteX73" fmla="*/ 1661615 w 3729251"/>
                <a:gd name="connsiteY73" fmla="*/ 1978925 h 2521424"/>
                <a:gd name="connsiteX74" fmla="*/ 1651379 w 3729251"/>
                <a:gd name="connsiteY74" fmla="*/ 1978925 h 2521424"/>
                <a:gd name="connsiteX75" fmla="*/ 1651379 w 3729251"/>
                <a:gd name="connsiteY75" fmla="*/ 1958453 h 2521424"/>
                <a:gd name="connsiteX76" fmla="*/ 1644555 w 3729251"/>
                <a:gd name="connsiteY76" fmla="*/ 1958453 h 2521424"/>
                <a:gd name="connsiteX77" fmla="*/ 1644555 w 3729251"/>
                <a:gd name="connsiteY77" fmla="*/ 1951630 h 2521424"/>
                <a:gd name="connsiteX78" fmla="*/ 1624084 w 3729251"/>
                <a:gd name="connsiteY78" fmla="*/ 1951630 h 2521424"/>
                <a:gd name="connsiteX79" fmla="*/ 1624084 w 3729251"/>
                <a:gd name="connsiteY79" fmla="*/ 1941394 h 2521424"/>
                <a:gd name="connsiteX80" fmla="*/ 1617260 w 3729251"/>
                <a:gd name="connsiteY80" fmla="*/ 1941394 h 2521424"/>
                <a:gd name="connsiteX81" fmla="*/ 1617260 w 3729251"/>
                <a:gd name="connsiteY81" fmla="*/ 1927746 h 2521424"/>
                <a:gd name="connsiteX82" fmla="*/ 1610436 w 3729251"/>
                <a:gd name="connsiteY82" fmla="*/ 1927746 h 2521424"/>
                <a:gd name="connsiteX83" fmla="*/ 1610436 w 3729251"/>
                <a:gd name="connsiteY83" fmla="*/ 1924334 h 2521424"/>
                <a:gd name="connsiteX84" fmla="*/ 1593376 w 3729251"/>
                <a:gd name="connsiteY84" fmla="*/ 1924334 h 2521424"/>
                <a:gd name="connsiteX85" fmla="*/ 1593376 w 3729251"/>
                <a:gd name="connsiteY85" fmla="*/ 1883391 h 2521424"/>
                <a:gd name="connsiteX86" fmla="*/ 1586552 w 3729251"/>
                <a:gd name="connsiteY86" fmla="*/ 1883391 h 2521424"/>
                <a:gd name="connsiteX87" fmla="*/ 1586552 w 3729251"/>
                <a:gd name="connsiteY87" fmla="*/ 1866331 h 2521424"/>
                <a:gd name="connsiteX88" fmla="*/ 1566081 w 3729251"/>
                <a:gd name="connsiteY88" fmla="*/ 1866331 h 2521424"/>
                <a:gd name="connsiteX89" fmla="*/ 1562669 w 3729251"/>
                <a:gd name="connsiteY89" fmla="*/ 1862919 h 2521424"/>
                <a:gd name="connsiteX90" fmla="*/ 1542197 w 3729251"/>
                <a:gd name="connsiteY90" fmla="*/ 1862919 h 2521424"/>
                <a:gd name="connsiteX91" fmla="*/ 1542197 w 3729251"/>
                <a:gd name="connsiteY91" fmla="*/ 1852683 h 2521424"/>
                <a:gd name="connsiteX92" fmla="*/ 1518314 w 3729251"/>
                <a:gd name="connsiteY92" fmla="*/ 1852683 h 2521424"/>
                <a:gd name="connsiteX93" fmla="*/ 1518314 w 3729251"/>
                <a:gd name="connsiteY93" fmla="*/ 1842448 h 2521424"/>
                <a:gd name="connsiteX94" fmla="*/ 1508078 w 3729251"/>
                <a:gd name="connsiteY94" fmla="*/ 1842448 h 2521424"/>
                <a:gd name="connsiteX95" fmla="*/ 1508078 w 3729251"/>
                <a:gd name="connsiteY95" fmla="*/ 1821976 h 2521424"/>
                <a:gd name="connsiteX96" fmla="*/ 1477370 w 3729251"/>
                <a:gd name="connsiteY96" fmla="*/ 1821976 h 2521424"/>
                <a:gd name="connsiteX97" fmla="*/ 1477370 w 3729251"/>
                <a:gd name="connsiteY97" fmla="*/ 1801504 h 2521424"/>
                <a:gd name="connsiteX98" fmla="*/ 1463723 w 3729251"/>
                <a:gd name="connsiteY98" fmla="*/ 1801504 h 2521424"/>
                <a:gd name="connsiteX99" fmla="*/ 1463723 w 3729251"/>
                <a:gd name="connsiteY99" fmla="*/ 1791268 h 2521424"/>
                <a:gd name="connsiteX100" fmla="*/ 1453487 w 3729251"/>
                <a:gd name="connsiteY100" fmla="*/ 1791268 h 2521424"/>
                <a:gd name="connsiteX101" fmla="*/ 1453487 w 3729251"/>
                <a:gd name="connsiteY101" fmla="*/ 1784445 h 2521424"/>
                <a:gd name="connsiteX102" fmla="*/ 1412543 w 3729251"/>
                <a:gd name="connsiteY102" fmla="*/ 1784445 h 2521424"/>
                <a:gd name="connsiteX103" fmla="*/ 1412543 w 3729251"/>
                <a:gd name="connsiteY103" fmla="*/ 1763973 h 2521424"/>
                <a:gd name="connsiteX104" fmla="*/ 1402308 w 3729251"/>
                <a:gd name="connsiteY104" fmla="*/ 1763973 h 2521424"/>
                <a:gd name="connsiteX105" fmla="*/ 1402308 w 3729251"/>
                <a:gd name="connsiteY105" fmla="*/ 1750325 h 2521424"/>
                <a:gd name="connsiteX106" fmla="*/ 1392072 w 3729251"/>
                <a:gd name="connsiteY106" fmla="*/ 1750325 h 2521424"/>
                <a:gd name="connsiteX107" fmla="*/ 1392072 w 3729251"/>
                <a:gd name="connsiteY107" fmla="*/ 1743501 h 2521424"/>
                <a:gd name="connsiteX108" fmla="*/ 1385248 w 3729251"/>
                <a:gd name="connsiteY108" fmla="*/ 1743501 h 2521424"/>
                <a:gd name="connsiteX109" fmla="*/ 1385248 w 3729251"/>
                <a:gd name="connsiteY109" fmla="*/ 1729853 h 2521424"/>
                <a:gd name="connsiteX110" fmla="*/ 1378424 w 3729251"/>
                <a:gd name="connsiteY110" fmla="*/ 1729853 h 2521424"/>
                <a:gd name="connsiteX111" fmla="*/ 1378424 w 3729251"/>
                <a:gd name="connsiteY111" fmla="*/ 1712794 h 2521424"/>
                <a:gd name="connsiteX112" fmla="*/ 1368188 w 3729251"/>
                <a:gd name="connsiteY112" fmla="*/ 1712794 h 2521424"/>
                <a:gd name="connsiteX113" fmla="*/ 1368188 w 3729251"/>
                <a:gd name="connsiteY113" fmla="*/ 1699146 h 2521424"/>
                <a:gd name="connsiteX114" fmla="*/ 1357952 w 3729251"/>
                <a:gd name="connsiteY114" fmla="*/ 1699146 h 2521424"/>
                <a:gd name="connsiteX115" fmla="*/ 1357952 w 3729251"/>
                <a:gd name="connsiteY115" fmla="*/ 1692322 h 2521424"/>
                <a:gd name="connsiteX116" fmla="*/ 1354541 w 3729251"/>
                <a:gd name="connsiteY116" fmla="*/ 1692322 h 2521424"/>
                <a:gd name="connsiteX117" fmla="*/ 1354541 w 3729251"/>
                <a:gd name="connsiteY117" fmla="*/ 1685498 h 2521424"/>
                <a:gd name="connsiteX118" fmla="*/ 1347717 w 3729251"/>
                <a:gd name="connsiteY118" fmla="*/ 1685498 h 2521424"/>
                <a:gd name="connsiteX119" fmla="*/ 1347717 w 3729251"/>
                <a:gd name="connsiteY119" fmla="*/ 1671851 h 2521424"/>
                <a:gd name="connsiteX120" fmla="*/ 1323833 w 3729251"/>
                <a:gd name="connsiteY120" fmla="*/ 1671851 h 2521424"/>
                <a:gd name="connsiteX121" fmla="*/ 1323833 w 3729251"/>
                <a:gd name="connsiteY121" fmla="*/ 1661615 h 2521424"/>
                <a:gd name="connsiteX122" fmla="*/ 1303361 w 3729251"/>
                <a:gd name="connsiteY122" fmla="*/ 1661615 h 2521424"/>
                <a:gd name="connsiteX123" fmla="*/ 1303361 w 3729251"/>
                <a:gd name="connsiteY123" fmla="*/ 1658203 h 2521424"/>
                <a:gd name="connsiteX124" fmla="*/ 1272654 w 3729251"/>
                <a:gd name="connsiteY124" fmla="*/ 1658203 h 2521424"/>
                <a:gd name="connsiteX125" fmla="*/ 1272654 w 3729251"/>
                <a:gd name="connsiteY125" fmla="*/ 1634319 h 2521424"/>
                <a:gd name="connsiteX126" fmla="*/ 1259006 w 3729251"/>
                <a:gd name="connsiteY126" fmla="*/ 1634319 h 2521424"/>
                <a:gd name="connsiteX127" fmla="*/ 1259006 w 3729251"/>
                <a:gd name="connsiteY127" fmla="*/ 1613848 h 2521424"/>
                <a:gd name="connsiteX128" fmla="*/ 1255594 w 3729251"/>
                <a:gd name="connsiteY128" fmla="*/ 1613848 h 2521424"/>
                <a:gd name="connsiteX129" fmla="*/ 1255594 w 3729251"/>
                <a:gd name="connsiteY129" fmla="*/ 1596788 h 2521424"/>
                <a:gd name="connsiteX130" fmla="*/ 1248770 w 3729251"/>
                <a:gd name="connsiteY130" fmla="*/ 1596788 h 2521424"/>
                <a:gd name="connsiteX131" fmla="*/ 1248770 w 3729251"/>
                <a:gd name="connsiteY131" fmla="*/ 1569492 h 2521424"/>
                <a:gd name="connsiteX132" fmla="*/ 1238535 w 3729251"/>
                <a:gd name="connsiteY132" fmla="*/ 1569492 h 2521424"/>
                <a:gd name="connsiteX133" fmla="*/ 1238535 w 3729251"/>
                <a:gd name="connsiteY133" fmla="*/ 1569492 h 2521424"/>
                <a:gd name="connsiteX134" fmla="*/ 1238535 w 3729251"/>
                <a:gd name="connsiteY134" fmla="*/ 1531961 h 2521424"/>
                <a:gd name="connsiteX135" fmla="*/ 1194179 w 3729251"/>
                <a:gd name="connsiteY135" fmla="*/ 1531961 h 2521424"/>
                <a:gd name="connsiteX136" fmla="*/ 1194179 w 3729251"/>
                <a:gd name="connsiteY136" fmla="*/ 1514901 h 2521424"/>
                <a:gd name="connsiteX137" fmla="*/ 1183943 w 3729251"/>
                <a:gd name="connsiteY137" fmla="*/ 1514901 h 2521424"/>
                <a:gd name="connsiteX138" fmla="*/ 1183943 w 3729251"/>
                <a:gd name="connsiteY138" fmla="*/ 1501253 h 2521424"/>
                <a:gd name="connsiteX139" fmla="*/ 1160060 w 3729251"/>
                <a:gd name="connsiteY139" fmla="*/ 1501253 h 2521424"/>
                <a:gd name="connsiteX140" fmla="*/ 1160060 w 3729251"/>
                <a:gd name="connsiteY140" fmla="*/ 1494430 h 2521424"/>
                <a:gd name="connsiteX141" fmla="*/ 1153236 w 3729251"/>
                <a:gd name="connsiteY141" fmla="*/ 1494430 h 2521424"/>
                <a:gd name="connsiteX142" fmla="*/ 1153236 w 3729251"/>
                <a:gd name="connsiteY142" fmla="*/ 1484194 h 2521424"/>
                <a:gd name="connsiteX143" fmla="*/ 1146412 w 3729251"/>
                <a:gd name="connsiteY143" fmla="*/ 1484194 h 2521424"/>
                <a:gd name="connsiteX144" fmla="*/ 1146412 w 3729251"/>
                <a:gd name="connsiteY144" fmla="*/ 1467134 h 2521424"/>
                <a:gd name="connsiteX145" fmla="*/ 1105469 w 3729251"/>
                <a:gd name="connsiteY145" fmla="*/ 1467134 h 2521424"/>
                <a:gd name="connsiteX146" fmla="*/ 1105469 w 3729251"/>
                <a:gd name="connsiteY146" fmla="*/ 1426191 h 2521424"/>
                <a:gd name="connsiteX147" fmla="*/ 1095233 w 3729251"/>
                <a:gd name="connsiteY147" fmla="*/ 1426191 h 2521424"/>
                <a:gd name="connsiteX148" fmla="*/ 1095233 w 3729251"/>
                <a:gd name="connsiteY148" fmla="*/ 1405719 h 2521424"/>
                <a:gd name="connsiteX149" fmla="*/ 1088409 w 3729251"/>
                <a:gd name="connsiteY149" fmla="*/ 1405719 h 2521424"/>
                <a:gd name="connsiteX150" fmla="*/ 1088409 w 3729251"/>
                <a:gd name="connsiteY150" fmla="*/ 1395483 h 2521424"/>
                <a:gd name="connsiteX151" fmla="*/ 1071349 w 3729251"/>
                <a:gd name="connsiteY151" fmla="*/ 1395483 h 2521424"/>
                <a:gd name="connsiteX152" fmla="*/ 1071349 w 3729251"/>
                <a:gd name="connsiteY152" fmla="*/ 1368188 h 2521424"/>
                <a:gd name="connsiteX153" fmla="*/ 1044054 w 3729251"/>
                <a:gd name="connsiteY153" fmla="*/ 1368188 h 2521424"/>
                <a:gd name="connsiteX154" fmla="*/ 1044054 w 3729251"/>
                <a:gd name="connsiteY154" fmla="*/ 1327245 h 2521424"/>
                <a:gd name="connsiteX155" fmla="*/ 1040642 w 3729251"/>
                <a:gd name="connsiteY155" fmla="*/ 1327245 h 2521424"/>
                <a:gd name="connsiteX156" fmla="*/ 1040642 w 3729251"/>
                <a:gd name="connsiteY156" fmla="*/ 1293125 h 2521424"/>
                <a:gd name="connsiteX157" fmla="*/ 1026994 w 3729251"/>
                <a:gd name="connsiteY157" fmla="*/ 1293125 h 2521424"/>
                <a:gd name="connsiteX158" fmla="*/ 1026994 w 3729251"/>
                <a:gd name="connsiteY158" fmla="*/ 1286301 h 2521424"/>
                <a:gd name="connsiteX159" fmla="*/ 1016758 w 3729251"/>
                <a:gd name="connsiteY159" fmla="*/ 1286301 h 2521424"/>
                <a:gd name="connsiteX160" fmla="*/ 1016758 w 3729251"/>
                <a:gd name="connsiteY160" fmla="*/ 1245358 h 2521424"/>
                <a:gd name="connsiteX161" fmla="*/ 1006523 w 3729251"/>
                <a:gd name="connsiteY161" fmla="*/ 1245358 h 2521424"/>
                <a:gd name="connsiteX162" fmla="*/ 1006523 w 3729251"/>
                <a:gd name="connsiteY162" fmla="*/ 1238534 h 2521424"/>
                <a:gd name="connsiteX163" fmla="*/ 999699 w 3729251"/>
                <a:gd name="connsiteY163" fmla="*/ 1238534 h 2521424"/>
                <a:gd name="connsiteX164" fmla="*/ 999699 w 3729251"/>
                <a:gd name="connsiteY164" fmla="*/ 1180531 h 2521424"/>
                <a:gd name="connsiteX165" fmla="*/ 989463 w 3729251"/>
                <a:gd name="connsiteY165" fmla="*/ 1180531 h 2521424"/>
                <a:gd name="connsiteX166" fmla="*/ 989463 w 3729251"/>
                <a:gd name="connsiteY166" fmla="*/ 1166883 h 2521424"/>
                <a:gd name="connsiteX167" fmla="*/ 979227 w 3729251"/>
                <a:gd name="connsiteY167" fmla="*/ 1166883 h 2521424"/>
                <a:gd name="connsiteX168" fmla="*/ 979227 w 3729251"/>
                <a:gd name="connsiteY168" fmla="*/ 1153236 h 2521424"/>
                <a:gd name="connsiteX169" fmla="*/ 968991 w 3729251"/>
                <a:gd name="connsiteY169" fmla="*/ 1153236 h 2521424"/>
                <a:gd name="connsiteX170" fmla="*/ 968991 w 3729251"/>
                <a:gd name="connsiteY170" fmla="*/ 1139588 h 2521424"/>
                <a:gd name="connsiteX171" fmla="*/ 965579 w 3729251"/>
                <a:gd name="connsiteY171" fmla="*/ 1139588 h 2521424"/>
                <a:gd name="connsiteX172" fmla="*/ 965579 w 3729251"/>
                <a:gd name="connsiteY172" fmla="*/ 1125940 h 2521424"/>
                <a:gd name="connsiteX173" fmla="*/ 910988 w 3729251"/>
                <a:gd name="connsiteY173" fmla="*/ 1125940 h 2521424"/>
                <a:gd name="connsiteX174" fmla="*/ 910988 w 3729251"/>
                <a:gd name="connsiteY174" fmla="*/ 1098645 h 2521424"/>
                <a:gd name="connsiteX175" fmla="*/ 900752 w 3729251"/>
                <a:gd name="connsiteY175" fmla="*/ 1098645 h 2521424"/>
                <a:gd name="connsiteX176" fmla="*/ 900752 w 3729251"/>
                <a:gd name="connsiteY176" fmla="*/ 1078173 h 2521424"/>
                <a:gd name="connsiteX177" fmla="*/ 900752 w 3729251"/>
                <a:gd name="connsiteY177" fmla="*/ 1078173 h 2521424"/>
                <a:gd name="connsiteX178" fmla="*/ 900752 w 3729251"/>
                <a:gd name="connsiteY178" fmla="*/ 1067937 h 2521424"/>
                <a:gd name="connsiteX179" fmla="*/ 883693 w 3729251"/>
                <a:gd name="connsiteY179" fmla="*/ 1067937 h 2521424"/>
                <a:gd name="connsiteX180" fmla="*/ 883693 w 3729251"/>
                <a:gd name="connsiteY180" fmla="*/ 1054289 h 2521424"/>
                <a:gd name="connsiteX181" fmla="*/ 880281 w 3729251"/>
                <a:gd name="connsiteY181" fmla="*/ 1054289 h 2521424"/>
                <a:gd name="connsiteX182" fmla="*/ 880281 w 3729251"/>
                <a:gd name="connsiteY182" fmla="*/ 1037230 h 2521424"/>
                <a:gd name="connsiteX183" fmla="*/ 866633 w 3729251"/>
                <a:gd name="connsiteY183" fmla="*/ 1037230 h 2521424"/>
                <a:gd name="connsiteX184" fmla="*/ 866633 w 3729251"/>
                <a:gd name="connsiteY184" fmla="*/ 1016758 h 2521424"/>
                <a:gd name="connsiteX185" fmla="*/ 866633 w 3729251"/>
                <a:gd name="connsiteY185" fmla="*/ 1016758 h 2521424"/>
                <a:gd name="connsiteX186" fmla="*/ 866633 w 3729251"/>
                <a:gd name="connsiteY186" fmla="*/ 996286 h 2521424"/>
                <a:gd name="connsiteX187" fmla="*/ 852985 w 3729251"/>
                <a:gd name="connsiteY187" fmla="*/ 996286 h 2521424"/>
                <a:gd name="connsiteX188" fmla="*/ 852985 w 3729251"/>
                <a:gd name="connsiteY188" fmla="*/ 972403 h 2521424"/>
                <a:gd name="connsiteX189" fmla="*/ 846161 w 3729251"/>
                <a:gd name="connsiteY189" fmla="*/ 972403 h 2521424"/>
                <a:gd name="connsiteX190" fmla="*/ 846161 w 3729251"/>
                <a:gd name="connsiteY190" fmla="*/ 948519 h 2521424"/>
                <a:gd name="connsiteX191" fmla="*/ 835926 w 3729251"/>
                <a:gd name="connsiteY191" fmla="*/ 948519 h 2521424"/>
                <a:gd name="connsiteX192" fmla="*/ 835926 w 3729251"/>
                <a:gd name="connsiteY192" fmla="*/ 931459 h 2521424"/>
                <a:gd name="connsiteX193" fmla="*/ 832514 w 3729251"/>
                <a:gd name="connsiteY193" fmla="*/ 931459 h 2521424"/>
                <a:gd name="connsiteX194" fmla="*/ 832514 w 3729251"/>
                <a:gd name="connsiteY194" fmla="*/ 917812 h 2521424"/>
                <a:gd name="connsiteX195" fmla="*/ 818866 w 3729251"/>
                <a:gd name="connsiteY195" fmla="*/ 917812 h 2521424"/>
                <a:gd name="connsiteX196" fmla="*/ 815454 w 3729251"/>
                <a:gd name="connsiteY196" fmla="*/ 914400 h 2521424"/>
                <a:gd name="connsiteX197" fmla="*/ 805218 w 3729251"/>
                <a:gd name="connsiteY197" fmla="*/ 914400 h 2521424"/>
                <a:gd name="connsiteX198" fmla="*/ 805218 w 3729251"/>
                <a:gd name="connsiteY198" fmla="*/ 907576 h 2521424"/>
                <a:gd name="connsiteX199" fmla="*/ 805218 w 3729251"/>
                <a:gd name="connsiteY199" fmla="*/ 893928 h 2521424"/>
                <a:gd name="connsiteX200" fmla="*/ 791570 w 3729251"/>
                <a:gd name="connsiteY200" fmla="*/ 893928 h 2521424"/>
                <a:gd name="connsiteX201" fmla="*/ 791570 w 3729251"/>
                <a:gd name="connsiteY201" fmla="*/ 873456 h 2521424"/>
                <a:gd name="connsiteX202" fmla="*/ 784746 w 3729251"/>
                <a:gd name="connsiteY202" fmla="*/ 873456 h 2521424"/>
                <a:gd name="connsiteX203" fmla="*/ 784746 w 3729251"/>
                <a:gd name="connsiteY203" fmla="*/ 849573 h 2521424"/>
                <a:gd name="connsiteX204" fmla="*/ 777923 w 3729251"/>
                <a:gd name="connsiteY204" fmla="*/ 849573 h 2521424"/>
                <a:gd name="connsiteX205" fmla="*/ 777923 w 3729251"/>
                <a:gd name="connsiteY205" fmla="*/ 842749 h 2521424"/>
                <a:gd name="connsiteX206" fmla="*/ 777923 w 3729251"/>
                <a:gd name="connsiteY206" fmla="*/ 832513 h 2521424"/>
                <a:gd name="connsiteX207" fmla="*/ 767687 w 3729251"/>
                <a:gd name="connsiteY207" fmla="*/ 832513 h 2521424"/>
                <a:gd name="connsiteX208" fmla="*/ 767687 w 3729251"/>
                <a:gd name="connsiteY208" fmla="*/ 818865 h 2521424"/>
                <a:gd name="connsiteX209" fmla="*/ 757451 w 3729251"/>
                <a:gd name="connsiteY209" fmla="*/ 818865 h 2521424"/>
                <a:gd name="connsiteX210" fmla="*/ 757451 w 3729251"/>
                <a:gd name="connsiteY210" fmla="*/ 808630 h 2521424"/>
                <a:gd name="connsiteX211" fmla="*/ 754039 w 3729251"/>
                <a:gd name="connsiteY211" fmla="*/ 808630 h 2521424"/>
                <a:gd name="connsiteX212" fmla="*/ 754039 w 3729251"/>
                <a:gd name="connsiteY212" fmla="*/ 794982 h 2521424"/>
                <a:gd name="connsiteX213" fmla="*/ 743803 w 3729251"/>
                <a:gd name="connsiteY213" fmla="*/ 794982 h 2521424"/>
                <a:gd name="connsiteX214" fmla="*/ 743803 w 3729251"/>
                <a:gd name="connsiteY214" fmla="*/ 781334 h 2521424"/>
                <a:gd name="connsiteX215" fmla="*/ 733567 w 3729251"/>
                <a:gd name="connsiteY215" fmla="*/ 781334 h 2521424"/>
                <a:gd name="connsiteX216" fmla="*/ 733567 w 3729251"/>
                <a:gd name="connsiteY216" fmla="*/ 757451 h 2521424"/>
                <a:gd name="connsiteX217" fmla="*/ 730155 w 3729251"/>
                <a:gd name="connsiteY217" fmla="*/ 757451 h 2521424"/>
                <a:gd name="connsiteX218" fmla="*/ 730155 w 3729251"/>
                <a:gd name="connsiteY218" fmla="*/ 747215 h 2521424"/>
                <a:gd name="connsiteX219" fmla="*/ 716508 w 3729251"/>
                <a:gd name="connsiteY219" fmla="*/ 747215 h 2521424"/>
                <a:gd name="connsiteX220" fmla="*/ 716508 w 3729251"/>
                <a:gd name="connsiteY220" fmla="*/ 709683 h 2521424"/>
                <a:gd name="connsiteX221" fmla="*/ 716508 w 3729251"/>
                <a:gd name="connsiteY221" fmla="*/ 709683 h 2521424"/>
                <a:gd name="connsiteX222" fmla="*/ 716508 w 3729251"/>
                <a:gd name="connsiteY222" fmla="*/ 678976 h 2521424"/>
                <a:gd name="connsiteX223" fmla="*/ 702860 w 3729251"/>
                <a:gd name="connsiteY223" fmla="*/ 678976 h 2521424"/>
                <a:gd name="connsiteX224" fmla="*/ 702860 w 3729251"/>
                <a:gd name="connsiteY224" fmla="*/ 641445 h 2521424"/>
                <a:gd name="connsiteX225" fmla="*/ 689212 w 3729251"/>
                <a:gd name="connsiteY225" fmla="*/ 641445 h 2521424"/>
                <a:gd name="connsiteX226" fmla="*/ 689212 w 3729251"/>
                <a:gd name="connsiteY226" fmla="*/ 627797 h 2521424"/>
                <a:gd name="connsiteX227" fmla="*/ 689212 w 3729251"/>
                <a:gd name="connsiteY227" fmla="*/ 627797 h 2521424"/>
                <a:gd name="connsiteX228" fmla="*/ 689212 w 3729251"/>
                <a:gd name="connsiteY228" fmla="*/ 614149 h 2521424"/>
                <a:gd name="connsiteX229" fmla="*/ 675564 w 3729251"/>
                <a:gd name="connsiteY229" fmla="*/ 614149 h 2521424"/>
                <a:gd name="connsiteX230" fmla="*/ 675564 w 3729251"/>
                <a:gd name="connsiteY230" fmla="*/ 607325 h 2521424"/>
                <a:gd name="connsiteX231" fmla="*/ 661917 w 3729251"/>
                <a:gd name="connsiteY231" fmla="*/ 607325 h 2521424"/>
                <a:gd name="connsiteX232" fmla="*/ 661917 w 3729251"/>
                <a:gd name="connsiteY232" fmla="*/ 597089 h 2521424"/>
                <a:gd name="connsiteX233" fmla="*/ 644857 w 3729251"/>
                <a:gd name="connsiteY233" fmla="*/ 597089 h 2521424"/>
                <a:gd name="connsiteX234" fmla="*/ 644857 w 3729251"/>
                <a:gd name="connsiteY234" fmla="*/ 566382 h 2521424"/>
                <a:gd name="connsiteX235" fmla="*/ 634621 w 3729251"/>
                <a:gd name="connsiteY235" fmla="*/ 566382 h 2521424"/>
                <a:gd name="connsiteX236" fmla="*/ 634621 w 3729251"/>
                <a:gd name="connsiteY236" fmla="*/ 545910 h 2521424"/>
                <a:gd name="connsiteX237" fmla="*/ 624385 w 3729251"/>
                <a:gd name="connsiteY237" fmla="*/ 545910 h 2521424"/>
                <a:gd name="connsiteX238" fmla="*/ 624385 w 3729251"/>
                <a:gd name="connsiteY238" fmla="*/ 539086 h 2521424"/>
                <a:gd name="connsiteX239" fmla="*/ 617561 w 3729251"/>
                <a:gd name="connsiteY239" fmla="*/ 539086 h 2521424"/>
                <a:gd name="connsiteX240" fmla="*/ 617561 w 3729251"/>
                <a:gd name="connsiteY240" fmla="*/ 532262 h 2521424"/>
                <a:gd name="connsiteX241" fmla="*/ 610738 w 3729251"/>
                <a:gd name="connsiteY241" fmla="*/ 532262 h 2521424"/>
                <a:gd name="connsiteX242" fmla="*/ 610738 w 3729251"/>
                <a:gd name="connsiteY242" fmla="*/ 515203 h 2521424"/>
                <a:gd name="connsiteX243" fmla="*/ 610738 w 3729251"/>
                <a:gd name="connsiteY243" fmla="*/ 504967 h 2521424"/>
                <a:gd name="connsiteX244" fmla="*/ 610738 w 3729251"/>
                <a:gd name="connsiteY244" fmla="*/ 470848 h 2521424"/>
                <a:gd name="connsiteX245" fmla="*/ 590266 w 3729251"/>
                <a:gd name="connsiteY245" fmla="*/ 470848 h 2521424"/>
                <a:gd name="connsiteX246" fmla="*/ 590266 w 3729251"/>
                <a:gd name="connsiteY246" fmla="*/ 453788 h 2521424"/>
                <a:gd name="connsiteX247" fmla="*/ 586854 w 3729251"/>
                <a:gd name="connsiteY247" fmla="*/ 453788 h 2521424"/>
                <a:gd name="connsiteX248" fmla="*/ 586854 w 3729251"/>
                <a:gd name="connsiteY248" fmla="*/ 433316 h 2521424"/>
                <a:gd name="connsiteX249" fmla="*/ 576618 w 3729251"/>
                <a:gd name="connsiteY249" fmla="*/ 433316 h 2521424"/>
                <a:gd name="connsiteX250" fmla="*/ 576618 w 3729251"/>
                <a:gd name="connsiteY250" fmla="*/ 423080 h 2521424"/>
                <a:gd name="connsiteX251" fmla="*/ 569794 w 3729251"/>
                <a:gd name="connsiteY251" fmla="*/ 423080 h 2521424"/>
                <a:gd name="connsiteX252" fmla="*/ 569794 w 3729251"/>
                <a:gd name="connsiteY252" fmla="*/ 402609 h 2521424"/>
                <a:gd name="connsiteX253" fmla="*/ 569794 w 3729251"/>
                <a:gd name="connsiteY253" fmla="*/ 388961 h 2521424"/>
                <a:gd name="connsiteX254" fmla="*/ 532263 w 3729251"/>
                <a:gd name="connsiteY254" fmla="*/ 388961 h 2521424"/>
                <a:gd name="connsiteX255" fmla="*/ 532263 w 3729251"/>
                <a:gd name="connsiteY255" fmla="*/ 375313 h 2521424"/>
                <a:gd name="connsiteX256" fmla="*/ 518615 w 3729251"/>
                <a:gd name="connsiteY256" fmla="*/ 375313 h 2521424"/>
                <a:gd name="connsiteX257" fmla="*/ 518615 w 3729251"/>
                <a:gd name="connsiteY257" fmla="*/ 354842 h 2521424"/>
                <a:gd name="connsiteX258" fmla="*/ 508379 w 3729251"/>
                <a:gd name="connsiteY258" fmla="*/ 354842 h 2521424"/>
                <a:gd name="connsiteX259" fmla="*/ 508379 w 3729251"/>
                <a:gd name="connsiteY259" fmla="*/ 348018 h 2521424"/>
                <a:gd name="connsiteX260" fmla="*/ 484496 w 3729251"/>
                <a:gd name="connsiteY260" fmla="*/ 348018 h 2521424"/>
                <a:gd name="connsiteX261" fmla="*/ 484496 w 3729251"/>
                <a:gd name="connsiteY261" fmla="*/ 334370 h 2521424"/>
                <a:gd name="connsiteX262" fmla="*/ 474260 w 3729251"/>
                <a:gd name="connsiteY262" fmla="*/ 334370 h 2521424"/>
                <a:gd name="connsiteX263" fmla="*/ 474260 w 3729251"/>
                <a:gd name="connsiteY263" fmla="*/ 320722 h 2521424"/>
                <a:gd name="connsiteX264" fmla="*/ 464024 w 3729251"/>
                <a:gd name="connsiteY264" fmla="*/ 320722 h 2521424"/>
                <a:gd name="connsiteX265" fmla="*/ 464024 w 3729251"/>
                <a:gd name="connsiteY265" fmla="*/ 290015 h 2521424"/>
                <a:gd name="connsiteX266" fmla="*/ 446964 w 3729251"/>
                <a:gd name="connsiteY266" fmla="*/ 290015 h 2521424"/>
                <a:gd name="connsiteX267" fmla="*/ 446964 w 3729251"/>
                <a:gd name="connsiteY267" fmla="*/ 276367 h 2521424"/>
                <a:gd name="connsiteX268" fmla="*/ 443552 w 3729251"/>
                <a:gd name="connsiteY268" fmla="*/ 276367 h 2521424"/>
                <a:gd name="connsiteX269" fmla="*/ 443552 w 3729251"/>
                <a:gd name="connsiteY269" fmla="*/ 262719 h 2521424"/>
                <a:gd name="connsiteX270" fmla="*/ 429905 w 3729251"/>
                <a:gd name="connsiteY270" fmla="*/ 262719 h 2521424"/>
                <a:gd name="connsiteX271" fmla="*/ 429905 w 3729251"/>
                <a:gd name="connsiteY271" fmla="*/ 228600 h 2521424"/>
                <a:gd name="connsiteX272" fmla="*/ 412845 w 3729251"/>
                <a:gd name="connsiteY272" fmla="*/ 228600 h 2521424"/>
                <a:gd name="connsiteX273" fmla="*/ 412845 w 3729251"/>
                <a:gd name="connsiteY273" fmla="*/ 211540 h 2521424"/>
                <a:gd name="connsiteX274" fmla="*/ 361666 w 3729251"/>
                <a:gd name="connsiteY274" fmla="*/ 211540 h 2521424"/>
                <a:gd name="connsiteX275" fmla="*/ 361666 w 3729251"/>
                <a:gd name="connsiteY275" fmla="*/ 191068 h 2521424"/>
                <a:gd name="connsiteX276" fmla="*/ 348018 w 3729251"/>
                <a:gd name="connsiteY276" fmla="*/ 191068 h 2521424"/>
                <a:gd name="connsiteX277" fmla="*/ 334370 w 3729251"/>
                <a:gd name="connsiteY277" fmla="*/ 191068 h 2521424"/>
                <a:gd name="connsiteX278" fmla="*/ 334370 w 3729251"/>
                <a:gd name="connsiteY278" fmla="*/ 170597 h 2521424"/>
                <a:gd name="connsiteX279" fmla="*/ 310487 w 3729251"/>
                <a:gd name="connsiteY279" fmla="*/ 170597 h 2521424"/>
                <a:gd name="connsiteX280" fmla="*/ 310487 w 3729251"/>
                <a:gd name="connsiteY280" fmla="*/ 156949 h 2521424"/>
                <a:gd name="connsiteX281" fmla="*/ 300251 w 3729251"/>
                <a:gd name="connsiteY281" fmla="*/ 156949 h 2521424"/>
                <a:gd name="connsiteX282" fmla="*/ 300251 w 3729251"/>
                <a:gd name="connsiteY282" fmla="*/ 146713 h 2521424"/>
                <a:gd name="connsiteX283" fmla="*/ 293427 w 3729251"/>
                <a:gd name="connsiteY283" fmla="*/ 146713 h 2521424"/>
                <a:gd name="connsiteX284" fmla="*/ 293427 w 3729251"/>
                <a:gd name="connsiteY284" fmla="*/ 133065 h 2521424"/>
                <a:gd name="connsiteX285" fmla="*/ 290015 w 3729251"/>
                <a:gd name="connsiteY285" fmla="*/ 133065 h 2521424"/>
                <a:gd name="connsiteX286" fmla="*/ 290015 w 3729251"/>
                <a:gd name="connsiteY286" fmla="*/ 119418 h 2521424"/>
                <a:gd name="connsiteX287" fmla="*/ 283191 w 3729251"/>
                <a:gd name="connsiteY287" fmla="*/ 119418 h 2521424"/>
                <a:gd name="connsiteX288" fmla="*/ 269543 w 3729251"/>
                <a:gd name="connsiteY288" fmla="*/ 119418 h 2521424"/>
                <a:gd name="connsiteX289" fmla="*/ 269543 w 3729251"/>
                <a:gd name="connsiteY289" fmla="*/ 112594 h 2521424"/>
                <a:gd name="connsiteX290" fmla="*/ 259308 w 3729251"/>
                <a:gd name="connsiteY290" fmla="*/ 112594 h 2521424"/>
                <a:gd name="connsiteX291" fmla="*/ 259308 w 3729251"/>
                <a:gd name="connsiteY291" fmla="*/ 95534 h 2521424"/>
                <a:gd name="connsiteX292" fmla="*/ 184245 w 3729251"/>
                <a:gd name="connsiteY292" fmla="*/ 95534 h 2521424"/>
                <a:gd name="connsiteX293" fmla="*/ 184245 w 3729251"/>
                <a:gd name="connsiteY293" fmla="*/ 78474 h 2521424"/>
                <a:gd name="connsiteX294" fmla="*/ 160361 w 3729251"/>
                <a:gd name="connsiteY294" fmla="*/ 78474 h 2521424"/>
                <a:gd name="connsiteX295" fmla="*/ 160361 w 3729251"/>
                <a:gd name="connsiteY295" fmla="*/ 64827 h 2521424"/>
                <a:gd name="connsiteX296" fmla="*/ 156949 w 3729251"/>
                <a:gd name="connsiteY296" fmla="*/ 64827 h 2521424"/>
                <a:gd name="connsiteX297" fmla="*/ 156949 w 3729251"/>
                <a:gd name="connsiteY297" fmla="*/ 51179 h 2521424"/>
                <a:gd name="connsiteX298" fmla="*/ 150126 w 3729251"/>
                <a:gd name="connsiteY298" fmla="*/ 51179 h 2521424"/>
                <a:gd name="connsiteX299" fmla="*/ 150126 w 3729251"/>
                <a:gd name="connsiteY299" fmla="*/ 37531 h 2521424"/>
                <a:gd name="connsiteX300" fmla="*/ 143302 w 3729251"/>
                <a:gd name="connsiteY300" fmla="*/ 37531 h 2521424"/>
                <a:gd name="connsiteX301" fmla="*/ 143302 w 3729251"/>
                <a:gd name="connsiteY301" fmla="*/ 27295 h 2521424"/>
                <a:gd name="connsiteX302" fmla="*/ 116006 w 3729251"/>
                <a:gd name="connsiteY302" fmla="*/ 27295 h 2521424"/>
                <a:gd name="connsiteX303" fmla="*/ 116006 w 3729251"/>
                <a:gd name="connsiteY303" fmla="*/ 0 h 2521424"/>
                <a:gd name="connsiteX304" fmla="*/ 0 w 3729251"/>
                <a:gd name="connsiteY304" fmla="*/ 0 h 252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3729251" h="2521424">
                  <a:moveTo>
                    <a:pt x="3729251" y="2521424"/>
                  </a:moveTo>
                  <a:lnTo>
                    <a:pt x="3418764" y="2521424"/>
                  </a:lnTo>
                  <a:lnTo>
                    <a:pt x="3418764" y="2511188"/>
                  </a:lnTo>
                  <a:lnTo>
                    <a:pt x="3316406" y="2511188"/>
                  </a:lnTo>
                  <a:lnTo>
                    <a:pt x="3316406" y="2487304"/>
                  </a:lnTo>
                  <a:lnTo>
                    <a:pt x="3289111" y="2487304"/>
                  </a:lnTo>
                  <a:lnTo>
                    <a:pt x="3289111" y="2463421"/>
                  </a:lnTo>
                  <a:lnTo>
                    <a:pt x="3179929" y="2463421"/>
                  </a:lnTo>
                  <a:lnTo>
                    <a:pt x="3179929" y="2436125"/>
                  </a:lnTo>
                  <a:lnTo>
                    <a:pt x="3016155" y="2436125"/>
                  </a:lnTo>
                  <a:lnTo>
                    <a:pt x="3016155" y="2422477"/>
                  </a:lnTo>
                  <a:lnTo>
                    <a:pt x="2668138" y="2422477"/>
                  </a:lnTo>
                  <a:lnTo>
                    <a:pt x="2668138" y="2415653"/>
                  </a:lnTo>
                  <a:lnTo>
                    <a:pt x="2579427" y="2415653"/>
                  </a:lnTo>
                  <a:lnTo>
                    <a:pt x="2579427" y="2395182"/>
                  </a:lnTo>
                  <a:lnTo>
                    <a:pt x="2538484" y="2395182"/>
                  </a:lnTo>
                  <a:lnTo>
                    <a:pt x="2538484" y="2378122"/>
                  </a:lnTo>
                  <a:lnTo>
                    <a:pt x="2442949" y="2378122"/>
                  </a:lnTo>
                  <a:lnTo>
                    <a:pt x="2442949" y="2367886"/>
                  </a:lnTo>
                  <a:lnTo>
                    <a:pt x="2357651" y="2367886"/>
                  </a:lnTo>
                  <a:lnTo>
                    <a:pt x="2357651" y="2357651"/>
                  </a:lnTo>
                  <a:lnTo>
                    <a:pt x="2248469" y="2357651"/>
                  </a:lnTo>
                  <a:lnTo>
                    <a:pt x="2248469" y="2337179"/>
                  </a:lnTo>
                  <a:lnTo>
                    <a:pt x="2210938" y="2337179"/>
                  </a:lnTo>
                  <a:lnTo>
                    <a:pt x="2210938" y="2333767"/>
                  </a:lnTo>
                  <a:lnTo>
                    <a:pt x="2204114" y="2333767"/>
                  </a:lnTo>
                  <a:lnTo>
                    <a:pt x="2204114" y="2326943"/>
                  </a:lnTo>
                  <a:lnTo>
                    <a:pt x="2156346" y="2326943"/>
                  </a:lnTo>
                  <a:lnTo>
                    <a:pt x="2156346" y="2309883"/>
                  </a:lnTo>
                  <a:lnTo>
                    <a:pt x="2139287" y="2309883"/>
                  </a:lnTo>
                  <a:lnTo>
                    <a:pt x="2139287" y="2303059"/>
                  </a:lnTo>
                  <a:lnTo>
                    <a:pt x="2084696" y="2303059"/>
                  </a:lnTo>
                  <a:lnTo>
                    <a:pt x="2084696" y="2282588"/>
                  </a:lnTo>
                  <a:lnTo>
                    <a:pt x="2057400" y="2282588"/>
                  </a:lnTo>
                  <a:lnTo>
                    <a:pt x="2057400" y="2282588"/>
                  </a:lnTo>
                  <a:lnTo>
                    <a:pt x="2047164" y="2272352"/>
                  </a:lnTo>
                  <a:lnTo>
                    <a:pt x="2047164" y="2262116"/>
                  </a:lnTo>
                  <a:lnTo>
                    <a:pt x="2030105" y="2262116"/>
                  </a:lnTo>
                  <a:lnTo>
                    <a:pt x="2030105" y="2248468"/>
                  </a:lnTo>
                  <a:lnTo>
                    <a:pt x="2023281" y="2248468"/>
                  </a:lnTo>
                  <a:lnTo>
                    <a:pt x="2023281" y="2234821"/>
                  </a:lnTo>
                  <a:lnTo>
                    <a:pt x="2019869" y="2234821"/>
                  </a:lnTo>
                  <a:lnTo>
                    <a:pt x="2019869" y="2227997"/>
                  </a:lnTo>
                  <a:lnTo>
                    <a:pt x="2013045" y="2227997"/>
                  </a:lnTo>
                  <a:lnTo>
                    <a:pt x="2013045" y="2187053"/>
                  </a:lnTo>
                  <a:lnTo>
                    <a:pt x="2006221" y="2187053"/>
                  </a:lnTo>
                  <a:lnTo>
                    <a:pt x="2006221" y="2180230"/>
                  </a:lnTo>
                  <a:lnTo>
                    <a:pt x="1944806" y="2180230"/>
                  </a:lnTo>
                  <a:lnTo>
                    <a:pt x="1944806" y="2156346"/>
                  </a:lnTo>
                  <a:lnTo>
                    <a:pt x="1903863" y="2156346"/>
                  </a:lnTo>
                  <a:lnTo>
                    <a:pt x="1903863" y="2142698"/>
                  </a:lnTo>
                  <a:lnTo>
                    <a:pt x="1879979" y="2142698"/>
                  </a:lnTo>
                  <a:lnTo>
                    <a:pt x="1879979" y="2118815"/>
                  </a:lnTo>
                  <a:lnTo>
                    <a:pt x="1859508" y="2118815"/>
                  </a:lnTo>
                  <a:lnTo>
                    <a:pt x="1859508" y="2111991"/>
                  </a:lnTo>
                  <a:lnTo>
                    <a:pt x="1801505" y="2111991"/>
                  </a:lnTo>
                  <a:lnTo>
                    <a:pt x="1801505" y="2094931"/>
                  </a:lnTo>
                  <a:lnTo>
                    <a:pt x="1798093" y="2094931"/>
                  </a:lnTo>
                  <a:lnTo>
                    <a:pt x="1798093" y="2084695"/>
                  </a:lnTo>
                  <a:lnTo>
                    <a:pt x="1787857" y="2084695"/>
                  </a:lnTo>
                  <a:lnTo>
                    <a:pt x="1787857" y="2064224"/>
                  </a:lnTo>
                  <a:lnTo>
                    <a:pt x="1770797" y="2064224"/>
                  </a:lnTo>
                  <a:lnTo>
                    <a:pt x="1770797" y="2047164"/>
                  </a:lnTo>
                  <a:lnTo>
                    <a:pt x="1746914" y="2047164"/>
                  </a:lnTo>
                  <a:lnTo>
                    <a:pt x="1746914" y="2033516"/>
                  </a:lnTo>
                  <a:lnTo>
                    <a:pt x="1719618" y="2033516"/>
                  </a:lnTo>
                  <a:lnTo>
                    <a:pt x="1719618" y="2019868"/>
                  </a:lnTo>
                  <a:lnTo>
                    <a:pt x="1716206" y="2019868"/>
                  </a:lnTo>
                  <a:lnTo>
                    <a:pt x="1716206" y="2006221"/>
                  </a:lnTo>
                  <a:lnTo>
                    <a:pt x="1716206" y="2002809"/>
                  </a:lnTo>
                  <a:lnTo>
                    <a:pt x="1699146" y="2002809"/>
                  </a:lnTo>
                  <a:lnTo>
                    <a:pt x="1688911" y="1992574"/>
                  </a:lnTo>
                  <a:lnTo>
                    <a:pt x="1661615" y="1992574"/>
                  </a:lnTo>
                  <a:lnTo>
                    <a:pt x="1661615" y="1978925"/>
                  </a:lnTo>
                  <a:lnTo>
                    <a:pt x="1651379" y="1978925"/>
                  </a:lnTo>
                  <a:lnTo>
                    <a:pt x="1651379" y="1958453"/>
                  </a:lnTo>
                  <a:lnTo>
                    <a:pt x="1644555" y="1958453"/>
                  </a:lnTo>
                  <a:lnTo>
                    <a:pt x="1644555" y="1951630"/>
                  </a:lnTo>
                  <a:lnTo>
                    <a:pt x="1624084" y="1951630"/>
                  </a:lnTo>
                  <a:lnTo>
                    <a:pt x="1624084" y="1941394"/>
                  </a:lnTo>
                  <a:lnTo>
                    <a:pt x="1617260" y="1941394"/>
                  </a:lnTo>
                  <a:lnTo>
                    <a:pt x="1617260" y="1927746"/>
                  </a:lnTo>
                  <a:lnTo>
                    <a:pt x="1610436" y="1927746"/>
                  </a:lnTo>
                  <a:lnTo>
                    <a:pt x="1610436" y="1924334"/>
                  </a:lnTo>
                  <a:lnTo>
                    <a:pt x="1593376" y="1924334"/>
                  </a:lnTo>
                  <a:lnTo>
                    <a:pt x="1593376" y="1883391"/>
                  </a:lnTo>
                  <a:lnTo>
                    <a:pt x="1586552" y="1883391"/>
                  </a:lnTo>
                  <a:lnTo>
                    <a:pt x="1586552" y="1866331"/>
                  </a:lnTo>
                  <a:lnTo>
                    <a:pt x="1566081" y="1866331"/>
                  </a:lnTo>
                  <a:lnTo>
                    <a:pt x="1562669" y="1862919"/>
                  </a:lnTo>
                  <a:lnTo>
                    <a:pt x="1542197" y="1862919"/>
                  </a:lnTo>
                  <a:lnTo>
                    <a:pt x="1542197" y="1852683"/>
                  </a:lnTo>
                  <a:lnTo>
                    <a:pt x="1518314" y="1852683"/>
                  </a:lnTo>
                  <a:lnTo>
                    <a:pt x="1518314" y="1842448"/>
                  </a:lnTo>
                  <a:lnTo>
                    <a:pt x="1508078" y="1842448"/>
                  </a:lnTo>
                  <a:lnTo>
                    <a:pt x="1508078" y="1821976"/>
                  </a:lnTo>
                  <a:lnTo>
                    <a:pt x="1477370" y="1821976"/>
                  </a:lnTo>
                  <a:lnTo>
                    <a:pt x="1477370" y="1801504"/>
                  </a:lnTo>
                  <a:lnTo>
                    <a:pt x="1463723" y="1801504"/>
                  </a:lnTo>
                  <a:lnTo>
                    <a:pt x="1463723" y="1791268"/>
                  </a:lnTo>
                  <a:lnTo>
                    <a:pt x="1453487" y="1791268"/>
                  </a:lnTo>
                  <a:lnTo>
                    <a:pt x="1453487" y="1784445"/>
                  </a:lnTo>
                  <a:lnTo>
                    <a:pt x="1412543" y="1784445"/>
                  </a:lnTo>
                  <a:lnTo>
                    <a:pt x="1412543" y="1763973"/>
                  </a:lnTo>
                  <a:lnTo>
                    <a:pt x="1402308" y="1763973"/>
                  </a:lnTo>
                  <a:lnTo>
                    <a:pt x="1402308" y="1750325"/>
                  </a:lnTo>
                  <a:lnTo>
                    <a:pt x="1392072" y="1750325"/>
                  </a:lnTo>
                  <a:lnTo>
                    <a:pt x="1392072" y="1743501"/>
                  </a:lnTo>
                  <a:lnTo>
                    <a:pt x="1385248" y="1743501"/>
                  </a:lnTo>
                  <a:lnTo>
                    <a:pt x="1385248" y="1729853"/>
                  </a:lnTo>
                  <a:lnTo>
                    <a:pt x="1378424" y="1729853"/>
                  </a:lnTo>
                  <a:lnTo>
                    <a:pt x="1378424" y="1712794"/>
                  </a:lnTo>
                  <a:lnTo>
                    <a:pt x="1368188" y="1712794"/>
                  </a:lnTo>
                  <a:lnTo>
                    <a:pt x="1368188" y="1699146"/>
                  </a:lnTo>
                  <a:lnTo>
                    <a:pt x="1357952" y="1699146"/>
                  </a:lnTo>
                  <a:lnTo>
                    <a:pt x="1357952" y="1692322"/>
                  </a:lnTo>
                  <a:lnTo>
                    <a:pt x="1354541" y="1692322"/>
                  </a:lnTo>
                  <a:lnTo>
                    <a:pt x="1354541" y="1685498"/>
                  </a:lnTo>
                  <a:lnTo>
                    <a:pt x="1347717" y="1685498"/>
                  </a:lnTo>
                  <a:lnTo>
                    <a:pt x="1347717" y="1671851"/>
                  </a:lnTo>
                  <a:lnTo>
                    <a:pt x="1323833" y="1671851"/>
                  </a:lnTo>
                  <a:lnTo>
                    <a:pt x="1323833" y="1661615"/>
                  </a:lnTo>
                  <a:lnTo>
                    <a:pt x="1303361" y="1661615"/>
                  </a:lnTo>
                  <a:lnTo>
                    <a:pt x="1303361" y="1658203"/>
                  </a:lnTo>
                  <a:lnTo>
                    <a:pt x="1272654" y="1658203"/>
                  </a:lnTo>
                  <a:lnTo>
                    <a:pt x="1272654" y="1634319"/>
                  </a:lnTo>
                  <a:lnTo>
                    <a:pt x="1259006" y="1634319"/>
                  </a:lnTo>
                  <a:lnTo>
                    <a:pt x="1259006" y="1613848"/>
                  </a:lnTo>
                  <a:lnTo>
                    <a:pt x="1255594" y="1613848"/>
                  </a:lnTo>
                  <a:lnTo>
                    <a:pt x="1255594" y="1596788"/>
                  </a:lnTo>
                  <a:lnTo>
                    <a:pt x="1248770" y="1596788"/>
                  </a:lnTo>
                  <a:lnTo>
                    <a:pt x="1248770" y="1569492"/>
                  </a:lnTo>
                  <a:lnTo>
                    <a:pt x="1238535" y="1569492"/>
                  </a:lnTo>
                  <a:lnTo>
                    <a:pt x="1238535" y="1569492"/>
                  </a:lnTo>
                  <a:lnTo>
                    <a:pt x="1238535" y="1531961"/>
                  </a:lnTo>
                  <a:lnTo>
                    <a:pt x="1194179" y="1531961"/>
                  </a:lnTo>
                  <a:lnTo>
                    <a:pt x="1194179" y="1514901"/>
                  </a:lnTo>
                  <a:lnTo>
                    <a:pt x="1183943" y="1514901"/>
                  </a:lnTo>
                  <a:lnTo>
                    <a:pt x="1183943" y="1501253"/>
                  </a:lnTo>
                  <a:lnTo>
                    <a:pt x="1160060" y="1501253"/>
                  </a:lnTo>
                  <a:lnTo>
                    <a:pt x="1160060" y="1494430"/>
                  </a:lnTo>
                  <a:lnTo>
                    <a:pt x="1153236" y="1494430"/>
                  </a:lnTo>
                  <a:lnTo>
                    <a:pt x="1153236" y="1484194"/>
                  </a:lnTo>
                  <a:lnTo>
                    <a:pt x="1146412" y="1484194"/>
                  </a:lnTo>
                  <a:lnTo>
                    <a:pt x="1146412" y="1467134"/>
                  </a:lnTo>
                  <a:lnTo>
                    <a:pt x="1105469" y="1467134"/>
                  </a:lnTo>
                  <a:lnTo>
                    <a:pt x="1105469" y="1426191"/>
                  </a:lnTo>
                  <a:lnTo>
                    <a:pt x="1095233" y="1426191"/>
                  </a:lnTo>
                  <a:lnTo>
                    <a:pt x="1095233" y="1405719"/>
                  </a:lnTo>
                  <a:lnTo>
                    <a:pt x="1088409" y="1405719"/>
                  </a:lnTo>
                  <a:lnTo>
                    <a:pt x="1088409" y="1395483"/>
                  </a:lnTo>
                  <a:lnTo>
                    <a:pt x="1071349" y="1395483"/>
                  </a:lnTo>
                  <a:lnTo>
                    <a:pt x="1071349" y="1368188"/>
                  </a:lnTo>
                  <a:lnTo>
                    <a:pt x="1044054" y="1368188"/>
                  </a:lnTo>
                  <a:lnTo>
                    <a:pt x="1044054" y="1327245"/>
                  </a:lnTo>
                  <a:lnTo>
                    <a:pt x="1040642" y="1327245"/>
                  </a:lnTo>
                  <a:lnTo>
                    <a:pt x="1040642" y="1293125"/>
                  </a:lnTo>
                  <a:lnTo>
                    <a:pt x="1026994" y="1293125"/>
                  </a:lnTo>
                  <a:lnTo>
                    <a:pt x="1026994" y="1286301"/>
                  </a:lnTo>
                  <a:lnTo>
                    <a:pt x="1016758" y="1286301"/>
                  </a:lnTo>
                  <a:lnTo>
                    <a:pt x="1016758" y="1245358"/>
                  </a:lnTo>
                  <a:lnTo>
                    <a:pt x="1006523" y="1245358"/>
                  </a:lnTo>
                  <a:lnTo>
                    <a:pt x="1006523" y="1238534"/>
                  </a:lnTo>
                  <a:lnTo>
                    <a:pt x="999699" y="1238534"/>
                  </a:lnTo>
                  <a:lnTo>
                    <a:pt x="999699" y="1180531"/>
                  </a:lnTo>
                  <a:lnTo>
                    <a:pt x="989463" y="1180531"/>
                  </a:lnTo>
                  <a:lnTo>
                    <a:pt x="989463" y="1166883"/>
                  </a:lnTo>
                  <a:lnTo>
                    <a:pt x="979227" y="1166883"/>
                  </a:lnTo>
                  <a:lnTo>
                    <a:pt x="979227" y="1153236"/>
                  </a:lnTo>
                  <a:lnTo>
                    <a:pt x="968991" y="1153236"/>
                  </a:lnTo>
                  <a:lnTo>
                    <a:pt x="968991" y="1139588"/>
                  </a:lnTo>
                  <a:lnTo>
                    <a:pt x="965579" y="1139588"/>
                  </a:lnTo>
                  <a:lnTo>
                    <a:pt x="965579" y="1125940"/>
                  </a:lnTo>
                  <a:lnTo>
                    <a:pt x="910988" y="1125940"/>
                  </a:lnTo>
                  <a:lnTo>
                    <a:pt x="910988" y="1098645"/>
                  </a:lnTo>
                  <a:lnTo>
                    <a:pt x="900752" y="1098645"/>
                  </a:lnTo>
                  <a:lnTo>
                    <a:pt x="900752" y="1078173"/>
                  </a:lnTo>
                  <a:lnTo>
                    <a:pt x="900752" y="1078173"/>
                  </a:lnTo>
                  <a:lnTo>
                    <a:pt x="900752" y="1067937"/>
                  </a:lnTo>
                  <a:lnTo>
                    <a:pt x="883693" y="1067937"/>
                  </a:lnTo>
                  <a:lnTo>
                    <a:pt x="883693" y="1054289"/>
                  </a:lnTo>
                  <a:lnTo>
                    <a:pt x="880281" y="1054289"/>
                  </a:lnTo>
                  <a:lnTo>
                    <a:pt x="880281" y="1037230"/>
                  </a:lnTo>
                  <a:lnTo>
                    <a:pt x="866633" y="1037230"/>
                  </a:lnTo>
                  <a:lnTo>
                    <a:pt x="866633" y="1016758"/>
                  </a:lnTo>
                  <a:lnTo>
                    <a:pt x="866633" y="1016758"/>
                  </a:lnTo>
                  <a:lnTo>
                    <a:pt x="866633" y="996286"/>
                  </a:lnTo>
                  <a:lnTo>
                    <a:pt x="852985" y="996286"/>
                  </a:lnTo>
                  <a:lnTo>
                    <a:pt x="852985" y="972403"/>
                  </a:lnTo>
                  <a:lnTo>
                    <a:pt x="846161" y="972403"/>
                  </a:lnTo>
                  <a:lnTo>
                    <a:pt x="846161" y="948519"/>
                  </a:lnTo>
                  <a:lnTo>
                    <a:pt x="835926" y="948519"/>
                  </a:lnTo>
                  <a:lnTo>
                    <a:pt x="835926" y="931459"/>
                  </a:lnTo>
                  <a:lnTo>
                    <a:pt x="832514" y="931459"/>
                  </a:lnTo>
                  <a:lnTo>
                    <a:pt x="832514" y="917812"/>
                  </a:lnTo>
                  <a:lnTo>
                    <a:pt x="818866" y="917812"/>
                  </a:lnTo>
                  <a:lnTo>
                    <a:pt x="815454" y="914400"/>
                  </a:lnTo>
                  <a:lnTo>
                    <a:pt x="805218" y="914400"/>
                  </a:lnTo>
                  <a:lnTo>
                    <a:pt x="805218" y="907576"/>
                  </a:lnTo>
                  <a:lnTo>
                    <a:pt x="805218" y="893928"/>
                  </a:lnTo>
                  <a:lnTo>
                    <a:pt x="791570" y="893928"/>
                  </a:lnTo>
                  <a:lnTo>
                    <a:pt x="791570" y="873456"/>
                  </a:lnTo>
                  <a:lnTo>
                    <a:pt x="784746" y="873456"/>
                  </a:lnTo>
                  <a:lnTo>
                    <a:pt x="784746" y="849573"/>
                  </a:lnTo>
                  <a:lnTo>
                    <a:pt x="777923" y="849573"/>
                  </a:lnTo>
                  <a:lnTo>
                    <a:pt x="777923" y="842749"/>
                  </a:lnTo>
                  <a:lnTo>
                    <a:pt x="777923" y="832513"/>
                  </a:lnTo>
                  <a:lnTo>
                    <a:pt x="767687" y="832513"/>
                  </a:lnTo>
                  <a:lnTo>
                    <a:pt x="767687" y="818865"/>
                  </a:lnTo>
                  <a:lnTo>
                    <a:pt x="757451" y="818865"/>
                  </a:lnTo>
                  <a:lnTo>
                    <a:pt x="757451" y="808630"/>
                  </a:lnTo>
                  <a:lnTo>
                    <a:pt x="754039" y="808630"/>
                  </a:lnTo>
                  <a:lnTo>
                    <a:pt x="754039" y="794982"/>
                  </a:lnTo>
                  <a:lnTo>
                    <a:pt x="743803" y="794982"/>
                  </a:lnTo>
                  <a:lnTo>
                    <a:pt x="743803" y="781334"/>
                  </a:lnTo>
                  <a:lnTo>
                    <a:pt x="733567" y="781334"/>
                  </a:lnTo>
                  <a:lnTo>
                    <a:pt x="733567" y="757451"/>
                  </a:lnTo>
                  <a:lnTo>
                    <a:pt x="730155" y="757451"/>
                  </a:lnTo>
                  <a:lnTo>
                    <a:pt x="730155" y="747215"/>
                  </a:lnTo>
                  <a:lnTo>
                    <a:pt x="716508" y="747215"/>
                  </a:lnTo>
                  <a:lnTo>
                    <a:pt x="716508" y="709683"/>
                  </a:lnTo>
                  <a:lnTo>
                    <a:pt x="716508" y="709683"/>
                  </a:lnTo>
                  <a:lnTo>
                    <a:pt x="716508" y="678976"/>
                  </a:lnTo>
                  <a:lnTo>
                    <a:pt x="702860" y="678976"/>
                  </a:lnTo>
                  <a:lnTo>
                    <a:pt x="702860" y="641445"/>
                  </a:lnTo>
                  <a:lnTo>
                    <a:pt x="689212" y="641445"/>
                  </a:lnTo>
                  <a:lnTo>
                    <a:pt x="689212" y="627797"/>
                  </a:lnTo>
                  <a:lnTo>
                    <a:pt x="689212" y="627797"/>
                  </a:lnTo>
                  <a:lnTo>
                    <a:pt x="689212" y="614149"/>
                  </a:lnTo>
                  <a:lnTo>
                    <a:pt x="675564" y="614149"/>
                  </a:lnTo>
                  <a:lnTo>
                    <a:pt x="675564" y="607325"/>
                  </a:lnTo>
                  <a:lnTo>
                    <a:pt x="661917" y="607325"/>
                  </a:lnTo>
                  <a:lnTo>
                    <a:pt x="661917" y="597089"/>
                  </a:lnTo>
                  <a:lnTo>
                    <a:pt x="644857" y="597089"/>
                  </a:lnTo>
                  <a:lnTo>
                    <a:pt x="644857" y="566382"/>
                  </a:lnTo>
                  <a:lnTo>
                    <a:pt x="634621" y="566382"/>
                  </a:lnTo>
                  <a:lnTo>
                    <a:pt x="634621" y="545910"/>
                  </a:lnTo>
                  <a:lnTo>
                    <a:pt x="624385" y="545910"/>
                  </a:lnTo>
                  <a:lnTo>
                    <a:pt x="624385" y="539086"/>
                  </a:lnTo>
                  <a:lnTo>
                    <a:pt x="617561" y="539086"/>
                  </a:lnTo>
                  <a:lnTo>
                    <a:pt x="617561" y="532262"/>
                  </a:lnTo>
                  <a:lnTo>
                    <a:pt x="610738" y="532262"/>
                  </a:lnTo>
                  <a:lnTo>
                    <a:pt x="610738" y="515203"/>
                  </a:lnTo>
                  <a:lnTo>
                    <a:pt x="610738" y="504967"/>
                  </a:lnTo>
                  <a:lnTo>
                    <a:pt x="610738" y="470848"/>
                  </a:lnTo>
                  <a:lnTo>
                    <a:pt x="590266" y="470848"/>
                  </a:lnTo>
                  <a:lnTo>
                    <a:pt x="590266" y="453788"/>
                  </a:lnTo>
                  <a:lnTo>
                    <a:pt x="586854" y="453788"/>
                  </a:lnTo>
                  <a:lnTo>
                    <a:pt x="586854" y="433316"/>
                  </a:lnTo>
                  <a:lnTo>
                    <a:pt x="576618" y="433316"/>
                  </a:lnTo>
                  <a:lnTo>
                    <a:pt x="576618" y="423080"/>
                  </a:lnTo>
                  <a:lnTo>
                    <a:pt x="569794" y="423080"/>
                  </a:lnTo>
                  <a:lnTo>
                    <a:pt x="569794" y="402609"/>
                  </a:lnTo>
                  <a:lnTo>
                    <a:pt x="569794" y="388961"/>
                  </a:lnTo>
                  <a:lnTo>
                    <a:pt x="532263" y="388961"/>
                  </a:lnTo>
                  <a:lnTo>
                    <a:pt x="532263" y="375313"/>
                  </a:lnTo>
                  <a:lnTo>
                    <a:pt x="518615" y="375313"/>
                  </a:lnTo>
                  <a:lnTo>
                    <a:pt x="518615" y="354842"/>
                  </a:lnTo>
                  <a:lnTo>
                    <a:pt x="508379" y="354842"/>
                  </a:lnTo>
                  <a:lnTo>
                    <a:pt x="508379" y="348018"/>
                  </a:lnTo>
                  <a:lnTo>
                    <a:pt x="484496" y="348018"/>
                  </a:lnTo>
                  <a:lnTo>
                    <a:pt x="484496" y="334370"/>
                  </a:lnTo>
                  <a:lnTo>
                    <a:pt x="474260" y="334370"/>
                  </a:lnTo>
                  <a:lnTo>
                    <a:pt x="474260" y="320722"/>
                  </a:lnTo>
                  <a:lnTo>
                    <a:pt x="464024" y="320722"/>
                  </a:lnTo>
                  <a:lnTo>
                    <a:pt x="464024" y="290015"/>
                  </a:lnTo>
                  <a:lnTo>
                    <a:pt x="446964" y="290015"/>
                  </a:lnTo>
                  <a:lnTo>
                    <a:pt x="446964" y="276367"/>
                  </a:lnTo>
                  <a:lnTo>
                    <a:pt x="443552" y="276367"/>
                  </a:lnTo>
                  <a:lnTo>
                    <a:pt x="443552" y="262719"/>
                  </a:lnTo>
                  <a:lnTo>
                    <a:pt x="429905" y="262719"/>
                  </a:lnTo>
                  <a:lnTo>
                    <a:pt x="429905" y="228600"/>
                  </a:lnTo>
                  <a:lnTo>
                    <a:pt x="412845" y="228600"/>
                  </a:lnTo>
                  <a:lnTo>
                    <a:pt x="412845" y="211540"/>
                  </a:lnTo>
                  <a:lnTo>
                    <a:pt x="361666" y="211540"/>
                  </a:lnTo>
                  <a:lnTo>
                    <a:pt x="361666" y="191068"/>
                  </a:lnTo>
                  <a:lnTo>
                    <a:pt x="348018" y="191068"/>
                  </a:lnTo>
                  <a:lnTo>
                    <a:pt x="334370" y="191068"/>
                  </a:lnTo>
                  <a:lnTo>
                    <a:pt x="334370" y="170597"/>
                  </a:lnTo>
                  <a:lnTo>
                    <a:pt x="310487" y="170597"/>
                  </a:lnTo>
                  <a:lnTo>
                    <a:pt x="310487" y="156949"/>
                  </a:lnTo>
                  <a:lnTo>
                    <a:pt x="300251" y="156949"/>
                  </a:lnTo>
                  <a:lnTo>
                    <a:pt x="300251" y="146713"/>
                  </a:lnTo>
                  <a:lnTo>
                    <a:pt x="293427" y="146713"/>
                  </a:lnTo>
                  <a:lnTo>
                    <a:pt x="293427" y="133065"/>
                  </a:lnTo>
                  <a:lnTo>
                    <a:pt x="290015" y="133065"/>
                  </a:lnTo>
                  <a:lnTo>
                    <a:pt x="290015" y="119418"/>
                  </a:lnTo>
                  <a:lnTo>
                    <a:pt x="283191" y="119418"/>
                  </a:lnTo>
                  <a:lnTo>
                    <a:pt x="269543" y="119418"/>
                  </a:lnTo>
                  <a:lnTo>
                    <a:pt x="269543" y="112594"/>
                  </a:lnTo>
                  <a:lnTo>
                    <a:pt x="259308" y="112594"/>
                  </a:lnTo>
                  <a:lnTo>
                    <a:pt x="259308" y="95534"/>
                  </a:lnTo>
                  <a:lnTo>
                    <a:pt x="184245" y="95534"/>
                  </a:lnTo>
                  <a:lnTo>
                    <a:pt x="184245" y="78474"/>
                  </a:lnTo>
                  <a:lnTo>
                    <a:pt x="160361" y="78474"/>
                  </a:lnTo>
                  <a:lnTo>
                    <a:pt x="160361" y="64827"/>
                  </a:lnTo>
                  <a:lnTo>
                    <a:pt x="156949" y="64827"/>
                  </a:lnTo>
                  <a:lnTo>
                    <a:pt x="156949" y="51179"/>
                  </a:lnTo>
                  <a:lnTo>
                    <a:pt x="150126" y="51179"/>
                  </a:lnTo>
                  <a:lnTo>
                    <a:pt x="150126" y="37531"/>
                  </a:lnTo>
                  <a:lnTo>
                    <a:pt x="143302" y="37531"/>
                  </a:lnTo>
                  <a:lnTo>
                    <a:pt x="143302" y="27295"/>
                  </a:lnTo>
                  <a:lnTo>
                    <a:pt x="116006" y="27295"/>
                  </a:lnTo>
                  <a:lnTo>
                    <a:pt x="116006" y="0"/>
                  </a:lnTo>
                  <a:lnTo>
                    <a:pt x="0" y="0"/>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58" name="Freeform 157"/>
            <p:cNvSpPr/>
            <p:nvPr/>
          </p:nvSpPr>
          <p:spPr>
            <a:xfrm>
              <a:off x="5138382" y="2524836"/>
              <a:ext cx="3722427" cy="2483892"/>
            </a:xfrm>
            <a:custGeom>
              <a:avLst/>
              <a:gdLst>
                <a:gd name="connsiteX0" fmla="*/ 3722427 w 3722427"/>
                <a:gd name="connsiteY0" fmla="*/ 2483892 h 2483892"/>
                <a:gd name="connsiteX1" fmla="*/ 2879678 w 3722427"/>
                <a:gd name="connsiteY1" fmla="*/ 2483892 h 2483892"/>
                <a:gd name="connsiteX2" fmla="*/ 2879678 w 3722427"/>
                <a:gd name="connsiteY2" fmla="*/ 2442949 h 2483892"/>
                <a:gd name="connsiteX3" fmla="*/ 2251881 w 3722427"/>
                <a:gd name="connsiteY3" fmla="*/ 2442949 h 2483892"/>
                <a:gd name="connsiteX4" fmla="*/ 2251881 w 3722427"/>
                <a:gd name="connsiteY4" fmla="*/ 2408830 h 2483892"/>
                <a:gd name="connsiteX5" fmla="*/ 2101755 w 3722427"/>
                <a:gd name="connsiteY5" fmla="*/ 2408830 h 2483892"/>
                <a:gd name="connsiteX6" fmla="*/ 2101755 w 3722427"/>
                <a:gd name="connsiteY6" fmla="*/ 2384946 h 2483892"/>
                <a:gd name="connsiteX7" fmla="*/ 1702558 w 3722427"/>
                <a:gd name="connsiteY7" fmla="*/ 2384946 h 2483892"/>
                <a:gd name="connsiteX8" fmla="*/ 1702558 w 3722427"/>
                <a:gd name="connsiteY8" fmla="*/ 2340591 h 2483892"/>
                <a:gd name="connsiteX9" fmla="*/ 1692322 w 3722427"/>
                <a:gd name="connsiteY9" fmla="*/ 2340591 h 2483892"/>
                <a:gd name="connsiteX10" fmla="*/ 1692322 w 3722427"/>
                <a:gd name="connsiteY10" fmla="*/ 2323531 h 2483892"/>
                <a:gd name="connsiteX11" fmla="*/ 1641143 w 3722427"/>
                <a:gd name="connsiteY11" fmla="*/ 2323531 h 2483892"/>
                <a:gd name="connsiteX12" fmla="*/ 1641143 w 3722427"/>
                <a:gd name="connsiteY12" fmla="*/ 2289412 h 2483892"/>
                <a:gd name="connsiteX13" fmla="*/ 1613848 w 3722427"/>
                <a:gd name="connsiteY13" fmla="*/ 2289412 h 2483892"/>
                <a:gd name="connsiteX14" fmla="*/ 1613848 w 3722427"/>
                <a:gd name="connsiteY14" fmla="*/ 2265528 h 2483892"/>
                <a:gd name="connsiteX15" fmla="*/ 1579728 w 3722427"/>
                <a:gd name="connsiteY15" fmla="*/ 2265528 h 2483892"/>
                <a:gd name="connsiteX16" fmla="*/ 1579728 w 3722427"/>
                <a:gd name="connsiteY16" fmla="*/ 2238233 h 2483892"/>
                <a:gd name="connsiteX17" fmla="*/ 1545609 w 3722427"/>
                <a:gd name="connsiteY17" fmla="*/ 2238233 h 2483892"/>
                <a:gd name="connsiteX18" fmla="*/ 1545609 w 3722427"/>
                <a:gd name="connsiteY18" fmla="*/ 2204113 h 2483892"/>
                <a:gd name="connsiteX19" fmla="*/ 1450075 w 3722427"/>
                <a:gd name="connsiteY19" fmla="*/ 2204113 h 2483892"/>
                <a:gd name="connsiteX20" fmla="*/ 1450075 w 3722427"/>
                <a:gd name="connsiteY20" fmla="*/ 2183642 h 2483892"/>
                <a:gd name="connsiteX21" fmla="*/ 1231711 w 3722427"/>
                <a:gd name="connsiteY21" fmla="*/ 2183642 h 2483892"/>
                <a:gd name="connsiteX22" fmla="*/ 1231711 w 3722427"/>
                <a:gd name="connsiteY22" fmla="*/ 2149522 h 2483892"/>
                <a:gd name="connsiteX23" fmla="*/ 1170296 w 3722427"/>
                <a:gd name="connsiteY23" fmla="*/ 2149522 h 2483892"/>
                <a:gd name="connsiteX24" fmla="*/ 1170296 w 3722427"/>
                <a:gd name="connsiteY24" fmla="*/ 2129051 h 2483892"/>
                <a:gd name="connsiteX25" fmla="*/ 1112293 w 3722427"/>
                <a:gd name="connsiteY25" fmla="*/ 2129051 h 2483892"/>
                <a:gd name="connsiteX26" fmla="*/ 1112293 w 3722427"/>
                <a:gd name="connsiteY26" fmla="*/ 2105167 h 2483892"/>
                <a:gd name="connsiteX27" fmla="*/ 1108881 w 3722427"/>
                <a:gd name="connsiteY27" fmla="*/ 2105167 h 2483892"/>
                <a:gd name="connsiteX28" fmla="*/ 1108881 w 3722427"/>
                <a:gd name="connsiteY28" fmla="*/ 2071048 h 2483892"/>
                <a:gd name="connsiteX29" fmla="*/ 1098645 w 3722427"/>
                <a:gd name="connsiteY29" fmla="*/ 2071048 h 2483892"/>
                <a:gd name="connsiteX30" fmla="*/ 1098645 w 3722427"/>
                <a:gd name="connsiteY30" fmla="*/ 2047164 h 2483892"/>
                <a:gd name="connsiteX31" fmla="*/ 1033818 w 3722427"/>
                <a:gd name="connsiteY31" fmla="*/ 2047164 h 2483892"/>
                <a:gd name="connsiteX32" fmla="*/ 1033818 w 3722427"/>
                <a:gd name="connsiteY32" fmla="*/ 2023280 h 2483892"/>
                <a:gd name="connsiteX33" fmla="*/ 928048 w 3722427"/>
                <a:gd name="connsiteY33" fmla="*/ 2023280 h 2483892"/>
                <a:gd name="connsiteX34" fmla="*/ 928048 w 3722427"/>
                <a:gd name="connsiteY34" fmla="*/ 1999397 h 2483892"/>
                <a:gd name="connsiteX35" fmla="*/ 904164 w 3722427"/>
                <a:gd name="connsiteY35" fmla="*/ 1999397 h 2483892"/>
                <a:gd name="connsiteX36" fmla="*/ 904164 w 3722427"/>
                <a:gd name="connsiteY36" fmla="*/ 1948218 h 2483892"/>
                <a:gd name="connsiteX37" fmla="*/ 890517 w 3722427"/>
                <a:gd name="connsiteY37" fmla="*/ 1948218 h 2483892"/>
                <a:gd name="connsiteX38" fmla="*/ 890517 w 3722427"/>
                <a:gd name="connsiteY38" fmla="*/ 1920922 h 2483892"/>
                <a:gd name="connsiteX39" fmla="*/ 839337 w 3722427"/>
                <a:gd name="connsiteY39" fmla="*/ 1920922 h 2483892"/>
                <a:gd name="connsiteX40" fmla="*/ 839337 w 3722427"/>
                <a:gd name="connsiteY40" fmla="*/ 1893627 h 2483892"/>
                <a:gd name="connsiteX41" fmla="*/ 777922 w 3722427"/>
                <a:gd name="connsiteY41" fmla="*/ 1893627 h 2483892"/>
                <a:gd name="connsiteX42" fmla="*/ 777922 w 3722427"/>
                <a:gd name="connsiteY42" fmla="*/ 1862919 h 2483892"/>
                <a:gd name="connsiteX43" fmla="*/ 736979 w 3722427"/>
                <a:gd name="connsiteY43" fmla="*/ 1862919 h 2483892"/>
                <a:gd name="connsiteX44" fmla="*/ 736979 w 3722427"/>
                <a:gd name="connsiteY44" fmla="*/ 1798092 h 2483892"/>
                <a:gd name="connsiteX45" fmla="*/ 730155 w 3722427"/>
                <a:gd name="connsiteY45" fmla="*/ 1798092 h 2483892"/>
                <a:gd name="connsiteX46" fmla="*/ 730155 w 3722427"/>
                <a:gd name="connsiteY46" fmla="*/ 1781033 h 2483892"/>
                <a:gd name="connsiteX47" fmla="*/ 706272 w 3722427"/>
                <a:gd name="connsiteY47" fmla="*/ 1781033 h 2483892"/>
                <a:gd name="connsiteX48" fmla="*/ 706272 w 3722427"/>
                <a:gd name="connsiteY48" fmla="*/ 1729854 h 2483892"/>
                <a:gd name="connsiteX49" fmla="*/ 699448 w 3722427"/>
                <a:gd name="connsiteY49" fmla="*/ 1729854 h 2483892"/>
                <a:gd name="connsiteX50" fmla="*/ 699448 w 3722427"/>
                <a:gd name="connsiteY50" fmla="*/ 1709382 h 2483892"/>
                <a:gd name="connsiteX51" fmla="*/ 692624 w 3722427"/>
                <a:gd name="connsiteY51" fmla="*/ 1709382 h 2483892"/>
                <a:gd name="connsiteX52" fmla="*/ 692624 w 3722427"/>
                <a:gd name="connsiteY52" fmla="*/ 1675263 h 2483892"/>
                <a:gd name="connsiteX53" fmla="*/ 661917 w 3722427"/>
                <a:gd name="connsiteY53" fmla="*/ 1675263 h 2483892"/>
                <a:gd name="connsiteX54" fmla="*/ 661917 w 3722427"/>
                <a:gd name="connsiteY54" fmla="*/ 1627495 h 2483892"/>
                <a:gd name="connsiteX55" fmla="*/ 651681 w 3722427"/>
                <a:gd name="connsiteY55" fmla="*/ 1627495 h 2483892"/>
                <a:gd name="connsiteX56" fmla="*/ 651681 w 3722427"/>
                <a:gd name="connsiteY56" fmla="*/ 1607024 h 2483892"/>
                <a:gd name="connsiteX57" fmla="*/ 641445 w 3722427"/>
                <a:gd name="connsiteY57" fmla="*/ 1607024 h 2483892"/>
                <a:gd name="connsiteX58" fmla="*/ 641445 w 3722427"/>
                <a:gd name="connsiteY58" fmla="*/ 1572904 h 2483892"/>
                <a:gd name="connsiteX59" fmla="*/ 631209 w 3722427"/>
                <a:gd name="connsiteY59" fmla="*/ 1572904 h 2483892"/>
                <a:gd name="connsiteX60" fmla="*/ 631209 w 3722427"/>
                <a:gd name="connsiteY60" fmla="*/ 1518313 h 2483892"/>
                <a:gd name="connsiteX61" fmla="*/ 607325 w 3722427"/>
                <a:gd name="connsiteY61" fmla="*/ 1518313 h 2483892"/>
                <a:gd name="connsiteX62" fmla="*/ 607325 w 3722427"/>
                <a:gd name="connsiteY62" fmla="*/ 1491018 h 2483892"/>
                <a:gd name="connsiteX63" fmla="*/ 593678 w 3722427"/>
                <a:gd name="connsiteY63" fmla="*/ 1491018 h 2483892"/>
                <a:gd name="connsiteX64" fmla="*/ 593678 w 3722427"/>
                <a:gd name="connsiteY64" fmla="*/ 1470546 h 2483892"/>
                <a:gd name="connsiteX65" fmla="*/ 580030 w 3722427"/>
                <a:gd name="connsiteY65" fmla="*/ 1470546 h 2483892"/>
                <a:gd name="connsiteX66" fmla="*/ 580030 w 3722427"/>
                <a:gd name="connsiteY66" fmla="*/ 1443251 h 2483892"/>
                <a:gd name="connsiteX67" fmla="*/ 569794 w 3722427"/>
                <a:gd name="connsiteY67" fmla="*/ 1443251 h 2483892"/>
                <a:gd name="connsiteX68" fmla="*/ 569794 w 3722427"/>
                <a:gd name="connsiteY68" fmla="*/ 1412543 h 2483892"/>
                <a:gd name="connsiteX69" fmla="*/ 566382 w 3722427"/>
                <a:gd name="connsiteY69" fmla="*/ 1409131 h 2483892"/>
                <a:gd name="connsiteX70" fmla="*/ 566382 w 3722427"/>
                <a:gd name="connsiteY70" fmla="*/ 1392071 h 2483892"/>
                <a:gd name="connsiteX71" fmla="*/ 556146 w 3722427"/>
                <a:gd name="connsiteY71" fmla="*/ 1392071 h 2483892"/>
                <a:gd name="connsiteX72" fmla="*/ 556146 w 3722427"/>
                <a:gd name="connsiteY72" fmla="*/ 1364776 h 2483892"/>
                <a:gd name="connsiteX73" fmla="*/ 545911 w 3722427"/>
                <a:gd name="connsiteY73" fmla="*/ 1364776 h 2483892"/>
                <a:gd name="connsiteX74" fmla="*/ 545911 w 3722427"/>
                <a:gd name="connsiteY74" fmla="*/ 1337480 h 2483892"/>
                <a:gd name="connsiteX75" fmla="*/ 542499 w 3722427"/>
                <a:gd name="connsiteY75" fmla="*/ 1337480 h 2483892"/>
                <a:gd name="connsiteX76" fmla="*/ 542499 w 3722427"/>
                <a:gd name="connsiteY76" fmla="*/ 1299949 h 2483892"/>
                <a:gd name="connsiteX77" fmla="*/ 504967 w 3722427"/>
                <a:gd name="connsiteY77" fmla="*/ 1299949 h 2483892"/>
                <a:gd name="connsiteX78" fmla="*/ 504967 w 3722427"/>
                <a:gd name="connsiteY78" fmla="*/ 1276065 h 2483892"/>
                <a:gd name="connsiteX79" fmla="*/ 498143 w 3722427"/>
                <a:gd name="connsiteY79" fmla="*/ 1276065 h 2483892"/>
                <a:gd name="connsiteX80" fmla="*/ 498143 w 3722427"/>
                <a:gd name="connsiteY80" fmla="*/ 1255594 h 2483892"/>
                <a:gd name="connsiteX81" fmla="*/ 494731 w 3722427"/>
                <a:gd name="connsiteY81" fmla="*/ 1255594 h 2483892"/>
                <a:gd name="connsiteX82" fmla="*/ 494731 w 3722427"/>
                <a:gd name="connsiteY82" fmla="*/ 1235122 h 2483892"/>
                <a:gd name="connsiteX83" fmla="*/ 491319 w 3722427"/>
                <a:gd name="connsiteY83" fmla="*/ 1235122 h 2483892"/>
                <a:gd name="connsiteX84" fmla="*/ 491319 w 3722427"/>
                <a:gd name="connsiteY84" fmla="*/ 1214651 h 2483892"/>
                <a:gd name="connsiteX85" fmla="*/ 484496 w 3722427"/>
                <a:gd name="connsiteY85" fmla="*/ 1214651 h 2483892"/>
                <a:gd name="connsiteX86" fmla="*/ 484496 w 3722427"/>
                <a:gd name="connsiteY86" fmla="*/ 1197591 h 2483892"/>
                <a:gd name="connsiteX87" fmla="*/ 481084 w 3722427"/>
                <a:gd name="connsiteY87" fmla="*/ 1197591 h 2483892"/>
                <a:gd name="connsiteX88" fmla="*/ 481084 w 3722427"/>
                <a:gd name="connsiteY88" fmla="*/ 1170295 h 2483892"/>
                <a:gd name="connsiteX89" fmla="*/ 460612 w 3722427"/>
                <a:gd name="connsiteY89" fmla="*/ 1170295 h 2483892"/>
                <a:gd name="connsiteX90" fmla="*/ 460612 w 3722427"/>
                <a:gd name="connsiteY90" fmla="*/ 1146412 h 2483892"/>
                <a:gd name="connsiteX91" fmla="*/ 446964 w 3722427"/>
                <a:gd name="connsiteY91" fmla="*/ 1146412 h 2483892"/>
                <a:gd name="connsiteX92" fmla="*/ 446964 w 3722427"/>
                <a:gd name="connsiteY92" fmla="*/ 1125940 h 2483892"/>
                <a:gd name="connsiteX93" fmla="*/ 440140 w 3722427"/>
                <a:gd name="connsiteY93" fmla="*/ 1125940 h 2483892"/>
                <a:gd name="connsiteX94" fmla="*/ 440140 w 3722427"/>
                <a:gd name="connsiteY94" fmla="*/ 1091821 h 2483892"/>
                <a:gd name="connsiteX95" fmla="*/ 426493 w 3722427"/>
                <a:gd name="connsiteY95" fmla="*/ 1091821 h 2483892"/>
                <a:gd name="connsiteX96" fmla="*/ 426493 w 3722427"/>
                <a:gd name="connsiteY96" fmla="*/ 1061113 h 2483892"/>
                <a:gd name="connsiteX97" fmla="*/ 419669 w 3722427"/>
                <a:gd name="connsiteY97" fmla="*/ 1061113 h 2483892"/>
                <a:gd name="connsiteX98" fmla="*/ 419669 w 3722427"/>
                <a:gd name="connsiteY98" fmla="*/ 1040642 h 2483892"/>
                <a:gd name="connsiteX99" fmla="*/ 412845 w 3722427"/>
                <a:gd name="connsiteY99" fmla="*/ 1040642 h 2483892"/>
                <a:gd name="connsiteX100" fmla="*/ 412845 w 3722427"/>
                <a:gd name="connsiteY100" fmla="*/ 1016758 h 2483892"/>
                <a:gd name="connsiteX101" fmla="*/ 406021 w 3722427"/>
                <a:gd name="connsiteY101" fmla="*/ 1016758 h 2483892"/>
                <a:gd name="connsiteX102" fmla="*/ 406021 w 3722427"/>
                <a:gd name="connsiteY102" fmla="*/ 992874 h 2483892"/>
                <a:gd name="connsiteX103" fmla="*/ 392373 w 3722427"/>
                <a:gd name="connsiteY103" fmla="*/ 992874 h 2483892"/>
                <a:gd name="connsiteX104" fmla="*/ 392373 w 3722427"/>
                <a:gd name="connsiteY104" fmla="*/ 968991 h 2483892"/>
                <a:gd name="connsiteX105" fmla="*/ 385549 w 3722427"/>
                <a:gd name="connsiteY105" fmla="*/ 968991 h 2483892"/>
                <a:gd name="connsiteX106" fmla="*/ 385549 w 3722427"/>
                <a:gd name="connsiteY106" fmla="*/ 910988 h 2483892"/>
                <a:gd name="connsiteX107" fmla="*/ 334370 w 3722427"/>
                <a:gd name="connsiteY107" fmla="*/ 910988 h 2483892"/>
                <a:gd name="connsiteX108" fmla="*/ 334370 w 3722427"/>
                <a:gd name="connsiteY108" fmla="*/ 887104 h 2483892"/>
                <a:gd name="connsiteX109" fmla="*/ 330958 w 3722427"/>
                <a:gd name="connsiteY109" fmla="*/ 887104 h 2483892"/>
                <a:gd name="connsiteX110" fmla="*/ 330958 w 3722427"/>
                <a:gd name="connsiteY110" fmla="*/ 859809 h 2483892"/>
                <a:gd name="connsiteX111" fmla="*/ 313899 w 3722427"/>
                <a:gd name="connsiteY111" fmla="*/ 859809 h 2483892"/>
                <a:gd name="connsiteX112" fmla="*/ 313899 w 3722427"/>
                <a:gd name="connsiteY112" fmla="*/ 798394 h 2483892"/>
                <a:gd name="connsiteX113" fmla="*/ 310487 w 3722427"/>
                <a:gd name="connsiteY113" fmla="*/ 798394 h 2483892"/>
                <a:gd name="connsiteX114" fmla="*/ 310487 w 3722427"/>
                <a:gd name="connsiteY114" fmla="*/ 771098 h 2483892"/>
                <a:gd name="connsiteX115" fmla="*/ 300251 w 3722427"/>
                <a:gd name="connsiteY115" fmla="*/ 771098 h 2483892"/>
                <a:gd name="connsiteX116" fmla="*/ 300251 w 3722427"/>
                <a:gd name="connsiteY116" fmla="*/ 743803 h 2483892"/>
                <a:gd name="connsiteX117" fmla="*/ 290015 w 3722427"/>
                <a:gd name="connsiteY117" fmla="*/ 743803 h 2483892"/>
                <a:gd name="connsiteX118" fmla="*/ 290015 w 3722427"/>
                <a:gd name="connsiteY118" fmla="*/ 661916 h 2483892"/>
                <a:gd name="connsiteX119" fmla="*/ 279779 w 3722427"/>
                <a:gd name="connsiteY119" fmla="*/ 661916 h 2483892"/>
                <a:gd name="connsiteX120" fmla="*/ 279779 w 3722427"/>
                <a:gd name="connsiteY120" fmla="*/ 634621 h 2483892"/>
                <a:gd name="connsiteX121" fmla="*/ 272955 w 3722427"/>
                <a:gd name="connsiteY121" fmla="*/ 634621 h 2483892"/>
                <a:gd name="connsiteX122" fmla="*/ 272955 w 3722427"/>
                <a:gd name="connsiteY122" fmla="*/ 525439 h 2483892"/>
                <a:gd name="connsiteX123" fmla="*/ 269543 w 3722427"/>
                <a:gd name="connsiteY123" fmla="*/ 525439 h 2483892"/>
                <a:gd name="connsiteX124" fmla="*/ 269543 w 3722427"/>
                <a:gd name="connsiteY124" fmla="*/ 484495 h 2483892"/>
                <a:gd name="connsiteX125" fmla="*/ 252484 w 3722427"/>
                <a:gd name="connsiteY125" fmla="*/ 484495 h 2483892"/>
                <a:gd name="connsiteX126" fmla="*/ 252484 w 3722427"/>
                <a:gd name="connsiteY126" fmla="*/ 453788 h 2483892"/>
                <a:gd name="connsiteX127" fmla="*/ 204717 w 3722427"/>
                <a:gd name="connsiteY127" fmla="*/ 453788 h 2483892"/>
                <a:gd name="connsiteX128" fmla="*/ 204717 w 3722427"/>
                <a:gd name="connsiteY128" fmla="*/ 426492 h 2483892"/>
                <a:gd name="connsiteX129" fmla="*/ 170597 w 3722427"/>
                <a:gd name="connsiteY129" fmla="*/ 426492 h 2483892"/>
                <a:gd name="connsiteX130" fmla="*/ 170597 w 3722427"/>
                <a:gd name="connsiteY130" fmla="*/ 371901 h 2483892"/>
                <a:gd name="connsiteX131" fmla="*/ 167185 w 3722427"/>
                <a:gd name="connsiteY131" fmla="*/ 371901 h 2483892"/>
                <a:gd name="connsiteX132" fmla="*/ 167185 w 3722427"/>
                <a:gd name="connsiteY132" fmla="*/ 348018 h 2483892"/>
                <a:gd name="connsiteX133" fmla="*/ 160361 w 3722427"/>
                <a:gd name="connsiteY133" fmla="*/ 348018 h 2483892"/>
                <a:gd name="connsiteX134" fmla="*/ 160361 w 3722427"/>
                <a:gd name="connsiteY134" fmla="*/ 283191 h 2483892"/>
                <a:gd name="connsiteX135" fmla="*/ 150125 w 3722427"/>
                <a:gd name="connsiteY135" fmla="*/ 283191 h 2483892"/>
                <a:gd name="connsiteX136" fmla="*/ 150125 w 3722427"/>
                <a:gd name="connsiteY136" fmla="*/ 232012 h 2483892"/>
                <a:gd name="connsiteX137" fmla="*/ 150125 w 3722427"/>
                <a:gd name="connsiteY137" fmla="*/ 232012 h 2483892"/>
                <a:gd name="connsiteX138" fmla="*/ 150125 w 3722427"/>
                <a:gd name="connsiteY138" fmla="*/ 180833 h 2483892"/>
                <a:gd name="connsiteX139" fmla="*/ 139890 w 3722427"/>
                <a:gd name="connsiteY139" fmla="*/ 180833 h 2483892"/>
                <a:gd name="connsiteX140" fmla="*/ 139890 w 3722427"/>
                <a:gd name="connsiteY140" fmla="*/ 105770 h 2483892"/>
                <a:gd name="connsiteX141" fmla="*/ 122830 w 3722427"/>
                <a:gd name="connsiteY141" fmla="*/ 105770 h 2483892"/>
                <a:gd name="connsiteX142" fmla="*/ 122830 w 3722427"/>
                <a:gd name="connsiteY142" fmla="*/ 88710 h 2483892"/>
                <a:gd name="connsiteX143" fmla="*/ 109182 w 3722427"/>
                <a:gd name="connsiteY143" fmla="*/ 88710 h 2483892"/>
                <a:gd name="connsiteX144" fmla="*/ 109182 w 3722427"/>
                <a:gd name="connsiteY144" fmla="*/ 68239 h 2483892"/>
                <a:gd name="connsiteX145" fmla="*/ 102358 w 3722427"/>
                <a:gd name="connsiteY145" fmla="*/ 68239 h 2483892"/>
                <a:gd name="connsiteX146" fmla="*/ 102358 w 3722427"/>
                <a:gd name="connsiteY146" fmla="*/ 47767 h 2483892"/>
                <a:gd name="connsiteX147" fmla="*/ 71651 w 3722427"/>
                <a:gd name="connsiteY147" fmla="*/ 47767 h 2483892"/>
                <a:gd name="connsiteX148" fmla="*/ 71651 w 3722427"/>
                <a:gd name="connsiteY148" fmla="*/ 23883 h 2483892"/>
                <a:gd name="connsiteX149" fmla="*/ 44355 w 3722427"/>
                <a:gd name="connsiteY149" fmla="*/ 23883 h 2483892"/>
                <a:gd name="connsiteX150" fmla="*/ 44355 w 3722427"/>
                <a:gd name="connsiteY150" fmla="*/ 0 h 2483892"/>
                <a:gd name="connsiteX151" fmla="*/ 0 w 3722427"/>
                <a:gd name="connsiteY151" fmla="*/ 0 h 248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722427" h="2483892">
                  <a:moveTo>
                    <a:pt x="3722427" y="2483892"/>
                  </a:moveTo>
                  <a:lnTo>
                    <a:pt x="2879678" y="2483892"/>
                  </a:lnTo>
                  <a:lnTo>
                    <a:pt x="2879678" y="2442949"/>
                  </a:lnTo>
                  <a:lnTo>
                    <a:pt x="2251881" y="2442949"/>
                  </a:lnTo>
                  <a:lnTo>
                    <a:pt x="2251881" y="2408830"/>
                  </a:lnTo>
                  <a:lnTo>
                    <a:pt x="2101755" y="2408830"/>
                  </a:lnTo>
                  <a:lnTo>
                    <a:pt x="2101755" y="2384946"/>
                  </a:lnTo>
                  <a:lnTo>
                    <a:pt x="1702558" y="2384946"/>
                  </a:lnTo>
                  <a:lnTo>
                    <a:pt x="1702558" y="2340591"/>
                  </a:lnTo>
                  <a:lnTo>
                    <a:pt x="1692322" y="2340591"/>
                  </a:lnTo>
                  <a:lnTo>
                    <a:pt x="1692322" y="2323531"/>
                  </a:lnTo>
                  <a:lnTo>
                    <a:pt x="1641143" y="2323531"/>
                  </a:lnTo>
                  <a:lnTo>
                    <a:pt x="1641143" y="2289412"/>
                  </a:lnTo>
                  <a:lnTo>
                    <a:pt x="1613848" y="2289412"/>
                  </a:lnTo>
                  <a:lnTo>
                    <a:pt x="1613848" y="2265528"/>
                  </a:lnTo>
                  <a:lnTo>
                    <a:pt x="1579728" y="2265528"/>
                  </a:lnTo>
                  <a:lnTo>
                    <a:pt x="1579728" y="2238233"/>
                  </a:lnTo>
                  <a:lnTo>
                    <a:pt x="1545609" y="2238233"/>
                  </a:lnTo>
                  <a:lnTo>
                    <a:pt x="1545609" y="2204113"/>
                  </a:lnTo>
                  <a:lnTo>
                    <a:pt x="1450075" y="2204113"/>
                  </a:lnTo>
                  <a:lnTo>
                    <a:pt x="1450075" y="2183642"/>
                  </a:lnTo>
                  <a:lnTo>
                    <a:pt x="1231711" y="2183642"/>
                  </a:lnTo>
                  <a:lnTo>
                    <a:pt x="1231711" y="2149522"/>
                  </a:lnTo>
                  <a:lnTo>
                    <a:pt x="1170296" y="2149522"/>
                  </a:lnTo>
                  <a:lnTo>
                    <a:pt x="1170296" y="2129051"/>
                  </a:lnTo>
                  <a:lnTo>
                    <a:pt x="1112293" y="2129051"/>
                  </a:lnTo>
                  <a:lnTo>
                    <a:pt x="1112293" y="2105167"/>
                  </a:lnTo>
                  <a:lnTo>
                    <a:pt x="1108881" y="2105167"/>
                  </a:lnTo>
                  <a:lnTo>
                    <a:pt x="1108881" y="2071048"/>
                  </a:lnTo>
                  <a:lnTo>
                    <a:pt x="1098645" y="2071048"/>
                  </a:lnTo>
                  <a:lnTo>
                    <a:pt x="1098645" y="2047164"/>
                  </a:lnTo>
                  <a:lnTo>
                    <a:pt x="1033818" y="2047164"/>
                  </a:lnTo>
                  <a:lnTo>
                    <a:pt x="1033818" y="2023280"/>
                  </a:lnTo>
                  <a:lnTo>
                    <a:pt x="928048" y="2023280"/>
                  </a:lnTo>
                  <a:lnTo>
                    <a:pt x="928048" y="1999397"/>
                  </a:lnTo>
                  <a:lnTo>
                    <a:pt x="904164" y="1999397"/>
                  </a:lnTo>
                  <a:lnTo>
                    <a:pt x="904164" y="1948218"/>
                  </a:lnTo>
                  <a:lnTo>
                    <a:pt x="890517" y="1948218"/>
                  </a:lnTo>
                  <a:lnTo>
                    <a:pt x="890517" y="1920922"/>
                  </a:lnTo>
                  <a:lnTo>
                    <a:pt x="839337" y="1920922"/>
                  </a:lnTo>
                  <a:lnTo>
                    <a:pt x="839337" y="1893627"/>
                  </a:lnTo>
                  <a:lnTo>
                    <a:pt x="777922" y="1893627"/>
                  </a:lnTo>
                  <a:lnTo>
                    <a:pt x="777922" y="1862919"/>
                  </a:lnTo>
                  <a:lnTo>
                    <a:pt x="736979" y="1862919"/>
                  </a:lnTo>
                  <a:lnTo>
                    <a:pt x="736979" y="1798092"/>
                  </a:lnTo>
                  <a:lnTo>
                    <a:pt x="730155" y="1798092"/>
                  </a:lnTo>
                  <a:lnTo>
                    <a:pt x="730155" y="1781033"/>
                  </a:lnTo>
                  <a:lnTo>
                    <a:pt x="706272" y="1781033"/>
                  </a:lnTo>
                  <a:lnTo>
                    <a:pt x="706272" y="1729854"/>
                  </a:lnTo>
                  <a:lnTo>
                    <a:pt x="699448" y="1729854"/>
                  </a:lnTo>
                  <a:lnTo>
                    <a:pt x="699448" y="1709382"/>
                  </a:lnTo>
                  <a:lnTo>
                    <a:pt x="692624" y="1709382"/>
                  </a:lnTo>
                  <a:lnTo>
                    <a:pt x="692624" y="1675263"/>
                  </a:lnTo>
                  <a:lnTo>
                    <a:pt x="661917" y="1675263"/>
                  </a:lnTo>
                  <a:lnTo>
                    <a:pt x="661917" y="1627495"/>
                  </a:lnTo>
                  <a:lnTo>
                    <a:pt x="651681" y="1627495"/>
                  </a:lnTo>
                  <a:lnTo>
                    <a:pt x="651681" y="1607024"/>
                  </a:lnTo>
                  <a:lnTo>
                    <a:pt x="641445" y="1607024"/>
                  </a:lnTo>
                  <a:lnTo>
                    <a:pt x="641445" y="1572904"/>
                  </a:lnTo>
                  <a:lnTo>
                    <a:pt x="631209" y="1572904"/>
                  </a:lnTo>
                  <a:lnTo>
                    <a:pt x="631209" y="1518313"/>
                  </a:lnTo>
                  <a:lnTo>
                    <a:pt x="607325" y="1518313"/>
                  </a:lnTo>
                  <a:lnTo>
                    <a:pt x="607325" y="1491018"/>
                  </a:lnTo>
                  <a:lnTo>
                    <a:pt x="593678" y="1491018"/>
                  </a:lnTo>
                  <a:lnTo>
                    <a:pt x="593678" y="1470546"/>
                  </a:lnTo>
                  <a:lnTo>
                    <a:pt x="580030" y="1470546"/>
                  </a:lnTo>
                  <a:lnTo>
                    <a:pt x="580030" y="1443251"/>
                  </a:lnTo>
                  <a:lnTo>
                    <a:pt x="569794" y="1443251"/>
                  </a:lnTo>
                  <a:lnTo>
                    <a:pt x="569794" y="1412543"/>
                  </a:lnTo>
                  <a:lnTo>
                    <a:pt x="566382" y="1409131"/>
                  </a:lnTo>
                  <a:lnTo>
                    <a:pt x="566382" y="1392071"/>
                  </a:lnTo>
                  <a:lnTo>
                    <a:pt x="556146" y="1392071"/>
                  </a:lnTo>
                  <a:lnTo>
                    <a:pt x="556146" y="1364776"/>
                  </a:lnTo>
                  <a:lnTo>
                    <a:pt x="545911" y="1364776"/>
                  </a:lnTo>
                  <a:lnTo>
                    <a:pt x="545911" y="1337480"/>
                  </a:lnTo>
                  <a:lnTo>
                    <a:pt x="542499" y="1337480"/>
                  </a:lnTo>
                  <a:lnTo>
                    <a:pt x="542499" y="1299949"/>
                  </a:lnTo>
                  <a:lnTo>
                    <a:pt x="504967" y="1299949"/>
                  </a:lnTo>
                  <a:lnTo>
                    <a:pt x="504967" y="1276065"/>
                  </a:lnTo>
                  <a:lnTo>
                    <a:pt x="498143" y="1276065"/>
                  </a:lnTo>
                  <a:lnTo>
                    <a:pt x="498143" y="1255594"/>
                  </a:lnTo>
                  <a:lnTo>
                    <a:pt x="494731" y="1255594"/>
                  </a:lnTo>
                  <a:lnTo>
                    <a:pt x="494731" y="1235122"/>
                  </a:lnTo>
                  <a:lnTo>
                    <a:pt x="491319" y="1235122"/>
                  </a:lnTo>
                  <a:lnTo>
                    <a:pt x="491319" y="1214651"/>
                  </a:lnTo>
                  <a:lnTo>
                    <a:pt x="484496" y="1214651"/>
                  </a:lnTo>
                  <a:lnTo>
                    <a:pt x="484496" y="1197591"/>
                  </a:lnTo>
                  <a:lnTo>
                    <a:pt x="481084" y="1197591"/>
                  </a:lnTo>
                  <a:lnTo>
                    <a:pt x="481084" y="1170295"/>
                  </a:lnTo>
                  <a:lnTo>
                    <a:pt x="460612" y="1170295"/>
                  </a:lnTo>
                  <a:lnTo>
                    <a:pt x="460612" y="1146412"/>
                  </a:lnTo>
                  <a:lnTo>
                    <a:pt x="446964" y="1146412"/>
                  </a:lnTo>
                  <a:lnTo>
                    <a:pt x="446964" y="1125940"/>
                  </a:lnTo>
                  <a:lnTo>
                    <a:pt x="440140" y="1125940"/>
                  </a:lnTo>
                  <a:lnTo>
                    <a:pt x="440140" y="1091821"/>
                  </a:lnTo>
                  <a:lnTo>
                    <a:pt x="426493" y="1091821"/>
                  </a:lnTo>
                  <a:lnTo>
                    <a:pt x="426493" y="1061113"/>
                  </a:lnTo>
                  <a:lnTo>
                    <a:pt x="419669" y="1061113"/>
                  </a:lnTo>
                  <a:lnTo>
                    <a:pt x="419669" y="1040642"/>
                  </a:lnTo>
                  <a:lnTo>
                    <a:pt x="412845" y="1040642"/>
                  </a:lnTo>
                  <a:lnTo>
                    <a:pt x="412845" y="1016758"/>
                  </a:lnTo>
                  <a:lnTo>
                    <a:pt x="406021" y="1016758"/>
                  </a:lnTo>
                  <a:lnTo>
                    <a:pt x="406021" y="992874"/>
                  </a:lnTo>
                  <a:lnTo>
                    <a:pt x="392373" y="992874"/>
                  </a:lnTo>
                  <a:lnTo>
                    <a:pt x="392373" y="968991"/>
                  </a:lnTo>
                  <a:lnTo>
                    <a:pt x="385549" y="968991"/>
                  </a:lnTo>
                  <a:lnTo>
                    <a:pt x="385549" y="910988"/>
                  </a:lnTo>
                  <a:lnTo>
                    <a:pt x="334370" y="910988"/>
                  </a:lnTo>
                  <a:lnTo>
                    <a:pt x="334370" y="887104"/>
                  </a:lnTo>
                  <a:lnTo>
                    <a:pt x="330958" y="887104"/>
                  </a:lnTo>
                  <a:lnTo>
                    <a:pt x="330958" y="859809"/>
                  </a:lnTo>
                  <a:lnTo>
                    <a:pt x="313899" y="859809"/>
                  </a:lnTo>
                  <a:lnTo>
                    <a:pt x="313899" y="798394"/>
                  </a:lnTo>
                  <a:lnTo>
                    <a:pt x="310487" y="798394"/>
                  </a:lnTo>
                  <a:lnTo>
                    <a:pt x="310487" y="771098"/>
                  </a:lnTo>
                  <a:lnTo>
                    <a:pt x="300251" y="771098"/>
                  </a:lnTo>
                  <a:lnTo>
                    <a:pt x="300251" y="743803"/>
                  </a:lnTo>
                  <a:lnTo>
                    <a:pt x="290015" y="743803"/>
                  </a:lnTo>
                  <a:lnTo>
                    <a:pt x="290015" y="661916"/>
                  </a:lnTo>
                  <a:lnTo>
                    <a:pt x="279779" y="661916"/>
                  </a:lnTo>
                  <a:lnTo>
                    <a:pt x="279779" y="634621"/>
                  </a:lnTo>
                  <a:lnTo>
                    <a:pt x="272955" y="634621"/>
                  </a:lnTo>
                  <a:lnTo>
                    <a:pt x="272955" y="525439"/>
                  </a:lnTo>
                  <a:lnTo>
                    <a:pt x="269543" y="525439"/>
                  </a:lnTo>
                  <a:lnTo>
                    <a:pt x="269543" y="484495"/>
                  </a:lnTo>
                  <a:lnTo>
                    <a:pt x="252484" y="484495"/>
                  </a:lnTo>
                  <a:lnTo>
                    <a:pt x="252484" y="453788"/>
                  </a:lnTo>
                  <a:lnTo>
                    <a:pt x="204717" y="453788"/>
                  </a:lnTo>
                  <a:lnTo>
                    <a:pt x="204717" y="426492"/>
                  </a:lnTo>
                  <a:lnTo>
                    <a:pt x="170597" y="426492"/>
                  </a:lnTo>
                  <a:lnTo>
                    <a:pt x="170597" y="371901"/>
                  </a:lnTo>
                  <a:lnTo>
                    <a:pt x="167185" y="371901"/>
                  </a:lnTo>
                  <a:lnTo>
                    <a:pt x="167185" y="348018"/>
                  </a:lnTo>
                  <a:lnTo>
                    <a:pt x="160361" y="348018"/>
                  </a:lnTo>
                  <a:lnTo>
                    <a:pt x="160361" y="283191"/>
                  </a:lnTo>
                  <a:lnTo>
                    <a:pt x="150125" y="283191"/>
                  </a:lnTo>
                  <a:lnTo>
                    <a:pt x="150125" y="232012"/>
                  </a:lnTo>
                  <a:lnTo>
                    <a:pt x="150125" y="232012"/>
                  </a:lnTo>
                  <a:lnTo>
                    <a:pt x="150125" y="180833"/>
                  </a:lnTo>
                  <a:lnTo>
                    <a:pt x="139890" y="180833"/>
                  </a:lnTo>
                  <a:lnTo>
                    <a:pt x="139890" y="105770"/>
                  </a:lnTo>
                  <a:lnTo>
                    <a:pt x="122830" y="105770"/>
                  </a:lnTo>
                  <a:lnTo>
                    <a:pt x="122830" y="88710"/>
                  </a:lnTo>
                  <a:lnTo>
                    <a:pt x="109182" y="88710"/>
                  </a:lnTo>
                  <a:lnTo>
                    <a:pt x="109182" y="68239"/>
                  </a:lnTo>
                  <a:lnTo>
                    <a:pt x="102358" y="68239"/>
                  </a:lnTo>
                  <a:lnTo>
                    <a:pt x="102358" y="47767"/>
                  </a:lnTo>
                  <a:lnTo>
                    <a:pt x="71651" y="47767"/>
                  </a:lnTo>
                  <a:lnTo>
                    <a:pt x="71651" y="23883"/>
                  </a:lnTo>
                  <a:lnTo>
                    <a:pt x="44355" y="23883"/>
                  </a:lnTo>
                  <a:lnTo>
                    <a:pt x="44355" y="0"/>
                  </a:lnTo>
                  <a:lnTo>
                    <a:pt x="0" y="0"/>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nvGrpSpPr>
            <p:cNvPr id="159" name="Group 158"/>
            <p:cNvGrpSpPr/>
            <p:nvPr/>
          </p:nvGrpSpPr>
          <p:grpSpPr>
            <a:xfrm>
              <a:off x="5131594" y="2521744"/>
              <a:ext cx="3302794" cy="2693194"/>
              <a:chOff x="5131594" y="2521744"/>
              <a:chExt cx="3302794" cy="2693194"/>
            </a:xfrm>
          </p:grpSpPr>
          <p:sp>
            <p:nvSpPr>
              <p:cNvPr id="163" name="Freeform 162"/>
              <p:cNvSpPr/>
              <p:nvPr/>
            </p:nvSpPr>
            <p:spPr>
              <a:xfrm>
                <a:off x="5576888" y="3417094"/>
                <a:ext cx="2857500" cy="1797844"/>
              </a:xfrm>
              <a:custGeom>
                <a:avLst/>
                <a:gdLst>
                  <a:gd name="connsiteX0" fmla="*/ 2857500 w 2857500"/>
                  <a:gd name="connsiteY0" fmla="*/ 1797844 h 1797844"/>
                  <a:gd name="connsiteX1" fmla="*/ 2857500 w 2857500"/>
                  <a:gd name="connsiteY1" fmla="*/ 1747837 h 1797844"/>
                  <a:gd name="connsiteX2" fmla="*/ 1695450 w 2857500"/>
                  <a:gd name="connsiteY2" fmla="*/ 1747837 h 1797844"/>
                  <a:gd name="connsiteX3" fmla="*/ 1695450 w 2857500"/>
                  <a:gd name="connsiteY3" fmla="*/ 1716881 h 1797844"/>
                  <a:gd name="connsiteX4" fmla="*/ 1645443 w 2857500"/>
                  <a:gd name="connsiteY4" fmla="*/ 1716881 h 1797844"/>
                  <a:gd name="connsiteX5" fmla="*/ 1645443 w 2857500"/>
                  <a:gd name="connsiteY5" fmla="*/ 1671637 h 1797844"/>
                  <a:gd name="connsiteX6" fmla="*/ 1614487 w 2857500"/>
                  <a:gd name="connsiteY6" fmla="*/ 1671637 h 1797844"/>
                  <a:gd name="connsiteX7" fmla="*/ 1614487 w 2857500"/>
                  <a:gd name="connsiteY7" fmla="*/ 1631156 h 1797844"/>
                  <a:gd name="connsiteX8" fmla="*/ 1502568 w 2857500"/>
                  <a:gd name="connsiteY8" fmla="*/ 1631156 h 1797844"/>
                  <a:gd name="connsiteX9" fmla="*/ 1502568 w 2857500"/>
                  <a:gd name="connsiteY9" fmla="*/ 1585912 h 1797844"/>
                  <a:gd name="connsiteX10" fmla="*/ 1450181 w 2857500"/>
                  <a:gd name="connsiteY10" fmla="*/ 1585912 h 1797844"/>
                  <a:gd name="connsiteX11" fmla="*/ 1450181 w 2857500"/>
                  <a:gd name="connsiteY11" fmla="*/ 1538287 h 1797844"/>
                  <a:gd name="connsiteX12" fmla="*/ 1295400 w 2857500"/>
                  <a:gd name="connsiteY12" fmla="*/ 1538287 h 1797844"/>
                  <a:gd name="connsiteX13" fmla="*/ 1295400 w 2857500"/>
                  <a:gd name="connsiteY13" fmla="*/ 1504950 h 1797844"/>
                  <a:gd name="connsiteX14" fmla="*/ 1238250 w 2857500"/>
                  <a:gd name="connsiteY14" fmla="*/ 1504950 h 1797844"/>
                  <a:gd name="connsiteX15" fmla="*/ 1238250 w 2857500"/>
                  <a:gd name="connsiteY15" fmla="*/ 1462087 h 1797844"/>
                  <a:gd name="connsiteX16" fmla="*/ 1126331 w 2857500"/>
                  <a:gd name="connsiteY16" fmla="*/ 1462087 h 1797844"/>
                  <a:gd name="connsiteX17" fmla="*/ 1126331 w 2857500"/>
                  <a:gd name="connsiteY17" fmla="*/ 1419225 h 1797844"/>
                  <a:gd name="connsiteX18" fmla="*/ 931068 w 2857500"/>
                  <a:gd name="connsiteY18" fmla="*/ 1419225 h 1797844"/>
                  <a:gd name="connsiteX19" fmla="*/ 931068 w 2857500"/>
                  <a:gd name="connsiteY19" fmla="*/ 1376362 h 1797844"/>
                  <a:gd name="connsiteX20" fmla="*/ 888206 w 2857500"/>
                  <a:gd name="connsiteY20" fmla="*/ 1376362 h 1797844"/>
                  <a:gd name="connsiteX21" fmla="*/ 888206 w 2857500"/>
                  <a:gd name="connsiteY21" fmla="*/ 1333500 h 1797844"/>
                  <a:gd name="connsiteX22" fmla="*/ 876300 w 2857500"/>
                  <a:gd name="connsiteY22" fmla="*/ 1333500 h 1797844"/>
                  <a:gd name="connsiteX23" fmla="*/ 876300 w 2857500"/>
                  <a:gd name="connsiteY23" fmla="*/ 1300162 h 1797844"/>
                  <a:gd name="connsiteX24" fmla="*/ 816768 w 2857500"/>
                  <a:gd name="connsiteY24" fmla="*/ 1300162 h 1797844"/>
                  <a:gd name="connsiteX25" fmla="*/ 816768 w 2857500"/>
                  <a:gd name="connsiteY25" fmla="*/ 1254919 h 1797844"/>
                  <a:gd name="connsiteX26" fmla="*/ 766762 w 2857500"/>
                  <a:gd name="connsiteY26" fmla="*/ 1254919 h 1797844"/>
                  <a:gd name="connsiteX27" fmla="*/ 766762 w 2857500"/>
                  <a:gd name="connsiteY27" fmla="*/ 1212056 h 1797844"/>
                  <a:gd name="connsiteX28" fmla="*/ 702468 w 2857500"/>
                  <a:gd name="connsiteY28" fmla="*/ 1212056 h 1797844"/>
                  <a:gd name="connsiteX29" fmla="*/ 702468 w 2857500"/>
                  <a:gd name="connsiteY29" fmla="*/ 1126331 h 1797844"/>
                  <a:gd name="connsiteX30" fmla="*/ 607218 w 2857500"/>
                  <a:gd name="connsiteY30" fmla="*/ 1126331 h 1797844"/>
                  <a:gd name="connsiteX31" fmla="*/ 607218 w 2857500"/>
                  <a:gd name="connsiteY31" fmla="*/ 1088231 h 1797844"/>
                  <a:gd name="connsiteX32" fmla="*/ 600075 w 2857500"/>
                  <a:gd name="connsiteY32" fmla="*/ 1088231 h 1797844"/>
                  <a:gd name="connsiteX33" fmla="*/ 600075 w 2857500"/>
                  <a:gd name="connsiteY33" fmla="*/ 1047750 h 1797844"/>
                  <a:gd name="connsiteX34" fmla="*/ 545306 w 2857500"/>
                  <a:gd name="connsiteY34" fmla="*/ 1047750 h 1797844"/>
                  <a:gd name="connsiteX35" fmla="*/ 545306 w 2857500"/>
                  <a:gd name="connsiteY35" fmla="*/ 1000125 h 1797844"/>
                  <a:gd name="connsiteX36" fmla="*/ 509587 w 2857500"/>
                  <a:gd name="connsiteY36" fmla="*/ 1000125 h 1797844"/>
                  <a:gd name="connsiteX37" fmla="*/ 509587 w 2857500"/>
                  <a:gd name="connsiteY37" fmla="*/ 962025 h 1797844"/>
                  <a:gd name="connsiteX38" fmla="*/ 473868 w 2857500"/>
                  <a:gd name="connsiteY38" fmla="*/ 962025 h 1797844"/>
                  <a:gd name="connsiteX39" fmla="*/ 473868 w 2857500"/>
                  <a:gd name="connsiteY39" fmla="*/ 926306 h 1797844"/>
                  <a:gd name="connsiteX40" fmla="*/ 392906 w 2857500"/>
                  <a:gd name="connsiteY40" fmla="*/ 926306 h 1797844"/>
                  <a:gd name="connsiteX41" fmla="*/ 392906 w 2857500"/>
                  <a:gd name="connsiteY41" fmla="*/ 878681 h 1797844"/>
                  <a:gd name="connsiteX42" fmla="*/ 381000 w 2857500"/>
                  <a:gd name="connsiteY42" fmla="*/ 878681 h 1797844"/>
                  <a:gd name="connsiteX43" fmla="*/ 381000 w 2857500"/>
                  <a:gd name="connsiteY43" fmla="*/ 840581 h 1797844"/>
                  <a:gd name="connsiteX44" fmla="*/ 323850 w 2857500"/>
                  <a:gd name="connsiteY44" fmla="*/ 840581 h 1797844"/>
                  <a:gd name="connsiteX45" fmla="*/ 323850 w 2857500"/>
                  <a:gd name="connsiteY45" fmla="*/ 790575 h 1797844"/>
                  <a:gd name="connsiteX46" fmla="*/ 295275 w 2857500"/>
                  <a:gd name="connsiteY46" fmla="*/ 790575 h 1797844"/>
                  <a:gd name="connsiteX47" fmla="*/ 295275 w 2857500"/>
                  <a:gd name="connsiteY47" fmla="*/ 752475 h 1797844"/>
                  <a:gd name="connsiteX48" fmla="*/ 283368 w 2857500"/>
                  <a:gd name="connsiteY48" fmla="*/ 752475 h 1797844"/>
                  <a:gd name="connsiteX49" fmla="*/ 283368 w 2857500"/>
                  <a:gd name="connsiteY49" fmla="*/ 669131 h 1797844"/>
                  <a:gd name="connsiteX50" fmla="*/ 271462 w 2857500"/>
                  <a:gd name="connsiteY50" fmla="*/ 669131 h 1797844"/>
                  <a:gd name="connsiteX51" fmla="*/ 271462 w 2857500"/>
                  <a:gd name="connsiteY51" fmla="*/ 626269 h 1797844"/>
                  <a:gd name="connsiteX52" fmla="*/ 271462 w 2857500"/>
                  <a:gd name="connsiteY52" fmla="*/ 626269 h 1797844"/>
                  <a:gd name="connsiteX53" fmla="*/ 271462 w 2857500"/>
                  <a:gd name="connsiteY53" fmla="*/ 507206 h 1797844"/>
                  <a:gd name="connsiteX54" fmla="*/ 259556 w 2857500"/>
                  <a:gd name="connsiteY54" fmla="*/ 507206 h 1797844"/>
                  <a:gd name="connsiteX55" fmla="*/ 259556 w 2857500"/>
                  <a:gd name="connsiteY55" fmla="*/ 459581 h 1797844"/>
                  <a:gd name="connsiteX56" fmla="*/ 230981 w 2857500"/>
                  <a:gd name="connsiteY56" fmla="*/ 459581 h 1797844"/>
                  <a:gd name="connsiteX57" fmla="*/ 230981 w 2857500"/>
                  <a:gd name="connsiteY57" fmla="*/ 411956 h 1797844"/>
                  <a:gd name="connsiteX58" fmla="*/ 188118 w 2857500"/>
                  <a:gd name="connsiteY58" fmla="*/ 411956 h 1797844"/>
                  <a:gd name="connsiteX59" fmla="*/ 188118 w 2857500"/>
                  <a:gd name="connsiteY59" fmla="*/ 376237 h 1797844"/>
                  <a:gd name="connsiteX60" fmla="*/ 154781 w 2857500"/>
                  <a:gd name="connsiteY60" fmla="*/ 376237 h 1797844"/>
                  <a:gd name="connsiteX61" fmla="*/ 154781 w 2857500"/>
                  <a:gd name="connsiteY61" fmla="*/ 330994 h 1797844"/>
                  <a:gd name="connsiteX62" fmla="*/ 150018 w 2857500"/>
                  <a:gd name="connsiteY62" fmla="*/ 330994 h 1797844"/>
                  <a:gd name="connsiteX63" fmla="*/ 150018 w 2857500"/>
                  <a:gd name="connsiteY63" fmla="*/ 295275 h 1797844"/>
                  <a:gd name="connsiteX64" fmla="*/ 121443 w 2857500"/>
                  <a:gd name="connsiteY64" fmla="*/ 295275 h 1797844"/>
                  <a:gd name="connsiteX65" fmla="*/ 121443 w 2857500"/>
                  <a:gd name="connsiteY65" fmla="*/ 90487 h 1797844"/>
                  <a:gd name="connsiteX66" fmla="*/ 76200 w 2857500"/>
                  <a:gd name="connsiteY66" fmla="*/ 90487 h 1797844"/>
                  <a:gd name="connsiteX67" fmla="*/ 76200 w 2857500"/>
                  <a:gd name="connsiteY67" fmla="*/ 42862 h 1797844"/>
                  <a:gd name="connsiteX68" fmla="*/ 14287 w 2857500"/>
                  <a:gd name="connsiteY68" fmla="*/ 42862 h 1797844"/>
                  <a:gd name="connsiteX69" fmla="*/ 14287 w 2857500"/>
                  <a:gd name="connsiteY69" fmla="*/ 0 h 1797844"/>
                  <a:gd name="connsiteX70" fmla="*/ 0 w 2857500"/>
                  <a:gd name="connsiteY70" fmla="*/ 0 h 179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857500" h="1797844">
                    <a:moveTo>
                      <a:pt x="2857500" y="1797844"/>
                    </a:moveTo>
                    <a:lnTo>
                      <a:pt x="2857500" y="1747837"/>
                    </a:lnTo>
                    <a:lnTo>
                      <a:pt x="1695450" y="1747837"/>
                    </a:lnTo>
                    <a:lnTo>
                      <a:pt x="1695450" y="1716881"/>
                    </a:lnTo>
                    <a:lnTo>
                      <a:pt x="1645443" y="1716881"/>
                    </a:lnTo>
                    <a:lnTo>
                      <a:pt x="1645443" y="1671637"/>
                    </a:lnTo>
                    <a:lnTo>
                      <a:pt x="1614487" y="1671637"/>
                    </a:lnTo>
                    <a:lnTo>
                      <a:pt x="1614487" y="1631156"/>
                    </a:lnTo>
                    <a:lnTo>
                      <a:pt x="1502568" y="1631156"/>
                    </a:lnTo>
                    <a:lnTo>
                      <a:pt x="1502568" y="1585912"/>
                    </a:lnTo>
                    <a:lnTo>
                      <a:pt x="1450181" y="1585912"/>
                    </a:lnTo>
                    <a:lnTo>
                      <a:pt x="1450181" y="1538287"/>
                    </a:lnTo>
                    <a:lnTo>
                      <a:pt x="1295400" y="1538287"/>
                    </a:lnTo>
                    <a:lnTo>
                      <a:pt x="1295400" y="1504950"/>
                    </a:lnTo>
                    <a:lnTo>
                      <a:pt x="1238250" y="1504950"/>
                    </a:lnTo>
                    <a:lnTo>
                      <a:pt x="1238250" y="1462087"/>
                    </a:lnTo>
                    <a:lnTo>
                      <a:pt x="1126331" y="1462087"/>
                    </a:lnTo>
                    <a:lnTo>
                      <a:pt x="1126331" y="1419225"/>
                    </a:lnTo>
                    <a:lnTo>
                      <a:pt x="931068" y="1419225"/>
                    </a:lnTo>
                    <a:lnTo>
                      <a:pt x="931068" y="1376362"/>
                    </a:lnTo>
                    <a:lnTo>
                      <a:pt x="888206" y="1376362"/>
                    </a:lnTo>
                    <a:lnTo>
                      <a:pt x="888206" y="1333500"/>
                    </a:lnTo>
                    <a:lnTo>
                      <a:pt x="876300" y="1333500"/>
                    </a:lnTo>
                    <a:lnTo>
                      <a:pt x="876300" y="1300162"/>
                    </a:lnTo>
                    <a:lnTo>
                      <a:pt x="816768" y="1300162"/>
                    </a:lnTo>
                    <a:lnTo>
                      <a:pt x="816768" y="1254919"/>
                    </a:lnTo>
                    <a:lnTo>
                      <a:pt x="766762" y="1254919"/>
                    </a:lnTo>
                    <a:lnTo>
                      <a:pt x="766762" y="1212056"/>
                    </a:lnTo>
                    <a:lnTo>
                      <a:pt x="702468" y="1212056"/>
                    </a:lnTo>
                    <a:lnTo>
                      <a:pt x="702468" y="1126331"/>
                    </a:lnTo>
                    <a:lnTo>
                      <a:pt x="607218" y="1126331"/>
                    </a:lnTo>
                    <a:lnTo>
                      <a:pt x="607218" y="1088231"/>
                    </a:lnTo>
                    <a:lnTo>
                      <a:pt x="600075" y="1088231"/>
                    </a:lnTo>
                    <a:lnTo>
                      <a:pt x="600075" y="1047750"/>
                    </a:lnTo>
                    <a:lnTo>
                      <a:pt x="545306" y="1047750"/>
                    </a:lnTo>
                    <a:lnTo>
                      <a:pt x="545306" y="1000125"/>
                    </a:lnTo>
                    <a:lnTo>
                      <a:pt x="509587" y="1000125"/>
                    </a:lnTo>
                    <a:lnTo>
                      <a:pt x="509587" y="962025"/>
                    </a:lnTo>
                    <a:lnTo>
                      <a:pt x="473868" y="962025"/>
                    </a:lnTo>
                    <a:lnTo>
                      <a:pt x="473868" y="926306"/>
                    </a:lnTo>
                    <a:lnTo>
                      <a:pt x="392906" y="926306"/>
                    </a:lnTo>
                    <a:lnTo>
                      <a:pt x="392906" y="878681"/>
                    </a:lnTo>
                    <a:lnTo>
                      <a:pt x="381000" y="878681"/>
                    </a:lnTo>
                    <a:lnTo>
                      <a:pt x="381000" y="840581"/>
                    </a:lnTo>
                    <a:lnTo>
                      <a:pt x="323850" y="840581"/>
                    </a:lnTo>
                    <a:lnTo>
                      <a:pt x="323850" y="790575"/>
                    </a:lnTo>
                    <a:lnTo>
                      <a:pt x="295275" y="790575"/>
                    </a:lnTo>
                    <a:lnTo>
                      <a:pt x="295275" y="752475"/>
                    </a:lnTo>
                    <a:lnTo>
                      <a:pt x="283368" y="752475"/>
                    </a:lnTo>
                    <a:lnTo>
                      <a:pt x="283368" y="669131"/>
                    </a:lnTo>
                    <a:lnTo>
                      <a:pt x="271462" y="669131"/>
                    </a:lnTo>
                    <a:lnTo>
                      <a:pt x="271462" y="626269"/>
                    </a:lnTo>
                    <a:lnTo>
                      <a:pt x="271462" y="626269"/>
                    </a:lnTo>
                    <a:lnTo>
                      <a:pt x="271462" y="507206"/>
                    </a:lnTo>
                    <a:lnTo>
                      <a:pt x="259556" y="507206"/>
                    </a:lnTo>
                    <a:lnTo>
                      <a:pt x="259556" y="459581"/>
                    </a:lnTo>
                    <a:lnTo>
                      <a:pt x="230981" y="459581"/>
                    </a:lnTo>
                    <a:lnTo>
                      <a:pt x="230981" y="411956"/>
                    </a:lnTo>
                    <a:lnTo>
                      <a:pt x="188118" y="411956"/>
                    </a:lnTo>
                    <a:lnTo>
                      <a:pt x="188118" y="376237"/>
                    </a:lnTo>
                    <a:lnTo>
                      <a:pt x="154781" y="376237"/>
                    </a:lnTo>
                    <a:lnTo>
                      <a:pt x="154781" y="330994"/>
                    </a:lnTo>
                    <a:lnTo>
                      <a:pt x="150018" y="330994"/>
                    </a:lnTo>
                    <a:lnTo>
                      <a:pt x="150018" y="295275"/>
                    </a:lnTo>
                    <a:lnTo>
                      <a:pt x="121443" y="295275"/>
                    </a:lnTo>
                    <a:lnTo>
                      <a:pt x="121443" y="90487"/>
                    </a:lnTo>
                    <a:lnTo>
                      <a:pt x="76200" y="90487"/>
                    </a:lnTo>
                    <a:lnTo>
                      <a:pt x="76200" y="42862"/>
                    </a:lnTo>
                    <a:lnTo>
                      <a:pt x="14287" y="42862"/>
                    </a:lnTo>
                    <a:lnTo>
                      <a:pt x="14287" y="0"/>
                    </a:lnTo>
                    <a:lnTo>
                      <a:pt x="0" y="0"/>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64" name="Freeform 163"/>
              <p:cNvSpPr/>
              <p:nvPr/>
            </p:nvSpPr>
            <p:spPr>
              <a:xfrm>
                <a:off x="5329238" y="2764631"/>
                <a:ext cx="245268" cy="652463"/>
              </a:xfrm>
              <a:custGeom>
                <a:avLst/>
                <a:gdLst>
                  <a:gd name="connsiteX0" fmla="*/ 245268 w 245268"/>
                  <a:gd name="connsiteY0" fmla="*/ 652463 h 652463"/>
                  <a:gd name="connsiteX1" fmla="*/ 245268 w 245268"/>
                  <a:gd name="connsiteY1" fmla="*/ 569119 h 652463"/>
                  <a:gd name="connsiteX2" fmla="*/ 240506 w 245268"/>
                  <a:gd name="connsiteY2" fmla="*/ 569119 h 652463"/>
                  <a:gd name="connsiteX3" fmla="*/ 240506 w 245268"/>
                  <a:gd name="connsiteY3" fmla="*/ 528638 h 652463"/>
                  <a:gd name="connsiteX4" fmla="*/ 235743 w 245268"/>
                  <a:gd name="connsiteY4" fmla="*/ 528638 h 652463"/>
                  <a:gd name="connsiteX5" fmla="*/ 235743 w 245268"/>
                  <a:gd name="connsiteY5" fmla="*/ 483394 h 652463"/>
                  <a:gd name="connsiteX6" fmla="*/ 230981 w 245268"/>
                  <a:gd name="connsiteY6" fmla="*/ 483394 h 652463"/>
                  <a:gd name="connsiteX7" fmla="*/ 230981 w 245268"/>
                  <a:gd name="connsiteY7" fmla="*/ 452438 h 652463"/>
                  <a:gd name="connsiteX8" fmla="*/ 223837 w 245268"/>
                  <a:gd name="connsiteY8" fmla="*/ 452438 h 652463"/>
                  <a:gd name="connsiteX9" fmla="*/ 223837 w 245268"/>
                  <a:gd name="connsiteY9" fmla="*/ 409575 h 652463"/>
                  <a:gd name="connsiteX10" fmla="*/ 223837 w 245268"/>
                  <a:gd name="connsiteY10" fmla="*/ 409575 h 652463"/>
                  <a:gd name="connsiteX11" fmla="*/ 223837 w 245268"/>
                  <a:gd name="connsiteY11" fmla="*/ 369094 h 652463"/>
                  <a:gd name="connsiteX12" fmla="*/ 209550 w 245268"/>
                  <a:gd name="connsiteY12" fmla="*/ 369094 h 652463"/>
                  <a:gd name="connsiteX13" fmla="*/ 209550 w 245268"/>
                  <a:gd name="connsiteY13" fmla="*/ 326232 h 652463"/>
                  <a:gd name="connsiteX14" fmla="*/ 128587 w 245268"/>
                  <a:gd name="connsiteY14" fmla="*/ 326232 h 652463"/>
                  <a:gd name="connsiteX15" fmla="*/ 128587 w 245268"/>
                  <a:gd name="connsiteY15" fmla="*/ 285750 h 652463"/>
                  <a:gd name="connsiteX16" fmla="*/ 92868 w 245268"/>
                  <a:gd name="connsiteY16" fmla="*/ 285750 h 652463"/>
                  <a:gd name="connsiteX17" fmla="*/ 92868 w 245268"/>
                  <a:gd name="connsiteY17" fmla="*/ 214313 h 652463"/>
                  <a:gd name="connsiteX18" fmla="*/ 88106 w 245268"/>
                  <a:gd name="connsiteY18" fmla="*/ 209551 h 652463"/>
                  <a:gd name="connsiteX19" fmla="*/ 88106 w 245268"/>
                  <a:gd name="connsiteY19" fmla="*/ 164307 h 652463"/>
                  <a:gd name="connsiteX20" fmla="*/ 83343 w 245268"/>
                  <a:gd name="connsiteY20" fmla="*/ 164307 h 652463"/>
                  <a:gd name="connsiteX21" fmla="*/ 83343 w 245268"/>
                  <a:gd name="connsiteY21" fmla="*/ 88107 h 652463"/>
                  <a:gd name="connsiteX22" fmla="*/ 35718 w 245268"/>
                  <a:gd name="connsiteY22" fmla="*/ 88107 h 652463"/>
                  <a:gd name="connsiteX23" fmla="*/ 35718 w 245268"/>
                  <a:gd name="connsiteY23" fmla="*/ 45244 h 652463"/>
                  <a:gd name="connsiteX24" fmla="*/ 7143 w 245268"/>
                  <a:gd name="connsiteY24" fmla="*/ 45244 h 652463"/>
                  <a:gd name="connsiteX25" fmla="*/ 7143 w 245268"/>
                  <a:gd name="connsiteY25" fmla="*/ 0 h 652463"/>
                  <a:gd name="connsiteX26" fmla="*/ 0 w 245268"/>
                  <a:gd name="connsiteY26" fmla="*/ 0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268" h="652463">
                    <a:moveTo>
                      <a:pt x="245268" y="652463"/>
                    </a:moveTo>
                    <a:lnTo>
                      <a:pt x="245268" y="569119"/>
                    </a:lnTo>
                    <a:lnTo>
                      <a:pt x="240506" y="569119"/>
                    </a:lnTo>
                    <a:lnTo>
                      <a:pt x="240506" y="528638"/>
                    </a:lnTo>
                    <a:lnTo>
                      <a:pt x="235743" y="528638"/>
                    </a:lnTo>
                    <a:lnTo>
                      <a:pt x="235743" y="483394"/>
                    </a:lnTo>
                    <a:lnTo>
                      <a:pt x="230981" y="483394"/>
                    </a:lnTo>
                    <a:lnTo>
                      <a:pt x="230981" y="452438"/>
                    </a:lnTo>
                    <a:lnTo>
                      <a:pt x="223837" y="452438"/>
                    </a:lnTo>
                    <a:lnTo>
                      <a:pt x="223837" y="409575"/>
                    </a:lnTo>
                    <a:lnTo>
                      <a:pt x="223837" y="409575"/>
                    </a:lnTo>
                    <a:lnTo>
                      <a:pt x="223837" y="369094"/>
                    </a:lnTo>
                    <a:lnTo>
                      <a:pt x="209550" y="369094"/>
                    </a:lnTo>
                    <a:lnTo>
                      <a:pt x="209550" y="326232"/>
                    </a:lnTo>
                    <a:lnTo>
                      <a:pt x="128587" y="326232"/>
                    </a:lnTo>
                    <a:lnTo>
                      <a:pt x="128587" y="285750"/>
                    </a:lnTo>
                    <a:lnTo>
                      <a:pt x="92868" y="285750"/>
                    </a:lnTo>
                    <a:lnTo>
                      <a:pt x="92868" y="214313"/>
                    </a:lnTo>
                    <a:lnTo>
                      <a:pt x="88106" y="209551"/>
                    </a:lnTo>
                    <a:lnTo>
                      <a:pt x="88106" y="164307"/>
                    </a:lnTo>
                    <a:lnTo>
                      <a:pt x="83343" y="164307"/>
                    </a:lnTo>
                    <a:lnTo>
                      <a:pt x="83343" y="88107"/>
                    </a:lnTo>
                    <a:lnTo>
                      <a:pt x="35718" y="88107"/>
                    </a:lnTo>
                    <a:lnTo>
                      <a:pt x="35718" y="45244"/>
                    </a:lnTo>
                    <a:lnTo>
                      <a:pt x="7143" y="45244"/>
                    </a:lnTo>
                    <a:lnTo>
                      <a:pt x="7143" y="0"/>
                    </a:lnTo>
                    <a:lnTo>
                      <a:pt x="0" y="0"/>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65" name="Freeform 164"/>
              <p:cNvSpPr/>
              <p:nvPr/>
            </p:nvSpPr>
            <p:spPr>
              <a:xfrm>
                <a:off x="5131594" y="2521744"/>
                <a:ext cx="207169" cy="240506"/>
              </a:xfrm>
              <a:custGeom>
                <a:avLst/>
                <a:gdLst>
                  <a:gd name="connsiteX0" fmla="*/ 207169 w 207169"/>
                  <a:gd name="connsiteY0" fmla="*/ 240506 h 240506"/>
                  <a:gd name="connsiteX1" fmla="*/ 154781 w 207169"/>
                  <a:gd name="connsiteY1" fmla="*/ 238125 h 240506"/>
                  <a:gd name="connsiteX2" fmla="*/ 157162 w 207169"/>
                  <a:gd name="connsiteY2" fmla="*/ 197644 h 240506"/>
                  <a:gd name="connsiteX3" fmla="*/ 142875 w 207169"/>
                  <a:gd name="connsiteY3" fmla="*/ 197644 h 240506"/>
                  <a:gd name="connsiteX4" fmla="*/ 145256 w 207169"/>
                  <a:gd name="connsiteY4" fmla="*/ 161925 h 240506"/>
                  <a:gd name="connsiteX5" fmla="*/ 130969 w 207169"/>
                  <a:gd name="connsiteY5" fmla="*/ 161925 h 240506"/>
                  <a:gd name="connsiteX6" fmla="*/ 140494 w 207169"/>
                  <a:gd name="connsiteY6" fmla="*/ 109537 h 240506"/>
                  <a:gd name="connsiteX7" fmla="*/ 128587 w 207169"/>
                  <a:gd name="connsiteY7" fmla="*/ 109537 h 240506"/>
                  <a:gd name="connsiteX8" fmla="*/ 130969 w 207169"/>
                  <a:gd name="connsiteY8" fmla="*/ 2381 h 240506"/>
                  <a:gd name="connsiteX9" fmla="*/ 0 w 207169"/>
                  <a:gd name="connsiteY9" fmla="*/ 0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69" h="240506">
                    <a:moveTo>
                      <a:pt x="207169" y="240506"/>
                    </a:moveTo>
                    <a:lnTo>
                      <a:pt x="154781" y="238125"/>
                    </a:lnTo>
                    <a:lnTo>
                      <a:pt x="157162" y="197644"/>
                    </a:lnTo>
                    <a:lnTo>
                      <a:pt x="142875" y="197644"/>
                    </a:lnTo>
                    <a:lnTo>
                      <a:pt x="145256" y="161925"/>
                    </a:lnTo>
                    <a:lnTo>
                      <a:pt x="130969" y="161925"/>
                    </a:lnTo>
                    <a:lnTo>
                      <a:pt x="140494" y="109537"/>
                    </a:lnTo>
                    <a:lnTo>
                      <a:pt x="128587" y="109537"/>
                    </a:lnTo>
                    <a:lnTo>
                      <a:pt x="130969" y="2381"/>
                    </a:lnTo>
                    <a:lnTo>
                      <a:pt x="0" y="0"/>
                    </a:lnTo>
                  </a:path>
                </a:pathLst>
              </a:custGeom>
              <a:noFill/>
              <a:ln w="19050" cap="flat" cmpd="sng" algn="ctr">
                <a:solidFill>
                  <a:srgbClr val="FFFFFF">
                    <a:lumMod val="50000"/>
                  </a:srgbClr>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grpSp>
          <p:nvGrpSpPr>
            <p:cNvPr id="160" name="Group 159"/>
            <p:cNvGrpSpPr/>
            <p:nvPr/>
          </p:nvGrpSpPr>
          <p:grpSpPr>
            <a:xfrm>
              <a:off x="5133975" y="2526506"/>
              <a:ext cx="3726834" cy="2645995"/>
              <a:chOff x="5133975" y="2526506"/>
              <a:chExt cx="3726834" cy="2645995"/>
            </a:xfrm>
          </p:grpSpPr>
          <p:sp>
            <p:nvSpPr>
              <p:cNvPr id="161" name="Freeform 160"/>
              <p:cNvSpPr/>
              <p:nvPr/>
            </p:nvSpPr>
            <p:spPr>
              <a:xfrm>
                <a:off x="5783239" y="3418764"/>
                <a:ext cx="3077570" cy="1753737"/>
              </a:xfrm>
              <a:custGeom>
                <a:avLst/>
                <a:gdLst>
                  <a:gd name="connsiteX0" fmla="*/ 3098042 w 3098042"/>
                  <a:gd name="connsiteY0" fmla="*/ 1753737 h 1753737"/>
                  <a:gd name="connsiteX1" fmla="*/ 2722729 w 3098042"/>
                  <a:gd name="connsiteY1" fmla="*/ 1753737 h 1753737"/>
                  <a:gd name="connsiteX2" fmla="*/ 2722729 w 3098042"/>
                  <a:gd name="connsiteY2" fmla="*/ 1712794 h 1753737"/>
                  <a:gd name="connsiteX3" fmla="*/ 2432714 w 3098042"/>
                  <a:gd name="connsiteY3" fmla="*/ 1712794 h 1753737"/>
                  <a:gd name="connsiteX4" fmla="*/ 2432714 w 3098042"/>
                  <a:gd name="connsiteY4" fmla="*/ 1695735 h 1753737"/>
                  <a:gd name="connsiteX5" fmla="*/ 2139287 w 3098042"/>
                  <a:gd name="connsiteY5" fmla="*/ 1695735 h 1753737"/>
                  <a:gd name="connsiteX6" fmla="*/ 2139287 w 3098042"/>
                  <a:gd name="connsiteY6" fmla="*/ 1665027 h 1753737"/>
                  <a:gd name="connsiteX7" fmla="*/ 2125639 w 3098042"/>
                  <a:gd name="connsiteY7" fmla="*/ 1665027 h 1753737"/>
                  <a:gd name="connsiteX8" fmla="*/ 2125639 w 3098042"/>
                  <a:gd name="connsiteY8" fmla="*/ 1651379 h 1753737"/>
                  <a:gd name="connsiteX9" fmla="*/ 1992573 w 3098042"/>
                  <a:gd name="connsiteY9" fmla="*/ 1651379 h 1753737"/>
                  <a:gd name="connsiteX10" fmla="*/ 1992573 w 3098042"/>
                  <a:gd name="connsiteY10" fmla="*/ 1630908 h 1753737"/>
                  <a:gd name="connsiteX11" fmla="*/ 1965278 w 3098042"/>
                  <a:gd name="connsiteY11" fmla="*/ 1630908 h 1753737"/>
                  <a:gd name="connsiteX12" fmla="*/ 1965278 w 3098042"/>
                  <a:gd name="connsiteY12" fmla="*/ 1610436 h 1753737"/>
                  <a:gd name="connsiteX13" fmla="*/ 1818564 w 3098042"/>
                  <a:gd name="connsiteY13" fmla="*/ 1610436 h 1753737"/>
                  <a:gd name="connsiteX14" fmla="*/ 1818564 w 3098042"/>
                  <a:gd name="connsiteY14" fmla="*/ 1593376 h 1753737"/>
                  <a:gd name="connsiteX15" fmla="*/ 1521726 w 3098042"/>
                  <a:gd name="connsiteY15" fmla="*/ 1593376 h 1753737"/>
                  <a:gd name="connsiteX16" fmla="*/ 1521726 w 3098042"/>
                  <a:gd name="connsiteY16" fmla="*/ 1545609 h 1753737"/>
                  <a:gd name="connsiteX17" fmla="*/ 1494430 w 3098042"/>
                  <a:gd name="connsiteY17" fmla="*/ 1545609 h 1753737"/>
                  <a:gd name="connsiteX18" fmla="*/ 1494430 w 3098042"/>
                  <a:gd name="connsiteY18" fmla="*/ 1528549 h 1753737"/>
                  <a:gd name="connsiteX19" fmla="*/ 1470546 w 3098042"/>
                  <a:gd name="connsiteY19" fmla="*/ 1528549 h 1753737"/>
                  <a:gd name="connsiteX20" fmla="*/ 1470546 w 3098042"/>
                  <a:gd name="connsiteY20" fmla="*/ 1514902 h 1753737"/>
                  <a:gd name="connsiteX21" fmla="*/ 1385248 w 3098042"/>
                  <a:gd name="connsiteY21" fmla="*/ 1514902 h 1753737"/>
                  <a:gd name="connsiteX22" fmla="*/ 1385248 w 3098042"/>
                  <a:gd name="connsiteY22" fmla="*/ 1487606 h 1753737"/>
                  <a:gd name="connsiteX23" fmla="*/ 1187355 w 3098042"/>
                  <a:gd name="connsiteY23" fmla="*/ 1487606 h 1753737"/>
                  <a:gd name="connsiteX24" fmla="*/ 1187355 w 3098042"/>
                  <a:gd name="connsiteY24" fmla="*/ 1467135 h 1753737"/>
                  <a:gd name="connsiteX25" fmla="*/ 1160060 w 3098042"/>
                  <a:gd name="connsiteY25" fmla="*/ 1467135 h 1753737"/>
                  <a:gd name="connsiteX26" fmla="*/ 1160060 w 3098042"/>
                  <a:gd name="connsiteY26" fmla="*/ 1450075 h 1753737"/>
                  <a:gd name="connsiteX27" fmla="*/ 1074761 w 3098042"/>
                  <a:gd name="connsiteY27" fmla="*/ 1450075 h 1753737"/>
                  <a:gd name="connsiteX28" fmla="*/ 1074761 w 3098042"/>
                  <a:gd name="connsiteY28" fmla="*/ 1429603 h 1753737"/>
                  <a:gd name="connsiteX29" fmla="*/ 1026994 w 3098042"/>
                  <a:gd name="connsiteY29" fmla="*/ 1429603 h 1753737"/>
                  <a:gd name="connsiteX30" fmla="*/ 1026994 w 3098042"/>
                  <a:gd name="connsiteY30" fmla="*/ 1415955 h 1753737"/>
                  <a:gd name="connsiteX31" fmla="*/ 999699 w 3098042"/>
                  <a:gd name="connsiteY31" fmla="*/ 1415955 h 1753737"/>
                  <a:gd name="connsiteX32" fmla="*/ 999699 w 3098042"/>
                  <a:gd name="connsiteY32" fmla="*/ 1378424 h 1753737"/>
                  <a:gd name="connsiteX33" fmla="*/ 986051 w 3098042"/>
                  <a:gd name="connsiteY33" fmla="*/ 1378424 h 1753737"/>
                  <a:gd name="connsiteX34" fmla="*/ 986051 w 3098042"/>
                  <a:gd name="connsiteY34" fmla="*/ 1364776 h 1753737"/>
                  <a:gd name="connsiteX35" fmla="*/ 982639 w 3098042"/>
                  <a:gd name="connsiteY35" fmla="*/ 1364776 h 1753737"/>
                  <a:gd name="connsiteX36" fmla="*/ 982639 w 3098042"/>
                  <a:gd name="connsiteY36" fmla="*/ 1340893 h 1753737"/>
                  <a:gd name="connsiteX37" fmla="*/ 975815 w 3098042"/>
                  <a:gd name="connsiteY37" fmla="*/ 1340893 h 1753737"/>
                  <a:gd name="connsiteX38" fmla="*/ 975815 w 3098042"/>
                  <a:gd name="connsiteY38" fmla="*/ 1313597 h 1753737"/>
                  <a:gd name="connsiteX39" fmla="*/ 938284 w 3098042"/>
                  <a:gd name="connsiteY39" fmla="*/ 1313597 h 1753737"/>
                  <a:gd name="connsiteX40" fmla="*/ 938284 w 3098042"/>
                  <a:gd name="connsiteY40" fmla="*/ 1296537 h 1753737"/>
                  <a:gd name="connsiteX41" fmla="*/ 910988 w 3098042"/>
                  <a:gd name="connsiteY41" fmla="*/ 1296537 h 1753737"/>
                  <a:gd name="connsiteX42" fmla="*/ 910988 w 3098042"/>
                  <a:gd name="connsiteY42" fmla="*/ 1255594 h 1753737"/>
                  <a:gd name="connsiteX43" fmla="*/ 876869 w 3098042"/>
                  <a:gd name="connsiteY43" fmla="*/ 1255594 h 1753737"/>
                  <a:gd name="connsiteX44" fmla="*/ 876869 w 3098042"/>
                  <a:gd name="connsiteY44" fmla="*/ 1241946 h 1753737"/>
                  <a:gd name="connsiteX45" fmla="*/ 852985 w 3098042"/>
                  <a:gd name="connsiteY45" fmla="*/ 1241946 h 1753737"/>
                  <a:gd name="connsiteX46" fmla="*/ 852985 w 3098042"/>
                  <a:gd name="connsiteY46" fmla="*/ 1224887 h 1753737"/>
                  <a:gd name="connsiteX47" fmla="*/ 825690 w 3098042"/>
                  <a:gd name="connsiteY47" fmla="*/ 1224887 h 1753737"/>
                  <a:gd name="connsiteX48" fmla="*/ 825690 w 3098042"/>
                  <a:gd name="connsiteY48" fmla="*/ 1207827 h 1753737"/>
                  <a:gd name="connsiteX49" fmla="*/ 777923 w 3098042"/>
                  <a:gd name="connsiteY49" fmla="*/ 1207827 h 1753737"/>
                  <a:gd name="connsiteX50" fmla="*/ 777923 w 3098042"/>
                  <a:gd name="connsiteY50" fmla="*/ 1187355 h 1753737"/>
                  <a:gd name="connsiteX51" fmla="*/ 757451 w 3098042"/>
                  <a:gd name="connsiteY51" fmla="*/ 1187355 h 1753737"/>
                  <a:gd name="connsiteX52" fmla="*/ 757451 w 3098042"/>
                  <a:gd name="connsiteY52" fmla="*/ 1170296 h 1753737"/>
                  <a:gd name="connsiteX53" fmla="*/ 754039 w 3098042"/>
                  <a:gd name="connsiteY53" fmla="*/ 1170296 h 1753737"/>
                  <a:gd name="connsiteX54" fmla="*/ 754039 w 3098042"/>
                  <a:gd name="connsiteY54" fmla="*/ 1156648 h 1753737"/>
                  <a:gd name="connsiteX55" fmla="*/ 743803 w 3098042"/>
                  <a:gd name="connsiteY55" fmla="*/ 1156648 h 1753737"/>
                  <a:gd name="connsiteX56" fmla="*/ 743803 w 3098042"/>
                  <a:gd name="connsiteY56" fmla="*/ 1143000 h 1753737"/>
                  <a:gd name="connsiteX57" fmla="*/ 733567 w 3098042"/>
                  <a:gd name="connsiteY57" fmla="*/ 1143000 h 1753737"/>
                  <a:gd name="connsiteX58" fmla="*/ 733567 w 3098042"/>
                  <a:gd name="connsiteY58" fmla="*/ 1132764 h 1753737"/>
                  <a:gd name="connsiteX59" fmla="*/ 723332 w 3098042"/>
                  <a:gd name="connsiteY59" fmla="*/ 1132764 h 1753737"/>
                  <a:gd name="connsiteX60" fmla="*/ 723332 w 3098042"/>
                  <a:gd name="connsiteY60" fmla="*/ 1122529 h 1753737"/>
                  <a:gd name="connsiteX61" fmla="*/ 702860 w 3098042"/>
                  <a:gd name="connsiteY61" fmla="*/ 1122529 h 1753737"/>
                  <a:gd name="connsiteX62" fmla="*/ 702860 w 3098042"/>
                  <a:gd name="connsiteY62" fmla="*/ 1105469 h 1753737"/>
                  <a:gd name="connsiteX63" fmla="*/ 658505 w 3098042"/>
                  <a:gd name="connsiteY63" fmla="*/ 1105469 h 1753737"/>
                  <a:gd name="connsiteX64" fmla="*/ 658505 w 3098042"/>
                  <a:gd name="connsiteY64" fmla="*/ 1084997 h 1753737"/>
                  <a:gd name="connsiteX65" fmla="*/ 644857 w 3098042"/>
                  <a:gd name="connsiteY65" fmla="*/ 1084997 h 1753737"/>
                  <a:gd name="connsiteX66" fmla="*/ 644857 w 3098042"/>
                  <a:gd name="connsiteY66" fmla="*/ 1071349 h 1753737"/>
                  <a:gd name="connsiteX67" fmla="*/ 638033 w 3098042"/>
                  <a:gd name="connsiteY67" fmla="*/ 1071349 h 1753737"/>
                  <a:gd name="connsiteX68" fmla="*/ 638033 w 3098042"/>
                  <a:gd name="connsiteY68" fmla="*/ 1054290 h 1753737"/>
                  <a:gd name="connsiteX69" fmla="*/ 631209 w 3098042"/>
                  <a:gd name="connsiteY69" fmla="*/ 1054290 h 1753737"/>
                  <a:gd name="connsiteX70" fmla="*/ 631209 w 3098042"/>
                  <a:gd name="connsiteY70" fmla="*/ 1033818 h 1753737"/>
                  <a:gd name="connsiteX71" fmla="*/ 624385 w 3098042"/>
                  <a:gd name="connsiteY71" fmla="*/ 1026994 h 1753737"/>
                  <a:gd name="connsiteX72" fmla="*/ 624385 w 3098042"/>
                  <a:gd name="connsiteY72" fmla="*/ 1013346 h 1753737"/>
                  <a:gd name="connsiteX73" fmla="*/ 617561 w 3098042"/>
                  <a:gd name="connsiteY73" fmla="*/ 1013346 h 1753737"/>
                  <a:gd name="connsiteX74" fmla="*/ 617561 w 3098042"/>
                  <a:gd name="connsiteY74" fmla="*/ 996287 h 1753737"/>
                  <a:gd name="connsiteX75" fmla="*/ 610737 w 3098042"/>
                  <a:gd name="connsiteY75" fmla="*/ 996287 h 1753737"/>
                  <a:gd name="connsiteX76" fmla="*/ 610737 w 3098042"/>
                  <a:gd name="connsiteY76" fmla="*/ 986051 h 1753737"/>
                  <a:gd name="connsiteX77" fmla="*/ 580030 w 3098042"/>
                  <a:gd name="connsiteY77" fmla="*/ 986051 h 1753737"/>
                  <a:gd name="connsiteX78" fmla="*/ 580030 w 3098042"/>
                  <a:gd name="connsiteY78" fmla="*/ 962167 h 1753737"/>
                  <a:gd name="connsiteX79" fmla="*/ 556146 w 3098042"/>
                  <a:gd name="connsiteY79" fmla="*/ 962167 h 1753737"/>
                  <a:gd name="connsiteX80" fmla="*/ 556146 w 3098042"/>
                  <a:gd name="connsiteY80" fmla="*/ 931460 h 1753737"/>
                  <a:gd name="connsiteX81" fmla="*/ 525439 w 3098042"/>
                  <a:gd name="connsiteY81" fmla="*/ 931460 h 1753737"/>
                  <a:gd name="connsiteX82" fmla="*/ 525439 w 3098042"/>
                  <a:gd name="connsiteY82" fmla="*/ 907576 h 1753737"/>
                  <a:gd name="connsiteX83" fmla="*/ 518615 w 3098042"/>
                  <a:gd name="connsiteY83" fmla="*/ 907576 h 1753737"/>
                  <a:gd name="connsiteX84" fmla="*/ 518615 w 3098042"/>
                  <a:gd name="connsiteY84" fmla="*/ 893929 h 1753737"/>
                  <a:gd name="connsiteX85" fmla="*/ 515203 w 3098042"/>
                  <a:gd name="connsiteY85" fmla="*/ 893929 h 1753737"/>
                  <a:gd name="connsiteX86" fmla="*/ 515203 w 3098042"/>
                  <a:gd name="connsiteY86" fmla="*/ 880281 h 1753737"/>
                  <a:gd name="connsiteX87" fmla="*/ 511791 w 3098042"/>
                  <a:gd name="connsiteY87" fmla="*/ 880281 h 1753737"/>
                  <a:gd name="connsiteX88" fmla="*/ 508379 w 3098042"/>
                  <a:gd name="connsiteY88" fmla="*/ 876869 h 1753737"/>
                  <a:gd name="connsiteX89" fmla="*/ 484496 w 3098042"/>
                  <a:gd name="connsiteY89" fmla="*/ 876869 h 1753737"/>
                  <a:gd name="connsiteX90" fmla="*/ 484496 w 3098042"/>
                  <a:gd name="connsiteY90" fmla="*/ 859809 h 1753737"/>
                  <a:gd name="connsiteX91" fmla="*/ 426493 w 3098042"/>
                  <a:gd name="connsiteY91" fmla="*/ 859809 h 1753737"/>
                  <a:gd name="connsiteX92" fmla="*/ 426493 w 3098042"/>
                  <a:gd name="connsiteY92" fmla="*/ 825690 h 1753737"/>
                  <a:gd name="connsiteX93" fmla="*/ 399197 w 3098042"/>
                  <a:gd name="connsiteY93" fmla="*/ 825690 h 1753737"/>
                  <a:gd name="connsiteX94" fmla="*/ 399197 w 3098042"/>
                  <a:gd name="connsiteY94" fmla="*/ 808630 h 1753737"/>
                  <a:gd name="connsiteX95" fmla="*/ 385549 w 3098042"/>
                  <a:gd name="connsiteY95" fmla="*/ 808630 h 1753737"/>
                  <a:gd name="connsiteX96" fmla="*/ 385549 w 3098042"/>
                  <a:gd name="connsiteY96" fmla="*/ 791570 h 1753737"/>
                  <a:gd name="connsiteX97" fmla="*/ 382137 w 3098042"/>
                  <a:gd name="connsiteY97" fmla="*/ 791570 h 1753737"/>
                  <a:gd name="connsiteX98" fmla="*/ 382137 w 3098042"/>
                  <a:gd name="connsiteY98" fmla="*/ 771099 h 1753737"/>
                  <a:gd name="connsiteX99" fmla="*/ 371902 w 3098042"/>
                  <a:gd name="connsiteY99" fmla="*/ 771099 h 1753737"/>
                  <a:gd name="connsiteX100" fmla="*/ 371902 w 3098042"/>
                  <a:gd name="connsiteY100" fmla="*/ 736979 h 1753737"/>
                  <a:gd name="connsiteX101" fmla="*/ 337782 w 3098042"/>
                  <a:gd name="connsiteY101" fmla="*/ 736979 h 1753737"/>
                  <a:gd name="connsiteX102" fmla="*/ 337782 w 3098042"/>
                  <a:gd name="connsiteY102" fmla="*/ 719920 h 1753737"/>
                  <a:gd name="connsiteX103" fmla="*/ 320723 w 3098042"/>
                  <a:gd name="connsiteY103" fmla="*/ 719920 h 1753737"/>
                  <a:gd name="connsiteX104" fmla="*/ 320723 w 3098042"/>
                  <a:gd name="connsiteY104" fmla="*/ 702860 h 1753737"/>
                  <a:gd name="connsiteX105" fmla="*/ 303663 w 3098042"/>
                  <a:gd name="connsiteY105" fmla="*/ 702860 h 1753737"/>
                  <a:gd name="connsiteX106" fmla="*/ 303663 w 3098042"/>
                  <a:gd name="connsiteY106" fmla="*/ 685800 h 1753737"/>
                  <a:gd name="connsiteX107" fmla="*/ 296839 w 3098042"/>
                  <a:gd name="connsiteY107" fmla="*/ 685800 h 1753737"/>
                  <a:gd name="connsiteX108" fmla="*/ 296839 w 3098042"/>
                  <a:gd name="connsiteY108" fmla="*/ 665329 h 1753737"/>
                  <a:gd name="connsiteX109" fmla="*/ 283191 w 3098042"/>
                  <a:gd name="connsiteY109" fmla="*/ 665329 h 1753737"/>
                  <a:gd name="connsiteX110" fmla="*/ 283191 w 3098042"/>
                  <a:gd name="connsiteY110" fmla="*/ 648269 h 1753737"/>
                  <a:gd name="connsiteX111" fmla="*/ 276367 w 3098042"/>
                  <a:gd name="connsiteY111" fmla="*/ 648269 h 1753737"/>
                  <a:gd name="connsiteX112" fmla="*/ 276367 w 3098042"/>
                  <a:gd name="connsiteY112" fmla="*/ 614149 h 1753737"/>
                  <a:gd name="connsiteX113" fmla="*/ 262720 w 3098042"/>
                  <a:gd name="connsiteY113" fmla="*/ 614149 h 1753737"/>
                  <a:gd name="connsiteX114" fmla="*/ 262720 w 3098042"/>
                  <a:gd name="connsiteY114" fmla="*/ 597090 h 1753737"/>
                  <a:gd name="connsiteX115" fmla="*/ 252484 w 3098042"/>
                  <a:gd name="connsiteY115" fmla="*/ 597090 h 1753737"/>
                  <a:gd name="connsiteX116" fmla="*/ 252484 w 3098042"/>
                  <a:gd name="connsiteY116" fmla="*/ 576618 h 1753737"/>
                  <a:gd name="connsiteX117" fmla="*/ 249072 w 3098042"/>
                  <a:gd name="connsiteY117" fmla="*/ 576618 h 1753737"/>
                  <a:gd name="connsiteX118" fmla="*/ 249072 w 3098042"/>
                  <a:gd name="connsiteY118" fmla="*/ 562970 h 1753737"/>
                  <a:gd name="connsiteX119" fmla="*/ 249072 w 3098042"/>
                  <a:gd name="connsiteY119" fmla="*/ 562970 h 1753737"/>
                  <a:gd name="connsiteX120" fmla="*/ 249072 w 3098042"/>
                  <a:gd name="connsiteY120" fmla="*/ 532263 h 1753737"/>
                  <a:gd name="connsiteX121" fmla="*/ 235424 w 3098042"/>
                  <a:gd name="connsiteY121" fmla="*/ 532263 h 1753737"/>
                  <a:gd name="connsiteX122" fmla="*/ 235424 w 3098042"/>
                  <a:gd name="connsiteY122" fmla="*/ 481084 h 1753737"/>
                  <a:gd name="connsiteX123" fmla="*/ 225188 w 3098042"/>
                  <a:gd name="connsiteY123" fmla="*/ 481084 h 1753737"/>
                  <a:gd name="connsiteX124" fmla="*/ 225188 w 3098042"/>
                  <a:gd name="connsiteY124" fmla="*/ 443552 h 1753737"/>
                  <a:gd name="connsiteX125" fmla="*/ 218364 w 3098042"/>
                  <a:gd name="connsiteY125" fmla="*/ 443552 h 1753737"/>
                  <a:gd name="connsiteX126" fmla="*/ 218364 w 3098042"/>
                  <a:gd name="connsiteY126" fmla="*/ 423081 h 1753737"/>
                  <a:gd name="connsiteX127" fmla="*/ 214952 w 3098042"/>
                  <a:gd name="connsiteY127" fmla="*/ 423081 h 1753737"/>
                  <a:gd name="connsiteX128" fmla="*/ 214952 w 3098042"/>
                  <a:gd name="connsiteY128" fmla="*/ 385549 h 1753737"/>
                  <a:gd name="connsiteX129" fmla="*/ 170597 w 3098042"/>
                  <a:gd name="connsiteY129" fmla="*/ 385549 h 1753737"/>
                  <a:gd name="connsiteX130" fmla="*/ 170597 w 3098042"/>
                  <a:gd name="connsiteY130" fmla="*/ 371902 h 1753737"/>
                  <a:gd name="connsiteX131" fmla="*/ 163773 w 3098042"/>
                  <a:gd name="connsiteY131" fmla="*/ 365078 h 1753737"/>
                  <a:gd name="connsiteX132" fmla="*/ 163773 w 3098042"/>
                  <a:gd name="connsiteY132" fmla="*/ 334370 h 1753737"/>
                  <a:gd name="connsiteX133" fmla="*/ 150126 w 3098042"/>
                  <a:gd name="connsiteY133" fmla="*/ 334370 h 1753737"/>
                  <a:gd name="connsiteX134" fmla="*/ 150126 w 3098042"/>
                  <a:gd name="connsiteY134" fmla="*/ 317311 h 1753737"/>
                  <a:gd name="connsiteX135" fmla="*/ 143302 w 3098042"/>
                  <a:gd name="connsiteY135" fmla="*/ 317311 h 1753737"/>
                  <a:gd name="connsiteX136" fmla="*/ 143302 w 3098042"/>
                  <a:gd name="connsiteY136" fmla="*/ 296839 h 1753737"/>
                  <a:gd name="connsiteX137" fmla="*/ 136478 w 3098042"/>
                  <a:gd name="connsiteY137" fmla="*/ 296839 h 1753737"/>
                  <a:gd name="connsiteX138" fmla="*/ 136478 w 3098042"/>
                  <a:gd name="connsiteY138" fmla="*/ 283191 h 1753737"/>
                  <a:gd name="connsiteX139" fmla="*/ 122830 w 3098042"/>
                  <a:gd name="connsiteY139" fmla="*/ 283191 h 1753737"/>
                  <a:gd name="connsiteX140" fmla="*/ 122830 w 3098042"/>
                  <a:gd name="connsiteY140" fmla="*/ 249072 h 1753737"/>
                  <a:gd name="connsiteX141" fmla="*/ 116006 w 3098042"/>
                  <a:gd name="connsiteY141" fmla="*/ 249072 h 1753737"/>
                  <a:gd name="connsiteX142" fmla="*/ 116006 w 3098042"/>
                  <a:gd name="connsiteY142" fmla="*/ 214952 h 1753737"/>
                  <a:gd name="connsiteX143" fmla="*/ 112594 w 3098042"/>
                  <a:gd name="connsiteY143" fmla="*/ 214952 h 1753737"/>
                  <a:gd name="connsiteX144" fmla="*/ 112594 w 3098042"/>
                  <a:gd name="connsiteY144" fmla="*/ 201305 h 1753737"/>
                  <a:gd name="connsiteX145" fmla="*/ 109182 w 3098042"/>
                  <a:gd name="connsiteY145" fmla="*/ 201305 h 1753737"/>
                  <a:gd name="connsiteX146" fmla="*/ 109182 w 3098042"/>
                  <a:gd name="connsiteY146" fmla="*/ 187657 h 1753737"/>
                  <a:gd name="connsiteX147" fmla="*/ 109182 w 3098042"/>
                  <a:gd name="connsiteY147" fmla="*/ 184245 h 1753737"/>
                  <a:gd name="connsiteX148" fmla="*/ 109182 w 3098042"/>
                  <a:gd name="connsiteY148" fmla="*/ 163773 h 1753737"/>
                  <a:gd name="connsiteX149" fmla="*/ 88711 w 3098042"/>
                  <a:gd name="connsiteY149" fmla="*/ 163773 h 1753737"/>
                  <a:gd name="connsiteX150" fmla="*/ 88711 w 3098042"/>
                  <a:gd name="connsiteY150" fmla="*/ 139890 h 1753737"/>
                  <a:gd name="connsiteX151" fmla="*/ 81887 w 3098042"/>
                  <a:gd name="connsiteY151" fmla="*/ 139890 h 1753737"/>
                  <a:gd name="connsiteX152" fmla="*/ 81887 w 3098042"/>
                  <a:gd name="connsiteY152" fmla="*/ 119418 h 1753737"/>
                  <a:gd name="connsiteX153" fmla="*/ 78475 w 3098042"/>
                  <a:gd name="connsiteY153" fmla="*/ 119418 h 1753737"/>
                  <a:gd name="connsiteX154" fmla="*/ 78475 w 3098042"/>
                  <a:gd name="connsiteY154" fmla="*/ 105770 h 1753737"/>
                  <a:gd name="connsiteX155" fmla="*/ 68239 w 3098042"/>
                  <a:gd name="connsiteY155" fmla="*/ 105770 h 1753737"/>
                  <a:gd name="connsiteX156" fmla="*/ 68239 w 3098042"/>
                  <a:gd name="connsiteY156" fmla="*/ 95535 h 1753737"/>
                  <a:gd name="connsiteX157" fmla="*/ 61415 w 3098042"/>
                  <a:gd name="connsiteY157" fmla="*/ 95535 h 1753737"/>
                  <a:gd name="connsiteX158" fmla="*/ 61415 w 3098042"/>
                  <a:gd name="connsiteY158" fmla="*/ 78475 h 1753737"/>
                  <a:gd name="connsiteX159" fmla="*/ 58003 w 3098042"/>
                  <a:gd name="connsiteY159" fmla="*/ 78475 h 1753737"/>
                  <a:gd name="connsiteX160" fmla="*/ 58003 w 3098042"/>
                  <a:gd name="connsiteY160" fmla="*/ 58003 h 1753737"/>
                  <a:gd name="connsiteX161" fmla="*/ 47767 w 3098042"/>
                  <a:gd name="connsiteY161" fmla="*/ 58003 h 1753737"/>
                  <a:gd name="connsiteX162" fmla="*/ 47767 w 3098042"/>
                  <a:gd name="connsiteY162" fmla="*/ 40943 h 1753737"/>
                  <a:gd name="connsiteX163" fmla="*/ 47767 w 3098042"/>
                  <a:gd name="connsiteY163" fmla="*/ 40943 h 1753737"/>
                  <a:gd name="connsiteX164" fmla="*/ 47767 w 3098042"/>
                  <a:gd name="connsiteY164" fmla="*/ 23884 h 1753737"/>
                  <a:gd name="connsiteX165" fmla="*/ 40943 w 3098042"/>
                  <a:gd name="connsiteY165" fmla="*/ 23884 h 1753737"/>
                  <a:gd name="connsiteX166" fmla="*/ 40943 w 3098042"/>
                  <a:gd name="connsiteY166" fmla="*/ 0 h 1753737"/>
                  <a:gd name="connsiteX167" fmla="*/ 20472 w 3098042"/>
                  <a:gd name="connsiteY167" fmla="*/ 0 h 1753737"/>
                  <a:gd name="connsiteX168" fmla="*/ 0 w 3098042"/>
                  <a:gd name="connsiteY168" fmla="*/ 47767 h 1753737"/>
                  <a:gd name="connsiteX0" fmla="*/ 3077570 w 3077570"/>
                  <a:gd name="connsiteY0" fmla="*/ 1753737 h 1753737"/>
                  <a:gd name="connsiteX1" fmla="*/ 2702257 w 3077570"/>
                  <a:gd name="connsiteY1" fmla="*/ 1753737 h 1753737"/>
                  <a:gd name="connsiteX2" fmla="*/ 2702257 w 3077570"/>
                  <a:gd name="connsiteY2" fmla="*/ 1712794 h 1753737"/>
                  <a:gd name="connsiteX3" fmla="*/ 2412242 w 3077570"/>
                  <a:gd name="connsiteY3" fmla="*/ 1712794 h 1753737"/>
                  <a:gd name="connsiteX4" fmla="*/ 2412242 w 3077570"/>
                  <a:gd name="connsiteY4" fmla="*/ 1695735 h 1753737"/>
                  <a:gd name="connsiteX5" fmla="*/ 2118815 w 3077570"/>
                  <a:gd name="connsiteY5" fmla="*/ 1695735 h 1753737"/>
                  <a:gd name="connsiteX6" fmla="*/ 2118815 w 3077570"/>
                  <a:gd name="connsiteY6" fmla="*/ 1665027 h 1753737"/>
                  <a:gd name="connsiteX7" fmla="*/ 2105167 w 3077570"/>
                  <a:gd name="connsiteY7" fmla="*/ 1665027 h 1753737"/>
                  <a:gd name="connsiteX8" fmla="*/ 2105167 w 3077570"/>
                  <a:gd name="connsiteY8" fmla="*/ 1651379 h 1753737"/>
                  <a:gd name="connsiteX9" fmla="*/ 1972101 w 3077570"/>
                  <a:gd name="connsiteY9" fmla="*/ 1651379 h 1753737"/>
                  <a:gd name="connsiteX10" fmla="*/ 1972101 w 3077570"/>
                  <a:gd name="connsiteY10" fmla="*/ 1630908 h 1753737"/>
                  <a:gd name="connsiteX11" fmla="*/ 1944806 w 3077570"/>
                  <a:gd name="connsiteY11" fmla="*/ 1630908 h 1753737"/>
                  <a:gd name="connsiteX12" fmla="*/ 1944806 w 3077570"/>
                  <a:gd name="connsiteY12" fmla="*/ 1610436 h 1753737"/>
                  <a:gd name="connsiteX13" fmla="*/ 1798092 w 3077570"/>
                  <a:gd name="connsiteY13" fmla="*/ 1610436 h 1753737"/>
                  <a:gd name="connsiteX14" fmla="*/ 1798092 w 3077570"/>
                  <a:gd name="connsiteY14" fmla="*/ 1593376 h 1753737"/>
                  <a:gd name="connsiteX15" fmla="*/ 1501254 w 3077570"/>
                  <a:gd name="connsiteY15" fmla="*/ 1593376 h 1753737"/>
                  <a:gd name="connsiteX16" fmla="*/ 1501254 w 3077570"/>
                  <a:gd name="connsiteY16" fmla="*/ 1545609 h 1753737"/>
                  <a:gd name="connsiteX17" fmla="*/ 1473958 w 3077570"/>
                  <a:gd name="connsiteY17" fmla="*/ 1545609 h 1753737"/>
                  <a:gd name="connsiteX18" fmla="*/ 1473958 w 3077570"/>
                  <a:gd name="connsiteY18" fmla="*/ 1528549 h 1753737"/>
                  <a:gd name="connsiteX19" fmla="*/ 1450074 w 3077570"/>
                  <a:gd name="connsiteY19" fmla="*/ 1528549 h 1753737"/>
                  <a:gd name="connsiteX20" fmla="*/ 1450074 w 3077570"/>
                  <a:gd name="connsiteY20" fmla="*/ 1514902 h 1753737"/>
                  <a:gd name="connsiteX21" fmla="*/ 1364776 w 3077570"/>
                  <a:gd name="connsiteY21" fmla="*/ 1514902 h 1753737"/>
                  <a:gd name="connsiteX22" fmla="*/ 1364776 w 3077570"/>
                  <a:gd name="connsiteY22" fmla="*/ 1487606 h 1753737"/>
                  <a:gd name="connsiteX23" fmla="*/ 1166883 w 3077570"/>
                  <a:gd name="connsiteY23" fmla="*/ 1487606 h 1753737"/>
                  <a:gd name="connsiteX24" fmla="*/ 1166883 w 3077570"/>
                  <a:gd name="connsiteY24" fmla="*/ 1467135 h 1753737"/>
                  <a:gd name="connsiteX25" fmla="*/ 1139588 w 3077570"/>
                  <a:gd name="connsiteY25" fmla="*/ 1467135 h 1753737"/>
                  <a:gd name="connsiteX26" fmla="*/ 1139588 w 3077570"/>
                  <a:gd name="connsiteY26" fmla="*/ 1450075 h 1753737"/>
                  <a:gd name="connsiteX27" fmla="*/ 1054289 w 3077570"/>
                  <a:gd name="connsiteY27" fmla="*/ 1450075 h 1753737"/>
                  <a:gd name="connsiteX28" fmla="*/ 1054289 w 3077570"/>
                  <a:gd name="connsiteY28" fmla="*/ 1429603 h 1753737"/>
                  <a:gd name="connsiteX29" fmla="*/ 1006522 w 3077570"/>
                  <a:gd name="connsiteY29" fmla="*/ 1429603 h 1753737"/>
                  <a:gd name="connsiteX30" fmla="*/ 1006522 w 3077570"/>
                  <a:gd name="connsiteY30" fmla="*/ 1415955 h 1753737"/>
                  <a:gd name="connsiteX31" fmla="*/ 979227 w 3077570"/>
                  <a:gd name="connsiteY31" fmla="*/ 1415955 h 1753737"/>
                  <a:gd name="connsiteX32" fmla="*/ 979227 w 3077570"/>
                  <a:gd name="connsiteY32" fmla="*/ 1378424 h 1753737"/>
                  <a:gd name="connsiteX33" fmla="*/ 965579 w 3077570"/>
                  <a:gd name="connsiteY33" fmla="*/ 1378424 h 1753737"/>
                  <a:gd name="connsiteX34" fmla="*/ 965579 w 3077570"/>
                  <a:gd name="connsiteY34" fmla="*/ 1364776 h 1753737"/>
                  <a:gd name="connsiteX35" fmla="*/ 962167 w 3077570"/>
                  <a:gd name="connsiteY35" fmla="*/ 1364776 h 1753737"/>
                  <a:gd name="connsiteX36" fmla="*/ 962167 w 3077570"/>
                  <a:gd name="connsiteY36" fmla="*/ 1340893 h 1753737"/>
                  <a:gd name="connsiteX37" fmla="*/ 955343 w 3077570"/>
                  <a:gd name="connsiteY37" fmla="*/ 1340893 h 1753737"/>
                  <a:gd name="connsiteX38" fmla="*/ 955343 w 3077570"/>
                  <a:gd name="connsiteY38" fmla="*/ 1313597 h 1753737"/>
                  <a:gd name="connsiteX39" fmla="*/ 917812 w 3077570"/>
                  <a:gd name="connsiteY39" fmla="*/ 1313597 h 1753737"/>
                  <a:gd name="connsiteX40" fmla="*/ 917812 w 3077570"/>
                  <a:gd name="connsiteY40" fmla="*/ 1296537 h 1753737"/>
                  <a:gd name="connsiteX41" fmla="*/ 890516 w 3077570"/>
                  <a:gd name="connsiteY41" fmla="*/ 1296537 h 1753737"/>
                  <a:gd name="connsiteX42" fmla="*/ 890516 w 3077570"/>
                  <a:gd name="connsiteY42" fmla="*/ 1255594 h 1753737"/>
                  <a:gd name="connsiteX43" fmla="*/ 856397 w 3077570"/>
                  <a:gd name="connsiteY43" fmla="*/ 1255594 h 1753737"/>
                  <a:gd name="connsiteX44" fmla="*/ 856397 w 3077570"/>
                  <a:gd name="connsiteY44" fmla="*/ 1241946 h 1753737"/>
                  <a:gd name="connsiteX45" fmla="*/ 832513 w 3077570"/>
                  <a:gd name="connsiteY45" fmla="*/ 1241946 h 1753737"/>
                  <a:gd name="connsiteX46" fmla="*/ 832513 w 3077570"/>
                  <a:gd name="connsiteY46" fmla="*/ 1224887 h 1753737"/>
                  <a:gd name="connsiteX47" fmla="*/ 805218 w 3077570"/>
                  <a:gd name="connsiteY47" fmla="*/ 1224887 h 1753737"/>
                  <a:gd name="connsiteX48" fmla="*/ 805218 w 3077570"/>
                  <a:gd name="connsiteY48" fmla="*/ 1207827 h 1753737"/>
                  <a:gd name="connsiteX49" fmla="*/ 757451 w 3077570"/>
                  <a:gd name="connsiteY49" fmla="*/ 1207827 h 1753737"/>
                  <a:gd name="connsiteX50" fmla="*/ 757451 w 3077570"/>
                  <a:gd name="connsiteY50" fmla="*/ 1187355 h 1753737"/>
                  <a:gd name="connsiteX51" fmla="*/ 736979 w 3077570"/>
                  <a:gd name="connsiteY51" fmla="*/ 1187355 h 1753737"/>
                  <a:gd name="connsiteX52" fmla="*/ 736979 w 3077570"/>
                  <a:gd name="connsiteY52" fmla="*/ 1170296 h 1753737"/>
                  <a:gd name="connsiteX53" fmla="*/ 733567 w 3077570"/>
                  <a:gd name="connsiteY53" fmla="*/ 1170296 h 1753737"/>
                  <a:gd name="connsiteX54" fmla="*/ 733567 w 3077570"/>
                  <a:gd name="connsiteY54" fmla="*/ 1156648 h 1753737"/>
                  <a:gd name="connsiteX55" fmla="*/ 723331 w 3077570"/>
                  <a:gd name="connsiteY55" fmla="*/ 1156648 h 1753737"/>
                  <a:gd name="connsiteX56" fmla="*/ 723331 w 3077570"/>
                  <a:gd name="connsiteY56" fmla="*/ 1143000 h 1753737"/>
                  <a:gd name="connsiteX57" fmla="*/ 713095 w 3077570"/>
                  <a:gd name="connsiteY57" fmla="*/ 1143000 h 1753737"/>
                  <a:gd name="connsiteX58" fmla="*/ 713095 w 3077570"/>
                  <a:gd name="connsiteY58" fmla="*/ 1132764 h 1753737"/>
                  <a:gd name="connsiteX59" fmla="*/ 702860 w 3077570"/>
                  <a:gd name="connsiteY59" fmla="*/ 1132764 h 1753737"/>
                  <a:gd name="connsiteX60" fmla="*/ 702860 w 3077570"/>
                  <a:gd name="connsiteY60" fmla="*/ 1122529 h 1753737"/>
                  <a:gd name="connsiteX61" fmla="*/ 682388 w 3077570"/>
                  <a:gd name="connsiteY61" fmla="*/ 1122529 h 1753737"/>
                  <a:gd name="connsiteX62" fmla="*/ 682388 w 3077570"/>
                  <a:gd name="connsiteY62" fmla="*/ 1105469 h 1753737"/>
                  <a:gd name="connsiteX63" fmla="*/ 638033 w 3077570"/>
                  <a:gd name="connsiteY63" fmla="*/ 1105469 h 1753737"/>
                  <a:gd name="connsiteX64" fmla="*/ 638033 w 3077570"/>
                  <a:gd name="connsiteY64" fmla="*/ 1084997 h 1753737"/>
                  <a:gd name="connsiteX65" fmla="*/ 624385 w 3077570"/>
                  <a:gd name="connsiteY65" fmla="*/ 1084997 h 1753737"/>
                  <a:gd name="connsiteX66" fmla="*/ 624385 w 3077570"/>
                  <a:gd name="connsiteY66" fmla="*/ 1071349 h 1753737"/>
                  <a:gd name="connsiteX67" fmla="*/ 617561 w 3077570"/>
                  <a:gd name="connsiteY67" fmla="*/ 1071349 h 1753737"/>
                  <a:gd name="connsiteX68" fmla="*/ 617561 w 3077570"/>
                  <a:gd name="connsiteY68" fmla="*/ 1054290 h 1753737"/>
                  <a:gd name="connsiteX69" fmla="*/ 610737 w 3077570"/>
                  <a:gd name="connsiteY69" fmla="*/ 1054290 h 1753737"/>
                  <a:gd name="connsiteX70" fmla="*/ 610737 w 3077570"/>
                  <a:gd name="connsiteY70" fmla="*/ 1033818 h 1753737"/>
                  <a:gd name="connsiteX71" fmla="*/ 603913 w 3077570"/>
                  <a:gd name="connsiteY71" fmla="*/ 1026994 h 1753737"/>
                  <a:gd name="connsiteX72" fmla="*/ 603913 w 3077570"/>
                  <a:gd name="connsiteY72" fmla="*/ 1013346 h 1753737"/>
                  <a:gd name="connsiteX73" fmla="*/ 597089 w 3077570"/>
                  <a:gd name="connsiteY73" fmla="*/ 1013346 h 1753737"/>
                  <a:gd name="connsiteX74" fmla="*/ 597089 w 3077570"/>
                  <a:gd name="connsiteY74" fmla="*/ 996287 h 1753737"/>
                  <a:gd name="connsiteX75" fmla="*/ 590265 w 3077570"/>
                  <a:gd name="connsiteY75" fmla="*/ 996287 h 1753737"/>
                  <a:gd name="connsiteX76" fmla="*/ 590265 w 3077570"/>
                  <a:gd name="connsiteY76" fmla="*/ 986051 h 1753737"/>
                  <a:gd name="connsiteX77" fmla="*/ 559558 w 3077570"/>
                  <a:gd name="connsiteY77" fmla="*/ 986051 h 1753737"/>
                  <a:gd name="connsiteX78" fmla="*/ 559558 w 3077570"/>
                  <a:gd name="connsiteY78" fmla="*/ 962167 h 1753737"/>
                  <a:gd name="connsiteX79" fmla="*/ 535674 w 3077570"/>
                  <a:gd name="connsiteY79" fmla="*/ 962167 h 1753737"/>
                  <a:gd name="connsiteX80" fmla="*/ 535674 w 3077570"/>
                  <a:gd name="connsiteY80" fmla="*/ 931460 h 1753737"/>
                  <a:gd name="connsiteX81" fmla="*/ 504967 w 3077570"/>
                  <a:gd name="connsiteY81" fmla="*/ 931460 h 1753737"/>
                  <a:gd name="connsiteX82" fmla="*/ 504967 w 3077570"/>
                  <a:gd name="connsiteY82" fmla="*/ 907576 h 1753737"/>
                  <a:gd name="connsiteX83" fmla="*/ 498143 w 3077570"/>
                  <a:gd name="connsiteY83" fmla="*/ 907576 h 1753737"/>
                  <a:gd name="connsiteX84" fmla="*/ 498143 w 3077570"/>
                  <a:gd name="connsiteY84" fmla="*/ 893929 h 1753737"/>
                  <a:gd name="connsiteX85" fmla="*/ 494731 w 3077570"/>
                  <a:gd name="connsiteY85" fmla="*/ 893929 h 1753737"/>
                  <a:gd name="connsiteX86" fmla="*/ 494731 w 3077570"/>
                  <a:gd name="connsiteY86" fmla="*/ 880281 h 1753737"/>
                  <a:gd name="connsiteX87" fmla="*/ 491319 w 3077570"/>
                  <a:gd name="connsiteY87" fmla="*/ 880281 h 1753737"/>
                  <a:gd name="connsiteX88" fmla="*/ 487907 w 3077570"/>
                  <a:gd name="connsiteY88" fmla="*/ 876869 h 1753737"/>
                  <a:gd name="connsiteX89" fmla="*/ 464024 w 3077570"/>
                  <a:gd name="connsiteY89" fmla="*/ 876869 h 1753737"/>
                  <a:gd name="connsiteX90" fmla="*/ 464024 w 3077570"/>
                  <a:gd name="connsiteY90" fmla="*/ 859809 h 1753737"/>
                  <a:gd name="connsiteX91" fmla="*/ 406021 w 3077570"/>
                  <a:gd name="connsiteY91" fmla="*/ 859809 h 1753737"/>
                  <a:gd name="connsiteX92" fmla="*/ 406021 w 3077570"/>
                  <a:gd name="connsiteY92" fmla="*/ 825690 h 1753737"/>
                  <a:gd name="connsiteX93" fmla="*/ 378725 w 3077570"/>
                  <a:gd name="connsiteY93" fmla="*/ 825690 h 1753737"/>
                  <a:gd name="connsiteX94" fmla="*/ 378725 w 3077570"/>
                  <a:gd name="connsiteY94" fmla="*/ 808630 h 1753737"/>
                  <a:gd name="connsiteX95" fmla="*/ 365077 w 3077570"/>
                  <a:gd name="connsiteY95" fmla="*/ 808630 h 1753737"/>
                  <a:gd name="connsiteX96" fmla="*/ 365077 w 3077570"/>
                  <a:gd name="connsiteY96" fmla="*/ 791570 h 1753737"/>
                  <a:gd name="connsiteX97" fmla="*/ 361665 w 3077570"/>
                  <a:gd name="connsiteY97" fmla="*/ 791570 h 1753737"/>
                  <a:gd name="connsiteX98" fmla="*/ 361665 w 3077570"/>
                  <a:gd name="connsiteY98" fmla="*/ 771099 h 1753737"/>
                  <a:gd name="connsiteX99" fmla="*/ 351430 w 3077570"/>
                  <a:gd name="connsiteY99" fmla="*/ 771099 h 1753737"/>
                  <a:gd name="connsiteX100" fmla="*/ 351430 w 3077570"/>
                  <a:gd name="connsiteY100" fmla="*/ 736979 h 1753737"/>
                  <a:gd name="connsiteX101" fmla="*/ 317310 w 3077570"/>
                  <a:gd name="connsiteY101" fmla="*/ 736979 h 1753737"/>
                  <a:gd name="connsiteX102" fmla="*/ 317310 w 3077570"/>
                  <a:gd name="connsiteY102" fmla="*/ 719920 h 1753737"/>
                  <a:gd name="connsiteX103" fmla="*/ 300251 w 3077570"/>
                  <a:gd name="connsiteY103" fmla="*/ 719920 h 1753737"/>
                  <a:gd name="connsiteX104" fmla="*/ 300251 w 3077570"/>
                  <a:gd name="connsiteY104" fmla="*/ 702860 h 1753737"/>
                  <a:gd name="connsiteX105" fmla="*/ 283191 w 3077570"/>
                  <a:gd name="connsiteY105" fmla="*/ 702860 h 1753737"/>
                  <a:gd name="connsiteX106" fmla="*/ 283191 w 3077570"/>
                  <a:gd name="connsiteY106" fmla="*/ 685800 h 1753737"/>
                  <a:gd name="connsiteX107" fmla="*/ 276367 w 3077570"/>
                  <a:gd name="connsiteY107" fmla="*/ 685800 h 1753737"/>
                  <a:gd name="connsiteX108" fmla="*/ 276367 w 3077570"/>
                  <a:gd name="connsiteY108" fmla="*/ 665329 h 1753737"/>
                  <a:gd name="connsiteX109" fmla="*/ 262719 w 3077570"/>
                  <a:gd name="connsiteY109" fmla="*/ 665329 h 1753737"/>
                  <a:gd name="connsiteX110" fmla="*/ 262719 w 3077570"/>
                  <a:gd name="connsiteY110" fmla="*/ 648269 h 1753737"/>
                  <a:gd name="connsiteX111" fmla="*/ 255895 w 3077570"/>
                  <a:gd name="connsiteY111" fmla="*/ 648269 h 1753737"/>
                  <a:gd name="connsiteX112" fmla="*/ 255895 w 3077570"/>
                  <a:gd name="connsiteY112" fmla="*/ 614149 h 1753737"/>
                  <a:gd name="connsiteX113" fmla="*/ 242248 w 3077570"/>
                  <a:gd name="connsiteY113" fmla="*/ 614149 h 1753737"/>
                  <a:gd name="connsiteX114" fmla="*/ 242248 w 3077570"/>
                  <a:gd name="connsiteY114" fmla="*/ 597090 h 1753737"/>
                  <a:gd name="connsiteX115" fmla="*/ 232012 w 3077570"/>
                  <a:gd name="connsiteY115" fmla="*/ 597090 h 1753737"/>
                  <a:gd name="connsiteX116" fmla="*/ 232012 w 3077570"/>
                  <a:gd name="connsiteY116" fmla="*/ 576618 h 1753737"/>
                  <a:gd name="connsiteX117" fmla="*/ 228600 w 3077570"/>
                  <a:gd name="connsiteY117" fmla="*/ 576618 h 1753737"/>
                  <a:gd name="connsiteX118" fmla="*/ 228600 w 3077570"/>
                  <a:gd name="connsiteY118" fmla="*/ 562970 h 1753737"/>
                  <a:gd name="connsiteX119" fmla="*/ 228600 w 3077570"/>
                  <a:gd name="connsiteY119" fmla="*/ 562970 h 1753737"/>
                  <a:gd name="connsiteX120" fmla="*/ 228600 w 3077570"/>
                  <a:gd name="connsiteY120" fmla="*/ 532263 h 1753737"/>
                  <a:gd name="connsiteX121" fmla="*/ 214952 w 3077570"/>
                  <a:gd name="connsiteY121" fmla="*/ 532263 h 1753737"/>
                  <a:gd name="connsiteX122" fmla="*/ 214952 w 3077570"/>
                  <a:gd name="connsiteY122" fmla="*/ 481084 h 1753737"/>
                  <a:gd name="connsiteX123" fmla="*/ 204716 w 3077570"/>
                  <a:gd name="connsiteY123" fmla="*/ 481084 h 1753737"/>
                  <a:gd name="connsiteX124" fmla="*/ 204716 w 3077570"/>
                  <a:gd name="connsiteY124" fmla="*/ 443552 h 1753737"/>
                  <a:gd name="connsiteX125" fmla="*/ 197892 w 3077570"/>
                  <a:gd name="connsiteY125" fmla="*/ 443552 h 1753737"/>
                  <a:gd name="connsiteX126" fmla="*/ 197892 w 3077570"/>
                  <a:gd name="connsiteY126" fmla="*/ 423081 h 1753737"/>
                  <a:gd name="connsiteX127" fmla="*/ 194480 w 3077570"/>
                  <a:gd name="connsiteY127" fmla="*/ 423081 h 1753737"/>
                  <a:gd name="connsiteX128" fmla="*/ 194480 w 3077570"/>
                  <a:gd name="connsiteY128" fmla="*/ 385549 h 1753737"/>
                  <a:gd name="connsiteX129" fmla="*/ 150125 w 3077570"/>
                  <a:gd name="connsiteY129" fmla="*/ 385549 h 1753737"/>
                  <a:gd name="connsiteX130" fmla="*/ 150125 w 3077570"/>
                  <a:gd name="connsiteY130" fmla="*/ 371902 h 1753737"/>
                  <a:gd name="connsiteX131" fmla="*/ 143301 w 3077570"/>
                  <a:gd name="connsiteY131" fmla="*/ 365078 h 1753737"/>
                  <a:gd name="connsiteX132" fmla="*/ 143301 w 3077570"/>
                  <a:gd name="connsiteY132" fmla="*/ 334370 h 1753737"/>
                  <a:gd name="connsiteX133" fmla="*/ 129654 w 3077570"/>
                  <a:gd name="connsiteY133" fmla="*/ 334370 h 1753737"/>
                  <a:gd name="connsiteX134" fmla="*/ 129654 w 3077570"/>
                  <a:gd name="connsiteY134" fmla="*/ 317311 h 1753737"/>
                  <a:gd name="connsiteX135" fmla="*/ 122830 w 3077570"/>
                  <a:gd name="connsiteY135" fmla="*/ 317311 h 1753737"/>
                  <a:gd name="connsiteX136" fmla="*/ 122830 w 3077570"/>
                  <a:gd name="connsiteY136" fmla="*/ 296839 h 1753737"/>
                  <a:gd name="connsiteX137" fmla="*/ 116006 w 3077570"/>
                  <a:gd name="connsiteY137" fmla="*/ 296839 h 1753737"/>
                  <a:gd name="connsiteX138" fmla="*/ 116006 w 3077570"/>
                  <a:gd name="connsiteY138" fmla="*/ 283191 h 1753737"/>
                  <a:gd name="connsiteX139" fmla="*/ 102358 w 3077570"/>
                  <a:gd name="connsiteY139" fmla="*/ 283191 h 1753737"/>
                  <a:gd name="connsiteX140" fmla="*/ 102358 w 3077570"/>
                  <a:gd name="connsiteY140" fmla="*/ 249072 h 1753737"/>
                  <a:gd name="connsiteX141" fmla="*/ 95534 w 3077570"/>
                  <a:gd name="connsiteY141" fmla="*/ 249072 h 1753737"/>
                  <a:gd name="connsiteX142" fmla="*/ 95534 w 3077570"/>
                  <a:gd name="connsiteY142" fmla="*/ 214952 h 1753737"/>
                  <a:gd name="connsiteX143" fmla="*/ 92122 w 3077570"/>
                  <a:gd name="connsiteY143" fmla="*/ 214952 h 1753737"/>
                  <a:gd name="connsiteX144" fmla="*/ 92122 w 3077570"/>
                  <a:gd name="connsiteY144" fmla="*/ 201305 h 1753737"/>
                  <a:gd name="connsiteX145" fmla="*/ 88710 w 3077570"/>
                  <a:gd name="connsiteY145" fmla="*/ 201305 h 1753737"/>
                  <a:gd name="connsiteX146" fmla="*/ 88710 w 3077570"/>
                  <a:gd name="connsiteY146" fmla="*/ 187657 h 1753737"/>
                  <a:gd name="connsiteX147" fmla="*/ 88710 w 3077570"/>
                  <a:gd name="connsiteY147" fmla="*/ 184245 h 1753737"/>
                  <a:gd name="connsiteX148" fmla="*/ 88710 w 3077570"/>
                  <a:gd name="connsiteY148" fmla="*/ 163773 h 1753737"/>
                  <a:gd name="connsiteX149" fmla="*/ 68239 w 3077570"/>
                  <a:gd name="connsiteY149" fmla="*/ 163773 h 1753737"/>
                  <a:gd name="connsiteX150" fmla="*/ 68239 w 3077570"/>
                  <a:gd name="connsiteY150" fmla="*/ 139890 h 1753737"/>
                  <a:gd name="connsiteX151" fmla="*/ 61415 w 3077570"/>
                  <a:gd name="connsiteY151" fmla="*/ 139890 h 1753737"/>
                  <a:gd name="connsiteX152" fmla="*/ 61415 w 3077570"/>
                  <a:gd name="connsiteY152" fmla="*/ 119418 h 1753737"/>
                  <a:gd name="connsiteX153" fmla="*/ 58003 w 3077570"/>
                  <a:gd name="connsiteY153" fmla="*/ 119418 h 1753737"/>
                  <a:gd name="connsiteX154" fmla="*/ 58003 w 3077570"/>
                  <a:gd name="connsiteY154" fmla="*/ 105770 h 1753737"/>
                  <a:gd name="connsiteX155" fmla="*/ 47767 w 3077570"/>
                  <a:gd name="connsiteY155" fmla="*/ 105770 h 1753737"/>
                  <a:gd name="connsiteX156" fmla="*/ 47767 w 3077570"/>
                  <a:gd name="connsiteY156" fmla="*/ 95535 h 1753737"/>
                  <a:gd name="connsiteX157" fmla="*/ 40943 w 3077570"/>
                  <a:gd name="connsiteY157" fmla="*/ 95535 h 1753737"/>
                  <a:gd name="connsiteX158" fmla="*/ 40943 w 3077570"/>
                  <a:gd name="connsiteY158" fmla="*/ 78475 h 1753737"/>
                  <a:gd name="connsiteX159" fmla="*/ 37531 w 3077570"/>
                  <a:gd name="connsiteY159" fmla="*/ 78475 h 1753737"/>
                  <a:gd name="connsiteX160" fmla="*/ 37531 w 3077570"/>
                  <a:gd name="connsiteY160" fmla="*/ 58003 h 1753737"/>
                  <a:gd name="connsiteX161" fmla="*/ 27295 w 3077570"/>
                  <a:gd name="connsiteY161" fmla="*/ 58003 h 1753737"/>
                  <a:gd name="connsiteX162" fmla="*/ 27295 w 3077570"/>
                  <a:gd name="connsiteY162" fmla="*/ 40943 h 1753737"/>
                  <a:gd name="connsiteX163" fmla="*/ 27295 w 3077570"/>
                  <a:gd name="connsiteY163" fmla="*/ 40943 h 1753737"/>
                  <a:gd name="connsiteX164" fmla="*/ 27295 w 3077570"/>
                  <a:gd name="connsiteY164" fmla="*/ 23884 h 1753737"/>
                  <a:gd name="connsiteX165" fmla="*/ 20471 w 3077570"/>
                  <a:gd name="connsiteY165" fmla="*/ 23884 h 1753737"/>
                  <a:gd name="connsiteX166" fmla="*/ 20471 w 3077570"/>
                  <a:gd name="connsiteY166" fmla="*/ 0 h 1753737"/>
                  <a:gd name="connsiteX167" fmla="*/ 0 w 3077570"/>
                  <a:gd name="connsiteY167" fmla="*/ 0 h 175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077570" h="1753737">
                    <a:moveTo>
                      <a:pt x="3077570" y="1753737"/>
                    </a:moveTo>
                    <a:lnTo>
                      <a:pt x="2702257" y="1753737"/>
                    </a:lnTo>
                    <a:lnTo>
                      <a:pt x="2702257" y="1712794"/>
                    </a:lnTo>
                    <a:lnTo>
                      <a:pt x="2412242" y="1712794"/>
                    </a:lnTo>
                    <a:lnTo>
                      <a:pt x="2412242" y="1695735"/>
                    </a:lnTo>
                    <a:lnTo>
                      <a:pt x="2118815" y="1695735"/>
                    </a:lnTo>
                    <a:lnTo>
                      <a:pt x="2118815" y="1665027"/>
                    </a:lnTo>
                    <a:lnTo>
                      <a:pt x="2105167" y="1665027"/>
                    </a:lnTo>
                    <a:lnTo>
                      <a:pt x="2105167" y="1651379"/>
                    </a:lnTo>
                    <a:lnTo>
                      <a:pt x="1972101" y="1651379"/>
                    </a:lnTo>
                    <a:lnTo>
                      <a:pt x="1972101" y="1630908"/>
                    </a:lnTo>
                    <a:lnTo>
                      <a:pt x="1944806" y="1630908"/>
                    </a:lnTo>
                    <a:lnTo>
                      <a:pt x="1944806" y="1610436"/>
                    </a:lnTo>
                    <a:lnTo>
                      <a:pt x="1798092" y="1610436"/>
                    </a:lnTo>
                    <a:lnTo>
                      <a:pt x="1798092" y="1593376"/>
                    </a:lnTo>
                    <a:lnTo>
                      <a:pt x="1501254" y="1593376"/>
                    </a:lnTo>
                    <a:lnTo>
                      <a:pt x="1501254" y="1545609"/>
                    </a:lnTo>
                    <a:lnTo>
                      <a:pt x="1473958" y="1545609"/>
                    </a:lnTo>
                    <a:lnTo>
                      <a:pt x="1473958" y="1528549"/>
                    </a:lnTo>
                    <a:lnTo>
                      <a:pt x="1450074" y="1528549"/>
                    </a:lnTo>
                    <a:lnTo>
                      <a:pt x="1450074" y="1514902"/>
                    </a:lnTo>
                    <a:lnTo>
                      <a:pt x="1364776" y="1514902"/>
                    </a:lnTo>
                    <a:lnTo>
                      <a:pt x="1364776" y="1487606"/>
                    </a:lnTo>
                    <a:lnTo>
                      <a:pt x="1166883" y="1487606"/>
                    </a:lnTo>
                    <a:lnTo>
                      <a:pt x="1166883" y="1467135"/>
                    </a:lnTo>
                    <a:lnTo>
                      <a:pt x="1139588" y="1467135"/>
                    </a:lnTo>
                    <a:lnTo>
                      <a:pt x="1139588" y="1450075"/>
                    </a:lnTo>
                    <a:lnTo>
                      <a:pt x="1054289" y="1450075"/>
                    </a:lnTo>
                    <a:lnTo>
                      <a:pt x="1054289" y="1429603"/>
                    </a:lnTo>
                    <a:lnTo>
                      <a:pt x="1006522" y="1429603"/>
                    </a:lnTo>
                    <a:lnTo>
                      <a:pt x="1006522" y="1415955"/>
                    </a:lnTo>
                    <a:lnTo>
                      <a:pt x="979227" y="1415955"/>
                    </a:lnTo>
                    <a:lnTo>
                      <a:pt x="979227" y="1378424"/>
                    </a:lnTo>
                    <a:lnTo>
                      <a:pt x="965579" y="1378424"/>
                    </a:lnTo>
                    <a:lnTo>
                      <a:pt x="965579" y="1364776"/>
                    </a:lnTo>
                    <a:lnTo>
                      <a:pt x="962167" y="1364776"/>
                    </a:lnTo>
                    <a:lnTo>
                      <a:pt x="962167" y="1340893"/>
                    </a:lnTo>
                    <a:lnTo>
                      <a:pt x="955343" y="1340893"/>
                    </a:lnTo>
                    <a:lnTo>
                      <a:pt x="955343" y="1313597"/>
                    </a:lnTo>
                    <a:lnTo>
                      <a:pt x="917812" y="1313597"/>
                    </a:lnTo>
                    <a:lnTo>
                      <a:pt x="917812" y="1296537"/>
                    </a:lnTo>
                    <a:lnTo>
                      <a:pt x="890516" y="1296537"/>
                    </a:lnTo>
                    <a:lnTo>
                      <a:pt x="890516" y="1255594"/>
                    </a:lnTo>
                    <a:lnTo>
                      <a:pt x="856397" y="1255594"/>
                    </a:lnTo>
                    <a:lnTo>
                      <a:pt x="856397" y="1241946"/>
                    </a:lnTo>
                    <a:lnTo>
                      <a:pt x="832513" y="1241946"/>
                    </a:lnTo>
                    <a:lnTo>
                      <a:pt x="832513" y="1224887"/>
                    </a:lnTo>
                    <a:lnTo>
                      <a:pt x="805218" y="1224887"/>
                    </a:lnTo>
                    <a:lnTo>
                      <a:pt x="805218" y="1207827"/>
                    </a:lnTo>
                    <a:lnTo>
                      <a:pt x="757451" y="1207827"/>
                    </a:lnTo>
                    <a:lnTo>
                      <a:pt x="757451" y="1187355"/>
                    </a:lnTo>
                    <a:lnTo>
                      <a:pt x="736979" y="1187355"/>
                    </a:lnTo>
                    <a:lnTo>
                      <a:pt x="736979" y="1170296"/>
                    </a:lnTo>
                    <a:lnTo>
                      <a:pt x="733567" y="1170296"/>
                    </a:lnTo>
                    <a:lnTo>
                      <a:pt x="733567" y="1156648"/>
                    </a:lnTo>
                    <a:lnTo>
                      <a:pt x="723331" y="1156648"/>
                    </a:lnTo>
                    <a:lnTo>
                      <a:pt x="723331" y="1143000"/>
                    </a:lnTo>
                    <a:lnTo>
                      <a:pt x="713095" y="1143000"/>
                    </a:lnTo>
                    <a:lnTo>
                      <a:pt x="713095" y="1132764"/>
                    </a:lnTo>
                    <a:lnTo>
                      <a:pt x="702860" y="1132764"/>
                    </a:lnTo>
                    <a:lnTo>
                      <a:pt x="702860" y="1122529"/>
                    </a:lnTo>
                    <a:lnTo>
                      <a:pt x="682388" y="1122529"/>
                    </a:lnTo>
                    <a:lnTo>
                      <a:pt x="682388" y="1105469"/>
                    </a:lnTo>
                    <a:lnTo>
                      <a:pt x="638033" y="1105469"/>
                    </a:lnTo>
                    <a:lnTo>
                      <a:pt x="638033" y="1084997"/>
                    </a:lnTo>
                    <a:lnTo>
                      <a:pt x="624385" y="1084997"/>
                    </a:lnTo>
                    <a:lnTo>
                      <a:pt x="624385" y="1071349"/>
                    </a:lnTo>
                    <a:lnTo>
                      <a:pt x="617561" y="1071349"/>
                    </a:lnTo>
                    <a:lnTo>
                      <a:pt x="617561" y="1054290"/>
                    </a:lnTo>
                    <a:lnTo>
                      <a:pt x="610737" y="1054290"/>
                    </a:lnTo>
                    <a:lnTo>
                      <a:pt x="610737" y="1033818"/>
                    </a:lnTo>
                    <a:lnTo>
                      <a:pt x="603913" y="1026994"/>
                    </a:lnTo>
                    <a:lnTo>
                      <a:pt x="603913" y="1013346"/>
                    </a:lnTo>
                    <a:lnTo>
                      <a:pt x="597089" y="1013346"/>
                    </a:lnTo>
                    <a:lnTo>
                      <a:pt x="597089" y="996287"/>
                    </a:lnTo>
                    <a:lnTo>
                      <a:pt x="590265" y="996287"/>
                    </a:lnTo>
                    <a:lnTo>
                      <a:pt x="590265" y="986051"/>
                    </a:lnTo>
                    <a:lnTo>
                      <a:pt x="559558" y="986051"/>
                    </a:lnTo>
                    <a:lnTo>
                      <a:pt x="559558" y="962167"/>
                    </a:lnTo>
                    <a:lnTo>
                      <a:pt x="535674" y="962167"/>
                    </a:lnTo>
                    <a:lnTo>
                      <a:pt x="535674" y="931460"/>
                    </a:lnTo>
                    <a:lnTo>
                      <a:pt x="504967" y="931460"/>
                    </a:lnTo>
                    <a:lnTo>
                      <a:pt x="504967" y="907576"/>
                    </a:lnTo>
                    <a:lnTo>
                      <a:pt x="498143" y="907576"/>
                    </a:lnTo>
                    <a:lnTo>
                      <a:pt x="498143" y="893929"/>
                    </a:lnTo>
                    <a:lnTo>
                      <a:pt x="494731" y="893929"/>
                    </a:lnTo>
                    <a:lnTo>
                      <a:pt x="494731" y="880281"/>
                    </a:lnTo>
                    <a:lnTo>
                      <a:pt x="491319" y="880281"/>
                    </a:lnTo>
                    <a:lnTo>
                      <a:pt x="487907" y="876869"/>
                    </a:lnTo>
                    <a:lnTo>
                      <a:pt x="464024" y="876869"/>
                    </a:lnTo>
                    <a:lnTo>
                      <a:pt x="464024" y="859809"/>
                    </a:lnTo>
                    <a:lnTo>
                      <a:pt x="406021" y="859809"/>
                    </a:lnTo>
                    <a:lnTo>
                      <a:pt x="406021" y="825690"/>
                    </a:lnTo>
                    <a:lnTo>
                      <a:pt x="378725" y="825690"/>
                    </a:lnTo>
                    <a:lnTo>
                      <a:pt x="378725" y="808630"/>
                    </a:lnTo>
                    <a:lnTo>
                      <a:pt x="365077" y="808630"/>
                    </a:lnTo>
                    <a:lnTo>
                      <a:pt x="365077" y="791570"/>
                    </a:lnTo>
                    <a:lnTo>
                      <a:pt x="361665" y="791570"/>
                    </a:lnTo>
                    <a:lnTo>
                      <a:pt x="361665" y="771099"/>
                    </a:lnTo>
                    <a:lnTo>
                      <a:pt x="351430" y="771099"/>
                    </a:lnTo>
                    <a:lnTo>
                      <a:pt x="351430" y="736979"/>
                    </a:lnTo>
                    <a:lnTo>
                      <a:pt x="317310" y="736979"/>
                    </a:lnTo>
                    <a:lnTo>
                      <a:pt x="317310" y="719920"/>
                    </a:lnTo>
                    <a:lnTo>
                      <a:pt x="300251" y="719920"/>
                    </a:lnTo>
                    <a:lnTo>
                      <a:pt x="300251" y="702860"/>
                    </a:lnTo>
                    <a:lnTo>
                      <a:pt x="283191" y="702860"/>
                    </a:lnTo>
                    <a:lnTo>
                      <a:pt x="283191" y="685800"/>
                    </a:lnTo>
                    <a:lnTo>
                      <a:pt x="276367" y="685800"/>
                    </a:lnTo>
                    <a:lnTo>
                      <a:pt x="276367" y="665329"/>
                    </a:lnTo>
                    <a:lnTo>
                      <a:pt x="262719" y="665329"/>
                    </a:lnTo>
                    <a:lnTo>
                      <a:pt x="262719" y="648269"/>
                    </a:lnTo>
                    <a:lnTo>
                      <a:pt x="255895" y="648269"/>
                    </a:lnTo>
                    <a:lnTo>
                      <a:pt x="255895" y="614149"/>
                    </a:lnTo>
                    <a:lnTo>
                      <a:pt x="242248" y="614149"/>
                    </a:lnTo>
                    <a:lnTo>
                      <a:pt x="242248" y="597090"/>
                    </a:lnTo>
                    <a:lnTo>
                      <a:pt x="232012" y="597090"/>
                    </a:lnTo>
                    <a:lnTo>
                      <a:pt x="232012" y="576618"/>
                    </a:lnTo>
                    <a:lnTo>
                      <a:pt x="228600" y="576618"/>
                    </a:lnTo>
                    <a:lnTo>
                      <a:pt x="228600" y="562970"/>
                    </a:lnTo>
                    <a:lnTo>
                      <a:pt x="228600" y="562970"/>
                    </a:lnTo>
                    <a:lnTo>
                      <a:pt x="228600" y="532263"/>
                    </a:lnTo>
                    <a:lnTo>
                      <a:pt x="214952" y="532263"/>
                    </a:lnTo>
                    <a:lnTo>
                      <a:pt x="214952" y="481084"/>
                    </a:lnTo>
                    <a:lnTo>
                      <a:pt x="204716" y="481084"/>
                    </a:lnTo>
                    <a:lnTo>
                      <a:pt x="204716" y="443552"/>
                    </a:lnTo>
                    <a:lnTo>
                      <a:pt x="197892" y="443552"/>
                    </a:lnTo>
                    <a:lnTo>
                      <a:pt x="197892" y="423081"/>
                    </a:lnTo>
                    <a:lnTo>
                      <a:pt x="194480" y="423081"/>
                    </a:lnTo>
                    <a:lnTo>
                      <a:pt x="194480" y="385549"/>
                    </a:lnTo>
                    <a:lnTo>
                      <a:pt x="150125" y="385549"/>
                    </a:lnTo>
                    <a:lnTo>
                      <a:pt x="150125" y="371902"/>
                    </a:lnTo>
                    <a:lnTo>
                      <a:pt x="143301" y="365078"/>
                    </a:lnTo>
                    <a:lnTo>
                      <a:pt x="143301" y="334370"/>
                    </a:lnTo>
                    <a:lnTo>
                      <a:pt x="129654" y="334370"/>
                    </a:lnTo>
                    <a:lnTo>
                      <a:pt x="129654" y="317311"/>
                    </a:lnTo>
                    <a:lnTo>
                      <a:pt x="122830" y="317311"/>
                    </a:lnTo>
                    <a:lnTo>
                      <a:pt x="122830" y="296839"/>
                    </a:lnTo>
                    <a:lnTo>
                      <a:pt x="116006" y="296839"/>
                    </a:lnTo>
                    <a:lnTo>
                      <a:pt x="116006" y="283191"/>
                    </a:lnTo>
                    <a:lnTo>
                      <a:pt x="102358" y="283191"/>
                    </a:lnTo>
                    <a:lnTo>
                      <a:pt x="102358" y="249072"/>
                    </a:lnTo>
                    <a:lnTo>
                      <a:pt x="95534" y="249072"/>
                    </a:lnTo>
                    <a:lnTo>
                      <a:pt x="95534" y="214952"/>
                    </a:lnTo>
                    <a:lnTo>
                      <a:pt x="92122" y="214952"/>
                    </a:lnTo>
                    <a:lnTo>
                      <a:pt x="92122" y="201305"/>
                    </a:lnTo>
                    <a:lnTo>
                      <a:pt x="88710" y="201305"/>
                    </a:lnTo>
                    <a:lnTo>
                      <a:pt x="88710" y="187657"/>
                    </a:lnTo>
                    <a:lnTo>
                      <a:pt x="88710" y="184245"/>
                    </a:lnTo>
                    <a:lnTo>
                      <a:pt x="88710" y="163773"/>
                    </a:lnTo>
                    <a:lnTo>
                      <a:pt x="68239" y="163773"/>
                    </a:lnTo>
                    <a:lnTo>
                      <a:pt x="68239" y="139890"/>
                    </a:lnTo>
                    <a:lnTo>
                      <a:pt x="61415" y="139890"/>
                    </a:lnTo>
                    <a:lnTo>
                      <a:pt x="61415" y="119418"/>
                    </a:lnTo>
                    <a:lnTo>
                      <a:pt x="58003" y="119418"/>
                    </a:lnTo>
                    <a:lnTo>
                      <a:pt x="58003" y="105770"/>
                    </a:lnTo>
                    <a:lnTo>
                      <a:pt x="47767" y="105770"/>
                    </a:lnTo>
                    <a:lnTo>
                      <a:pt x="47767" y="95535"/>
                    </a:lnTo>
                    <a:lnTo>
                      <a:pt x="40943" y="95535"/>
                    </a:lnTo>
                    <a:lnTo>
                      <a:pt x="40943" y="78475"/>
                    </a:lnTo>
                    <a:lnTo>
                      <a:pt x="37531" y="78475"/>
                    </a:lnTo>
                    <a:lnTo>
                      <a:pt x="37531" y="58003"/>
                    </a:lnTo>
                    <a:lnTo>
                      <a:pt x="27295" y="58003"/>
                    </a:lnTo>
                    <a:lnTo>
                      <a:pt x="27295" y="40943"/>
                    </a:lnTo>
                    <a:lnTo>
                      <a:pt x="27295" y="40943"/>
                    </a:lnTo>
                    <a:lnTo>
                      <a:pt x="27295" y="23884"/>
                    </a:lnTo>
                    <a:lnTo>
                      <a:pt x="20471" y="23884"/>
                    </a:lnTo>
                    <a:lnTo>
                      <a:pt x="20471" y="0"/>
                    </a:lnTo>
                    <a:lnTo>
                      <a:pt x="0" y="0"/>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62" name="Freeform 161"/>
              <p:cNvSpPr/>
              <p:nvPr/>
            </p:nvSpPr>
            <p:spPr>
              <a:xfrm>
                <a:off x="5133975" y="2526506"/>
                <a:ext cx="647700" cy="890588"/>
              </a:xfrm>
              <a:custGeom>
                <a:avLst/>
                <a:gdLst>
                  <a:gd name="connsiteX0" fmla="*/ 647700 w 647700"/>
                  <a:gd name="connsiteY0" fmla="*/ 890588 h 890588"/>
                  <a:gd name="connsiteX1" fmla="*/ 647700 w 647700"/>
                  <a:gd name="connsiteY1" fmla="*/ 814388 h 890588"/>
                  <a:gd name="connsiteX2" fmla="*/ 631031 w 647700"/>
                  <a:gd name="connsiteY2" fmla="*/ 814388 h 890588"/>
                  <a:gd name="connsiteX3" fmla="*/ 631031 w 647700"/>
                  <a:gd name="connsiteY3" fmla="*/ 797719 h 890588"/>
                  <a:gd name="connsiteX4" fmla="*/ 623888 w 647700"/>
                  <a:gd name="connsiteY4" fmla="*/ 797719 h 890588"/>
                  <a:gd name="connsiteX5" fmla="*/ 623888 w 647700"/>
                  <a:gd name="connsiteY5" fmla="*/ 778669 h 890588"/>
                  <a:gd name="connsiteX6" fmla="*/ 621506 w 647700"/>
                  <a:gd name="connsiteY6" fmla="*/ 778669 h 890588"/>
                  <a:gd name="connsiteX7" fmla="*/ 621506 w 647700"/>
                  <a:gd name="connsiteY7" fmla="*/ 762000 h 890588"/>
                  <a:gd name="connsiteX8" fmla="*/ 614363 w 647700"/>
                  <a:gd name="connsiteY8" fmla="*/ 762000 h 890588"/>
                  <a:gd name="connsiteX9" fmla="*/ 614363 w 647700"/>
                  <a:gd name="connsiteY9" fmla="*/ 750094 h 890588"/>
                  <a:gd name="connsiteX10" fmla="*/ 602456 w 647700"/>
                  <a:gd name="connsiteY10" fmla="*/ 750094 h 890588"/>
                  <a:gd name="connsiteX11" fmla="*/ 602456 w 647700"/>
                  <a:gd name="connsiteY11" fmla="*/ 731044 h 890588"/>
                  <a:gd name="connsiteX12" fmla="*/ 597694 w 647700"/>
                  <a:gd name="connsiteY12" fmla="*/ 731044 h 890588"/>
                  <a:gd name="connsiteX13" fmla="*/ 597694 w 647700"/>
                  <a:gd name="connsiteY13" fmla="*/ 711994 h 890588"/>
                  <a:gd name="connsiteX14" fmla="*/ 590550 w 647700"/>
                  <a:gd name="connsiteY14" fmla="*/ 711994 h 890588"/>
                  <a:gd name="connsiteX15" fmla="*/ 590550 w 647700"/>
                  <a:gd name="connsiteY15" fmla="*/ 661988 h 890588"/>
                  <a:gd name="connsiteX16" fmla="*/ 573881 w 647700"/>
                  <a:gd name="connsiteY16" fmla="*/ 661988 h 890588"/>
                  <a:gd name="connsiteX17" fmla="*/ 573881 w 647700"/>
                  <a:gd name="connsiteY17" fmla="*/ 640557 h 890588"/>
                  <a:gd name="connsiteX18" fmla="*/ 569119 w 647700"/>
                  <a:gd name="connsiteY18" fmla="*/ 640557 h 890588"/>
                  <a:gd name="connsiteX19" fmla="*/ 569119 w 647700"/>
                  <a:gd name="connsiteY19" fmla="*/ 611982 h 890588"/>
                  <a:gd name="connsiteX20" fmla="*/ 561975 w 647700"/>
                  <a:gd name="connsiteY20" fmla="*/ 611982 h 890588"/>
                  <a:gd name="connsiteX21" fmla="*/ 561975 w 647700"/>
                  <a:gd name="connsiteY21" fmla="*/ 592932 h 890588"/>
                  <a:gd name="connsiteX22" fmla="*/ 511969 w 647700"/>
                  <a:gd name="connsiteY22" fmla="*/ 592932 h 890588"/>
                  <a:gd name="connsiteX23" fmla="*/ 511969 w 647700"/>
                  <a:gd name="connsiteY23" fmla="*/ 573882 h 890588"/>
                  <a:gd name="connsiteX24" fmla="*/ 500063 w 647700"/>
                  <a:gd name="connsiteY24" fmla="*/ 573882 h 890588"/>
                  <a:gd name="connsiteX25" fmla="*/ 500063 w 647700"/>
                  <a:gd name="connsiteY25" fmla="*/ 535782 h 890588"/>
                  <a:gd name="connsiteX26" fmla="*/ 483394 w 647700"/>
                  <a:gd name="connsiteY26" fmla="*/ 535782 h 890588"/>
                  <a:gd name="connsiteX27" fmla="*/ 483394 w 647700"/>
                  <a:gd name="connsiteY27" fmla="*/ 521494 h 890588"/>
                  <a:gd name="connsiteX28" fmla="*/ 454819 w 647700"/>
                  <a:gd name="connsiteY28" fmla="*/ 521494 h 890588"/>
                  <a:gd name="connsiteX29" fmla="*/ 454819 w 647700"/>
                  <a:gd name="connsiteY29" fmla="*/ 511969 h 890588"/>
                  <a:gd name="connsiteX30" fmla="*/ 445294 w 647700"/>
                  <a:gd name="connsiteY30" fmla="*/ 511969 h 890588"/>
                  <a:gd name="connsiteX31" fmla="*/ 445294 w 647700"/>
                  <a:gd name="connsiteY31" fmla="*/ 497682 h 890588"/>
                  <a:gd name="connsiteX32" fmla="*/ 433388 w 647700"/>
                  <a:gd name="connsiteY32" fmla="*/ 497682 h 890588"/>
                  <a:gd name="connsiteX33" fmla="*/ 433388 w 647700"/>
                  <a:gd name="connsiteY33" fmla="*/ 481013 h 890588"/>
                  <a:gd name="connsiteX34" fmla="*/ 426244 w 647700"/>
                  <a:gd name="connsiteY34" fmla="*/ 481013 h 890588"/>
                  <a:gd name="connsiteX35" fmla="*/ 426244 w 647700"/>
                  <a:gd name="connsiteY35" fmla="*/ 464344 h 890588"/>
                  <a:gd name="connsiteX36" fmla="*/ 416719 w 647700"/>
                  <a:gd name="connsiteY36" fmla="*/ 464344 h 890588"/>
                  <a:gd name="connsiteX37" fmla="*/ 416719 w 647700"/>
                  <a:gd name="connsiteY37" fmla="*/ 445294 h 890588"/>
                  <a:gd name="connsiteX38" fmla="*/ 383381 w 647700"/>
                  <a:gd name="connsiteY38" fmla="*/ 445294 h 890588"/>
                  <a:gd name="connsiteX39" fmla="*/ 383381 w 647700"/>
                  <a:gd name="connsiteY39" fmla="*/ 426244 h 890588"/>
                  <a:gd name="connsiteX40" fmla="*/ 371475 w 647700"/>
                  <a:gd name="connsiteY40" fmla="*/ 426244 h 890588"/>
                  <a:gd name="connsiteX41" fmla="*/ 371475 w 647700"/>
                  <a:gd name="connsiteY41" fmla="*/ 395288 h 890588"/>
                  <a:gd name="connsiteX42" fmla="*/ 361950 w 647700"/>
                  <a:gd name="connsiteY42" fmla="*/ 395288 h 890588"/>
                  <a:gd name="connsiteX43" fmla="*/ 361950 w 647700"/>
                  <a:gd name="connsiteY43" fmla="*/ 373857 h 890588"/>
                  <a:gd name="connsiteX44" fmla="*/ 352425 w 647700"/>
                  <a:gd name="connsiteY44" fmla="*/ 373857 h 890588"/>
                  <a:gd name="connsiteX45" fmla="*/ 352425 w 647700"/>
                  <a:gd name="connsiteY45" fmla="*/ 354807 h 890588"/>
                  <a:gd name="connsiteX46" fmla="*/ 340519 w 647700"/>
                  <a:gd name="connsiteY46" fmla="*/ 354807 h 890588"/>
                  <a:gd name="connsiteX47" fmla="*/ 340519 w 647700"/>
                  <a:gd name="connsiteY47" fmla="*/ 340519 h 890588"/>
                  <a:gd name="connsiteX48" fmla="*/ 300038 w 647700"/>
                  <a:gd name="connsiteY48" fmla="*/ 340519 h 890588"/>
                  <a:gd name="connsiteX49" fmla="*/ 300038 w 647700"/>
                  <a:gd name="connsiteY49" fmla="*/ 321469 h 890588"/>
                  <a:gd name="connsiteX50" fmla="*/ 292894 w 647700"/>
                  <a:gd name="connsiteY50" fmla="*/ 321469 h 890588"/>
                  <a:gd name="connsiteX51" fmla="*/ 292894 w 647700"/>
                  <a:gd name="connsiteY51" fmla="*/ 307182 h 890588"/>
                  <a:gd name="connsiteX52" fmla="*/ 288131 w 647700"/>
                  <a:gd name="connsiteY52" fmla="*/ 307182 h 890588"/>
                  <a:gd name="connsiteX53" fmla="*/ 288131 w 647700"/>
                  <a:gd name="connsiteY53" fmla="*/ 297657 h 890588"/>
                  <a:gd name="connsiteX54" fmla="*/ 240506 w 647700"/>
                  <a:gd name="connsiteY54" fmla="*/ 297657 h 890588"/>
                  <a:gd name="connsiteX55" fmla="*/ 240506 w 647700"/>
                  <a:gd name="connsiteY55" fmla="*/ 278607 h 890588"/>
                  <a:gd name="connsiteX56" fmla="*/ 226219 w 647700"/>
                  <a:gd name="connsiteY56" fmla="*/ 278607 h 890588"/>
                  <a:gd name="connsiteX57" fmla="*/ 226219 w 647700"/>
                  <a:gd name="connsiteY57" fmla="*/ 261938 h 890588"/>
                  <a:gd name="connsiteX58" fmla="*/ 164306 w 647700"/>
                  <a:gd name="connsiteY58" fmla="*/ 261938 h 890588"/>
                  <a:gd name="connsiteX59" fmla="*/ 164306 w 647700"/>
                  <a:gd name="connsiteY59" fmla="*/ 250032 h 890588"/>
                  <a:gd name="connsiteX60" fmla="*/ 154781 w 647700"/>
                  <a:gd name="connsiteY60" fmla="*/ 240507 h 890588"/>
                  <a:gd name="connsiteX61" fmla="*/ 154781 w 647700"/>
                  <a:gd name="connsiteY61" fmla="*/ 180975 h 890588"/>
                  <a:gd name="connsiteX62" fmla="*/ 142875 w 647700"/>
                  <a:gd name="connsiteY62" fmla="*/ 180975 h 890588"/>
                  <a:gd name="connsiteX63" fmla="*/ 142875 w 647700"/>
                  <a:gd name="connsiteY63" fmla="*/ 133350 h 890588"/>
                  <a:gd name="connsiteX64" fmla="*/ 128588 w 647700"/>
                  <a:gd name="connsiteY64" fmla="*/ 133350 h 890588"/>
                  <a:gd name="connsiteX65" fmla="*/ 128588 w 647700"/>
                  <a:gd name="connsiteY65" fmla="*/ 121444 h 890588"/>
                  <a:gd name="connsiteX66" fmla="*/ 123825 w 647700"/>
                  <a:gd name="connsiteY66" fmla="*/ 121444 h 890588"/>
                  <a:gd name="connsiteX67" fmla="*/ 123825 w 647700"/>
                  <a:gd name="connsiteY67" fmla="*/ 97632 h 890588"/>
                  <a:gd name="connsiteX68" fmla="*/ 123825 w 647700"/>
                  <a:gd name="connsiteY68" fmla="*/ 97632 h 890588"/>
                  <a:gd name="connsiteX69" fmla="*/ 123825 w 647700"/>
                  <a:gd name="connsiteY69" fmla="*/ 52388 h 890588"/>
                  <a:gd name="connsiteX70" fmla="*/ 59531 w 647700"/>
                  <a:gd name="connsiteY70" fmla="*/ 52388 h 890588"/>
                  <a:gd name="connsiteX71" fmla="*/ 59531 w 647700"/>
                  <a:gd name="connsiteY71" fmla="*/ 35719 h 890588"/>
                  <a:gd name="connsiteX72" fmla="*/ 42863 w 647700"/>
                  <a:gd name="connsiteY72" fmla="*/ 35719 h 890588"/>
                  <a:gd name="connsiteX73" fmla="*/ 42863 w 647700"/>
                  <a:gd name="connsiteY73" fmla="*/ 26194 h 890588"/>
                  <a:gd name="connsiteX74" fmla="*/ 35719 w 647700"/>
                  <a:gd name="connsiteY74" fmla="*/ 26194 h 890588"/>
                  <a:gd name="connsiteX75" fmla="*/ 35719 w 647700"/>
                  <a:gd name="connsiteY75" fmla="*/ 0 h 890588"/>
                  <a:gd name="connsiteX76" fmla="*/ 0 w 647700"/>
                  <a:gd name="connsiteY76" fmla="*/ 0 h 89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47700" h="890588">
                    <a:moveTo>
                      <a:pt x="647700" y="890588"/>
                    </a:moveTo>
                    <a:lnTo>
                      <a:pt x="647700" y="814388"/>
                    </a:lnTo>
                    <a:lnTo>
                      <a:pt x="631031" y="814388"/>
                    </a:lnTo>
                    <a:lnTo>
                      <a:pt x="631031" y="797719"/>
                    </a:lnTo>
                    <a:lnTo>
                      <a:pt x="623888" y="797719"/>
                    </a:lnTo>
                    <a:lnTo>
                      <a:pt x="623888" y="778669"/>
                    </a:lnTo>
                    <a:lnTo>
                      <a:pt x="621506" y="778669"/>
                    </a:lnTo>
                    <a:lnTo>
                      <a:pt x="621506" y="762000"/>
                    </a:lnTo>
                    <a:lnTo>
                      <a:pt x="614363" y="762000"/>
                    </a:lnTo>
                    <a:lnTo>
                      <a:pt x="614363" y="750094"/>
                    </a:lnTo>
                    <a:lnTo>
                      <a:pt x="602456" y="750094"/>
                    </a:lnTo>
                    <a:lnTo>
                      <a:pt x="602456" y="731044"/>
                    </a:lnTo>
                    <a:lnTo>
                      <a:pt x="597694" y="731044"/>
                    </a:lnTo>
                    <a:lnTo>
                      <a:pt x="597694" y="711994"/>
                    </a:lnTo>
                    <a:lnTo>
                      <a:pt x="590550" y="711994"/>
                    </a:lnTo>
                    <a:lnTo>
                      <a:pt x="590550" y="661988"/>
                    </a:lnTo>
                    <a:lnTo>
                      <a:pt x="573881" y="661988"/>
                    </a:lnTo>
                    <a:lnTo>
                      <a:pt x="573881" y="640557"/>
                    </a:lnTo>
                    <a:lnTo>
                      <a:pt x="569119" y="640557"/>
                    </a:lnTo>
                    <a:lnTo>
                      <a:pt x="569119" y="611982"/>
                    </a:lnTo>
                    <a:lnTo>
                      <a:pt x="561975" y="611982"/>
                    </a:lnTo>
                    <a:lnTo>
                      <a:pt x="561975" y="592932"/>
                    </a:lnTo>
                    <a:lnTo>
                      <a:pt x="511969" y="592932"/>
                    </a:lnTo>
                    <a:lnTo>
                      <a:pt x="511969" y="573882"/>
                    </a:lnTo>
                    <a:lnTo>
                      <a:pt x="500063" y="573882"/>
                    </a:lnTo>
                    <a:lnTo>
                      <a:pt x="500063" y="535782"/>
                    </a:lnTo>
                    <a:lnTo>
                      <a:pt x="483394" y="535782"/>
                    </a:lnTo>
                    <a:lnTo>
                      <a:pt x="483394" y="521494"/>
                    </a:lnTo>
                    <a:lnTo>
                      <a:pt x="454819" y="521494"/>
                    </a:lnTo>
                    <a:lnTo>
                      <a:pt x="454819" y="511969"/>
                    </a:lnTo>
                    <a:lnTo>
                      <a:pt x="445294" y="511969"/>
                    </a:lnTo>
                    <a:lnTo>
                      <a:pt x="445294" y="497682"/>
                    </a:lnTo>
                    <a:lnTo>
                      <a:pt x="433388" y="497682"/>
                    </a:lnTo>
                    <a:lnTo>
                      <a:pt x="433388" y="481013"/>
                    </a:lnTo>
                    <a:lnTo>
                      <a:pt x="426244" y="481013"/>
                    </a:lnTo>
                    <a:lnTo>
                      <a:pt x="426244" y="464344"/>
                    </a:lnTo>
                    <a:lnTo>
                      <a:pt x="416719" y="464344"/>
                    </a:lnTo>
                    <a:lnTo>
                      <a:pt x="416719" y="445294"/>
                    </a:lnTo>
                    <a:lnTo>
                      <a:pt x="383381" y="445294"/>
                    </a:lnTo>
                    <a:lnTo>
                      <a:pt x="383381" y="426244"/>
                    </a:lnTo>
                    <a:lnTo>
                      <a:pt x="371475" y="426244"/>
                    </a:lnTo>
                    <a:lnTo>
                      <a:pt x="371475" y="395288"/>
                    </a:lnTo>
                    <a:lnTo>
                      <a:pt x="361950" y="395288"/>
                    </a:lnTo>
                    <a:lnTo>
                      <a:pt x="361950" y="373857"/>
                    </a:lnTo>
                    <a:lnTo>
                      <a:pt x="352425" y="373857"/>
                    </a:lnTo>
                    <a:lnTo>
                      <a:pt x="352425" y="354807"/>
                    </a:lnTo>
                    <a:lnTo>
                      <a:pt x="340519" y="354807"/>
                    </a:lnTo>
                    <a:lnTo>
                      <a:pt x="340519" y="340519"/>
                    </a:lnTo>
                    <a:lnTo>
                      <a:pt x="300038" y="340519"/>
                    </a:lnTo>
                    <a:lnTo>
                      <a:pt x="300038" y="321469"/>
                    </a:lnTo>
                    <a:lnTo>
                      <a:pt x="292894" y="321469"/>
                    </a:lnTo>
                    <a:lnTo>
                      <a:pt x="292894" y="307182"/>
                    </a:lnTo>
                    <a:lnTo>
                      <a:pt x="288131" y="307182"/>
                    </a:lnTo>
                    <a:lnTo>
                      <a:pt x="288131" y="297657"/>
                    </a:lnTo>
                    <a:lnTo>
                      <a:pt x="240506" y="297657"/>
                    </a:lnTo>
                    <a:lnTo>
                      <a:pt x="240506" y="278607"/>
                    </a:lnTo>
                    <a:lnTo>
                      <a:pt x="226219" y="278607"/>
                    </a:lnTo>
                    <a:lnTo>
                      <a:pt x="226219" y="261938"/>
                    </a:lnTo>
                    <a:lnTo>
                      <a:pt x="164306" y="261938"/>
                    </a:lnTo>
                    <a:lnTo>
                      <a:pt x="164306" y="250032"/>
                    </a:lnTo>
                    <a:lnTo>
                      <a:pt x="154781" y="240507"/>
                    </a:lnTo>
                    <a:lnTo>
                      <a:pt x="154781" y="180975"/>
                    </a:lnTo>
                    <a:lnTo>
                      <a:pt x="142875" y="180975"/>
                    </a:lnTo>
                    <a:lnTo>
                      <a:pt x="142875" y="133350"/>
                    </a:lnTo>
                    <a:lnTo>
                      <a:pt x="128588" y="133350"/>
                    </a:lnTo>
                    <a:lnTo>
                      <a:pt x="128588" y="121444"/>
                    </a:lnTo>
                    <a:lnTo>
                      <a:pt x="123825" y="121444"/>
                    </a:lnTo>
                    <a:lnTo>
                      <a:pt x="123825" y="97632"/>
                    </a:lnTo>
                    <a:lnTo>
                      <a:pt x="123825" y="97632"/>
                    </a:lnTo>
                    <a:lnTo>
                      <a:pt x="123825" y="52388"/>
                    </a:lnTo>
                    <a:lnTo>
                      <a:pt x="59531" y="52388"/>
                    </a:lnTo>
                    <a:lnTo>
                      <a:pt x="59531" y="35719"/>
                    </a:lnTo>
                    <a:lnTo>
                      <a:pt x="42863" y="35719"/>
                    </a:lnTo>
                    <a:lnTo>
                      <a:pt x="42863" y="26194"/>
                    </a:lnTo>
                    <a:lnTo>
                      <a:pt x="35719" y="26194"/>
                    </a:lnTo>
                    <a:lnTo>
                      <a:pt x="35719" y="0"/>
                    </a:lnTo>
                    <a:lnTo>
                      <a:pt x="0" y="0"/>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grpSp>
      <p:graphicFrame>
        <p:nvGraphicFramePr>
          <p:cNvPr id="166" name="Content Placeholder 4"/>
          <p:cNvGraphicFramePr>
            <a:graphicFrameLocks/>
          </p:cNvGraphicFramePr>
          <p:nvPr>
            <p:extLst>
              <p:ext uri="{D42A27DB-BD31-4B8C-83A1-F6EECF244321}">
                <p14:modId xmlns:p14="http://schemas.microsoft.com/office/powerpoint/2010/main" val="2736535972"/>
              </p:ext>
            </p:extLst>
          </p:nvPr>
        </p:nvGraphicFramePr>
        <p:xfrm>
          <a:off x="994379" y="5116437"/>
          <a:ext cx="3229998" cy="1219200"/>
        </p:xfrm>
        <a:graphic>
          <a:graphicData uri="http://schemas.openxmlformats.org/drawingml/2006/table">
            <a:tbl>
              <a:tblPr firstRow="1" bandRow="1"/>
              <a:tblGrid>
                <a:gridCol w="707961"/>
                <a:gridCol w="995298"/>
                <a:gridCol w="1526739"/>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4D4D4D"/>
                          </a:solidFill>
                          <a:latin typeface="Arial" panose="020B0604020202020204" pitchFamily="34" charset="0"/>
                          <a:cs typeface="Arial" panose="020B0604020202020204" pitchFamily="34" charset="0"/>
                        </a:rPr>
                        <a:t>EvTs</a:t>
                      </a:r>
                      <a:r>
                        <a:rPr lang="en-GB" sz="1000" dirty="0" smtClean="0">
                          <a:solidFill>
                            <a:srgbClr val="4D4D4D"/>
                          </a:solidFill>
                          <a:latin typeface="Arial" panose="020B0604020202020204" pitchFamily="34" charset="0"/>
                          <a:cs typeface="Arial" panose="020B0604020202020204" pitchFamily="34" charset="0"/>
                        </a:rPr>
                        <a:t>/total</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SGM,</a:t>
                      </a:r>
                      <a:r>
                        <a:rPr lang="en-GB" sz="1000" baseline="0" dirty="0" smtClean="0">
                          <a:solidFill>
                            <a:srgbClr val="4D4D4D"/>
                          </a:solidFill>
                          <a:latin typeface="Arial" panose="020B0604020202020204" pitchFamily="34" charset="0"/>
                          <a:cs typeface="Arial" panose="020B0604020202020204" pitchFamily="34" charset="0"/>
                        </a:rPr>
                        <a:t> </a:t>
                      </a:r>
                      <a:r>
                        <a:rPr lang="en-GB" sz="1000" baseline="0" dirty="0" err="1" smtClean="0">
                          <a:solidFill>
                            <a:srgbClr val="4D4D4D"/>
                          </a:solidFill>
                          <a:latin typeface="Arial" panose="020B0604020202020204" pitchFamily="34" charset="0"/>
                          <a:cs typeface="Arial" panose="020B0604020202020204" pitchFamily="34" charset="0"/>
                        </a:rPr>
                        <a:t>mois</a:t>
                      </a:r>
                      <a:r>
                        <a:rPr lang="en-GB" sz="1000" dirty="0" smtClean="0">
                          <a:solidFill>
                            <a:srgbClr val="4D4D4D"/>
                          </a:solidFill>
                          <a:latin typeface="Arial" panose="020B0604020202020204" pitchFamily="34" charset="0"/>
                          <a:cs typeface="Arial" panose="020B0604020202020204" pitchFamily="34" charset="0"/>
                        </a:rPr>
                        <a:t> (IC95%)</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CMS1</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85/104</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15,0 (11,7 – 22,4)</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CMS2</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173/242</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40,3 (36,1</a:t>
                      </a:r>
                      <a:r>
                        <a:rPr lang="en-GB" sz="1000" baseline="0" dirty="0" smtClean="0">
                          <a:solidFill>
                            <a:srgbClr val="4D4D4D"/>
                          </a:solidFill>
                          <a:latin typeface="Arial" panose="020B0604020202020204" pitchFamily="34" charset="0"/>
                          <a:cs typeface="Arial" panose="020B0604020202020204" pitchFamily="34" charset="0"/>
                        </a:rPr>
                        <a:t> –</a:t>
                      </a:r>
                      <a:r>
                        <a:rPr lang="en-GB" sz="1000" dirty="0" smtClean="0">
                          <a:solidFill>
                            <a:srgbClr val="4D4D4D"/>
                          </a:solidFill>
                          <a:latin typeface="Arial" panose="020B0604020202020204" pitchFamily="34" charset="0"/>
                          <a:cs typeface="Arial" panose="020B0604020202020204" pitchFamily="34" charset="0"/>
                        </a:rPr>
                        <a:t> 43,1)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CMS3</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58/68</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24,3 (16,4 – 29,0)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CMS4</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127/167</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31,4 (26,3</a:t>
                      </a:r>
                      <a:r>
                        <a:rPr lang="en-GB" sz="1000" baseline="0" dirty="0" smtClean="0">
                          <a:solidFill>
                            <a:srgbClr val="4D4D4D"/>
                          </a:solidFill>
                          <a:latin typeface="Arial" panose="020B0604020202020204" pitchFamily="34" charset="0"/>
                          <a:cs typeface="Arial" panose="020B0604020202020204" pitchFamily="34" charset="0"/>
                        </a:rPr>
                        <a:t> –</a:t>
                      </a:r>
                      <a:r>
                        <a:rPr lang="en-GB" sz="1000" dirty="0" smtClean="0">
                          <a:solidFill>
                            <a:srgbClr val="4D4D4D"/>
                          </a:solidFill>
                          <a:latin typeface="Arial" panose="020B0604020202020204" pitchFamily="34" charset="0"/>
                          <a:cs typeface="Arial" panose="020B0604020202020204" pitchFamily="34" charset="0"/>
                        </a:rPr>
                        <a:t> 36,9)</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7" name="Content Placeholder 4"/>
          <p:cNvGraphicFramePr>
            <a:graphicFrameLocks/>
          </p:cNvGraphicFramePr>
          <p:nvPr>
            <p:extLst>
              <p:ext uri="{D42A27DB-BD31-4B8C-83A1-F6EECF244321}">
                <p14:modId xmlns:p14="http://schemas.microsoft.com/office/powerpoint/2010/main" val="2142548771"/>
              </p:ext>
            </p:extLst>
          </p:nvPr>
        </p:nvGraphicFramePr>
        <p:xfrm>
          <a:off x="5368731" y="5112152"/>
          <a:ext cx="3291619" cy="1219200"/>
        </p:xfrm>
        <a:graphic>
          <a:graphicData uri="http://schemas.openxmlformats.org/drawingml/2006/table">
            <a:tbl>
              <a:tblPr firstRow="1" bandRow="1"/>
              <a:tblGrid>
                <a:gridCol w="707961"/>
                <a:gridCol w="995298"/>
                <a:gridCol w="1588360"/>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4D4D4D"/>
                          </a:solidFill>
                          <a:latin typeface="Arial" panose="020B0604020202020204" pitchFamily="34" charset="0"/>
                          <a:cs typeface="Arial" panose="020B0604020202020204" pitchFamily="34" charset="0"/>
                        </a:rPr>
                        <a:t>Evts</a:t>
                      </a:r>
                      <a:r>
                        <a:rPr lang="en-GB" sz="1000" dirty="0" smtClean="0">
                          <a:solidFill>
                            <a:srgbClr val="4D4D4D"/>
                          </a:solidFill>
                          <a:latin typeface="Arial" panose="020B0604020202020204" pitchFamily="34" charset="0"/>
                          <a:cs typeface="Arial" panose="020B0604020202020204" pitchFamily="34" charset="0"/>
                        </a:rPr>
                        <a:t>/total</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SSPM, </a:t>
                      </a:r>
                      <a:r>
                        <a:rPr lang="en-GB" sz="1000" dirty="0" err="1" smtClean="0">
                          <a:solidFill>
                            <a:srgbClr val="4D4D4D"/>
                          </a:solidFill>
                          <a:latin typeface="Arial" panose="020B0604020202020204" pitchFamily="34" charset="0"/>
                          <a:cs typeface="Arial" panose="020B0604020202020204" pitchFamily="34" charset="0"/>
                        </a:rPr>
                        <a:t>mois</a:t>
                      </a:r>
                      <a:r>
                        <a:rPr lang="en-GB" sz="1000" dirty="0" smtClean="0">
                          <a:solidFill>
                            <a:srgbClr val="4D4D4D"/>
                          </a:solidFill>
                          <a:latin typeface="Arial" panose="020B0604020202020204" pitchFamily="34" charset="0"/>
                          <a:cs typeface="Arial" panose="020B0604020202020204" pitchFamily="34" charset="0"/>
                        </a:rPr>
                        <a:t> (IC95%)</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CMS1</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92/104</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7,1 (5,7 – 8,6)</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CMS2</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224/242</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13,4 (12,8 – 15,4)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CMS3</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65/68</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8,7 (7,2 – 9,8)</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95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CMS4</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152/167</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11,0 (9,7 – 12,0)</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68" name="Group 167"/>
          <p:cNvGrpSpPr/>
          <p:nvPr/>
        </p:nvGrpSpPr>
        <p:grpSpPr>
          <a:xfrm>
            <a:off x="2421191" y="2112000"/>
            <a:ext cx="1705163" cy="638350"/>
            <a:chOff x="2346760" y="2002816"/>
            <a:chExt cx="1705163" cy="638350"/>
          </a:xfrm>
        </p:grpSpPr>
        <p:cxnSp>
          <p:nvCxnSpPr>
            <p:cNvPr id="169" name="Straight Connector 168"/>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70" name="Straight Connector 169"/>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71" name="Straight Connector 170"/>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72" name="Straight Connector 171"/>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73" name="TextBox 172"/>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CMS4	</a:t>
              </a:r>
            </a:p>
          </p:txBody>
        </p:sp>
        <p:sp>
          <p:nvSpPr>
            <p:cNvPr id="174" name="TextBox 173"/>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fr-FR" sz="1000" kern="0" dirty="0" smtClean="0">
                  <a:latin typeface="Arial" panose="020B0604020202020204" pitchFamily="34" charset="0"/>
                  <a:cs typeface="Arial" panose="020B0604020202020204" pitchFamily="34" charset="0"/>
                </a:rPr>
                <a:t>Log-</a:t>
              </a:r>
              <a:r>
                <a:rPr lang="fr-FR" sz="1000" kern="0" dirty="0" err="1" smtClean="0">
                  <a:latin typeface="Arial" panose="020B0604020202020204" pitchFamily="34" charset="0"/>
                  <a:cs typeface="Arial" panose="020B0604020202020204" pitchFamily="34" charset="0"/>
                </a:rPr>
                <a:t>rank</a:t>
              </a:r>
              <a:r>
                <a:rPr lang="fr-FR" sz="1000" kern="0" dirty="0" smtClean="0">
                  <a:latin typeface="Arial" panose="020B0604020202020204" pitchFamily="34" charset="0"/>
                  <a:cs typeface="Arial" panose="020B0604020202020204" pitchFamily="34" charset="0"/>
                </a:rPr>
                <a:t> p&lt;0,0001</a:t>
              </a:r>
            </a:p>
          </p:txBody>
        </p:sp>
        <p:sp>
          <p:nvSpPr>
            <p:cNvPr id="175" name="TextBox 174"/>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CMS3	</a:t>
              </a:r>
            </a:p>
          </p:txBody>
        </p:sp>
        <p:sp>
          <p:nvSpPr>
            <p:cNvPr id="176" name="TextBox 175"/>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CMS2	</a:t>
              </a:r>
            </a:p>
          </p:txBody>
        </p:sp>
        <p:sp>
          <p:nvSpPr>
            <p:cNvPr id="177" name="TextBox 176"/>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CMS1	</a:t>
              </a:r>
            </a:p>
          </p:txBody>
        </p:sp>
      </p:grpSp>
      <p:grpSp>
        <p:nvGrpSpPr>
          <p:cNvPr id="178" name="Group 177"/>
          <p:cNvGrpSpPr/>
          <p:nvPr/>
        </p:nvGrpSpPr>
        <p:grpSpPr>
          <a:xfrm>
            <a:off x="6936041" y="2112000"/>
            <a:ext cx="1705163" cy="638350"/>
            <a:chOff x="2346760" y="2002816"/>
            <a:chExt cx="1705163" cy="638350"/>
          </a:xfrm>
        </p:grpSpPr>
        <p:cxnSp>
          <p:nvCxnSpPr>
            <p:cNvPr id="179" name="Straight Connector 178"/>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80" name="Straight Connector 179"/>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81" name="Straight Connector 180"/>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82" name="Straight Connector 181"/>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83" name="TextBox 182"/>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CMS4	</a:t>
              </a:r>
            </a:p>
          </p:txBody>
        </p:sp>
        <p:sp>
          <p:nvSpPr>
            <p:cNvPr id="184" name="TextBox 183"/>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fr-FR" sz="1000" kern="0" dirty="0" smtClean="0">
                  <a:latin typeface="Arial" panose="020B0604020202020204" pitchFamily="34" charset="0"/>
                  <a:cs typeface="Arial" panose="020B0604020202020204" pitchFamily="34" charset="0"/>
                </a:rPr>
                <a:t>Log-</a:t>
              </a:r>
              <a:r>
                <a:rPr lang="fr-FR" sz="1000" kern="0" dirty="0" err="1" smtClean="0">
                  <a:latin typeface="Arial" panose="020B0604020202020204" pitchFamily="34" charset="0"/>
                  <a:cs typeface="Arial" panose="020B0604020202020204" pitchFamily="34" charset="0"/>
                </a:rPr>
                <a:t>rank</a:t>
              </a:r>
              <a:r>
                <a:rPr lang="fr-FR" sz="1000" kern="0" dirty="0" smtClean="0">
                  <a:latin typeface="Arial" panose="020B0604020202020204" pitchFamily="34" charset="0"/>
                  <a:cs typeface="Arial" panose="020B0604020202020204" pitchFamily="34" charset="0"/>
                </a:rPr>
                <a:t> p&lt;0,0001</a:t>
              </a:r>
            </a:p>
          </p:txBody>
        </p:sp>
        <p:sp>
          <p:nvSpPr>
            <p:cNvPr id="185" name="TextBox 184"/>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CMS3	</a:t>
              </a:r>
            </a:p>
          </p:txBody>
        </p:sp>
        <p:sp>
          <p:nvSpPr>
            <p:cNvPr id="186" name="TextBox 185"/>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CMS2	</a:t>
              </a:r>
            </a:p>
          </p:txBody>
        </p:sp>
        <p:sp>
          <p:nvSpPr>
            <p:cNvPr id="187" name="TextBox 186"/>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CMS1	</a:t>
              </a:r>
            </a:p>
          </p:txBody>
        </p:sp>
      </p:grpSp>
      <p:sp>
        <p:nvSpPr>
          <p:cNvPr id="189"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smtClean="0">
                <a:solidFill>
                  <a:schemeClr val="tx1"/>
                </a:solidFill>
              </a:rPr>
              <a:t>Résultats</a:t>
            </a:r>
            <a:endParaRPr lang="fr-FR" b="1" kern="0">
              <a:solidFill>
                <a:schemeClr val="tx1"/>
              </a:solidFill>
            </a:endParaRPr>
          </a:p>
        </p:txBody>
      </p:sp>
    </p:spTree>
    <p:extLst>
      <p:ext uri="{BB962C8B-B14F-4D97-AF65-F5344CB8AC3E}">
        <p14:creationId xmlns:p14="http://schemas.microsoft.com/office/powerpoint/2010/main" val="372632799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3511: Impact de la classification moléculaire consensus (CMS) sur la survie globale et la survie sans progression chez les patients avec cancer colorectal métastatique: analyse de CALGB/SWOG 80405 (Alliance) </a:t>
            </a:r>
            <a:br>
              <a:rPr lang="fr-FR" dirty="0" smtClean="0"/>
            </a:br>
            <a:r>
              <a:rPr lang="fr-FR" dirty="0" smtClean="0"/>
              <a:t>– Lenz H-J, et al</a:t>
            </a:r>
            <a:endParaRPr lang="fr-FR" dirty="0"/>
          </a:p>
        </p:txBody>
      </p:sp>
      <p:sp>
        <p:nvSpPr>
          <p:cNvPr id="5" name="Text Placeholder 4"/>
          <p:cNvSpPr>
            <a:spLocks noGrp="1"/>
          </p:cNvSpPr>
          <p:nvPr>
            <p:ph type="body" sz="quarter" idx="11"/>
          </p:nvPr>
        </p:nvSpPr>
        <p:spPr/>
        <p:txBody>
          <a:bodyPr/>
          <a:lstStyle/>
          <a:p>
            <a:r>
              <a:rPr lang="fr-FR" smtClean="0"/>
              <a:t>Lenz H-J, et al. J Clin Oncol 2017;35(Suppl):Abstr 3511</a:t>
            </a:r>
            <a:endParaRPr lang="fr-FR"/>
          </a:p>
        </p:txBody>
      </p:sp>
      <p:grpSp>
        <p:nvGrpSpPr>
          <p:cNvPr id="116" name="Group 115"/>
          <p:cNvGrpSpPr/>
          <p:nvPr/>
        </p:nvGrpSpPr>
        <p:grpSpPr>
          <a:xfrm>
            <a:off x="10339" y="1549152"/>
            <a:ext cx="9199593" cy="3488302"/>
            <a:chOff x="-32193" y="2336883"/>
            <a:chExt cx="9199593" cy="3488302"/>
          </a:xfrm>
        </p:grpSpPr>
        <p:cxnSp>
          <p:nvCxnSpPr>
            <p:cNvPr id="117" name="Straight Connector 116"/>
            <p:cNvCxnSpPr/>
            <p:nvPr/>
          </p:nvCxnSpPr>
          <p:spPr>
            <a:xfrm>
              <a:off x="673019" y="2598279"/>
              <a:ext cx="0" cy="2770669"/>
            </a:xfrm>
            <a:prstGeom prst="line">
              <a:avLst/>
            </a:prstGeom>
            <a:noFill/>
            <a:ln w="25400" cap="flat" cmpd="sng" algn="ctr">
              <a:solidFill>
                <a:schemeClr val="tx1"/>
              </a:solidFill>
              <a:prstDash val="solid"/>
            </a:ln>
            <a:effectLst/>
          </p:spPr>
        </p:cxnSp>
        <p:cxnSp>
          <p:nvCxnSpPr>
            <p:cNvPr id="118" name="Straight Connector 117"/>
            <p:cNvCxnSpPr/>
            <p:nvPr/>
          </p:nvCxnSpPr>
          <p:spPr>
            <a:xfrm flipH="1">
              <a:off x="660313" y="5357437"/>
              <a:ext cx="3777538" cy="0"/>
            </a:xfrm>
            <a:prstGeom prst="line">
              <a:avLst/>
            </a:prstGeom>
            <a:noFill/>
            <a:ln w="25400" cap="flat" cmpd="sng" algn="ctr">
              <a:solidFill>
                <a:schemeClr val="tx1"/>
              </a:solidFill>
              <a:prstDash val="solid"/>
            </a:ln>
            <a:effectLst/>
          </p:spPr>
        </p:cxnSp>
        <p:cxnSp>
          <p:nvCxnSpPr>
            <p:cNvPr id="119" name="Straight Connector 118"/>
            <p:cNvCxnSpPr/>
            <p:nvPr/>
          </p:nvCxnSpPr>
          <p:spPr>
            <a:xfrm flipV="1">
              <a:off x="684358" y="5357437"/>
              <a:ext cx="0" cy="64439"/>
            </a:xfrm>
            <a:prstGeom prst="line">
              <a:avLst/>
            </a:prstGeom>
            <a:noFill/>
            <a:ln w="25400" cap="flat" cmpd="sng" algn="ctr">
              <a:solidFill>
                <a:schemeClr val="tx1"/>
              </a:solidFill>
              <a:prstDash val="solid"/>
            </a:ln>
            <a:effectLst/>
          </p:spPr>
        </p:cxnSp>
        <p:cxnSp>
          <p:nvCxnSpPr>
            <p:cNvPr id="120" name="Straight Connector 119"/>
            <p:cNvCxnSpPr/>
            <p:nvPr/>
          </p:nvCxnSpPr>
          <p:spPr>
            <a:xfrm flipV="1">
              <a:off x="4400677" y="5357437"/>
              <a:ext cx="0" cy="64439"/>
            </a:xfrm>
            <a:prstGeom prst="line">
              <a:avLst/>
            </a:prstGeom>
            <a:noFill/>
            <a:ln w="25400" cap="flat" cmpd="sng" algn="ctr">
              <a:solidFill>
                <a:schemeClr val="tx1"/>
              </a:solidFill>
              <a:prstDash val="solid"/>
            </a:ln>
            <a:effectLst/>
          </p:spPr>
        </p:cxnSp>
        <p:cxnSp>
          <p:nvCxnSpPr>
            <p:cNvPr id="121" name="Straight Connector 120"/>
            <p:cNvCxnSpPr/>
            <p:nvPr/>
          </p:nvCxnSpPr>
          <p:spPr>
            <a:xfrm rot="5400000" flipV="1">
              <a:off x="645235" y="5304509"/>
              <a:ext cx="0" cy="64439"/>
            </a:xfrm>
            <a:prstGeom prst="line">
              <a:avLst/>
            </a:prstGeom>
            <a:noFill/>
            <a:ln w="25400" cap="flat" cmpd="sng" algn="ctr">
              <a:solidFill>
                <a:schemeClr val="tx1"/>
              </a:solidFill>
              <a:prstDash val="solid"/>
            </a:ln>
            <a:effectLst/>
          </p:spPr>
        </p:cxnSp>
        <p:cxnSp>
          <p:nvCxnSpPr>
            <p:cNvPr id="122" name="Straight Connector 121"/>
            <p:cNvCxnSpPr/>
            <p:nvPr/>
          </p:nvCxnSpPr>
          <p:spPr>
            <a:xfrm rot="5400000" flipV="1">
              <a:off x="645235" y="4631131"/>
              <a:ext cx="0" cy="64439"/>
            </a:xfrm>
            <a:prstGeom prst="line">
              <a:avLst/>
            </a:prstGeom>
            <a:noFill/>
            <a:ln w="25400" cap="flat" cmpd="sng" algn="ctr">
              <a:solidFill>
                <a:schemeClr val="tx1"/>
              </a:solidFill>
              <a:prstDash val="solid"/>
            </a:ln>
            <a:effectLst/>
          </p:spPr>
        </p:cxnSp>
        <p:cxnSp>
          <p:nvCxnSpPr>
            <p:cNvPr id="123" name="Straight Connector 122"/>
            <p:cNvCxnSpPr/>
            <p:nvPr/>
          </p:nvCxnSpPr>
          <p:spPr>
            <a:xfrm rot="5400000" flipV="1">
              <a:off x="645235" y="3957754"/>
              <a:ext cx="0" cy="64439"/>
            </a:xfrm>
            <a:prstGeom prst="line">
              <a:avLst/>
            </a:prstGeom>
            <a:noFill/>
            <a:ln w="25400" cap="flat" cmpd="sng" algn="ctr">
              <a:solidFill>
                <a:schemeClr val="tx1"/>
              </a:solidFill>
              <a:prstDash val="solid"/>
            </a:ln>
            <a:effectLst/>
          </p:spPr>
        </p:cxnSp>
        <p:cxnSp>
          <p:nvCxnSpPr>
            <p:cNvPr id="124" name="Straight Connector 123"/>
            <p:cNvCxnSpPr/>
            <p:nvPr/>
          </p:nvCxnSpPr>
          <p:spPr>
            <a:xfrm rot="5400000" flipV="1">
              <a:off x="645235" y="3284377"/>
              <a:ext cx="0" cy="64439"/>
            </a:xfrm>
            <a:prstGeom prst="line">
              <a:avLst/>
            </a:prstGeom>
            <a:noFill/>
            <a:ln w="25400" cap="flat" cmpd="sng" algn="ctr">
              <a:solidFill>
                <a:schemeClr val="tx1"/>
              </a:solidFill>
              <a:prstDash val="solid"/>
            </a:ln>
            <a:effectLst/>
          </p:spPr>
        </p:cxnSp>
        <p:cxnSp>
          <p:nvCxnSpPr>
            <p:cNvPr id="125" name="Straight Connector 124"/>
            <p:cNvCxnSpPr/>
            <p:nvPr/>
          </p:nvCxnSpPr>
          <p:spPr>
            <a:xfrm rot="5400000" flipV="1">
              <a:off x="645235" y="2611000"/>
              <a:ext cx="0" cy="64439"/>
            </a:xfrm>
            <a:prstGeom prst="line">
              <a:avLst/>
            </a:prstGeom>
            <a:noFill/>
            <a:ln w="25400" cap="flat" cmpd="sng" algn="ctr">
              <a:solidFill>
                <a:schemeClr val="tx1"/>
              </a:solidFill>
              <a:prstDash val="solid"/>
            </a:ln>
            <a:effectLst/>
          </p:spPr>
        </p:cxnSp>
        <p:cxnSp>
          <p:nvCxnSpPr>
            <p:cNvPr id="126" name="Straight Connector 125"/>
            <p:cNvCxnSpPr/>
            <p:nvPr/>
          </p:nvCxnSpPr>
          <p:spPr>
            <a:xfrm flipV="1">
              <a:off x="1303744" y="5357437"/>
              <a:ext cx="0" cy="64439"/>
            </a:xfrm>
            <a:prstGeom prst="line">
              <a:avLst/>
            </a:prstGeom>
            <a:noFill/>
            <a:ln w="25400" cap="flat" cmpd="sng" algn="ctr">
              <a:solidFill>
                <a:schemeClr val="tx1"/>
              </a:solidFill>
              <a:prstDash val="solid"/>
            </a:ln>
            <a:effectLst/>
          </p:spPr>
        </p:cxnSp>
        <p:cxnSp>
          <p:nvCxnSpPr>
            <p:cNvPr id="127" name="Straight Connector 126"/>
            <p:cNvCxnSpPr/>
            <p:nvPr/>
          </p:nvCxnSpPr>
          <p:spPr>
            <a:xfrm flipV="1">
              <a:off x="1923131" y="5357437"/>
              <a:ext cx="0" cy="64439"/>
            </a:xfrm>
            <a:prstGeom prst="line">
              <a:avLst/>
            </a:prstGeom>
            <a:noFill/>
            <a:ln w="25400" cap="flat" cmpd="sng" algn="ctr">
              <a:solidFill>
                <a:schemeClr val="tx1"/>
              </a:solidFill>
              <a:prstDash val="solid"/>
            </a:ln>
            <a:effectLst/>
          </p:spPr>
        </p:cxnSp>
        <p:cxnSp>
          <p:nvCxnSpPr>
            <p:cNvPr id="128" name="Straight Connector 127"/>
            <p:cNvCxnSpPr/>
            <p:nvPr/>
          </p:nvCxnSpPr>
          <p:spPr>
            <a:xfrm flipV="1">
              <a:off x="2542517" y="5357437"/>
              <a:ext cx="0" cy="64439"/>
            </a:xfrm>
            <a:prstGeom prst="line">
              <a:avLst/>
            </a:prstGeom>
            <a:noFill/>
            <a:ln w="25400" cap="flat" cmpd="sng" algn="ctr">
              <a:solidFill>
                <a:schemeClr val="tx1"/>
              </a:solidFill>
              <a:prstDash val="solid"/>
            </a:ln>
            <a:effectLst/>
          </p:spPr>
        </p:cxnSp>
        <p:cxnSp>
          <p:nvCxnSpPr>
            <p:cNvPr id="129" name="Straight Connector 128"/>
            <p:cNvCxnSpPr/>
            <p:nvPr/>
          </p:nvCxnSpPr>
          <p:spPr>
            <a:xfrm flipV="1">
              <a:off x="3161904" y="5357437"/>
              <a:ext cx="0" cy="64439"/>
            </a:xfrm>
            <a:prstGeom prst="line">
              <a:avLst/>
            </a:prstGeom>
            <a:noFill/>
            <a:ln w="25400" cap="flat" cmpd="sng" algn="ctr">
              <a:solidFill>
                <a:schemeClr val="tx1"/>
              </a:solidFill>
              <a:prstDash val="solid"/>
            </a:ln>
            <a:effectLst/>
          </p:spPr>
        </p:cxnSp>
        <p:cxnSp>
          <p:nvCxnSpPr>
            <p:cNvPr id="130" name="Straight Connector 129"/>
            <p:cNvCxnSpPr/>
            <p:nvPr/>
          </p:nvCxnSpPr>
          <p:spPr>
            <a:xfrm flipV="1">
              <a:off x="3781290" y="5357437"/>
              <a:ext cx="0" cy="64439"/>
            </a:xfrm>
            <a:prstGeom prst="line">
              <a:avLst/>
            </a:prstGeom>
            <a:noFill/>
            <a:ln w="25400" cap="flat" cmpd="sng" algn="ctr">
              <a:solidFill>
                <a:schemeClr val="tx1"/>
              </a:solidFill>
              <a:prstDash val="solid"/>
            </a:ln>
            <a:effectLst/>
          </p:spPr>
        </p:cxnSp>
        <p:sp>
          <p:nvSpPr>
            <p:cNvPr id="131" name="TextBox 130"/>
            <p:cNvSpPr txBox="1"/>
            <p:nvPr/>
          </p:nvSpPr>
          <p:spPr>
            <a:xfrm>
              <a:off x="215035" y="3187565"/>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0,75</a:t>
              </a:r>
            </a:p>
          </p:txBody>
        </p:sp>
        <p:sp>
          <p:nvSpPr>
            <p:cNvPr id="132" name="TextBox 131"/>
            <p:cNvSpPr txBox="1"/>
            <p:nvPr/>
          </p:nvSpPr>
          <p:spPr>
            <a:xfrm>
              <a:off x="215035" y="3863564"/>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0,50</a:t>
              </a:r>
            </a:p>
          </p:txBody>
        </p:sp>
        <p:sp>
          <p:nvSpPr>
            <p:cNvPr id="133" name="TextBox 132"/>
            <p:cNvSpPr txBox="1"/>
            <p:nvPr/>
          </p:nvSpPr>
          <p:spPr>
            <a:xfrm>
              <a:off x="215035" y="4536420"/>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0,25</a:t>
              </a:r>
            </a:p>
          </p:txBody>
        </p:sp>
        <p:sp>
          <p:nvSpPr>
            <p:cNvPr id="134" name="TextBox 133"/>
            <p:cNvSpPr txBox="1"/>
            <p:nvPr/>
          </p:nvSpPr>
          <p:spPr>
            <a:xfrm>
              <a:off x="215035" y="5210319"/>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0,00</a:t>
              </a:r>
            </a:p>
          </p:txBody>
        </p:sp>
        <p:sp>
          <p:nvSpPr>
            <p:cNvPr id="135" name="TextBox 134"/>
            <p:cNvSpPr txBox="1"/>
            <p:nvPr/>
          </p:nvSpPr>
          <p:spPr>
            <a:xfrm>
              <a:off x="215035" y="2516812"/>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1,00</a:t>
              </a:r>
            </a:p>
          </p:txBody>
        </p:sp>
        <p:sp>
          <p:nvSpPr>
            <p:cNvPr id="136" name="TextBox 135"/>
            <p:cNvSpPr txBox="1"/>
            <p:nvPr/>
          </p:nvSpPr>
          <p:spPr>
            <a:xfrm>
              <a:off x="414839" y="5389657"/>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0</a:t>
              </a:r>
            </a:p>
          </p:txBody>
        </p:sp>
        <p:sp>
          <p:nvSpPr>
            <p:cNvPr id="137" name="TextBox 136"/>
            <p:cNvSpPr txBox="1"/>
            <p:nvPr/>
          </p:nvSpPr>
          <p:spPr>
            <a:xfrm>
              <a:off x="2270354"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36</a:t>
              </a:r>
            </a:p>
          </p:txBody>
        </p:sp>
        <p:sp>
          <p:nvSpPr>
            <p:cNvPr id="138" name="TextBox 137"/>
            <p:cNvSpPr txBox="1"/>
            <p:nvPr/>
          </p:nvSpPr>
          <p:spPr>
            <a:xfrm>
              <a:off x="2889740"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48</a:t>
              </a:r>
            </a:p>
          </p:txBody>
        </p:sp>
        <p:sp>
          <p:nvSpPr>
            <p:cNvPr id="139" name="TextBox 138"/>
            <p:cNvSpPr txBox="1"/>
            <p:nvPr/>
          </p:nvSpPr>
          <p:spPr>
            <a:xfrm>
              <a:off x="3509125"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60</a:t>
              </a:r>
            </a:p>
          </p:txBody>
        </p:sp>
        <p:sp>
          <p:nvSpPr>
            <p:cNvPr id="140" name="TextBox 139"/>
            <p:cNvSpPr txBox="1"/>
            <p:nvPr/>
          </p:nvSpPr>
          <p:spPr>
            <a:xfrm>
              <a:off x="4127924"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72</a:t>
              </a:r>
            </a:p>
          </p:txBody>
        </p:sp>
        <p:sp>
          <p:nvSpPr>
            <p:cNvPr id="141" name="TextBox 140"/>
            <p:cNvSpPr txBox="1"/>
            <p:nvPr/>
          </p:nvSpPr>
          <p:spPr>
            <a:xfrm>
              <a:off x="1656257"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24</a:t>
              </a:r>
            </a:p>
          </p:txBody>
        </p:sp>
        <p:sp>
          <p:nvSpPr>
            <p:cNvPr id="142" name="TextBox 141"/>
            <p:cNvSpPr txBox="1"/>
            <p:nvPr/>
          </p:nvSpPr>
          <p:spPr>
            <a:xfrm>
              <a:off x="1028936"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12</a:t>
              </a:r>
            </a:p>
          </p:txBody>
        </p:sp>
        <p:sp>
          <p:nvSpPr>
            <p:cNvPr id="143" name="TextBox 142"/>
            <p:cNvSpPr txBox="1"/>
            <p:nvPr/>
          </p:nvSpPr>
          <p:spPr>
            <a:xfrm>
              <a:off x="436991" y="2336883"/>
              <a:ext cx="4148489" cy="307777"/>
            </a:xfrm>
            <a:prstGeom prst="rect">
              <a:avLst/>
            </a:prstGeom>
            <a:noFill/>
          </p:spPr>
          <p:txBody>
            <a:bodyPr wrap="square" rtlCol="0">
              <a:spAutoFit/>
            </a:bodyPr>
            <a:lstStyle/>
            <a:p>
              <a:pPr algn="ctr" defTabSz="457200" fontAlgn="auto">
                <a:spcBef>
                  <a:spcPts val="0"/>
                </a:spcBef>
                <a:spcAft>
                  <a:spcPts val="0"/>
                </a:spcAft>
                <a:defRPr/>
              </a:pPr>
              <a:r>
                <a:rPr lang="fr-FR" sz="1400" b="1" kern="0" dirty="0" smtClean="0">
                  <a:latin typeface="Arial" panose="020B0604020202020204" pitchFamily="34" charset="0"/>
                  <a:cs typeface="Arial" panose="020B0604020202020204" pitchFamily="34" charset="0"/>
                </a:rPr>
                <a:t>SG avec bevacizumab</a:t>
              </a:r>
            </a:p>
          </p:txBody>
        </p:sp>
        <p:sp>
          <p:nvSpPr>
            <p:cNvPr id="144" name="TextBox 143"/>
            <p:cNvSpPr txBox="1"/>
            <p:nvPr/>
          </p:nvSpPr>
          <p:spPr>
            <a:xfrm>
              <a:off x="-32193" y="2892360"/>
              <a:ext cx="338554" cy="2227686"/>
            </a:xfrm>
            <a:prstGeom prst="rect">
              <a:avLst/>
            </a:prstGeom>
            <a:noFill/>
          </p:spPr>
          <p:txBody>
            <a:bodyPr vert="vert270" wrap="square" rtlCol="0">
              <a:spAutoFit/>
            </a:bodyPr>
            <a:lstStyle/>
            <a:p>
              <a:pPr algn="ctr" defTabSz="457200" fontAlgn="auto">
                <a:spcBef>
                  <a:spcPts val="0"/>
                </a:spcBef>
                <a:spcAft>
                  <a:spcPts val="0"/>
                </a:spcAft>
                <a:defRPr/>
              </a:pPr>
              <a:r>
                <a:rPr lang="fr-FR" sz="1000" kern="0" dirty="0">
                  <a:latin typeface="Arial" panose="020B0604020202020204" pitchFamily="34" charset="0"/>
                  <a:cs typeface="Arial" panose="020B0604020202020204" pitchFamily="34" charset="0"/>
                </a:rPr>
                <a:t>Proportion sans </a:t>
              </a:r>
              <a:r>
                <a:rPr lang="fr-FR" sz="1000" kern="0" dirty="0" smtClean="0">
                  <a:latin typeface="Arial" panose="020B0604020202020204" pitchFamily="34" charset="0"/>
                  <a:cs typeface="Arial" panose="020B0604020202020204" pitchFamily="34" charset="0"/>
                </a:rPr>
                <a:t>évènement</a:t>
              </a:r>
              <a:endParaRPr lang="fr-FR" sz="1000" kern="0" dirty="0">
                <a:latin typeface="Arial" panose="020B0604020202020204" pitchFamily="34" charset="0"/>
                <a:cs typeface="Arial" panose="020B0604020202020204" pitchFamily="34" charset="0"/>
              </a:endParaRPr>
            </a:p>
          </p:txBody>
        </p:sp>
        <p:sp>
          <p:nvSpPr>
            <p:cNvPr id="145" name="TextBox 144"/>
            <p:cNvSpPr txBox="1"/>
            <p:nvPr/>
          </p:nvSpPr>
          <p:spPr>
            <a:xfrm>
              <a:off x="1216919" y="5578964"/>
              <a:ext cx="2596857" cy="246221"/>
            </a:xfrm>
            <a:prstGeom prst="rect">
              <a:avLst/>
            </a:prstGeom>
            <a:noFill/>
          </p:spPr>
          <p:txBody>
            <a:bodyPr vert="horz" wrap="square" rtlCol="0">
              <a:spAutoFit/>
            </a:bodyPr>
            <a:lstStyle/>
            <a:p>
              <a:pPr algn="ctr" defTabSz="457200" fontAlgn="auto">
                <a:spcBef>
                  <a:spcPts val="0"/>
                </a:spcBef>
                <a:spcAft>
                  <a:spcPts val="0"/>
                </a:spcAft>
                <a:defRPr/>
              </a:pPr>
              <a:r>
                <a:rPr lang="fr-FR" sz="1000" kern="0" dirty="0" smtClean="0">
                  <a:latin typeface="Arial" panose="020B0604020202020204" pitchFamily="34" charset="0"/>
                  <a:cs typeface="Arial" panose="020B0604020202020204" pitchFamily="34" charset="0"/>
                </a:rPr>
                <a:t>Mois</a:t>
              </a:r>
            </a:p>
          </p:txBody>
        </p:sp>
        <p:grpSp>
          <p:nvGrpSpPr>
            <p:cNvPr id="146" name="Group 145"/>
            <p:cNvGrpSpPr/>
            <p:nvPr/>
          </p:nvGrpSpPr>
          <p:grpSpPr>
            <a:xfrm>
              <a:off x="704967" y="2649703"/>
              <a:ext cx="3689389" cy="2064412"/>
              <a:chOff x="704967" y="2649703"/>
              <a:chExt cx="3689389" cy="2064412"/>
            </a:xfrm>
          </p:grpSpPr>
          <p:sp>
            <p:nvSpPr>
              <p:cNvPr id="201" name="Freeform 200"/>
              <p:cNvSpPr/>
              <p:nvPr/>
            </p:nvSpPr>
            <p:spPr>
              <a:xfrm>
                <a:off x="704967" y="2649703"/>
                <a:ext cx="1015377" cy="1232290"/>
              </a:xfrm>
              <a:custGeom>
                <a:avLst/>
                <a:gdLst>
                  <a:gd name="connsiteX0" fmla="*/ 0 w 1015377"/>
                  <a:gd name="connsiteY0" fmla="*/ 0 h 1232290"/>
                  <a:gd name="connsiteX1" fmla="*/ 78537 w 1015377"/>
                  <a:gd name="connsiteY1" fmla="*/ 0 h 1232290"/>
                  <a:gd name="connsiteX2" fmla="*/ 78537 w 1015377"/>
                  <a:gd name="connsiteY2" fmla="*/ 52358 h 1232290"/>
                  <a:gd name="connsiteX3" fmla="*/ 95367 w 1015377"/>
                  <a:gd name="connsiteY3" fmla="*/ 52358 h 1232290"/>
                  <a:gd name="connsiteX4" fmla="*/ 95367 w 1015377"/>
                  <a:gd name="connsiteY4" fmla="*/ 112196 h 1232290"/>
                  <a:gd name="connsiteX5" fmla="*/ 181384 w 1015377"/>
                  <a:gd name="connsiteY5" fmla="*/ 112196 h 1232290"/>
                  <a:gd name="connsiteX6" fmla="*/ 181384 w 1015377"/>
                  <a:gd name="connsiteY6" fmla="*/ 166425 h 1232290"/>
                  <a:gd name="connsiteX7" fmla="*/ 228132 w 1015377"/>
                  <a:gd name="connsiteY7" fmla="*/ 166425 h 1232290"/>
                  <a:gd name="connsiteX8" fmla="*/ 228132 w 1015377"/>
                  <a:gd name="connsiteY8" fmla="*/ 228133 h 1232290"/>
                  <a:gd name="connsiteX9" fmla="*/ 265531 w 1015377"/>
                  <a:gd name="connsiteY9" fmla="*/ 228133 h 1232290"/>
                  <a:gd name="connsiteX10" fmla="*/ 265531 w 1015377"/>
                  <a:gd name="connsiteY10" fmla="*/ 280491 h 1232290"/>
                  <a:gd name="connsiteX11" fmla="*/ 295450 w 1015377"/>
                  <a:gd name="connsiteY11" fmla="*/ 280491 h 1232290"/>
                  <a:gd name="connsiteX12" fmla="*/ 295450 w 1015377"/>
                  <a:gd name="connsiteY12" fmla="*/ 342199 h 1232290"/>
                  <a:gd name="connsiteX13" fmla="*/ 301060 w 1015377"/>
                  <a:gd name="connsiteY13" fmla="*/ 342199 h 1232290"/>
                  <a:gd name="connsiteX14" fmla="*/ 301060 w 1015377"/>
                  <a:gd name="connsiteY14" fmla="*/ 392687 h 1232290"/>
                  <a:gd name="connsiteX15" fmla="*/ 377727 w 1015377"/>
                  <a:gd name="connsiteY15" fmla="*/ 392687 h 1232290"/>
                  <a:gd name="connsiteX16" fmla="*/ 377727 w 1015377"/>
                  <a:gd name="connsiteY16" fmla="*/ 446915 h 1232290"/>
                  <a:gd name="connsiteX17" fmla="*/ 387077 w 1015377"/>
                  <a:gd name="connsiteY17" fmla="*/ 446915 h 1232290"/>
                  <a:gd name="connsiteX18" fmla="*/ 387077 w 1015377"/>
                  <a:gd name="connsiteY18" fmla="*/ 508623 h 1232290"/>
                  <a:gd name="connsiteX19" fmla="*/ 402037 w 1015377"/>
                  <a:gd name="connsiteY19" fmla="*/ 508623 h 1232290"/>
                  <a:gd name="connsiteX20" fmla="*/ 402037 w 1015377"/>
                  <a:gd name="connsiteY20" fmla="*/ 560982 h 1232290"/>
                  <a:gd name="connsiteX21" fmla="*/ 431956 w 1015377"/>
                  <a:gd name="connsiteY21" fmla="*/ 560982 h 1232290"/>
                  <a:gd name="connsiteX22" fmla="*/ 431956 w 1015377"/>
                  <a:gd name="connsiteY22" fmla="*/ 620820 h 1232290"/>
                  <a:gd name="connsiteX23" fmla="*/ 469354 w 1015377"/>
                  <a:gd name="connsiteY23" fmla="*/ 620820 h 1232290"/>
                  <a:gd name="connsiteX24" fmla="*/ 469354 w 1015377"/>
                  <a:gd name="connsiteY24" fmla="*/ 675048 h 1232290"/>
                  <a:gd name="connsiteX25" fmla="*/ 523583 w 1015377"/>
                  <a:gd name="connsiteY25" fmla="*/ 675048 h 1232290"/>
                  <a:gd name="connsiteX26" fmla="*/ 523583 w 1015377"/>
                  <a:gd name="connsiteY26" fmla="*/ 725536 h 1232290"/>
                  <a:gd name="connsiteX27" fmla="*/ 540412 w 1015377"/>
                  <a:gd name="connsiteY27" fmla="*/ 725536 h 1232290"/>
                  <a:gd name="connsiteX28" fmla="*/ 540412 w 1015377"/>
                  <a:gd name="connsiteY28" fmla="*/ 790984 h 1232290"/>
                  <a:gd name="connsiteX29" fmla="*/ 546022 w 1015377"/>
                  <a:gd name="connsiteY29" fmla="*/ 790984 h 1232290"/>
                  <a:gd name="connsiteX30" fmla="*/ 546022 w 1015377"/>
                  <a:gd name="connsiteY30" fmla="*/ 839603 h 1232290"/>
                  <a:gd name="connsiteX31" fmla="*/ 716186 w 1015377"/>
                  <a:gd name="connsiteY31" fmla="*/ 839603 h 1232290"/>
                  <a:gd name="connsiteX32" fmla="*/ 716186 w 1015377"/>
                  <a:gd name="connsiteY32" fmla="*/ 905050 h 1232290"/>
                  <a:gd name="connsiteX33" fmla="*/ 733016 w 1015377"/>
                  <a:gd name="connsiteY33" fmla="*/ 905050 h 1232290"/>
                  <a:gd name="connsiteX34" fmla="*/ 733016 w 1015377"/>
                  <a:gd name="connsiteY34" fmla="*/ 955539 h 1232290"/>
                  <a:gd name="connsiteX35" fmla="*/ 755455 w 1015377"/>
                  <a:gd name="connsiteY35" fmla="*/ 955539 h 1232290"/>
                  <a:gd name="connsiteX36" fmla="*/ 755455 w 1015377"/>
                  <a:gd name="connsiteY36" fmla="*/ 1015377 h 1232290"/>
                  <a:gd name="connsiteX37" fmla="*/ 798464 w 1015377"/>
                  <a:gd name="connsiteY37" fmla="*/ 1015377 h 1232290"/>
                  <a:gd name="connsiteX38" fmla="*/ 798464 w 1015377"/>
                  <a:gd name="connsiteY38" fmla="*/ 1069605 h 1232290"/>
                  <a:gd name="connsiteX39" fmla="*/ 856432 w 1015377"/>
                  <a:gd name="connsiteY39" fmla="*/ 1069605 h 1232290"/>
                  <a:gd name="connsiteX40" fmla="*/ 856432 w 1015377"/>
                  <a:gd name="connsiteY40" fmla="*/ 1120093 h 1232290"/>
                  <a:gd name="connsiteX41" fmla="*/ 891961 w 1015377"/>
                  <a:gd name="connsiteY41" fmla="*/ 1120093 h 1232290"/>
                  <a:gd name="connsiteX42" fmla="*/ 891961 w 1015377"/>
                  <a:gd name="connsiteY42" fmla="*/ 1181801 h 1232290"/>
                  <a:gd name="connsiteX43" fmla="*/ 920010 w 1015377"/>
                  <a:gd name="connsiteY43" fmla="*/ 1181801 h 1232290"/>
                  <a:gd name="connsiteX44" fmla="*/ 920010 w 1015377"/>
                  <a:gd name="connsiteY44" fmla="*/ 1232290 h 1232290"/>
                  <a:gd name="connsiteX45" fmla="*/ 1015377 w 1015377"/>
                  <a:gd name="connsiteY45" fmla="*/ 1232290 h 123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15377" h="1232290">
                    <a:moveTo>
                      <a:pt x="0" y="0"/>
                    </a:moveTo>
                    <a:lnTo>
                      <a:pt x="78537" y="0"/>
                    </a:lnTo>
                    <a:lnTo>
                      <a:pt x="78537" y="52358"/>
                    </a:lnTo>
                    <a:lnTo>
                      <a:pt x="95367" y="52358"/>
                    </a:lnTo>
                    <a:lnTo>
                      <a:pt x="95367" y="112196"/>
                    </a:lnTo>
                    <a:lnTo>
                      <a:pt x="181384" y="112196"/>
                    </a:lnTo>
                    <a:lnTo>
                      <a:pt x="181384" y="166425"/>
                    </a:lnTo>
                    <a:lnTo>
                      <a:pt x="228132" y="166425"/>
                    </a:lnTo>
                    <a:lnTo>
                      <a:pt x="228132" y="228133"/>
                    </a:lnTo>
                    <a:lnTo>
                      <a:pt x="265531" y="228133"/>
                    </a:lnTo>
                    <a:lnTo>
                      <a:pt x="265531" y="280491"/>
                    </a:lnTo>
                    <a:lnTo>
                      <a:pt x="295450" y="280491"/>
                    </a:lnTo>
                    <a:lnTo>
                      <a:pt x="295450" y="342199"/>
                    </a:lnTo>
                    <a:lnTo>
                      <a:pt x="301060" y="342199"/>
                    </a:lnTo>
                    <a:lnTo>
                      <a:pt x="301060" y="392687"/>
                    </a:lnTo>
                    <a:lnTo>
                      <a:pt x="377727" y="392687"/>
                    </a:lnTo>
                    <a:lnTo>
                      <a:pt x="377727" y="446915"/>
                    </a:lnTo>
                    <a:lnTo>
                      <a:pt x="387077" y="446915"/>
                    </a:lnTo>
                    <a:lnTo>
                      <a:pt x="387077" y="508623"/>
                    </a:lnTo>
                    <a:lnTo>
                      <a:pt x="402037" y="508623"/>
                    </a:lnTo>
                    <a:lnTo>
                      <a:pt x="402037" y="560982"/>
                    </a:lnTo>
                    <a:lnTo>
                      <a:pt x="431956" y="560982"/>
                    </a:lnTo>
                    <a:lnTo>
                      <a:pt x="431956" y="620820"/>
                    </a:lnTo>
                    <a:lnTo>
                      <a:pt x="469354" y="620820"/>
                    </a:lnTo>
                    <a:lnTo>
                      <a:pt x="469354" y="675048"/>
                    </a:lnTo>
                    <a:lnTo>
                      <a:pt x="523583" y="675048"/>
                    </a:lnTo>
                    <a:lnTo>
                      <a:pt x="523583" y="725536"/>
                    </a:lnTo>
                    <a:lnTo>
                      <a:pt x="540412" y="725536"/>
                    </a:lnTo>
                    <a:lnTo>
                      <a:pt x="540412" y="790984"/>
                    </a:lnTo>
                    <a:lnTo>
                      <a:pt x="546022" y="790984"/>
                    </a:lnTo>
                    <a:lnTo>
                      <a:pt x="546022" y="839603"/>
                    </a:lnTo>
                    <a:lnTo>
                      <a:pt x="716186" y="839603"/>
                    </a:lnTo>
                    <a:lnTo>
                      <a:pt x="716186" y="905050"/>
                    </a:lnTo>
                    <a:lnTo>
                      <a:pt x="733016" y="905050"/>
                    </a:lnTo>
                    <a:lnTo>
                      <a:pt x="733016" y="955539"/>
                    </a:lnTo>
                    <a:lnTo>
                      <a:pt x="755455" y="955539"/>
                    </a:lnTo>
                    <a:lnTo>
                      <a:pt x="755455" y="1015377"/>
                    </a:lnTo>
                    <a:lnTo>
                      <a:pt x="798464" y="1015377"/>
                    </a:lnTo>
                    <a:lnTo>
                      <a:pt x="798464" y="1069605"/>
                    </a:lnTo>
                    <a:lnTo>
                      <a:pt x="856432" y="1069605"/>
                    </a:lnTo>
                    <a:lnTo>
                      <a:pt x="856432" y="1120093"/>
                    </a:lnTo>
                    <a:lnTo>
                      <a:pt x="891961" y="1120093"/>
                    </a:lnTo>
                    <a:lnTo>
                      <a:pt x="891961" y="1181801"/>
                    </a:lnTo>
                    <a:lnTo>
                      <a:pt x="920010" y="1181801"/>
                    </a:lnTo>
                    <a:lnTo>
                      <a:pt x="920010" y="1232290"/>
                    </a:lnTo>
                    <a:lnTo>
                      <a:pt x="1015377" y="1232290"/>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2" name="Freeform 201"/>
              <p:cNvSpPr/>
              <p:nvPr/>
            </p:nvSpPr>
            <p:spPr>
              <a:xfrm>
                <a:off x="1690425" y="3881993"/>
                <a:ext cx="2251406" cy="832122"/>
              </a:xfrm>
              <a:custGeom>
                <a:avLst/>
                <a:gdLst>
                  <a:gd name="connsiteX0" fmla="*/ 0 w 2251406"/>
                  <a:gd name="connsiteY0" fmla="*/ 0 h 832122"/>
                  <a:gd name="connsiteX1" fmla="*/ 127155 w 2251406"/>
                  <a:gd name="connsiteY1" fmla="*/ 0 h 832122"/>
                  <a:gd name="connsiteX2" fmla="*/ 127155 w 2251406"/>
                  <a:gd name="connsiteY2" fmla="*/ 61708 h 832122"/>
                  <a:gd name="connsiteX3" fmla="*/ 147725 w 2251406"/>
                  <a:gd name="connsiteY3" fmla="*/ 61708 h 832122"/>
                  <a:gd name="connsiteX4" fmla="*/ 147725 w 2251406"/>
                  <a:gd name="connsiteY4" fmla="*/ 112196 h 832122"/>
                  <a:gd name="connsiteX5" fmla="*/ 160814 w 2251406"/>
                  <a:gd name="connsiteY5" fmla="*/ 112196 h 832122"/>
                  <a:gd name="connsiteX6" fmla="*/ 160814 w 2251406"/>
                  <a:gd name="connsiteY6" fmla="*/ 164554 h 832122"/>
                  <a:gd name="connsiteX7" fmla="*/ 213173 w 2251406"/>
                  <a:gd name="connsiteY7" fmla="*/ 164554 h 832122"/>
                  <a:gd name="connsiteX8" fmla="*/ 213173 w 2251406"/>
                  <a:gd name="connsiteY8" fmla="*/ 237482 h 832122"/>
                  <a:gd name="connsiteX9" fmla="*/ 213173 w 2251406"/>
                  <a:gd name="connsiteY9" fmla="*/ 241222 h 832122"/>
                  <a:gd name="connsiteX10" fmla="*/ 213173 w 2251406"/>
                  <a:gd name="connsiteY10" fmla="*/ 286100 h 832122"/>
                  <a:gd name="connsiteX11" fmla="*/ 254311 w 2251406"/>
                  <a:gd name="connsiteY11" fmla="*/ 286100 h 832122"/>
                  <a:gd name="connsiteX12" fmla="*/ 254311 w 2251406"/>
                  <a:gd name="connsiteY12" fmla="*/ 353418 h 832122"/>
                  <a:gd name="connsiteX13" fmla="*/ 297320 w 2251406"/>
                  <a:gd name="connsiteY13" fmla="*/ 353418 h 832122"/>
                  <a:gd name="connsiteX14" fmla="*/ 297320 w 2251406"/>
                  <a:gd name="connsiteY14" fmla="*/ 402036 h 832122"/>
                  <a:gd name="connsiteX15" fmla="*/ 308539 w 2251406"/>
                  <a:gd name="connsiteY15" fmla="*/ 402036 h 832122"/>
                  <a:gd name="connsiteX16" fmla="*/ 308539 w 2251406"/>
                  <a:gd name="connsiteY16" fmla="*/ 465614 h 832122"/>
                  <a:gd name="connsiteX17" fmla="*/ 381467 w 2251406"/>
                  <a:gd name="connsiteY17" fmla="*/ 465614 h 832122"/>
                  <a:gd name="connsiteX18" fmla="*/ 381467 w 2251406"/>
                  <a:gd name="connsiteY18" fmla="*/ 525452 h 832122"/>
                  <a:gd name="connsiteX19" fmla="*/ 673177 w 2251406"/>
                  <a:gd name="connsiteY19" fmla="*/ 525452 h 832122"/>
                  <a:gd name="connsiteX20" fmla="*/ 673177 w 2251406"/>
                  <a:gd name="connsiteY20" fmla="*/ 579681 h 832122"/>
                  <a:gd name="connsiteX21" fmla="*/ 1034076 w 2251406"/>
                  <a:gd name="connsiteY21" fmla="*/ 579681 h 832122"/>
                  <a:gd name="connsiteX22" fmla="*/ 1034076 w 2251406"/>
                  <a:gd name="connsiteY22" fmla="*/ 648868 h 832122"/>
                  <a:gd name="connsiteX23" fmla="*/ 1151882 w 2251406"/>
                  <a:gd name="connsiteY23" fmla="*/ 648868 h 832122"/>
                  <a:gd name="connsiteX24" fmla="*/ 1151882 w 2251406"/>
                  <a:gd name="connsiteY24" fmla="*/ 710576 h 832122"/>
                  <a:gd name="connsiteX25" fmla="*/ 1249119 w 2251406"/>
                  <a:gd name="connsiteY25" fmla="*/ 710576 h 832122"/>
                  <a:gd name="connsiteX26" fmla="*/ 1249119 w 2251406"/>
                  <a:gd name="connsiteY26" fmla="*/ 768544 h 832122"/>
                  <a:gd name="connsiteX27" fmla="*/ 1254728 w 2251406"/>
                  <a:gd name="connsiteY27" fmla="*/ 768544 h 832122"/>
                  <a:gd name="connsiteX28" fmla="*/ 1254728 w 2251406"/>
                  <a:gd name="connsiteY28" fmla="*/ 832122 h 832122"/>
                  <a:gd name="connsiteX29" fmla="*/ 2212137 w 2251406"/>
                  <a:gd name="connsiteY29" fmla="*/ 832122 h 832122"/>
                  <a:gd name="connsiteX30" fmla="*/ 2251406 w 2251406"/>
                  <a:gd name="connsiteY30" fmla="*/ 832122 h 83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1406" h="832122">
                    <a:moveTo>
                      <a:pt x="0" y="0"/>
                    </a:moveTo>
                    <a:lnTo>
                      <a:pt x="127155" y="0"/>
                    </a:lnTo>
                    <a:lnTo>
                      <a:pt x="127155" y="61708"/>
                    </a:lnTo>
                    <a:lnTo>
                      <a:pt x="147725" y="61708"/>
                    </a:lnTo>
                    <a:lnTo>
                      <a:pt x="147725" y="112196"/>
                    </a:lnTo>
                    <a:lnTo>
                      <a:pt x="160814" y="112196"/>
                    </a:lnTo>
                    <a:lnTo>
                      <a:pt x="160814" y="164554"/>
                    </a:lnTo>
                    <a:lnTo>
                      <a:pt x="213173" y="164554"/>
                    </a:lnTo>
                    <a:lnTo>
                      <a:pt x="213173" y="237482"/>
                    </a:lnTo>
                    <a:lnTo>
                      <a:pt x="213173" y="241222"/>
                    </a:lnTo>
                    <a:lnTo>
                      <a:pt x="213173" y="286100"/>
                    </a:lnTo>
                    <a:lnTo>
                      <a:pt x="254311" y="286100"/>
                    </a:lnTo>
                    <a:lnTo>
                      <a:pt x="254311" y="353418"/>
                    </a:lnTo>
                    <a:lnTo>
                      <a:pt x="297320" y="353418"/>
                    </a:lnTo>
                    <a:lnTo>
                      <a:pt x="297320" y="402036"/>
                    </a:lnTo>
                    <a:lnTo>
                      <a:pt x="308539" y="402036"/>
                    </a:lnTo>
                    <a:lnTo>
                      <a:pt x="308539" y="465614"/>
                    </a:lnTo>
                    <a:lnTo>
                      <a:pt x="381467" y="465614"/>
                    </a:lnTo>
                    <a:lnTo>
                      <a:pt x="381467" y="525452"/>
                    </a:lnTo>
                    <a:lnTo>
                      <a:pt x="673177" y="525452"/>
                    </a:lnTo>
                    <a:lnTo>
                      <a:pt x="673177" y="579681"/>
                    </a:lnTo>
                    <a:lnTo>
                      <a:pt x="1034076" y="579681"/>
                    </a:lnTo>
                    <a:lnTo>
                      <a:pt x="1034076" y="648868"/>
                    </a:lnTo>
                    <a:lnTo>
                      <a:pt x="1151882" y="648868"/>
                    </a:lnTo>
                    <a:lnTo>
                      <a:pt x="1151882" y="710576"/>
                    </a:lnTo>
                    <a:lnTo>
                      <a:pt x="1249119" y="710576"/>
                    </a:lnTo>
                    <a:lnTo>
                      <a:pt x="1249119" y="768544"/>
                    </a:lnTo>
                    <a:lnTo>
                      <a:pt x="1254728" y="768544"/>
                    </a:lnTo>
                    <a:lnTo>
                      <a:pt x="1254728" y="832122"/>
                    </a:lnTo>
                    <a:lnTo>
                      <a:pt x="2212137" y="832122"/>
                    </a:lnTo>
                    <a:lnTo>
                      <a:pt x="2251406" y="832122"/>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3" name="Freeform 202"/>
              <p:cNvSpPr/>
              <p:nvPr/>
            </p:nvSpPr>
            <p:spPr>
              <a:xfrm>
                <a:off x="3913782" y="4714115"/>
                <a:ext cx="480574" cy="0"/>
              </a:xfrm>
              <a:custGeom>
                <a:avLst/>
                <a:gdLst>
                  <a:gd name="connsiteX0" fmla="*/ 0 w 480574"/>
                  <a:gd name="connsiteY0" fmla="*/ 0 h 0"/>
                  <a:gd name="connsiteX1" fmla="*/ 480574 w 480574"/>
                  <a:gd name="connsiteY1" fmla="*/ 0 h 0"/>
                </a:gdLst>
                <a:ahLst/>
                <a:cxnLst>
                  <a:cxn ang="0">
                    <a:pos x="connsiteX0" y="connsiteY0"/>
                  </a:cxn>
                  <a:cxn ang="0">
                    <a:pos x="connsiteX1" y="connsiteY1"/>
                  </a:cxn>
                </a:cxnLst>
                <a:rect l="l" t="t" r="r" b="b"/>
                <a:pathLst>
                  <a:path w="480574">
                    <a:moveTo>
                      <a:pt x="0" y="0"/>
                    </a:moveTo>
                    <a:lnTo>
                      <a:pt x="480574" y="0"/>
                    </a:lnTo>
                  </a:path>
                </a:pathLst>
              </a:custGeom>
              <a:noFill/>
              <a:ln w="19050" cap="flat" cmpd="sng" algn="ctr">
                <a:solidFill>
                  <a:srgbClr val="C00000"/>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grpSp>
          <p:nvGrpSpPr>
            <p:cNvPr id="147" name="Group 146"/>
            <p:cNvGrpSpPr/>
            <p:nvPr/>
          </p:nvGrpSpPr>
          <p:grpSpPr>
            <a:xfrm>
              <a:off x="707404" y="2648745"/>
              <a:ext cx="3683621" cy="2310605"/>
              <a:chOff x="707404" y="2648745"/>
              <a:chExt cx="3683621" cy="2310605"/>
            </a:xfrm>
          </p:grpSpPr>
          <p:sp>
            <p:nvSpPr>
              <p:cNvPr id="198" name="Freeform 197"/>
              <p:cNvSpPr/>
              <p:nvPr/>
            </p:nvSpPr>
            <p:spPr>
              <a:xfrm>
                <a:off x="707404" y="2648745"/>
                <a:ext cx="1426866" cy="842052"/>
              </a:xfrm>
              <a:custGeom>
                <a:avLst/>
                <a:gdLst>
                  <a:gd name="connsiteX0" fmla="*/ 0 w 1426866"/>
                  <a:gd name="connsiteY0" fmla="*/ 0 h 842052"/>
                  <a:gd name="connsiteX1" fmla="*/ 100483 w 1426866"/>
                  <a:gd name="connsiteY1" fmla="*/ 0 h 842052"/>
                  <a:gd name="connsiteX2" fmla="*/ 100483 w 1426866"/>
                  <a:gd name="connsiteY2" fmla="*/ 44213 h 842052"/>
                  <a:gd name="connsiteX3" fmla="*/ 180870 w 1426866"/>
                  <a:gd name="connsiteY3" fmla="*/ 44213 h 842052"/>
                  <a:gd name="connsiteX4" fmla="*/ 180870 w 1426866"/>
                  <a:gd name="connsiteY4" fmla="*/ 62300 h 842052"/>
                  <a:gd name="connsiteX5" fmla="*/ 223073 w 1426866"/>
                  <a:gd name="connsiteY5" fmla="*/ 62300 h 842052"/>
                  <a:gd name="connsiteX6" fmla="*/ 223073 w 1426866"/>
                  <a:gd name="connsiteY6" fmla="*/ 90436 h 842052"/>
                  <a:gd name="connsiteX7" fmla="*/ 323557 w 1426866"/>
                  <a:gd name="connsiteY7" fmla="*/ 90436 h 842052"/>
                  <a:gd name="connsiteX8" fmla="*/ 323557 w 1426866"/>
                  <a:gd name="connsiteY8" fmla="*/ 112542 h 842052"/>
                  <a:gd name="connsiteX9" fmla="*/ 381837 w 1426866"/>
                  <a:gd name="connsiteY9" fmla="*/ 112542 h 842052"/>
                  <a:gd name="connsiteX10" fmla="*/ 381837 w 1426866"/>
                  <a:gd name="connsiteY10" fmla="*/ 132639 h 842052"/>
                  <a:gd name="connsiteX11" fmla="*/ 462224 w 1426866"/>
                  <a:gd name="connsiteY11" fmla="*/ 132639 h 842052"/>
                  <a:gd name="connsiteX12" fmla="*/ 462224 w 1426866"/>
                  <a:gd name="connsiteY12" fmla="*/ 154745 h 842052"/>
                  <a:gd name="connsiteX13" fmla="*/ 468253 w 1426866"/>
                  <a:gd name="connsiteY13" fmla="*/ 154745 h 842052"/>
                  <a:gd name="connsiteX14" fmla="*/ 468253 w 1426866"/>
                  <a:gd name="connsiteY14" fmla="*/ 178861 h 842052"/>
                  <a:gd name="connsiteX15" fmla="*/ 520505 w 1426866"/>
                  <a:gd name="connsiteY15" fmla="*/ 178861 h 842052"/>
                  <a:gd name="connsiteX16" fmla="*/ 520505 w 1426866"/>
                  <a:gd name="connsiteY16" fmla="*/ 221064 h 842052"/>
                  <a:gd name="connsiteX17" fmla="*/ 568737 w 1426866"/>
                  <a:gd name="connsiteY17" fmla="*/ 221064 h 842052"/>
                  <a:gd name="connsiteX18" fmla="*/ 568737 w 1426866"/>
                  <a:gd name="connsiteY18" fmla="*/ 247190 h 842052"/>
                  <a:gd name="connsiteX19" fmla="*/ 584814 w 1426866"/>
                  <a:gd name="connsiteY19" fmla="*/ 247190 h 842052"/>
                  <a:gd name="connsiteX20" fmla="*/ 584814 w 1426866"/>
                  <a:gd name="connsiteY20" fmla="*/ 265277 h 842052"/>
                  <a:gd name="connsiteX21" fmla="*/ 590843 w 1426866"/>
                  <a:gd name="connsiteY21" fmla="*/ 265277 h 842052"/>
                  <a:gd name="connsiteX22" fmla="*/ 590843 w 1426866"/>
                  <a:gd name="connsiteY22" fmla="*/ 307480 h 842052"/>
                  <a:gd name="connsiteX23" fmla="*/ 643094 w 1426866"/>
                  <a:gd name="connsiteY23" fmla="*/ 307480 h 842052"/>
                  <a:gd name="connsiteX24" fmla="*/ 643094 w 1426866"/>
                  <a:gd name="connsiteY24" fmla="*/ 333606 h 842052"/>
                  <a:gd name="connsiteX25" fmla="*/ 675249 w 1426866"/>
                  <a:gd name="connsiteY25" fmla="*/ 333606 h 842052"/>
                  <a:gd name="connsiteX26" fmla="*/ 675249 w 1426866"/>
                  <a:gd name="connsiteY26" fmla="*/ 351693 h 842052"/>
                  <a:gd name="connsiteX27" fmla="*/ 709414 w 1426866"/>
                  <a:gd name="connsiteY27" fmla="*/ 351693 h 842052"/>
                  <a:gd name="connsiteX28" fmla="*/ 709414 w 1426866"/>
                  <a:gd name="connsiteY28" fmla="*/ 377819 h 842052"/>
                  <a:gd name="connsiteX29" fmla="*/ 721472 w 1426866"/>
                  <a:gd name="connsiteY29" fmla="*/ 377819 h 842052"/>
                  <a:gd name="connsiteX30" fmla="*/ 721472 w 1426866"/>
                  <a:gd name="connsiteY30" fmla="*/ 395906 h 842052"/>
                  <a:gd name="connsiteX31" fmla="*/ 751617 w 1426866"/>
                  <a:gd name="connsiteY31" fmla="*/ 395906 h 842052"/>
                  <a:gd name="connsiteX32" fmla="*/ 751617 w 1426866"/>
                  <a:gd name="connsiteY32" fmla="*/ 420022 h 842052"/>
                  <a:gd name="connsiteX33" fmla="*/ 759655 w 1426866"/>
                  <a:gd name="connsiteY33" fmla="*/ 420022 h 842052"/>
                  <a:gd name="connsiteX34" fmla="*/ 759655 w 1426866"/>
                  <a:gd name="connsiteY34" fmla="*/ 468254 h 842052"/>
                  <a:gd name="connsiteX35" fmla="*/ 807887 w 1426866"/>
                  <a:gd name="connsiteY35" fmla="*/ 468254 h 842052"/>
                  <a:gd name="connsiteX36" fmla="*/ 807887 w 1426866"/>
                  <a:gd name="connsiteY36" fmla="*/ 482321 h 842052"/>
                  <a:gd name="connsiteX37" fmla="*/ 823965 w 1426866"/>
                  <a:gd name="connsiteY37" fmla="*/ 482321 h 842052"/>
                  <a:gd name="connsiteX38" fmla="*/ 823965 w 1426866"/>
                  <a:gd name="connsiteY38" fmla="*/ 510457 h 842052"/>
                  <a:gd name="connsiteX39" fmla="*/ 850091 w 1426866"/>
                  <a:gd name="connsiteY39" fmla="*/ 510457 h 842052"/>
                  <a:gd name="connsiteX40" fmla="*/ 850091 w 1426866"/>
                  <a:gd name="connsiteY40" fmla="*/ 524524 h 842052"/>
                  <a:gd name="connsiteX41" fmla="*/ 858129 w 1426866"/>
                  <a:gd name="connsiteY41" fmla="*/ 524524 h 842052"/>
                  <a:gd name="connsiteX42" fmla="*/ 858129 w 1426866"/>
                  <a:gd name="connsiteY42" fmla="*/ 554670 h 842052"/>
                  <a:gd name="connsiteX43" fmla="*/ 874207 w 1426866"/>
                  <a:gd name="connsiteY43" fmla="*/ 554670 h 842052"/>
                  <a:gd name="connsiteX44" fmla="*/ 874207 w 1426866"/>
                  <a:gd name="connsiteY44" fmla="*/ 570747 h 842052"/>
                  <a:gd name="connsiteX45" fmla="*/ 884255 w 1426866"/>
                  <a:gd name="connsiteY45" fmla="*/ 570747 h 842052"/>
                  <a:gd name="connsiteX46" fmla="*/ 884255 w 1426866"/>
                  <a:gd name="connsiteY46" fmla="*/ 598882 h 842052"/>
                  <a:gd name="connsiteX47" fmla="*/ 1175657 w 1426866"/>
                  <a:gd name="connsiteY47" fmla="*/ 598882 h 842052"/>
                  <a:gd name="connsiteX48" fmla="*/ 1175657 w 1426866"/>
                  <a:gd name="connsiteY48" fmla="*/ 612950 h 842052"/>
                  <a:gd name="connsiteX49" fmla="*/ 1191734 w 1426866"/>
                  <a:gd name="connsiteY49" fmla="*/ 612950 h 842052"/>
                  <a:gd name="connsiteX50" fmla="*/ 1191734 w 1426866"/>
                  <a:gd name="connsiteY50" fmla="*/ 647114 h 842052"/>
                  <a:gd name="connsiteX51" fmla="*/ 1199773 w 1426866"/>
                  <a:gd name="connsiteY51" fmla="*/ 647114 h 842052"/>
                  <a:gd name="connsiteX52" fmla="*/ 1199773 w 1426866"/>
                  <a:gd name="connsiteY52" fmla="*/ 685298 h 842052"/>
                  <a:gd name="connsiteX53" fmla="*/ 1231928 w 1426866"/>
                  <a:gd name="connsiteY53" fmla="*/ 685298 h 842052"/>
                  <a:gd name="connsiteX54" fmla="*/ 1231928 w 1426866"/>
                  <a:gd name="connsiteY54" fmla="*/ 711424 h 842052"/>
                  <a:gd name="connsiteX55" fmla="*/ 1245996 w 1426866"/>
                  <a:gd name="connsiteY55" fmla="*/ 711424 h 842052"/>
                  <a:gd name="connsiteX56" fmla="*/ 1245996 w 1426866"/>
                  <a:gd name="connsiteY56" fmla="*/ 723482 h 842052"/>
                  <a:gd name="connsiteX57" fmla="*/ 1256044 w 1426866"/>
                  <a:gd name="connsiteY57" fmla="*/ 723482 h 842052"/>
                  <a:gd name="connsiteX58" fmla="*/ 1256044 w 1426866"/>
                  <a:gd name="connsiteY58" fmla="*/ 753627 h 842052"/>
                  <a:gd name="connsiteX59" fmla="*/ 1268102 w 1426866"/>
                  <a:gd name="connsiteY59" fmla="*/ 753627 h 842052"/>
                  <a:gd name="connsiteX60" fmla="*/ 1268102 w 1426866"/>
                  <a:gd name="connsiteY60" fmla="*/ 771714 h 842052"/>
                  <a:gd name="connsiteX61" fmla="*/ 1386672 w 1426866"/>
                  <a:gd name="connsiteY61" fmla="*/ 771714 h 842052"/>
                  <a:gd name="connsiteX62" fmla="*/ 1386672 w 1426866"/>
                  <a:gd name="connsiteY62" fmla="*/ 823965 h 842052"/>
                  <a:gd name="connsiteX63" fmla="*/ 1404760 w 1426866"/>
                  <a:gd name="connsiteY63" fmla="*/ 823965 h 842052"/>
                  <a:gd name="connsiteX64" fmla="*/ 1404760 w 1426866"/>
                  <a:gd name="connsiteY64" fmla="*/ 842052 h 842052"/>
                  <a:gd name="connsiteX65" fmla="*/ 1426866 w 1426866"/>
                  <a:gd name="connsiteY65" fmla="*/ 842052 h 84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26866" h="842052">
                    <a:moveTo>
                      <a:pt x="0" y="0"/>
                    </a:moveTo>
                    <a:lnTo>
                      <a:pt x="100483" y="0"/>
                    </a:lnTo>
                    <a:lnTo>
                      <a:pt x="100483" y="44213"/>
                    </a:lnTo>
                    <a:lnTo>
                      <a:pt x="180870" y="44213"/>
                    </a:lnTo>
                    <a:lnTo>
                      <a:pt x="180870" y="62300"/>
                    </a:lnTo>
                    <a:lnTo>
                      <a:pt x="223073" y="62300"/>
                    </a:lnTo>
                    <a:lnTo>
                      <a:pt x="223073" y="90436"/>
                    </a:lnTo>
                    <a:lnTo>
                      <a:pt x="323557" y="90436"/>
                    </a:lnTo>
                    <a:lnTo>
                      <a:pt x="323557" y="112542"/>
                    </a:lnTo>
                    <a:lnTo>
                      <a:pt x="381837" y="112542"/>
                    </a:lnTo>
                    <a:lnTo>
                      <a:pt x="381837" y="132639"/>
                    </a:lnTo>
                    <a:lnTo>
                      <a:pt x="462224" y="132639"/>
                    </a:lnTo>
                    <a:lnTo>
                      <a:pt x="462224" y="154745"/>
                    </a:lnTo>
                    <a:lnTo>
                      <a:pt x="468253" y="154745"/>
                    </a:lnTo>
                    <a:lnTo>
                      <a:pt x="468253" y="178861"/>
                    </a:lnTo>
                    <a:lnTo>
                      <a:pt x="520505" y="178861"/>
                    </a:lnTo>
                    <a:lnTo>
                      <a:pt x="520505" y="221064"/>
                    </a:lnTo>
                    <a:lnTo>
                      <a:pt x="568737" y="221064"/>
                    </a:lnTo>
                    <a:lnTo>
                      <a:pt x="568737" y="247190"/>
                    </a:lnTo>
                    <a:lnTo>
                      <a:pt x="584814" y="247190"/>
                    </a:lnTo>
                    <a:lnTo>
                      <a:pt x="584814" y="265277"/>
                    </a:lnTo>
                    <a:lnTo>
                      <a:pt x="590843" y="265277"/>
                    </a:lnTo>
                    <a:lnTo>
                      <a:pt x="590843" y="307480"/>
                    </a:lnTo>
                    <a:lnTo>
                      <a:pt x="643094" y="307480"/>
                    </a:lnTo>
                    <a:lnTo>
                      <a:pt x="643094" y="333606"/>
                    </a:lnTo>
                    <a:lnTo>
                      <a:pt x="675249" y="333606"/>
                    </a:lnTo>
                    <a:lnTo>
                      <a:pt x="675249" y="351693"/>
                    </a:lnTo>
                    <a:lnTo>
                      <a:pt x="709414" y="351693"/>
                    </a:lnTo>
                    <a:lnTo>
                      <a:pt x="709414" y="377819"/>
                    </a:lnTo>
                    <a:lnTo>
                      <a:pt x="721472" y="377819"/>
                    </a:lnTo>
                    <a:lnTo>
                      <a:pt x="721472" y="395906"/>
                    </a:lnTo>
                    <a:lnTo>
                      <a:pt x="751617" y="395906"/>
                    </a:lnTo>
                    <a:lnTo>
                      <a:pt x="751617" y="420022"/>
                    </a:lnTo>
                    <a:lnTo>
                      <a:pt x="759655" y="420022"/>
                    </a:lnTo>
                    <a:lnTo>
                      <a:pt x="759655" y="468254"/>
                    </a:lnTo>
                    <a:lnTo>
                      <a:pt x="807887" y="468254"/>
                    </a:lnTo>
                    <a:lnTo>
                      <a:pt x="807887" y="482321"/>
                    </a:lnTo>
                    <a:lnTo>
                      <a:pt x="823965" y="482321"/>
                    </a:lnTo>
                    <a:lnTo>
                      <a:pt x="823965" y="510457"/>
                    </a:lnTo>
                    <a:lnTo>
                      <a:pt x="850091" y="510457"/>
                    </a:lnTo>
                    <a:lnTo>
                      <a:pt x="850091" y="524524"/>
                    </a:lnTo>
                    <a:lnTo>
                      <a:pt x="858129" y="524524"/>
                    </a:lnTo>
                    <a:lnTo>
                      <a:pt x="858129" y="554670"/>
                    </a:lnTo>
                    <a:lnTo>
                      <a:pt x="874207" y="554670"/>
                    </a:lnTo>
                    <a:lnTo>
                      <a:pt x="874207" y="570747"/>
                    </a:lnTo>
                    <a:lnTo>
                      <a:pt x="884255" y="570747"/>
                    </a:lnTo>
                    <a:lnTo>
                      <a:pt x="884255" y="598882"/>
                    </a:lnTo>
                    <a:lnTo>
                      <a:pt x="1175657" y="598882"/>
                    </a:lnTo>
                    <a:lnTo>
                      <a:pt x="1175657" y="612950"/>
                    </a:lnTo>
                    <a:lnTo>
                      <a:pt x="1191734" y="612950"/>
                    </a:lnTo>
                    <a:lnTo>
                      <a:pt x="1191734" y="647114"/>
                    </a:lnTo>
                    <a:lnTo>
                      <a:pt x="1199773" y="647114"/>
                    </a:lnTo>
                    <a:lnTo>
                      <a:pt x="1199773" y="685298"/>
                    </a:lnTo>
                    <a:lnTo>
                      <a:pt x="1231928" y="685298"/>
                    </a:lnTo>
                    <a:lnTo>
                      <a:pt x="1231928" y="711424"/>
                    </a:lnTo>
                    <a:lnTo>
                      <a:pt x="1245996" y="711424"/>
                    </a:lnTo>
                    <a:lnTo>
                      <a:pt x="1245996" y="723482"/>
                    </a:lnTo>
                    <a:lnTo>
                      <a:pt x="1256044" y="723482"/>
                    </a:lnTo>
                    <a:lnTo>
                      <a:pt x="1256044" y="753627"/>
                    </a:lnTo>
                    <a:lnTo>
                      <a:pt x="1268102" y="753627"/>
                    </a:lnTo>
                    <a:lnTo>
                      <a:pt x="1268102" y="771714"/>
                    </a:lnTo>
                    <a:lnTo>
                      <a:pt x="1386672" y="771714"/>
                    </a:lnTo>
                    <a:lnTo>
                      <a:pt x="1386672" y="823965"/>
                    </a:lnTo>
                    <a:lnTo>
                      <a:pt x="1404760" y="823965"/>
                    </a:lnTo>
                    <a:lnTo>
                      <a:pt x="1404760" y="842052"/>
                    </a:lnTo>
                    <a:lnTo>
                      <a:pt x="1426866" y="842052"/>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9" name="Freeform 198"/>
              <p:cNvSpPr/>
              <p:nvPr/>
            </p:nvSpPr>
            <p:spPr>
              <a:xfrm>
                <a:off x="2117725" y="3490913"/>
                <a:ext cx="930275" cy="936625"/>
              </a:xfrm>
              <a:custGeom>
                <a:avLst/>
                <a:gdLst>
                  <a:gd name="connsiteX0" fmla="*/ 0 w 930275"/>
                  <a:gd name="connsiteY0" fmla="*/ 0 h 936625"/>
                  <a:gd name="connsiteX1" fmla="*/ 57150 w 930275"/>
                  <a:gd name="connsiteY1" fmla="*/ 0 h 936625"/>
                  <a:gd name="connsiteX2" fmla="*/ 57150 w 930275"/>
                  <a:gd name="connsiteY2" fmla="*/ 23812 h 936625"/>
                  <a:gd name="connsiteX3" fmla="*/ 60325 w 930275"/>
                  <a:gd name="connsiteY3" fmla="*/ 23812 h 936625"/>
                  <a:gd name="connsiteX4" fmla="*/ 60325 w 930275"/>
                  <a:gd name="connsiteY4" fmla="*/ 68262 h 936625"/>
                  <a:gd name="connsiteX5" fmla="*/ 73025 w 930275"/>
                  <a:gd name="connsiteY5" fmla="*/ 68262 h 936625"/>
                  <a:gd name="connsiteX6" fmla="*/ 73025 w 930275"/>
                  <a:gd name="connsiteY6" fmla="*/ 114300 h 936625"/>
                  <a:gd name="connsiteX7" fmla="*/ 125413 w 930275"/>
                  <a:gd name="connsiteY7" fmla="*/ 114300 h 936625"/>
                  <a:gd name="connsiteX8" fmla="*/ 125413 w 930275"/>
                  <a:gd name="connsiteY8" fmla="*/ 155575 h 936625"/>
                  <a:gd name="connsiteX9" fmla="*/ 179388 w 930275"/>
                  <a:gd name="connsiteY9" fmla="*/ 155575 h 936625"/>
                  <a:gd name="connsiteX10" fmla="*/ 179388 w 930275"/>
                  <a:gd name="connsiteY10" fmla="*/ 200025 h 936625"/>
                  <a:gd name="connsiteX11" fmla="*/ 198438 w 930275"/>
                  <a:gd name="connsiteY11" fmla="*/ 200025 h 936625"/>
                  <a:gd name="connsiteX12" fmla="*/ 198438 w 930275"/>
                  <a:gd name="connsiteY12" fmla="*/ 228600 h 936625"/>
                  <a:gd name="connsiteX13" fmla="*/ 260350 w 930275"/>
                  <a:gd name="connsiteY13" fmla="*/ 228600 h 936625"/>
                  <a:gd name="connsiteX14" fmla="*/ 260350 w 930275"/>
                  <a:gd name="connsiteY14" fmla="*/ 250825 h 936625"/>
                  <a:gd name="connsiteX15" fmla="*/ 285750 w 930275"/>
                  <a:gd name="connsiteY15" fmla="*/ 250825 h 936625"/>
                  <a:gd name="connsiteX16" fmla="*/ 285750 w 930275"/>
                  <a:gd name="connsiteY16" fmla="*/ 268287 h 936625"/>
                  <a:gd name="connsiteX17" fmla="*/ 293688 w 930275"/>
                  <a:gd name="connsiteY17" fmla="*/ 268287 h 936625"/>
                  <a:gd name="connsiteX18" fmla="*/ 293688 w 930275"/>
                  <a:gd name="connsiteY18" fmla="*/ 323850 h 936625"/>
                  <a:gd name="connsiteX19" fmla="*/ 298450 w 930275"/>
                  <a:gd name="connsiteY19" fmla="*/ 323850 h 936625"/>
                  <a:gd name="connsiteX20" fmla="*/ 298450 w 930275"/>
                  <a:gd name="connsiteY20" fmla="*/ 342900 h 936625"/>
                  <a:gd name="connsiteX21" fmla="*/ 328613 w 930275"/>
                  <a:gd name="connsiteY21" fmla="*/ 342900 h 936625"/>
                  <a:gd name="connsiteX22" fmla="*/ 328613 w 930275"/>
                  <a:gd name="connsiteY22" fmla="*/ 388937 h 936625"/>
                  <a:gd name="connsiteX23" fmla="*/ 358775 w 930275"/>
                  <a:gd name="connsiteY23" fmla="*/ 388937 h 936625"/>
                  <a:gd name="connsiteX24" fmla="*/ 358775 w 930275"/>
                  <a:gd name="connsiteY24" fmla="*/ 409575 h 936625"/>
                  <a:gd name="connsiteX25" fmla="*/ 376238 w 930275"/>
                  <a:gd name="connsiteY25" fmla="*/ 409575 h 936625"/>
                  <a:gd name="connsiteX26" fmla="*/ 376238 w 930275"/>
                  <a:gd name="connsiteY26" fmla="*/ 436562 h 936625"/>
                  <a:gd name="connsiteX27" fmla="*/ 381000 w 930275"/>
                  <a:gd name="connsiteY27" fmla="*/ 436562 h 936625"/>
                  <a:gd name="connsiteX28" fmla="*/ 381000 w 930275"/>
                  <a:gd name="connsiteY28" fmla="*/ 463550 h 936625"/>
                  <a:gd name="connsiteX29" fmla="*/ 400050 w 930275"/>
                  <a:gd name="connsiteY29" fmla="*/ 463550 h 936625"/>
                  <a:gd name="connsiteX30" fmla="*/ 400050 w 930275"/>
                  <a:gd name="connsiteY30" fmla="*/ 482600 h 936625"/>
                  <a:gd name="connsiteX31" fmla="*/ 419100 w 930275"/>
                  <a:gd name="connsiteY31" fmla="*/ 482600 h 936625"/>
                  <a:gd name="connsiteX32" fmla="*/ 419100 w 930275"/>
                  <a:gd name="connsiteY32" fmla="*/ 501650 h 936625"/>
                  <a:gd name="connsiteX33" fmla="*/ 425450 w 930275"/>
                  <a:gd name="connsiteY33" fmla="*/ 501650 h 936625"/>
                  <a:gd name="connsiteX34" fmla="*/ 427038 w 930275"/>
                  <a:gd name="connsiteY34" fmla="*/ 500062 h 936625"/>
                  <a:gd name="connsiteX35" fmla="*/ 427038 w 930275"/>
                  <a:gd name="connsiteY35" fmla="*/ 531812 h 936625"/>
                  <a:gd name="connsiteX36" fmla="*/ 501650 w 930275"/>
                  <a:gd name="connsiteY36" fmla="*/ 531812 h 936625"/>
                  <a:gd name="connsiteX37" fmla="*/ 501650 w 930275"/>
                  <a:gd name="connsiteY37" fmla="*/ 558800 h 936625"/>
                  <a:gd name="connsiteX38" fmla="*/ 554038 w 930275"/>
                  <a:gd name="connsiteY38" fmla="*/ 558800 h 936625"/>
                  <a:gd name="connsiteX39" fmla="*/ 554038 w 930275"/>
                  <a:gd name="connsiteY39" fmla="*/ 579437 h 936625"/>
                  <a:gd name="connsiteX40" fmla="*/ 565150 w 930275"/>
                  <a:gd name="connsiteY40" fmla="*/ 579437 h 936625"/>
                  <a:gd name="connsiteX41" fmla="*/ 565150 w 930275"/>
                  <a:gd name="connsiteY41" fmla="*/ 606425 h 936625"/>
                  <a:gd name="connsiteX42" fmla="*/ 569913 w 930275"/>
                  <a:gd name="connsiteY42" fmla="*/ 606425 h 936625"/>
                  <a:gd name="connsiteX43" fmla="*/ 569913 w 930275"/>
                  <a:gd name="connsiteY43" fmla="*/ 628650 h 936625"/>
                  <a:gd name="connsiteX44" fmla="*/ 585788 w 930275"/>
                  <a:gd name="connsiteY44" fmla="*/ 628650 h 936625"/>
                  <a:gd name="connsiteX45" fmla="*/ 585788 w 930275"/>
                  <a:gd name="connsiteY45" fmla="*/ 652462 h 936625"/>
                  <a:gd name="connsiteX46" fmla="*/ 608013 w 930275"/>
                  <a:gd name="connsiteY46" fmla="*/ 652462 h 936625"/>
                  <a:gd name="connsiteX47" fmla="*/ 608013 w 930275"/>
                  <a:gd name="connsiteY47" fmla="*/ 679450 h 936625"/>
                  <a:gd name="connsiteX48" fmla="*/ 682625 w 930275"/>
                  <a:gd name="connsiteY48" fmla="*/ 679450 h 936625"/>
                  <a:gd name="connsiteX49" fmla="*/ 682625 w 930275"/>
                  <a:gd name="connsiteY49" fmla="*/ 696912 h 936625"/>
                  <a:gd name="connsiteX50" fmla="*/ 735013 w 930275"/>
                  <a:gd name="connsiteY50" fmla="*/ 696912 h 936625"/>
                  <a:gd name="connsiteX51" fmla="*/ 735013 w 930275"/>
                  <a:gd name="connsiteY51" fmla="*/ 725487 h 936625"/>
                  <a:gd name="connsiteX52" fmla="*/ 741363 w 930275"/>
                  <a:gd name="connsiteY52" fmla="*/ 725487 h 936625"/>
                  <a:gd name="connsiteX53" fmla="*/ 741363 w 930275"/>
                  <a:gd name="connsiteY53" fmla="*/ 744537 h 936625"/>
                  <a:gd name="connsiteX54" fmla="*/ 752475 w 930275"/>
                  <a:gd name="connsiteY54" fmla="*/ 744537 h 936625"/>
                  <a:gd name="connsiteX55" fmla="*/ 750888 w 930275"/>
                  <a:gd name="connsiteY55" fmla="*/ 744537 h 936625"/>
                  <a:gd name="connsiteX56" fmla="*/ 750888 w 930275"/>
                  <a:gd name="connsiteY56" fmla="*/ 773112 h 936625"/>
                  <a:gd name="connsiteX57" fmla="*/ 787400 w 930275"/>
                  <a:gd name="connsiteY57" fmla="*/ 773112 h 936625"/>
                  <a:gd name="connsiteX58" fmla="*/ 787400 w 930275"/>
                  <a:gd name="connsiteY58" fmla="*/ 830262 h 936625"/>
                  <a:gd name="connsiteX59" fmla="*/ 869950 w 930275"/>
                  <a:gd name="connsiteY59" fmla="*/ 830262 h 936625"/>
                  <a:gd name="connsiteX60" fmla="*/ 869950 w 930275"/>
                  <a:gd name="connsiteY60" fmla="*/ 855662 h 936625"/>
                  <a:gd name="connsiteX61" fmla="*/ 890588 w 930275"/>
                  <a:gd name="connsiteY61" fmla="*/ 855662 h 936625"/>
                  <a:gd name="connsiteX62" fmla="*/ 890588 w 930275"/>
                  <a:gd name="connsiteY62" fmla="*/ 882650 h 936625"/>
                  <a:gd name="connsiteX63" fmla="*/ 909638 w 930275"/>
                  <a:gd name="connsiteY63" fmla="*/ 882650 h 936625"/>
                  <a:gd name="connsiteX64" fmla="*/ 909638 w 930275"/>
                  <a:gd name="connsiteY64" fmla="*/ 906462 h 936625"/>
                  <a:gd name="connsiteX65" fmla="*/ 917575 w 930275"/>
                  <a:gd name="connsiteY65" fmla="*/ 906462 h 936625"/>
                  <a:gd name="connsiteX66" fmla="*/ 917575 w 930275"/>
                  <a:gd name="connsiteY66" fmla="*/ 936625 h 936625"/>
                  <a:gd name="connsiteX67" fmla="*/ 930275 w 930275"/>
                  <a:gd name="connsiteY67" fmla="*/ 936625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30275" h="936625">
                    <a:moveTo>
                      <a:pt x="0" y="0"/>
                    </a:moveTo>
                    <a:lnTo>
                      <a:pt x="57150" y="0"/>
                    </a:lnTo>
                    <a:lnTo>
                      <a:pt x="57150" y="23812"/>
                    </a:lnTo>
                    <a:lnTo>
                      <a:pt x="60325" y="23812"/>
                    </a:lnTo>
                    <a:lnTo>
                      <a:pt x="60325" y="68262"/>
                    </a:lnTo>
                    <a:lnTo>
                      <a:pt x="73025" y="68262"/>
                    </a:lnTo>
                    <a:lnTo>
                      <a:pt x="73025" y="114300"/>
                    </a:lnTo>
                    <a:lnTo>
                      <a:pt x="125413" y="114300"/>
                    </a:lnTo>
                    <a:lnTo>
                      <a:pt x="125413" y="155575"/>
                    </a:lnTo>
                    <a:lnTo>
                      <a:pt x="179388" y="155575"/>
                    </a:lnTo>
                    <a:lnTo>
                      <a:pt x="179388" y="200025"/>
                    </a:lnTo>
                    <a:lnTo>
                      <a:pt x="198438" y="200025"/>
                    </a:lnTo>
                    <a:lnTo>
                      <a:pt x="198438" y="228600"/>
                    </a:lnTo>
                    <a:lnTo>
                      <a:pt x="260350" y="228600"/>
                    </a:lnTo>
                    <a:lnTo>
                      <a:pt x="260350" y="250825"/>
                    </a:lnTo>
                    <a:lnTo>
                      <a:pt x="285750" y="250825"/>
                    </a:lnTo>
                    <a:lnTo>
                      <a:pt x="285750" y="268287"/>
                    </a:lnTo>
                    <a:lnTo>
                      <a:pt x="293688" y="268287"/>
                    </a:lnTo>
                    <a:lnTo>
                      <a:pt x="293688" y="323850"/>
                    </a:lnTo>
                    <a:lnTo>
                      <a:pt x="298450" y="323850"/>
                    </a:lnTo>
                    <a:lnTo>
                      <a:pt x="298450" y="342900"/>
                    </a:lnTo>
                    <a:lnTo>
                      <a:pt x="328613" y="342900"/>
                    </a:lnTo>
                    <a:lnTo>
                      <a:pt x="328613" y="388937"/>
                    </a:lnTo>
                    <a:lnTo>
                      <a:pt x="358775" y="388937"/>
                    </a:lnTo>
                    <a:lnTo>
                      <a:pt x="358775" y="409575"/>
                    </a:lnTo>
                    <a:lnTo>
                      <a:pt x="376238" y="409575"/>
                    </a:lnTo>
                    <a:lnTo>
                      <a:pt x="376238" y="436562"/>
                    </a:lnTo>
                    <a:lnTo>
                      <a:pt x="381000" y="436562"/>
                    </a:lnTo>
                    <a:lnTo>
                      <a:pt x="381000" y="463550"/>
                    </a:lnTo>
                    <a:lnTo>
                      <a:pt x="400050" y="463550"/>
                    </a:lnTo>
                    <a:lnTo>
                      <a:pt x="400050" y="482600"/>
                    </a:lnTo>
                    <a:lnTo>
                      <a:pt x="419100" y="482600"/>
                    </a:lnTo>
                    <a:lnTo>
                      <a:pt x="419100" y="501650"/>
                    </a:lnTo>
                    <a:lnTo>
                      <a:pt x="425450" y="501650"/>
                    </a:lnTo>
                    <a:lnTo>
                      <a:pt x="427038" y="500062"/>
                    </a:lnTo>
                    <a:lnTo>
                      <a:pt x="427038" y="531812"/>
                    </a:lnTo>
                    <a:lnTo>
                      <a:pt x="501650" y="531812"/>
                    </a:lnTo>
                    <a:lnTo>
                      <a:pt x="501650" y="558800"/>
                    </a:lnTo>
                    <a:lnTo>
                      <a:pt x="554038" y="558800"/>
                    </a:lnTo>
                    <a:lnTo>
                      <a:pt x="554038" y="579437"/>
                    </a:lnTo>
                    <a:lnTo>
                      <a:pt x="565150" y="579437"/>
                    </a:lnTo>
                    <a:lnTo>
                      <a:pt x="565150" y="606425"/>
                    </a:lnTo>
                    <a:lnTo>
                      <a:pt x="569913" y="606425"/>
                    </a:lnTo>
                    <a:lnTo>
                      <a:pt x="569913" y="628650"/>
                    </a:lnTo>
                    <a:lnTo>
                      <a:pt x="585788" y="628650"/>
                    </a:lnTo>
                    <a:lnTo>
                      <a:pt x="585788" y="652462"/>
                    </a:lnTo>
                    <a:lnTo>
                      <a:pt x="608013" y="652462"/>
                    </a:lnTo>
                    <a:lnTo>
                      <a:pt x="608013" y="679450"/>
                    </a:lnTo>
                    <a:lnTo>
                      <a:pt x="682625" y="679450"/>
                    </a:lnTo>
                    <a:lnTo>
                      <a:pt x="682625" y="696912"/>
                    </a:lnTo>
                    <a:lnTo>
                      <a:pt x="735013" y="696912"/>
                    </a:lnTo>
                    <a:lnTo>
                      <a:pt x="735013" y="725487"/>
                    </a:lnTo>
                    <a:lnTo>
                      <a:pt x="741363" y="725487"/>
                    </a:lnTo>
                    <a:lnTo>
                      <a:pt x="741363" y="744537"/>
                    </a:lnTo>
                    <a:lnTo>
                      <a:pt x="752475" y="744537"/>
                    </a:lnTo>
                    <a:lnTo>
                      <a:pt x="750888" y="744537"/>
                    </a:lnTo>
                    <a:lnTo>
                      <a:pt x="750888" y="773112"/>
                    </a:lnTo>
                    <a:lnTo>
                      <a:pt x="787400" y="773112"/>
                    </a:lnTo>
                    <a:lnTo>
                      <a:pt x="787400" y="830262"/>
                    </a:lnTo>
                    <a:lnTo>
                      <a:pt x="869950" y="830262"/>
                    </a:lnTo>
                    <a:lnTo>
                      <a:pt x="869950" y="855662"/>
                    </a:lnTo>
                    <a:lnTo>
                      <a:pt x="890588" y="855662"/>
                    </a:lnTo>
                    <a:lnTo>
                      <a:pt x="890588" y="882650"/>
                    </a:lnTo>
                    <a:lnTo>
                      <a:pt x="909638" y="882650"/>
                    </a:lnTo>
                    <a:lnTo>
                      <a:pt x="909638" y="906462"/>
                    </a:lnTo>
                    <a:lnTo>
                      <a:pt x="917575" y="906462"/>
                    </a:lnTo>
                    <a:lnTo>
                      <a:pt x="917575" y="936625"/>
                    </a:lnTo>
                    <a:lnTo>
                      <a:pt x="930275" y="936625"/>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0" name="Freeform 199"/>
              <p:cNvSpPr/>
              <p:nvPr/>
            </p:nvSpPr>
            <p:spPr>
              <a:xfrm>
                <a:off x="3033713" y="4427538"/>
                <a:ext cx="1357312" cy="531812"/>
              </a:xfrm>
              <a:custGeom>
                <a:avLst/>
                <a:gdLst>
                  <a:gd name="connsiteX0" fmla="*/ 0 w 1357312"/>
                  <a:gd name="connsiteY0" fmla="*/ 0 h 531812"/>
                  <a:gd name="connsiteX1" fmla="*/ 52387 w 1357312"/>
                  <a:gd name="connsiteY1" fmla="*/ 0 h 531812"/>
                  <a:gd name="connsiteX2" fmla="*/ 52387 w 1357312"/>
                  <a:gd name="connsiteY2" fmla="*/ 23812 h 531812"/>
                  <a:gd name="connsiteX3" fmla="*/ 90487 w 1357312"/>
                  <a:gd name="connsiteY3" fmla="*/ 23812 h 531812"/>
                  <a:gd name="connsiteX4" fmla="*/ 90487 w 1357312"/>
                  <a:gd name="connsiteY4" fmla="*/ 52387 h 531812"/>
                  <a:gd name="connsiteX5" fmla="*/ 112712 w 1357312"/>
                  <a:gd name="connsiteY5" fmla="*/ 52387 h 531812"/>
                  <a:gd name="connsiteX6" fmla="*/ 112712 w 1357312"/>
                  <a:gd name="connsiteY6" fmla="*/ 74612 h 531812"/>
                  <a:gd name="connsiteX7" fmla="*/ 122237 w 1357312"/>
                  <a:gd name="connsiteY7" fmla="*/ 74612 h 531812"/>
                  <a:gd name="connsiteX8" fmla="*/ 122237 w 1357312"/>
                  <a:gd name="connsiteY8" fmla="*/ 103187 h 531812"/>
                  <a:gd name="connsiteX9" fmla="*/ 128587 w 1357312"/>
                  <a:gd name="connsiteY9" fmla="*/ 103187 h 531812"/>
                  <a:gd name="connsiteX10" fmla="*/ 128587 w 1357312"/>
                  <a:gd name="connsiteY10" fmla="*/ 134937 h 531812"/>
                  <a:gd name="connsiteX11" fmla="*/ 273050 w 1357312"/>
                  <a:gd name="connsiteY11" fmla="*/ 134937 h 531812"/>
                  <a:gd name="connsiteX12" fmla="*/ 273050 w 1357312"/>
                  <a:gd name="connsiteY12" fmla="*/ 165100 h 531812"/>
                  <a:gd name="connsiteX13" fmla="*/ 415925 w 1357312"/>
                  <a:gd name="connsiteY13" fmla="*/ 165100 h 531812"/>
                  <a:gd name="connsiteX14" fmla="*/ 415925 w 1357312"/>
                  <a:gd name="connsiteY14" fmla="*/ 188912 h 531812"/>
                  <a:gd name="connsiteX15" fmla="*/ 530225 w 1357312"/>
                  <a:gd name="connsiteY15" fmla="*/ 188912 h 531812"/>
                  <a:gd name="connsiteX16" fmla="*/ 530225 w 1357312"/>
                  <a:gd name="connsiteY16" fmla="*/ 223837 h 531812"/>
                  <a:gd name="connsiteX17" fmla="*/ 579437 w 1357312"/>
                  <a:gd name="connsiteY17" fmla="*/ 223837 h 531812"/>
                  <a:gd name="connsiteX18" fmla="*/ 579437 w 1357312"/>
                  <a:gd name="connsiteY18" fmla="*/ 260350 h 531812"/>
                  <a:gd name="connsiteX19" fmla="*/ 617537 w 1357312"/>
                  <a:gd name="connsiteY19" fmla="*/ 260350 h 531812"/>
                  <a:gd name="connsiteX20" fmla="*/ 617537 w 1357312"/>
                  <a:gd name="connsiteY20" fmla="*/ 328612 h 531812"/>
                  <a:gd name="connsiteX21" fmla="*/ 638175 w 1357312"/>
                  <a:gd name="connsiteY21" fmla="*/ 328612 h 531812"/>
                  <a:gd name="connsiteX22" fmla="*/ 638175 w 1357312"/>
                  <a:gd name="connsiteY22" fmla="*/ 366712 h 531812"/>
                  <a:gd name="connsiteX23" fmla="*/ 668337 w 1357312"/>
                  <a:gd name="connsiteY23" fmla="*/ 366712 h 531812"/>
                  <a:gd name="connsiteX24" fmla="*/ 668337 w 1357312"/>
                  <a:gd name="connsiteY24" fmla="*/ 400050 h 531812"/>
                  <a:gd name="connsiteX25" fmla="*/ 766762 w 1357312"/>
                  <a:gd name="connsiteY25" fmla="*/ 400050 h 531812"/>
                  <a:gd name="connsiteX26" fmla="*/ 766762 w 1357312"/>
                  <a:gd name="connsiteY26" fmla="*/ 442912 h 531812"/>
                  <a:gd name="connsiteX27" fmla="*/ 803275 w 1357312"/>
                  <a:gd name="connsiteY27" fmla="*/ 442912 h 531812"/>
                  <a:gd name="connsiteX28" fmla="*/ 803275 w 1357312"/>
                  <a:gd name="connsiteY28" fmla="*/ 485775 h 531812"/>
                  <a:gd name="connsiteX29" fmla="*/ 895350 w 1357312"/>
                  <a:gd name="connsiteY29" fmla="*/ 485775 h 531812"/>
                  <a:gd name="connsiteX30" fmla="*/ 895350 w 1357312"/>
                  <a:gd name="connsiteY30" fmla="*/ 531812 h 531812"/>
                  <a:gd name="connsiteX31" fmla="*/ 1357312 w 1357312"/>
                  <a:gd name="connsiteY31" fmla="*/ 531812 h 53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57312" h="531812">
                    <a:moveTo>
                      <a:pt x="0" y="0"/>
                    </a:moveTo>
                    <a:lnTo>
                      <a:pt x="52387" y="0"/>
                    </a:lnTo>
                    <a:lnTo>
                      <a:pt x="52387" y="23812"/>
                    </a:lnTo>
                    <a:lnTo>
                      <a:pt x="90487" y="23812"/>
                    </a:lnTo>
                    <a:lnTo>
                      <a:pt x="90487" y="52387"/>
                    </a:lnTo>
                    <a:lnTo>
                      <a:pt x="112712" y="52387"/>
                    </a:lnTo>
                    <a:lnTo>
                      <a:pt x="112712" y="74612"/>
                    </a:lnTo>
                    <a:lnTo>
                      <a:pt x="122237" y="74612"/>
                    </a:lnTo>
                    <a:lnTo>
                      <a:pt x="122237" y="103187"/>
                    </a:lnTo>
                    <a:lnTo>
                      <a:pt x="128587" y="103187"/>
                    </a:lnTo>
                    <a:lnTo>
                      <a:pt x="128587" y="134937"/>
                    </a:lnTo>
                    <a:lnTo>
                      <a:pt x="273050" y="134937"/>
                    </a:lnTo>
                    <a:lnTo>
                      <a:pt x="273050" y="165100"/>
                    </a:lnTo>
                    <a:lnTo>
                      <a:pt x="415925" y="165100"/>
                    </a:lnTo>
                    <a:lnTo>
                      <a:pt x="415925" y="188912"/>
                    </a:lnTo>
                    <a:lnTo>
                      <a:pt x="530225" y="188912"/>
                    </a:lnTo>
                    <a:lnTo>
                      <a:pt x="530225" y="223837"/>
                    </a:lnTo>
                    <a:lnTo>
                      <a:pt x="579437" y="223837"/>
                    </a:lnTo>
                    <a:lnTo>
                      <a:pt x="579437" y="260350"/>
                    </a:lnTo>
                    <a:lnTo>
                      <a:pt x="617537" y="260350"/>
                    </a:lnTo>
                    <a:lnTo>
                      <a:pt x="617537" y="328612"/>
                    </a:lnTo>
                    <a:lnTo>
                      <a:pt x="638175" y="328612"/>
                    </a:lnTo>
                    <a:lnTo>
                      <a:pt x="638175" y="366712"/>
                    </a:lnTo>
                    <a:lnTo>
                      <a:pt x="668337" y="366712"/>
                    </a:lnTo>
                    <a:lnTo>
                      <a:pt x="668337" y="400050"/>
                    </a:lnTo>
                    <a:lnTo>
                      <a:pt x="766762" y="400050"/>
                    </a:lnTo>
                    <a:lnTo>
                      <a:pt x="766762" y="442912"/>
                    </a:lnTo>
                    <a:lnTo>
                      <a:pt x="803275" y="442912"/>
                    </a:lnTo>
                    <a:lnTo>
                      <a:pt x="803275" y="485775"/>
                    </a:lnTo>
                    <a:lnTo>
                      <a:pt x="895350" y="485775"/>
                    </a:lnTo>
                    <a:lnTo>
                      <a:pt x="895350" y="531812"/>
                    </a:lnTo>
                    <a:lnTo>
                      <a:pt x="1357312" y="531812"/>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grpSp>
          <p:nvGrpSpPr>
            <p:cNvPr id="148" name="Group 147"/>
            <p:cNvGrpSpPr/>
            <p:nvPr/>
          </p:nvGrpSpPr>
          <p:grpSpPr>
            <a:xfrm>
              <a:off x="710747" y="2649520"/>
              <a:ext cx="3117921" cy="2443580"/>
              <a:chOff x="710747" y="2649520"/>
              <a:chExt cx="3117921" cy="2443580"/>
            </a:xfrm>
          </p:grpSpPr>
          <p:sp>
            <p:nvSpPr>
              <p:cNvPr id="196" name="Freeform 195"/>
              <p:cNvSpPr/>
              <p:nvPr/>
            </p:nvSpPr>
            <p:spPr>
              <a:xfrm>
                <a:off x="710747" y="2649520"/>
                <a:ext cx="796282" cy="1390947"/>
              </a:xfrm>
              <a:custGeom>
                <a:avLst/>
                <a:gdLst>
                  <a:gd name="connsiteX0" fmla="*/ 0 w 796282"/>
                  <a:gd name="connsiteY0" fmla="*/ 0 h 1390947"/>
                  <a:gd name="connsiteX1" fmla="*/ 67206 w 796282"/>
                  <a:gd name="connsiteY1" fmla="*/ 0 h 1390947"/>
                  <a:gd name="connsiteX2" fmla="*/ 67206 w 796282"/>
                  <a:gd name="connsiteY2" fmla="*/ 89607 h 1390947"/>
                  <a:gd name="connsiteX3" fmla="*/ 169032 w 796282"/>
                  <a:gd name="connsiteY3" fmla="*/ 89607 h 1390947"/>
                  <a:gd name="connsiteX4" fmla="*/ 169032 w 796282"/>
                  <a:gd name="connsiteY4" fmla="*/ 177178 h 1390947"/>
                  <a:gd name="connsiteX5" fmla="*/ 189397 w 796282"/>
                  <a:gd name="connsiteY5" fmla="*/ 177178 h 1390947"/>
                  <a:gd name="connsiteX6" fmla="*/ 189397 w 796282"/>
                  <a:gd name="connsiteY6" fmla="*/ 260675 h 1390947"/>
                  <a:gd name="connsiteX7" fmla="*/ 254566 w 796282"/>
                  <a:gd name="connsiteY7" fmla="*/ 260675 h 1390947"/>
                  <a:gd name="connsiteX8" fmla="*/ 254566 w 796282"/>
                  <a:gd name="connsiteY8" fmla="*/ 348246 h 1390947"/>
                  <a:gd name="connsiteX9" fmla="*/ 270858 w 796282"/>
                  <a:gd name="connsiteY9" fmla="*/ 348246 h 1390947"/>
                  <a:gd name="connsiteX10" fmla="*/ 270858 w 796282"/>
                  <a:gd name="connsiteY10" fmla="*/ 439889 h 1390947"/>
                  <a:gd name="connsiteX11" fmla="*/ 305479 w 796282"/>
                  <a:gd name="connsiteY11" fmla="*/ 439889 h 1390947"/>
                  <a:gd name="connsiteX12" fmla="*/ 305479 w 796282"/>
                  <a:gd name="connsiteY12" fmla="*/ 523387 h 1390947"/>
                  <a:gd name="connsiteX13" fmla="*/ 350283 w 796282"/>
                  <a:gd name="connsiteY13" fmla="*/ 523387 h 1390947"/>
                  <a:gd name="connsiteX14" fmla="*/ 350283 w 796282"/>
                  <a:gd name="connsiteY14" fmla="*/ 612994 h 1390947"/>
                  <a:gd name="connsiteX15" fmla="*/ 492840 w 796282"/>
                  <a:gd name="connsiteY15" fmla="*/ 612994 h 1390947"/>
                  <a:gd name="connsiteX16" fmla="*/ 492840 w 796282"/>
                  <a:gd name="connsiteY16" fmla="*/ 700565 h 1390947"/>
                  <a:gd name="connsiteX17" fmla="*/ 498949 w 796282"/>
                  <a:gd name="connsiteY17" fmla="*/ 700565 h 1390947"/>
                  <a:gd name="connsiteX18" fmla="*/ 498949 w 796282"/>
                  <a:gd name="connsiteY18" fmla="*/ 779989 h 1390947"/>
                  <a:gd name="connsiteX19" fmla="*/ 513205 w 796282"/>
                  <a:gd name="connsiteY19" fmla="*/ 779989 h 1390947"/>
                  <a:gd name="connsiteX20" fmla="*/ 513205 w 796282"/>
                  <a:gd name="connsiteY20" fmla="*/ 861450 h 1390947"/>
                  <a:gd name="connsiteX21" fmla="*/ 529497 w 796282"/>
                  <a:gd name="connsiteY21" fmla="*/ 861450 h 1390947"/>
                  <a:gd name="connsiteX22" fmla="*/ 529497 w 796282"/>
                  <a:gd name="connsiteY22" fmla="*/ 959203 h 1390947"/>
                  <a:gd name="connsiteX23" fmla="*/ 535607 w 796282"/>
                  <a:gd name="connsiteY23" fmla="*/ 959203 h 1390947"/>
                  <a:gd name="connsiteX24" fmla="*/ 535607 w 796282"/>
                  <a:gd name="connsiteY24" fmla="*/ 1044737 h 1390947"/>
                  <a:gd name="connsiteX25" fmla="*/ 558008 w 796282"/>
                  <a:gd name="connsiteY25" fmla="*/ 1044737 h 1390947"/>
                  <a:gd name="connsiteX26" fmla="*/ 558008 w 796282"/>
                  <a:gd name="connsiteY26" fmla="*/ 1128235 h 1390947"/>
                  <a:gd name="connsiteX27" fmla="*/ 580410 w 796282"/>
                  <a:gd name="connsiteY27" fmla="*/ 1128235 h 1390947"/>
                  <a:gd name="connsiteX28" fmla="*/ 580410 w 796282"/>
                  <a:gd name="connsiteY28" fmla="*/ 1219879 h 1390947"/>
                  <a:gd name="connsiteX29" fmla="*/ 718894 w 796282"/>
                  <a:gd name="connsiteY29" fmla="*/ 1219879 h 1390947"/>
                  <a:gd name="connsiteX30" fmla="*/ 718894 w 796282"/>
                  <a:gd name="connsiteY30" fmla="*/ 1305413 h 1390947"/>
                  <a:gd name="connsiteX31" fmla="*/ 755551 w 796282"/>
                  <a:gd name="connsiteY31" fmla="*/ 1305413 h 1390947"/>
                  <a:gd name="connsiteX32" fmla="*/ 755551 w 796282"/>
                  <a:gd name="connsiteY32" fmla="*/ 1390947 h 1390947"/>
                  <a:gd name="connsiteX33" fmla="*/ 796282 w 796282"/>
                  <a:gd name="connsiteY33" fmla="*/ 1390947 h 13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6282" h="1390947">
                    <a:moveTo>
                      <a:pt x="0" y="0"/>
                    </a:moveTo>
                    <a:lnTo>
                      <a:pt x="67206" y="0"/>
                    </a:lnTo>
                    <a:lnTo>
                      <a:pt x="67206" y="89607"/>
                    </a:lnTo>
                    <a:lnTo>
                      <a:pt x="169032" y="89607"/>
                    </a:lnTo>
                    <a:lnTo>
                      <a:pt x="169032" y="177178"/>
                    </a:lnTo>
                    <a:lnTo>
                      <a:pt x="189397" y="177178"/>
                    </a:lnTo>
                    <a:lnTo>
                      <a:pt x="189397" y="260675"/>
                    </a:lnTo>
                    <a:lnTo>
                      <a:pt x="254566" y="260675"/>
                    </a:lnTo>
                    <a:lnTo>
                      <a:pt x="254566" y="348246"/>
                    </a:lnTo>
                    <a:lnTo>
                      <a:pt x="270858" y="348246"/>
                    </a:lnTo>
                    <a:lnTo>
                      <a:pt x="270858" y="439889"/>
                    </a:lnTo>
                    <a:lnTo>
                      <a:pt x="305479" y="439889"/>
                    </a:lnTo>
                    <a:lnTo>
                      <a:pt x="305479" y="523387"/>
                    </a:lnTo>
                    <a:lnTo>
                      <a:pt x="350283" y="523387"/>
                    </a:lnTo>
                    <a:lnTo>
                      <a:pt x="350283" y="612994"/>
                    </a:lnTo>
                    <a:lnTo>
                      <a:pt x="492840" y="612994"/>
                    </a:lnTo>
                    <a:lnTo>
                      <a:pt x="492840" y="700565"/>
                    </a:lnTo>
                    <a:lnTo>
                      <a:pt x="498949" y="700565"/>
                    </a:lnTo>
                    <a:lnTo>
                      <a:pt x="498949" y="779989"/>
                    </a:lnTo>
                    <a:lnTo>
                      <a:pt x="513205" y="779989"/>
                    </a:lnTo>
                    <a:lnTo>
                      <a:pt x="513205" y="861450"/>
                    </a:lnTo>
                    <a:lnTo>
                      <a:pt x="529497" y="861450"/>
                    </a:lnTo>
                    <a:lnTo>
                      <a:pt x="529497" y="959203"/>
                    </a:lnTo>
                    <a:lnTo>
                      <a:pt x="535607" y="959203"/>
                    </a:lnTo>
                    <a:lnTo>
                      <a:pt x="535607" y="1044737"/>
                    </a:lnTo>
                    <a:lnTo>
                      <a:pt x="558008" y="1044737"/>
                    </a:lnTo>
                    <a:lnTo>
                      <a:pt x="558008" y="1128235"/>
                    </a:lnTo>
                    <a:lnTo>
                      <a:pt x="580410" y="1128235"/>
                    </a:lnTo>
                    <a:lnTo>
                      <a:pt x="580410" y="1219879"/>
                    </a:lnTo>
                    <a:lnTo>
                      <a:pt x="718894" y="1219879"/>
                    </a:lnTo>
                    <a:lnTo>
                      <a:pt x="718894" y="1305413"/>
                    </a:lnTo>
                    <a:lnTo>
                      <a:pt x="755551" y="1305413"/>
                    </a:lnTo>
                    <a:lnTo>
                      <a:pt x="755551" y="1390947"/>
                    </a:lnTo>
                    <a:lnTo>
                      <a:pt x="796282" y="1390947"/>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7" name="Freeform 196"/>
              <p:cNvSpPr/>
              <p:nvPr/>
            </p:nvSpPr>
            <p:spPr>
              <a:xfrm>
                <a:off x="1496846" y="4040216"/>
                <a:ext cx="2331822" cy="1052884"/>
              </a:xfrm>
              <a:custGeom>
                <a:avLst/>
                <a:gdLst>
                  <a:gd name="connsiteX0" fmla="*/ 0 w 2331822"/>
                  <a:gd name="connsiteY0" fmla="*/ 0 h 1052884"/>
                  <a:gd name="connsiteX1" fmla="*/ 107936 w 2331822"/>
                  <a:gd name="connsiteY1" fmla="*/ 0 h 1052884"/>
                  <a:gd name="connsiteX2" fmla="*/ 107936 w 2331822"/>
                  <a:gd name="connsiteY2" fmla="*/ 89607 h 1052884"/>
                  <a:gd name="connsiteX3" fmla="*/ 107936 w 2331822"/>
                  <a:gd name="connsiteY3" fmla="*/ 89607 h 1052884"/>
                  <a:gd name="connsiteX4" fmla="*/ 120155 w 2331822"/>
                  <a:gd name="connsiteY4" fmla="*/ 89607 h 1052884"/>
                  <a:gd name="connsiteX5" fmla="*/ 120155 w 2331822"/>
                  <a:gd name="connsiteY5" fmla="*/ 177178 h 1052884"/>
                  <a:gd name="connsiteX6" fmla="*/ 340100 w 2331822"/>
                  <a:gd name="connsiteY6" fmla="*/ 177178 h 1052884"/>
                  <a:gd name="connsiteX7" fmla="*/ 340100 w 2331822"/>
                  <a:gd name="connsiteY7" fmla="*/ 262712 h 1052884"/>
                  <a:gd name="connsiteX8" fmla="*/ 478584 w 2331822"/>
                  <a:gd name="connsiteY8" fmla="*/ 262712 h 1052884"/>
                  <a:gd name="connsiteX9" fmla="*/ 478584 w 2331822"/>
                  <a:gd name="connsiteY9" fmla="*/ 348246 h 1052884"/>
                  <a:gd name="connsiteX10" fmla="*/ 527460 w 2331822"/>
                  <a:gd name="connsiteY10" fmla="*/ 348246 h 1052884"/>
                  <a:gd name="connsiteX11" fmla="*/ 527460 w 2331822"/>
                  <a:gd name="connsiteY11" fmla="*/ 441926 h 1052884"/>
                  <a:gd name="connsiteX12" fmla="*/ 682236 w 2331822"/>
                  <a:gd name="connsiteY12" fmla="*/ 441926 h 1052884"/>
                  <a:gd name="connsiteX13" fmla="*/ 682236 w 2331822"/>
                  <a:gd name="connsiteY13" fmla="*/ 527460 h 1052884"/>
                  <a:gd name="connsiteX14" fmla="*/ 739259 w 2331822"/>
                  <a:gd name="connsiteY14" fmla="*/ 527460 h 1052884"/>
                  <a:gd name="connsiteX15" fmla="*/ 739259 w 2331822"/>
                  <a:gd name="connsiteY15" fmla="*/ 615031 h 1052884"/>
                  <a:gd name="connsiteX16" fmla="*/ 995861 w 2331822"/>
                  <a:gd name="connsiteY16" fmla="*/ 615031 h 1052884"/>
                  <a:gd name="connsiteX17" fmla="*/ 995861 w 2331822"/>
                  <a:gd name="connsiteY17" fmla="*/ 700565 h 1052884"/>
                  <a:gd name="connsiteX18" fmla="*/ 1484627 w 2331822"/>
                  <a:gd name="connsiteY18" fmla="*/ 700565 h 1052884"/>
                  <a:gd name="connsiteX19" fmla="*/ 1484627 w 2331822"/>
                  <a:gd name="connsiteY19" fmla="*/ 798318 h 1052884"/>
                  <a:gd name="connsiteX20" fmla="*/ 2134279 w 2331822"/>
                  <a:gd name="connsiteY20" fmla="*/ 798318 h 1052884"/>
                  <a:gd name="connsiteX21" fmla="*/ 2134279 w 2331822"/>
                  <a:gd name="connsiteY21" fmla="*/ 1052884 h 1052884"/>
                  <a:gd name="connsiteX22" fmla="*/ 2331822 w 2331822"/>
                  <a:gd name="connsiteY22" fmla="*/ 1052884 h 10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1822" h="1052884">
                    <a:moveTo>
                      <a:pt x="0" y="0"/>
                    </a:moveTo>
                    <a:lnTo>
                      <a:pt x="107936" y="0"/>
                    </a:lnTo>
                    <a:lnTo>
                      <a:pt x="107936" y="89607"/>
                    </a:lnTo>
                    <a:lnTo>
                      <a:pt x="107936" y="89607"/>
                    </a:lnTo>
                    <a:lnTo>
                      <a:pt x="120155" y="89607"/>
                    </a:lnTo>
                    <a:lnTo>
                      <a:pt x="120155" y="177178"/>
                    </a:lnTo>
                    <a:lnTo>
                      <a:pt x="340100" y="177178"/>
                    </a:lnTo>
                    <a:lnTo>
                      <a:pt x="340100" y="262712"/>
                    </a:lnTo>
                    <a:lnTo>
                      <a:pt x="478584" y="262712"/>
                    </a:lnTo>
                    <a:lnTo>
                      <a:pt x="478584" y="348246"/>
                    </a:lnTo>
                    <a:lnTo>
                      <a:pt x="527460" y="348246"/>
                    </a:lnTo>
                    <a:lnTo>
                      <a:pt x="527460" y="441926"/>
                    </a:lnTo>
                    <a:lnTo>
                      <a:pt x="682236" y="441926"/>
                    </a:lnTo>
                    <a:lnTo>
                      <a:pt x="682236" y="527460"/>
                    </a:lnTo>
                    <a:lnTo>
                      <a:pt x="739259" y="527460"/>
                    </a:lnTo>
                    <a:lnTo>
                      <a:pt x="739259" y="615031"/>
                    </a:lnTo>
                    <a:lnTo>
                      <a:pt x="995861" y="615031"/>
                    </a:lnTo>
                    <a:lnTo>
                      <a:pt x="995861" y="700565"/>
                    </a:lnTo>
                    <a:lnTo>
                      <a:pt x="1484627" y="700565"/>
                    </a:lnTo>
                    <a:lnTo>
                      <a:pt x="1484627" y="798318"/>
                    </a:lnTo>
                    <a:lnTo>
                      <a:pt x="2134279" y="798318"/>
                    </a:lnTo>
                    <a:lnTo>
                      <a:pt x="2134279" y="1052884"/>
                    </a:lnTo>
                    <a:lnTo>
                      <a:pt x="2331822" y="1052884"/>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sp>
          <p:nvSpPr>
            <p:cNvPr id="149" name="Freeform 148"/>
            <p:cNvSpPr/>
            <p:nvPr/>
          </p:nvSpPr>
          <p:spPr>
            <a:xfrm>
              <a:off x="687878" y="2651760"/>
              <a:ext cx="1542011" cy="1255222"/>
            </a:xfrm>
            <a:custGeom>
              <a:avLst/>
              <a:gdLst>
                <a:gd name="connsiteX0" fmla="*/ 0 w 1542011"/>
                <a:gd name="connsiteY0" fmla="*/ 0 h 1255222"/>
                <a:gd name="connsiteX1" fmla="*/ 149629 w 1542011"/>
                <a:gd name="connsiteY1" fmla="*/ 0 h 1255222"/>
                <a:gd name="connsiteX2" fmla="*/ 149629 w 1542011"/>
                <a:gd name="connsiteY2" fmla="*/ 39485 h 1255222"/>
                <a:gd name="connsiteX3" fmla="*/ 168333 w 1542011"/>
                <a:gd name="connsiteY3" fmla="*/ 39485 h 1255222"/>
                <a:gd name="connsiteX4" fmla="*/ 168333 w 1542011"/>
                <a:gd name="connsiteY4" fmla="*/ 74815 h 1255222"/>
                <a:gd name="connsiteX5" fmla="*/ 205740 w 1542011"/>
                <a:gd name="connsiteY5" fmla="*/ 74815 h 1255222"/>
                <a:gd name="connsiteX6" fmla="*/ 205740 w 1542011"/>
                <a:gd name="connsiteY6" fmla="*/ 99753 h 1255222"/>
                <a:gd name="connsiteX7" fmla="*/ 245226 w 1542011"/>
                <a:gd name="connsiteY7" fmla="*/ 99753 h 1255222"/>
                <a:gd name="connsiteX8" fmla="*/ 245226 w 1542011"/>
                <a:gd name="connsiteY8" fmla="*/ 137160 h 1255222"/>
                <a:gd name="connsiteX9" fmla="*/ 556953 w 1542011"/>
                <a:gd name="connsiteY9" fmla="*/ 137160 h 1255222"/>
                <a:gd name="connsiteX10" fmla="*/ 556953 w 1542011"/>
                <a:gd name="connsiteY10" fmla="*/ 170411 h 1255222"/>
                <a:gd name="connsiteX11" fmla="*/ 633846 w 1542011"/>
                <a:gd name="connsiteY11" fmla="*/ 170411 h 1255222"/>
                <a:gd name="connsiteX12" fmla="*/ 633846 w 1542011"/>
                <a:gd name="connsiteY12" fmla="*/ 207818 h 1255222"/>
                <a:gd name="connsiteX13" fmla="*/ 642158 w 1542011"/>
                <a:gd name="connsiteY13" fmla="*/ 207818 h 1255222"/>
                <a:gd name="connsiteX14" fmla="*/ 642158 w 1542011"/>
                <a:gd name="connsiteY14" fmla="*/ 243147 h 1255222"/>
                <a:gd name="connsiteX15" fmla="*/ 650471 w 1542011"/>
                <a:gd name="connsiteY15" fmla="*/ 243147 h 1255222"/>
                <a:gd name="connsiteX16" fmla="*/ 650471 w 1542011"/>
                <a:gd name="connsiteY16" fmla="*/ 288867 h 1255222"/>
                <a:gd name="connsiteX17" fmla="*/ 658784 w 1542011"/>
                <a:gd name="connsiteY17" fmla="*/ 288867 h 1255222"/>
                <a:gd name="connsiteX18" fmla="*/ 658784 w 1542011"/>
                <a:gd name="connsiteY18" fmla="*/ 330431 h 1255222"/>
                <a:gd name="connsiteX19" fmla="*/ 673331 w 1542011"/>
                <a:gd name="connsiteY19" fmla="*/ 330431 h 1255222"/>
                <a:gd name="connsiteX20" fmla="*/ 673331 w 1542011"/>
                <a:gd name="connsiteY20" fmla="*/ 349135 h 1255222"/>
                <a:gd name="connsiteX21" fmla="*/ 675409 w 1542011"/>
                <a:gd name="connsiteY21" fmla="*/ 349135 h 1255222"/>
                <a:gd name="connsiteX22" fmla="*/ 675409 w 1542011"/>
                <a:gd name="connsiteY22" fmla="*/ 369916 h 1255222"/>
                <a:gd name="connsiteX23" fmla="*/ 675409 w 1542011"/>
                <a:gd name="connsiteY23" fmla="*/ 369916 h 1255222"/>
                <a:gd name="connsiteX24" fmla="*/ 689957 w 1542011"/>
                <a:gd name="connsiteY24" fmla="*/ 369916 h 1255222"/>
                <a:gd name="connsiteX25" fmla="*/ 689957 w 1542011"/>
                <a:gd name="connsiteY25" fmla="*/ 411480 h 1255222"/>
                <a:gd name="connsiteX26" fmla="*/ 725286 w 1542011"/>
                <a:gd name="connsiteY26" fmla="*/ 411480 h 1255222"/>
                <a:gd name="connsiteX27" fmla="*/ 725286 w 1542011"/>
                <a:gd name="connsiteY27" fmla="*/ 446809 h 1255222"/>
                <a:gd name="connsiteX28" fmla="*/ 731520 w 1542011"/>
                <a:gd name="connsiteY28" fmla="*/ 446809 h 1255222"/>
                <a:gd name="connsiteX29" fmla="*/ 731520 w 1542011"/>
                <a:gd name="connsiteY29" fmla="*/ 480060 h 1255222"/>
                <a:gd name="connsiteX30" fmla="*/ 756458 w 1542011"/>
                <a:gd name="connsiteY30" fmla="*/ 480060 h 1255222"/>
                <a:gd name="connsiteX31" fmla="*/ 756458 w 1542011"/>
                <a:gd name="connsiteY31" fmla="*/ 515389 h 1255222"/>
                <a:gd name="connsiteX32" fmla="*/ 789709 w 1542011"/>
                <a:gd name="connsiteY32" fmla="*/ 515389 h 1255222"/>
                <a:gd name="connsiteX33" fmla="*/ 789709 w 1542011"/>
                <a:gd name="connsiteY33" fmla="*/ 548640 h 1255222"/>
                <a:gd name="connsiteX34" fmla="*/ 816726 w 1542011"/>
                <a:gd name="connsiteY34" fmla="*/ 548640 h 1255222"/>
                <a:gd name="connsiteX35" fmla="*/ 816726 w 1542011"/>
                <a:gd name="connsiteY35" fmla="*/ 586047 h 1255222"/>
                <a:gd name="connsiteX36" fmla="*/ 839586 w 1542011"/>
                <a:gd name="connsiteY36" fmla="*/ 586047 h 1255222"/>
                <a:gd name="connsiteX37" fmla="*/ 839586 w 1542011"/>
                <a:gd name="connsiteY37" fmla="*/ 621376 h 1255222"/>
                <a:gd name="connsiteX38" fmla="*/ 849977 w 1542011"/>
                <a:gd name="connsiteY38" fmla="*/ 621376 h 1255222"/>
                <a:gd name="connsiteX39" fmla="*/ 849977 w 1542011"/>
                <a:gd name="connsiteY39" fmla="*/ 652549 h 1255222"/>
                <a:gd name="connsiteX40" fmla="*/ 924791 w 1542011"/>
                <a:gd name="connsiteY40" fmla="*/ 652549 h 1255222"/>
                <a:gd name="connsiteX41" fmla="*/ 924791 w 1542011"/>
                <a:gd name="connsiteY41" fmla="*/ 689956 h 1255222"/>
                <a:gd name="connsiteX42" fmla="*/ 989215 w 1542011"/>
                <a:gd name="connsiteY42" fmla="*/ 689956 h 1255222"/>
                <a:gd name="connsiteX43" fmla="*/ 989215 w 1542011"/>
                <a:gd name="connsiteY43" fmla="*/ 723207 h 1255222"/>
                <a:gd name="connsiteX44" fmla="*/ 1016231 w 1542011"/>
                <a:gd name="connsiteY44" fmla="*/ 723207 h 1255222"/>
                <a:gd name="connsiteX45" fmla="*/ 1016231 w 1542011"/>
                <a:gd name="connsiteY45" fmla="*/ 758536 h 1255222"/>
                <a:gd name="connsiteX46" fmla="*/ 1047404 w 1542011"/>
                <a:gd name="connsiteY46" fmla="*/ 758536 h 1255222"/>
                <a:gd name="connsiteX47" fmla="*/ 1047404 w 1542011"/>
                <a:gd name="connsiteY47" fmla="*/ 795944 h 1255222"/>
                <a:gd name="connsiteX48" fmla="*/ 1057795 w 1542011"/>
                <a:gd name="connsiteY48" fmla="*/ 795944 h 1255222"/>
                <a:gd name="connsiteX49" fmla="*/ 1057795 w 1542011"/>
                <a:gd name="connsiteY49" fmla="*/ 829195 h 1255222"/>
                <a:gd name="connsiteX50" fmla="*/ 1076498 w 1542011"/>
                <a:gd name="connsiteY50" fmla="*/ 829195 h 1255222"/>
                <a:gd name="connsiteX51" fmla="*/ 1076498 w 1542011"/>
                <a:gd name="connsiteY51" fmla="*/ 860367 h 1255222"/>
                <a:gd name="connsiteX52" fmla="*/ 1136766 w 1542011"/>
                <a:gd name="connsiteY52" fmla="*/ 860367 h 1255222"/>
                <a:gd name="connsiteX53" fmla="*/ 1136766 w 1542011"/>
                <a:gd name="connsiteY53" fmla="*/ 897775 h 1255222"/>
                <a:gd name="connsiteX54" fmla="*/ 1242753 w 1542011"/>
                <a:gd name="connsiteY54" fmla="*/ 897775 h 1255222"/>
                <a:gd name="connsiteX55" fmla="*/ 1242753 w 1542011"/>
                <a:gd name="connsiteY55" fmla="*/ 935182 h 1255222"/>
                <a:gd name="connsiteX56" fmla="*/ 1296786 w 1542011"/>
                <a:gd name="connsiteY56" fmla="*/ 935182 h 1255222"/>
                <a:gd name="connsiteX57" fmla="*/ 1296786 w 1542011"/>
                <a:gd name="connsiteY57" fmla="*/ 968433 h 1255222"/>
                <a:gd name="connsiteX58" fmla="*/ 1315489 w 1542011"/>
                <a:gd name="connsiteY58" fmla="*/ 968433 h 1255222"/>
                <a:gd name="connsiteX59" fmla="*/ 1315489 w 1542011"/>
                <a:gd name="connsiteY59" fmla="*/ 1005840 h 1255222"/>
                <a:gd name="connsiteX60" fmla="*/ 1340427 w 1542011"/>
                <a:gd name="connsiteY60" fmla="*/ 1005840 h 1255222"/>
                <a:gd name="connsiteX61" fmla="*/ 1340427 w 1542011"/>
                <a:gd name="connsiteY61" fmla="*/ 1041169 h 1255222"/>
                <a:gd name="connsiteX62" fmla="*/ 1354975 w 1542011"/>
                <a:gd name="connsiteY62" fmla="*/ 1041169 h 1255222"/>
                <a:gd name="connsiteX63" fmla="*/ 1354975 w 1542011"/>
                <a:gd name="connsiteY63" fmla="*/ 1076498 h 1255222"/>
                <a:gd name="connsiteX64" fmla="*/ 1373678 w 1542011"/>
                <a:gd name="connsiteY64" fmla="*/ 1076498 h 1255222"/>
                <a:gd name="connsiteX65" fmla="*/ 1373678 w 1542011"/>
                <a:gd name="connsiteY65" fmla="*/ 1109749 h 1255222"/>
                <a:gd name="connsiteX66" fmla="*/ 1386147 w 1542011"/>
                <a:gd name="connsiteY66" fmla="*/ 1109749 h 1255222"/>
                <a:gd name="connsiteX67" fmla="*/ 1386147 w 1542011"/>
                <a:gd name="connsiteY67" fmla="*/ 1151313 h 1255222"/>
                <a:gd name="connsiteX68" fmla="*/ 1442258 w 1542011"/>
                <a:gd name="connsiteY68" fmla="*/ 1151313 h 1255222"/>
                <a:gd name="connsiteX69" fmla="*/ 1442258 w 1542011"/>
                <a:gd name="connsiteY69" fmla="*/ 1186642 h 1255222"/>
                <a:gd name="connsiteX70" fmla="*/ 1492135 w 1542011"/>
                <a:gd name="connsiteY70" fmla="*/ 1186642 h 1255222"/>
                <a:gd name="connsiteX71" fmla="*/ 1492135 w 1542011"/>
                <a:gd name="connsiteY71" fmla="*/ 1217815 h 1255222"/>
                <a:gd name="connsiteX72" fmla="*/ 1512917 w 1542011"/>
                <a:gd name="connsiteY72" fmla="*/ 1217815 h 1255222"/>
                <a:gd name="connsiteX73" fmla="*/ 1512917 w 1542011"/>
                <a:gd name="connsiteY73" fmla="*/ 1255222 h 1255222"/>
                <a:gd name="connsiteX74" fmla="*/ 1542011 w 1542011"/>
                <a:gd name="connsiteY74" fmla="*/ 1255222 h 1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542011" h="1255222">
                  <a:moveTo>
                    <a:pt x="0" y="0"/>
                  </a:moveTo>
                  <a:lnTo>
                    <a:pt x="149629" y="0"/>
                  </a:lnTo>
                  <a:lnTo>
                    <a:pt x="149629" y="39485"/>
                  </a:lnTo>
                  <a:lnTo>
                    <a:pt x="168333" y="39485"/>
                  </a:lnTo>
                  <a:lnTo>
                    <a:pt x="168333" y="74815"/>
                  </a:lnTo>
                  <a:lnTo>
                    <a:pt x="205740" y="74815"/>
                  </a:lnTo>
                  <a:lnTo>
                    <a:pt x="205740" y="99753"/>
                  </a:lnTo>
                  <a:lnTo>
                    <a:pt x="245226" y="99753"/>
                  </a:lnTo>
                  <a:lnTo>
                    <a:pt x="245226" y="137160"/>
                  </a:lnTo>
                  <a:lnTo>
                    <a:pt x="556953" y="137160"/>
                  </a:lnTo>
                  <a:lnTo>
                    <a:pt x="556953" y="170411"/>
                  </a:lnTo>
                  <a:lnTo>
                    <a:pt x="633846" y="170411"/>
                  </a:lnTo>
                  <a:lnTo>
                    <a:pt x="633846" y="207818"/>
                  </a:lnTo>
                  <a:lnTo>
                    <a:pt x="642158" y="207818"/>
                  </a:lnTo>
                  <a:lnTo>
                    <a:pt x="642158" y="243147"/>
                  </a:lnTo>
                  <a:lnTo>
                    <a:pt x="650471" y="243147"/>
                  </a:lnTo>
                  <a:lnTo>
                    <a:pt x="650471" y="288867"/>
                  </a:lnTo>
                  <a:lnTo>
                    <a:pt x="658784" y="288867"/>
                  </a:lnTo>
                  <a:lnTo>
                    <a:pt x="658784" y="330431"/>
                  </a:lnTo>
                  <a:lnTo>
                    <a:pt x="673331" y="330431"/>
                  </a:lnTo>
                  <a:lnTo>
                    <a:pt x="673331" y="349135"/>
                  </a:lnTo>
                  <a:lnTo>
                    <a:pt x="675409" y="349135"/>
                  </a:lnTo>
                  <a:lnTo>
                    <a:pt x="675409" y="369916"/>
                  </a:lnTo>
                  <a:lnTo>
                    <a:pt x="675409" y="369916"/>
                  </a:lnTo>
                  <a:lnTo>
                    <a:pt x="689957" y="369916"/>
                  </a:lnTo>
                  <a:lnTo>
                    <a:pt x="689957" y="411480"/>
                  </a:lnTo>
                  <a:lnTo>
                    <a:pt x="725286" y="411480"/>
                  </a:lnTo>
                  <a:lnTo>
                    <a:pt x="725286" y="446809"/>
                  </a:lnTo>
                  <a:lnTo>
                    <a:pt x="731520" y="446809"/>
                  </a:lnTo>
                  <a:lnTo>
                    <a:pt x="731520" y="480060"/>
                  </a:lnTo>
                  <a:lnTo>
                    <a:pt x="756458" y="480060"/>
                  </a:lnTo>
                  <a:lnTo>
                    <a:pt x="756458" y="515389"/>
                  </a:lnTo>
                  <a:lnTo>
                    <a:pt x="789709" y="515389"/>
                  </a:lnTo>
                  <a:lnTo>
                    <a:pt x="789709" y="548640"/>
                  </a:lnTo>
                  <a:lnTo>
                    <a:pt x="816726" y="548640"/>
                  </a:lnTo>
                  <a:lnTo>
                    <a:pt x="816726" y="586047"/>
                  </a:lnTo>
                  <a:lnTo>
                    <a:pt x="839586" y="586047"/>
                  </a:lnTo>
                  <a:lnTo>
                    <a:pt x="839586" y="621376"/>
                  </a:lnTo>
                  <a:lnTo>
                    <a:pt x="849977" y="621376"/>
                  </a:lnTo>
                  <a:lnTo>
                    <a:pt x="849977" y="652549"/>
                  </a:lnTo>
                  <a:lnTo>
                    <a:pt x="924791" y="652549"/>
                  </a:lnTo>
                  <a:lnTo>
                    <a:pt x="924791" y="689956"/>
                  </a:lnTo>
                  <a:lnTo>
                    <a:pt x="989215" y="689956"/>
                  </a:lnTo>
                  <a:lnTo>
                    <a:pt x="989215" y="723207"/>
                  </a:lnTo>
                  <a:lnTo>
                    <a:pt x="1016231" y="723207"/>
                  </a:lnTo>
                  <a:lnTo>
                    <a:pt x="1016231" y="758536"/>
                  </a:lnTo>
                  <a:lnTo>
                    <a:pt x="1047404" y="758536"/>
                  </a:lnTo>
                  <a:lnTo>
                    <a:pt x="1047404" y="795944"/>
                  </a:lnTo>
                  <a:lnTo>
                    <a:pt x="1057795" y="795944"/>
                  </a:lnTo>
                  <a:lnTo>
                    <a:pt x="1057795" y="829195"/>
                  </a:lnTo>
                  <a:lnTo>
                    <a:pt x="1076498" y="829195"/>
                  </a:lnTo>
                  <a:lnTo>
                    <a:pt x="1076498" y="860367"/>
                  </a:lnTo>
                  <a:lnTo>
                    <a:pt x="1136766" y="860367"/>
                  </a:lnTo>
                  <a:lnTo>
                    <a:pt x="1136766" y="897775"/>
                  </a:lnTo>
                  <a:lnTo>
                    <a:pt x="1242753" y="897775"/>
                  </a:lnTo>
                  <a:lnTo>
                    <a:pt x="1242753" y="935182"/>
                  </a:lnTo>
                  <a:lnTo>
                    <a:pt x="1296786" y="935182"/>
                  </a:lnTo>
                  <a:lnTo>
                    <a:pt x="1296786" y="968433"/>
                  </a:lnTo>
                  <a:lnTo>
                    <a:pt x="1315489" y="968433"/>
                  </a:lnTo>
                  <a:lnTo>
                    <a:pt x="1315489" y="1005840"/>
                  </a:lnTo>
                  <a:lnTo>
                    <a:pt x="1340427" y="1005840"/>
                  </a:lnTo>
                  <a:lnTo>
                    <a:pt x="1340427" y="1041169"/>
                  </a:lnTo>
                  <a:lnTo>
                    <a:pt x="1354975" y="1041169"/>
                  </a:lnTo>
                  <a:lnTo>
                    <a:pt x="1354975" y="1076498"/>
                  </a:lnTo>
                  <a:lnTo>
                    <a:pt x="1373678" y="1076498"/>
                  </a:lnTo>
                  <a:lnTo>
                    <a:pt x="1373678" y="1109749"/>
                  </a:lnTo>
                  <a:lnTo>
                    <a:pt x="1386147" y="1109749"/>
                  </a:lnTo>
                  <a:lnTo>
                    <a:pt x="1386147" y="1151313"/>
                  </a:lnTo>
                  <a:lnTo>
                    <a:pt x="1442258" y="1151313"/>
                  </a:lnTo>
                  <a:lnTo>
                    <a:pt x="1442258" y="1186642"/>
                  </a:lnTo>
                  <a:lnTo>
                    <a:pt x="1492135" y="1186642"/>
                  </a:lnTo>
                  <a:lnTo>
                    <a:pt x="1492135" y="1217815"/>
                  </a:lnTo>
                  <a:lnTo>
                    <a:pt x="1512917" y="1217815"/>
                  </a:lnTo>
                  <a:lnTo>
                    <a:pt x="1512917" y="1255222"/>
                  </a:lnTo>
                  <a:lnTo>
                    <a:pt x="1542011" y="1255222"/>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50" name="Freeform 149"/>
            <p:cNvSpPr/>
            <p:nvPr/>
          </p:nvSpPr>
          <p:spPr>
            <a:xfrm>
              <a:off x="2209107" y="3906982"/>
              <a:ext cx="2184169" cy="1059873"/>
            </a:xfrm>
            <a:custGeom>
              <a:avLst/>
              <a:gdLst>
                <a:gd name="connsiteX0" fmla="*/ 0 w 2184169"/>
                <a:gd name="connsiteY0" fmla="*/ 0 h 1059873"/>
                <a:gd name="connsiteX1" fmla="*/ 91440 w 2184169"/>
                <a:gd name="connsiteY1" fmla="*/ 0 h 1059873"/>
                <a:gd name="connsiteX2" fmla="*/ 91440 w 2184169"/>
                <a:gd name="connsiteY2" fmla="*/ 37407 h 1059873"/>
                <a:gd name="connsiteX3" fmla="*/ 130926 w 2184169"/>
                <a:gd name="connsiteY3" fmla="*/ 37407 h 1059873"/>
                <a:gd name="connsiteX4" fmla="*/ 130926 w 2184169"/>
                <a:gd name="connsiteY4" fmla="*/ 74814 h 1059873"/>
                <a:gd name="connsiteX5" fmla="*/ 160020 w 2184169"/>
                <a:gd name="connsiteY5" fmla="*/ 74814 h 1059873"/>
                <a:gd name="connsiteX6" fmla="*/ 160020 w 2184169"/>
                <a:gd name="connsiteY6" fmla="*/ 110143 h 1059873"/>
                <a:gd name="connsiteX7" fmla="*/ 245226 w 2184169"/>
                <a:gd name="connsiteY7" fmla="*/ 110143 h 1059873"/>
                <a:gd name="connsiteX8" fmla="*/ 245226 w 2184169"/>
                <a:gd name="connsiteY8" fmla="*/ 153785 h 1059873"/>
                <a:gd name="connsiteX9" fmla="*/ 249382 w 2184169"/>
                <a:gd name="connsiteY9" fmla="*/ 153785 h 1059873"/>
                <a:gd name="connsiteX10" fmla="*/ 249382 w 2184169"/>
                <a:gd name="connsiteY10" fmla="*/ 187036 h 1059873"/>
                <a:gd name="connsiteX11" fmla="*/ 313806 w 2184169"/>
                <a:gd name="connsiteY11" fmla="*/ 187036 h 1059873"/>
                <a:gd name="connsiteX12" fmla="*/ 313806 w 2184169"/>
                <a:gd name="connsiteY12" fmla="*/ 220287 h 1059873"/>
                <a:gd name="connsiteX13" fmla="*/ 342900 w 2184169"/>
                <a:gd name="connsiteY13" fmla="*/ 220287 h 1059873"/>
                <a:gd name="connsiteX14" fmla="*/ 342900 w 2184169"/>
                <a:gd name="connsiteY14" fmla="*/ 251460 h 1059873"/>
                <a:gd name="connsiteX15" fmla="*/ 365760 w 2184169"/>
                <a:gd name="connsiteY15" fmla="*/ 251460 h 1059873"/>
                <a:gd name="connsiteX16" fmla="*/ 365760 w 2184169"/>
                <a:gd name="connsiteY16" fmla="*/ 301336 h 1059873"/>
                <a:gd name="connsiteX17" fmla="*/ 371995 w 2184169"/>
                <a:gd name="connsiteY17" fmla="*/ 301336 h 1059873"/>
                <a:gd name="connsiteX18" fmla="*/ 371995 w 2184169"/>
                <a:gd name="connsiteY18" fmla="*/ 334587 h 1059873"/>
                <a:gd name="connsiteX19" fmla="*/ 378229 w 2184169"/>
                <a:gd name="connsiteY19" fmla="*/ 334587 h 1059873"/>
                <a:gd name="connsiteX20" fmla="*/ 378229 w 2184169"/>
                <a:gd name="connsiteY20" fmla="*/ 405245 h 1059873"/>
                <a:gd name="connsiteX21" fmla="*/ 411480 w 2184169"/>
                <a:gd name="connsiteY21" fmla="*/ 405245 h 1059873"/>
                <a:gd name="connsiteX22" fmla="*/ 411480 w 2184169"/>
                <a:gd name="connsiteY22" fmla="*/ 438496 h 1059873"/>
                <a:gd name="connsiteX23" fmla="*/ 463435 w 2184169"/>
                <a:gd name="connsiteY23" fmla="*/ 438496 h 1059873"/>
                <a:gd name="connsiteX24" fmla="*/ 463435 w 2184169"/>
                <a:gd name="connsiteY24" fmla="*/ 482138 h 1059873"/>
                <a:gd name="connsiteX25" fmla="*/ 475904 w 2184169"/>
                <a:gd name="connsiteY25" fmla="*/ 482138 h 1059873"/>
                <a:gd name="connsiteX26" fmla="*/ 475904 w 2184169"/>
                <a:gd name="connsiteY26" fmla="*/ 517467 h 1059873"/>
                <a:gd name="connsiteX27" fmla="*/ 490451 w 2184169"/>
                <a:gd name="connsiteY27" fmla="*/ 517467 h 1059873"/>
                <a:gd name="connsiteX28" fmla="*/ 490451 w 2184169"/>
                <a:gd name="connsiteY28" fmla="*/ 556953 h 1059873"/>
                <a:gd name="connsiteX29" fmla="*/ 590204 w 2184169"/>
                <a:gd name="connsiteY29" fmla="*/ 556953 h 1059873"/>
                <a:gd name="connsiteX30" fmla="*/ 590204 w 2184169"/>
                <a:gd name="connsiteY30" fmla="*/ 588125 h 1059873"/>
                <a:gd name="connsiteX31" fmla="*/ 650471 w 2184169"/>
                <a:gd name="connsiteY31" fmla="*/ 588125 h 1059873"/>
                <a:gd name="connsiteX32" fmla="*/ 650471 w 2184169"/>
                <a:gd name="connsiteY32" fmla="*/ 627611 h 1059873"/>
                <a:gd name="connsiteX33" fmla="*/ 652549 w 2184169"/>
                <a:gd name="connsiteY33" fmla="*/ 627611 h 1059873"/>
                <a:gd name="connsiteX34" fmla="*/ 652549 w 2184169"/>
                <a:gd name="connsiteY34" fmla="*/ 667096 h 1059873"/>
                <a:gd name="connsiteX35" fmla="*/ 812569 w 2184169"/>
                <a:gd name="connsiteY35" fmla="*/ 667096 h 1059873"/>
                <a:gd name="connsiteX36" fmla="*/ 812569 w 2184169"/>
                <a:gd name="connsiteY36" fmla="*/ 706582 h 1059873"/>
                <a:gd name="connsiteX37" fmla="*/ 835429 w 2184169"/>
                <a:gd name="connsiteY37" fmla="*/ 706582 h 1059873"/>
                <a:gd name="connsiteX38" fmla="*/ 835429 w 2184169"/>
                <a:gd name="connsiteY38" fmla="*/ 741911 h 1059873"/>
                <a:gd name="connsiteX39" fmla="*/ 885306 w 2184169"/>
                <a:gd name="connsiteY39" fmla="*/ 741911 h 1059873"/>
                <a:gd name="connsiteX40" fmla="*/ 885306 w 2184169"/>
                <a:gd name="connsiteY40" fmla="*/ 789709 h 1059873"/>
                <a:gd name="connsiteX41" fmla="*/ 1003762 w 2184169"/>
                <a:gd name="connsiteY41" fmla="*/ 789709 h 1059873"/>
                <a:gd name="connsiteX42" fmla="*/ 1003762 w 2184169"/>
                <a:gd name="connsiteY42" fmla="*/ 827116 h 1059873"/>
                <a:gd name="connsiteX43" fmla="*/ 1020388 w 2184169"/>
                <a:gd name="connsiteY43" fmla="*/ 827116 h 1059873"/>
                <a:gd name="connsiteX44" fmla="*/ 1020388 w 2184169"/>
                <a:gd name="connsiteY44" fmla="*/ 881149 h 1059873"/>
                <a:gd name="connsiteX45" fmla="*/ 1145078 w 2184169"/>
                <a:gd name="connsiteY45" fmla="*/ 881149 h 1059873"/>
                <a:gd name="connsiteX46" fmla="*/ 1145078 w 2184169"/>
                <a:gd name="connsiteY46" fmla="*/ 920634 h 1059873"/>
                <a:gd name="connsiteX47" fmla="*/ 1309255 w 2184169"/>
                <a:gd name="connsiteY47" fmla="*/ 920634 h 1059873"/>
                <a:gd name="connsiteX48" fmla="*/ 1309255 w 2184169"/>
                <a:gd name="connsiteY48" fmla="*/ 962198 h 1059873"/>
                <a:gd name="connsiteX49" fmla="*/ 1423555 w 2184169"/>
                <a:gd name="connsiteY49" fmla="*/ 962198 h 1059873"/>
                <a:gd name="connsiteX50" fmla="*/ 1423555 w 2184169"/>
                <a:gd name="connsiteY50" fmla="*/ 1007918 h 1059873"/>
                <a:gd name="connsiteX51" fmla="*/ 1670858 w 2184169"/>
                <a:gd name="connsiteY51" fmla="*/ 1007918 h 1059873"/>
                <a:gd name="connsiteX52" fmla="*/ 1670858 w 2184169"/>
                <a:gd name="connsiteY52" fmla="*/ 1059873 h 1059873"/>
                <a:gd name="connsiteX53" fmla="*/ 2184169 w 2184169"/>
                <a:gd name="connsiteY53" fmla="*/ 1059873 h 10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84169" h="1059873">
                  <a:moveTo>
                    <a:pt x="0" y="0"/>
                  </a:moveTo>
                  <a:lnTo>
                    <a:pt x="91440" y="0"/>
                  </a:lnTo>
                  <a:lnTo>
                    <a:pt x="91440" y="37407"/>
                  </a:lnTo>
                  <a:lnTo>
                    <a:pt x="130926" y="37407"/>
                  </a:lnTo>
                  <a:lnTo>
                    <a:pt x="130926" y="74814"/>
                  </a:lnTo>
                  <a:lnTo>
                    <a:pt x="160020" y="74814"/>
                  </a:lnTo>
                  <a:lnTo>
                    <a:pt x="160020" y="110143"/>
                  </a:lnTo>
                  <a:lnTo>
                    <a:pt x="245226" y="110143"/>
                  </a:lnTo>
                  <a:lnTo>
                    <a:pt x="245226" y="153785"/>
                  </a:lnTo>
                  <a:lnTo>
                    <a:pt x="249382" y="153785"/>
                  </a:lnTo>
                  <a:lnTo>
                    <a:pt x="249382" y="187036"/>
                  </a:lnTo>
                  <a:lnTo>
                    <a:pt x="313806" y="187036"/>
                  </a:lnTo>
                  <a:lnTo>
                    <a:pt x="313806" y="220287"/>
                  </a:lnTo>
                  <a:lnTo>
                    <a:pt x="342900" y="220287"/>
                  </a:lnTo>
                  <a:lnTo>
                    <a:pt x="342900" y="251460"/>
                  </a:lnTo>
                  <a:lnTo>
                    <a:pt x="365760" y="251460"/>
                  </a:lnTo>
                  <a:lnTo>
                    <a:pt x="365760" y="301336"/>
                  </a:lnTo>
                  <a:lnTo>
                    <a:pt x="371995" y="301336"/>
                  </a:lnTo>
                  <a:lnTo>
                    <a:pt x="371995" y="334587"/>
                  </a:lnTo>
                  <a:lnTo>
                    <a:pt x="378229" y="334587"/>
                  </a:lnTo>
                  <a:lnTo>
                    <a:pt x="378229" y="405245"/>
                  </a:lnTo>
                  <a:lnTo>
                    <a:pt x="411480" y="405245"/>
                  </a:lnTo>
                  <a:lnTo>
                    <a:pt x="411480" y="438496"/>
                  </a:lnTo>
                  <a:lnTo>
                    <a:pt x="463435" y="438496"/>
                  </a:lnTo>
                  <a:lnTo>
                    <a:pt x="463435" y="482138"/>
                  </a:lnTo>
                  <a:lnTo>
                    <a:pt x="475904" y="482138"/>
                  </a:lnTo>
                  <a:lnTo>
                    <a:pt x="475904" y="517467"/>
                  </a:lnTo>
                  <a:lnTo>
                    <a:pt x="490451" y="517467"/>
                  </a:lnTo>
                  <a:lnTo>
                    <a:pt x="490451" y="556953"/>
                  </a:lnTo>
                  <a:lnTo>
                    <a:pt x="590204" y="556953"/>
                  </a:lnTo>
                  <a:lnTo>
                    <a:pt x="590204" y="588125"/>
                  </a:lnTo>
                  <a:lnTo>
                    <a:pt x="650471" y="588125"/>
                  </a:lnTo>
                  <a:lnTo>
                    <a:pt x="650471" y="627611"/>
                  </a:lnTo>
                  <a:lnTo>
                    <a:pt x="652549" y="627611"/>
                  </a:lnTo>
                  <a:lnTo>
                    <a:pt x="652549" y="667096"/>
                  </a:lnTo>
                  <a:lnTo>
                    <a:pt x="812569" y="667096"/>
                  </a:lnTo>
                  <a:lnTo>
                    <a:pt x="812569" y="706582"/>
                  </a:lnTo>
                  <a:lnTo>
                    <a:pt x="835429" y="706582"/>
                  </a:lnTo>
                  <a:lnTo>
                    <a:pt x="835429" y="741911"/>
                  </a:lnTo>
                  <a:lnTo>
                    <a:pt x="885306" y="741911"/>
                  </a:lnTo>
                  <a:lnTo>
                    <a:pt x="885306" y="789709"/>
                  </a:lnTo>
                  <a:lnTo>
                    <a:pt x="1003762" y="789709"/>
                  </a:lnTo>
                  <a:lnTo>
                    <a:pt x="1003762" y="827116"/>
                  </a:lnTo>
                  <a:lnTo>
                    <a:pt x="1020388" y="827116"/>
                  </a:lnTo>
                  <a:lnTo>
                    <a:pt x="1020388" y="881149"/>
                  </a:lnTo>
                  <a:lnTo>
                    <a:pt x="1145078" y="881149"/>
                  </a:lnTo>
                  <a:lnTo>
                    <a:pt x="1145078" y="920634"/>
                  </a:lnTo>
                  <a:lnTo>
                    <a:pt x="1309255" y="920634"/>
                  </a:lnTo>
                  <a:lnTo>
                    <a:pt x="1309255" y="962198"/>
                  </a:lnTo>
                  <a:lnTo>
                    <a:pt x="1423555" y="962198"/>
                  </a:lnTo>
                  <a:lnTo>
                    <a:pt x="1423555" y="1007918"/>
                  </a:lnTo>
                  <a:lnTo>
                    <a:pt x="1670858" y="1007918"/>
                  </a:lnTo>
                  <a:lnTo>
                    <a:pt x="1670858" y="1059873"/>
                  </a:lnTo>
                  <a:lnTo>
                    <a:pt x="2184169" y="1059873"/>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cxnSp>
          <p:nvCxnSpPr>
            <p:cNvPr id="151" name="Straight Connector 150"/>
            <p:cNvCxnSpPr/>
            <p:nvPr/>
          </p:nvCxnSpPr>
          <p:spPr>
            <a:xfrm>
              <a:off x="5173457" y="2598279"/>
              <a:ext cx="0" cy="2770669"/>
            </a:xfrm>
            <a:prstGeom prst="line">
              <a:avLst/>
            </a:prstGeom>
            <a:noFill/>
            <a:ln w="25400" cap="flat" cmpd="sng" algn="ctr">
              <a:solidFill>
                <a:schemeClr val="tx1"/>
              </a:solidFill>
              <a:prstDash val="solid"/>
            </a:ln>
            <a:effectLst/>
          </p:spPr>
        </p:cxnSp>
        <p:cxnSp>
          <p:nvCxnSpPr>
            <p:cNvPr id="152" name="Straight Connector 151"/>
            <p:cNvCxnSpPr/>
            <p:nvPr/>
          </p:nvCxnSpPr>
          <p:spPr>
            <a:xfrm flipH="1">
              <a:off x="5160751" y="5357437"/>
              <a:ext cx="3777538" cy="0"/>
            </a:xfrm>
            <a:prstGeom prst="line">
              <a:avLst/>
            </a:prstGeom>
            <a:noFill/>
            <a:ln w="25400" cap="flat" cmpd="sng" algn="ctr">
              <a:solidFill>
                <a:schemeClr val="tx1"/>
              </a:solidFill>
              <a:prstDash val="solid"/>
            </a:ln>
            <a:effectLst/>
          </p:spPr>
        </p:cxnSp>
        <p:cxnSp>
          <p:nvCxnSpPr>
            <p:cNvPr id="153" name="Straight Connector 152"/>
            <p:cNvCxnSpPr/>
            <p:nvPr/>
          </p:nvCxnSpPr>
          <p:spPr>
            <a:xfrm flipV="1">
              <a:off x="5184796" y="5357437"/>
              <a:ext cx="0" cy="64439"/>
            </a:xfrm>
            <a:prstGeom prst="line">
              <a:avLst/>
            </a:prstGeom>
            <a:noFill/>
            <a:ln w="25400" cap="flat" cmpd="sng" algn="ctr">
              <a:solidFill>
                <a:schemeClr val="tx1"/>
              </a:solidFill>
              <a:prstDash val="solid"/>
            </a:ln>
            <a:effectLst/>
          </p:spPr>
        </p:cxnSp>
        <p:cxnSp>
          <p:nvCxnSpPr>
            <p:cNvPr id="154" name="Straight Connector 153"/>
            <p:cNvCxnSpPr/>
            <p:nvPr/>
          </p:nvCxnSpPr>
          <p:spPr>
            <a:xfrm flipV="1">
              <a:off x="8901115" y="5357437"/>
              <a:ext cx="0" cy="64439"/>
            </a:xfrm>
            <a:prstGeom prst="line">
              <a:avLst/>
            </a:prstGeom>
            <a:noFill/>
            <a:ln w="25400" cap="flat" cmpd="sng" algn="ctr">
              <a:solidFill>
                <a:schemeClr val="tx1"/>
              </a:solidFill>
              <a:prstDash val="solid"/>
            </a:ln>
            <a:effectLst/>
          </p:spPr>
        </p:cxnSp>
        <p:cxnSp>
          <p:nvCxnSpPr>
            <p:cNvPr id="155" name="Straight Connector 154"/>
            <p:cNvCxnSpPr/>
            <p:nvPr/>
          </p:nvCxnSpPr>
          <p:spPr>
            <a:xfrm rot="5400000" flipV="1">
              <a:off x="5145673" y="5304509"/>
              <a:ext cx="0" cy="64439"/>
            </a:xfrm>
            <a:prstGeom prst="line">
              <a:avLst/>
            </a:prstGeom>
            <a:noFill/>
            <a:ln w="25400" cap="flat" cmpd="sng" algn="ctr">
              <a:solidFill>
                <a:schemeClr val="tx1"/>
              </a:solidFill>
              <a:prstDash val="solid"/>
            </a:ln>
            <a:effectLst/>
          </p:spPr>
        </p:cxnSp>
        <p:cxnSp>
          <p:nvCxnSpPr>
            <p:cNvPr id="156" name="Straight Connector 155"/>
            <p:cNvCxnSpPr/>
            <p:nvPr/>
          </p:nvCxnSpPr>
          <p:spPr>
            <a:xfrm rot="5400000" flipV="1">
              <a:off x="5145673" y="4631131"/>
              <a:ext cx="0" cy="64439"/>
            </a:xfrm>
            <a:prstGeom prst="line">
              <a:avLst/>
            </a:prstGeom>
            <a:noFill/>
            <a:ln w="25400" cap="flat" cmpd="sng" algn="ctr">
              <a:solidFill>
                <a:schemeClr val="tx1"/>
              </a:solidFill>
              <a:prstDash val="solid"/>
            </a:ln>
            <a:effectLst/>
          </p:spPr>
        </p:cxnSp>
        <p:cxnSp>
          <p:nvCxnSpPr>
            <p:cNvPr id="157" name="Straight Connector 156"/>
            <p:cNvCxnSpPr/>
            <p:nvPr/>
          </p:nvCxnSpPr>
          <p:spPr>
            <a:xfrm rot="5400000" flipV="1">
              <a:off x="5145673" y="3957754"/>
              <a:ext cx="0" cy="64439"/>
            </a:xfrm>
            <a:prstGeom prst="line">
              <a:avLst/>
            </a:prstGeom>
            <a:noFill/>
            <a:ln w="25400" cap="flat" cmpd="sng" algn="ctr">
              <a:solidFill>
                <a:schemeClr val="tx1"/>
              </a:solidFill>
              <a:prstDash val="solid"/>
            </a:ln>
            <a:effectLst/>
          </p:spPr>
        </p:cxnSp>
        <p:cxnSp>
          <p:nvCxnSpPr>
            <p:cNvPr id="158" name="Straight Connector 157"/>
            <p:cNvCxnSpPr/>
            <p:nvPr/>
          </p:nvCxnSpPr>
          <p:spPr>
            <a:xfrm rot="5400000" flipV="1">
              <a:off x="5145673" y="3284377"/>
              <a:ext cx="0" cy="64439"/>
            </a:xfrm>
            <a:prstGeom prst="line">
              <a:avLst/>
            </a:prstGeom>
            <a:noFill/>
            <a:ln w="25400" cap="flat" cmpd="sng" algn="ctr">
              <a:solidFill>
                <a:schemeClr val="tx1"/>
              </a:solidFill>
              <a:prstDash val="solid"/>
            </a:ln>
            <a:effectLst/>
          </p:spPr>
        </p:cxnSp>
        <p:cxnSp>
          <p:nvCxnSpPr>
            <p:cNvPr id="159" name="Straight Connector 158"/>
            <p:cNvCxnSpPr/>
            <p:nvPr/>
          </p:nvCxnSpPr>
          <p:spPr>
            <a:xfrm rot="5400000" flipV="1">
              <a:off x="5145673" y="2611000"/>
              <a:ext cx="0" cy="64439"/>
            </a:xfrm>
            <a:prstGeom prst="line">
              <a:avLst/>
            </a:prstGeom>
            <a:noFill/>
            <a:ln w="25400" cap="flat" cmpd="sng" algn="ctr">
              <a:solidFill>
                <a:schemeClr val="tx1"/>
              </a:solidFill>
              <a:prstDash val="solid"/>
            </a:ln>
            <a:effectLst/>
          </p:spPr>
        </p:cxnSp>
        <p:cxnSp>
          <p:nvCxnSpPr>
            <p:cNvPr id="160" name="Straight Connector 159"/>
            <p:cNvCxnSpPr/>
            <p:nvPr/>
          </p:nvCxnSpPr>
          <p:spPr>
            <a:xfrm flipV="1">
              <a:off x="5804182" y="5357437"/>
              <a:ext cx="0" cy="64439"/>
            </a:xfrm>
            <a:prstGeom prst="line">
              <a:avLst/>
            </a:prstGeom>
            <a:noFill/>
            <a:ln w="25400" cap="flat" cmpd="sng" algn="ctr">
              <a:solidFill>
                <a:schemeClr val="tx1"/>
              </a:solidFill>
              <a:prstDash val="solid"/>
            </a:ln>
            <a:effectLst/>
          </p:spPr>
        </p:cxnSp>
        <p:cxnSp>
          <p:nvCxnSpPr>
            <p:cNvPr id="161" name="Straight Connector 160"/>
            <p:cNvCxnSpPr/>
            <p:nvPr/>
          </p:nvCxnSpPr>
          <p:spPr>
            <a:xfrm flipV="1">
              <a:off x="6423569" y="5357437"/>
              <a:ext cx="0" cy="64439"/>
            </a:xfrm>
            <a:prstGeom prst="line">
              <a:avLst/>
            </a:prstGeom>
            <a:noFill/>
            <a:ln w="25400" cap="flat" cmpd="sng" algn="ctr">
              <a:solidFill>
                <a:schemeClr val="tx1"/>
              </a:solidFill>
              <a:prstDash val="solid"/>
            </a:ln>
            <a:effectLst/>
          </p:spPr>
        </p:cxnSp>
        <p:cxnSp>
          <p:nvCxnSpPr>
            <p:cNvPr id="162" name="Straight Connector 161"/>
            <p:cNvCxnSpPr/>
            <p:nvPr/>
          </p:nvCxnSpPr>
          <p:spPr>
            <a:xfrm flipV="1">
              <a:off x="7042955" y="5357437"/>
              <a:ext cx="0" cy="64439"/>
            </a:xfrm>
            <a:prstGeom prst="line">
              <a:avLst/>
            </a:prstGeom>
            <a:noFill/>
            <a:ln w="25400" cap="flat" cmpd="sng" algn="ctr">
              <a:solidFill>
                <a:schemeClr val="tx1"/>
              </a:solidFill>
              <a:prstDash val="solid"/>
            </a:ln>
            <a:effectLst/>
          </p:spPr>
        </p:cxnSp>
        <p:cxnSp>
          <p:nvCxnSpPr>
            <p:cNvPr id="163" name="Straight Connector 162"/>
            <p:cNvCxnSpPr/>
            <p:nvPr/>
          </p:nvCxnSpPr>
          <p:spPr>
            <a:xfrm flipV="1">
              <a:off x="7662342" y="5357437"/>
              <a:ext cx="0" cy="64439"/>
            </a:xfrm>
            <a:prstGeom prst="line">
              <a:avLst/>
            </a:prstGeom>
            <a:noFill/>
            <a:ln w="25400" cap="flat" cmpd="sng" algn="ctr">
              <a:solidFill>
                <a:schemeClr val="tx1"/>
              </a:solidFill>
              <a:prstDash val="solid"/>
            </a:ln>
            <a:effectLst/>
          </p:spPr>
        </p:cxnSp>
        <p:cxnSp>
          <p:nvCxnSpPr>
            <p:cNvPr id="164" name="Straight Connector 163"/>
            <p:cNvCxnSpPr/>
            <p:nvPr/>
          </p:nvCxnSpPr>
          <p:spPr>
            <a:xfrm flipV="1">
              <a:off x="8281728" y="5357437"/>
              <a:ext cx="0" cy="64439"/>
            </a:xfrm>
            <a:prstGeom prst="line">
              <a:avLst/>
            </a:prstGeom>
            <a:noFill/>
            <a:ln w="25400" cap="flat" cmpd="sng" algn="ctr">
              <a:solidFill>
                <a:schemeClr val="tx1"/>
              </a:solidFill>
              <a:prstDash val="solid"/>
            </a:ln>
            <a:effectLst/>
          </p:spPr>
        </p:cxnSp>
        <p:sp>
          <p:nvSpPr>
            <p:cNvPr id="165" name="TextBox 164"/>
            <p:cNvSpPr txBox="1"/>
            <p:nvPr/>
          </p:nvSpPr>
          <p:spPr>
            <a:xfrm>
              <a:off x="4715473" y="3187565"/>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0,75</a:t>
              </a:r>
            </a:p>
          </p:txBody>
        </p:sp>
        <p:sp>
          <p:nvSpPr>
            <p:cNvPr id="166" name="TextBox 165"/>
            <p:cNvSpPr txBox="1"/>
            <p:nvPr/>
          </p:nvSpPr>
          <p:spPr>
            <a:xfrm>
              <a:off x="4715473" y="3863564"/>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0,50</a:t>
              </a:r>
            </a:p>
          </p:txBody>
        </p:sp>
        <p:sp>
          <p:nvSpPr>
            <p:cNvPr id="167" name="TextBox 166"/>
            <p:cNvSpPr txBox="1"/>
            <p:nvPr/>
          </p:nvSpPr>
          <p:spPr>
            <a:xfrm>
              <a:off x="4715473" y="4536420"/>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0,25</a:t>
              </a:r>
            </a:p>
          </p:txBody>
        </p:sp>
        <p:sp>
          <p:nvSpPr>
            <p:cNvPr id="168" name="TextBox 167"/>
            <p:cNvSpPr txBox="1"/>
            <p:nvPr/>
          </p:nvSpPr>
          <p:spPr>
            <a:xfrm>
              <a:off x="4715473" y="5210319"/>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0,00</a:t>
              </a:r>
            </a:p>
          </p:txBody>
        </p:sp>
        <p:sp>
          <p:nvSpPr>
            <p:cNvPr id="169" name="TextBox 168"/>
            <p:cNvSpPr txBox="1"/>
            <p:nvPr/>
          </p:nvSpPr>
          <p:spPr>
            <a:xfrm>
              <a:off x="4715473" y="2516812"/>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fr-FR" sz="1100" kern="0" dirty="0" smtClean="0">
                  <a:latin typeface="Arial" panose="020B0604020202020204" pitchFamily="34" charset="0"/>
                  <a:cs typeface="Arial" panose="020B0604020202020204" pitchFamily="34" charset="0"/>
                </a:rPr>
                <a:t>1,00</a:t>
              </a:r>
            </a:p>
          </p:txBody>
        </p:sp>
        <p:sp>
          <p:nvSpPr>
            <p:cNvPr id="170" name="TextBox 169"/>
            <p:cNvSpPr txBox="1"/>
            <p:nvPr/>
          </p:nvSpPr>
          <p:spPr>
            <a:xfrm>
              <a:off x="4915277" y="5389657"/>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0</a:t>
              </a:r>
            </a:p>
          </p:txBody>
        </p:sp>
        <p:sp>
          <p:nvSpPr>
            <p:cNvPr id="171" name="TextBox 170"/>
            <p:cNvSpPr txBox="1"/>
            <p:nvPr/>
          </p:nvSpPr>
          <p:spPr>
            <a:xfrm>
              <a:off x="6770792"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36</a:t>
              </a:r>
            </a:p>
          </p:txBody>
        </p:sp>
        <p:sp>
          <p:nvSpPr>
            <p:cNvPr id="172" name="TextBox 171"/>
            <p:cNvSpPr txBox="1"/>
            <p:nvPr/>
          </p:nvSpPr>
          <p:spPr>
            <a:xfrm>
              <a:off x="7390178"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48</a:t>
              </a:r>
            </a:p>
          </p:txBody>
        </p:sp>
        <p:sp>
          <p:nvSpPr>
            <p:cNvPr id="173" name="TextBox 172"/>
            <p:cNvSpPr txBox="1"/>
            <p:nvPr/>
          </p:nvSpPr>
          <p:spPr>
            <a:xfrm>
              <a:off x="8009563"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60</a:t>
              </a:r>
            </a:p>
          </p:txBody>
        </p:sp>
        <p:sp>
          <p:nvSpPr>
            <p:cNvPr id="174" name="TextBox 173"/>
            <p:cNvSpPr txBox="1"/>
            <p:nvPr/>
          </p:nvSpPr>
          <p:spPr>
            <a:xfrm>
              <a:off x="8628362"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72</a:t>
              </a:r>
            </a:p>
          </p:txBody>
        </p:sp>
        <p:sp>
          <p:nvSpPr>
            <p:cNvPr id="175" name="TextBox 174"/>
            <p:cNvSpPr txBox="1"/>
            <p:nvPr/>
          </p:nvSpPr>
          <p:spPr>
            <a:xfrm>
              <a:off x="6156695"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24</a:t>
              </a:r>
            </a:p>
          </p:txBody>
        </p:sp>
        <p:sp>
          <p:nvSpPr>
            <p:cNvPr id="176" name="TextBox 175"/>
            <p:cNvSpPr txBox="1"/>
            <p:nvPr/>
          </p:nvSpPr>
          <p:spPr>
            <a:xfrm>
              <a:off x="5529374"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fr-FR" sz="1100" kern="0" smtClean="0">
                  <a:latin typeface="Arial" panose="020B0604020202020204" pitchFamily="34" charset="0"/>
                  <a:cs typeface="Arial" panose="020B0604020202020204" pitchFamily="34" charset="0"/>
                </a:rPr>
                <a:t>12</a:t>
              </a:r>
            </a:p>
          </p:txBody>
        </p:sp>
        <p:sp>
          <p:nvSpPr>
            <p:cNvPr id="177" name="TextBox 176"/>
            <p:cNvSpPr txBox="1"/>
            <p:nvPr/>
          </p:nvSpPr>
          <p:spPr>
            <a:xfrm>
              <a:off x="4827698" y="2336883"/>
              <a:ext cx="4148489" cy="307777"/>
            </a:xfrm>
            <a:prstGeom prst="rect">
              <a:avLst/>
            </a:prstGeom>
            <a:noFill/>
          </p:spPr>
          <p:txBody>
            <a:bodyPr wrap="square" rtlCol="0">
              <a:spAutoFit/>
            </a:bodyPr>
            <a:lstStyle/>
            <a:p>
              <a:pPr algn="ctr" defTabSz="457200" fontAlgn="auto">
                <a:spcBef>
                  <a:spcPts val="0"/>
                </a:spcBef>
                <a:spcAft>
                  <a:spcPts val="0"/>
                </a:spcAft>
                <a:defRPr/>
              </a:pPr>
              <a:r>
                <a:rPr lang="fr-FR" sz="1400" b="1" kern="0" dirty="0" smtClean="0">
                  <a:latin typeface="Arial" panose="020B0604020202020204" pitchFamily="34" charset="0"/>
                  <a:cs typeface="Arial" panose="020B0604020202020204" pitchFamily="34" charset="0"/>
                </a:rPr>
                <a:t>SG avec </a:t>
              </a:r>
              <a:r>
                <a:rPr lang="fr-FR" sz="1400" b="1" kern="0" dirty="0" err="1" smtClean="0">
                  <a:latin typeface="Arial" panose="020B0604020202020204" pitchFamily="34" charset="0"/>
                  <a:cs typeface="Arial" panose="020B0604020202020204" pitchFamily="34" charset="0"/>
                </a:rPr>
                <a:t>cetuximab</a:t>
              </a:r>
              <a:endParaRPr lang="fr-FR" sz="1400" b="1" kern="0" dirty="0" smtClean="0">
                <a:latin typeface="Arial" panose="020B0604020202020204" pitchFamily="34" charset="0"/>
                <a:cs typeface="Arial" panose="020B0604020202020204" pitchFamily="34" charset="0"/>
              </a:endParaRPr>
            </a:p>
          </p:txBody>
        </p:sp>
        <p:sp>
          <p:nvSpPr>
            <p:cNvPr id="178" name="TextBox 177"/>
            <p:cNvSpPr txBox="1"/>
            <p:nvPr/>
          </p:nvSpPr>
          <p:spPr>
            <a:xfrm>
              <a:off x="4468245" y="2869210"/>
              <a:ext cx="338554" cy="2227686"/>
            </a:xfrm>
            <a:prstGeom prst="rect">
              <a:avLst/>
            </a:prstGeom>
            <a:noFill/>
          </p:spPr>
          <p:txBody>
            <a:bodyPr vert="vert270" wrap="square" rtlCol="0">
              <a:spAutoFit/>
            </a:bodyPr>
            <a:lstStyle/>
            <a:p>
              <a:pPr algn="ctr" defTabSz="457200" fontAlgn="auto">
                <a:spcBef>
                  <a:spcPts val="0"/>
                </a:spcBef>
                <a:spcAft>
                  <a:spcPts val="0"/>
                </a:spcAft>
                <a:defRPr/>
              </a:pPr>
              <a:r>
                <a:rPr lang="fr-FR" sz="1000" kern="0" dirty="0">
                  <a:latin typeface="Arial" panose="020B0604020202020204" pitchFamily="34" charset="0"/>
                  <a:cs typeface="Arial" panose="020B0604020202020204" pitchFamily="34" charset="0"/>
                </a:rPr>
                <a:t>Proportion sans </a:t>
              </a:r>
              <a:r>
                <a:rPr lang="fr-FR" sz="1000" kern="0" dirty="0" smtClean="0">
                  <a:latin typeface="Arial" panose="020B0604020202020204" pitchFamily="34" charset="0"/>
                  <a:cs typeface="Arial" panose="020B0604020202020204" pitchFamily="34" charset="0"/>
                </a:rPr>
                <a:t>évènement</a:t>
              </a:r>
              <a:endParaRPr lang="fr-FR" sz="1000" kern="0" dirty="0">
                <a:latin typeface="Arial" panose="020B0604020202020204" pitchFamily="34" charset="0"/>
                <a:cs typeface="Arial" panose="020B0604020202020204" pitchFamily="34" charset="0"/>
              </a:endParaRPr>
            </a:p>
          </p:txBody>
        </p:sp>
        <p:sp>
          <p:nvSpPr>
            <p:cNvPr id="179" name="TextBox 178"/>
            <p:cNvSpPr txBox="1"/>
            <p:nvPr/>
          </p:nvSpPr>
          <p:spPr>
            <a:xfrm>
              <a:off x="5717357" y="5578964"/>
              <a:ext cx="2596857" cy="246221"/>
            </a:xfrm>
            <a:prstGeom prst="rect">
              <a:avLst/>
            </a:prstGeom>
            <a:noFill/>
          </p:spPr>
          <p:txBody>
            <a:bodyPr vert="horz" wrap="square" rtlCol="0">
              <a:spAutoFit/>
            </a:bodyPr>
            <a:lstStyle/>
            <a:p>
              <a:pPr algn="ctr" defTabSz="457200" fontAlgn="auto">
                <a:spcBef>
                  <a:spcPts val="0"/>
                </a:spcBef>
                <a:spcAft>
                  <a:spcPts val="0"/>
                </a:spcAft>
                <a:defRPr/>
              </a:pPr>
              <a:r>
                <a:rPr lang="fr-FR" sz="1000" kern="0" dirty="0" smtClean="0">
                  <a:latin typeface="Arial" panose="020B0604020202020204" pitchFamily="34" charset="0"/>
                  <a:cs typeface="Arial" panose="020B0604020202020204" pitchFamily="34" charset="0"/>
                </a:rPr>
                <a:t>Mois</a:t>
              </a:r>
            </a:p>
          </p:txBody>
        </p:sp>
        <p:grpSp>
          <p:nvGrpSpPr>
            <p:cNvPr id="180" name="Group 179"/>
            <p:cNvGrpSpPr/>
            <p:nvPr/>
          </p:nvGrpSpPr>
          <p:grpSpPr>
            <a:xfrm>
              <a:off x="5190436" y="2628900"/>
              <a:ext cx="3701197" cy="2427092"/>
              <a:chOff x="5190436" y="2628900"/>
              <a:chExt cx="3701197" cy="2427092"/>
            </a:xfrm>
          </p:grpSpPr>
          <p:sp>
            <p:nvSpPr>
              <p:cNvPr id="193" name="Freeform 192"/>
              <p:cNvSpPr/>
              <p:nvPr/>
            </p:nvSpPr>
            <p:spPr>
              <a:xfrm>
                <a:off x="5190436" y="2628900"/>
                <a:ext cx="565840" cy="1152525"/>
              </a:xfrm>
              <a:custGeom>
                <a:avLst/>
                <a:gdLst>
                  <a:gd name="connsiteX0" fmla="*/ 0 w 625475"/>
                  <a:gd name="connsiteY0" fmla="*/ 0 h 1152525"/>
                  <a:gd name="connsiteX1" fmla="*/ 98425 w 625475"/>
                  <a:gd name="connsiteY1" fmla="*/ 0 h 1152525"/>
                  <a:gd name="connsiteX2" fmla="*/ 98425 w 625475"/>
                  <a:gd name="connsiteY2" fmla="*/ 53975 h 1152525"/>
                  <a:gd name="connsiteX3" fmla="*/ 303213 w 625475"/>
                  <a:gd name="connsiteY3" fmla="*/ 53975 h 1152525"/>
                  <a:gd name="connsiteX4" fmla="*/ 303213 w 625475"/>
                  <a:gd name="connsiteY4" fmla="*/ 101600 h 1152525"/>
                  <a:gd name="connsiteX5" fmla="*/ 319088 w 625475"/>
                  <a:gd name="connsiteY5" fmla="*/ 101600 h 1152525"/>
                  <a:gd name="connsiteX6" fmla="*/ 319088 w 625475"/>
                  <a:gd name="connsiteY6" fmla="*/ 152400 h 1152525"/>
                  <a:gd name="connsiteX7" fmla="*/ 333375 w 625475"/>
                  <a:gd name="connsiteY7" fmla="*/ 152400 h 1152525"/>
                  <a:gd name="connsiteX8" fmla="*/ 333375 w 625475"/>
                  <a:gd name="connsiteY8" fmla="*/ 198438 h 1152525"/>
                  <a:gd name="connsiteX9" fmla="*/ 344488 w 625475"/>
                  <a:gd name="connsiteY9" fmla="*/ 198438 h 1152525"/>
                  <a:gd name="connsiteX10" fmla="*/ 344488 w 625475"/>
                  <a:gd name="connsiteY10" fmla="*/ 247650 h 1152525"/>
                  <a:gd name="connsiteX11" fmla="*/ 354013 w 625475"/>
                  <a:gd name="connsiteY11" fmla="*/ 247650 h 1152525"/>
                  <a:gd name="connsiteX12" fmla="*/ 354013 w 625475"/>
                  <a:gd name="connsiteY12" fmla="*/ 306388 h 1152525"/>
                  <a:gd name="connsiteX13" fmla="*/ 379413 w 625475"/>
                  <a:gd name="connsiteY13" fmla="*/ 306388 h 1152525"/>
                  <a:gd name="connsiteX14" fmla="*/ 379413 w 625475"/>
                  <a:gd name="connsiteY14" fmla="*/ 349250 h 1152525"/>
                  <a:gd name="connsiteX15" fmla="*/ 393700 w 625475"/>
                  <a:gd name="connsiteY15" fmla="*/ 349250 h 1152525"/>
                  <a:gd name="connsiteX16" fmla="*/ 393700 w 625475"/>
                  <a:gd name="connsiteY16" fmla="*/ 392113 h 1152525"/>
                  <a:gd name="connsiteX17" fmla="*/ 409575 w 625475"/>
                  <a:gd name="connsiteY17" fmla="*/ 392113 h 1152525"/>
                  <a:gd name="connsiteX18" fmla="*/ 409575 w 625475"/>
                  <a:gd name="connsiteY18" fmla="*/ 441325 h 1152525"/>
                  <a:gd name="connsiteX19" fmla="*/ 433388 w 625475"/>
                  <a:gd name="connsiteY19" fmla="*/ 441325 h 1152525"/>
                  <a:gd name="connsiteX20" fmla="*/ 433388 w 625475"/>
                  <a:gd name="connsiteY20" fmla="*/ 492125 h 1152525"/>
                  <a:gd name="connsiteX21" fmla="*/ 496888 w 625475"/>
                  <a:gd name="connsiteY21" fmla="*/ 492125 h 1152525"/>
                  <a:gd name="connsiteX22" fmla="*/ 496888 w 625475"/>
                  <a:gd name="connsiteY22" fmla="*/ 638175 h 1152525"/>
                  <a:gd name="connsiteX23" fmla="*/ 533400 w 625475"/>
                  <a:gd name="connsiteY23" fmla="*/ 638175 h 1152525"/>
                  <a:gd name="connsiteX24" fmla="*/ 533400 w 625475"/>
                  <a:gd name="connsiteY24" fmla="*/ 688975 h 1152525"/>
                  <a:gd name="connsiteX25" fmla="*/ 573088 w 625475"/>
                  <a:gd name="connsiteY25" fmla="*/ 688975 h 1152525"/>
                  <a:gd name="connsiteX26" fmla="*/ 573088 w 625475"/>
                  <a:gd name="connsiteY26" fmla="*/ 739775 h 1152525"/>
                  <a:gd name="connsiteX27" fmla="*/ 579438 w 625475"/>
                  <a:gd name="connsiteY27" fmla="*/ 739775 h 1152525"/>
                  <a:gd name="connsiteX28" fmla="*/ 579438 w 625475"/>
                  <a:gd name="connsiteY28" fmla="*/ 788988 h 1152525"/>
                  <a:gd name="connsiteX29" fmla="*/ 588963 w 625475"/>
                  <a:gd name="connsiteY29" fmla="*/ 788988 h 1152525"/>
                  <a:gd name="connsiteX30" fmla="*/ 588963 w 625475"/>
                  <a:gd name="connsiteY30" fmla="*/ 833438 h 1152525"/>
                  <a:gd name="connsiteX31" fmla="*/ 603250 w 625475"/>
                  <a:gd name="connsiteY31" fmla="*/ 833438 h 1152525"/>
                  <a:gd name="connsiteX32" fmla="*/ 603250 w 625475"/>
                  <a:gd name="connsiteY32" fmla="*/ 935038 h 1152525"/>
                  <a:gd name="connsiteX33" fmla="*/ 606425 w 625475"/>
                  <a:gd name="connsiteY33" fmla="*/ 931863 h 1152525"/>
                  <a:gd name="connsiteX34" fmla="*/ 606425 w 625475"/>
                  <a:gd name="connsiteY34" fmla="*/ 985838 h 1152525"/>
                  <a:gd name="connsiteX35" fmla="*/ 612775 w 625475"/>
                  <a:gd name="connsiteY35" fmla="*/ 985838 h 1152525"/>
                  <a:gd name="connsiteX36" fmla="*/ 612775 w 625475"/>
                  <a:gd name="connsiteY36" fmla="*/ 1082675 h 1152525"/>
                  <a:gd name="connsiteX37" fmla="*/ 620713 w 625475"/>
                  <a:gd name="connsiteY37" fmla="*/ 1082675 h 1152525"/>
                  <a:gd name="connsiteX38" fmla="*/ 620713 w 625475"/>
                  <a:gd name="connsiteY38" fmla="*/ 1128713 h 1152525"/>
                  <a:gd name="connsiteX39" fmla="*/ 625475 w 625475"/>
                  <a:gd name="connsiteY39" fmla="*/ 1128713 h 1152525"/>
                  <a:gd name="connsiteX40" fmla="*/ 625475 w 625475"/>
                  <a:gd name="connsiteY40" fmla="*/ 1152525 h 1152525"/>
                  <a:gd name="connsiteX0" fmla="*/ 0 w 584062"/>
                  <a:gd name="connsiteY0" fmla="*/ 0 h 1152525"/>
                  <a:gd name="connsiteX1" fmla="*/ 57012 w 584062"/>
                  <a:gd name="connsiteY1" fmla="*/ 0 h 1152525"/>
                  <a:gd name="connsiteX2" fmla="*/ 57012 w 584062"/>
                  <a:gd name="connsiteY2" fmla="*/ 53975 h 1152525"/>
                  <a:gd name="connsiteX3" fmla="*/ 261800 w 584062"/>
                  <a:gd name="connsiteY3" fmla="*/ 53975 h 1152525"/>
                  <a:gd name="connsiteX4" fmla="*/ 261800 w 584062"/>
                  <a:gd name="connsiteY4" fmla="*/ 101600 h 1152525"/>
                  <a:gd name="connsiteX5" fmla="*/ 277675 w 584062"/>
                  <a:gd name="connsiteY5" fmla="*/ 101600 h 1152525"/>
                  <a:gd name="connsiteX6" fmla="*/ 277675 w 584062"/>
                  <a:gd name="connsiteY6" fmla="*/ 152400 h 1152525"/>
                  <a:gd name="connsiteX7" fmla="*/ 291962 w 584062"/>
                  <a:gd name="connsiteY7" fmla="*/ 152400 h 1152525"/>
                  <a:gd name="connsiteX8" fmla="*/ 291962 w 584062"/>
                  <a:gd name="connsiteY8" fmla="*/ 198438 h 1152525"/>
                  <a:gd name="connsiteX9" fmla="*/ 303075 w 584062"/>
                  <a:gd name="connsiteY9" fmla="*/ 198438 h 1152525"/>
                  <a:gd name="connsiteX10" fmla="*/ 303075 w 584062"/>
                  <a:gd name="connsiteY10" fmla="*/ 247650 h 1152525"/>
                  <a:gd name="connsiteX11" fmla="*/ 312600 w 584062"/>
                  <a:gd name="connsiteY11" fmla="*/ 247650 h 1152525"/>
                  <a:gd name="connsiteX12" fmla="*/ 312600 w 584062"/>
                  <a:gd name="connsiteY12" fmla="*/ 306388 h 1152525"/>
                  <a:gd name="connsiteX13" fmla="*/ 338000 w 584062"/>
                  <a:gd name="connsiteY13" fmla="*/ 306388 h 1152525"/>
                  <a:gd name="connsiteX14" fmla="*/ 338000 w 584062"/>
                  <a:gd name="connsiteY14" fmla="*/ 349250 h 1152525"/>
                  <a:gd name="connsiteX15" fmla="*/ 352287 w 584062"/>
                  <a:gd name="connsiteY15" fmla="*/ 349250 h 1152525"/>
                  <a:gd name="connsiteX16" fmla="*/ 352287 w 584062"/>
                  <a:gd name="connsiteY16" fmla="*/ 392113 h 1152525"/>
                  <a:gd name="connsiteX17" fmla="*/ 368162 w 584062"/>
                  <a:gd name="connsiteY17" fmla="*/ 392113 h 1152525"/>
                  <a:gd name="connsiteX18" fmla="*/ 368162 w 584062"/>
                  <a:gd name="connsiteY18" fmla="*/ 441325 h 1152525"/>
                  <a:gd name="connsiteX19" fmla="*/ 391975 w 584062"/>
                  <a:gd name="connsiteY19" fmla="*/ 441325 h 1152525"/>
                  <a:gd name="connsiteX20" fmla="*/ 391975 w 584062"/>
                  <a:gd name="connsiteY20" fmla="*/ 492125 h 1152525"/>
                  <a:gd name="connsiteX21" fmla="*/ 455475 w 584062"/>
                  <a:gd name="connsiteY21" fmla="*/ 492125 h 1152525"/>
                  <a:gd name="connsiteX22" fmla="*/ 455475 w 584062"/>
                  <a:gd name="connsiteY22" fmla="*/ 638175 h 1152525"/>
                  <a:gd name="connsiteX23" fmla="*/ 491987 w 584062"/>
                  <a:gd name="connsiteY23" fmla="*/ 638175 h 1152525"/>
                  <a:gd name="connsiteX24" fmla="*/ 491987 w 584062"/>
                  <a:gd name="connsiteY24" fmla="*/ 688975 h 1152525"/>
                  <a:gd name="connsiteX25" fmla="*/ 531675 w 584062"/>
                  <a:gd name="connsiteY25" fmla="*/ 688975 h 1152525"/>
                  <a:gd name="connsiteX26" fmla="*/ 531675 w 584062"/>
                  <a:gd name="connsiteY26" fmla="*/ 739775 h 1152525"/>
                  <a:gd name="connsiteX27" fmla="*/ 538025 w 584062"/>
                  <a:gd name="connsiteY27" fmla="*/ 739775 h 1152525"/>
                  <a:gd name="connsiteX28" fmla="*/ 538025 w 584062"/>
                  <a:gd name="connsiteY28" fmla="*/ 788988 h 1152525"/>
                  <a:gd name="connsiteX29" fmla="*/ 547550 w 584062"/>
                  <a:gd name="connsiteY29" fmla="*/ 788988 h 1152525"/>
                  <a:gd name="connsiteX30" fmla="*/ 547550 w 584062"/>
                  <a:gd name="connsiteY30" fmla="*/ 833438 h 1152525"/>
                  <a:gd name="connsiteX31" fmla="*/ 561837 w 584062"/>
                  <a:gd name="connsiteY31" fmla="*/ 833438 h 1152525"/>
                  <a:gd name="connsiteX32" fmla="*/ 561837 w 584062"/>
                  <a:gd name="connsiteY32" fmla="*/ 935038 h 1152525"/>
                  <a:gd name="connsiteX33" fmla="*/ 565012 w 584062"/>
                  <a:gd name="connsiteY33" fmla="*/ 931863 h 1152525"/>
                  <a:gd name="connsiteX34" fmla="*/ 565012 w 584062"/>
                  <a:gd name="connsiteY34" fmla="*/ 985838 h 1152525"/>
                  <a:gd name="connsiteX35" fmla="*/ 571362 w 584062"/>
                  <a:gd name="connsiteY35" fmla="*/ 985838 h 1152525"/>
                  <a:gd name="connsiteX36" fmla="*/ 571362 w 584062"/>
                  <a:gd name="connsiteY36" fmla="*/ 1082675 h 1152525"/>
                  <a:gd name="connsiteX37" fmla="*/ 579300 w 584062"/>
                  <a:gd name="connsiteY37" fmla="*/ 1082675 h 1152525"/>
                  <a:gd name="connsiteX38" fmla="*/ 579300 w 584062"/>
                  <a:gd name="connsiteY38" fmla="*/ 1128713 h 1152525"/>
                  <a:gd name="connsiteX39" fmla="*/ 584062 w 584062"/>
                  <a:gd name="connsiteY39" fmla="*/ 1128713 h 1152525"/>
                  <a:gd name="connsiteX40" fmla="*/ 584062 w 584062"/>
                  <a:gd name="connsiteY40" fmla="*/ 1152525 h 1152525"/>
                  <a:gd name="connsiteX0" fmla="*/ 0 w 565840"/>
                  <a:gd name="connsiteY0" fmla="*/ 0 h 1152525"/>
                  <a:gd name="connsiteX1" fmla="*/ 38790 w 565840"/>
                  <a:gd name="connsiteY1" fmla="*/ 0 h 1152525"/>
                  <a:gd name="connsiteX2" fmla="*/ 38790 w 565840"/>
                  <a:gd name="connsiteY2" fmla="*/ 53975 h 1152525"/>
                  <a:gd name="connsiteX3" fmla="*/ 243578 w 565840"/>
                  <a:gd name="connsiteY3" fmla="*/ 53975 h 1152525"/>
                  <a:gd name="connsiteX4" fmla="*/ 243578 w 565840"/>
                  <a:gd name="connsiteY4" fmla="*/ 101600 h 1152525"/>
                  <a:gd name="connsiteX5" fmla="*/ 259453 w 565840"/>
                  <a:gd name="connsiteY5" fmla="*/ 101600 h 1152525"/>
                  <a:gd name="connsiteX6" fmla="*/ 259453 w 565840"/>
                  <a:gd name="connsiteY6" fmla="*/ 152400 h 1152525"/>
                  <a:gd name="connsiteX7" fmla="*/ 273740 w 565840"/>
                  <a:gd name="connsiteY7" fmla="*/ 152400 h 1152525"/>
                  <a:gd name="connsiteX8" fmla="*/ 273740 w 565840"/>
                  <a:gd name="connsiteY8" fmla="*/ 198438 h 1152525"/>
                  <a:gd name="connsiteX9" fmla="*/ 284853 w 565840"/>
                  <a:gd name="connsiteY9" fmla="*/ 198438 h 1152525"/>
                  <a:gd name="connsiteX10" fmla="*/ 284853 w 565840"/>
                  <a:gd name="connsiteY10" fmla="*/ 247650 h 1152525"/>
                  <a:gd name="connsiteX11" fmla="*/ 294378 w 565840"/>
                  <a:gd name="connsiteY11" fmla="*/ 247650 h 1152525"/>
                  <a:gd name="connsiteX12" fmla="*/ 294378 w 565840"/>
                  <a:gd name="connsiteY12" fmla="*/ 306388 h 1152525"/>
                  <a:gd name="connsiteX13" fmla="*/ 319778 w 565840"/>
                  <a:gd name="connsiteY13" fmla="*/ 306388 h 1152525"/>
                  <a:gd name="connsiteX14" fmla="*/ 319778 w 565840"/>
                  <a:gd name="connsiteY14" fmla="*/ 349250 h 1152525"/>
                  <a:gd name="connsiteX15" fmla="*/ 334065 w 565840"/>
                  <a:gd name="connsiteY15" fmla="*/ 349250 h 1152525"/>
                  <a:gd name="connsiteX16" fmla="*/ 334065 w 565840"/>
                  <a:gd name="connsiteY16" fmla="*/ 392113 h 1152525"/>
                  <a:gd name="connsiteX17" fmla="*/ 349940 w 565840"/>
                  <a:gd name="connsiteY17" fmla="*/ 392113 h 1152525"/>
                  <a:gd name="connsiteX18" fmla="*/ 349940 w 565840"/>
                  <a:gd name="connsiteY18" fmla="*/ 441325 h 1152525"/>
                  <a:gd name="connsiteX19" fmla="*/ 373753 w 565840"/>
                  <a:gd name="connsiteY19" fmla="*/ 441325 h 1152525"/>
                  <a:gd name="connsiteX20" fmla="*/ 373753 w 565840"/>
                  <a:gd name="connsiteY20" fmla="*/ 492125 h 1152525"/>
                  <a:gd name="connsiteX21" fmla="*/ 437253 w 565840"/>
                  <a:gd name="connsiteY21" fmla="*/ 492125 h 1152525"/>
                  <a:gd name="connsiteX22" fmla="*/ 437253 w 565840"/>
                  <a:gd name="connsiteY22" fmla="*/ 638175 h 1152525"/>
                  <a:gd name="connsiteX23" fmla="*/ 473765 w 565840"/>
                  <a:gd name="connsiteY23" fmla="*/ 638175 h 1152525"/>
                  <a:gd name="connsiteX24" fmla="*/ 473765 w 565840"/>
                  <a:gd name="connsiteY24" fmla="*/ 688975 h 1152525"/>
                  <a:gd name="connsiteX25" fmla="*/ 513453 w 565840"/>
                  <a:gd name="connsiteY25" fmla="*/ 688975 h 1152525"/>
                  <a:gd name="connsiteX26" fmla="*/ 513453 w 565840"/>
                  <a:gd name="connsiteY26" fmla="*/ 739775 h 1152525"/>
                  <a:gd name="connsiteX27" fmla="*/ 519803 w 565840"/>
                  <a:gd name="connsiteY27" fmla="*/ 739775 h 1152525"/>
                  <a:gd name="connsiteX28" fmla="*/ 519803 w 565840"/>
                  <a:gd name="connsiteY28" fmla="*/ 788988 h 1152525"/>
                  <a:gd name="connsiteX29" fmla="*/ 529328 w 565840"/>
                  <a:gd name="connsiteY29" fmla="*/ 788988 h 1152525"/>
                  <a:gd name="connsiteX30" fmla="*/ 529328 w 565840"/>
                  <a:gd name="connsiteY30" fmla="*/ 833438 h 1152525"/>
                  <a:gd name="connsiteX31" fmla="*/ 543615 w 565840"/>
                  <a:gd name="connsiteY31" fmla="*/ 833438 h 1152525"/>
                  <a:gd name="connsiteX32" fmla="*/ 543615 w 565840"/>
                  <a:gd name="connsiteY32" fmla="*/ 935038 h 1152525"/>
                  <a:gd name="connsiteX33" fmla="*/ 546790 w 565840"/>
                  <a:gd name="connsiteY33" fmla="*/ 931863 h 1152525"/>
                  <a:gd name="connsiteX34" fmla="*/ 546790 w 565840"/>
                  <a:gd name="connsiteY34" fmla="*/ 985838 h 1152525"/>
                  <a:gd name="connsiteX35" fmla="*/ 553140 w 565840"/>
                  <a:gd name="connsiteY35" fmla="*/ 985838 h 1152525"/>
                  <a:gd name="connsiteX36" fmla="*/ 553140 w 565840"/>
                  <a:gd name="connsiteY36" fmla="*/ 1082675 h 1152525"/>
                  <a:gd name="connsiteX37" fmla="*/ 561078 w 565840"/>
                  <a:gd name="connsiteY37" fmla="*/ 1082675 h 1152525"/>
                  <a:gd name="connsiteX38" fmla="*/ 561078 w 565840"/>
                  <a:gd name="connsiteY38" fmla="*/ 1128713 h 1152525"/>
                  <a:gd name="connsiteX39" fmla="*/ 565840 w 565840"/>
                  <a:gd name="connsiteY39" fmla="*/ 1128713 h 1152525"/>
                  <a:gd name="connsiteX40" fmla="*/ 565840 w 565840"/>
                  <a:gd name="connsiteY40"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5840" h="1152525">
                    <a:moveTo>
                      <a:pt x="0" y="0"/>
                    </a:moveTo>
                    <a:lnTo>
                      <a:pt x="38790" y="0"/>
                    </a:lnTo>
                    <a:lnTo>
                      <a:pt x="38790" y="53975"/>
                    </a:lnTo>
                    <a:lnTo>
                      <a:pt x="243578" y="53975"/>
                    </a:lnTo>
                    <a:lnTo>
                      <a:pt x="243578" y="101600"/>
                    </a:lnTo>
                    <a:lnTo>
                      <a:pt x="259453" y="101600"/>
                    </a:lnTo>
                    <a:lnTo>
                      <a:pt x="259453" y="152400"/>
                    </a:lnTo>
                    <a:lnTo>
                      <a:pt x="273740" y="152400"/>
                    </a:lnTo>
                    <a:lnTo>
                      <a:pt x="273740" y="198438"/>
                    </a:lnTo>
                    <a:lnTo>
                      <a:pt x="284853" y="198438"/>
                    </a:lnTo>
                    <a:lnTo>
                      <a:pt x="284853" y="247650"/>
                    </a:lnTo>
                    <a:lnTo>
                      <a:pt x="294378" y="247650"/>
                    </a:lnTo>
                    <a:lnTo>
                      <a:pt x="294378" y="306388"/>
                    </a:lnTo>
                    <a:lnTo>
                      <a:pt x="319778" y="306388"/>
                    </a:lnTo>
                    <a:lnTo>
                      <a:pt x="319778" y="349250"/>
                    </a:lnTo>
                    <a:lnTo>
                      <a:pt x="334065" y="349250"/>
                    </a:lnTo>
                    <a:lnTo>
                      <a:pt x="334065" y="392113"/>
                    </a:lnTo>
                    <a:lnTo>
                      <a:pt x="349940" y="392113"/>
                    </a:lnTo>
                    <a:lnTo>
                      <a:pt x="349940" y="441325"/>
                    </a:lnTo>
                    <a:lnTo>
                      <a:pt x="373753" y="441325"/>
                    </a:lnTo>
                    <a:lnTo>
                      <a:pt x="373753" y="492125"/>
                    </a:lnTo>
                    <a:lnTo>
                      <a:pt x="437253" y="492125"/>
                    </a:lnTo>
                    <a:lnTo>
                      <a:pt x="437253" y="638175"/>
                    </a:lnTo>
                    <a:lnTo>
                      <a:pt x="473765" y="638175"/>
                    </a:lnTo>
                    <a:lnTo>
                      <a:pt x="473765" y="688975"/>
                    </a:lnTo>
                    <a:lnTo>
                      <a:pt x="513453" y="688975"/>
                    </a:lnTo>
                    <a:lnTo>
                      <a:pt x="513453" y="739775"/>
                    </a:lnTo>
                    <a:lnTo>
                      <a:pt x="519803" y="739775"/>
                    </a:lnTo>
                    <a:lnTo>
                      <a:pt x="519803" y="788988"/>
                    </a:lnTo>
                    <a:lnTo>
                      <a:pt x="529328" y="788988"/>
                    </a:lnTo>
                    <a:lnTo>
                      <a:pt x="529328" y="833438"/>
                    </a:lnTo>
                    <a:lnTo>
                      <a:pt x="543615" y="833438"/>
                    </a:lnTo>
                    <a:lnTo>
                      <a:pt x="543615" y="935038"/>
                    </a:lnTo>
                    <a:lnTo>
                      <a:pt x="546790" y="931863"/>
                    </a:lnTo>
                    <a:lnTo>
                      <a:pt x="546790" y="985838"/>
                    </a:lnTo>
                    <a:lnTo>
                      <a:pt x="553140" y="985838"/>
                    </a:lnTo>
                    <a:lnTo>
                      <a:pt x="553140" y="1082675"/>
                    </a:lnTo>
                    <a:lnTo>
                      <a:pt x="561078" y="1082675"/>
                    </a:lnTo>
                    <a:lnTo>
                      <a:pt x="561078" y="1128713"/>
                    </a:lnTo>
                    <a:lnTo>
                      <a:pt x="565840" y="1128713"/>
                    </a:lnTo>
                    <a:lnTo>
                      <a:pt x="565840" y="1152525"/>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4" name="Freeform 193"/>
              <p:cNvSpPr/>
              <p:nvPr/>
            </p:nvSpPr>
            <p:spPr>
              <a:xfrm>
                <a:off x="5756053" y="3756127"/>
                <a:ext cx="1586804" cy="1239366"/>
              </a:xfrm>
              <a:custGeom>
                <a:avLst/>
                <a:gdLst>
                  <a:gd name="connsiteX0" fmla="*/ 0 w 1586804"/>
                  <a:gd name="connsiteY0" fmla="*/ 0 h 1239366"/>
                  <a:gd name="connsiteX1" fmla="*/ 0 w 1586804"/>
                  <a:gd name="connsiteY1" fmla="*/ 51856 h 1239366"/>
                  <a:gd name="connsiteX2" fmla="*/ 15557 w 1586804"/>
                  <a:gd name="connsiteY2" fmla="*/ 51856 h 1239366"/>
                  <a:gd name="connsiteX3" fmla="*/ 15557 w 1586804"/>
                  <a:gd name="connsiteY3" fmla="*/ 153840 h 1239366"/>
                  <a:gd name="connsiteX4" fmla="*/ 27657 w 1586804"/>
                  <a:gd name="connsiteY4" fmla="*/ 153840 h 1239366"/>
                  <a:gd name="connsiteX5" fmla="*/ 27657 w 1586804"/>
                  <a:gd name="connsiteY5" fmla="*/ 200511 h 1239366"/>
                  <a:gd name="connsiteX6" fmla="*/ 31114 w 1586804"/>
                  <a:gd name="connsiteY6" fmla="*/ 200511 h 1239366"/>
                  <a:gd name="connsiteX7" fmla="*/ 31114 w 1586804"/>
                  <a:gd name="connsiteY7" fmla="*/ 297310 h 1239366"/>
                  <a:gd name="connsiteX8" fmla="*/ 38028 w 1586804"/>
                  <a:gd name="connsiteY8" fmla="*/ 297310 h 1239366"/>
                  <a:gd name="connsiteX9" fmla="*/ 38028 w 1586804"/>
                  <a:gd name="connsiteY9" fmla="*/ 345709 h 1239366"/>
                  <a:gd name="connsiteX10" fmla="*/ 57042 w 1586804"/>
                  <a:gd name="connsiteY10" fmla="*/ 345709 h 1239366"/>
                  <a:gd name="connsiteX11" fmla="*/ 57042 w 1586804"/>
                  <a:gd name="connsiteY11" fmla="*/ 397565 h 1239366"/>
                  <a:gd name="connsiteX12" fmla="*/ 69142 w 1586804"/>
                  <a:gd name="connsiteY12" fmla="*/ 397565 h 1239366"/>
                  <a:gd name="connsiteX13" fmla="*/ 69142 w 1586804"/>
                  <a:gd name="connsiteY13" fmla="*/ 447693 h 1239366"/>
                  <a:gd name="connsiteX14" fmla="*/ 88156 w 1586804"/>
                  <a:gd name="connsiteY14" fmla="*/ 447693 h 1239366"/>
                  <a:gd name="connsiteX15" fmla="*/ 88156 w 1586804"/>
                  <a:gd name="connsiteY15" fmla="*/ 494364 h 1239366"/>
                  <a:gd name="connsiteX16" fmla="*/ 119269 w 1586804"/>
                  <a:gd name="connsiteY16" fmla="*/ 494364 h 1239366"/>
                  <a:gd name="connsiteX17" fmla="*/ 119269 w 1586804"/>
                  <a:gd name="connsiteY17" fmla="*/ 541034 h 1239366"/>
                  <a:gd name="connsiteX18" fmla="*/ 236811 w 1586804"/>
                  <a:gd name="connsiteY18" fmla="*/ 541034 h 1239366"/>
                  <a:gd name="connsiteX19" fmla="*/ 236811 w 1586804"/>
                  <a:gd name="connsiteY19" fmla="*/ 592891 h 1239366"/>
                  <a:gd name="connsiteX20" fmla="*/ 350894 w 1586804"/>
                  <a:gd name="connsiteY20" fmla="*/ 592891 h 1239366"/>
                  <a:gd name="connsiteX21" fmla="*/ 350894 w 1586804"/>
                  <a:gd name="connsiteY21" fmla="*/ 644747 h 1239366"/>
                  <a:gd name="connsiteX22" fmla="*/ 428679 w 1586804"/>
                  <a:gd name="connsiteY22" fmla="*/ 644747 h 1239366"/>
                  <a:gd name="connsiteX23" fmla="*/ 428679 w 1586804"/>
                  <a:gd name="connsiteY23" fmla="*/ 686232 h 1239366"/>
                  <a:gd name="connsiteX24" fmla="*/ 482264 w 1586804"/>
                  <a:gd name="connsiteY24" fmla="*/ 686232 h 1239366"/>
                  <a:gd name="connsiteX25" fmla="*/ 482264 w 1586804"/>
                  <a:gd name="connsiteY25" fmla="*/ 739817 h 1239366"/>
                  <a:gd name="connsiteX26" fmla="*/ 518563 w 1586804"/>
                  <a:gd name="connsiteY26" fmla="*/ 739817 h 1239366"/>
                  <a:gd name="connsiteX27" fmla="*/ 518563 w 1586804"/>
                  <a:gd name="connsiteY27" fmla="*/ 783031 h 1239366"/>
                  <a:gd name="connsiteX28" fmla="*/ 601533 w 1586804"/>
                  <a:gd name="connsiteY28" fmla="*/ 783031 h 1239366"/>
                  <a:gd name="connsiteX29" fmla="*/ 601533 w 1586804"/>
                  <a:gd name="connsiteY29" fmla="*/ 836616 h 1239366"/>
                  <a:gd name="connsiteX30" fmla="*/ 705246 w 1586804"/>
                  <a:gd name="connsiteY30" fmla="*/ 836616 h 1239366"/>
                  <a:gd name="connsiteX31" fmla="*/ 705246 w 1586804"/>
                  <a:gd name="connsiteY31" fmla="*/ 890200 h 1239366"/>
                  <a:gd name="connsiteX32" fmla="*/ 720803 w 1586804"/>
                  <a:gd name="connsiteY32" fmla="*/ 890200 h 1239366"/>
                  <a:gd name="connsiteX33" fmla="*/ 720803 w 1586804"/>
                  <a:gd name="connsiteY33" fmla="*/ 931685 h 1239366"/>
                  <a:gd name="connsiteX34" fmla="*/ 755374 w 1586804"/>
                  <a:gd name="connsiteY34" fmla="*/ 931685 h 1239366"/>
                  <a:gd name="connsiteX35" fmla="*/ 755374 w 1586804"/>
                  <a:gd name="connsiteY35" fmla="*/ 986999 h 1239366"/>
                  <a:gd name="connsiteX36" fmla="*/ 846987 w 1586804"/>
                  <a:gd name="connsiteY36" fmla="*/ 986999 h 1239366"/>
                  <a:gd name="connsiteX37" fmla="*/ 846987 w 1586804"/>
                  <a:gd name="connsiteY37" fmla="*/ 1042312 h 1239366"/>
                  <a:gd name="connsiteX38" fmla="*/ 860815 w 1586804"/>
                  <a:gd name="connsiteY38" fmla="*/ 1042312 h 1239366"/>
                  <a:gd name="connsiteX39" fmla="*/ 860815 w 1586804"/>
                  <a:gd name="connsiteY39" fmla="*/ 1087254 h 1239366"/>
                  <a:gd name="connsiteX40" fmla="*/ 976628 w 1586804"/>
                  <a:gd name="connsiteY40" fmla="*/ 1087254 h 1239366"/>
                  <a:gd name="connsiteX41" fmla="*/ 976628 w 1586804"/>
                  <a:gd name="connsiteY41" fmla="*/ 1135654 h 1239366"/>
                  <a:gd name="connsiteX42" fmla="*/ 1101083 w 1586804"/>
                  <a:gd name="connsiteY42" fmla="*/ 1135654 h 1239366"/>
                  <a:gd name="connsiteX43" fmla="*/ 1101083 w 1586804"/>
                  <a:gd name="connsiteY43" fmla="*/ 1189239 h 1239366"/>
                  <a:gd name="connsiteX44" fmla="*/ 1557418 w 1586804"/>
                  <a:gd name="connsiteY44" fmla="*/ 1189239 h 1239366"/>
                  <a:gd name="connsiteX45" fmla="*/ 1557418 w 1586804"/>
                  <a:gd name="connsiteY45" fmla="*/ 1239366 h 1239366"/>
                  <a:gd name="connsiteX46" fmla="*/ 1586804 w 1586804"/>
                  <a:gd name="connsiteY46" fmla="*/ 1239366 h 123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86804" h="1239366">
                    <a:moveTo>
                      <a:pt x="0" y="0"/>
                    </a:moveTo>
                    <a:lnTo>
                      <a:pt x="0" y="51856"/>
                    </a:lnTo>
                    <a:lnTo>
                      <a:pt x="15557" y="51856"/>
                    </a:lnTo>
                    <a:lnTo>
                      <a:pt x="15557" y="153840"/>
                    </a:lnTo>
                    <a:lnTo>
                      <a:pt x="27657" y="153840"/>
                    </a:lnTo>
                    <a:lnTo>
                      <a:pt x="27657" y="200511"/>
                    </a:lnTo>
                    <a:lnTo>
                      <a:pt x="31114" y="200511"/>
                    </a:lnTo>
                    <a:lnTo>
                      <a:pt x="31114" y="297310"/>
                    </a:lnTo>
                    <a:lnTo>
                      <a:pt x="38028" y="297310"/>
                    </a:lnTo>
                    <a:lnTo>
                      <a:pt x="38028" y="345709"/>
                    </a:lnTo>
                    <a:lnTo>
                      <a:pt x="57042" y="345709"/>
                    </a:lnTo>
                    <a:lnTo>
                      <a:pt x="57042" y="397565"/>
                    </a:lnTo>
                    <a:lnTo>
                      <a:pt x="69142" y="397565"/>
                    </a:lnTo>
                    <a:lnTo>
                      <a:pt x="69142" y="447693"/>
                    </a:lnTo>
                    <a:lnTo>
                      <a:pt x="88156" y="447693"/>
                    </a:lnTo>
                    <a:lnTo>
                      <a:pt x="88156" y="494364"/>
                    </a:lnTo>
                    <a:lnTo>
                      <a:pt x="119269" y="494364"/>
                    </a:lnTo>
                    <a:lnTo>
                      <a:pt x="119269" y="541034"/>
                    </a:lnTo>
                    <a:lnTo>
                      <a:pt x="236811" y="541034"/>
                    </a:lnTo>
                    <a:lnTo>
                      <a:pt x="236811" y="592891"/>
                    </a:lnTo>
                    <a:lnTo>
                      <a:pt x="350894" y="592891"/>
                    </a:lnTo>
                    <a:lnTo>
                      <a:pt x="350894" y="644747"/>
                    </a:lnTo>
                    <a:lnTo>
                      <a:pt x="428679" y="644747"/>
                    </a:lnTo>
                    <a:lnTo>
                      <a:pt x="428679" y="686232"/>
                    </a:lnTo>
                    <a:lnTo>
                      <a:pt x="482264" y="686232"/>
                    </a:lnTo>
                    <a:lnTo>
                      <a:pt x="482264" y="739817"/>
                    </a:lnTo>
                    <a:lnTo>
                      <a:pt x="518563" y="739817"/>
                    </a:lnTo>
                    <a:lnTo>
                      <a:pt x="518563" y="783031"/>
                    </a:lnTo>
                    <a:lnTo>
                      <a:pt x="601533" y="783031"/>
                    </a:lnTo>
                    <a:lnTo>
                      <a:pt x="601533" y="836616"/>
                    </a:lnTo>
                    <a:lnTo>
                      <a:pt x="705246" y="836616"/>
                    </a:lnTo>
                    <a:lnTo>
                      <a:pt x="705246" y="890200"/>
                    </a:lnTo>
                    <a:lnTo>
                      <a:pt x="720803" y="890200"/>
                    </a:lnTo>
                    <a:lnTo>
                      <a:pt x="720803" y="931685"/>
                    </a:lnTo>
                    <a:lnTo>
                      <a:pt x="755374" y="931685"/>
                    </a:lnTo>
                    <a:lnTo>
                      <a:pt x="755374" y="986999"/>
                    </a:lnTo>
                    <a:lnTo>
                      <a:pt x="846987" y="986999"/>
                    </a:lnTo>
                    <a:lnTo>
                      <a:pt x="846987" y="1042312"/>
                    </a:lnTo>
                    <a:lnTo>
                      <a:pt x="860815" y="1042312"/>
                    </a:lnTo>
                    <a:lnTo>
                      <a:pt x="860815" y="1087254"/>
                    </a:lnTo>
                    <a:lnTo>
                      <a:pt x="976628" y="1087254"/>
                    </a:lnTo>
                    <a:lnTo>
                      <a:pt x="976628" y="1135654"/>
                    </a:lnTo>
                    <a:lnTo>
                      <a:pt x="1101083" y="1135654"/>
                    </a:lnTo>
                    <a:lnTo>
                      <a:pt x="1101083" y="1189239"/>
                    </a:lnTo>
                    <a:lnTo>
                      <a:pt x="1557418" y="1189239"/>
                    </a:lnTo>
                    <a:lnTo>
                      <a:pt x="1557418" y="1239366"/>
                    </a:lnTo>
                    <a:lnTo>
                      <a:pt x="1586804" y="1239366"/>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5" name="Freeform 194"/>
              <p:cNvSpPr/>
              <p:nvPr/>
            </p:nvSpPr>
            <p:spPr>
              <a:xfrm>
                <a:off x="7329028" y="4995493"/>
                <a:ext cx="1562605" cy="60499"/>
              </a:xfrm>
              <a:custGeom>
                <a:avLst/>
                <a:gdLst>
                  <a:gd name="connsiteX0" fmla="*/ 0 w 1562605"/>
                  <a:gd name="connsiteY0" fmla="*/ 0 h 60499"/>
                  <a:gd name="connsiteX1" fmla="*/ 105442 w 1562605"/>
                  <a:gd name="connsiteY1" fmla="*/ 0 h 60499"/>
                  <a:gd name="connsiteX2" fmla="*/ 105442 w 1562605"/>
                  <a:gd name="connsiteY2" fmla="*/ 60499 h 60499"/>
                  <a:gd name="connsiteX3" fmla="*/ 1562605 w 1562605"/>
                  <a:gd name="connsiteY3" fmla="*/ 60499 h 60499"/>
                </a:gdLst>
                <a:ahLst/>
                <a:cxnLst>
                  <a:cxn ang="0">
                    <a:pos x="connsiteX0" y="connsiteY0"/>
                  </a:cxn>
                  <a:cxn ang="0">
                    <a:pos x="connsiteX1" y="connsiteY1"/>
                  </a:cxn>
                  <a:cxn ang="0">
                    <a:pos x="connsiteX2" y="connsiteY2"/>
                  </a:cxn>
                  <a:cxn ang="0">
                    <a:pos x="connsiteX3" y="connsiteY3"/>
                  </a:cxn>
                </a:cxnLst>
                <a:rect l="l" t="t" r="r" b="b"/>
                <a:pathLst>
                  <a:path w="1562605" h="60499">
                    <a:moveTo>
                      <a:pt x="0" y="0"/>
                    </a:moveTo>
                    <a:lnTo>
                      <a:pt x="105442" y="0"/>
                    </a:lnTo>
                    <a:lnTo>
                      <a:pt x="105442" y="60499"/>
                    </a:lnTo>
                    <a:lnTo>
                      <a:pt x="1562605" y="60499"/>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grpSp>
          <p:nvGrpSpPr>
            <p:cNvPr id="181" name="Group 180"/>
            <p:cNvGrpSpPr/>
            <p:nvPr/>
          </p:nvGrpSpPr>
          <p:grpSpPr>
            <a:xfrm>
              <a:off x="5193196" y="2630557"/>
              <a:ext cx="3697356" cy="2224708"/>
              <a:chOff x="5193196" y="2630557"/>
              <a:chExt cx="3697356" cy="2224708"/>
            </a:xfrm>
          </p:grpSpPr>
          <p:sp>
            <p:nvSpPr>
              <p:cNvPr id="190" name="Freeform 189"/>
              <p:cNvSpPr/>
              <p:nvPr/>
            </p:nvSpPr>
            <p:spPr>
              <a:xfrm>
                <a:off x="5193196" y="2630557"/>
                <a:ext cx="1770821" cy="929308"/>
              </a:xfrm>
              <a:custGeom>
                <a:avLst/>
                <a:gdLst>
                  <a:gd name="connsiteX0" fmla="*/ 0 w 1770821"/>
                  <a:gd name="connsiteY0" fmla="*/ 0 h 929308"/>
                  <a:gd name="connsiteX1" fmla="*/ 187187 w 1770821"/>
                  <a:gd name="connsiteY1" fmla="*/ 0 h 929308"/>
                  <a:gd name="connsiteX2" fmla="*/ 187187 w 1770821"/>
                  <a:gd name="connsiteY2" fmla="*/ 24847 h 929308"/>
                  <a:gd name="connsiteX3" fmla="*/ 213691 w 1770821"/>
                  <a:gd name="connsiteY3" fmla="*/ 24847 h 929308"/>
                  <a:gd name="connsiteX4" fmla="*/ 213691 w 1770821"/>
                  <a:gd name="connsiteY4" fmla="*/ 46382 h 929308"/>
                  <a:gd name="connsiteX5" fmla="*/ 276639 w 1770821"/>
                  <a:gd name="connsiteY5" fmla="*/ 46382 h 929308"/>
                  <a:gd name="connsiteX6" fmla="*/ 276639 w 1770821"/>
                  <a:gd name="connsiteY6" fmla="*/ 74543 h 929308"/>
                  <a:gd name="connsiteX7" fmla="*/ 326334 w 1770821"/>
                  <a:gd name="connsiteY7" fmla="*/ 74543 h 929308"/>
                  <a:gd name="connsiteX8" fmla="*/ 326334 w 1770821"/>
                  <a:gd name="connsiteY8" fmla="*/ 91108 h 929308"/>
                  <a:gd name="connsiteX9" fmla="*/ 372717 w 1770821"/>
                  <a:gd name="connsiteY9" fmla="*/ 91108 h 929308"/>
                  <a:gd name="connsiteX10" fmla="*/ 372717 w 1770821"/>
                  <a:gd name="connsiteY10" fmla="*/ 112643 h 929308"/>
                  <a:gd name="connsiteX11" fmla="*/ 516834 w 1770821"/>
                  <a:gd name="connsiteY11" fmla="*/ 112643 h 929308"/>
                  <a:gd name="connsiteX12" fmla="*/ 516834 w 1770821"/>
                  <a:gd name="connsiteY12" fmla="*/ 144117 h 929308"/>
                  <a:gd name="connsiteX13" fmla="*/ 689113 w 1770821"/>
                  <a:gd name="connsiteY13" fmla="*/ 144117 h 929308"/>
                  <a:gd name="connsiteX14" fmla="*/ 689113 w 1770821"/>
                  <a:gd name="connsiteY14" fmla="*/ 162339 h 929308"/>
                  <a:gd name="connsiteX15" fmla="*/ 704021 w 1770821"/>
                  <a:gd name="connsiteY15" fmla="*/ 162339 h 929308"/>
                  <a:gd name="connsiteX16" fmla="*/ 704021 w 1770821"/>
                  <a:gd name="connsiteY16" fmla="*/ 185530 h 929308"/>
                  <a:gd name="connsiteX17" fmla="*/ 851452 w 1770821"/>
                  <a:gd name="connsiteY17" fmla="*/ 185530 h 929308"/>
                  <a:gd name="connsiteX18" fmla="*/ 851452 w 1770821"/>
                  <a:gd name="connsiteY18" fmla="*/ 202095 h 929308"/>
                  <a:gd name="connsiteX19" fmla="*/ 869674 w 1770821"/>
                  <a:gd name="connsiteY19" fmla="*/ 202095 h 929308"/>
                  <a:gd name="connsiteX20" fmla="*/ 869674 w 1770821"/>
                  <a:gd name="connsiteY20" fmla="*/ 226943 h 929308"/>
                  <a:gd name="connsiteX21" fmla="*/ 935934 w 1770821"/>
                  <a:gd name="connsiteY21" fmla="*/ 226943 h 929308"/>
                  <a:gd name="connsiteX22" fmla="*/ 935934 w 1770821"/>
                  <a:gd name="connsiteY22" fmla="*/ 245165 h 929308"/>
                  <a:gd name="connsiteX23" fmla="*/ 950843 w 1770821"/>
                  <a:gd name="connsiteY23" fmla="*/ 245165 h 929308"/>
                  <a:gd name="connsiteX24" fmla="*/ 950843 w 1770821"/>
                  <a:gd name="connsiteY24" fmla="*/ 273326 h 929308"/>
                  <a:gd name="connsiteX25" fmla="*/ 1002195 w 1770821"/>
                  <a:gd name="connsiteY25" fmla="*/ 273326 h 929308"/>
                  <a:gd name="connsiteX26" fmla="*/ 1002195 w 1770821"/>
                  <a:gd name="connsiteY26" fmla="*/ 298173 h 929308"/>
                  <a:gd name="connsiteX27" fmla="*/ 1023730 w 1770821"/>
                  <a:gd name="connsiteY27" fmla="*/ 298173 h 929308"/>
                  <a:gd name="connsiteX28" fmla="*/ 1023730 w 1770821"/>
                  <a:gd name="connsiteY28" fmla="*/ 323021 h 929308"/>
                  <a:gd name="connsiteX29" fmla="*/ 1032013 w 1770821"/>
                  <a:gd name="connsiteY29" fmla="*/ 323021 h 929308"/>
                  <a:gd name="connsiteX30" fmla="*/ 1032013 w 1770821"/>
                  <a:gd name="connsiteY30" fmla="*/ 344556 h 929308"/>
                  <a:gd name="connsiteX31" fmla="*/ 1063487 w 1770821"/>
                  <a:gd name="connsiteY31" fmla="*/ 344556 h 929308"/>
                  <a:gd name="connsiteX32" fmla="*/ 1063487 w 1770821"/>
                  <a:gd name="connsiteY32" fmla="*/ 357808 h 929308"/>
                  <a:gd name="connsiteX33" fmla="*/ 1108213 w 1770821"/>
                  <a:gd name="connsiteY33" fmla="*/ 357808 h 929308"/>
                  <a:gd name="connsiteX34" fmla="*/ 1108213 w 1770821"/>
                  <a:gd name="connsiteY34" fmla="*/ 387626 h 929308"/>
                  <a:gd name="connsiteX35" fmla="*/ 1144656 w 1770821"/>
                  <a:gd name="connsiteY35" fmla="*/ 387626 h 929308"/>
                  <a:gd name="connsiteX36" fmla="*/ 1144656 w 1770821"/>
                  <a:gd name="connsiteY36" fmla="*/ 429039 h 929308"/>
                  <a:gd name="connsiteX37" fmla="*/ 1167847 w 1770821"/>
                  <a:gd name="connsiteY37" fmla="*/ 429039 h 929308"/>
                  <a:gd name="connsiteX38" fmla="*/ 1167847 w 1770821"/>
                  <a:gd name="connsiteY38" fmla="*/ 460513 h 929308"/>
                  <a:gd name="connsiteX39" fmla="*/ 1184413 w 1770821"/>
                  <a:gd name="connsiteY39" fmla="*/ 460513 h 929308"/>
                  <a:gd name="connsiteX40" fmla="*/ 1184413 w 1770821"/>
                  <a:gd name="connsiteY40" fmla="*/ 477078 h 929308"/>
                  <a:gd name="connsiteX41" fmla="*/ 1196008 w 1770821"/>
                  <a:gd name="connsiteY41" fmla="*/ 477078 h 929308"/>
                  <a:gd name="connsiteX42" fmla="*/ 1196008 w 1770821"/>
                  <a:gd name="connsiteY42" fmla="*/ 500269 h 929308"/>
                  <a:gd name="connsiteX43" fmla="*/ 1207604 w 1770821"/>
                  <a:gd name="connsiteY43" fmla="*/ 500269 h 929308"/>
                  <a:gd name="connsiteX44" fmla="*/ 1207604 w 1770821"/>
                  <a:gd name="connsiteY44" fmla="*/ 526773 h 929308"/>
                  <a:gd name="connsiteX45" fmla="*/ 1290430 w 1770821"/>
                  <a:gd name="connsiteY45" fmla="*/ 526773 h 929308"/>
                  <a:gd name="connsiteX46" fmla="*/ 1290430 w 1770821"/>
                  <a:gd name="connsiteY46" fmla="*/ 548308 h 929308"/>
                  <a:gd name="connsiteX47" fmla="*/ 1306995 w 1770821"/>
                  <a:gd name="connsiteY47" fmla="*/ 548308 h 929308"/>
                  <a:gd name="connsiteX48" fmla="*/ 1306995 w 1770821"/>
                  <a:gd name="connsiteY48" fmla="*/ 569843 h 929308"/>
                  <a:gd name="connsiteX49" fmla="*/ 1333500 w 1770821"/>
                  <a:gd name="connsiteY49" fmla="*/ 569843 h 929308"/>
                  <a:gd name="connsiteX50" fmla="*/ 1333500 w 1770821"/>
                  <a:gd name="connsiteY50" fmla="*/ 593034 h 929308"/>
                  <a:gd name="connsiteX51" fmla="*/ 1341782 w 1770821"/>
                  <a:gd name="connsiteY51" fmla="*/ 593034 h 929308"/>
                  <a:gd name="connsiteX52" fmla="*/ 1341782 w 1770821"/>
                  <a:gd name="connsiteY52" fmla="*/ 614569 h 929308"/>
                  <a:gd name="connsiteX53" fmla="*/ 1350065 w 1770821"/>
                  <a:gd name="connsiteY53" fmla="*/ 614569 h 929308"/>
                  <a:gd name="connsiteX54" fmla="*/ 1350065 w 1770821"/>
                  <a:gd name="connsiteY54" fmla="*/ 639417 h 929308"/>
                  <a:gd name="connsiteX55" fmla="*/ 1358347 w 1770821"/>
                  <a:gd name="connsiteY55" fmla="*/ 639417 h 929308"/>
                  <a:gd name="connsiteX56" fmla="*/ 1358347 w 1770821"/>
                  <a:gd name="connsiteY56" fmla="*/ 660952 h 929308"/>
                  <a:gd name="connsiteX57" fmla="*/ 1436204 w 1770821"/>
                  <a:gd name="connsiteY57" fmla="*/ 660952 h 929308"/>
                  <a:gd name="connsiteX58" fmla="*/ 1436204 w 1770821"/>
                  <a:gd name="connsiteY58" fmla="*/ 690769 h 929308"/>
                  <a:gd name="connsiteX59" fmla="*/ 1446143 w 1770821"/>
                  <a:gd name="connsiteY59" fmla="*/ 690769 h 929308"/>
                  <a:gd name="connsiteX60" fmla="*/ 1446143 w 1770821"/>
                  <a:gd name="connsiteY60" fmla="*/ 715617 h 929308"/>
                  <a:gd name="connsiteX61" fmla="*/ 1490869 w 1770821"/>
                  <a:gd name="connsiteY61" fmla="*/ 715617 h 929308"/>
                  <a:gd name="connsiteX62" fmla="*/ 1490869 w 1770821"/>
                  <a:gd name="connsiteY62" fmla="*/ 728869 h 929308"/>
                  <a:gd name="connsiteX63" fmla="*/ 1537252 w 1770821"/>
                  <a:gd name="connsiteY63" fmla="*/ 728869 h 929308"/>
                  <a:gd name="connsiteX64" fmla="*/ 1537252 w 1770821"/>
                  <a:gd name="connsiteY64" fmla="*/ 750404 h 929308"/>
                  <a:gd name="connsiteX65" fmla="*/ 1550504 w 1770821"/>
                  <a:gd name="connsiteY65" fmla="*/ 750404 h 929308"/>
                  <a:gd name="connsiteX66" fmla="*/ 1550504 w 1770821"/>
                  <a:gd name="connsiteY66" fmla="*/ 780221 h 929308"/>
                  <a:gd name="connsiteX67" fmla="*/ 1567069 w 1770821"/>
                  <a:gd name="connsiteY67" fmla="*/ 780221 h 929308"/>
                  <a:gd name="connsiteX68" fmla="*/ 1567069 w 1770821"/>
                  <a:gd name="connsiteY68" fmla="*/ 808382 h 929308"/>
                  <a:gd name="connsiteX69" fmla="*/ 1628361 w 1770821"/>
                  <a:gd name="connsiteY69" fmla="*/ 808382 h 929308"/>
                  <a:gd name="connsiteX70" fmla="*/ 1628361 w 1770821"/>
                  <a:gd name="connsiteY70" fmla="*/ 826604 h 929308"/>
                  <a:gd name="connsiteX71" fmla="*/ 1658178 w 1770821"/>
                  <a:gd name="connsiteY71" fmla="*/ 826604 h 929308"/>
                  <a:gd name="connsiteX72" fmla="*/ 1658178 w 1770821"/>
                  <a:gd name="connsiteY72" fmla="*/ 851452 h 929308"/>
                  <a:gd name="connsiteX73" fmla="*/ 1707874 w 1770821"/>
                  <a:gd name="connsiteY73" fmla="*/ 851452 h 929308"/>
                  <a:gd name="connsiteX74" fmla="*/ 1707874 w 1770821"/>
                  <a:gd name="connsiteY74" fmla="*/ 876300 h 929308"/>
                  <a:gd name="connsiteX75" fmla="*/ 1742661 w 1770821"/>
                  <a:gd name="connsiteY75" fmla="*/ 876300 h 929308"/>
                  <a:gd name="connsiteX76" fmla="*/ 1742661 w 1770821"/>
                  <a:gd name="connsiteY76" fmla="*/ 899491 h 929308"/>
                  <a:gd name="connsiteX77" fmla="*/ 1757569 w 1770821"/>
                  <a:gd name="connsiteY77" fmla="*/ 899491 h 929308"/>
                  <a:gd name="connsiteX78" fmla="*/ 1757569 w 1770821"/>
                  <a:gd name="connsiteY78" fmla="*/ 929308 h 929308"/>
                  <a:gd name="connsiteX79" fmla="*/ 1770821 w 1770821"/>
                  <a:gd name="connsiteY79" fmla="*/ 929308 h 92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70821" h="929308">
                    <a:moveTo>
                      <a:pt x="0" y="0"/>
                    </a:moveTo>
                    <a:lnTo>
                      <a:pt x="187187" y="0"/>
                    </a:lnTo>
                    <a:lnTo>
                      <a:pt x="187187" y="24847"/>
                    </a:lnTo>
                    <a:lnTo>
                      <a:pt x="213691" y="24847"/>
                    </a:lnTo>
                    <a:lnTo>
                      <a:pt x="213691" y="46382"/>
                    </a:lnTo>
                    <a:lnTo>
                      <a:pt x="276639" y="46382"/>
                    </a:lnTo>
                    <a:lnTo>
                      <a:pt x="276639" y="74543"/>
                    </a:lnTo>
                    <a:lnTo>
                      <a:pt x="326334" y="74543"/>
                    </a:lnTo>
                    <a:lnTo>
                      <a:pt x="326334" y="91108"/>
                    </a:lnTo>
                    <a:lnTo>
                      <a:pt x="372717" y="91108"/>
                    </a:lnTo>
                    <a:lnTo>
                      <a:pt x="372717" y="112643"/>
                    </a:lnTo>
                    <a:lnTo>
                      <a:pt x="516834" y="112643"/>
                    </a:lnTo>
                    <a:lnTo>
                      <a:pt x="516834" y="144117"/>
                    </a:lnTo>
                    <a:lnTo>
                      <a:pt x="689113" y="144117"/>
                    </a:lnTo>
                    <a:lnTo>
                      <a:pt x="689113" y="162339"/>
                    </a:lnTo>
                    <a:lnTo>
                      <a:pt x="704021" y="162339"/>
                    </a:lnTo>
                    <a:lnTo>
                      <a:pt x="704021" y="185530"/>
                    </a:lnTo>
                    <a:lnTo>
                      <a:pt x="851452" y="185530"/>
                    </a:lnTo>
                    <a:lnTo>
                      <a:pt x="851452" y="202095"/>
                    </a:lnTo>
                    <a:lnTo>
                      <a:pt x="869674" y="202095"/>
                    </a:lnTo>
                    <a:lnTo>
                      <a:pt x="869674" y="226943"/>
                    </a:lnTo>
                    <a:lnTo>
                      <a:pt x="935934" y="226943"/>
                    </a:lnTo>
                    <a:lnTo>
                      <a:pt x="935934" y="245165"/>
                    </a:lnTo>
                    <a:lnTo>
                      <a:pt x="950843" y="245165"/>
                    </a:lnTo>
                    <a:lnTo>
                      <a:pt x="950843" y="273326"/>
                    </a:lnTo>
                    <a:lnTo>
                      <a:pt x="1002195" y="273326"/>
                    </a:lnTo>
                    <a:lnTo>
                      <a:pt x="1002195" y="298173"/>
                    </a:lnTo>
                    <a:lnTo>
                      <a:pt x="1023730" y="298173"/>
                    </a:lnTo>
                    <a:lnTo>
                      <a:pt x="1023730" y="323021"/>
                    </a:lnTo>
                    <a:lnTo>
                      <a:pt x="1032013" y="323021"/>
                    </a:lnTo>
                    <a:lnTo>
                      <a:pt x="1032013" y="344556"/>
                    </a:lnTo>
                    <a:lnTo>
                      <a:pt x="1063487" y="344556"/>
                    </a:lnTo>
                    <a:lnTo>
                      <a:pt x="1063487" y="357808"/>
                    </a:lnTo>
                    <a:lnTo>
                      <a:pt x="1108213" y="357808"/>
                    </a:lnTo>
                    <a:lnTo>
                      <a:pt x="1108213" y="387626"/>
                    </a:lnTo>
                    <a:lnTo>
                      <a:pt x="1144656" y="387626"/>
                    </a:lnTo>
                    <a:lnTo>
                      <a:pt x="1144656" y="429039"/>
                    </a:lnTo>
                    <a:lnTo>
                      <a:pt x="1167847" y="429039"/>
                    </a:lnTo>
                    <a:lnTo>
                      <a:pt x="1167847" y="460513"/>
                    </a:lnTo>
                    <a:lnTo>
                      <a:pt x="1184413" y="460513"/>
                    </a:lnTo>
                    <a:lnTo>
                      <a:pt x="1184413" y="477078"/>
                    </a:lnTo>
                    <a:lnTo>
                      <a:pt x="1196008" y="477078"/>
                    </a:lnTo>
                    <a:lnTo>
                      <a:pt x="1196008" y="500269"/>
                    </a:lnTo>
                    <a:lnTo>
                      <a:pt x="1207604" y="500269"/>
                    </a:lnTo>
                    <a:lnTo>
                      <a:pt x="1207604" y="526773"/>
                    </a:lnTo>
                    <a:lnTo>
                      <a:pt x="1290430" y="526773"/>
                    </a:lnTo>
                    <a:lnTo>
                      <a:pt x="1290430" y="548308"/>
                    </a:lnTo>
                    <a:lnTo>
                      <a:pt x="1306995" y="548308"/>
                    </a:lnTo>
                    <a:lnTo>
                      <a:pt x="1306995" y="569843"/>
                    </a:lnTo>
                    <a:lnTo>
                      <a:pt x="1333500" y="569843"/>
                    </a:lnTo>
                    <a:lnTo>
                      <a:pt x="1333500" y="593034"/>
                    </a:lnTo>
                    <a:lnTo>
                      <a:pt x="1341782" y="593034"/>
                    </a:lnTo>
                    <a:lnTo>
                      <a:pt x="1341782" y="614569"/>
                    </a:lnTo>
                    <a:lnTo>
                      <a:pt x="1350065" y="614569"/>
                    </a:lnTo>
                    <a:lnTo>
                      <a:pt x="1350065" y="639417"/>
                    </a:lnTo>
                    <a:lnTo>
                      <a:pt x="1358347" y="639417"/>
                    </a:lnTo>
                    <a:lnTo>
                      <a:pt x="1358347" y="660952"/>
                    </a:lnTo>
                    <a:lnTo>
                      <a:pt x="1436204" y="660952"/>
                    </a:lnTo>
                    <a:lnTo>
                      <a:pt x="1436204" y="690769"/>
                    </a:lnTo>
                    <a:lnTo>
                      <a:pt x="1446143" y="690769"/>
                    </a:lnTo>
                    <a:lnTo>
                      <a:pt x="1446143" y="715617"/>
                    </a:lnTo>
                    <a:lnTo>
                      <a:pt x="1490869" y="715617"/>
                    </a:lnTo>
                    <a:lnTo>
                      <a:pt x="1490869" y="728869"/>
                    </a:lnTo>
                    <a:lnTo>
                      <a:pt x="1537252" y="728869"/>
                    </a:lnTo>
                    <a:lnTo>
                      <a:pt x="1537252" y="750404"/>
                    </a:lnTo>
                    <a:lnTo>
                      <a:pt x="1550504" y="750404"/>
                    </a:lnTo>
                    <a:lnTo>
                      <a:pt x="1550504" y="780221"/>
                    </a:lnTo>
                    <a:lnTo>
                      <a:pt x="1567069" y="780221"/>
                    </a:lnTo>
                    <a:lnTo>
                      <a:pt x="1567069" y="808382"/>
                    </a:lnTo>
                    <a:lnTo>
                      <a:pt x="1628361" y="808382"/>
                    </a:lnTo>
                    <a:lnTo>
                      <a:pt x="1628361" y="826604"/>
                    </a:lnTo>
                    <a:lnTo>
                      <a:pt x="1658178" y="826604"/>
                    </a:lnTo>
                    <a:lnTo>
                      <a:pt x="1658178" y="851452"/>
                    </a:lnTo>
                    <a:lnTo>
                      <a:pt x="1707874" y="851452"/>
                    </a:lnTo>
                    <a:lnTo>
                      <a:pt x="1707874" y="876300"/>
                    </a:lnTo>
                    <a:lnTo>
                      <a:pt x="1742661" y="876300"/>
                    </a:lnTo>
                    <a:lnTo>
                      <a:pt x="1742661" y="899491"/>
                    </a:lnTo>
                    <a:lnTo>
                      <a:pt x="1757569" y="899491"/>
                    </a:lnTo>
                    <a:lnTo>
                      <a:pt x="1757569" y="929308"/>
                    </a:lnTo>
                    <a:lnTo>
                      <a:pt x="1770821" y="929308"/>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1" name="Freeform 190"/>
              <p:cNvSpPr/>
              <p:nvPr/>
            </p:nvSpPr>
            <p:spPr>
              <a:xfrm>
                <a:off x="6949109" y="3559866"/>
                <a:ext cx="1192695" cy="871330"/>
              </a:xfrm>
              <a:custGeom>
                <a:avLst/>
                <a:gdLst>
                  <a:gd name="connsiteX0" fmla="*/ 0 w 1192695"/>
                  <a:gd name="connsiteY0" fmla="*/ 0 h 871330"/>
                  <a:gd name="connsiteX1" fmla="*/ 62948 w 1192695"/>
                  <a:gd name="connsiteY1" fmla="*/ 0 h 871330"/>
                  <a:gd name="connsiteX2" fmla="*/ 62948 w 1192695"/>
                  <a:gd name="connsiteY2" fmla="*/ 26504 h 871330"/>
                  <a:gd name="connsiteX3" fmla="*/ 82826 w 1192695"/>
                  <a:gd name="connsiteY3" fmla="*/ 26504 h 871330"/>
                  <a:gd name="connsiteX4" fmla="*/ 82826 w 1192695"/>
                  <a:gd name="connsiteY4" fmla="*/ 71230 h 871330"/>
                  <a:gd name="connsiteX5" fmla="*/ 104361 w 1192695"/>
                  <a:gd name="connsiteY5" fmla="*/ 71230 h 871330"/>
                  <a:gd name="connsiteX6" fmla="*/ 104361 w 1192695"/>
                  <a:gd name="connsiteY6" fmla="*/ 99391 h 871330"/>
                  <a:gd name="connsiteX7" fmla="*/ 147430 w 1192695"/>
                  <a:gd name="connsiteY7" fmla="*/ 99391 h 871330"/>
                  <a:gd name="connsiteX8" fmla="*/ 147430 w 1192695"/>
                  <a:gd name="connsiteY8" fmla="*/ 129208 h 871330"/>
                  <a:gd name="connsiteX9" fmla="*/ 159026 w 1192695"/>
                  <a:gd name="connsiteY9" fmla="*/ 129208 h 871330"/>
                  <a:gd name="connsiteX10" fmla="*/ 159026 w 1192695"/>
                  <a:gd name="connsiteY10" fmla="*/ 154056 h 871330"/>
                  <a:gd name="connsiteX11" fmla="*/ 218661 w 1192695"/>
                  <a:gd name="connsiteY11" fmla="*/ 154056 h 871330"/>
                  <a:gd name="connsiteX12" fmla="*/ 218661 w 1192695"/>
                  <a:gd name="connsiteY12" fmla="*/ 172278 h 871330"/>
                  <a:gd name="connsiteX13" fmla="*/ 261730 w 1192695"/>
                  <a:gd name="connsiteY13" fmla="*/ 172278 h 871330"/>
                  <a:gd name="connsiteX14" fmla="*/ 261730 w 1192695"/>
                  <a:gd name="connsiteY14" fmla="*/ 203752 h 871330"/>
                  <a:gd name="connsiteX15" fmla="*/ 298174 w 1192695"/>
                  <a:gd name="connsiteY15" fmla="*/ 203752 h 871330"/>
                  <a:gd name="connsiteX16" fmla="*/ 298174 w 1192695"/>
                  <a:gd name="connsiteY16" fmla="*/ 238539 h 871330"/>
                  <a:gd name="connsiteX17" fmla="*/ 308113 w 1192695"/>
                  <a:gd name="connsiteY17" fmla="*/ 238539 h 871330"/>
                  <a:gd name="connsiteX18" fmla="*/ 308113 w 1192695"/>
                  <a:gd name="connsiteY18" fmla="*/ 293204 h 871330"/>
                  <a:gd name="connsiteX19" fmla="*/ 337930 w 1192695"/>
                  <a:gd name="connsiteY19" fmla="*/ 293204 h 871330"/>
                  <a:gd name="connsiteX20" fmla="*/ 337930 w 1192695"/>
                  <a:gd name="connsiteY20" fmla="*/ 344556 h 871330"/>
                  <a:gd name="connsiteX21" fmla="*/ 352839 w 1192695"/>
                  <a:gd name="connsiteY21" fmla="*/ 344556 h 871330"/>
                  <a:gd name="connsiteX22" fmla="*/ 352839 w 1192695"/>
                  <a:gd name="connsiteY22" fmla="*/ 384313 h 871330"/>
                  <a:gd name="connsiteX23" fmla="*/ 397565 w 1192695"/>
                  <a:gd name="connsiteY23" fmla="*/ 384313 h 871330"/>
                  <a:gd name="connsiteX24" fmla="*/ 397565 w 1192695"/>
                  <a:gd name="connsiteY24" fmla="*/ 434008 h 871330"/>
                  <a:gd name="connsiteX25" fmla="*/ 405848 w 1192695"/>
                  <a:gd name="connsiteY25" fmla="*/ 434008 h 871330"/>
                  <a:gd name="connsiteX26" fmla="*/ 405848 w 1192695"/>
                  <a:gd name="connsiteY26" fmla="*/ 455543 h 871330"/>
                  <a:gd name="connsiteX27" fmla="*/ 440634 w 1192695"/>
                  <a:gd name="connsiteY27" fmla="*/ 455543 h 871330"/>
                  <a:gd name="connsiteX28" fmla="*/ 440634 w 1192695"/>
                  <a:gd name="connsiteY28" fmla="*/ 483704 h 871330"/>
                  <a:gd name="connsiteX29" fmla="*/ 516834 w 1192695"/>
                  <a:gd name="connsiteY29" fmla="*/ 483704 h 871330"/>
                  <a:gd name="connsiteX30" fmla="*/ 516834 w 1192695"/>
                  <a:gd name="connsiteY30" fmla="*/ 511865 h 871330"/>
                  <a:gd name="connsiteX31" fmla="*/ 591378 w 1192695"/>
                  <a:gd name="connsiteY31" fmla="*/ 511865 h 871330"/>
                  <a:gd name="connsiteX32" fmla="*/ 591378 w 1192695"/>
                  <a:gd name="connsiteY32" fmla="*/ 543339 h 871330"/>
                  <a:gd name="connsiteX33" fmla="*/ 718930 w 1192695"/>
                  <a:gd name="connsiteY33" fmla="*/ 543339 h 871330"/>
                  <a:gd name="connsiteX34" fmla="*/ 718930 w 1192695"/>
                  <a:gd name="connsiteY34" fmla="*/ 571500 h 871330"/>
                  <a:gd name="connsiteX35" fmla="*/ 755374 w 1192695"/>
                  <a:gd name="connsiteY35" fmla="*/ 571500 h 871330"/>
                  <a:gd name="connsiteX36" fmla="*/ 755374 w 1192695"/>
                  <a:gd name="connsiteY36" fmla="*/ 609600 h 871330"/>
                  <a:gd name="connsiteX37" fmla="*/ 819978 w 1192695"/>
                  <a:gd name="connsiteY37" fmla="*/ 609600 h 871330"/>
                  <a:gd name="connsiteX38" fmla="*/ 819978 w 1192695"/>
                  <a:gd name="connsiteY38" fmla="*/ 641074 h 871330"/>
                  <a:gd name="connsiteX39" fmla="*/ 916056 w 1192695"/>
                  <a:gd name="connsiteY39" fmla="*/ 641074 h 871330"/>
                  <a:gd name="connsiteX40" fmla="*/ 916056 w 1192695"/>
                  <a:gd name="connsiteY40" fmla="*/ 674204 h 871330"/>
                  <a:gd name="connsiteX41" fmla="*/ 997226 w 1192695"/>
                  <a:gd name="connsiteY41" fmla="*/ 674204 h 871330"/>
                  <a:gd name="connsiteX42" fmla="*/ 997226 w 1192695"/>
                  <a:gd name="connsiteY42" fmla="*/ 702365 h 871330"/>
                  <a:gd name="connsiteX43" fmla="*/ 1036982 w 1192695"/>
                  <a:gd name="connsiteY43" fmla="*/ 702365 h 871330"/>
                  <a:gd name="connsiteX44" fmla="*/ 1036982 w 1192695"/>
                  <a:gd name="connsiteY44" fmla="*/ 738808 h 871330"/>
                  <a:gd name="connsiteX45" fmla="*/ 1089991 w 1192695"/>
                  <a:gd name="connsiteY45" fmla="*/ 738808 h 871330"/>
                  <a:gd name="connsiteX46" fmla="*/ 1089991 w 1192695"/>
                  <a:gd name="connsiteY46" fmla="*/ 781878 h 871330"/>
                  <a:gd name="connsiteX47" fmla="*/ 1109869 w 1192695"/>
                  <a:gd name="connsiteY47" fmla="*/ 781878 h 871330"/>
                  <a:gd name="connsiteX48" fmla="*/ 1109869 w 1192695"/>
                  <a:gd name="connsiteY48" fmla="*/ 823291 h 871330"/>
                  <a:gd name="connsiteX49" fmla="*/ 1152939 w 1192695"/>
                  <a:gd name="connsiteY49" fmla="*/ 823291 h 871330"/>
                  <a:gd name="connsiteX50" fmla="*/ 1152939 w 1192695"/>
                  <a:gd name="connsiteY50" fmla="*/ 871330 h 871330"/>
                  <a:gd name="connsiteX51" fmla="*/ 1192695 w 1192695"/>
                  <a:gd name="connsiteY51" fmla="*/ 871330 h 8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92695" h="871330">
                    <a:moveTo>
                      <a:pt x="0" y="0"/>
                    </a:moveTo>
                    <a:lnTo>
                      <a:pt x="62948" y="0"/>
                    </a:lnTo>
                    <a:lnTo>
                      <a:pt x="62948" y="26504"/>
                    </a:lnTo>
                    <a:lnTo>
                      <a:pt x="82826" y="26504"/>
                    </a:lnTo>
                    <a:lnTo>
                      <a:pt x="82826" y="71230"/>
                    </a:lnTo>
                    <a:lnTo>
                      <a:pt x="104361" y="71230"/>
                    </a:lnTo>
                    <a:lnTo>
                      <a:pt x="104361" y="99391"/>
                    </a:lnTo>
                    <a:lnTo>
                      <a:pt x="147430" y="99391"/>
                    </a:lnTo>
                    <a:lnTo>
                      <a:pt x="147430" y="129208"/>
                    </a:lnTo>
                    <a:lnTo>
                      <a:pt x="159026" y="129208"/>
                    </a:lnTo>
                    <a:lnTo>
                      <a:pt x="159026" y="154056"/>
                    </a:lnTo>
                    <a:lnTo>
                      <a:pt x="218661" y="154056"/>
                    </a:lnTo>
                    <a:lnTo>
                      <a:pt x="218661" y="172278"/>
                    </a:lnTo>
                    <a:lnTo>
                      <a:pt x="261730" y="172278"/>
                    </a:lnTo>
                    <a:lnTo>
                      <a:pt x="261730" y="203752"/>
                    </a:lnTo>
                    <a:lnTo>
                      <a:pt x="298174" y="203752"/>
                    </a:lnTo>
                    <a:lnTo>
                      <a:pt x="298174" y="238539"/>
                    </a:lnTo>
                    <a:lnTo>
                      <a:pt x="308113" y="238539"/>
                    </a:lnTo>
                    <a:lnTo>
                      <a:pt x="308113" y="293204"/>
                    </a:lnTo>
                    <a:lnTo>
                      <a:pt x="337930" y="293204"/>
                    </a:lnTo>
                    <a:lnTo>
                      <a:pt x="337930" y="344556"/>
                    </a:lnTo>
                    <a:lnTo>
                      <a:pt x="352839" y="344556"/>
                    </a:lnTo>
                    <a:lnTo>
                      <a:pt x="352839" y="384313"/>
                    </a:lnTo>
                    <a:lnTo>
                      <a:pt x="397565" y="384313"/>
                    </a:lnTo>
                    <a:lnTo>
                      <a:pt x="397565" y="434008"/>
                    </a:lnTo>
                    <a:lnTo>
                      <a:pt x="405848" y="434008"/>
                    </a:lnTo>
                    <a:lnTo>
                      <a:pt x="405848" y="455543"/>
                    </a:lnTo>
                    <a:lnTo>
                      <a:pt x="440634" y="455543"/>
                    </a:lnTo>
                    <a:lnTo>
                      <a:pt x="440634" y="483704"/>
                    </a:lnTo>
                    <a:lnTo>
                      <a:pt x="516834" y="483704"/>
                    </a:lnTo>
                    <a:lnTo>
                      <a:pt x="516834" y="511865"/>
                    </a:lnTo>
                    <a:lnTo>
                      <a:pt x="591378" y="511865"/>
                    </a:lnTo>
                    <a:lnTo>
                      <a:pt x="591378" y="543339"/>
                    </a:lnTo>
                    <a:lnTo>
                      <a:pt x="718930" y="543339"/>
                    </a:lnTo>
                    <a:lnTo>
                      <a:pt x="718930" y="571500"/>
                    </a:lnTo>
                    <a:lnTo>
                      <a:pt x="755374" y="571500"/>
                    </a:lnTo>
                    <a:lnTo>
                      <a:pt x="755374" y="609600"/>
                    </a:lnTo>
                    <a:lnTo>
                      <a:pt x="819978" y="609600"/>
                    </a:lnTo>
                    <a:lnTo>
                      <a:pt x="819978" y="641074"/>
                    </a:lnTo>
                    <a:lnTo>
                      <a:pt x="916056" y="641074"/>
                    </a:lnTo>
                    <a:lnTo>
                      <a:pt x="916056" y="674204"/>
                    </a:lnTo>
                    <a:lnTo>
                      <a:pt x="997226" y="674204"/>
                    </a:lnTo>
                    <a:lnTo>
                      <a:pt x="997226" y="702365"/>
                    </a:lnTo>
                    <a:lnTo>
                      <a:pt x="1036982" y="702365"/>
                    </a:lnTo>
                    <a:lnTo>
                      <a:pt x="1036982" y="738808"/>
                    </a:lnTo>
                    <a:lnTo>
                      <a:pt x="1089991" y="738808"/>
                    </a:lnTo>
                    <a:lnTo>
                      <a:pt x="1089991" y="781878"/>
                    </a:lnTo>
                    <a:lnTo>
                      <a:pt x="1109869" y="781878"/>
                    </a:lnTo>
                    <a:lnTo>
                      <a:pt x="1109869" y="823291"/>
                    </a:lnTo>
                    <a:lnTo>
                      <a:pt x="1152939" y="823291"/>
                    </a:lnTo>
                    <a:lnTo>
                      <a:pt x="1152939" y="871330"/>
                    </a:lnTo>
                    <a:lnTo>
                      <a:pt x="1192695" y="871330"/>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2" name="Freeform 191"/>
              <p:cNvSpPr/>
              <p:nvPr/>
            </p:nvSpPr>
            <p:spPr>
              <a:xfrm>
                <a:off x="8120270" y="4431196"/>
                <a:ext cx="770282" cy="424069"/>
              </a:xfrm>
              <a:custGeom>
                <a:avLst/>
                <a:gdLst>
                  <a:gd name="connsiteX0" fmla="*/ 0 w 770282"/>
                  <a:gd name="connsiteY0" fmla="*/ 0 h 424069"/>
                  <a:gd name="connsiteX1" fmla="*/ 109330 w 770282"/>
                  <a:gd name="connsiteY1" fmla="*/ 0 h 424069"/>
                  <a:gd name="connsiteX2" fmla="*/ 109330 w 770282"/>
                  <a:gd name="connsiteY2" fmla="*/ 39756 h 424069"/>
                  <a:gd name="connsiteX3" fmla="*/ 198782 w 770282"/>
                  <a:gd name="connsiteY3" fmla="*/ 39756 h 424069"/>
                  <a:gd name="connsiteX4" fmla="*/ 198782 w 770282"/>
                  <a:gd name="connsiteY4" fmla="*/ 79513 h 424069"/>
                  <a:gd name="connsiteX5" fmla="*/ 253447 w 770282"/>
                  <a:gd name="connsiteY5" fmla="*/ 79513 h 424069"/>
                  <a:gd name="connsiteX6" fmla="*/ 253447 w 770282"/>
                  <a:gd name="connsiteY6" fmla="*/ 132521 h 424069"/>
                  <a:gd name="connsiteX7" fmla="*/ 324678 w 770282"/>
                  <a:gd name="connsiteY7" fmla="*/ 132521 h 424069"/>
                  <a:gd name="connsiteX8" fmla="*/ 324678 w 770282"/>
                  <a:gd name="connsiteY8" fmla="*/ 172278 h 424069"/>
                  <a:gd name="connsiteX9" fmla="*/ 342900 w 770282"/>
                  <a:gd name="connsiteY9" fmla="*/ 172278 h 424069"/>
                  <a:gd name="connsiteX10" fmla="*/ 342900 w 770282"/>
                  <a:gd name="connsiteY10" fmla="*/ 212034 h 424069"/>
                  <a:gd name="connsiteX11" fmla="*/ 362778 w 770282"/>
                  <a:gd name="connsiteY11" fmla="*/ 212034 h 424069"/>
                  <a:gd name="connsiteX12" fmla="*/ 362778 w 770282"/>
                  <a:gd name="connsiteY12" fmla="*/ 261730 h 424069"/>
                  <a:gd name="connsiteX13" fmla="*/ 392595 w 770282"/>
                  <a:gd name="connsiteY13" fmla="*/ 261730 h 424069"/>
                  <a:gd name="connsiteX14" fmla="*/ 392595 w 770282"/>
                  <a:gd name="connsiteY14" fmla="*/ 309769 h 424069"/>
                  <a:gd name="connsiteX15" fmla="*/ 508552 w 770282"/>
                  <a:gd name="connsiteY15" fmla="*/ 309769 h 424069"/>
                  <a:gd name="connsiteX16" fmla="*/ 508552 w 770282"/>
                  <a:gd name="connsiteY16" fmla="*/ 366091 h 424069"/>
                  <a:gd name="connsiteX17" fmla="*/ 652669 w 770282"/>
                  <a:gd name="connsiteY17" fmla="*/ 366091 h 424069"/>
                  <a:gd name="connsiteX18" fmla="*/ 652669 w 770282"/>
                  <a:gd name="connsiteY18" fmla="*/ 424069 h 424069"/>
                  <a:gd name="connsiteX19" fmla="*/ 770282 w 770282"/>
                  <a:gd name="connsiteY19" fmla="*/ 424069 h 42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0282" h="424069">
                    <a:moveTo>
                      <a:pt x="0" y="0"/>
                    </a:moveTo>
                    <a:lnTo>
                      <a:pt x="109330" y="0"/>
                    </a:lnTo>
                    <a:lnTo>
                      <a:pt x="109330" y="39756"/>
                    </a:lnTo>
                    <a:lnTo>
                      <a:pt x="198782" y="39756"/>
                    </a:lnTo>
                    <a:lnTo>
                      <a:pt x="198782" y="79513"/>
                    </a:lnTo>
                    <a:lnTo>
                      <a:pt x="253447" y="79513"/>
                    </a:lnTo>
                    <a:lnTo>
                      <a:pt x="253447" y="132521"/>
                    </a:lnTo>
                    <a:lnTo>
                      <a:pt x="324678" y="132521"/>
                    </a:lnTo>
                    <a:lnTo>
                      <a:pt x="324678" y="172278"/>
                    </a:lnTo>
                    <a:lnTo>
                      <a:pt x="342900" y="172278"/>
                    </a:lnTo>
                    <a:lnTo>
                      <a:pt x="342900" y="212034"/>
                    </a:lnTo>
                    <a:lnTo>
                      <a:pt x="362778" y="212034"/>
                    </a:lnTo>
                    <a:lnTo>
                      <a:pt x="362778" y="261730"/>
                    </a:lnTo>
                    <a:lnTo>
                      <a:pt x="392595" y="261730"/>
                    </a:lnTo>
                    <a:lnTo>
                      <a:pt x="392595" y="309769"/>
                    </a:lnTo>
                    <a:lnTo>
                      <a:pt x="508552" y="309769"/>
                    </a:lnTo>
                    <a:lnTo>
                      <a:pt x="508552" y="366091"/>
                    </a:lnTo>
                    <a:lnTo>
                      <a:pt x="652669" y="366091"/>
                    </a:lnTo>
                    <a:lnTo>
                      <a:pt x="652669" y="424069"/>
                    </a:lnTo>
                    <a:lnTo>
                      <a:pt x="770282" y="424069"/>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grpSp>
          <p:nvGrpSpPr>
            <p:cNvPr id="182" name="Group 181"/>
            <p:cNvGrpSpPr/>
            <p:nvPr/>
          </p:nvGrpSpPr>
          <p:grpSpPr>
            <a:xfrm>
              <a:off x="5198639" y="2631503"/>
              <a:ext cx="3691268" cy="2507191"/>
              <a:chOff x="5198639" y="2631503"/>
              <a:chExt cx="3691268" cy="2507191"/>
            </a:xfrm>
          </p:grpSpPr>
          <p:sp>
            <p:nvSpPr>
              <p:cNvPr id="187" name="Freeform 186"/>
              <p:cNvSpPr/>
              <p:nvPr/>
            </p:nvSpPr>
            <p:spPr>
              <a:xfrm>
                <a:off x="5198639" y="2631503"/>
                <a:ext cx="1283567" cy="1306286"/>
              </a:xfrm>
              <a:custGeom>
                <a:avLst/>
                <a:gdLst>
                  <a:gd name="connsiteX0" fmla="*/ 0 w 1283567"/>
                  <a:gd name="connsiteY0" fmla="*/ 0 h 1306286"/>
                  <a:gd name="connsiteX1" fmla="*/ 87085 w 1283567"/>
                  <a:gd name="connsiteY1" fmla="*/ 0 h 1306286"/>
                  <a:gd name="connsiteX2" fmla="*/ 87085 w 1283567"/>
                  <a:gd name="connsiteY2" fmla="*/ 70047 h 1306286"/>
                  <a:gd name="connsiteX3" fmla="*/ 140094 w 1283567"/>
                  <a:gd name="connsiteY3" fmla="*/ 70047 h 1306286"/>
                  <a:gd name="connsiteX4" fmla="*/ 140094 w 1283567"/>
                  <a:gd name="connsiteY4" fmla="*/ 145774 h 1306286"/>
                  <a:gd name="connsiteX5" fmla="*/ 185530 w 1283567"/>
                  <a:gd name="connsiteY5" fmla="*/ 145774 h 1306286"/>
                  <a:gd name="connsiteX6" fmla="*/ 185530 w 1283567"/>
                  <a:gd name="connsiteY6" fmla="*/ 223394 h 1306286"/>
                  <a:gd name="connsiteX7" fmla="*/ 251791 w 1283567"/>
                  <a:gd name="connsiteY7" fmla="*/ 223394 h 1306286"/>
                  <a:gd name="connsiteX8" fmla="*/ 251791 w 1283567"/>
                  <a:gd name="connsiteY8" fmla="*/ 297227 h 1306286"/>
                  <a:gd name="connsiteX9" fmla="*/ 310479 w 1283567"/>
                  <a:gd name="connsiteY9" fmla="*/ 297227 h 1306286"/>
                  <a:gd name="connsiteX10" fmla="*/ 310479 w 1283567"/>
                  <a:gd name="connsiteY10" fmla="*/ 369168 h 1306286"/>
                  <a:gd name="connsiteX11" fmla="*/ 410817 w 1283567"/>
                  <a:gd name="connsiteY11" fmla="*/ 369168 h 1306286"/>
                  <a:gd name="connsiteX12" fmla="*/ 410817 w 1283567"/>
                  <a:gd name="connsiteY12" fmla="*/ 446788 h 1306286"/>
                  <a:gd name="connsiteX13" fmla="*/ 439214 w 1283567"/>
                  <a:gd name="connsiteY13" fmla="*/ 446788 h 1306286"/>
                  <a:gd name="connsiteX14" fmla="*/ 439214 w 1283567"/>
                  <a:gd name="connsiteY14" fmla="*/ 526301 h 1306286"/>
                  <a:gd name="connsiteX15" fmla="*/ 639890 w 1283567"/>
                  <a:gd name="connsiteY15" fmla="*/ 526301 h 1306286"/>
                  <a:gd name="connsiteX16" fmla="*/ 639890 w 1283567"/>
                  <a:gd name="connsiteY16" fmla="*/ 607707 h 1306286"/>
                  <a:gd name="connsiteX17" fmla="*/ 660715 w 1283567"/>
                  <a:gd name="connsiteY17" fmla="*/ 607707 h 1306286"/>
                  <a:gd name="connsiteX18" fmla="*/ 660715 w 1283567"/>
                  <a:gd name="connsiteY18" fmla="*/ 687220 h 1306286"/>
                  <a:gd name="connsiteX19" fmla="*/ 755373 w 1283567"/>
                  <a:gd name="connsiteY19" fmla="*/ 687220 h 1306286"/>
                  <a:gd name="connsiteX20" fmla="*/ 755373 w 1283567"/>
                  <a:gd name="connsiteY20" fmla="*/ 759160 h 1306286"/>
                  <a:gd name="connsiteX21" fmla="*/ 823527 w 1283567"/>
                  <a:gd name="connsiteY21" fmla="*/ 759160 h 1306286"/>
                  <a:gd name="connsiteX22" fmla="*/ 823527 w 1283567"/>
                  <a:gd name="connsiteY22" fmla="*/ 846246 h 1306286"/>
                  <a:gd name="connsiteX23" fmla="*/ 842459 w 1283567"/>
                  <a:gd name="connsiteY23" fmla="*/ 846246 h 1306286"/>
                  <a:gd name="connsiteX24" fmla="*/ 842459 w 1283567"/>
                  <a:gd name="connsiteY24" fmla="*/ 914400 h 1306286"/>
                  <a:gd name="connsiteX25" fmla="*/ 1062067 w 1283567"/>
                  <a:gd name="connsiteY25" fmla="*/ 914400 h 1306286"/>
                  <a:gd name="connsiteX26" fmla="*/ 1062067 w 1283567"/>
                  <a:gd name="connsiteY26" fmla="*/ 990127 h 1306286"/>
                  <a:gd name="connsiteX27" fmla="*/ 1077212 w 1283567"/>
                  <a:gd name="connsiteY27" fmla="*/ 990127 h 1306286"/>
                  <a:gd name="connsiteX28" fmla="*/ 1077212 w 1283567"/>
                  <a:gd name="connsiteY28" fmla="*/ 1071533 h 1306286"/>
                  <a:gd name="connsiteX29" fmla="*/ 1236238 w 1283567"/>
                  <a:gd name="connsiteY29" fmla="*/ 1071533 h 1306286"/>
                  <a:gd name="connsiteX30" fmla="*/ 1236238 w 1283567"/>
                  <a:gd name="connsiteY30" fmla="*/ 1224880 h 1306286"/>
                  <a:gd name="connsiteX31" fmla="*/ 1253277 w 1283567"/>
                  <a:gd name="connsiteY31" fmla="*/ 1224880 h 1306286"/>
                  <a:gd name="connsiteX32" fmla="*/ 1253277 w 1283567"/>
                  <a:gd name="connsiteY32" fmla="*/ 1306286 h 1306286"/>
                  <a:gd name="connsiteX33" fmla="*/ 1283567 w 1283567"/>
                  <a:gd name="connsiteY33" fmla="*/ 1306286 h 13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83567" h="1306286">
                    <a:moveTo>
                      <a:pt x="0" y="0"/>
                    </a:moveTo>
                    <a:lnTo>
                      <a:pt x="87085" y="0"/>
                    </a:lnTo>
                    <a:lnTo>
                      <a:pt x="87085" y="70047"/>
                    </a:lnTo>
                    <a:lnTo>
                      <a:pt x="140094" y="70047"/>
                    </a:lnTo>
                    <a:lnTo>
                      <a:pt x="140094" y="145774"/>
                    </a:lnTo>
                    <a:lnTo>
                      <a:pt x="185530" y="145774"/>
                    </a:lnTo>
                    <a:lnTo>
                      <a:pt x="185530" y="223394"/>
                    </a:lnTo>
                    <a:lnTo>
                      <a:pt x="251791" y="223394"/>
                    </a:lnTo>
                    <a:lnTo>
                      <a:pt x="251791" y="297227"/>
                    </a:lnTo>
                    <a:lnTo>
                      <a:pt x="310479" y="297227"/>
                    </a:lnTo>
                    <a:lnTo>
                      <a:pt x="310479" y="369168"/>
                    </a:lnTo>
                    <a:lnTo>
                      <a:pt x="410817" y="369168"/>
                    </a:lnTo>
                    <a:lnTo>
                      <a:pt x="410817" y="446788"/>
                    </a:lnTo>
                    <a:lnTo>
                      <a:pt x="439214" y="446788"/>
                    </a:lnTo>
                    <a:lnTo>
                      <a:pt x="439214" y="526301"/>
                    </a:lnTo>
                    <a:lnTo>
                      <a:pt x="639890" y="526301"/>
                    </a:lnTo>
                    <a:lnTo>
                      <a:pt x="639890" y="607707"/>
                    </a:lnTo>
                    <a:lnTo>
                      <a:pt x="660715" y="607707"/>
                    </a:lnTo>
                    <a:lnTo>
                      <a:pt x="660715" y="687220"/>
                    </a:lnTo>
                    <a:lnTo>
                      <a:pt x="755373" y="687220"/>
                    </a:lnTo>
                    <a:lnTo>
                      <a:pt x="755373" y="759160"/>
                    </a:lnTo>
                    <a:lnTo>
                      <a:pt x="823527" y="759160"/>
                    </a:lnTo>
                    <a:lnTo>
                      <a:pt x="823527" y="846246"/>
                    </a:lnTo>
                    <a:lnTo>
                      <a:pt x="842459" y="846246"/>
                    </a:lnTo>
                    <a:lnTo>
                      <a:pt x="842459" y="914400"/>
                    </a:lnTo>
                    <a:lnTo>
                      <a:pt x="1062067" y="914400"/>
                    </a:lnTo>
                    <a:lnTo>
                      <a:pt x="1062067" y="990127"/>
                    </a:lnTo>
                    <a:lnTo>
                      <a:pt x="1077212" y="990127"/>
                    </a:lnTo>
                    <a:lnTo>
                      <a:pt x="1077212" y="1071533"/>
                    </a:lnTo>
                    <a:lnTo>
                      <a:pt x="1236238" y="1071533"/>
                    </a:lnTo>
                    <a:lnTo>
                      <a:pt x="1236238" y="1224880"/>
                    </a:lnTo>
                    <a:lnTo>
                      <a:pt x="1253277" y="1224880"/>
                    </a:lnTo>
                    <a:lnTo>
                      <a:pt x="1253277" y="1306286"/>
                    </a:lnTo>
                    <a:lnTo>
                      <a:pt x="1283567" y="1306286"/>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8" name="Freeform 187"/>
              <p:cNvSpPr/>
              <p:nvPr/>
            </p:nvSpPr>
            <p:spPr>
              <a:xfrm>
                <a:off x="6465168" y="3937789"/>
                <a:ext cx="1243811" cy="851925"/>
              </a:xfrm>
              <a:custGeom>
                <a:avLst/>
                <a:gdLst>
                  <a:gd name="connsiteX0" fmla="*/ 0 w 1243811"/>
                  <a:gd name="connsiteY0" fmla="*/ 0 h 851925"/>
                  <a:gd name="connsiteX1" fmla="*/ 96551 w 1243811"/>
                  <a:gd name="connsiteY1" fmla="*/ 0 h 851925"/>
                  <a:gd name="connsiteX2" fmla="*/ 96551 w 1243811"/>
                  <a:gd name="connsiteY2" fmla="*/ 77620 h 851925"/>
                  <a:gd name="connsiteX3" fmla="*/ 181744 w 1243811"/>
                  <a:gd name="connsiteY3" fmla="*/ 77620 h 851925"/>
                  <a:gd name="connsiteX4" fmla="*/ 181744 w 1243811"/>
                  <a:gd name="connsiteY4" fmla="*/ 149560 h 851925"/>
                  <a:gd name="connsiteX5" fmla="*/ 202569 w 1243811"/>
                  <a:gd name="connsiteY5" fmla="*/ 149560 h 851925"/>
                  <a:gd name="connsiteX6" fmla="*/ 202569 w 1243811"/>
                  <a:gd name="connsiteY6" fmla="*/ 230966 h 851925"/>
                  <a:gd name="connsiteX7" fmla="*/ 210141 w 1243811"/>
                  <a:gd name="connsiteY7" fmla="*/ 230966 h 851925"/>
                  <a:gd name="connsiteX8" fmla="*/ 210141 w 1243811"/>
                  <a:gd name="connsiteY8" fmla="*/ 304800 h 851925"/>
                  <a:gd name="connsiteX9" fmla="*/ 338877 w 1243811"/>
                  <a:gd name="connsiteY9" fmla="*/ 304800 h 851925"/>
                  <a:gd name="connsiteX10" fmla="*/ 338877 w 1243811"/>
                  <a:gd name="connsiteY10" fmla="*/ 384313 h 851925"/>
                  <a:gd name="connsiteX11" fmla="*/ 369167 w 1243811"/>
                  <a:gd name="connsiteY11" fmla="*/ 384313 h 851925"/>
                  <a:gd name="connsiteX12" fmla="*/ 369167 w 1243811"/>
                  <a:gd name="connsiteY12" fmla="*/ 463826 h 851925"/>
                  <a:gd name="connsiteX13" fmla="*/ 530087 w 1243811"/>
                  <a:gd name="connsiteY13" fmla="*/ 463826 h 851925"/>
                  <a:gd name="connsiteX14" fmla="*/ 530087 w 1243811"/>
                  <a:gd name="connsiteY14" fmla="*/ 541446 h 851925"/>
                  <a:gd name="connsiteX15" fmla="*/ 569843 w 1243811"/>
                  <a:gd name="connsiteY15" fmla="*/ 541446 h 851925"/>
                  <a:gd name="connsiteX16" fmla="*/ 569843 w 1243811"/>
                  <a:gd name="connsiteY16" fmla="*/ 626638 h 851925"/>
                  <a:gd name="connsiteX17" fmla="*/ 620959 w 1243811"/>
                  <a:gd name="connsiteY17" fmla="*/ 626638 h 851925"/>
                  <a:gd name="connsiteX18" fmla="*/ 620959 w 1243811"/>
                  <a:gd name="connsiteY18" fmla="*/ 689113 h 851925"/>
                  <a:gd name="connsiteX19" fmla="*/ 751587 w 1243811"/>
                  <a:gd name="connsiteY19" fmla="*/ 689113 h 851925"/>
                  <a:gd name="connsiteX20" fmla="*/ 751587 w 1243811"/>
                  <a:gd name="connsiteY20" fmla="*/ 774305 h 851925"/>
                  <a:gd name="connsiteX21" fmla="*/ 927652 w 1243811"/>
                  <a:gd name="connsiteY21" fmla="*/ 774305 h 851925"/>
                  <a:gd name="connsiteX22" fmla="*/ 927652 w 1243811"/>
                  <a:gd name="connsiteY22" fmla="*/ 851925 h 851925"/>
                  <a:gd name="connsiteX23" fmla="*/ 1243811 w 1243811"/>
                  <a:gd name="connsiteY23" fmla="*/ 851925 h 85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3811" h="851925">
                    <a:moveTo>
                      <a:pt x="0" y="0"/>
                    </a:moveTo>
                    <a:lnTo>
                      <a:pt x="96551" y="0"/>
                    </a:lnTo>
                    <a:lnTo>
                      <a:pt x="96551" y="77620"/>
                    </a:lnTo>
                    <a:lnTo>
                      <a:pt x="181744" y="77620"/>
                    </a:lnTo>
                    <a:lnTo>
                      <a:pt x="181744" y="149560"/>
                    </a:lnTo>
                    <a:lnTo>
                      <a:pt x="202569" y="149560"/>
                    </a:lnTo>
                    <a:lnTo>
                      <a:pt x="202569" y="230966"/>
                    </a:lnTo>
                    <a:lnTo>
                      <a:pt x="210141" y="230966"/>
                    </a:lnTo>
                    <a:lnTo>
                      <a:pt x="210141" y="304800"/>
                    </a:lnTo>
                    <a:lnTo>
                      <a:pt x="338877" y="304800"/>
                    </a:lnTo>
                    <a:lnTo>
                      <a:pt x="338877" y="384313"/>
                    </a:lnTo>
                    <a:lnTo>
                      <a:pt x="369167" y="384313"/>
                    </a:lnTo>
                    <a:lnTo>
                      <a:pt x="369167" y="463826"/>
                    </a:lnTo>
                    <a:lnTo>
                      <a:pt x="530087" y="463826"/>
                    </a:lnTo>
                    <a:lnTo>
                      <a:pt x="530087" y="541446"/>
                    </a:lnTo>
                    <a:lnTo>
                      <a:pt x="569843" y="541446"/>
                    </a:lnTo>
                    <a:lnTo>
                      <a:pt x="569843" y="626638"/>
                    </a:lnTo>
                    <a:lnTo>
                      <a:pt x="620959" y="626638"/>
                    </a:lnTo>
                    <a:lnTo>
                      <a:pt x="620959" y="689113"/>
                    </a:lnTo>
                    <a:lnTo>
                      <a:pt x="751587" y="689113"/>
                    </a:lnTo>
                    <a:lnTo>
                      <a:pt x="751587" y="774305"/>
                    </a:lnTo>
                    <a:lnTo>
                      <a:pt x="927652" y="774305"/>
                    </a:lnTo>
                    <a:lnTo>
                      <a:pt x="927652" y="851925"/>
                    </a:lnTo>
                    <a:lnTo>
                      <a:pt x="1243811" y="851925"/>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9" name="Freeform 188"/>
              <p:cNvSpPr/>
              <p:nvPr/>
            </p:nvSpPr>
            <p:spPr>
              <a:xfrm>
                <a:off x="7664578" y="4789316"/>
                <a:ext cx="1225329" cy="349378"/>
              </a:xfrm>
              <a:custGeom>
                <a:avLst/>
                <a:gdLst>
                  <a:gd name="connsiteX0" fmla="*/ 0 w 1225329"/>
                  <a:gd name="connsiteY0" fmla="*/ 0 h 349378"/>
                  <a:gd name="connsiteX1" fmla="*/ 173853 w 1225329"/>
                  <a:gd name="connsiteY1" fmla="*/ 0 h 349378"/>
                  <a:gd name="connsiteX2" fmla="*/ 173853 w 1225329"/>
                  <a:gd name="connsiteY2" fmla="*/ 158808 h 349378"/>
                  <a:gd name="connsiteX3" fmla="*/ 305914 w 1225329"/>
                  <a:gd name="connsiteY3" fmla="*/ 158808 h 349378"/>
                  <a:gd name="connsiteX4" fmla="*/ 305914 w 1225329"/>
                  <a:gd name="connsiteY4" fmla="*/ 249078 h 349378"/>
                  <a:gd name="connsiteX5" fmla="*/ 807413 w 1225329"/>
                  <a:gd name="connsiteY5" fmla="*/ 249078 h 349378"/>
                  <a:gd name="connsiteX6" fmla="*/ 807413 w 1225329"/>
                  <a:gd name="connsiteY6" fmla="*/ 349378 h 349378"/>
                  <a:gd name="connsiteX7" fmla="*/ 1225329 w 1225329"/>
                  <a:gd name="connsiteY7" fmla="*/ 349378 h 34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29" h="349378">
                    <a:moveTo>
                      <a:pt x="0" y="0"/>
                    </a:moveTo>
                    <a:lnTo>
                      <a:pt x="173853" y="0"/>
                    </a:lnTo>
                    <a:lnTo>
                      <a:pt x="173853" y="158808"/>
                    </a:lnTo>
                    <a:lnTo>
                      <a:pt x="305914" y="158808"/>
                    </a:lnTo>
                    <a:lnTo>
                      <a:pt x="305914" y="249078"/>
                    </a:lnTo>
                    <a:lnTo>
                      <a:pt x="807413" y="249078"/>
                    </a:lnTo>
                    <a:lnTo>
                      <a:pt x="807413" y="349378"/>
                    </a:lnTo>
                    <a:lnTo>
                      <a:pt x="1225329" y="349378"/>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grpSp>
          <p:nvGrpSpPr>
            <p:cNvPr id="183" name="Group 182"/>
            <p:cNvGrpSpPr/>
            <p:nvPr/>
          </p:nvGrpSpPr>
          <p:grpSpPr>
            <a:xfrm>
              <a:off x="5193051" y="2632105"/>
              <a:ext cx="3694575" cy="2249253"/>
              <a:chOff x="5193051" y="2632105"/>
              <a:chExt cx="3694575" cy="2249253"/>
            </a:xfrm>
          </p:grpSpPr>
          <p:sp>
            <p:nvSpPr>
              <p:cNvPr id="184" name="Freeform 183"/>
              <p:cNvSpPr/>
              <p:nvPr/>
            </p:nvSpPr>
            <p:spPr>
              <a:xfrm>
                <a:off x="5193051" y="2632105"/>
                <a:ext cx="1264152" cy="1112662"/>
              </a:xfrm>
              <a:custGeom>
                <a:avLst/>
                <a:gdLst>
                  <a:gd name="connsiteX0" fmla="*/ 0 w 1322889"/>
                  <a:gd name="connsiteY0" fmla="*/ 0 h 1112662"/>
                  <a:gd name="connsiteX1" fmla="*/ 71785 w 1322889"/>
                  <a:gd name="connsiteY1" fmla="*/ 0 h 1112662"/>
                  <a:gd name="connsiteX2" fmla="*/ 71785 w 1322889"/>
                  <a:gd name="connsiteY2" fmla="*/ 37601 h 1112662"/>
                  <a:gd name="connsiteX3" fmla="*/ 76912 w 1322889"/>
                  <a:gd name="connsiteY3" fmla="*/ 37601 h 1112662"/>
                  <a:gd name="connsiteX4" fmla="*/ 76912 w 1322889"/>
                  <a:gd name="connsiteY4" fmla="*/ 63239 h 1112662"/>
                  <a:gd name="connsiteX5" fmla="*/ 121351 w 1322889"/>
                  <a:gd name="connsiteY5" fmla="*/ 63239 h 1112662"/>
                  <a:gd name="connsiteX6" fmla="*/ 121351 w 1322889"/>
                  <a:gd name="connsiteY6" fmla="*/ 100840 h 1112662"/>
                  <a:gd name="connsiteX7" fmla="*/ 129896 w 1322889"/>
                  <a:gd name="connsiteY7" fmla="*/ 100840 h 1112662"/>
                  <a:gd name="connsiteX8" fmla="*/ 129896 w 1322889"/>
                  <a:gd name="connsiteY8" fmla="*/ 121350 h 1112662"/>
                  <a:gd name="connsiteX9" fmla="*/ 136733 w 1322889"/>
                  <a:gd name="connsiteY9" fmla="*/ 121350 h 1112662"/>
                  <a:gd name="connsiteX10" fmla="*/ 136733 w 1322889"/>
                  <a:gd name="connsiteY10" fmla="*/ 158951 h 1112662"/>
                  <a:gd name="connsiteX11" fmla="*/ 177753 w 1322889"/>
                  <a:gd name="connsiteY11" fmla="*/ 158951 h 1112662"/>
                  <a:gd name="connsiteX12" fmla="*/ 177753 w 1322889"/>
                  <a:gd name="connsiteY12" fmla="*/ 184589 h 1112662"/>
                  <a:gd name="connsiteX13" fmla="*/ 282011 w 1322889"/>
                  <a:gd name="connsiteY13" fmla="*/ 184589 h 1112662"/>
                  <a:gd name="connsiteX14" fmla="*/ 282011 w 1322889"/>
                  <a:gd name="connsiteY14" fmla="*/ 235864 h 1112662"/>
                  <a:gd name="connsiteX15" fmla="*/ 297394 w 1322889"/>
                  <a:gd name="connsiteY15" fmla="*/ 235864 h 1112662"/>
                  <a:gd name="connsiteX16" fmla="*/ 297394 w 1322889"/>
                  <a:gd name="connsiteY16" fmla="*/ 246119 h 1112662"/>
                  <a:gd name="connsiteX17" fmla="*/ 300812 w 1322889"/>
                  <a:gd name="connsiteY17" fmla="*/ 246119 h 1112662"/>
                  <a:gd name="connsiteX18" fmla="*/ 300812 w 1322889"/>
                  <a:gd name="connsiteY18" fmla="*/ 283720 h 1112662"/>
                  <a:gd name="connsiteX19" fmla="*/ 350378 w 1322889"/>
                  <a:gd name="connsiteY19" fmla="*/ 283720 h 1112662"/>
                  <a:gd name="connsiteX20" fmla="*/ 350378 w 1322889"/>
                  <a:gd name="connsiteY20" fmla="*/ 305939 h 1112662"/>
                  <a:gd name="connsiteX21" fmla="*/ 399943 w 1322889"/>
                  <a:gd name="connsiteY21" fmla="*/ 305939 h 1112662"/>
                  <a:gd name="connsiteX22" fmla="*/ 399943 w 1322889"/>
                  <a:gd name="connsiteY22" fmla="*/ 343541 h 1112662"/>
                  <a:gd name="connsiteX23" fmla="*/ 434127 w 1322889"/>
                  <a:gd name="connsiteY23" fmla="*/ 343541 h 1112662"/>
                  <a:gd name="connsiteX24" fmla="*/ 434127 w 1322889"/>
                  <a:gd name="connsiteY24" fmla="*/ 369178 h 1112662"/>
                  <a:gd name="connsiteX25" fmla="*/ 504202 w 1322889"/>
                  <a:gd name="connsiteY25" fmla="*/ 369178 h 1112662"/>
                  <a:gd name="connsiteX26" fmla="*/ 504202 w 1322889"/>
                  <a:gd name="connsiteY26" fmla="*/ 399943 h 1112662"/>
                  <a:gd name="connsiteX27" fmla="*/ 541804 w 1322889"/>
                  <a:gd name="connsiteY27" fmla="*/ 399943 h 1112662"/>
                  <a:gd name="connsiteX28" fmla="*/ 541804 w 1322889"/>
                  <a:gd name="connsiteY28" fmla="*/ 439254 h 1112662"/>
                  <a:gd name="connsiteX29" fmla="*/ 572568 w 1322889"/>
                  <a:gd name="connsiteY29" fmla="*/ 439254 h 1112662"/>
                  <a:gd name="connsiteX30" fmla="*/ 572568 w 1322889"/>
                  <a:gd name="connsiteY30" fmla="*/ 464891 h 1112662"/>
                  <a:gd name="connsiteX31" fmla="*/ 623843 w 1322889"/>
                  <a:gd name="connsiteY31" fmla="*/ 464891 h 1112662"/>
                  <a:gd name="connsiteX32" fmla="*/ 623843 w 1322889"/>
                  <a:gd name="connsiteY32" fmla="*/ 504202 h 1112662"/>
                  <a:gd name="connsiteX33" fmla="*/ 634098 w 1322889"/>
                  <a:gd name="connsiteY33" fmla="*/ 504202 h 1112662"/>
                  <a:gd name="connsiteX34" fmla="*/ 634098 w 1322889"/>
                  <a:gd name="connsiteY34" fmla="*/ 560604 h 1112662"/>
                  <a:gd name="connsiteX35" fmla="*/ 664863 w 1322889"/>
                  <a:gd name="connsiteY35" fmla="*/ 560604 h 1112662"/>
                  <a:gd name="connsiteX36" fmla="*/ 664863 w 1322889"/>
                  <a:gd name="connsiteY36" fmla="*/ 598205 h 1112662"/>
                  <a:gd name="connsiteX37" fmla="*/ 697337 w 1322889"/>
                  <a:gd name="connsiteY37" fmla="*/ 598205 h 1112662"/>
                  <a:gd name="connsiteX38" fmla="*/ 697337 w 1322889"/>
                  <a:gd name="connsiteY38" fmla="*/ 622134 h 1112662"/>
                  <a:gd name="connsiteX39" fmla="*/ 707592 w 1322889"/>
                  <a:gd name="connsiteY39" fmla="*/ 622134 h 1112662"/>
                  <a:gd name="connsiteX40" fmla="*/ 707592 w 1322889"/>
                  <a:gd name="connsiteY40" fmla="*/ 656317 h 1112662"/>
                  <a:gd name="connsiteX41" fmla="*/ 762285 w 1322889"/>
                  <a:gd name="connsiteY41" fmla="*/ 656317 h 1112662"/>
                  <a:gd name="connsiteX42" fmla="*/ 762285 w 1322889"/>
                  <a:gd name="connsiteY42" fmla="*/ 690500 h 1112662"/>
                  <a:gd name="connsiteX43" fmla="*/ 781086 w 1322889"/>
                  <a:gd name="connsiteY43" fmla="*/ 690500 h 1112662"/>
                  <a:gd name="connsiteX44" fmla="*/ 781086 w 1322889"/>
                  <a:gd name="connsiteY44" fmla="*/ 721265 h 1112662"/>
                  <a:gd name="connsiteX45" fmla="*/ 787923 w 1322889"/>
                  <a:gd name="connsiteY45" fmla="*/ 721265 h 1112662"/>
                  <a:gd name="connsiteX46" fmla="*/ 787923 w 1322889"/>
                  <a:gd name="connsiteY46" fmla="*/ 750320 h 1112662"/>
                  <a:gd name="connsiteX47" fmla="*/ 834070 w 1322889"/>
                  <a:gd name="connsiteY47" fmla="*/ 750320 h 1112662"/>
                  <a:gd name="connsiteX48" fmla="*/ 834070 w 1322889"/>
                  <a:gd name="connsiteY48" fmla="*/ 779376 h 1112662"/>
                  <a:gd name="connsiteX49" fmla="*/ 863126 w 1322889"/>
                  <a:gd name="connsiteY49" fmla="*/ 779376 h 1112662"/>
                  <a:gd name="connsiteX50" fmla="*/ 863126 w 1322889"/>
                  <a:gd name="connsiteY50" fmla="*/ 816978 h 1112662"/>
                  <a:gd name="connsiteX51" fmla="*/ 878508 w 1322889"/>
                  <a:gd name="connsiteY51" fmla="*/ 816978 h 1112662"/>
                  <a:gd name="connsiteX52" fmla="*/ 878508 w 1322889"/>
                  <a:gd name="connsiteY52" fmla="*/ 840906 h 1112662"/>
                  <a:gd name="connsiteX53" fmla="*/ 887054 w 1322889"/>
                  <a:gd name="connsiteY53" fmla="*/ 840906 h 1112662"/>
                  <a:gd name="connsiteX54" fmla="*/ 887054 w 1322889"/>
                  <a:gd name="connsiteY54" fmla="*/ 871671 h 1112662"/>
                  <a:gd name="connsiteX55" fmla="*/ 936619 w 1322889"/>
                  <a:gd name="connsiteY55" fmla="*/ 871671 h 1112662"/>
                  <a:gd name="connsiteX56" fmla="*/ 936619 w 1322889"/>
                  <a:gd name="connsiteY56" fmla="*/ 910981 h 1112662"/>
                  <a:gd name="connsiteX57" fmla="*/ 1013531 w 1322889"/>
                  <a:gd name="connsiteY57" fmla="*/ 910981 h 1112662"/>
                  <a:gd name="connsiteX58" fmla="*/ 1013531 w 1322889"/>
                  <a:gd name="connsiteY58" fmla="*/ 936619 h 1112662"/>
                  <a:gd name="connsiteX59" fmla="*/ 1025496 w 1322889"/>
                  <a:gd name="connsiteY59" fmla="*/ 936619 h 1112662"/>
                  <a:gd name="connsiteX60" fmla="*/ 1025496 w 1322889"/>
                  <a:gd name="connsiteY60" fmla="*/ 969093 h 1112662"/>
                  <a:gd name="connsiteX61" fmla="*/ 1061388 w 1322889"/>
                  <a:gd name="connsiteY61" fmla="*/ 969093 h 1112662"/>
                  <a:gd name="connsiteX62" fmla="*/ 1061388 w 1322889"/>
                  <a:gd name="connsiteY62" fmla="*/ 996439 h 1112662"/>
                  <a:gd name="connsiteX63" fmla="*/ 1087025 w 1322889"/>
                  <a:gd name="connsiteY63" fmla="*/ 996439 h 1112662"/>
                  <a:gd name="connsiteX64" fmla="*/ 1087025 w 1322889"/>
                  <a:gd name="connsiteY64" fmla="*/ 1034041 h 1112662"/>
                  <a:gd name="connsiteX65" fmla="*/ 1181029 w 1322889"/>
                  <a:gd name="connsiteY65" fmla="*/ 1034041 h 1112662"/>
                  <a:gd name="connsiteX66" fmla="*/ 1181029 w 1322889"/>
                  <a:gd name="connsiteY66" fmla="*/ 1069933 h 1112662"/>
                  <a:gd name="connsiteX67" fmla="*/ 1304088 w 1322889"/>
                  <a:gd name="connsiteY67" fmla="*/ 1069933 h 1112662"/>
                  <a:gd name="connsiteX68" fmla="*/ 1304088 w 1322889"/>
                  <a:gd name="connsiteY68" fmla="*/ 1090443 h 1112662"/>
                  <a:gd name="connsiteX69" fmla="*/ 1322889 w 1322889"/>
                  <a:gd name="connsiteY69" fmla="*/ 1090443 h 1112662"/>
                  <a:gd name="connsiteX70" fmla="*/ 1322889 w 1322889"/>
                  <a:gd name="connsiteY70" fmla="*/ 1112662 h 1112662"/>
                  <a:gd name="connsiteX0" fmla="*/ 0 w 1272089"/>
                  <a:gd name="connsiteY0" fmla="*/ 3175 h 1112662"/>
                  <a:gd name="connsiteX1" fmla="*/ 20985 w 1272089"/>
                  <a:gd name="connsiteY1" fmla="*/ 0 h 1112662"/>
                  <a:gd name="connsiteX2" fmla="*/ 20985 w 1272089"/>
                  <a:gd name="connsiteY2" fmla="*/ 37601 h 1112662"/>
                  <a:gd name="connsiteX3" fmla="*/ 26112 w 1272089"/>
                  <a:gd name="connsiteY3" fmla="*/ 37601 h 1112662"/>
                  <a:gd name="connsiteX4" fmla="*/ 26112 w 1272089"/>
                  <a:gd name="connsiteY4" fmla="*/ 63239 h 1112662"/>
                  <a:gd name="connsiteX5" fmla="*/ 70551 w 1272089"/>
                  <a:gd name="connsiteY5" fmla="*/ 63239 h 1112662"/>
                  <a:gd name="connsiteX6" fmla="*/ 70551 w 1272089"/>
                  <a:gd name="connsiteY6" fmla="*/ 100840 h 1112662"/>
                  <a:gd name="connsiteX7" fmla="*/ 79096 w 1272089"/>
                  <a:gd name="connsiteY7" fmla="*/ 100840 h 1112662"/>
                  <a:gd name="connsiteX8" fmla="*/ 79096 w 1272089"/>
                  <a:gd name="connsiteY8" fmla="*/ 121350 h 1112662"/>
                  <a:gd name="connsiteX9" fmla="*/ 85933 w 1272089"/>
                  <a:gd name="connsiteY9" fmla="*/ 121350 h 1112662"/>
                  <a:gd name="connsiteX10" fmla="*/ 85933 w 1272089"/>
                  <a:gd name="connsiteY10" fmla="*/ 158951 h 1112662"/>
                  <a:gd name="connsiteX11" fmla="*/ 126953 w 1272089"/>
                  <a:gd name="connsiteY11" fmla="*/ 158951 h 1112662"/>
                  <a:gd name="connsiteX12" fmla="*/ 126953 w 1272089"/>
                  <a:gd name="connsiteY12" fmla="*/ 184589 h 1112662"/>
                  <a:gd name="connsiteX13" fmla="*/ 231211 w 1272089"/>
                  <a:gd name="connsiteY13" fmla="*/ 184589 h 1112662"/>
                  <a:gd name="connsiteX14" fmla="*/ 231211 w 1272089"/>
                  <a:gd name="connsiteY14" fmla="*/ 235864 h 1112662"/>
                  <a:gd name="connsiteX15" fmla="*/ 246594 w 1272089"/>
                  <a:gd name="connsiteY15" fmla="*/ 235864 h 1112662"/>
                  <a:gd name="connsiteX16" fmla="*/ 246594 w 1272089"/>
                  <a:gd name="connsiteY16" fmla="*/ 246119 h 1112662"/>
                  <a:gd name="connsiteX17" fmla="*/ 250012 w 1272089"/>
                  <a:gd name="connsiteY17" fmla="*/ 246119 h 1112662"/>
                  <a:gd name="connsiteX18" fmla="*/ 250012 w 1272089"/>
                  <a:gd name="connsiteY18" fmla="*/ 283720 h 1112662"/>
                  <a:gd name="connsiteX19" fmla="*/ 299578 w 1272089"/>
                  <a:gd name="connsiteY19" fmla="*/ 283720 h 1112662"/>
                  <a:gd name="connsiteX20" fmla="*/ 299578 w 1272089"/>
                  <a:gd name="connsiteY20" fmla="*/ 305939 h 1112662"/>
                  <a:gd name="connsiteX21" fmla="*/ 349143 w 1272089"/>
                  <a:gd name="connsiteY21" fmla="*/ 305939 h 1112662"/>
                  <a:gd name="connsiteX22" fmla="*/ 349143 w 1272089"/>
                  <a:gd name="connsiteY22" fmla="*/ 343541 h 1112662"/>
                  <a:gd name="connsiteX23" fmla="*/ 383327 w 1272089"/>
                  <a:gd name="connsiteY23" fmla="*/ 343541 h 1112662"/>
                  <a:gd name="connsiteX24" fmla="*/ 383327 w 1272089"/>
                  <a:gd name="connsiteY24" fmla="*/ 369178 h 1112662"/>
                  <a:gd name="connsiteX25" fmla="*/ 453402 w 1272089"/>
                  <a:gd name="connsiteY25" fmla="*/ 369178 h 1112662"/>
                  <a:gd name="connsiteX26" fmla="*/ 453402 w 1272089"/>
                  <a:gd name="connsiteY26" fmla="*/ 399943 h 1112662"/>
                  <a:gd name="connsiteX27" fmla="*/ 491004 w 1272089"/>
                  <a:gd name="connsiteY27" fmla="*/ 399943 h 1112662"/>
                  <a:gd name="connsiteX28" fmla="*/ 491004 w 1272089"/>
                  <a:gd name="connsiteY28" fmla="*/ 439254 h 1112662"/>
                  <a:gd name="connsiteX29" fmla="*/ 521768 w 1272089"/>
                  <a:gd name="connsiteY29" fmla="*/ 439254 h 1112662"/>
                  <a:gd name="connsiteX30" fmla="*/ 521768 w 1272089"/>
                  <a:gd name="connsiteY30" fmla="*/ 464891 h 1112662"/>
                  <a:gd name="connsiteX31" fmla="*/ 573043 w 1272089"/>
                  <a:gd name="connsiteY31" fmla="*/ 464891 h 1112662"/>
                  <a:gd name="connsiteX32" fmla="*/ 573043 w 1272089"/>
                  <a:gd name="connsiteY32" fmla="*/ 504202 h 1112662"/>
                  <a:gd name="connsiteX33" fmla="*/ 583298 w 1272089"/>
                  <a:gd name="connsiteY33" fmla="*/ 504202 h 1112662"/>
                  <a:gd name="connsiteX34" fmla="*/ 583298 w 1272089"/>
                  <a:gd name="connsiteY34" fmla="*/ 560604 h 1112662"/>
                  <a:gd name="connsiteX35" fmla="*/ 614063 w 1272089"/>
                  <a:gd name="connsiteY35" fmla="*/ 560604 h 1112662"/>
                  <a:gd name="connsiteX36" fmla="*/ 614063 w 1272089"/>
                  <a:gd name="connsiteY36" fmla="*/ 598205 h 1112662"/>
                  <a:gd name="connsiteX37" fmla="*/ 646537 w 1272089"/>
                  <a:gd name="connsiteY37" fmla="*/ 598205 h 1112662"/>
                  <a:gd name="connsiteX38" fmla="*/ 646537 w 1272089"/>
                  <a:gd name="connsiteY38" fmla="*/ 622134 h 1112662"/>
                  <a:gd name="connsiteX39" fmla="*/ 656792 w 1272089"/>
                  <a:gd name="connsiteY39" fmla="*/ 622134 h 1112662"/>
                  <a:gd name="connsiteX40" fmla="*/ 656792 w 1272089"/>
                  <a:gd name="connsiteY40" fmla="*/ 656317 h 1112662"/>
                  <a:gd name="connsiteX41" fmla="*/ 711485 w 1272089"/>
                  <a:gd name="connsiteY41" fmla="*/ 656317 h 1112662"/>
                  <a:gd name="connsiteX42" fmla="*/ 711485 w 1272089"/>
                  <a:gd name="connsiteY42" fmla="*/ 690500 h 1112662"/>
                  <a:gd name="connsiteX43" fmla="*/ 730286 w 1272089"/>
                  <a:gd name="connsiteY43" fmla="*/ 690500 h 1112662"/>
                  <a:gd name="connsiteX44" fmla="*/ 730286 w 1272089"/>
                  <a:gd name="connsiteY44" fmla="*/ 721265 h 1112662"/>
                  <a:gd name="connsiteX45" fmla="*/ 737123 w 1272089"/>
                  <a:gd name="connsiteY45" fmla="*/ 721265 h 1112662"/>
                  <a:gd name="connsiteX46" fmla="*/ 737123 w 1272089"/>
                  <a:gd name="connsiteY46" fmla="*/ 750320 h 1112662"/>
                  <a:gd name="connsiteX47" fmla="*/ 783270 w 1272089"/>
                  <a:gd name="connsiteY47" fmla="*/ 750320 h 1112662"/>
                  <a:gd name="connsiteX48" fmla="*/ 783270 w 1272089"/>
                  <a:gd name="connsiteY48" fmla="*/ 779376 h 1112662"/>
                  <a:gd name="connsiteX49" fmla="*/ 812326 w 1272089"/>
                  <a:gd name="connsiteY49" fmla="*/ 779376 h 1112662"/>
                  <a:gd name="connsiteX50" fmla="*/ 812326 w 1272089"/>
                  <a:gd name="connsiteY50" fmla="*/ 816978 h 1112662"/>
                  <a:gd name="connsiteX51" fmla="*/ 827708 w 1272089"/>
                  <a:gd name="connsiteY51" fmla="*/ 816978 h 1112662"/>
                  <a:gd name="connsiteX52" fmla="*/ 827708 w 1272089"/>
                  <a:gd name="connsiteY52" fmla="*/ 840906 h 1112662"/>
                  <a:gd name="connsiteX53" fmla="*/ 836254 w 1272089"/>
                  <a:gd name="connsiteY53" fmla="*/ 840906 h 1112662"/>
                  <a:gd name="connsiteX54" fmla="*/ 836254 w 1272089"/>
                  <a:gd name="connsiteY54" fmla="*/ 871671 h 1112662"/>
                  <a:gd name="connsiteX55" fmla="*/ 885819 w 1272089"/>
                  <a:gd name="connsiteY55" fmla="*/ 871671 h 1112662"/>
                  <a:gd name="connsiteX56" fmla="*/ 885819 w 1272089"/>
                  <a:gd name="connsiteY56" fmla="*/ 910981 h 1112662"/>
                  <a:gd name="connsiteX57" fmla="*/ 962731 w 1272089"/>
                  <a:gd name="connsiteY57" fmla="*/ 910981 h 1112662"/>
                  <a:gd name="connsiteX58" fmla="*/ 962731 w 1272089"/>
                  <a:gd name="connsiteY58" fmla="*/ 936619 h 1112662"/>
                  <a:gd name="connsiteX59" fmla="*/ 974696 w 1272089"/>
                  <a:gd name="connsiteY59" fmla="*/ 936619 h 1112662"/>
                  <a:gd name="connsiteX60" fmla="*/ 974696 w 1272089"/>
                  <a:gd name="connsiteY60" fmla="*/ 969093 h 1112662"/>
                  <a:gd name="connsiteX61" fmla="*/ 1010588 w 1272089"/>
                  <a:gd name="connsiteY61" fmla="*/ 969093 h 1112662"/>
                  <a:gd name="connsiteX62" fmla="*/ 1010588 w 1272089"/>
                  <a:gd name="connsiteY62" fmla="*/ 996439 h 1112662"/>
                  <a:gd name="connsiteX63" fmla="*/ 1036225 w 1272089"/>
                  <a:gd name="connsiteY63" fmla="*/ 996439 h 1112662"/>
                  <a:gd name="connsiteX64" fmla="*/ 1036225 w 1272089"/>
                  <a:gd name="connsiteY64" fmla="*/ 1034041 h 1112662"/>
                  <a:gd name="connsiteX65" fmla="*/ 1130229 w 1272089"/>
                  <a:gd name="connsiteY65" fmla="*/ 1034041 h 1112662"/>
                  <a:gd name="connsiteX66" fmla="*/ 1130229 w 1272089"/>
                  <a:gd name="connsiteY66" fmla="*/ 1069933 h 1112662"/>
                  <a:gd name="connsiteX67" fmla="*/ 1253288 w 1272089"/>
                  <a:gd name="connsiteY67" fmla="*/ 1069933 h 1112662"/>
                  <a:gd name="connsiteX68" fmla="*/ 1253288 w 1272089"/>
                  <a:gd name="connsiteY68" fmla="*/ 1090443 h 1112662"/>
                  <a:gd name="connsiteX69" fmla="*/ 1272089 w 1272089"/>
                  <a:gd name="connsiteY69" fmla="*/ 1090443 h 1112662"/>
                  <a:gd name="connsiteX70" fmla="*/ 1272089 w 1272089"/>
                  <a:gd name="connsiteY70" fmla="*/ 1112662 h 1112662"/>
                  <a:gd name="connsiteX0" fmla="*/ 0 w 1272089"/>
                  <a:gd name="connsiteY0" fmla="*/ 0 h 1114250"/>
                  <a:gd name="connsiteX1" fmla="*/ 20985 w 1272089"/>
                  <a:gd name="connsiteY1" fmla="*/ 1588 h 1114250"/>
                  <a:gd name="connsiteX2" fmla="*/ 20985 w 1272089"/>
                  <a:gd name="connsiteY2" fmla="*/ 39189 h 1114250"/>
                  <a:gd name="connsiteX3" fmla="*/ 26112 w 1272089"/>
                  <a:gd name="connsiteY3" fmla="*/ 39189 h 1114250"/>
                  <a:gd name="connsiteX4" fmla="*/ 26112 w 1272089"/>
                  <a:gd name="connsiteY4" fmla="*/ 64827 h 1114250"/>
                  <a:gd name="connsiteX5" fmla="*/ 70551 w 1272089"/>
                  <a:gd name="connsiteY5" fmla="*/ 64827 h 1114250"/>
                  <a:gd name="connsiteX6" fmla="*/ 70551 w 1272089"/>
                  <a:gd name="connsiteY6" fmla="*/ 102428 h 1114250"/>
                  <a:gd name="connsiteX7" fmla="*/ 79096 w 1272089"/>
                  <a:gd name="connsiteY7" fmla="*/ 102428 h 1114250"/>
                  <a:gd name="connsiteX8" fmla="*/ 79096 w 1272089"/>
                  <a:gd name="connsiteY8" fmla="*/ 122938 h 1114250"/>
                  <a:gd name="connsiteX9" fmla="*/ 85933 w 1272089"/>
                  <a:gd name="connsiteY9" fmla="*/ 122938 h 1114250"/>
                  <a:gd name="connsiteX10" fmla="*/ 85933 w 1272089"/>
                  <a:gd name="connsiteY10" fmla="*/ 160539 h 1114250"/>
                  <a:gd name="connsiteX11" fmla="*/ 126953 w 1272089"/>
                  <a:gd name="connsiteY11" fmla="*/ 160539 h 1114250"/>
                  <a:gd name="connsiteX12" fmla="*/ 126953 w 1272089"/>
                  <a:gd name="connsiteY12" fmla="*/ 186177 h 1114250"/>
                  <a:gd name="connsiteX13" fmla="*/ 231211 w 1272089"/>
                  <a:gd name="connsiteY13" fmla="*/ 186177 h 1114250"/>
                  <a:gd name="connsiteX14" fmla="*/ 231211 w 1272089"/>
                  <a:gd name="connsiteY14" fmla="*/ 237452 h 1114250"/>
                  <a:gd name="connsiteX15" fmla="*/ 246594 w 1272089"/>
                  <a:gd name="connsiteY15" fmla="*/ 237452 h 1114250"/>
                  <a:gd name="connsiteX16" fmla="*/ 246594 w 1272089"/>
                  <a:gd name="connsiteY16" fmla="*/ 247707 h 1114250"/>
                  <a:gd name="connsiteX17" fmla="*/ 250012 w 1272089"/>
                  <a:gd name="connsiteY17" fmla="*/ 247707 h 1114250"/>
                  <a:gd name="connsiteX18" fmla="*/ 250012 w 1272089"/>
                  <a:gd name="connsiteY18" fmla="*/ 285308 h 1114250"/>
                  <a:gd name="connsiteX19" fmla="*/ 299578 w 1272089"/>
                  <a:gd name="connsiteY19" fmla="*/ 285308 h 1114250"/>
                  <a:gd name="connsiteX20" fmla="*/ 299578 w 1272089"/>
                  <a:gd name="connsiteY20" fmla="*/ 307527 h 1114250"/>
                  <a:gd name="connsiteX21" fmla="*/ 349143 w 1272089"/>
                  <a:gd name="connsiteY21" fmla="*/ 307527 h 1114250"/>
                  <a:gd name="connsiteX22" fmla="*/ 349143 w 1272089"/>
                  <a:gd name="connsiteY22" fmla="*/ 345129 h 1114250"/>
                  <a:gd name="connsiteX23" fmla="*/ 383327 w 1272089"/>
                  <a:gd name="connsiteY23" fmla="*/ 345129 h 1114250"/>
                  <a:gd name="connsiteX24" fmla="*/ 383327 w 1272089"/>
                  <a:gd name="connsiteY24" fmla="*/ 370766 h 1114250"/>
                  <a:gd name="connsiteX25" fmla="*/ 453402 w 1272089"/>
                  <a:gd name="connsiteY25" fmla="*/ 370766 h 1114250"/>
                  <a:gd name="connsiteX26" fmla="*/ 453402 w 1272089"/>
                  <a:gd name="connsiteY26" fmla="*/ 401531 h 1114250"/>
                  <a:gd name="connsiteX27" fmla="*/ 491004 w 1272089"/>
                  <a:gd name="connsiteY27" fmla="*/ 401531 h 1114250"/>
                  <a:gd name="connsiteX28" fmla="*/ 491004 w 1272089"/>
                  <a:gd name="connsiteY28" fmla="*/ 440842 h 1114250"/>
                  <a:gd name="connsiteX29" fmla="*/ 521768 w 1272089"/>
                  <a:gd name="connsiteY29" fmla="*/ 440842 h 1114250"/>
                  <a:gd name="connsiteX30" fmla="*/ 521768 w 1272089"/>
                  <a:gd name="connsiteY30" fmla="*/ 466479 h 1114250"/>
                  <a:gd name="connsiteX31" fmla="*/ 573043 w 1272089"/>
                  <a:gd name="connsiteY31" fmla="*/ 466479 h 1114250"/>
                  <a:gd name="connsiteX32" fmla="*/ 573043 w 1272089"/>
                  <a:gd name="connsiteY32" fmla="*/ 505790 h 1114250"/>
                  <a:gd name="connsiteX33" fmla="*/ 583298 w 1272089"/>
                  <a:gd name="connsiteY33" fmla="*/ 505790 h 1114250"/>
                  <a:gd name="connsiteX34" fmla="*/ 583298 w 1272089"/>
                  <a:gd name="connsiteY34" fmla="*/ 562192 h 1114250"/>
                  <a:gd name="connsiteX35" fmla="*/ 614063 w 1272089"/>
                  <a:gd name="connsiteY35" fmla="*/ 562192 h 1114250"/>
                  <a:gd name="connsiteX36" fmla="*/ 614063 w 1272089"/>
                  <a:gd name="connsiteY36" fmla="*/ 599793 h 1114250"/>
                  <a:gd name="connsiteX37" fmla="*/ 646537 w 1272089"/>
                  <a:gd name="connsiteY37" fmla="*/ 599793 h 1114250"/>
                  <a:gd name="connsiteX38" fmla="*/ 646537 w 1272089"/>
                  <a:gd name="connsiteY38" fmla="*/ 623722 h 1114250"/>
                  <a:gd name="connsiteX39" fmla="*/ 656792 w 1272089"/>
                  <a:gd name="connsiteY39" fmla="*/ 623722 h 1114250"/>
                  <a:gd name="connsiteX40" fmla="*/ 656792 w 1272089"/>
                  <a:gd name="connsiteY40" fmla="*/ 657905 h 1114250"/>
                  <a:gd name="connsiteX41" fmla="*/ 711485 w 1272089"/>
                  <a:gd name="connsiteY41" fmla="*/ 657905 h 1114250"/>
                  <a:gd name="connsiteX42" fmla="*/ 711485 w 1272089"/>
                  <a:gd name="connsiteY42" fmla="*/ 692088 h 1114250"/>
                  <a:gd name="connsiteX43" fmla="*/ 730286 w 1272089"/>
                  <a:gd name="connsiteY43" fmla="*/ 692088 h 1114250"/>
                  <a:gd name="connsiteX44" fmla="*/ 730286 w 1272089"/>
                  <a:gd name="connsiteY44" fmla="*/ 722853 h 1114250"/>
                  <a:gd name="connsiteX45" fmla="*/ 737123 w 1272089"/>
                  <a:gd name="connsiteY45" fmla="*/ 722853 h 1114250"/>
                  <a:gd name="connsiteX46" fmla="*/ 737123 w 1272089"/>
                  <a:gd name="connsiteY46" fmla="*/ 751908 h 1114250"/>
                  <a:gd name="connsiteX47" fmla="*/ 783270 w 1272089"/>
                  <a:gd name="connsiteY47" fmla="*/ 751908 h 1114250"/>
                  <a:gd name="connsiteX48" fmla="*/ 783270 w 1272089"/>
                  <a:gd name="connsiteY48" fmla="*/ 780964 h 1114250"/>
                  <a:gd name="connsiteX49" fmla="*/ 812326 w 1272089"/>
                  <a:gd name="connsiteY49" fmla="*/ 780964 h 1114250"/>
                  <a:gd name="connsiteX50" fmla="*/ 812326 w 1272089"/>
                  <a:gd name="connsiteY50" fmla="*/ 818566 h 1114250"/>
                  <a:gd name="connsiteX51" fmla="*/ 827708 w 1272089"/>
                  <a:gd name="connsiteY51" fmla="*/ 818566 h 1114250"/>
                  <a:gd name="connsiteX52" fmla="*/ 827708 w 1272089"/>
                  <a:gd name="connsiteY52" fmla="*/ 842494 h 1114250"/>
                  <a:gd name="connsiteX53" fmla="*/ 836254 w 1272089"/>
                  <a:gd name="connsiteY53" fmla="*/ 842494 h 1114250"/>
                  <a:gd name="connsiteX54" fmla="*/ 836254 w 1272089"/>
                  <a:gd name="connsiteY54" fmla="*/ 873259 h 1114250"/>
                  <a:gd name="connsiteX55" fmla="*/ 885819 w 1272089"/>
                  <a:gd name="connsiteY55" fmla="*/ 873259 h 1114250"/>
                  <a:gd name="connsiteX56" fmla="*/ 885819 w 1272089"/>
                  <a:gd name="connsiteY56" fmla="*/ 912569 h 1114250"/>
                  <a:gd name="connsiteX57" fmla="*/ 962731 w 1272089"/>
                  <a:gd name="connsiteY57" fmla="*/ 912569 h 1114250"/>
                  <a:gd name="connsiteX58" fmla="*/ 962731 w 1272089"/>
                  <a:gd name="connsiteY58" fmla="*/ 938207 h 1114250"/>
                  <a:gd name="connsiteX59" fmla="*/ 974696 w 1272089"/>
                  <a:gd name="connsiteY59" fmla="*/ 938207 h 1114250"/>
                  <a:gd name="connsiteX60" fmla="*/ 974696 w 1272089"/>
                  <a:gd name="connsiteY60" fmla="*/ 970681 h 1114250"/>
                  <a:gd name="connsiteX61" fmla="*/ 1010588 w 1272089"/>
                  <a:gd name="connsiteY61" fmla="*/ 970681 h 1114250"/>
                  <a:gd name="connsiteX62" fmla="*/ 1010588 w 1272089"/>
                  <a:gd name="connsiteY62" fmla="*/ 998027 h 1114250"/>
                  <a:gd name="connsiteX63" fmla="*/ 1036225 w 1272089"/>
                  <a:gd name="connsiteY63" fmla="*/ 998027 h 1114250"/>
                  <a:gd name="connsiteX64" fmla="*/ 1036225 w 1272089"/>
                  <a:gd name="connsiteY64" fmla="*/ 1035629 h 1114250"/>
                  <a:gd name="connsiteX65" fmla="*/ 1130229 w 1272089"/>
                  <a:gd name="connsiteY65" fmla="*/ 1035629 h 1114250"/>
                  <a:gd name="connsiteX66" fmla="*/ 1130229 w 1272089"/>
                  <a:gd name="connsiteY66" fmla="*/ 1071521 h 1114250"/>
                  <a:gd name="connsiteX67" fmla="*/ 1253288 w 1272089"/>
                  <a:gd name="connsiteY67" fmla="*/ 1071521 h 1114250"/>
                  <a:gd name="connsiteX68" fmla="*/ 1253288 w 1272089"/>
                  <a:gd name="connsiteY68" fmla="*/ 1092031 h 1114250"/>
                  <a:gd name="connsiteX69" fmla="*/ 1272089 w 1272089"/>
                  <a:gd name="connsiteY69" fmla="*/ 1092031 h 1114250"/>
                  <a:gd name="connsiteX70" fmla="*/ 1272089 w 1272089"/>
                  <a:gd name="connsiteY70" fmla="*/ 1114250 h 1114250"/>
                  <a:gd name="connsiteX0" fmla="*/ 0 w 1267326"/>
                  <a:gd name="connsiteY0" fmla="*/ 3175 h 1112662"/>
                  <a:gd name="connsiteX1" fmla="*/ 16222 w 1267326"/>
                  <a:gd name="connsiteY1" fmla="*/ 0 h 1112662"/>
                  <a:gd name="connsiteX2" fmla="*/ 16222 w 1267326"/>
                  <a:gd name="connsiteY2" fmla="*/ 37601 h 1112662"/>
                  <a:gd name="connsiteX3" fmla="*/ 21349 w 1267326"/>
                  <a:gd name="connsiteY3" fmla="*/ 37601 h 1112662"/>
                  <a:gd name="connsiteX4" fmla="*/ 21349 w 1267326"/>
                  <a:gd name="connsiteY4" fmla="*/ 63239 h 1112662"/>
                  <a:gd name="connsiteX5" fmla="*/ 65788 w 1267326"/>
                  <a:gd name="connsiteY5" fmla="*/ 63239 h 1112662"/>
                  <a:gd name="connsiteX6" fmla="*/ 65788 w 1267326"/>
                  <a:gd name="connsiteY6" fmla="*/ 100840 h 1112662"/>
                  <a:gd name="connsiteX7" fmla="*/ 74333 w 1267326"/>
                  <a:gd name="connsiteY7" fmla="*/ 100840 h 1112662"/>
                  <a:gd name="connsiteX8" fmla="*/ 74333 w 1267326"/>
                  <a:gd name="connsiteY8" fmla="*/ 121350 h 1112662"/>
                  <a:gd name="connsiteX9" fmla="*/ 81170 w 1267326"/>
                  <a:gd name="connsiteY9" fmla="*/ 121350 h 1112662"/>
                  <a:gd name="connsiteX10" fmla="*/ 81170 w 1267326"/>
                  <a:gd name="connsiteY10" fmla="*/ 158951 h 1112662"/>
                  <a:gd name="connsiteX11" fmla="*/ 122190 w 1267326"/>
                  <a:gd name="connsiteY11" fmla="*/ 158951 h 1112662"/>
                  <a:gd name="connsiteX12" fmla="*/ 122190 w 1267326"/>
                  <a:gd name="connsiteY12" fmla="*/ 184589 h 1112662"/>
                  <a:gd name="connsiteX13" fmla="*/ 226448 w 1267326"/>
                  <a:gd name="connsiteY13" fmla="*/ 184589 h 1112662"/>
                  <a:gd name="connsiteX14" fmla="*/ 226448 w 1267326"/>
                  <a:gd name="connsiteY14" fmla="*/ 235864 h 1112662"/>
                  <a:gd name="connsiteX15" fmla="*/ 241831 w 1267326"/>
                  <a:gd name="connsiteY15" fmla="*/ 235864 h 1112662"/>
                  <a:gd name="connsiteX16" fmla="*/ 241831 w 1267326"/>
                  <a:gd name="connsiteY16" fmla="*/ 246119 h 1112662"/>
                  <a:gd name="connsiteX17" fmla="*/ 245249 w 1267326"/>
                  <a:gd name="connsiteY17" fmla="*/ 246119 h 1112662"/>
                  <a:gd name="connsiteX18" fmla="*/ 245249 w 1267326"/>
                  <a:gd name="connsiteY18" fmla="*/ 283720 h 1112662"/>
                  <a:gd name="connsiteX19" fmla="*/ 294815 w 1267326"/>
                  <a:gd name="connsiteY19" fmla="*/ 283720 h 1112662"/>
                  <a:gd name="connsiteX20" fmla="*/ 294815 w 1267326"/>
                  <a:gd name="connsiteY20" fmla="*/ 305939 h 1112662"/>
                  <a:gd name="connsiteX21" fmla="*/ 344380 w 1267326"/>
                  <a:gd name="connsiteY21" fmla="*/ 305939 h 1112662"/>
                  <a:gd name="connsiteX22" fmla="*/ 344380 w 1267326"/>
                  <a:gd name="connsiteY22" fmla="*/ 343541 h 1112662"/>
                  <a:gd name="connsiteX23" fmla="*/ 378564 w 1267326"/>
                  <a:gd name="connsiteY23" fmla="*/ 343541 h 1112662"/>
                  <a:gd name="connsiteX24" fmla="*/ 378564 w 1267326"/>
                  <a:gd name="connsiteY24" fmla="*/ 369178 h 1112662"/>
                  <a:gd name="connsiteX25" fmla="*/ 448639 w 1267326"/>
                  <a:gd name="connsiteY25" fmla="*/ 369178 h 1112662"/>
                  <a:gd name="connsiteX26" fmla="*/ 448639 w 1267326"/>
                  <a:gd name="connsiteY26" fmla="*/ 399943 h 1112662"/>
                  <a:gd name="connsiteX27" fmla="*/ 486241 w 1267326"/>
                  <a:gd name="connsiteY27" fmla="*/ 399943 h 1112662"/>
                  <a:gd name="connsiteX28" fmla="*/ 486241 w 1267326"/>
                  <a:gd name="connsiteY28" fmla="*/ 439254 h 1112662"/>
                  <a:gd name="connsiteX29" fmla="*/ 517005 w 1267326"/>
                  <a:gd name="connsiteY29" fmla="*/ 439254 h 1112662"/>
                  <a:gd name="connsiteX30" fmla="*/ 517005 w 1267326"/>
                  <a:gd name="connsiteY30" fmla="*/ 464891 h 1112662"/>
                  <a:gd name="connsiteX31" fmla="*/ 568280 w 1267326"/>
                  <a:gd name="connsiteY31" fmla="*/ 464891 h 1112662"/>
                  <a:gd name="connsiteX32" fmla="*/ 568280 w 1267326"/>
                  <a:gd name="connsiteY32" fmla="*/ 504202 h 1112662"/>
                  <a:gd name="connsiteX33" fmla="*/ 578535 w 1267326"/>
                  <a:gd name="connsiteY33" fmla="*/ 504202 h 1112662"/>
                  <a:gd name="connsiteX34" fmla="*/ 578535 w 1267326"/>
                  <a:gd name="connsiteY34" fmla="*/ 560604 h 1112662"/>
                  <a:gd name="connsiteX35" fmla="*/ 609300 w 1267326"/>
                  <a:gd name="connsiteY35" fmla="*/ 560604 h 1112662"/>
                  <a:gd name="connsiteX36" fmla="*/ 609300 w 1267326"/>
                  <a:gd name="connsiteY36" fmla="*/ 598205 h 1112662"/>
                  <a:gd name="connsiteX37" fmla="*/ 641774 w 1267326"/>
                  <a:gd name="connsiteY37" fmla="*/ 598205 h 1112662"/>
                  <a:gd name="connsiteX38" fmla="*/ 641774 w 1267326"/>
                  <a:gd name="connsiteY38" fmla="*/ 622134 h 1112662"/>
                  <a:gd name="connsiteX39" fmla="*/ 652029 w 1267326"/>
                  <a:gd name="connsiteY39" fmla="*/ 622134 h 1112662"/>
                  <a:gd name="connsiteX40" fmla="*/ 652029 w 1267326"/>
                  <a:gd name="connsiteY40" fmla="*/ 656317 h 1112662"/>
                  <a:gd name="connsiteX41" fmla="*/ 706722 w 1267326"/>
                  <a:gd name="connsiteY41" fmla="*/ 656317 h 1112662"/>
                  <a:gd name="connsiteX42" fmla="*/ 706722 w 1267326"/>
                  <a:gd name="connsiteY42" fmla="*/ 690500 h 1112662"/>
                  <a:gd name="connsiteX43" fmla="*/ 725523 w 1267326"/>
                  <a:gd name="connsiteY43" fmla="*/ 690500 h 1112662"/>
                  <a:gd name="connsiteX44" fmla="*/ 725523 w 1267326"/>
                  <a:gd name="connsiteY44" fmla="*/ 721265 h 1112662"/>
                  <a:gd name="connsiteX45" fmla="*/ 732360 w 1267326"/>
                  <a:gd name="connsiteY45" fmla="*/ 721265 h 1112662"/>
                  <a:gd name="connsiteX46" fmla="*/ 732360 w 1267326"/>
                  <a:gd name="connsiteY46" fmla="*/ 750320 h 1112662"/>
                  <a:gd name="connsiteX47" fmla="*/ 778507 w 1267326"/>
                  <a:gd name="connsiteY47" fmla="*/ 750320 h 1112662"/>
                  <a:gd name="connsiteX48" fmla="*/ 778507 w 1267326"/>
                  <a:gd name="connsiteY48" fmla="*/ 779376 h 1112662"/>
                  <a:gd name="connsiteX49" fmla="*/ 807563 w 1267326"/>
                  <a:gd name="connsiteY49" fmla="*/ 779376 h 1112662"/>
                  <a:gd name="connsiteX50" fmla="*/ 807563 w 1267326"/>
                  <a:gd name="connsiteY50" fmla="*/ 816978 h 1112662"/>
                  <a:gd name="connsiteX51" fmla="*/ 822945 w 1267326"/>
                  <a:gd name="connsiteY51" fmla="*/ 816978 h 1112662"/>
                  <a:gd name="connsiteX52" fmla="*/ 822945 w 1267326"/>
                  <a:gd name="connsiteY52" fmla="*/ 840906 h 1112662"/>
                  <a:gd name="connsiteX53" fmla="*/ 831491 w 1267326"/>
                  <a:gd name="connsiteY53" fmla="*/ 840906 h 1112662"/>
                  <a:gd name="connsiteX54" fmla="*/ 831491 w 1267326"/>
                  <a:gd name="connsiteY54" fmla="*/ 871671 h 1112662"/>
                  <a:gd name="connsiteX55" fmla="*/ 881056 w 1267326"/>
                  <a:gd name="connsiteY55" fmla="*/ 871671 h 1112662"/>
                  <a:gd name="connsiteX56" fmla="*/ 881056 w 1267326"/>
                  <a:gd name="connsiteY56" fmla="*/ 910981 h 1112662"/>
                  <a:gd name="connsiteX57" fmla="*/ 957968 w 1267326"/>
                  <a:gd name="connsiteY57" fmla="*/ 910981 h 1112662"/>
                  <a:gd name="connsiteX58" fmla="*/ 957968 w 1267326"/>
                  <a:gd name="connsiteY58" fmla="*/ 936619 h 1112662"/>
                  <a:gd name="connsiteX59" fmla="*/ 969933 w 1267326"/>
                  <a:gd name="connsiteY59" fmla="*/ 936619 h 1112662"/>
                  <a:gd name="connsiteX60" fmla="*/ 969933 w 1267326"/>
                  <a:gd name="connsiteY60" fmla="*/ 969093 h 1112662"/>
                  <a:gd name="connsiteX61" fmla="*/ 1005825 w 1267326"/>
                  <a:gd name="connsiteY61" fmla="*/ 969093 h 1112662"/>
                  <a:gd name="connsiteX62" fmla="*/ 1005825 w 1267326"/>
                  <a:gd name="connsiteY62" fmla="*/ 996439 h 1112662"/>
                  <a:gd name="connsiteX63" fmla="*/ 1031462 w 1267326"/>
                  <a:gd name="connsiteY63" fmla="*/ 996439 h 1112662"/>
                  <a:gd name="connsiteX64" fmla="*/ 1031462 w 1267326"/>
                  <a:gd name="connsiteY64" fmla="*/ 1034041 h 1112662"/>
                  <a:gd name="connsiteX65" fmla="*/ 1125466 w 1267326"/>
                  <a:gd name="connsiteY65" fmla="*/ 1034041 h 1112662"/>
                  <a:gd name="connsiteX66" fmla="*/ 1125466 w 1267326"/>
                  <a:gd name="connsiteY66" fmla="*/ 1069933 h 1112662"/>
                  <a:gd name="connsiteX67" fmla="*/ 1248525 w 1267326"/>
                  <a:gd name="connsiteY67" fmla="*/ 1069933 h 1112662"/>
                  <a:gd name="connsiteX68" fmla="*/ 1248525 w 1267326"/>
                  <a:gd name="connsiteY68" fmla="*/ 1090443 h 1112662"/>
                  <a:gd name="connsiteX69" fmla="*/ 1267326 w 1267326"/>
                  <a:gd name="connsiteY69" fmla="*/ 1090443 h 1112662"/>
                  <a:gd name="connsiteX70" fmla="*/ 1267326 w 1267326"/>
                  <a:gd name="connsiteY70" fmla="*/ 1112662 h 1112662"/>
                  <a:gd name="connsiteX0" fmla="*/ 0 w 1272089"/>
                  <a:gd name="connsiteY0" fmla="*/ 0 h 1114250"/>
                  <a:gd name="connsiteX1" fmla="*/ 20985 w 1272089"/>
                  <a:gd name="connsiteY1" fmla="*/ 1588 h 1114250"/>
                  <a:gd name="connsiteX2" fmla="*/ 20985 w 1272089"/>
                  <a:gd name="connsiteY2" fmla="*/ 39189 h 1114250"/>
                  <a:gd name="connsiteX3" fmla="*/ 26112 w 1272089"/>
                  <a:gd name="connsiteY3" fmla="*/ 39189 h 1114250"/>
                  <a:gd name="connsiteX4" fmla="*/ 26112 w 1272089"/>
                  <a:gd name="connsiteY4" fmla="*/ 64827 h 1114250"/>
                  <a:gd name="connsiteX5" fmla="*/ 70551 w 1272089"/>
                  <a:gd name="connsiteY5" fmla="*/ 64827 h 1114250"/>
                  <a:gd name="connsiteX6" fmla="*/ 70551 w 1272089"/>
                  <a:gd name="connsiteY6" fmla="*/ 102428 h 1114250"/>
                  <a:gd name="connsiteX7" fmla="*/ 79096 w 1272089"/>
                  <a:gd name="connsiteY7" fmla="*/ 102428 h 1114250"/>
                  <a:gd name="connsiteX8" fmla="*/ 79096 w 1272089"/>
                  <a:gd name="connsiteY8" fmla="*/ 122938 h 1114250"/>
                  <a:gd name="connsiteX9" fmla="*/ 85933 w 1272089"/>
                  <a:gd name="connsiteY9" fmla="*/ 122938 h 1114250"/>
                  <a:gd name="connsiteX10" fmla="*/ 85933 w 1272089"/>
                  <a:gd name="connsiteY10" fmla="*/ 160539 h 1114250"/>
                  <a:gd name="connsiteX11" fmla="*/ 126953 w 1272089"/>
                  <a:gd name="connsiteY11" fmla="*/ 160539 h 1114250"/>
                  <a:gd name="connsiteX12" fmla="*/ 126953 w 1272089"/>
                  <a:gd name="connsiteY12" fmla="*/ 186177 h 1114250"/>
                  <a:gd name="connsiteX13" fmla="*/ 231211 w 1272089"/>
                  <a:gd name="connsiteY13" fmla="*/ 186177 h 1114250"/>
                  <a:gd name="connsiteX14" fmla="*/ 231211 w 1272089"/>
                  <a:gd name="connsiteY14" fmla="*/ 237452 h 1114250"/>
                  <a:gd name="connsiteX15" fmla="*/ 246594 w 1272089"/>
                  <a:gd name="connsiteY15" fmla="*/ 237452 h 1114250"/>
                  <a:gd name="connsiteX16" fmla="*/ 246594 w 1272089"/>
                  <a:gd name="connsiteY16" fmla="*/ 247707 h 1114250"/>
                  <a:gd name="connsiteX17" fmla="*/ 250012 w 1272089"/>
                  <a:gd name="connsiteY17" fmla="*/ 247707 h 1114250"/>
                  <a:gd name="connsiteX18" fmla="*/ 250012 w 1272089"/>
                  <a:gd name="connsiteY18" fmla="*/ 285308 h 1114250"/>
                  <a:gd name="connsiteX19" fmla="*/ 299578 w 1272089"/>
                  <a:gd name="connsiteY19" fmla="*/ 285308 h 1114250"/>
                  <a:gd name="connsiteX20" fmla="*/ 299578 w 1272089"/>
                  <a:gd name="connsiteY20" fmla="*/ 307527 h 1114250"/>
                  <a:gd name="connsiteX21" fmla="*/ 349143 w 1272089"/>
                  <a:gd name="connsiteY21" fmla="*/ 307527 h 1114250"/>
                  <a:gd name="connsiteX22" fmla="*/ 349143 w 1272089"/>
                  <a:gd name="connsiteY22" fmla="*/ 345129 h 1114250"/>
                  <a:gd name="connsiteX23" fmla="*/ 383327 w 1272089"/>
                  <a:gd name="connsiteY23" fmla="*/ 345129 h 1114250"/>
                  <a:gd name="connsiteX24" fmla="*/ 383327 w 1272089"/>
                  <a:gd name="connsiteY24" fmla="*/ 370766 h 1114250"/>
                  <a:gd name="connsiteX25" fmla="*/ 453402 w 1272089"/>
                  <a:gd name="connsiteY25" fmla="*/ 370766 h 1114250"/>
                  <a:gd name="connsiteX26" fmla="*/ 453402 w 1272089"/>
                  <a:gd name="connsiteY26" fmla="*/ 401531 h 1114250"/>
                  <a:gd name="connsiteX27" fmla="*/ 491004 w 1272089"/>
                  <a:gd name="connsiteY27" fmla="*/ 401531 h 1114250"/>
                  <a:gd name="connsiteX28" fmla="*/ 491004 w 1272089"/>
                  <a:gd name="connsiteY28" fmla="*/ 440842 h 1114250"/>
                  <a:gd name="connsiteX29" fmla="*/ 521768 w 1272089"/>
                  <a:gd name="connsiteY29" fmla="*/ 440842 h 1114250"/>
                  <a:gd name="connsiteX30" fmla="*/ 521768 w 1272089"/>
                  <a:gd name="connsiteY30" fmla="*/ 466479 h 1114250"/>
                  <a:gd name="connsiteX31" fmla="*/ 573043 w 1272089"/>
                  <a:gd name="connsiteY31" fmla="*/ 466479 h 1114250"/>
                  <a:gd name="connsiteX32" fmla="*/ 573043 w 1272089"/>
                  <a:gd name="connsiteY32" fmla="*/ 505790 h 1114250"/>
                  <a:gd name="connsiteX33" fmla="*/ 583298 w 1272089"/>
                  <a:gd name="connsiteY33" fmla="*/ 505790 h 1114250"/>
                  <a:gd name="connsiteX34" fmla="*/ 583298 w 1272089"/>
                  <a:gd name="connsiteY34" fmla="*/ 562192 h 1114250"/>
                  <a:gd name="connsiteX35" fmla="*/ 614063 w 1272089"/>
                  <a:gd name="connsiteY35" fmla="*/ 562192 h 1114250"/>
                  <a:gd name="connsiteX36" fmla="*/ 614063 w 1272089"/>
                  <a:gd name="connsiteY36" fmla="*/ 599793 h 1114250"/>
                  <a:gd name="connsiteX37" fmla="*/ 646537 w 1272089"/>
                  <a:gd name="connsiteY37" fmla="*/ 599793 h 1114250"/>
                  <a:gd name="connsiteX38" fmla="*/ 646537 w 1272089"/>
                  <a:gd name="connsiteY38" fmla="*/ 623722 h 1114250"/>
                  <a:gd name="connsiteX39" fmla="*/ 656792 w 1272089"/>
                  <a:gd name="connsiteY39" fmla="*/ 623722 h 1114250"/>
                  <a:gd name="connsiteX40" fmla="*/ 656792 w 1272089"/>
                  <a:gd name="connsiteY40" fmla="*/ 657905 h 1114250"/>
                  <a:gd name="connsiteX41" fmla="*/ 711485 w 1272089"/>
                  <a:gd name="connsiteY41" fmla="*/ 657905 h 1114250"/>
                  <a:gd name="connsiteX42" fmla="*/ 711485 w 1272089"/>
                  <a:gd name="connsiteY42" fmla="*/ 692088 h 1114250"/>
                  <a:gd name="connsiteX43" fmla="*/ 730286 w 1272089"/>
                  <a:gd name="connsiteY43" fmla="*/ 692088 h 1114250"/>
                  <a:gd name="connsiteX44" fmla="*/ 730286 w 1272089"/>
                  <a:gd name="connsiteY44" fmla="*/ 722853 h 1114250"/>
                  <a:gd name="connsiteX45" fmla="*/ 737123 w 1272089"/>
                  <a:gd name="connsiteY45" fmla="*/ 722853 h 1114250"/>
                  <a:gd name="connsiteX46" fmla="*/ 737123 w 1272089"/>
                  <a:gd name="connsiteY46" fmla="*/ 751908 h 1114250"/>
                  <a:gd name="connsiteX47" fmla="*/ 783270 w 1272089"/>
                  <a:gd name="connsiteY47" fmla="*/ 751908 h 1114250"/>
                  <a:gd name="connsiteX48" fmla="*/ 783270 w 1272089"/>
                  <a:gd name="connsiteY48" fmla="*/ 780964 h 1114250"/>
                  <a:gd name="connsiteX49" fmla="*/ 812326 w 1272089"/>
                  <a:gd name="connsiteY49" fmla="*/ 780964 h 1114250"/>
                  <a:gd name="connsiteX50" fmla="*/ 812326 w 1272089"/>
                  <a:gd name="connsiteY50" fmla="*/ 818566 h 1114250"/>
                  <a:gd name="connsiteX51" fmla="*/ 827708 w 1272089"/>
                  <a:gd name="connsiteY51" fmla="*/ 818566 h 1114250"/>
                  <a:gd name="connsiteX52" fmla="*/ 827708 w 1272089"/>
                  <a:gd name="connsiteY52" fmla="*/ 842494 h 1114250"/>
                  <a:gd name="connsiteX53" fmla="*/ 836254 w 1272089"/>
                  <a:gd name="connsiteY53" fmla="*/ 842494 h 1114250"/>
                  <a:gd name="connsiteX54" fmla="*/ 836254 w 1272089"/>
                  <a:gd name="connsiteY54" fmla="*/ 873259 h 1114250"/>
                  <a:gd name="connsiteX55" fmla="*/ 885819 w 1272089"/>
                  <a:gd name="connsiteY55" fmla="*/ 873259 h 1114250"/>
                  <a:gd name="connsiteX56" fmla="*/ 885819 w 1272089"/>
                  <a:gd name="connsiteY56" fmla="*/ 912569 h 1114250"/>
                  <a:gd name="connsiteX57" fmla="*/ 962731 w 1272089"/>
                  <a:gd name="connsiteY57" fmla="*/ 912569 h 1114250"/>
                  <a:gd name="connsiteX58" fmla="*/ 962731 w 1272089"/>
                  <a:gd name="connsiteY58" fmla="*/ 938207 h 1114250"/>
                  <a:gd name="connsiteX59" fmla="*/ 974696 w 1272089"/>
                  <a:gd name="connsiteY59" fmla="*/ 938207 h 1114250"/>
                  <a:gd name="connsiteX60" fmla="*/ 974696 w 1272089"/>
                  <a:gd name="connsiteY60" fmla="*/ 970681 h 1114250"/>
                  <a:gd name="connsiteX61" fmla="*/ 1010588 w 1272089"/>
                  <a:gd name="connsiteY61" fmla="*/ 970681 h 1114250"/>
                  <a:gd name="connsiteX62" fmla="*/ 1010588 w 1272089"/>
                  <a:gd name="connsiteY62" fmla="*/ 998027 h 1114250"/>
                  <a:gd name="connsiteX63" fmla="*/ 1036225 w 1272089"/>
                  <a:gd name="connsiteY63" fmla="*/ 998027 h 1114250"/>
                  <a:gd name="connsiteX64" fmla="*/ 1036225 w 1272089"/>
                  <a:gd name="connsiteY64" fmla="*/ 1035629 h 1114250"/>
                  <a:gd name="connsiteX65" fmla="*/ 1130229 w 1272089"/>
                  <a:gd name="connsiteY65" fmla="*/ 1035629 h 1114250"/>
                  <a:gd name="connsiteX66" fmla="*/ 1130229 w 1272089"/>
                  <a:gd name="connsiteY66" fmla="*/ 1071521 h 1114250"/>
                  <a:gd name="connsiteX67" fmla="*/ 1253288 w 1272089"/>
                  <a:gd name="connsiteY67" fmla="*/ 1071521 h 1114250"/>
                  <a:gd name="connsiteX68" fmla="*/ 1253288 w 1272089"/>
                  <a:gd name="connsiteY68" fmla="*/ 1092031 h 1114250"/>
                  <a:gd name="connsiteX69" fmla="*/ 1272089 w 1272089"/>
                  <a:gd name="connsiteY69" fmla="*/ 1092031 h 1114250"/>
                  <a:gd name="connsiteX70" fmla="*/ 1272089 w 1272089"/>
                  <a:gd name="connsiteY70" fmla="*/ 1114250 h 1114250"/>
                  <a:gd name="connsiteX0" fmla="*/ 0 w 1264152"/>
                  <a:gd name="connsiteY0" fmla="*/ 0 h 1112662"/>
                  <a:gd name="connsiteX1" fmla="*/ 13048 w 1264152"/>
                  <a:gd name="connsiteY1" fmla="*/ 0 h 1112662"/>
                  <a:gd name="connsiteX2" fmla="*/ 13048 w 1264152"/>
                  <a:gd name="connsiteY2" fmla="*/ 37601 h 1112662"/>
                  <a:gd name="connsiteX3" fmla="*/ 18175 w 1264152"/>
                  <a:gd name="connsiteY3" fmla="*/ 37601 h 1112662"/>
                  <a:gd name="connsiteX4" fmla="*/ 18175 w 1264152"/>
                  <a:gd name="connsiteY4" fmla="*/ 63239 h 1112662"/>
                  <a:gd name="connsiteX5" fmla="*/ 62614 w 1264152"/>
                  <a:gd name="connsiteY5" fmla="*/ 63239 h 1112662"/>
                  <a:gd name="connsiteX6" fmla="*/ 62614 w 1264152"/>
                  <a:gd name="connsiteY6" fmla="*/ 100840 h 1112662"/>
                  <a:gd name="connsiteX7" fmla="*/ 71159 w 1264152"/>
                  <a:gd name="connsiteY7" fmla="*/ 100840 h 1112662"/>
                  <a:gd name="connsiteX8" fmla="*/ 71159 w 1264152"/>
                  <a:gd name="connsiteY8" fmla="*/ 121350 h 1112662"/>
                  <a:gd name="connsiteX9" fmla="*/ 77996 w 1264152"/>
                  <a:gd name="connsiteY9" fmla="*/ 121350 h 1112662"/>
                  <a:gd name="connsiteX10" fmla="*/ 77996 w 1264152"/>
                  <a:gd name="connsiteY10" fmla="*/ 158951 h 1112662"/>
                  <a:gd name="connsiteX11" fmla="*/ 119016 w 1264152"/>
                  <a:gd name="connsiteY11" fmla="*/ 158951 h 1112662"/>
                  <a:gd name="connsiteX12" fmla="*/ 119016 w 1264152"/>
                  <a:gd name="connsiteY12" fmla="*/ 184589 h 1112662"/>
                  <a:gd name="connsiteX13" fmla="*/ 223274 w 1264152"/>
                  <a:gd name="connsiteY13" fmla="*/ 184589 h 1112662"/>
                  <a:gd name="connsiteX14" fmla="*/ 223274 w 1264152"/>
                  <a:gd name="connsiteY14" fmla="*/ 235864 h 1112662"/>
                  <a:gd name="connsiteX15" fmla="*/ 238657 w 1264152"/>
                  <a:gd name="connsiteY15" fmla="*/ 235864 h 1112662"/>
                  <a:gd name="connsiteX16" fmla="*/ 238657 w 1264152"/>
                  <a:gd name="connsiteY16" fmla="*/ 246119 h 1112662"/>
                  <a:gd name="connsiteX17" fmla="*/ 242075 w 1264152"/>
                  <a:gd name="connsiteY17" fmla="*/ 246119 h 1112662"/>
                  <a:gd name="connsiteX18" fmla="*/ 242075 w 1264152"/>
                  <a:gd name="connsiteY18" fmla="*/ 283720 h 1112662"/>
                  <a:gd name="connsiteX19" fmla="*/ 291641 w 1264152"/>
                  <a:gd name="connsiteY19" fmla="*/ 283720 h 1112662"/>
                  <a:gd name="connsiteX20" fmla="*/ 291641 w 1264152"/>
                  <a:gd name="connsiteY20" fmla="*/ 305939 h 1112662"/>
                  <a:gd name="connsiteX21" fmla="*/ 341206 w 1264152"/>
                  <a:gd name="connsiteY21" fmla="*/ 305939 h 1112662"/>
                  <a:gd name="connsiteX22" fmla="*/ 341206 w 1264152"/>
                  <a:gd name="connsiteY22" fmla="*/ 343541 h 1112662"/>
                  <a:gd name="connsiteX23" fmla="*/ 375390 w 1264152"/>
                  <a:gd name="connsiteY23" fmla="*/ 343541 h 1112662"/>
                  <a:gd name="connsiteX24" fmla="*/ 375390 w 1264152"/>
                  <a:gd name="connsiteY24" fmla="*/ 369178 h 1112662"/>
                  <a:gd name="connsiteX25" fmla="*/ 445465 w 1264152"/>
                  <a:gd name="connsiteY25" fmla="*/ 369178 h 1112662"/>
                  <a:gd name="connsiteX26" fmla="*/ 445465 w 1264152"/>
                  <a:gd name="connsiteY26" fmla="*/ 399943 h 1112662"/>
                  <a:gd name="connsiteX27" fmla="*/ 483067 w 1264152"/>
                  <a:gd name="connsiteY27" fmla="*/ 399943 h 1112662"/>
                  <a:gd name="connsiteX28" fmla="*/ 483067 w 1264152"/>
                  <a:gd name="connsiteY28" fmla="*/ 439254 h 1112662"/>
                  <a:gd name="connsiteX29" fmla="*/ 513831 w 1264152"/>
                  <a:gd name="connsiteY29" fmla="*/ 439254 h 1112662"/>
                  <a:gd name="connsiteX30" fmla="*/ 513831 w 1264152"/>
                  <a:gd name="connsiteY30" fmla="*/ 464891 h 1112662"/>
                  <a:gd name="connsiteX31" fmla="*/ 565106 w 1264152"/>
                  <a:gd name="connsiteY31" fmla="*/ 464891 h 1112662"/>
                  <a:gd name="connsiteX32" fmla="*/ 565106 w 1264152"/>
                  <a:gd name="connsiteY32" fmla="*/ 504202 h 1112662"/>
                  <a:gd name="connsiteX33" fmla="*/ 575361 w 1264152"/>
                  <a:gd name="connsiteY33" fmla="*/ 504202 h 1112662"/>
                  <a:gd name="connsiteX34" fmla="*/ 575361 w 1264152"/>
                  <a:gd name="connsiteY34" fmla="*/ 560604 h 1112662"/>
                  <a:gd name="connsiteX35" fmla="*/ 606126 w 1264152"/>
                  <a:gd name="connsiteY35" fmla="*/ 560604 h 1112662"/>
                  <a:gd name="connsiteX36" fmla="*/ 606126 w 1264152"/>
                  <a:gd name="connsiteY36" fmla="*/ 598205 h 1112662"/>
                  <a:gd name="connsiteX37" fmla="*/ 638600 w 1264152"/>
                  <a:gd name="connsiteY37" fmla="*/ 598205 h 1112662"/>
                  <a:gd name="connsiteX38" fmla="*/ 638600 w 1264152"/>
                  <a:gd name="connsiteY38" fmla="*/ 622134 h 1112662"/>
                  <a:gd name="connsiteX39" fmla="*/ 648855 w 1264152"/>
                  <a:gd name="connsiteY39" fmla="*/ 622134 h 1112662"/>
                  <a:gd name="connsiteX40" fmla="*/ 648855 w 1264152"/>
                  <a:gd name="connsiteY40" fmla="*/ 656317 h 1112662"/>
                  <a:gd name="connsiteX41" fmla="*/ 703548 w 1264152"/>
                  <a:gd name="connsiteY41" fmla="*/ 656317 h 1112662"/>
                  <a:gd name="connsiteX42" fmla="*/ 703548 w 1264152"/>
                  <a:gd name="connsiteY42" fmla="*/ 690500 h 1112662"/>
                  <a:gd name="connsiteX43" fmla="*/ 722349 w 1264152"/>
                  <a:gd name="connsiteY43" fmla="*/ 690500 h 1112662"/>
                  <a:gd name="connsiteX44" fmla="*/ 722349 w 1264152"/>
                  <a:gd name="connsiteY44" fmla="*/ 721265 h 1112662"/>
                  <a:gd name="connsiteX45" fmla="*/ 729186 w 1264152"/>
                  <a:gd name="connsiteY45" fmla="*/ 721265 h 1112662"/>
                  <a:gd name="connsiteX46" fmla="*/ 729186 w 1264152"/>
                  <a:gd name="connsiteY46" fmla="*/ 750320 h 1112662"/>
                  <a:gd name="connsiteX47" fmla="*/ 775333 w 1264152"/>
                  <a:gd name="connsiteY47" fmla="*/ 750320 h 1112662"/>
                  <a:gd name="connsiteX48" fmla="*/ 775333 w 1264152"/>
                  <a:gd name="connsiteY48" fmla="*/ 779376 h 1112662"/>
                  <a:gd name="connsiteX49" fmla="*/ 804389 w 1264152"/>
                  <a:gd name="connsiteY49" fmla="*/ 779376 h 1112662"/>
                  <a:gd name="connsiteX50" fmla="*/ 804389 w 1264152"/>
                  <a:gd name="connsiteY50" fmla="*/ 816978 h 1112662"/>
                  <a:gd name="connsiteX51" fmla="*/ 819771 w 1264152"/>
                  <a:gd name="connsiteY51" fmla="*/ 816978 h 1112662"/>
                  <a:gd name="connsiteX52" fmla="*/ 819771 w 1264152"/>
                  <a:gd name="connsiteY52" fmla="*/ 840906 h 1112662"/>
                  <a:gd name="connsiteX53" fmla="*/ 828317 w 1264152"/>
                  <a:gd name="connsiteY53" fmla="*/ 840906 h 1112662"/>
                  <a:gd name="connsiteX54" fmla="*/ 828317 w 1264152"/>
                  <a:gd name="connsiteY54" fmla="*/ 871671 h 1112662"/>
                  <a:gd name="connsiteX55" fmla="*/ 877882 w 1264152"/>
                  <a:gd name="connsiteY55" fmla="*/ 871671 h 1112662"/>
                  <a:gd name="connsiteX56" fmla="*/ 877882 w 1264152"/>
                  <a:gd name="connsiteY56" fmla="*/ 910981 h 1112662"/>
                  <a:gd name="connsiteX57" fmla="*/ 954794 w 1264152"/>
                  <a:gd name="connsiteY57" fmla="*/ 910981 h 1112662"/>
                  <a:gd name="connsiteX58" fmla="*/ 954794 w 1264152"/>
                  <a:gd name="connsiteY58" fmla="*/ 936619 h 1112662"/>
                  <a:gd name="connsiteX59" fmla="*/ 966759 w 1264152"/>
                  <a:gd name="connsiteY59" fmla="*/ 936619 h 1112662"/>
                  <a:gd name="connsiteX60" fmla="*/ 966759 w 1264152"/>
                  <a:gd name="connsiteY60" fmla="*/ 969093 h 1112662"/>
                  <a:gd name="connsiteX61" fmla="*/ 1002651 w 1264152"/>
                  <a:gd name="connsiteY61" fmla="*/ 969093 h 1112662"/>
                  <a:gd name="connsiteX62" fmla="*/ 1002651 w 1264152"/>
                  <a:gd name="connsiteY62" fmla="*/ 996439 h 1112662"/>
                  <a:gd name="connsiteX63" fmla="*/ 1028288 w 1264152"/>
                  <a:gd name="connsiteY63" fmla="*/ 996439 h 1112662"/>
                  <a:gd name="connsiteX64" fmla="*/ 1028288 w 1264152"/>
                  <a:gd name="connsiteY64" fmla="*/ 1034041 h 1112662"/>
                  <a:gd name="connsiteX65" fmla="*/ 1122292 w 1264152"/>
                  <a:gd name="connsiteY65" fmla="*/ 1034041 h 1112662"/>
                  <a:gd name="connsiteX66" fmla="*/ 1122292 w 1264152"/>
                  <a:gd name="connsiteY66" fmla="*/ 1069933 h 1112662"/>
                  <a:gd name="connsiteX67" fmla="*/ 1245351 w 1264152"/>
                  <a:gd name="connsiteY67" fmla="*/ 1069933 h 1112662"/>
                  <a:gd name="connsiteX68" fmla="*/ 1245351 w 1264152"/>
                  <a:gd name="connsiteY68" fmla="*/ 1090443 h 1112662"/>
                  <a:gd name="connsiteX69" fmla="*/ 1264152 w 1264152"/>
                  <a:gd name="connsiteY69" fmla="*/ 1090443 h 1112662"/>
                  <a:gd name="connsiteX70" fmla="*/ 1264152 w 1264152"/>
                  <a:gd name="connsiteY70" fmla="*/ 1112662 h 111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64152" h="1112662">
                    <a:moveTo>
                      <a:pt x="0" y="0"/>
                    </a:moveTo>
                    <a:lnTo>
                      <a:pt x="13048" y="0"/>
                    </a:lnTo>
                    <a:lnTo>
                      <a:pt x="13048" y="37601"/>
                    </a:lnTo>
                    <a:lnTo>
                      <a:pt x="18175" y="37601"/>
                    </a:lnTo>
                    <a:lnTo>
                      <a:pt x="18175" y="63239"/>
                    </a:lnTo>
                    <a:lnTo>
                      <a:pt x="62614" y="63239"/>
                    </a:lnTo>
                    <a:lnTo>
                      <a:pt x="62614" y="100840"/>
                    </a:lnTo>
                    <a:lnTo>
                      <a:pt x="71159" y="100840"/>
                    </a:lnTo>
                    <a:lnTo>
                      <a:pt x="71159" y="121350"/>
                    </a:lnTo>
                    <a:lnTo>
                      <a:pt x="77996" y="121350"/>
                    </a:lnTo>
                    <a:lnTo>
                      <a:pt x="77996" y="158951"/>
                    </a:lnTo>
                    <a:lnTo>
                      <a:pt x="119016" y="158951"/>
                    </a:lnTo>
                    <a:lnTo>
                      <a:pt x="119016" y="184589"/>
                    </a:lnTo>
                    <a:lnTo>
                      <a:pt x="223274" y="184589"/>
                    </a:lnTo>
                    <a:lnTo>
                      <a:pt x="223274" y="235864"/>
                    </a:lnTo>
                    <a:lnTo>
                      <a:pt x="238657" y="235864"/>
                    </a:lnTo>
                    <a:lnTo>
                      <a:pt x="238657" y="246119"/>
                    </a:lnTo>
                    <a:lnTo>
                      <a:pt x="242075" y="246119"/>
                    </a:lnTo>
                    <a:lnTo>
                      <a:pt x="242075" y="283720"/>
                    </a:lnTo>
                    <a:lnTo>
                      <a:pt x="291641" y="283720"/>
                    </a:lnTo>
                    <a:lnTo>
                      <a:pt x="291641" y="305939"/>
                    </a:lnTo>
                    <a:lnTo>
                      <a:pt x="341206" y="305939"/>
                    </a:lnTo>
                    <a:lnTo>
                      <a:pt x="341206" y="343541"/>
                    </a:lnTo>
                    <a:lnTo>
                      <a:pt x="375390" y="343541"/>
                    </a:lnTo>
                    <a:lnTo>
                      <a:pt x="375390" y="369178"/>
                    </a:lnTo>
                    <a:lnTo>
                      <a:pt x="445465" y="369178"/>
                    </a:lnTo>
                    <a:lnTo>
                      <a:pt x="445465" y="399943"/>
                    </a:lnTo>
                    <a:lnTo>
                      <a:pt x="483067" y="399943"/>
                    </a:lnTo>
                    <a:lnTo>
                      <a:pt x="483067" y="439254"/>
                    </a:lnTo>
                    <a:lnTo>
                      <a:pt x="513831" y="439254"/>
                    </a:lnTo>
                    <a:lnTo>
                      <a:pt x="513831" y="464891"/>
                    </a:lnTo>
                    <a:lnTo>
                      <a:pt x="565106" y="464891"/>
                    </a:lnTo>
                    <a:lnTo>
                      <a:pt x="565106" y="504202"/>
                    </a:lnTo>
                    <a:lnTo>
                      <a:pt x="575361" y="504202"/>
                    </a:lnTo>
                    <a:lnTo>
                      <a:pt x="575361" y="560604"/>
                    </a:lnTo>
                    <a:lnTo>
                      <a:pt x="606126" y="560604"/>
                    </a:lnTo>
                    <a:lnTo>
                      <a:pt x="606126" y="598205"/>
                    </a:lnTo>
                    <a:lnTo>
                      <a:pt x="638600" y="598205"/>
                    </a:lnTo>
                    <a:lnTo>
                      <a:pt x="638600" y="622134"/>
                    </a:lnTo>
                    <a:lnTo>
                      <a:pt x="648855" y="622134"/>
                    </a:lnTo>
                    <a:lnTo>
                      <a:pt x="648855" y="656317"/>
                    </a:lnTo>
                    <a:lnTo>
                      <a:pt x="703548" y="656317"/>
                    </a:lnTo>
                    <a:lnTo>
                      <a:pt x="703548" y="690500"/>
                    </a:lnTo>
                    <a:lnTo>
                      <a:pt x="722349" y="690500"/>
                    </a:lnTo>
                    <a:lnTo>
                      <a:pt x="722349" y="721265"/>
                    </a:lnTo>
                    <a:lnTo>
                      <a:pt x="729186" y="721265"/>
                    </a:lnTo>
                    <a:lnTo>
                      <a:pt x="729186" y="750320"/>
                    </a:lnTo>
                    <a:lnTo>
                      <a:pt x="775333" y="750320"/>
                    </a:lnTo>
                    <a:lnTo>
                      <a:pt x="775333" y="779376"/>
                    </a:lnTo>
                    <a:lnTo>
                      <a:pt x="804389" y="779376"/>
                    </a:lnTo>
                    <a:lnTo>
                      <a:pt x="804389" y="816978"/>
                    </a:lnTo>
                    <a:lnTo>
                      <a:pt x="819771" y="816978"/>
                    </a:lnTo>
                    <a:lnTo>
                      <a:pt x="819771" y="840906"/>
                    </a:lnTo>
                    <a:lnTo>
                      <a:pt x="828317" y="840906"/>
                    </a:lnTo>
                    <a:lnTo>
                      <a:pt x="828317" y="871671"/>
                    </a:lnTo>
                    <a:lnTo>
                      <a:pt x="877882" y="871671"/>
                    </a:lnTo>
                    <a:lnTo>
                      <a:pt x="877882" y="910981"/>
                    </a:lnTo>
                    <a:lnTo>
                      <a:pt x="954794" y="910981"/>
                    </a:lnTo>
                    <a:lnTo>
                      <a:pt x="954794" y="936619"/>
                    </a:lnTo>
                    <a:lnTo>
                      <a:pt x="966759" y="936619"/>
                    </a:lnTo>
                    <a:lnTo>
                      <a:pt x="966759" y="969093"/>
                    </a:lnTo>
                    <a:lnTo>
                      <a:pt x="1002651" y="969093"/>
                    </a:lnTo>
                    <a:lnTo>
                      <a:pt x="1002651" y="996439"/>
                    </a:lnTo>
                    <a:lnTo>
                      <a:pt x="1028288" y="996439"/>
                    </a:lnTo>
                    <a:lnTo>
                      <a:pt x="1028288" y="1034041"/>
                    </a:lnTo>
                    <a:lnTo>
                      <a:pt x="1122292" y="1034041"/>
                    </a:lnTo>
                    <a:lnTo>
                      <a:pt x="1122292" y="1069933"/>
                    </a:lnTo>
                    <a:lnTo>
                      <a:pt x="1245351" y="1069933"/>
                    </a:lnTo>
                    <a:lnTo>
                      <a:pt x="1245351" y="1090443"/>
                    </a:lnTo>
                    <a:lnTo>
                      <a:pt x="1264152" y="1090443"/>
                    </a:lnTo>
                    <a:lnTo>
                      <a:pt x="1264152" y="1112662"/>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5" name="Freeform 184"/>
              <p:cNvSpPr/>
              <p:nvPr/>
            </p:nvSpPr>
            <p:spPr>
              <a:xfrm>
                <a:off x="6457202" y="3722548"/>
                <a:ext cx="1524570" cy="921237"/>
              </a:xfrm>
              <a:custGeom>
                <a:avLst/>
                <a:gdLst>
                  <a:gd name="connsiteX0" fmla="*/ 0 w 1524570"/>
                  <a:gd name="connsiteY0" fmla="*/ 0 h 921237"/>
                  <a:gd name="connsiteX1" fmla="*/ 0 w 1524570"/>
                  <a:gd name="connsiteY1" fmla="*/ 82040 h 921237"/>
                  <a:gd name="connsiteX2" fmla="*/ 5128 w 1524570"/>
                  <a:gd name="connsiteY2" fmla="*/ 82040 h 921237"/>
                  <a:gd name="connsiteX3" fmla="*/ 5128 w 1524570"/>
                  <a:gd name="connsiteY3" fmla="*/ 116223 h 921237"/>
                  <a:gd name="connsiteX4" fmla="*/ 13673 w 1524570"/>
                  <a:gd name="connsiteY4" fmla="*/ 116223 h 921237"/>
                  <a:gd name="connsiteX5" fmla="*/ 13673 w 1524570"/>
                  <a:gd name="connsiteY5" fmla="*/ 141860 h 921237"/>
                  <a:gd name="connsiteX6" fmla="*/ 213645 w 1524570"/>
                  <a:gd name="connsiteY6" fmla="*/ 141860 h 921237"/>
                  <a:gd name="connsiteX7" fmla="*/ 213645 w 1524570"/>
                  <a:gd name="connsiteY7" fmla="*/ 169207 h 921237"/>
                  <a:gd name="connsiteX8" fmla="*/ 240991 w 1524570"/>
                  <a:gd name="connsiteY8" fmla="*/ 169207 h 921237"/>
                  <a:gd name="connsiteX9" fmla="*/ 240991 w 1524570"/>
                  <a:gd name="connsiteY9" fmla="*/ 206808 h 921237"/>
                  <a:gd name="connsiteX10" fmla="*/ 297394 w 1524570"/>
                  <a:gd name="connsiteY10" fmla="*/ 206808 h 921237"/>
                  <a:gd name="connsiteX11" fmla="*/ 297394 w 1524570"/>
                  <a:gd name="connsiteY11" fmla="*/ 249537 h 921237"/>
                  <a:gd name="connsiteX12" fmla="*/ 316194 w 1524570"/>
                  <a:gd name="connsiteY12" fmla="*/ 249537 h 921237"/>
                  <a:gd name="connsiteX13" fmla="*/ 316194 w 1524570"/>
                  <a:gd name="connsiteY13" fmla="*/ 273465 h 921237"/>
                  <a:gd name="connsiteX14" fmla="*/ 323031 w 1524570"/>
                  <a:gd name="connsiteY14" fmla="*/ 273465 h 921237"/>
                  <a:gd name="connsiteX15" fmla="*/ 323031 w 1524570"/>
                  <a:gd name="connsiteY15" fmla="*/ 312776 h 921237"/>
                  <a:gd name="connsiteX16" fmla="*/ 459764 w 1524570"/>
                  <a:gd name="connsiteY16" fmla="*/ 312776 h 921237"/>
                  <a:gd name="connsiteX17" fmla="*/ 459764 w 1524570"/>
                  <a:gd name="connsiteY17" fmla="*/ 350378 h 921237"/>
                  <a:gd name="connsiteX18" fmla="*/ 519584 w 1524570"/>
                  <a:gd name="connsiteY18" fmla="*/ 350378 h 921237"/>
                  <a:gd name="connsiteX19" fmla="*/ 519584 w 1524570"/>
                  <a:gd name="connsiteY19" fmla="*/ 381142 h 921237"/>
                  <a:gd name="connsiteX20" fmla="*/ 550349 w 1524570"/>
                  <a:gd name="connsiteY20" fmla="*/ 381142 h 921237"/>
                  <a:gd name="connsiteX21" fmla="*/ 550349 w 1524570"/>
                  <a:gd name="connsiteY21" fmla="*/ 415326 h 921237"/>
                  <a:gd name="connsiteX22" fmla="*/ 745193 w 1524570"/>
                  <a:gd name="connsiteY22" fmla="*/ 415326 h 921237"/>
                  <a:gd name="connsiteX23" fmla="*/ 745193 w 1524570"/>
                  <a:gd name="connsiteY23" fmla="*/ 487110 h 921237"/>
                  <a:gd name="connsiteX24" fmla="*/ 864834 w 1524570"/>
                  <a:gd name="connsiteY24" fmla="*/ 487110 h 921237"/>
                  <a:gd name="connsiteX25" fmla="*/ 864834 w 1524570"/>
                  <a:gd name="connsiteY25" fmla="*/ 528130 h 921237"/>
                  <a:gd name="connsiteX26" fmla="*/ 933201 w 1524570"/>
                  <a:gd name="connsiteY26" fmla="*/ 528130 h 921237"/>
                  <a:gd name="connsiteX27" fmla="*/ 933201 w 1524570"/>
                  <a:gd name="connsiteY27" fmla="*/ 565732 h 921237"/>
                  <a:gd name="connsiteX28" fmla="*/ 963966 w 1524570"/>
                  <a:gd name="connsiteY28" fmla="*/ 565732 h 921237"/>
                  <a:gd name="connsiteX29" fmla="*/ 963966 w 1524570"/>
                  <a:gd name="connsiteY29" fmla="*/ 611879 h 921237"/>
                  <a:gd name="connsiteX30" fmla="*/ 1097280 w 1524570"/>
                  <a:gd name="connsiteY30" fmla="*/ 611879 h 921237"/>
                  <a:gd name="connsiteX31" fmla="*/ 1097280 w 1524570"/>
                  <a:gd name="connsiteY31" fmla="*/ 654608 h 921237"/>
                  <a:gd name="connsiteX32" fmla="*/ 1105826 w 1524570"/>
                  <a:gd name="connsiteY32" fmla="*/ 654608 h 921237"/>
                  <a:gd name="connsiteX33" fmla="*/ 1105826 w 1524570"/>
                  <a:gd name="connsiteY33" fmla="*/ 699046 h 921237"/>
                  <a:gd name="connsiteX34" fmla="*/ 1114372 w 1524570"/>
                  <a:gd name="connsiteY34" fmla="*/ 699046 h 921237"/>
                  <a:gd name="connsiteX35" fmla="*/ 1114372 w 1524570"/>
                  <a:gd name="connsiteY35" fmla="*/ 741775 h 921237"/>
                  <a:gd name="connsiteX36" fmla="*/ 1259650 w 1524570"/>
                  <a:gd name="connsiteY36" fmla="*/ 741775 h 921237"/>
                  <a:gd name="connsiteX37" fmla="*/ 1259650 w 1524570"/>
                  <a:gd name="connsiteY37" fmla="*/ 782795 h 921237"/>
                  <a:gd name="connsiteX38" fmla="*/ 1281869 w 1524570"/>
                  <a:gd name="connsiteY38" fmla="*/ 782795 h 921237"/>
                  <a:gd name="connsiteX39" fmla="*/ 1281869 w 1524570"/>
                  <a:gd name="connsiteY39" fmla="*/ 825524 h 921237"/>
                  <a:gd name="connsiteX40" fmla="*/ 1358781 w 1524570"/>
                  <a:gd name="connsiteY40" fmla="*/ 825524 h 921237"/>
                  <a:gd name="connsiteX41" fmla="*/ 1358781 w 1524570"/>
                  <a:gd name="connsiteY41" fmla="*/ 875089 h 921237"/>
                  <a:gd name="connsiteX42" fmla="*/ 1452785 w 1524570"/>
                  <a:gd name="connsiteY42" fmla="*/ 875089 h 921237"/>
                  <a:gd name="connsiteX43" fmla="*/ 1452785 w 1524570"/>
                  <a:gd name="connsiteY43" fmla="*/ 921237 h 921237"/>
                  <a:gd name="connsiteX44" fmla="*/ 1524570 w 1524570"/>
                  <a:gd name="connsiteY44" fmla="*/ 921237 h 92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24570" h="921237">
                    <a:moveTo>
                      <a:pt x="0" y="0"/>
                    </a:moveTo>
                    <a:lnTo>
                      <a:pt x="0" y="82040"/>
                    </a:lnTo>
                    <a:lnTo>
                      <a:pt x="5128" y="82040"/>
                    </a:lnTo>
                    <a:lnTo>
                      <a:pt x="5128" y="116223"/>
                    </a:lnTo>
                    <a:lnTo>
                      <a:pt x="13673" y="116223"/>
                    </a:lnTo>
                    <a:lnTo>
                      <a:pt x="13673" y="141860"/>
                    </a:lnTo>
                    <a:lnTo>
                      <a:pt x="213645" y="141860"/>
                    </a:lnTo>
                    <a:lnTo>
                      <a:pt x="213645" y="169207"/>
                    </a:lnTo>
                    <a:lnTo>
                      <a:pt x="240991" y="169207"/>
                    </a:lnTo>
                    <a:lnTo>
                      <a:pt x="240991" y="206808"/>
                    </a:lnTo>
                    <a:lnTo>
                      <a:pt x="297394" y="206808"/>
                    </a:lnTo>
                    <a:lnTo>
                      <a:pt x="297394" y="249537"/>
                    </a:lnTo>
                    <a:lnTo>
                      <a:pt x="316194" y="249537"/>
                    </a:lnTo>
                    <a:lnTo>
                      <a:pt x="316194" y="273465"/>
                    </a:lnTo>
                    <a:lnTo>
                      <a:pt x="323031" y="273465"/>
                    </a:lnTo>
                    <a:lnTo>
                      <a:pt x="323031" y="312776"/>
                    </a:lnTo>
                    <a:lnTo>
                      <a:pt x="459764" y="312776"/>
                    </a:lnTo>
                    <a:lnTo>
                      <a:pt x="459764" y="350378"/>
                    </a:lnTo>
                    <a:lnTo>
                      <a:pt x="519584" y="350378"/>
                    </a:lnTo>
                    <a:lnTo>
                      <a:pt x="519584" y="381142"/>
                    </a:lnTo>
                    <a:lnTo>
                      <a:pt x="550349" y="381142"/>
                    </a:lnTo>
                    <a:lnTo>
                      <a:pt x="550349" y="415326"/>
                    </a:lnTo>
                    <a:lnTo>
                      <a:pt x="745193" y="415326"/>
                    </a:lnTo>
                    <a:lnTo>
                      <a:pt x="745193" y="487110"/>
                    </a:lnTo>
                    <a:lnTo>
                      <a:pt x="864834" y="487110"/>
                    </a:lnTo>
                    <a:lnTo>
                      <a:pt x="864834" y="528130"/>
                    </a:lnTo>
                    <a:lnTo>
                      <a:pt x="933201" y="528130"/>
                    </a:lnTo>
                    <a:lnTo>
                      <a:pt x="933201" y="565732"/>
                    </a:lnTo>
                    <a:lnTo>
                      <a:pt x="963966" y="565732"/>
                    </a:lnTo>
                    <a:lnTo>
                      <a:pt x="963966" y="611879"/>
                    </a:lnTo>
                    <a:lnTo>
                      <a:pt x="1097280" y="611879"/>
                    </a:lnTo>
                    <a:lnTo>
                      <a:pt x="1097280" y="654608"/>
                    </a:lnTo>
                    <a:lnTo>
                      <a:pt x="1105826" y="654608"/>
                    </a:lnTo>
                    <a:lnTo>
                      <a:pt x="1105826" y="699046"/>
                    </a:lnTo>
                    <a:lnTo>
                      <a:pt x="1114372" y="699046"/>
                    </a:lnTo>
                    <a:lnTo>
                      <a:pt x="1114372" y="741775"/>
                    </a:lnTo>
                    <a:lnTo>
                      <a:pt x="1259650" y="741775"/>
                    </a:lnTo>
                    <a:lnTo>
                      <a:pt x="1259650" y="782795"/>
                    </a:lnTo>
                    <a:lnTo>
                      <a:pt x="1281869" y="782795"/>
                    </a:lnTo>
                    <a:lnTo>
                      <a:pt x="1281869" y="825524"/>
                    </a:lnTo>
                    <a:lnTo>
                      <a:pt x="1358781" y="825524"/>
                    </a:lnTo>
                    <a:lnTo>
                      <a:pt x="1358781" y="875089"/>
                    </a:lnTo>
                    <a:lnTo>
                      <a:pt x="1452785" y="875089"/>
                    </a:lnTo>
                    <a:lnTo>
                      <a:pt x="1452785" y="921237"/>
                    </a:lnTo>
                    <a:lnTo>
                      <a:pt x="1524570" y="921237"/>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6" name="Freeform 185"/>
              <p:cNvSpPr/>
              <p:nvPr/>
            </p:nvSpPr>
            <p:spPr>
              <a:xfrm>
                <a:off x="7952716" y="4643785"/>
                <a:ext cx="934910" cy="237573"/>
              </a:xfrm>
              <a:custGeom>
                <a:avLst/>
                <a:gdLst>
                  <a:gd name="connsiteX0" fmla="*/ 0 w 934910"/>
                  <a:gd name="connsiteY0" fmla="*/ 0 h 237573"/>
                  <a:gd name="connsiteX1" fmla="*/ 312776 w 934910"/>
                  <a:gd name="connsiteY1" fmla="*/ 0 h 237573"/>
                  <a:gd name="connsiteX2" fmla="*/ 312776 w 934910"/>
                  <a:gd name="connsiteY2" fmla="*/ 75203 h 237573"/>
                  <a:gd name="connsiteX3" fmla="*/ 372597 w 934910"/>
                  <a:gd name="connsiteY3" fmla="*/ 75203 h 237573"/>
                  <a:gd name="connsiteX4" fmla="*/ 372597 w 934910"/>
                  <a:gd name="connsiteY4" fmla="*/ 155533 h 237573"/>
                  <a:gd name="connsiteX5" fmla="*/ 420453 w 934910"/>
                  <a:gd name="connsiteY5" fmla="*/ 155533 h 237573"/>
                  <a:gd name="connsiteX6" fmla="*/ 420453 w 934910"/>
                  <a:gd name="connsiteY6" fmla="*/ 237573 h 237573"/>
                  <a:gd name="connsiteX7" fmla="*/ 934910 w 934910"/>
                  <a:gd name="connsiteY7" fmla="*/ 237573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910" h="237573">
                    <a:moveTo>
                      <a:pt x="0" y="0"/>
                    </a:moveTo>
                    <a:lnTo>
                      <a:pt x="312776" y="0"/>
                    </a:lnTo>
                    <a:lnTo>
                      <a:pt x="312776" y="75203"/>
                    </a:lnTo>
                    <a:lnTo>
                      <a:pt x="372597" y="75203"/>
                    </a:lnTo>
                    <a:lnTo>
                      <a:pt x="372597" y="155533"/>
                    </a:lnTo>
                    <a:lnTo>
                      <a:pt x="420453" y="155533"/>
                    </a:lnTo>
                    <a:lnTo>
                      <a:pt x="420453" y="237573"/>
                    </a:lnTo>
                    <a:lnTo>
                      <a:pt x="934910" y="237573"/>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grpSp>
      <p:graphicFrame>
        <p:nvGraphicFramePr>
          <p:cNvPr id="204" name="Content Placeholder 4"/>
          <p:cNvGraphicFramePr>
            <a:graphicFrameLocks/>
          </p:cNvGraphicFramePr>
          <p:nvPr>
            <p:extLst>
              <p:ext uri="{D42A27DB-BD31-4B8C-83A1-F6EECF244321}">
                <p14:modId xmlns:p14="http://schemas.microsoft.com/office/powerpoint/2010/main" val="631568422"/>
              </p:ext>
            </p:extLst>
          </p:nvPr>
        </p:nvGraphicFramePr>
        <p:xfrm>
          <a:off x="994379" y="5069943"/>
          <a:ext cx="3229998" cy="1219200"/>
        </p:xfrm>
        <a:graphic>
          <a:graphicData uri="http://schemas.openxmlformats.org/drawingml/2006/table">
            <a:tbl>
              <a:tblPr firstRow="1" bandRow="1"/>
              <a:tblGrid>
                <a:gridCol w="707961"/>
                <a:gridCol w="995298"/>
                <a:gridCol w="1526739"/>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4D4D4D"/>
                          </a:solidFill>
                          <a:latin typeface="Arial" panose="020B0604020202020204" pitchFamily="34" charset="0"/>
                          <a:cs typeface="Arial" panose="020B0604020202020204" pitchFamily="34" charset="0"/>
                        </a:rPr>
                        <a:t>Evts</a:t>
                      </a:r>
                      <a:r>
                        <a:rPr lang="en-GB" sz="1000" dirty="0" smtClean="0">
                          <a:solidFill>
                            <a:srgbClr val="4D4D4D"/>
                          </a:solidFill>
                          <a:latin typeface="Arial" panose="020B0604020202020204" pitchFamily="34" charset="0"/>
                          <a:cs typeface="Arial" panose="020B0604020202020204" pitchFamily="34" charset="0"/>
                        </a:rPr>
                        <a:t>/total</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4D4D4D"/>
                          </a:solidFill>
                          <a:latin typeface="Arial" panose="020B0604020202020204" pitchFamily="34" charset="0"/>
                          <a:cs typeface="Arial" panose="020B0604020202020204" pitchFamily="34" charset="0"/>
                        </a:rPr>
                        <a:t>SGm</a:t>
                      </a:r>
                      <a:r>
                        <a:rPr lang="en-GB" sz="1000" dirty="0" smtClean="0">
                          <a:solidFill>
                            <a:srgbClr val="4D4D4D"/>
                          </a:solidFill>
                          <a:latin typeface="Arial" panose="020B0604020202020204" pitchFamily="34" charset="0"/>
                          <a:cs typeface="Arial" panose="020B0604020202020204" pitchFamily="34" charset="0"/>
                        </a:rPr>
                        <a:t>,</a:t>
                      </a:r>
                      <a:r>
                        <a:rPr lang="en-GB" sz="1000" baseline="0" dirty="0" smtClean="0">
                          <a:solidFill>
                            <a:srgbClr val="4D4D4D"/>
                          </a:solidFill>
                          <a:latin typeface="Arial" panose="020B0604020202020204" pitchFamily="34" charset="0"/>
                          <a:cs typeface="Arial" panose="020B0604020202020204" pitchFamily="34" charset="0"/>
                        </a:rPr>
                        <a:t> </a:t>
                      </a:r>
                      <a:r>
                        <a:rPr lang="en-GB" sz="1000" baseline="0" dirty="0" err="1" smtClean="0">
                          <a:solidFill>
                            <a:srgbClr val="4D4D4D"/>
                          </a:solidFill>
                          <a:latin typeface="Arial" panose="020B0604020202020204" pitchFamily="34" charset="0"/>
                          <a:cs typeface="Arial" panose="020B0604020202020204" pitchFamily="34" charset="0"/>
                        </a:rPr>
                        <a:t>mois</a:t>
                      </a:r>
                      <a:r>
                        <a:rPr lang="en-GB" sz="1000" dirty="0" smtClean="0">
                          <a:solidFill>
                            <a:srgbClr val="4D4D4D"/>
                          </a:solidFill>
                          <a:latin typeface="Arial" panose="020B0604020202020204" pitchFamily="34" charset="0"/>
                          <a:cs typeface="Arial" panose="020B0604020202020204" pitchFamily="34" charset="0"/>
                        </a:rPr>
                        <a:t> (IC95%)</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CMS1</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39/49</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22,5 (15,9 – 32,6)</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CMS2</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94/123</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36,0 (33,5 – 42,3)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CMS3</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26/31</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15,1 (10,8 – 30,1)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CMS4</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65/80</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32,7 (26,3 – 37,5)</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05" name="Content Placeholder 4"/>
          <p:cNvGraphicFramePr>
            <a:graphicFrameLocks/>
          </p:cNvGraphicFramePr>
          <p:nvPr>
            <p:extLst>
              <p:ext uri="{D42A27DB-BD31-4B8C-83A1-F6EECF244321}">
                <p14:modId xmlns:p14="http://schemas.microsoft.com/office/powerpoint/2010/main" val="2335675644"/>
              </p:ext>
            </p:extLst>
          </p:nvPr>
        </p:nvGraphicFramePr>
        <p:xfrm>
          <a:off x="5368731" y="5069943"/>
          <a:ext cx="3268948" cy="1219200"/>
        </p:xfrm>
        <a:graphic>
          <a:graphicData uri="http://schemas.openxmlformats.org/drawingml/2006/table">
            <a:tbl>
              <a:tblPr firstRow="1" bandRow="1"/>
              <a:tblGrid>
                <a:gridCol w="707961"/>
                <a:gridCol w="995298"/>
                <a:gridCol w="1565689"/>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4D4D4D"/>
                          </a:solidFill>
                          <a:latin typeface="Arial" panose="020B0604020202020204" pitchFamily="34" charset="0"/>
                          <a:cs typeface="Arial" panose="020B0604020202020204" pitchFamily="34" charset="0"/>
                        </a:rPr>
                        <a:t>Evts</a:t>
                      </a:r>
                      <a:r>
                        <a:rPr lang="en-GB" sz="1000" dirty="0" smtClean="0">
                          <a:solidFill>
                            <a:srgbClr val="4D4D4D"/>
                          </a:solidFill>
                          <a:latin typeface="Arial" panose="020B0604020202020204" pitchFamily="34" charset="0"/>
                          <a:cs typeface="Arial" panose="020B0604020202020204" pitchFamily="34" charset="0"/>
                        </a:rPr>
                        <a:t>/total</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4D4D4D"/>
                          </a:solidFill>
                          <a:latin typeface="Arial" panose="020B0604020202020204" pitchFamily="34" charset="0"/>
                          <a:cs typeface="Arial" panose="020B0604020202020204" pitchFamily="34" charset="0"/>
                        </a:rPr>
                        <a:t>SGm</a:t>
                      </a:r>
                      <a:r>
                        <a:rPr lang="en-GB" sz="1000" dirty="0" smtClean="0">
                          <a:solidFill>
                            <a:srgbClr val="4D4D4D"/>
                          </a:solidFill>
                          <a:latin typeface="Arial" panose="020B0604020202020204" pitchFamily="34" charset="0"/>
                          <a:cs typeface="Arial" panose="020B0604020202020204" pitchFamily="34" charset="0"/>
                        </a:rPr>
                        <a:t>, </a:t>
                      </a:r>
                      <a:r>
                        <a:rPr lang="en-GB" sz="1000" dirty="0" err="1" smtClean="0">
                          <a:solidFill>
                            <a:srgbClr val="4D4D4D"/>
                          </a:solidFill>
                          <a:latin typeface="Arial" panose="020B0604020202020204" pitchFamily="34" charset="0"/>
                          <a:cs typeface="Arial" panose="020B0604020202020204" pitchFamily="34" charset="0"/>
                        </a:rPr>
                        <a:t>mois</a:t>
                      </a:r>
                      <a:r>
                        <a:rPr lang="en-GB" sz="1000" dirty="0" smtClean="0">
                          <a:solidFill>
                            <a:srgbClr val="4D4D4D"/>
                          </a:solidFill>
                          <a:latin typeface="Arial" panose="020B0604020202020204" pitchFamily="34" charset="0"/>
                          <a:cs typeface="Arial" panose="020B0604020202020204" pitchFamily="34" charset="0"/>
                        </a:rPr>
                        <a:t> (IC95%)</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CMS1</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49/55</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11,7 (10,9 – 18,0)</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CMS2</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79/119</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42,0 (39,3 – 54,4)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CMS3</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32/37</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26,8</a:t>
                      </a:r>
                      <a:r>
                        <a:rPr lang="en-GB" sz="1000" baseline="0" dirty="0" smtClean="0">
                          <a:solidFill>
                            <a:srgbClr val="4D4D4D"/>
                          </a:solidFill>
                          <a:latin typeface="Arial" panose="020B0604020202020204" pitchFamily="34" charset="0"/>
                          <a:cs typeface="Arial" panose="020B0604020202020204" pitchFamily="34" charset="0"/>
                        </a:rPr>
                        <a:t> (20,9 – 36,0)</a:t>
                      </a:r>
                      <a:endParaRPr lang="en-GB" sz="1000" dirty="0" smtClean="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CMS4</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62/87</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30,8 (24,4 – 43,5)</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06" name="Group 205"/>
          <p:cNvGrpSpPr/>
          <p:nvPr/>
        </p:nvGrpSpPr>
        <p:grpSpPr>
          <a:xfrm>
            <a:off x="2389292" y="2043760"/>
            <a:ext cx="1705163" cy="638350"/>
            <a:chOff x="2346760" y="2002816"/>
            <a:chExt cx="1705163" cy="638350"/>
          </a:xfrm>
        </p:grpSpPr>
        <p:cxnSp>
          <p:nvCxnSpPr>
            <p:cNvPr id="207" name="Straight Connector 206"/>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208" name="Straight Connector 207"/>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209" name="Straight Connector 208"/>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210" name="Straight Connector 209"/>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211" name="TextBox 210"/>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CMS4	</a:t>
              </a:r>
            </a:p>
          </p:txBody>
        </p:sp>
        <p:sp>
          <p:nvSpPr>
            <p:cNvPr id="212" name="TextBox 211"/>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fr-FR" sz="1000" kern="0" dirty="0" smtClean="0">
                  <a:latin typeface="Arial" panose="020B0604020202020204" pitchFamily="34" charset="0"/>
                  <a:cs typeface="Arial" panose="020B0604020202020204" pitchFamily="34" charset="0"/>
                </a:rPr>
                <a:t>Log-</a:t>
              </a:r>
              <a:r>
                <a:rPr lang="fr-FR" sz="1000" kern="0" dirty="0" err="1" smtClean="0">
                  <a:latin typeface="Arial" panose="020B0604020202020204" pitchFamily="34" charset="0"/>
                  <a:cs typeface="Arial" panose="020B0604020202020204" pitchFamily="34" charset="0"/>
                </a:rPr>
                <a:t>rank</a:t>
              </a:r>
              <a:r>
                <a:rPr lang="fr-FR" sz="1000" kern="0" dirty="0" smtClean="0">
                  <a:latin typeface="Arial" panose="020B0604020202020204" pitchFamily="34" charset="0"/>
                  <a:cs typeface="Arial" panose="020B0604020202020204" pitchFamily="34" charset="0"/>
                </a:rPr>
                <a:t> p=0,0153 </a:t>
              </a:r>
            </a:p>
          </p:txBody>
        </p:sp>
        <p:sp>
          <p:nvSpPr>
            <p:cNvPr id="213" name="TextBox 212"/>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CMS3	</a:t>
              </a:r>
            </a:p>
          </p:txBody>
        </p:sp>
        <p:sp>
          <p:nvSpPr>
            <p:cNvPr id="214" name="TextBox 213"/>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CMS2	</a:t>
              </a:r>
            </a:p>
          </p:txBody>
        </p:sp>
        <p:sp>
          <p:nvSpPr>
            <p:cNvPr id="215" name="TextBox 214"/>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CMS1	</a:t>
              </a:r>
            </a:p>
          </p:txBody>
        </p:sp>
      </p:grpSp>
      <p:grpSp>
        <p:nvGrpSpPr>
          <p:cNvPr id="216" name="Group 215"/>
          <p:cNvGrpSpPr/>
          <p:nvPr/>
        </p:nvGrpSpPr>
        <p:grpSpPr>
          <a:xfrm>
            <a:off x="6904142" y="2043760"/>
            <a:ext cx="1705163" cy="638350"/>
            <a:chOff x="2346760" y="2002816"/>
            <a:chExt cx="1705163" cy="638350"/>
          </a:xfrm>
        </p:grpSpPr>
        <p:cxnSp>
          <p:nvCxnSpPr>
            <p:cNvPr id="217" name="Straight Connector 216"/>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218" name="Straight Connector 217"/>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219" name="Straight Connector 218"/>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220" name="Straight Connector 219"/>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221" name="TextBox 220"/>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CMS4	</a:t>
              </a:r>
            </a:p>
          </p:txBody>
        </p:sp>
        <p:sp>
          <p:nvSpPr>
            <p:cNvPr id="222" name="TextBox 221"/>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fr-FR" sz="1000" kern="0" dirty="0" smtClean="0">
                  <a:latin typeface="Arial" panose="020B0604020202020204" pitchFamily="34" charset="0"/>
                  <a:cs typeface="Arial" panose="020B0604020202020204" pitchFamily="34" charset="0"/>
                </a:rPr>
                <a:t>Log-</a:t>
              </a:r>
              <a:r>
                <a:rPr lang="fr-FR" sz="1000" kern="0" dirty="0" err="1" smtClean="0">
                  <a:latin typeface="Arial" panose="020B0604020202020204" pitchFamily="34" charset="0"/>
                  <a:cs typeface="Arial" panose="020B0604020202020204" pitchFamily="34" charset="0"/>
                </a:rPr>
                <a:t>rank</a:t>
              </a:r>
              <a:r>
                <a:rPr lang="fr-FR" sz="1000" kern="0" dirty="0" smtClean="0">
                  <a:latin typeface="Arial" panose="020B0604020202020204" pitchFamily="34" charset="0"/>
                  <a:cs typeface="Arial" panose="020B0604020202020204" pitchFamily="34" charset="0"/>
                </a:rPr>
                <a:t> p&lt;0,0001 </a:t>
              </a:r>
            </a:p>
          </p:txBody>
        </p:sp>
        <p:sp>
          <p:nvSpPr>
            <p:cNvPr id="223" name="TextBox 222"/>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CMS3	</a:t>
              </a:r>
            </a:p>
          </p:txBody>
        </p:sp>
        <p:sp>
          <p:nvSpPr>
            <p:cNvPr id="224" name="TextBox 223"/>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CMS2	</a:t>
              </a:r>
            </a:p>
          </p:txBody>
        </p:sp>
        <p:sp>
          <p:nvSpPr>
            <p:cNvPr id="225" name="TextBox 224"/>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fr-FR" sz="1000" kern="0" smtClean="0">
                  <a:latin typeface="Arial" panose="020B0604020202020204" pitchFamily="34" charset="0"/>
                  <a:cs typeface="Arial" panose="020B0604020202020204" pitchFamily="34" charset="0"/>
                </a:rPr>
                <a:t>CMS1	</a:t>
              </a:r>
            </a:p>
          </p:txBody>
        </p:sp>
      </p:grpSp>
      <p:sp>
        <p:nvSpPr>
          <p:cNvPr id="227"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chemeClr val="tx1"/>
                </a:solidFill>
              </a:rPr>
              <a:t>Résultats </a:t>
            </a:r>
            <a:endParaRPr lang="fr-FR" b="1" kern="0" dirty="0">
              <a:solidFill>
                <a:schemeClr val="tx1"/>
              </a:solidFill>
            </a:endParaRPr>
          </a:p>
        </p:txBody>
      </p:sp>
    </p:spTree>
    <p:extLst>
      <p:ext uri="{BB962C8B-B14F-4D97-AF65-F5344CB8AC3E}">
        <p14:creationId xmlns:p14="http://schemas.microsoft.com/office/powerpoint/2010/main" val="10760580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3511</a:t>
            </a:r>
            <a:r>
              <a:rPr lang="fr-FR" dirty="0" smtClean="0"/>
              <a:t>: Impact de la classification moléculaire consensus (CMS) sur la survie globale et la survie sans progression chez les patients avec cancer colorectal métastatique: analyse de CALGB/SWOG 80405 (Alliance) </a:t>
            </a:r>
            <a:br>
              <a:rPr lang="fr-FR" dirty="0" smtClean="0"/>
            </a:br>
            <a:r>
              <a:rPr lang="fr-FR" dirty="0" smtClean="0"/>
              <a:t>– Lenz H-J, et al</a:t>
            </a:r>
            <a:endParaRPr lang="en-GB" dirty="0"/>
          </a:p>
        </p:txBody>
      </p:sp>
      <p:sp>
        <p:nvSpPr>
          <p:cNvPr id="5" name="Text Placeholder 4"/>
          <p:cNvSpPr>
            <a:spLocks noGrp="1"/>
          </p:cNvSpPr>
          <p:nvPr>
            <p:ph type="body" sz="quarter" idx="11"/>
          </p:nvPr>
        </p:nvSpPr>
        <p:spPr/>
        <p:txBody>
          <a:bodyPr/>
          <a:lstStyle/>
          <a:p>
            <a:r>
              <a:rPr lang="en-GB" smtClean="0"/>
              <a:t>Lenz H-J, et al. J Clin Oncol 2017;35(Suppl):Abstr 3511</a:t>
            </a:r>
            <a:endParaRPr lang="en-GB" dirty="0"/>
          </a:p>
        </p:txBody>
      </p:sp>
      <p:grpSp>
        <p:nvGrpSpPr>
          <p:cNvPr id="89" name="Group 88"/>
          <p:cNvGrpSpPr/>
          <p:nvPr/>
        </p:nvGrpSpPr>
        <p:grpSpPr>
          <a:xfrm>
            <a:off x="775829" y="1869227"/>
            <a:ext cx="3722524" cy="2701361"/>
            <a:chOff x="518518" y="2559915"/>
            <a:chExt cx="3722524" cy="2701361"/>
          </a:xfrm>
        </p:grpSpPr>
        <p:sp>
          <p:nvSpPr>
            <p:cNvPr id="90" name="Freeform 89"/>
            <p:cNvSpPr/>
            <p:nvPr/>
          </p:nvSpPr>
          <p:spPr>
            <a:xfrm>
              <a:off x="639683" y="2630459"/>
              <a:ext cx="3600107" cy="2262975"/>
            </a:xfrm>
            <a:custGeom>
              <a:avLst/>
              <a:gdLst>
                <a:gd name="connsiteX0" fmla="*/ 0 w 3647732"/>
                <a:gd name="connsiteY0" fmla="*/ 0 h 2262975"/>
                <a:gd name="connsiteX1" fmla="*/ 75651 w 3647732"/>
                <a:gd name="connsiteY1" fmla="*/ 0 h 2262975"/>
                <a:gd name="connsiteX2" fmla="*/ 75651 w 3647732"/>
                <a:gd name="connsiteY2" fmla="*/ 115122 h 2262975"/>
                <a:gd name="connsiteX3" fmla="*/ 92097 w 3647732"/>
                <a:gd name="connsiteY3" fmla="*/ 115122 h 2262975"/>
                <a:gd name="connsiteX4" fmla="*/ 92097 w 3647732"/>
                <a:gd name="connsiteY4" fmla="*/ 177617 h 2262975"/>
                <a:gd name="connsiteX5" fmla="*/ 105254 w 3647732"/>
                <a:gd name="connsiteY5" fmla="*/ 177617 h 2262975"/>
                <a:gd name="connsiteX6" fmla="*/ 105254 w 3647732"/>
                <a:gd name="connsiteY6" fmla="*/ 292739 h 2262975"/>
                <a:gd name="connsiteX7" fmla="*/ 184195 w 3647732"/>
                <a:gd name="connsiteY7" fmla="*/ 292739 h 2262975"/>
                <a:gd name="connsiteX8" fmla="*/ 184195 w 3647732"/>
                <a:gd name="connsiteY8" fmla="*/ 351945 h 2262975"/>
                <a:gd name="connsiteX9" fmla="*/ 210509 w 3647732"/>
                <a:gd name="connsiteY9" fmla="*/ 351945 h 2262975"/>
                <a:gd name="connsiteX10" fmla="*/ 210509 w 3647732"/>
                <a:gd name="connsiteY10" fmla="*/ 414440 h 2262975"/>
                <a:gd name="connsiteX11" fmla="*/ 226955 w 3647732"/>
                <a:gd name="connsiteY11" fmla="*/ 414440 h 2262975"/>
                <a:gd name="connsiteX12" fmla="*/ 226955 w 3647732"/>
                <a:gd name="connsiteY12" fmla="*/ 588768 h 2262975"/>
                <a:gd name="connsiteX13" fmla="*/ 236823 w 3647732"/>
                <a:gd name="connsiteY13" fmla="*/ 588768 h 2262975"/>
                <a:gd name="connsiteX14" fmla="*/ 236823 w 3647732"/>
                <a:gd name="connsiteY14" fmla="*/ 644685 h 2262975"/>
                <a:gd name="connsiteX15" fmla="*/ 342077 w 3647732"/>
                <a:gd name="connsiteY15" fmla="*/ 644685 h 2262975"/>
                <a:gd name="connsiteX16" fmla="*/ 342077 w 3647732"/>
                <a:gd name="connsiteY16" fmla="*/ 697312 h 2262975"/>
                <a:gd name="connsiteX17" fmla="*/ 351945 w 3647732"/>
                <a:gd name="connsiteY17" fmla="*/ 697312 h 2262975"/>
                <a:gd name="connsiteX18" fmla="*/ 351945 w 3647732"/>
                <a:gd name="connsiteY18" fmla="*/ 759807 h 2262975"/>
                <a:gd name="connsiteX19" fmla="*/ 374969 w 3647732"/>
                <a:gd name="connsiteY19" fmla="*/ 759807 h 2262975"/>
                <a:gd name="connsiteX20" fmla="*/ 374969 w 3647732"/>
                <a:gd name="connsiteY20" fmla="*/ 815723 h 2262975"/>
                <a:gd name="connsiteX21" fmla="*/ 417729 w 3647732"/>
                <a:gd name="connsiteY21" fmla="*/ 815723 h 2262975"/>
                <a:gd name="connsiteX22" fmla="*/ 417729 w 3647732"/>
                <a:gd name="connsiteY22" fmla="*/ 871640 h 2262975"/>
                <a:gd name="connsiteX23" fmla="*/ 430886 w 3647732"/>
                <a:gd name="connsiteY23" fmla="*/ 871640 h 2262975"/>
                <a:gd name="connsiteX24" fmla="*/ 430886 w 3647732"/>
                <a:gd name="connsiteY24" fmla="*/ 934135 h 2262975"/>
                <a:gd name="connsiteX25" fmla="*/ 480224 w 3647732"/>
                <a:gd name="connsiteY25" fmla="*/ 934135 h 2262975"/>
                <a:gd name="connsiteX26" fmla="*/ 480224 w 3647732"/>
                <a:gd name="connsiteY26" fmla="*/ 1003208 h 2262975"/>
                <a:gd name="connsiteX27" fmla="*/ 496670 w 3647732"/>
                <a:gd name="connsiteY27" fmla="*/ 1003208 h 2262975"/>
                <a:gd name="connsiteX28" fmla="*/ 496670 w 3647732"/>
                <a:gd name="connsiteY28" fmla="*/ 1111752 h 2262975"/>
                <a:gd name="connsiteX29" fmla="*/ 562454 w 3647732"/>
                <a:gd name="connsiteY29" fmla="*/ 1111752 h 2262975"/>
                <a:gd name="connsiteX30" fmla="*/ 562454 w 3647732"/>
                <a:gd name="connsiteY30" fmla="*/ 1220296 h 2262975"/>
                <a:gd name="connsiteX31" fmla="*/ 582189 w 3647732"/>
                <a:gd name="connsiteY31" fmla="*/ 1220296 h 2262975"/>
                <a:gd name="connsiteX32" fmla="*/ 582189 w 3647732"/>
                <a:gd name="connsiteY32" fmla="*/ 1286080 h 2262975"/>
                <a:gd name="connsiteX33" fmla="*/ 621660 w 3647732"/>
                <a:gd name="connsiteY33" fmla="*/ 1286080 h 2262975"/>
                <a:gd name="connsiteX34" fmla="*/ 621660 w 3647732"/>
                <a:gd name="connsiteY34" fmla="*/ 1401203 h 2262975"/>
                <a:gd name="connsiteX35" fmla="*/ 661130 w 3647732"/>
                <a:gd name="connsiteY35" fmla="*/ 1401203 h 2262975"/>
                <a:gd name="connsiteX36" fmla="*/ 661130 w 3647732"/>
                <a:gd name="connsiteY36" fmla="*/ 1526193 h 2262975"/>
                <a:gd name="connsiteX37" fmla="*/ 822302 w 3647732"/>
                <a:gd name="connsiteY37" fmla="*/ 1526193 h 2262975"/>
                <a:gd name="connsiteX38" fmla="*/ 822302 w 3647732"/>
                <a:gd name="connsiteY38" fmla="*/ 1582109 h 2262975"/>
                <a:gd name="connsiteX39" fmla="*/ 835459 w 3647732"/>
                <a:gd name="connsiteY39" fmla="*/ 1582109 h 2262975"/>
                <a:gd name="connsiteX40" fmla="*/ 835459 w 3647732"/>
                <a:gd name="connsiteY40" fmla="*/ 1700521 h 2262975"/>
                <a:gd name="connsiteX41" fmla="*/ 865061 w 3647732"/>
                <a:gd name="connsiteY41" fmla="*/ 1700521 h 2262975"/>
                <a:gd name="connsiteX42" fmla="*/ 865061 w 3647732"/>
                <a:gd name="connsiteY42" fmla="*/ 1756437 h 2262975"/>
                <a:gd name="connsiteX43" fmla="*/ 967027 w 3647732"/>
                <a:gd name="connsiteY43" fmla="*/ 1756437 h 2262975"/>
                <a:gd name="connsiteX44" fmla="*/ 967027 w 3647732"/>
                <a:gd name="connsiteY44" fmla="*/ 1812354 h 2262975"/>
                <a:gd name="connsiteX45" fmla="*/ 1032811 w 3647732"/>
                <a:gd name="connsiteY45" fmla="*/ 1812354 h 2262975"/>
                <a:gd name="connsiteX46" fmla="*/ 1032811 w 3647732"/>
                <a:gd name="connsiteY46" fmla="*/ 1878138 h 2262975"/>
                <a:gd name="connsiteX47" fmla="*/ 1161090 w 3647732"/>
                <a:gd name="connsiteY47" fmla="*/ 1878138 h 2262975"/>
                <a:gd name="connsiteX48" fmla="*/ 1161090 w 3647732"/>
                <a:gd name="connsiteY48" fmla="*/ 1930765 h 2262975"/>
                <a:gd name="connsiteX49" fmla="*/ 1476854 w 3647732"/>
                <a:gd name="connsiteY49" fmla="*/ 1930765 h 2262975"/>
                <a:gd name="connsiteX50" fmla="*/ 1476854 w 3647732"/>
                <a:gd name="connsiteY50" fmla="*/ 1999839 h 2262975"/>
                <a:gd name="connsiteX51" fmla="*/ 1572241 w 3647732"/>
                <a:gd name="connsiteY51" fmla="*/ 1999839 h 2262975"/>
                <a:gd name="connsiteX52" fmla="*/ 1572241 w 3647732"/>
                <a:gd name="connsiteY52" fmla="*/ 2059044 h 2262975"/>
                <a:gd name="connsiteX53" fmla="*/ 1624869 w 3647732"/>
                <a:gd name="connsiteY53" fmla="*/ 2059044 h 2262975"/>
                <a:gd name="connsiteX54" fmla="*/ 1624869 w 3647732"/>
                <a:gd name="connsiteY54" fmla="*/ 2131407 h 2262975"/>
                <a:gd name="connsiteX55" fmla="*/ 1634736 w 3647732"/>
                <a:gd name="connsiteY55" fmla="*/ 2131407 h 2262975"/>
                <a:gd name="connsiteX56" fmla="*/ 1634736 w 3647732"/>
                <a:gd name="connsiteY56" fmla="*/ 2190613 h 2262975"/>
                <a:gd name="connsiteX57" fmla="*/ 2180745 w 3647732"/>
                <a:gd name="connsiteY57" fmla="*/ 2190613 h 2262975"/>
                <a:gd name="connsiteX58" fmla="*/ 2180745 w 3647732"/>
                <a:gd name="connsiteY58" fmla="*/ 2262975 h 2262975"/>
                <a:gd name="connsiteX59" fmla="*/ 3647732 w 3647732"/>
                <a:gd name="connsiteY59" fmla="*/ 2262975 h 2262975"/>
                <a:gd name="connsiteX0" fmla="*/ 0 w 3600107"/>
                <a:gd name="connsiteY0" fmla="*/ 2381 h 2262975"/>
                <a:gd name="connsiteX1" fmla="*/ 28026 w 3600107"/>
                <a:gd name="connsiteY1" fmla="*/ 0 h 2262975"/>
                <a:gd name="connsiteX2" fmla="*/ 28026 w 3600107"/>
                <a:gd name="connsiteY2" fmla="*/ 115122 h 2262975"/>
                <a:gd name="connsiteX3" fmla="*/ 44472 w 3600107"/>
                <a:gd name="connsiteY3" fmla="*/ 115122 h 2262975"/>
                <a:gd name="connsiteX4" fmla="*/ 44472 w 3600107"/>
                <a:gd name="connsiteY4" fmla="*/ 177617 h 2262975"/>
                <a:gd name="connsiteX5" fmla="*/ 57629 w 3600107"/>
                <a:gd name="connsiteY5" fmla="*/ 177617 h 2262975"/>
                <a:gd name="connsiteX6" fmla="*/ 57629 w 3600107"/>
                <a:gd name="connsiteY6" fmla="*/ 292739 h 2262975"/>
                <a:gd name="connsiteX7" fmla="*/ 136570 w 3600107"/>
                <a:gd name="connsiteY7" fmla="*/ 292739 h 2262975"/>
                <a:gd name="connsiteX8" fmla="*/ 136570 w 3600107"/>
                <a:gd name="connsiteY8" fmla="*/ 351945 h 2262975"/>
                <a:gd name="connsiteX9" fmla="*/ 162884 w 3600107"/>
                <a:gd name="connsiteY9" fmla="*/ 351945 h 2262975"/>
                <a:gd name="connsiteX10" fmla="*/ 162884 w 3600107"/>
                <a:gd name="connsiteY10" fmla="*/ 414440 h 2262975"/>
                <a:gd name="connsiteX11" fmla="*/ 179330 w 3600107"/>
                <a:gd name="connsiteY11" fmla="*/ 414440 h 2262975"/>
                <a:gd name="connsiteX12" fmla="*/ 179330 w 3600107"/>
                <a:gd name="connsiteY12" fmla="*/ 588768 h 2262975"/>
                <a:gd name="connsiteX13" fmla="*/ 189198 w 3600107"/>
                <a:gd name="connsiteY13" fmla="*/ 588768 h 2262975"/>
                <a:gd name="connsiteX14" fmla="*/ 189198 w 3600107"/>
                <a:gd name="connsiteY14" fmla="*/ 644685 h 2262975"/>
                <a:gd name="connsiteX15" fmla="*/ 294452 w 3600107"/>
                <a:gd name="connsiteY15" fmla="*/ 644685 h 2262975"/>
                <a:gd name="connsiteX16" fmla="*/ 294452 w 3600107"/>
                <a:gd name="connsiteY16" fmla="*/ 697312 h 2262975"/>
                <a:gd name="connsiteX17" fmla="*/ 304320 w 3600107"/>
                <a:gd name="connsiteY17" fmla="*/ 697312 h 2262975"/>
                <a:gd name="connsiteX18" fmla="*/ 304320 w 3600107"/>
                <a:gd name="connsiteY18" fmla="*/ 759807 h 2262975"/>
                <a:gd name="connsiteX19" fmla="*/ 327344 w 3600107"/>
                <a:gd name="connsiteY19" fmla="*/ 759807 h 2262975"/>
                <a:gd name="connsiteX20" fmla="*/ 327344 w 3600107"/>
                <a:gd name="connsiteY20" fmla="*/ 815723 h 2262975"/>
                <a:gd name="connsiteX21" fmla="*/ 370104 w 3600107"/>
                <a:gd name="connsiteY21" fmla="*/ 815723 h 2262975"/>
                <a:gd name="connsiteX22" fmla="*/ 370104 w 3600107"/>
                <a:gd name="connsiteY22" fmla="*/ 871640 h 2262975"/>
                <a:gd name="connsiteX23" fmla="*/ 383261 w 3600107"/>
                <a:gd name="connsiteY23" fmla="*/ 871640 h 2262975"/>
                <a:gd name="connsiteX24" fmla="*/ 383261 w 3600107"/>
                <a:gd name="connsiteY24" fmla="*/ 934135 h 2262975"/>
                <a:gd name="connsiteX25" fmla="*/ 432599 w 3600107"/>
                <a:gd name="connsiteY25" fmla="*/ 934135 h 2262975"/>
                <a:gd name="connsiteX26" fmla="*/ 432599 w 3600107"/>
                <a:gd name="connsiteY26" fmla="*/ 1003208 h 2262975"/>
                <a:gd name="connsiteX27" fmla="*/ 449045 w 3600107"/>
                <a:gd name="connsiteY27" fmla="*/ 1003208 h 2262975"/>
                <a:gd name="connsiteX28" fmla="*/ 449045 w 3600107"/>
                <a:gd name="connsiteY28" fmla="*/ 1111752 h 2262975"/>
                <a:gd name="connsiteX29" fmla="*/ 514829 w 3600107"/>
                <a:gd name="connsiteY29" fmla="*/ 1111752 h 2262975"/>
                <a:gd name="connsiteX30" fmla="*/ 514829 w 3600107"/>
                <a:gd name="connsiteY30" fmla="*/ 1220296 h 2262975"/>
                <a:gd name="connsiteX31" fmla="*/ 534564 w 3600107"/>
                <a:gd name="connsiteY31" fmla="*/ 1220296 h 2262975"/>
                <a:gd name="connsiteX32" fmla="*/ 534564 w 3600107"/>
                <a:gd name="connsiteY32" fmla="*/ 1286080 h 2262975"/>
                <a:gd name="connsiteX33" fmla="*/ 574035 w 3600107"/>
                <a:gd name="connsiteY33" fmla="*/ 1286080 h 2262975"/>
                <a:gd name="connsiteX34" fmla="*/ 574035 w 3600107"/>
                <a:gd name="connsiteY34" fmla="*/ 1401203 h 2262975"/>
                <a:gd name="connsiteX35" fmla="*/ 613505 w 3600107"/>
                <a:gd name="connsiteY35" fmla="*/ 1401203 h 2262975"/>
                <a:gd name="connsiteX36" fmla="*/ 613505 w 3600107"/>
                <a:gd name="connsiteY36" fmla="*/ 1526193 h 2262975"/>
                <a:gd name="connsiteX37" fmla="*/ 774677 w 3600107"/>
                <a:gd name="connsiteY37" fmla="*/ 1526193 h 2262975"/>
                <a:gd name="connsiteX38" fmla="*/ 774677 w 3600107"/>
                <a:gd name="connsiteY38" fmla="*/ 1582109 h 2262975"/>
                <a:gd name="connsiteX39" fmla="*/ 787834 w 3600107"/>
                <a:gd name="connsiteY39" fmla="*/ 1582109 h 2262975"/>
                <a:gd name="connsiteX40" fmla="*/ 787834 w 3600107"/>
                <a:gd name="connsiteY40" fmla="*/ 1700521 h 2262975"/>
                <a:gd name="connsiteX41" fmla="*/ 817436 w 3600107"/>
                <a:gd name="connsiteY41" fmla="*/ 1700521 h 2262975"/>
                <a:gd name="connsiteX42" fmla="*/ 817436 w 3600107"/>
                <a:gd name="connsiteY42" fmla="*/ 1756437 h 2262975"/>
                <a:gd name="connsiteX43" fmla="*/ 919402 w 3600107"/>
                <a:gd name="connsiteY43" fmla="*/ 1756437 h 2262975"/>
                <a:gd name="connsiteX44" fmla="*/ 919402 w 3600107"/>
                <a:gd name="connsiteY44" fmla="*/ 1812354 h 2262975"/>
                <a:gd name="connsiteX45" fmla="*/ 985186 w 3600107"/>
                <a:gd name="connsiteY45" fmla="*/ 1812354 h 2262975"/>
                <a:gd name="connsiteX46" fmla="*/ 985186 w 3600107"/>
                <a:gd name="connsiteY46" fmla="*/ 1878138 h 2262975"/>
                <a:gd name="connsiteX47" fmla="*/ 1113465 w 3600107"/>
                <a:gd name="connsiteY47" fmla="*/ 1878138 h 2262975"/>
                <a:gd name="connsiteX48" fmla="*/ 1113465 w 3600107"/>
                <a:gd name="connsiteY48" fmla="*/ 1930765 h 2262975"/>
                <a:gd name="connsiteX49" fmla="*/ 1429229 w 3600107"/>
                <a:gd name="connsiteY49" fmla="*/ 1930765 h 2262975"/>
                <a:gd name="connsiteX50" fmla="*/ 1429229 w 3600107"/>
                <a:gd name="connsiteY50" fmla="*/ 1999839 h 2262975"/>
                <a:gd name="connsiteX51" fmla="*/ 1524616 w 3600107"/>
                <a:gd name="connsiteY51" fmla="*/ 1999839 h 2262975"/>
                <a:gd name="connsiteX52" fmla="*/ 1524616 w 3600107"/>
                <a:gd name="connsiteY52" fmla="*/ 2059044 h 2262975"/>
                <a:gd name="connsiteX53" fmla="*/ 1577244 w 3600107"/>
                <a:gd name="connsiteY53" fmla="*/ 2059044 h 2262975"/>
                <a:gd name="connsiteX54" fmla="*/ 1577244 w 3600107"/>
                <a:gd name="connsiteY54" fmla="*/ 2131407 h 2262975"/>
                <a:gd name="connsiteX55" fmla="*/ 1587111 w 3600107"/>
                <a:gd name="connsiteY55" fmla="*/ 2131407 h 2262975"/>
                <a:gd name="connsiteX56" fmla="*/ 1587111 w 3600107"/>
                <a:gd name="connsiteY56" fmla="*/ 2190613 h 2262975"/>
                <a:gd name="connsiteX57" fmla="*/ 2133120 w 3600107"/>
                <a:gd name="connsiteY57" fmla="*/ 2190613 h 2262975"/>
                <a:gd name="connsiteX58" fmla="*/ 2133120 w 3600107"/>
                <a:gd name="connsiteY58" fmla="*/ 2262975 h 2262975"/>
                <a:gd name="connsiteX59" fmla="*/ 3600107 w 3600107"/>
                <a:gd name="connsiteY59" fmla="*/ 2262975 h 226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00107" h="2262975">
                  <a:moveTo>
                    <a:pt x="0" y="2381"/>
                  </a:moveTo>
                  <a:lnTo>
                    <a:pt x="28026" y="0"/>
                  </a:lnTo>
                  <a:lnTo>
                    <a:pt x="28026" y="115122"/>
                  </a:lnTo>
                  <a:lnTo>
                    <a:pt x="44472" y="115122"/>
                  </a:lnTo>
                  <a:lnTo>
                    <a:pt x="44472" y="177617"/>
                  </a:lnTo>
                  <a:lnTo>
                    <a:pt x="57629" y="177617"/>
                  </a:lnTo>
                  <a:lnTo>
                    <a:pt x="57629" y="292739"/>
                  </a:lnTo>
                  <a:lnTo>
                    <a:pt x="136570" y="292739"/>
                  </a:lnTo>
                  <a:lnTo>
                    <a:pt x="136570" y="351945"/>
                  </a:lnTo>
                  <a:lnTo>
                    <a:pt x="162884" y="351945"/>
                  </a:lnTo>
                  <a:lnTo>
                    <a:pt x="162884" y="414440"/>
                  </a:lnTo>
                  <a:lnTo>
                    <a:pt x="179330" y="414440"/>
                  </a:lnTo>
                  <a:lnTo>
                    <a:pt x="179330" y="588768"/>
                  </a:lnTo>
                  <a:lnTo>
                    <a:pt x="189198" y="588768"/>
                  </a:lnTo>
                  <a:lnTo>
                    <a:pt x="189198" y="644685"/>
                  </a:lnTo>
                  <a:lnTo>
                    <a:pt x="294452" y="644685"/>
                  </a:lnTo>
                  <a:lnTo>
                    <a:pt x="294452" y="697312"/>
                  </a:lnTo>
                  <a:lnTo>
                    <a:pt x="304320" y="697312"/>
                  </a:lnTo>
                  <a:lnTo>
                    <a:pt x="304320" y="759807"/>
                  </a:lnTo>
                  <a:lnTo>
                    <a:pt x="327344" y="759807"/>
                  </a:lnTo>
                  <a:lnTo>
                    <a:pt x="327344" y="815723"/>
                  </a:lnTo>
                  <a:lnTo>
                    <a:pt x="370104" y="815723"/>
                  </a:lnTo>
                  <a:lnTo>
                    <a:pt x="370104" y="871640"/>
                  </a:lnTo>
                  <a:lnTo>
                    <a:pt x="383261" y="871640"/>
                  </a:lnTo>
                  <a:lnTo>
                    <a:pt x="383261" y="934135"/>
                  </a:lnTo>
                  <a:lnTo>
                    <a:pt x="432599" y="934135"/>
                  </a:lnTo>
                  <a:lnTo>
                    <a:pt x="432599" y="1003208"/>
                  </a:lnTo>
                  <a:lnTo>
                    <a:pt x="449045" y="1003208"/>
                  </a:lnTo>
                  <a:lnTo>
                    <a:pt x="449045" y="1111752"/>
                  </a:lnTo>
                  <a:lnTo>
                    <a:pt x="514829" y="1111752"/>
                  </a:lnTo>
                  <a:lnTo>
                    <a:pt x="514829" y="1220296"/>
                  </a:lnTo>
                  <a:lnTo>
                    <a:pt x="534564" y="1220296"/>
                  </a:lnTo>
                  <a:lnTo>
                    <a:pt x="534564" y="1286080"/>
                  </a:lnTo>
                  <a:lnTo>
                    <a:pt x="574035" y="1286080"/>
                  </a:lnTo>
                  <a:lnTo>
                    <a:pt x="574035" y="1401203"/>
                  </a:lnTo>
                  <a:lnTo>
                    <a:pt x="613505" y="1401203"/>
                  </a:lnTo>
                  <a:lnTo>
                    <a:pt x="613505" y="1526193"/>
                  </a:lnTo>
                  <a:lnTo>
                    <a:pt x="774677" y="1526193"/>
                  </a:lnTo>
                  <a:lnTo>
                    <a:pt x="774677" y="1582109"/>
                  </a:lnTo>
                  <a:lnTo>
                    <a:pt x="787834" y="1582109"/>
                  </a:lnTo>
                  <a:lnTo>
                    <a:pt x="787834" y="1700521"/>
                  </a:lnTo>
                  <a:lnTo>
                    <a:pt x="817436" y="1700521"/>
                  </a:lnTo>
                  <a:lnTo>
                    <a:pt x="817436" y="1756437"/>
                  </a:lnTo>
                  <a:lnTo>
                    <a:pt x="919402" y="1756437"/>
                  </a:lnTo>
                  <a:lnTo>
                    <a:pt x="919402" y="1812354"/>
                  </a:lnTo>
                  <a:lnTo>
                    <a:pt x="985186" y="1812354"/>
                  </a:lnTo>
                  <a:lnTo>
                    <a:pt x="985186" y="1878138"/>
                  </a:lnTo>
                  <a:lnTo>
                    <a:pt x="1113465" y="1878138"/>
                  </a:lnTo>
                  <a:lnTo>
                    <a:pt x="1113465" y="1930765"/>
                  </a:lnTo>
                  <a:lnTo>
                    <a:pt x="1429229" y="1930765"/>
                  </a:lnTo>
                  <a:lnTo>
                    <a:pt x="1429229" y="1999839"/>
                  </a:lnTo>
                  <a:lnTo>
                    <a:pt x="1524616" y="1999839"/>
                  </a:lnTo>
                  <a:lnTo>
                    <a:pt x="1524616" y="2059044"/>
                  </a:lnTo>
                  <a:lnTo>
                    <a:pt x="1577244" y="2059044"/>
                  </a:lnTo>
                  <a:lnTo>
                    <a:pt x="1577244" y="2131407"/>
                  </a:lnTo>
                  <a:lnTo>
                    <a:pt x="1587111" y="2131407"/>
                  </a:lnTo>
                  <a:lnTo>
                    <a:pt x="1587111" y="2190613"/>
                  </a:lnTo>
                  <a:lnTo>
                    <a:pt x="2133120" y="2190613"/>
                  </a:lnTo>
                  <a:lnTo>
                    <a:pt x="2133120" y="2262975"/>
                  </a:lnTo>
                  <a:lnTo>
                    <a:pt x="3600107" y="2262975"/>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en-GB" kern="0" dirty="0" smtClean="0">
                <a:latin typeface="Calibri"/>
                <a:cs typeface="Arial"/>
              </a:endParaRPr>
            </a:p>
          </p:txBody>
        </p:sp>
        <p:sp>
          <p:nvSpPr>
            <p:cNvPr id="91" name="Freeform 90"/>
            <p:cNvSpPr/>
            <p:nvPr/>
          </p:nvSpPr>
          <p:spPr>
            <a:xfrm>
              <a:off x="648269" y="2559915"/>
              <a:ext cx="3592773" cy="2554584"/>
            </a:xfrm>
            <a:custGeom>
              <a:avLst/>
              <a:gdLst>
                <a:gd name="connsiteX0" fmla="*/ 0 w 3592773"/>
                <a:gd name="connsiteY0" fmla="*/ 0 h 2576015"/>
                <a:gd name="connsiteX1" fmla="*/ 0 w 3592773"/>
                <a:gd name="connsiteY1" fmla="*/ 51179 h 2576015"/>
                <a:gd name="connsiteX2" fmla="*/ 51179 w 3592773"/>
                <a:gd name="connsiteY2" fmla="*/ 51179 h 2576015"/>
                <a:gd name="connsiteX3" fmla="*/ 51179 w 3592773"/>
                <a:gd name="connsiteY3" fmla="*/ 88710 h 2576015"/>
                <a:gd name="connsiteX4" fmla="*/ 136477 w 3592773"/>
                <a:gd name="connsiteY4" fmla="*/ 88710 h 2576015"/>
                <a:gd name="connsiteX5" fmla="*/ 136477 w 3592773"/>
                <a:gd name="connsiteY5" fmla="*/ 119417 h 2576015"/>
                <a:gd name="connsiteX6" fmla="*/ 167185 w 3592773"/>
                <a:gd name="connsiteY6" fmla="*/ 119417 h 2576015"/>
                <a:gd name="connsiteX7" fmla="*/ 167185 w 3592773"/>
                <a:gd name="connsiteY7" fmla="*/ 146713 h 2576015"/>
                <a:gd name="connsiteX8" fmla="*/ 177421 w 3592773"/>
                <a:gd name="connsiteY8" fmla="*/ 146713 h 2576015"/>
                <a:gd name="connsiteX9" fmla="*/ 177421 w 3592773"/>
                <a:gd name="connsiteY9" fmla="*/ 163773 h 2576015"/>
                <a:gd name="connsiteX10" fmla="*/ 218364 w 3592773"/>
                <a:gd name="connsiteY10" fmla="*/ 163773 h 2576015"/>
                <a:gd name="connsiteX11" fmla="*/ 218364 w 3592773"/>
                <a:gd name="connsiteY11" fmla="*/ 191068 h 2576015"/>
                <a:gd name="connsiteX12" fmla="*/ 235424 w 3592773"/>
                <a:gd name="connsiteY12" fmla="*/ 191068 h 2576015"/>
                <a:gd name="connsiteX13" fmla="*/ 235424 w 3592773"/>
                <a:gd name="connsiteY13" fmla="*/ 208128 h 2576015"/>
                <a:gd name="connsiteX14" fmla="*/ 337782 w 3592773"/>
                <a:gd name="connsiteY14" fmla="*/ 208128 h 2576015"/>
                <a:gd name="connsiteX15" fmla="*/ 337782 w 3592773"/>
                <a:gd name="connsiteY15" fmla="*/ 249071 h 2576015"/>
                <a:gd name="connsiteX16" fmla="*/ 351430 w 3592773"/>
                <a:gd name="connsiteY16" fmla="*/ 249071 h 2576015"/>
                <a:gd name="connsiteX17" fmla="*/ 351430 w 3592773"/>
                <a:gd name="connsiteY17" fmla="*/ 290015 h 2576015"/>
                <a:gd name="connsiteX18" fmla="*/ 388961 w 3592773"/>
                <a:gd name="connsiteY18" fmla="*/ 290015 h 2576015"/>
                <a:gd name="connsiteX19" fmla="*/ 388961 w 3592773"/>
                <a:gd name="connsiteY19" fmla="*/ 317310 h 2576015"/>
                <a:gd name="connsiteX20" fmla="*/ 446964 w 3592773"/>
                <a:gd name="connsiteY20" fmla="*/ 317310 h 2576015"/>
                <a:gd name="connsiteX21" fmla="*/ 446964 w 3592773"/>
                <a:gd name="connsiteY21" fmla="*/ 344606 h 2576015"/>
                <a:gd name="connsiteX22" fmla="*/ 460612 w 3592773"/>
                <a:gd name="connsiteY22" fmla="*/ 344606 h 2576015"/>
                <a:gd name="connsiteX23" fmla="*/ 460612 w 3592773"/>
                <a:gd name="connsiteY23" fmla="*/ 392373 h 2576015"/>
                <a:gd name="connsiteX24" fmla="*/ 481083 w 3592773"/>
                <a:gd name="connsiteY24" fmla="*/ 392373 h 2576015"/>
                <a:gd name="connsiteX25" fmla="*/ 481083 w 3592773"/>
                <a:gd name="connsiteY25" fmla="*/ 457200 h 2576015"/>
                <a:gd name="connsiteX26" fmla="*/ 491319 w 3592773"/>
                <a:gd name="connsiteY26" fmla="*/ 457200 h 2576015"/>
                <a:gd name="connsiteX27" fmla="*/ 491319 w 3592773"/>
                <a:gd name="connsiteY27" fmla="*/ 501555 h 2576015"/>
                <a:gd name="connsiteX28" fmla="*/ 511791 w 3592773"/>
                <a:gd name="connsiteY28" fmla="*/ 501555 h 2576015"/>
                <a:gd name="connsiteX29" fmla="*/ 511791 w 3592773"/>
                <a:gd name="connsiteY29" fmla="*/ 566382 h 2576015"/>
                <a:gd name="connsiteX30" fmla="*/ 528850 w 3592773"/>
                <a:gd name="connsiteY30" fmla="*/ 566382 h 2576015"/>
                <a:gd name="connsiteX31" fmla="*/ 528850 w 3592773"/>
                <a:gd name="connsiteY31" fmla="*/ 586853 h 2576015"/>
                <a:gd name="connsiteX32" fmla="*/ 552734 w 3592773"/>
                <a:gd name="connsiteY32" fmla="*/ 586853 h 2576015"/>
                <a:gd name="connsiteX33" fmla="*/ 552734 w 3592773"/>
                <a:gd name="connsiteY33" fmla="*/ 610737 h 2576015"/>
                <a:gd name="connsiteX34" fmla="*/ 569794 w 3592773"/>
                <a:gd name="connsiteY34" fmla="*/ 610737 h 2576015"/>
                <a:gd name="connsiteX35" fmla="*/ 569794 w 3592773"/>
                <a:gd name="connsiteY35" fmla="*/ 634620 h 2576015"/>
                <a:gd name="connsiteX36" fmla="*/ 569794 w 3592773"/>
                <a:gd name="connsiteY36" fmla="*/ 634620 h 2576015"/>
                <a:gd name="connsiteX37" fmla="*/ 569794 w 3592773"/>
                <a:gd name="connsiteY37" fmla="*/ 682388 h 2576015"/>
                <a:gd name="connsiteX38" fmla="*/ 586853 w 3592773"/>
                <a:gd name="connsiteY38" fmla="*/ 682388 h 2576015"/>
                <a:gd name="connsiteX39" fmla="*/ 586853 w 3592773"/>
                <a:gd name="connsiteY39" fmla="*/ 723331 h 2576015"/>
                <a:gd name="connsiteX40" fmla="*/ 593677 w 3592773"/>
                <a:gd name="connsiteY40" fmla="*/ 723331 h 2576015"/>
                <a:gd name="connsiteX41" fmla="*/ 593677 w 3592773"/>
                <a:gd name="connsiteY41" fmla="*/ 794982 h 2576015"/>
                <a:gd name="connsiteX42" fmla="*/ 603913 w 3592773"/>
                <a:gd name="connsiteY42" fmla="*/ 794982 h 2576015"/>
                <a:gd name="connsiteX43" fmla="*/ 603913 w 3592773"/>
                <a:gd name="connsiteY43" fmla="*/ 839337 h 2576015"/>
                <a:gd name="connsiteX44" fmla="*/ 620973 w 3592773"/>
                <a:gd name="connsiteY44" fmla="*/ 839337 h 2576015"/>
                <a:gd name="connsiteX45" fmla="*/ 620973 w 3592773"/>
                <a:gd name="connsiteY45" fmla="*/ 863220 h 2576015"/>
                <a:gd name="connsiteX46" fmla="*/ 620973 w 3592773"/>
                <a:gd name="connsiteY46" fmla="*/ 880280 h 2576015"/>
                <a:gd name="connsiteX47" fmla="*/ 661916 w 3592773"/>
                <a:gd name="connsiteY47" fmla="*/ 880280 h 2576015"/>
                <a:gd name="connsiteX48" fmla="*/ 661916 w 3592773"/>
                <a:gd name="connsiteY48" fmla="*/ 931459 h 2576015"/>
                <a:gd name="connsiteX49" fmla="*/ 668740 w 3592773"/>
                <a:gd name="connsiteY49" fmla="*/ 924635 h 2576015"/>
                <a:gd name="connsiteX50" fmla="*/ 668740 w 3592773"/>
                <a:gd name="connsiteY50" fmla="*/ 945107 h 2576015"/>
                <a:gd name="connsiteX51" fmla="*/ 696035 w 3592773"/>
                <a:gd name="connsiteY51" fmla="*/ 945107 h 2576015"/>
                <a:gd name="connsiteX52" fmla="*/ 696035 w 3592773"/>
                <a:gd name="connsiteY52" fmla="*/ 975815 h 2576015"/>
                <a:gd name="connsiteX53" fmla="*/ 706271 w 3592773"/>
                <a:gd name="connsiteY53" fmla="*/ 975815 h 2576015"/>
                <a:gd name="connsiteX54" fmla="*/ 706271 w 3592773"/>
                <a:gd name="connsiteY54" fmla="*/ 996286 h 2576015"/>
                <a:gd name="connsiteX55" fmla="*/ 706271 w 3592773"/>
                <a:gd name="connsiteY55" fmla="*/ 1006522 h 2576015"/>
                <a:gd name="connsiteX56" fmla="*/ 706271 w 3592773"/>
                <a:gd name="connsiteY56" fmla="*/ 1020170 h 2576015"/>
                <a:gd name="connsiteX57" fmla="*/ 719919 w 3592773"/>
                <a:gd name="connsiteY57" fmla="*/ 1020170 h 2576015"/>
                <a:gd name="connsiteX58" fmla="*/ 719919 w 3592773"/>
                <a:gd name="connsiteY58" fmla="*/ 1040641 h 2576015"/>
                <a:gd name="connsiteX59" fmla="*/ 726743 w 3592773"/>
                <a:gd name="connsiteY59" fmla="*/ 1040641 h 2576015"/>
                <a:gd name="connsiteX60" fmla="*/ 726743 w 3592773"/>
                <a:gd name="connsiteY60" fmla="*/ 1064525 h 2576015"/>
                <a:gd name="connsiteX61" fmla="*/ 733567 w 3592773"/>
                <a:gd name="connsiteY61" fmla="*/ 1071349 h 2576015"/>
                <a:gd name="connsiteX62" fmla="*/ 733567 w 3592773"/>
                <a:gd name="connsiteY62" fmla="*/ 1129352 h 2576015"/>
                <a:gd name="connsiteX63" fmla="*/ 754038 w 3592773"/>
                <a:gd name="connsiteY63" fmla="*/ 1129352 h 2576015"/>
                <a:gd name="connsiteX64" fmla="*/ 754038 w 3592773"/>
                <a:gd name="connsiteY64" fmla="*/ 1197591 h 2576015"/>
                <a:gd name="connsiteX65" fmla="*/ 771098 w 3592773"/>
                <a:gd name="connsiteY65" fmla="*/ 1197591 h 2576015"/>
                <a:gd name="connsiteX66" fmla="*/ 771098 w 3592773"/>
                <a:gd name="connsiteY66" fmla="*/ 1238534 h 2576015"/>
                <a:gd name="connsiteX67" fmla="*/ 829101 w 3592773"/>
                <a:gd name="connsiteY67" fmla="*/ 1238534 h 2576015"/>
                <a:gd name="connsiteX68" fmla="*/ 829101 w 3592773"/>
                <a:gd name="connsiteY68" fmla="*/ 1265829 h 2576015"/>
                <a:gd name="connsiteX69" fmla="*/ 852985 w 3592773"/>
                <a:gd name="connsiteY69" fmla="*/ 1265829 h 2576015"/>
                <a:gd name="connsiteX70" fmla="*/ 852985 w 3592773"/>
                <a:gd name="connsiteY70" fmla="*/ 1286301 h 2576015"/>
                <a:gd name="connsiteX71" fmla="*/ 866632 w 3592773"/>
                <a:gd name="connsiteY71" fmla="*/ 1286301 h 2576015"/>
                <a:gd name="connsiteX72" fmla="*/ 866632 w 3592773"/>
                <a:gd name="connsiteY72" fmla="*/ 1330656 h 2576015"/>
                <a:gd name="connsiteX73" fmla="*/ 887104 w 3592773"/>
                <a:gd name="connsiteY73" fmla="*/ 1330656 h 2576015"/>
                <a:gd name="connsiteX74" fmla="*/ 887104 w 3592773"/>
                <a:gd name="connsiteY74" fmla="*/ 1395483 h 2576015"/>
                <a:gd name="connsiteX75" fmla="*/ 907576 w 3592773"/>
                <a:gd name="connsiteY75" fmla="*/ 1395483 h 2576015"/>
                <a:gd name="connsiteX76" fmla="*/ 907576 w 3592773"/>
                <a:gd name="connsiteY76" fmla="*/ 1508077 h 2576015"/>
                <a:gd name="connsiteX77" fmla="*/ 955343 w 3592773"/>
                <a:gd name="connsiteY77" fmla="*/ 1508077 h 2576015"/>
                <a:gd name="connsiteX78" fmla="*/ 955343 w 3592773"/>
                <a:gd name="connsiteY78" fmla="*/ 1538785 h 2576015"/>
                <a:gd name="connsiteX79" fmla="*/ 955343 w 3592773"/>
                <a:gd name="connsiteY79" fmla="*/ 1538785 h 2576015"/>
                <a:gd name="connsiteX80" fmla="*/ 968990 w 3592773"/>
                <a:gd name="connsiteY80" fmla="*/ 1552432 h 2576015"/>
                <a:gd name="connsiteX81" fmla="*/ 1026994 w 3592773"/>
                <a:gd name="connsiteY81" fmla="*/ 1552432 h 2576015"/>
                <a:gd name="connsiteX82" fmla="*/ 1026994 w 3592773"/>
                <a:gd name="connsiteY82" fmla="*/ 1610435 h 2576015"/>
                <a:gd name="connsiteX83" fmla="*/ 1088409 w 3592773"/>
                <a:gd name="connsiteY83" fmla="*/ 1610435 h 2576015"/>
                <a:gd name="connsiteX84" fmla="*/ 1088409 w 3592773"/>
                <a:gd name="connsiteY84" fmla="*/ 1630907 h 2576015"/>
                <a:gd name="connsiteX85" fmla="*/ 1098644 w 3592773"/>
                <a:gd name="connsiteY85" fmla="*/ 1630907 h 2576015"/>
                <a:gd name="connsiteX86" fmla="*/ 1098644 w 3592773"/>
                <a:gd name="connsiteY86" fmla="*/ 1651379 h 2576015"/>
                <a:gd name="connsiteX87" fmla="*/ 1105468 w 3592773"/>
                <a:gd name="connsiteY87" fmla="*/ 1651379 h 2576015"/>
                <a:gd name="connsiteX88" fmla="*/ 1105468 w 3592773"/>
                <a:gd name="connsiteY88" fmla="*/ 1675262 h 2576015"/>
                <a:gd name="connsiteX89" fmla="*/ 1119116 w 3592773"/>
                <a:gd name="connsiteY89" fmla="*/ 1675262 h 2576015"/>
                <a:gd name="connsiteX90" fmla="*/ 1119116 w 3592773"/>
                <a:gd name="connsiteY90" fmla="*/ 1695734 h 2576015"/>
                <a:gd name="connsiteX91" fmla="*/ 1125940 w 3592773"/>
                <a:gd name="connsiteY91" fmla="*/ 1695734 h 2576015"/>
                <a:gd name="connsiteX92" fmla="*/ 1125940 w 3592773"/>
                <a:gd name="connsiteY92" fmla="*/ 1719617 h 2576015"/>
                <a:gd name="connsiteX93" fmla="*/ 1139588 w 3592773"/>
                <a:gd name="connsiteY93" fmla="*/ 1719617 h 2576015"/>
                <a:gd name="connsiteX94" fmla="*/ 1139588 w 3592773"/>
                <a:gd name="connsiteY94" fmla="*/ 1736677 h 2576015"/>
                <a:gd name="connsiteX95" fmla="*/ 1194179 w 3592773"/>
                <a:gd name="connsiteY95" fmla="*/ 1736677 h 2576015"/>
                <a:gd name="connsiteX96" fmla="*/ 1194179 w 3592773"/>
                <a:gd name="connsiteY96" fmla="*/ 1767385 h 2576015"/>
                <a:gd name="connsiteX97" fmla="*/ 1218062 w 3592773"/>
                <a:gd name="connsiteY97" fmla="*/ 1767385 h 2576015"/>
                <a:gd name="connsiteX98" fmla="*/ 1218062 w 3592773"/>
                <a:gd name="connsiteY98" fmla="*/ 1794680 h 2576015"/>
                <a:gd name="connsiteX99" fmla="*/ 1238534 w 3592773"/>
                <a:gd name="connsiteY99" fmla="*/ 1794680 h 2576015"/>
                <a:gd name="connsiteX100" fmla="*/ 1238534 w 3592773"/>
                <a:gd name="connsiteY100" fmla="*/ 1804916 h 2576015"/>
                <a:gd name="connsiteX101" fmla="*/ 1255594 w 3592773"/>
                <a:gd name="connsiteY101" fmla="*/ 1804916 h 2576015"/>
                <a:gd name="connsiteX102" fmla="*/ 1255594 w 3592773"/>
                <a:gd name="connsiteY102" fmla="*/ 1876567 h 2576015"/>
                <a:gd name="connsiteX103" fmla="*/ 1279477 w 3592773"/>
                <a:gd name="connsiteY103" fmla="*/ 1876567 h 2576015"/>
                <a:gd name="connsiteX104" fmla="*/ 1279477 w 3592773"/>
                <a:gd name="connsiteY104" fmla="*/ 1903862 h 2576015"/>
                <a:gd name="connsiteX105" fmla="*/ 1320421 w 3592773"/>
                <a:gd name="connsiteY105" fmla="*/ 1903862 h 2576015"/>
                <a:gd name="connsiteX106" fmla="*/ 1320421 w 3592773"/>
                <a:gd name="connsiteY106" fmla="*/ 1927746 h 2576015"/>
                <a:gd name="connsiteX107" fmla="*/ 1354540 w 3592773"/>
                <a:gd name="connsiteY107" fmla="*/ 1927746 h 2576015"/>
                <a:gd name="connsiteX108" fmla="*/ 1354540 w 3592773"/>
                <a:gd name="connsiteY108" fmla="*/ 1951629 h 2576015"/>
                <a:gd name="connsiteX109" fmla="*/ 1378424 w 3592773"/>
                <a:gd name="connsiteY109" fmla="*/ 1951629 h 2576015"/>
                <a:gd name="connsiteX110" fmla="*/ 1378424 w 3592773"/>
                <a:gd name="connsiteY110" fmla="*/ 1978925 h 2576015"/>
                <a:gd name="connsiteX111" fmla="*/ 1412543 w 3592773"/>
                <a:gd name="connsiteY111" fmla="*/ 1978925 h 2576015"/>
                <a:gd name="connsiteX112" fmla="*/ 1412543 w 3592773"/>
                <a:gd name="connsiteY112" fmla="*/ 1989161 h 2576015"/>
                <a:gd name="connsiteX113" fmla="*/ 1456898 w 3592773"/>
                <a:gd name="connsiteY113" fmla="*/ 1989161 h 2576015"/>
                <a:gd name="connsiteX114" fmla="*/ 1456898 w 3592773"/>
                <a:gd name="connsiteY114" fmla="*/ 2043752 h 2576015"/>
                <a:gd name="connsiteX115" fmla="*/ 1583140 w 3592773"/>
                <a:gd name="connsiteY115" fmla="*/ 2043752 h 2576015"/>
                <a:gd name="connsiteX116" fmla="*/ 1583140 w 3592773"/>
                <a:gd name="connsiteY116" fmla="*/ 2088107 h 2576015"/>
                <a:gd name="connsiteX117" fmla="*/ 1637731 w 3592773"/>
                <a:gd name="connsiteY117" fmla="*/ 2088107 h 2576015"/>
                <a:gd name="connsiteX118" fmla="*/ 1637731 w 3592773"/>
                <a:gd name="connsiteY118" fmla="*/ 2108579 h 2576015"/>
                <a:gd name="connsiteX119" fmla="*/ 1665027 w 3592773"/>
                <a:gd name="connsiteY119" fmla="*/ 2108579 h 2576015"/>
                <a:gd name="connsiteX120" fmla="*/ 1665027 w 3592773"/>
                <a:gd name="connsiteY120" fmla="*/ 2173406 h 2576015"/>
                <a:gd name="connsiteX121" fmla="*/ 1746913 w 3592773"/>
                <a:gd name="connsiteY121" fmla="*/ 2173406 h 2576015"/>
                <a:gd name="connsiteX122" fmla="*/ 1746913 w 3592773"/>
                <a:gd name="connsiteY122" fmla="*/ 2200701 h 2576015"/>
                <a:gd name="connsiteX123" fmla="*/ 1774209 w 3592773"/>
                <a:gd name="connsiteY123" fmla="*/ 2200701 h 2576015"/>
                <a:gd name="connsiteX124" fmla="*/ 1774209 w 3592773"/>
                <a:gd name="connsiteY124" fmla="*/ 2245056 h 2576015"/>
                <a:gd name="connsiteX125" fmla="*/ 1897038 w 3592773"/>
                <a:gd name="connsiteY125" fmla="*/ 2245056 h 2576015"/>
                <a:gd name="connsiteX126" fmla="*/ 1897038 w 3592773"/>
                <a:gd name="connsiteY126" fmla="*/ 2268940 h 2576015"/>
                <a:gd name="connsiteX127" fmla="*/ 1897038 w 3592773"/>
                <a:gd name="connsiteY127" fmla="*/ 2268940 h 2576015"/>
                <a:gd name="connsiteX128" fmla="*/ 1910686 w 3592773"/>
                <a:gd name="connsiteY128" fmla="*/ 2282588 h 2576015"/>
                <a:gd name="connsiteX129" fmla="*/ 1927746 w 3592773"/>
                <a:gd name="connsiteY129" fmla="*/ 2282588 h 2576015"/>
                <a:gd name="connsiteX130" fmla="*/ 1927746 w 3592773"/>
                <a:gd name="connsiteY130" fmla="*/ 2313295 h 2576015"/>
                <a:gd name="connsiteX131" fmla="*/ 1948218 w 3592773"/>
                <a:gd name="connsiteY131" fmla="*/ 2313295 h 2576015"/>
                <a:gd name="connsiteX132" fmla="*/ 1948218 w 3592773"/>
                <a:gd name="connsiteY132" fmla="*/ 2340591 h 2576015"/>
                <a:gd name="connsiteX133" fmla="*/ 2074459 w 3592773"/>
                <a:gd name="connsiteY133" fmla="*/ 2340591 h 2576015"/>
                <a:gd name="connsiteX134" fmla="*/ 2074459 w 3592773"/>
                <a:gd name="connsiteY134" fmla="*/ 2381534 h 2576015"/>
                <a:gd name="connsiteX135" fmla="*/ 2227997 w 3592773"/>
                <a:gd name="connsiteY135" fmla="*/ 2381534 h 2576015"/>
                <a:gd name="connsiteX136" fmla="*/ 2227997 w 3592773"/>
                <a:gd name="connsiteY136" fmla="*/ 2402006 h 2576015"/>
                <a:gd name="connsiteX137" fmla="*/ 2313295 w 3592773"/>
                <a:gd name="connsiteY137" fmla="*/ 2402006 h 2576015"/>
                <a:gd name="connsiteX138" fmla="*/ 2313295 w 3592773"/>
                <a:gd name="connsiteY138" fmla="*/ 2429301 h 2576015"/>
                <a:gd name="connsiteX139" fmla="*/ 2538483 w 3592773"/>
                <a:gd name="connsiteY139" fmla="*/ 2429301 h 2576015"/>
                <a:gd name="connsiteX140" fmla="*/ 2538483 w 3592773"/>
                <a:gd name="connsiteY140" fmla="*/ 2453185 h 2576015"/>
                <a:gd name="connsiteX141" fmla="*/ 2883089 w 3592773"/>
                <a:gd name="connsiteY141" fmla="*/ 2453185 h 2576015"/>
                <a:gd name="connsiteX142" fmla="*/ 2883089 w 3592773"/>
                <a:gd name="connsiteY142" fmla="*/ 2487304 h 2576015"/>
                <a:gd name="connsiteX143" fmla="*/ 3152632 w 3592773"/>
                <a:gd name="connsiteY143" fmla="*/ 2487304 h 2576015"/>
                <a:gd name="connsiteX144" fmla="*/ 3152632 w 3592773"/>
                <a:gd name="connsiteY144" fmla="*/ 2521423 h 2576015"/>
                <a:gd name="connsiteX145" fmla="*/ 3179928 w 3592773"/>
                <a:gd name="connsiteY145" fmla="*/ 2521423 h 2576015"/>
                <a:gd name="connsiteX146" fmla="*/ 3179928 w 3592773"/>
                <a:gd name="connsiteY146" fmla="*/ 2538483 h 2576015"/>
                <a:gd name="connsiteX147" fmla="*/ 3282286 w 3592773"/>
                <a:gd name="connsiteY147" fmla="*/ 2538483 h 2576015"/>
                <a:gd name="connsiteX148" fmla="*/ 3282286 w 3592773"/>
                <a:gd name="connsiteY148" fmla="*/ 2576015 h 2576015"/>
                <a:gd name="connsiteX149" fmla="*/ 3592773 w 3592773"/>
                <a:gd name="connsiteY149" fmla="*/ 2576015 h 2576015"/>
                <a:gd name="connsiteX0" fmla="*/ 0 w 3595154"/>
                <a:gd name="connsiteY0" fmla="*/ 0 h 2542677"/>
                <a:gd name="connsiteX1" fmla="*/ 2381 w 3595154"/>
                <a:gd name="connsiteY1" fmla="*/ 17841 h 2542677"/>
                <a:gd name="connsiteX2" fmla="*/ 53560 w 3595154"/>
                <a:gd name="connsiteY2" fmla="*/ 17841 h 2542677"/>
                <a:gd name="connsiteX3" fmla="*/ 53560 w 3595154"/>
                <a:gd name="connsiteY3" fmla="*/ 55372 h 2542677"/>
                <a:gd name="connsiteX4" fmla="*/ 138858 w 3595154"/>
                <a:gd name="connsiteY4" fmla="*/ 55372 h 2542677"/>
                <a:gd name="connsiteX5" fmla="*/ 138858 w 3595154"/>
                <a:gd name="connsiteY5" fmla="*/ 86079 h 2542677"/>
                <a:gd name="connsiteX6" fmla="*/ 169566 w 3595154"/>
                <a:gd name="connsiteY6" fmla="*/ 86079 h 2542677"/>
                <a:gd name="connsiteX7" fmla="*/ 169566 w 3595154"/>
                <a:gd name="connsiteY7" fmla="*/ 113375 h 2542677"/>
                <a:gd name="connsiteX8" fmla="*/ 179802 w 3595154"/>
                <a:gd name="connsiteY8" fmla="*/ 113375 h 2542677"/>
                <a:gd name="connsiteX9" fmla="*/ 179802 w 3595154"/>
                <a:gd name="connsiteY9" fmla="*/ 130435 h 2542677"/>
                <a:gd name="connsiteX10" fmla="*/ 220745 w 3595154"/>
                <a:gd name="connsiteY10" fmla="*/ 130435 h 2542677"/>
                <a:gd name="connsiteX11" fmla="*/ 220745 w 3595154"/>
                <a:gd name="connsiteY11" fmla="*/ 157730 h 2542677"/>
                <a:gd name="connsiteX12" fmla="*/ 237805 w 3595154"/>
                <a:gd name="connsiteY12" fmla="*/ 157730 h 2542677"/>
                <a:gd name="connsiteX13" fmla="*/ 237805 w 3595154"/>
                <a:gd name="connsiteY13" fmla="*/ 174790 h 2542677"/>
                <a:gd name="connsiteX14" fmla="*/ 340163 w 3595154"/>
                <a:gd name="connsiteY14" fmla="*/ 174790 h 2542677"/>
                <a:gd name="connsiteX15" fmla="*/ 340163 w 3595154"/>
                <a:gd name="connsiteY15" fmla="*/ 215733 h 2542677"/>
                <a:gd name="connsiteX16" fmla="*/ 353811 w 3595154"/>
                <a:gd name="connsiteY16" fmla="*/ 215733 h 2542677"/>
                <a:gd name="connsiteX17" fmla="*/ 353811 w 3595154"/>
                <a:gd name="connsiteY17" fmla="*/ 256677 h 2542677"/>
                <a:gd name="connsiteX18" fmla="*/ 391342 w 3595154"/>
                <a:gd name="connsiteY18" fmla="*/ 256677 h 2542677"/>
                <a:gd name="connsiteX19" fmla="*/ 391342 w 3595154"/>
                <a:gd name="connsiteY19" fmla="*/ 283972 h 2542677"/>
                <a:gd name="connsiteX20" fmla="*/ 449345 w 3595154"/>
                <a:gd name="connsiteY20" fmla="*/ 283972 h 2542677"/>
                <a:gd name="connsiteX21" fmla="*/ 449345 w 3595154"/>
                <a:gd name="connsiteY21" fmla="*/ 311268 h 2542677"/>
                <a:gd name="connsiteX22" fmla="*/ 462993 w 3595154"/>
                <a:gd name="connsiteY22" fmla="*/ 311268 h 2542677"/>
                <a:gd name="connsiteX23" fmla="*/ 462993 w 3595154"/>
                <a:gd name="connsiteY23" fmla="*/ 359035 h 2542677"/>
                <a:gd name="connsiteX24" fmla="*/ 483464 w 3595154"/>
                <a:gd name="connsiteY24" fmla="*/ 359035 h 2542677"/>
                <a:gd name="connsiteX25" fmla="*/ 483464 w 3595154"/>
                <a:gd name="connsiteY25" fmla="*/ 423862 h 2542677"/>
                <a:gd name="connsiteX26" fmla="*/ 493700 w 3595154"/>
                <a:gd name="connsiteY26" fmla="*/ 423862 h 2542677"/>
                <a:gd name="connsiteX27" fmla="*/ 493700 w 3595154"/>
                <a:gd name="connsiteY27" fmla="*/ 468217 h 2542677"/>
                <a:gd name="connsiteX28" fmla="*/ 514172 w 3595154"/>
                <a:gd name="connsiteY28" fmla="*/ 468217 h 2542677"/>
                <a:gd name="connsiteX29" fmla="*/ 514172 w 3595154"/>
                <a:gd name="connsiteY29" fmla="*/ 533044 h 2542677"/>
                <a:gd name="connsiteX30" fmla="*/ 531231 w 3595154"/>
                <a:gd name="connsiteY30" fmla="*/ 533044 h 2542677"/>
                <a:gd name="connsiteX31" fmla="*/ 531231 w 3595154"/>
                <a:gd name="connsiteY31" fmla="*/ 553515 h 2542677"/>
                <a:gd name="connsiteX32" fmla="*/ 555115 w 3595154"/>
                <a:gd name="connsiteY32" fmla="*/ 553515 h 2542677"/>
                <a:gd name="connsiteX33" fmla="*/ 555115 w 3595154"/>
                <a:gd name="connsiteY33" fmla="*/ 577399 h 2542677"/>
                <a:gd name="connsiteX34" fmla="*/ 572175 w 3595154"/>
                <a:gd name="connsiteY34" fmla="*/ 577399 h 2542677"/>
                <a:gd name="connsiteX35" fmla="*/ 572175 w 3595154"/>
                <a:gd name="connsiteY35" fmla="*/ 601282 h 2542677"/>
                <a:gd name="connsiteX36" fmla="*/ 572175 w 3595154"/>
                <a:gd name="connsiteY36" fmla="*/ 601282 h 2542677"/>
                <a:gd name="connsiteX37" fmla="*/ 572175 w 3595154"/>
                <a:gd name="connsiteY37" fmla="*/ 649050 h 2542677"/>
                <a:gd name="connsiteX38" fmla="*/ 589234 w 3595154"/>
                <a:gd name="connsiteY38" fmla="*/ 649050 h 2542677"/>
                <a:gd name="connsiteX39" fmla="*/ 589234 w 3595154"/>
                <a:gd name="connsiteY39" fmla="*/ 689993 h 2542677"/>
                <a:gd name="connsiteX40" fmla="*/ 596058 w 3595154"/>
                <a:gd name="connsiteY40" fmla="*/ 689993 h 2542677"/>
                <a:gd name="connsiteX41" fmla="*/ 596058 w 3595154"/>
                <a:gd name="connsiteY41" fmla="*/ 761644 h 2542677"/>
                <a:gd name="connsiteX42" fmla="*/ 606294 w 3595154"/>
                <a:gd name="connsiteY42" fmla="*/ 761644 h 2542677"/>
                <a:gd name="connsiteX43" fmla="*/ 606294 w 3595154"/>
                <a:gd name="connsiteY43" fmla="*/ 805999 h 2542677"/>
                <a:gd name="connsiteX44" fmla="*/ 623354 w 3595154"/>
                <a:gd name="connsiteY44" fmla="*/ 805999 h 2542677"/>
                <a:gd name="connsiteX45" fmla="*/ 623354 w 3595154"/>
                <a:gd name="connsiteY45" fmla="*/ 829882 h 2542677"/>
                <a:gd name="connsiteX46" fmla="*/ 623354 w 3595154"/>
                <a:gd name="connsiteY46" fmla="*/ 846942 h 2542677"/>
                <a:gd name="connsiteX47" fmla="*/ 664297 w 3595154"/>
                <a:gd name="connsiteY47" fmla="*/ 846942 h 2542677"/>
                <a:gd name="connsiteX48" fmla="*/ 664297 w 3595154"/>
                <a:gd name="connsiteY48" fmla="*/ 898121 h 2542677"/>
                <a:gd name="connsiteX49" fmla="*/ 671121 w 3595154"/>
                <a:gd name="connsiteY49" fmla="*/ 891297 h 2542677"/>
                <a:gd name="connsiteX50" fmla="*/ 671121 w 3595154"/>
                <a:gd name="connsiteY50" fmla="*/ 911769 h 2542677"/>
                <a:gd name="connsiteX51" fmla="*/ 698416 w 3595154"/>
                <a:gd name="connsiteY51" fmla="*/ 911769 h 2542677"/>
                <a:gd name="connsiteX52" fmla="*/ 698416 w 3595154"/>
                <a:gd name="connsiteY52" fmla="*/ 942477 h 2542677"/>
                <a:gd name="connsiteX53" fmla="*/ 708652 w 3595154"/>
                <a:gd name="connsiteY53" fmla="*/ 942477 h 2542677"/>
                <a:gd name="connsiteX54" fmla="*/ 708652 w 3595154"/>
                <a:gd name="connsiteY54" fmla="*/ 962948 h 2542677"/>
                <a:gd name="connsiteX55" fmla="*/ 708652 w 3595154"/>
                <a:gd name="connsiteY55" fmla="*/ 973184 h 2542677"/>
                <a:gd name="connsiteX56" fmla="*/ 708652 w 3595154"/>
                <a:gd name="connsiteY56" fmla="*/ 986832 h 2542677"/>
                <a:gd name="connsiteX57" fmla="*/ 722300 w 3595154"/>
                <a:gd name="connsiteY57" fmla="*/ 986832 h 2542677"/>
                <a:gd name="connsiteX58" fmla="*/ 722300 w 3595154"/>
                <a:gd name="connsiteY58" fmla="*/ 1007303 h 2542677"/>
                <a:gd name="connsiteX59" fmla="*/ 729124 w 3595154"/>
                <a:gd name="connsiteY59" fmla="*/ 1007303 h 2542677"/>
                <a:gd name="connsiteX60" fmla="*/ 729124 w 3595154"/>
                <a:gd name="connsiteY60" fmla="*/ 1031187 h 2542677"/>
                <a:gd name="connsiteX61" fmla="*/ 735948 w 3595154"/>
                <a:gd name="connsiteY61" fmla="*/ 1038011 h 2542677"/>
                <a:gd name="connsiteX62" fmla="*/ 735948 w 3595154"/>
                <a:gd name="connsiteY62" fmla="*/ 1096014 h 2542677"/>
                <a:gd name="connsiteX63" fmla="*/ 756419 w 3595154"/>
                <a:gd name="connsiteY63" fmla="*/ 1096014 h 2542677"/>
                <a:gd name="connsiteX64" fmla="*/ 756419 w 3595154"/>
                <a:gd name="connsiteY64" fmla="*/ 1164253 h 2542677"/>
                <a:gd name="connsiteX65" fmla="*/ 773479 w 3595154"/>
                <a:gd name="connsiteY65" fmla="*/ 1164253 h 2542677"/>
                <a:gd name="connsiteX66" fmla="*/ 773479 w 3595154"/>
                <a:gd name="connsiteY66" fmla="*/ 1205196 h 2542677"/>
                <a:gd name="connsiteX67" fmla="*/ 831482 w 3595154"/>
                <a:gd name="connsiteY67" fmla="*/ 1205196 h 2542677"/>
                <a:gd name="connsiteX68" fmla="*/ 831482 w 3595154"/>
                <a:gd name="connsiteY68" fmla="*/ 1232491 h 2542677"/>
                <a:gd name="connsiteX69" fmla="*/ 855366 w 3595154"/>
                <a:gd name="connsiteY69" fmla="*/ 1232491 h 2542677"/>
                <a:gd name="connsiteX70" fmla="*/ 855366 w 3595154"/>
                <a:gd name="connsiteY70" fmla="*/ 1252963 h 2542677"/>
                <a:gd name="connsiteX71" fmla="*/ 869013 w 3595154"/>
                <a:gd name="connsiteY71" fmla="*/ 1252963 h 2542677"/>
                <a:gd name="connsiteX72" fmla="*/ 869013 w 3595154"/>
                <a:gd name="connsiteY72" fmla="*/ 1297318 h 2542677"/>
                <a:gd name="connsiteX73" fmla="*/ 889485 w 3595154"/>
                <a:gd name="connsiteY73" fmla="*/ 1297318 h 2542677"/>
                <a:gd name="connsiteX74" fmla="*/ 889485 w 3595154"/>
                <a:gd name="connsiteY74" fmla="*/ 1362145 h 2542677"/>
                <a:gd name="connsiteX75" fmla="*/ 909957 w 3595154"/>
                <a:gd name="connsiteY75" fmla="*/ 1362145 h 2542677"/>
                <a:gd name="connsiteX76" fmla="*/ 909957 w 3595154"/>
                <a:gd name="connsiteY76" fmla="*/ 1474739 h 2542677"/>
                <a:gd name="connsiteX77" fmla="*/ 957724 w 3595154"/>
                <a:gd name="connsiteY77" fmla="*/ 1474739 h 2542677"/>
                <a:gd name="connsiteX78" fmla="*/ 957724 w 3595154"/>
                <a:gd name="connsiteY78" fmla="*/ 1505447 h 2542677"/>
                <a:gd name="connsiteX79" fmla="*/ 957724 w 3595154"/>
                <a:gd name="connsiteY79" fmla="*/ 1505447 h 2542677"/>
                <a:gd name="connsiteX80" fmla="*/ 971371 w 3595154"/>
                <a:gd name="connsiteY80" fmla="*/ 1519094 h 2542677"/>
                <a:gd name="connsiteX81" fmla="*/ 1029375 w 3595154"/>
                <a:gd name="connsiteY81" fmla="*/ 1519094 h 2542677"/>
                <a:gd name="connsiteX82" fmla="*/ 1029375 w 3595154"/>
                <a:gd name="connsiteY82" fmla="*/ 1577097 h 2542677"/>
                <a:gd name="connsiteX83" fmla="*/ 1090790 w 3595154"/>
                <a:gd name="connsiteY83" fmla="*/ 1577097 h 2542677"/>
                <a:gd name="connsiteX84" fmla="*/ 1090790 w 3595154"/>
                <a:gd name="connsiteY84" fmla="*/ 1597569 h 2542677"/>
                <a:gd name="connsiteX85" fmla="*/ 1101025 w 3595154"/>
                <a:gd name="connsiteY85" fmla="*/ 1597569 h 2542677"/>
                <a:gd name="connsiteX86" fmla="*/ 1101025 w 3595154"/>
                <a:gd name="connsiteY86" fmla="*/ 1618041 h 2542677"/>
                <a:gd name="connsiteX87" fmla="*/ 1107849 w 3595154"/>
                <a:gd name="connsiteY87" fmla="*/ 1618041 h 2542677"/>
                <a:gd name="connsiteX88" fmla="*/ 1107849 w 3595154"/>
                <a:gd name="connsiteY88" fmla="*/ 1641924 h 2542677"/>
                <a:gd name="connsiteX89" fmla="*/ 1121497 w 3595154"/>
                <a:gd name="connsiteY89" fmla="*/ 1641924 h 2542677"/>
                <a:gd name="connsiteX90" fmla="*/ 1121497 w 3595154"/>
                <a:gd name="connsiteY90" fmla="*/ 1662396 h 2542677"/>
                <a:gd name="connsiteX91" fmla="*/ 1128321 w 3595154"/>
                <a:gd name="connsiteY91" fmla="*/ 1662396 h 2542677"/>
                <a:gd name="connsiteX92" fmla="*/ 1128321 w 3595154"/>
                <a:gd name="connsiteY92" fmla="*/ 1686279 h 2542677"/>
                <a:gd name="connsiteX93" fmla="*/ 1141969 w 3595154"/>
                <a:gd name="connsiteY93" fmla="*/ 1686279 h 2542677"/>
                <a:gd name="connsiteX94" fmla="*/ 1141969 w 3595154"/>
                <a:gd name="connsiteY94" fmla="*/ 1703339 h 2542677"/>
                <a:gd name="connsiteX95" fmla="*/ 1196560 w 3595154"/>
                <a:gd name="connsiteY95" fmla="*/ 1703339 h 2542677"/>
                <a:gd name="connsiteX96" fmla="*/ 1196560 w 3595154"/>
                <a:gd name="connsiteY96" fmla="*/ 1734047 h 2542677"/>
                <a:gd name="connsiteX97" fmla="*/ 1220443 w 3595154"/>
                <a:gd name="connsiteY97" fmla="*/ 1734047 h 2542677"/>
                <a:gd name="connsiteX98" fmla="*/ 1220443 w 3595154"/>
                <a:gd name="connsiteY98" fmla="*/ 1761342 h 2542677"/>
                <a:gd name="connsiteX99" fmla="*/ 1240915 w 3595154"/>
                <a:gd name="connsiteY99" fmla="*/ 1761342 h 2542677"/>
                <a:gd name="connsiteX100" fmla="*/ 1240915 w 3595154"/>
                <a:gd name="connsiteY100" fmla="*/ 1771578 h 2542677"/>
                <a:gd name="connsiteX101" fmla="*/ 1257975 w 3595154"/>
                <a:gd name="connsiteY101" fmla="*/ 1771578 h 2542677"/>
                <a:gd name="connsiteX102" fmla="*/ 1257975 w 3595154"/>
                <a:gd name="connsiteY102" fmla="*/ 1843229 h 2542677"/>
                <a:gd name="connsiteX103" fmla="*/ 1281858 w 3595154"/>
                <a:gd name="connsiteY103" fmla="*/ 1843229 h 2542677"/>
                <a:gd name="connsiteX104" fmla="*/ 1281858 w 3595154"/>
                <a:gd name="connsiteY104" fmla="*/ 1870524 h 2542677"/>
                <a:gd name="connsiteX105" fmla="*/ 1322802 w 3595154"/>
                <a:gd name="connsiteY105" fmla="*/ 1870524 h 2542677"/>
                <a:gd name="connsiteX106" fmla="*/ 1322802 w 3595154"/>
                <a:gd name="connsiteY106" fmla="*/ 1894408 h 2542677"/>
                <a:gd name="connsiteX107" fmla="*/ 1356921 w 3595154"/>
                <a:gd name="connsiteY107" fmla="*/ 1894408 h 2542677"/>
                <a:gd name="connsiteX108" fmla="*/ 1356921 w 3595154"/>
                <a:gd name="connsiteY108" fmla="*/ 1918291 h 2542677"/>
                <a:gd name="connsiteX109" fmla="*/ 1380805 w 3595154"/>
                <a:gd name="connsiteY109" fmla="*/ 1918291 h 2542677"/>
                <a:gd name="connsiteX110" fmla="*/ 1380805 w 3595154"/>
                <a:gd name="connsiteY110" fmla="*/ 1945587 h 2542677"/>
                <a:gd name="connsiteX111" fmla="*/ 1414924 w 3595154"/>
                <a:gd name="connsiteY111" fmla="*/ 1945587 h 2542677"/>
                <a:gd name="connsiteX112" fmla="*/ 1414924 w 3595154"/>
                <a:gd name="connsiteY112" fmla="*/ 1955823 h 2542677"/>
                <a:gd name="connsiteX113" fmla="*/ 1459279 w 3595154"/>
                <a:gd name="connsiteY113" fmla="*/ 1955823 h 2542677"/>
                <a:gd name="connsiteX114" fmla="*/ 1459279 w 3595154"/>
                <a:gd name="connsiteY114" fmla="*/ 2010414 h 2542677"/>
                <a:gd name="connsiteX115" fmla="*/ 1585521 w 3595154"/>
                <a:gd name="connsiteY115" fmla="*/ 2010414 h 2542677"/>
                <a:gd name="connsiteX116" fmla="*/ 1585521 w 3595154"/>
                <a:gd name="connsiteY116" fmla="*/ 2054769 h 2542677"/>
                <a:gd name="connsiteX117" fmla="*/ 1640112 w 3595154"/>
                <a:gd name="connsiteY117" fmla="*/ 2054769 h 2542677"/>
                <a:gd name="connsiteX118" fmla="*/ 1640112 w 3595154"/>
                <a:gd name="connsiteY118" fmla="*/ 2075241 h 2542677"/>
                <a:gd name="connsiteX119" fmla="*/ 1667408 w 3595154"/>
                <a:gd name="connsiteY119" fmla="*/ 2075241 h 2542677"/>
                <a:gd name="connsiteX120" fmla="*/ 1667408 w 3595154"/>
                <a:gd name="connsiteY120" fmla="*/ 2140068 h 2542677"/>
                <a:gd name="connsiteX121" fmla="*/ 1749294 w 3595154"/>
                <a:gd name="connsiteY121" fmla="*/ 2140068 h 2542677"/>
                <a:gd name="connsiteX122" fmla="*/ 1749294 w 3595154"/>
                <a:gd name="connsiteY122" fmla="*/ 2167363 h 2542677"/>
                <a:gd name="connsiteX123" fmla="*/ 1776590 w 3595154"/>
                <a:gd name="connsiteY123" fmla="*/ 2167363 h 2542677"/>
                <a:gd name="connsiteX124" fmla="*/ 1776590 w 3595154"/>
                <a:gd name="connsiteY124" fmla="*/ 2211718 h 2542677"/>
                <a:gd name="connsiteX125" fmla="*/ 1899419 w 3595154"/>
                <a:gd name="connsiteY125" fmla="*/ 2211718 h 2542677"/>
                <a:gd name="connsiteX126" fmla="*/ 1899419 w 3595154"/>
                <a:gd name="connsiteY126" fmla="*/ 2235602 h 2542677"/>
                <a:gd name="connsiteX127" fmla="*/ 1899419 w 3595154"/>
                <a:gd name="connsiteY127" fmla="*/ 2235602 h 2542677"/>
                <a:gd name="connsiteX128" fmla="*/ 1913067 w 3595154"/>
                <a:gd name="connsiteY128" fmla="*/ 2249250 h 2542677"/>
                <a:gd name="connsiteX129" fmla="*/ 1930127 w 3595154"/>
                <a:gd name="connsiteY129" fmla="*/ 2249250 h 2542677"/>
                <a:gd name="connsiteX130" fmla="*/ 1930127 w 3595154"/>
                <a:gd name="connsiteY130" fmla="*/ 2279957 h 2542677"/>
                <a:gd name="connsiteX131" fmla="*/ 1950599 w 3595154"/>
                <a:gd name="connsiteY131" fmla="*/ 2279957 h 2542677"/>
                <a:gd name="connsiteX132" fmla="*/ 1950599 w 3595154"/>
                <a:gd name="connsiteY132" fmla="*/ 2307253 h 2542677"/>
                <a:gd name="connsiteX133" fmla="*/ 2076840 w 3595154"/>
                <a:gd name="connsiteY133" fmla="*/ 2307253 h 2542677"/>
                <a:gd name="connsiteX134" fmla="*/ 2076840 w 3595154"/>
                <a:gd name="connsiteY134" fmla="*/ 2348196 h 2542677"/>
                <a:gd name="connsiteX135" fmla="*/ 2230378 w 3595154"/>
                <a:gd name="connsiteY135" fmla="*/ 2348196 h 2542677"/>
                <a:gd name="connsiteX136" fmla="*/ 2230378 w 3595154"/>
                <a:gd name="connsiteY136" fmla="*/ 2368668 h 2542677"/>
                <a:gd name="connsiteX137" fmla="*/ 2315676 w 3595154"/>
                <a:gd name="connsiteY137" fmla="*/ 2368668 h 2542677"/>
                <a:gd name="connsiteX138" fmla="*/ 2315676 w 3595154"/>
                <a:gd name="connsiteY138" fmla="*/ 2395963 h 2542677"/>
                <a:gd name="connsiteX139" fmla="*/ 2540864 w 3595154"/>
                <a:gd name="connsiteY139" fmla="*/ 2395963 h 2542677"/>
                <a:gd name="connsiteX140" fmla="*/ 2540864 w 3595154"/>
                <a:gd name="connsiteY140" fmla="*/ 2419847 h 2542677"/>
                <a:gd name="connsiteX141" fmla="*/ 2885470 w 3595154"/>
                <a:gd name="connsiteY141" fmla="*/ 2419847 h 2542677"/>
                <a:gd name="connsiteX142" fmla="*/ 2885470 w 3595154"/>
                <a:gd name="connsiteY142" fmla="*/ 2453966 h 2542677"/>
                <a:gd name="connsiteX143" fmla="*/ 3155013 w 3595154"/>
                <a:gd name="connsiteY143" fmla="*/ 2453966 h 2542677"/>
                <a:gd name="connsiteX144" fmla="*/ 3155013 w 3595154"/>
                <a:gd name="connsiteY144" fmla="*/ 2488085 h 2542677"/>
                <a:gd name="connsiteX145" fmla="*/ 3182309 w 3595154"/>
                <a:gd name="connsiteY145" fmla="*/ 2488085 h 2542677"/>
                <a:gd name="connsiteX146" fmla="*/ 3182309 w 3595154"/>
                <a:gd name="connsiteY146" fmla="*/ 2505145 h 2542677"/>
                <a:gd name="connsiteX147" fmla="*/ 3284667 w 3595154"/>
                <a:gd name="connsiteY147" fmla="*/ 2505145 h 2542677"/>
                <a:gd name="connsiteX148" fmla="*/ 3284667 w 3595154"/>
                <a:gd name="connsiteY148" fmla="*/ 2542677 h 2542677"/>
                <a:gd name="connsiteX149" fmla="*/ 3595154 w 3595154"/>
                <a:gd name="connsiteY149" fmla="*/ 2542677 h 2542677"/>
                <a:gd name="connsiteX0" fmla="*/ 0 w 3595154"/>
                <a:gd name="connsiteY0" fmla="*/ 0 h 2547440"/>
                <a:gd name="connsiteX1" fmla="*/ 2381 w 3595154"/>
                <a:gd name="connsiteY1" fmla="*/ 22604 h 2547440"/>
                <a:gd name="connsiteX2" fmla="*/ 53560 w 3595154"/>
                <a:gd name="connsiteY2" fmla="*/ 22604 h 2547440"/>
                <a:gd name="connsiteX3" fmla="*/ 53560 w 3595154"/>
                <a:gd name="connsiteY3" fmla="*/ 60135 h 2547440"/>
                <a:gd name="connsiteX4" fmla="*/ 138858 w 3595154"/>
                <a:gd name="connsiteY4" fmla="*/ 60135 h 2547440"/>
                <a:gd name="connsiteX5" fmla="*/ 138858 w 3595154"/>
                <a:gd name="connsiteY5" fmla="*/ 90842 h 2547440"/>
                <a:gd name="connsiteX6" fmla="*/ 169566 w 3595154"/>
                <a:gd name="connsiteY6" fmla="*/ 90842 h 2547440"/>
                <a:gd name="connsiteX7" fmla="*/ 169566 w 3595154"/>
                <a:gd name="connsiteY7" fmla="*/ 118138 h 2547440"/>
                <a:gd name="connsiteX8" fmla="*/ 179802 w 3595154"/>
                <a:gd name="connsiteY8" fmla="*/ 118138 h 2547440"/>
                <a:gd name="connsiteX9" fmla="*/ 179802 w 3595154"/>
                <a:gd name="connsiteY9" fmla="*/ 135198 h 2547440"/>
                <a:gd name="connsiteX10" fmla="*/ 220745 w 3595154"/>
                <a:gd name="connsiteY10" fmla="*/ 135198 h 2547440"/>
                <a:gd name="connsiteX11" fmla="*/ 220745 w 3595154"/>
                <a:gd name="connsiteY11" fmla="*/ 162493 h 2547440"/>
                <a:gd name="connsiteX12" fmla="*/ 237805 w 3595154"/>
                <a:gd name="connsiteY12" fmla="*/ 162493 h 2547440"/>
                <a:gd name="connsiteX13" fmla="*/ 237805 w 3595154"/>
                <a:gd name="connsiteY13" fmla="*/ 179553 h 2547440"/>
                <a:gd name="connsiteX14" fmla="*/ 340163 w 3595154"/>
                <a:gd name="connsiteY14" fmla="*/ 179553 h 2547440"/>
                <a:gd name="connsiteX15" fmla="*/ 340163 w 3595154"/>
                <a:gd name="connsiteY15" fmla="*/ 220496 h 2547440"/>
                <a:gd name="connsiteX16" fmla="*/ 353811 w 3595154"/>
                <a:gd name="connsiteY16" fmla="*/ 220496 h 2547440"/>
                <a:gd name="connsiteX17" fmla="*/ 353811 w 3595154"/>
                <a:gd name="connsiteY17" fmla="*/ 261440 h 2547440"/>
                <a:gd name="connsiteX18" fmla="*/ 391342 w 3595154"/>
                <a:gd name="connsiteY18" fmla="*/ 261440 h 2547440"/>
                <a:gd name="connsiteX19" fmla="*/ 391342 w 3595154"/>
                <a:gd name="connsiteY19" fmla="*/ 288735 h 2547440"/>
                <a:gd name="connsiteX20" fmla="*/ 449345 w 3595154"/>
                <a:gd name="connsiteY20" fmla="*/ 288735 h 2547440"/>
                <a:gd name="connsiteX21" fmla="*/ 449345 w 3595154"/>
                <a:gd name="connsiteY21" fmla="*/ 316031 h 2547440"/>
                <a:gd name="connsiteX22" fmla="*/ 462993 w 3595154"/>
                <a:gd name="connsiteY22" fmla="*/ 316031 h 2547440"/>
                <a:gd name="connsiteX23" fmla="*/ 462993 w 3595154"/>
                <a:gd name="connsiteY23" fmla="*/ 363798 h 2547440"/>
                <a:gd name="connsiteX24" fmla="*/ 483464 w 3595154"/>
                <a:gd name="connsiteY24" fmla="*/ 363798 h 2547440"/>
                <a:gd name="connsiteX25" fmla="*/ 483464 w 3595154"/>
                <a:gd name="connsiteY25" fmla="*/ 428625 h 2547440"/>
                <a:gd name="connsiteX26" fmla="*/ 493700 w 3595154"/>
                <a:gd name="connsiteY26" fmla="*/ 428625 h 2547440"/>
                <a:gd name="connsiteX27" fmla="*/ 493700 w 3595154"/>
                <a:gd name="connsiteY27" fmla="*/ 472980 h 2547440"/>
                <a:gd name="connsiteX28" fmla="*/ 514172 w 3595154"/>
                <a:gd name="connsiteY28" fmla="*/ 472980 h 2547440"/>
                <a:gd name="connsiteX29" fmla="*/ 514172 w 3595154"/>
                <a:gd name="connsiteY29" fmla="*/ 537807 h 2547440"/>
                <a:gd name="connsiteX30" fmla="*/ 531231 w 3595154"/>
                <a:gd name="connsiteY30" fmla="*/ 537807 h 2547440"/>
                <a:gd name="connsiteX31" fmla="*/ 531231 w 3595154"/>
                <a:gd name="connsiteY31" fmla="*/ 558278 h 2547440"/>
                <a:gd name="connsiteX32" fmla="*/ 555115 w 3595154"/>
                <a:gd name="connsiteY32" fmla="*/ 558278 h 2547440"/>
                <a:gd name="connsiteX33" fmla="*/ 555115 w 3595154"/>
                <a:gd name="connsiteY33" fmla="*/ 582162 h 2547440"/>
                <a:gd name="connsiteX34" fmla="*/ 572175 w 3595154"/>
                <a:gd name="connsiteY34" fmla="*/ 582162 h 2547440"/>
                <a:gd name="connsiteX35" fmla="*/ 572175 w 3595154"/>
                <a:gd name="connsiteY35" fmla="*/ 606045 h 2547440"/>
                <a:gd name="connsiteX36" fmla="*/ 572175 w 3595154"/>
                <a:gd name="connsiteY36" fmla="*/ 606045 h 2547440"/>
                <a:gd name="connsiteX37" fmla="*/ 572175 w 3595154"/>
                <a:gd name="connsiteY37" fmla="*/ 653813 h 2547440"/>
                <a:gd name="connsiteX38" fmla="*/ 589234 w 3595154"/>
                <a:gd name="connsiteY38" fmla="*/ 653813 h 2547440"/>
                <a:gd name="connsiteX39" fmla="*/ 589234 w 3595154"/>
                <a:gd name="connsiteY39" fmla="*/ 694756 h 2547440"/>
                <a:gd name="connsiteX40" fmla="*/ 596058 w 3595154"/>
                <a:gd name="connsiteY40" fmla="*/ 694756 h 2547440"/>
                <a:gd name="connsiteX41" fmla="*/ 596058 w 3595154"/>
                <a:gd name="connsiteY41" fmla="*/ 766407 h 2547440"/>
                <a:gd name="connsiteX42" fmla="*/ 606294 w 3595154"/>
                <a:gd name="connsiteY42" fmla="*/ 766407 h 2547440"/>
                <a:gd name="connsiteX43" fmla="*/ 606294 w 3595154"/>
                <a:gd name="connsiteY43" fmla="*/ 810762 h 2547440"/>
                <a:gd name="connsiteX44" fmla="*/ 623354 w 3595154"/>
                <a:gd name="connsiteY44" fmla="*/ 810762 h 2547440"/>
                <a:gd name="connsiteX45" fmla="*/ 623354 w 3595154"/>
                <a:gd name="connsiteY45" fmla="*/ 834645 h 2547440"/>
                <a:gd name="connsiteX46" fmla="*/ 623354 w 3595154"/>
                <a:gd name="connsiteY46" fmla="*/ 851705 h 2547440"/>
                <a:gd name="connsiteX47" fmla="*/ 664297 w 3595154"/>
                <a:gd name="connsiteY47" fmla="*/ 851705 h 2547440"/>
                <a:gd name="connsiteX48" fmla="*/ 664297 w 3595154"/>
                <a:gd name="connsiteY48" fmla="*/ 902884 h 2547440"/>
                <a:gd name="connsiteX49" fmla="*/ 671121 w 3595154"/>
                <a:gd name="connsiteY49" fmla="*/ 896060 h 2547440"/>
                <a:gd name="connsiteX50" fmla="*/ 671121 w 3595154"/>
                <a:gd name="connsiteY50" fmla="*/ 916532 h 2547440"/>
                <a:gd name="connsiteX51" fmla="*/ 698416 w 3595154"/>
                <a:gd name="connsiteY51" fmla="*/ 916532 h 2547440"/>
                <a:gd name="connsiteX52" fmla="*/ 698416 w 3595154"/>
                <a:gd name="connsiteY52" fmla="*/ 947240 h 2547440"/>
                <a:gd name="connsiteX53" fmla="*/ 708652 w 3595154"/>
                <a:gd name="connsiteY53" fmla="*/ 947240 h 2547440"/>
                <a:gd name="connsiteX54" fmla="*/ 708652 w 3595154"/>
                <a:gd name="connsiteY54" fmla="*/ 967711 h 2547440"/>
                <a:gd name="connsiteX55" fmla="*/ 708652 w 3595154"/>
                <a:gd name="connsiteY55" fmla="*/ 977947 h 2547440"/>
                <a:gd name="connsiteX56" fmla="*/ 708652 w 3595154"/>
                <a:gd name="connsiteY56" fmla="*/ 991595 h 2547440"/>
                <a:gd name="connsiteX57" fmla="*/ 722300 w 3595154"/>
                <a:gd name="connsiteY57" fmla="*/ 991595 h 2547440"/>
                <a:gd name="connsiteX58" fmla="*/ 722300 w 3595154"/>
                <a:gd name="connsiteY58" fmla="*/ 1012066 h 2547440"/>
                <a:gd name="connsiteX59" fmla="*/ 729124 w 3595154"/>
                <a:gd name="connsiteY59" fmla="*/ 1012066 h 2547440"/>
                <a:gd name="connsiteX60" fmla="*/ 729124 w 3595154"/>
                <a:gd name="connsiteY60" fmla="*/ 1035950 h 2547440"/>
                <a:gd name="connsiteX61" fmla="*/ 735948 w 3595154"/>
                <a:gd name="connsiteY61" fmla="*/ 1042774 h 2547440"/>
                <a:gd name="connsiteX62" fmla="*/ 735948 w 3595154"/>
                <a:gd name="connsiteY62" fmla="*/ 1100777 h 2547440"/>
                <a:gd name="connsiteX63" fmla="*/ 756419 w 3595154"/>
                <a:gd name="connsiteY63" fmla="*/ 1100777 h 2547440"/>
                <a:gd name="connsiteX64" fmla="*/ 756419 w 3595154"/>
                <a:gd name="connsiteY64" fmla="*/ 1169016 h 2547440"/>
                <a:gd name="connsiteX65" fmla="*/ 773479 w 3595154"/>
                <a:gd name="connsiteY65" fmla="*/ 1169016 h 2547440"/>
                <a:gd name="connsiteX66" fmla="*/ 773479 w 3595154"/>
                <a:gd name="connsiteY66" fmla="*/ 1209959 h 2547440"/>
                <a:gd name="connsiteX67" fmla="*/ 831482 w 3595154"/>
                <a:gd name="connsiteY67" fmla="*/ 1209959 h 2547440"/>
                <a:gd name="connsiteX68" fmla="*/ 831482 w 3595154"/>
                <a:gd name="connsiteY68" fmla="*/ 1237254 h 2547440"/>
                <a:gd name="connsiteX69" fmla="*/ 855366 w 3595154"/>
                <a:gd name="connsiteY69" fmla="*/ 1237254 h 2547440"/>
                <a:gd name="connsiteX70" fmla="*/ 855366 w 3595154"/>
                <a:gd name="connsiteY70" fmla="*/ 1257726 h 2547440"/>
                <a:gd name="connsiteX71" fmla="*/ 869013 w 3595154"/>
                <a:gd name="connsiteY71" fmla="*/ 1257726 h 2547440"/>
                <a:gd name="connsiteX72" fmla="*/ 869013 w 3595154"/>
                <a:gd name="connsiteY72" fmla="*/ 1302081 h 2547440"/>
                <a:gd name="connsiteX73" fmla="*/ 889485 w 3595154"/>
                <a:gd name="connsiteY73" fmla="*/ 1302081 h 2547440"/>
                <a:gd name="connsiteX74" fmla="*/ 889485 w 3595154"/>
                <a:gd name="connsiteY74" fmla="*/ 1366908 h 2547440"/>
                <a:gd name="connsiteX75" fmla="*/ 909957 w 3595154"/>
                <a:gd name="connsiteY75" fmla="*/ 1366908 h 2547440"/>
                <a:gd name="connsiteX76" fmla="*/ 909957 w 3595154"/>
                <a:gd name="connsiteY76" fmla="*/ 1479502 h 2547440"/>
                <a:gd name="connsiteX77" fmla="*/ 957724 w 3595154"/>
                <a:gd name="connsiteY77" fmla="*/ 1479502 h 2547440"/>
                <a:gd name="connsiteX78" fmla="*/ 957724 w 3595154"/>
                <a:gd name="connsiteY78" fmla="*/ 1510210 h 2547440"/>
                <a:gd name="connsiteX79" fmla="*/ 957724 w 3595154"/>
                <a:gd name="connsiteY79" fmla="*/ 1510210 h 2547440"/>
                <a:gd name="connsiteX80" fmla="*/ 971371 w 3595154"/>
                <a:gd name="connsiteY80" fmla="*/ 1523857 h 2547440"/>
                <a:gd name="connsiteX81" fmla="*/ 1029375 w 3595154"/>
                <a:gd name="connsiteY81" fmla="*/ 1523857 h 2547440"/>
                <a:gd name="connsiteX82" fmla="*/ 1029375 w 3595154"/>
                <a:gd name="connsiteY82" fmla="*/ 1581860 h 2547440"/>
                <a:gd name="connsiteX83" fmla="*/ 1090790 w 3595154"/>
                <a:gd name="connsiteY83" fmla="*/ 1581860 h 2547440"/>
                <a:gd name="connsiteX84" fmla="*/ 1090790 w 3595154"/>
                <a:gd name="connsiteY84" fmla="*/ 1602332 h 2547440"/>
                <a:gd name="connsiteX85" fmla="*/ 1101025 w 3595154"/>
                <a:gd name="connsiteY85" fmla="*/ 1602332 h 2547440"/>
                <a:gd name="connsiteX86" fmla="*/ 1101025 w 3595154"/>
                <a:gd name="connsiteY86" fmla="*/ 1622804 h 2547440"/>
                <a:gd name="connsiteX87" fmla="*/ 1107849 w 3595154"/>
                <a:gd name="connsiteY87" fmla="*/ 1622804 h 2547440"/>
                <a:gd name="connsiteX88" fmla="*/ 1107849 w 3595154"/>
                <a:gd name="connsiteY88" fmla="*/ 1646687 h 2547440"/>
                <a:gd name="connsiteX89" fmla="*/ 1121497 w 3595154"/>
                <a:gd name="connsiteY89" fmla="*/ 1646687 h 2547440"/>
                <a:gd name="connsiteX90" fmla="*/ 1121497 w 3595154"/>
                <a:gd name="connsiteY90" fmla="*/ 1667159 h 2547440"/>
                <a:gd name="connsiteX91" fmla="*/ 1128321 w 3595154"/>
                <a:gd name="connsiteY91" fmla="*/ 1667159 h 2547440"/>
                <a:gd name="connsiteX92" fmla="*/ 1128321 w 3595154"/>
                <a:gd name="connsiteY92" fmla="*/ 1691042 h 2547440"/>
                <a:gd name="connsiteX93" fmla="*/ 1141969 w 3595154"/>
                <a:gd name="connsiteY93" fmla="*/ 1691042 h 2547440"/>
                <a:gd name="connsiteX94" fmla="*/ 1141969 w 3595154"/>
                <a:gd name="connsiteY94" fmla="*/ 1708102 h 2547440"/>
                <a:gd name="connsiteX95" fmla="*/ 1196560 w 3595154"/>
                <a:gd name="connsiteY95" fmla="*/ 1708102 h 2547440"/>
                <a:gd name="connsiteX96" fmla="*/ 1196560 w 3595154"/>
                <a:gd name="connsiteY96" fmla="*/ 1738810 h 2547440"/>
                <a:gd name="connsiteX97" fmla="*/ 1220443 w 3595154"/>
                <a:gd name="connsiteY97" fmla="*/ 1738810 h 2547440"/>
                <a:gd name="connsiteX98" fmla="*/ 1220443 w 3595154"/>
                <a:gd name="connsiteY98" fmla="*/ 1766105 h 2547440"/>
                <a:gd name="connsiteX99" fmla="*/ 1240915 w 3595154"/>
                <a:gd name="connsiteY99" fmla="*/ 1766105 h 2547440"/>
                <a:gd name="connsiteX100" fmla="*/ 1240915 w 3595154"/>
                <a:gd name="connsiteY100" fmla="*/ 1776341 h 2547440"/>
                <a:gd name="connsiteX101" fmla="*/ 1257975 w 3595154"/>
                <a:gd name="connsiteY101" fmla="*/ 1776341 h 2547440"/>
                <a:gd name="connsiteX102" fmla="*/ 1257975 w 3595154"/>
                <a:gd name="connsiteY102" fmla="*/ 1847992 h 2547440"/>
                <a:gd name="connsiteX103" fmla="*/ 1281858 w 3595154"/>
                <a:gd name="connsiteY103" fmla="*/ 1847992 h 2547440"/>
                <a:gd name="connsiteX104" fmla="*/ 1281858 w 3595154"/>
                <a:gd name="connsiteY104" fmla="*/ 1875287 h 2547440"/>
                <a:gd name="connsiteX105" fmla="*/ 1322802 w 3595154"/>
                <a:gd name="connsiteY105" fmla="*/ 1875287 h 2547440"/>
                <a:gd name="connsiteX106" fmla="*/ 1322802 w 3595154"/>
                <a:gd name="connsiteY106" fmla="*/ 1899171 h 2547440"/>
                <a:gd name="connsiteX107" fmla="*/ 1356921 w 3595154"/>
                <a:gd name="connsiteY107" fmla="*/ 1899171 h 2547440"/>
                <a:gd name="connsiteX108" fmla="*/ 1356921 w 3595154"/>
                <a:gd name="connsiteY108" fmla="*/ 1923054 h 2547440"/>
                <a:gd name="connsiteX109" fmla="*/ 1380805 w 3595154"/>
                <a:gd name="connsiteY109" fmla="*/ 1923054 h 2547440"/>
                <a:gd name="connsiteX110" fmla="*/ 1380805 w 3595154"/>
                <a:gd name="connsiteY110" fmla="*/ 1950350 h 2547440"/>
                <a:gd name="connsiteX111" fmla="*/ 1414924 w 3595154"/>
                <a:gd name="connsiteY111" fmla="*/ 1950350 h 2547440"/>
                <a:gd name="connsiteX112" fmla="*/ 1414924 w 3595154"/>
                <a:gd name="connsiteY112" fmla="*/ 1960586 h 2547440"/>
                <a:gd name="connsiteX113" fmla="*/ 1459279 w 3595154"/>
                <a:gd name="connsiteY113" fmla="*/ 1960586 h 2547440"/>
                <a:gd name="connsiteX114" fmla="*/ 1459279 w 3595154"/>
                <a:gd name="connsiteY114" fmla="*/ 2015177 h 2547440"/>
                <a:gd name="connsiteX115" fmla="*/ 1585521 w 3595154"/>
                <a:gd name="connsiteY115" fmla="*/ 2015177 h 2547440"/>
                <a:gd name="connsiteX116" fmla="*/ 1585521 w 3595154"/>
                <a:gd name="connsiteY116" fmla="*/ 2059532 h 2547440"/>
                <a:gd name="connsiteX117" fmla="*/ 1640112 w 3595154"/>
                <a:gd name="connsiteY117" fmla="*/ 2059532 h 2547440"/>
                <a:gd name="connsiteX118" fmla="*/ 1640112 w 3595154"/>
                <a:gd name="connsiteY118" fmla="*/ 2080004 h 2547440"/>
                <a:gd name="connsiteX119" fmla="*/ 1667408 w 3595154"/>
                <a:gd name="connsiteY119" fmla="*/ 2080004 h 2547440"/>
                <a:gd name="connsiteX120" fmla="*/ 1667408 w 3595154"/>
                <a:gd name="connsiteY120" fmla="*/ 2144831 h 2547440"/>
                <a:gd name="connsiteX121" fmla="*/ 1749294 w 3595154"/>
                <a:gd name="connsiteY121" fmla="*/ 2144831 h 2547440"/>
                <a:gd name="connsiteX122" fmla="*/ 1749294 w 3595154"/>
                <a:gd name="connsiteY122" fmla="*/ 2172126 h 2547440"/>
                <a:gd name="connsiteX123" fmla="*/ 1776590 w 3595154"/>
                <a:gd name="connsiteY123" fmla="*/ 2172126 h 2547440"/>
                <a:gd name="connsiteX124" fmla="*/ 1776590 w 3595154"/>
                <a:gd name="connsiteY124" fmla="*/ 2216481 h 2547440"/>
                <a:gd name="connsiteX125" fmla="*/ 1899419 w 3595154"/>
                <a:gd name="connsiteY125" fmla="*/ 2216481 h 2547440"/>
                <a:gd name="connsiteX126" fmla="*/ 1899419 w 3595154"/>
                <a:gd name="connsiteY126" fmla="*/ 2240365 h 2547440"/>
                <a:gd name="connsiteX127" fmla="*/ 1899419 w 3595154"/>
                <a:gd name="connsiteY127" fmla="*/ 2240365 h 2547440"/>
                <a:gd name="connsiteX128" fmla="*/ 1913067 w 3595154"/>
                <a:gd name="connsiteY128" fmla="*/ 2254013 h 2547440"/>
                <a:gd name="connsiteX129" fmla="*/ 1930127 w 3595154"/>
                <a:gd name="connsiteY129" fmla="*/ 2254013 h 2547440"/>
                <a:gd name="connsiteX130" fmla="*/ 1930127 w 3595154"/>
                <a:gd name="connsiteY130" fmla="*/ 2284720 h 2547440"/>
                <a:gd name="connsiteX131" fmla="*/ 1950599 w 3595154"/>
                <a:gd name="connsiteY131" fmla="*/ 2284720 h 2547440"/>
                <a:gd name="connsiteX132" fmla="*/ 1950599 w 3595154"/>
                <a:gd name="connsiteY132" fmla="*/ 2312016 h 2547440"/>
                <a:gd name="connsiteX133" fmla="*/ 2076840 w 3595154"/>
                <a:gd name="connsiteY133" fmla="*/ 2312016 h 2547440"/>
                <a:gd name="connsiteX134" fmla="*/ 2076840 w 3595154"/>
                <a:gd name="connsiteY134" fmla="*/ 2352959 h 2547440"/>
                <a:gd name="connsiteX135" fmla="*/ 2230378 w 3595154"/>
                <a:gd name="connsiteY135" fmla="*/ 2352959 h 2547440"/>
                <a:gd name="connsiteX136" fmla="*/ 2230378 w 3595154"/>
                <a:gd name="connsiteY136" fmla="*/ 2373431 h 2547440"/>
                <a:gd name="connsiteX137" fmla="*/ 2315676 w 3595154"/>
                <a:gd name="connsiteY137" fmla="*/ 2373431 h 2547440"/>
                <a:gd name="connsiteX138" fmla="*/ 2315676 w 3595154"/>
                <a:gd name="connsiteY138" fmla="*/ 2400726 h 2547440"/>
                <a:gd name="connsiteX139" fmla="*/ 2540864 w 3595154"/>
                <a:gd name="connsiteY139" fmla="*/ 2400726 h 2547440"/>
                <a:gd name="connsiteX140" fmla="*/ 2540864 w 3595154"/>
                <a:gd name="connsiteY140" fmla="*/ 2424610 h 2547440"/>
                <a:gd name="connsiteX141" fmla="*/ 2885470 w 3595154"/>
                <a:gd name="connsiteY141" fmla="*/ 2424610 h 2547440"/>
                <a:gd name="connsiteX142" fmla="*/ 2885470 w 3595154"/>
                <a:gd name="connsiteY142" fmla="*/ 2458729 h 2547440"/>
                <a:gd name="connsiteX143" fmla="*/ 3155013 w 3595154"/>
                <a:gd name="connsiteY143" fmla="*/ 2458729 h 2547440"/>
                <a:gd name="connsiteX144" fmla="*/ 3155013 w 3595154"/>
                <a:gd name="connsiteY144" fmla="*/ 2492848 h 2547440"/>
                <a:gd name="connsiteX145" fmla="*/ 3182309 w 3595154"/>
                <a:gd name="connsiteY145" fmla="*/ 2492848 h 2547440"/>
                <a:gd name="connsiteX146" fmla="*/ 3182309 w 3595154"/>
                <a:gd name="connsiteY146" fmla="*/ 2509908 h 2547440"/>
                <a:gd name="connsiteX147" fmla="*/ 3284667 w 3595154"/>
                <a:gd name="connsiteY147" fmla="*/ 2509908 h 2547440"/>
                <a:gd name="connsiteX148" fmla="*/ 3284667 w 3595154"/>
                <a:gd name="connsiteY148" fmla="*/ 2547440 h 2547440"/>
                <a:gd name="connsiteX149" fmla="*/ 3595154 w 3595154"/>
                <a:gd name="connsiteY149" fmla="*/ 2547440 h 2547440"/>
                <a:gd name="connsiteX0" fmla="*/ 0 w 3592773"/>
                <a:gd name="connsiteY0" fmla="*/ 0 h 2554584"/>
                <a:gd name="connsiteX1" fmla="*/ 0 w 3592773"/>
                <a:gd name="connsiteY1" fmla="*/ 29748 h 2554584"/>
                <a:gd name="connsiteX2" fmla="*/ 51179 w 3592773"/>
                <a:gd name="connsiteY2" fmla="*/ 29748 h 2554584"/>
                <a:gd name="connsiteX3" fmla="*/ 51179 w 3592773"/>
                <a:gd name="connsiteY3" fmla="*/ 67279 h 2554584"/>
                <a:gd name="connsiteX4" fmla="*/ 136477 w 3592773"/>
                <a:gd name="connsiteY4" fmla="*/ 67279 h 2554584"/>
                <a:gd name="connsiteX5" fmla="*/ 136477 w 3592773"/>
                <a:gd name="connsiteY5" fmla="*/ 97986 h 2554584"/>
                <a:gd name="connsiteX6" fmla="*/ 167185 w 3592773"/>
                <a:gd name="connsiteY6" fmla="*/ 97986 h 2554584"/>
                <a:gd name="connsiteX7" fmla="*/ 167185 w 3592773"/>
                <a:gd name="connsiteY7" fmla="*/ 125282 h 2554584"/>
                <a:gd name="connsiteX8" fmla="*/ 177421 w 3592773"/>
                <a:gd name="connsiteY8" fmla="*/ 125282 h 2554584"/>
                <a:gd name="connsiteX9" fmla="*/ 177421 w 3592773"/>
                <a:gd name="connsiteY9" fmla="*/ 142342 h 2554584"/>
                <a:gd name="connsiteX10" fmla="*/ 218364 w 3592773"/>
                <a:gd name="connsiteY10" fmla="*/ 142342 h 2554584"/>
                <a:gd name="connsiteX11" fmla="*/ 218364 w 3592773"/>
                <a:gd name="connsiteY11" fmla="*/ 169637 h 2554584"/>
                <a:gd name="connsiteX12" fmla="*/ 235424 w 3592773"/>
                <a:gd name="connsiteY12" fmla="*/ 169637 h 2554584"/>
                <a:gd name="connsiteX13" fmla="*/ 235424 w 3592773"/>
                <a:gd name="connsiteY13" fmla="*/ 186697 h 2554584"/>
                <a:gd name="connsiteX14" fmla="*/ 337782 w 3592773"/>
                <a:gd name="connsiteY14" fmla="*/ 186697 h 2554584"/>
                <a:gd name="connsiteX15" fmla="*/ 337782 w 3592773"/>
                <a:gd name="connsiteY15" fmla="*/ 227640 h 2554584"/>
                <a:gd name="connsiteX16" fmla="*/ 351430 w 3592773"/>
                <a:gd name="connsiteY16" fmla="*/ 227640 h 2554584"/>
                <a:gd name="connsiteX17" fmla="*/ 351430 w 3592773"/>
                <a:gd name="connsiteY17" fmla="*/ 268584 h 2554584"/>
                <a:gd name="connsiteX18" fmla="*/ 388961 w 3592773"/>
                <a:gd name="connsiteY18" fmla="*/ 268584 h 2554584"/>
                <a:gd name="connsiteX19" fmla="*/ 388961 w 3592773"/>
                <a:gd name="connsiteY19" fmla="*/ 295879 h 2554584"/>
                <a:gd name="connsiteX20" fmla="*/ 446964 w 3592773"/>
                <a:gd name="connsiteY20" fmla="*/ 295879 h 2554584"/>
                <a:gd name="connsiteX21" fmla="*/ 446964 w 3592773"/>
                <a:gd name="connsiteY21" fmla="*/ 323175 h 2554584"/>
                <a:gd name="connsiteX22" fmla="*/ 460612 w 3592773"/>
                <a:gd name="connsiteY22" fmla="*/ 323175 h 2554584"/>
                <a:gd name="connsiteX23" fmla="*/ 460612 w 3592773"/>
                <a:gd name="connsiteY23" fmla="*/ 370942 h 2554584"/>
                <a:gd name="connsiteX24" fmla="*/ 481083 w 3592773"/>
                <a:gd name="connsiteY24" fmla="*/ 370942 h 2554584"/>
                <a:gd name="connsiteX25" fmla="*/ 481083 w 3592773"/>
                <a:gd name="connsiteY25" fmla="*/ 435769 h 2554584"/>
                <a:gd name="connsiteX26" fmla="*/ 491319 w 3592773"/>
                <a:gd name="connsiteY26" fmla="*/ 435769 h 2554584"/>
                <a:gd name="connsiteX27" fmla="*/ 491319 w 3592773"/>
                <a:gd name="connsiteY27" fmla="*/ 480124 h 2554584"/>
                <a:gd name="connsiteX28" fmla="*/ 511791 w 3592773"/>
                <a:gd name="connsiteY28" fmla="*/ 480124 h 2554584"/>
                <a:gd name="connsiteX29" fmla="*/ 511791 w 3592773"/>
                <a:gd name="connsiteY29" fmla="*/ 544951 h 2554584"/>
                <a:gd name="connsiteX30" fmla="*/ 528850 w 3592773"/>
                <a:gd name="connsiteY30" fmla="*/ 544951 h 2554584"/>
                <a:gd name="connsiteX31" fmla="*/ 528850 w 3592773"/>
                <a:gd name="connsiteY31" fmla="*/ 565422 h 2554584"/>
                <a:gd name="connsiteX32" fmla="*/ 552734 w 3592773"/>
                <a:gd name="connsiteY32" fmla="*/ 565422 h 2554584"/>
                <a:gd name="connsiteX33" fmla="*/ 552734 w 3592773"/>
                <a:gd name="connsiteY33" fmla="*/ 589306 h 2554584"/>
                <a:gd name="connsiteX34" fmla="*/ 569794 w 3592773"/>
                <a:gd name="connsiteY34" fmla="*/ 589306 h 2554584"/>
                <a:gd name="connsiteX35" fmla="*/ 569794 w 3592773"/>
                <a:gd name="connsiteY35" fmla="*/ 613189 h 2554584"/>
                <a:gd name="connsiteX36" fmla="*/ 569794 w 3592773"/>
                <a:gd name="connsiteY36" fmla="*/ 613189 h 2554584"/>
                <a:gd name="connsiteX37" fmla="*/ 569794 w 3592773"/>
                <a:gd name="connsiteY37" fmla="*/ 660957 h 2554584"/>
                <a:gd name="connsiteX38" fmla="*/ 586853 w 3592773"/>
                <a:gd name="connsiteY38" fmla="*/ 660957 h 2554584"/>
                <a:gd name="connsiteX39" fmla="*/ 586853 w 3592773"/>
                <a:gd name="connsiteY39" fmla="*/ 701900 h 2554584"/>
                <a:gd name="connsiteX40" fmla="*/ 593677 w 3592773"/>
                <a:gd name="connsiteY40" fmla="*/ 701900 h 2554584"/>
                <a:gd name="connsiteX41" fmla="*/ 593677 w 3592773"/>
                <a:gd name="connsiteY41" fmla="*/ 773551 h 2554584"/>
                <a:gd name="connsiteX42" fmla="*/ 603913 w 3592773"/>
                <a:gd name="connsiteY42" fmla="*/ 773551 h 2554584"/>
                <a:gd name="connsiteX43" fmla="*/ 603913 w 3592773"/>
                <a:gd name="connsiteY43" fmla="*/ 817906 h 2554584"/>
                <a:gd name="connsiteX44" fmla="*/ 620973 w 3592773"/>
                <a:gd name="connsiteY44" fmla="*/ 817906 h 2554584"/>
                <a:gd name="connsiteX45" fmla="*/ 620973 w 3592773"/>
                <a:gd name="connsiteY45" fmla="*/ 841789 h 2554584"/>
                <a:gd name="connsiteX46" fmla="*/ 620973 w 3592773"/>
                <a:gd name="connsiteY46" fmla="*/ 858849 h 2554584"/>
                <a:gd name="connsiteX47" fmla="*/ 661916 w 3592773"/>
                <a:gd name="connsiteY47" fmla="*/ 858849 h 2554584"/>
                <a:gd name="connsiteX48" fmla="*/ 661916 w 3592773"/>
                <a:gd name="connsiteY48" fmla="*/ 910028 h 2554584"/>
                <a:gd name="connsiteX49" fmla="*/ 668740 w 3592773"/>
                <a:gd name="connsiteY49" fmla="*/ 903204 h 2554584"/>
                <a:gd name="connsiteX50" fmla="*/ 668740 w 3592773"/>
                <a:gd name="connsiteY50" fmla="*/ 923676 h 2554584"/>
                <a:gd name="connsiteX51" fmla="*/ 696035 w 3592773"/>
                <a:gd name="connsiteY51" fmla="*/ 923676 h 2554584"/>
                <a:gd name="connsiteX52" fmla="*/ 696035 w 3592773"/>
                <a:gd name="connsiteY52" fmla="*/ 954384 h 2554584"/>
                <a:gd name="connsiteX53" fmla="*/ 706271 w 3592773"/>
                <a:gd name="connsiteY53" fmla="*/ 954384 h 2554584"/>
                <a:gd name="connsiteX54" fmla="*/ 706271 w 3592773"/>
                <a:gd name="connsiteY54" fmla="*/ 974855 h 2554584"/>
                <a:gd name="connsiteX55" fmla="*/ 706271 w 3592773"/>
                <a:gd name="connsiteY55" fmla="*/ 985091 h 2554584"/>
                <a:gd name="connsiteX56" fmla="*/ 706271 w 3592773"/>
                <a:gd name="connsiteY56" fmla="*/ 998739 h 2554584"/>
                <a:gd name="connsiteX57" fmla="*/ 719919 w 3592773"/>
                <a:gd name="connsiteY57" fmla="*/ 998739 h 2554584"/>
                <a:gd name="connsiteX58" fmla="*/ 719919 w 3592773"/>
                <a:gd name="connsiteY58" fmla="*/ 1019210 h 2554584"/>
                <a:gd name="connsiteX59" fmla="*/ 726743 w 3592773"/>
                <a:gd name="connsiteY59" fmla="*/ 1019210 h 2554584"/>
                <a:gd name="connsiteX60" fmla="*/ 726743 w 3592773"/>
                <a:gd name="connsiteY60" fmla="*/ 1043094 h 2554584"/>
                <a:gd name="connsiteX61" fmla="*/ 733567 w 3592773"/>
                <a:gd name="connsiteY61" fmla="*/ 1049918 h 2554584"/>
                <a:gd name="connsiteX62" fmla="*/ 733567 w 3592773"/>
                <a:gd name="connsiteY62" fmla="*/ 1107921 h 2554584"/>
                <a:gd name="connsiteX63" fmla="*/ 754038 w 3592773"/>
                <a:gd name="connsiteY63" fmla="*/ 1107921 h 2554584"/>
                <a:gd name="connsiteX64" fmla="*/ 754038 w 3592773"/>
                <a:gd name="connsiteY64" fmla="*/ 1176160 h 2554584"/>
                <a:gd name="connsiteX65" fmla="*/ 771098 w 3592773"/>
                <a:gd name="connsiteY65" fmla="*/ 1176160 h 2554584"/>
                <a:gd name="connsiteX66" fmla="*/ 771098 w 3592773"/>
                <a:gd name="connsiteY66" fmla="*/ 1217103 h 2554584"/>
                <a:gd name="connsiteX67" fmla="*/ 829101 w 3592773"/>
                <a:gd name="connsiteY67" fmla="*/ 1217103 h 2554584"/>
                <a:gd name="connsiteX68" fmla="*/ 829101 w 3592773"/>
                <a:gd name="connsiteY68" fmla="*/ 1244398 h 2554584"/>
                <a:gd name="connsiteX69" fmla="*/ 852985 w 3592773"/>
                <a:gd name="connsiteY69" fmla="*/ 1244398 h 2554584"/>
                <a:gd name="connsiteX70" fmla="*/ 852985 w 3592773"/>
                <a:gd name="connsiteY70" fmla="*/ 1264870 h 2554584"/>
                <a:gd name="connsiteX71" fmla="*/ 866632 w 3592773"/>
                <a:gd name="connsiteY71" fmla="*/ 1264870 h 2554584"/>
                <a:gd name="connsiteX72" fmla="*/ 866632 w 3592773"/>
                <a:gd name="connsiteY72" fmla="*/ 1309225 h 2554584"/>
                <a:gd name="connsiteX73" fmla="*/ 887104 w 3592773"/>
                <a:gd name="connsiteY73" fmla="*/ 1309225 h 2554584"/>
                <a:gd name="connsiteX74" fmla="*/ 887104 w 3592773"/>
                <a:gd name="connsiteY74" fmla="*/ 1374052 h 2554584"/>
                <a:gd name="connsiteX75" fmla="*/ 907576 w 3592773"/>
                <a:gd name="connsiteY75" fmla="*/ 1374052 h 2554584"/>
                <a:gd name="connsiteX76" fmla="*/ 907576 w 3592773"/>
                <a:gd name="connsiteY76" fmla="*/ 1486646 h 2554584"/>
                <a:gd name="connsiteX77" fmla="*/ 955343 w 3592773"/>
                <a:gd name="connsiteY77" fmla="*/ 1486646 h 2554584"/>
                <a:gd name="connsiteX78" fmla="*/ 955343 w 3592773"/>
                <a:gd name="connsiteY78" fmla="*/ 1517354 h 2554584"/>
                <a:gd name="connsiteX79" fmla="*/ 955343 w 3592773"/>
                <a:gd name="connsiteY79" fmla="*/ 1517354 h 2554584"/>
                <a:gd name="connsiteX80" fmla="*/ 968990 w 3592773"/>
                <a:gd name="connsiteY80" fmla="*/ 1531001 h 2554584"/>
                <a:gd name="connsiteX81" fmla="*/ 1026994 w 3592773"/>
                <a:gd name="connsiteY81" fmla="*/ 1531001 h 2554584"/>
                <a:gd name="connsiteX82" fmla="*/ 1026994 w 3592773"/>
                <a:gd name="connsiteY82" fmla="*/ 1589004 h 2554584"/>
                <a:gd name="connsiteX83" fmla="*/ 1088409 w 3592773"/>
                <a:gd name="connsiteY83" fmla="*/ 1589004 h 2554584"/>
                <a:gd name="connsiteX84" fmla="*/ 1088409 w 3592773"/>
                <a:gd name="connsiteY84" fmla="*/ 1609476 h 2554584"/>
                <a:gd name="connsiteX85" fmla="*/ 1098644 w 3592773"/>
                <a:gd name="connsiteY85" fmla="*/ 1609476 h 2554584"/>
                <a:gd name="connsiteX86" fmla="*/ 1098644 w 3592773"/>
                <a:gd name="connsiteY86" fmla="*/ 1629948 h 2554584"/>
                <a:gd name="connsiteX87" fmla="*/ 1105468 w 3592773"/>
                <a:gd name="connsiteY87" fmla="*/ 1629948 h 2554584"/>
                <a:gd name="connsiteX88" fmla="*/ 1105468 w 3592773"/>
                <a:gd name="connsiteY88" fmla="*/ 1653831 h 2554584"/>
                <a:gd name="connsiteX89" fmla="*/ 1119116 w 3592773"/>
                <a:gd name="connsiteY89" fmla="*/ 1653831 h 2554584"/>
                <a:gd name="connsiteX90" fmla="*/ 1119116 w 3592773"/>
                <a:gd name="connsiteY90" fmla="*/ 1674303 h 2554584"/>
                <a:gd name="connsiteX91" fmla="*/ 1125940 w 3592773"/>
                <a:gd name="connsiteY91" fmla="*/ 1674303 h 2554584"/>
                <a:gd name="connsiteX92" fmla="*/ 1125940 w 3592773"/>
                <a:gd name="connsiteY92" fmla="*/ 1698186 h 2554584"/>
                <a:gd name="connsiteX93" fmla="*/ 1139588 w 3592773"/>
                <a:gd name="connsiteY93" fmla="*/ 1698186 h 2554584"/>
                <a:gd name="connsiteX94" fmla="*/ 1139588 w 3592773"/>
                <a:gd name="connsiteY94" fmla="*/ 1715246 h 2554584"/>
                <a:gd name="connsiteX95" fmla="*/ 1194179 w 3592773"/>
                <a:gd name="connsiteY95" fmla="*/ 1715246 h 2554584"/>
                <a:gd name="connsiteX96" fmla="*/ 1194179 w 3592773"/>
                <a:gd name="connsiteY96" fmla="*/ 1745954 h 2554584"/>
                <a:gd name="connsiteX97" fmla="*/ 1218062 w 3592773"/>
                <a:gd name="connsiteY97" fmla="*/ 1745954 h 2554584"/>
                <a:gd name="connsiteX98" fmla="*/ 1218062 w 3592773"/>
                <a:gd name="connsiteY98" fmla="*/ 1773249 h 2554584"/>
                <a:gd name="connsiteX99" fmla="*/ 1238534 w 3592773"/>
                <a:gd name="connsiteY99" fmla="*/ 1773249 h 2554584"/>
                <a:gd name="connsiteX100" fmla="*/ 1238534 w 3592773"/>
                <a:gd name="connsiteY100" fmla="*/ 1783485 h 2554584"/>
                <a:gd name="connsiteX101" fmla="*/ 1255594 w 3592773"/>
                <a:gd name="connsiteY101" fmla="*/ 1783485 h 2554584"/>
                <a:gd name="connsiteX102" fmla="*/ 1255594 w 3592773"/>
                <a:gd name="connsiteY102" fmla="*/ 1855136 h 2554584"/>
                <a:gd name="connsiteX103" fmla="*/ 1279477 w 3592773"/>
                <a:gd name="connsiteY103" fmla="*/ 1855136 h 2554584"/>
                <a:gd name="connsiteX104" fmla="*/ 1279477 w 3592773"/>
                <a:gd name="connsiteY104" fmla="*/ 1882431 h 2554584"/>
                <a:gd name="connsiteX105" fmla="*/ 1320421 w 3592773"/>
                <a:gd name="connsiteY105" fmla="*/ 1882431 h 2554584"/>
                <a:gd name="connsiteX106" fmla="*/ 1320421 w 3592773"/>
                <a:gd name="connsiteY106" fmla="*/ 1906315 h 2554584"/>
                <a:gd name="connsiteX107" fmla="*/ 1354540 w 3592773"/>
                <a:gd name="connsiteY107" fmla="*/ 1906315 h 2554584"/>
                <a:gd name="connsiteX108" fmla="*/ 1354540 w 3592773"/>
                <a:gd name="connsiteY108" fmla="*/ 1930198 h 2554584"/>
                <a:gd name="connsiteX109" fmla="*/ 1378424 w 3592773"/>
                <a:gd name="connsiteY109" fmla="*/ 1930198 h 2554584"/>
                <a:gd name="connsiteX110" fmla="*/ 1378424 w 3592773"/>
                <a:gd name="connsiteY110" fmla="*/ 1957494 h 2554584"/>
                <a:gd name="connsiteX111" fmla="*/ 1412543 w 3592773"/>
                <a:gd name="connsiteY111" fmla="*/ 1957494 h 2554584"/>
                <a:gd name="connsiteX112" fmla="*/ 1412543 w 3592773"/>
                <a:gd name="connsiteY112" fmla="*/ 1967730 h 2554584"/>
                <a:gd name="connsiteX113" fmla="*/ 1456898 w 3592773"/>
                <a:gd name="connsiteY113" fmla="*/ 1967730 h 2554584"/>
                <a:gd name="connsiteX114" fmla="*/ 1456898 w 3592773"/>
                <a:gd name="connsiteY114" fmla="*/ 2022321 h 2554584"/>
                <a:gd name="connsiteX115" fmla="*/ 1583140 w 3592773"/>
                <a:gd name="connsiteY115" fmla="*/ 2022321 h 2554584"/>
                <a:gd name="connsiteX116" fmla="*/ 1583140 w 3592773"/>
                <a:gd name="connsiteY116" fmla="*/ 2066676 h 2554584"/>
                <a:gd name="connsiteX117" fmla="*/ 1637731 w 3592773"/>
                <a:gd name="connsiteY117" fmla="*/ 2066676 h 2554584"/>
                <a:gd name="connsiteX118" fmla="*/ 1637731 w 3592773"/>
                <a:gd name="connsiteY118" fmla="*/ 2087148 h 2554584"/>
                <a:gd name="connsiteX119" fmla="*/ 1665027 w 3592773"/>
                <a:gd name="connsiteY119" fmla="*/ 2087148 h 2554584"/>
                <a:gd name="connsiteX120" fmla="*/ 1665027 w 3592773"/>
                <a:gd name="connsiteY120" fmla="*/ 2151975 h 2554584"/>
                <a:gd name="connsiteX121" fmla="*/ 1746913 w 3592773"/>
                <a:gd name="connsiteY121" fmla="*/ 2151975 h 2554584"/>
                <a:gd name="connsiteX122" fmla="*/ 1746913 w 3592773"/>
                <a:gd name="connsiteY122" fmla="*/ 2179270 h 2554584"/>
                <a:gd name="connsiteX123" fmla="*/ 1774209 w 3592773"/>
                <a:gd name="connsiteY123" fmla="*/ 2179270 h 2554584"/>
                <a:gd name="connsiteX124" fmla="*/ 1774209 w 3592773"/>
                <a:gd name="connsiteY124" fmla="*/ 2223625 h 2554584"/>
                <a:gd name="connsiteX125" fmla="*/ 1897038 w 3592773"/>
                <a:gd name="connsiteY125" fmla="*/ 2223625 h 2554584"/>
                <a:gd name="connsiteX126" fmla="*/ 1897038 w 3592773"/>
                <a:gd name="connsiteY126" fmla="*/ 2247509 h 2554584"/>
                <a:gd name="connsiteX127" fmla="*/ 1897038 w 3592773"/>
                <a:gd name="connsiteY127" fmla="*/ 2247509 h 2554584"/>
                <a:gd name="connsiteX128" fmla="*/ 1910686 w 3592773"/>
                <a:gd name="connsiteY128" fmla="*/ 2261157 h 2554584"/>
                <a:gd name="connsiteX129" fmla="*/ 1927746 w 3592773"/>
                <a:gd name="connsiteY129" fmla="*/ 2261157 h 2554584"/>
                <a:gd name="connsiteX130" fmla="*/ 1927746 w 3592773"/>
                <a:gd name="connsiteY130" fmla="*/ 2291864 h 2554584"/>
                <a:gd name="connsiteX131" fmla="*/ 1948218 w 3592773"/>
                <a:gd name="connsiteY131" fmla="*/ 2291864 h 2554584"/>
                <a:gd name="connsiteX132" fmla="*/ 1948218 w 3592773"/>
                <a:gd name="connsiteY132" fmla="*/ 2319160 h 2554584"/>
                <a:gd name="connsiteX133" fmla="*/ 2074459 w 3592773"/>
                <a:gd name="connsiteY133" fmla="*/ 2319160 h 2554584"/>
                <a:gd name="connsiteX134" fmla="*/ 2074459 w 3592773"/>
                <a:gd name="connsiteY134" fmla="*/ 2360103 h 2554584"/>
                <a:gd name="connsiteX135" fmla="*/ 2227997 w 3592773"/>
                <a:gd name="connsiteY135" fmla="*/ 2360103 h 2554584"/>
                <a:gd name="connsiteX136" fmla="*/ 2227997 w 3592773"/>
                <a:gd name="connsiteY136" fmla="*/ 2380575 h 2554584"/>
                <a:gd name="connsiteX137" fmla="*/ 2313295 w 3592773"/>
                <a:gd name="connsiteY137" fmla="*/ 2380575 h 2554584"/>
                <a:gd name="connsiteX138" fmla="*/ 2313295 w 3592773"/>
                <a:gd name="connsiteY138" fmla="*/ 2407870 h 2554584"/>
                <a:gd name="connsiteX139" fmla="*/ 2538483 w 3592773"/>
                <a:gd name="connsiteY139" fmla="*/ 2407870 h 2554584"/>
                <a:gd name="connsiteX140" fmla="*/ 2538483 w 3592773"/>
                <a:gd name="connsiteY140" fmla="*/ 2431754 h 2554584"/>
                <a:gd name="connsiteX141" fmla="*/ 2883089 w 3592773"/>
                <a:gd name="connsiteY141" fmla="*/ 2431754 h 2554584"/>
                <a:gd name="connsiteX142" fmla="*/ 2883089 w 3592773"/>
                <a:gd name="connsiteY142" fmla="*/ 2465873 h 2554584"/>
                <a:gd name="connsiteX143" fmla="*/ 3152632 w 3592773"/>
                <a:gd name="connsiteY143" fmla="*/ 2465873 h 2554584"/>
                <a:gd name="connsiteX144" fmla="*/ 3152632 w 3592773"/>
                <a:gd name="connsiteY144" fmla="*/ 2499992 h 2554584"/>
                <a:gd name="connsiteX145" fmla="*/ 3179928 w 3592773"/>
                <a:gd name="connsiteY145" fmla="*/ 2499992 h 2554584"/>
                <a:gd name="connsiteX146" fmla="*/ 3179928 w 3592773"/>
                <a:gd name="connsiteY146" fmla="*/ 2517052 h 2554584"/>
                <a:gd name="connsiteX147" fmla="*/ 3282286 w 3592773"/>
                <a:gd name="connsiteY147" fmla="*/ 2517052 h 2554584"/>
                <a:gd name="connsiteX148" fmla="*/ 3282286 w 3592773"/>
                <a:gd name="connsiteY148" fmla="*/ 2554584 h 2554584"/>
                <a:gd name="connsiteX149" fmla="*/ 3592773 w 3592773"/>
                <a:gd name="connsiteY149" fmla="*/ 2554584 h 2554584"/>
                <a:gd name="connsiteX0" fmla="*/ 0 w 3592773"/>
                <a:gd name="connsiteY0" fmla="*/ 0 h 2554584"/>
                <a:gd name="connsiteX1" fmla="*/ 0 w 3592773"/>
                <a:gd name="connsiteY1" fmla="*/ 29748 h 2554584"/>
                <a:gd name="connsiteX2" fmla="*/ 51179 w 3592773"/>
                <a:gd name="connsiteY2" fmla="*/ 29748 h 2554584"/>
                <a:gd name="connsiteX3" fmla="*/ 51179 w 3592773"/>
                <a:gd name="connsiteY3" fmla="*/ 67279 h 2554584"/>
                <a:gd name="connsiteX4" fmla="*/ 136477 w 3592773"/>
                <a:gd name="connsiteY4" fmla="*/ 67279 h 2554584"/>
                <a:gd name="connsiteX5" fmla="*/ 136477 w 3592773"/>
                <a:gd name="connsiteY5" fmla="*/ 97986 h 2554584"/>
                <a:gd name="connsiteX6" fmla="*/ 167185 w 3592773"/>
                <a:gd name="connsiteY6" fmla="*/ 97986 h 2554584"/>
                <a:gd name="connsiteX7" fmla="*/ 167185 w 3592773"/>
                <a:gd name="connsiteY7" fmla="*/ 125282 h 2554584"/>
                <a:gd name="connsiteX8" fmla="*/ 177421 w 3592773"/>
                <a:gd name="connsiteY8" fmla="*/ 125282 h 2554584"/>
                <a:gd name="connsiteX9" fmla="*/ 177421 w 3592773"/>
                <a:gd name="connsiteY9" fmla="*/ 142342 h 2554584"/>
                <a:gd name="connsiteX10" fmla="*/ 218364 w 3592773"/>
                <a:gd name="connsiteY10" fmla="*/ 142342 h 2554584"/>
                <a:gd name="connsiteX11" fmla="*/ 218364 w 3592773"/>
                <a:gd name="connsiteY11" fmla="*/ 169637 h 2554584"/>
                <a:gd name="connsiteX12" fmla="*/ 235424 w 3592773"/>
                <a:gd name="connsiteY12" fmla="*/ 169637 h 2554584"/>
                <a:gd name="connsiteX13" fmla="*/ 235424 w 3592773"/>
                <a:gd name="connsiteY13" fmla="*/ 186697 h 2554584"/>
                <a:gd name="connsiteX14" fmla="*/ 337782 w 3592773"/>
                <a:gd name="connsiteY14" fmla="*/ 186697 h 2554584"/>
                <a:gd name="connsiteX15" fmla="*/ 337782 w 3592773"/>
                <a:gd name="connsiteY15" fmla="*/ 227640 h 2554584"/>
                <a:gd name="connsiteX16" fmla="*/ 351430 w 3592773"/>
                <a:gd name="connsiteY16" fmla="*/ 227640 h 2554584"/>
                <a:gd name="connsiteX17" fmla="*/ 351430 w 3592773"/>
                <a:gd name="connsiteY17" fmla="*/ 268584 h 2554584"/>
                <a:gd name="connsiteX18" fmla="*/ 388961 w 3592773"/>
                <a:gd name="connsiteY18" fmla="*/ 268584 h 2554584"/>
                <a:gd name="connsiteX19" fmla="*/ 388961 w 3592773"/>
                <a:gd name="connsiteY19" fmla="*/ 295879 h 2554584"/>
                <a:gd name="connsiteX20" fmla="*/ 446964 w 3592773"/>
                <a:gd name="connsiteY20" fmla="*/ 295879 h 2554584"/>
                <a:gd name="connsiteX21" fmla="*/ 446964 w 3592773"/>
                <a:gd name="connsiteY21" fmla="*/ 323175 h 2554584"/>
                <a:gd name="connsiteX22" fmla="*/ 460612 w 3592773"/>
                <a:gd name="connsiteY22" fmla="*/ 323175 h 2554584"/>
                <a:gd name="connsiteX23" fmla="*/ 460612 w 3592773"/>
                <a:gd name="connsiteY23" fmla="*/ 370942 h 2554584"/>
                <a:gd name="connsiteX24" fmla="*/ 481083 w 3592773"/>
                <a:gd name="connsiteY24" fmla="*/ 370942 h 2554584"/>
                <a:gd name="connsiteX25" fmla="*/ 481083 w 3592773"/>
                <a:gd name="connsiteY25" fmla="*/ 435769 h 2554584"/>
                <a:gd name="connsiteX26" fmla="*/ 491319 w 3592773"/>
                <a:gd name="connsiteY26" fmla="*/ 435769 h 2554584"/>
                <a:gd name="connsiteX27" fmla="*/ 491319 w 3592773"/>
                <a:gd name="connsiteY27" fmla="*/ 480124 h 2554584"/>
                <a:gd name="connsiteX28" fmla="*/ 511791 w 3592773"/>
                <a:gd name="connsiteY28" fmla="*/ 480124 h 2554584"/>
                <a:gd name="connsiteX29" fmla="*/ 511791 w 3592773"/>
                <a:gd name="connsiteY29" fmla="*/ 544951 h 2554584"/>
                <a:gd name="connsiteX30" fmla="*/ 528850 w 3592773"/>
                <a:gd name="connsiteY30" fmla="*/ 544951 h 2554584"/>
                <a:gd name="connsiteX31" fmla="*/ 528850 w 3592773"/>
                <a:gd name="connsiteY31" fmla="*/ 565422 h 2554584"/>
                <a:gd name="connsiteX32" fmla="*/ 552734 w 3592773"/>
                <a:gd name="connsiteY32" fmla="*/ 565422 h 2554584"/>
                <a:gd name="connsiteX33" fmla="*/ 552734 w 3592773"/>
                <a:gd name="connsiteY33" fmla="*/ 589306 h 2554584"/>
                <a:gd name="connsiteX34" fmla="*/ 569794 w 3592773"/>
                <a:gd name="connsiteY34" fmla="*/ 589306 h 2554584"/>
                <a:gd name="connsiteX35" fmla="*/ 569794 w 3592773"/>
                <a:gd name="connsiteY35" fmla="*/ 613189 h 2554584"/>
                <a:gd name="connsiteX36" fmla="*/ 569794 w 3592773"/>
                <a:gd name="connsiteY36" fmla="*/ 613189 h 2554584"/>
                <a:gd name="connsiteX37" fmla="*/ 569794 w 3592773"/>
                <a:gd name="connsiteY37" fmla="*/ 660957 h 2554584"/>
                <a:gd name="connsiteX38" fmla="*/ 586853 w 3592773"/>
                <a:gd name="connsiteY38" fmla="*/ 660957 h 2554584"/>
                <a:gd name="connsiteX39" fmla="*/ 586853 w 3592773"/>
                <a:gd name="connsiteY39" fmla="*/ 701900 h 2554584"/>
                <a:gd name="connsiteX40" fmla="*/ 593677 w 3592773"/>
                <a:gd name="connsiteY40" fmla="*/ 701900 h 2554584"/>
                <a:gd name="connsiteX41" fmla="*/ 593677 w 3592773"/>
                <a:gd name="connsiteY41" fmla="*/ 773551 h 2554584"/>
                <a:gd name="connsiteX42" fmla="*/ 603913 w 3592773"/>
                <a:gd name="connsiteY42" fmla="*/ 773551 h 2554584"/>
                <a:gd name="connsiteX43" fmla="*/ 603913 w 3592773"/>
                <a:gd name="connsiteY43" fmla="*/ 817906 h 2554584"/>
                <a:gd name="connsiteX44" fmla="*/ 620973 w 3592773"/>
                <a:gd name="connsiteY44" fmla="*/ 817906 h 2554584"/>
                <a:gd name="connsiteX45" fmla="*/ 620973 w 3592773"/>
                <a:gd name="connsiteY45" fmla="*/ 841789 h 2554584"/>
                <a:gd name="connsiteX46" fmla="*/ 620973 w 3592773"/>
                <a:gd name="connsiteY46" fmla="*/ 858849 h 2554584"/>
                <a:gd name="connsiteX47" fmla="*/ 661916 w 3592773"/>
                <a:gd name="connsiteY47" fmla="*/ 858849 h 2554584"/>
                <a:gd name="connsiteX48" fmla="*/ 661916 w 3592773"/>
                <a:gd name="connsiteY48" fmla="*/ 910028 h 2554584"/>
                <a:gd name="connsiteX49" fmla="*/ 668740 w 3592773"/>
                <a:gd name="connsiteY49" fmla="*/ 903204 h 2554584"/>
                <a:gd name="connsiteX50" fmla="*/ 668740 w 3592773"/>
                <a:gd name="connsiteY50" fmla="*/ 923676 h 2554584"/>
                <a:gd name="connsiteX51" fmla="*/ 696035 w 3592773"/>
                <a:gd name="connsiteY51" fmla="*/ 923676 h 2554584"/>
                <a:gd name="connsiteX52" fmla="*/ 696035 w 3592773"/>
                <a:gd name="connsiteY52" fmla="*/ 954384 h 2554584"/>
                <a:gd name="connsiteX53" fmla="*/ 706271 w 3592773"/>
                <a:gd name="connsiteY53" fmla="*/ 954384 h 2554584"/>
                <a:gd name="connsiteX54" fmla="*/ 706271 w 3592773"/>
                <a:gd name="connsiteY54" fmla="*/ 974855 h 2554584"/>
                <a:gd name="connsiteX55" fmla="*/ 706271 w 3592773"/>
                <a:gd name="connsiteY55" fmla="*/ 985091 h 2554584"/>
                <a:gd name="connsiteX56" fmla="*/ 706271 w 3592773"/>
                <a:gd name="connsiteY56" fmla="*/ 998739 h 2554584"/>
                <a:gd name="connsiteX57" fmla="*/ 719919 w 3592773"/>
                <a:gd name="connsiteY57" fmla="*/ 998739 h 2554584"/>
                <a:gd name="connsiteX58" fmla="*/ 719919 w 3592773"/>
                <a:gd name="connsiteY58" fmla="*/ 1019210 h 2554584"/>
                <a:gd name="connsiteX59" fmla="*/ 726743 w 3592773"/>
                <a:gd name="connsiteY59" fmla="*/ 1019210 h 2554584"/>
                <a:gd name="connsiteX60" fmla="*/ 726743 w 3592773"/>
                <a:gd name="connsiteY60" fmla="*/ 1043094 h 2554584"/>
                <a:gd name="connsiteX61" fmla="*/ 733567 w 3592773"/>
                <a:gd name="connsiteY61" fmla="*/ 1049918 h 2554584"/>
                <a:gd name="connsiteX62" fmla="*/ 733567 w 3592773"/>
                <a:gd name="connsiteY62" fmla="*/ 1107921 h 2554584"/>
                <a:gd name="connsiteX63" fmla="*/ 754038 w 3592773"/>
                <a:gd name="connsiteY63" fmla="*/ 1107921 h 2554584"/>
                <a:gd name="connsiteX64" fmla="*/ 754038 w 3592773"/>
                <a:gd name="connsiteY64" fmla="*/ 1176160 h 2554584"/>
                <a:gd name="connsiteX65" fmla="*/ 771098 w 3592773"/>
                <a:gd name="connsiteY65" fmla="*/ 1176160 h 2554584"/>
                <a:gd name="connsiteX66" fmla="*/ 771098 w 3592773"/>
                <a:gd name="connsiteY66" fmla="*/ 1217103 h 2554584"/>
                <a:gd name="connsiteX67" fmla="*/ 829101 w 3592773"/>
                <a:gd name="connsiteY67" fmla="*/ 1217103 h 2554584"/>
                <a:gd name="connsiteX68" fmla="*/ 829101 w 3592773"/>
                <a:gd name="connsiteY68" fmla="*/ 1244398 h 2554584"/>
                <a:gd name="connsiteX69" fmla="*/ 852985 w 3592773"/>
                <a:gd name="connsiteY69" fmla="*/ 1244398 h 2554584"/>
                <a:gd name="connsiteX70" fmla="*/ 852985 w 3592773"/>
                <a:gd name="connsiteY70" fmla="*/ 1264870 h 2554584"/>
                <a:gd name="connsiteX71" fmla="*/ 866632 w 3592773"/>
                <a:gd name="connsiteY71" fmla="*/ 1264870 h 2554584"/>
                <a:gd name="connsiteX72" fmla="*/ 866632 w 3592773"/>
                <a:gd name="connsiteY72" fmla="*/ 1309225 h 2554584"/>
                <a:gd name="connsiteX73" fmla="*/ 887104 w 3592773"/>
                <a:gd name="connsiteY73" fmla="*/ 1309225 h 2554584"/>
                <a:gd name="connsiteX74" fmla="*/ 887104 w 3592773"/>
                <a:gd name="connsiteY74" fmla="*/ 1374052 h 2554584"/>
                <a:gd name="connsiteX75" fmla="*/ 907576 w 3592773"/>
                <a:gd name="connsiteY75" fmla="*/ 1374052 h 2554584"/>
                <a:gd name="connsiteX76" fmla="*/ 907576 w 3592773"/>
                <a:gd name="connsiteY76" fmla="*/ 1486646 h 2554584"/>
                <a:gd name="connsiteX77" fmla="*/ 955343 w 3592773"/>
                <a:gd name="connsiteY77" fmla="*/ 1486646 h 2554584"/>
                <a:gd name="connsiteX78" fmla="*/ 955343 w 3592773"/>
                <a:gd name="connsiteY78" fmla="*/ 1517354 h 2554584"/>
                <a:gd name="connsiteX79" fmla="*/ 955343 w 3592773"/>
                <a:gd name="connsiteY79" fmla="*/ 1517354 h 2554584"/>
                <a:gd name="connsiteX80" fmla="*/ 968990 w 3592773"/>
                <a:gd name="connsiteY80" fmla="*/ 1531001 h 2554584"/>
                <a:gd name="connsiteX81" fmla="*/ 1026994 w 3592773"/>
                <a:gd name="connsiteY81" fmla="*/ 1531001 h 2554584"/>
                <a:gd name="connsiteX82" fmla="*/ 1026994 w 3592773"/>
                <a:gd name="connsiteY82" fmla="*/ 1589004 h 2554584"/>
                <a:gd name="connsiteX83" fmla="*/ 1088409 w 3592773"/>
                <a:gd name="connsiteY83" fmla="*/ 1589004 h 2554584"/>
                <a:gd name="connsiteX84" fmla="*/ 1088409 w 3592773"/>
                <a:gd name="connsiteY84" fmla="*/ 1609476 h 2554584"/>
                <a:gd name="connsiteX85" fmla="*/ 1098644 w 3592773"/>
                <a:gd name="connsiteY85" fmla="*/ 1609476 h 2554584"/>
                <a:gd name="connsiteX86" fmla="*/ 1098644 w 3592773"/>
                <a:gd name="connsiteY86" fmla="*/ 1629948 h 2554584"/>
                <a:gd name="connsiteX87" fmla="*/ 1105468 w 3592773"/>
                <a:gd name="connsiteY87" fmla="*/ 1629948 h 2554584"/>
                <a:gd name="connsiteX88" fmla="*/ 1105468 w 3592773"/>
                <a:gd name="connsiteY88" fmla="*/ 1653831 h 2554584"/>
                <a:gd name="connsiteX89" fmla="*/ 1119116 w 3592773"/>
                <a:gd name="connsiteY89" fmla="*/ 1653831 h 2554584"/>
                <a:gd name="connsiteX90" fmla="*/ 1119116 w 3592773"/>
                <a:gd name="connsiteY90" fmla="*/ 1674303 h 2554584"/>
                <a:gd name="connsiteX91" fmla="*/ 1125940 w 3592773"/>
                <a:gd name="connsiteY91" fmla="*/ 1674303 h 2554584"/>
                <a:gd name="connsiteX92" fmla="*/ 1125940 w 3592773"/>
                <a:gd name="connsiteY92" fmla="*/ 1698186 h 2554584"/>
                <a:gd name="connsiteX93" fmla="*/ 1139588 w 3592773"/>
                <a:gd name="connsiteY93" fmla="*/ 1698186 h 2554584"/>
                <a:gd name="connsiteX94" fmla="*/ 1139588 w 3592773"/>
                <a:gd name="connsiteY94" fmla="*/ 1715246 h 2554584"/>
                <a:gd name="connsiteX95" fmla="*/ 1194179 w 3592773"/>
                <a:gd name="connsiteY95" fmla="*/ 1715246 h 2554584"/>
                <a:gd name="connsiteX96" fmla="*/ 1194179 w 3592773"/>
                <a:gd name="connsiteY96" fmla="*/ 1745954 h 2554584"/>
                <a:gd name="connsiteX97" fmla="*/ 1218062 w 3592773"/>
                <a:gd name="connsiteY97" fmla="*/ 1745954 h 2554584"/>
                <a:gd name="connsiteX98" fmla="*/ 1218062 w 3592773"/>
                <a:gd name="connsiteY98" fmla="*/ 1773249 h 2554584"/>
                <a:gd name="connsiteX99" fmla="*/ 1238534 w 3592773"/>
                <a:gd name="connsiteY99" fmla="*/ 1773249 h 2554584"/>
                <a:gd name="connsiteX100" fmla="*/ 1238534 w 3592773"/>
                <a:gd name="connsiteY100" fmla="*/ 1783485 h 2554584"/>
                <a:gd name="connsiteX101" fmla="*/ 1255594 w 3592773"/>
                <a:gd name="connsiteY101" fmla="*/ 1783485 h 2554584"/>
                <a:gd name="connsiteX102" fmla="*/ 1255594 w 3592773"/>
                <a:gd name="connsiteY102" fmla="*/ 1855136 h 2554584"/>
                <a:gd name="connsiteX103" fmla="*/ 1279477 w 3592773"/>
                <a:gd name="connsiteY103" fmla="*/ 1855136 h 2554584"/>
                <a:gd name="connsiteX104" fmla="*/ 1279477 w 3592773"/>
                <a:gd name="connsiteY104" fmla="*/ 1882431 h 2554584"/>
                <a:gd name="connsiteX105" fmla="*/ 1320421 w 3592773"/>
                <a:gd name="connsiteY105" fmla="*/ 1882431 h 2554584"/>
                <a:gd name="connsiteX106" fmla="*/ 1320421 w 3592773"/>
                <a:gd name="connsiteY106" fmla="*/ 1906315 h 2554584"/>
                <a:gd name="connsiteX107" fmla="*/ 1354540 w 3592773"/>
                <a:gd name="connsiteY107" fmla="*/ 1906315 h 2554584"/>
                <a:gd name="connsiteX108" fmla="*/ 1354540 w 3592773"/>
                <a:gd name="connsiteY108" fmla="*/ 1930198 h 2554584"/>
                <a:gd name="connsiteX109" fmla="*/ 1378424 w 3592773"/>
                <a:gd name="connsiteY109" fmla="*/ 1930198 h 2554584"/>
                <a:gd name="connsiteX110" fmla="*/ 1378424 w 3592773"/>
                <a:gd name="connsiteY110" fmla="*/ 1957494 h 2554584"/>
                <a:gd name="connsiteX111" fmla="*/ 1412543 w 3592773"/>
                <a:gd name="connsiteY111" fmla="*/ 1957494 h 2554584"/>
                <a:gd name="connsiteX112" fmla="*/ 1412543 w 3592773"/>
                <a:gd name="connsiteY112" fmla="*/ 1967730 h 2554584"/>
                <a:gd name="connsiteX113" fmla="*/ 1456898 w 3592773"/>
                <a:gd name="connsiteY113" fmla="*/ 1967730 h 2554584"/>
                <a:gd name="connsiteX114" fmla="*/ 1456898 w 3592773"/>
                <a:gd name="connsiteY114" fmla="*/ 2022321 h 2554584"/>
                <a:gd name="connsiteX115" fmla="*/ 1583140 w 3592773"/>
                <a:gd name="connsiteY115" fmla="*/ 2022321 h 2554584"/>
                <a:gd name="connsiteX116" fmla="*/ 1583140 w 3592773"/>
                <a:gd name="connsiteY116" fmla="*/ 2066676 h 2554584"/>
                <a:gd name="connsiteX117" fmla="*/ 1637731 w 3592773"/>
                <a:gd name="connsiteY117" fmla="*/ 2066676 h 2554584"/>
                <a:gd name="connsiteX118" fmla="*/ 1637731 w 3592773"/>
                <a:gd name="connsiteY118" fmla="*/ 2087148 h 2554584"/>
                <a:gd name="connsiteX119" fmla="*/ 1665027 w 3592773"/>
                <a:gd name="connsiteY119" fmla="*/ 2087148 h 2554584"/>
                <a:gd name="connsiteX120" fmla="*/ 1665027 w 3592773"/>
                <a:gd name="connsiteY120" fmla="*/ 2151975 h 2554584"/>
                <a:gd name="connsiteX121" fmla="*/ 1746913 w 3592773"/>
                <a:gd name="connsiteY121" fmla="*/ 2151975 h 2554584"/>
                <a:gd name="connsiteX122" fmla="*/ 1746913 w 3592773"/>
                <a:gd name="connsiteY122" fmla="*/ 2179270 h 2554584"/>
                <a:gd name="connsiteX123" fmla="*/ 1774209 w 3592773"/>
                <a:gd name="connsiteY123" fmla="*/ 2179270 h 2554584"/>
                <a:gd name="connsiteX124" fmla="*/ 1774209 w 3592773"/>
                <a:gd name="connsiteY124" fmla="*/ 2223625 h 2554584"/>
                <a:gd name="connsiteX125" fmla="*/ 1897038 w 3592773"/>
                <a:gd name="connsiteY125" fmla="*/ 2223625 h 2554584"/>
                <a:gd name="connsiteX126" fmla="*/ 1897038 w 3592773"/>
                <a:gd name="connsiteY126" fmla="*/ 2247509 h 2554584"/>
                <a:gd name="connsiteX127" fmla="*/ 1897038 w 3592773"/>
                <a:gd name="connsiteY127" fmla="*/ 2247509 h 2554584"/>
                <a:gd name="connsiteX128" fmla="*/ 1936880 w 3592773"/>
                <a:gd name="connsiteY128" fmla="*/ 2230201 h 2554584"/>
                <a:gd name="connsiteX129" fmla="*/ 1927746 w 3592773"/>
                <a:gd name="connsiteY129" fmla="*/ 2261157 h 2554584"/>
                <a:gd name="connsiteX130" fmla="*/ 1927746 w 3592773"/>
                <a:gd name="connsiteY130" fmla="*/ 2291864 h 2554584"/>
                <a:gd name="connsiteX131" fmla="*/ 1948218 w 3592773"/>
                <a:gd name="connsiteY131" fmla="*/ 2291864 h 2554584"/>
                <a:gd name="connsiteX132" fmla="*/ 1948218 w 3592773"/>
                <a:gd name="connsiteY132" fmla="*/ 2319160 h 2554584"/>
                <a:gd name="connsiteX133" fmla="*/ 2074459 w 3592773"/>
                <a:gd name="connsiteY133" fmla="*/ 2319160 h 2554584"/>
                <a:gd name="connsiteX134" fmla="*/ 2074459 w 3592773"/>
                <a:gd name="connsiteY134" fmla="*/ 2360103 h 2554584"/>
                <a:gd name="connsiteX135" fmla="*/ 2227997 w 3592773"/>
                <a:gd name="connsiteY135" fmla="*/ 2360103 h 2554584"/>
                <a:gd name="connsiteX136" fmla="*/ 2227997 w 3592773"/>
                <a:gd name="connsiteY136" fmla="*/ 2380575 h 2554584"/>
                <a:gd name="connsiteX137" fmla="*/ 2313295 w 3592773"/>
                <a:gd name="connsiteY137" fmla="*/ 2380575 h 2554584"/>
                <a:gd name="connsiteX138" fmla="*/ 2313295 w 3592773"/>
                <a:gd name="connsiteY138" fmla="*/ 2407870 h 2554584"/>
                <a:gd name="connsiteX139" fmla="*/ 2538483 w 3592773"/>
                <a:gd name="connsiteY139" fmla="*/ 2407870 h 2554584"/>
                <a:gd name="connsiteX140" fmla="*/ 2538483 w 3592773"/>
                <a:gd name="connsiteY140" fmla="*/ 2431754 h 2554584"/>
                <a:gd name="connsiteX141" fmla="*/ 2883089 w 3592773"/>
                <a:gd name="connsiteY141" fmla="*/ 2431754 h 2554584"/>
                <a:gd name="connsiteX142" fmla="*/ 2883089 w 3592773"/>
                <a:gd name="connsiteY142" fmla="*/ 2465873 h 2554584"/>
                <a:gd name="connsiteX143" fmla="*/ 3152632 w 3592773"/>
                <a:gd name="connsiteY143" fmla="*/ 2465873 h 2554584"/>
                <a:gd name="connsiteX144" fmla="*/ 3152632 w 3592773"/>
                <a:gd name="connsiteY144" fmla="*/ 2499992 h 2554584"/>
                <a:gd name="connsiteX145" fmla="*/ 3179928 w 3592773"/>
                <a:gd name="connsiteY145" fmla="*/ 2499992 h 2554584"/>
                <a:gd name="connsiteX146" fmla="*/ 3179928 w 3592773"/>
                <a:gd name="connsiteY146" fmla="*/ 2517052 h 2554584"/>
                <a:gd name="connsiteX147" fmla="*/ 3282286 w 3592773"/>
                <a:gd name="connsiteY147" fmla="*/ 2517052 h 2554584"/>
                <a:gd name="connsiteX148" fmla="*/ 3282286 w 3592773"/>
                <a:gd name="connsiteY148" fmla="*/ 2554584 h 2554584"/>
                <a:gd name="connsiteX149" fmla="*/ 3592773 w 3592773"/>
                <a:gd name="connsiteY149" fmla="*/ 2554584 h 2554584"/>
                <a:gd name="connsiteX0" fmla="*/ 0 w 3592773"/>
                <a:gd name="connsiteY0" fmla="*/ 0 h 2554584"/>
                <a:gd name="connsiteX1" fmla="*/ 0 w 3592773"/>
                <a:gd name="connsiteY1" fmla="*/ 29748 h 2554584"/>
                <a:gd name="connsiteX2" fmla="*/ 51179 w 3592773"/>
                <a:gd name="connsiteY2" fmla="*/ 29748 h 2554584"/>
                <a:gd name="connsiteX3" fmla="*/ 51179 w 3592773"/>
                <a:gd name="connsiteY3" fmla="*/ 67279 h 2554584"/>
                <a:gd name="connsiteX4" fmla="*/ 136477 w 3592773"/>
                <a:gd name="connsiteY4" fmla="*/ 67279 h 2554584"/>
                <a:gd name="connsiteX5" fmla="*/ 136477 w 3592773"/>
                <a:gd name="connsiteY5" fmla="*/ 97986 h 2554584"/>
                <a:gd name="connsiteX6" fmla="*/ 167185 w 3592773"/>
                <a:gd name="connsiteY6" fmla="*/ 97986 h 2554584"/>
                <a:gd name="connsiteX7" fmla="*/ 167185 w 3592773"/>
                <a:gd name="connsiteY7" fmla="*/ 125282 h 2554584"/>
                <a:gd name="connsiteX8" fmla="*/ 177421 w 3592773"/>
                <a:gd name="connsiteY8" fmla="*/ 125282 h 2554584"/>
                <a:gd name="connsiteX9" fmla="*/ 177421 w 3592773"/>
                <a:gd name="connsiteY9" fmla="*/ 142342 h 2554584"/>
                <a:gd name="connsiteX10" fmla="*/ 218364 w 3592773"/>
                <a:gd name="connsiteY10" fmla="*/ 142342 h 2554584"/>
                <a:gd name="connsiteX11" fmla="*/ 218364 w 3592773"/>
                <a:gd name="connsiteY11" fmla="*/ 169637 h 2554584"/>
                <a:gd name="connsiteX12" fmla="*/ 235424 w 3592773"/>
                <a:gd name="connsiteY12" fmla="*/ 169637 h 2554584"/>
                <a:gd name="connsiteX13" fmla="*/ 235424 w 3592773"/>
                <a:gd name="connsiteY13" fmla="*/ 186697 h 2554584"/>
                <a:gd name="connsiteX14" fmla="*/ 337782 w 3592773"/>
                <a:gd name="connsiteY14" fmla="*/ 186697 h 2554584"/>
                <a:gd name="connsiteX15" fmla="*/ 337782 w 3592773"/>
                <a:gd name="connsiteY15" fmla="*/ 227640 h 2554584"/>
                <a:gd name="connsiteX16" fmla="*/ 351430 w 3592773"/>
                <a:gd name="connsiteY16" fmla="*/ 227640 h 2554584"/>
                <a:gd name="connsiteX17" fmla="*/ 351430 w 3592773"/>
                <a:gd name="connsiteY17" fmla="*/ 268584 h 2554584"/>
                <a:gd name="connsiteX18" fmla="*/ 388961 w 3592773"/>
                <a:gd name="connsiteY18" fmla="*/ 268584 h 2554584"/>
                <a:gd name="connsiteX19" fmla="*/ 388961 w 3592773"/>
                <a:gd name="connsiteY19" fmla="*/ 295879 h 2554584"/>
                <a:gd name="connsiteX20" fmla="*/ 446964 w 3592773"/>
                <a:gd name="connsiteY20" fmla="*/ 295879 h 2554584"/>
                <a:gd name="connsiteX21" fmla="*/ 446964 w 3592773"/>
                <a:gd name="connsiteY21" fmla="*/ 323175 h 2554584"/>
                <a:gd name="connsiteX22" fmla="*/ 460612 w 3592773"/>
                <a:gd name="connsiteY22" fmla="*/ 323175 h 2554584"/>
                <a:gd name="connsiteX23" fmla="*/ 460612 w 3592773"/>
                <a:gd name="connsiteY23" fmla="*/ 370942 h 2554584"/>
                <a:gd name="connsiteX24" fmla="*/ 481083 w 3592773"/>
                <a:gd name="connsiteY24" fmla="*/ 370942 h 2554584"/>
                <a:gd name="connsiteX25" fmla="*/ 481083 w 3592773"/>
                <a:gd name="connsiteY25" fmla="*/ 435769 h 2554584"/>
                <a:gd name="connsiteX26" fmla="*/ 491319 w 3592773"/>
                <a:gd name="connsiteY26" fmla="*/ 435769 h 2554584"/>
                <a:gd name="connsiteX27" fmla="*/ 491319 w 3592773"/>
                <a:gd name="connsiteY27" fmla="*/ 480124 h 2554584"/>
                <a:gd name="connsiteX28" fmla="*/ 511791 w 3592773"/>
                <a:gd name="connsiteY28" fmla="*/ 480124 h 2554584"/>
                <a:gd name="connsiteX29" fmla="*/ 511791 w 3592773"/>
                <a:gd name="connsiteY29" fmla="*/ 544951 h 2554584"/>
                <a:gd name="connsiteX30" fmla="*/ 528850 w 3592773"/>
                <a:gd name="connsiteY30" fmla="*/ 544951 h 2554584"/>
                <a:gd name="connsiteX31" fmla="*/ 528850 w 3592773"/>
                <a:gd name="connsiteY31" fmla="*/ 565422 h 2554584"/>
                <a:gd name="connsiteX32" fmla="*/ 552734 w 3592773"/>
                <a:gd name="connsiteY32" fmla="*/ 565422 h 2554584"/>
                <a:gd name="connsiteX33" fmla="*/ 552734 w 3592773"/>
                <a:gd name="connsiteY33" fmla="*/ 589306 h 2554584"/>
                <a:gd name="connsiteX34" fmla="*/ 569794 w 3592773"/>
                <a:gd name="connsiteY34" fmla="*/ 589306 h 2554584"/>
                <a:gd name="connsiteX35" fmla="*/ 569794 w 3592773"/>
                <a:gd name="connsiteY35" fmla="*/ 613189 h 2554584"/>
                <a:gd name="connsiteX36" fmla="*/ 569794 w 3592773"/>
                <a:gd name="connsiteY36" fmla="*/ 613189 h 2554584"/>
                <a:gd name="connsiteX37" fmla="*/ 569794 w 3592773"/>
                <a:gd name="connsiteY37" fmla="*/ 660957 h 2554584"/>
                <a:gd name="connsiteX38" fmla="*/ 586853 w 3592773"/>
                <a:gd name="connsiteY38" fmla="*/ 660957 h 2554584"/>
                <a:gd name="connsiteX39" fmla="*/ 586853 w 3592773"/>
                <a:gd name="connsiteY39" fmla="*/ 701900 h 2554584"/>
                <a:gd name="connsiteX40" fmla="*/ 593677 w 3592773"/>
                <a:gd name="connsiteY40" fmla="*/ 701900 h 2554584"/>
                <a:gd name="connsiteX41" fmla="*/ 593677 w 3592773"/>
                <a:gd name="connsiteY41" fmla="*/ 773551 h 2554584"/>
                <a:gd name="connsiteX42" fmla="*/ 603913 w 3592773"/>
                <a:gd name="connsiteY42" fmla="*/ 773551 h 2554584"/>
                <a:gd name="connsiteX43" fmla="*/ 603913 w 3592773"/>
                <a:gd name="connsiteY43" fmla="*/ 817906 h 2554584"/>
                <a:gd name="connsiteX44" fmla="*/ 620973 w 3592773"/>
                <a:gd name="connsiteY44" fmla="*/ 817906 h 2554584"/>
                <a:gd name="connsiteX45" fmla="*/ 620973 w 3592773"/>
                <a:gd name="connsiteY45" fmla="*/ 841789 h 2554584"/>
                <a:gd name="connsiteX46" fmla="*/ 620973 w 3592773"/>
                <a:gd name="connsiteY46" fmla="*/ 858849 h 2554584"/>
                <a:gd name="connsiteX47" fmla="*/ 661916 w 3592773"/>
                <a:gd name="connsiteY47" fmla="*/ 858849 h 2554584"/>
                <a:gd name="connsiteX48" fmla="*/ 661916 w 3592773"/>
                <a:gd name="connsiteY48" fmla="*/ 910028 h 2554584"/>
                <a:gd name="connsiteX49" fmla="*/ 668740 w 3592773"/>
                <a:gd name="connsiteY49" fmla="*/ 903204 h 2554584"/>
                <a:gd name="connsiteX50" fmla="*/ 668740 w 3592773"/>
                <a:gd name="connsiteY50" fmla="*/ 923676 h 2554584"/>
                <a:gd name="connsiteX51" fmla="*/ 696035 w 3592773"/>
                <a:gd name="connsiteY51" fmla="*/ 923676 h 2554584"/>
                <a:gd name="connsiteX52" fmla="*/ 696035 w 3592773"/>
                <a:gd name="connsiteY52" fmla="*/ 954384 h 2554584"/>
                <a:gd name="connsiteX53" fmla="*/ 706271 w 3592773"/>
                <a:gd name="connsiteY53" fmla="*/ 954384 h 2554584"/>
                <a:gd name="connsiteX54" fmla="*/ 706271 w 3592773"/>
                <a:gd name="connsiteY54" fmla="*/ 974855 h 2554584"/>
                <a:gd name="connsiteX55" fmla="*/ 706271 w 3592773"/>
                <a:gd name="connsiteY55" fmla="*/ 985091 h 2554584"/>
                <a:gd name="connsiteX56" fmla="*/ 706271 w 3592773"/>
                <a:gd name="connsiteY56" fmla="*/ 998739 h 2554584"/>
                <a:gd name="connsiteX57" fmla="*/ 719919 w 3592773"/>
                <a:gd name="connsiteY57" fmla="*/ 998739 h 2554584"/>
                <a:gd name="connsiteX58" fmla="*/ 719919 w 3592773"/>
                <a:gd name="connsiteY58" fmla="*/ 1019210 h 2554584"/>
                <a:gd name="connsiteX59" fmla="*/ 726743 w 3592773"/>
                <a:gd name="connsiteY59" fmla="*/ 1019210 h 2554584"/>
                <a:gd name="connsiteX60" fmla="*/ 726743 w 3592773"/>
                <a:gd name="connsiteY60" fmla="*/ 1043094 h 2554584"/>
                <a:gd name="connsiteX61" fmla="*/ 733567 w 3592773"/>
                <a:gd name="connsiteY61" fmla="*/ 1049918 h 2554584"/>
                <a:gd name="connsiteX62" fmla="*/ 733567 w 3592773"/>
                <a:gd name="connsiteY62" fmla="*/ 1107921 h 2554584"/>
                <a:gd name="connsiteX63" fmla="*/ 754038 w 3592773"/>
                <a:gd name="connsiteY63" fmla="*/ 1107921 h 2554584"/>
                <a:gd name="connsiteX64" fmla="*/ 754038 w 3592773"/>
                <a:gd name="connsiteY64" fmla="*/ 1176160 h 2554584"/>
                <a:gd name="connsiteX65" fmla="*/ 771098 w 3592773"/>
                <a:gd name="connsiteY65" fmla="*/ 1176160 h 2554584"/>
                <a:gd name="connsiteX66" fmla="*/ 771098 w 3592773"/>
                <a:gd name="connsiteY66" fmla="*/ 1217103 h 2554584"/>
                <a:gd name="connsiteX67" fmla="*/ 829101 w 3592773"/>
                <a:gd name="connsiteY67" fmla="*/ 1217103 h 2554584"/>
                <a:gd name="connsiteX68" fmla="*/ 829101 w 3592773"/>
                <a:gd name="connsiteY68" fmla="*/ 1244398 h 2554584"/>
                <a:gd name="connsiteX69" fmla="*/ 852985 w 3592773"/>
                <a:gd name="connsiteY69" fmla="*/ 1244398 h 2554584"/>
                <a:gd name="connsiteX70" fmla="*/ 852985 w 3592773"/>
                <a:gd name="connsiteY70" fmla="*/ 1264870 h 2554584"/>
                <a:gd name="connsiteX71" fmla="*/ 866632 w 3592773"/>
                <a:gd name="connsiteY71" fmla="*/ 1264870 h 2554584"/>
                <a:gd name="connsiteX72" fmla="*/ 866632 w 3592773"/>
                <a:gd name="connsiteY72" fmla="*/ 1309225 h 2554584"/>
                <a:gd name="connsiteX73" fmla="*/ 887104 w 3592773"/>
                <a:gd name="connsiteY73" fmla="*/ 1309225 h 2554584"/>
                <a:gd name="connsiteX74" fmla="*/ 887104 w 3592773"/>
                <a:gd name="connsiteY74" fmla="*/ 1374052 h 2554584"/>
                <a:gd name="connsiteX75" fmla="*/ 907576 w 3592773"/>
                <a:gd name="connsiteY75" fmla="*/ 1374052 h 2554584"/>
                <a:gd name="connsiteX76" fmla="*/ 907576 w 3592773"/>
                <a:gd name="connsiteY76" fmla="*/ 1486646 h 2554584"/>
                <a:gd name="connsiteX77" fmla="*/ 955343 w 3592773"/>
                <a:gd name="connsiteY77" fmla="*/ 1486646 h 2554584"/>
                <a:gd name="connsiteX78" fmla="*/ 955343 w 3592773"/>
                <a:gd name="connsiteY78" fmla="*/ 1517354 h 2554584"/>
                <a:gd name="connsiteX79" fmla="*/ 955343 w 3592773"/>
                <a:gd name="connsiteY79" fmla="*/ 1517354 h 2554584"/>
                <a:gd name="connsiteX80" fmla="*/ 968990 w 3592773"/>
                <a:gd name="connsiteY80" fmla="*/ 1531001 h 2554584"/>
                <a:gd name="connsiteX81" fmla="*/ 1026994 w 3592773"/>
                <a:gd name="connsiteY81" fmla="*/ 1531001 h 2554584"/>
                <a:gd name="connsiteX82" fmla="*/ 1026994 w 3592773"/>
                <a:gd name="connsiteY82" fmla="*/ 1589004 h 2554584"/>
                <a:gd name="connsiteX83" fmla="*/ 1088409 w 3592773"/>
                <a:gd name="connsiteY83" fmla="*/ 1589004 h 2554584"/>
                <a:gd name="connsiteX84" fmla="*/ 1088409 w 3592773"/>
                <a:gd name="connsiteY84" fmla="*/ 1609476 h 2554584"/>
                <a:gd name="connsiteX85" fmla="*/ 1098644 w 3592773"/>
                <a:gd name="connsiteY85" fmla="*/ 1609476 h 2554584"/>
                <a:gd name="connsiteX86" fmla="*/ 1098644 w 3592773"/>
                <a:gd name="connsiteY86" fmla="*/ 1629948 h 2554584"/>
                <a:gd name="connsiteX87" fmla="*/ 1105468 w 3592773"/>
                <a:gd name="connsiteY87" fmla="*/ 1629948 h 2554584"/>
                <a:gd name="connsiteX88" fmla="*/ 1105468 w 3592773"/>
                <a:gd name="connsiteY88" fmla="*/ 1653831 h 2554584"/>
                <a:gd name="connsiteX89" fmla="*/ 1119116 w 3592773"/>
                <a:gd name="connsiteY89" fmla="*/ 1653831 h 2554584"/>
                <a:gd name="connsiteX90" fmla="*/ 1119116 w 3592773"/>
                <a:gd name="connsiteY90" fmla="*/ 1674303 h 2554584"/>
                <a:gd name="connsiteX91" fmla="*/ 1125940 w 3592773"/>
                <a:gd name="connsiteY91" fmla="*/ 1674303 h 2554584"/>
                <a:gd name="connsiteX92" fmla="*/ 1125940 w 3592773"/>
                <a:gd name="connsiteY92" fmla="*/ 1698186 h 2554584"/>
                <a:gd name="connsiteX93" fmla="*/ 1139588 w 3592773"/>
                <a:gd name="connsiteY93" fmla="*/ 1698186 h 2554584"/>
                <a:gd name="connsiteX94" fmla="*/ 1139588 w 3592773"/>
                <a:gd name="connsiteY94" fmla="*/ 1715246 h 2554584"/>
                <a:gd name="connsiteX95" fmla="*/ 1194179 w 3592773"/>
                <a:gd name="connsiteY95" fmla="*/ 1715246 h 2554584"/>
                <a:gd name="connsiteX96" fmla="*/ 1194179 w 3592773"/>
                <a:gd name="connsiteY96" fmla="*/ 1745954 h 2554584"/>
                <a:gd name="connsiteX97" fmla="*/ 1218062 w 3592773"/>
                <a:gd name="connsiteY97" fmla="*/ 1745954 h 2554584"/>
                <a:gd name="connsiteX98" fmla="*/ 1218062 w 3592773"/>
                <a:gd name="connsiteY98" fmla="*/ 1773249 h 2554584"/>
                <a:gd name="connsiteX99" fmla="*/ 1238534 w 3592773"/>
                <a:gd name="connsiteY99" fmla="*/ 1773249 h 2554584"/>
                <a:gd name="connsiteX100" fmla="*/ 1238534 w 3592773"/>
                <a:gd name="connsiteY100" fmla="*/ 1783485 h 2554584"/>
                <a:gd name="connsiteX101" fmla="*/ 1255594 w 3592773"/>
                <a:gd name="connsiteY101" fmla="*/ 1783485 h 2554584"/>
                <a:gd name="connsiteX102" fmla="*/ 1255594 w 3592773"/>
                <a:gd name="connsiteY102" fmla="*/ 1855136 h 2554584"/>
                <a:gd name="connsiteX103" fmla="*/ 1279477 w 3592773"/>
                <a:gd name="connsiteY103" fmla="*/ 1855136 h 2554584"/>
                <a:gd name="connsiteX104" fmla="*/ 1279477 w 3592773"/>
                <a:gd name="connsiteY104" fmla="*/ 1882431 h 2554584"/>
                <a:gd name="connsiteX105" fmla="*/ 1320421 w 3592773"/>
                <a:gd name="connsiteY105" fmla="*/ 1882431 h 2554584"/>
                <a:gd name="connsiteX106" fmla="*/ 1320421 w 3592773"/>
                <a:gd name="connsiteY106" fmla="*/ 1906315 h 2554584"/>
                <a:gd name="connsiteX107" fmla="*/ 1354540 w 3592773"/>
                <a:gd name="connsiteY107" fmla="*/ 1906315 h 2554584"/>
                <a:gd name="connsiteX108" fmla="*/ 1354540 w 3592773"/>
                <a:gd name="connsiteY108" fmla="*/ 1930198 h 2554584"/>
                <a:gd name="connsiteX109" fmla="*/ 1378424 w 3592773"/>
                <a:gd name="connsiteY109" fmla="*/ 1930198 h 2554584"/>
                <a:gd name="connsiteX110" fmla="*/ 1378424 w 3592773"/>
                <a:gd name="connsiteY110" fmla="*/ 1957494 h 2554584"/>
                <a:gd name="connsiteX111" fmla="*/ 1412543 w 3592773"/>
                <a:gd name="connsiteY111" fmla="*/ 1957494 h 2554584"/>
                <a:gd name="connsiteX112" fmla="*/ 1412543 w 3592773"/>
                <a:gd name="connsiteY112" fmla="*/ 1967730 h 2554584"/>
                <a:gd name="connsiteX113" fmla="*/ 1456898 w 3592773"/>
                <a:gd name="connsiteY113" fmla="*/ 1967730 h 2554584"/>
                <a:gd name="connsiteX114" fmla="*/ 1456898 w 3592773"/>
                <a:gd name="connsiteY114" fmla="*/ 2022321 h 2554584"/>
                <a:gd name="connsiteX115" fmla="*/ 1583140 w 3592773"/>
                <a:gd name="connsiteY115" fmla="*/ 2022321 h 2554584"/>
                <a:gd name="connsiteX116" fmla="*/ 1583140 w 3592773"/>
                <a:gd name="connsiteY116" fmla="*/ 2066676 h 2554584"/>
                <a:gd name="connsiteX117" fmla="*/ 1637731 w 3592773"/>
                <a:gd name="connsiteY117" fmla="*/ 2066676 h 2554584"/>
                <a:gd name="connsiteX118" fmla="*/ 1637731 w 3592773"/>
                <a:gd name="connsiteY118" fmla="*/ 2087148 h 2554584"/>
                <a:gd name="connsiteX119" fmla="*/ 1665027 w 3592773"/>
                <a:gd name="connsiteY119" fmla="*/ 2087148 h 2554584"/>
                <a:gd name="connsiteX120" fmla="*/ 1665027 w 3592773"/>
                <a:gd name="connsiteY120" fmla="*/ 2151975 h 2554584"/>
                <a:gd name="connsiteX121" fmla="*/ 1746913 w 3592773"/>
                <a:gd name="connsiteY121" fmla="*/ 2151975 h 2554584"/>
                <a:gd name="connsiteX122" fmla="*/ 1746913 w 3592773"/>
                <a:gd name="connsiteY122" fmla="*/ 2179270 h 2554584"/>
                <a:gd name="connsiteX123" fmla="*/ 1774209 w 3592773"/>
                <a:gd name="connsiteY123" fmla="*/ 2179270 h 2554584"/>
                <a:gd name="connsiteX124" fmla="*/ 1774209 w 3592773"/>
                <a:gd name="connsiteY124" fmla="*/ 2223625 h 2554584"/>
                <a:gd name="connsiteX125" fmla="*/ 1897038 w 3592773"/>
                <a:gd name="connsiteY125" fmla="*/ 2223625 h 2554584"/>
                <a:gd name="connsiteX126" fmla="*/ 1897038 w 3592773"/>
                <a:gd name="connsiteY126" fmla="*/ 2247509 h 2554584"/>
                <a:gd name="connsiteX127" fmla="*/ 1897038 w 3592773"/>
                <a:gd name="connsiteY127" fmla="*/ 2247509 h 2554584"/>
                <a:gd name="connsiteX128" fmla="*/ 1924974 w 3592773"/>
                <a:gd name="connsiteY128" fmla="*/ 2251632 h 2554584"/>
                <a:gd name="connsiteX129" fmla="*/ 1927746 w 3592773"/>
                <a:gd name="connsiteY129" fmla="*/ 2261157 h 2554584"/>
                <a:gd name="connsiteX130" fmla="*/ 1927746 w 3592773"/>
                <a:gd name="connsiteY130" fmla="*/ 2291864 h 2554584"/>
                <a:gd name="connsiteX131" fmla="*/ 1948218 w 3592773"/>
                <a:gd name="connsiteY131" fmla="*/ 2291864 h 2554584"/>
                <a:gd name="connsiteX132" fmla="*/ 1948218 w 3592773"/>
                <a:gd name="connsiteY132" fmla="*/ 2319160 h 2554584"/>
                <a:gd name="connsiteX133" fmla="*/ 2074459 w 3592773"/>
                <a:gd name="connsiteY133" fmla="*/ 2319160 h 2554584"/>
                <a:gd name="connsiteX134" fmla="*/ 2074459 w 3592773"/>
                <a:gd name="connsiteY134" fmla="*/ 2360103 h 2554584"/>
                <a:gd name="connsiteX135" fmla="*/ 2227997 w 3592773"/>
                <a:gd name="connsiteY135" fmla="*/ 2360103 h 2554584"/>
                <a:gd name="connsiteX136" fmla="*/ 2227997 w 3592773"/>
                <a:gd name="connsiteY136" fmla="*/ 2380575 h 2554584"/>
                <a:gd name="connsiteX137" fmla="*/ 2313295 w 3592773"/>
                <a:gd name="connsiteY137" fmla="*/ 2380575 h 2554584"/>
                <a:gd name="connsiteX138" fmla="*/ 2313295 w 3592773"/>
                <a:gd name="connsiteY138" fmla="*/ 2407870 h 2554584"/>
                <a:gd name="connsiteX139" fmla="*/ 2538483 w 3592773"/>
                <a:gd name="connsiteY139" fmla="*/ 2407870 h 2554584"/>
                <a:gd name="connsiteX140" fmla="*/ 2538483 w 3592773"/>
                <a:gd name="connsiteY140" fmla="*/ 2431754 h 2554584"/>
                <a:gd name="connsiteX141" fmla="*/ 2883089 w 3592773"/>
                <a:gd name="connsiteY141" fmla="*/ 2431754 h 2554584"/>
                <a:gd name="connsiteX142" fmla="*/ 2883089 w 3592773"/>
                <a:gd name="connsiteY142" fmla="*/ 2465873 h 2554584"/>
                <a:gd name="connsiteX143" fmla="*/ 3152632 w 3592773"/>
                <a:gd name="connsiteY143" fmla="*/ 2465873 h 2554584"/>
                <a:gd name="connsiteX144" fmla="*/ 3152632 w 3592773"/>
                <a:gd name="connsiteY144" fmla="*/ 2499992 h 2554584"/>
                <a:gd name="connsiteX145" fmla="*/ 3179928 w 3592773"/>
                <a:gd name="connsiteY145" fmla="*/ 2499992 h 2554584"/>
                <a:gd name="connsiteX146" fmla="*/ 3179928 w 3592773"/>
                <a:gd name="connsiteY146" fmla="*/ 2517052 h 2554584"/>
                <a:gd name="connsiteX147" fmla="*/ 3282286 w 3592773"/>
                <a:gd name="connsiteY147" fmla="*/ 2517052 h 2554584"/>
                <a:gd name="connsiteX148" fmla="*/ 3282286 w 3592773"/>
                <a:gd name="connsiteY148" fmla="*/ 2554584 h 2554584"/>
                <a:gd name="connsiteX149" fmla="*/ 3592773 w 3592773"/>
                <a:gd name="connsiteY149" fmla="*/ 2554584 h 255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592773" h="2554584">
                  <a:moveTo>
                    <a:pt x="0" y="0"/>
                  </a:moveTo>
                  <a:lnTo>
                    <a:pt x="0" y="29748"/>
                  </a:lnTo>
                  <a:lnTo>
                    <a:pt x="51179" y="29748"/>
                  </a:lnTo>
                  <a:lnTo>
                    <a:pt x="51179" y="67279"/>
                  </a:lnTo>
                  <a:lnTo>
                    <a:pt x="136477" y="67279"/>
                  </a:lnTo>
                  <a:lnTo>
                    <a:pt x="136477" y="97986"/>
                  </a:lnTo>
                  <a:lnTo>
                    <a:pt x="167185" y="97986"/>
                  </a:lnTo>
                  <a:lnTo>
                    <a:pt x="167185" y="125282"/>
                  </a:lnTo>
                  <a:lnTo>
                    <a:pt x="177421" y="125282"/>
                  </a:lnTo>
                  <a:lnTo>
                    <a:pt x="177421" y="142342"/>
                  </a:lnTo>
                  <a:lnTo>
                    <a:pt x="218364" y="142342"/>
                  </a:lnTo>
                  <a:lnTo>
                    <a:pt x="218364" y="169637"/>
                  </a:lnTo>
                  <a:lnTo>
                    <a:pt x="235424" y="169637"/>
                  </a:lnTo>
                  <a:lnTo>
                    <a:pt x="235424" y="186697"/>
                  </a:lnTo>
                  <a:lnTo>
                    <a:pt x="337782" y="186697"/>
                  </a:lnTo>
                  <a:lnTo>
                    <a:pt x="337782" y="227640"/>
                  </a:lnTo>
                  <a:lnTo>
                    <a:pt x="351430" y="227640"/>
                  </a:lnTo>
                  <a:lnTo>
                    <a:pt x="351430" y="268584"/>
                  </a:lnTo>
                  <a:lnTo>
                    <a:pt x="388961" y="268584"/>
                  </a:lnTo>
                  <a:lnTo>
                    <a:pt x="388961" y="295879"/>
                  </a:lnTo>
                  <a:lnTo>
                    <a:pt x="446964" y="295879"/>
                  </a:lnTo>
                  <a:lnTo>
                    <a:pt x="446964" y="323175"/>
                  </a:lnTo>
                  <a:lnTo>
                    <a:pt x="460612" y="323175"/>
                  </a:lnTo>
                  <a:lnTo>
                    <a:pt x="460612" y="370942"/>
                  </a:lnTo>
                  <a:lnTo>
                    <a:pt x="481083" y="370942"/>
                  </a:lnTo>
                  <a:lnTo>
                    <a:pt x="481083" y="435769"/>
                  </a:lnTo>
                  <a:lnTo>
                    <a:pt x="491319" y="435769"/>
                  </a:lnTo>
                  <a:lnTo>
                    <a:pt x="491319" y="480124"/>
                  </a:lnTo>
                  <a:lnTo>
                    <a:pt x="511791" y="480124"/>
                  </a:lnTo>
                  <a:lnTo>
                    <a:pt x="511791" y="544951"/>
                  </a:lnTo>
                  <a:lnTo>
                    <a:pt x="528850" y="544951"/>
                  </a:lnTo>
                  <a:lnTo>
                    <a:pt x="528850" y="565422"/>
                  </a:lnTo>
                  <a:lnTo>
                    <a:pt x="552734" y="565422"/>
                  </a:lnTo>
                  <a:lnTo>
                    <a:pt x="552734" y="589306"/>
                  </a:lnTo>
                  <a:lnTo>
                    <a:pt x="569794" y="589306"/>
                  </a:lnTo>
                  <a:lnTo>
                    <a:pt x="569794" y="613189"/>
                  </a:lnTo>
                  <a:lnTo>
                    <a:pt x="569794" y="613189"/>
                  </a:lnTo>
                  <a:lnTo>
                    <a:pt x="569794" y="660957"/>
                  </a:lnTo>
                  <a:lnTo>
                    <a:pt x="586853" y="660957"/>
                  </a:lnTo>
                  <a:lnTo>
                    <a:pt x="586853" y="701900"/>
                  </a:lnTo>
                  <a:lnTo>
                    <a:pt x="593677" y="701900"/>
                  </a:lnTo>
                  <a:lnTo>
                    <a:pt x="593677" y="773551"/>
                  </a:lnTo>
                  <a:lnTo>
                    <a:pt x="603913" y="773551"/>
                  </a:lnTo>
                  <a:lnTo>
                    <a:pt x="603913" y="817906"/>
                  </a:lnTo>
                  <a:lnTo>
                    <a:pt x="620973" y="817906"/>
                  </a:lnTo>
                  <a:lnTo>
                    <a:pt x="620973" y="841789"/>
                  </a:lnTo>
                  <a:lnTo>
                    <a:pt x="620973" y="858849"/>
                  </a:lnTo>
                  <a:lnTo>
                    <a:pt x="661916" y="858849"/>
                  </a:lnTo>
                  <a:lnTo>
                    <a:pt x="661916" y="910028"/>
                  </a:lnTo>
                  <a:lnTo>
                    <a:pt x="668740" y="903204"/>
                  </a:lnTo>
                  <a:lnTo>
                    <a:pt x="668740" y="923676"/>
                  </a:lnTo>
                  <a:lnTo>
                    <a:pt x="696035" y="923676"/>
                  </a:lnTo>
                  <a:lnTo>
                    <a:pt x="696035" y="954384"/>
                  </a:lnTo>
                  <a:lnTo>
                    <a:pt x="706271" y="954384"/>
                  </a:lnTo>
                  <a:lnTo>
                    <a:pt x="706271" y="974855"/>
                  </a:lnTo>
                  <a:lnTo>
                    <a:pt x="706271" y="985091"/>
                  </a:lnTo>
                  <a:lnTo>
                    <a:pt x="706271" y="998739"/>
                  </a:lnTo>
                  <a:lnTo>
                    <a:pt x="719919" y="998739"/>
                  </a:lnTo>
                  <a:lnTo>
                    <a:pt x="719919" y="1019210"/>
                  </a:lnTo>
                  <a:lnTo>
                    <a:pt x="726743" y="1019210"/>
                  </a:lnTo>
                  <a:lnTo>
                    <a:pt x="726743" y="1043094"/>
                  </a:lnTo>
                  <a:lnTo>
                    <a:pt x="733567" y="1049918"/>
                  </a:lnTo>
                  <a:lnTo>
                    <a:pt x="733567" y="1107921"/>
                  </a:lnTo>
                  <a:lnTo>
                    <a:pt x="754038" y="1107921"/>
                  </a:lnTo>
                  <a:lnTo>
                    <a:pt x="754038" y="1176160"/>
                  </a:lnTo>
                  <a:lnTo>
                    <a:pt x="771098" y="1176160"/>
                  </a:lnTo>
                  <a:lnTo>
                    <a:pt x="771098" y="1217103"/>
                  </a:lnTo>
                  <a:lnTo>
                    <a:pt x="829101" y="1217103"/>
                  </a:lnTo>
                  <a:lnTo>
                    <a:pt x="829101" y="1244398"/>
                  </a:lnTo>
                  <a:lnTo>
                    <a:pt x="852985" y="1244398"/>
                  </a:lnTo>
                  <a:lnTo>
                    <a:pt x="852985" y="1264870"/>
                  </a:lnTo>
                  <a:lnTo>
                    <a:pt x="866632" y="1264870"/>
                  </a:lnTo>
                  <a:lnTo>
                    <a:pt x="866632" y="1309225"/>
                  </a:lnTo>
                  <a:lnTo>
                    <a:pt x="887104" y="1309225"/>
                  </a:lnTo>
                  <a:lnTo>
                    <a:pt x="887104" y="1374052"/>
                  </a:lnTo>
                  <a:lnTo>
                    <a:pt x="907576" y="1374052"/>
                  </a:lnTo>
                  <a:lnTo>
                    <a:pt x="907576" y="1486646"/>
                  </a:lnTo>
                  <a:lnTo>
                    <a:pt x="955343" y="1486646"/>
                  </a:lnTo>
                  <a:lnTo>
                    <a:pt x="955343" y="1517354"/>
                  </a:lnTo>
                  <a:lnTo>
                    <a:pt x="955343" y="1517354"/>
                  </a:lnTo>
                  <a:lnTo>
                    <a:pt x="968990" y="1531001"/>
                  </a:lnTo>
                  <a:lnTo>
                    <a:pt x="1026994" y="1531001"/>
                  </a:lnTo>
                  <a:lnTo>
                    <a:pt x="1026994" y="1589004"/>
                  </a:lnTo>
                  <a:lnTo>
                    <a:pt x="1088409" y="1589004"/>
                  </a:lnTo>
                  <a:lnTo>
                    <a:pt x="1088409" y="1609476"/>
                  </a:lnTo>
                  <a:lnTo>
                    <a:pt x="1098644" y="1609476"/>
                  </a:lnTo>
                  <a:lnTo>
                    <a:pt x="1098644" y="1629948"/>
                  </a:lnTo>
                  <a:lnTo>
                    <a:pt x="1105468" y="1629948"/>
                  </a:lnTo>
                  <a:lnTo>
                    <a:pt x="1105468" y="1653831"/>
                  </a:lnTo>
                  <a:lnTo>
                    <a:pt x="1119116" y="1653831"/>
                  </a:lnTo>
                  <a:lnTo>
                    <a:pt x="1119116" y="1674303"/>
                  </a:lnTo>
                  <a:lnTo>
                    <a:pt x="1125940" y="1674303"/>
                  </a:lnTo>
                  <a:lnTo>
                    <a:pt x="1125940" y="1698186"/>
                  </a:lnTo>
                  <a:lnTo>
                    <a:pt x="1139588" y="1698186"/>
                  </a:lnTo>
                  <a:lnTo>
                    <a:pt x="1139588" y="1715246"/>
                  </a:lnTo>
                  <a:lnTo>
                    <a:pt x="1194179" y="1715246"/>
                  </a:lnTo>
                  <a:lnTo>
                    <a:pt x="1194179" y="1745954"/>
                  </a:lnTo>
                  <a:lnTo>
                    <a:pt x="1218062" y="1745954"/>
                  </a:lnTo>
                  <a:lnTo>
                    <a:pt x="1218062" y="1773249"/>
                  </a:lnTo>
                  <a:lnTo>
                    <a:pt x="1238534" y="1773249"/>
                  </a:lnTo>
                  <a:lnTo>
                    <a:pt x="1238534" y="1783485"/>
                  </a:lnTo>
                  <a:lnTo>
                    <a:pt x="1255594" y="1783485"/>
                  </a:lnTo>
                  <a:lnTo>
                    <a:pt x="1255594" y="1855136"/>
                  </a:lnTo>
                  <a:lnTo>
                    <a:pt x="1279477" y="1855136"/>
                  </a:lnTo>
                  <a:lnTo>
                    <a:pt x="1279477" y="1882431"/>
                  </a:lnTo>
                  <a:lnTo>
                    <a:pt x="1320421" y="1882431"/>
                  </a:lnTo>
                  <a:lnTo>
                    <a:pt x="1320421" y="1906315"/>
                  </a:lnTo>
                  <a:lnTo>
                    <a:pt x="1354540" y="1906315"/>
                  </a:lnTo>
                  <a:lnTo>
                    <a:pt x="1354540" y="1930198"/>
                  </a:lnTo>
                  <a:lnTo>
                    <a:pt x="1378424" y="1930198"/>
                  </a:lnTo>
                  <a:lnTo>
                    <a:pt x="1378424" y="1957494"/>
                  </a:lnTo>
                  <a:lnTo>
                    <a:pt x="1412543" y="1957494"/>
                  </a:lnTo>
                  <a:lnTo>
                    <a:pt x="1412543" y="1967730"/>
                  </a:lnTo>
                  <a:lnTo>
                    <a:pt x="1456898" y="1967730"/>
                  </a:lnTo>
                  <a:lnTo>
                    <a:pt x="1456898" y="2022321"/>
                  </a:lnTo>
                  <a:lnTo>
                    <a:pt x="1583140" y="2022321"/>
                  </a:lnTo>
                  <a:lnTo>
                    <a:pt x="1583140" y="2066676"/>
                  </a:lnTo>
                  <a:lnTo>
                    <a:pt x="1637731" y="2066676"/>
                  </a:lnTo>
                  <a:lnTo>
                    <a:pt x="1637731" y="2087148"/>
                  </a:lnTo>
                  <a:lnTo>
                    <a:pt x="1665027" y="2087148"/>
                  </a:lnTo>
                  <a:lnTo>
                    <a:pt x="1665027" y="2151975"/>
                  </a:lnTo>
                  <a:lnTo>
                    <a:pt x="1746913" y="2151975"/>
                  </a:lnTo>
                  <a:lnTo>
                    <a:pt x="1746913" y="2179270"/>
                  </a:lnTo>
                  <a:lnTo>
                    <a:pt x="1774209" y="2179270"/>
                  </a:lnTo>
                  <a:lnTo>
                    <a:pt x="1774209" y="2223625"/>
                  </a:lnTo>
                  <a:lnTo>
                    <a:pt x="1897038" y="2223625"/>
                  </a:lnTo>
                  <a:lnTo>
                    <a:pt x="1897038" y="2247509"/>
                  </a:lnTo>
                  <a:lnTo>
                    <a:pt x="1897038" y="2247509"/>
                  </a:lnTo>
                  <a:lnTo>
                    <a:pt x="1924974" y="2251632"/>
                  </a:lnTo>
                  <a:lnTo>
                    <a:pt x="1927746" y="2261157"/>
                  </a:lnTo>
                  <a:lnTo>
                    <a:pt x="1927746" y="2291864"/>
                  </a:lnTo>
                  <a:lnTo>
                    <a:pt x="1948218" y="2291864"/>
                  </a:lnTo>
                  <a:lnTo>
                    <a:pt x="1948218" y="2319160"/>
                  </a:lnTo>
                  <a:lnTo>
                    <a:pt x="2074459" y="2319160"/>
                  </a:lnTo>
                  <a:lnTo>
                    <a:pt x="2074459" y="2360103"/>
                  </a:lnTo>
                  <a:lnTo>
                    <a:pt x="2227997" y="2360103"/>
                  </a:lnTo>
                  <a:lnTo>
                    <a:pt x="2227997" y="2380575"/>
                  </a:lnTo>
                  <a:lnTo>
                    <a:pt x="2313295" y="2380575"/>
                  </a:lnTo>
                  <a:lnTo>
                    <a:pt x="2313295" y="2407870"/>
                  </a:lnTo>
                  <a:lnTo>
                    <a:pt x="2538483" y="2407870"/>
                  </a:lnTo>
                  <a:lnTo>
                    <a:pt x="2538483" y="2431754"/>
                  </a:lnTo>
                  <a:lnTo>
                    <a:pt x="2883089" y="2431754"/>
                  </a:lnTo>
                  <a:lnTo>
                    <a:pt x="2883089" y="2465873"/>
                  </a:lnTo>
                  <a:lnTo>
                    <a:pt x="3152632" y="2465873"/>
                  </a:lnTo>
                  <a:lnTo>
                    <a:pt x="3152632" y="2499992"/>
                  </a:lnTo>
                  <a:lnTo>
                    <a:pt x="3179928" y="2499992"/>
                  </a:lnTo>
                  <a:lnTo>
                    <a:pt x="3179928" y="2517052"/>
                  </a:lnTo>
                  <a:lnTo>
                    <a:pt x="3282286" y="2517052"/>
                  </a:lnTo>
                  <a:lnTo>
                    <a:pt x="3282286" y="2554584"/>
                  </a:lnTo>
                  <a:lnTo>
                    <a:pt x="3592773" y="2554584"/>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GB" kern="0" dirty="0" smtClean="0">
                <a:latin typeface="Calibri"/>
                <a:cs typeface="Arial"/>
              </a:endParaRPr>
            </a:p>
          </p:txBody>
        </p:sp>
        <p:sp>
          <p:nvSpPr>
            <p:cNvPr id="92" name="Freeform 91"/>
            <p:cNvSpPr/>
            <p:nvPr/>
          </p:nvSpPr>
          <p:spPr>
            <a:xfrm>
              <a:off x="559324" y="2572667"/>
              <a:ext cx="2094932" cy="2688609"/>
            </a:xfrm>
            <a:custGeom>
              <a:avLst/>
              <a:gdLst>
                <a:gd name="connsiteX0" fmla="*/ 0 w 2094932"/>
                <a:gd name="connsiteY0" fmla="*/ 0 h 2688609"/>
                <a:gd name="connsiteX1" fmla="*/ 85299 w 2094932"/>
                <a:gd name="connsiteY1" fmla="*/ 0 h 2688609"/>
                <a:gd name="connsiteX2" fmla="*/ 85299 w 2094932"/>
                <a:gd name="connsiteY2" fmla="*/ 177421 h 2688609"/>
                <a:gd name="connsiteX3" fmla="*/ 238836 w 2094932"/>
                <a:gd name="connsiteY3" fmla="*/ 177421 h 2688609"/>
                <a:gd name="connsiteX4" fmla="*/ 238836 w 2094932"/>
                <a:gd name="connsiteY4" fmla="*/ 266131 h 2688609"/>
                <a:gd name="connsiteX5" fmla="*/ 249072 w 2094932"/>
                <a:gd name="connsiteY5" fmla="*/ 266131 h 2688609"/>
                <a:gd name="connsiteX6" fmla="*/ 249072 w 2094932"/>
                <a:gd name="connsiteY6" fmla="*/ 446964 h 2688609"/>
                <a:gd name="connsiteX7" fmla="*/ 279779 w 2094932"/>
                <a:gd name="connsiteY7" fmla="*/ 446964 h 2688609"/>
                <a:gd name="connsiteX8" fmla="*/ 279779 w 2094932"/>
                <a:gd name="connsiteY8" fmla="*/ 535675 h 2688609"/>
                <a:gd name="connsiteX9" fmla="*/ 375314 w 2094932"/>
                <a:gd name="connsiteY9" fmla="*/ 535675 h 2688609"/>
                <a:gd name="connsiteX10" fmla="*/ 375314 w 2094932"/>
                <a:gd name="connsiteY10" fmla="*/ 713096 h 2688609"/>
                <a:gd name="connsiteX11" fmla="*/ 382137 w 2094932"/>
                <a:gd name="connsiteY11" fmla="*/ 719919 h 2688609"/>
                <a:gd name="connsiteX12" fmla="*/ 382137 w 2094932"/>
                <a:gd name="connsiteY12" fmla="*/ 818866 h 2688609"/>
                <a:gd name="connsiteX13" fmla="*/ 392373 w 2094932"/>
                <a:gd name="connsiteY13" fmla="*/ 818866 h 2688609"/>
                <a:gd name="connsiteX14" fmla="*/ 392373 w 2094932"/>
                <a:gd name="connsiteY14" fmla="*/ 992875 h 2688609"/>
                <a:gd name="connsiteX15" fmla="*/ 402609 w 2094932"/>
                <a:gd name="connsiteY15" fmla="*/ 992875 h 2688609"/>
                <a:gd name="connsiteX16" fmla="*/ 402609 w 2094932"/>
                <a:gd name="connsiteY16" fmla="*/ 1074761 h 2688609"/>
                <a:gd name="connsiteX17" fmla="*/ 525439 w 2094932"/>
                <a:gd name="connsiteY17" fmla="*/ 1074761 h 2688609"/>
                <a:gd name="connsiteX18" fmla="*/ 525439 w 2094932"/>
                <a:gd name="connsiteY18" fmla="*/ 1347716 h 2688609"/>
                <a:gd name="connsiteX19" fmla="*/ 556146 w 2094932"/>
                <a:gd name="connsiteY19" fmla="*/ 1347716 h 2688609"/>
                <a:gd name="connsiteX20" fmla="*/ 556146 w 2094932"/>
                <a:gd name="connsiteY20" fmla="*/ 1439839 h 2688609"/>
                <a:gd name="connsiteX21" fmla="*/ 661917 w 2094932"/>
                <a:gd name="connsiteY21" fmla="*/ 1439839 h 2688609"/>
                <a:gd name="connsiteX22" fmla="*/ 661917 w 2094932"/>
                <a:gd name="connsiteY22" fmla="*/ 1525137 h 2688609"/>
                <a:gd name="connsiteX23" fmla="*/ 672152 w 2094932"/>
                <a:gd name="connsiteY23" fmla="*/ 1525137 h 2688609"/>
                <a:gd name="connsiteX24" fmla="*/ 672152 w 2094932"/>
                <a:gd name="connsiteY24" fmla="*/ 1613848 h 2688609"/>
                <a:gd name="connsiteX25" fmla="*/ 685800 w 2094932"/>
                <a:gd name="connsiteY25" fmla="*/ 1613848 h 2688609"/>
                <a:gd name="connsiteX26" fmla="*/ 685800 w 2094932"/>
                <a:gd name="connsiteY26" fmla="*/ 1705970 h 2688609"/>
                <a:gd name="connsiteX27" fmla="*/ 784746 w 2094932"/>
                <a:gd name="connsiteY27" fmla="*/ 1705970 h 2688609"/>
                <a:gd name="connsiteX28" fmla="*/ 784746 w 2094932"/>
                <a:gd name="connsiteY28" fmla="*/ 1787857 h 2688609"/>
                <a:gd name="connsiteX29" fmla="*/ 798394 w 2094932"/>
                <a:gd name="connsiteY29" fmla="*/ 1787857 h 2688609"/>
                <a:gd name="connsiteX30" fmla="*/ 798394 w 2094932"/>
                <a:gd name="connsiteY30" fmla="*/ 1883391 h 2688609"/>
                <a:gd name="connsiteX31" fmla="*/ 870045 w 2094932"/>
                <a:gd name="connsiteY31" fmla="*/ 1883391 h 2688609"/>
                <a:gd name="connsiteX32" fmla="*/ 870045 w 2094932"/>
                <a:gd name="connsiteY32" fmla="*/ 1975513 h 2688609"/>
                <a:gd name="connsiteX33" fmla="*/ 1098645 w 2094932"/>
                <a:gd name="connsiteY33" fmla="*/ 1975513 h 2688609"/>
                <a:gd name="connsiteX34" fmla="*/ 1098645 w 2094932"/>
                <a:gd name="connsiteY34" fmla="*/ 2064224 h 2688609"/>
                <a:gd name="connsiteX35" fmla="*/ 1163472 w 2094932"/>
                <a:gd name="connsiteY35" fmla="*/ 2064224 h 2688609"/>
                <a:gd name="connsiteX36" fmla="*/ 1163472 w 2094932"/>
                <a:gd name="connsiteY36" fmla="*/ 2152934 h 2688609"/>
                <a:gd name="connsiteX37" fmla="*/ 1276066 w 2094932"/>
                <a:gd name="connsiteY37" fmla="*/ 2152934 h 2688609"/>
                <a:gd name="connsiteX38" fmla="*/ 1276066 w 2094932"/>
                <a:gd name="connsiteY38" fmla="*/ 2251881 h 2688609"/>
                <a:gd name="connsiteX39" fmla="*/ 1293126 w 2094932"/>
                <a:gd name="connsiteY39" fmla="*/ 2251881 h 2688609"/>
                <a:gd name="connsiteX40" fmla="*/ 1293126 w 2094932"/>
                <a:gd name="connsiteY40" fmla="*/ 2330355 h 2688609"/>
                <a:gd name="connsiteX41" fmla="*/ 1852684 w 2094932"/>
                <a:gd name="connsiteY41" fmla="*/ 2330355 h 2688609"/>
                <a:gd name="connsiteX42" fmla="*/ 1852684 w 2094932"/>
                <a:gd name="connsiteY42" fmla="*/ 2422478 h 2688609"/>
                <a:gd name="connsiteX43" fmla="*/ 1900451 w 2094932"/>
                <a:gd name="connsiteY43" fmla="*/ 2422478 h 2688609"/>
                <a:gd name="connsiteX44" fmla="*/ 1900451 w 2094932"/>
                <a:gd name="connsiteY44" fmla="*/ 2514600 h 2688609"/>
                <a:gd name="connsiteX45" fmla="*/ 2013045 w 2094932"/>
                <a:gd name="connsiteY45" fmla="*/ 2514600 h 2688609"/>
                <a:gd name="connsiteX46" fmla="*/ 2013045 w 2094932"/>
                <a:gd name="connsiteY46" fmla="*/ 2610134 h 2688609"/>
                <a:gd name="connsiteX47" fmla="*/ 2094932 w 2094932"/>
                <a:gd name="connsiteY47" fmla="*/ 2610134 h 2688609"/>
                <a:gd name="connsiteX48" fmla="*/ 2094932 w 2094932"/>
                <a:gd name="connsiteY48" fmla="*/ 2688609 h 268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94932" h="2688609">
                  <a:moveTo>
                    <a:pt x="0" y="0"/>
                  </a:moveTo>
                  <a:lnTo>
                    <a:pt x="85299" y="0"/>
                  </a:lnTo>
                  <a:lnTo>
                    <a:pt x="85299" y="177421"/>
                  </a:lnTo>
                  <a:lnTo>
                    <a:pt x="238836" y="177421"/>
                  </a:lnTo>
                  <a:lnTo>
                    <a:pt x="238836" y="266131"/>
                  </a:lnTo>
                  <a:lnTo>
                    <a:pt x="249072" y="266131"/>
                  </a:lnTo>
                  <a:lnTo>
                    <a:pt x="249072" y="446964"/>
                  </a:lnTo>
                  <a:lnTo>
                    <a:pt x="279779" y="446964"/>
                  </a:lnTo>
                  <a:lnTo>
                    <a:pt x="279779" y="535675"/>
                  </a:lnTo>
                  <a:lnTo>
                    <a:pt x="375314" y="535675"/>
                  </a:lnTo>
                  <a:lnTo>
                    <a:pt x="375314" y="713096"/>
                  </a:lnTo>
                  <a:lnTo>
                    <a:pt x="382137" y="719919"/>
                  </a:lnTo>
                  <a:lnTo>
                    <a:pt x="382137" y="818866"/>
                  </a:lnTo>
                  <a:lnTo>
                    <a:pt x="392373" y="818866"/>
                  </a:lnTo>
                  <a:lnTo>
                    <a:pt x="392373" y="992875"/>
                  </a:lnTo>
                  <a:lnTo>
                    <a:pt x="402609" y="992875"/>
                  </a:lnTo>
                  <a:lnTo>
                    <a:pt x="402609" y="1074761"/>
                  </a:lnTo>
                  <a:lnTo>
                    <a:pt x="525439" y="1074761"/>
                  </a:lnTo>
                  <a:lnTo>
                    <a:pt x="525439" y="1347716"/>
                  </a:lnTo>
                  <a:lnTo>
                    <a:pt x="556146" y="1347716"/>
                  </a:lnTo>
                  <a:lnTo>
                    <a:pt x="556146" y="1439839"/>
                  </a:lnTo>
                  <a:lnTo>
                    <a:pt x="661917" y="1439839"/>
                  </a:lnTo>
                  <a:lnTo>
                    <a:pt x="661917" y="1525137"/>
                  </a:lnTo>
                  <a:lnTo>
                    <a:pt x="672152" y="1525137"/>
                  </a:lnTo>
                  <a:lnTo>
                    <a:pt x="672152" y="1613848"/>
                  </a:lnTo>
                  <a:lnTo>
                    <a:pt x="685800" y="1613848"/>
                  </a:lnTo>
                  <a:lnTo>
                    <a:pt x="685800" y="1705970"/>
                  </a:lnTo>
                  <a:lnTo>
                    <a:pt x="784746" y="1705970"/>
                  </a:lnTo>
                  <a:lnTo>
                    <a:pt x="784746" y="1787857"/>
                  </a:lnTo>
                  <a:lnTo>
                    <a:pt x="798394" y="1787857"/>
                  </a:lnTo>
                  <a:lnTo>
                    <a:pt x="798394" y="1883391"/>
                  </a:lnTo>
                  <a:lnTo>
                    <a:pt x="870045" y="1883391"/>
                  </a:lnTo>
                  <a:lnTo>
                    <a:pt x="870045" y="1975513"/>
                  </a:lnTo>
                  <a:lnTo>
                    <a:pt x="1098645" y="1975513"/>
                  </a:lnTo>
                  <a:lnTo>
                    <a:pt x="1098645" y="2064224"/>
                  </a:lnTo>
                  <a:lnTo>
                    <a:pt x="1163472" y="2064224"/>
                  </a:lnTo>
                  <a:lnTo>
                    <a:pt x="1163472" y="2152934"/>
                  </a:lnTo>
                  <a:lnTo>
                    <a:pt x="1276066" y="2152934"/>
                  </a:lnTo>
                  <a:lnTo>
                    <a:pt x="1276066" y="2251881"/>
                  </a:lnTo>
                  <a:lnTo>
                    <a:pt x="1293126" y="2251881"/>
                  </a:lnTo>
                  <a:lnTo>
                    <a:pt x="1293126" y="2330355"/>
                  </a:lnTo>
                  <a:lnTo>
                    <a:pt x="1852684" y="2330355"/>
                  </a:lnTo>
                  <a:lnTo>
                    <a:pt x="1852684" y="2422478"/>
                  </a:lnTo>
                  <a:lnTo>
                    <a:pt x="1900451" y="2422478"/>
                  </a:lnTo>
                  <a:lnTo>
                    <a:pt x="1900451" y="2514600"/>
                  </a:lnTo>
                  <a:lnTo>
                    <a:pt x="2013045" y="2514600"/>
                  </a:lnTo>
                  <a:lnTo>
                    <a:pt x="2013045" y="2610134"/>
                  </a:lnTo>
                  <a:lnTo>
                    <a:pt x="2094932" y="2610134"/>
                  </a:lnTo>
                  <a:lnTo>
                    <a:pt x="2094932" y="2688609"/>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GB" kern="0" dirty="0" smtClean="0">
                <a:latin typeface="Calibri"/>
                <a:cs typeface="Arial"/>
              </a:endParaRPr>
            </a:p>
          </p:txBody>
        </p:sp>
        <p:sp>
          <p:nvSpPr>
            <p:cNvPr id="93" name="Freeform 92"/>
            <p:cNvSpPr/>
            <p:nvPr/>
          </p:nvSpPr>
          <p:spPr>
            <a:xfrm>
              <a:off x="518518" y="2570888"/>
              <a:ext cx="3350525" cy="2685197"/>
            </a:xfrm>
            <a:custGeom>
              <a:avLst/>
              <a:gdLst>
                <a:gd name="connsiteX0" fmla="*/ 0 w 3350525"/>
                <a:gd name="connsiteY0" fmla="*/ 0 h 2685197"/>
                <a:gd name="connsiteX1" fmla="*/ 61415 w 3350525"/>
                <a:gd name="connsiteY1" fmla="*/ 0 h 2685197"/>
                <a:gd name="connsiteX2" fmla="*/ 61415 w 3350525"/>
                <a:gd name="connsiteY2" fmla="*/ 34119 h 2685197"/>
                <a:gd name="connsiteX3" fmla="*/ 116006 w 3350525"/>
                <a:gd name="connsiteY3" fmla="*/ 34119 h 2685197"/>
                <a:gd name="connsiteX4" fmla="*/ 116006 w 3350525"/>
                <a:gd name="connsiteY4" fmla="*/ 75063 h 2685197"/>
                <a:gd name="connsiteX5" fmla="*/ 119418 w 3350525"/>
                <a:gd name="connsiteY5" fmla="*/ 75063 h 2685197"/>
                <a:gd name="connsiteX6" fmla="*/ 119418 w 3350525"/>
                <a:gd name="connsiteY6" fmla="*/ 109182 h 2685197"/>
                <a:gd name="connsiteX7" fmla="*/ 139889 w 3350525"/>
                <a:gd name="connsiteY7" fmla="*/ 109182 h 2685197"/>
                <a:gd name="connsiteX8" fmla="*/ 139889 w 3350525"/>
                <a:gd name="connsiteY8" fmla="*/ 153537 h 2685197"/>
                <a:gd name="connsiteX9" fmla="*/ 150125 w 3350525"/>
                <a:gd name="connsiteY9" fmla="*/ 153537 h 2685197"/>
                <a:gd name="connsiteX10" fmla="*/ 150125 w 3350525"/>
                <a:gd name="connsiteY10" fmla="*/ 235424 h 2685197"/>
                <a:gd name="connsiteX11" fmla="*/ 225188 w 3350525"/>
                <a:gd name="connsiteY11" fmla="*/ 235424 h 2685197"/>
                <a:gd name="connsiteX12" fmla="*/ 225188 w 3350525"/>
                <a:gd name="connsiteY12" fmla="*/ 272955 h 2685197"/>
                <a:gd name="connsiteX13" fmla="*/ 296839 w 3350525"/>
                <a:gd name="connsiteY13" fmla="*/ 272955 h 2685197"/>
                <a:gd name="connsiteX14" fmla="*/ 296839 w 3350525"/>
                <a:gd name="connsiteY14" fmla="*/ 313899 h 2685197"/>
                <a:gd name="connsiteX15" fmla="*/ 371901 w 3350525"/>
                <a:gd name="connsiteY15" fmla="*/ 313899 h 2685197"/>
                <a:gd name="connsiteX16" fmla="*/ 371901 w 3350525"/>
                <a:gd name="connsiteY16" fmla="*/ 354842 h 2685197"/>
                <a:gd name="connsiteX17" fmla="*/ 426492 w 3350525"/>
                <a:gd name="connsiteY17" fmla="*/ 354842 h 2685197"/>
                <a:gd name="connsiteX18" fmla="*/ 426492 w 3350525"/>
                <a:gd name="connsiteY18" fmla="*/ 382137 h 2685197"/>
                <a:gd name="connsiteX19" fmla="*/ 494731 w 3350525"/>
                <a:gd name="connsiteY19" fmla="*/ 382137 h 2685197"/>
                <a:gd name="connsiteX20" fmla="*/ 494731 w 3350525"/>
                <a:gd name="connsiteY20" fmla="*/ 457200 h 2685197"/>
                <a:gd name="connsiteX21" fmla="*/ 511791 w 3350525"/>
                <a:gd name="connsiteY21" fmla="*/ 457200 h 2685197"/>
                <a:gd name="connsiteX22" fmla="*/ 511791 w 3350525"/>
                <a:gd name="connsiteY22" fmla="*/ 491319 h 2685197"/>
                <a:gd name="connsiteX23" fmla="*/ 566382 w 3350525"/>
                <a:gd name="connsiteY23" fmla="*/ 491319 h 2685197"/>
                <a:gd name="connsiteX24" fmla="*/ 566382 w 3350525"/>
                <a:gd name="connsiteY24" fmla="*/ 539087 h 2685197"/>
                <a:gd name="connsiteX25" fmla="*/ 569794 w 3350525"/>
                <a:gd name="connsiteY25" fmla="*/ 535675 h 2685197"/>
                <a:gd name="connsiteX26" fmla="*/ 569794 w 3350525"/>
                <a:gd name="connsiteY26" fmla="*/ 569794 h 2685197"/>
                <a:gd name="connsiteX27" fmla="*/ 597089 w 3350525"/>
                <a:gd name="connsiteY27" fmla="*/ 569794 h 2685197"/>
                <a:gd name="connsiteX28" fmla="*/ 597089 w 3350525"/>
                <a:gd name="connsiteY28" fmla="*/ 600502 h 2685197"/>
                <a:gd name="connsiteX29" fmla="*/ 593678 w 3350525"/>
                <a:gd name="connsiteY29" fmla="*/ 600502 h 2685197"/>
                <a:gd name="connsiteX30" fmla="*/ 593678 w 3350525"/>
                <a:gd name="connsiteY30" fmla="*/ 624385 h 2685197"/>
                <a:gd name="connsiteX31" fmla="*/ 603913 w 3350525"/>
                <a:gd name="connsiteY31" fmla="*/ 624385 h 2685197"/>
                <a:gd name="connsiteX32" fmla="*/ 603913 w 3350525"/>
                <a:gd name="connsiteY32" fmla="*/ 675564 h 2685197"/>
                <a:gd name="connsiteX33" fmla="*/ 624385 w 3350525"/>
                <a:gd name="connsiteY33" fmla="*/ 675564 h 2685197"/>
                <a:gd name="connsiteX34" fmla="*/ 624385 w 3350525"/>
                <a:gd name="connsiteY34" fmla="*/ 719919 h 2685197"/>
                <a:gd name="connsiteX35" fmla="*/ 638033 w 3350525"/>
                <a:gd name="connsiteY35" fmla="*/ 719919 h 2685197"/>
                <a:gd name="connsiteX36" fmla="*/ 638033 w 3350525"/>
                <a:gd name="connsiteY36" fmla="*/ 747215 h 2685197"/>
                <a:gd name="connsiteX37" fmla="*/ 644857 w 3350525"/>
                <a:gd name="connsiteY37" fmla="*/ 747215 h 2685197"/>
                <a:gd name="connsiteX38" fmla="*/ 644857 w 3350525"/>
                <a:gd name="connsiteY38" fmla="*/ 784746 h 2685197"/>
                <a:gd name="connsiteX39" fmla="*/ 644857 w 3350525"/>
                <a:gd name="connsiteY39" fmla="*/ 784746 h 2685197"/>
                <a:gd name="connsiteX40" fmla="*/ 644857 w 3350525"/>
                <a:gd name="connsiteY40" fmla="*/ 866633 h 2685197"/>
                <a:gd name="connsiteX41" fmla="*/ 685800 w 3350525"/>
                <a:gd name="connsiteY41" fmla="*/ 866633 h 2685197"/>
                <a:gd name="connsiteX42" fmla="*/ 685800 w 3350525"/>
                <a:gd name="connsiteY42" fmla="*/ 904164 h 2685197"/>
                <a:gd name="connsiteX43" fmla="*/ 692624 w 3350525"/>
                <a:gd name="connsiteY43" fmla="*/ 904164 h 2685197"/>
                <a:gd name="connsiteX44" fmla="*/ 692624 w 3350525"/>
                <a:gd name="connsiteY44" fmla="*/ 934872 h 2685197"/>
                <a:gd name="connsiteX45" fmla="*/ 709684 w 3350525"/>
                <a:gd name="connsiteY45" fmla="*/ 934872 h 2685197"/>
                <a:gd name="connsiteX46" fmla="*/ 709684 w 3350525"/>
                <a:gd name="connsiteY46" fmla="*/ 972403 h 2685197"/>
                <a:gd name="connsiteX47" fmla="*/ 716507 w 3350525"/>
                <a:gd name="connsiteY47" fmla="*/ 972403 h 2685197"/>
                <a:gd name="connsiteX48" fmla="*/ 716507 w 3350525"/>
                <a:gd name="connsiteY48" fmla="*/ 1013346 h 2685197"/>
                <a:gd name="connsiteX49" fmla="*/ 736979 w 3350525"/>
                <a:gd name="connsiteY49" fmla="*/ 1013346 h 2685197"/>
                <a:gd name="connsiteX50" fmla="*/ 736979 w 3350525"/>
                <a:gd name="connsiteY50" fmla="*/ 1050878 h 2685197"/>
                <a:gd name="connsiteX51" fmla="*/ 743803 w 3350525"/>
                <a:gd name="connsiteY51" fmla="*/ 1050878 h 2685197"/>
                <a:gd name="connsiteX52" fmla="*/ 743803 w 3350525"/>
                <a:gd name="connsiteY52" fmla="*/ 1084997 h 2685197"/>
                <a:gd name="connsiteX53" fmla="*/ 743803 w 3350525"/>
                <a:gd name="connsiteY53" fmla="*/ 1125940 h 2685197"/>
                <a:gd name="connsiteX54" fmla="*/ 754039 w 3350525"/>
                <a:gd name="connsiteY54" fmla="*/ 1125940 h 2685197"/>
                <a:gd name="connsiteX55" fmla="*/ 754039 w 3350525"/>
                <a:gd name="connsiteY55" fmla="*/ 1163472 h 2685197"/>
                <a:gd name="connsiteX56" fmla="*/ 764275 w 3350525"/>
                <a:gd name="connsiteY56" fmla="*/ 1163472 h 2685197"/>
                <a:gd name="connsiteX57" fmla="*/ 764275 w 3350525"/>
                <a:gd name="connsiteY57" fmla="*/ 1201003 h 2685197"/>
                <a:gd name="connsiteX58" fmla="*/ 781334 w 3350525"/>
                <a:gd name="connsiteY58" fmla="*/ 1201003 h 2685197"/>
                <a:gd name="connsiteX59" fmla="*/ 781334 w 3350525"/>
                <a:gd name="connsiteY59" fmla="*/ 1235122 h 2685197"/>
                <a:gd name="connsiteX60" fmla="*/ 788158 w 3350525"/>
                <a:gd name="connsiteY60" fmla="*/ 1235122 h 2685197"/>
                <a:gd name="connsiteX61" fmla="*/ 788158 w 3350525"/>
                <a:gd name="connsiteY61" fmla="*/ 1310185 h 2685197"/>
                <a:gd name="connsiteX62" fmla="*/ 801806 w 3350525"/>
                <a:gd name="connsiteY62" fmla="*/ 1310185 h 2685197"/>
                <a:gd name="connsiteX63" fmla="*/ 801806 w 3350525"/>
                <a:gd name="connsiteY63" fmla="*/ 1340893 h 2685197"/>
                <a:gd name="connsiteX64" fmla="*/ 852985 w 3350525"/>
                <a:gd name="connsiteY64" fmla="*/ 1340893 h 2685197"/>
                <a:gd name="connsiteX65" fmla="*/ 852985 w 3350525"/>
                <a:gd name="connsiteY65" fmla="*/ 1388660 h 2685197"/>
                <a:gd name="connsiteX66" fmla="*/ 859809 w 3350525"/>
                <a:gd name="connsiteY66" fmla="*/ 1388660 h 2685197"/>
                <a:gd name="connsiteX67" fmla="*/ 859809 w 3350525"/>
                <a:gd name="connsiteY67" fmla="*/ 1572905 h 2685197"/>
                <a:gd name="connsiteX68" fmla="*/ 876869 w 3350525"/>
                <a:gd name="connsiteY68" fmla="*/ 1572905 h 2685197"/>
                <a:gd name="connsiteX69" fmla="*/ 876869 w 3350525"/>
                <a:gd name="connsiteY69" fmla="*/ 1610436 h 2685197"/>
                <a:gd name="connsiteX70" fmla="*/ 883692 w 3350525"/>
                <a:gd name="connsiteY70" fmla="*/ 1610436 h 2685197"/>
                <a:gd name="connsiteX71" fmla="*/ 883692 w 3350525"/>
                <a:gd name="connsiteY71" fmla="*/ 1641143 h 2685197"/>
                <a:gd name="connsiteX72" fmla="*/ 904164 w 3350525"/>
                <a:gd name="connsiteY72" fmla="*/ 1641143 h 2685197"/>
                <a:gd name="connsiteX73" fmla="*/ 904164 w 3350525"/>
                <a:gd name="connsiteY73" fmla="*/ 1685499 h 2685197"/>
                <a:gd name="connsiteX74" fmla="*/ 931460 w 3350525"/>
                <a:gd name="connsiteY74" fmla="*/ 1685499 h 2685197"/>
                <a:gd name="connsiteX75" fmla="*/ 931460 w 3350525"/>
                <a:gd name="connsiteY75" fmla="*/ 1726442 h 2685197"/>
                <a:gd name="connsiteX76" fmla="*/ 962167 w 3350525"/>
                <a:gd name="connsiteY76" fmla="*/ 1726442 h 2685197"/>
                <a:gd name="connsiteX77" fmla="*/ 962167 w 3350525"/>
                <a:gd name="connsiteY77" fmla="*/ 1757149 h 2685197"/>
                <a:gd name="connsiteX78" fmla="*/ 1013346 w 3350525"/>
                <a:gd name="connsiteY78" fmla="*/ 1757149 h 2685197"/>
                <a:gd name="connsiteX79" fmla="*/ 1013346 w 3350525"/>
                <a:gd name="connsiteY79" fmla="*/ 1801505 h 2685197"/>
                <a:gd name="connsiteX80" fmla="*/ 1057701 w 3350525"/>
                <a:gd name="connsiteY80" fmla="*/ 1801505 h 2685197"/>
                <a:gd name="connsiteX81" fmla="*/ 1057701 w 3350525"/>
                <a:gd name="connsiteY81" fmla="*/ 1835624 h 2685197"/>
                <a:gd name="connsiteX82" fmla="*/ 1125940 w 3350525"/>
                <a:gd name="connsiteY82" fmla="*/ 1835624 h 2685197"/>
                <a:gd name="connsiteX83" fmla="*/ 1125940 w 3350525"/>
                <a:gd name="connsiteY83" fmla="*/ 1873155 h 2685197"/>
                <a:gd name="connsiteX84" fmla="*/ 1207827 w 3350525"/>
                <a:gd name="connsiteY84" fmla="*/ 1873155 h 2685197"/>
                <a:gd name="connsiteX85" fmla="*/ 1207827 w 3350525"/>
                <a:gd name="connsiteY85" fmla="*/ 1914099 h 2685197"/>
                <a:gd name="connsiteX86" fmla="*/ 1231710 w 3350525"/>
                <a:gd name="connsiteY86" fmla="*/ 1914099 h 2685197"/>
                <a:gd name="connsiteX87" fmla="*/ 1231710 w 3350525"/>
                <a:gd name="connsiteY87" fmla="*/ 1958454 h 2685197"/>
                <a:gd name="connsiteX88" fmla="*/ 1245358 w 3350525"/>
                <a:gd name="connsiteY88" fmla="*/ 1958454 h 2685197"/>
                <a:gd name="connsiteX89" fmla="*/ 1245358 w 3350525"/>
                <a:gd name="connsiteY89" fmla="*/ 1989161 h 2685197"/>
                <a:gd name="connsiteX90" fmla="*/ 1269242 w 3350525"/>
                <a:gd name="connsiteY90" fmla="*/ 1989161 h 2685197"/>
                <a:gd name="connsiteX91" fmla="*/ 1269242 w 3350525"/>
                <a:gd name="connsiteY91" fmla="*/ 2023281 h 2685197"/>
                <a:gd name="connsiteX92" fmla="*/ 1296537 w 3350525"/>
                <a:gd name="connsiteY92" fmla="*/ 2023281 h 2685197"/>
                <a:gd name="connsiteX93" fmla="*/ 1296537 w 3350525"/>
                <a:gd name="connsiteY93" fmla="*/ 2057400 h 2685197"/>
                <a:gd name="connsiteX94" fmla="*/ 1392072 w 3350525"/>
                <a:gd name="connsiteY94" fmla="*/ 2057400 h 2685197"/>
                <a:gd name="connsiteX95" fmla="*/ 1392072 w 3350525"/>
                <a:gd name="connsiteY95" fmla="*/ 2139287 h 2685197"/>
                <a:gd name="connsiteX96" fmla="*/ 1453486 w 3350525"/>
                <a:gd name="connsiteY96" fmla="*/ 2139287 h 2685197"/>
                <a:gd name="connsiteX97" fmla="*/ 1453486 w 3350525"/>
                <a:gd name="connsiteY97" fmla="*/ 2166582 h 2685197"/>
                <a:gd name="connsiteX98" fmla="*/ 1480782 w 3350525"/>
                <a:gd name="connsiteY98" fmla="*/ 2166582 h 2685197"/>
                <a:gd name="connsiteX99" fmla="*/ 1480782 w 3350525"/>
                <a:gd name="connsiteY99" fmla="*/ 2217761 h 2685197"/>
                <a:gd name="connsiteX100" fmla="*/ 1542197 w 3350525"/>
                <a:gd name="connsiteY100" fmla="*/ 2217761 h 2685197"/>
                <a:gd name="connsiteX101" fmla="*/ 1542197 w 3350525"/>
                <a:gd name="connsiteY101" fmla="*/ 2282588 h 2685197"/>
                <a:gd name="connsiteX102" fmla="*/ 1569492 w 3350525"/>
                <a:gd name="connsiteY102" fmla="*/ 2282588 h 2685197"/>
                <a:gd name="connsiteX103" fmla="*/ 1569492 w 3350525"/>
                <a:gd name="connsiteY103" fmla="*/ 2320119 h 2685197"/>
                <a:gd name="connsiteX104" fmla="*/ 1617260 w 3350525"/>
                <a:gd name="connsiteY104" fmla="*/ 2320119 h 2685197"/>
                <a:gd name="connsiteX105" fmla="*/ 1617260 w 3350525"/>
                <a:gd name="connsiteY105" fmla="*/ 2395182 h 2685197"/>
                <a:gd name="connsiteX106" fmla="*/ 1630907 w 3350525"/>
                <a:gd name="connsiteY106" fmla="*/ 2395182 h 2685197"/>
                <a:gd name="connsiteX107" fmla="*/ 1630907 w 3350525"/>
                <a:gd name="connsiteY107" fmla="*/ 2466833 h 2685197"/>
                <a:gd name="connsiteX108" fmla="*/ 2091519 w 3350525"/>
                <a:gd name="connsiteY108" fmla="*/ 2466833 h 2685197"/>
                <a:gd name="connsiteX109" fmla="*/ 2091519 w 3350525"/>
                <a:gd name="connsiteY109" fmla="*/ 2511188 h 2685197"/>
                <a:gd name="connsiteX110" fmla="*/ 2152934 w 3350525"/>
                <a:gd name="connsiteY110" fmla="*/ 2511188 h 2685197"/>
                <a:gd name="connsiteX111" fmla="*/ 2152934 w 3350525"/>
                <a:gd name="connsiteY111" fmla="*/ 2582839 h 2685197"/>
                <a:gd name="connsiteX112" fmla="*/ 2456597 w 3350525"/>
                <a:gd name="connsiteY112" fmla="*/ 2582839 h 2685197"/>
                <a:gd name="connsiteX113" fmla="*/ 2456597 w 3350525"/>
                <a:gd name="connsiteY113" fmla="*/ 2627194 h 2685197"/>
                <a:gd name="connsiteX114" fmla="*/ 2753436 w 3350525"/>
                <a:gd name="connsiteY114" fmla="*/ 2627194 h 2685197"/>
                <a:gd name="connsiteX115" fmla="*/ 2753436 w 3350525"/>
                <a:gd name="connsiteY115" fmla="*/ 2661313 h 2685197"/>
                <a:gd name="connsiteX116" fmla="*/ 3350525 w 3350525"/>
                <a:gd name="connsiteY116" fmla="*/ 2661313 h 2685197"/>
                <a:gd name="connsiteX117" fmla="*/ 3350525 w 3350525"/>
                <a:gd name="connsiteY117" fmla="*/ 2685197 h 268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50525" h="2685197">
                  <a:moveTo>
                    <a:pt x="0" y="0"/>
                  </a:moveTo>
                  <a:lnTo>
                    <a:pt x="61415" y="0"/>
                  </a:lnTo>
                  <a:lnTo>
                    <a:pt x="61415" y="34119"/>
                  </a:lnTo>
                  <a:lnTo>
                    <a:pt x="116006" y="34119"/>
                  </a:lnTo>
                  <a:lnTo>
                    <a:pt x="116006" y="75063"/>
                  </a:lnTo>
                  <a:lnTo>
                    <a:pt x="119418" y="75063"/>
                  </a:lnTo>
                  <a:lnTo>
                    <a:pt x="119418" y="109182"/>
                  </a:lnTo>
                  <a:lnTo>
                    <a:pt x="139889" y="109182"/>
                  </a:lnTo>
                  <a:lnTo>
                    <a:pt x="139889" y="153537"/>
                  </a:lnTo>
                  <a:lnTo>
                    <a:pt x="150125" y="153537"/>
                  </a:lnTo>
                  <a:lnTo>
                    <a:pt x="150125" y="235424"/>
                  </a:lnTo>
                  <a:lnTo>
                    <a:pt x="225188" y="235424"/>
                  </a:lnTo>
                  <a:lnTo>
                    <a:pt x="225188" y="272955"/>
                  </a:lnTo>
                  <a:lnTo>
                    <a:pt x="296839" y="272955"/>
                  </a:lnTo>
                  <a:lnTo>
                    <a:pt x="296839" y="313899"/>
                  </a:lnTo>
                  <a:lnTo>
                    <a:pt x="371901" y="313899"/>
                  </a:lnTo>
                  <a:lnTo>
                    <a:pt x="371901" y="354842"/>
                  </a:lnTo>
                  <a:lnTo>
                    <a:pt x="426492" y="354842"/>
                  </a:lnTo>
                  <a:lnTo>
                    <a:pt x="426492" y="382137"/>
                  </a:lnTo>
                  <a:lnTo>
                    <a:pt x="494731" y="382137"/>
                  </a:lnTo>
                  <a:lnTo>
                    <a:pt x="494731" y="457200"/>
                  </a:lnTo>
                  <a:lnTo>
                    <a:pt x="511791" y="457200"/>
                  </a:lnTo>
                  <a:lnTo>
                    <a:pt x="511791" y="491319"/>
                  </a:lnTo>
                  <a:lnTo>
                    <a:pt x="566382" y="491319"/>
                  </a:lnTo>
                  <a:lnTo>
                    <a:pt x="566382" y="539087"/>
                  </a:lnTo>
                  <a:lnTo>
                    <a:pt x="569794" y="535675"/>
                  </a:lnTo>
                  <a:lnTo>
                    <a:pt x="569794" y="569794"/>
                  </a:lnTo>
                  <a:lnTo>
                    <a:pt x="597089" y="569794"/>
                  </a:lnTo>
                  <a:lnTo>
                    <a:pt x="597089" y="600502"/>
                  </a:lnTo>
                  <a:lnTo>
                    <a:pt x="593678" y="600502"/>
                  </a:lnTo>
                  <a:lnTo>
                    <a:pt x="593678" y="624385"/>
                  </a:lnTo>
                  <a:lnTo>
                    <a:pt x="603913" y="624385"/>
                  </a:lnTo>
                  <a:lnTo>
                    <a:pt x="603913" y="675564"/>
                  </a:lnTo>
                  <a:lnTo>
                    <a:pt x="624385" y="675564"/>
                  </a:lnTo>
                  <a:lnTo>
                    <a:pt x="624385" y="719919"/>
                  </a:lnTo>
                  <a:lnTo>
                    <a:pt x="638033" y="719919"/>
                  </a:lnTo>
                  <a:lnTo>
                    <a:pt x="638033" y="747215"/>
                  </a:lnTo>
                  <a:lnTo>
                    <a:pt x="644857" y="747215"/>
                  </a:lnTo>
                  <a:lnTo>
                    <a:pt x="644857" y="784746"/>
                  </a:lnTo>
                  <a:lnTo>
                    <a:pt x="644857" y="784746"/>
                  </a:lnTo>
                  <a:lnTo>
                    <a:pt x="644857" y="866633"/>
                  </a:lnTo>
                  <a:lnTo>
                    <a:pt x="685800" y="866633"/>
                  </a:lnTo>
                  <a:lnTo>
                    <a:pt x="685800" y="904164"/>
                  </a:lnTo>
                  <a:lnTo>
                    <a:pt x="692624" y="904164"/>
                  </a:lnTo>
                  <a:lnTo>
                    <a:pt x="692624" y="934872"/>
                  </a:lnTo>
                  <a:lnTo>
                    <a:pt x="709684" y="934872"/>
                  </a:lnTo>
                  <a:lnTo>
                    <a:pt x="709684" y="972403"/>
                  </a:lnTo>
                  <a:lnTo>
                    <a:pt x="716507" y="972403"/>
                  </a:lnTo>
                  <a:lnTo>
                    <a:pt x="716507" y="1013346"/>
                  </a:lnTo>
                  <a:lnTo>
                    <a:pt x="736979" y="1013346"/>
                  </a:lnTo>
                  <a:lnTo>
                    <a:pt x="736979" y="1050878"/>
                  </a:lnTo>
                  <a:lnTo>
                    <a:pt x="743803" y="1050878"/>
                  </a:lnTo>
                  <a:lnTo>
                    <a:pt x="743803" y="1084997"/>
                  </a:lnTo>
                  <a:lnTo>
                    <a:pt x="743803" y="1125940"/>
                  </a:lnTo>
                  <a:lnTo>
                    <a:pt x="754039" y="1125940"/>
                  </a:lnTo>
                  <a:lnTo>
                    <a:pt x="754039" y="1163472"/>
                  </a:lnTo>
                  <a:lnTo>
                    <a:pt x="764275" y="1163472"/>
                  </a:lnTo>
                  <a:lnTo>
                    <a:pt x="764275" y="1201003"/>
                  </a:lnTo>
                  <a:lnTo>
                    <a:pt x="781334" y="1201003"/>
                  </a:lnTo>
                  <a:lnTo>
                    <a:pt x="781334" y="1235122"/>
                  </a:lnTo>
                  <a:lnTo>
                    <a:pt x="788158" y="1235122"/>
                  </a:lnTo>
                  <a:lnTo>
                    <a:pt x="788158" y="1310185"/>
                  </a:lnTo>
                  <a:lnTo>
                    <a:pt x="801806" y="1310185"/>
                  </a:lnTo>
                  <a:lnTo>
                    <a:pt x="801806" y="1340893"/>
                  </a:lnTo>
                  <a:lnTo>
                    <a:pt x="852985" y="1340893"/>
                  </a:lnTo>
                  <a:lnTo>
                    <a:pt x="852985" y="1388660"/>
                  </a:lnTo>
                  <a:lnTo>
                    <a:pt x="859809" y="1388660"/>
                  </a:lnTo>
                  <a:lnTo>
                    <a:pt x="859809" y="1572905"/>
                  </a:lnTo>
                  <a:lnTo>
                    <a:pt x="876869" y="1572905"/>
                  </a:lnTo>
                  <a:lnTo>
                    <a:pt x="876869" y="1610436"/>
                  </a:lnTo>
                  <a:lnTo>
                    <a:pt x="883692" y="1610436"/>
                  </a:lnTo>
                  <a:lnTo>
                    <a:pt x="883692" y="1641143"/>
                  </a:lnTo>
                  <a:lnTo>
                    <a:pt x="904164" y="1641143"/>
                  </a:lnTo>
                  <a:lnTo>
                    <a:pt x="904164" y="1685499"/>
                  </a:lnTo>
                  <a:lnTo>
                    <a:pt x="931460" y="1685499"/>
                  </a:lnTo>
                  <a:lnTo>
                    <a:pt x="931460" y="1726442"/>
                  </a:lnTo>
                  <a:lnTo>
                    <a:pt x="962167" y="1726442"/>
                  </a:lnTo>
                  <a:lnTo>
                    <a:pt x="962167" y="1757149"/>
                  </a:lnTo>
                  <a:lnTo>
                    <a:pt x="1013346" y="1757149"/>
                  </a:lnTo>
                  <a:lnTo>
                    <a:pt x="1013346" y="1801505"/>
                  </a:lnTo>
                  <a:lnTo>
                    <a:pt x="1057701" y="1801505"/>
                  </a:lnTo>
                  <a:lnTo>
                    <a:pt x="1057701" y="1835624"/>
                  </a:lnTo>
                  <a:lnTo>
                    <a:pt x="1125940" y="1835624"/>
                  </a:lnTo>
                  <a:lnTo>
                    <a:pt x="1125940" y="1873155"/>
                  </a:lnTo>
                  <a:lnTo>
                    <a:pt x="1207827" y="1873155"/>
                  </a:lnTo>
                  <a:lnTo>
                    <a:pt x="1207827" y="1914099"/>
                  </a:lnTo>
                  <a:lnTo>
                    <a:pt x="1231710" y="1914099"/>
                  </a:lnTo>
                  <a:lnTo>
                    <a:pt x="1231710" y="1958454"/>
                  </a:lnTo>
                  <a:lnTo>
                    <a:pt x="1245358" y="1958454"/>
                  </a:lnTo>
                  <a:lnTo>
                    <a:pt x="1245358" y="1989161"/>
                  </a:lnTo>
                  <a:lnTo>
                    <a:pt x="1269242" y="1989161"/>
                  </a:lnTo>
                  <a:lnTo>
                    <a:pt x="1269242" y="2023281"/>
                  </a:lnTo>
                  <a:lnTo>
                    <a:pt x="1296537" y="2023281"/>
                  </a:lnTo>
                  <a:lnTo>
                    <a:pt x="1296537" y="2057400"/>
                  </a:lnTo>
                  <a:lnTo>
                    <a:pt x="1392072" y="2057400"/>
                  </a:lnTo>
                  <a:lnTo>
                    <a:pt x="1392072" y="2139287"/>
                  </a:lnTo>
                  <a:lnTo>
                    <a:pt x="1453486" y="2139287"/>
                  </a:lnTo>
                  <a:lnTo>
                    <a:pt x="1453486" y="2166582"/>
                  </a:lnTo>
                  <a:lnTo>
                    <a:pt x="1480782" y="2166582"/>
                  </a:lnTo>
                  <a:lnTo>
                    <a:pt x="1480782" y="2217761"/>
                  </a:lnTo>
                  <a:lnTo>
                    <a:pt x="1542197" y="2217761"/>
                  </a:lnTo>
                  <a:lnTo>
                    <a:pt x="1542197" y="2282588"/>
                  </a:lnTo>
                  <a:lnTo>
                    <a:pt x="1569492" y="2282588"/>
                  </a:lnTo>
                  <a:lnTo>
                    <a:pt x="1569492" y="2320119"/>
                  </a:lnTo>
                  <a:lnTo>
                    <a:pt x="1617260" y="2320119"/>
                  </a:lnTo>
                  <a:lnTo>
                    <a:pt x="1617260" y="2395182"/>
                  </a:lnTo>
                  <a:lnTo>
                    <a:pt x="1630907" y="2395182"/>
                  </a:lnTo>
                  <a:lnTo>
                    <a:pt x="1630907" y="2466833"/>
                  </a:lnTo>
                  <a:lnTo>
                    <a:pt x="2091519" y="2466833"/>
                  </a:lnTo>
                  <a:lnTo>
                    <a:pt x="2091519" y="2511188"/>
                  </a:lnTo>
                  <a:lnTo>
                    <a:pt x="2152934" y="2511188"/>
                  </a:lnTo>
                  <a:lnTo>
                    <a:pt x="2152934" y="2582839"/>
                  </a:lnTo>
                  <a:lnTo>
                    <a:pt x="2456597" y="2582839"/>
                  </a:lnTo>
                  <a:lnTo>
                    <a:pt x="2456597" y="2627194"/>
                  </a:lnTo>
                  <a:lnTo>
                    <a:pt x="2753436" y="2627194"/>
                  </a:lnTo>
                  <a:lnTo>
                    <a:pt x="2753436" y="2661313"/>
                  </a:lnTo>
                  <a:lnTo>
                    <a:pt x="3350525" y="2661313"/>
                  </a:lnTo>
                  <a:lnTo>
                    <a:pt x="3350525" y="2685197"/>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GB" kern="0" dirty="0" smtClean="0">
                <a:latin typeface="Calibri"/>
                <a:cs typeface="Arial"/>
              </a:endParaRPr>
            </a:p>
          </p:txBody>
        </p:sp>
      </p:grpSp>
      <p:cxnSp>
        <p:nvCxnSpPr>
          <p:cNvPr id="94" name="Straight Connector 93"/>
          <p:cNvCxnSpPr/>
          <p:nvPr/>
        </p:nvCxnSpPr>
        <p:spPr>
          <a:xfrm>
            <a:off x="764490" y="1823549"/>
            <a:ext cx="0" cy="2770669"/>
          </a:xfrm>
          <a:prstGeom prst="line">
            <a:avLst/>
          </a:prstGeom>
          <a:noFill/>
          <a:ln w="25400" cap="flat" cmpd="sng" algn="ctr">
            <a:solidFill>
              <a:schemeClr val="tx1"/>
            </a:solidFill>
            <a:prstDash val="solid"/>
          </a:ln>
          <a:effectLst/>
        </p:spPr>
      </p:cxnSp>
      <p:cxnSp>
        <p:nvCxnSpPr>
          <p:cNvPr id="95" name="Straight Connector 94"/>
          <p:cNvCxnSpPr/>
          <p:nvPr/>
        </p:nvCxnSpPr>
        <p:spPr>
          <a:xfrm flipH="1">
            <a:off x="751784" y="4582706"/>
            <a:ext cx="3777539" cy="0"/>
          </a:xfrm>
          <a:prstGeom prst="line">
            <a:avLst/>
          </a:prstGeom>
          <a:noFill/>
          <a:ln w="25400" cap="flat" cmpd="sng" algn="ctr">
            <a:solidFill>
              <a:schemeClr val="tx1"/>
            </a:solidFill>
            <a:prstDash val="solid"/>
          </a:ln>
          <a:effectLst/>
        </p:spPr>
      </p:cxnSp>
      <p:cxnSp>
        <p:nvCxnSpPr>
          <p:cNvPr id="96" name="Straight Connector 95"/>
          <p:cNvCxnSpPr/>
          <p:nvPr/>
        </p:nvCxnSpPr>
        <p:spPr>
          <a:xfrm flipV="1">
            <a:off x="775829" y="4582706"/>
            <a:ext cx="0" cy="64439"/>
          </a:xfrm>
          <a:prstGeom prst="line">
            <a:avLst/>
          </a:prstGeom>
          <a:noFill/>
          <a:ln w="25400" cap="flat" cmpd="sng" algn="ctr">
            <a:solidFill>
              <a:schemeClr val="tx1"/>
            </a:solidFill>
            <a:prstDash val="solid"/>
          </a:ln>
          <a:effectLst/>
        </p:spPr>
      </p:cxnSp>
      <p:cxnSp>
        <p:nvCxnSpPr>
          <p:cNvPr id="97" name="Straight Connector 96"/>
          <p:cNvCxnSpPr/>
          <p:nvPr/>
        </p:nvCxnSpPr>
        <p:spPr>
          <a:xfrm flipV="1">
            <a:off x="4492150" y="4582706"/>
            <a:ext cx="0" cy="64439"/>
          </a:xfrm>
          <a:prstGeom prst="line">
            <a:avLst/>
          </a:prstGeom>
          <a:noFill/>
          <a:ln w="25400" cap="flat" cmpd="sng" algn="ctr">
            <a:solidFill>
              <a:schemeClr val="tx1"/>
            </a:solidFill>
            <a:prstDash val="solid"/>
          </a:ln>
          <a:effectLst/>
        </p:spPr>
      </p:cxnSp>
      <p:cxnSp>
        <p:nvCxnSpPr>
          <p:cNvPr id="98" name="Straight Connector 97"/>
          <p:cNvCxnSpPr/>
          <p:nvPr/>
        </p:nvCxnSpPr>
        <p:spPr>
          <a:xfrm rot="5400000" flipV="1">
            <a:off x="736707" y="4529778"/>
            <a:ext cx="0" cy="64439"/>
          </a:xfrm>
          <a:prstGeom prst="line">
            <a:avLst/>
          </a:prstGeom>
          <a:noFill/>
          <a:ln w="25400" cap="flat" cmpd="sng" algn="ctr">
            <a:solidFill>
              <a:schemeClr val="tx1"/>
            </a:solidFill>
            <a:prstDash val="solid"/>
          </a:ln>
          <a:effectLst/>
        </p:spPr>
      </p:cxnSp>
      <p:cxnSp>
        <p:nvCxnSpPr>
          <p:cNvPr id="99" name="Straight Connector 98"/>
          <p:cNvCxnSpPr/>
          <p:nvPr/>
        </p:nvCxnSpPr>
        <p:spPr>
          <a:xfrm rot="5400000" flipV="1">
            <a:off x="736707" y="3856400"/>
            <a:ext cx="0" cy="64439"/>
          </a:xfrm>
          <a:prstGeom prst="line">
            <a:avLst/>
          </a:prstGeom>
          <a:noFill/>
          <a:ln w="25400" cap="flat" cmpd="sng" algn="ctr">
            <a:solidFill>
              <a:schemeClr val="tx1"/>
            </a:solidFill>
            <a:prstDash val="solid"/>
          </a:ln>
          <a:effectLst/>
        </p:spPr>
      </p:cxnSp>
      <p:cxnSp>
        <p:nvCxnSpPr>
          <p:cNvPr id="100" name="Straight Connector 99"/>
          <p:cNvCxnSpPr/>
          <p:nvPr/>
        </p:nvCxnSpPr>
        <p:spPr>
          <a:xfrm rot="5400000" flipV="1">
            <a:off x="736707" y="3183023"/>
            <a:ext cx="0" cy="64439"/>
          </a:xfrm>
          <a:prstGeom prst="line">
            <a:avLst/>
          </a:prstGeom>
          <a:noFill/>
          <a:ln w="25400" cap="flat" cmpd="sng" algn="ctr">
            <a:solidFill>
              <a:schemeClr val="tx1"/>
            </a:solidFill>
            <a:prstDash val="solid"/>
          </a:ln>
          <a:effectLst/>
        </p:spPr>
      </p:cxnSp>
      <p:cxnSp>
        <p:nvCxnSpPr>
          <p:cNvPr id="101" name="Straight Connector 100"/>
          <p:cNvCxnSpPr/>
          <p:nvPr/>
        </p:nvCxnSpPr>
        <p:spPr>
          <a:xfrm rot="5400000" flipV="1">
            <a:off x="736707" y="2509646"/>
            <a:ext cx="0" cy="64439"/>
          </a:xfrm>
          <a:prstGeom prst="line">
            <a:avLst/>
          </a:prstGeom>
          <a:noFill/>
          <a:ln w="25400" cap="flat" cmpd="sng" algn="ctr">
            <a:solidFill>
              <a:schemeClr val="tx1"/>
            </a:solidFill>
            <a:prstDash val="solid"/>
          </a:ln>
          <a:effectLst/>
        </p:spPr>
      </p:cxnSp>
      <p:cxnSp>
        <p:nvCxnSpPr>
          <p:cNvPr id="102" name="Straight Connector 101"/>
          <p:cNvCxnSpPr/>
          <p:nvPr/>
        </p:nvCxnSpPr>
        <p:spPr>
          <a:xfrm rot="5400000" flipV="1">
            <a:off x="736707" y="1836269"/>
            <a:ext cx="0" cy="64439"/>
          </a:xfrm>
          <a:prstGeom prst="line">
            <a:avLst/>
          </a:prstGeom>
          <a:noFill/>
          <a:ln w="25400" cap="flat" cmpd="sng" algn="ctr">
            <a:solidFill>
              <a:schemeClr val="tx1"/>
            </a:solidFill>
            <a:prstDash val="solid"/>
          </a:ln>
          <a:effectLst/>
        </p:spPr>
      </p:cxnSp>
      <p:cxnSp>
        <p:nvCxnSpPr>
          <p:cNvPr id="103" name="Straight Connector 102"/>
          <p:cNvCxnSpPr/>
          <p:nvPr/>
        </p:nvCxnSpPr>
        <p:spPr>
          <a:xfrm flipV="1">
            <a:off x="1710655" y="4582706"/>
            <a:ext cx="0" cy="64439"/>
          </a:xfrm>
          <a:prstGeom prst="line">
            <a:avLst/>
          </a:prstGeom>
          <a:noFill/>
          <a:ln w="25400" cap="flat" cmpd="sng" algn="ctr">
            <a:solidFill>
              <a:schemeClr val="tx1"/>
            </a:solidFill>
            <a:prstDash val="solid"/>
          </a:ln>
          <a:effectLst/>
        </p:spPr>
      </p:cxnSp>
      <p:cxnSp>
        <p:nvCxnSpPr>
          <p:cNvPr id="104" name="Straight Connector 103"/>
          <p:cNvCxnSpPr/>
          <p:nvPr/>
        </p:nvCxnSpPr>
        <p:spPr>
          <a:xfrm flipV="1">
            <a:off x="2630158" y="4582706"/>
            <a:ext cx="0" cy="64439"/>
          </a:xfrm>
          <a:prstGeom prst="line">
            <a:avLst/>
          </a:prstGeom>
          <a:noFill/>
          <a:ln w="25400" cap="flat" cmpd="sng" algn="ctr">
            <a:solidFill>
              <a:schemeClr val="tx1"/>
            </a:solidFill>
            <a:prstDash val="solid"/>
          </a:ln>
          <a:effectLst/>
        </p:spPr>
      </p:cxnSp>
      <p:cxnSp>
        <p:nvCxnSpPr>
          <p:cNvPr id="105" name="Straight Connector 104"/>
          <p:cNvCxnSpPr/>
          <p:nvPr/>
        </p:nvCxnSpPr>
        <p:spPr>
          <a:xfrm flipV="1">
            <a:off x="3564984" y="4582706"/>
            <a:ext cx="0" cy="64439"/>
          </a:xfrm>
          <a:prstGeom prst="line">
            <a:avLst/>
          </a:prstGeom>
          <a:noFill/>
          <a:ln w="25400" cap="flat" cmpd="sng" algn="ctr">
            <a:solidFill>
              <a:schemeClr val="tx1"/>
            </a:solidFill>
            <a:prstDash val="solid"/>
          </a:ln>
          <a:effectLst/>
        </p:spPr>
      </p:cxnSp>
      <p:sp>
        <p:nvSpPr>
          <p:cNvPr id="106" name="TextBox 105"/>
          <p:cNvSpPr txBox="1"/>
          <p:nvPr/>
        </p:nvSpPr>
        <p:spPr>
          <a:xfrm>
            <a:off x="239824" y="2436649"/>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pPr>
            <a:r>
              <a:rPr lang="en-GB" sz="1100" dirty="0" smtClean="0">
                <a:latin typeface="Arial" panose="020B0604020202020204" pitchFamily="34" charset="0"/>
                <a:cs typeface="Arial" panose="020B0604020202020204" pitchFamily="34" charset="0"/>
              </a:rPr>
              <a:t>0,75</a:t>
            </a:r>
            <a:endParaRPr lang="en-GB" sz="1100" dirty="0">
              <a:latin typeface="Arial" panose="020B0604020202020204" pitchFamily="34" charset="0"/>
              <a:cs typeface="Arial" panose="020B0604020202020204" pitchFamily="34" charset="0"/>
            </a:endParaRPr>
          </a:p>
        </p:txBody>
      </p:sp>
      <p:sp>
        <p:nvSpPr>
          <p:cNvPr id="107" name="TextBox 106"/>
          <p:cNvSpPr txBox="1"/>
          <p:nvPr/>
        </p:nvSpPr>
        <p:spPr>
          <a:xfrm>
            <a:off x="239824" y="3112649"/>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pPr>
            <a:r>
              <a:rPr lang="en-GB" sz="1100" dirty="0" smtClean="0">
                <a:latin typeface="Arial" panose="020B0604020202020204" pitchFamily="34" charset="0"/>
                <a:cs typeface="Arial" panose="020B0604020202020204" pitchFamily="34" charset="0"/>
              </a:rPr>
              <a:t>0,50</a:t>
            </a:r>
            <a:endParaRPr lang="en-GB" sz="1100" dirty="0">
              <a:latin typeface="Arial" panose="020B0604020202020204" pitchFamily="34" charset="0"/>
              <a:cs typeface="Arial" panose="020B0604020202020204" pitchFamily="34" charset="0"/>
            </a:endParaRPr>
          </a:p>
        </p:txBody>
      </p:sp>
      <p:sp>
        <p:nvSpPr>
          <p:cNvPr id="108" name="TextBox 107"/>
          <p:cNvSpPr txBox="1"/>
          <p:nvPr/>
        </p:nvSpPr>
        <p:spPr>
          <a:xfrm>
            <a:off x="239824" y="3785504"/>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pPr>
            <a:r>
              <a:rPr lang="en-GB" sz="1100" dirty="0" smtClean="0">
                <a:latin typeface="Arial" panose="020B0604020202020204" pitchFamily="34" charset="0"/>
                <a:cs typeface="Arial" panose="020B0604020202020204" pitchFamily="34" charset="0"/>
              </a:rPr>
              <a:t>0,25</a:t>
            </a:r>
            <a:endParaRPr lang="en-GB" sz="1100" dirty="0">
              <a:latin typeface="Arial" panose="020B0604020202020204" pitchFamily="34" charset="0"/>
              <a:cs typeface="Arial" panose="020B0604020202020204" pitchFamily="34" charset="0"/>
            </a:endParaRPr>
          </a:p>
        </p:txBody>
      </p:sp>
      <p:sp>
        <p:nvSpPr>
          <p:cNvPr id="109" name="TextBox 108"/>
          <p:cNvSpPr txBox="1"/>
          <p:nvPr/>
        </p:nvSpPr>
        <p:spPr>
          <a:xfrm>
            <a:off x="239824" y="4459403"/>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pPr>
            <a:r>
              <a:rPr lang="en-GB" sz="1100" dirty="0" smtClean="0">
                <a:latin typeface="Arial" panose="020B0604020202020204" pitchFamily="34" charset="0"/>
                <a:cs typeface="Arial" panose="020B0604020202020204" pitchFamily="34" charset="0"/>
              </a:rPr>
              <a:t>0,00</a:t>
            </a:r>
            <a:endParaRPr lang="en-GB" sz="1100" dirty="0">
              <a:latin typeface="Arial" panose="020B0604020202020204" pitchFamily="34" charset="0"/>
              <a:cs typeface="Arial" panose="020B0604020202020204" pitchFamily="34" charset="0"/>
            </a:endParaRPr>
          </a:p>
        </p:txBody>
      </p:sp>
      <p:sp>
        <p:nvSpPr>
          <p:cNvPr id="110" name="TextBox 109"/>
          <p:cNvSpPr txBox="1"/>
          <p:nvPr/>
        </p:nvSpPr>
        <p:spPr>
          <a:xfrm>
            <a:off x="239824" y="1765896"/>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pPr>
            <a:r>
              <a:rPr lang="en-GB" sz="1100" dirty="0" smtClean="0">
                <a:latin typeface="Arial" panose="020B0604020202020204" pitchFamily="34" charset="0"/>
                <a:cs typeface="Arial" panose="020B0604020202020204" pitchFamily="34" charset="0"/>
              </a:rPr>
              <a:t>1,00</a:t>
            </a:r>
            <a:endParaRPr lang="en-GB" sz="1100" dirty="0">
              <a:latin typeface="Arial" panose="020B0604020202020204" pitchFamily="34" charset="0"/>
              <a:cs typeface="Arial" panose="020B0604020202020204" pitchFamily="34" charset="0"/>
            </a:endParaRPr>
          </a:p>
        </p:txBody>
      </p:sp>
      <p:sp>
        <p:nvSpPr>
          <p:cNvPr id="111" name="TextBox 110"/>
          <p:cNvSpPr txBox="1"/>
          <p:nvPr/>
        </p:nvSpPr>
        <p:spPr>
          <a:xfrm>
            <a:off x="506310" y="4624452"/>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pPr>
            <a:r>
              <a:rPr lang="en-GB" sz="1100" dirty="0" smtClean="0">
                <a:latin typeface="Arial" panose="020B0604020202020204" pitchFamily="34" charset="0"/>
                <a:cs typeface="Arial" panose="020B0604020202020204" pitchFamily="34" charset="0"/>
              </a:rPr>
              <a:t>0</a:t>
            </a:r>
            <a:endParaRPr lang="en-GB" sz="1100" dirty="0">
              <a:latin typeface="Arial" panose="020B0604020202020204" pitchFamily="34" charset="0"/>
              <a:cs typeface="Arial" panose="020B0604020202020204" pitchFamily="34" charset="0"/>
            </a:endParaRPr>
          </a:p>
        </p:txBody>
      </p:sp>
      <p:sp>
        <p:nvSpPr>
          <p:cNvPr id="112" name="TextBox 111"/>
          <p:cNvSpPr txBox="1"/>
          <p:nvPr/>
        </p:nvSpPr>
        <p:spPr>
          <a:xfrm>
            <a:off x="2361826" y="4628726"/>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pPr>
            <a:r>
              <a:rPr lang="en-GB" sz="1100" dirty="0" smtClean="0">
                <a:latin typeface="Arial" panose="020B0604020202020204" pitchFamily="34" charset="0"/>
                <a:cs typeface="Arial" panose="020B0604020202020204" pitchFamily="34" charset="0"/>
              </a:rPr>
              <a:t>24</a:t>
            </a:r>
            <a:endParaRPr lang="en-GB" sz="1100" dirty="0">
              <a:latin typeface="Arial" panose="020B0604020202020204" pitchFamily="34" charset="0"/>
              <a:cs typeface="Arial" panose="020B0604020202020204" pitchFamily="34" charset="0"/>
            </a:endParaRPr>
          </a:p>
        </p:txBody>
      </p:sp>
      <p:sp>
        <p:nvSpPr>
          <p:cNvPr id="113" name="TextBox 112"/>
          <p:cNvSpPr txBox="1"/>
          <p:nvPr/>
        </p:nvSpPr>
        <p:spPr>
          <a:xfrm>
            <a:off x="1443103" y="4628726"/>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pPr>
            <a:r>
              <a:rPr lang="en-GB" sz="1100" dirty="0" smtClean="0">
                <a:latin typeface="Arial" panose="020B0604020202020204" pitchFamily="34" charset="0"/>
                <a:cs typeface="Arial" panose="020B0604020202020204" pitchFamily="34" charset="0"/>
              </a:rPr>
              <a:t>12</a:t>
            </a:r>
            <a:endParaRPr lang="en-GB" sz="1100" dirty="0">
              <a:latin typeface="Arial" panose="020B0604020202020204" pitchFamily="34" charset="0"/>
              <a:cs typeface="Arial" panose="020B0604020202020204" pitchFamily="34" charset="0"/>
            </a:endParaRPr>
          </a:p>
        </p:txBody>
      </p:sp>
      <p:sp>
        <p:nvSpPr>
          <p:cNvPr id="114" name="TextBox 113"/>
          <p:cNvSpPr txBox="1"/>
          <p:nvPr/>
        </p:nvSpPr>
        <p:spPr>
          <a:xfrm>
            <a:off x="345820" y="1499954"/>
            <a:ext cx="4160285" cy="307777"/>
          </a:xfrm>
          <a:prstGeom prst="rect">
            <a:avLst/>
          </a:prstGeom>
          <a:noFill/>
        </p:spPr>
        <p:txBody>
          <a:bodyPr wrap="square" rtlCol="0">
            <a:spAutoFit/>
          </a:bodyPr>
          <a:lstStyle/>
          <a:p>
            <a:pPr algn="ctr" defTabSz="457200" fontAlgn="auto">
              <a:spcBef>
                <a:spcPts val="0"/>
              </a:spcBef>
              <a:spcAft>
                <a:spcPts val="0"/>
              </a:spcAft>
            </a:pPr>
            <a:r>
              <a:rPr lang="en-GB" sz="1400" b="1" dirty="0" smtClean="0">
                <a:latin typeface="Arial" panose="020B0604020202020204" pitchFamily="34" charset="0"/>
                <a:cs typeface="Arial" panose="020B0604020202020204" pitchFamily="34" charset="0"/>
              </a:rPr>
              <a:t>SSP avec bevacizumab</a:t>
            </a:r>
            <a:endParaRPr lang="en-GB" sz="1400" b="1" dirty="0">
              <a:latin typeface="Arial" panose="020B0604020202020204" pitchFamily="34" charset="0"/>
              <a:cs typeface="Arial" panose="020B0604020202020204" pitchFamily="34" charset="0"/>
            </a:endParaRPr>
          </a:p>
        </p:txBody>
      </p:sp>
      <p:sp>
        <p:nvSpPr>
          <p:cNvPr id="115" name="TextBox 114"/>
          <p:cNvSpPr txBox="1"/>
          <p:nvPr/>
        </p:nvSpPr>
        <p:spPr>
          <a:xfrm>
            <a:off x="78528" y="2117629"/>
            <a:ext cx="338554" cy="2227685"/>
          </a:xfrm>
          <a:prstGeom prst="rect">
            <a:avLst/>
          </a:prstGeom>
          <a:noFill/>
        </p:spPr>
        <p:txBody>
          <a:bodyPr vert="vert270" wrap="square" rtlCol="0">
            <a:spAutoFit/>
          </a:bodyPr>
          <a:lstStyle/>
          <a:p>
            <a:pPr algn="ctr" defTabSz="457200" fontAlgn="auto">
              <a:spcBef>
                <a:spcPts val="0"/>
              </a:spcBef>
              <a:spcAft>
                <a:spcPts val="0"/>
              </a:spcAft>
            </a:pPr>
            <a:r>
              <a:rPr lang="fr-FR" sz="1000" kern="0" dirty="0">
                <a:latin typeface="Arial" panose="020B0604020202020204" pitchFamily="34" charset="0"/>
                <a:cs typeface="Arial" panose="020B0604020202020204" pitchFamily="34" charset="0"/>
              </a:rPr>
              <a:t>Proportion sans </a:t>
            </a:r>
            <a:r>
              <a:rPr lang="fr-FR" sz="1000" kern="0" dirty="0" smtClean="0">
                <a:latin typeface="Arial" panose="020B0604020202020204" pitchFamily="34" charset="0"/>
                <a:cs typeface="Arial" panose="020B0604020202020204" pitchFamily="34" charset="0"/>
              </a:rPr>
              <a:t>évènement</a:t>
            </a:r>
            <a:endParaRPr lang="fr-FR" sz="1000" kern="0" dirty="0">
              <a:latin typeface="Arial" panose="020B0604020202020204" pitchFamily="34" charset="0"/>
              <a:cs typeface="Arial" panose="020B0604020202020204" pitchFamily="34" charset="0"/>
            </a:endParaRPr>
          </a:p>
        </p:txBody>
      </p:sp>
      <p:sp>
        <p:nvSpPr>
          <p:cNvPr id="116" name="TextBox 115"/>
          <p:cNvSpPr txBox="1"/>
          <p:nvPr/>
        </p:nvSpPr>
        <p:spPr>
          <a:xfrm>
            <a:off x="1308390" y="4796211"/>
            <a:ext cx="2596858" cy="246221"/>
          </a:xfrm>
          <a:prstGeom prst="rect">
            <a:avLst/>
          </a:prstGeom>
          <a:noFill/>
        </p:spPr>
        <p:txBody>
          <a:bodyPr vert="horz" wrap="square" rtlCol="0">
            <a:spAutoFit/>
          </a:bodyPr>
          <a:lstStyle/>
          <a:p>
            <a:pPr algn="ctr" defTabSz="457200" fontAlgn="auto">
              <a:spcBef>
                <a:spcPts val="0"/>
              </a:spcBef>
              <a:spcAft>
                <a:spcPts val="0"/>
              </a:spcAft>
            </a:pPr>
            <a:r>
              <a:rPr lang="en-GB" sz="1000" dirty="0" err="1" smtClean="0">
                <a:latin typeface="Arial" panose="020B0604020202020204" pitchFamily="34" charset="0"/>
                <a:cs typeface="Arial" panose="020B0604020202020204" pitchFamily="34" charset="0"/>
              </a:rPr>
              <a:t>Mois</a:t>
            </a:r>
            <a:endParaRPr lang="en-GB" sz="1000" dirty="0">
              <a:latin typeface="Arial" panose="020B0604020202020204" pitchFamily="34" charset="0"/>
              <a:cs typeface="Arial" panose="020B0604020202020204" pitchFamily="34" charset="0"/>
            </a:endParaRPr>
          </a:p>
        </p:txBody>
      </p:sp>
      <p:sp>
        <p:nvSpPr>
          <p:cNvPr id="117" name="TextBox 116"/>
          <p:cNvSpPr txBox="1"/>
          <p:nvPr/>
        </p:nvSpPr>
        <p:spPr>
          <a:xfrm>
            <a:off x="3295465" y="4628726"/>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pPr>
            <a:r>
              <a:rPr lang="en-GB" sz="1100" dirty="0" smtClean="0">
                <a:latin typeface="Arial" panose="020B0604020202020204" pitchFamily="34" charset="0"/>
                <a:cs typeface="Arial" panose="020B0604020202020204" pitchFamily="34" charset="0"/>
              </a:rPr>
              <a:t>36</a:t>
            </a:r>
            <a:endParaRPr lang="en-GB" sz="1100" dirty="0">
              <a:latin typeface="Arial" panose="020B0604020202020204" pitchFamily="34" charset="0"/>
              <a:cs typeface="Arial" panose="020B0604020202020204" pitchFamily="34" charset="0"/>
            </a:endParaRPr>
          </a:p>
        </p:txBody>
      </p:sp>
      <p:sp>
        <p:nvSpPr>
          <p:cNvPr id="118" name="TextBox 117"/>
          <p:cNvSpPr txBox="1"/>
          <p:nvPr/>
        </p:nvSpPr>
        <p:spPr>
          <a:xfrm>
            <a:off x="4224314" y="4628726"/>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pPr>
            <a:r>
              <a:rPr lang="en-GB" sz="1100" dirty="0" smtClean="0">
                <a:latin typeface="Arial" panose="020B0604020202020204" pitchFamily="34" charset="0"/>
                <a:cs typeface="Arial" panose="020B0604020202020204" pitchFamily="34" charset="0"/>
              </a:rPr>
              <a:t>48</a:t>
            </a:r>
            <a:endParaRPr lang="en-GB" sz="1100" dirty="0">
              <a:latin typeface="Arial" panose="020B0604020202020204" pitchFamily="34" charset="0"/>
              <a:cs typeface="Arial" panose="020B0604020202020204" pitchFamily="34" charset="0"/>
            </a:endParaRPr>
          </a:p>
        </p:txBody>
      </p:sp>
      <p:grpSp>
        <p:nvGrpSpPr>
          <p:cNvPr id="119" name="Group 118"/>
          <p:cNvGrpSpPr/>
          <p:nvPr/>
        </p:nvGrpSpPr>
        <p:grpSpPr>
          <a:xfrm>
            <a:off x="2421191" y="2002816"/>
            <a:ext cx="1705163" cy="638350"/>
            <a:chOff x="2346760" y="2002816"/>
            <a:chExt cx="1705163" cy="638350"/>
          </a:xfrm>
        </p:grpSpPr>
        <p:cxnSp>
          <p:nvCxnSpPr>
            <p:cNvPr id="120" name="Straight Connector 119"/>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21" name="Straight Connector 120"/>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22" name="Straight Connector 121"/>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23" name="Straight Connector 122"/>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24" name="TextBox 123"/>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latin typeface="Arial" panose="020B0604020202020204" pitchFamily="34" charset="0"/>
                  <a:cs typeface="Arial" panose="020B0604020202020204" pitchFamily="34" charset="0"/>
                </a:rPr>
                <a:t>CMS4	</a:t>
              </a:r>
            </a:p>
          </p:txBody>
        </p:sp>
        <p:sp>
          <p:nvSpPr>
            <p:cNvPr id="125" name="TextBox 124"/>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en-GB" sz="1000" kern="0" dirty="0" smtClean="0">
                  <a:latin typeface="Arial" panose="020B0604020202020204" pitchFamily="34" charset="0"/>
                  <a:cs typeface="Arial" panose="020B0604020202020204" pitchFamily="34" charset="0"/>
                </a:rPr>
                <a:t>Log-rank p&lt;0,0037 </a:t>
              </a:r>
            </a:p>
          </p:txBody>
        </p:sp>
        <p:sp>
          <p:nvSpPr>
            <p:cNvPr id="126" name="TextBox 125"/>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latin typeface="Arial" panose="020B0604020202020204" pitchFamily="34" charset="0"/>
                  <a:cs typeface="Arial" panose="020B0604020202020204" pitchFamily="34" charset="0"/>
                </a:rPr>
                <a:t>CMS3	</a:t>
              </a:r>
            </a:p>
          </p:txBody>
        </p:sp>
        <p:sp>
          <p:nvSpPr>
            <p:cNvPr id="127" name="TextBox 126"/>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latin typeface="Arial" panose="020B0604020202020204" pitchFamily="34" charset="0"/>
                  <a:cs typeface="Arial" panose="020B0604020202020204" pitchFamily="34" charset="0"/>
                </a:rPr>
                <a:t>CMS2	</a:t>
              </a:r>
            </a:p>
          </p:txBody>
        </p:sp>
        <p:sp>
          <p:nvSpPr>
            <p:cNvPr id="128" name="TextBox 127"/>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latin typeface="Arial" panose="020B0604020202020204" pitchFamily="34" charset="0"/>
                  <a:cs typeface="Arial" panose="020B0604020202020204" pitchFamily="34" charset="0"/>
                </a:rPr>
                <a:t>CMS1	</a:t>
              </a:r>
            </a:p>
          </p:txBody>
        </p:sp>
      </p:grpSp>
      <p:grpSp>
        <p:nvGrpSpPr>
          <p:cNvPr id="129" name="Group 128"/>
          <p:cNvGrpSpPr/>
          <p:nvPr/>
        </p:nvGrpSpPr>
        <p:grpSpPr>
          <a:xfrm>
            <a:off x="4530377" y="1499954"/>
            <a:ext cx="4684824" cy="3537371"/>
            <a:chOff x="4385597" y="2200370"/>
            <a:chExt cx="4684824" cy="3537371"/>
          </a:xfrm>
        </p:grpSpPr>
        <p:grpSp>
          <p:nvGrpSpPr>
            <p:cNvPr id="130" name="Group 129"/>
            <p:cNvGrpSpPr/>
            <p:nvPr/>
          </p:nvGrpSpPr>
          <p:grpSpPr>
            <a:xfrm>
              <a:off x="4385597" y="2200370"/>
              <a:ext cx="4684824" cy="3537371"/>
              <a:chOff x="-178783" y="2200370"/>
              <a:chExt cx="4684824" cy="3537371"/>
            </a:xfrm>
          </p:grpSpPr>
          <p:cxnSp>
            <p:nvCxnSpPr>
              <p:cNvPr id="135" name="Straight Connector 134"/>
              <p:cNvCxnSpPr/>
              <p:nvPr/>
            </p:nvCxnSpPr>
            <p:spPr>
              <a:xfrm>
                <a:off x="507179" y="2523965"/>
                <a:ext cx="0" cy="2770669"/>
              </a:xfrm>
              <a:prstGeom prst="line">
                <a:avLst/>
              </a:prstGeom>
              <a:noFill/>
              <a:ln w="25400" cap="flat" cmpd="sng" algn="ctr">
                <a:solidFill>
                  <a:schemeClr val="tx1"/>
                </a:solidFill>
                <a:prstDash val="solid"/>
              </a:ln>
              <a:effectLst/>
            </p:spPr>
          </p:cxnSp>
          <p:cxnSp>
            <p:nvCxnSpPr>
              <p:cNvPr id="136" name="Straight Connector 135"/>
              <p:cNvCxnSpPr/>
              <p:nvPr/>
            </p:nvCxnSpPr>
            <p:spPr>
              <a:xfrm flipH="1">
                <a:off x="494473" y="5283122"/>
                <a:ext cx="3777539" cy="0"/>
              </a:xfrm>
              <a:prstGeom prst="line">
                <a:avLst/>
              </a:prstGeom>
              <a:noFill/>
              <a:ln w="25400" cap="flat" cmpd="sng" algn="ctr">
                <a:solidFill>
                  <a:schemeClr val="tx1"/>
                </a:solidFill>
                <a:prstDash val="solid"/>
              </a:ln>
              <a:effectLst/>
            </p:spPr>
          </p:cxnSp>
          <p:cxnSp>
            <p:nvCxnSpPr>
              <p:cNvPr id="137" name="Straight Connector 136"/>
              <p:cNvCxnSpPr/>
              <p:nvPr/>
            </p:nvCxnSpPr>
            <p:spPr>
              <a:xfrm flipV="1">
                <a:off x="518518" y="5283122"/>
                <a:ext cx="0" cy="64439"/>
              </a:xfrm>
              <a:prstGeom prst="line">
                <a:avLst/>
              </a:prstGeom>
              <a:noFill/>
              <a:ln w="25400" cap="flat" cmpd="sng" algn="ctr">
                <a:solidFill>
                  <a:schemeClr val="tx1"/>
                </a:solidFill>
                <a:prstDash val="solid"/>
              </a:ln>
              <a:effectLst/>
            </p:spPr>
          </p:cxnSp>
          <p:cxnSp>
            <p:nvCxnSpPr>
              <p:cNvPr id="138" name="Straight Connector 137"/>
              <p:cNvCxnSpPr/>
              <p:nvPr/>
            </p:nvCxnSpPr>
            <p:spPr>
              <a:xfrm flipV="1">
                <a:off x="4234839" y="5283122"/>
                <a:ext cx="0" cy="64439"/>
              </a:xfrm>
              <a:prstGeom prst="line">
                <a:avLst/>
              </a:prstGeom>
              <a:noFill/>
              <a:ln w="25400" cap="flat" cmpd="sng" algn="ctr">
                <a:solidFill>
                  <a:schemeClr val="tx1"/>
                </a:solidFill>
                <a:prstDash val="solid"/>
              </a:ln>
              <a:effectLst/>
            </p:spPr>
          </p:cxnSp>
          <p:cxnSp>
            <p:nvCxnSpPr>
              <p:cNvPr id="139" name="Straight Connector 138"/>
              <p:cNvCxnSpPr/>
              <p:nvPr/>
            </p:nvCxnSpPr>
            <p:spPr>
              <a:xfrm rot="5400000" flipV="1">
                <a:off x="479396" y="5230194"/>
                <a:ext cx="0" cy="64439"/>
              </a:xfrm>
              <a:prstGeom prst="line">
                <a:avLst/>
              </a:prstGeom>
              <a:noFill/>
              <a:ln w="25400" cap="flat" cmpd="sng" algn="ctr">
                <a:solidFill>
                  <a:schemeClr val="tx1"/>
                </a:solidFill>
                <a:prstDash val="solid"/>
              </a:ln>
              <a:effectLst/>
            </p:spPr>
          </p:cxnSp>
          <p:cxnSp>
            <p:nvCxnSpPr>
              <p:cNvPr id="140" name="Straight Connector 139"/>
              <p:cNvCxnSpPr/>
              <p:nvPr/>
            </p:nvCxnSpPr>
            <p:spPr>
              <a:xfrm rot="5400000" flipV="1">
                <a:off x="479396" y="4556816"/>
                <a:ext cx="0" cy="64439"/>
              </a:xfrm>
              <a:prstGeom prst="line">
                <a:avLst/>
              </a:prstGeom>
              <a:noFill/>
              <a:ln w="25400" cap="flat" cmpd="sng" algn="ctr">
                <a:solidFill>
                  <a:schemeClr val="tx1"/>
                </a:solidFill>
                <a:prstDash val="solid"/>
              </a:ln>
              <a:effectLst/>
            </p:spPr>
          </p:cxnSp>
          <p:cxnSp>
            <p:nvCxnSpPr>
              <p:cNvPr id="141" name="Straight Connector 140"/>
              <p:cNvCxnSpPr/>
              <p:nvPr/>
            </p:nvCxnSpPr>
            <p:spPr>
              <a:xfrm rot="5400000" flipV="1">
                <a:off x="479396" y="3883439"/>
                <a:ext cx="0" cy="64439"/>
              </a:xfrm>
              <a:prstGeom prst="line">
                <a:avLst/>
              </a:prstGeom>
              <a:noFill/>
              <a:ln w="25400" cap="flat" cmpd="sng" algn="ctr">
                <a:solidFill>
                  <a:schemeClr val="tx1"/>
                </a:solidFill>
                <a:prstDash val="solid"/>
              </a:ln>
              <a:effectLst/>
            </p:spPr>
          </p:cxnSp>
          <p:cxnSp>
            <p:nvCxnSpPr>
              <p:cNvPr id="142" name="Straight Connector 141"/>
              <p:cNvCxnSpPr/>
              <p:nvPr/>
            </p:nvCxnSpPr>
            <p:spPr>
              <a:xfrm rot="5400000" flipV="1">
                <a:off x="479396" y="3210062"/>
                <a:ext cx="0" cy="64439"/>
              </a:xfrm>
              <a:prstGeom prst="line">
                <a:avLst/>
              </a:prstGeom>
              <a:noFill/>
              <a:ln w="25400" cap="flat" cmpd="sng" algn="ctr">
                <a:solidFill>
                  <a:schemeClr val="tx1"/>
                </a:solidFill>
                <a:prstDash val="solid"/>
              </a:ln>
              <a:effectLst/>
            </p:spPr>
          </p:cxnSp>
          <p:cxnSp>
            <p:nvCxnSpPr>
              <p:cNvPr id="143" name="Straight Connector 142"/>
              <p:cNvCxnSpPr/>
              <p:nvPr/>
            </p:nvCxnSpPr>
            <p:spPr>
              <a:xfrm rot="5400000" flipV="1">
                <a:off x="479396" y="2536685"/>
                <a:ext cx="0" cy="64439"/>
              </a:xfrm>
              <a:prstGeom prst="line">
                <a:avLst/>
              </a:prstGeom>
              <a:noFill/>
              <a:ln w="25400" cap="flat" cmpd="sng" algn="ctr">
                <a:solidFill>
                  <a:schemeClr val="tx1"/>
                </a:solidFill>
                <a:prstDash val="solid"/>
              </a:ln>
              <a:effectLst/>
            </p:spPr>
          </p:cxnSp>
          <p:cxnSp>
            <p:nvCxnSpPr>
              <p:cNvPr id="144" name="Straight Connector 143"/>
              <p:cNvCxnSpPr/>
              <p:nvPr/>
            </p:nvCxnSpPr>
            <p:spPr>
              <a:xfrm flipV="1">
                <a:off x="1453344" y="5283122"/>
                <a:ext cx="0" cy="64439"/>
              </a:xfrm>
              <a:prstGeom prst="line">
                <a:avLst/>
              </a:prstGeom>
              <a:noFill/>
              <a:ln w="25400" cap="flat" cmpd="sng" algn="ctr">
                <a:solidFill>
                  <a:schemeClr val="tx1"/>
                </a:solidFill>
                <a:prstDash val="solid"/>
              </a:ln>
              <a:effectLst/>
            </p:spPr>
          </p:cxnSp>
          <p:cxnSp>
            <p:nvCxnSpPr>
              <p:cNvPr id="145" name="Straight Connector 144"/>
              <p:cNvCxnSpPr/>
              <p:nvPr/>
            </p:nvCxnSpPr>
            <p:spPr>
              <a:xfrm flipV="1">
                <a:off x="2372847" y="5283122"/>
                <a:ext cx="0" cy="64439"/>
              </a:xfrm>
              <a:prstGeom prst="line">
                <a:avLst/>
              </a:prstGeom>
              <a:noFill/>
              <a:ln w="25400" cap="flat" cmpd="sng" algn="ctr">
                <a:solidFill>
                  <a:schemeClr val="tx1"/>
                </a:solidFill>
                <a:prstDash val="solid"/>
              </a:ln>
              <a:effectLst/>
            </p:spPr>
          </p:cxnSp>
          <p:cxnSp>
            <p:nvCxnSpPr>
              <p:cNvPr id="146" name="Straight Connector 145"/>
              <p:cNvCxnSpPr/>
              <p:nvPr/>
            </p:nvCxnSpPr>
            <p:spPr>
              <a:xfrm flipV="1">
                <a:off x="3307673" y="5283122"/>
                <a:ext cx="0" cy="64439"/>
              </a:xfrm>
              <a:prstGeom prst="line">
                <a:avLst/>
              </a:prstGeom>
              <a:noFill/>
              <a:ln w="25400" cap="flat" cmpd="sng" algn="ctr">
                <a:solidFill>
                  <a:schemeClr val="tx1"/>
                </a:solidFill>
                <a:prstDash val="solid"/>
              </a:ln>
              <a:effectLst/>
            </p:spPr>
          </p:cxnSp>
          <p:sp>
            <p:nvSpPr>
              <p:cNvPr id="147" name="TextBox 146"/>
              <p:cNvSpPr txBox="1"/>
              <p:nvPr/>
            </p:nvSpPr>
            <p:spPr>
              <a:xfrm>
                <a:off x="-17487" y="3137065"/>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defRPr/>
                </a:pPr>
                <a:r>
                  <a:rPr lang="en-GB" sz="1100" kern="0" dirty="0" smtClean="0">
                    <a:latin typeface="Arial" panose="020B0604020202020204" pitchFamily="34" charset="0"/>
                    <a:cs typeface="Arial" panose="020B0604020202020204" pitchFamily="34" charset="0"/>
                  </a:rPr>
                  <a:t>0,75</a:t>
                </a:r>
              </a:p>
            </p:txBody>
          </p:sp>
          <p:sp>
            <p:nvSpPr>
              <p:cNvPr id="148" name="TextBox 147"/>
              <p:cNvSpPr txBox="1"/>
              <p:nvPr/>
            </p:nvSpPr>
            <p:spPr>
              <a:xfrm>
                <a:off x="-17487" y="3813065"/>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defRPr/>
                </a:pPr>
                <a:r>
                  <a:rPr lang="en-GB" sz="1100" kern="0" dirty="0" smtClean="0">
                    <a:latin typeface="Arial" panose="020B0604020202020204" pitchFamily="34" charset="0"/>
                    <a:cs typeface="Arial" panose="020B0604020202020204" pitchFamily="34" charset="0"/>
                  </a:rPr>
                  <a:t>0,50</a:t>
                </a:r>
              </a:p>
            </p:txBody>
          </p:sp>
          <p:sp>
            <p:nvSpPr>
              <p:cNvPr id="149" name="TextBox 148"/>
              <p:cNvSpPr txBox="1"/>
              <p:nvPr/>
            </p:nvSpPr>
            <p:spPr>
              <a:xfrm>
                <a:off x="-17487" y="4485920"/>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defRPr/>
                </a:pPr>
                <a:r>
                  <a:rPr lang="en-GB" sz="1100" kern="0" dirty="0" smtClean="0">
                    <a:latin typeface="Arial" panose="020B0604020202020204" pitchFamily="34" charset="0"/>
                    <a:cs typeface="Arial" panose="020B0604020202020204" pitchFamily="34" charset="0"/>
                  </a:rPr>
                  <a:t>0,25</a:t>
                </a:r>
              </a:p>
            </p:txBody>
          </p:sp>
          <p:sp>
            <p:nvSpPr>
              <p:cNvPr id="150" name="TextBox 149"/>
              <p:cNvSpPr txBox="1"/>
              <p:nvPr/>
            </p:nvSpPr>
            <p:spPr>
              <a:xfrm>
                <a:off x="-17487" y="5159819"/>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defRPr/>
                </a:pPr>
                <a:r>
                  <a:rPr lang="en-GB" sz="1100" kern="0" dirty="0" smtClean="0">
                    <a:latin typeface="Arial" panose="020B0604020202020204" pitchFamily="34" charset="0"/>
                    <a:cs typeface="Arial" panose="020B0604020202020204" pitchFamily="34" charset="0"/>
                  </a:rPr>
                  <a:t>0,00</a:t>
                </a:r>
              </a:p>
            </p:txBody>
          </p:sp>
          <p:sp>
            <p:nvSpPr>
              <p:cNvPr id="151" name="TextBox 150"/>
              <p:cNvSpPr txBox="1"/>
              <p:nvPr/>
            </p:nvSpPr>
            <p:spPr>
              <a:xfrm>
                <a:off x="-17487" y="2466312"/>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defRPr/>
                </a:pPr>
                <a:r>
                  <a:rPr lang="en-GB" sz="1100" kern="0" dirty="0" smtClean="0">
                    <a:latin typeface="Arial" panose="020B0604020202020204" pitchFamily="34" charset="0"/>
                    <a:cs typeface="Arial" panose="020B0604020202020204" pitchFamily="34" charset="0"/>
                  </a:rPr>
                  <a:t>1,00</a:t>
                </a:r>
              </a:p>
            </p:txBody>
          </p:sp>
          <p:sp>
            <p:nvSpPr>
              <p:cNvPr id="152" name="TextBox 151"/>
              <p:cNvSpPr txBox="1"/>
              <p:nvPr/>
            </p:nvSpPr>
            <p:spPr>
              <a:xfrm>
                <a:off x="248999" y="5324868"/>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defRPr/>
                </a:pPr>
                <a:r>
                  <a:rPr lang="en-GB" sz="1100" kern="0" dirty="0" smtClean="0">
                    <a:latin typeface="Arial" panose="020B0604020202020204" pitchFamily="34" charset="0"/>
                    <a:cs typeface="Arial" panose="020B0604020202020204" pitchFamily="34" charset="0"/>
                  </a:rPr>
                  <a:t>0</a:t>
                </a:r>
              </a:p>
            </p:txBody>
          </p:sp>
          <p:sp>
            <p:nvSpPr>
              <p:cNvPr id="153" name="TextBox 152"/>
              <p:cNvSpPr txBox="1"/>
              <p:nvPr/>
            </p:nvSpPr>
            <p:spPr>
              <a:xfrm>
                <a:off x="2104515" y="5329142"/>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defRPr/>
                </a:pPr>
                <a:r>
                  <a:rPr lang="en-GB" sz="1100" kern="0" dirty="0" smtClean="0">
                    <a:latin typeface="Arial" panose="020B0604020202020204" pitchFamily="34" charset="0"/>
                    <a:cs typeface="Arial" panose="020B0604020202020204" pitchFamily="34" charset="0"/>
                  </a:rPr>
                  <a:t>24</a:t>
                </a:r>
              </a:p>
            </p:txBody>
          </p:sp>
          <p:sp>
            <p:nvSpPr>
              <p:cNvPr id="154" name="TextBox 153"/>
              <p:cNvSpPr txBox="1"/>
              <p:nvPr/>
            </p:nvSpPr>
            <p:spPr>
              <a:xfrm>
                <a:off x="1185792" y="5329142"/>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defRPr/>
                </a:pPr>
                <a:r>
                  <a:rPr lang="en-GB" sz="1100" kern="0" dirty="0" smtClean="0">
                    <a:latin typeface="Arial" panose="020B0604020202020204" pitchFamily="34" charset="0"/>
                    <a:cs typeface="Arial" panose="020B0604020202020204" pitchFamily="34" charset="0"/>
                  </a:rPr>
                  <a:t>12</a:t>
                </a:r>
              </a:p>
            </p:txBody>
          </p:sp>
          <p:sp>
            <p:nvSpPr>
              <p:cNvPr id="155" name="TextBox 154"/>
              <p:cNvSpPr txBox="1"/>
              <p:nvPr/>
            </p:nvSpPr>
            <p:spPr>
              <a:xfrm>
                <a:off x="88509" y="2200370"/>
                <a:ext cx="4160285" cy="307777"/>
              </a:xfrm>
              <a:prstGeom prst="rect">
                <a:avLst/>
              </a:prstGeom>
              <a:noFill/>
            </p:spPr>
            <p:txBody>
              <a:bodyPr wrap="square" rtlCol="0">
                <a:spAutoFit/>
              </a:bodyPr>
              <a:lstStyle/>
              <a:p>
                <a:pPr algn="ctr" defTabSz="457200" fontAlgn="auto">
                  <a:spcBef>
                    <a:spcPts val="0"/>
                  </a:spcBef>
                  <a:spcAft>
                    <a:spcPts val="0"/>
                  </a:spcAft>
                  <a:defRPr/>
                </a:pPr>
                <a:r>
                  <a:rPr lang="en-GB" sz="1400" b="1" kern="0" dirty="0" smtClean="0">
                    <a:latin typeface="Arial" panose="020B0604020202020204" pitchFamily="34" charset="0"/>
                    <a:cs typeface="Arial" panose="020B0604020202020204" pitchFamily="34" charset="0"/>
                  </a:rPr>
                  <a:t>SSP avec cetuximab</a:t>
                </a:r>
              </a:p>
            </p:txBody>
          </p:sp>
          <p:sp>
            <p:nvSpPr>
              <p:cNvPr id="156" name="TextBox 155"/>
              <p:cNvSpPr txBox="1"/>
              <p:nvPr/>
            </p:nvSpPr>
            <p:spPr>
              <a:xfrm>
                <a:off x="-178783" y="2818045"/>
                <a:ext cx="338554" cy="2227685"/>
              </a:xfrm>
              <a:prstGeom prst="rect">
                <a:avLst/>
              </a:prstGeom>
              <a:noFill/>
            </p:spPr>
            <p:txBody>
              <a:bodyPr vert="vert270" wrap="square" rtlCol="0">
                <a:spAutoFit/>
              </a:bodyPr>
              <a:lstStyle/>
              <a:p>
                <a:pPr algn="ctr" defTabSz="457200" fontAlgn="auto">
                  <a:spcBef>
                    <a:spcPts val="0"/>
                  </a:spcBef>
                  <a:spcAft>
                    <a:spcPts val="0"/>
                  </a:spcAft>
                  <a:defRPr/>
                </a:pPr>
                <a:r>
                  <a:rPr lang="fr-FR" sz="1000" kern="0" dirty="0">
                    <a:latin typeface="Arial" panose="020B0604020202020204" pitchFamily="34" charset="0"/>
                    <a:cs typeface="Arial" panose="020B0604020202020204" pitchFamily="34" charset="0"/>
                  </a:rPr>
                  <a:t>Proportion sans </a:t>
                </a:r>
                <a:r>
                  <a:rPr lang="fr-FR" sz="1000" kern="0" dirty="0" smtClean="0">
                    <a:latin typeface="Arial" panose="020B0604020202020204" pitchFamily="34" charset="0"/>
                    <a:cs typeface="Arial" panose="020B0604020202020204" pitchFamily="34" charset="0"/>
                  </a:rPr>
                  <a:t>évènement</a:t>
                </a:r>
                <a:endParaRPr lang="fr-FR" sz="1000" kern="0" dirty="0">
                  <a:latin typeface="Arial" panose="020B0604020202020204" pitchFamily="34" charset="0"/>
                  <a:cs typeface="Arial" panose="020B0604020202020204" pitchFamily="34" charset="0"/>
                </a:endParaRPr>
              </a:p>
            </p:txBody>
          </p:sp>
          <p:sp>
            <p:nvSpPr>
              <p:cNvPr id="157" name="TextBox 156"/>
              <p:cNvSpPr txBox="1"/>
              <p:nvPr/>
            </p:nvSpPr>
            <p:spPr>
              <a:xfrm>
                <a:off x="1051079" y="5491520"/>
                <a:ext cx="2596858" cy="246221"/>
              </a:xfrm>
              <a:prstGeom prst="rect">
                <a:avLst/>
              </a:prstGeom>
              <a:noFill/>
            </p:spPr>
            <p:txBody>
              <a:bodyPr vert="horz" wrap="square" rtlCol="0">
                <a:spAutoFit/>
              </a:bodyPr>
              <a:lstStyle/>
              <a:p>
                <a:pPr algn="ctr" defTabSz="457200" fontAlgn="auto">
                  <a:spcBef>
                    <a:spcPts val="0"/>
                  </a:spcBef>
                  <a:spcAft>
                    <a:spcPts val="0"/>
                  </a:spcAft>
                  <a:defRPr/>
                </a:pPr>
                <a:r>
                  <a:rPr lang="en-GB" sz="1000" kern="0" dirty="0" err="1" smtClean="0">
                    <a:latin typeface="Arial" panose="020B0604020202020204" pitchFamily="34" charset="0"/>
                    <a:cs typeface="Arial" panose="020B0604020202020204" pitchFamily="34" charset="0"/>
                  </a:rPr>
                  <a:t>Mois</a:t>
                </a:r>
                <a:r>
                  <a:rPr lang="en-GB" sz="1000" kern="0" dirty="0" smtClean="0">
                    <a:latin typeface="Arial" panose="020B0604020202020204" pitchFamily="34" charset="0"/>
                    <a:cs typeface="Arial" panose="020B0604020202020204" pitchFamily="34" charset="0"/>
                  </a:rPr>
                  <a:t> </a:t>
                </a:r>
              </a:p>
            </p:txBody>
          </p:sp>
          <p:sp>
            <p:nvSpPr>
              <p:cNvPr id="158" name="TextBox 157"/>
              <p:cNvSpPr txBox="1"/>
              <p:nvPr/>
            </p:nvSpPr>
            <p:spPr>
              <a:xfrm>
                <a:off x="3038154" y="5329142"/>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defRPr/>
                </a:pPr>
                <a:r>
                  <a:rPr lang="en-GB" sz="1100" kern="0" dirty="0" smtClean="0">
                    <a:latin typeface="Arial" panose="020B0604020202020204" pitchFamily="34" charset="0"/>
                    <a:cs typeface="Arial" panose="020B0604020202020204" pitchFamily="34" charset="0"/>
                  </a:rPr>
                  <a:t>36</a:t>
                </a:r>
              </a:p>
            </p:txBody>
          </p:sp>
          <p:sp>
            <p:nvSpPr>
              <p:cNvPr id="159" name="TextBox 158"/>
              <p:cNvSpPr txBox="1"/>
              <p:nvPr/>
            </p:nvSpPr>
            <p:spPr>
              <a:xfrm>
                <a:off x="3967003" y="5329142"/>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defRPr/>
                </a:pPr>
                <a:r>
                  <a:rPr lang="en-GB" sz="1100" kern="0" dirty="0" smtClean="0">
                    <a:latin typeface="Arial" panose="020B0604020202020204" pitchFamily="34" charset="0"/>
                    <a:cs typeface="Arial" panose="020B0604020202020204" pitchFamily="34" charset="0"/>
                  </a:rPr>
                  <a:t>48</a:t>
                </a:r>
              </a:p>
            </p:txBody>
          </p:sp>
        </p:grpSp>
        <p:sp>
          <p:nvSpPr>
            <p:cNvPr id="131" name="Freeform 130"/>
            <p:cNvSpPr/>
            <p:nvPr/>
          </p:nvSpPr>
          <p:spPr>
            <a:xfrm>
              <a:off x="5143500" y="2581275"/>
              <a:ext cx="3663950" cy="2606675"/>
            </a:xfrm>
            <a:custGeom>
              <a:avLst/>
              <a:gdLst>
                <a:gd name="connsiteX0" fmla="*/ 0 w 3663950"/>
                <a:gd name="connsiteY0" fmla="*/ 0 h 2606675"/>
                <a:gd name="connsiteX1" fmla="*/ 0 w 3663950"/>
                <a:gd name="connsiteY1" fmla="*/ 38100 h 2606675"/>
                <a:gd name="connsiteX2" fmla="*/ 34925 w 3663950"/>
                <a:gd name="connsiteY2" fmla="*/ 38100 h 2606675"/>
                <a:gd name="connsiteX3" fmla="*/ 34925 w 3663950"/>
                <a:gd name="connsiteY3" fmla="*/ 79375 h 2606675"/>
                <a:gd name="connsiteX4" fmla="*/ 82550 w 3663950"/>
                <a:gd name="connsiteY4" fmla="*/ 79375 h 2606675"/>
                <a:gd name="connsiteX5" fmla="*/ 82550 w 3663950"/>
                <a:gd name="connsiteY5" fmla="*/ 171450 h 2606675"/>
                <a:gd name="connsiteX6" fmla="*/ 101600 w 3663950"/>
                <a:gd name="connsiteY6" fmla="*/ 171450 h 2606675"/>
                <a:gd name="connsiteX7" fmla="*/ 101600 w 3663950"/>
                <a:gd name="connsiteY7" fmla="*/ 320675 h 2606675"/>
                <a:gd name="connsiteX8" fmla="*/ 111125 w 3663950"/>
                <a:gd name="connsiteY8" fmla="*/ 320675 h 2606675"/>
                <a:gd name="connsiteX9" fmla="*/ 111125 w 3663950"/>
                <a:gd name="connsiteY9" fmla="*/ 374650 h 2606675"/>
                <a:gd name="connsiteX10" fmla="*/ 114300 w 3663950"/>
                <a:gd name="connsiteY10" fmla="*/ 374650 h 2606675"/>
                <a:gd name="connsiteX11" fmla="*/ 114300 w 3663950"/>
                <a:gd name="connsiteY11" fmla="*/ 419100 h 2606675"/>
                <a:gd name="connsiteX12" fmla="*/ 123825 w 3663950"/>
                <a:gd name="connsiteY12" fmla="*/ 419100 h 2606675"/>
                <a:gd name="connsiteX13" fmla="*/ 123825 w 3663950"/>
                <a:gd name="connsiteY13" fmla="*/ 473075 h 2606675"/>
                <a:gd name="connsiteX14" fmla="*/ 158750 w 3663950"/>
                <a:gd name="connsiteY14" fmla="*/ 473075 h 2606675"/>
                <a:gd name="connsiteX15" fmla="*/ 158750 w 3663950"/>
                <a:gd name="connsiteY15" fmla="*/ 530225 h 2606675"/>
                <a:gd name="connsiteX16" fmla="*/ 228600 w 3663950"/>
                <a:gd name="connsiteY16" fmla="*/ 530225 h 2606675"/>
                <a:gd name="connsiteX17" fmla="*/ 228600 w 3663950"/>
                <a:gd name="connsiteY17" fmla="*/ 619125 h 2606675"/>
                <a:gd name="connsiteX18" fmla="*/ 234950 w 3663950"/>
                <a:gd name="connsiteY18" fmla="*/ 619125 h 2606675"/>
                <a:gd name="connsiteX19" fmla="*/ 234950 w 3663950"/>
                <a:gd name="connsiteY19" fmla="*/ 765175 h 2606675"/>
                <a:gd name="connsiteX20" fmla="*/ 241300 w 3663950"/>
                <a:gd name="connsiteY20" fmla="*/ 765175 h 2606675"/>
                <a:gd name="connsiteX21" fmla="*/ 241300 w 3663950"/>
                <a:gd name="connsiteY21" fmla="*/ 815975 h 2606675"/>
                <a:gd name="connsiteX22" fmla="*/ 244475 w 3663950"/>
                <a:gd name="connsiteY22" fmla="*/ 815975 h 2606675"/>
                <a:gd name="connsiteX23" fmla="*/ 244475 w 3663950"/>
                <a:gd name="connsiteY23" fmla="*/ 866775 h 2606675"/>
                <a:gd name="connsiteX24" fmla="*/ 269875 w 3663950"/>
                <a:gd name="connsiteY24" fmla="*/ 866775 h 2606675"/>
                <a:gd name="connsiteX25" fmla="*/ 269875 w 3663950"/>
                <a:gd name="connsiteY25" fmla="*/ 962025 h 2606675"/>
                <a:gd name="connsiteX26" fmla="*/ 285750 w 3663950"/>
                <a:gd name="connsiteY26" fmla="*/ 962025 h 2606675"/>
                <a:gd name="connsiteX27" fmla="*/ 285750 w 3663950"/>
                <a:gd name="connsiteY27" fmla="*/ 1063625 h 2606675"/>
                <a:gd name="connsiteX28" fmla="*/ 342900 w 3663950"/>
                <a:gd name="connsiteY28" fmla="*/ 1063625 h 2606675"/>
                <a:gd name="connsiteX29" fmla="*/ 342900 w 3663950"/>
                <a:gd name="connsiteY29" fmla="*/ 1209675 h 2606675"/>
                <a:gd name="connsiteX30" fmla="*/ 371475 w 3663950"/>
                <a:gd name="connsiteY30" fmla="*/ 1209675 h 2606675"/>
                <a:gd name="connsiteX31" fmla="*/ 371475 w 3663950"/>
                <a:gd name="connsiteY31" fmla="*/ 1298575 h 2606675"/>
                <a:gd name="connsiteX32" fmla="*/ 393700 w 3663950"/>
                <a:gd name="connsiteY32" fmla="*/ 1298575 h 2606675"/>
                <a:gd name="connsiteX33" fmla="*/ 393700 w 3663950"/>
                <a:gd name="connsiteY33" fmla="*/ 1355725 h 2606675"/>
                <a:gd name="connsiteX34" fmla="*/ 393700 w 3663950"/>
                <a:gd name="connsiteY34" fmla="*/ 1355725 h 2606675"/>
                <a:gd name="connsiteX35" fmla="*/ 415925 w 3663950"/>
                <a:gd name="connsiteY35" fmla="*/ 1355725 h 2606675"/>
                <a:gd name="connsiteX36" fmla="*/ 415925 w 3663950"/>
                <a:gd name="connsiteY36" fmla="*/ 1400175 h 2606675"/>
                <a:gd name="connsiteX37" fmla="*/ 431800 w 3663950"/>
                <a:gd name="connsiteY37" fmla="*/ 1400175 h 2606675"/>
                <a:gd name="connsiteX38" fmla="*/ 431800 w 3663950"/>
                <a:gd name="connsiteY38" fmla="*/ 1450975 h 2606675"/>
                <a:gd name="connsiteX39" fmla="*/ 444500 w 3663950"/>
                <a:gd name="connsiteY39" fmla="*/ 1450975 h 2606675"/>
                <a:gd name="connsiteX40" fmla="*/ 444500 w 3663950"/>
                <a:gd name="connsiteY40" fmla="*/ 1508125 h 2606675"/>
                <a:gd name="connsiteX41" fmla="*/ 460375 w 3663950"/>
                <a:gd name="connsiteY41" fmla="*/ 1508125 h 2606675"/>
                <a:gd name="connsiteX42" fmla="*/ 460375 w 3663950"/>
                <a:gd name="connsiteY42" fmla="*/ 1546225 h 2606675"/>
                <a:gd name="connsiteX43" fmla="*/ 498475 w 3663950"/>
                <a:gd name="connsiteY43" fmla="*/ 1546225 h 2606675"/>
                <a:gd name="connsiteX44" fmla="*/ 498475 w 3663950"/>
                <a:gd name="connsiteY44" fmla="*/ 1600200 h 2606675"/>
                <a:gd name="connsiteX45" fmla="*/ 514350 w 3663950"/>
                <a:gd name="connsiteY45" fmla="*/ 1600200 h 2606675"/>
                <a:gd name="connsiteX46" fmla="*/ 514350 w 3663950"/>
                <a:gd name="connsiteY46" fmla="*/ 1641475 h 2606675"/>
                <a:gd name="connsiteX47" fmla="*/ 514350 w 3663950"/>
                <a:gd name="connsiteY47" fmla="*/ 1641475 h 2606675"/>
                <a:gd name="connsiteX48" fmla="*/ 536575 w 3663950"/>
                <a:gd name="connsiteY48" fmla="*/ 1641475 h 2606675"/>
                <a:gd name="connsiteX49" fmla="*/ 536575 w 3663950"/>
                <a:gd name="connsiteY49" fmla="*/ 1698625 h 2606675"/>
                <a:gd name="connsiteX50" fmla="*/ 536575 w 3663950"/>
                <a:gd name="connsiteY50" fmla="*/ 1752600 h 2606675"/>
                <a:gd name="connsiteX51" fmla="*/ 561975 w 3663950"/>
                <a:gd name="connsiteY51" fmla="*/ 1752600 h 2606675"/>
                <a:gd name="connsiteX52" fmla="*/ 561975 w 3663950"/>
                <a:gd name="connsiteY52" fmla="*/ 1787525 h 2606675"/>
                <a:gd name="connsiteX53" fmla="*/ 590550 w 3663950"/>
                <a:gd name="connsiteY53" fmla="*/ 1787525 h 2606675"/>
                <a:gd name="connsiteX54" fmla="*/ 590550 w 3663950"/>
                <a:gd name="connsiteY54" fmla="*/ 1844675 h 2606675"/>
                <a:gd name="connsiteX55" fmla="*/ 612775 w 3663950"/>
                <a:gd name="connsiteY55" fmla="*/ 1844675 h 2606675"/>
                <a:gd name="connsiteX56" fmla="*/ 612775 w 3663950"/>
                <a:gd name="connsiteY56" fmla="*/ 1943100 h 2606675"/>
                <a:gd name="connsiteX57" fmla="*/ 663575 w 3663950"/>
                <a:gd name="connsiteY57" fmla="*/ 1943100 h 2606675"/>
                <a:gd name="connsiteX58" fmla="*/ 663575 w 3663950"/>
                <a:gd name="connsiteY58" fmla="*/ 2035175 h 2606675"/>
                <a:gd name="connsiteX59" fmla="*/ 682625 w 3663950"/>
                <a:gd name="connsiteY59" fmla="*/ 2035175 h 2606675"/>
                <a:gd name="connsiteX60" fmla="*/ 682625 w 3663950"/>
                <a:gd name="connsiteY60" fmla="*/ 2089150 h 2606675"/>
                <a:gd name="connsiteX61" fmla="*/ 733425 w 3663950"/>
                <a:gd name="connsiteY61" fmla="*/ 2089150 h 2606675"/>
                <a:gd name="connsiteX62" fmla="*/ 733425 w 3663950"/>
                <a:gd name="connsiteY62" fmla="*/ 2139950 h 2606675"/>
                <a:gd name="connsiteX63" fmla="*/ 793750 w 3663950"/>
                <a:gd name="connsiteY63" fmla="*/ 2139950 h 2606675"/>
                <a:gd name="connsiteX64" fmla="*/ 793750 w 3663950"/>
                <a:gd name="connsiteY64" fmla="*/ 2187575 h 2606675"/>
                <a:gd name="connsiteX65" fmla="*/ 1063625 w 3663950"/>
                <a:gd name="connsiteY65" fmla="*/ 2187575 h 2606675"/>
                <a:gd name="connsiteX66" fmla="*/ 1063625 w 3663950"/>
                <a:gd name="connsiteY66" fmla="*/ 2286000 h 2606675"/>
                <a:gd name="connsiteX67" fmla="*/ 1120775 w 3663950"/>
                <a:gd name="connsiteY67" fmla="*/ 2286000 h 2606675"/>
                <a:gd name="connsiteX68" fmla="*/ 1120775 w 3663950"/>
                <a:gd name="connsiteY68" fmla="*/ 2330450 h 2606675"/>
                <a:gd name="connsiteX69" fmla="*/ 1393825 w 3663950"/>
                <a:gd name="connsiteY69" fmla="*/ 2330450 h 2606675"/>
                <a:gd name="connsiteX70" fmla="*/ 1393825 w 3663950"/>
                <a:gd name="connsiteY70" fmla="*/ 2390775 h 2606675"/>
                <a:gd name="connsiteX71" fmla="*/ 1530350 w 3663950"/>
                <a:gd name="connsiteY71" fmla="*/ 2390775 h 2606675"/>
                <a:gd name="connsiteX72" fmla="*/ 1530350 w 3663950"/>
                <a:gd name="connsiteY72" fmla="*/ 2435225 h 2606675"/>
                <a:gd name="connsiteX73" fmla="*/ 1558925 w 3663950"/>
                <a:gd name="connsiteY73" fmla="*/ 2435225 h 2606675"/>
                <a:gd name="connsiteX74" fmla="*/ 1558925 w 3663950"/>
                <a:gd name="connsiteY74" fmla="*/ 2486025 h 2606675"/>
                <a:gd name="connsiteX75" fmla="*/ 2044700 w 3663950"/>
                <a:gd name="connsiteY75" fmla="*/ 2486025 h 2606675"/>
                <a:gd name="connsiteX76" fmla="*/ 2044700 w 3663950"/>
                <a:gd name="connsiteY76" fmla="*/ 2524125 h 2606675"/>
                <a:gd name="connsiteX77" fmla="*/ 2819400 w 3663950"/>
                <a:gd name="connsiteY77" fmla="*/ 2524125 h 2606675"/>
                <a:gd name="connsiteX78" fmla="*/ 2819400 w 3663950"/>
                <a:gd name="connsiteY78" fmla="*/ 2606675 h 2606675"/>
                <a:gd name="connsiteX79" fmla="*/ 3663950 w 3663950"/>
                <a:gd name="connsiteY79" fmla="*/ 2606675 h 260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663950" h="2606675">
                  <a:moveTo>
                    <a:pt x="0" y="0"/>
                  </a:moveTo>
                  <a:lnTo>
                    <a:pt x="0" y="38100"/>
                  </a:lnTo>
                  <a:lnTo>
                    <a:pt x="34925" y="38100"/>
                  </a:lnTo>
                  <a:lnTo>
                    <a:pt x="34925" y="79375"/>
                  </a:lnTo>
                  <a:lnTo>
                    <a:pt x="82550" y="79375"/>
                  </a:lnTo>
                  <a:lnTo>
                    <a:pt x="82550" y="171450"/>
                  </a:lnTo>
                  <a:lnTo>
                    <a:pt x="101600" y="171450"/>
                  </a:lnTo>
                  <a:lnTo>
                    <a:pt x="101600" y="320675"/>
                  </a:lnTo>
                  <a:lnTo>
                    <a:pt x="111125" y="320675"/>
                  </a:lnTo>
                  <a:lnTo>
                    <a:pt x="111125" y="374650"/>
                  </a:lnTo>
                  <a:lnTo>
                    <a:pt x="114300" y="374650"/>
                  </a:lnTo>
                  <a:lnTo>
                    <a:pt x="114300" y="419100"/>
                  </a:lnTo>
                  <a:lnTo>
                    <a:pt x="123825" y="419100"/>
                  </a:lnTo>
                  <a:lnTo>
                    <a:pt x="123825" y="473075"/>
                  </a:lnTo>
                  <a:lnTo>
                    <a:pt x="158750" y="473075"/>
                  </a:lnTo>
                  <a:lnTo>
                    <a:pt x="158750" y="530225"/>
                  </a:lnTo>
                  <a:lnTo>
                    <a:pt x="228600" y="530225"/>
                  </a:lnTo>
                  <a:lnTo>
                    <a:pt x="228600" y="619125"/>
                  </a:lnTo>
                  <a:lnTo>
                    <a:pt x="234950" y="619125"/>
                  </a:lnTo>
                  <a:lnTo>
                    <a:pt x="234950" y="765175"/>
                  </a:lnTo>
                  <a:lnTo>
                    <a:pt x="241300" y="765175"/>
                  </a:lnTo>
                  <a:lnTo>
                    <a:pt x="241300" y="815975"/>
                  </a:lnTo>
                  <a:lnTo>
                    <a:pt x="244475" y="815975"/>
                  </a:lnTo>
                  <a:lnTo>
                    <a:pt x="244475" y="866775"/>
                  </a:lnTo>
                  <a:lnTo>
                    <a:pt x="269875" y="866775"/>
                  </a:lnTo>
                  <a:lnTo>
                    <a:pt x="269875" y="962025"/>
                  </a:lnTo>
                  <a:lnTo>
                    <a:pt x="285750" y="962025"/>
                  </a:lnTo>
                  <a:lnTo>
                    <a:pt x="285750" y="1063625"/>
                  </a:lnTo>
                  <a:lnTo>
                    <a:pt x="342900" y="1063625"/>
                  </a:lnTo>
                  <a:lnTo>
                    <a:pt x="342900" y="1209675"/>
                  </a:lnTo>
                  <a:lnTo>
                    <a:pt x="371475" y="1209675"/>
                  </a:lnTo>
                  <a:lnTo>
                    <a:pt x="371475" y="1298575"/>
                  </a:lnTo>
                  <a:lnTo>
                    <a:pt x="393700" y="1298575"/>
                  </a:lnTo>
                  <a:lnTo>
                    <a:pt x="393700" y="1355725"/>
                  </a:lnTo>
                  <a:lnTo>
                    <a:pt x="393700" y="1355725"/>
                  </a:lnTo>
                  <a:lnTo>
                    <a:pt x="415925" y="1355725"/>
                  </a:lnTo>
                  <a:lnTo>
                    <a:pt x="415925" y="1400175"/>
                  </a:lnTo>
                  <a:lnTo>
                    <a:pt x="431800" y="1400175"/>
                  </a:lnTo>
                  <a:lnTo>
                    <a:pt x="431800" y="1450975"/>
                  </a:lnTo>
                  <a:lnTo>
                    <a:pt x="444500" y="1450975"/>
                  </a:lnTo>
                  <a:lnTo>
                    <a:pt x="444500" y="1508125"/>
                  </a:lnTo>
                  <a:lnTo>
                    <a:pt x="460375" y="1508125"/>
                  </a:lnTo>
                  <a:lnTo>
                    <a:pt x="460375" y="1546225"/>
                  </a:lnTo>
                  <a:lnTo>
                    <a:pt x="498475" y="1546225"/>
                  </a:lnTo>
                  <a:lnTo>
                    <a:pt x="498475" y="1600200"/>
                  </a:lnTo>
                  <a:lnTo>
                    <a:pt x="514350" y="1600200"/>
                  </a:lnTo>
                  <a:lnTo>
                    <a:pt x="514350" y="1641475"/>
                  </a:lnTo>
                  <a:lnTo>
                    <a:pt x="514350" y="1641475"/>
                  </a:lnTo>
                  <a:lnTo>
                    <a:pt x="536575" y="1641475"/>
                  </a:lnTo>
                  <a:lnTo>
                    <a:pt x="536575" y="1698625"/>
                  </a:lnTo>
                  <a:lnTo>
                    <a:pt x="536575" y="1752600"/>
                  </a:lnTo>
                  <a:lnTo>
                    <a:pt x="561975" y="1752600"/>
                  </a:lnTo>
                  <a:lnTo>
                    <a:pt x="561975" y="1787525"/>
                  </a:lnTo>
                  <a:lnTo>
                    <a:pt x="590550" y="1787525"/>
                  </a:lnTo>
                  <a:lnTo>
                    <a:pt x="590550" y="1844675"/>
                  </a:lnTo>
                  <a:lnTo>
                    <a:pt x="612775" y="1844675"/>
                  </a:lnTo>
                  <a:lnTo>
                    <a:pt x="612775" y="1943100"/>
                  </a:lnTo>
                  <a:lnTo>
                    <a:pt x="663575" y="1943100"/>
                  </a:lnTo>
                  <a:lnTo>
                    <a:pt x="663575" y="2035175"/>
                  </a:lnTo>
                  <a:lnTo>
                    <a:pt x="682625" y="2035175"/>
                  </a:lnTo>
                  <a:lnTo>
                    <a:pt x="682625" y="2089150"/>
                  </a:lnTo>
                  <a:lnTo>
                    <a:pt x="733425" y="2089150"/>
                  </a:lnTo>
                  <a:lnTo>
                    <a:pt x="733425" y="2139950"/>
                  </a:lnTo>
                  <a:lnTo>
                    <a:pt x="793750" y="2139950"/>
                  </a:lnTo>
                  <a:lnTo>
                    <a:pt x="793750" y="2187575"/>
                  </a:lnTo>
                  <a:lnTo>
                    <a:pt x="1063625" y="2187575"/>
                  </a:lnTo>
                  <a:lnTo>
                    <a:pt x="1063625" y="2286000"/>
                  </a:lnTo>
                  <a:lnTo>
                    <a:pt x="1120775" y="2286000"/>
                  </a:lnTo>
                  <a:lnTo>
                    <a:pt x="1120775" y="2330450"/>
                  </a:lnTo>
                  <a:lnTo>
                    <a:pt x="1393825" y="2330450"/>
                  </a:lnTo>
                  <a:lnTo>
                    <a:pt x="1393825" y="2390775"/>
                  </a:lnTo>
                  <a:lnTo>
                    <a:pt x="1530350" y="2390775"/>
                  </a:lnTo>
                  <a:lnTo>
                    <a:pt x="1530350" y="2435225"/>
                  </a:lnTo>
                  <a:lnTo>
                    <a:pt x="1558925" y="2435225"/>
                  </a:lnTo>
                  <a:lnTo>
                    <a:pt x="1558925" y="2486025"/>
                  </a:lnTo>
                  <a:lnTo>
                    <a:pt x="2044700" y="2486025"/>
                  </a:lnTo>
                  <a:lnTo>
                    <a:pt x="2044700" y="2524125"/>
                  </a:lnTo>
                  <a:lnTo>
                    <a:pt x="2819400" y="2524125"/>
                  </a:lnTo>
                  <a:lnTo>
                    <a:pt x="2819400" y="2606675"/>
                  </a:lnTo>
                  <a:lnTo>
                    <a:pt x="3663950" y="2606675"/>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en-GB" kern="0" dirty="0" smtClean="0">
                <a:latin typeface="Calibri"/>
                <a:cs typeface="Arial"/>
              </a:endParaRPr>
            </a:p>
          </p:txBody>
        </p:sp>
        <p:sp>
          <p:nvSpPr>
            <p:cNvPr id="132" name="Freeform 131"/>
            <p:cNvSpPr/>
            <p:nvPr/>
          </p:nvSpPr>
          <p:spPr>
            <a:xfrm>
              <a:off x="5130800" y="2587625"/>
              <a:ext cx="3673475" cy="2505075"/>
            </a:xfrm>
            <a:custGeom>
              <a:avLst/>
              <a:gdLst>
                <a:gd name="connsiteX0" fmla="*/ 0 w 3673475"/>
                <a:gd name="connsiteY0" fmla="*/ 0 h 2505075"/>
                <a:gd name="connsiteX1" fmla="*/ 76200 w 3673475"/>
                <a:gd name="connsiteY1" fmla="*/ 0 h 2505075"/>
                <a:gd name="connsiteX2" fmla="*/ 76200 w 3673475"/>
                <a:gd name="connsiteY2" fmla="*/ 22225 h 2505075"/>
                <a:gd name="connsiteX3" fmla="*/ 111125 w 3673475"/>
                <a:gd name="connsiteY3" fmla="*/ 22225 h 2505075"/>
                <a:gd name="connsiteX4" fmla="*/ 111125 w 3673475"/>
                <a:gd name="connsiteY4" fmla="*/ 66675 h 2505075"/>
                <a:gd name="connsiteX5" fmla="*/ 117475 w 3673475"/>
                <a:gd name="connsiteY5" fmla="*/ 66675 h 2505075"/>
                <a:gd name="connsiteX6" fmla="*/ 101600 w 3673475"/>
                <a:gd name="connsiteY6" fmla="*/ 82550 h 2505075"/>
                <a:gd name="connsiteX7" fmla="*/ 114300 w 3673475"/>
                <a:gd name="connsiteY7" fmla="*/ 95250 h 2505075"/>
                <a:gd name="connsiteX8" fmla="*/ 114300 w 3673475"/>
                <a:gd name="connsiteY8" fmla="*/ 120650 h 2505075"/>
                <a:gd name="connsiteX9" fmla="*/ 225425 w 3673475"/>
                <a:gd name="connsiteY9" fmla="*/ 120650 h 2505075"/>
                <a:gd name="connsiteX10" fmla="*/ 225425 w 3673475"/>
                <a:gd name="connsiteY10" fmla="*/ 136525 h 2505075"/>
                <a:gd name="connsiteX11" fmla="*/ 241300 w 3673475"/>
                <a:gd name="connsiteY11" fmla="*/ 136525 h 2505075"/>
                <a:gd name="connsiteX12" fmla="*/ 241300 w 3673475"/>
                <a:gd name="connsiteY12" fmla="*/ 161925 h 2505075"/>
                <a:gd name="connsiteX13" fmla="*/ 260350 w 3673475"/>
                <a:gd name="connsiteY13" fmla="*/ 161925 h 2505075"/>
                <a:gd name="connsiteX14" fmla="*/ 260350 w 3673475"/>
                <a:gd name="connsiteY14" fmla="*/ 180975 h 2505075"/>
                <a:gd name="connsiteX15" fmla="*/ 273050 w 3673475"/>
                <a:gd name="connsiteY15" fmla="*/ 180975 h 2505075"/>
                <a:gd name="connsiteX16" fmla="*/ 273050 w 3673475"/>
                <a:gd name="connsiteY16" fmla="*/ 206375 h 2505075"/>
                <a:gd name="connsiteX17" fmla="*/ 292100 w 3673475"/>
                <a:gd name="connsiteY17" fmla="*/ 206375 h 2505075"/>
                <a:gd name="connsiteX18" fmla="*/ 292100 w 3673475"/>
                <a:gd name="connsiteY18" fmla="*/ 206375 h 2505075"/>
                <a:gd name="connsiteX19" fmla="*/ 292100 w 3673475"/>
                <a:gd name="connsiteY19" fmla="*/ 222250 h 2505075"/>
                <a:gd name="connsiteX20" fmla="*/ 377825 w 3673475"/>
                <a:gd name="connsiteY20" fmla="*/ 222250 h 2505075"/>
                <a:gd name="connsiteX21" fmla="*/ 377825 w 3673475"/>
                <a:gd name="connsiteY21" fmla="*/ 250825 h 2505075"/>
                <a:gd name="connsiteX22" fmla="*/ 393700 w 3673475"/>
                <a:gd name="connsiteY22" fmla="*/ 250825 h 2505075"/>
                <a:gd name="connsiteX23" fmla="*/ 393700 w 3673475"/>
                <a:gd name="connsiteY23" fmla="*/ 346075 h 2505075"/>
                <a:gd name="connsiteX24" fmla="*/ 406400 w 3673475"/>
                <a:gd name="connsiteY24" fmla="*/ 346075 h 2505075"/>
                <a:gd name="connsiteX25" fmla="*/ 406400 w 3673475"/>
                <a:gd name="connsiteY25" fmla="*/ 358775 h 2505075"/>
                <a:gd name="connsiteX26" fmla="*/ 406400 w 3673475"/>
                <a:gd name="connsiteY26" fmla="*/ 387350 h 2505075"/>
                <a:gd name="connsiteX27" fmla="*/ 428625 w 3673475"/>
                <a:gd name="connsiteY27" fmla="*/ 387350 h 2505075"/>
                <a:gd name="connsiteX28" fmla="*/ 428625 w 3673475"/>
                <a:gd name="connsiteY28" fmla="*/ 409575 h 2505075"/>
                <a:gd name="connsiteX29" fmla="*/ 469900 w 3673475"/>
                <a:gd name="connsiteY29" fmla="*/ 409575 h 2505075"/>
                <a:gd name="connsiteX30" fmla="*/ 469900 w 3673475"/>
                <a:gd name="connsiteY30" fmla="*/ 431800 h 2505075"/>
                <a:gd name="connsiteX31" fmla="*/ 479425 w 3673475"/>
                <a:gd name="connsiteY31" fmla="*/ 431800 h 2505075"/>
                <a:gd name="connsiteX32" fmla="*/ 479425 w 3673475"/>
                <a:gd name="connsiteY32" fmla="*/ 454025 h 2505075"/>
                <a:gd name="connsiteX33" fmla="*/ 492125 w 3673475"/>
                <a:gd name="connsiteY33" fmla="*/ 454025 h 2505075"/>
                <a:gd name="connsiteX34" fmla="*/ 492125 w 3673475"/>
                <a:gd name="connsiteY34" fmla="*/ 476250 h 2505075"/>
                <a:gd name="connsiteX35" fmla="*/ 520700 w 3673475"/>
                <a:gd name="connsiteY35" fmla="*/ 476250 h 2505075"/>
                <a:gd name="connsiteX36" fmla="*/ 520700 w 3673475"/>
                <a:gd name="connsiteY36" fmla="*/ 511175 h 2505075"/>
                <a:gd name="connsiteX37" fmla="*/ 530225 w 3673475"/>
                <a:gd name="connsiteY37" fmla="*/ 511175 h 2505075"/>
                <a:gd name="connsiteX38" fmla="*/ 530225 w 3673475"/>
                <a:gd name="connsiteY38" fmla="*/ 546100 h 2505075"/>
                <a:gd name="connsiteX39" fmla="*/ 546100 w 3673475"/>
                <a:gd name="connsiteY39" fmla="*/ 546100 h 2505075"/>
                <a:gd name="connsiteX40" fmla="*/ 546100 w 3673475"/>
                <a:gd name="connsiteY40" fmla="*/ 571500 h 2505075"/>
                <a:gd name="connsiteX41" fmla="*/ 565150 w 3673475"/>
                <a:gd name="connsiteY41" fmla="*/ 571500 h 2505075"/>
                <a:gd name="connsiteX42" fmla="*/ 565150 w 3673475"/>
                <a:gd name="connsiteY42" fmla="*/ 619125 h 2505075"/>
                <a:gd name="connsiteX43" fmla="*/ 590550 w 3673475"/>
                <a:gd name="connsiteY43" fmla="*/ 619125 h 2505075"/>
                <a:gd name="connsiteX44" fmla="*/ 590550 w 3673475"/>
                <a:gd name="connsiteY44" fmla="*/ 644525 h 2505075"/>
                <a:gd name="connsiteX45" fmla="*/ 631825 w 3673475"/>
                <a:gd name="connsiteY45" fmla="*/ 644525 h 2505075"/>
                <a:gd name="connsiteX46" fmla="*/ 631825 w 3673475"/>
                <a:gd name="connsiteY46" fmla="*/ 644525 h 2505075"/>
                <a:gd name="connsiteX47" fmla="*/ 631825 w 3673475"/>
                <a:gd name="connsiteY47" fmla="*/ 676275 h 2505075"/>
                <a:gd name="connsiteX48" fmla="*/ 666750 w 3673475"/>
                <a:gd name="connsiteY48" fmla="*/ 676275 h 2505075"/>
                <a:gd name="connsiteX49" fmla="*/ 666750 w 3673475"/>
                <a:gd name="connsiteY49" fmla="*/ 711200 h 2505075"/>
                <a:gd name="connsiteX50" fmla="*/ 682625 w 3673475"/>
                <a:gd name="connsiteY50" fmla="*/ 711200 h 2505075"/>
                <a:gd name="connsiteX51" fmla="*/ 682625 w 3673475"/>
                <a:gd name="connsiteY51" fmla="*/ 736600 h 2505075"/>
                <a:gd name="connsiteX52" fmla="*/ 708025 w 3673475"/>
                <a:gd name="connsiteY52" fmla="*/ 736600 h 2505075"/>
                <a:gd name="connsiteX53" fmla="*/ 708025 w 3673475"/>
                <a:gd name="connsiteY53" fmla="*/ 765175 h 2505075"/>
                <a:gd name="connsiteX54" fmla="*/ 720725 w 3673475"/>
                <a:gd name="connsiteY54" fmla="*/ 765175 h 2505075"/>
                <a:gd name="connsiteX55" fmla="*/ 720725 w 3673475"/>
                <a:gd name="connsiteY55" fmla="*/ 784225 h 2505075"/>
                <a:gd name="connsiteX56" fmla="*/ 727075 w 3673475"/>
                <a:gd name="connsiteY56" fmla="*/ 784225 h 2505075"/>
                <a:gd name="connsiteX57" fmla="*/ 727075 w 3673475"/>
                <a:gd name="connsiteY57" fmla="*/ 809625 h 2505075"/>
                <a:gd name="connsiteX58" fmla="*/ 733425 w 3673475"/>
                <a:gd name="connsiteY58" fmla="*/ 809625 h 2505075"/>
                <a:gd name="connsiteX59" fmla="*/ 733425 w 3673475"/>
                <a:gd name="connsiteY59" fmla="*/ 835025 h 2505075"/>
                <a:gd name="connsiteX60" fmla="*/ 746125 w 3673475"/>
                <a:gd name="connsiteY60" fmla="*/ 835025 h 2505075"/>
                <a:gd name="connsiteX61" fmla="*/ 746125 w 3673475"/>
                <a:gd name="connsiteY61" fmla="*/ 866775 h 2505075"/>
                <a:gd name="connsiteX62" fmla="*/ 758825 w 3673475"/>
                <a:gd name="connsiteY62" fmla="*/ 866775 h 2505075"/>
                <a:gd name="connsiteX63" fmla="*/ 758825 w 3673475"/>
                <a:gd name="connsiteY63" fmla="*/ 885825 h 2505075"/>
                <a:gd name="connsiteX64" fmla="*/ 803275 w 3673475"/>
                <a:gd name="connsiteY64" fmla="*/ 885825 h 2505075"/>
                <a:gd name="connsiteX65" fmla="*/ 803275 w 3673475"/>
                <a:gd name="connsiteY65" fmla="*/ 933450 h 2505075"/>
                <a:gd name="connsiteX66" fmla="*/ 835025 w 3673475"/>
                <a:gd name="connsiteY66" fmla="*/ 933450 h 2505075"/>
                <a:gd name="connsiteX67" fmla="*/ 835025 w 3673475"/>
                <a:gd name="connsiteY67" fmla="*/ 958850 h 2505075"/>
                <a:gd name="connsiteX68" fmla="*/ 869950 w 3673475"/>
                <a:gd name="connsiteY68" fmla="*/ 958850 h 2505075"/>
                <a:gd name="connsiteX69" fmla="*/ 869950 w 3673475"/>
                <a:gd name="connsiteY69" fmla="*/ 1009650 h 2505075"/>
                <a:gd name="connsiteX70" fmla="*/ 923925 w 3673475"/>
                <a:gd name="connsiteY70" fmla="*/ 1009650 h 2505075"/>
                <a:gd name="connsiteX71" fmla="*/ 923925 w 3673475"/>
                <a:gd name="connsiteY71" fmla="*/ 1031875 h 2505075"/>
                <a:gd name="connsiteX72" fmla="*/ 930275 w 3673475"/>
                <a:gd name="connsiteY72" fmla="*/ 1031875 h 2505075"/>
                <a:gd name="connsiteX73" fmla="*/ 930275 w 3673475"/>
                <a:gd name="connsiteY73" fmla="*/ 1057275 h 2505075"/>
                <a:gd name="connsiteX74" fmla="*/ 942975 w 3673475"/>
                <a:gd name="connsiteY74" fmla="*/ 1057275 h 2505075"/>
                <a:gd name="connsiteX75" fmla="*/ 942975 w 3673475"/>
                <a:gd name="connsiteY75" fmla="*/ 1079500 h 2505075"/>
                <a:gd name="connsiteX76" fmla="*/ 958850 w 3673475"/>
                <a:gd name="connsiteY76" fmla="*/ 1079500 h 2505075"/>
                <a:gd name="connsiteX77" fmla="*/ 958850 w 3673475"/>
                <a:gd name="connsiteY77" fmla="*/ 1174750 h 2505075"/>
                <a:gd name="connsiteX78" fmla="*/ 974725 w 3673475"/>
                <a:gd name="connsiteY78" fmla="*/ 1174750 h 2505075"/>
                <a:gd name="connsiteX79" fmla="*/ 974725 w 3673475"/>
                <a:gd name="connsiteY79" fmla="*/ 1200150 h 2505075"/>
                <a:gd name="connsiteX80" fmla="*/ 996950 w 3673475"/>
                <a:gd name="connsiteY80" fmla="*/ 1200150 h 2505075"/>
                <a:gd name="connsiteX81" fmla="*/ 996950 w 3673475"/>
                <a:gd name="connsiteY81" fmla="*/ 1254125 h 2505075"/>
                <a:gd name="connsiteX82" fmla="*/ 1028700 w 3673475"/>
                <a:gd name="connsiteY82" fmla="*/ 1254125 h 2505075"/>
                <a:gd name="connsiteX83" fmla="*/ 1028700 w 3673475"/>
                <a:gd name="connsiteY83" fmla="*/ 1304925 h 2505075"/>
                <a:gd name="connsiteX84" fmla="*/ 1054100 w 3673475"/>
                <a:gd name="connsiteY84" fmla="*/ 1304925 h 2505075"/>
                <a:gd name="connsiteX85" fmla="*/ 1054100 w 3673475"/>
                <a:gd name="connsiteY85" fmla="*/ 1333500 h 2505075"/>
                <a:gd name="connsiteX86" fmla="*/ 1060450 w 3673475"/>
                <a:gd name="connsiteY86" fmla="*/ 1333500 h 2505075"/>
                <a:gd name="connsiteX87" fmla="*/ 1060450 w 3673475"/>
                <a:gd name="connsiteY87" fmla="*/ 1374775 h 2505075"/>
                <a:gd name="connsiteX88" fmla="*/ 1085850 w 3673475"/>
                <a:gd name="connsiteY88" fmla="*/ 1374775 h 2505075"/>
                <a:gd name="connsiteX89" fmla="*/ 1085850 w 3673475"/>
                <a:gd name="connsiteY89" fmla="*/ 1406525 h 2505075"/>
                <a:gd name="connsiteX90" fmla="*/ 1117600 w 3673475"/>
                <a:gd name="connsiteY90" fmla="*/ 1406525 h 2505075"/>
                <a:gd name="connsiteX91" fmla="*/ 1117600 w 3673475"/>
                <a:gd name="connsiteY91" fmla="*/ 1425575 h 2505075"/>
                <a:gd name="connsiteX92" fmla="*/ 1136650 w 3673475"/>
                <a:gd name="connsiteY92" fmla="*/ 1425575 h 2505075"/>
                <a:gd name="connsiteX93" fmla="*/ 1136650 w 3673475"/>
                <a:gd name="connsiteY93" fmla="*/ 1450975 h 2505075"/>
                <a:gd name="connsiteX94" fmla="*/ 1155700 w 3673475"/>
                <a:gd name="connsiteY94" fmla="*/ 1450975 h 2505075"/>
                <a:gd name="connsiteX95" fmla="*/ 1155700 w 3673475"/>
                <a:gd name="connsiteY95" fmla="*/ 1479550 h 2505075"/>
                <a:gd name="connsiteX96" fmla="*/ 1193800 w 3673475"/>
                <a:gd name="connsiteY96" fmla="*/ 1479550 h 2505075"/>
                <a:gd name="connsiteX97" fmla="*/ 1193800 w 3673475"/>
                <a:gd name="connsiteY97" fmla="*/ 1504950 h 2505075"/>
                <a:gd name="connsiteX98" fmla="*/ 1209675 w 3673475"/>
                <a:gd name="connsiteY98" fmla="*/ 1504950 h 2505075"/>
                <a:gd name="connsiteX99" fmla="*/ 1209675 w 3673475"/>
                <a:gd name="connsiteY99" fmla="*/ 1549400 h 2505075"/>
                <a:gd name="connsiteX100" fmla="*/ 1219200 w 3673475"/>
                <a:gd name="connsiteY100" fmla="*/ 1549400 h 2505075"/>
                <a:gd name="connsiteX101" fmla="*/ 1219200 w 3673475"/>
                <a:gd name="connsiteY101" fmla="*/ 1581150 h 2505075"/>
                <a:gd name="connsiteX102" fmla="*/ 1257300 w 3673475"/>
                <a:gd name="connsiteY102" fmla="*/ 1581150 h 2505075"/>
                <a:gd name="connsiteX103" fmla="*/ 1257300 w 3673475"/>
                <a:gd name="connsiteY103" fmla="*/ 1600200 h 2505075"/>
                <a:gd name="connsiteX104" fmla="*/ 1317625 w 3673475"/>
                <a:gd name="connsiteY104" fmla="*/ 1600200 h 2505075"/>
                <a:gd name="connsiteX105" fmla="*/ 1317625 w 3673475"/>
                <a:gd name="connsiteY105" fmla="*/ 1631950 h 2505075"/>
                <a:gd name="connsiteX106" fmla="*/ 1330325 w 3673475"/>
                <a:gd name="connsiteY106" fmla="*/ 1631950 h 2505075"/>
                <a:gd name="connsiteX107" fmla="*/ 1330325 w 3673475"/>
                <a:gd name="connsiteY107" fmla="*/ 1660525 h 2505075"/>
                <a:gd name="connsiteX108" fmla="*/ 1362075 w 3673475"/>
                <a:gd name="connsiteY108" fmla="*/ 1660525 h 2505075"/>
                <a:gd name="connsiteX109" fmla="*/ 1362075 w 3673475"/>
                <a:gd name="connsiteY109" fmla="*/ 1676400 h 2505075"/>
                <a:gd name="connsiteX110" fmla="*/ 1422400 w 3673475"/>
                <a:gd name="connsiteY110" fmla="*/ 1676400 h 2505075"/>
                <a:gd name="connsiteX111" fmla="*/ 1422400 w 3673475"/>
                <a:gd name="connsiteY111" fmla="*/ 1698625 h 2505075"/>
                <a:gd name="connsiteX112" fmla="*/ 1463675 w 3673475"/>
                <a:gd name="connsiteY112" fmla="*/ 1698625 h 2505075"/>
                <a:gd name="connsiteX113" fmla="*/ 1463675 w 3673475"/>
                <a:gd name="connsiteY113" fmla="*/ 1727200 h 2505075"/>
                <a:gd name="connsiteX114" fmla="*/ 1476375 w 3673475"/>
                <a:gd name="connsiteY114" fmla="*/ 1727200 h 2505075"/>
                <a:gd name="connsiteX115" fmla="*/ 1476375 w 3673475"/>
                <a:gd name="connsiteY115" fmla="*/ 1755775 h 2505075"/>
                <a:gd name="connsiteX116" fmla="*/ 1520825 w 3673475"/>
                <a:gd name="connsiteY116" fmla="*/ 1755775 h 2505075"/>
                <a:gd name="connsiteX117" fmla="*/ 1520825 w 3673475"/>
                <a:gd name="connsiteY117" fmla="*/ 1774825 h 2505075"/>
                <a:gd name="connsiteX118" fmla="*/ 1543050 w 3673475"/>
                <a:gd name="connsiteY118" fmla="*/ 1774825 h 2505075"/>
                <a:gd name="connsiteX119" fmla="*/ 1543050 w 3673475"/>
                <a:gd name="connsiteY119" fmla="*/ 1822450 h 2505075"/>
                <a:gd name="connsiteX120" fmla="*/ 1568450 w 3673475"/>
                <a:gd name="connsiteY120" fmla="*/ 1822450 h 2505075"/>
                <a:gd name="connsiteX121" fmla="*/ 1568450 w 3673475"/>
                <a:gd name="connsiteY121" fmla="*/ 1879600 h 2505075"/>
                <a:gd name="connsiteX122" fmla="*/ 1593850 w 3673475"/>
                <a:gd name="connsiteY122" fmla="*/ 1879600 h 2505075"/>
                <a:gd name="connsiteX123" fmla="*/ 1593850 w 3673475"/>
                <a:gd name="connsiteY123" fmla="*/ 1908175 h 2505075"/>
                <a:gd name="connsiteX124" fmla="*/ 1606550 w 3673475"/>
                <a:gd name="connsiteY124" fmla="*/ 1908175 h 2505075"/>
                <a:gd name="connsiteX125" fmla="*/ 1606550 w 3673475"/>
                <a:gd name="connsiteY125" fmla="*/ 1952625 h 2505075"/>
                <a:gd name="connsiteX126" fmla="*/ 1616075 w 3673475"/>
                <a:gd name="connsiteY126" fmla="*/ 1952625 h 2505075"/>
                <a:gd name="connsiteX127" fmla="*/ 1616075 w 3673475"/>
                <a:gd name="connsiteY127" fmla="*/ 1978025 h 2505075"/>
                <a:gd name="connsiteX128" fmla="*/ 1647825 w 3673475"/>
                <a:gd name="connsiteY128" fmla="*/ 1978025 h 2505075"/>
                <a:gd name="connsiteX129" fmla="*/ 1647825 w 3673475"/>
                <a:gd name="connsiteY129" fmla="*/ 2000250 h 2505075"/>
                <a:gd name="connsiteX130" fmla="*/ 1698625 w 3673475"/>
                <a:gd name="connsiteY130" fmla="*/ 2000250 h 2505075"/>
                <a:gd name="connsiteX131" fmla="*/ 1698625 w 3673475"/>
                <a:gd name="connsiteY131" fmla="*/ 2025650 h 2505075"/>
                <a:gd name="connsiteX132" fmla="*/ 1724025 w 3673475"/>
                <a:gd name="connsiteY132" fmla="*/ 2025650 h 2505075"/>
                <a:gd name="connsiteX133" fmla="*/ 1724025 w 3673475"/>
                <a:gd name="connsiteY133" fmla="*/ 2051050 h 2505075"/>
                <a:gd name="connsiteX134" fmla="*/ 1812925 w 3673475"/>
                <a:gd name="connsiteY134" fmla="*/ 2051050 h 2505075"/>
                <a:gd name="connsiteX135" fmla="*/ 1812925 w 3673475"/>
                <a:gd name="connsiteY135" fmla="*/ 2076450 h 2505075"/>
                <a:gd name="connsiteX136" fmla="*/ 1835150 w 3673475"/>
                <a:gd name="connsiteY136" fmla="*/ 2076450 h 2505075"/>
                <a:gd name="connsiteX137" fmla="*/ 1835150 w 3673475"/>
                <a:gd name="connsiteY137" fmla="*/ 2101850 h 2505075"/>
                <a:gd name="connsiteX138" fmla="*/ 1898650 w 3673475"/>
                <a:gd name="connsiteY138" fmla="*/ 2101850 h 2505075"/>
                <a:gd name="connsiteX139" fmla="*/ 1898650 w 3673475"/>
                <a:gd name="connsiteY139" fmla="*/ 2124075 h 2505075"/>
                <a:gd name="connsiteX140" fmla="*/ 1955800 w 3673475"/>
                <a:gd name="connsiteY140" fmla="*/ 2124075 h 2505075"/>
                <a:gd name="connsiteX141" fmla="*/ 1955800 w 3673475"/>
                <a:gd name="connsiteY141" fmla="*/ 2155825 h 2505075"/>
                <a:gd name="connsiteX142" fmla="*/ 1965325 w 3673475"/>
                <a:gd name="connsiteY142" fmla="*/ 2155825 h 2505075"/>
                <a:gd name="connsiteX143" fmla="*/ 1965325 w 3673475"/>
                <a:gd name="connsiteY143" fmla="*/ 2238375 h 2505075"/>
                <a:gd name="connsiteX144" fmla="*/ 1987550 w 3673475"/>
                <a:gd name="connsiteY144" fmla="*/ 2238375 h 2505075"/>
                <a:gd name="connsiteX145" fmla="*/ 1987550 w 3673475"/>
                <a:gd name="connsiteY145" fmla="*/ 2289175 h 2505075"/>
                <a:gd name="connsiteX146" fmla="*/ 2092325 w 3673475"/>
                <a:gd name="connsiteY146" fmla="*/ 2289175 h 2505075"/>
                <a:gd name="connsiteX147" fmla="*/ 2092325 w 3673475"/>
                <a:gd name="connsiteY147" fmla="*/ 2311400 h 2505075"/>
                <a:gd name="connsiteX148" fmla="*/ 2105025 w 3673475"/>
                <a:gd name="connsiteY148" fmla="*/ 2311400 h 2505075"/>
                <a:gd name="connsiteX149" fmla="*/ 2105025 w 3673475"/>
                <a:gd name="connsiteY149" fmla="*/ 2336800 h 2505075"/>
                <a:gd name="connsiteX150" fmla="*/ 2200275 w 3673475"/>
                <a:gd name="connsiteY150" fmla="*/ 2336800 h 2505075"/>
                <a:gd name="connsiteX151" fmla="*/ 2200275 w 3673475"/>
                <a:gd name="connsiteY151" fmla="*/ 2365375 h 2505075"/>
                <a:gd name="connsiteX152" fmla="*/ 2482850 w 3673475"/>
                <a:gd name="connsiteY152" fmla="*/ 2365375 h 2505075"/>
                <a:gd name="connsiteX153" fmla="*/ 2482850 w 3673475"/>
                <a:gd name="connsiteY153" fmla="*/ 2393950 h 2505075"/>
                <a:gd name="connsiteX154" fmla="*/ 2536825 w 3673475"/>
                <a:gd name="connsiteY154" fmla="*/ 2393950 h 2505075"/>
                <a:gd name="connsiteX155" fmla="*/ 2536825 w 3673475"/>
                <a:gd name="connsiteY155" fmla="*/ 2416175 h 2505075"/>
                <a:gd name="connsiteX156" fmla="*/ 3124200 w 3673475"/>
                <a:gd name="connsiteY156" fmla="*/ 2416175 h 2505075"/>
                <a:gd name="connsiteX157" fmla="*/ 3124200 w 3673475"/>
                <a:gd name="connsiteY157" fmla="*/ 2473325 h 2505075"/>
                <a:gd name="connsiteX158" fmla="*/ 3244850 w 3673475"/>
                <a:gd name="connsiteY158" fmla="*/ 2473325 h 2505075"/>
                <a:gd name="connsiteX159" fmla="*/ 3244850 w 3673475"/>
                <a:gd name="connsiteY159" fmla="*/ 2505075 h 2505075"/>
                <a:gd name="connsiteX160" fmla="*/ 3673475 w 3673475"/>
                <a:gd name="connsiteY160" fmla="*/ 2505075 h 2505075"/>
                <a:gd name="connsiteX0" fmla="*/ 0 w 3673475"/>
                <a:gd name="connsiteY0" fmla="*/ 0 h 2505075"/>
                <a:gd name="connsiteX1" fmla="*/ 76200 w 3673475"/>
                <a:gd name="connsiteY1" fmla="*/ 0 h 2505075"/>
                <a:gd name="connsiteX2" fmla="*/ 76200 w 3673475"/>
                <a:gd name="connsiteY2" fmla="*/ 22225 h 2505075"/>
                <a:gd name="connsiteX3" fmla="*/ 111125 w 3673475"/>
                <a:gd name="connsiteY3" fmla="*/ 22225 h 2505075"/>
                <a:gd name="connsiteX4" fmla="*/ 111125 w 3673475"/>
                <a:gd name="connsiteY4" fmla="*/ 66675 h 2505075"/>
                <a:gd name="connsiteX5" fmla="*/ 117475 w 3673475"/>
                <a:gd name="connsiteY5" fmla="*/ 66675 h 2505075"/>
                <a:gd name="connsiteX6" fmla="*/ 113506 w 3673475"/>
                <a:gd name="connsiteY6" fmla="*/ 84932 h 2505075"/>
                <a:gd name="connsiteX7" fmla="*/ 114300 w 3673475"/>
                <a:gd name="connsiteY7" fmla="*/ 95250 h 2505075"/>
                <a:gd name="connsiteX8" fmla="*/ 114300 w 3673475"/>
                <a:gd name="connsiteY8" fmla="*/ 120650 h 2505075"/>
                <a:gd name="connsiteX9" fmla="*/ 225425 w 3673475"/>
                <a:gd name="connsiteY9" fmla="*/ 120650 h 2505075"/>
                <a:gd name="connsiteX10" fmla="*/ 225425 w 3673475"/>
                <a:gd name="connsiteY10" fmla="*/ 136525 h 2505075"/>
                <a:gd name="connsiteX11" fmla="*/ 241300 w 3673475"/>
                <a:gd name="connsiteY11" fmla="*/ 136525 h 2505075"/>
                <a:gd name="connsiteX12" fmla="*/ 241300 w 3673475"/>
                <a:gd name="connsiteY12" fmla="*/ 161925 h 2505075"/>
                <a:gd name="connsiteX13" fmla="*/ 260350 w 3673475"/>
                <a:gd name="connsiteY13" fmla="*/ 161925 h 2505075"/>
                <a:gd name="connsiteX14" fmla="*/ 260350 w 3673475"/>
                <a:gd name="connsiteY14" fmla="*/ 180975 h 2505075"/>
                <a:gd name="connsiteX15" fmla="*/ 273050 w 3673475"/>
                <a:gd name="connsiteY15" fmla="*/ 180975 h 2505075"/>
                <a:gd name="connsiteX16" fmla="*/ 273050 w 3673475"/>
                <a:gd name="connsiteY16" fmla="*/ 206375 h 2505075"/>
                <a:gd name="connsiteX17" fmla="*/ 292100 w 3673475"/>
                <a:gd name="connsiteY17" fmla="*/ 206375 h 2505075"/>
                <a:gd name="connsiteX18" fmla="*/ 292100 w 3673475"/>
                <a:gd name="connsiteY18" fmla="*/ 206375 h 2505075"/>
                <a:gd name="connsiteX19" fmla="*/ 292100 w 3673475"/>
                <a:gd name="connsiteY19" fmla="*/ 222250 h 2505075"/>
                <a:gd name="connsiteX20" fmla="*/ 377825 w 3673475"/>
                <a:gd name="connsiteY20" fmla="*/ 222250 h 2505075"/>
                <a:gd name="connsiteX21" fmla="*/ 377825 w 3673475"/>
                <a:gd name="connsiteY21" fmla="*/ 250825 h 2505075"/>
                <a:gd name="connsiteX22" fmla="*/ 393700 w 3673475"/>
                <a:gd name="connsiteY22" fmla="*/ 250825 h 2505075"/>
                <a:gd name="connsiteX23" fmla="*/ 393700 w 3673475"/>
                <a:gd name="connsiteY23" fmla="*/ 346075 h 2505075"/>
                <a:gd name="connsiteX24" fmla="*/ 406400 w 3673475"/>
                <a:gd name="connsiteY24" fmla="*/ 346075 h 2505075"/>
                <a:gd name="connsiteX25" fmla="*/ 406400 w 3673475"/>
                <a:gd name="connsiteY25" fmla="*/ 358775 h 2505075"/>
                <a:gd name="connsiteX26" fmla="*/ 406400 w 3673475"/>
                <a:gd name="connsiteY26" fmla="*/ 387350 h 2505075"/>
                <a:gd name="connsiteX27" fmla="*/ 428625 w 3673475"/>
                <a:gd name="connsiteY27" fmla="*/ 387350 h 2505075"/>
                <a:gd name="connsiteX28" fmla="*/ 428625 w 3673475"/>
                <a:gd name="connsiteY28" fmla="*/ 409575 h 2505075"/>
                <a:gd name="connsiteX29" fmla="*/ 469900 w 3673475"/>
                <a:gd name="connsiteY29" fmla="*/ 409575 h 2505075"/>
                <a:gd name="connsiteX30" fmla="*/ 469900 w 3673475"/>
                <a:gd name="connsiteY30" fmla="*/ 431800 h 2505075"/>
                <a:gd name="connsiteX31" fmla="*/ 479425 w 3673475"/>
                <a:gd name="connsiteY31" fmla="*/ 431800 h 2505075"/>
                <a:gd name="connsiteX32" fmla="*/ 479425 w 3673475"/>
                <a:gd name="connsiteY32" fmla="*/ 454025 h 2505075"/>
                <a:gd name="connsiteX33" fmla="*/ 492125 w 3673475"/>
                <a:gd name="connsiteY33" fmla="*/ 454025 h 2505075"/>
                <a:gd name="connsiteX34" fmla="*/ 492125 w 3673475"/>
                <a:gd name="connsiteY34" fmla="*/ 476250 h 2505075"/>
                <a:gd name="connsiteX35" fmla="*/ 520700 w 3673475"/>
                <a:gd name="connsiteY35" fmla="*/ 476250 h 2505075"/>
                <a:gd name="connsiteX36" fmla="*/ 520700 w 3673475"/>
                <a:gd name="connsiteY36" fmla="*/ 511175 h 2505075"/>
                <a:gd name="connsiteX37" fmla="*/ 530225 w 3673475"/>
                <a:gd name="connsiteY37" fmla="*/ 511175 h 2505075"/>
                <a:gd name="connsiteX38" fmla="*/ 530225 w 3673475"/>
                <a:gd name="connsiteY38" fmla="*/ 546100 h 2505075"/>
                <a:gd name="connsiteX39" fmla="*/ 546100 w 3673475"/>
                <a:gd name="connsiteY39" fmla="*/ 546100 h 2505075"/>
                <a:gd name="connsiteX40" fmla="*/ 546100 w 3673475"/>
                <a:gd name="connsiteY40" fmla="*/ 571500 h 2505075"/>
                <a:gd name="connsiteX41" fmla="*/ 565150 w 3673475"/>
                <a:gd name="connsiteY41" fmla="*/ 571500 h 2505075"/>
                <a:gd name="connsiteX42" fmla="*/ 565150 w 3673475"/>
                <a:gd name="connsiteY42" fmla="*/ 619125 h 2505075"/>
                <a:gd name="connsiteX43" fmla="*/ 590550 w 3673475"/>
                <a:gd name="connsiteY43" fmla="*/ 619125 h 2505075"/>
                <a:gd name="connsiteX44" fmla="*/ 590550 w 3673475"/>
                <a:gd name="connsiteY44" fmla="*/ 644525 h 2505075"/>
                <a:gd name="connsiteX45" fmla="*/ 631825 w 3673475"/>
                <a:gd name="connsiteY45" fmla="*/ 644525 h 2505075"/>
                <a:gd name="connsiteX46" fmla="*/ 631825 w 3673475"/>
                <a:gd name="connsiteY46" fmla="*/ 644525 h 2505075"/>
                <a:gd name="connsiteX47" fmla="*/ 631825 w 3673475"/>
                <a:gd name="connsiteY47" fmla="*/ 676275 h 2505075"/>
                <a:gd name="connsiteX48" fmla="*/ 666750 w 3673475"/>
                <a:gd name="connsiteY48" fmla="*/ 676275 h 2505075"/>
                <a:gd name="connsiteX49" fmla="*/ 666750 w 3673475"/>
                <a:gd name="connsiteY49" fmla="*/ 711200 h 2505075"/>
                <a:gd name="connsiteX50" fmla="*/ 682625 w 3673475"/>
                <a:gd name="connsiteY50" fmla="*/ 711200 h 2505075"/>
                <a:gd name="connsiteX51" fmla="*/ 682625 w 3673475"/>
                <a:gd name="connsiteY51" fmla="*/ 736600 h 2505075"/>
                <a:gd name="connsiteX52" fmla="*/ 708025 w 3673475"/>
                <a:gd name="connsiteY52" fmla="*/ 736600 h 2505075"/>
                <a:gd name="connsiteX53" fmla="*/ 708025 w 3673475"/>
                <a:gd name="connsiteY53" fmla="*/ 765175 h 2505075"/>
                <a:gd name="connsiteX54" fmla="*/ 720725 w 3673475"/>
                <a:gd name="connsiteY54" fmla="*/ 765175 h 2505075"/>
                <a:gd name="connsiteX55" fmla="*/ 720725 w 3673475"/>
                <a:gd name="connsiteY55" fmla="*/ 784225 h 2505075"/>
                <a:gd name="connsiteX56" fmla="*/ 727075 w 3673475"/>
                <a:gd name="connsiteY56" fmla="*/ 784225 h 2505075"/>
                <a:gd name="connsiteX57" fmla="*/ 727075 w 3673475"/>
                <a:gd name="connsiteY57" fmla="*/ 809625 h 2505075"/>
                <a:gd name="connsiteX58" fmla="*/ 733425 w 3673475"/>
                <a:gd name="connsiteY58" fmla="*/ 809625 h 2505075"/>
                <a:gd name="connsiteX59" fmla="*/ 733425 w 3673475"/>
                <a:gd name="connsiteY59" fmla="*/ 835025 h 2505075"/>
                <a:gd name="connsiteX60" fmla="*/ 746125 w 3673475"/>
                <a:gd name="connsiteY60" fmla="*/ 835025 h 2505075"/>
                <a:gd name="connsiteX61" fmla="*/ 746125 w 3673475"/>
                <a:gd name="connsiteY61" fmla="*/ 866775 h 2505075"/>
                <a:gd name="connsiteX62" fmla="*/ 758825 w 3673475"/>
                <a:gd name="connsiteY62" fmla="*/ 866775 h 2505075"/>
                <a:gd name="connsiteX63" fmla="*/ 758825 w 3673475"/>
                <a:gd name="connsiteY63" fmla="*/ 885825 h 2505075"/>
                <a:gd name="connsiteX64" fmla="*/ 803275 w 3673475"/>
                <a:gd name="connsiteY64" fmla="*/ 885825 h 2505075"/>
                <a:gd name="connsiteX65" fmla="*/ 803275 w 3673475"/>
                <a:gd name="connsiteY65" fmla="*/ 933450 h 2505075"/>
                <a:gd name="connsiteX66" fmla="*/ 835025 w 3673475"/>
                <a:gd name="connsiteY66" fmla="*/ 933450 h 2505075"/>
                <a:gd name="connsiteX67" fmla="*/ 835025 w 3673475"/>
                <a:gd name="connsiteY67" fmla="*/ 958850 h 2505075"/>
                <a:gd name="connsiteX68" fmla="*/ 869950 w 3673475"/>
                <a:gd name="connsiteY68" fmla="*/ 958850 h 2505075"/>
                <a:gd name="connsiteX69" fmla="*/ 869950 w 3673475"/>
                <a:gd name="connsiteY69" fmla="*/ 1009650 h 2505075"/>
                <a:gd name="connsiteX70" fmla="*/ 923925 w 3673475"/>
                <a:gd name="connsiteY70" fmla="*/ 1009650 h 2505075"/>
                <a:gd name="connsiteX71" fmla="*/ 923925 w 3673475"/>
                <a:gd name="connsiteY71" fmla="*/ 1031875 h 2505075"/>
                <a:gd name="connsiteX72" fmla="*/ 930275 w 3673475"/>
                <a:gd name="connsiteY72" fmla="*/ 1031875 h 2505075"/>
                <a:gd name="connsiteX73" fmla="*/ 930275 w 3673475"/>
                <a:gd name="connsiteY73" fmla="*/ 1057275 h 2505075"/>
                <a:gd name="connsiteX74" fmla="*/ 942975 w 3673475"/>
                <a:gd name="connsiteY74" fmla="*/ 1057275 h 2505075"/>
                <a:gd name="connsiteX75" fmla="*/ 942975 w 3673475"/>
                <a:gd name="connsiteY75" fmla="*/ 1079500 h 2505075"/>
                <a:gd name="connsiteX76" fmla="*/ 958850 w 3673475"/>
                <a:gd name="connsiteY76" fmla="*/ 1079500 h 2505075"/>
                <a:gd name="connsiteX77" fmla="*/ 958850 w 3673475"/>
                <a:gd name="connsiteY77" fmla="*/ 1174750 h 2505075"/>
                <a:gd name="connsiteX78" fmla="*/ 974725 w 3673475"/>
                <a:gd name="connsiteY78" fmla="*/ 1174750 h 2505075"/>
                <a:gd name="connsiteX79" fmla="*/ 974725 w 3673475"/>
                <a:gd name="connsiteY79" fmla="*/ 1200150 h 2505075"/>
                <a:gd name="connsiteX80" fmla="*/ 996950 w 3673475"/>
                <a:gd name="connsiteY80" fmla="*/ 1200150 h 2505075"/>
                <a:gd name="connsiteX81" fmla="*/ 996950 w 3673475"/>
                <a:gd name="connsiteY81" fmla="*/ 1254125 h 2505075"/>
                <a:gd name="connsiteX82" fmla="*/ 1028700 w 3673475"/>
                <a:gd name="connsiteY82" fmla="*/ 1254125 h 2505075"/>
                <a:gd name="connsiteX83" fmla="*/ 1028700 w 3673475"/>
                <a:gd name="connsiteY83" fmla="*/ 1304925 h 2505075"/>
                <a:gd name="connsiteX84" fmla="*/ 1054100 w 3673475"/>
                <a:gd name="connsiteY84" fmla="*/ 1304925 h 2505075"/>
                <a:gd name="connsiteX85" fmla="*/ 1054100 w 3673475"/>
                <a:gd name="connsiteY85" fmla="*/ 1333500 h 2505075"/>
                <a:gd name="connsiteX86" fmla="*/ 1060450 w 3673475"/>
                <a:gd name="connsiteY86" fmla="*/ 1333500 h 2505075"/>
                <a:gd name="connsiteX87" fmla="*/ 1060450 w 3673475"/>
                <a:gd name="connsiteY87" fmla="*/ 1374775 h 2505075"/>
                <a:gd name="connsiteX88" fmla="*/ 1085850 w 3673475"/>
                <a:gd name="connsiteY88" fmla="*/ 1374775 h 2505075"/>
                <a:gd name="connsiteX89" fmla="*/ 1085850 w 3673475"/>
                <a:gd name="connsiteY89" fmla="*/ 1406525 h 2505075"/>
                <a:gd name="connsiteX90" fmla="*/ 1117600 w 3673475"/>
                <a:gd name="connsiteY90" fmla="*/ 1406525 h 2505075"/>
                <a:gd name="connsiteX91" fmla="*/ 1117600 w 3673475"/>
                <a:gd name="connsiteY91" fmla="*/ 1425575 h 2505075"/>
                <a:gd name="connsiteX92" fmla="*/ 1136650 w 3673475"/>
                <a:gd name="connsiteY92" fmla="*/ 1425575 h 2505075"/>
                <a:gd name="connsiteX93" fmla="*/ 1136650 w 3673475"/>
                <a:gd name="connsiteY93" fmla="*/ 1450975 h 2505075"/>
                <a:gd name="connsiteX94" fmla="*/ 1155700 w 3673475"/>
                <a:gd name="connsiteY94" fmla="*/ 1450975 h 2505075"/>
                <a:gd name="connsiteX95" fmla="*/ 1155700 w 3673475"/>
                <a:gd name="connsiteY95" fmla="*/ 1479550 h 2505075"/>
                <a:gd name="connsiteX96" fmla="*/ 1193800 w 3673475"/>
                <a:gd name="connsiteY96" fmla="*/ 1479550 h 2505075"/>
                <a:gd name="connsiteX97" fmla="*/ 1193800 w 3673475"/>
                <a:gd name="connsiteY97" fmla="*/ 1504950 h 2505075"/>
                <a:gd name="connsiteX98" fmla="*/ 1209675 w 3673475"/>
                <a:gd name="connsiteY98" fmla="*/ 1504950 h 2505075"/>
                <a:gd name="connsiteX99" fmla="*/ 1209675 w 3673475"/>
                <a:gd name="connsiteY99" fmla="*/ 1549400 h 2505075"/>
                <a:gd name="connsiteX100" fmla="*/ 1219200 w 3673475"/>
                <a:gd name="connsiteY100" fmla="*/ 1549400 h 2505075"/>
                <a:gd name="connsiteX101" fmla="*/ 1219200 w 3673475"/>
                <a:gd name="connsiteY101" fmla="*/ 1581150 h 2505075"/>
                <a:gd name="connsiteX102" fmla="*/ 1257300 w 3673475"/>
                <a:gd name="connsiteY102" fmla="*/ 1581150 h 2505075"/>
                <a:gd name="connsiteX103" fmla="*/ 1257300 w 3673475"/>
                <a:gd name="connsiteY103" fmla="*/ 1600200 h 2505075"/>
                <a:gd name="connsiteX104" fmla="*/ 1317625 w 3673475"/>
                <a:gd name="connsiteY104" fmla="*/ 1600200 h 2505075"/>
                <a:gd name="connsiteX105" fmla="*/ 1317625 w 3673475"/>
                <a:gd name="connsiteY105" fmla="*/ 1631950 h 2505075"/>
                <a:gd name="connsiteX106" fmla="*/ 1330325 w 3673475"/>
                <a:gd name="connsiteY106" fmla="*/ 1631950 h 2505075"/>
                <a:gd name="connsiteX107" fmla="*/ 1330325 w 3673475"/>
                <a:gd name="connsiteY107" fmla="*/ 1660525 h 2505075"/>
                <a:gd name="connsiteX108" fmla="*/ 1362075 w 3673475"/>
                <a:gd name="connsiteY108" fmla="*/ 1660525 h 2505075"/>
                <a:gd name="connsiteX109" fmla="*/ 1362075 w 3673475"/>
                <a:gd name="connsiteY109" fmla="*/ 1676400 h 2505075"/>
                <a:gd name="connsiteX110" fmla="*/ 1422400 w 3673475"/>
                <a:gd name="connsiteY110" fmla="*/ 1676400 h 2505075"/>
                <a:gd name="connsiteX111" fmla="*/ 1422400 w 3673475"/>
                <a:gd name="connsiteY111" fmla="*/ 1698625 h 2505075"/>
                <a:gd name="connsiteX112" fmla="*/ 1463675 w 3673475"/>
                <a:gd name="connsiteY112" fmla="*/ 1698625 h 2505075"/>
                <a:gd name="connsiteX113" fmla="*/ 1463675 w 3673475"/>
                <a:gd name="connsiteY113" fmla="*/ 1727200 h 2505075"/>
                <a:gd name="connsiteX114" fmla="*/ 1476375 w 3673475"/>
                <a:gd name="connsiteY114" fmla="*/ 1727200 h 2505075"/>
                <a:gd name="connsiteX115" fmla="*/ 1476375 w 3673475"/>
                <a:gd name="connsiteY115" fmla="*/ 1755775 h 2505075"/>
                <a:gd name="connsiteX116" fmla="*/ 1520825 w 3673475"/>
                <a:gd name="connsiteY116" fmla="*/ 1755775 h 2505075"/>
                <a:gd name="connsiteX117" fmla="*/ 1520825 w 3673475"/>
                <a:gd name="connsiteY117" fmla="*/ 1774825 h 2505075"/>
                <a:gd name="connsiteX118" fmla="*/ 1543050 w 3673475"/>
                <a:gd name="connsiteY118" fmla="*/ 1774825 h 2505075"/>
                <a:gd name="connsiteX119" fmla="*/ 1543050 w 3673475"/>
                <a:gd name="connsiteY119" fmla="*/ 1822450 h 2505075"/>
                <a:gd name="connsiteX120" fmla="*/ 1568450 w 3673475"/>
                <a:gd name="connsiteY120" fmla="*/ 1822450 h 2505075"/>
                <a:gd name="connsiteX121" fmla="*/ 1568450 w 3673475"/>
                <a:gd name="connsiteY121" fmla="*/ 1879600 h 2505075"/>
                <a:gd name="connsiteX122" fmla="*/ 1593850 w 3673475"/>
                <a:gd name="connsiteY122" fmla="*/ 1879600 h 2505075"/>
                <a:gd name="connsiteX123" fmla="*/ 1593850 w 3673475"/>
                <a:gd name="connsiteY123" fmla="*/ 1908175 h 2505075"/>
                <a:gd name="connsiteX124" fmla="*/ 1606550 w 3673475"/>
                <a:gd name="connsiteY124" fmla="*/ 1908175 h 2505075"/>
                <a:gd name="connsiteX125" fmla="*/ 1606550 w 3673475"/>
                <a:gd name="connsiteY125" fmla="*/ 1952625 h 2505075"/>
                <a:gd name="connsiteX126" fmla="*/ 1616075 w 3673475"/>
                <a:gd name="connsiteY126" fmla="*/ 1952625 h 2505075"/>
                <a:gd name="connsiteX127" fmla="*/ 1616075 w 3673475"/>
                <a:gd name="connsiteY127" fmla="*/ 1978025 h 2505075"/>
                <a:gd name="connsiteX128" fmla="*/ 1647825 w 3673475"/>
                <a:gd name="connsiteY128" fmla="*/ 1978025 h 2505075"/>
                <a:gd name="connsiteX129" fmla="*/ 1647825 w 3673475"/>
                <a:gd name="connsiteY129" fmla="*/ 2000250 h 2505075"/>
                <a:gd name="connsiteX130" fmla="*/ 1698625 w 3673475"/>
                <a:gd name="connsiteY130" fmla="*/ 2000250 h 2505075"/>
                <a:gd name="connsiteX131" fmla="*/ 1698625 w 3673475"/>
                <a:gd name="connsiteY131" fmla="*/ 2025650 h 2505075"/>
                <a:gd name="connsiteX132" fmla="*/ 1724025 w 3673475"/>
                <a:gd name="connsiteY132" fmla="*/ 2025650 h 2505075"/>
                <a:gd name="connsiteX133" fmla="*/ 1724025 w 3673475"/>
                <a:gd name="connsiteY133" fmla="*/ 2051050 h 2505075"/>
                <a:gd name="connsiteX134" fmla="*/ 1812925 w 3673475"/>
                <a:gd name="connsiteY134" fmla="*/ 2051050 h 2505075"/>
                <a:gd name="connsiteX135" fmla="*/ 1812925 w 3673475"/>
                <a:gd name="connsiteY135" fmla="*/ 2076450 h 2505075"/>
                <a:gd name="connsiteX136" fmla="*/ 1835150 w 3673475"/>
                <a:gd name="connsiteY136" fmla="*/ 2076450 h 2505075"/>
                <a:gd name="connsiteX137" fmla="*/ 1835150 w 3673475"/>
                <a:gd name="connsiteY137" fmla="*/ 2101850 h 2505075"/>
                <a:gd name="connsiteX138" fmla="*/ 1898650 w 3673475"/>
                <a:gd name="connsiteY138" fmla="*/ 2101850 h 2505075"/>
                <a:gd name="connsiteX139" fmla="*/ 1898650 w 3673475"/>
                <a:gd name="connsiteY139" fmla="*/ 2124075 h 2505075"/>
                <a:gd name="connsiteX140" fmla="*/ 1955800 w 3673475"/>
                <a:gd name="connsiteY140" fmla="*/ 2124075 h 2505075"/>
                <a:gd name="connsiteX141" fmla="*/ 1955800 w 3673475"/>
                <a:gd name="connsiteY141" fmla="*/ 2155825 h 2505075"/>
                <a:gd name="connsiteX142" fmla="*/ 1965325 w 3673475"/>
                <a:gd name="connsiteY142" fmla="*/ 2155825 h 2505075"/>
                <a:gd name="connsiteX143" fmla="*/ 1965325 w 3673475"/>
                <a:gd name="connsiteY143" fmla="*/ 2238375 h 2505075"/>
                <a:gd name="connsiteX144" fmla="*/ 1987550 w 3673475"/>
                <a:gd name="connsiteY144" fmla="*/ 2238375 h 2505075"/>
                <a:gd name="connsiteX145" fmla="*/ 1987550 w 3673475"/>
                <a:gd name="connsiteY145" fmla="*/ 2289175 h 2505075"/>
                <a:gd name="connsiteX146" fmla="*/ 2092325 w 3673475"/>
                <a:gd name="connsiteY146" fmla="*/ 2289175 h 2505075"/>
                <a:gd name="connsiteX147" fmla="*/ 2092325 w 3673475"/>
                <a:gd name="connsiteY147" fmla="*/ 2311400 h 2505075"/>
                <a:gd name="connsiteX148" fmla="*/ 2105025 w 3673475"/>
                <a:gd name="connsiteY148" fmla="*/ 2311400 h 2505075"/>
                <a:gd name="connsiteX149" fmla="*/ 2105025 w 3673475"/>
                <a:gd name="connsiteY149" fmla="*/ 2336800 h 2505075"/>
                <a:gd name="connsiteX150" fmla="*/ 2200275 w 3673475"/>
                <a:gd name="connsiteY150" fmla="*/ 2336800 h 2505075"/>
                <a:gd name="connsiteX151" fmla="*/ 2200275 w 3673475"/>
                <a:gd name="connsiteY151" fmla="*/ 2365375 h 2505075"/>
                <a:gd name="connsiteX152" fmla="*/ 2482850 w 3673475"/>
                <a:gd name="connsiteY152" fmla="*/ 2365375 h 2505075"/>
                <a:gd name="connsiteX153" fmla="*/ 2482850 w 3673475"/>
                <a:gd name="connsiteY153" fmla="*/ 2393950 h 2505075"/>
                <a:gd name="connsiteX154" fmla="*/ 2536825 w 3673475"/>
                <a:gd name="connsiteY154" fmla="*/ 2393950 h 2505075"/>
                <a:gd name="connsiteX155" fmla="*/ 2536825 w 3673475"/>
                <a:gd name="connsiteY155" fmla="*/ 2416175 h 2505075"/>
                <a:gd name="connsiteX156" fmla="*/ 3124200 w 3673475"/>
                <a:gd name="connsiteY156" fmla="*/ 2416175 h 2505075"/>
                <a:gd name="connsiteX157" fmla="*/ 3124200 w 3673475"/>
                <a:gd name="connsiteY157" fmla="*/ 2473325 h 2505075"/>
                <a:gd name="connsiteX158" fmla="*/ 3244850 w 3673475"/>
                <a:gd name="connsiteY158" fmla="*/ 2473325 h 2505075"/>
                <a:gd name="connsiteX159" fmla="*/ 3244850 w 3673475"/>
                <a:gd name="connsiteY159" fmla="*/ 2505075 h 2505075"/>
                <a:gd name="connsiteX160" fmla="*/ 3673475 w 3673475"/>
                <a:gd name="connsiteY160" fmla="*/ 2505075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673475" h="2505075">
                  <a:moveTo>
                    <a:pt x="0" y="0"/>
                  </a:moveTo>
                  <a:lnTo>
                    <a:pt x="76200" y="0"/>
                  </a:lnTo>
                  <a:lnTo>
                    <a:pt x="76200" y="22225"/>
                  </a:lnTo>
                  <a:lnTo>
                    <a:pt x="111125" y="22225"/>
                  </a:lnTo>
                  <a:lnTo>
                    <a:pt x="111125" y="66675"/>
                  </a:lnTo>
                  <a:lnTo>
                    <a:pt x="117475" y="66675"/>
                  </a:lnTo>
                  <a:lnTo>
                    <a:pt x="113506" y="84932"/>
                  </a:lnTo>
                  <a:cubicBezTo>
                    <a:pt x="113771" y="88371"/>
                    <a:pt x="114035" y="91811"/>
                    <a:pt x="114300" y="95250"/>
                  </a:cubicBezTo>
                  <a:lnTo>
                    <a:pt x="114300" y="120650"/>
                  </a:lnTo>
                  <a:lnTo>
                    <a:pt x="225425" y="120650"/>
                  </a:lnTo>
                  <a:lnTo>
                    <a:pt x="225425" y="136525"/>
                  </a:lnTo>
                  <a:lnTo>
                    <a:pt x="241300" y="136525"/>
                  </a:lnTo>
                  <a:lnTo>
                    <a:pt x="241300" y="161925"/>
                  </a:lnTo>
                  <a:lnTo>
                    <a:pt x="260350" y="161925"/>
                  </a:lnTo>
                  <a:lnTo>
                    <a:pt x="260350" y="180975"/>
                  </a:lnTo>
                  <a:lnTo>
                    <a:pt x="273050" y="180975"/>
                  </a:lnTo>
                  <a:lnTo>
                    <a:pt x="273050" y="206375"/>
                  </a:lnTo>
                  <a:lnTo>
                    <a:pt x="292100" y="206375"/>
                  </a:lnTo>
                  <a:lnTo>
                    <a:pt x="292100" y="206375"/>
                  </a:lnTo>
                  <a:lnTo>
                    <a:pt x="292100" y="222250"/>
                  </a:lnTo>
                  <a:lnTo>
                    <a:pt x="377825" y="222250"/>
                  </a:lnTo>
                  <a:lnTo>
                    <a:pt x="377825" y="250825"/>
                  </a:lnTo>
                  <a:lnTo>
                    <a:pt x="393700" y="250825"/>
                  </a:lnTo>
                  <a:lnTo>
                    <a:pt x="393700" y="346075"/>
                  </a:lnTo>
                  <a:lnTo>
                    <a:pt x="406400" y="346075"/>
                  </a:lnTo>
                  <a:lnTo>
                    <a:pt x="406400" y="358775"/>
                  </a:lnTo>
                  <a:lnTo>
                    <a:pt x="406400" y="387350"/>
                  </a:lnTo>
                  <a:lnTo>
                    <a:pt x="428625" y="387350"/>
                  </a:lnTo>
                  <a:lnTo>
                    <a:pt x="428625" y="409575"/>
                  </a:lnTo>
                  <a:lnTo>
                    <a:pt x="469900" y="409575"/>
                  </a:lnTo>
                  <a:lnTo>
                    <a:pt x="469900" y="431800"/>
                  </a:lnTo>
                  <a:lnTo>
                    <a:pt x="479425" y="431800"/>
                  </a:lnTo>
                  <a:lnTo>
                    <a:pt x="479425" y="454025"/>
                  </a:lnTo>
                  <a:lnTo>
                    <a:pt x="492125" y="454025"/>
                  </a:lnTo>
                  <a:lnTo>
                    <a:pt x="492125" y="476250"/>
                  </a:lnTo>
                  <a:lnTo>
                    <a:pt x="520700" y="476250"/>
                  </a:lnTo>
                  <a:lnTo>
                    <a:pt x="520700" y="511175"/>
                  </a:lnTo>
                  <a:lnTo>
                    <a:pt x="530225" y="511175"/>
                  </a:lnTo>
                  <a:lnTo>
                    <a:pt x="530225" y="546100"/>
                  </a:lnTo>
                  <a:lnTo>
                    <a:pt x="546100" y="546100"/>
                  </a:lnTo>
                  <a:lnTo>
                    <a:pt x="546100" y="571500"/>
                  </a:lnTo>
                  <a:lnTo>
                    <a:pt x="565150" y="571500"/>
                  </a:lnTo>
                  <a:lnTo>
                    <a:pt x="565150" y="619125"/>
                  </a:lnTo>
                  <a:lnTo>
                    <a:pt x="590550" y="619125"/>
                  </a:lnTo>
                  <a:lnTo>
                    <a:pt x="590550" y="644525"/>
                  </a:lnTo>
                  <a:lnTo>
                    <a:pt x="631825" y="644525"/>
                  </a:lnTo>
                  <a:lnTo>
                    <a:pt x="631825" y="644525"/>
                  </a:lnTo>
                  <a:lnTo>
                    <a:pt x="631825" y="676275"/>
                  </a:lnTo>
                  <a:lnTo>
                    <a:pt x="666750" y="676275"/>
                  </a:lnTo>
                  <a:lnTo>
                    <a:pt x="666750" y="711200"/>
                  </a:lnTo>
                  <a:lnTo>
                    <a:pt x="682625" y="711200"/>
                  </a:lnTo>
                  <a:lnTo>
                    <a:pt x="682625" y="736600"/>
                  </a:lnTo>
                  <a:lnTo>
                    <a:pt x="708025" y="736600"/>
                  </a:lnTo>
                  <a:lnTo>
                    <a:pt x="708025" y="765175"/>
                  </a:lnTo>
                  <a:lnTo>
                    <a:pt x="720725" y="765175"/>
                  </a:lnTo>
                  <a:lnTo>
                    <a:pt x="720725" y="784225"/>
                  </a:lnTo>
                  <a:lnTo>
                    <a:pt x="727075" y="784225"/>
                  </a:lnTo>
                  <a:lnTo>
                    <a:pt x="727075" y="809625"/>
                  </a:lnTo>
                  <a:lnTo>
                    <a:pt x="733425" y="809625"/>
                  </a:lnTo>
                  <a:lnTo>
                    <a:pt x="733425" y="835025"/>
                  </a:lnTo>
                  <a:lnTo>
                    <a:pt x="746125" y="835025"/>
                  </a:lnTo>
                  <a:lnTo>
                    <a:pt x="746125" y="866775"/>
                  </a:lnTo>
                  <a:lnTo>
                    <a:pt x="758825" y="866775"/>
                  </a:lnTo>
                  <a:lnTo>
                    <a:pt x="758825" y="885825"/>
                  </a:lnTo>
                  <a:lnTo>
                    <a:pt x="803275" y="885825"/>
                  </a:lnTo>
                  <a:lnTo>
                    <a:pt x="803275" y="933450"/>
                  </a:lnTo>
                  <a:lnTo>
                    <a:pt x="835025" y="933450"/>
                  </a:lnTo>
                  <a:lnTo>
                    <a:pt x="835025" y="958850"/>
                  </a:lnTo>
                  <a:lnTo>
                    <a:pt x="869950" y="958850"/>
                  </a:lnTo>
                  <a:lnTo>
                    <a:pt x="869950" y="1009650"/>
                  </a:lnTo>
                  <a:lnTo>
                    <a:pt x="923925" y="1009650"/>
                  </a:lnTo>
                  <a:lnTo>
                    <a:pt x="923925" y="1031875"/>
                  </a:lnTo>
                  <a:lnTo>
                    <a:pt x="930275" y="1031875"/>
                  </a:lnTo>
                  <a:lnTo>
                    <a:pt x="930275" y="1057275"/>
                  </a:lnTo>
                  <a:lnTo>
                    <a:pt x="942975" y="1057275"/>
                  </a:lnTo>
                  <a:lnTo>
                    <a:pt x="942975" y="1079500"/>
                  </a:lnTo>
                  <a:lnTo>
                    <a:pt x="958850" y="1079500"/>
                  </a:lnTo>
                  <a:lnTo>
                    <a:pt x="958850" y="1174750"/>
                  </a:lnTo>
                  <a:lnTo>
                    <a:pt x="974725" y="1174750"/>
                  </a:lnTo>
                  <a:lnTo>
                    <a:pt x="974725" y="1200150"/>
                  </a:lnTo>
                  <a:lnTo>
                    <a:pt x="996950" y="1200150"/>
                  </a:lnTo>
                  <a:lnTo>
                    <a:pt x="996950" y="1254125"/>
                  </a:lnTo>
                  <a:lnTo>
                    <a:pt x="1028700" y="1254125"/>
                  </a:lnTo>
                  <a:lnTo>
                    <a:pt x="1028700" y="1304925"/>
                  </a:lnTo>
                  <a:lnTo>
                    <a:pt x="1054100" y="1304925"/>
                  </a:lnTo>
                  <a:lnTo>
                    <a:pt x="1054100" y="1333500"/>
                  </a:lnTo>
                  <a:lnTo>
                    <a:pt x="1060450" y="1333500"/>
                  </a:lnTo>
                  <a:lnTo>
                    <a:pt x="1060450" y="1374775"/>
                  </a:lnTo>
                  <a:lnTo>
                    <a:pt x="1085850" y="1374775"/>
                  </a:lnTo>
                  <a:lnTo>
                    <a:pt x="1085850" y="1406525"/>
                  </a:lnTo>
                  <a:lnTo>
                    <a:pt x="1117600" y="1406525"/>
                  </a:lnTo>
                  <a:lnTo>
                    <a:pt x="1117600" y="1425575"/>
                  </a:lnTo>
                  <a:lnTo>
                    <a:pt x="1136650" y="1425575"/>
                  </a:lnTo>
                  <a:lnTo>
                    <a:pt x="1136650" y="1450975"/>
                  </a:lnTo>
                  <a:lnTo>
                    <a:pt x="1155700" y="1450975"/>
                  </a:lnTo>
                  <a:lnTo>
                    <a:pt x="1155700" y="1479550"/>
                  </a:lnTo>
                  <a:lnTo>
                    <a:pt x="1193800" y="1479550"/>
                  </a:lnTo>
                  <a:lnTo>
                    <a:pt x="1193800" y="1504950"/>
                  </a:lnTo>
                  <a:lnTo>
                    <a:pt x="1209675" y="1504950"/>
                  </a:lnTo>
                  <a:lnTo>
                    <a:pt x="1209675" y="1549400"/>
                  </a:lnTo>
                  <a:lnTo>
                    <a:pt x="1219200" y="1549400"/>
                  </a:lnTo>
                  <a:lnTo>
                    <a:pt x="1219200" y="1581150"/>
                  </a:lnTo>
                  <a:lnTo>
                    <a:pt x="1257300" y="1581150"/>
                  </a:lnTo>
                  <a:lnTo>
                    <a:pt x="1257300" y="1600200"/>
                  </a:lnTo>
                  <a:lnTo>
                    <a:pt x="1317625" y="1600200"/>
                  </a:lnTo>
                  <a:lnTo>
                    <a:pt x="1317625" y="1631950"/>
                  </a:lnTo>
                  <a:lnTo>
                    <a:pt x="1330325" y="1631950"/>
                  </a:lnTo>
                  <a:lnTo>
                    <a:pt x="1330325" y="1660525"/>
                  </a:lnTo>
                  <a:lnTo>
                    <a:pt x="1362075" y="1660525"/>
                  </a:lnTo>
                  <a:lnTo>
                    <a:pt x="1362075" y="1676400"/>
                  </a:lnTo>
                  <a:lnTo>
                    <a:pt x="1422400" y="1676400"/>
                  </a:lnTo>
                  <a:lnTo>
                    <a:pt x="1422400" y="1698625"/>
                  </a:lnTo>
                  <a:lnTo>
                    <a:pt x="1463675" y="1698625"/>
                  </a:lnTo>
                  <a:lnTo>
                    <a:pt x="1463675" y="1727200"/>
                  </a:lnTo>
                  <a:lnTo>
                    <a:pt x="1476375" y="1727200"/>
                  </a:lnTo>
                  <a:lnTo>
                    <a:pt x="1476375" y="1755775"/>
                  </a:lnTo>
                  <a:lnTo>
                    <a:pt x="1520825" y="1755775"/>
                  </a:lnTo>
                  <a:lnTo>
                    <a:pt x="1520825" y="1774825"/>
                  </a:lnTo>
                  <a:lnTo>
                    <a:pt x="1543050" y="1774825"/>
                  </a:lnTo>
                  <a:lnTo>
                    <a:pt x="1543050" y="1822450"/>
                  </a:lnTo>
                  <a:lnTo>
                    <a:pt x="1568450" y="1822450"/>
                  </a:lnTo>
                  <a:lnTo>
                    <a:pt x="1568450" y="1879600"/>
                  </a:lnTo>
                  <a:lnTo>
                    <a:pt x="1593850" y="1879600"/>
                  </a:lnTo>
                  <a:lnTo>
                    <a:pt x="1593850" y="1908175"/>
                  </a:lnTo>
                  <a:lnTo>
                    <a:pt x="1606550" y="1908175"/>
                  </a:lnTo>
                  <a:lnTo>
                    <a:pt x="1606550" y="1952625"/>
                  </a:lnTo>
                  <a:lnTo>
                    <a:pt x="1616075" y="1952625"/>
                  </a:lnTo>
                  <a:lnTo>
                    <a:pt x="1616075" y="1978025"/>
                  </a:lnTo>
                  <a:lnTo>
                    <a:pt x="1647825" y="1978025"/>
                  </a:lnTo>
                  <a:lnTo>
                    <a:pt x="1647825" y="2000250"/>
                  </a:lnTo>
                  <a:lnTo>
                    <a:pt x="1698625" y="2000250"/>
                  </a:lnTo>
                  <a:lnTo>
                    <a:pt x="1698625" y="2025650"/>
                  </a:lnTo>
                  <a:lnTo>
                    <a:pt x="1724025" y="2025650"/>
                  </a:lnTo>
                  <a:lnTo>
                    <a:pt x="1724025" y="2051050"/>
                  </a:lnTo>
                  <a:lnTo>
                    <a:pt x="1812925" y="2051050"/>
                  </a:lnTo>
                  <a:lnTo>
                    <a:pt x="1812925" y="2076450"/>
                  </a:lnTo>
                  <a:lnTo>
                    <a:pt x="1835150" y="2076450"/>
                  </a:lnTo>
                  <a:lnTo>
                    <a:pt x="1835150" y="2101850"/>
                  </a:lnTo>
                  <a:lnTo>
                    <a:pt x="1898650" y="2101850"/>
                  </a:lnTo>
                  <a:lnTo>
                    <a:pt x="1898650" y="2124075"/>
                  </a:lnTo>
                  <a:lnTo>
                    <a:pt x="1955800" y="2124075"/>
                  </a:lnTo>
                  <a:lnTo>
                    <a:pt x="1955800" y="2155825"/>
                  </a:lnTo>
                  <a:lnTo>
                    <a:pt x="1965325" y="2155825"/>
                  </a:lnTo>
                  <a:lnTo>
                    <a:pt x="1965325" y="2238375"/>
                  </a:lnTo>
                  <a:lnTo>
                    <a:pt x="1987550" y="2238375"/>
                  </a:lnTo>
                  <a:lnTo>
                    <a:pt x="1987550" y="2289175"/>
                  </a:lnTo>
                  <a:lnTo>
                    <a:pt x="2092325" y="2289175"/>
                  </a:lnTo>
                  <a:lnTo>
                    <a:pt x="2092325" y="2311400"/>
                  </a:lnTo>
                  <a:lnTo>
                    <a:pt x="2105025" y="2311400"/>
                  </a:lnTo>
                  <a:lnTo>
                    <a:pt x="2105025" y="2336800"/>
                  </a:lnTo>
                  <a:lnTo>
                    <a:pt x="2200275" y="2336800"/>
                  </a:lnTo>
                  <a:lnTo>
                    <a:pt x="2200275" y="2365375"/>
                  </a:lnTo>
                  <a:lnTo>
                    <a:pt x="2482850" y="2365375"/>
                  </a:lnTo>
                  <a:lnTo>
                    <a:pt x="2482850" y="2393950"/>
                  </a:lnTo>
                  <a:lnTo>
                    <a:pt x="2536825" y="2393950"/>
                  </a:lnTo>
                  <a:lnTo>
                    <a:pt x="2536825" y="2416175"/>
                  </a:lnTo>
                  <a:lnTo>
                    <a:pt x="3124200" y="2416175"/>
                  </a:lnTo>
                  <a:lnTo>
                    <a:pt x="3124200" y="2473325"/>
                  </a:lnTo>
                  <a:lnTo>
                    <a:pt x="3244850" y="2473325"/>
                  </a:lnTo>
                  <a:lnTo>
                    <a:pt x="3244850" y="2505075"/>
                  </a:lnTo>
                  <a:lnTo>
                    <a:pt x="3673475" y="2505075"/>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GB" kern="0" dirty="0" smtClean="0">
                <a:latin typeface="Calibri"/>
                <a:cs typeface="Arial"/>
              </a:endParaRPr>
            </a:p>
          </p:txBody>
        </p:sp>
        <p:sp>
          <p:nvSpPr>
            <p:cNvPr id="133" name="Freeform 132"/>
            <p:cNvSpPr/>
            <p:nvPr/>
          </p:nvSpPr>
          <p:spPr>
            <a:xfrm>
              <a:off x="5124450" y="2565400"/>
              <a:ext cx="3260725" cy="2692400"/>
            </a:xfrm>
            <a:custGeom>
              <a:avLst/>
              <a:gdLst>
                <a:gd name="connsiteX0" fmla="*/ 0 w 3260725"/>
                <a:gd name="connsiteY0" fmla="*/ 0 h 2692400"/>
                <a:gd name="connsiteX1" fmla="*/ 95250 w 3260725"/>
                <a:gd name="connsiteY1" fmla="*/ 0 h 2692400"/>
                <a:gd name="connsiteX2" fmla="*/ 95250 w 3260725"/>
                <a:gd name="connsiteY2" fmla="*/ 63500 h 2692400"/>
                <a:gd name="connsiteX3" fmla="*/ 101600 w 3260725"/>
                <a:gd name="connsiteY3" fmla="*/ 63500 h 2692400"/>
                <a:gd name="connsiteX4" fmla="*/ 101600 w 3260725"/>
                <a:gd name="connsiteY4" fmla="*/ 212725 h 2692400"/>
                <a:gd name="connsiteX5" fmla="*/ 120650 w 3260725"/>
                <a:gd name="connsiteY5" fmla="*/ 212725 h 2692400"/>
                <a:gd name="connsiteX6" fmla="*/ 120650 w 3260725"/>
                <a:gd name="connsiteY6" fmla="*/ 298450 h 2692400"/>
                <a:gd name="connsiteX7" fmla="*/ 168275 w 3260725"/>
                <a:gd name="connsiteY7" fmla="*/ 298450 h 2692400"/>
                <a:gd name="connsiteX8" fmla="*/ 168275 w 3260725"/>
                <a:gd name="connsiteY8" fmla="*/ 368300 h 2692400"/>
                <a:gd name="connsiteX9" fmla="*/ 196850 w 3260725"/>
                <a:gd name="connsiteY9" fmla="*/ 368300 h 2692400"/>
                <a:gd name="connsiteX10" fmla="*/ 196850 w 3260725"/>
                <a:gd name="connsiteY10" fmla="*/ 447675 h 2692400"/>
                <a:gd name="connsiteX11" fmla="*/ 247650 w 3260725"/>
                <a:gd name="connsiteY11" fmla="*/ 447675 h 2692400"/>
                <a:gd name="connsiteX12" fmla="*/ 247650 w 3260725"/>
                <a:gd name="connsiteY12" fmla="*/ 593725 h 2692400"/>
                <a:gd name="connsiteX13" fmla="*/ 371475 w 3260725"/>
                <a:gd name="connsiteY13" fmla="*/ 593725 h 2692400"/>
                <a:gd name="connsiteX14" fmla="*/ 371475 w 3260725"/>
                <a:gd name="connsiteY14" fmla="*/ 676275 h 2692400"/>
                <a:gd name="connsiteX15" fmla="*/ 406400 w 3260725"/>
                <a:gd name="connsiteY15" fmla="*/ 676275 h 2692400"/>
                <a:gd name="connsiteX16" fmla="*/ 406400 w 3260725"/>
                <a:gd name="connsiteY16" fmla="*/ 742950 h 2692400"/>
                <a:gd name="connsiteX17" fmla="*/ 428625 w 3260725"/>
                <a:gd name="connsiteY17" fmla="*/ 742950 h 2692400"/>
                <a:gd name="connsiteX18" fmla="*/ 428625 w 3260725"/>
                <a:gd name="connsiteY18" fmla="*/ 822325 h 2692400"/>
                <a:gd name="connsiteX19" fmla="*/ 485775 w 3260725"/>
                <a:gd name="connsiteY19" fmla="*/ 822325 h 2692400"/>
                <a:gd name="connsiteX20" fmla="*/ 485775 w 3260725"/>
                <a:gd name="connsiteY20" fmla="*/ 904875 h 2692400"/>
                <a:gd name="connsiteX21" fmla="*/ 527050 w 3260725"/>
                <a:gd name="connsiteY21" fmla="*/ 904875 h 2692400"/>
                <a:gd name="connsiteX22" fmla="*/ 527050 w 3260725"/>
                <a:gd name="connsiteY22" fmla="*/ 1063625 h 2692400"/>
                <a:gd name="connsiteX23" fmla="*/ 555625 w 3260725"/>
                <a:gd name="connsiteY23" fmla="*/ 1063625 h 2692400"/>
                <a:gd name="connsiteX24" fmla="*/ 555625 w 3260725"/>
                <a:gd name="connsiteY24" fmla="*/ 1133475 h 2692400"/>
                <a:gd name="connsiteX25" fmla="*/ 593725 w 3260725"/>
                <a:gd name="connsiteY25" fmla="*/ 1133475 h 2692400"/>
                <a:gd name="connsiteX26" fmla="*/ 593725 w 3260725"/>
                <a:gd name="connsiteY26" fmla="*/ 1216025 h 2692400"/>
                <a:gd name="connsiteX27" fmla="*/ 638175 w 3260725"/>
                <a:gd name="connsiteY27" fmla="*/ 1216025 h 2692400"/>
                <a:gd name="connsiteX28" fmla="*/ 638175 w 3260725"/>
                <a:gd name="connsiteY28" fmla="*/ 1292225 h 2692400"/>
                <a:gd name="connsiteX29" fmla="*/ 679450 w 3260725"/>
                <a:gd name="connsiteY29" fmla="*/ 1292225 h 2692400"/>
                <a:gd name="connsiteX30" fmla="*/ 679450 w 3260725"/>
                <a:gd name="connsiteY30" fmla="*/ 1447800 h 2692400"/>
                <a:gd name="connsiteX31" fmla="*/ 682625 w 3260725"/>
                <a:gd name="connsiteY31" fmla="*/ 1444625 h 2692400"/>
                <a:gd name="connsiteX32" fmla="*/ 682625 w 3260725"/>
                <a:gd name="connsiteY32" fmla="*/ 1524000 h 2692400"/>
                <a:gd name="connsiteX33" fmla="*/ 692150 w 3260725"/>
                <a:gd name="connsiteY33" fmla="*/ 1524000 h 2692400"/>
                <a:gd name="connsiteX34" fmla="*/ 692150 w 3260725"/>
                <a:gd name="connsiteY34" fmla="*/ 1603375 h 2692400"/>
                <a:gd name="connsiteX35" fmla="*/ 698500 w 3260725"/>
                <a:gd name="connsiteY35" fmla="*/ 1603375 h 2692400"/>
                <a:gd name="connsiteX36" fmla="*/ 698500 w 3260725"/>
                <a:gd name="connsiteY36" fmla="*/ 1679575 h 2692400"/>
                <a:gd name="connsiteX37" fmla="*/ 730250 w 3260725"/>
                <a:gd name="connsiteY37" fmla="*/ 1679575 h 2692400"/>
                <a:gd name="connsiteX38" fmla="*/ 730250 w 3260725"/>
                <a:gd name="connsiteY38" fmla="*/ 1758950 h 2692400"/>
                <a:gd name="connsiteX39" fmla="*/ 917575 w 3260725"/>
                <a:gd name="connsiteY39" fmla="*/ 1758950 h 2692400"/>
                <a:gd name="connsiteX40" fmla="*/ 917575 w 3260725"/>
                <a:gd name="connsiteY40" fmla="*/ 1838325 h 2692400"/>
                <a:gd name="connsiteX41" fmla="*/ 958850 w 3260725"/>
                <a:gd name="connsiteY41" fmla="*/ 1838325 h 2692400"/>
                <a:gd name="connsiteX42" fmla="*/ 958850 w 3260725"/>
                <a:gd name="connsiteY42" fmla="*/ 1914525 h 2692400"/>
                <a:gd name="connsiteX43" fmla="*/ 1009650 w 3260725"/>
                <a:gd name="connsiteY43" fmla="*/ 1914525 h 2692400"/>
                <a:gd name="connsiteX44" fmla="*/ 1009650 w 3260725"/>
                <a:gd name="connsiteY44" fmla="*/ 1993900 h 2692400"/>
                <a:gd name="connsiteX45" fmla="*/ 1016000 w 3260725"/>
                <a:gd name="connsiteY45" fmla="*/ 1993900 h 2692400"/>
                <a:gd name="connsiteX46" fmla="*/ 1016000 w 3260725"/>
                <a:gd name="connsiteY46" fmla="*/ 2073275 h 2692400"/>
                <a:gd name="connsiteX47" fmla="*/ 1111250 w 3260725"/>
                <a:gd name="connsiteY47" fmla="*/ 2073275 h 2692400"/>
                <a:gd name="connsiteX48" fmla="*/ 1111250 w 3260725"/>
                <a:gd name="connsiteY48" fmla="*/ 2149475 h 2692400"/>
                <a:gd name="connsiteX49" fmla="*/ 1222375 w 3260725"/>
                <a:gd name="connsiteY49" fmla="*/ 2149475 h 2692400"/>
                <a:gd name="connsiteX50" fmla="*/ 1222375 w 3260725"/>
                <a:gd name="connsiteY50" fmla="*/ 2232025 h 2692400"/>
                <a:gd name="connsiteX51" fmla="*/ 1333500 w 3260725"/>
                <a:gd name="connsiteY51" fmla="*/ 2232025 h 2692400"/>
                <a:gd name="connsiteX52" fmla="*/ 1333500 w 3260725"/>
                <a:gd name="connsiteY52" fmla="*/ 2308225 h 2692400"/>
                <a:gd name="connsiteX53" fmla="*/ 1530350 w 3260725"/>
                <a:gd name="connsiteY53" fmla="*/ 2308225 h 2692400"/>
                <a:gd name="connsiteX54" fmla="*/ 1530350 w 3260725"/>
                <a:gd name="connsiteY54" fmla="*/ 2374900 h 2692400"/>
                <a:gd name="connsiteX55" fmla="*/ 1644650 w 3260725"/>
                <a:gd name="connsiteY55" fmla="*/ 2374900 h 2692400"/>
                <a:gd name="connsiteX56" fmla="*/ 1644650 w 3260725"/>
                <a:gd name="connsiteY56" fmla="*/ 2454275 h 2692400"/>
                <a:gd name="connsiteX57" fmla="*/ 1701800 w 3260725"/>
                <a:gd name="connsiteY57" fmla="*/ 2454275 h 2692400"/>
                <a:gd name="connsiteX58" fmla="*/ 1701800 w 3260725"/>
                <a:gd name="connsiteY58" fmla="*/ 2536825 h 2692400"/>
                <a:gd name="connsiteX59" fmla="*/ 2044700 w 3260725"/>
                <a:gd name="connsiteY59" fmla="*/ 2536825 h 2692400"/>
                <a:gd name="connsiteX60" fmla="*/ 2044700 w 3260725"/>
                <a:gd name="connsiteY60" fmla="*/ 2613025 h 2692400"/>
                <a:gd name="connsiteX61" fmla="*/ 3260725 w 3260725"/>
                <a:gd name="connsiteY61" fmla="*/ 2613025 h 2692400"/>
                <a:gd name="connsiteX62" fmla="*/ 3260725 w 3260725"/>
                <a:gd name="connsiteY62" fmla="*/ 269240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260725" h="2692400">
                  <a:moveTo>
                    <a:pt x="0" y="0"/>
                  </a:moveTo>
                  <a:lnTo>
                    <a:pt x="95250" y="0"/>
                  </a:lnTo>
                  <a:lnTo>
                    <a:pt x="95250" y="63500"/>
                  </a:lnTo>
                  <a:lnTo>
                    <a:pt x="101600" y="63500"/>
                  </a:lnTo>
                  <a:lnTo>
                    <a:pt x="101600" y="212725"/>
                  </a:lnTo>
                  <a:lnTo>
                    <a:pt x="120650" y="212725"/>
                  </a:lnTo>
                  <a:lnTo>
                    <a:pt x="120650" y="298450"/>
                  </a:lnTo>
                  <a:lnTo>
                    <a:pt x="168275" y="298450"/>
                  </a:lnTo>
                  <a:lnTo>
                    <a:pt x="168275" y="368300"/>
                  </a:lnTo>
                  <a:lnTo>
                    <a:pt x="196850" y="368300"/>
                  </a:lnTo>
                  <a:lnTo>
                    <a:pt x="196850" y="447675"/>
                  </a:lnTo>
                  <a:lnTo>
                    <a:pt x="247650" y="447675"/>
                  </a:lnTo>
                  <a:lnTo>
                    <a:pt x="247650" y="593725"/>
                  </a:lnTo>
                  <a:lnTo>
                    <a:pt x="371475" y="593725"/>
                  </a:lnTo>
                  <a:lnTo>
                    <a:pt x="371475" y="676275"/>
                  </a:lnTo>
                  <a:lnTo>
                    <a:pt x="406400" y="676275"/>
                  </a:lnTo>
                  <a:lnTo>
                    <a:pt x="406400" y="742950"/>
                  </a:lnTo>
                  <a:lnTo>
                    <a:pt x="428625" y="742950"/>
                  </a:lnTo>
                  <a:lnTo>
                    <a:pt x="428625" y="822325"/>
                  </a:lnTo>
                  <a:lnTo>
                    <a:pt x="485775" y="822325"/>
                  </a:lnTo>
                  <a:lnTo>
                    <a:pt x="485775" y="904875"/>
                  </a:lnTo>
                  <a:lnTo>
                    <a:pt x="527050" y="904875"/>
                  </a:lnTo>
                  <a:lnTo>
                    <a:pt x="527050" y="1063625"/>
                  </a:lnTo>
                  <a:lnTo>
                    <a:pt x="555625" y="1063625"/>
                  </a:lnTo>
                  <a:lnTo>
                    <a:pt x="555625" y="1133475"/>
                  </a:lnTo>
                  <a:lnTo>
                    <a:pt x="593725" y="1133475"/>
                  </a:lnTo>
                  <a:lnTo>
                    <a:pt x="593725" y="1216025"/>
                  </a:lnTo>
                  <a:lnTo>
                    <a:pt x="638175" y="1216025"/>
                  </a:lnTo>
                  <a:lnTo>
                    <a:pt x="638175" y="1292225"/>
                  </a:lnTo>
                  <a:lnTo>
                    <a:pt x="679450" y="1292225"/>
                  </a:lnTo>
                  <a:lnTo>
                    <a:pt x="679450" y="1447800"/>
                  </a:lnTo>
                  <a:lnTo>
                    <a:pt x="682625" y="1444625"/>
                  </a:lnTo>
                  <a:lnTo>
                    <a:pt x="682625" y="1524000"/>
                  </a:lnTo>
                  <a:lnTo>
                    <a:pt x="692150" y="1524000"/>
                  </a:lnTo>
                  <a:lnTo>
                    <a:pt x="692150" y="1603375"/>
                  </a:lnTo>
                  <a:lnTo>
                    <a:pt x="698500" y="1603375"/>
                  </a:lnTo>
                  <a:lnTo>
                    <a:pt x="698500" y="1679575"/>
                  </a:lnTo>
                  <a:lnTo>
                    <a:pt x="730250" y="1679575"/>
                  </a:lnTo>
                  <a:lnTo>
                    <a:pt x="730250" y="1758950"/>
                  </a:lnTo>
                  <a:lnTo>
                    <a:pt x="917575" y="1758950"/>
                  </a:lnTo>
                  <a:lnTo>
                    <a:pt x="917575" y="1838325"/>
                  </a:lnTo>
                  <a:lnTo>
                    <a:pt x="958850" y="1838325"/>
                  </a:lnTo>
                  <a:lnTo>
                    <a:pt x="958850" y="1914525"/>
                  </a:lnTo>
                  <a:lnTo>
                    <a:pt x="1009650" y="1914525"/>
                  </a:lnTo>
                  <a:lnTo>
                    <a:pt x="1009650" y="1993900"/>
                  </a:lnTo>
                  <a:lnTo>
                    <a:pt x="1016000" y="1993900"/>
                  </a:lnTo>
                  <a:lnTo>
                    <a:pt x="1016000" y="2073275"/>
                  </a:lnTo>
                  <a:lnTo>
                    <a:pt x="1111250" y="2073275"/>
                  </a:lnTo>
                  <a:lnTo>
                    <a:pt x="1111250" y="2149475"/>
                  </a:lnTo>
                  <a:lnTo>
                    <a:pt x="1222375" y="2149475"/>
                  </a:lnTo>
                  <a:lnTo>
                    <a:pt x="1222375" y="2232025"/>
                  </a:lnTo>
                  <a:lnTo>
                    <a:pt x="1333500" y="2232025"/>
                  </a:lnTo>
                  <a:lnTo>
                    <a:pt x="1333500" y="2308225"/>
                  </a:lnTo>
                  <a:lnTo>
                    <a:pt x="1530350" y="2308225"/>
                  </a:lnTo>
                  <a:lnTo>
                    <a:pt x="1530350" y="2374900"/>
                  </a:lnTo>
                  <a:lnTo>
                    <a:pt x="1644650" y="2374900"/>
                  </a:lnTo>
                  <a:lnTo>
                    <a:pt x="1644650" y="2454275"/>
                  </a:lnTo>
                  <a:lnTo>
                    <a:pt x="1701800" y="2454275"/>
                  </a:lnTo>
                  <a:lnTo>
                    <a:pt x="1701800" y="2536825"/>
                  </a:lnTo>
                  <a:lnTo>
                    <a:pt x="2044700" y="2536825"/>
                  </a:lnTo>
                  <a:lnTo>
                    <a:pt x="2044700" y="2613025"/>
                  </a:lnTo>
                  <a:lnTo>
                    <a:pt x="3260725" y="2613025"/>
                  </a:lnTo>
                  <a:lnTo>
                    <a:pt x="3260725" y="2692400"/>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GB" kern="0" dirty="0" smtClean="0">
                <a:latin typeface="Calibri"/>
                <a:cs typeface="Arial"/>
              </a:endParaRPr>
            </a:p>
          </p:txBody>
        </p:sp>
        <p:sp>
          <p:nvSpPr>
            <p:cNvPr id="134" name="Freeform 133"/>
            <p:cNvSpPr/>
            <p:nvPr/>
          </p:nvSpPr>
          <p:spPr>
            <a:xfrm>
              <a:off x="5070475" y="2570162"/>
              <a:ext cx="3733800" cy="2587625"/>
            </a:xfrm>
            <a:custGeom>
              <a:avLst/>
              <a:gdLst>
                <a:gd name="connsiteX0" fmla="*/ 0 w 3733800"/>
                <a:gd name="connsiteY0" fmla="*/ 0 h 2587625"/>
                <a:gd name="connsiteX1" fmla="*/ 57150 w 3733800"/>
                <a:gd name="connsiteY1" fmla="*/ 0 h 2587625"/>
                <a:gd name="connsiteX2" fmla="*/ 57150 w 3733800"/>
                <a:gd name="connsiteY2" fmla="*/ 31750 h 2587625"/>
                <a:gd name="connsiteX3" fmla="*/ 63500 w 3733800"/>
                <a:gd name="connsiteY3" fmla="*/ 31750 h 2587625"/>
                <a:gd name="connsiteX4" fmla="*/ 63500 w 3733800"/>
                <a:gd name="connsiteY4" fmla="*/ 57150 h 2587625"/>
                <a:gd name="connsiteX5" fmla="*/ 136525 w 3733800"/>
                <a:gd name="connsiteY5" fmla="*/ 57150 h 2587625"/>
                <a:gd name="connsiteX6" fmla="*/ 136525 w 3733800"/>
                <a:gd name="connsiteY6" fmla="*/ 98425 h 2587625"/>
                <a:gd name="connsiteX7" fmla="*/ 142875 w 3733800"/>
                <a:gd name="connsiteY7" fmla="*/ 98425 h 2587625"/>
                <a:gd name="connsiteX8" fmla="*/ 142875 w 3733800"/>
                <a:gd name="connsiteY8" fmla="*/ 123825 h 2587625"/>
                <a:gd name="connsiteX9" fmla="*/ 146050 w 3733800"/>
                <a:gd name="connsiteY9" fmla="*/ 123825 h 2587625"/>
                <a:gd name="connsiteX10" fmla="*/ 146050 w 3733800"/>
                <a:gd name="connsiteY10" fmla="*/ 158750 h 2587625"/>
                <a:gd name="connsiteX11" fmla="*/ 171450 w 3733800"/>
                <a:gd name="connsiteY11" fmla="*/ 158750 h 2587625"/>
                <a:gd name="connsiteX12" fmla="*/ 171450 w 3733800"/>
                <a:gd name="connsiteY12" fmla="*/ 180975 h 2587625"/>
                <a:gd name="connsiteX13" fmla="*/ 177800 w 3733800"/>
                <a:gd name="connsiteY13" fmla="*/ 180975 h 2587625"/>
                <a:gd name="connsiteX14" fmla="*/ 177800 w 3733800"/>
                <a:gd name="connsiteY14" fmla="*/ 238125 h 2587625"/>
                <a:gd name="connsiteX15" fmla="*/ 180975 w 3733800"/>
                <a:gd name="connsiteY15" fmla="*/ 238125 h 2587625"/>
                <a:gd name="connsiteX16" fmla="*/ 180975 w 3733800"/>
                <a:gd name="connsiteY16" fmla="*/ 279400 h 2587625"/>
                <a:gd name="connsiteX17" fmla="*/ 266700 w 3733800"/>
                <a:gd name="connsiteY17" fmla="*/ 279400 h 2587625"/>
                <a:gd name="connsiteX18" fmla="*/ 266700 w 3733800"/>
                <a:gd name="connsiteY18" fmla="*/ 311150 h 2587625"/>
                <a:gd name="connsiteX19" fmla="*/ 301625 w 3733800"/>
                <a:gd name="connsiteY19" fmla="*/ 311150 h 2587625"/>
                <a:gd name="connsiteX20" fmla="*/ 301625 w 3733800"/>
                <a:gd name="connsiteY20" fmla="*/ 339725 h 2587625"/>
                <a:gd name="connsiteX21" fmla="*/ 314325 w 3733800"/>
                <a:gd name="connsiteY21" fmla="*/ 339725 h 2587625"/>
                <a:gd name="connsiteX22" fmla="*/ 314325 w 3733800"/>
                <a:gd name="connsiteY22" fmla="*/ 371475 h 2587625"/>
                <a:gd name="connsiteX23" fmla="*/ 358775 w 3733800"/>
                <a:gd name="connsiteY23" fmla="*/ 371475 h 2587625"/>
                <a:gd name="connsiteX24" fmla="*/ 358775 w 3733800"/>
                <a:gd name="connsiteY24" fmla="*/ 400050 h 2587625"/>
                <a:gd name="connsiteX25" fmla="*/ 377825 w 3733800"/>
                <a:gd name="connsiteY25" fmla="*/ 400050 h 2587625"/>
                <a:gd name="connsiteX26" fmla="*/ 377825 w 3733800"/>
                <a:gd name="connsiteY26" fmla="*/ 438150 h 2587625"/>
                <a:gd name="connsiteX27" fmla="*/ 384175 w 3733800"/>
                <a:gd name="connsiteY27" fmla="*/ 438150 h 2587625"/>
                <a:gd name="connsiteX28" fmla="*/ 384175 w 3733800"/>
                <a:gd name="connsiteY28" fmla="*/ 460375 h 2587625"/>
                <a:gd name="connsiteX29" fmla="*/ 390525 w 3733800"/>
                <a:gd name="connsiteY29" fmla="*/ 460375 h 2587625"/>
                <a:gd name="connsiteX30" fmla="*/ 390525 w 3733800"/>
                <a:gd name="connsiteY30" fmla="*/ 498475 h 2587625"/>
                <a:gd name="connsiteX31" fmla="*/ 400050 w 3733800"/>
                <a:gd name="connsiteY31" fmla="*/ 498475 h 2587625"/>
                <a:gd name="connsiteX32" fmla="*/ 400050 w 3733800"/>
                <a:gd name="connsiteY32" fmla="*/ 523875 h 2587625"/>
                <a:gd name="connsiteX33" fmla="*/ 444500 w 3733800"/>
                <a:gd name="connsiteY33" fmla="*/ 523875 h 2587625"/>
                <a:gd name="connsiteX34" fmla="*/ 444500 w 3733800"/>
                <a:gd name="connsiteY34" fmla="*/ 555625 h 2587625"/>
                <a:gd name="connsiteX35" fmla="*/ 450850 w 3733800"/>
                <a:gd name="connsiteY35" fmla="*/ 555625 h 2587625"/>
                <a:gd name="connsiteX36" fmla="*/ 450850 w 3733800"/>
                <a:gd name="connsiteY36" fmla="*/ 590550 h 2587625"/>
                <a:gd name="connsiteX37" fmla="*/ 469900 w 3733800"/>
                <a:gd name="connsiteY37" fmla="*/ 590550 h 2587625"/>
                <a:gd name="connsiteX38" fmla="*/ 469900 w 3733800"/>
                <a:gd name="connsiteY38" fmla="*/ 619125 h 2587625"/>
                <a:gd name="connsiteX39" fmla="*/ 479425 w 3733800"/>
                <a:gd name="connsiteY39" fmla="*/ 619125 h 2587625"/>
                <a:gd name="connsiteX40" fmla="*/ 479425 w 3733800"/>
                <a:gd name="connsiteY40" fmla="*/ 654050 h 2587625"/>
                <a:gd name="connsiteX41" fmla="*/ 498475 w 3733800"/>
                <a:gd name="connsiteY41" fmla="*/ 654050 h 2587625"/>
                <a:gd name="connsiteX42" fmla="*/ 498475 w 3733800"/>
                <a:gd name="connsiteY42" fmla="*/ 688975 h 2587625"/>
                <a:gd name="connsiteX43" fmla="*/ 587375 w 3733800"/>
                <a:gd name="connsiteY43" fmla="*/ 688975 h 2587625"/>
                <a:gd name="connsiteX44" fmla="*/ 587375 w 3733800"/>
                <a:gd name="connsiteY44" fmla="*/ 717550 h 2587625"/>
                <a:gd name="connsiteX45" fmla="*/ 593725 w 3733800"/>
                <a:gd name="connsiteY45" fmla="*/ 717550 h 2587625"/>
                <a:gd name="connsiteX46" fmla="*/ 593725 w 3733800"/>
                <a:gd name="connsiteY46" fmla="*/ 746125 h 2587625"/>
                <a:gd name="connsiteX47" fmla="*/ 609600 w 3733800"/>
                <a:gd name="connsiteY47" fmla="*/ 746125 h 2587625"/>
                <a:gd name="connsiteX48" fmla="*/ 609600 w 3733800"/>
                <a:gd name="connsiteY48" fmla="*/ 812800 h 2587625"/>
                <a:gd name="connsiteX49" fmla="*/ 635000 w 3733800"/>
                <a:gd name="connsiteY49" fmla="*/ 812800 h 2587625"/>
                <a:gd name="connsiteX50" fmla="*/ 635000 w 3733800"/>
                <a:gd name="connsiteY50" fmla="*/ 847725 h 2587625"/>
                <a:gd name="connsiteX51" fmla="*/ 654050 w 3733800"/>
                <a:gd name="connsiteY51" fmla="*/ 847725 h 2587625"/>
                <a:gd name="connsiteX52" fmla="*/ 654050 w 3733800"/>
                <a:gd name="connsiteY52" fmla="*/ 885825 h 2587625"/>
                <a:gd name="connsiteX53" fmla="*/ 666750 w 3733800"/>
                <a:gd name="connsiteY53" fmla="*/ 885825 h 2587625"/>
                <a:gd name="connsiteX54" fmla="*/ 666750 w 3733800"/>
                <a:gd name="connsiteY54" fmla="*/ 911225 h 2587625"/>
                <a:gd name="connsiteX55" fmla="*/ 688975 w 3733800"/>
                <a:gd name="connsiteY55" fmla="*/ 911225 h 2587625"/>
                <a:gd name="connsiteX56" fmla="*/ 688975 w 3733800"/>
                <a:gd name="connsiteY56" fmla="*/ 942975 h 2587625"/>
                <a:gd name="connsiteX57" fmla="*/ 695325 w 3733800"/>
                <a:gd name="connsiteY57" fmla="*/ 942975 h 2587625"/>
                <a:gd name="connsiteX58" fmla="*/ 695325 w 3733800"/>
                <a:gd name="connsiteY58" fmla="*/ 1003300 h 2587625"/>
                <a:gd name="connsiteX59" fmla="*/ 708025 w 3733800"/>
                <a:gd name="connsiteY59" fmla="*/ 1003300 h 2587625"/>
                <a:gd name="connsiteX60" fmla="*/ 708025 w 3733800"/>
                <a:gd name="connsiteY60" fmla="*/ 1079500 h 2587625"/>
                <a:gd name="connsiteX61" fmla="*/ 736600 w 3733800"/>
                <a:gd name="connsiteY61" fmla="*/ 1079500 h 2587625"/>
                <a:gd name="connsiteX62" fmla="*/ 736600 w 3733800"/>
                <a:gd name="connsiteY62" fmla="*/ 1098550 h 2587625"/>
                <a:gd name="connsiteX63" fmla="*/ 752475 w 3733800"/>
                <a:gd name="connsiteY63" fmla="*/ 1098550 h 2587625"/>
                <a:gd name="connsiteX64" fmla="*/ 752475 w 3733800"/>
                <a:gd name="connsiteY64" fmla="*/ 1133475 h 2587625"/>
                <a:gd name="connsiteX65" fmla="*/ 768350 w 3733800"/>
                <a:gd name="connsiteY65" fmla="*/ 1133475 h 2587625"/>
                <a:gd name="connsiteX66" fmla="*/ 768350 w 3733800"/>
                <a:gd name="connsiteY66" fmla="*/ 1206500 h 2587625"/>
                <a:gd name="connsiteX67" fmla="*/ 768350 w 3733800"/>
                <a:gd name="connsiteY67" fmla="*/ 1206500 h 2587625"/>
                <a:gd name="connsiteX68" fmla="*/ 784225 w 3733800"/>
                <a:gd name="connsiteY68" fmla="*/ 1222375 h 2587625"/>
                <a:gd name="connsiteX69" fmla="*/ 800100 w 3733800"/>
                <a:gd name="connsiteY69" fmla="*/ 1238250 h 2587625"/>
                <a:gd name="connsiteX70" fmla="*/ 869950 w 3733800"/>
                <a:gd name="connsiteY70" fmla="*/ 1238250 h 2587625"/>
                <a:gd name="connsiteX71" fmla="*/ 869950 w 3733800"/>
                <a:gd name="connsiteY71" fmla="*/ 1298575 h 2587625"/>
                <a:gd name="connsiteX72" fmla="*/ 895350 w 3733800"/>
                <a:gd name="connsiteY72" fmla="*/ 1298575 h 2587625"/>
                <a:gd name="connsiteX73" fmla="*/ 895350 w 3733800"/>
                <a:gd name="connsiteY73" fmla="*/ 1330325 h 2587625"/>
                <a:gd name="connsiteX74" fmla="*/ 895350 w 3733800"/>
                <a:gd name="connsiteY74" fmla="*/ 1368425 h 2587625"/>
                <a:gd name="connsiteX75" fmla="*/ 911225 w 3733800"/>
                <a:gd name="connsiteY75" fmla="*/ 1368425 h 2587625"/>
                <a:gd name="connsiteX76" fmla="*/ 911225 w 3733800"/>
                <a:gd name="connsiteY76" fmla="*/ 1397000 h 2587625"/>
                <a:gd name="connsiteX77" fmla="*/ 927100 w 3733800"/>
                <a:gd name="connsiteY77" fmla="*/ 1397000 h 2587625"/>
                <a:gd name="connsiteX78" fmla="*/ 927100 w 3733800"/>
                <a:gd name="connsiteY78" fmla="*/ 1454150 h 2587625"/>
                <a:gd name="connsiteX79" fmla="*/ 955675 w 3733800"/>
                <a:gd name="connsiteY79" fmla="*/ 1454150 h 2587625"/>
                <a:gd name="connsiteX80" fmla="*/ 955675 w 3733800"/>
                <a:gd name="connsiteY80" fmla="*/ 1498600 h 2587625"/>
                <a:gd name="connsiteX81" fmla="*/ 977900 w 3733800"/>
                <a:gd name="connsiteY81" fmla="*/ 1498600 h 2587625"/>
                <a:gd name="connsiteX82" fmla="*/ 977900 w 3733800"/>
                <a:gd name="connsiteY82" fmla="*/ 1527175 h 2587625"/>
                <a:gd name="connsiteX83" fmla="*/ 1019175 w 3733800"/>
                <a:gd name="connsiteY83" fmla="*/ 1527175 h 2587625"/>
                <a:gd name="connsiteX84" fmla="*/ 1019175 w 3733800"/>
                <a:gd name="connsiteY84" fmla="*/ 1590675 h 2587625"/>
                <a:gd name="connsiteX85" fmla="*/ 1031875 w 3733800"/>
                <a:gd name="connsiteY85" fmla="*/ 1590675 h 2587625"/>
                <a:gd name="connsiteX86" fmla="*/ 1031875 w 3733800"/>
                <a:gd name="connsiteY86" fmla="*/ 1625600 h 2587625"/>
                <a:gd name="connsiteX87" fmla="*/ 1047750 w 3733800"/>
                <a:gd name="connsiteY87" fmla="*/ 1625600 h 2587625"/>
                <a:gd name="connsiteX88" fmla="*/ 1047750 w 3733800"/>
                <a:gd name="connsiteY88" fmla="*/ 1654175 h 2587625"/>
                <a:gd name="connsiteX89" fmla="*/ 1073150 w 3733800"/>
                <a:gd name="connsiteY89" fmla="*/ 1654175 h 2587625"/>
                <a:gd name="connsiteX90" fmla="*/ 1073150 w 3733800"/>
                <a:gd name="connsiteY90" fmla="*/ 1685925 h 2587625"/>
                <a:gd name="connsiteX91" fmla="*/ 1162050 w 3733800"/>
                <a:gd name="connsiteY91" fmla="*/ 1685925 h 2587625"/>
                <a:gd name="connsiteX92" fmla="*/ 1162050 w 3733800"/>
                <a:gd name="connsiteY92" fmla="*/ 1724025 h 2587625"/>
                <a:gd name="connsiteX93" fmla="*/ 1177925 w 3733800"/>
                <a:gd name="connsiteY93" fmla="*/ 1724025 h 2587625"/>
                <a:gd name="connsiteX94" fmla="*/ 1177925 w 3733800"/>
                <a:gd name="connsiteY94" fmla="*/ 1787525 h 2587625"/>
                <a:gd name="connsiteX95" fmla="*/ 1200150 w 3733800"/>
                <a:gd name="connsiteY95" fmla="*/ 1787525 h 2587625"/>
                <a:gd name="connsiteX96" fmla="*/ 1200150 w 3733800"/>
                <a:gd name="connsiteY96" fmla="*/ 1851025 h 2587625"/>
                <a:gd name="connsiteX97" fmla="*/ 1270000 w 3733800"/>
                <a:gd name="connsiteY97" fmla="*/ 1851025 h 2587625"/>
                <a:gd name="connsiteX98" fmla="*/ 1270000 w 3733800"/>
                <a:gd name="connsiteY98" fmla="*/ 1876425 h 2587625"/>
                <a:gd name="connsiteX99" fmla="*/ 1285875 w 3733800"/>
                <a:gd name="connsiteY99" fmla="*/ 1876425 h 2587625"/>
                <a:gd name="connsiteX100" fmla="*/ 1285875 w 3733800"/>
                <a:gd name="connsiteY100" fmla="*/ 1949450 h 2587625"/>
                <a:gd name="connsiteX101" fmla="*/ 1358900 w 3733800"/>
                <a:gd name="connsiteY101" fmla="*/ 1949450 h 2587625"/>
                <a:gd name="connsiteX102" fmla="*/ 1358900 w 3733800"/>
                <a:gd name="connsiteY102" fmla="*/ 1981200 h 2587625"/>
                <a:gd name="connsiteX103" fmla="*/ 1374775 w 3733800"/>
                <a:gd name="connsiteY103" fmla="*/ 1981200 h 2587625"/>
                <a:gd name="connsiteX104" fmla="*/ 1374775 w 3733800"/>
                <a:gd name="connsiteY104" fmla="*/ 2019300 h 2587625"/>
                <a:gd name="connsiteX105" fmla="*/ 1390650 w 3733800"/>
                <a:gd name="connsiteY105" fmla="*/ 2019300 h 2587625"/>
                <a:gd name="connsiteX106" fmla="*/ 1390650 w 3733800"/>
                <a:gd name="connsiteY106" fmla="*/ 2051050 h 2587625"/>
                <a:gd name="connsiteX107" fmla="*/ 1431925 w 3733800"/>
                <a:gd name="connsiteY107" fmla="*/ 2051050 h 2587625"/>
                <a:gd name="connsiteX108" fmla="*/ 1431925 w 3733800"/>
                <a:gd name="connsiteY108" fmla="*/ 2082800 h 2587625"/>
                <a:gd name="connsiteX109" fmla="*/ 1527175 w 3733800"/>
                <a:gd name="connsiteY109" fmla="*/ 2082800 h 2587625"/>
                <a:gd name="connsiteX110" fmla="*/ 1527175 w 3733800"/>
                <a:gd name="connsiteY110" fmla="*/ 2117725 h 2587625"/>
                <a:gd name="connsiteX111" fmla="*/ 1622425 w 3733800"/>
                <a:gd name="connsiteY111" fmla="*/ 2117725 h 2587625"/>
                <a:gd name="connsiteX112" fmla="*/ 1622425 w 3733800"/>
                <a:gd name="connsiteY112" fmla="*/ 2184400 h 2587625"/>
                <a:gd name="connsiteX113" fmla="*/ 1679575 w 3733800"/>
                <a:gd name="connsiteY113" fmla="*/ 2184400 h 2587625"/>
                <a:gd name="connsiteX114" fmla="*/ 1679575 w 3733800"/>
                <a:gd name="connsiteY114" fmla="*/ 2222500 h 2587625"/>
                <a:gd name="connsiteX115" fmla="*/ 1724025 w 3733800"/>
                <a:gd name="connsiteY115" fmla="*/ 2222500 h 2587625"/>
                <a:gd name="connsiteX116" fmla="*/ 1724025 w 3733800"/>
                <a:gd name="connsiteY116" fmla="*/ 2260600 h 2587625"/>
                <a:gd name="connsiteX117" fmla="*/ 1809750 w 3733800"/>
                <a:gd name="connsiteY117" fmla="*/ 2260600 h 2587625"/>
                <a:gd name="connsiteX118" fmla="*/ 1809750 w 3733800"/>
                <a:gd name="connsiteY118" fmla="*/ 2295525 h 2587625"/>
                <a:gd name="connsiteX119" fmla="*/ 1838325 w 3733800"/>
                <a:gd name="connsiteY119" fmla="*/ 2295525 h 2587625"/>
                <a:gd name="connsiteX120" fmla="*/ 1838325 w 3733800"/>
                <a:gd name="connsiteY120" fmla="*/ 2314575 h 2587625"/>
                <a:gd name="connsiteX121" fmla="*/ 2035175 w 3733800"/>
                <a:gd name="connsiteY121" fmla="*/ 2314575 h 2587625"/>
                <a:gd name="connsiteX122" fmla="*/ 2035175 w 3733800"/>
                <a:gd name="connsiteY122" fmla="*/ 2355850 h 2587625"/>
                <a:gd name="connsiteX123" fmla="*/ 2136775 w 3733800"/>
                <a:gd name="connsiteY123" fmla="*/ 2355850 h 2587625"/>
                <a:gd name="connsiteX124" fmla="*/ 2136775 w 3733800"/>
                <a:gd name="connsiteY124" fmla="*/ 2400300 h 2587625"/>
                <a:gd name="connsiteX125" fmla="*/ 2606675 w 3733800"/>
                <a:gd name="connsiteY125" fmla="*/ 2400300 h 2587625"/>
                <a:gd name="connsiteX126" fmla="*/ 2606675 w 3733800"/>
                <a:gd name="connsiteY126" fmla="*/ 2447925 h 2587625"/>
                <a:gd name="connsiteX127" fmla="*/ 2638425 w 3733800"/>
                <a:gd name="connsiteY127" fmla="*/ 2447925 h 2587625"/>
                <a:gd name="connsiteX128" fmla="*/ 2638425 w 3733800"/>
                <a:gd name="connsiteY128" fmla="*/ 2482850 h 2587625"/>
                <a:gd name="connsiteX129" fmla="*/ 2778125 w 3733800"/>
                <a:gd name="connsiteY129" fmla="*/ 2482850 h 2587625"/>
                <a:gd name="connsiteX130" fmla="*/ 2778125 w 3733800"/>
                <a:gd name="connsiteY130" fmla="*/ 2524125 h 2587625"/>
                <a:gd name="connsiteX131" fmla="*/ 3070225 w 3733800"/>
                <a:gd name="connsiteY131" fmla="*/ 2524125 h 2587625"/>
                <a:gd name="connsiteX132" fmla="*/ 3070225 w 3733800"/>
                <a:gd name="connsiteY132" fmla="*/ 2587625 h 2587625"/>
                <a:gd name="connsiteX133" fmla="*/ 3733800 w 3733800"/>
                <a:gd name="connsiteY133" fmla="*/ 2587625 h 2587625"/>
                <a:gd name="connsiteX0" fmla="*/ 0 w 3733800"/>
                <a:gd name="connsiteY0" fmla="*/ 0 h 2587625"/>
                <a:gd name="connsiteX1" fmla="*/ 57150 w 3733800"/>
                <a:gd name="connsiteY1" fmla="*/ 0 h 2587625"/>
                <a:gd name="connsiteX2" fmla="*/ 57150 w 3733800"/>
                <a:gd name="connsiteY2" fmla="*/ 31750 h 2587625"/>
                <a:gd name="connsiteX3" fmla="*/ 63500 w 3733800"/>
                <a:gd name="connsiteY3" fmla="*/ 31750 h 2587625"/>
                <a:gd name="connsiteX4" fmla="*/ 63500 w 3733800"/>
                <a:gd name="connsiteY4" fmla="*/ 57150 h 2587625"/>
                <a:gd name="connsiteX5" fmla="*/ 136525 w 3733800"/>
                <a:gd name="connsiteY5" fmla="*/ 57150 h 2587625"/>
                <a:gd name="connsiteX6" fmla="*/ 136525 w 3733800"/>
                <a:gd name="connsiteY6" fmla="*/ 98425 h 2587625"/>
                <a:gd name="connsiteX7" fmla="*/ 142875 w 3733800"/>
                <a:gd name="connsiteY7" fmla="*/ 98425 h 2587625"/>
                <a:gd name="connsiteX8" fmla="*/ 142875 w 3733800"/>
                <a:gd name="connsiteY8" fmla="*/ 123825 h 2587625"/>
                <a:gd name="connsiteX9" fmla="*/ 146050 w 3733800"/>
                <a:gd name="connsiteY9" fmla="*/ 123825 h 2587625"/>
                <a:gd name="connsiteX10" fmla="*/ 146050 w 3733800"/>
                <a:gd name="connsiteY10" fmla="*/ 158750 h 2587625"/>
                <a:gd name="connsiteX11" fmla="*/ 171450 w 3733800"/>
                <a:gd name="connsiteY11" fmla="*/ 158750 h 2587625"/>
                <a:gd name="connsiteX12" fmla="*/ 171450 w 3733800"/>
                <a:gd name="connsiteY12" fmla="*/ 180975 h 2587625"/>
                <a:gd name="connsiteX13" fmla="*/ 177800 w 3733800"/>
                <a:gd name="connsiteY13" fmla="*/ 180975 h 2587625"/>
                <a:gd name="connsiteX14" fmla="*/ 177800 w 3733800"/>
                <a:gd name="connsiteY14" fmla="*/ 238125 h 2587625"/>
                <a:gd name="connsiteX15" fmla="*/ 180975 w 3733800"/>
                <a:gd name="connsiteY15" fmla="*/ 238125 h 2587625"/>
                <a:gd name="connsiteX16" fmla="*/ 180975 w 3733800"/>
                <a:gd name="connsiteY16" fmla="*/ 279400 h 2587625"/>
                <a:gd name="connsiteX17" fmla="*/ 266700 w 3733800"/>
                <a:gd name="connsiteY17" fmla="*/ 279400 h 2587625"/>
                <a:gd name="connsiteX18" fmla="*/ 266700 w 3733800"/>
                <a:gd name="connsiteY18" fmla="*/ 311150 h 2587625"/>
                <a:gd name="connsiteX19" fmla="*/ 301625 w 3733800"/>
                <a:gd name="connsiteY19" fmla="*/ 311150 h 2587625"/>
                <a:gd name="connsiteX20" fmla="*/ 301625 w 3733800"/>
                <a:gd name="connsiteY20" fmla="*/ 339725 h 2587625"/>
                <a:gd name="connsiteX21" fmla="*/ 314325 w 3733800"/>
                <a:gd name="connsiteY21" fmla="*/ 339725 h 2587625"/>
                <a:gd name="connsiteX22" fmla="*/ 314325 w 3733800"/>
                <a:gd name="connsiteY22" fmla="*/ 371475 h 2587625"/>
                <a:gd name="connsiteX23" fmla="*/ 358775 w 3733800"/>
                <a:gd name="connsiteY23" fmla="*/ 371475 h 2587625"/>
                <a:gd name="connsiteX24" fmla="*/ 358775 w 3733800"/>
                <a:gd name="connsiteY24" fmla="*/ 400050 h 2587625"/>
                <a:gd name="connsiteX25" fmla="*/ 377825 w 3733800"/>
                <a:gd name="connsiteY25" fmla="*/ 400050 h 2587625"/>
                <a:gd name="connsiteX26" fmla="*/ 377825 w 3733800"/>
                <a:gd name="connsiteY26" fmla="*/ 438150 h 2587625"/>
                <a:gd name="connsiteX27" fmla="*/ 384175 w 3733800"/>
                <a:gd name="connsiteY27" fmla="*/ 438150 h 2587625"/>
                <a:gd name="connsiteX28" fmla="*/ 384175 w 3733800"/>
                <a:gd name="connsiteY28" fmla="*/ 460375 h 2587625"/>
                <a:gd name="connsiteX29" fmla="*/ 390525 w 3733800"/>
                <a:gd name="connsiteY29" fmla="*/ 460375 h 2587625"/>
                <a:gd name="connsiteX30" fmla="*/ 390525 w 3733800"/>
                <a:gd name="connsiteY30" fmla="*/ 498475 h 2587625"/>
                <a:gd name="connsiteX31" fmla="*/ 400050 w 3733800"/>
                <a:gd name="connsiteY31" fmla="*/ 498475 h 2587625"/>
                <a:gd name="connsiteX32" fmla="*/ 400050 w 3733800"/>
                <a:gd name="connsiteY32" fmla="*/ 523875 h 2587625"/>
                <a:gd name="connsiteX33" fmla="*/ 444500 w 3733800"/>
                <a:gd name="connsiteY33" fmla="*/ 523875 h 2587625"/>
                <a:gd name="connsiteX34" fmla="*/ 444500 w 3733800"/>
                <a:gd name="connsiteY34" fmla="*/ 555625 h 2587625"/>
                <a:gd name="connsiteX35" fmla="*/ 450850 w 3733800"/>
                <a:gd name="connsiteY35" fmla="*/ 555625 h 2587625"/>
                <a:gd name="connsiteX36" fmla="*/ 450850 w 3733800"/>
                <a:gd name="connsiteY36" fmla="*/ 590550 h 2587625"/>
                <a:gd name="connsiteX37" fmla="*/ 469900 w 3733800"/>
                <a:gd name="connsiteY37" fmla="*/ 590550 h 2587625"/>
                <a:gd name="connsiteX38" fmla="*/ 469900 w 3733800"/>
                <a:gd name="connsiteY38" fmla="*/ 619125 h 2587625"/>
                <a:gd name="connsiteX39" fmla="*/ 479425 w 3733800"/>
                <a:gd name="connsiteY39" fmla="*/ 619125 h 2587625"/>
                <a:gd name="connsiteX40" fmla="*/ 479425 w 3733800"/>
                <a:gd name="connsiteY40" fmla="*/ 654050 h 2587625"/>
                <a:gd name="connsiteX41" fmla="*/ 498475 w 3733800"/>
                <a:gd name="connsiteY41" fmla="*/ 654050 h 2587625"/>
                <a:gd name="connsiteX42" fmla="*/ 498475 w 3733800"/>
                <a:gd name="connsiteY42" fmla="*/ 688975 h 2587625"/>
                <a:gd name="connsiteX43" fmla="*/ 587375 w 3733800"/>
                <a:gd name="connsiteY43" fmla="*/ 688975 h 2587625"/>
                <a:gd name="connsiteX44" fmla="*/ 587375 w 3733800"/>
                <a:gd name="connsiteY44" fmla="*/ 717550 h 2587625"/>
                <a:gd name="connsiteX45" fmla="*/ 593725 w 3733800"/>
                <a:gd name="connsiteY45" fmla="*/ 717550 h 2587625"/>
                <a:gd name="connsiteX46" fmla="*/ 593725 w 3733800"/>
                <a:gd name="connsiteY46" fmla="*/ 746125 h 2587625"/>
                <a:gd name="connsiteX47" fmla="*/ 609600 w 3733800"/>
                <a:gd name="connsiteY47" fmla="*/ 746125 h 2587625"/>
                <a:gd name="connsiteX48" fmla="*/ 609600 w 3733800"/>
                <a:gd name="connsiteY48" fmla="*/ 812800 h 2587625"/>
                <a:gd name="connsiteX49" fmla="*/ 635000 w 3733800"/>
                <a:gd name="connsiteY49" fmla="*/ 812800 h 2587625"/>
                <a:gd name="connsiteX50" fmla="*/ 635000 w 3733800"/>
                <a:gd name="connsiteY50" fmla="*/ 847725 h 2587625"/>
                <a:gd name="connsiteX51" fmla="*/ 654050 w 3733800"/>
                <a:gd name="connsiteY51" fmla="*/ 847725 h 2587625"/>
                <a:gd name="connsiteX52" fmla="*/ 654050 w 3733800"/>
                <a:gd name="connsiteY52" fmla="*/ 885825 h 2587625"/>
                <a:gd name="connsiteX53" fmla="*/ 666750 w 3733800"/>
                <a:gd name="connsiteY53" fmla="*/ 885825 h 2587625"/>
                <a:gd name="connsiteX54" fmla="*/ 666750 w 3733800"/>
                <a:gd name="connsiteY54" fmla="*/ 911225 h 2587625"/>
                <a:gd name="connsiteX55" fmla="*/ 688975 w 3733800"/>
                <a:gd name="connsiteY55" fmla="*/ 911225 h 2587625"/>
                <a:gd name="connsiteX56" fmla="*/ 688975 w 3733800"/>
                <a:gd name="connsiteY56" fmla="*/ 942975 h 2587625"/>
                <a:gd name="connsiteX57" fmla="*/ 695325 w 3733800"/>
                <a:gd name="connsiteY57" fmla="*/ 942975 h 2587625"/>
                <a:gd name="connsiteX58" fmla="*/ 695325 w 3733800"/>
                <a:gd name="connsiteY58" fmla="*/ 1003300 h 2587625"/>
                <a:gd name="connsiteX59" fmla="*/ 708025 w 3733800"/>
                <a:gd name="connsiteY59" fmla="*/ 1003300 h 2587625"/>
                <a:gd name="connsiteX60" fmla="*/ 708025 w 3733800"/>
                <a:gd name="connsiteY60" fmla="*/ 1079500 h 2587625"/>
                <a:gd name="connsiteX61" fmla="*/ 736600 w 3733800"/>
                <a:gd name="connsiteY61" fmla="*/ 1079500 h 2587625"/>
                <a:gd name="connsiteX62" fmla="*/ 736600 w 3733800"/>
                <a:gd name="connsiteY62" fmla="*/ 1098550 h 2587625"/>
                <a:gd name="connsiteX63" fmla="*/ 752475 w 3733800"/>
                <a:gd name="connsiteY63" fmla="*/ 1098550 h 2587625"/>
                <a:gd name="connsiteX64" fmla="*/ 752475 w 3733800"/>
                <a:gd name="connsiteY64" fmla="*/ 1133475 h 2587625"/>
                <a:gd name="connsiteX65" fmla="*/ 768350 w 3733800"/>
                <a:gd name="connsiteY65" fmla="*/ 1133475 h 2587625"/>
                <a:gd name="connsiteX66" fmla="*/ 768350 w 3733800"/>
                <a:gd name="connsiteY66" fmla="*/ 1206500 h 2587625"/>
                <a:gd name="connsiteX67" fmla="*/ 768350 w 3733800"/>
                <a:gd name="connsiteY67" fmla="*/ 1206500 h 2587625"/>
                <a:gd name="connsiteX68" fmla="*/ 798513 w 3733800"/>
                <a:gd name="connsiteY68" fmla="*/ 1212850 h 2587625"/>
                <a:gd name="connsiteX69" fmla="*/ 800100 w 3733800"/>
                <a:gd name="connsiteY69" fmla="*/ 1238250 h 2587625"/>
                <a:gd name="connsiteX70" fmla="*/ 869950 w 3733800"/>
                <a:gd name="connsiteY70" fmla="*/ 1238250 h 2587625"/>
                <a:gd name="connsiteX71" fmla="*/ 869950 w 3733800"/>
                <a:gd name="connsiteY71" fmla="*/ 1298575 h 2587625"/>
                <a:gd name="connsiteX72" fmla="*/ 895350 w 3733800"/>
                <a:gd name="connsiteY72" fmla="*/ 1298575 h 2587625"/>
                <a:gd name="connsiteX73" fmla="*/ 895350 w 3733800"/>
                <a:gd name="connsiteY73" fmla="*/ 1330325 h 2587625"/>
                <a:gd name="connsiteX74" fmla="*/ 895350 w 3733800"/>
                <a:gd name="connsiteY74" fmla="*/ 1368425 h 2587625"/>
                <a:gd name="connsiteX75" fmla="*/ 911225 w 3733800"/>
                <a:gd name="connsiteY75" fmla="*/ 1368425 h 2587625"/>
                <a:gd name="connsiteX76" fmla="*/ 911225 w 3733800"/>
                <a:gd name="connsiteY76" fmla="*/ 1397000 h 2587625"/>
                <a:gd name="connsiteX77" fmla="*/ 927100 w 3733800"/>
                <a:gd name="connsiteY77" fmla="*/ 1397000 h 2587625"/>
                <a:gd name="connsiteX78" fmla="*/ 927100 w 3733800"/>
                <a:gd name="connsiteY78" fmla="*/ 1454150 h 2587625"/>
                <a:gd name="connsiteX79" fmla="*/ 955675 w 3733800"/>
                <a:gd name="connsiteY79" fmla="*/ 1454150 h 2587625"/>
                <a:gd name="connsiteX80" fmla="*/ 955675 w 3733800"/>
                <a:gd name="connsiteY80" fmla="*/ 1498600 h 2587625"/>
                <a:gd name="connsiteX81" fmla="*/ 977900 w 3733800"/>
                <a:gd name="connsiteY81" fmla="*/ 1498600 h 2587625"/>
                <a:gd name="connsiteX82" fmla="*/ 977900 w 3733800"/>
                <a:gd name="connsiteY82" fmla="*/ 1527175 h 2587625"/>
                <a:gd name="connsiteX83" fmla="*/ 1019175 w 3733800"/>
                <a:gd name="connsiteY83" fmla="*/ 1527175 h 2587625"/>
                <a:gd name="connsiteX84" fmla="*/ 1019175 w 3733800"/>
                <a:gd name="connsiteY84" fmla="*/ 1590675 h 2587625"/>
                <a:gd name="connsiteX85" fmla="*/ 1031875 w 3733800"/>
                <a:gd name="connsiteY85" fmla="*/ 1590675 h 2587625"/>
                <a:gd name="connsiteX86" fmla="*/ 1031875 w 3733800"/>
                <a:gd name="connsiteY86" fmla="*/ 1625600 h 2587625"/>
                <a:gd name="connsiteX87" fmla="*/ 1047750 w 3733800"/>
                <a:gd name="connsiteY87" fmla="*/ 1625600 h 2587625"/>
                <a:gd name="connsiteX88" fmla="*/ 1047750 w 3733800"/>
                <a:gd name="connsiteY88" fmla="*/ 1654175 h 2587625"/>
                <a:gd name="connsiteX89" fmla="*/ 1073150 w 3733800"/>
                <a:gd name="connsiteY89" fmla="*/ 1654175 h 2587625"/>
                <a:gd name="connsiteX90" fmla="*/ 1073150 w 3733800"/>
                <a:gd name="connsiteY90" fmla="*/ 1685925 h 2587625"/>
                <a:gd name="connsiteX91" fmla="*/ 1162050 w 3733800"/>
                <a:gd name="connsiteY91" fmla="*/ 1685925 h 2587625"/>
                <a:gd name="connsiteX92" fmla="*/ 1162050 w 3733800"/>
                <a:gd name="connsiteY92" fmla="*/ 1724025 h 2587625"/>
                <a:gd name="connsiteX93" fmla="*/ 1177925 w 3733800"/>
                <a:gd name="connsiteY93" fmla="*/ 1724025 h 2587625"/>
                <a:gd name="connsiteX94" fmla="*/ 1177925 w 3733800"/>
                <a:gd name="connsiteY94" fmla="*/ 1787525 h 2587625"/>
                <a:gd name="connsiteX95" fmla="*/ 1200150 w 3733800"/>
                <a:gd name="connsiteY95" fmla="*/ 1787525 h 2587625"/>
                <a:gd name="connsiteX96" fmla="*/ 1200150 w 3733800"/>
                <a:gd name="connsiteY96" fmla="*/ 1851025 h 2587625"/>
                <a:gd name="connsiteX97" fmla="*/ 1270000 w 3733800"/>
                <a:gd name="connsiteY97" fmla="*/ 1851025 h 2587625"/>
                <a:gd name="connsiteX98" fmla="*/ 1270000 w 3733800"/>
                <a:gd name="connsiteY98" fmla="*/ 1876425 h 2587625"/>
                <a:gd name="connsiteX99" fmla="*/ 1285875 w 3733800"/>
                <a:gd name="connsiteY99" fmla="*/ 1876425 h 2587625"/>
                <a:gd name="connsiteX100" fmla="*/ 1285875 w 3733800"/>
                <a:gd name="connsiteY100" fmla="*/ 1949450 h 2587625"/>
                <a:gd name="connsiteX101" fmla="*/ 1358900 w 3733800"/>
                <a:gd name="connsiteY101" fmla="*/ 1949450 h 2587625"/>
                <a:gd name="connsiteX102" fmla="*/ 1358900 w 3733800"/>
                <a:gd name="connsiteY102" fmla="*/ 1981200 h 2587625"/>
                <a:gd name="connsiteX103" fmla="*/ 1374775 w 3733800"/>
                <a:gd name="connsiteY103" fmla="*/ 1981200 h 2587625"/>
                <a:gd name="connsiteX104" fmla="*/ 1374775 w 3733800"/>
                <a:gd name="connsiteY104" fmla="*/ 2019300 h 2587625"/>
                <a:gd name="connsiteX105" fmla="*/ 1390650 w 3733800"/>
                <a:gd name="connsiteY105" fmla="*/ 2019300 h 2587625"/>
                <a:gd name="connsiteX106" fmla="*/ 1390650 w 3733800"/>
                <a:gd name="connsiteY106" fmla="*/ 2051050 h 2587625"/>
                <a:gd name="connsiteX107" fmla="*/ 1431925 w 3733800"/>
                <a:gd name="connsiteY107" fmla="*/ 2051050 h 2587625"/>
                <a:gd name="connsiteX108" fmla="*/ 1431925 w 3733800"/>
                <a:gd name="connsiteY108" fmla="*/ 2082800 h 2587625"/>
                <a:gd name="connsiteX109" fmla="*/ 1527175 w 3733800"/>
                <a:gd name="connsiteY109" fmla="*/ 2082800 h 2587625"/>
                <a:gd name="connsiteX110" fmla="*/ 1527175 w 3733800"/>
                <a:gd name="connsiteY110" fmla="*/ 2117725 h 2587625"/>
                <a:gd name="connsiteX111" fmla="*/ 1622425 w 3733800"/>
                <a:gd name="connsiteY111" fmla="*/ 2117725 h 2587625"/>
                <a:gd name="connsiteX112" fmla="*/ 1622425 w 3733800"/>
                <a:gd name="connsiteY112" fmla="*/ 2184400 h 2587625"/>
                <a:gd name="connsiteX113" fmla="*/ 1679575 w 3733800"/>
                <a:gd name="connsiteY113" fmla="*/ 2184400 h 2587625"/>
                <a:gd name="connsiteX114" fmla="*/ 1679575 w 3733800"/>
                <a:gd name="connsiteY114" fmla="*/ 2222500 h 2587625"/>
                <a:gd name="connsiteX115" fmla="*/ 1724025 w 3733800"/>
                <a:gd name="connsiteY115" fmla="*/ 2222500 h 2587625"/>
                <a:gd name="connsiteX116" fmla="*/ 1724025 w 3733800"/>
                <a:gd name="connsiteY116" fmla="*/ 2260600 h 2587625"/>
                <a:gd name="connsiteX117" fmla="*/ 1809750 w 3733800"/>
                <a:gd name="connsiteY117" fmla="*/ 2260600 h 2587625"/>
                <a:gd name="connsiteX118" fmla="*/ 1809750 w 3733800"/>
                <a:gd name="connsiteY118" fmla="*/ 2295525 h 2587625"/>
                <a:gd name="connsiteX119" fmla="*/ 1838325 w 3733800"/>
                <a:gd name="connsiteY119" fmla="*/ 2295525 h 2587625"/>
                <a:gd name="connsiteX120" fmla="*/ 1838325 w 3733800"/>
                <a:gd name="connsiteY120" fmla="*/ 2314575 h 2587625"/>
                <a:gd name="connsiteX121" fmla="*/ 2035175 w 3733800"/>
                <a:gd name="connsiteY121" fmla="*/ 2314575 h 2587625"/>
                <a:gd name="connsiteX122" fmla="*/ 2035175 w 3733800"/>
                <a:gd name="connsiteY122" fmla="*/ 2355850 h 2587625"/>
                <a:gd name="connsiteX123" fmla="*/ 2136775 w 3733800"/>
                <a:gd name="connsiteY123" fmla="*/ 2355850 h 2587625"/>
                <a:gd name="connsiteX124" fmla="*/ 2136775 w 3733800"/>
                <a:gd name="connsiteY124" fmla="*/ 2400300 h 2587625"/>
                <a:gd name="connsiteX125" fmla="*/ 2606675 w 3733800"/>
                <a:gd name="connsiteY125" fmla="*/ 2400300 h 2587625"/>
                <a:gd name="connsiteX126" fmla="*/ 2606675 w 3733800"/>
                <a:gd name="connsiteY126" fmla="*/ 2447925 h 2587625"/>
                <a:gd name="connsiteX127" fmla="*/ 2638425 w 3733800"/>
                <a:gd name="connsiteY127" fmla="*/ 2447925 h 2587625"/>
                <a:gd name="connsiteX128" fmla="*/ 2638425 w 3733800"/>
                <a:gd name="connsiteY128" fmla="*/ 2482850 h 2587625"/>
                <a:gd name="connsiteX129" fmla="*/ 2778125 w 3733800"/>
                <a:gd name="connsiteY129" fmla="*/ 2482850 h 2587625"/>
                <a:gd name="connsiteX130" fmla="*/ 2778125 w 3733800"/>
                <a:gd name="connsiteY130" fmla="*/ 2524125 h 2587625"/>
                <a:gd name="connsiteX131" fmla="*/ 3070225 w 3733800"/>
                <a:gd name="connsiteY131" fmla="*/ 2524125 h 2587625"/>
                <a:gd name="connsiteX132" fmla="*/ 3070225 w 3733800"/>
                <a:gd name="connsiteY132" fmla="*/ 2587625 h 2587625"/>
                <a:gd name="connsiteX133" fmla="*/ 3733800 w 3733800"/>
                <a:gd name="connsiteY133" fmla="*/ 2587625 h 2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3733800" h="2587625">
                  <a:moveTo>
                    <a:pt x="0" y="0"/>
                  </a:moveTo>
                  <a:lnTo>
                    <a:pt x="57150" y="0"/>
                  </a:lnTo>
                  <a:lnTo>
                    <a:pt x="57150" y="31750"/>
                  </a:lnTo>
                  <a:lnTo>
                    <a:pt x="63500" y="31750"/>
                  </a:lnTo>
                  <a:lnTo>
                    <a:pt x="63500" y="57150"/>
                  </a:lnTo>
                  <a:lnTo>
                    <a:pt x="136525" y="57150"/>
                  </a:lnTo>
                  <a:lnTo>
                    <a:pt x="136525" y="98425"/>
                  </a:lnTo>
                  <a:lnTo>
                    <a:pt x="142875" y="98425"/>
                  </a:lnTo>
                  <a:lnTo>
                    <a:pt x="142875" y="123825"/>
                  </a:lnTo>
                  <a:lnTo>
                    <a:pt x="146050" y="123825"/>
                  </a:lnTo>
                  <a:lnTo>
                    <a:pt x="146050" y="158750"/>
                  </a:lnTo>
                  <a:lnTo>
                    <a:pt x="171450" y="158750"/>
                  </a:lnTo>
                  <a:lnTo>
                    <a:pt x="171450" y="180975"/>
                  </a:lnTo>
                  <a:lnTo>
                    <a:pt x="177800" y="180975"/>
                  </a:lnTo>
                  <a:lnTo>
                    <a:pt x="177800" y="238125"/>
                  </a:lnTo>
                  <a:lnTo>
                    <a:pt x="180975" y="238125"/>
                  </a:lnTo>
                  <a:lnTo>
                    <a:pt x="180975" y="279400"/>
                  </a:lnTo>
                  <a:lnTo>
                    <a:pt x="266700" y="279400"/>
                  </a:lnTo>
                  <a:lnTo>
                    <a:pt x="266700" y="311150"/>
                  </a:lnTo>
                  <a:lnTo>
                    <a:pt x="301625" y="311150"/>
                  </a:lnTo>
                  <a:lnTo>
                    <a:pt x="301625" y="339725"/>
                  </a:lnTo>
                  <a:lnTo>
                    <a:pt x="314325" y="339725"/>
                  </a:lnTo>
                  <a:lnTo>
                    <a:pt x="314325" y="371475"/>
                  </a:lnTo>
                  <a:lnTo>
                    <a:pt x="358775" y="371475"/>
                  </a:lnTo>
                  <a:lnTo>
                    <a:pt x="358775" y="400050"/>
                  </a:lnTo>
                  <a:lnTo>
                    <a:pt x="377825" y="400050"/>
                  </a:lnTo>
                  <a:lnTo>
                    <a:pt x="377825" y="438150"/>
                  </a:lnTo>
                  <a:lnTo>
                    <a:pt x="384175" y="438150"/>
                  </a:lnTo>
                  <a:lnTo>
                    <a:pt x="384175" y="460375"/>
                  </a:lnTo>
                  <a:lnTo>
                    <a:pt x="390525" y="460375"/>
                  </a:lnTo>
                  <a:lnTo>
                    <a:pt x="390525" y="498475"/>
                  </a:lnTo>
                  <a:lnTo>
                    <a:pt x="400050" y="498475"/>
                  </a:lnTo>
                  <a:lnTo>
                    <a:pt x="400050" y="523875"/>
                  </a:lnTo>
                  <a:lnTo>
                    <a:pt x="444500" y="523875"/>
                  </a:lnTo>
                  <a:lnTo>
                    <a:pt x="444500" y="555625"/>
                  </a:lnTo>
                  <a:lnTo>
                    <a:pt x="450850" y="555625"/>
                  </a:lnTo>
                  <a:lnTo>
                    <a:pt x="450850" y="590550"/>
                  </a:lnTo>
                  <a:lnTo>
                    <a:pt x="469900" y="590550"/>
                  </a:lnTo>
                  <a:lnTo>
                    <a:pt x="469900" y="619125"/>
                  </a:lnTo>
                  <a:lnTo>
                    <a:pt x="479425" y="619125"/>
                  </a:lnTo>
                  <a:lnTo>
                    <a:pt x="479425" y="654050"/>
                  </a:lnTo>
                  <a:lnTo>
                    <a:pt x="498475" y="654050"/>
                  </a:lnTo>
                  <a:lnTo>
                    <a:pt x="498475" y="688975"/>
                  </a:lnTo>
                  <a:lnTo>
                    <a:pt x="587375" y="688975"/>
                  </a:lnTo>
                  <a:lnTo>
                    <a:pt x="587375" y="717550"/>
                  </a:lnTo>
                  <a:lnTo>
                    <a:pt x="593725" y="717550"/>
                  </a:lnTo>
                  <a:lnTo>
                    <a:pt x="593725" y="746125"/>
                  </a:lnTo>
                  <a:lnTo>
                    <a:pt x="609600" y="746125"/>
                  </a:lnTo>
                  <a:lnTo>
                    <a:pt x="609600" y="812800"/>
                  </a:lnTo>
                  <a:lnTo>
                    <a:pt x="635000" y="812800"/>
                  </a:lnTo>
                  <a:lnTo>
                    <a:pt x="635000" y="847725"/>
                  </a:lnTo>
                  <a:lnTo>
                    <a:pt x="654050" y="847725"/>
                  </a:lnTo>
                  <a:lnTo>
                    <a:pt x="654050" y="885825"/>
                  </a:lnTo>
                  <a:lnTo>
                    <a:pt x="666750" y="885825"/>
                  </a:lnTo>
                  <a:lnTo>
                    <a:pt x="666750" y="911225"/>
                  </a:lnTo>
                  <a:lnTo>
                    <a:pt x="688975" y="911225"/>
                  </a:lnTo>
                  <a:lnTo>
                    <a:pt x="688975" y="942975"/>
                  </a:lnTo>
                  <a:lnTo>
                    <a:pt x="695325" y="942975"/>
                  </a:lnTo>
                  <a:lnTo>
                    <a:pt x="695325" y="1003300"/>
                  </a:lnTo>
                  <a:lnTo>
                    <a:pt x="708025" y="1003300"/>
                  </a:lnTo>
                  <a:lnTo>
                    <a:pt x="708025" y="1079500"/>
                  </a:lnTo>
                  <a:lnTo>
                    <a:pt x="736600" y="1079500"/>
                  </a:lnTo>
                  <a:lnTo>
                    <a:pt x="736600" y="1098550"/>
                  </a:lnTo>
                  <a:lnTo>
                    <a:pt x="752475" y="1098550"/>
                  </a:lnTo>
                  <a:lnTo>
                    <a:pt x="752475" y="1133475"/>
                  </a:lnTo>
                  <a:lnTo>
                    <a:pt x="768350" y="1133475"/>
                  </a:lnTo>
                  <a:lnTo>
                    <a:pt x="768350" y="1206500"/>
                  </a:lnTo>
                  <a:lnTo>
                    <a:pt x="768350" y="1206500"/>
                  </a:lnTo>
                  <a:lnTo>
                    <a:pt x="798513" y="1212850"/>
                  </a:lnTo>
                  <a:lnTo>
                    <a:pt x="800100" y="1238250"/>
                  </a:lnTo>
                  <a:lnTo>
                    <a:pt x="869950" y="1238250"/>
                  </a:lnTo>
                  <a:lnTo>
                    <a:pt x="869950" y="1298575"/>
                  </a:lnTo>
                  <a:lnTo>
                    <a:pt x="895350" y="1298575"/>
                  </a:lnTo>
                  <a:lnTo>
                    <a:pt x="895350" y="1330325"/>
                  </a:lnTo>
                  <a:lnTo>
                    <a:pt x="895350" y="1368425"/>
                  </a:lnTo>
                  <a:lnTo>
                    <a:pt x="911225" y="1368425"/>
                  </a:lnTo>
                  <a:lnTo>
                    <a:pt x="911225" y="1397000"/>
                  </a:lnTo>
                  <a:lnTo>
                    <a:pt x="927100" y="1397000"/>
                  </a:lnTo>
                  <a:lnTo>
                    <a:pt x="927100" y="1454150"/>
                  </a:lnTo>
                  <a:lnTo>
                    <a:pt x="955675" y="1454150"/>
                  </a:lnTo>
                  <a:lnTo>
                    <a:pt x="955675" y="1498600"/>
                  </a:lnTo>
                  <a:lnTo>
                    <a:pt x="977900" y="1498600"/>
                  </a:lnTo>
                  <a:lnTo>
                    <a:pt x="977900" y="1527175"/>
                  </a:lnTo>
                  <a:lnTo>
                    <a:pt x="1019175" y="1527175"/>
                  </a:lnTo>
                  <a:lnTo>
                    <a:pt x="1019175" y="1590675"/>
                  </a:lnTo>
                  <a:lnTo>
                    <a:pt x="1031875" y="1590675"/>
                  </a:lnTo>
                  <a:lnTo>
                    <a:pt x="1031875" y="1625600"/>
                  </a:lnTo>
                  <a:lnTo>
                    <a:pt x="1047750" y="1625600"/>
                  </a:lnTo>
                  <a:lnTo>
                    <a:pt x="1047750" y="1654175"/>
                  </a:lnTo>
                  <a:lnTo>
                    <a:pt x="1073150" y="1654175"/>
                  </a:lnTo>
                  <a:lnTo>
                    <a:pt x="1073150" y="1685925"/>
                  </a:lnTo>
                  <a:lnTo>
                    <a:pt x="1162050" y="1685925"/>
                  </a:lnTo>
                  <a:lnTo>
                    <a:pt x="1162050" y="1724025"/>
                  </a:lnTo>
                  <a:lnTo>
                    <a:pt x="1177925" y="1724025"/>
                  </a:lnTo>
                  <a:lnTo>
                    <a:pt x="1177925" y="1787525"/>
                  </a:lnTo>
                  <a:lnTo>
                    <a:pt x="1200150" y="1787525"/>
                  </a:lnTo>
                  <a:lnTo>
                    <a:pt x="1200150" y="1851025"/>
                  </a:lnTo>
                  <a:lnTo>
                    <a:pt x="1270000" y="1851025"/>
                  </a:lnTo>
                  <a:lnTo>
                    <a:pt x="1270000" y="1876425"/>
                  </a:lnTo>
                  <a:lnTo>
                    <a:pt x="1285875" y="1876425"/>
                  </a:lnTo>
                  <a:lnTo>
                    <a:pt x="1285875" y="1949450"/>
                  </a:lnTo>
                  <a:lnTo>
                    <a:pt x="1358900" y="1949450"/>
                  </a:lnTo>
                  <a:lnTo>
                    <a:pt x="1358900" y="1981200"/>
                  </a:lnTo>
                  <a:lnTo>
                    <a:pt x="1374775" y="1981200"/>
                  </a:lnTo>
                  <a:lnTo>
                    <a:pt x="1374775" y="2019300"/>
                  </a:lnTo>
                  <a:lnTo>
                    <a:pt x="1390650" y="2019300"/>
                  </a:lnTo>
                  <a:lnTo>
                    <a:pt x="1390650" y="2051050"/>
                  </a:lnTo>
                  <a:lnTo>
                    <a:pt x="1431925" y="2051050"/>
                  </a:lnTo>
                  <a:lnTo>
                    <a:pt x="1431925" y="2082800"/>
                  </a:lnTo>
                  <a:lnTo>
                    <a:pt x="1527175" y="2082800"/>
                  </a:lnTo>
                  <a:lnTo>
                    <a:pt x="1527175" y="2117725"/>
                  </a:lnTo>
                  <a:lnTo>
                    <a:pt x="1622425" y="2117725"/>
                  </a:lnTo>
                  <a:lnTo>
                    <a:pt x="1622425" y="2184400"/>
                  </a:lnTo>
                  <a:lnTo>
                    <a:pt x="1679575" y="2184400"/>
                  </a:lnTo>
                  <a:lnTo>
                    <a:pt x="1679575" y="2222500"/>
                  </a:lnTo>
                  <a:lnTo>
                    <a:pt x="1724025" y="2222500"/>
                  </a:lnTo>
                  <a:lnTo>
                    <a:pt x="1724025" y="2260600"/>
                  </a:lnTo>
                  <a:lnTo>
                    <a:pt x="1809750" y="2260600"/>
                  </a:lnTo>
                  <a:lnTo>
                    <a:pt x="1809750" y="2295525"/>
                  </a:lnTo>
                  <a:lnTo>
                    <a:pt x="1838325" y="2295525"/>
                  </a:lnTo>
                  <a:lnTo>
                    <a:pt x="1838325" y="2314575"/>
                  </a:lnTo>
                  <a:lnTo>
                    <a:pt x="2035175" y="2314575"/>
                  </a:lnTo>
                  <a:lnTo>
                    <a:pt x="2035175" y="2355850"/>
                  </a:lnTo>
                  <a:lnTo>
                    <a:pt x="2136775" y="2355850"/>
                  </a:lnTo>
                  <a:lnTo>
                    <a:pt x="2136775" y="2400300"/>
                  </a:lnTo>
                  <a:lnTo>
                    <a:pt x="2606675" y="2400300"/>
                  </a:lnTo>
                  <a:lnTo>
                    <a:pt x="2606675" y="2447925"/>
                  </a:lnTo>
                  <a:lnTo>
                    <a:pt x="2638425" y="2447925"/>
                  </a:lnTo>
                  <a:lnTo>
                    <a:pt x="2638425" y="2482850"/>
                  </a:lnTo>
                  <a:lnTo>
                    <a:pt x="2778125" y="2482850"/>
                  </a:lnTo>
                  <a:lnTo>
                    <a:pt x="2778125" y="2524125"/>
                  </a:lnTo>
                  <a:lnTo>
                    <a:pt x="3070225" y="2524125"/>
                  </a:lnTo>
                  <a:lnTo>
                    <a:pt x="3070225" y="2587625"/>
                  </a:lnTo>
                  <a:lnTo>
                    <a:pt x="3733800" y="2587625"/>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GB" kern="0" dirty="0" smtClean="0">
                <a:latin typeface="Calibri"/>
                <a:cs typeface="Arial"/>
              </a:endParaRPr>
            </a:p>
          </p:txBody>
        </p:sp>
      </p:grpSp>
      <p:graphicFrame>
        <p:nvGraphicFramePr>
          <p:cNvPr id="160" name="Content Placeholder 4"/>
          <p:cNvGraphicFramePr>
            <a:graphicFrameLocks/>
          </p:cNvGraphicFramePr>
          <p:nvPr>
            <p:extLst>
              <p:ext uri="{D42A27DB-BD31-4B8C-83A1-F6EECF244321}">
                <p14:modId xmlns:p14="http://schemas.microsoft.com/office/powerpoint/2010/main" val="3349251144"/>
              </p:ext>
            </p:extLst>
          </p:nvPr>
        </p:nvGraphicFramePr>
        <p:xfrm>
          <a:off x="1068810" y="5116437"/>
          <a:ext cx="3298011" cy="1219200"/>
        </p:xfrm>
        <a:graphic>
          <a:graphicData uri="http://schemas.openxmlformats.org/drawingml/2006/table">
            <a:tbl>
              <a:tblPr firstRow="1" bandRow="1"/>
              <a:tblGrid>
                <a:gridCol w="707961"/>
                <a:gridCol w="995298"/>
                <a:gridCol w="1594752"/>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4D4D4D"/>
                          </a:solidFill>
                          <a:latin typeface="Arial" panose="020B0604020202020204" pitchFamily="34" charset="0"/>
                          <a:cs typeface="Arial" panose="020B0604020202020204" pitchFamily="34" charset="0"/>
                        </a:rPr>
                        <a:t>Evts</a:t>
                      </a:r>
                      <a:r>
                        <a:rPr lang="en-GB" sz="1000" dirty="0" smtClean="0">
                          <a:solidFill>
                            <a:srgbClr val="4D4D4D"/>
                          </a:solidFill>
                          <a:latin typeface="Arial" panose="020B0604020202020204" pitchFamily="34" charset="0"/>
                          <a:cs typeface="Arial" panose="020B0604020202020204" pitchFamily="34" charset="0"/>
                        </a:rPr>
                        <a:t>/total</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4D4D4D"/>
                          </a:solidFill>
                          <a:latin typeface="Arial" panose="020B0604020202020204" pitchFamily="34" charset="0"/>
                          <a:cs typeface="Arial" panose="020B0604020202020204" pitchFamily="34" charset="0"/>
                        </a:rPr>
                        <a:t>SSPm</a:t>
                      </a:r>
                      <a:r>
                        <a:rPr lang="en-GB" sz="1000" dirty="0" smtClean="0">
                          <a:solidFill>
                            <a:srgbClr val="4D4D4D"/>
                          </a:solidFill>
                          <a:latin typeface="Arial" panose="020B0604020202020204" pitchFamily="34" charset="0"/>
                          <a:cs typeface="Arial" panose="020B0604020202020204" pitchFamily="34" charset="0"/>
                        </a:rPr>
                        <a:t>,</a:t>
                      </a:r>
                      <a:r>
                        <a:rPr lang="en-GB" sz="1000" baseline="0" dirty="0" smtClean="0">
                          <a:solidFill>
                            <a:srgbClr val="4D4D4D"/>
                          </a:solidFill>
                          <a:latin typeface="Arial" panose="020B0604020202020204" pitchFamily="34" charset="0"/>
                          <a:cs typeface="Arial" panose="020B0604020202020204" pitchFamily="34" charset="0"/>
                        </a:rPr>
                        <a:t> </a:t>
                      </a:r>
                      <a:r>
                        <a:rPr lang="en-GB" sz="1000" baseline="0" dirty="0" err="1" smtClean="0">
                          <a:solidFill>
                            <a:srgbClr val="4D4D4D"/>
                          </a:solidFill>
                          <a:latin typeface="Arial" panose="020B0604020202020204" pitchFamily="34" charset="0"/>
                          <a:cs typeface="Arial" panose="020B0604020202020204" pitchFamily="34" charset="0"/>
                        </a:rPr>
                        <a:t>mois</a:t>
                      </a:r>
                      <a:r>
                        <a:rPr lang="en-GB" sz="1000" baseline="0" dirty="0" smtClean="0">
                          <a:solidFill>
                            <a:srgbClr val="4D4D4D"/>
                          </a:solidFill>
                          <a:latin typeface="Arial" panose="020B0604020202020204" pitchFamily="34" charset="0"/>
                          <a:cs typeface="Arial" panose="020B0604020202020204" pitchFamily="34" charset="0"/>
                        </a:rPr>
                        <a:t> </a:t>
                      </a:r>
                      <a:r>
                        <a:rPr lang="en-GB" sz="1000" dirty="0" smtClean="0">
                          <a:solidFill>
                            <a:srgbClr val="4D4D4D"/>
                          </a:solidFill>
                          <a:latin typeface="Arial" panose="020B0604020202020204" pitchFamily="34" charset="0"/>
                          <a:cs typeface="Arial" panose="020B0604020202020204" pitchFamily="34" charset="0"/>
                        </a:rPr>
                        <a:t>(IC95%)</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CMS1</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39/49</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8,7 (7,1 – 12,0)</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CMS2</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116/123</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13,1 (11,4 – 15,8)</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CMS3</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30/31</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7,7 (5,7 – 11,7)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CMS4</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73/80</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10,3 (9,6 – 12,0)</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1" name="Content Placeholder 4"/>
          <p:cNvGraphicFramePr>
            <a:graphicFrameLocks/>
          </p:cNvGraphicFramePr>
          <p:nvPr>
            <p:extLst>
              <p:ext uri="{D42A27DB-BD31-4B8C-83A1-F6EECF244321}">
                <p14:modId xmlns:p14="http://schemas.microsoft.com/office/powerpoint/2010/main" val="957404881"/>
              </p:ext>
            </p:extLst>
          </p:nvPr>
        </p:nvGraphicFramePr>
        <p:xfrm>
          <a:off x="5368731" y="5116437"/>
          <a:ext cx="3374747" cy="1219200"/>
        </p:xfrm>
        <a:graphic>
          <a:graphicData uri="http://schemas.openxmlformats.org/drawingml/2006/table">
            <a:tbl>
              <a:tblPr firstRow="1" bandRow="1"/>
              <a:tblGrid>
                <a:gridCol w="707961"/>
                <a:gridCol w="995298"/>
                <a:gridCol w="1671488"/>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4D4D4D"/>
                          </a:solidFill>
                          <a:latin typeface="Arial" panose="020B0604020202020204" pitchFamily="34" charset="0"/>
                          <a:cs typeface="Arial" panose="020B0604020202020204" pitchFamily="34" charset="0"/>
                        </a:rPr>
                        <a:t>Evts</a:t>
                      </a:r>
                      <a:r>
                        <a:rPr lang="en-GB" sz="1000" dirty="0" smtClean="0">
                          <a:solidFill>
                            <a:srgbClr val="4D4D4D"/>
                          </a:solidFill>
                          <a:latin typeface="Arial" panose="020B0604020202020204" pitchFamily="34" charset="0"/>
                          <a:cs typeface="Arial" panose="020B0604020202020204" pitchFamily="34" charset="0"/>
                        </a:rPr>
                        <a:t>/total</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4D4D4D"/>
                          </a:solidFill>
                          <a:latin typeface="Arial" panose="020B0604020202020204" pitchFamily="34" charset="0"/>
                          <a:cs typeface="Arial" panose="020B0604020202020204" pitchFamily="34" charset="0"/>
                        </a:rPr>
                        <a:t>SSPm</a:t>
                      </a:r>
                      <a:r>
                        <a:rPr lang="en-GB" sz="1000" dirty="0" smtClean="0">
                          <a:solidFill>
                            <a:srgbClr val="4D4D4D"/>
                          </a:solidFill>
                          <a:latin typeface="Arial" panose="020B0604020202020204" pitchFamily="34" charset="0"/>
                          <a:cs typeface="Arial" panose="020B0604020202020204" pitchFamily="34" charset="0"/>
                        </a:rPr>
                        <a:t>, </a:t>
                      </a:r>
                      <a:r>
                        <a:rPr lang="en-GB" sz="1000" dirty="0" err="1" smtClean="0">
                          <a:solidFill>
                            <a:srgbClr val="4D4D4D"/>
                          </a:solidFill>
                          <a:latin typeface="Arial" panose="020B0604020202020204" pitchFamily="34" charset="0"/>
                          <a:cs typeface="Arial" panose="020B0604020202020204" pitchFamily="34" charset="0"/>
                        </a:rPr>
                        <a:t>mois</a:t>
                      </a:r>
                      <a:r>
                        <a:rPr lang="en-GB" sz="1000" dirty="0" smtClean="0">
                          <a:solidFill>
                            <a:srgbClr val="4D4D4D"/>
                          </a:solidFill>
                          <a:latin typeface="Arial" panose="020B0604020202020204" pitchFamily="34" charset="0"/>
                          <a:cs typeface="Arial" panose="020B0604020202020204" pitchFamily="34" charset="0"/>
                        </a:rPr>
                        <a:t> (IC95%)</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CMS1</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53/55</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5,7 (4,4 – 7,7)</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CMS2</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108/119</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14,1 (12,8 – 16,7)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CMS3</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35/37</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9,2</a:t>
                      </a:r>
                      <a:r>
                        <a:rPr lang="en-GB" sz="1000" baseline="0" dirty="0" smtClean="0">
                          <a:solidFill>
                            <a:srgbClr val="4D4D4D"/>
                          </a:solidFill>
                          <a:latin typeface="Arial" panose="020B0604020202020204" pitchFamily="34" charset="0"/>
                          <a:cs typeface="Arial" panose="020B0604020202020204" pitchFamily="34" charset="0"/>
                        </a:rPr>
                        <a:t> (7,3 – 12,7)</a:t>
                      </a:r>
                      <a:endParaRPr lang="en-GB" sz="1000" dirty="0" smtClean="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4D4D4D"/>
                          </a:solidFill>
                          <a:latin typeface="Arial" panose="020B0604020202020204" pitchFamily="34" charset="0"/>
                          <a:cs typeface="Arial" panose="020B0604020202020204" pitchFamily="34" charset="0"/>
                        </a:rPr>
                        <a:t>CMS4</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79/87</a:t>
                      </a:r>
                      <a:endParaRPr lang="en-GB" sz="1000" dirty="0">
                        <a:solidFill>
                          <a:srgbClr val="4D4D4D"/>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4D4D4D"/>
                          </a:solidFill>
                          <a:latin typeface="Arial" panose="020B0604020202020204" pitchFamily="34" charset="0"/>
                          <a:cs typeface="Arial" panose="020B0604020202020204" pitchFamily="34" charset="0"/>
                        </a:rPr>
                        <a:t>11,3 (9,2 – 13,6)</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62" name="Group 161"/>
          <p:cNvGrpSpPr/>
          <p:nvPr/>
        </p:nvGrpSpPr>
        <p:grpSpPr>
          <a:xfrm>
            <a:off x="7149144" y="1999568"/>
            <a:ext cx="1705163" cy="638350"/>
            <a:chOff x="2346760" y="2002816"/>
            <a:chExt cx="1705163" cy="638350"/>
          </a:xfrm>
        </p:grpSpPr>
        <p:cxnSp>
          <p:nvCxnSpPr>
            <p:cNvPr id="163" name="Straight Connector 162"/>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64" name="Straight Connector 163"/>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65" name="Straight Connector 164"/>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66" name="Straight Connector 165"/>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67" name="TextBox 166"/>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b="1" kern="0" dirty="0" smtClean="0">
                  <a:latin typeface="Arial" panose="020B0604020202020204" pitchFamily="34" charset="0"/>
                  <a:cs typeface="Arial" panose="020B0604020202020204" pitchFamily="34" charset="0"/>
                </a:rPr>
                <a:t>CMS4	</a:t>
              </a:r>
            </a:p>
          </p:txBody>
        </p:sp>
        <p:sp>
          <p:nvSpPr>
            <p:cNvPr id="168" name="TextBox 167"/>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en-GB" sz="1000" kern="0" dirty="0" smtClean="0">
                  <a:latin typeface="Arial" panose="020B0604020202020204" pitchFamily="34" charset="0"/>
                  <a:cs typeface="Arial" panose="020B0604020202020204" pitchFamily="34" charset="0"/>
                </a:rPr>
                <a:t>Log-rank p&lt;0,0001 </a:t>
              </a:r>
            </a:p>
          </p:txBody>
        </p:sp>
        <p:sp>
          <p:nvSpPr>
            <p:cNvPr id="169" name="TextBox 168"/>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b="1" kern="0" dirty="0" smtClean="0">
                  <a:latin typeface="Arial" panose="020B0604020202020204" pitchFamily="34" charset="0"/>
                  <a:cs typeface="Arial" panose="020B0604020202020204" pitchFamily="34" charset="0"/>
                </a:rPr>
                <a:t>CMS3	</a:t>
              </a:r>
            </a:p>
          </p:txBody>
        </p:sp>
        <p:sp>
          <p:nvSpPr>
            <p:cNvPr id="170" name="TextBox 169"/>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b="1" kern="0" dirty="0" smtClean="0">
                  <a:latin typeface="Arial" panose="020B0604020202020204" pitchFamily="34" charset="0"/>
                  <a:cs typeface="Arial" panose="020B0604020202020204" pitchFamily="34" charset="0"/>
                </a:rPr>
                <a:t>CMS2	</a:t>
              </a:r>
            </a:p>
          </p:txBody>
        </p:sp>
        <p:sp>
          <p:nvSpPr>
            <p:cNvPr id="171" name="TextBox 170"/>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b="1" kern="0" dirty="0" smtClean="0">
                  <a:latin typeface="Arial" panose="020B0604020202020204" pitchFamily="34" charset="0"/>
                  <a:cs typeface="Arial" panose="020B0604020202020204" pitchFamily="34" charset="0"/>
                </a:rPr>
                <a:t>CMS1	</a:t>
              </a:r>
            </a:p>
          </p:txBody>
        </p:sp>
      </p:grpSp>
      <p:sp>
        <p:nvSpPr>
          <p:cNvPr id="173"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err="1" smtClean="0">
                <a:solidFill>
                  <a:schemeClr val="tx1"/>
                </a:solidFill>
              </a:rPr>
              <a:t>Résultats</a:t>
            </a:r>
            <a:r>
              <a:rPr lang="en-GB" b="1" kern="0" dirty="0" smtClean="0">
                <a:solidFill>
                  <a:schemeClr val="tx1"/>
                </a:solidFill>
              </a:rPr>
              <a:t> </a:t>
            </a:r>
            <a:endParaRPr lang="en-GB" b="1" kern="0" dirty="0">
              <a:solidFill>
                <a:schemeClr val="tx1"/>
              </a:solidFill>
            </a:endParaRPr>
          </a:p>
        </p:txBody>
      </p:sp>
    </p:spTree>
    <p:extLst>
      <p:ext uri="{BB962C8B-B14F-4D97-AF65-F5344CB8AC3E}">
        <p14:creationId xmlns:p14="http://schemas.microsoft.com/office/powerpoint/2010/main" val="12635621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3511: Impact de la classification moléculaire consensus (CMS) sur la survie globale et la survie sans progression chez les patients avec cancer colorectal métastatique: analyse de CALGB/SWOG 80405 (Alliance) </a:t>
            </a:r>
            <a:br>
              <a:rPr lang="fr-FR" dirty="0" smtClean="0"/>
            </a:br>
            <a:r>
              <a:rPr lang="fr-FR" dirty="0" smtClean="0"/>
              <a:t>– Lenz H-J, et al</a:t>
            </a:r>
            <a:endParaRPr lang="fr-FR" dirty="0"/>
          </a:p>
        </p:txBody>
      </p:sp>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La classification CMS a une valeur pronostique élevée et pourrait aussi avoir une valeur prédictive qui nécessite des investigations complémentaires</a:t>
            </a:r>
          </a:p>
          <a:p>
            <a:r>
              <a:rPr lang="fr-FR" b="1" dirty="0" smtClean="0"/>
              <a:t>Dans les études cliniques prospectives reposant sur les voies de signalisation et dans la stratification des patients pour les études cliniques en général, cette nouvelle classification CMS classification pourrait être utile</a:t>
            </a:r>
            <a:endParaRPr lang="fr-FR" b="1" dirty="0"/>
          </a:p>
        </p:txBody>
      </p:sp>
      <p:sp>
        <p:nvSpPr>
          <p:cNvPr id="5" name="Text Placeholder 4"/>
          <p:cNvSpPr>
            <a:spLocks noGrp="1"/>
          </p:cNvSpPr>
          <p:nvPr>
            <p:ph type="body" sz="quarter" idx="11"/>
          </p:nvPr>
        </p:nvSpPr>
        <p:spPr/>
        <p:txBody>
          <a:bodyPr/>
          <a:lstStyle/>
          <a:p>
            <a:r>
              <a:rPr lang="fr-FR" smtClean="0"/>
              <a:t>Lenz H-J, et al. J Clin Oncol 2017;35(Suppl):Abstr 3511</a:t>
            </a:r>
            <a:endParaRPr lang="fr-FR"/>
          </a:p>
        </p:txBody>
      </p:sp>
    </p:spTree>
    <p:extLst>
      <p:ext uri="{BB962C8B-B14F-4D97-AF65-F5344CB8AC3E}">
        <p14:creationId xmlns:p14="http://schemas.microsoft.com/office/powerpoint/2010/main" val="359784804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SOINS COURANTS en </a:t>
            </a:r>
            <a:r>
              <a:rPr lang="en-GB" dirty="0" err="1" smtClean="0"/>
              <a:t>oncologie</a:t>
            </a:r>
            <a:endParaRPr lang="en-GB" dirty="0"/>
          </a:p>
        </p:txBody>
      </p:sp>
    </p:spTree>
    <p:extLst>
      <p:ext uri="{BB962C8B-B14F-4D97-AF65-F5344CB8AC3E}">
        <p14:creationId xmlns:p14="http://schemas.microsoft.com/office/powerpoint/2010/main" val="18538545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smtClean="0"/>
              <a:t>LBA2: Résultats de survie globale d’un essai randomisé évaluant la déclaration par le patient lui même pour la surveillance des symptômes dans le contexte des soins courants en oncologie – </a:t>
            </a:r>
            <a:r>
              <a:rPr lang="fr-FR" sz="1800" dirty="0" err="1" smtClean="0"/>
              <a:t>Basch</a:t>
            </a:r>
            <a:r>
              <a:rPr lang="fr-FR" sz="1800" dirty="0" smtClean="0"/>
              <a:t> EM, et al</a:t>
            </a:r>
            <a:endParaRPr lang="fr-FR" sz="1800" dirty="0"/>
          </a:p>
        </p:txBody>
      </p:sp>
      <p:sp>
        <p:nvSpPr>
          <p:cNvPr id="28" name="Content Placeholder 2"/>
          <p:cNvSpPr txBox="1">
            <a:spLocks/>
          </p:cNvSpPr>
          <p:nvPr/>
        </p:nvSpPr>
        <p:spPr bwMode="auto">
          <a:xfrm>
            <a:off x="374428" y="1290681"/>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fr-FR" b="1" kern="0" dirty="0" smtClean="0"/>
              <a:t>Objectif</a:t>
            </a:r>
          </a:p>
          <a:p>
            <a:pPr>
              <a:buClr>
                <a:srgbClr val="043882"/>
              </a:buClr>
            </a:pPr>
            <a:r>
              <a:rPr lang="fr-FR" kern="0" dirty="0" smtClean="0"/>
              <a:t>Evaluer la SG chez des patients recevant une chimiothérapie pour une tumeur solide métastatique: symptômes rapportés par le patient vs. surveillance ‘standardisée’ des symptômes </a:t>
            </a:r>
            <a:endParaRPr lang="fr-FR" kern="0" dirty="0"/>
          </a:p>
        </p:txBody>
      </p:sp>
      <p:sp>
        <p:nvSpPr>
          <p:cNvPr id="29" name="Text Placeholder 3"/>
          <p:cNvSpPr>
            <a:spLocks noGrp="1"/>
          </p:cNvSpPr>
          <p:nvPr>
            <p:ph type="body" sz="quarter" idx="10"/>
          </p:nvPr>
        </p:nvSpPr>
        <p:spPr>
          <a:xfrm>
            <a:off x="365125" y="6096000"/>
            <a:ext cx="4130675" cy="487363"/>
          </a:xfrm>
        </p:spPr>
        <p:txBody>
          <a:bodyPr/>
          <a:lstStyle/>
          <a:p>
            <a:r>
              <a:rPr lang="fr-FR" dirty="0" smtClean="0"/>
              <a:t>*Randomisation 2:1 pour ceux inclus sans utilisation préalable de l’informatique</a:t>
            </a:r>
            <a:endParaRPr lang="fr-FR" dirty="0"/>
          </a:p>
        </p:txBody>
      </p:sp>
      <p:sp>
        <p:nvSpPr>
          <p:cNvPr id="30" name="Text Placeholder 4"/>
          <p:cNvSpPr>
            <a:spLocks noGrp="1"/>
          </p:cNvSpPr>
          <p:nvPr>
            <p:ph type="body" sz="quarter" idx="11"/>
          </p:nvPr>
        </p:nvSpPr>
        <p:spPr>
          <a:xfrm>
            <a:off x="4648200" y="6096000"/>
            <a:ext cx="4130675" cy="487363"/>
          </a:xfrm>
        </p:spPr>
        <p:txBody>
          <a:bodyPr/>
          <a:lstStyle/>
          <a:p>
            <a:r>
              <a:rPr lang="fr-FR" smtClean="0"/>
              <a:t>Basch EM, et al. J Clin Oncol 2017;35(Suppl):Abstr LBA2</a:t>
            </a:r>
            <a:endParaRPr lang="fr-FR"/>
          </a:p>
        </p:txBody>
      </p:sp>
      <p:sp>
        <p:nvSpPr>
          <p:cNvPr id="31" name="Oval 14"/>
          <p:cNvSpPr>
            <a:spLocks noChangeArrowheads="1"/>
          </p:cNvSpPr>
          <p:nvPr/>
        </p:nvSpPr>
        <p:spPr bwMode="auto">
          <a:xfrm>
            <a:off x="3586810" y="36589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dirty="0" smtClean="0">
                <a:solidFill>
                  <a:srgbClr val="043882"/>
                </a:solidFill>
                <a:ea typeface="SimSun" pitchFamily="2" charset="-122"/>
              </a:rPr>
              <a:t>R*</a:t>
            </a:r>
            <a:endParaRPr lang="fr-FR" altLang="zh-CN" sz="1600" b="1" dirty="0">
              <a:solidFill>
                <a:srgbClr val="043882"/>
              </a:solidFill>
              <a:ea typeface="SimSun" pitchFamily="2" charset="-122"/>
            </a:endParaRPr>
          </a:p>
        </p:txBody>
      </p:sp>
      <p:cxnSp>
        <p:nvCxnSpPr>
          <p:cNvPr id="32" name="AutoShape 15"/>
          <p:cNvCxnSpPr>
            <a:cxnSpLocks noChangeShapeType="1"/>
            <a:stCxn id="31" idx="0"/>
            <a:endCxn id="35" idx="1"/>
          </p:cNvCxnSpPr>
          <p:nvPr/>
        </p:nvCxnSpPr>
        <p:spPr bwMode="auto">
          <a:xfrm rot="5400000" flipH="1" flipV="1">
            <a:off x="3698252" y="3084562"/>
            <a:ext cx="754714" cy="394002"/>
          </a:xfrm>
          <a:prstGeom prst="bentConnector2">
            <a:avLst/>
          </a:prstGeom>
          <a:noFill/>
          <a:ln w="57150">
            <a:solidFill>
              <a:schemeClr val="bg2">
                <a:lumMod val="60000"/>
                <a:lumOff val="40000"/>
              </a:schemeClr>
            </a:solidFill>
            <a:round/>
            <a:headEnd/>
            <a:tailEnd type="triangle" w="med" len="med"/>
          </a:ln>
        </p:spPr>
      </p:cxnSp>
      <p:sp>
        <p:nvSpPr>
          <p:cNvPr id="33" name="Content Placeholder 26"/>
          <p:cNvSpPr txBox="1">
            <a:spLocks/>
          </p:cNvSpPr>
          <p:nvPr/>
        </p:nvSpPr>
        <p:spPr bwMode="auto">
          <a:xfrm>
            <a:off x="4581303" y="3655653"/>
            <a:ext cx="3910227" cy="74966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Utilisation préalable de l’informatique</a:t>
            </a:r>
            <a:endParaRPr lang="fr-FR" sz="1600" dirty="0">
              <a:solidFill>
                <a:srgbClr val="4D4D4D"/>
              </a:solidFill>
              <a:latin typeface="Arial"/>
            </a:endParaRPr>
          </a:p>
        </p:txBody>
      </p:sp>
      <p:cxnSp>
        <p:nvCxnSpPr>
          <p:cNvPr id="34" name="AutoShape 19"/>
          <p:cNvCxnSpPr>
            <a:cxnSpLocks noChangeShapeType="1"/>
            <a:stCxn id="36" idx="3"/>
            <a:endCxn id="31" idx="2"/>
          </p:cNvCxnSpPr>
          <p:nvPr/>
        </p:nvCxnSpPr>
        <p:spPr bwMode="auto">
          <a:xfrm>
            <a:off x="3325435" y="3951020"/>
            <a:ext cx="261375" cy="0"/>
          </a:xfrm>
          <a:prstGeom prst="straightConnector1">
            <a:avLst/>
          </a:prstGeom>
          <a:noFill/>
          <a:ln w="57150">
            <a:solidFill>
              <a:schemeClr val="bg2">
                <a:lumMod val="60000"/>
                <a:lumOff val="40000"/>
              </a:schemeClr>
            </a:solidFill>
            <a:round/>
            <a:headEnd type="none" w="med" len="med"/>
            <a:tailEnd type="none" w="med" len="med"/>
          </a:ln>
        </p:spPr>
      </p:cxnSp>
      <p:sp>
        <p:nvSpPr>
          <p:cNvPr id="35" name="AutoShape 8"/>
          <p:cNvSpPr>
            <a:spLocks noChangeArrowheads="1"/>
          </p:cNvSpPr>
          <p:nvPr/>
        </p:nvSpPr>
        <p:spPr bwMode="auto">
          <a:xfrm>
            <a:off x="4272610" y="2236589"/>
            <a:ext cx="4495800" cy="133523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Déclaration par le patient (12 symptômes communs)</a:t>
            </a:r>
          </a:p>
          <a:p>
            <a:pPr marL="285750" indent="-285750" defTabSz="892175" eaLnBrk="0" hangingPunct="0">
              <a:buFont typeface="Arial" panose="020B0604020202020204" pitchFamily="34" charset="0"/>
              <a:buChar char="•"/>
            </a:pPr>
            <a:r>
              <a:rPr lang="fr-FR" altLang="zh-CN" sz="1400" dirty="0" smtClean="0">
                <a:solidFill>
                  <a:srgbClr val="FFFFFF"/>
                </a:solidFill>
                <a:ea typeface="SimSun" pitchFamily="2" charset="-122"/>
              </a:rPr>
              <a:t>Avant/entre les visites (par tablettes informatiques)</a:t>
            </a:r>
          </a:p>
          <a:p>
            <a:pPr marL="285750" indent="-285750" defTabSz="892175" eaLnBrk="0" hangingPunct="0">
              <a:buFont typeface="Arial" panose="020B0604020202020204" pitchFamily="34" charset="0"/>
              <a:buChar char="•"/>
            </a:pPr>
            <a:r>
              <a:rPr lang="fr-FR" altLang="zh-CN" sz="1400" dirty="0" smtClean="0">
                <a:solidFill>
                  <a:srgbClr val="FFFFFF"/>
                </a:solidFill>
                <a:ea typeface="SimSun" pitchFamily="2" charset="-122"/>
              </a:rPr>
              <a:t>Rappels hebdomadaires par courriel au patient</a:t>
            </a:r>
          </a:p>
          <a:p>
            <a:pPr marL="285750" indent="-285750" defTabSz="892175" eaLnBrk="0" hangingPunct="0">
              <a:buFont typeface="Arial" panose="020B0604020202020204" pitchFamily="34" charset="0"/>
              <a:buChar char="•"/>
            </a:pPr>
            <a:r>
              <a:rPr lang="fr-FR" altLang="zh-CN" sz="1400" dirty="0" smtClean="0">
                <a:solidFill>
                  <a:srgbClr val="FFFFFF"/>
                </a:solidFill>
                <a:ea typeface="SimSun" pitchFamily="2" charset="-122"/>
              </a:rPr>
              <a:t>Alertes envoyées aux infirmières par courriel</a:t>
            </a:r>
          </a:p>
          <a:p>
            <a:pPr marL="285750" indent="-285750" defTabSz="892175" eaLnBrk="0" hangingPunct="0">
              <a:buFont typeface="Arial" panose="020B0604020202020204" pitchFamily="34" charset="0"/>
              <a:buChar char="•"/>
            </a:pPr>
            <a:r>
              <a:rPr lang="fr-FR" altLang="zh-CN" sz="1400" dirty="0" smtClean="0">
                <a:solidFill>
                  <a:srgbClr val="FFFFFF"/>
                </a:solidFill>
                <a:ea typeface="SimSun" pitchFamily="2" charset="-122"/>
              </a:rPr>
              <a:t>Transmission aux oncologues lors des visites</a:t>
            </a:r>
          </a:p>
          <a:p>
            <a:pPr algn="ctr" defTabSz="892175" eaLnBrk="0" hangingPunct="0"/>
            <a:r>
              <a:rPr lang="fr-FR" altLang="zh-CN" sz="1400" dirty="0" smtClean="0">
                <a:solidFill>
                  <a:srgbClr val="FFFFFF"/>
                </a:solidFill>
                <a:ea typeface="SimSun" pitchFamily="2" charset="-122"/>
              </a:rPr>
              <a:t>(n=441)</a:t>
            </a:r>
            <a:endParaRPr lang="fr-FR" altLang="zh-CN" sz="1400" dirty="0">
              <a:solidFill>
                <a:srgbClr val="FFFFFF"/>
              </a:solidFill>
              <a:ea typeface="SimSun" pitchFamily="2" charset="-122"/>
            </a:endParaRPr>
          </a:p>
        </p:txBody>
      </p:sp>
      <p:sp>
        <p:nvSpPr>
          <p:cNvPr id="36" name="AutoShape 9"/>
          <p:cNvSpPr>
            <a:spLocks noChangeArrowheads="1"/>
          </p:cNvSpPr>
          <p:nvPr/>
        </p:nvSpPr>
        <p:spPr bwMode="auto">
          <a:xfrm>
            <a:off x="228600" y="2724274"/>
            <a:ext cx="3096835" cy="245349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b="1"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600" dirty="0" smtClean="0">
                <a:solidFill>
                  <a:srgbClr val="FFFFFF"/>
                </a:solidFill>
              </a:rPr>
              <a:t>Patients recevant une chimiothérapie en ambulatoire dans le cadre des soins courants pour une tumeur solide métastatique au </a:t>
            </a:r>
            <a:r>
              <a:rPr lang="fr-FR" sz="1600" dirty="0" err="1" smtClean="0">
                <a:solidFill>
                  <a:srgbClr val="FFFFFF"/>
                </a:solidFill>
              </a:rPr>
              <a:t>Memorial</a:t>
            </a:r>
            <a:r>
              <a:rPr lang="fr-FR" sz="1600" dirty="0" smtClean="0">
                <a:solidFill>
                  <a:srgbClr val="FFFFFF"/>
                </a:solidFill>
              </a:rPr>
              <a:t> </a:t>
            </a:r>
            <a:r>
              <a:rPr lang="fr-FR" sz="1600" dirty="0" err="1" smtClean="0">
                <a:solidFill>
                  <a:srgbClr val="FFFFFF"/>
                </a:solidFill>
              </a:rPr>
              <a:t>Sloan</a:t>
            </a:r>
            <a:r>
              <a:rPr lang="fr-FR" sz="1600" dirty="0" smtClean="0">
                <a:solidFill>
                  <a:srgbClr val="FFFFFF"/>
                </a:solidFill>
              </a:rPr>
              <a:t> </a:t>
            </a:r>
            <a:r>
              <a:rPr lang="fr-FR" sz="1600" dirty="0" err="1" smtClean="0">
                <a:solidFill>
                  <a:srgbClr val="FFFFFF"/>
                </a:solidFill>
              </a:rPr>
              <a:t>Kettering</a:t>
            </a:r>
            <a:r>
              <a:rPr lang="fr-FR" sz="1600" dirty="0" smtClean="0">
                <a:solidFill>
                  <a:srgbClr val="FFFFFF"/>
                </a:solidFill>
              </a:rPr>
              <a:t> Cancer Center, USA</a:t>
            </a:r>
          </a:p>
          <a:p>
            <a:pPr defTabSz="892175" eaLnBrk="0" hangingPunct="0">
              <a:spcAft>
                <a:spcPct val="30000"/>
              </a:spcAft>
            </a:pPr>
            <a:r>
              <a:rPr lang="fr-FR" altLang="zh-CN" sz="1600" dirty="0" smtClean="0">
                <a:solidFill>
                  <a:srgbClr val="FFFFFF"/>
                </a:solidFill>
                <a:ea typeface="SimSun" pitchFamily="2" charset="-122"/>
              </a:rPr>
              <a:t>(n=766)</a:t>
            </a:r>
            <a:endParaRPr lang="fr-FR" altLang="zh-CN" sz="1600" dirty="0">
              <a:solidFill>
                <a:srgbClr val="FFFFFF"/>
              </a:solidFill>
              <a:ea typeface="SimSun" pitchFamily="2" charset="-122"/>
            </a:endParaRPr>
          </a:p>
        </p:txBody>
      </p:sp>
      <p:sp>
        <p:nvSpPr>
          <p:cNvPr id="37" name="Rectangle 9"/>
          <p:cNvSpPr>
            <a:spLocks noGrp="1" noChangeArrowheads="1"/>
          </p:cNvSpPr>
          <p:nvPr>
            <p:ph sz="half" idx="1"/>
          </p:nvPr>
        </p:nvSpPr>
        <p:spPr>
          <a:xfrm>
            <a:off x="365124" y="5423558"/>
            <a:ext cx="4130676" cy="886760"/>
          </a:xfrm>
        </p:spPr>
        <p:txBody>
          <a:bodyPr/>
          <a:lstStyle/>
          <a:p>
            <a:pPr marL="0" indent="0">
              <a:buNone/>
            </a:pPr>
            <a:r>
              <a:rPr lang="fr-FR" b="1" dirty="0" smtClean="0">
                <a:solidFill>
                  <a:schemeClr val="bg2"/>
                </a:solidFill>
              </a:rPr>
              <a:t>CRITÈRE PRINCIPAL</a:t>
            </a:r>
          </a:p>
          <a:p>
            <a:r>
              <a:rPr lang="fr-FR" dirty="0" smtClean="0"/>
              <a:t>SG</a:t>
            </a:r>
          </a:p>
          <a:p>
            <a:pPr marL="0" indent="0">
              <a:buNone/>
            </a:pPr>
            <a:endParaRPr lang="fr-FR" dirty="0"/>
          </a:p>
        </p:txBody>
      </p:sp>
      <p:sp>
        <p:nvSpPr>
          <p:cNvPr id="38" name="Content Placeholder 26"/>
          <p:cNvSpPr txBox="1">
            <a:spLocks/>
          </p:cNvSpPr>
          <p:nvPr/>
        </p:nvSpPr>
        <p:spPr>
          <a:xfrm>
            <a:off x="4648200" y="5423558"/>
            <a:ext cx="4130675" cy="1039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err="1" smtClean="0"/>
              <a:t>QoL</a:t>
            </a:r>
            <a:endParaRPr lang="fr-FR" kern="0" dirty="0" smtClean="0"/>
          </a:p>
          <a:p>
            <a:pPr>
              <a:buClr>
                <a:srgbClr val="043882"/>
              </a:buClr>
            </a:pPr>
            <a:r>
              <a:rPr lang="fr-FR" kern="0" dirty="0" smtClean="0"/>
              <a:t>Consultations aux urgences</a:t>
            </a:r>
            <a:endParaRPr lang="fr-FR" kern="0" dirty="0"/>
          </a:p>
        </p:txBody>
      </p:sp>
      <p:cxnSp>
        <p:nvCxnSpPr>
          <p:cNvPr id="39" name="AutoShape 16"/>
          <p:cNvCxnSpPr>
            <a:cxnSpLocks noChangeShapeType="1"/>
            <a:stCxn id="31" idx="4"/>
            <a:endCxn id="40" idx="1"/>
          </p:cNvCxnSpPr>
          <p:nvPr/>
        </p:nvCxnSpPr>
        <p:spPr bwMode="auto">
          <a:xfrm rot="16200000" flipH="1">
            <a:off x="3767595" y="4354133"/>
            <a:ext cx="616029" cy="394002"/>
          </a:xfrm>
          <a:prstGeom prst="bentConnector2">
            <a:avLst/>
          </a:prstGeom>
          <a:noFill/>
          <a:ln w="57150">
            <a:solidFill>
              <a:schemeClr val="bg2">
                <a:lumMod val="60000"/>
                <a:lumOff val="40000"/>
              </a:schemeClr>
            </a:solidFill>
            <a:round/>
            <a:headEnd/>
            <a:tailEnd type="triangle" w="med" len="med"/>
          </a:ln>
        </p:spPr>
      </p:cxnSp>
      <p:sp>
        <p:nvSpPr>
          <p:cNvPr id="40" name="AutoShape 12"/>
          <p:cNvSpPr>
            <a:spLocks noChangeArrowheads="1"/>
          </p:cNvSpPr>
          <p:nvPr/>
        </p:nvSpPr>
        <p:spPr bwMode="auto">
          <a:xfrm>
            <a:off x="4272610" y="4398579"/>
            <a:ext cx="4495800" cy="92113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Surveillance ‘standardisée’ des symptômes</a:t>
            </a:r>
          </a:p>
          <a:p>
            <a:pPr algn="ctr" defTabSz="892175" eaLnBrk="0" hangingPunct="0"/>
            <a:r>
              <a:rPr lang="fr-FR" altLang="zh-CN" sz="1400" dirty="0" smtClean="0">
                <a:solidFill>
                  <a:srgbClr val="4D4D4D"/>
                </a:solidFill>
                <a:ea typeface="SimSun" pitchFamily="2" charset="-122"/>
              </a:rPr>
              <a:t>(n=325)</a:t>
            </a:r>
            <a:endParaRPr lang="fr-FR" altLang="zh-CN" sz="1400" dirty="0">
              <a:solidFill>
                <a:srgbClr val="4D4D4D"/>
              </a:solidFill>
              <a:ea typeface="SimSun" pitchFamily="2" charset="-122"/>
            </a:endParaRPr>
          </a:p>
        </p:txBody>
      </p:sp>
    </p:spTree>
    <p:extLst>
      <p:ext uri="{BB962C8B-B14F-4D97-AF65-F5344CB8AC3E}">
        <p14:creationId xmlns:p14="http://schemas.microsoft.com/office/powerpoint/2010/main" val="356501466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t>LBA2: Résultats de survie globale d’un essai randomisé évaluant la déclaration par le patient lui même pour la surveillance des symptômes dans le contexte des soins courants en oncologie – </a:t>
            </a:r>
            <a:r>
              <a:rPr lang="fr-FR" sz="1800" dirty="0" err="1"/>
              <a:t>Basch</a:t>
            </a:r>
            <a:r>
              <a:rPr lang="fr-FR" sz="1800" dirty="0"/>
              <a:t> EM, et al</a:t>
            </a:r>
          </a:p>
        </p:txBody>
      </p:sp>
      <p:sp>
        <p:nvSpPr>
          <p:cNvPr id="3" name="Content Placeholder 2"/>
          <p:cNvSpPr>
            <a:spLocks noGrp="1"/>
          </p:cNvSpPr>
          <p:nvPr>
            <p:ph idx="1"/>
          </p:nvPr>
        </p:nvSpPr>
        <p:spPr/>
        <p:txBody>
          <a:bodyPr/>
          <a:lstStyle/>
          <a:p>
            <a:pPr marL="0" indent="0">
              <a:buNone/>
            </a:pPr>
            <a:r>
              <a:rPr lang="fr-FR" sz="1800" b="1" dirty="0" smtClean="0"/>
              <a:t>Résultats</a:t>
            </a:r>
            <a:endParaRPr lang="fr-FR" sz="1800" dirty="0" smtClean="0"/>
          </a:p>
          <a:p>
            <a:r>
              <a:rPr lang="fr-FR" sz="1800" dirty="0" smtClean="0"/>
              <a:t>766 patients enrôlés entre juin 2007 et janvier 2011</a:t>
            </a:r>
          </a:p>
          <a:p>
            <a:r>
              <a:rPr lang="fr-FR" sz="1800" dirty="0" smtClean="0"/>
              <a:t>Analyse de SG en juin 2016</a:t>
            </a:r>
          </a:p>
          <a:p>
            <a:pPr lvl="1"/>
            <a:r>
              <a:rPr lang="fr-FR" sz="1800" dirty="0" smtClean="0"/>
              <a:t>Suivi médian de 7 ans</a:t>
            </a:r>
          </a:p>
          <a:p>
            <a:pPr lvl="1"/>
            <a:r>
              <a:rPr lang="fr-FR" sz="1800" dirty="0" smtClean="0"/>
              <a:t>517/766 (67%) participants étaient décédés</a:t>
            </a:r>
            <a:endParaRPr lang="fr-FR" sz="1800" dirty="0"/>
          </a:p>
        </p:txBody>
      </p:sp>
      <p:sp>
        <p:nvSpPr>
          <p:cNvPr id="5" name="Text Placeholder 4"/>
          <p:cNvSpPr>
            <a:spLocks noGrp="1"/>
          </p:cNvSpPr>
          <p:nvPr>
            <p:ph type="body" sz="quarter" idx="11"/>
          </p:nvPr>
        </p:nvSpPr>
        <p:spPr/>
        <p:txBody>
          <a:bodyPr/>
          <a:lstStyle/>
          <a:p>
            <a:r>
              <a:rPr lang="fr-FR" smtClean="0"/>
              <a:t>Basch EM, et al. J Clin Oncol 2017;35(Suppl):Abstr LBA2</a:t>
            </a:r>
            <a:endParaRPr lang="fr-FR"/>
          </a:p>
        </p:txBody>
      </p:sp>
    </p:spTree>
    <p:extLst>
      <p:ext uri="{BB962C8B-B14F-4D97-AF65-F5344CB8AC3E}">
        <p14:creationId xmlns:p14="http://schemas.microsoft.com/office/powerpoint/2010/main" val="3786579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smtClean="0"/>
              <a:t>4014: Nivolumab ± ipilimumab chez les patients avec cancer de l’estomac, de l’œsophage ou de la jonction </a:t>
            </a:r>
            <a:r>
              <a:rPr lang="fr-FR" sz="1800" dirty="0" err="1" smtClean="0"/>
              <a:t>gastro-oesophagienne</a:t>
            </a:r>
            <a:r>
              <a:rPr lang="fr-FR" sz="1800" dirty="0" smtClean="0"/>
              <a:t> avancé/métastatique réfractaire à la chimiothérapie: l’étude CheckMate 032 – </a:t>
            </a:r>
            <a:r>
              <a:rPr lang="fr-FR" sz="1800" dirty="0" err="1" smtClean="0"/>
              <a:t>Janjigian</a:t>
            </a:r>
            <a:r>
              <a:rPr lang="fr-FR" sz="1800" dirty="0" smtClean="0"/>
              <a:t> YY, et al </a:t>
            </a:r>
            <a:endParaRPr lang="fr-FR" sz="1800" dirty="0"/>
          </a:p>
        </p:txBody>
      </p:sp>
      <p:sp>
        <p:nvSpPr>
          <p:cNvPr id="17" name="Rectangle 9"/>
          <p:cNvSpPr>
            <a:spLocks noGrp="1" noChangeArrowheads="1"/>
          </p:cNvSpPr>
          <p:nvPr>
            <p:ph sz="half" idx="1"/>
          </p:nvPr>
        </p:nvSpPr>
        <p:spPr>
          <a:xfrm>
            <a:off x="365124" y="1254035"/>
            <a:ext cx="8577398" cy="4746172"/>
          </a:xfrm>
        </p:spPr>
        <p:txBody>
          <a:bodyPr/>
          <a:lstStyle/>
          <a:p>
            <a:pPr marL="0" indent="0">
              <a:buClr>
                <a:srgbClr val="043882"/>
              </a:buClr>
              <a:buNone/>
            </a:pPr>
            <a:r>
              <a:rPr lang="fr-FR" b="1" dirty="0"/>
              <a:t>Objectif</a:t>
            </a:r>
          </a:p>
          <a:p>
            <a:pPr>
              <a:buClr>
                <a:srgbClr val="043882"/>
              </a:buClr>
            </a:pPr>
            <a:r>
              <a:rPr lang="fr-FR" dirty="0"/>
              <a:t>Evaluer la survie à long terme, l’efficacité et la tolérance du nivolumab seul et en association à l’</a:t>
            </a:r>
            <a:r>
              <a:rPr lang="fr-FR" dirty="0" err="1"/>
              <a:t>ipilimumab</a:t>
            </a:r>
            <a:r>
              <a:rPr lang="fr-FR" dirty="0"/>
              <a:t> dans la cohorte </a:t>
            </a:r>
            <a:r>
              <a:rPr lang="fr-FR" dirty="0" err="1"/>
              <a:t>gastro-oesophagienne</a:t>
            </a:r>
            <a:r>
              <a:rPr lang="fr-FR" dirty="0"/>
              <a:t> de l’étude </a:t>
            </a:r>
            <a:r>
              <a:rPr lang="fr-FR" dirty="0" err="1"/>
              <a:t>CheckMate</a:t>
            </a:r>
            <a:r>
              <a:rPr lang="fr-FR" dirty="0"/>
              <a:t> 032 </a:t>
            </a:r>
          </a:p>
        </p:txBody>
      </p:sp>
      <p:sp>
        <p:nvSpPr>
          <p:cNvPr id="4" name="Text Placeholder 3"/>
          <p:cNvSpPr>
            <a:spLocks noGrp="1"/>
          </p:cNvSpPr>
          <p:nvPr>
            <p:ph type="body" sz="quarter" idx="10"/>
          </p:nvPr>
        </p:nvSpPr>
        <p:spPr/>
        <p:txBody>
          <a:bodyPr/>
          <a:lstStyle/>
          <a:p>
            <a:r>
              <a:rPr lang="fr-FR" dirty="0" smtClean="0"/>
              <a:t>*Administré pendant 4 cycles suivi de </a:t>
            </a:r>
            <a:br>
              <a:rPr lang="fr-FR" dirty="0" smtClean="0"/>
            </a:br>
            <a:r>
              <a:rPr lang="fr-FR" dirty="0" smtClean="0"/>
              <a:t>nivolumab 3 mg/kg IV /2S</a:t>
            </a:r>
            <a:endParaRPr lang="fr-FR" dirty="0"/>
          </a:p>
        </p:txBody>
      </p:sp>
      <p:sp>
        <p:nvSpPr>
          <p:cNvPr id="5" name="Text Placeholder 4"/>
          <p:cNvSpPr>
            <a:spLocks noGrp="1"/>
          </p:cNvSpPr>
          <p:nvPr>
            <p:ph type="body" sz="quarter" idx="11"/>
          </p:nvPr>
        </p:nvSpPr>
        <p:spPr/>
        <p:txBody>
          <a:bodyPr/>
          <a:lstStyle/>
          <a:p>
            <a:r>
              <a:rPr lang="fr-FR" smtClean="0"/>
              <a:t>Janjigian YY, et al. J Clin Oncol 2017;35(Suppl):Abstr 4014</a:t>
            </a:r>
            <a:endParaRPr lang="fr-FR" dirty="0"/>
          </a:p>
        </p:txBody>
      </p:sp>
      <p:sp>
        <p:nvSpPr>
          <p:cNvPr id="11" name="AutoShape 12"/>
          <p:cNvSpPr>
            <a:spLocks noChangeArrowheads="1"/>
          </p:cNvSpPr>
          <p:nvPr/>
        </p:nvSpPr>
        <p:spPr bwMode="auto">
          <a:xfrm>
            <a:off x="7506835" y="2480627"/>
            <a:ext cx="1097234" cy="528637"/>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fr-FR" altLang="zh-CN" sz="1200" kern="0" dirty="0" err="1" smtClean="0">
                <a:solidFill>
                  <a:srgbClr val="FFFFFF"/>
                </a:solidFill>
                <a:latin typeface="Arial" panose="020B0604020202020204" pitchFamily="34" charset="0"/>
                <a:cs typeface="Arial" panose="020B0604020202020204" pitchFamily="34" charset="0"/>
              </a:rPr>
              <a:t>Prog</a:t>
            </a:r>
            <a:r>
              <a:rPr lang="fr-FR" altLang="zh-CN" sz="1200" kern="0" dirty="0" smtClean="0">
                <a:solidFill>
                  <a:srgbClr val="FFFFFF"/>
                </a:solidFill>
                <a:latin typeface="Arial" panose="020B0604020202020204" pitchFamily="34" charset="0"/>
                <a:cs typeface="Arial" panose="020B0604020202020204" pitchFamily="34" charset="0"/>
              </a:rPr>
              <a:t>/décès/</a:t>
            </a:r>
            <a:br>
              <a:rPr lang="fr-FR" altLang="zh-CN" sz="1200" kern="0" dirty="0" smtClean="0">
                <a:solidFill>
                  <a:srgbClr val="FFFFFF"/>
                </a:solidFill>
                <a:latin typeface="Arial" panose="020B0604020202020204" pitchFamily="34" charset="0"/>
                <a:cs typeface="Arial" panose="020B0604020202020204" pitchFamily="34" charset="0"/>
              </a:rPr>
            </a:br>
            <a:r>
              <a:rPr lang="fr-FR" altLang="zh-CN" sz="1200" kern="0" dirty="0" smtClean="0">
                <a:solidFill>
                  <a:srgbClr val="FFFFFF"/>
                </a:solidFill>
                <a:latin typeface="Arial" panose="020B0604020202020204" pitchFamily="34" charset="0"/>
                <a:cs typeface="Arial" panose="020B0604020202020204" pitchFamily="34" charset="0"/>
              </a:rPr>
              <a:t>toxicité</a:t>
            </a:r>
            <a:endParaRPr lang="fr-FR" altLang="zh-CN" sz="1200" kern="0" dirty="0">
              <a:solidFill>
                <a:srgbClr val="FFFFFF"/>
              </a:solidFill>
              <a:latin typeface="Arial" panose="020B0604020202020204" pitchFamily="34" charset="0"/>
              <a:cs typeface="Arial" panose="020B0604020202020204" pitchFamily="34" charset="0"/>
            </a:endParaRPr>
          </a:p>
        </p:txBody>
      </p:sp>
      <p:cxnSp>
        <p:nvCxnSpPr>
          <p:cNvPr id="14" name="AutoShape 21"/>
          <p:cNvCxnSpPr>
            <a:cxnSpLocks noChangeShapeType="1"/>
          </p:cNvCxnSpPr>
          <p:nvPr/>
        </p:nvCxnSpPr>
        <p:spPr bwMode="auto">
          <a:xfrm>
            <a:off x="6934200" y="2744946"/>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257449" y="230685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latin typeface="Arial" panose="020B0604020202020204" pitchFamily="34" charset="0"/>
                <a:cs typeface="Arial" panose="020B0604020202020204" pitchFamily="34" charset="0"/>
              </a:rPr>
              <a:t>Nivolumab 3 mg/kg IV /2S</a:t>
            </a:r>
          </a:p>
          <a:p>
            <a:pPr algn="ctr" defTabSz="892175" eaLnBrk="0" hangingPunct="0"/>
            <a:r>
              <a:rPr lang="fr-FR" altLang="zh-CN" sz="1400" dirty="0" smtClean="0">
                <a:solidFill>
                  <a:srgbClr val="FFFFFF"/>
                </a:solidFill>
                <a:latin typeface="Arial" panose="020B0604020202020204" pitchFamily="34" charset="0"/>
                <a:cs typeface="Arial" panose="020B0604020202020204" pitchFamily="34" charset="0"/>
              </a:rPr>
              <a:t>(n=59)</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16" name="AutoShape 9"/>
          <p:cNvSpPr>
            <a:spLocks noChangeArrowheads="1"/>
          </p:cNvSpPr>
          <p:nvPr/>
        </p:nvSpPr>
        <p:spPr bwMode="auto">
          <a:xfrm>
            <a:off x="365124" y="2886397"/>
            <a:ext cx="3319690"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b="1" dirty="0" smtClean="0">
                <a:solidFill>
                  <a:srgbClr val="FFFFFF"/>
                </a:solidFill>
                <a:latin typeface="Arial" panose="020B0604020202020204" pitchFamily="34" charset="0"/>
                <a:cs typeface="Arial" panose="020B0604020202020204" pitchFamily="34" charset="0"/>
              </a:rPr>
              <a:t>Critères d'inclusion</a:t>
            </a:r>
            <a:endParaRPr lang="fr-FR" altLang="zh-CN" sz="1400" b="1" u="sng" dirty="0" smtClean="0">
              <a:solidFill>
                <a:srgbClr val="FFFFFF"/>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Cancer </a:t>
            </a:r>
            <a:r>
              <a:rPr lang="fr-FR" altLang="zh-CN" sz="1400" dirty="0" err="1" smtClean="0">
                <a:solidFill>
                  <a:srgbClr val="FFFFFF"/>
                </a:solidFill>
                <a:latin typeface="Arial" panose="020B0604020202020204" pitchFamily="34" charset="0"/>
                <a:cs typeface="Arial" panose="020B0604020202020204" pitchFamily="34" charset="0"/>
              </a:rPr>
              <a:t>gastro-oesophagien</a:t>
            </a:r>
            <a:r>
              <a:rPr lang="fr-FR" altLang="zh-CN" sz="1400" dirty="0" smtClean="0">
                <a:solidFill>
                  <a:srgbClr val="FFFFFF"/>
                </a:solidFill>
                <a:latin typeface="Arial" panose="020B0604020202020204" pitchFamily="34" charset="0"/>
                <a:cs typeface="Arial" panose="020B0604020202020204" pitchFamily="34" charset="0"/>
              </a:rPr>
              <a:t> avancé/métastatique </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Progression après </a:t>
            </a:r>
            <a:r>
              <a:rPr lang="fr-FR" altLang="zh-CN" sz="1400" dirty="0" smtClean="0">
                <a:solidFill>
                  <a:srgbClr val="FFFFFF"/>
                </a:solidFill>
                <a:latin typeface="Arial"/>
                <a:cs typeface="Arial"/>
              </a:rPr>
              <a:t>≥</a:t>
            </a:r>
            <a:r>
              <a:rPr lang="fr-FR" altLang="zh-CN" sz="1400" dirty="0" smtClean="0">
                <a:solidFill>
                  <a:srgbClr val="FFFFFF"/>
                </a:solidFill>
                <a:latin typeface="Arial" panose="020B0604020202020204" pitchFamily="34" charset="0"/>
                <a:cs typeface="Arial" panose="020B0604020202020204" pitchFamily="34" charset="0"/>
              </a:rPr>
              <a:t>1 ligne de CT</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Population occidentale</a:t>
            </a:r>
          </a:p>
          <a:p>
            <a:pPr defTabSz="892175" eaLnBrk="0" hangingPunct="0">
              <a:spcAft>
                <a:spcPct val="30000"/>
              </a:spcAft>
            </a:pPr>
            <a:r>
              <a:rPr lang="fr-FR" altLang="zh-CN" sz="1400" dirty="0" smtClean="0">
                <a:solidFill>
                  <a:srgbClr val="FFFFFF"/>
                </a:solidFill>
                <a:latin typeface="Arial" panose="020B0604020202020204" pitchFamily="34" charset="0"/>
                <a:cs typeface="Arial" panose="020B0604020202020204" pitchFamily="34" charset="0"/>
              </a:rPr>
              <a:t>(n=160)</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18" name="Content Placeholder 26"/>
          <p:cNvSpPr txBox="1">
            <a:spLocks/>
          </p:cNvSpPr>
          <p:nvPr/>
        </p:nvSpPr>
        <p:spPr>
          <a:xfrm>
            <a:off x="4648200" y="5205950"/>
            <a:ext cx="4130675" cy="787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dirty="0" smtClean="0"/>
              <a:t>SG, SSP, délai de réponse, durée de réponse, tolérance, expression de PD-L1 de la tumeur</a:t>
            </a:r>
            <a:endParaRPr lang="fr-FR" dirty="0"/>
          </a:p>
        </p:txBody>
      </p:sp>
      <p:sp>
        <p:nvSpPr>
          <p:cNvPr id="20" name="AutoShape 12"/>
          <p:cNvSpPr>
            <a:spLocks noChangeArrowheads="1"/>
          </p:cNvSpPr>
          <p:nvPr/>
        </p:nvSpPr>
        <p:spPr bwMode="auto">
          <a:xfrm>
            <a:off x="7514009" y="4396739"/>
            <a:ext cx="1090059" cy="52863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fr-FR" altLang="zh-CN" sz="1200" kern="0" dirty="0" err="1">
                <a:solidFill>
                  <a:srgbClr val="FFFFFF"/>
                </a:solidFill>
                <a:latin typeface="Arial" panose="020B0604020202020204" pitchFamily="34" charset="0"/>
                <a:cs typeface="Arial" panose="020B0604020202020204" pitchFamily="34" charset="0"/>
              </a:rPr>
              <a:t>Prog</a:t>
            </a:r>
            <a:r>
              <a:rPr lang="fr-FR" altLang="zh-CN" sz="1200" kern="0" dirty="0">
                <a:solidFill>
                  <a:srgbClr val="FFFFFF"/>
                </a:solidFill>
                <a:latin typeface="Arial" panose="020B0604020202020204" pitchFamily="34" charset="0"/>
                <a:cs typeface="Arial" panose="020B0604020202020204" pitchFamily="34" charset="0"/>
              </a:rPr>
              <a:t>/décès/</a:t>
            </a:r>
            <a:br>
              <a:rPr lang="fr-FR" altLang="zh-CN" sz="1200" kern="0" dirty="0">
                <a:solidFill>
                  <a:srgbClr val="FFFFFF"/>
                </a:solidFill>
                <a:latin typeface="Arial" panose="020B0604020202020204" pitchFamily="34" charset="0"/>
                <a:cs typeface="Arial" panose="020B0604020202020204" pitchFamily="34" charset="0"/>
              </a:rPr>
            </a:br>
            <a:r>
              <a:rPr lang="fr-FR" altLang="zh-CN" sz="1200" kern="0" dirty="0" smtClean="0">
                <a:solidFill>
                  <a:srgbClr val="FFFFFF"/>
                </a:solidFill>
                <a:latin typeface="Arial" panose="020B0604020202020204" pitchFamily="34" charset="0"/>
                <a:cs typeface="Arial" panose="020B0604020202020204" pitchFamily="34" charset="0"/>
              </a:rPr>
              <a:t>toxicité</a:t>
            </a:r>
            <a:endParaRPr lang="fr-FR" altLang="zh-CN" sz="1200" kern="0" dirty="0">
              <a:solidFill>
                <a:srgbClr val="FFFFFF"/>
              </a:solidFill>
              <a:latin typeface="Arial" panose="020B0604020202020204" pitchFamily="34" charset="0"/>
              <a:cs typeface="Arial" panose="020B0604020202020204" pitchFamily="34" charset="0"/>
            </a:endParaRPr>
          </a:p>
        </p:txBody>
      </p:sp>
      <p:cxnSp>
        <p:nvCxnSpPr>
          <p:cNvPr id="21" name="AutoShape 20"/>
          <p:cNvCxnSpPr>
            <a:cxnSpLocks noChangeShapeType="1"/>
          </p:cNvCxnSpPr>
          <p:nvPr/>
        </p:nvCxnSpPr>
        <p:spPr bwMode="auto">
          <a:xfrm>
            <a:off x="6939795" y="4668202"/>
            <a:ext cx="574215" cy="0"/>
          </a:xfrm>
          <a:prstGeom prst="straightConnector1">
            <a:avLst/>
          </a:prstGeom>
          <a:noFill/>
          <a:ln w="57150">
            <a:solidFill>
              <a:schemeClr val="bg2">
                <a:lumMod val="60000"/>
                <a:lumOff val="40000"/>
              </a:schemeClr>
            </a:solidFill>
            <a:prstDash val="solid"/>
            <a:round/>
            <a:headEnd/>
            <a:tailEnd type="triangle" w="med" len="med"/>
          </a:ln>
        </p:spPr>
      </p:cxnSp>
      <p:sp>
        <p:nvSpPr>
          <p:cNvPr id="22" name="AutoShape 12"/>
          <p:cNvSpPr>
            <a:spLocks noChangeArrowheads="1"/>
          </p:cNvSpPr>
          <p:nvPr/>
        </p:nvSpPr>
        <p:spPr bwMode="auto">
          <a:xfrm>
            <a:off x="4249885" y="3293597"/>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latin typeface="Arial" panose="020B0604020202020204" pitchFamily="34" charset="0"/>
                <a:cs typeface="Arial" panose="020B0604020202020204" pitchFamily="34" charset="0"/>
              </a:rPr>
              <a:t>Nivolumab 1 mg/kg + ipilimumab 3 mg/kg IV /3S*</a:t>
            </a:r>
          </a:p>
          <a:p>
            <a:pPr algn="ctr" defTabSz="892175" eaLnBrk="0" hangingPunct="0"/>
            <a:r>
              <a:rPr lang="fr-FR" altLang="zh-CN" sz="1400" dirty="0" smtClean="0">
                <a:solidFill>
                  <a:srgbClr val="4D4D4D"/>
                </a:solidFill>
                <a:latin typeface="Arial" panose="020B0604020202020204" pitchFamily="34" charset="0"/>
                <a:cs typeface="Arial" panose="020B0604020202020204" pitchFamily="34" charset="0"/>
              </a:rPr>
              <a:t>(n=49)</a:t>
            </a:r>
            <a:endParaRPr lang="fr-FR" altLang="zh-CN" sz="1400" dirty="0">
              <a:solidFill>
                <a:srgbClr val="4D4D4D"/>
              </a:solidFill>
              <a:latin typeface="Arial" panose="020B0604020202020204" pitchFamily="34" charset="0"/>
              <a:cs typeface="Arial" panose="020B0604020202020204" pitchFamily="34" charset="0"/>
            </a:endParaRPr>
          </a:p>
        </p:txBody>
      </p:sp>
      <p:cxnSp>
        <p:nvCxnSpPr>
          <p:cNvPr id="23" name="AutoShape 15"/>
          <p:cNvCxnSpPr>
            <a:cxnSpLocks noChangeShapeType="1"/>
          </p:cNvCxnSpPr>
          <p:nvPr/>
        </p:nvCxnSpPr>
        <p:spPr bwMode="auto">
          <a:xfrm rot="5400000" flipH="1" flipV="1">
            <a:off x="3495199" y="3219198"/>
            <a:ext cx="1236502" cy="287999"/>
          </a:xfrm>
          <a:prstGeom prst="bentConnector2">
            <a:avLst/>
          </a:prstGeom>
          <a:noFill/>
          <a:ln w="57150">
            <a:solidFill>
              <a:schemeClr val="bg2">
                <a:lumMod val="60000"/>
                <a:lumOff val="40000"/>
              </a:schemeClr>
            </a:solidFill>
            <a:miter lim="800000"/>
            <a:headEnd/>
            <a:tailEnd type="triangle" w="med" len="med"/>
          </a:ln>
        </p:spPr>
      </p:cxnSp>
      <p:cxnSp>
        <p:nvCxnSpPr>
          <p:cNvPr id="24" name="AutoShape 16"/>
          <p:cNvCxnSpPr>
            <a:cxnSpLocks noChangeShapeType="1"/>
          </p:cNvCxnSpPr>
          <p:nvPr/>
        </p:nvCxnSpPr>
        <p:spPr bwMode="auto">
          <a:xfrm rot="16200000" flipH="1">
            <a:off x="3506675" y="3927076"/>
            <a:ext cx="1224823" cy="295778"/>
          </a:xfrm>
          <a:prstGeom prst="bentConnector2">
            <a:avLst/>
          </a:prstGeom>
          <a:noFill/>
          <a:ln w="57150">
            <a:solidFill>
              <a:schemeClr val="bg2">
                <a:lumMod val="60000"/>
                <a:lumOff val="40000"/>
              </a:schemeClr>
            </a:solidFill>
            <a:miter lim="800000"/>
            <a:headEnd/>
            <a:tailEnd type="triangle" w="med" len="med"/>
          </a:ln>
        </p:spPr>
      </p:cxnSp>
      <p:cxnSp>
        <p:nvCxnSpPr>
          <p:cNvPr id="25" name="AutoShape 19"/>
          <p:cNvCxnSpPr>
            <a:cxnSpLocks noChangeShapeType="1"/>
          </p:cNvCxnSpPr>
          <p:nvPr/>
        </p:nvCxnSpPr>
        <p:spPr bwMode="auto">
          <a:xfrm>
            <a:off x="3683197" y="3705520"/>
            <a:ext cx="583779" cy="0"/>
          </a:xfrm>
          <a:prstGeom prst="straightConnector1">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4266976" y="4284664"/>
            <a:ext cx="2676910" cy="820736"/>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latin typeface="Arial" panose="020B0604020202020204" pitchFamily="34" charset="0"/>
                <a:cs typeface="Arial" panose="020B0604020202020204" pitchFamily="34" charset="0"/>
              </a:rPr>
              <a:t>Nivolumab 3 mg/kg + ipilimumab 1 mg/kg IV /3S*</a:t>
            </a:r>
          </a:p>
          <a:p>
            <a:pPr algn="ctr" defTabSz="892175" eaLnBrk="0" hangingPunct="0"/>
            <a:r>
              <a:rPr lang="fr-FR" altLang="zh-CN" sz="1400" dirty="0" smtClean="0">
                <a:solidFill>
                  <a:srgbClr val="4D4D4D"/>
                </a:solidFill>
                <a:latin typeface="Arial" panose="020B0604020202020204" pitchFamily="34" charset="0"/>
                <a:cs typeface="Arial" panose="020B0604020202020204" pitchFamily="34" charset="0"/>
              </a:rPr>
              <a:t>(n=52)</a:t>
            </a:r>
            <a:endParaRPr lang="fr-FR" altLang="zh-CN" sz="1400" dirty="0">
              <a:solidFill>
                <a:srgbClr val="4D4D4D"/>
              </a:solidFill>
              <a:latin typeface="Arial" panose="020B0604020202020204" pitchFamily="34" charset="0"/>
              <a:cs typeface="Arial" panose="020B0604020202020204" pitchFamily="34" charset="0"/>
            </a:endParaRPr>
          </a:p>
        </p:txBody>
      </p:sp>
      <p:sp>
        <p:nvSpPr>
          <p:cNvPr id="27" name="AutoShape 12"/>
          <p:cNvSpPr>
            <a:spLocks noChangeArrowheads="1"/>
          </p:cNvSpPr>
          <p:nvPr/>
        </p:nvSpPr>
        <p:spPr bwMode="auto">
          <a:xfrm>
            <a:off x="7506835" y="3430524"/>
            <a:ext cx="1097234" cy="528637"/>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fr-FR" altLang="zh-CN" sz="1200" kern="0" dirty="0" err="1">
                <a:solidFill>
                  <a:srgbClr val="FFFFFF"/>
                </a:solidFill>
                <a:latin typeface="Arial" panose="020B0604020202020204" pitchFamily="34" charset="0"/>
                <a:cs typeface="Arial" panose="020B0604020202020204" pitchFamily="34" charset="0"/>
              </a:rPr>
              <a:t>Prog</a:t>
            </a:r>
            <a:r>
              <a:rPr lang="fr-FR" altLang="zh-CN" sz="1200" kern="0" dirty="0">
                <a:solidFill>
                  <a:srgbClr val="FFFFFF"/>
                </a:solidFill>
                <a:latin typeface="Arial" panose="020B0604020202020204" pitchFamily="34" charset="0"/>
                <a:cs typeface="Arial" panose="020B0604020202020204" pitchFamily="34" charset="0"/>
              </a:rPr>
              <a:t>/décès/</a:t>
            </a:r>
            <a:br>
              <a:rPr lang="fr-FR" altLang="zh-CN" sz="1200" kern="0" dirty="0">
                <a:solidFill>
                  <a:srgbClr val="FFFFFF"/>
                </a:solidFill>
                <a:latin typeface="Arial" panose="020B0604020202020204" pitchFamily="34" charset="0"/>
                <a:cs typeface="Arial" panose="020B0604020202020204" pitchFamily="34" charset="0"/>
              </a:rPr>
            </a:br>
            <a:r>
              <a:rPr lang="fr-FR" altLang="zh-CN" sz="1200" kern="0" dirty="0" smtClean="0">
                <a:solidFill>
                  <a:srgbClr val="FFFFFF"/>
                </a:solidFill>
                <a:latin typeface="Arial" panose="020B0604020202020204" pitchFamily="34" charset="0"/>
                <a:cs typeface="Arial" panose="020B0604020202020204" pitchFamily="34" charset="0"/>
              </a:rPr>
              <a:t>toxicité</a:t>
            </a:r>
            <a:endParaRPr lang="fr-FR" altLang="zh-CN" sz="1200" kern="0" dirty="0">
              <a:solidFill>
                <a:srgbClr val="FFFFFF"/>
              </a:solidFill>
              <a:latin typeface="Arial" panose="020B0604020202020204" pitchFamily="34" charset="0"/>
              <a:cs typeface="Arial" panose="020B0604020202020204" pitchFamily="34" charset="0"/>
            </a:endParaRPr>
          </a:p>
        </p:txBody>
      </p:sp>
      <p:cxnSp>
        <p:nvCxnSpPr>
          <p:cNvPr id="28" name="AutoShape 21"/>
          <p:cNvCxnSpPr>
            <a:cxnSpLocks noChangeShapeType="1"/>
          </p:cNvCxnSpPr>
          <p:nvPr/>
        </p:nvCxnSpPr>
        <p:spPr bwMode="auto">
          <a:xfrm>
            <a:off x="6934200" y="3694843"/>
            <a:ext cx="572635" cy="0"/>
          </a:xfrm>
          <a:prstGeom prst="straightConnector1">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365124" y="5205950"/>
            <a:ext cx="4130675" cy="787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fr-FR" b="1" kern="0" dirty="0" smtClean="0">
                <a:solidFill>
                  <a:srgbClr val="A0A0A0"/>
                </a:solidFill>
              </a:rPr>
              <a:t>CRITÈRE PRINCIPAL</a:t>
            </a:r>
          </a:p>
          <a:p>
            <a:r>
              <a:rPr lang="fr-FR" dirty="0" smtClean="0"/>
              <a:t>TRO </a:t>
            </a:r>
            <a:r>
              <a:rPr lang="fr-FR" dirty="0"/>
              <a:t>(RECIST v1.1</a:t>
            </a:r>
            <a:r>
              <a:rPr lang="fr-FR" dirty="0" smtClean="0"/>
              <a:t>)</a:t>
            </a:r>
            <a:endParaRPr lang="fr-FR" dirty="0"/>
          </a:p>
        </p:txBody>
      </p:sp>
    </p:spTree>
    <p:extLst>
      <p:ext uri="{BB962C8B-B14F-4D97-AF65-F5344CB8AC3E}">
        <p14:creationId xmlns:p14="http://schemas.microsoft.com/office/powerpoint/2010/main" val="41765112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t>LBA2: Résultats de survie globale d’un essai randomisé évaluant la déclaration par le patient lui même pour la surveillance des symptômes dans le contexte des soins courants en oncologie – </a:t>
            </a:r>
            <a:r>
              <a:rPr lang="fr-FR" sz="1800" dirty="0" err="1"/>
              <a:t>Basch</a:t>
            </a:r>
            <a:r>
              <a:rPr lang="fr-FR" sz="1800" dirty="0"/>
              <a:t> EM, et al</a:t>
            </a:r>
          </a:p>
        </p:txBody>
      </p:sp>
      <p:sp>
        <p:nvSpPr>
          <p:cNvPr id="3" name="Content Placeholder 2"/>
          <p:cNvSpPr>
            <a:spLocks noGrp="1"/>
          </p:cNvSpPr>
          <p:nvPr>
            <p:ph idx="1"/>
          </p:nvPr>
        </p:nvSpPr>
        <p:spPr>
          <a:xfrm>
            <a:off x="365124" y="1254035"/>
            <a:ext cx="8413751" cy="1046479"/>
          </a:xfrm>
        </p:spPr>
        <p:txBody>
          <a:bodyPr/>
          <a:lstStyle/>
          <a:p>
            <a:pPr marL="0" indent="0">
              <a:buNone/>
            </a:pPr>
            <a:r>
              <a:rPr lang="fr-FR" sz="1800" b="1" dirty="0" smtClean="0"/>
              <a:t>Résultats</a:t>
            </a:r>
            <a:endParaRPr lang="fr-FR" sz="1800" dirty="0" smtClean="0"/>
          </a:p>
          <a:p>
            <a:r>
              <a:rPr lang="fr-FR" dirty="0" smtClean="0"/>
              <a:t>La SG médiane était plus longue de 5 mois chez les patients rapportant eux-mêmes leurs symptômes vs. surveillance standardisée (31,2 vs. 26 mois; p=0,03)</a:t>
            </a:r>
            <a:endParaRPr lang="fr-FR" dirty="0"/>
          </a:p>
        </p:txBody>
      </p:sp>
      <p:sp>
        <p:nvSpPr>
          <p:cNvPr id="5" name="Text Placeholder 4"/>
          <p:cNvSpPr>
            <a:spLocks noGrp="1"/>
          </p:cNvSpPr>
          <p:nvPr>
            <p:ph type="body" sz="quarter" idx="11"/>
          </p:nvPr>
        </p:nvSpPr>
        <p:spPr/>
        <p:txBody>
          <a:bodyPr/>
          <a:lstStyle/>
          <a:p>
            <a:r>
              <a:rPr lang="fr-FR" smtClean="0"/>
              <a:t>Basch EM, et al. J Clin Oncol 2017;35(Suppl):Abstr LBA2</a:t>
            </a:r>
            <a:endParaRPr lang="fr-FR"/>
          </a:p>
        </p:txBody>
      </p:sp>
      <p:sp>
        <p:nvSpPr>
          <p:cNvPr id="10" name="Text Placeholder 3"/>
          <p:cNvSpPr>
            <a:spLocks noGrp="1"/>
          </p:cNvSpPr>
          <p:nvPr>
            <p:ph type="body" sz="quarter" idx="10"/>
          </p:nvPr>
        </p:nvSpPr>
        <p:spPr>
          <a:xfrm>
            <a:off x="365125" y="6096000"/>
            <a:ext cx="4130675" cy="487363"/>
          </a:xfrm>
        </p:spPr>
        <p:txBody>
          <a:bodyPr/>
          <a:lstStyle/>
          <a:p>
            <a:r>
              <a:rPr lang="fr-FR" dirty="0" smtClean="0"/>
              <a:t>*Toujours significatif en analyse </a:t>
            </a:r>
            <a:r>
              <a:rPr lang="fr-FR" dirty="0" err="1" smtClean="0"/>
              <a:t>multivariée</a:t>
            </a:r>
            <a:r>
              <a:rPr lang="fr-FR" dirty="0" smtClean="0"/>
              <a:t>: </a:t>
            </a:r>
            <a:br>
              <a:rPr lang="fr-FR" dirty="0" smtClean="0"/>
            </a:br>
            <a:r>
              <a:rPr lang="fr-FR" dirty="0" smtClean="0"/>
              <a:t>HR ajusté 0,832 (IC95% 0,696 – 0,995)</a:t>
            </a:r>
            <a:endParaRPr lang="fr-FR" dirty="0"/>
          </a:p>
        </p:txBody>
      </p:sp>
      <p:grpSp>
        <p:nvGrpSpPr>
          <p:cNvPr id="376" name="Group 375"/>
          <p:cNvGrpSpPr/>
          <p:nvPr/>
        </p:nvGrpSpPr>
        <p:grpSpPr>
          <a:xfrm>
            <a:off x="-2582" y="2207982"/>
            <a:ext cx="8125550" cy="3973281"/>
            <a:chOff x="-2582" y="2215240"/>
            <a:chExt cx="8125550" cy="3973281"/>
          </a:xfrm>
        </p:grpSpPr>
        <p:sp>
          <p:nvSpPr>
            <p:cNvPr id="6" name="TextBox 5"/>
            <p:cNvSpPr txBox="1"/>
            <p:nvPr/>
          </p:nvSpPr>
          <p:spPr>
            <a:xfrm>
              <a:off x="1414169" y="2215240"/>
              <a:ext cx="482824" cy="307777"/>
            </a:xfrm>
            <a:prstGeom prst="rect">
              <a:avLst/>
            </a:prstGeom>
            <a:noFill/>
          </p:spPr>
          <p:txBody>
            <a:bodyPr wrap="none" rtlCol="0">
              <a:spAutoFit/>
            </a:bodyPr>
            <a:lstStyle/>
            <a:p>
              <a:pPr algn="r"/>
              <a:r>
                <a:rPr lang="fr-FR" sz="1400" smtClean="0">
                  <a:solidFill>
                    <a:srgbClr val="000000"/>
                  </a:solidFill>
                </a:rPr>
                <a:t>100</a:t>
              </a:r>
              <a:endParaRPr lang="fr-FR" sz="1400">
                <a:solidFill>
                  <a:srgbClr val="000000"/>
                </a:solidFill>
              </a:endParaRPr>
            </a:p>
          </p:txBody>
        </p:sp>
        <p:sp>
          <p:nvSpPr>
            <p:cNvPr id="9" name="Freeform: Shape 8"/>
            <p:cNvSpPr/>
            <p:nvPr/>
          </p:nvSpPr>
          <p:spPr>
            <a:xfrm>
              <a:off x="1933575" y="2360382"/>
              <a:ext cx="6006193" cy="2439761"/>
            </a:xfrm>
            <a:custGeom>
              <a:avLst/>
              <a:gdLst>
                <a:gd name="connsiteX0" fmla="*/ 0 w 3751489"/>
                <a:gd name="connsiteY0" fmla="*/ 0 h 2439761"/>
                <a:gd name="connsiteX1" fmla="*/ 0 w 3751489"/>
                <a:gd name="connsiteY1" fmla="*/ 2439761 h 2439761"/>
                <a:gd name="connsiteX2" fmla="*/ 3751489 w 3751489"/>
                <a:gd name="connsiteY2" fmla="*/ 2439761 h 2439761"/>
              </a:gdLst>
              <a:ahLst/>
              <a:cxnLst>
                <a:cxn ang="0">
                  <a:pos x="connsiteX0" y="connsiteY0"/>
                </a:cxn>
                <a:cxn ang="0">
                  <a:pos x="connsiteX1" y="connsiteY1"/>
                </a:cxn>
                <a:cxn ang="0">
                  <a:pos x="connsiteX2" y="connsiteY2"/>
                </a:cxn>
              </a:cxnLst>
              <a:rect l="l" t="t" r="r" b="b"/>
              <a:pathLst>
                <a:path w="3751489" h="2439761">
                  <a:moveTo>
                    <a:pt x="0" y="0"/>
                  </a:moveTo>
                  <a:lnTo>
                    <a:pt x="0" y="2439761"/>
                  </a:lnTo>
                  <a:lnTo>
                    <a:pt x="3751489" y="2439761"/>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cxnSp>
          <p:nvCxnSpPr>
            <p:cNvPr id="12" name="Straight Connector 11"/>
            <p:cNvCxnSpPr/>
            <p:nvPr/>
          </p:nvCxnSpPr>
          <p:spPr>
            <a:xfrm>
              <a:off x="7930244"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a:off x="7180663"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a:off x="6431079"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a:off x="5681495"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a:off x="4931911"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a:off x="4182327"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a:off x="3432743"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a:off x="2683159"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a:off x="1933575"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a:cxnSpLocks/>
            </p:cNvCxnSpPr>
            <p:nvPr/>
          </p:nvCxnSpPr>
          <p:spPr>
            <a:xfrm rot="16200000">
              <a:off x="1894115" y="4764143"/>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a:cxnSpLocks/>
            </p:cNvCxnSpPr>
            <p:nvPr/>
          </p:nvCxnSpPr>
          <p:spPr>
            <a:xfrm rot="16200000">
              <a:off x="1894115" y="4278095"/>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a:cxnSpLocks/>
            </p:cNvCxnSpPr>
            <p:nvPr/>
          </p:nvCxnSpPr>
          <p:spPr>
            <a:xfrm rot="16200000">
              <a:off x="1894115" y="3792048"/>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a:cxnSpLocks/>
            </p:cNvCxnSpPr>
            <p:nvPr/>
          </p:nvCxnSpPr>
          <p:spPr>
            <a:xfrm rot="16200000">
              <a:off x="1894115" y="3306001"/>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a:cxnSpLocks/>
            </p:cNvCxnSpPr>
            <p:nvPr/>
          </p:nvCxnSpPr>
          <p:spPr>
            <a:xfrm rot="16200000">
              <a:off x="1894115" y="281995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a:cxnSpLocks/>
            </p:cNvCxnSpPr>
            <p:nvPr/>
          </p:nvCxnSpPr>
          <p:spPr>
            <a:xfrm rot="16200000">
              <a:off x="1894115" y="2333907"/>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9" name="TextBox 28"/>
            <p:cNvSpPr txBox="1"/>
            <p:nvPr/>
          </p:nvSpPr>
          <p:spPr>
            <a:xfrm>
              <a:off x="1513554" y="2701832"/>
              <a:ext cx="383439" cy="307777"/>
            </a:xfrm>
            <a:prstGeom prst="rect">
              <a:avLst/>
            </a:prstGeom>
            <a:noFill/>
          </p:spPr>
          <p:txBody>
            <a:bodyPr wrap="none" rtlCol="0">
              <a:spAutoFit/>
            </a:bodyPr>
            <a:lstStyle/>
            <a:p>
              <a:pPr algn="r"/>
              <a:r>
                <a:rPr lang="fr-FR" sz="1400" smtClean="0">
                  <a:solidFill>
                    <a:srgbClr val="000000"/>
                  </a:solidFill>
                </a:rPr>
                <a:t>80</a:t>
              </a:r>
              <a:endParaRPr lang="fr-FR" sz="1400">
                <a:solidFill>
                  <a:srgbClr val="000000"/>
                </a:solidFill>
              </a:endParaRPr>
            </a:p>
          </p:txBody>
        </p:sp>
        <p:sp>
          <p:nvSpPr>
            <p:cNvPr id="30" name="TextBox 29"/>
            <p:cNvSpPr txBox="1"/>
            <p:nvPr/>
          </p:nvSpPr>
          <p:spPr>
            <a:xfrm>
              <a:off x="1513555" y="3188424"/>
              <a:ext cx="383438" cy="307777"/>
            </a:xfrm>
            <a:prstGeom prst="rect">
              <a:avLst/>
            </a:prstGeom>
            <a:noFill/>
          </p:spPr>
          <p:txBody>
            <a:bodyPr wrap="none" rtlCol="0">
              <a:spAutoFit/>
            </a:bodyPr>
            <a:lstStyle/>
            <a:p>
              <a:pPr algn="r"/>
              <a:r>
                <a:rPr lang="fr-FR" sz="1400" smtClean="0">
                  <a:solidFill>
                    <a:srgbClr val="000000"/>
                  </a:solidFill>
                </a:rPr>
                <a:t>60</a:t>
              </a:r>
              <a:endParaRPr lang="fr-FR" sz="1400">
                <a:solidFill>
                  <a:srgbClr val="000000"/>
                </a:solidFill>
              </a:endParaRPr>
            </a:p>
          </p:txBody>
        </p:sp>
        <p:sp>
          <p:nvSpPr>
            <p:cNvPr id="31" name="TextBox 30"/>
            <p:cNvSpPr txBox="1"/>
            <p:nvPr/>
          </p:nvSpPr>
          <p:spPr>
            <a:xfrm>
              <a:off x="1513554" y="3675016"/>
              <a:ext cx="383439" cy="307777"/>
            </a:xfrm>
            <a:prstGeom prst="rect">
              <a:avLst/>
            </a:prstGeom>
            <a:noFill/>
          </p:spPr>
          <p:txBody>
            <a:bodyPr wrap="none" rtlCol="0">
              <a:spAutoFit/>
            </a:bodyPr>
            <a:lstStyle/>
            <a:p>
              <a:pPr algn="r"/>
              <a:r>
                <a:rPr lang="fr-FR" sz="1400" smtClean="0">
                  <a:solidFill>
                    <a:srgbClr val="000000"/>
                  </a:solidFill>
                </a:rPr>
                <a:t>40</a:t>
              </a:r>
              <a:endParaRPr lang="fr-FR" sz="1400">
                <a:solidFill>
                  <a:srgbClr val="000000"/>
                </a:solidFill>
              </a:endParaRPr>
            </a:p>
          </p:txBody>
        </p:sp>
        <p:sp>
          <p:nvSpPr>
            <p:cNvPr id="32" name="TextBox 31"/>
            <p:cNvSpPr txBox="1"/>
            <p:nvPr/>
          </p:nvSpPr>
          <p:spPr>
            <a:xfrm>
              <a:off x="1513554" y="4161608"/>
              <a:ext cx="383439" cy="307777"/>
            </a:xfrm>
            <a:prstGeom prst="rect">
              <a:avLst/>
            </a:prstGeom>
            <a:noFill/>
          </p:spPr>
          <p:txBody>
            <a:bodyPr wrap="none" rtlCol="0">
              <a:spAutoFit/>
            </a:bodyPr>
            <a:lstStyle/>
            <a:p>
              <a:pPr algn="r"/>
              <a:r>
                <a:rPr lang="fr-FR" sz="1400" smtClean="0">
                  <a:solidFill>
                    <a:srgbClr val="000000"/>
                  </a:solidFill>
                </a:rPr>
                <a:t>20</a:t>
              </a:r>
              <a:endParaRPr lang="fr-FR" sz="1400">
                <a:solidFill>
                  <a:srgbClr val="000000"/>
                </a:solidFill>
              </a:endParaRPr>
            </a:p>
          </p:txBody>
        </p:sp>
        <p:sp>
          <p:nvSpPr>
            <p:cNvPr id="33" name="TextBox 32"/>
            <p:cNvSpPr txBox="1"/>
            <p:nvPr/>
          </p:nvSpPr>
          <p:spPr>
            <a:xfrm>
              <a:off x="1612941" y="4648198"/>
              <a:ext cx="284052" cy="307777"/>
            </a:xfrm>
            <a:prstGeom prst="rect">
              <a:avLst/>
            </a:prstGeom>
            <a:noFill/>
          </p:spPr>
          <p:txBody>
            <a:bodyPr wrap="none" rtlCol="0">
              <a:spAutoFit/>
            </a:bodyPr>
            <a:lstStyle/>
            <a:p>
              <a:pPr algn="r"/>
              <a:r>
                <a:rPr lang="fr-FR" sz="1400" smtClean="0">
                  <a:solidFill>
                    <a:srgbClr val="000000"/>
                  </a:solidFill>
                </a:rPr>
                <a:t>0</a:t>
              </a:r>
              <a:endParaRPr lang="fr-FR" sz="1400">
                <a:solidFill>
                  <a:srgbClr val="000000"/>
                </a:solidFill>
              </a:endParaRPr>
            </a:p>
          </p:txBody>
        </p:sp>
        <p:sp>
          <p:nvSpPr>
            <p:cNvPr id="35" name="TextBox 34"/>
            <p:cNvSpPr txBox="1"/>
            <p:nvPr/>
          </p:nvSpPr>
          <p:spPr>
            <a:xfrm>
              <a:off x="1792553" y="4865912"/>
              <a:ext cx="284052" cy="307777"/>
            </a:xfrm>
            <a:prstGeom prst="rect">
              <a:avLst/>
            </a:prstGeom>
            <a:noFill/>
          </p:spPr>
          <p:txBody>
            <a:bodyPr wrap="none" rtlCol="0">
              <a:spAutoFit/>
            </a:bodyPr>
            <a:lstStyle/>
            <a:p>
              <a:pPr algn="ctr"/>
              <a:r>
                <a:rPr lang="fr-FR" sz="1400" smtClean="0">
                  <a:solidFill>
                    <a:srgbClr val="000000"/>
                  </a:solidFill>
                </a:rPr>
                <a:t>0</a:t>
              </a:r>
              <a:endParaRPr lang="fr-FR" sz="1400">
                <a:solidFill>
                  <a:srgbClr val="000000"/>
                </a:solidFill>
              </a:endParaRPr>
            </a:p>
          </p:txBody>
        </p:sp>
        <p:sp>
          <p:nvSpPr>
            <p:cNvPr id="36" name="TextBox 35"/>
            <p:cNvSpPr txBox="1"/>
            <p:nvPr/>
          </p:nvSpPr>
          <p:spPr>
            <a:xfrm rot="16200000">
              <a:off x="-184749" y="3431718"/>
              <a:ext cx="2699665" cy="307777"/>
            </a:xfrm>
            <a:prstGeom prst="rect">
              <a:avLst/>
            </a:prstGeom>
            <a:noFill/>
          </p:spPr>
          <p:txBody>
            <a:bodyPr wrap="none" rtlCol="0">
              <a:spAutoFit/>
            </a:bodyPr>
            <a:lstStyle/>
            <a:p>
              <a:pPr algn="ctr"/>
              <a:r>
                <a:rPr lang="fr-FR" sz="1400" dirty="0" smtClean="0">
                  <a:solidFill>
                    <a:srgbClr val="000000"/>
                  </a:solidFill>
                </a:rPr>
                <a:t>Probabilité de survie globale, %</a:t>
              </a:r>
              <a:endParaRPr lang="fr-FR" sz="1400" dirty="0">
                <a:solidFill>
                  <a:srgbClr val="000000"/>
                </a:solidFill>
              </a:endParaRPr>
            </a:p>
          </p:txBody>
        </p:sp>
        <p:sp>
          <p:nvSpPr>
            <p:cNvPr id="37" name="TextBox 36"/>
            <p:cNvSpPr txBox="1"/>
            <p:nvPr/>
          </p:nvSpPr>
          <p:spPr>
            <a:xfrm>
              <a:off x="2542137" y="4865912"/>
              <a:ext cx="284052" cy="307777"/>
            </a:xfrm>
            <a:prstGeom prst="rect">
              <a:avLst/>
            </a:prstGeom>
            <a:noFill/>
          </p:spPr>
          <p:txBody>
            <a:bodyPr wrap="none" rtlCol="0">
              <a:spAutoFit/>
            </a:bodyPr>
            <a:lstStyle/>
            <a:p>
              <a:pPr algn="ctr"/>
              <a:r>
                <a:rPr lang="fr-FR" sz="1400" smtClean="0">
                  <a:solidFill>
                    <a:srgbClr val="000000"/>
                  </a:solidFill>
                </a:rPr>
                <a:t>1</a:t>
              </a:r>
              <a:endParaRPr lang="fr-FR" sz="1400">
                <a:solidFill>
                  <a:srgbClr val="000000"/>
                </a:solidFill>
              </a:endParaRPr>
            </a:p>
          </p:txBody>
        </p:sp>
        <p:sp>
          <p:nvSpPr>
            <p:cNvPr id="38" name="TextBox 37"/>
            <p:cNvSpPr txBox="1"/>
            <p:nvPr/>
          </p:nvSpPr>
          <p:spPr>
            <a:xfrm>
              <a:off x="3291721" y="4865912"/>
              <a:ext cx="284052" cy="307777"/>
            </a:xfrm>
            <a:prstGeom prst="rect">
              <a:avLst/>
            </a:prstGeom>
            <a:noFill/>
          </p:spPr>
          <p:txBody>
            <a:bodyPr wrap="none" rtlCol="0">
              <a:spAutoFit/>
            </a:bodyPr>
            <a:lstStyle/>
            <a:p>
              <a:pPr algn="ctr"/>
              <a:r>
                <a:rPr lang="fr-FR" sz="1400" smtClean="0">
                  <a:solidFill>
                    <a:srgbClr val="000000"/>
                  </a:solidFill>
                </a:rPr>
                <a:t>2</a:t>
              </a:r>
              <a:endParaRPr lang="fr-FR" sz="1400">
                <a:solidFill>
                  <a:srgbClr val="000000"/>
                </a:solidFill>
              </a:endParaRPr>
            </a:p>
          </p:txBody>
        </p:sp>
        <p:sp>
          <p:nvSpPr>
            <p:cNvPr id="39" name="TextBox 38"/>
            <p:cNvSpPr txBox="1"/>
            <p:nvPr/>
          </p:nvSpPr>
          <p:spPr>
            <a:xfrm>
              <a:off x="4041305" y="4865912"/>
              <a:ext cx="284052" cy="307777"/>
            </a:xfrm>
            <a:prstGeom prst="rect">
              <a:avLst/>
            </a:prstGeom>
            <a:noFill/>
          </p:spPr>
          <p:txBody>
            <a:bodyPr wrap="none" rtlCol="0">
              <a:spAutoFit/>
            </a:bodyPr>
            <a:lstStyle/>
            <a:p>
              <a:pPr algn="ctr"/>
              <a:r>
                <a:rPr lang="fr-FR" sz="1400" smtClean="0">
                  <a:solidFill>
                    <a:srgbClr val="000000"/>
                  </a:solidFill>
                </a:rPr>
                <a:t>3</a:t>
              </a:r>
              <a:endParaRPr lang="fr-FR" sz="1400">
                <a:solidFill>
                  <a:srgbClr val="000000"/>
                </a:solidFill>
              </a:endParaRPr>
            </a:p>
          </p:txBody>
        </p:sp>
        <p:sp>
          <p:nvSpPr>
            <p:cNvPr id="40" name="TextBox 39"/>
            <p:cNvSpPr txBox="1"/>
            <p:nvPr/>
          </p:nvSpPr>
          <p:spPr>
            <a:xfrm>
              <a:off x="4790889" y="4865912"/>
              <a:ext cx="284052" cy="307777"/>
            </a:xfrm>
            <a:prstGeom prst="rect">
              <a:avLst/>
            </a:prstGeom>
            <a:noFill/>
          </p:spPr>
          <p:txBody>
            <a:bodyPr wrap="none" rtlCol="0">
              <a:spAutoFit/>
            </a:bodyPr>
            <a:lstStyle/>
            <a:p>
              <a:pPr algn="ctr"/>
              <a:r>
                <a:rPr lang="fr-FR" sz="1400" smtClean="0">
                  <a:solidFill>
                    <a:srgbClr val="000000"/>
                  </a:solidFill>
                </a:rPr>
                <a:t>4</a:t>
              </a:r>
              <a:endParaRPr lang="fr-FR" sz="1400">
                <a:solidFill>
                  <a:srgbClr val="000000"/>
                </a:solidFill>
              </a:endParaRPr>
            </a:p>
          </p:txBody>
        </p:sp>
        <p:sp>
          <p:nvSpPr>
            <p:cNvPr id="41" name="TextBox 40"/>
            <p:cNvSpPr txBox="1"/>
            <p:nvPr/>
          </p:nvSpPr>
          <p:spPr>
            <a:xfrm>
              <a:off x="5540473" y="4865912"/>
              <a:ext cx="284052" cy="307777"/>
            </a:xfrm>
            <a:prstGeom prst="rect">
              <a:avLst/>
            </a:prstGeom>
            <a:noFill/>
          </p:spPr>
          <p:txBody>
            <a:bodyPr wrap="none" rtlCol="0">
              <a:spAutoFit/>
            </a:bodyPr>
            <a:lstStyle/>
            <a:p>
              <a:pPr algn="ctr"/>
              <a:r>
                <a:rPr lang="fr-FR" sz="1400" smtClean="0">
                  <a:solidFill>
                    <a:srgbClr val="000000"/>
                  </a:solidFill>
                </a:rPr>
                <a:t>5</a:t>
              </a:r>
              <a:endParaRPr lang="fr-FR" sz="1400">
                <a:solidFill>
                  <a:srgbClr val="000000"/>
                </a:solidFill>
              </a:endParaRPr>
            </a:p>
          </p:txBody>
        </p:sp>
        <p:sp>
          <p:nvSpPr>
            <p:cNvPr id="42" name="TextBox 41"/>
            <p:cNvSpPr txBox="1"/>
            <p:nvPr/>
          </p:nvSpPr>
          <p:spPr>
            <a:xfrm>
              <a:off x="6290057" y="4865912"/>
              <a:ext cx="284052" cy="307777"/>
            </a:xfrm>
            <a:prstGeom prst="rect">
              <a:avLst/>
            </a:prstGeom>
            <a:noFill/>
          </p:spPr>
          <p:txBody>
            <a:bodyPr wrap="none" rtlCol="0">
              <a:spAutoFit/>
            </a:bodyPr>
            <a:lstStyle/>
            <a:p>
              <a:pPr algn="ctr"/>
              <a:r>
                <a:rPr lang="fr-FR" sz="1400" smtClean="0">
                  <a:solidFill>
                    <a:srgbClr val="000000"/>
                  </a:solidFill>
                </a:rPr>
                <a:t>6</a:t>
              </a:r>
              <a:endParaRPr lang="fr-FR" sz="1400">
                <a:solidFill>
                  <a:srgbClr val="000000"/>
                </a:solidFill>
              </a:endParaRPr>
            </a:p>
          </p:txBody>
        </p:sp>
        <p:sp>
          <p:nvSpPr>
            <p:cNvPr id="43" name="TextBox 42"/>
            <p:cNvSpPr txBox="1"/>
            <p:nvPr/>
          </p:nvSpPr>
          <p:spPr>
            <a:xfrm>
              <a:off x="7039641" y="4865912"/>
              <a:ext cx="284052" cy="307777"/>
            </a:xfrm>
            <a:prstGeom prst="rect">
              <a:avLst/>
            </a:prstGeom>
            <a:noFill/>
          </p:spPr>
          <p:txBody>
            <a:bodyPr wrap="none" rtlCol="0">
              <a:spAutoFit/>
            </a:bodyPr>
            <a:lstStyle/>
            <a:p>
              <a:pPr algn="ctr"/>
              <a:r>
                <a:rPr lang="fr-FR" sz="1400" smtClean="0">
                  <a:solidFill>
                    <a:srgbClr val="000000"/>
                  </a:solidFill>
                </a:rPr>
                <a:t>7</a:t>
              </a:r>
              <a:endParaRPr lang="fr-FR" sz="1400">
                <a:solidFill>
                  <a:srgbClr val="000000"/>
                </a:solidFill>
              </a:endParaRPr>
            </a:p>
          </p:txBody>
        </p:sp>
        <p:sp>
          <p:nvSpPr>
            <p:cNvPr id="44" name="TextBox 43"/>
            <p:cNvSpPr txBox="1"/>
            <p:nvPr/>
          </p:nvSpPr>
          <p:spPr>
            <a:xfrm>
              <a:off x="7789223" y="4865912"/>
              <a:ext cx="284052" cy="307777"/>
            </a:xfrm>
            <a:prstGeom prst="rect">
              <a:avLst/>
            </a:prstGeom>
            <a:noFill/>
          </p:spPr>
          <p:txBody>
            <a:bodyPr wrap="none" rtlCol="0">
              <a:spAutoFit/>
            </a:bodyPr>
            <a:lstStyle/>
            <a:p>
              <a:pPr algn="ctr"/>
              <a:r>
                <a:rPr lang="fr-FR" sz="1400" smtClean="0">
                  <a:solidFill>
                    <a:srgbClr val="000000"/>
                  </a:solidFill>
                </a:rPr>
                <a:t>8</a:t>
              </a:r>
              <a:endParaRPr lang="fr-FR" sz="1400">
                <a:solidFill>
                  <a:srgbClr val="000000"/>
                </a:solidFill>
              </a:endParaRPr>
            </a:p>
          </p:txBody>
        </p:sp>
        <p:sp>
          <p:nvSpPr>
            <p:cNvPr id="45" name="TextBox 44"/>
            <p:cNvSpPr txBox="1"/>
            <p:nvPr/>
          </p:nvSpPr>
          <p:spPr>
            <a:xfrm>
              <a:off x="4536128" y="5121383"/>
              <a:ext cx="793582" cy="307777"/>
            </a:xfrm>
            <a:prstGeom prst="rect">
              <a:avLst/>
            </a:prstGeom>
            <a:noFill/>
          </p:spPr>
          <p:txBody>
            <a:bodyPr wrap="none" rtlCol="0">
              <a:spAutoFit/>
            </a:bodyPr>
            <a:lstStyle/>
            <a:p>
              <a:pPr algn="ctr"/>
              <a:r>
                <a:rPr lang="fr-FR" sz="1400" dirty="0" smtClean="0">
                  <a:solidFill>
                    <a:srgbClr val="000000"/>
                  </a:solidFill>
                </a:rPr>
                <a:t>Années</a:t>
              </a:r>
              <a:endParaRPr lang="fr-FR" sz="1400" dirty="0">
                <a:solidFill>
                  <a:srgbClr val="000000"/>
                </a:solidFill>
              </a:endParaRPr>
            </a:p>
          </p:txBody>
        </p:sp>
        <p:sp>
          <p:nvSpPr>
            <p:cNvPr id="46" name="TextBox 45"/>
            <p:cNvSpPr txBox="1"/>
            <p:nvPr/>
          </p:nvSpPr>
          <p:spPr>
            <a:xfrm>
              <a:off x="1693167" y="5449857"/>
              <a:ext cx="482824" cy="738664"/>
            </a:xfrm>
            <a:prstGeom prst="rect">
              <a:avLst/>
            </a:prstGeom>
            <a:noFill/>
          </p:spPr>
          <p:txBody>
            <a:bodyPr wrap="none" rtlCol="0">
              <a:spAutoFit/>
            </a:bodyPr>
            <a:lstStyle/>
            <a:p>
              <a:pPr algn="ctr"/>
              <a:r>
                <a:rPr lang="fr-FR" sz="1400" smtClean="0">
                  <a:solidFill>
                    <a:srgbClr val="000000"/>
                  </a:solidFill>
                </a:rPr>
                <a:t>766</a:t>
              </a:r>
            </a:p>
            <a:p>
              <a:pPr algn="ctr"/>
              <a:r>
                <a:rPr lang="fr-FR" sz="1400" smtClean="0">
                  <a:solidFill>
                    <a:srgbClr val="000000"/>
                  </a:solidFill>
                </a:rPr>
                <a:t>441</a:t>
              </a:r>
            </a:p>
            <a:p>
              <a:pPr algn="ctr"/>
              <a:r>
                <a:rPr lang="fr-FR" sz="1400" smtClean="0">
                  <a:solidFill>
                    <a:srgbClr val="000000"/>
                  </a:solidFill>
                </a:rPr>
                <a:t>325</a:t>
              </a:r>
              <a:endParaRPr lang="fr-FR" sz="1400">
                <a:solidFill>
                  <a:srgbClr val="000000"/>
                </a:solidFill>
              </a:endParaRPr>
            </a:p>
          </p:txBody>
        </p:sp>
        <p:sp>
          <p:nvSpPr>
            <p:cNvPr id="47" name="TextBox 46"/>
            <p:cNvSpPr txBox="1"/>
            <p:nvPr/>
          </p:nvSpPr>
          <p:spPr>
            <a:xfrm>
              <a:off x="2442751" y="5449857"/>
              <a:ext cx="482824" cy="738664"/>
            </a:xfrm>
            <a:prstGeom prst="rect">
              <a:avLst/>
            </a:prstGeom>
            <a:noFill/>
          </p:spPr>
          <p:txBody>
            <a:bodyPr wrap="none" rtlCol="0">
              <a:spAutoFit/>
            </a:bodyPr>
            <a:lstStyle/>
            <a:p>
              <a:pPr algn="ctr"/>
              <a:r>
                <a:rPr lang="fr-FR" sz="1400" smtClean="0">
                  <a:solidFill>
                    <a:srgbClr val="000000"/>
                  </a:solidFill>
                </a:rPr>
                <a:t>554</a:t>
              </a:r>
            </a:p>
            <a:p>
              <a:pPr algn="ctr"/>
              <a:r>
                <a:rPr lang="fr-FR" sz="1400" smtClean="0">
                  <a:solidFill>
                    <a:srgbClr val="000000"/>
                  </a:solidFill>
                </a:rPr>
                <a:t>331</a:t>
              </a:r>
            </a:p>
            <a:p>
              <a:pPr algn="ctr"/>
              <a:r>
                <a:rPr lang="fr-FR" sz="1400" smtClean="0">
                  <a:solidFill>
                    <a:srgbClr val="000000"/>
                  </a:solidFill>
                </a:rPr>
                <a:t>223</a:t>
              </a:r>
              <a:endParaRPr lang="fr-FR" sz="1400">
                <a:solidFill>
                  <a:srgbClr val="000000"/>
                </a:solidFill>
              </a:endParaRPr>
            </a:p>
          </p:txBody>
        </p:sp>
        <p:sp>
          <p:nvSpPr>
            <p:cNvPr id="48" name="TextBox 47"/>
            <p:cNvSpPr txBox="1"/>
            <p:nvPr/>
          </p:nvSpPr>
          <p:spPr>
            <a:xfrm>
              <a:off x="3192335" y="5449857"/>
              <a:ext cx="482824" cy="738664"/>
            </a:xfrm>
            <a:prstGeom prst="rect">
              <a:avLst/>
            </a:prstGeom>
            <a:noFill/>
          </p:spPr>
          <p:txBody>
            <a:bodyPr wrap="none" rtlCol="0">
              <a:spAutoFit/>
            </a:bodyPr>
            <a:lstStyle/>
            <a:p>
              <a:pPr algn="ctr"/>
              <a:r>
                <a:rPr lang="fr-FR" sz="1400" smtClean="0">
                  <a:solidFill>
                    <a:srgbClr val="000000"/>
                  </a:solidFill>
                </a:rPr>
                <a:t>415</a:t>
              </a:r>
            </a:p>
            <a:p>
              <a:pPr algn="ctr"/>
              <a:r>
                <a:rPr lang="fr-FR" sz="1400" smtClean="0">
                  <a:solidFill>
                    <a:srgbClr val="000000"/>
                  </a:solidFill>
                </a:rPr>
                <a:t>244</a:t>
              </a:r>
            </a:p>
            <a:p>
              <a:pPr algn="ctr"/>
              <a:r>
                <a:rPr lang="fr-FR" sz="1400" smtClean="0">
                  <a:solidFill>
                    <a:srgbClr val="000000"/>
                  </a:solidFill>
                </a:rPr>
                <a:t>171</a:t>
              </a:r>
              <a:endParaRPr lang="fr-FR" sz="1400">
                <a:solidFill>
                  <a:srgbClr val="000000"/>
                </a:solidFill>
              </a:endParaRPr>
            </a:p>
          </p:txBody>
        </p:sp>
        <p:sp>
          <p:nvSpPr>
            <p:cNvPr id="49" name="TextBox 48"/>
            <p:cNvSpPr txBox="1"/>
            <p:nvPr/>
          </p:nvSpPr>
          <p:spPr>
            <a:xfrm>
              <a:off x="3941919" y="5449857"/>
              <a:ext cx="482824" cy="738664"/>
            </a:xfrm>
            <a:prstGeom prst="rect">
              <a:avLst/>
            </a:prstGeom>
            <a:noFill/>
          </p:spPr>
          <p:txBody>
            <a:bodyPr wrap="none" rtlCol="0">
              <a:spAutoFit/>
            </a:bodyPr>
            <a:lstStyle/>
            <a:p>
              <a:pPr algn="ctr"/>
              <a:r>
                <a:rPr lang="fr-FR" sz="1400" smtClean="0">
                  <a:solidFill>
                    <a:srgbClr val="000000"/>
                  </a:solidFill>
                </a:rPr>
                <a:t>344</a:t>
              </a:r>
            </a:p>
            <a:p>
              <a:pPr algn="ctr"/>
              <a:r>
                <a:rPr lang="fr-FR" sz="1400" smtClean="0">
                  <a:solidFill>
                    <a:srgbClr val="000000"/>
                  </a:solidFill>
                </a:rPr>
                <a:t>207</a:t>
              </a:r>
            </a:p>
            <a:p>
              <a:pPr algn="ctr"/>
              <a:r>
                <a:rPr lang="fr-FR" sz="1400" smtClean="0">
                  <a:solidFill>
                    <a:srgbClr val="000000"/>
                  </a:solidFill>
                </a:rPr>
                <a:t>137</a:t>
              </a:r>
              <a:endParaRPr lang="fr-FR" sz="1400">
                <a:solidFill>
                  <a:srgbClr val="000000"/>
                </a:solidFill>
              </a:endParaRPr>
            </a:p>
          </p:txBody>
        </p:sp>
        <p:sp>
          <p:nvSpPr>
            <p:cNvPr id="50" name="TextBox 49"/>
            <p:cNvSpPr txBox="1"/>
            <p:nvPr/>
          </p:nvSpPr>
          <p:spPr>
            <a:xfrm>
              <a:off x="4691503" y="5449857"/>
              <a:ext cx="482824" cy="738664"/>
            </a:xfrm>
            <a:prstGeom prst="rect">
              <a:avLst/>
            </a:prstGeom>
            <a:noFill/>
          </p:spPr>
          <p:txBody>
            <a:bodyPr wrap="none" rtlCol="0">
              <a:spAutoFit/>
            </a:bodyPr>
            <a:lstStyle/>
            <a:p>
              <a:pPr algn="ctr"/>
              <a:r>
                <a:rPr lang="fr-FR" sz="1400" smtClean="0">
                  <a:solidFill>
                    <a:srgbClr val="000000"/>
                  </a:solidFill>
                </a:rPr>
                <a:t>308</a:t>
              </a:r>
            </a:p>
            <a:p>
              <a:pPr algn="ctr"/>
              <a:r>
                <a:rPr lang="fr-FR" sz="1400" smtClean="0">
                  <a:solidFill>
                    <a:srgbClr val="000000"/>
                  </a:solidFill>
                </a:rPr>
                <a:t>190</a:t>
              </a:r>
            </a:p>
            <a:p>
              <a:pPr algn="ctr"/>
              <a:r>
                <a:rPr lang="fr-FR" sz="1400" smtClean="0">
                  <a:solidFill>
                    <a:srgbClr val="000000"/>
                  </a:solidFill>
                </a:rPr>
                <a:t>118</a:t>
              </a:r>
              <a:endParaRPr lang="fr-FR" sz="1400">
                <a:solidFill>
                  <a:srgbClr val="000000"/>
                </a:solidFill>
              </a:endParaRPr>
            </a:p>
          </p:txBody>
        </p:sp>
        <p:sp>
          <p:nvSpPr>
            <p:cNvPr id="51" name="TextBox 50"/>
            <p:cNvSpPr txBox="1"/>
            <p:nvPr/>
          </p:nvSpPr>
          <p:spPr>
            <a:xfrm>
              <a:off x="5441087" y="5449857"/>
              <a:ext cx="482824" cy="738664"/>
            </a:xfrm>
            <a:prstGeom prst="rect">
              <a:avLst/>
            </a:prstGeom>
            <a:noFill/>
          </p:spPr>
          <p:txBody>
            <a:bodyPr wrap="none" rtlCol="0">
              <a:spAutoFit/>
            </a:bodyPr>
            <a:lstStyle/>
            <a:p>
              <a:pPr algn="ctr"/>
              <a:r>
                <a:rPr lang="fr-FR" sz="1400" smtClean="0">
                  <a:solidFill>
                    <a:srgbClr val="000000"/>
                  </a:solidFill>
                </a:rPr>
                <a:t>288</a:t>
              </a:r>
            </a:p>
            <a:p>
              <a:pPr algn="ctr"/>
              <a:r>
                <a:rPr lang="fr-FR" sz="1400" smtClean="0">
                  <a:solidFill>
                    <a:srgbClr val="000000"/>
                  </a:solidFill>
                </a:rPr>
                <a:t>181</a:t>
              </a:r>
            </a:p>
            <a:p>
              <a:pPr algn="ctr"/>
              <a:r>
                <a:rPr lang="fr-FR" sz="1400" smtClean="0">
                  <a:solidFill>
                    <a:srgbClr val="000000"/>
                  </a:solidFill>
                </a:rPr>
                <a:t>107</a:t>
              </a:r>
              <a:endParaRPr lang="fr-FR" sz="1400">
                <a:solidFill>
                  <a:srgbClr val="000000"/>
                </a:solidFill>
              </a:endParaRPr>
            </a:p>
          </p:txBody>
        </p:sp>
        <p:sp>
          <p:nvSpPr>
            <p:cNvPr id="52" name="TextBox 51"/>
            <p:cNvSpPr txBox="1"/>
            <p:nvPr/>
          </p:nvSpPr>
          <p:spPr>
            <a:xfrm>
              <a:off x="6190671" y="5449857"/>
              <a:ext cx="482824" cy="738664"/>
            </a:xfrm>
            <a:prstGeom prst="rect">
              <a:avLst/>
            </a:prstGeom>
            <a:noFill/>
          </p:spPr>
          <p:txBody>
            <a:bodyPr wrap="none" rtlCol="0">
              <a:spAutoFit/>
            </a:bodyPr>
            <a:lstStyle/>
            <a:p>
              <a:pPr algn="ctr"/>
              <a:r>
                <a:rPr lang="fr-FR" sz="1400" smtClean="0">
                  <a:solidFill>
                    <a:srgbClr val="000000"/>
                  </a:solidFill>
                </a:rPr>
                <a:t>237</a:t>
              </a:r>
            </a:p>
            <a:p>
              <a:pPr algn="ctr"/>
              <a:r>
                <a:rPr lang="fr-FR" sz="1400" smtClean="0">
                  <a:solidFill>
                    <a:srgbClr val="000000"/>
                  </a:solidFill>
                </a:rPr>
                <a:t>148</a:t>
              </a:r>
            </a:p>
            <a:p>
              <a:pPr algn="ctr"/>
              <a:r>
                <a:rPr lang="fr-FR" sz="1400" smtClean="0">
                  <a:solidFill>
                    <a:srgbClr val="000000"/>
                  </a:solidFill>
                </a:rPr>
                <a:t>89</a:t>
              </a:r>
              <a:endParaRPr lang="fr-FR" sz="1400">
                <a:solidFill>
                  <a:srgbClr val="000000"/>
                </a:solidFill>
              </a:endParaRPr>
            </a:p>
          </p:txBody>
        </p:sp>
        <p:sp>
          <p:nvSpPr>
            <p:cNvPr id="53" name="TextBox 52"/>
            <p:cNvSpPr txBox="1"/>
            <p:nvPr/>
          </p:nvSpPr>
          <p:spPr>
            <a:xfrm>
              <a:off x="6946924" y="5449857"/>
              <a:ext cx="469487" cy="738664"/>
            </a:xfrm>
            <a:prstGeom prst="rect">
              <a:avLst/>
            </a:prstGeom>
            <a:noFill/>
          </p:spPr>
          <p:txBody>
            <a:bodyPr wrap="none" rtlCol="0">
              <a:spAutoFit/>
            </a:bodyPr>
            <a:lstStyle/>
            <a:p>
              <a:pPr algn="ctr"/>
              <a:r>
                <a:rPr lang="fr-FR" sz="1400" smtClean="0">
                  <a:solidFill>
                    <a:srgbClr val="000000"/>
                  </a:solidFill>
                </a:rPr>
                <a:t>115</a:t>
              </a:r>
            </a:p>
            <a:p>
              <a:pPr algn="ctr"/>
              <a:r>
                <a:rPr lang="fr-FR" sz="1400" smtClean="0">
                  <a:solidFill>
                    <a:srgbClr val="000000"/>
                  </a:solidFill>
                </a:rPr>
                <a:t>65</a:t>
              </a:r>
            </a:p>
            <a:p>
              <a:pPr algn="ctr"/>
              <a:r>
                <a:rPr lang="fr-FR" sz="1400" smtClean="0">
                  <a:solidFill>
                    <a:srgbClr val="000000"/>
                  </a:solidFill>
                </a:rPr>
                <a:t>50</a:t>
              </a:r>
              <a:endParaRPr lang="fr-FR" sz="1400">
                <a:solidFill>
                  <a:srgbClr val="000000"/>
                </a:solidFill>
              </a:endParaRPr>
            </a:p>
          </p:txBody>
        </p:sp>
        <p:sp>
          <p:nvSpPr>
            <p:cNvPr id="54" name="TextBox 53"/>
            <p:cNvSpPr txBox="1"/>
            <p:nvPr/>
          </p:nvSpPr>
          <p:spPr>
            <a:xfrm>
              <a:off x="7739530" y="5449857"/>
              <a:ext cx="383438" cy="738664"/>
            </a:xfrm>
            <a:prstGeom prst="rect">
              <a:avLst/>
            </a:prstGeom>
            <a:noFill/>
          </p:spPr>
          <p:txBody>
            <a:bodyPr wrap="none" rtlCol="0">
              <a:spAutoFit/>
            </a:bodyPr>
            <a:lstStyle/>
            <a:p>
              <a:pPr algn="ctr"/>
              <a:r>
                <a:rPr lang="fr-FR" sz="1400" smtClean="0">
                  <a:solidFill>
                    <a:srgbClr val="000000"/>
                  </a:solidFill>
                </a:rPr>
                <a:t>60</a:t>
              </a:r>
            </a:p>
            <a:p>
              <a:pPr algn="ctr"/>
              <a:r>
                <a:rPr lang="fr-FR" sz="1400" smtClean="0">
                  <a:solidFill>
                    <a:srgbClr val="000000"/>
                  </a:solidFill>
                </a:rPr>
                <a:t>33</a:t>
              </a:r>
            </a:p>
            <a:p>
              <a:pPr algn="ctr"/>
              <a:r>
                <a:rPr lang="fr-FR" sz="1400" smtClean="0">
                  <a:solidFill>
                    <a:srgbClr val="000000"/>
                  </a:solidFill>
                </a:rPr>
                <a:t>27</a:t>
              </a:r>
              <a:endParaRPr lang="fr-FR" sz="1400">
                <a:solidFill>
                  <a:srgbClr val="000000"/>
                </a:solidFill>
              </a:endParaRPr>
            </a:p>
          </p:txBody>
        </p:sp>
        <p:sp>
          <p:nvSpPr>
            <p:cNvPr id="55" name="TextBox 54"/>
            <p:cNvSpPr txBox="1"/>
            <p:nvPr/>
          </p:nvSpPr>
          <p:spPr>
            <a:xfrm>
              <a:off x="-2582" y="5449857"/>
              <a:ext cx="1685077" cy="738664"/>
            </a:xfrm>
            <a:prstGeom prst="rect">
              <a:avLst/>
            </a:prstGeom>
            <a:noFill/>
          </p:spPr>
          <p:txBody>
            <a:bodyPr wrap="none" rtlCol="0">
              <a:spAutoFit/>
            </a:bodyPr>
            <a:lstStyle/>
            <a:p>
              <a:pPr algn="r"/>
              <a:r>
                <a:rPr lang="fr-FR" sz="1400" dirty="0" smtClean="0">
                  <a:solidFill>
                    <a:srgbClr val="000000"/>
                  </a:solidFill>
                </a:rPr>
                <a:t>Total</a:t>
              </a:r>
            </a:p>
            <a:p>
              <a:pPr algn="r"/>
              <a:r>
                <a:rPr lang="fr-FR" sz="1400" dirty="0" smtClean="0">
                  <a:solidFill>
                    <a:srgbClr val="000000"/>
                  </a:solidFill>
                </a:rPr>
                <a:t>Déclaration patient</a:t>
              </a:r>
            </a:p>
            <a:p>
              <a:pPr algn="r"/>
              <a:r>
                <a:rPr lang="fr-FR" sz="1400" dirty="0" smtClean="0">
                  <a:solidFill>
                    <a:srgbClr val="000000"/>
                  </a:solidFill>
                </a:rPr>
                <a:t>Standard</a:t>
              </a:r>
              <a:endParaRPr lang="fr-FR" sz="1400" dirty="0">
                <a:solidFill>
                  <a:srgbClr val="000000"/>
                </a:solidFill>
              </a:endParaRPr>
            </a:p>
          </p:txBody>
        </p:sp>
        <p:sp>
          <p:nvSpPr>
            <p:cNvPr id="56" name="TextBox 55"/>
            <p:cNvSpPr txBox="1"/>
            <p:nvPr/>
          </p:nvSpPr>
          <p:spPr>
            <a:xfrm>
              <a:off x="2148027" y="4292598"/>
              <a:ext cx="738791" cy="307777"/>
            </a:xfrm>
            <a:prstGeom prst="rect">
              <a:avLst/>
            </a:prstGeom>
            <a:noFill/>
          </p:spPr>
          <p:txBody>
            <a:bodyPr wrap="none" rtlCol="0">
              <a:spAutoFit/>
            </a:bodyPr>
            <a:lstStyle/>
            <a:p>
              <a:pPr algn="ctr"/>
              <a:r>
                <a:rPr lang="fr-FR" sz="1400" dirty="0" smtClean="0">
                  <a:solidFill>
                    <a:srgbClr val="000000"/>
                  </a:solidFill>
                </a:rPr>
                <a:t>p=0,03</a:t>
              </a:r>
              <a:endParaRPr lang="fr-FR" sz="1400" dirty="0">
                <a:solidFill>
                  <a:srgbClr val="000000"/>
                </a:solidFill>
              </a:endParaRPr>
            </a:p>
          </p:txBody>
        </p:sp>
        <p:grpSp>
          <p:nvGrpSpPr>
            <p:cNvPr id="162" name="Group 106"/>
            <p:cNvGrpSpPr>
              <a:grpSpLocks noChangeAspect="1"/>
            </p:cNvGrpSpPr>
            <p:nvPr/>
          </p:nvGrpSpPr>
          <p:grpSpPr bwMode="auto">
            <a:xfrm>
              <a:off x="1927906" y="2369453"/>
              <a:ext cx="6011862" cy="1771563"/>
              <a:chOff x="1097" y="1636"/>
              <a:chExt cx="3570" cy="1052"/>
            </a:xfrm>
          </p:grpSpPr>
          <p:sp>
            <p:nvSpPr>
              <p:cNvPr id="164" name="Freeform 107"/>
              <p:cNvSpPr>
                <a:spLocks/>
              </p:cNvSpPr>
              <p:nvPr/>
            </p:nvSpPr>
            <p:spPr bwMode="auto">
              <a:xfrm>
                <a:off x="1097" y="1636"/>
                <a:ext cx="3570" cy="1040"/>
              </a:xfrm>
              <a:custGeom>
                <a:avLst/>
                <a:gdLst>
                  <a:gd name="T0" fmla="*/ 28 w 3570"/>
                  <a:gd name="T1" fmla="*/ 10 h 1040"/>
                  <a:gd name="T2" fmla="*/ 48 w 3570"/>
                  <a:gd name="T3" fmla="*/ 22 h 1040"/>
                  <a:gd name="T4" fmla="*/ 74 w 3570"/>
                  <a:gd name="T5" fmla="*/ 54 h 1040"/>
                  <a:gd name="T6" fmla="*/ 100 w 3570"/>
                  <a:gd name="T7" fmla="*/ 76 h 1040"/>
                  <a:gd name="T8" fmla="*/ 118 w 3570"/>
                  <a:gd name="T9" fmla="*/ 101 h 1040"/>
                  <a:gd name="T10" fmla="*/ 146 w 3570"/>
                  <a:gd name="T11" fmla="*/ 127 h 1040"/>
                  <a:gd name="T12" fmla="*/ 162 w 3570"/>
                  <a:gd name="T13" fmla="*/ 151 h 1040"/>
                  <a:gd name="T14" fmla="*/ 186 w 3570"/>
                  <a:gd name="T15" fmla="*/ 177 h 1040"/>
                  <a:gd name="T16" fmla="*/ 206 w 3570"/>
                  <a:gd name="T17" fmla="*/ 217 h 1040"/>
                  <a:gd name="T18" fmla="*/ 236 w 3570"/>
                  <a:gd name="T19" fmla="*/ 231 h 1040"/>
                  <a:gd name="T20" fmla="*/ 260 w 3570"/>
                  <a:gd name="T21" fmla="*/ 247 h 1040"/>
                  <a:gd name="T22" fmla="*/ 284 w 3570"/>
                  <a:gd name="T23" fmla="*/ 257 h 1040"/>
                  <a:gd name="T24" fmla="*/ 297 w 3570"/>
                  <a:gd name="T25" fmla="*/ 274 h 1040"/>
                  <a:gd name="T26" fmla="*/ 319 w 3570"/>
                  <a:gd name="T27" fmla="*/ 300 h 1040"/>
                  <a:gd name="T28" fmla="*/ 341 w 3570"/>
                  <a:gd name="T29" fmla="*/ 330 h 1040"/>
                  <a:gd name="T30" fmla="*/ 367 w 3570"/>
                  <a:gd name="T31" fmla="*/ 364 h 1040"/>
                  <a:gd name="T32" fmla="*/ 383 w 3570"/>
                  <a:gd name="T33" fmla="*/ 400 h 1040"/>
                  <a:gd name="T34" fmla="*/ 413 w 3570"/>
                  <a:gd name="T35" fmla="*/ 426 h 1040"/>
                  <a:gd name="T36" fmla="*/ 427 w 3570"/>
                  <a:gd name="T37" fmla="*/ 446 h 1040"/>
                  <a:gd name="T38" fmla="*/ 447 w 3570"/>
                  <a:gd name="T39" fmla="*/ 455 h 1040"/>
                  <a:gd name="T40" fmla="*/ 459 w 3570"/>
                  <a:gd name="T41" fmla="*/ 471 h 1040"/>
                  <a:gd name="T42" fmla="*/ 493 w 3570"/>
                  <a:gd name="T43" fmla="*/ 487 h 1040"/>
                  <a:gd name="T44" fmla="*/ 515 w 3570"/>
                  <a:gd name="T45" fmla="*/ 511 h 1040"/>
                  <a:gd name="T46" fmla="*/ 577 w 3570"/>
                  <a:gd name="T47" fmla="*/ 527 h 1040"/>
                  <a:gd name="T48" fmla="*/ 593 w 3570"/>
                  <a:gd name="T49" fmla="*/ 543 h 1040"/>
                  <a:gd name="T50" fmla="*/ 619 w 3570"/>
                  <a:gd name="T51" fmla="*/ 553 h 1040"/>
                  <a:gd name="T52" fmla="*/ 641 w 3570"/>
                  <a:gd name="T53" fmla="*/ 565 h 1040"/>
                  <a:gd name="T54" fmla="*/ 667 w 3570"/>
                  <a:gd name="T55" fmla="*/ 573 h 1040"/>
                  <a:gd name="T56" fmla="*/ 687 w 3570"/>
                  <a:gd name="T57" fmla="*/ 589 h 1040"/>
                  <a:gd name="T58" fmla="*/ 729 w 3570"/>
                  <a:gd name="T59" fmla="*/ 603 h 1040"/>
                  <a:gd name="T60" fmla="*/ 749 w 3570"/>
                  <a:gd name="T61" fmla="*/ 613 h 1040"/>
                  <a:gd name="T62" fmla="*/ 787 w 3570"/>
                  <a:gd name="T63" fmla="*/ 623 h 1040"/>
                  <a:gd name="T64" fmla="*/ 809 w 3570"/>
                  <a:gd name="T65" fmla="*/ 638 h 1040"/>
                  <a:gd name="T66" fmla="*/ 835 w 3570"/>
                  <a:gd name="T67" fmla="*/ 650 h 1040"/>
                  <a:gd name="T68" fmla="*/ 857 w 3570"/>
                  <a:gd name="T69" fmla="*/ 678 h 1040"/>
                  <a:gd name="T70" fmla="*/ 928 w 3570"/>
                  <a:gd name="T71" fmla="*/ 690 h 1040"/>
                  <a:gd name="T72" fmla="*/ 948 w 3570"/>
                  <a:gd name="T73" fmla="*/ 714 h 1040"/>
                  <a:gd name="T74" fmla="*/ 978 w 3570"/>
                  <a:gd name="T75" fmla="*/ 736 h 1040"/>
                  <a:gd name="T76" fmla="*/ 1010 w 3570"/>
                  <a:gd name="T77" fmla="*/ 752 h 1040"/>
                  <a:gd name="T78" fmla="*/ 1038 w 3570"/>
                  <a:gd name="T79" fmla="*/ 760 h 1040"/>
                  <a:gd name="T80" fmla="*/ 1092 w 3570"/>
                  <a:gd name="T81" fmla="*/ 776 h 1040"/>
                  <a:gd name="T82" fmla="*/ 1174 w 3570"/>
                  <a:gd name="T83" fmla="*/ 796 h 1040"/>
                  <a:gd name="T84" fmla="*/ 1208 w 3570"/>
                  <a:gd name="T85" fmla="*/ 813 h 1040"/>
                  <a:gd name="T86" fmla="*/ 1316 w 3570"/>
                  <a:gd name="T87" fmla="*/ 823 h 1040"/>
                  <a:gd name="T88" fmla="*/ 1368 w 3570"/>
                  <a:gd name="T89" fmla="*/ 845 h 1040"/>
                  <a:gd name="T90" fmla="*/ 1410 w 3570"/>
                  <a:gd name="T91" fmla="*/ 863 h 1040"/>
                  <a:gd name="T92" fmla="*/ 1458 w 3570"/>
                  <a:gd name="T93" fmla="*/ 877 h 1040"/>
                  <a:gd name="T94" fmla="*/ 1553 w 3570"/>
                  <a:gd name="T95" fmla="*/ 883 h 1040"/>
                  <a:gd name="T96" fmla="*/ 1581 w 3570"/>
                  <a:gd name="T97" fmla="*/ 903 h 1040"/>
                  <a:gd name="T98" fmla="*/ 1665 w 3570"/>
                  <a:gd name="T99" fmla="*/ 909 h 1040"/>
                  <a:gd name="T100" fmla="*/ 1813 w 3570"/>
                  <a:gd name="T101" fmla="*/ 923 h 1040"/>
                  <a:gd name="T102" fmla="*/ 1867 w 3570"/>
                  <a:gd name="T103" fmla="*/ 935 h 1040"/>
                  <a:gd name="T104" fmla="*/ 1987 w 3570"/>
                  <a:gd name="T105" fmla="*/ 947 h 1040"/>
                  <a:gd name="T106" fmla="*/ 2168 w 3570"/>
                  <a:gd name="T107" fmla="*/ 955 h 1040"/>
                  <a:gd name="T108" fmla="*/ 2216 w 3570"/>
                  <a:gd name="T109" fmla="*/ 967 h 1040"/>
                  <a:gd name="T110" fmla="*/ 2292 w 3570"/>
                  <a:gd name="T111" fmla="*/ 982 h 1040"/>
                  <a:gd name="T112" fmla="*/ 2482 w 3570"/>
                  <a:gd name="T113" fmla="*/ 996 h 1040"/>
                  <a:gd name="T114" fmla="*/ 2795 w 3570"/>
                  <a:gd name="T115" fmla="*/ 1010 h 1040"/>
                  <a:gd name="T116" fmla="*/ 3169 w 3570"/>
                  <a:gd name="T117" fmla="*/ 103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0" h="1040">
                    <a:moveTo>
                      <a:pt x="0" y="0"/>
                    </a:moveTo>
                    <a:lnTo>
                      <a:pt x="22" y="0"/>
                    </a:lnTo>
                    <a:lnTo>
                      <a:pt x="22" y="4"/>
                    </a:lnTo>
                    <a:lnTo>
                      <a:pt x="28" y="4"/>
                    </a:lnTo>
                    <a:lnTo>
                      <a:pt x="28" y="10"/>
                    </a:lnTo>
                    <a:lnTo>
                      <a:pt x="38" y="10"/>
                    </a:lnTo>
                    <a:lnTo>
                      <a:pt x="38" y="16"/>
                    </a:lnTo>
                    <a:lnTo>
                      <a:pt x="44" y="16"/>
                    </a:lnTo>
                    <a:lnTo>
                      <a:pt x="44" y="22"/>
                    </a:lnTo>
                    <a:lnTo>
                      <a:pt x="48" y="22"/>
                    </a:lnTo>
                    <a:lnTo>
                      <a:pt x="48" y="24"/>
                    </a:lnTo>
                    <a:lnTo>
                      <a:pt x="54" y="24"/>
                    </a:lnTo>
                    <a:lnTo>
                      <a:pt x="54" y="36"/>
                    </a:lnTo>
                    <a:lnTo>
                      <a:pt x="74" y="36"/>
                    </a:lnTo>
                    <a:lnTo>
                      <a:pt x="74" y="54"/>
                    </a:lnTo>
                    <a:lnTo>
                      <a:pt x="84" y="54"/>
                    </a:lnTo>
                    <a:lnTo>
                      <a:pt x="84" y="70"/>
                    </a:lnTo>
                    <a:lnTo>
                      <a:pt x="94" y="70"/>
                    </a:lnTo>
                    <a:lnTo>
                      <a:pt x="94" y="76"/>
                    </a:lnTo>
                    <a:lnTo>
                      <a:pt x="100" y="76"/>
                    </a:lnTo>
                    <a:lnTo>
                      <a:pt x="100" y="84"/>
                    </a:lnTo>
                    <a:lnTo>
                      <a:pt x="108" y="84"/>
                    </a:lnTo>
                    <a:lnTo>
                      <a:pt x="108" y="93"/>
                    </a:lnTo>
                    <a:lnTo>
                      <a:pt x="118" y="93"/>
                    </a:lnTo>
                    <a:lnTo>
                      <a:pt x="118" y="101"/>
                    </a:lnTo>
                    <a:lnTo>
                      <a:pt x="126" y="101"/>
                    </a:lnTo>
                    <a:lnTo>
                      <a:pt x="126" y="115"/>
                    </a:lnTo>
                    <a:lnTo>
                      <a:pt x="134" y="115"/>
                    </a:lnTo>
                    <a:lnTo>
                      <a:pt x="134" y="127"/>
                    </a:lnTo>
                    <a:lnTo>
                      <a:pt x="146" y="127"/>
                    </a:lnTo>
                    <a:lnTo>
                      <a:pt x="146" y="141"/>
                    </a:lnTo>
                    <a:lnTo>
                      <a:pt x="154" y="141"/>
                    </a:lnTo>
                    <a:lnTo>
                      <a:pt x="154" y="149"/>
                    </a:lnTo>
                    <a:lnTo>
                      <a:pt x="162" y="149"/>
                    </a:lnTo>
                    <a:lnTo>
                      <a:pt x="162" y="151"/>
                    </a:lnTo>
                    <a:lnTo>
                      <a:pt x="170" y="151"/>
                    </a:lnTo>
                    <a:lnTo>
                      <a:pt x="170" y="167"/>
                    </a:lnTo>
                    <a:lnTo>
                      <a:pt x="176" y="167"/>
                    </a:lnTo>
                    <a:lnTo>
                      <a:pt x="176" y="177"/>
                    </a:lnTo>
                    <a:lnTo>
                      <a:pt x="186" y="177"/>
                    </a:lnTo>
                    <a:lnTo>
                      <a:pt x="186" y="185"/>
                    </a:lnTo>
                    <a:lnTo>
                      <a:pt x="198" y="185"/>
                    </a:lnTo>
                    <a:lnTo>
                      <a:pt x="198" y="209"/>
                    </a:lnTo>
                    <a:lnTo>
                      <a:pt x="206" y="209"/>
                    </a:lnTo>
                    <a:lnTo>
                      <a:pt x="206" y="217"/>
                    </a:lnTo>
                    <a:lnTo>
                      <a:pt x="220" y="217"/>
                    </a:lnTo>
                    <a:lnTo>
                      <a:pt x="220" y="225"/>
                    </a:lnTo>
                    <a:lnTo>
                      <a:pt x="226" y="225"/>
                    </a:lnTo>
                    <a:lnTo>
                      <a:pt x="226" y="231"/>
                    </a:lnTo>
                    <a:lnTo>
                      <a:pt x="236" y="231"/>
                    </a:lnTo>
                    <a:lnTo>
                      <a:pt x="236" y="237"/>
                    </a:lnTo>
                    <a:lnTo>
                      <a:pt x="248" y="237"/>
                    </a:lnTo>
                    <a:lnTo>
                      <a:pt x="248" y="243"/>
                    </a:lnTo>
                    <a:lnTo>
                      <a:pt x="260" y="243"/>
                    </a:lnTo>
                    <a:lnTo>
                      <a:pt x="260" y="247"/>
                    </a:lnTo>
                    <a:lnTo>
                      <a:pt x="268" y="247"/>
                    </a:lnTo>
                    <a:lnTo>
                      <a:pt x="268" y="251"/>
                    </a:lnTo>
                    <a:lnTo>
                      <a:pt x="278" y="251"/>
                    </a:lnTo>
                    <a:lnTo>
                      <a:pt x="278" y="257"/>
                    </a:lnTo>
                    <a:lnTo>
                      <a:pt x="284" y="257"/>
                    </a:lnTo>
                    <a:lnTo>
                      <a:pt x="284" y="263"/>
                    </a:lnTo>
                    <a:lnTo>
                      <a:pt x="291" y="263"/>
                    </a:lnTo>
                    <a:lnTo>
                      <a:pt x="291" y="267"/>
                    </a:lnTo>
                    <a:lnTo>
                      <a:pt x="297" y="267"/>
                    </a:lnTo>
                    <a:lnTo>
                      <a:pt x="297" y="274"/>
                    </a:lnTo>
                    <a:lnTo>
                      <a:pt x="301" y="274"/>
                    </a:lnTo>
                    <a:lnTo>
                      <a:pt x="301" y="286"/>
                    </a:lnTo>
                    <a:lnTo>
                      <a:pt x="309" y="286"/>
                    </a:lnTo>
                    <a:lnTo>
                      <a:pt x="309" y="300"/>
                    </a:lnTo>
                    <a:lnTo>
                      <a:pt x="319" y="300"/>
                    </a:lnTo>
                    <a:lnTo>
                      <a:pt x="319" y="310"/>
                    </a:lnTo>
                    <a:lnTo>
                      <a:pt x="325" y="310"/>
                    </a:lnTo>
                    <a:lnTo>
                      <a:pt x="325" y="320"/>
                    </a:lnTo>
                    <a:lnTo>
                      <a:pt x="341" y="320"/>
                    </a:lnTo>
                    <a:lnTo>
                      <a:pt x="341" y="330"/>
                    </a:lnTo>
                    <a:lnTo>
                      <a:pt x="345" y="330"/>
                    </a:lnTo>
                    <a:lnTo>
                      <a:pt x="345" y="354"/>
                    </a:lnTo>
                    <a:lnTo>
                      <a:pt x="357" y="354"/>
                    </a:lnTo>
                    <a:lnTo>
                      <a:pt x="357" y="364"/>
                    </a:lnTo>
                    <a:lnTo>
                      <a:pt x="367" y="364"/>
                    </a:lnTo>
                    <a:lnTo>
                      <a:pt x="367" y="376"/>
                    </a:lnTo>
                    <a:lnTo>
                      <a:pt x="375" y="376"/>
                    </a:lnTo>
                    <a:lnTo>
                      <a:pt x="375" y="392"/>
                    </a:lnTo>
                    <a:lnTo>
                      <a:pt x="383" y="392"/>
                    </a:lnTo>
                    <a:lnTo>
                      <a:pt x="383" y="400"/>
                    </a:lnTo>
                    <a:lnTo>
                      <a:pt x="387" y="400"/>
                    </a:lnTo>
                    <a:lnTo>
                      <a:pt x="387" y="420"/>
                    </a:lnTo>
                    <a:lnTo>
                      <a:pt x="403" y="420"/>
                    </a:lnTo>
                    <a:lnTo>
                      <a:pt x="403" y="426"/>
                    </a:lnTo>
                    <a:lnTo>
                      <a:pt x="413" y="426"/>
                    </a:lnTo>
                    <a:lnTo>
                      <a:pt x="413" y="432"/>
                    </a:lnTo>
                    <a:lnTo>
                      <a:pt x="419" y="432"/>
                    </a:lnTo>
                    <a:lnTo>
                      <a:pt x="419" y="440"/>
                    </a:lnTo>
                    <a:lnTo>
                      <a:pt x="427" y="440"/>
                    </a:lnTo>
                    <a:lnTo>
                      <a:pt x="427" y="446"/>
                    </a:lnTo>
                    <a:lnTo>
                      <a:pt x="435" y="446"/>
                    </a:lnTo>
                    <a:lnTo>
                      <a:pt x="435" y="451"/>
                    </a:lnTo>
                    <a:lnTo>
                      <a:pt x="439" y="451"/>
                    </a:lnTo>
                    <a:lnTo>
                      <a:pt x="439" y="455"/>
                    </a:lnTo>
                    <a:lnTo>
                      <a:pt x="447" y="455"/>
                    </a:lnTo>
                    <a:lnTo>
                      <a:pt x="447" y="459"/>
                    </a:lnTo>
                    <a:lnTo>
                      <a:pt x="453" y="459"/>
                    </a:lnTo>
                    <a:lnTo>
                      <a:pt x="453" y="465"/>
                    </a:lnTo>
                    <a:lnTo>
                      <a:pt x="459" y="465"/>
                    </a:lnTo>
                    <a:lnTo>
                      <a:pt x="459" y="471"/>
                    </a:lnTo>
                    <a:lnTo>
                      <a:pt x="469" y="471"/>
                    </a:lnTo>
                    <a:lnTo>
                      <a:pt x="469" y="481"/>
                    </a:lnTo>
                    <a:lnTo>
                      <a:pt x="475" y="481"/>
                    </a:lnTo>
                    <a:lnTo>
                      <a:pt x="475" y="487"/>
                    </a:lnTo>
                    <a:lnTo>
                      <a:pt x="493" y="487"/>
                    </a:lnTo>
                    <a:lnTo>
                      <a:pt x="493" y="489"/>
                    </a:lnTo>
                    <a:lnTo>
                      <a:pt x="497" y="489"/>
                    </a:lnTo>
                    <a:lnTo>
                      <a:pt x="497" y="495"/>
                    </a:lnTo>
                    <a:lnTo>
                      <a:pt x="515" y="495"/>
                    </a:lnTo>
                    <a:lnTo>
                      <a:pt x="515" y="511"/>
                    </a:lnTo>
                    <a:lnTo>
                      <a:pt x="541" y="511"/>
                    </a:lnTo>
                    <a:lnTo>
                      <a:pt x="541" y="519"/>
                    </a:lnTo>
                    <a:lnTo>
                      <a:pt x="553" y="519"/>
                    </a:lnTo>
                    <a:lnTo>
                      <a:pt x="553" y="527"/>
                    </a:lnTo>
                    <a:lnTo>
                      <a:pt x="577" y="527"/>
                    </a:lnTo>
                    <a:lnTo>
                      <a:pt x="577" y="535"/>
                    </a:lnTo>
                    <a:lnTo>
                      <a:pt x="587" y="535"/>
                    </a:lnTo>
                    <a:lnTo>
                      <a:pt x="587" y="539"/>
                    </a:lnTo>
                    <a:lnTo>
                      <a:pt x="593" y="539"/>
                    </a:lnTo>
                    <a:lnTo>
                      <a:pt x="593" y="543"/>
                    </a:lnTo>
                    <a:lnTo>
                      <a:pt x="603" y="543"/>
                    </a:lnTo>
                    <a:lnTo>
                      <a:pt x="603" y="547"/>
                    </a:lnTo>
                    <a:lnTo>
                      <a:pt x="611" y="547"/>
                    </a:lnTo>
                    <a:lnTo>
                      <a:pt x="611" y="553"/>
                    </a:lnTo>
                    <a:lnTo>
                      <a:pt x="619" y="553"/>
                    </a:lnTo>
                    <a:lnTo>
                      <a:pt x="619" y="555"/>
                    </a:lnTo>
                    <a:lnTo>
                      <a:pt x="633" y="555"/>
                    </a:lnTo>
                    <a:lnTo>
                      <a:pt x="633" y="563"/>
                    </a:lnTo>
                    <a:lnTo>
                      <a:pt x="641" y="563"/>
                    </a:lnTo>
                    <a:lnTo>
                      <a:pt x="641" y="565"/>
                    </a:lnTo>
                    <a:lnTo>
                      <a:pt x="649" y="565"/>
                    </a:lnTo>
                    <a:lnTo>
                      <a:pt x="649" y="569"/>
                    </a:lnTo>
                    <a:lnTo>
                      <a:pt x="657" y="569"/>
                    </a:lnTo>
                    <a:lnTo>
                      <a:pt x="657" y="573"/>
                    </a:lnTo>
                    <a:lnTo>
                      <a:pt x="667" y="573"/>
                    </a:lnTo>
                    <a:lnTo>
                      <a:pt x="667" y="579"/>
                    </a:lnTo>
                    <a:lnTo>
                      <a:pt x="677" y="579"/>
                    </a:lnTo>
                    <a:lnTo>
                      <a:pt x="677" y="587"/>
                    </a:lnTo>
                    <a:lnTo>
                      <a:pt x="687" y="587"/>
                    </a:lnTo>
                    <a:lnTo>
                      <a:pt x="687" y="589"/>
                    </a:lnTo>
                    <a:lnTo>
                      <a:pt x="707" y="589"/>
                    </a:lnTo>
                    <a:lnTo>
                      <a:pt x="707" y="593"/>
                    </a:lnTo>
                    <a:lnTo>
                      <a:pt x="721" y="593"/>
                    </a:lnTo>
                    <a:lnTo>
                      <a:pt x="721" y="603"/>
                    </a:lnTo>
                    <a:lnTo>
                      <a:pt x="729" y="603"/>
                    </a:lnTo>
                    <a:lnTo>
                      <a:pt x="729" y="607"/>
                    </a:lnTo>
                    <a:lnTo>
                      <a:pt x="737" y="607"/>
                    </a:lnTo>
                    <a:lnTo>
                      <a:pt x="737" y="609"/>
                    </a:lnTo>
                    <a:lnTo>
                      <a:pt x="749" y="609"/>
                    </a:lnTo>
                    <a:lnTo>
                      <a:pt x="749" y="613"/>
                    </a:lnTo>
                    <a:lnTo>
                      <a:pt x="765" y="613"/>
                    </a:lnTo>
                    <a:lnTo>
                      <a:pt x="765" y="617"/>
                    </a:lnTo>
                    <a:lnTo>
                      <a:pt x="779" y="617"/>
                    </a:lnTo>
                    <a:lnTo>
                      <a:pt x="779" y="623"/>
                    </a:lnTo>
                    <a:lnTo>
                      <a:pt x="787" y="623"/>
                    </a:lnTo>
                    <a:lnTo>
                      <a:pt x="787" y="628"/>
                    </a:lnTo>
                    <a:lnTo>
                      <a:pt x="797" y="628"/>
                    </a:lnTo>
                    <a:lnTo>
                      <a:pt x="797" y="634"/>
                    </a:lnTo>
                    <a:lnTo>
                      <a:pt x="809" y="634"/>
                    </a:lnTo>
                    <a:lnTo>
                      <a:pt x="809" y="638"/>
                    </a:lnTo>
                    <a:lnTo>
                      <a:pt x="815" y="638"/>
                    </a:lnTo>
                    <a:lnTo>
                      <a:pt x="815" y="642"/>
                    </a:lnTo>
                    <a:lnTo>
                      <a:pt x="827" y="642"/>
                    </a:lnTo>
                    <a:lnTo>
                      <a:pt x="827" y="650"/>
                    </a:lnTo>
                    <a:lnTo>
                      <a:pt x="835" y="650"/>
                    </a:lnTo>
                    <a:lnTo>
                      <a:pt x="835" y="666"/>
                    </a:lnTo>
                    <a:lnTo>
                      <a:pt x="845" y="666"/>
                    </a:lnTo>
                    <a:lnTo>
                      <a:pt x="845" y="668"/>
                    </a:lnTo>
                    <a:lnTo>
                      <a:pt x="857" y="668"/>
                    </a:lnTo>
                    <a:lnTo>
                      <a:pt x="857" y="678"/>
                    </a:lnTo>
                    <a:lnTo>
                      <a:pt x="881" y="678"/>
                    </a:lnTo>
                    <a:lnTo>
                      <a:pt x="881" y="682"/>
                    </a:lnTo>
                    <a:lnTo>
                      <a:pt x="904" y="682"/>
                    </a:lnTo>
                    <a:lnTo>
                      <a:pt x="904" y="690"/>
                    </a:lnTo>
                    <a:lnTo>
                      <a:pt x="928" y="690"/>
                    </a:lnTo>
                    <a:lnTo>
                      <a:pt x="928" y="700"/>
                    </a:lnTo>
                    <a:lnTo>
                      <a:pt x="936" y="700"/>
                    </a:lnTo>
                    <a:lnTo>
                      <a:pt x="936" y="710"/>
                    </a:lnTo>
                    <a:lnTo>
                      <a:pt x="948" y="710"/>
                    </a:lnTo>
                    <a:lnTo>
                      <a:pt x="948" y="714"/>
                    </a:lnTo>
                    <a:lnTo>
                      <a:pt x="958" y="714"/>
                    </a:lnTo>
                    <a:lnTo>
                      <a:pt x="958" y="722"/>
                    </a:lnTo>
                    <a:lnTo>
                      <a:pt x="966" y="722"/>
                    </a:lnTo>
                    <a:lnTo>
                      <a:pt x="966" y="736"/>
                    </a:lnTo>
                    <a:lnTo>
                      <a:pt x="978" y="736"/>
                    </a:lnTo>
                    <a:lnTo>
                      <a:pt x="978" y="742"/>
                    </a:lnTo>
                    <a:lnTo>
                      <a:pt x="996" y="742"/>
                    </a:lnTo>
                    <a:lnTo>
                      <a:pt x="996" y="748"/>
                    </a:lnTo>
                    <a:lnTo>
                      <a:pt x="1010" y="748"/>
                    </a:lnTo>
                    <a:lnTo>
                      <a:pt x="1010" y="752"/>
                    </a:lnTo>
                    <a:lnTo>
                      <a:pt x="1018" y="752"/>
                    </a:lnTo>
                    <a:lnTo>
                      <a:pt x="1018" y="756"/>
                    </a:lnTo>
                    <a:lnTo>
                      <a:pt x="1028" y="756"/>
                    </a:lnTo>
                    <a:lnTo>
                      <a:pt x="1028" y="760"/>
                    </a:lnTo>
                    <a:lnTo>
                      <a:pt x="1038" y="760"/>
                    </a:lnTo>
                    <a:lnTo>
                      <a:pt x="1038" y="764"/>
                    </a:lnTo>
                    <a:lnTo>
                      <a:pt x="1052" y="764"/>
                    </a:lnTo>
                    <a:lnTo>
                      <a:pt x="1052" y="772"/>
                    </a:lnTo>
                    <a:lnTo>
                      <a:pt x="1092" y="772"/>
                    </a:lnTo>
                    <a:lnTo>
                      <a:pt x="1092" y="776"/>
                    </a:lnTo>
                    <a:lnTo>
                      <a:pt x="1108" y="776"/>
                    </a:lnTo>
                    <a:lnTo>
                      <a:pt x="1108" y="788"/>
                    </a:lnTo>
                    <a:lnTo>
                      <a:pt x="1138" y="788"/>
                    </a:lnTo>
                    <a:lnTo>
                      <a:pt x="1138" y="796"/>
                    </a:lnTo>
                    <a:lnTo>
                      <a:pt x="1174" y="796"/>
                    </a:lnTo>
                    <a:lnTo>
                      <a:pt x="1174" y="803"/>
                    </a:lnTo>
                    <a:lnTo>
                      <a:pt x="1180" y="803"/>
                    </a:lnTo>
                    <a:lnTo>
                      <a:pt x="1180" y="809"/>
                    </a:lnTo>
                    <a:lnTo>
                      <a:pt x="1208" y="809"/>
                    </a:lnTo>
                    <a:lnTo>
                      <a:pt x="1208" y="813"/>
                    </a:lnTo>
                    <a:lnTo>
                      <a:pt x="1216" y="813"/>
                    </a:lnTo>
                    <a:lnTo>
                      <a:pt x="1216" y="821"/>
                    </a:lnTo>
                    <a:lnTo>
                      <a:pt x="1298" y="821"/>
                    </a:lnTo>
                    <a:lnTo>
                      <a:pt x="1298" y="823"/>
                    </a:lnTo>
                    <a:lnTo>
                      <a:pt x="1316" y="823"/>
                    </a:lnTo>
                    <a:lnTo>
                      <a:pt x="1316" y="833"/>
                    </a:lnTo>
                    <a:lnTo>
                      <a:pt x="1358" y="833"/>
                    </a:lnTo>
                    <a:lnTo>
                      <a:pt x="1358" y="839"/>
                    </a:lnTo>
                    <a:lnTo>
                      <a:pt x="1368" y="839"/>
                    </a:lnTo>
                    <a:lnTo>
                      <a:pt x="1368" y="845"/>
                    </a:lnTo>
                    <a:lnTo>
                      <a:pt x="1378" y="845"/>
                    </a:lnTo>
                    <a:lnTo>
                      <a:pt x="1378" y="857"/>
                    </a:lnTo>
                    <a:lnTo>
                      <a:pt x="1400" y="857"/>
                    </a:lnTo>
                    <a:lnTo>
                      <a:pt x="1400" y="863"/>
                    </a:lnTo>
                    <a:lnTo>
                      <a:pt x="1410" y="863"/>
                    </a:lnTo>
                    <a:lnTo>
                      <a:pt x="1410" y="867"/>
                    </a:lnTo>
                    <a:lnTo>
                      <a:pt x="1448" y="867"/>
                    </a:lnTo>
                    <a:lnTo>
                      <a:pt x="1448" y="873"/>
                    </a:lnTo>
                    <a:lnTo>
                      <a:pt x="1458" y="873"/>
                    </a:lnTo>
                    <a:lnTo>
                      <a:pt x="1458" y="877"/>
                    </a:lnTo>
                    <a:lnTo>
                      <a:pt x="1490" y="877"/>
                    </a:lnTo>
                    <a:lnTo>
                      <a:pt x="1490" y="879"/>
                    </a:lnTo>
                    <a:lnTo>
                      <a:pt x="1543" y="879"/>
                    </a:lnTo>
                    <a:lnTo>
                      <a:pt x="1543" y="883"/>
                    </a:lnTo>
                    <a:lnTo>
                      <a:pt x="1553" y="883"/>
                    </a:lnTo>
                    <a:lnTo>
                      <a:pt x="1553" y="891"/>
                    </a:lnTo>
                    <a:lnTo>
                      <a:pt x="1565" y="891"/>
                    </a:lnTo>
                    <a:lnTo>
                      <a:pt x="1565" y="899"/>
                    </a:lnTo>
                    <a:lnTo>
                      <a:pt x="1581" y="899"/>
                    </a:lnTo>
                    <a:lnTo>
                      <a:pt x="1581" y="903"/>
                    </a:lnTo>
                    <a:lnTo>
                      <a:pt x="1603" y="903"/>
                    </a:lnTo>
                    <a:lnTo>
                      <a:pt x="1603" y="907"/>
                    </a:lnTo>
                    <a:lnTo>
                      <a:pt x="1617" y="907"/>
                    </a:lnTo>
                    <a:lnTo>
                      <a:pt x="1617" y="909"/>
                    </a:lnTo>
                    <a:lnTo>
                      <a:pt x="1665" y="909"/>
                    </a:lnTo>
                    <a:lnTo>
                      <a:pt x="1665" y="915"/>
                    </a:lnTo>
                    <a:lnTo>
                      <a:pt x="1705" y="915"/>
                    </a:lnTo>
                    <a:lnTo>
                      <a:pt x="1705" y="919"/>
                    </a:lnTo>
                    <a:lnTo>
                      <a:pt x="1813" y="919"/>
                    </a:lnTo>
                    <a:lnTo>
                      <a:pt x="1813" y="923"/>
                    </a:lnTo>
                    <a:lnTo>
                      <a:pt x="1835" y="923"/>
                    </a:lnTo>
                    <a:lnTo>
                      <a:pt x="1835" y="929"/>
                    </a:lnTo>
                    <a:lnTo>
                      <a:pt x="1859" y="929"/>
                    </a:lnTo>
                    <a:lnTo>
                      <a:pt x="1859" y="935"/>
                    </a:lnTo>
                    <a:lnTo>
                      <a:pt x="1867" y="935"/>
                    </a:lnTo>
                    <a:lnTo>
                      <a:pt x="1867" y="941"/>
                    </a:lnTo>
                    <a:lnTo>
                      <a:pt x="1979" y="941"/>
                    </a:lnTo>
                    <a:lnTo>
                      <a:pt x="1979" y="945"/>
                    </a:lnTo>
                    <a:lnTo>
                      <a:pt x="1987" y="945"/>
                    </a:lnTo>
                    <a:lnTo>
                      <a:pt x="1987" y="947"/>
                    </a:lnTo>
                    <a:lnTo>
                      <a:pt x="2001" y="947"/>
                    </a:lnTo>
                    <a:lnTo>
                      <a:pt x="2001" y="951"/>
                    </a:lnTo>
                    <a:lnTo>
                      <a:pt x="2138" y="951"/>
                    </a:lnTo>
                    <a:lnTo>
                      <a:pt x="2138" y="955"/>
                    </a:lnTo>
                    <a:lnTo>
                      <a:pt x="2168" y="955"/>
                    </a:lnTo>
                    <a:lnTo>
                      <a:pt x="2168" y="961"/>
                    </a:lnTo>
                    <a:lnTo>
                      <a:pt x="2176" y="961"/>
                    </a:lnTo>
                    <a:lnTo>
                      <a:pt x="2176" y="963"/>
                    </a:lnTo>
                    <a:lnTo>
                      <a:pt x="2216" y="963"/>
                    </a:lnTo>
                    <a:lnTo>
                      <a:pt x="2216" y="967"/>
                    </a:lnTo>
                    <a:lnTo>
                      <a:pt x="2256" y="967"/>
                    </a:lnTo>
                    <a:lnTo>
                      <a:pt x="2256" y="975"/>
                    </a:lnTo>
                    <a:lnTo>
                      <a:pt x="2284" y="975"/>
                    </a:lnTo>
                    <a:lnTo>
                      <a:pt x="2284" y="982"/>
                    </a:lnTo>
                    <a:lnTo>
                      <a:pt x="2292" y="982"/>
                    </a:lnTo>
                    <a:lnTo>
                      <a:pt x="2292" y="986"/>
                    </a:lnTo>
                    <a:lnTo>
                      <a:pt x="2358" y="986"/>
                    </a:lnTo>
                    <a:lnTo>
                      <a:pt x="2358" y="990"/>
                    </a:lnTo>
                    <a:lnTo>
                      <a:pt x="2482" y="990"/>
                    </a:lnTo>
                    <a:lnTo>
                      <a:pt x="2482" y="996"/>
                    </a:lnTo>
                    <a:lnTo>
                      <a:pt x="2576" y="996"/>
                    </a:lnTo>
                    <a:lnTo>
                      <a:pt x="2576" y="1004"/>
                    </a:lnTo>
                    <a:lnTo>
                      <a:pt x="2704" y="1004"/>
                    </a:lnTo>
                    <a:lnTo>
                      <a:pt x="2704" y="1010"/>
                    </a:lnTo>
                    <a:lnTo>
                      <a:pt x="2795" y="1010"/>
                    </a:lnTo>
                    <a:lnTo>
                      <a:pt x="2795" y="1014"/>
                    </a:lnTo>
                    <a:lnTo>
                      <a:pt x="2833" y="1014"/>
                    </a:lnTo>
                    <a:lnTo>
                      <a:pt x="2833" y="1020"/>
                    </a:lnTo>
                    <a:lnTo>
                      <a:pt x="3169" y="1020"/>
                    </a:lnTo>
                    <a:lnTo>
                      <a:pt x="3169" y="1030"/>
                    </a:lnTo>
                    <a:lnTo>
                      <a:pt x="3326" y="1030"/>
                    </a:lnTo>
                    <a:lnTo>
                      <a:pt x="3326" y="1040"/>
                    </a:lnTo>
                    <a:lnTo>
                      <a:pt x="3570" y="104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5" name="Line 108"/>
              <p:cNvSpPr>
                <a:spLocks noChangeShapeType="1"/>
              </p:cNvSpPr>
              <p:nvPr/>
            </p:nvSpPr>
            <p:spPr bwMode="auto">
              <a:xfrm>
                <a:off x="4521"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6" name="Line 109"/>
              <p:cNvSpPr>
                <a:spLocks noChangeShapeType="1"/>
              </p:cNvSpPr>
              <p:nvPr/>
            </p:nvSpPr>
            <p:spPr bwMode="auto">
              <a:xfrm flipH="1">
                <a:off x="4509"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7" name="Line 110"/>
              <p:cNvSpPr>
                <a:spLocks noChangeShapeType="1"/>
              </p:cNvSpPr>
              <p:nvPr/>
            </p:nvSpPr>
            <p:spPr bwMode="auto">
              <a:xfrm>
                <a:off x="4539"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8" name="Line 111"/>
              <p:cNvSpPr>
                <a:spLocks noChangeShapeType="1"/>
              </p:cNvSpPr>
              <p:nvPr/>
            </p:nvSpPr>
            <p:spPr bwMode="auto">
              <a:xfrm flipH="1">
                <a:off x="4527"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69" name="Line 112"/>
              <p:cNvSpPr>
                <a:spLocks noChangeShapeType="1"/>
              </p:cNvSpPr>
              <p:nvPr/>
            </p:nvSpPr>
            <p:spPr bwMode="auto">
              <a:xfrm>
                <a:off x="4561"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0" name="Line 113"/>
              <p:cNvSpPr>
                <a:spLocks noChangeShapeType="1"/>
              </p:cNvSpPr>
              <p:nvPr/>
            </p:nvSpPr>
            <p:spPr bwMode="auto">
              <a:xfrm flipH="1">
                <a:off x="4549"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1" name="Line 114"/>
              <p:cNvSpPr>
                <a:spLocks noChangeShapeType="1"/>
              </p:cNvSpPr>
              <p:nvPr/>
            </p:nvSpPr>
            <p:spPr bwMode="auto">
              <a:xfrm>
                <a:off x="4565"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2" name="Line 115"/>
              <p:cNvSpPr>
                <a:spLocks noChangeShapeType="1"/>
              </p:cNvSpPr>
              <p:nvPr/>
            </p:nvSpPr>
            <p:spPr bwMode="auto">
              <a:xfrm flipH="1">
                <a:off x="4553"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3" name="Line 116"/>
              <p:cNvSpPr>
                <a:spLocks noChangeShapeType="1"/>
              </p:cNvSpPr>
              <p:nvPr/>
            </p:nvSpPr>
            <p:spPr bwMode="auto">
              <a:xfrm>
                <a:off x="4396" y="265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4" name="Line 117"/>
              <p:cNvSpPr>
                <a:spLocks noChangeShapeType="1"/>
              </p:cNvSpPr>
              <p:nvPr/>
            </p:nvSpPr>
            <p:spPr bwMode="auto">
              <a:xfrm flipH="1">
                <a:off x="4384" y="266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5" name="Line 118"/>
              <p:cNvSpPr>
                <a:spLocks noChangeShapeType="1"/>
              </p:cNvSpPr>
              <p:nvPr/>
            </p:nvSpPr>
            <p:spPr bwMode="auto">
              <a:xfrm>
                <a:off x="4398" y="265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6" name="Line 119"/>
              <p:cNvSpPr>
                <a:spLocks noChangeShapeType="1"/>
              </p:cNvSpPr>
              <p:nvPr/>
            </p:nvSpPr>
            <p:spPr bwMode="auto">
              <a:xfrm flipH="1">
                <a:off x="4386" y="266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7" name="Line 120"/>
              <p:cNvSpPr>
                <a:spLocks noChangeShapeType="1"/>
              </p:cNvSpPr>
              <p:nvPr/>
            </p:nvSpPr>
            <p:spPr bwMode="auto">
              <a:xfrm>
                <a:off x="4240"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8" name="Line 121"/>
              <p:cNvSpPr>
                <a:spLocks noChangeShapeType="1"/>
              </p:cNvSpPr>
              <p:nvPr/>
            </p:nvSpPr>
            <p:spPr bwMode="auto">
              <a:xfrm flipH="1">
                <a:off x="4228"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79" name="Line 122"/>
              <p:cNvSpPr>
                <a:spLocks noChangeShapeType="1"/>
              </p:cNvSpPr>
              <p:nvPr/>
            </p:nvSpPr>
            <p:spPr bwMode="auto">
              <a:xfrm>
                <a:off x="4212"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0" name="Line 123"/>
              <p:cNvSpPr>
                <a:spLocks noChangeShapeType="1"/>
              </p:cNvSpPr>
              <p:nvPr/>
            </p:nvSpPr>
            <p:spPr bwMode="auto">
              <a:xfrm flipH="1">
                <a:off x="4200"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1" name="Line 124"/>
              <p:cNvSpPr>
                <a:spLocks noChangeShapeType="1"/>
              </p:cNvSpPr>
              <p:nvPr/>
            </p:nvSpPr>
            <p:spPr bwMode="auto">
              <a:xfrm>
                <a:off x="4206"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2" name="Line 125"/>
              <p:cNvSpPr>
                <a:spLocks noChangeShapeType="1"/>
              </p:cNvSpPr>
              <p:nvPr/>
            </p:nvSpPr>
            <p:spPr bwMode="auto">
              <a:xfrm flipH="1">
                <a:off x="4194"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3" name="Line 126"/>
              <p:cNvSpPr>
                <a:spLocks noChangeShapeType="1"/>
              </p:cNvSpPr>
              <p:nvPr/>
            </p:nvSpPr>
            <p:spPr bwMode="auto">
              <a:xfrm>
                <a:off x="4202"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4" name="Line 127"/>
              <p:cNvSpPr>
                <a:spLocks noChangeShapeType="1"/>
              </p:cNvSpPr>
              <p:nvPr/>
            </p:nvSpPr>
            <p:spPr bwMode="auto">
              <a:xfrm flipH="1">
                <a:off x="4190"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5" name="Line 128"/>
              <p:cNvSpPr>
                <a:spLocks noChangeShapeType="1"/>
              </p:cNvSpPr>
              <p:nvPr/>
            </p:nvSpPr>
            <p:spPr bwMode="auto">
              <a:xfrm>
                <a:off x="4198"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6" name="Line 129"/>
              <p:cNvSpPr>
                <a:spLocks noChangeShapeType="1"/>
              </p:cNvSpPr>
              <p:nvPr/>
            </p:nvSpPr>
            <p:spPr bwMode="auto">
              <a:xfrm flipH="1">
                <a:off x="4186"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7" name="Line 130"/>
              <p:cNvSpPr>
                <a:spLocks noChangeShapeType="1"/>
              </p:cNvSpPr>
              <p:nvPr/>
            </p:nvSpPr>
            <p:spPr bwMode="auto">
              <a:xfrm>
                <a:off x="4134"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8" name="Line 131"/>
              <p:cNvSpPr>
                <a:spLocks noChangeShapeType="1"/>
              </p:cNvSpPr>
              <p:nvPr/>
            </p:nvSpPr>
            <p:spPr bwMode="auto">
              <a:xfrm flipH="1">
                <a:off x="4122"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89" name="Line 132"/>
              <p:cNvSpPr>
                <a:spLocks noChangeShapeType="1"/>
              </p:cNvSpPr>
              <p:nvPr/>
            </p:nvSpPr>
            <p:spPr bwMode="auto">
              <a:xfrm>
                <a:off x="4130"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0" name="Line 133"/>
              <p:cNvSpPr>
                <a:spLocks noChangeShapeType="1"/>
              </p:cNvSpPr>
              <p:nvPr/>
            </p:nvSpPr>
            <p:spPr bwMode="auto">
              <a:xfrm flipH="1">
                <a:off x="4118"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1" name="Line 134"/>
              <p:cNvSpPr>
                <a:spLocks noChangeShapeType="1"/>
              </p:cNvSpPr>
              <p:nvPr/>
            </p:nvSpPr>
            <p:spPr bwMode="auto">
              <a:xfrm>
                <a:off x="4126"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2" name="Line 135"/>
              <p:cNvSpPr>
                <a:spLocks noChangeShapeType="1"/>
              </p:cNvSpPr>
              <p:nvPr/>
            </p:nvSpPr>
            <p:spPr bwMode="auto">
              <a:xfrm flipH="1">
                <a:off x="4114"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3" name="Line 136"/>
              <p:cNvSpPr>
                <a:spLocks noChangeShapeType="1"/>
              </p:cNvSpPr>
              <p:nvPr/>
            </p:nvSpPr>
            <p:spPr bwMode="auto">
              <a:xfrm>
                <a:off x="4120"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4" name="Line 137"/>
              <p:cNvSpPr>
                <a:spLocks noChangeShapeType="1"/>
              </p:cNvSpPr>
              <p:nvPr/>
            </p:nvSpPr>
            <p:spPr bwMode="auto">
              <a:xfrm flipH="1">
                <a:off x="4108"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5" name="Line 138"/>
              <p:cNvSpPr>
                <a:spLocks noChangeShapeType="1"/>
              </p:cNvSpPr>
              <p:nvPr/>
            </p:nvSpPr>
            <p:spPr bwMode="auto">
              <a:xfrm>
                <a:off x="4088"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6" name="Line 139"/>
              <p:cNvSpPr>
                <a:spLocks noChangeShapeType="1"/>
              </p:cNvSpPr>
              <p:nvPr/>
            </p:nvSpPr>
            <p:spPr bwMode="auto">
              <a:xfrm flipH="1">
                <a:off x="4076"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7" name="Line 140"/>
              <p:cNvSpPr>
                <a:spLocks noChangeShapeType="1"/>
              </p:cNvSpPr>
              <p:nvPr/>
            </p:nvSpPr>
            <p:spPr bwMode="auto">
              <a:xfrm>
                <a:off x="4084"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8" name="Line 141"/>
              <p:cNvSpPr>
                <a:spLocks noChangeShapeType="1"/>
              </p:cNvSpPr>
              <p:nvPr/>
            </p:nvSpPr>
            <p:spPr bwMode="auto">
              <a:xfrm flipH="1">
                <a:off x="4072"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199" name="Line 142"/>
              <p:cNvSpPr>
                <a:spLocks noChangeShapeType="1"/>
              </p:cNvSpPr>
              <p:nvPr/>
            </p:nvSpPr>
            <p:spPr bwMode="auto">
              <a:xfrm>
                <a:off x="4072"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0" name="Line 143"/>
              <p:cNvSpPr>
                <a:spLocks noChangeShapeType="1"/>
              </p:cNvSpPr>
              <p:nvPr/>
            </p:nvSpPr>
            <p:spPr bwMode="auto">
              <a:xfrm flipH="1">
                <a:off x="4060"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1" name="Line 144"/>
              <p:cNvSpPr>
                <a:spLocks noChangeShapeType="1"/>
              </p:cNvSpPr>
              <p:nvPr/>
            </p:nvSpPr>
            <p:spPr bwMode="auto">
              <a:xfrm>
                <a:off x="4036"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2" name="Line 145"/>
              <p:cNvSpPr>
                <a:spLocks noChangeShapeType="1"/>
              </p:cNvSpPr>
              <p:nvPr/>
            </p:nvSpPr>
            <p:spPr bwMode="auto">
              <a:xfrm flipH="1">
                <a:off x="4024"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3" name="Line 146"/>
              <p:cNvSpPr>
                <a:spLocks noChangeShapeType="1"/>
              </p:cNvSpPr>
              <p:nvPr/>
            </p:nvSpPr>
            <p:spPr bwMode="auto">
              <a:xfrm>
                <a:off x="4030"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4" name="Line 147"/>
              <p:cNvSpPr>
                <a:spLocks noChangeShapeType="1"/>
              </p:cNvSpPr>
              <p:nvPr/>
            </p:nvSpPr>
            <p:spPr bwMode="auto">
              <a:xfrm flipH="1">
                <a:off x="4018"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5" name="Line 148"/>
              <p:cNvSpPr>
                <a:spLocks noChangeShapeType="1"/>
              </p:cNvSpPr>
              <p:nvPr/>
            </p:nvSpPr>
            <p:spPr bwMode="auto">
              <a:xfrm>
                <a:off x="3994"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6" name="Line 149"/>
              <p:cNvSpPr>
                <a:spLocks noChangeShapeType="1"/>
              </p:cNvSpPr>
              <p:nvPr/>
            </p:nvSpPr>
            <p:spPr bwMode="auto">
              <a:xfrm flipH="1">
                <a:off x="3982"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7" name="Line 150"/>
              <p:cNvSpPr>
                <a:spLocks noChangeShapeType="1"/>
              </p:cNvSpPr>
              <p:nvPr/>
            </p:nvSpPr>
            <p:spPr bwMode="auto">
              <a:xfrm>
                <a:off x="3982"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8" name="Line 151"/>
              <p:cNvSpPr>
                <a:spLocks noChangeShapeType="1"/>
              </p:cNvSpPr>
              <p:nvPr/>
            </p:nvSpPr>
            <p:spPr bwMode="auto">
              <a:xfrm flipH="1">
                <a:off x="3970"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09" name="Line 152"/>
              <p:cNvSpPr>
                <a:spLocks noChangeShapeType="1"/>
              </p:cNvSpPr>
              <p:nvPr/>
            </p:nvSpPr>
            <p:spPr bwMode="auto">
              <a:xfrm>
                <a:off x="3978"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0" name="Line 153"/>
              <p:cNvSpPr>
                <a:spLocks noChangeShapeType="1"/>
              </p:cNvSpPr>
              <p:nvPr/>
            </p:nvSpPr>
            <p:spPr bwMode="auto">
              <a:xfrm flipH="1">
                <a:off x="3966"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1" name="Line 154"/>
              <p:cNvSpPr>
                <a:spLocks noChangeShapeType="1"/>
              </p:cNvSpPr>
              <p:nvPr/>
            </p:nvSpPr>
            <p:spPr bwMode="auto">
              <a:xfrm>
                <a:off x="3974"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2" name="Line 155"/>
              <p:cNvSpPr>
                <a:spLocks noChangeShapeType="1"/>
              </p:cNvSpPr>
              <p:nvPr/>
            </p:nvSpPr>
            <p:spPr bwMode="auto">
              <a:xfrm flipH="1">
                <a:off x="3962"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3" name="Line 156"/>
              <p:cNvSpPr>
                <a:spLocks noChangeShapeType="1"/>
              </p:cNvSpPr>
              <p:nvPr/>
            </p:nvSpPr>
            <p:spPr bwMode="auto">
              <a:xfrm>
                <a:off x="3908" y="2638"/>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4" name="Line 157"/>
              <p:cNvSpPr>
                <a:spLocks noChangeShapeType="1"/>
              </p:cNvSpPr>
              <p:nvPr/>
            </p:nvSpPr>
            <p:spPr bwMode="auto">
              <a:xfrm flipH="1">
                <a:off x="3896" y="2650"/>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5" name="Line 158"/>
              <p:cNvSpPr>
                <a:spLocks noChangeShapeType="1"/>
              </p:cNvSpPr>
              <p:nvPr/>
            </p:nvSpPr>
            <p:spPr bwMode="auto">
              <a:xfrm>
                <a:off x="3938"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6" name="Line 159"/>
              <p:cNvSpPr>
                <a:spLocks noChangeShapeType="1"/>
              </p:cNvSpPr>
              <p:nvPr/>
            </p:nvSpPr>
            <p:spPr bwMode="auto">
              <a:xfrm flipH="1">
                <a:off x="3926"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7" name="Line 160"/>
              <p:cNvSpPr>
                <a:spLocks noChangeShapeType="1"/>
              </p:cNvSpPr>
              <p:nvPr/>
            </p:nvSpPr>
            <p:spPr bwMode="auto">
              <a:xfrm>
                <a:off x="3864" y="263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8" name="Line 161"/>
              <p:cNvSpPr>
                <a:spLocks noChangeShapeType="1"/>
              </p:cNvSpPr>
              <p:nvPr/>
            </p:nvSpPr>
            <p:spPr bwMode="auto">
              <a:xfrm flipH="1">
                <a:off x="3852" y="264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19" name="Line 162"/>
              <p:cNvSpPr>
                <a:spLocks noChangeShapeType="1"/>
              </p:cNvSpPr>
              <p:nvPr/>
            </p:nvSpPr>
            <p:spPr bwMode="auto">
              <a:xfrm>
                <a:off x="3830" y="263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0" name="Line 163"/>
              <p:cNvSpPr>
                <a:spLocks noChangeShapeType="1"/>
              </p:cNvSpPr>
              <p:nvPr/>
            </p:nvSpPr>
            <p:spPr bwMode="auto">
              <a:xfrm flipH="1">
                <a:off x="3818" y="264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1" name="Line 164"/>
              <p:cNvSpPr>
                <a:spLocks noChangeShapeType="1"/>
              </p:cNvSpPr>
              <p:nvPr/>
            </p:nvSpPr>
            <p:spPr bwMode="auto">
              <a:xfrm>
                <a:off x="3838" y="263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2" name="Line 165"/>
              <p:cNvSpPr>
                <a:spLocks noChangeShapeType="1"/>
              </p:cNvSpPr>
              <p:nvPr/>
            </p:nvSpPr>
            <p:spPr bwMode="auto">
              <a:xfrm flipH="1">
                <a:off x="3826" y="264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3" name="Line 166"/>
              <p:cNvSpPr>
                <a:spLocks noChangeShapeType="1"/>
              </p:cNvSpPr>
              <p:nvPr/>
            </p:nvSpPr>
            <p:spPr bwMode="auto">
              <a:xfrm>
                <a:off x="3753" y="2628"/>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4" name="Line 167"/>
              <p:cNvSpPr>
                <a:spLocks noChangeShapeType="1"/>
              </p:cNvSpPr>
              <p:nvPr/>
            </p:nvSpPr>
            <p:spPr bwMode="auto">
              <a:xfrm flipH="1">
                <a:off x="3741" y="2640"/>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5" name="Line 168"/>
              <p:cNvSpPr>
                <a:spLocks noChangeShapeType="1"/>
              </p:cNvSpPr>
              <p:nvPr/>
            </p:nvSpPr>
            <p:spPr bwMode="auto">
              <a:xfrm>
                <a:off x="3745" y="2628"/>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6" name="Line 169"/>
              <p:cNvSpPr>
                <a:spLocks noChangeShapeType="1"/>
              </p:cNvSpPr>
              <p:nvPr/>
            </p:nvSpPr>
            <p:spPr bwMode="auto">
              <a:xfrm flipH="1">
                <a:off x="3733" y="2640"/>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7" name="Line 170"/>
              <p:cNvSpPr>
                <a:spLocks noChangeShapeType="1"/>
              </p:cNvSpPr>
              <p:nvPr/>
            </p:nvSpPr>
            <p:spPr bwMode="auto">
              <a:xfrm>
                <a:off x="3739" y="2628"/>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8" name="Line 171"/>
              <p:cNvSpPr>
                <a:spLocks noChangeShapeType="1"/>
              </p:cNvSpPr>
              <p:nvPr/>
            </p:nvSpPr>
            <p:spPr bwMode="auto">
              <a:xfrm flipH="1">
                <a:off x="3727" y="2640"/>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29" name="Line 172"/>
              <p:cNvSpPr>
                <a:spLocks noChangeShapeType="1"/>
              </p:cNvSpPr>
              <p:nvPr/>
            </p:nvSpPr>
            <p:spPr bwMode="auto">
              <a:xfrm>
                <a:off x="3621" y="2620"/>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0" name="Line 173"/>
              <p:cNvSpPr>
                <a:spLocks noChangeShapeType="1"/>
              </p:cNvSpPr>
              <p:nvPr/>
            </p:nvSpPr>
            <p:spPr bwMode="auto">
              <a:xfrm flipH="1">
                <a:off x="3609" y="2632"/>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1" name="Line 174"/>
              <p:cNvSpPr>
                <a:spLocks noChangeShapeType="1"/>
              </p:cNvSpPr>
              <p:nvPr/>
            </p:nvSpPr>
            <p:spPr bwMode="auto">
              <a:xfrm>
                <a:off x="3615" y="2620"/>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2" name="Line 175"/>
              <p:cNvSpPr>
                <a:spLocks noChangeShapeType="1"/>
              </p:cNvSpPr>
              <p:nvPr/>
            </p:nvSpPr>
            <p:spPr bwMode="auto">
              <a:xfrm flipH="1">
                <a:off x="3603" y="2632"/>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3" name="Line 176"/>
              <p:cNvSpPr>
                <a:spLocks noChangeShapeType="1"/>
              </p:cNvSpPr>
              <p:nvPr/>
            </p:nvSpPr>
            <p:spPr bwMode="auto">
              <a:xfrm>
                <a:off x="3611" y="2620"/>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4" name="Line 177"/>
              <p:cNvSpPr>
                <a:spLocks noChangeShapeType="1"/>
              </p:cNvSpPr>
              <p:nvPr/>
            </p:nvSpPr>
            <p:spPr bwMode="auto">
              <a:xfrm flipH="1">
                <a:off x="3599" y="2632"/>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5" name="Line 178"/>
              <p:cNvSpPr>
                <a:spLocks noChangeShapeType="1"/>
              </p:cNvSpPr>
              <p:nvPr/>
            </p:nvSpPr>
            <p:spPr bwMode="auto">
              <a:xfrm>
                <a:off x="3575" y="2613"/>
                <a:ext cx="0" cy="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6" name="Line 179"/>
              <p:cNvSpPr>
                <a:spLocks noChangeShapeType="1"/>
              </p:cNvSpPr>
              <p:nvPr/>
            </p:nvSpPr>
            <p:spPr bwMode="auto">
              <a:xfrm flipH="1">
                <a:off x="3563" y="262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7" name="Line 180"/>
              <p:cNvSpPr>
                <a:spLocks noChangeShapeType="1"/>
              </p:cNvSpPr>
              <p:nvPr/>
            </p:nvSpPr>
            <p:spPr bwMode="auto">
              <a:xfrm>
                <a:off x="3579" y="2613"/>
                <a:ext cx="0" cy="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8" name="Line 181"/>
              <p:cNvSpPr>
                <a:spLocks noChangeShapeType="1"/>
              </p:cNvSpPr>
              <p:nvPr/>
            </p:nvSpPr>
            <p:spPr bwMode="auto">
              <a:xfrm flipH="1">
                <a:off x="3567" y="262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39" name="Line 182"/>
              <p:cNvSpPr>
                <a:spLocks noChangeShapeType="1"/>
              </p:cNvSpPr>
              <p:nvPr/>
            </p:nvSpPr>
            <p:spPr bwMode="auto">
              <a:xfrm>
                <a:off x="3553" y="2613"/>
                <a:ext cx="0" cy="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0" name="Line 183"/>
              <p:cNvSpPr>
                <a:spLocks noChangeShapeType="1"/>
              </p:cNvSpPr>
              <p:nvPr/>
            </p:nvSpPr>
            <p:spPr bwMode="auto">
              <a:xfrm flipH="1">
                <a:off x="3541" y="262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1" name="Line 184"/>
              <p:cNvSpPr>
                <a:spLocks noChangeShapeType="1"/>
              </p:cNvSpPr>
              <p:nvPr/>
            </p:nvSpPr>
            <p:spPr bwMode="auto">
              <a:xfrm>
                <a:off x="3525" y="2613"/>
                <a:ext cx="0" cy="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2" name="Line 185"/>
              <p:cNvSpPr>
                <a:spLocks noChangeShapeType="1"/>
              </p:cNvSpPr>
              <p:nvPr/>
            </p:nvSpPr>
            <p:spPr bwMode="auto">
              <a:xfrm flipH="1">
                <a:off x="3513" y="262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3" name="Line 186"/>
              <p:cNvSpPr>
                <a:spLocks noChangeShapeType="1"/>
              </p:cNvSpPr>
              <p:nvPr/>
            </p:nvSpPr>
            <p:spPr bwMode="auto">
              <a:xfrm>
                <a:off x="4068"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4" name="Line 187"/>
              <p:cNvSpPr>
                <a:spLocks noChangeShapeType="1"/>
              </p:cNvSpPr>
              <p:nvPr/>
            </p:nvSpPr>
            <p:spPr bwMode="auto">
              <a:xfrm flipH="1">
                <a:off x="4056"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5" name="Line 188"/>
              <p:cNvSpPr>
                <a:spLocks noChangeShapeType="1"/>
              </p:cNvSpPr>
              <p:nvPr/>
            </p:nvSpPr>
            <p:spPr bwMode="auto">
              <a:xfrm>
                <a:off x="4166"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6" name="Line 189"/>
              <p:cNvSpPr>
                <a:spLocks noChangeShapeType="1"/>
              </p:cNvSpPr>
              <p:nvPr/>
            </p:nvSpPr>
            <p:spPr bwMode="auto">
              <a:xfrm flipH="1">
                <a:off x="4154"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7" name="Line 190"/>
              <p:cNvSpPr>
                <a:spLocks noChangeShapeType="1"/>
              </p:cNvSpPr>
              <p:nvPr/>
            </p:nvSpPr>
            <p:spPr bwMode="auto">
              <a:xfrm>
                <a:off x="4302" y="265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8" name="Line 191"/>
              <p:cNvSpPr>
                <a:spLocks noChangeShapeType="1"/>
              </p:cNvSpPr>
              <p:nvPr/>
            </p:nvSpPr>
            <p:spPr bwMode="auto">
              <a:xfrm flipH="1">
                <a:off x="4290" y="266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49" name="Line 192"/>
              <p:cNvSpPr>
                <a:spLocks noChangeShapeType="1"/>
              </p:cNvSpPr>
              <p:nvPr/>
            </p:nvSpPr>
            <p:spPr bwMode="auto">
              <a:xfrm>
                <a:off x="4306" y="265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0" name="Line 193"/>
              <p:cNvSpPr>
                <a:spLocks noChangeShapeType="1"/>
              </p:cNvSpPr>
              <p:nvPr/>
            </p:nvSpPr>
            <p:spPr bwMode="auto">
              <a:xfrm flipH="1">
                <a:off x="4294" y="266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1" name="Line 194"/>
              <p:cNvSpPr>
                <a:spLocks noChangeShapeType="1"/>
              </p:cNvSpPr>
              <p:nvPr/>
            </p:nvSpPr>
            <p:spPr bwMode="auto">
              <a:xfrm>
                <a:off x="4451"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2" name="Line 195"/>
              <p:cNvSpPr>
                <a:spLocks noChangeShapeType="1"/>
              </p:cNvSpPr>
              <p:nvPr/>
            </p:nvSpPr>
            <p:spPr bwMode="auto">
              <a:xfrm flipH="1">
                <a:off x="4439"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3" name="Line 196"/>
              <p:cNvSpPr>
                <a:spLocks noChangeShapeType="1"/>
              </p:cNvSpPr>
              <p:nvPr/>
            </p:nvSpPr>
            <p:spPr bwMode="auto">
              <a:xfrm>
                <a:off x="4445"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4" name="Line 197"/>
              <p:cNvSpPr>
                <a:spLocks noChangeShapeType="1"/>
              </p:cNvSpPr>
              <p:nvPr/>
            </p:nvSpPr>
            <p:spPr bwMode="auto">
              <a:xfrm flipH="1">
                <a:off x="4433"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5" name="Line 198"/>
              <p:cNvSpPr>
                <a:spLocks noChangeShapeType="1"/>
              </p:cNvSpPr>
              <p:nvPr/>
            </p:nvSpPr>
            <p:spPr bwMode="auto">
              <a:xfrm>
                <a:off x="4449"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6" name="Line 199"/>
              <p:cNvSpPr>
                <a:spLocks noChangeShapeType="1"/>
              </p:cNvSpPr>
              <p:nvPr/>
            </p:nvSpPr>
            <p:spPr bwMode="auto">
              <a:xfrm flipH="1">
                <a:off x="4437"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7" name="Line 200"/>
              <p:cNvSpPr>
                <a:spLocks noChangeShapeType="1"/>
              </p:cNvSpPr>
              <p:nvPr/>
            </p:nvSpPr>
            <p:spPr bwMode="auto">
              <a:xfrm>
                <a:off x="4621"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8" name="Line 201"/>
              <p:cNvSpPr>
                <a:spLocks noChangeShapeType="1"/>
              </p:cNvSpPr>
              <p:nvPr/>
            </p:nvSpPr>
            <p:spPr bwMode="auto">
              <a:xfrm flipH="1">
                <a:off x="4609"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59" name="Line 202"/>
              <p:cNvSpPr>
                <a:spLocks noChangeShapeType="1"/>
              </p:cNvSpPr>
              <p:nvPr/>
            </p:nvSpPr>
            <p:spPr bwMode="auto">
              <a:xfrm>
                <a:off x="4615"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0" name="Line 203"/>
              <p:cNvSpPr>
                <a:spLocks noChangeShapeType="1"/>
              </p:cNvSpPr>
              <p:nvPr/>
            </p:nvSpPr>
            <p:spPr bwMode="auto">
              <a:xfrm flipH="1">
                <a:off x="4603"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1" name="Line 204"/>
              <p:cNvSpPr>
                <a:spLocks noChangeShapeType="1"/>
              </p:cNvSpPr>
              <p:nvPr/>
            </p:nvSpPr>
            <p:spPr bwMode="auto">
              <a:xfrm>
                <a:off x="4603"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2" name="Line 205"/>
              <p:cNvSpPr>
                <a:spLocks noChangeShapeType="1"/>
              </p:cNvSpPr>
              <p:nvPr/>
            </p:nvSpPr>
            <p:spPr bwMode="auto">
              <a:xfrm flipH="1">
                <a:off x="4591"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3" name="Line 206"/>
              <p:cNvSpPr>
                <a:spLocks noChangeShapeType="1"/>
              </p:cNvSpPr>
              <p:nvPr/>
            </p:nvSpPr>
            <p:spPr bwMode="auto">
              <a:xfrm>
                <a:off x="4627"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4" name="Line 207"/>
              <p:cNvSpPr>
                <a:spLocks noChangeShapeType="1"/>
              </p:cNvSpPr>
              <p:nvPr/>
            </p:nvSpPr>
            <p:spPr bwMode="auto">
              <a:xfrm flipH="1">
                <a:off x="4615"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5" name="Line 208"/>
              <p:cNvSpPr>
                <a:spLocks noChangeShapeType="1"/>
              </p:cNvSpPr>
              <p:nvPr/>
            </p:nvSpPr>
            <p:spPr bwMode="auto">
              <a:xfrm>
                <a:off x="4595"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6" name="Line 209"/>
              <p:cNvSpPr>
                <a:spLocks noChangeShapeType="1"/>
              </p:cNvSpPr>
              <p:nvPr/>
            </p:nvSpPr>
            <p:spPr bwMode="auto">
              <a:xfrm flipH="1">
                <a:off x="4583"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7" name="Line 210"/>
              <p:cNvSpPr>
                <a:spLocks noChangeShapeType="1"/>
              </p:cNvSpPr>
              <p:nvPr/>
            </p:nvSpPr>
            <p:spPr bwMode="auto">
              <a:xfrm>
                <a:off x="4599"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68" name="Line 211"/>
              <p:cNvSpPr>
                <a:spLocks noChangeShapeType="1"/>
              </p:cNvSpPr>
              <p:nvPr/>
            </p:nvSpPr>
            <p:spPr bwMode="auto">
              <a:xfrm flipH="1">
                <a:off x="4587"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271" name="Group 214"/>
            <p:cNvGrpSpPr>
              <a:grpSpLocks noChangeAspect="1"/>
            </p:cNvGrpSpPr>
            <p:nvPr/>
          </p:nvGrpSpPr>
          <p:grpSpPr bwMode="auto">
            <a:xfrm>
              <a:off x="1926317" y="2371267"/>
              <a:ext cx="6012313" cy="1612445"/>
              <a:chOff x="1096" y="1683"/>
              <a:chExt cx="3566" cy="960"/>
            </a:xfrm>
          </p:grpSpPr>
          <p:sp>
            <p:nvSpPr>
              <p:cNvPr id="273" name="Line 215"/>
              <p:cNvSpPr>
                <a:spLocks noChangeShapeType="1"/>
              </p:cNvSpPr>
              <p:nvPr/>
            </p:nvSpPr>
            <p:spPr bwMode="auto">
              <a:xfrm>
                <a:off x="3540" y="2556"/>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4" name="Line 216"/>
              <p:cNvSpPr>
                <a:spLocks noChangeShapeType="1"/>
              </p:cNvSpPr>
              <p:nvPr/>
            </p:nvSpPr>
            <p:spPr bwMode="auto">
              <a:xfrm flipH="1">
                <a:off x="3528" y="2568"/>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5" name="Line 217"/>
              <p:cNvSpPr>
                <a:spLocks noChangeShapeType="1"/>
              </p:cNvSpPr>
              <p:nvPr/>
            </p:nvSpPr>
            <p:spPr bwMode="auto">
              <a:xfrm>
                <a:off x="3642" y="2566"/>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6" name="Line 218"/>
              <p:cNvSpPr>
                <a:spLocks noChangeShapeType="1"/>
              </p:cNvSpPr>
              <p:nvPr/>
            </p:nvSpPr>
            <p:spPr bwMode="auto">
              <a:xfrm flipH="1">
                <a:off x="3630" y="257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7" name="Line 219"/>
              <p:cNvSpPr>
                <a:spLocks noChangeShapeType="1"/>
              </p:cNvSpPr>
              <p:nvPr/>
            </p:nvSpPr>
            <p:spPr bwMode="auto">
              <a:xfrm>
                <a:off x="3672" y="2572"/>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8" name="Line 220"/>
              <p:cNvSpPr>
                <a:spLocks noChangeShapeType="1"/>
              </p:cNvSpPr>
              <p:nvPr/>
            </p:nvSpPr>
            <p:spPr bwMode="auto">
              <a:xfrm flipH="1">
                <a:off x="3660" y="258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79" name="Line 221"/>
              <p:cNvSpPr>
                <a:spLocks noChangeShapeType="1"/>
              </p:cNvSpPr>
              <p:nvPr/>
            </p:nvSpPr>
            <p:spPr bwMode="auto">
              <a:xfrm>
                <a:off x="3678" y="2572"/>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0" name="Line 222"/>
              <p:cNvSpPr>
                <a:spLocks noChangeShapeType="1"/>
              </p:cNvSpPr>
              <p:nvPr/>
            </p:nvSpPr>
            <p:spPr bwMode="auto">
              <a:xfrm flipH="1">
                <a:off x="3666" y="258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1" name="Line 223"/>
              <p:cNvSpPr>
                <a:spLocks noChangeShapeType="1"/>
              </p:cNvSpPr>
              <p:nvPr/>
            </p:nvSpPr>
            <p:spPr bwMode="auto">
              <a:xfrm>
                <a:off x="3728" y="2572"/>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2" name="Line 224"/>
              <p:cNvSpPr>
                <a:spLocks noChangeShapeType="1"/>
              </p:cNvSpPr>
              <p:nvPr/>
            </p:nvSpPr>
            <p:spPr bwMode="auto">
              <a:xfrm flipH="1">
                <a:off x="3716" y="258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3" name="Line 225"/>
              <p:cNvSpPr>
                <a:spLocks noChangeShapeType="1"/>
              </p:cNvSpPr>
              <p:nvPr/>
            </p:nvSpPr>
            <p:spPr bwMode="auto">
              <a:xfrm>
                <a:off x="3734" y="2572"/>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4" name="Line 226"/>
              <p:cNvSpPr>
                <a:spLocks noChangeShapeType="1"/>
              </p:cNvSpPr>
              <p:nvPr/>
            </p:nvSpPr>
            <p:spPr bwMode="auto">
              <a:xfrm flipH="1">
                <a:off x="3722" y="258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5" name="Line 227"/>
              <p:cNvSpPr>
                <a:spLocks noChangeShapeType="1"/>
              </p:cNvSpPr>
              <p:nvPr/>
            </p:nvSpPr>
            <p:spPr bwMode="auto">
              <a:xfrm>
                <a:off x="3740" y="2572"/>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6" name="Line 228"/>
              <p:cNvSpPr>
                <a:spLocks noChangeShapeType="1"/>
              </p:cNvSpPr>
              <p:nvPr/>
            </p:nvSpPr>
            <p:spPr bwMode="auto">
              <a:xfrm flipH="1">
                <a:off x="3728" y="258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7" name="Line 229"/>
              <p:cNvSpPr>
                <a:spLocks noChangeShapeType="1"/>
              </p:cNvSpPr>
              <p:nvPr/>
            </p:nvSpPr>
            <p:spPr bwMode="auto">
              <a:xfrm>
                <a:off x="3808" y="257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8" name="Line 230"/>
              <p:cNvSpPr>
                <a:spLocks noChangeShapeType="1"/>
              </p:cNvSpPr>
              <p:nvPr/>
            </p:nvSpPr>
            <p:spPr bwMode="auto">
              <a:xfrm flipH="1">
                <a:off x="3796" y="259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89" name="Line 231"/>
              <p:cNvSpPr>
                <a:spLocks noChangeShapeType="1"/>
              </p:cNvSpPr>
              <p:nvPr/>
            </p:nvSpPr>
            <p:spPr bwMode="auto">
              <a:xfrm>
                <a:off x="3814" y="257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0" name="Line 232"/>
              <p:cNvSpPr>
                <a:spLocks noChangeShapeType="1"/>
              </p:cNvSpPr>
              <p:nvPr/>
            </p:nvSpPr>
            <p:spPr bwMode="auto">
              <a:xfrm flipH="1">
                <a:off x="3802" y="2591"/>
                <a:ext cx="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1" name="Line 233"/>
              <p:cNvSpPr>
                <a:spLocks noChangeShapeType="1"/>
              </p:cNvSpPr>
              <p:nvPr/>
            </p:nvSpPr>
            <p:spPr bwMode="auto">
              <a:xfrm>
                <a:off x="3827" y="2585"/>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2" name="Line 234"/>
              <p:cNvSpPr>
                <a:spLocks noChangeShapeType="1"/>
              </p:cNvSpPr>
              <p:nvPr/>
            </p:nvSpPr>
            <p:spPr bwMode="auto">
              <a:xfrm flipH="1">
                <a:off x="3814" y="2597"/>
                <a:ext cx="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3" name="Line 235"/>
              <p:cNvSpPr>
                <a:spLocks noChangeShapeType="1"/>
              </p:cNvSpPr>
              <p:nvPr/>
            </p:nvSpPr>
            <p:spPr bwMode="auto">
              <a:xfrm>
                <a:off x="3833" y="2585"/>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4" name="Line 236"/>
              <p:cNvSpPr>
                <a:spLocks noChangeShapeType="1"/>
              </p:cNvSpPr>
              <p:nvPr/>
            </p:nvSpPr>
            <p:spPr bwMode="auto">
              <a:xfrm flipH="1">
                <a:off x="3820" y="2597"/>
                <a:ext cx="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5" name="Line 237"/>
              <p:cNvSpPr>
                <a:spLocks noChangeShapeType="1"/>
              </p:cNvSpPr>
              <p:nvPr/>
            </p:nvSpPr>
            <p:spPr bwMode="auto">
              <a:xfrm>
                <a:off x="3839" y="2585"/>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6" name="Line 238"/>
              <p:cNvSpPr>
                <a:spLocks noChangeShapeType="1"/>
              </p:cNvSpPr>
              <p:nvPr/>
            </p:nvSpPr>
            <p:spPr bwMode="auto">
              <a:xfrm flipH="1">
                <a:off x="3827" y="2597"/>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7" name="Line 239"/>
              <p:cNvSpPr>
                <a:spLocks noChangeShapeType="1"/>
              </p:cNvSpPr>
              <p:nvPr/>
            </p:nvSpPr>
            <p:spPr bwMode="auto">
              <a:xfrm>
                <a:off x="3871" y="2585"/>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8" name="Line 240"/>
              <p:cNvSpPr>
                <a:spLocks noChangeShapeType="1"/>
              </p:cNvSpPr>
              <p:nvPr/>
            </p:nvSpPr>
            <p:spPr bwMode="auto">
              <a:xfrm flipH="1">
                <a:off x="3859" y="2597"/>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299" name="Line 241"/>
              <p:cNvSpPr>
                <a:spLocks noChangeShapeType="1"/>
              </p:cNvSpPr>
              <p:nvPr/>
            </p:nvSpPr>
            <p:spPr bwMode="auto">
              <a:xfrm>
                <a:off x="3907" y="2591"/>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0" name="Line 242"/>
              <p:cNvSpPr>
                <a:spLocks noChangeShapeType="1"/>
              </p:cNvSpPr>
              <p:nvPr/>
            </p:nvSpPr>
            <p:spPr bwMode="auto">
              <a:xfrm flipH="1">
                <a:off x="3895" y="2603"/>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1" name="Line 243"/>
              <p:cNvSpPr>
                <a:spLocks noChangeShapeType="1"/>
              </p:cNvSpPr>
              <p:nvPr/>
            </p:nvSpPr>
            <p:spPr bwMode="auto">
              <a:xfrm>
                <a:off x="3963" y="2591"/>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2" name="Line 244"/>
              <p:cNvSpPr>
                <a:spLocks noChangeShapeType="1"/>
              </p:cNvSpPr>
              <p:nvPr/>
            </p:nvSpPr>
            <p:spPr bwMode="auto">
              <a:xfrm flipH="1">
                <a:off x="3951" y="2603"/>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3" name="Line 245"/>
              <p:cNvSpPr>
                <a:spLocks noChangeShapeType="1"/>
              </p:cNvSpPr>
              <p:nvPr/>
            </p:nvSpPr>
            <p:spPr bwMode="auto">
              <a:xfrm>
                <a:off x="3969" y="2591"/>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4" name="Line 246"/>
              <p:cNvSpPr>
                <a:spLocks noChangeShapeType="1"/>
              </p:cNvSpPr>
              <p:nvPr/>
            </p:nvSpPr>
            <p:spPr bwMode="auto">
              <a:xfrm flipH="1">
                <a:off x="3957" y="2603"/>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5" name="Line 247"/>
              <p:cNvSpPr>
                <a:spLocks noChangeShapeType="1"/>
              </p:cNvSpPr>
              <p:nvPr/>
            </p:nvSpPr>
            <p:spPr bwMode="auto">
              <a:xfrm>
                <a:off x="3991" y="259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6" name="Line 248"/>
              <p:cNvSpPr>
                <a:spLocks noChangeShapeType="1"/>
              </p:cNvSpPr>
              <p:nvPr/>
            </p:nvSpPr>
            <p:spPr bwMode="auto">
              <a:xfrm flipH="1">
                <a:off x="3979" y="260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7" name="Line 249"/>
              <p:cNvSpPr>
                <a:spLocks noChangeShapeType="1"/>
              </p:cNvSpPr>
              <p:nvPr/>
            </p:nvSpPr>
            <p:spPr bwMode="auto">
              <a:xfrm>
                <a:off x="3983" y="259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8" name="Line 250"/>
              <p:cNvSpPr>
                <a:spLocks noChangeShapeType="1"/>
              </p:cNvSpPr>
              <p:nvPr/>
            </p:nvSpPr>
            <p:spPr bwMode="auto">
              <a:xfrm flipH="1">
                <a:off x="3971" y="260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09" name="Line 251"/>
              <p:cNvSpPr>
                <a:spLocks noChangeShapeType="1"/>
              </p:cNvSpPr>
              <p:nvPr/>
            </p:nvSpPr>
            <p:spPr bwMode="auto">
              <a:xfrm>
                <a:off x="4017" y="259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0" name="Line 252"/>
              <p:cNvSpPr>
                <a:spLocks noChangeShapeType="1"/>
              </p:cNvSpPr>
              <p:nvPr/>
            </p:nvSpPr>
            <p:spPr bwMode="auto">
              <a:xfrm flipH="1">
                <a:off x="4005" y="260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1" name="Line 253"/>
              <p:cNvSpPr>
                <a:spLocks noChangeShapeType="1"/>
              </p:cNvSpPr>
              <p:nvPr/>
            </p:nvSpPr>
            <p:spPr bwMode="auto">
              <a:xfrm>
                <a:off x="4025" y="2603"/>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2" name="Line 254"/>
              <p:cNvSpPr>
                <a:spLocks noChangeShapeType="1"/>
              </p:cNvSpPr>
              <p:nvPr/>
            </p:nvSpPr>
            <p:spPr bwMode="auto">
              <a:xfrm flipH="1">
                <a:off x="4013" y="261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3" name="Line 255"/>
              <p:cNvSpPr>
                <a:spLocks noChangeShapeType="1"/>
              </p:cNvSpPr>
              <p:nvPr/>
            </p:nvSpPr>
            <p:spPr bwMode="auto">
              <a:xfrm>
                <a:off x="4031" y="2603"/>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4" name="Line 256"/>
              <p:cNvSpPr>
                <a:spLocks noChangeShapeType="1"/>
              </p:cNvSpPr>
              <p:nvPr/>
            </p:nvSpPr>
            <p:spPr bwMode="auto">
              <a:xfrm flipH="1">
                <a:off x="4019" y="261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5" name="Line 257"/>
              <p:cNvSpPr>
                <a:spLocks noChangeShapeType="1"/>
              </p:cNvSpPr>
              <p:nvPr/>
            </p:nvSpPr>
            <p:spPr bwMode="auto">
              <a:xfrm>
                <a:off x="4049" y="2603"/>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6" name="Line 258"/>
              <p:cNvSpPr>
                <a:spLocks noChangeShapeType="1"/>
              </p:cNvSpPr>
              <p:nvPr/>
            </p:nvSpPr>
            <p:spPr bwMode="auto">
              <a:xfrm flipH="1">
                <a:off x="4037" y="261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7" name="Line 259"/>
              <p:cNvSpPr>
                <a:spLocks noChangeShapeType="1"/>
              </p:cNvSpPr>
              <p:nvPr/>
            </p:nvSpPr>
            <p:spPr bwMode="auto">
              <a:xfrm>
                <a:off x="4067"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8" name="Line 260"/>
              <p:cNvSpPr>
                <a:spLocks noChangeShapeType="1"/>
              </p:cNvSpPr>
              <p:nvPr/>
            </p:nvSpPr>
            <p:spPr bwMode="auto">
              <a:xfrm flipH="1">
                <a:off x="4055"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19" name="Line 261"/>
              <p:cNvSpPr>
                <a:spLocks noChangeShapeType="1"/>
              </p:cNvSpPr>
              <p:nvPr/>
            </p:nvSpPr>
            <p:spPr bwMode="auto">
              <a:xfrm>
                <a:off x="4077"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0" name="Line 262"/>
              <p:cNvSpPr>
                <a:spLocks noChangeShapeType="1"/>
              </p:cNvSpPr>
              <p:nvPr/>
            </p:nvSpPr>
            <p:spPr bwMode="auto">
              <a:xfrm flipH="1">
                <a:off x="4065"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1" name="Line 263"/>
              <p:cNvSpPr>
                <a:spLocks noChangeShapeType="1"/>
              </p:cNvSpPr>
              <p:nvPr/>
            </p:nvSpPr>
            <p:spPr bwMode="auto">
              <a:xfrm>
                <a:off x="4103"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2" name="Line 264"/>
              <p:cNvSpPr>
                <a:spLocks noChangeShapeType="1"/>
              </p:cNvSpPr>
              <p:nvPr/>
            </p:nvSpPr>
            <p:spPr bwMode="auto">
              <a:xfrm flipH="1">
                <a:off x="4091"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3" name="Line 265"/>
              <p:cNvSpPr>
                <a:spLocks noChangeShapeType="1"/>
              </p:cNvSpPr>
              <p:nvPr/>
            </p:nvSpPr>
            <p:spPr bwMode="auto">
              <a:xfrm>
                <a:off x="4125"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4" name="Line 266"/>
              <p:cNvSpPr>
                <a:spLocks noChangeShapeType="1"/>
              </p:cNvSpPr>
              <p:nvPr/>
            </p:nvSpPr>
            <p:spPr bwMode="auto">
              <a:xfrm flipH="1">
                <a:off x="4113"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5" name="Line 267"/>
              <p:cNvSpPr>
                <a:spLocks noChangeShapeType="1"/>
              </p:cNvSpPr>
              <p:nvPr/>
            </p:nvSpPr>
            <p:spPr bwMode="auto">
              <a:xfrm>
                <a:off x="4141"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6" name="Line 268"/>
              <p:cNvSpPr>
                <a:spLocks noChangeShapeType="1"/>
              </p:cNvSpPr>
              <p:nvPr/>
            </p:nvSpPr>
            <p:spPr bwMode="auto">
              <a:xfrm flipH="1">
                <a:off x="4129"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7" name="Line 269"/>
              <p:cNvSpPr>
                <a:spLocks noChangeShapeType="1"/>
              </p:cNvSpPr>
              <p:nvPr/>
            </p:nvSpPr>
            <p:spPr bwMode="auto">
              <a:xfrm>
                <a:off x="4133"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8" name="Line 270"/>
              <p:cNvSpPr>
                <a:spLocks noChangeShapeType="1"/>
              </p:cNvSpPr>
              <p:nvPr/>
            </p:nvSpPr>
            <p:spPr bwMode="auto">
              <a:xfrm flipH="1">
                <a:off x="4121"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29" name="Line 271"/>
              <p:cNvSpPr>
                <a:spLocks noChangeShapeType="1"/>
              </p:cNvSpPr>
              <p:nvPr/>
            </p:nvSpPr>
            <p:spPr bwMode="auto">
              <a:xfrm>
                <a:off x="4199"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0" name="Line 272"/>
              <p:cNvSpPr>
                <a:spLocks noChangeShapeType="1"/>
              </p:cNvSpPr>
              <p:nvPr/>
            </p:nvSpPr>
            <p:spPr bwMode="auto">
              <a:xfrm flipH="1">
                <a:off x="4187"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1" name="Line 273"/>
              <p:cNvSpPr>
                <a:spLocks noChangeShapeType="1"/>
              </p:cNvSpPr>
              <p:nvPr/>
            </p:nvSpPr>
            <p:spPr bwMode="auto">
              <a:xfrm>
                <a:off x="4189"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2" name="Line 274"/>
              <p:cNvSpPr>
                <a:spLocks noChangeShapeType="1"/>
              </p:cNvSpPr>
              <p:nvPr/>
            </p:nvSpPr>
            <p:spPr bwMode="auto">
              <a:xfrm flipH="1">
                <a:off x="4177"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3" name="Line 275"/>
              <p:cNvSpPr>
                <a:spLocks noChangeShapeType="1"/>
              </p:cNvSpPr>
              <p:nvPr/>
            </p:nvSpPr>
            <p:spPr bwMode="auto">
              <a:xfrm>
                <a:off x="4165"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4" name="Line 276"/>
              <p:cNvSpPr>
                <a:spLocks noChangeShapeType="1"/>
              </p:cNvSpPr>
              <p:nvPr/>
            </p:nvSpPr>
            <p:spPr bwMode="auto">
              <a:xfrm flipH="1">
                <a:off x="4153"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5" name="Line 277"/>
              <p:cNvSpPr>
                <a:spLocks noChangeShapeType="1"/>
              </p:cNvSpPr>
              <p:nvPr/>
            </p:nvSpPr>
            <p:spPr bwMode="auto">
              <a:xfrm>
                <a:off x="4171"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6" name="Line 278"/>
              <p:cNvSpPr>
                <a:spLocks noChangeShapeType="1"/>
              </p:cNvSpPr>
              <p:nvPr/>
            </p:nvSpPr>
            <p:spPr bwMode="auto">
              <a:xfrm flipH="1">
                <a:off x="4159"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7" name="Line 279"/>
              <p:cNvSpPr>
                <a:spLocks noChangeShapeType="1"/>
              </p:cNvSpPr>
              <p:nvPr/>
            </p:nvSpPr>
            <p:spPr bwMode="auto">
              <a:xfrm>
                <a:off x="4281"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8" name="Line 280"/>
              <p:cNvSpPr>
                <a:spLocks noChangeShapeType="1"/>
              </p:cNvSpPr>
              <p:nvPr/>
            </p:nvSpPr>
            <p:spPr bwMode="auto">
              <a:xfrm flipH="1">
                <a:off x="4269"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39" name="Line 281"/>
              <p:cNvSpPr>
                <a:spLocks noChangeShapeType="1"/>
              </p:cNvSpPr>
              <p:nvPr/>
            </p:nvSpPr>
            <p:spPr bwMode="auto">
              <a:xfrm>
                <a:off x="4335"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0" name="Line 282"/>
              <p:cNvSpPr>
                <a:spLocks noChangeShapeType="1"/>
              </p:cNvSpPr>
              <p:nvPr/>
            </p:nvSpPr>
            <p:spPr bwMode="auto">
              <a:xfrm flipH="1">
                <a:off x="4323"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1" name="Line 283"/>
              <p:cNvSpPr>
                <a:spLocks noChangeShapeType="1"/>
              </p:cNvSpPr>
              <p:nvPr/>
            </p:nvSpPr>
            <p:spPr bwMode="auto">
              <a:xfrm>
                <a:off x="4359"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2" name="Line 284"/>
              <p:cNvSpPr>
                <a:spLocks noChangeShapeType="1"/>
              </p:cNvSpPr>
              <p:nvPr/>
            </p:nvSpPr>
            <p:spPr bwMode="auto">
              <a:xfrm flipH="1">
                <a:off x="4347"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3" name="Line 285"/>
              <p:cNvSpPr>
                <a:spLocks noChangeShapeType="1"/>
              </p:cNvSpPr>
              <p:nvPr/>
            </p:nvSpPr>
            <p:spPr bwMode="auto">
              <a:xfrm>
                <a:off x="4397"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4" name="Line 286"/>
              <p:cNvSpPr>
                <a:spLocks noChangeShapeType="1"/>
              </p:cNvSpPr>
              <p:nvPr/>
            </p:nvSpPr>
            <p:spPr bwMode="auto">
              <a:xfrm flipH="1">
                <a:off x="4385"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5" name="Line 287"/>
              <p:cNvSpPr>
                <a:spLocks noChangeShapeType="1"/>
              </p:cNvSpPr>
              <p:nvPr/>
            </p:nvSpPr>
            <p:spPr bwMode="auto">
              <a:xfrm>
                <a:off x="4213"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6" name="Line 288"/>
              <p:cNvSpPr>
                <a:spLocks noChangeShapeType="1"/>
              </p:cNvSpPr>
              <p:nvPr/>
            </p:nvSpPr>
            <p:spPr bwMode="auto">
              <a:xfrm flipH="1">
                <a:off x="4201"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7" name="Line 289"/>
              <p:cNvSpPr>
                <a:spLocks noChangeShapeType="1"/>
              </p:cNvSpPr>
              <p:nvPr/>
            </p:nvSpPr>
            <p:spPr bwMode="auto">
              <a:xfrm>
                <a:off x="4207"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8" name="Line 290"/>
              <p:cNvSpPr>
                <a:spLocks noChangeShapeType="1"/>
              </p:cNvSpPr>
              <p:nvPr/>
            </p:nvSpPr>
            <p:spPr bwMode="auto">
              <a:xfrm flipH="1">
                <a:off x="4195"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49" name="Line 291"/>
              <p:cNvSpPr>
                <a:spLocks noChangeShapeType="1"/>
              </p:cNvSpPr>
              <p:nvPr/>
            </p:nvSpPr>
            <p:spPr bwMode="auto">
              <a:xfrm>
                <a:off x="4452"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0" name="Line 292"/>
              <p:cNvSpPr>
                <a:spLocks noChangeShapeType="1"/>
              </p:cNvSpPr>
              <p:nvPr/>
            </p:nvSpPr>
            <p:spPr bwMode="auto">
              <a:xfrm flipH="1">
                <a:off x="4440"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1" name="Line 293"/>
              <p:cNvSpPr>
                <a:spLocks noChangeShapeType="1"/>
              </p:cNvSpPr>
              <p:nvPr/>
            </p:nvSpPr>
            <p:spPr bwMode="auto">
              <a:xfrm>
                <a:off x="4444"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2" name="Line 294"/>
              <p:cNvSpPr>
                <a:spLocks noChangeShapeType="1"/>
              </p:cNvSpPr>
              <p:nvPr/>
            </p:nvSpPr>
            <p:spPr bwMode="auto">
              <a:xfrm flipH="1">
                <a:off x="4431" y="2619"/>
                <a:ext cx="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3" name="Line 295"/>
              <p:cNvSpPr>
                <a:spLocks noChangeShapeType="1"/>
              </p:cNvSpPr>
              <p:nvPr/>
            </p:nvSpPr>
            <p:spPr bwMode="auto">
              <a:xfrm>
                <a:off x="4468"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4" name="Line 296"/>
              <p:cNvSpPr>
                <a:spLocks noChangeShapeType="1"/>
              </p:cNvSpPr>
              <p:nvPr/>
            </p:nvSpPr>
            <p:spPr bwMode="auto">
              <a:xfrm flipH="1">
                <a:off x="4456"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5" name="Line 297"/>
              <p:cNvSpPr>
                <a:spLocks noChangeShapeType="1"/>
              </p:cNvSpPr>
              <p:nvPr/>
            </p:nvSpPr>
            <p:spPr bwMode="auto">
              <a:xfrm>
                <a:off x="4490"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6" name="Line 298"/>
              <p:cNvSpPr>
                <a:spLocks noChangeShapeType="1"/>
              </p:cNvSpPr>
              <p:nvPr/>
            </p:nvSpPr>
            <p:spPr bwMode="auto">
              <a:xfrm flipH="1">
                <a:off x="4478"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7" name="Line 299"/>
              <p:cNvSpPr>
                <a:spLocks noChangeShapeType="1"/>
              </p:cNvSpPr>
              <p:nvPr/>
            </p:nvSpPr>
            <p:spPr bwMode="auto">
              <a:xfrm>
                <a:off x="4496"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8" name="Line 300"/>
              <p:cNvSpPr>
                <a:spLocks noChangeShapeType="1"/>
              </p:cNvSpPr>
              <p:nvPr/>
            </p:nvSpPr>
            <p:spPr bwMode="auto">
              <a:xfrm flipH="1">
                <a:off x="4484"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59" name="Line 301"/>
              <p:cNvSpPr>
                <a:spLocks noChangeShapeType="1"/>
              </p:cNvSpPr>
              <p:nvPr/>
            </p:nvSpPr>
            <p:spPr bwMode="auto">
              <a:xfrm>
                <a:off x="4546"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60" name="Line 302"/>
              <p:cNvSpPr>
                <a:spLocks noChangeShapeType="1"/>
              </p:cNvSpPr>
              <p:nvPr/>
            </p:nvSpPr>
            <p:spPr bwMode="auto">
              <a:xfrm flipH="1">
                <a:off x="4534"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61" name="Line 303"/>
              <p:cNvSpPr>
                <a:spLocks noChangeShapeType="1"/>
              </p:cNvSpPr>
              <p:nvPr/>
            </p:nvSpPr>
            <p:spPr bwMode="auto">
              <a:xfrm>
                <a:off x="4552"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62" name="Line 304"/>
              <p:cNvSpPr>
                <a:spLocks noChangeShapeType="1"/>
              </p:cNvSpPr>
              <p:nvPr/>
            </p:nvSpPr>
            <p:spPr bwMode="auto">
              <a:xfrm flipH="1">
                <a:off x="4540"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63" name="Line 305"/>
              <p:cNvSpPr>
                <a:spLocks noChangeShapeType="1"/>
              </p:cNvSpPr>
              <p:nvPr/>
            </p:nvSpPr>
            <p:spPr bwMode="auto">
              <a:xfrm>
                <a:off x="4560"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64" name="Line 306"/>
              <p:cNvSpPr>
                <a:spLocks noChangeShapeType="1"/>
              </p:cNvSpPr>
              <p:nvPr/>
            </p:nvSpPr>
            <p:spPr bwMode="auto">
              <a:xfrm flipH="1">
                <a:off x="4548"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65" name="Line 307"/>
              <p:cNvSpPr>
                <a:spLocks noChangeShapeType="1"/>
              </p:cNvSpPr>
              <p:nvPr/>
            </p:nvSpPr>
            <p:spPr bwMode="auto">
              <a:xfrm>
                <a:off x="4514"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66" name="Line 308"/>
              <p:cNvSpPr>
                <a:spLocks noChangeShapeType="1"/>
              </p:cNvSpPr>
              <p:nvPr/>
            </p:nvSpPr>
            <p:spPr bwMode="auto">
              <a:xfrm flipH="1">
                <a:off x="4502"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67" name="Line 309"/>
              <p:cNvSpPr>
                <a:spLocks noChangeShapeType="1"/>
              </p:cNvSpPr>
              <p:nvPr/>
            </p:nvSpPr>
            <p:spPr bwMode="auto">
              <a:xfrm>
                <a:off x="4592"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68" name="Line 310"/>
              <p:cNvSpPr>
                <a:spLocks noChangeShapeType="1"/>
              </p:cNvSpPr>
              <p:nvPr/>
            </p:nvSpPr>
            <p:spPr bwMode="auto">
              <a:xfrm flipH="1">
                <a:off x="4580"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69" name="Line 311"/>
              <p:cNvSpPr>
                <a:spLocks noChangeShapeType="1"/>
              </p:cNvSpPr>
              <p:nvPr/>
            </p:nvSpPr>
            <p:spPr bwMode="auto">
              <a:xfrm>
                <a:off x="4650"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70" name="Line 312"/>
              <p:cNvSpPr>
                <a:spLocks noChangeShapeType="1"/>
              </p:cNvSpPr>
              <p:nvPr/>
            </p:nvSpPr>
            <p:spPr bwMode="auto">
              <a:xfrm flipH="1">
                <a:off x="4638"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71" name="Line 313"/>
              <p:cNvSpPr>
                <a:spLocks noChangeShapeType="1"/>
              </p:cNvSpPr>
              <p:nvPr/>
            </p:nvSpPr>
            <p:spPr bwMode="auto">
              <a:xfrm>
                <a:off x="4462"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72" name="Line 314"/>
              <p:cNvSpPr>
                <a:spLocks noChangeShapeType="1"/>
              </p:cNvSpPr>
              <p:nvPr/>
            </p:nvSpPr>
            <p:spPr bwMode="auto">
              <a:xfrm flipH="1">
                <a:off x="4450"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373" name="Freeform 315"/>
              <p:cNvSpPr>
                <a:spLocks/>
              </p:cNvSpPr>
              <p:nvPr/>
            </p:nvSpPr>
            <p:spPr bwMode="auto">
              <a:xfrm>
                <a:off x="1096" y="1683"/>
                <a:ext cx="3566" cy="948"/>
              </a:xfrm>
              <a:custGeom>
                <a:avLst/>
                <a:gdLst>
                  <a:gd name="T0" fmla="*/ 2973 w 3566"/>
                  <a:gd name="T1" fmla="*/ 930 h 948"/>
                  <a:gd name="T2" fmla="*/ 2803 w 3566"/>
                  <a:gd name="T3" fmla="*/ 920 h 948"/>
                  <a:gd name="T4" fmla="*/ 2694 w 3566"/>
                  <a:gd name="T5" fmla="*/ 904 h 948"/>
                  <a:gd name="T6" fmla="*/ 2512 w 3566"/>
                  <a:gd name="T7" fmla="*/ 894 h 948"/>
                  <a:gd name="T8" fmla="*/ 2426 w 3566"/>
                  <a:gd name="T9" fmla="*/ 879 h 948"/>
                  <a:gd name="T10" fmla="*/ 2342 w 3566"/>
                  <a:gd name="T11" fmla="*/ 871 h 948"/>
                  <a:gd name="T12" fmla="*/ 2158 w 3566"/>
                  <a:gd name="T13" fmla="*/ 851 h 948"/>
                  <a:gd name="T14" fmla="*/ 1953 w 3566"/>
                  <a:gd name="T15" fmla="*/ 841 h 948"/>
                  <a:gd name="T16" fmla="*/ 1831 w 3566"/>
                  <a:gd name="T17" fmla="*/ 829 h 948"/>
                  <a:gd name="T18" fmla="*/ 1701 w 3566"/>
                  <a:gd name="T19" fmla="*/ 821 h 948"/>
                  <a:gd name="T20" fmla="*/ 1653 w 3566"/>
                  <a:gd name="T21" fmla="*/ 809 h 948"/>
                  <a:gd name="T22" fmla="*/ 1517 w 3566"/>
                  <a:gd name="T23" fmla="*/ 799 h 948"/>
                  <a:gd name="T24" fmla="*/ 1460 w 3566"/>
                  <a:gd name="T25" fmla="*/ 787 h 948"/>
                  <a:gd name="T26" fmla="*/ 1392 w 3566"/>
                  <a:gd name="T27" fmla="*/ 777 h 948"/>
                  <a:gd name="T28" fmla="*/ 1318 w 3566"/>
                  <a:gd name="T29" fmla="*/ 763 h 948"/>
                  <a:gd name="T30" fmla="*/ 1266 w 3566"/>
                  <a:gd name="T31" fmla="*/ 755 h 948"/>
                  <a:gd name="T32" fmla="*/ 1204 w 3566"/>
                  <a:gd name="T33" fmla="*/ 741 h 948"/>
                  <a:gd name="T34" fmla="*/ 1166 w 3566"/>
                  <a:gd name="T35" fmla="*/ 728 h 948"/>
                  <a:gd name="T36" fmla="*/ 1126 w 3566"/>
                  <a:gd name="T37" fmla="*/ 716 h 948"/>
                  <a:gd name="T38" fmla="*/ 1096 w 3566"/>
                  <a:gd name="T39" fmla="*/ 706 h 948"/>
                  <a:gd name="T40" fmla="*/ 1082 w 3566"/>
                  <a:gd name="T41" fmla="*/ 692 h 948"/>
                  <a:gd name="T42" fmla="*/ 1032 w 3566"/>
                  <a:gd name="T43" fmla="*/ 684 h 948"/>
                  <a:gd name="T44" fmla="*/ 956 w 3566"/>
                  <a:gd name="T45" fmla="*/ 668 h 948"/>
                  <a:gd name="T46" fmla="*/ 914 w 3566"/>
                  <a:gd name="T47" fmla="*/ 658 h 948"/>
                  <a:gd name="T48" fmla="*/ 895 w 3566"/>
                  <a:gd name="T49" fmla="*/ 648 h 948"/>
                  <a:gd name="T50" fmla="*/ 865 w 3566"/>
                  <a:gd name="T51" fmla="*/ 640 h 948"/>
                  <a:gd name="T52" fmla="*/ 845 w 3566"/>
                  <a:gd name="T53" fmla="*/ 624 h 948"/>
                  <a:gd name="T54" fmla="*/ 807 w 3566"/>
                  <a:gd name="T55" fmla="*/ 612 h 948"/>
                  <a:gd name="T56" fmla="*/ 783 w 3566"/>
                  <a:gd name="T57" fmla="*/ 598 h 948"/>
                  <a:gd name="T58" fmla="*/ 759 w 3566"/>
                  <a:gd name="T59" fmla="*/ 588 h 948"/>
                  <a:gd name="T60" fmla="*/ 745 w 3566"/>
                  <a:gd name="T61" fmla="*/ 570 h 948"/>
                  <a:gd name="T62" fmla="*/ 715 w 3566"/>
                  <a:gd name="T63" fmla="*/ 557 h 948"/>
                  <a:gd name="T64" fmla="*/ 695 w 3566"/>
                  <a:gd name="T65" fmla="*/ 537 h 948"/>
                  <a:gd name="T66" fmla="*/ 659 w 3566"/>
                  <a:gd name="T67" fmla="*/ 529 h 948"/>
                  <a:gd name="T68" fmla="*/ 627 w 3566"/>
                  <a:gd name="T69" fmla="*/ 501 h 948"/>
                  <a:gd name="T70" fmla="*/ 599 w 3566"/>
                  <a:gd name="T71" fmla="*/ 487 h 948"/>
                  <a:gd name="T72" fmla="*/ 567 w 3566"/>
                  <a:gd name="T73" fmla="*/ 463 h 948"/>
                  <a:gd name="T74" fmla="*/ 545 w 3566"/>
                  <a:gd name="T75" fmla="*/ 455 h 948"/>
                  <a:gd name="T76" fmla="*/ 525 w 3566"/>
                  <a:gd name="T77" fmla="*/ 435 h 948"/>
                  <a:gd name="T78" fmla="*/ 495 w 3566"/>
                  <a:gd name="T79" fmla="*/ 421 h 948"/>
                  <a:gd name="T80" fmla="*/ 477 w 3566"/>
                  <a:gd name="T81" fmla="*/ 404 h 948"/>
                  <a:gd name="T82" fmla="*/ 447 w 3566"/>
                  <a:gd name="T83" fmla="*/ 374 h 948"/>
                  <a:gd name="T84" fmla="*/ 435 w 3566"/>
                  <a:gd name="T85" fmla="*/ 356 h 948"/>
                  <a:gd name="T86" fmla="*/ 407 w 3566"/>
                  <a:gd name="T87" fmla="*/ 342 h 948"/>
                  <a:gd name="T88" fmla="*/ 393 w 3566"/>
                  <a:gd name="T89" fmla="*/ 318 h 948"/>
                  <a:gd name="T90" fmla="*/ 373 w 3566"/>
                  <a:gd name="T91" fmla="*/ 298 h 948"/>
                  <a:gd name="T92" fmla="*/ 357 w 3566"/>
                  <a:gd name="T93" fmla="*/ 268 h 948"/>
                  <a:gd name="T94" fmla="*/ 331 w 3566"/>
                  <a:gd name="T95" fmla="*/ 248 h 948"/>
                  <a:gd name="T96" fmla="*/ 317 w 3566"/>
                  <a:gd name="T97" fmla="*/ 209 h 948"/>
                  <a:gd name="T98" fmla="*/ 286 w 3566"/>
                  <a:gd name="T99" fmla="*/ 187 h 948"/>
                  <a:gd name="T100" fmla="*/ 266 w 3566"/>
                  <a:gd name="T101" fmla="*/ 167 h 948"/>
                  <a:gd name="T102" fmla="*/ 220 w 3566"/>
                  <a:gd name="T103" fmla="*/ 147 h 948"/>
                  <a:gd name="T104" fmla="*/ 204 w 3566"/>
                  <a:gd name="T105" fmla="*/ 123 h 948"/>
                  <a:gd name="T106" fmla="*/ 174 w 3566"/>
                  <a:gd name="T107" fmla="*/ 105 h 948"/>
                  <a:gd name="T108" fmla="*/ 148 w 3566"/>
                  <a:gd name="T109" fmla="*/ 76 h 948"/>
                  <a:gd name="T110" fmla="*/ 116 w 3566"/>
                  <a:gd name="T111" fmla="*/ 54 h 948"/>
                  <a:gd name="T112" fmla="*/ 96 w 3566"/>
                  <a:gd name="T113" fmla="*/ 24 h 948"/>
                  <a:gd name="T114" fmla="*/ 64 w 3566"/>
                  <a:gd name="T115" fmla="*/ 1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66" h="948">
                    <a:moveTo>
                      <a:pt x="3566" y="948"/>
                    </a:moveTo>
                    <a:lnTo>
                      <a:pt x="3394" y="948"/>
                    </a:lnTo>
                    <a:lnTo>
                      <a:pt x="3394" y="934"/>
                    </a:lnTo>
                    <a:lnTo>
                      <a:pt x="2973" y="934"/>
                    </a:lnTo>
                    <a:lnTo>
                      <a:pt x="2973" y="930"/>
                    </a:lnTo>
                    <a:lnTo>
                      <a:pt x="2923" y="930"/>
                    </a:lnTo>
                    <a:lnTo>
                      <a:pt x="2923" y="926"/>
                    </a:lnTo>
                    <a:lnTo>
                      <a:pt x="2879" y="926"/>
                    </a:lnTo>
                    <a:lnTo>
                      <a:pt x="2879" y="920"/>
                    </a:lnTo>
                    <a:lnTo>
                      <a:pt x="2803" y="920"/>
                    </a:lnTo>
                    <a:lnTo>
                      <a:pt x="2803" y="914"/>
                    </a:lnTo>
                    <a:lnTo>
                      <a:pt x="2728" y="914"/>
                    </a:lnTo>
                    <a:lnTo>
                      <a:pt x="2728" y="906"/>
                    </a:lnTo>
                    <a:lnTo>
                      <a:pt x="2694" y="906"/>
                    </a:lnTo>
                    <a:lnTo>
                      <a:pt x="2694" y="904"/>
                    </a:lnTo>
                    <a:lnTo>
                      <a:pt x="2578" y="904"/>
                    </a:lnTo>
                    <a:lnTo>
                      <a:pt x="2578" y="900"/>
                    </a:lnTo>
                    <a:lnTo>
                      <a:pt x="2550" y="900"/>
                    </a:lnTo>
                    <a:lnTo>
                      <a:pt x="2550" y="894"/>
                    </a:lnTo>
                    <a:lnTo>
                      <a:pt x="2512" y="894"/>
                    </a:lnTo>
                    <a:lnTo>
                      <a:pt x="2512" y="889"/>
                    </a:lnTo>
                    <a:lnTo>
                      <a:pt x="2490" y="889"/>
                    </a:lnTo>
                    <a:lnTo>
                      <a:pt x="2490" y="885"/>
                    </a:lnTo>
                    <a:lnTo>
                      <a:pt x="2426" y="885"/>
                    </a:lnTo>
                    <a:lnTo>
                      <a:pt x="2426" y="879"/>
                    </a:lnTo>
                    <a:lnTo>
                      <a:pt x="2376" y="879"/>
                    </a:lnTo>
                    <a:lnTo>
                      <a:pt x="2376" y="873"/>
                    </a:lnTo>
                    <a:lnTo>
                      <a:pt x="2360" y="873"/>
                    </a:lnTo>
                    <a:lnTo>
                      <a:pt x="2360" y="871"/>
                    </a:lnTo>
                    <a:lnTo>
                      <a:pt x="2342" y="871"/>
                    </a:lnTo>
                    <a:lnTo>
                      <a:pt x="2342" y="861"/>
                    </a:lnTo>
                    <a:lnTo>
                      <a:pt x="2242" y="861"/>
                    </a:lnTo>
                    <a:lnTo>
                      <a:pt x="2242" y="855"/>
                    </a:lnTo>
                    <a:lnTo>
                      <a:pt x="2158" y="855"/>
                    </a:lnTo>
                    <a:lnTo>
                      <a:pt x="2158" y="851"/>
                    </a:lnTo>
                    <a:lnTo>
                      <a:pt x="2148" y="851"/>
                    </a:lnTo>
                    <a:lnTo>
                      <a:pt x="2148" y="847"/>
                    </a:lnTo>
                    <a:lnTo>
                      <a:pt x="2033" y="847"/>
                    </a:lnTo>
                    <a:lnTo>
                      <a:pt x="2033" y="841"/>
                    </a:lnTo>
                    <a:lnTo>
                      <a:pt x="1953" y="841"/>
                    </a:lnTo>
                    <a:lnTo>
                      <a:pt x="1953" y="837"/>
                    </a:lnTo>
                    <a:lnTo>
                      <a:pt x="1927" y="837"/>
                    </a:lnTo>
                    <a:lnTo>
                      <a:pt x="1927" y="833"/>
                    </a:lnTo>
                    <a:lnTo>
                      <a:pt x="1831" y="833"/>
                    </a:lnTo>
                    <a:lnTo>
                      <a:pt x="1831" y="829"/>
                    </a:lnTo>
                    <a:lnTo>
                      <a:pt x="1807" y="829"/>
                    </a:lnTo>
                    <a:lnTo>
                      <a:pt x="1807" y="825"/>
                    </a:lnTo>
                    <a:lnTo>
                      <a:pt x="1711" y="825"/>
                    </a:lnTo>
                    <a:lnTo>
                      <a:pt x="1711" y="821"/>
                    </a:lnTo>
                    <a:lnTo>
                      <a:pt x="1701" y="821"/>
                    </a:lnTo>
                    <a:lnTo>
                      <a:pt x="1701" y="817"/>
                    </a:lnTo>
                    <a:lnTo>
                      <a:pt x="1675" y="817"/>
                    </a:lnTo>
                    <a:lnTo>
                      <a:pt x="1675" y="813"/>
                    </a:lnTo>
                    <a:lnTo>
                      <a:pt x="1653" y="813"/>
                    </a:lnTo>
                    <a:lnTo>
                      <a:pt x="1653" y="809"/>
                    </a:lnTo>
                    <a:lnTo>
                      <a:pt x="1587" y="809"/>
                    </a:lnTo>
                    <a:lnTo>
                      <a:pt x="1587" y="803"/>
                    </a:lnTo>
                    <a:lnTo>
                      <a:pt x="1575" y="803"/>
                    </a:lnTo>
                    <a:lnTo>
                      <a:pt x="1575" y="799"/>
                    </a:lnTo>
                    <a:lnTo>
                      <a:pt x="1517" y="799"/>
                    </a:lnTo>
                    <a:lnTo>
                      <a:pt x="1517" y="795"/>
                    </a:lnTo>
                    <a:lnTo>
                      <a:pt x="1474" y="795"/>
                    </a:lnTo>
                    <a:lnTo>
                      <a:pt x="1474" y="791"/>
                    </a:lnTo>
                    <a:lnTo>
                      <a:pt x="1460" y="791"/>
                    </a:lnTo>
                    <a:lnTo>
                      <a:pt x="1460" y="787"/>
                    </a:lnTo>
                    <a:lnTo>
                      <a:pt x="1424" y="787"/>
                    </a:lnTo>
                    <a:lnTo>
                      <a:pt x="1424" y="783"/>
                    </a:lnTo>
                    <a:lnTo>
                      <a:pt x="1414" y="783"/>
                    </a:lnTo>
                    <a:lnTo>
                      <a:pt x="1414" y="777"/>
                    </a:lnTo>
                    <a:lnTo>
                      <a:pt x="1392" y="777"/>
                    </a:lnTo>
                    <a:lnTo>
                      <a:pt x="1392" y="773"/>
                    </a:lnTo>
                    <a:lnTo>
                      <a:pt x="1382" y="773"/>
                    </a:lnTo>
                    <a:lnTo>
                      <a:pt x="1382" y="769"/>
                    </a:lnTo>
                    <a:lnTo>
                      <a:pt x="1318" y="769"/>
                    </a:lnTo>
                    <a:lnTo>
                      <a:pt x="1318" y="763"/>
                    </a:lnTo>
                    <a:lnTo>
                      <a:pt x="1298" y="763"/>
                    </a:lnTo>
                    <a:lnTo>
                      <a:pt x="1298" y="759"/>
                    </a:lnTo>
                    <a:lnTo>
                      <a:pt x="1288" y="759"/>
                    </a:lnTo>
                    <a:lnTo>
                      <a:pt x="1288" y="755"/>
                    </a:lnTo>
                    <a:lnTo>
                      <a:pt x="1266" y="755"/>
                    </a:lnTo>
                    <a:lnTo>
                      <a:pt x="1266" y="749"/>
                    </a:lnTo>
                    <a:lnTo>
                      <a:pt x="1232" y="749"/>
                    </a:lnTo>
                    <a:lnTo>
                      <a:pt x="1232" y="747"/>
                    </a:lnTo>
                    <a:lnTo>
                      <a:pt x="1204" y="747"/>
                    </a:lnTo>
                    <a:lnTo>
                      <a:pt x="1204" y="741"/>
                    </a:lnTo>
                    <a:lnTo>
                      <a:pt x="1186" y="741"/>
                    </a:lnTo>
                    <a:lnTo>
                      <a:pt x="1186" y="733"/>
                    </a:lnTo>
                    <a:lnTo>
                      <a:pt x="1176" y="733"/>
                    </a:lnTo>
                    <a:lnTo>
                      <a:pt x="1176" y="728"/>
                    </a:lnTo>
                    <a:lnTo>
                      <a:pt x="1166" y="728"/>
                    </a:lnTo>
                    <a:lnTo>
                      <a:pt x="1166" y="724"/>
                    </a:lnTo>
                    <a:lnTo>
                      <a:pt x="1154" y="724"/>
                    </a:lnTo>
                    <a:lnTo>
                      <a:pt x="1154" y="720"/>
                    </a:lnTo>
                    <a:lnTo>
                      <a:pt x="1126" y="720"/>
                    </a:lnTo>
                    <a:lnTo>
                      <a:pt x="1126" y="716"/>
                    </a:lnTo>
                    <a:lnTo>
                      <a:pt x="1114" y="716"/>
                    </a:lnTo>
                    <a:lnTo>
                      <a:pt x="1114" y="712"/>
                    </a:lnTo>
                    <a:lnTo>
                      <a:pt x="1104" y="712"/>
                    </a:lnTo>
                    <a:lnTo>
                      <a:pt x="1104" y="706"/>
                    </a:lnTo>
                    <a:lnTo>
                      <a:pt x="1096" y="706"/>
                    </a:lnTo>
                    <a:lnTo>
                      <a:pt x="1096" y="702"/>
                    </a:lnTo>
                    <a:lnTo>
                      <a:pt x="1090" y="702"/>
                    </a:lnTo>
                    <a:lnTo>
                      <a:pt x="1090" y="696"/>
                    </a:lnTo>
                    <a:lnTo>
                      <a:pt x="1082" y="696"/>
                    </a:lnTo>
                    <a:lnTo>
                      <a:pt x="1082" y="692"/>
                    </a:lnTo>
                    <a:lnTo>
                      <a:pt x="1076" y="692"/>
                    </a:lnTo>
                    <a:lnTo>
                      <a:pt x="1076" y="688"/>
                    </a:lnTo>
                    <a:lnTo>
                      <a:pt x="1064" y="688"/>
                    </a:lnTo>
                    <a:lnTo>
                      <a:pt x="1064" y="684"/>
                    </a:lnTo>
                    <a:lnTo>
                      <a:pt x="1032" y="684"/>
                    </a:lnTo>
                    <a:lnTo>
                      <a:pt x="1032" y="676"/>
                    </a:lnTo>
                    <a:lnTo>
                      <a:pt x="984" y="676"/>
                    </a:lnTo>
                    <a:lnTo>
                      <a:pt x="984" y="672"/>
                    </a:lnTo>
                    <a:lnTo>
                      <a:pt x="956" y="672"/>
                    </a:lnTo>
                    <a:lnTo>
                      <a:pt x="956" y="668"/>
                    </a:lnTo>
                    <a:lnTo>
                      <a:pt x="934" y="668"/>
                    </a:lnTo>
                    <a:lnTo>
                      <a:pt x="934" y="662"/>
                    </a:lnTo>
                    <a:lnTo>
                      <a:pt x="924" y="662"/>
                    </a:lnTo>
                    <a:lnTo>
                      <a:pt x="924" y="658"/>
                    </a:lnTo>
                    <a:lnTo>
                      <a:pt x="914" y="658"/>
                    </a:lnTo>
                    <a:lnTo>
                      <a:pt x="914" y="654"/>
                    </a:lnTo>
                    <a:lnTo>
                      <a:pt x="903" y="654"/>
                    </a:lnTo>
                    <a:lnTo>
                      <a:pt x="903" y="652"/>
                    </a:lnTo>
                    <a:lnTo>
                      <a:pt x="895" y="652"/>
                    </a:lnTo>
                    <a:lnTo>
                      <a:pt x="895" y="648"/>
                    </a:lnTo>
                    <a:lnTo>
                      <a:pt x="885" y="648"/>
                    </a:lnTo>
                    <a:lnTo>
                      <a:pt x="885" y="644"/>
                    </a:lnTo>
                    <a:lnTo>
                      <a:pt x="875" y="644"/>
                    </a:lnTo>
                    <a:lnTo>
                      <a:pt x="875" y="640"/>
                    </a:lnTo>
                    <a:lnTo>
                      <a:pt x="865" y="640"/>
                    </a:lnTo>
                    <a:lnTo>
                      <a:pt x="865" y="634"/>
                    </a:lnTo>
                    <a:lnTo>
                      <a:pt x="861" y="634"/>
                    </a:lnTo>
                    <a:lnTo>
                      <a:pt x="861" y="630"/>
                    </a:lnTo>
                    <a:lnTo>
                      <a:pt x="845" y="630"/>
                    </a:lnTo>
                    <a:lnTo>
                      <a:pt x="845" y="624"/>
                    </a:lnTo>
                    <a:lnTo>
                      <a:pt x="835" y="624"/>
                    </a:lnTo>
                    <a:lnTo>
                      <a:pt x="835" y="620"/>
                    </a:lnTo>
                    <a:lnTo>
                      <a:pt x="817" y="620"/>
                    </a:lnTo>
                    <a:lnTo>
                      <a:pt x="817" y="612"/>
                    </a:lnTo>
                    <a:lnTo>
                      <a:pt x="807" y="612"/>
                    </a:lnTo>
                    <a:lnTo>
                      <a:pt x="807" y="606"/>
                    </a:lnTo>
                    <a:lnTo>
                      <a:pt x="793" y="606"/>
                    </a:lnTo>
                    <a:lnTo>
                      <a:pt x="793" y="602"/>
                    </a:lnTo>
                    <a:lnTo>
                      <a:pt x="783" y="602"/>
                    </a:lnTo>
                    <a:lnTo>
                      <a:pt x="783" y="598"/>
                    </a:lnTo>
                    <a:lnTo>
                      <a:pt x="775" y="598"/>
                    </a:lnTo>
                    <a:lnTo>
                      <a:pt x="775" y="592"/>
                    </a:lnTo>
                    <a:lnTo>
                      <a:pt x="765" y="592"/>
                    </a:lnTo>
                    <a:lnTo>
                      <a:pt x="765" y="588"/>
                    </a:lnTo>
                    <a:lnTo>
                      <a:pt x="759" y="588"/>
                    </a:lnTo>
                    <a:lnTo>
                      <a:pt x="759" y="586"/>
                    </a:lnTo>
                    <a:lnTo>
                      <a:pt x="757" y="586"/>
                    </a:lnTo>
                    <a:lnTo>
                      <a:pt x="757" y="580"/>
                    </a:lnTo>
                    <a:lnTo>
                      <a:pt x="745" y="580"/>
                    </a:lnTo>
                    <a:lnTo>
                      <a:pt x="745" y="570"/>
                    </a:lnTo>
                    <a:lnTo>
                      <a:pt x="735" y="570"/>
                    </a:lnTo>
                    <a:lnTo>
                      <a:pt x="735" y="563"/>
                    </a:lnTo>
                    <a:lnTo>
                      <a:pt x="725" y="563"/>
                    </a:lnTo>
                    <a:lnTo>
                      <a:pt x="725" y="557"/>
                    </a:lnTo>
                    <a:lnTo>
                      <a:pt x="715" y="557"/>
                    </a:lnTo>
                    <a:lnTo>
                      <a:pt x="715" y="551"/>
                    </a:lnTo>
                    <a:lnTo>
                      <a:pt x="705" y="551"/>
                    </a:lnTo>
                    <a:lnTo>
                      <a:pt x="705" y="547"/>
                    </a:lnTo>
                    <a:lnTo>
                      <a:pt x="695" y="547"/>
                    </a:lnTo>
                    <a:lnTo>
                      <a:pt x="695" y="537"/>
                    </a:lnTo>
                    <a:lnTo>
                      <a:pt x="683" y="537"/>
                    </a:lnTo>
                    <a:lnTo>
                      <a:pt x="683" y="531"/>
                    </a:lnTo>
                    <a:lnTo>
                      <a:pt x="677" y="531"/>
                    </a:lnTo>
                    <a:lnTo>
                      <a:pt x="677" y="529"/>
                    </a:lnTo>
                    <a:lnTo>
                      <a:pt x="659" y="529"/>
                    </a:lnTo>
                    <a:lnTo>
                      <a:pt x="659" y="523"/>
                    </a:lnTo>
                    <a:lnTo>
                      <a:pt x="645" y="523"/>
                    </a:lnTo>
                    <a:lnTo>
                      <a:pt x="645" y="519"/>
                    </a:lnTo>
                    <a:lnTo>
                      <a:pt x="627" y="519"/>
                    </a:lnTo>
                    <a:lnTo>
                      <a:pt x="627" y="501"/>
                    </a:lnTo>
                    <a:lnTo>
                      <a:pt x="619" y="501"/>
                    </a:lnTo>
                    <a:lnTo>
                      <a:pt x="619" y="495"/>
                    </a:lnTo>
                    <a:lnTo>
                      <a:pt x="607" y="495"/>
                    </a:lnTo>
                    <a:lnTo>
                      <a:pt x="607" y="487"/>
                    </a:lnTo>
                    <a:lnTo>
                      <a:pt x="599" y="487"/>
                    </a:lnTo>
                    <a:lnTo>
                      <a:pt x="599" y="481"/>
                    </a:lnTo>
                    <a:lnTo>
                      <a:pt x="585" y="481"/>
                    </a:lnTo>
                    <a:lnTo>
                      <a:pt x="585" y="473"/>
                    </a:lnTo>
                    <a:lnTo>
                      <a:pt x="567" y="473"/>
                    </a:lnTo>
                    <a:lnTo>
                      <a:pt x="567" y="463"/>
                    </a:lnTo>
                    <a:lnTo>
                      <a:pt x="557" y="463"/>
                    </a:lnTo>
                    <a:lnTo>
                      <a:pt x="557" y="459"/>
                    </a:lnTo>
                    <a:lnTo>
                      <a:pt x="551" y="459"/>
                    </a:lnTo>
                    <a:lnTo>
                      <a:pt x="551" y="455"/>
                    </a:lnTo>
                    <a:lnTo>
                      <a:pt x="545" y="455"/>
                    </a:lnTo>
                    <a:lnTo>
                      <a:pt x="545" y="449"/>
                    </a:lnTo>
                    <a:lnTo>
                      <a:pt x="537" y="449"/>
                    </a:lnTo>
                    <a:lnTo>
                      <a:pt x="537" y="439"/>
                    </a:lnTo>
                    <a:lnTo>
                      <a:pt x="525" y="439"/>
                    </a:lnTo>
                    <a:lnTo>
                      <a:pt x="525" y="435"/>
                    </a:lnTo>
                    <a:lnTo>
                      <a:pt x="517" y="435"/>
                    </a:lnTo>
                    <a:lnTo>
                      <a:pt x="517" y="429"/>
                    </a:lnTo>
                    <a:lnTo>
                      <a:pt x="507" y="429"/>
                    </a:lnTo>
                    <a:lnTo>
                      <a:pt x="507" y="421"/>
                    </a:lnTo>
                    <a:lnTo>
                      <a:pt x="495" y="421"/>
                    </a:lnTo>
                    <a:lnTo>
                      <a:pt x="495" y="417"/>
                    </a:lnTo>
                    <a:lnTo>
                      <a:pt x="487" y="417"/>
                    </a:lnTo>
                    <a:lnTo>
                      <a:pt x="487" y="413"/>
                    </a:lnTo>
                    <a:lnTo>
                      <a:pt x="477" y="413"/>
                    </a:lnTo>
                    <a:lnTo>
                      <a:pt x="477" y="404"/>
                    </a:lnTo>
                    <a:lnTo>
                      <a:pt x="467" y="404"/>
                    </a:lnTo>
                    <a:lnTo>
                      <a:pt x="467" y="392"/>
                    </a:lnTo>
                    <a:lnTo>
                      <a:pt x="455" y="392"/>
                    </a:lnTo>
                    <a:lnTo>
                      <a:pt x="455" y="374"/>
                    </a:lnTo>
                    <a:lnTo>
                      <a:pt x="447" y="374"/>
                    </a:lnTo>
                    <a:lnTo>
                      <a:pt x="447" y="370"/>
                    </a:lnTo>
                    <a:lnTo>
                      <a:pt x="443" y="370"/>
                    </a:lnTo>
                    <a:lnTo>
                      <a:pt x="443" y="364"/>
                    </a:lnTo>
                    <a:lnTo>
                      <a:pt x="435" y="364"/>
                    </a:lnTo>
                    <a:lnTo>
                      <a:pt x="435" y="356"/>
                    </a:lnTo>
                    <a:lnTo>
                      <a:pt x="425" y="356"/>
                    </a:lnTo>
                    <a:lnTo>
                      <a:pt x="425" y="352"/>
                    </a:lnTo>
                    <a:lnTo>
                      <a:pt x="415" y="352"/>
                    </a:lnTo>
                    <a:lnTo>
                      <a:pt x="415" y="342"/>
                    </a:lnTo>
                    <a:lnTo>
                      <a:pt x="407" y="342"/>
                    </a:lnTo>
                    <a:lnTo>
                      <a:pt x="407" y="332"/>
                    </a:lnTo>
                    <a:lnTo>
                      <a:pt x="401" y="332"/>
                    </a:lnTo>
                    <a:lnTo>
                      <a:pt x="401" y="326"/>
                    </a:lnTo>
                    <a:lnTo>
                      <a:pt x="393" y="326"/>
                    </a:lnTo>
                    <a:lnTo>
                      <a:pt x="393" y="318"/>
                    </a:lnTo>
                    <a:lnTo>
                      <a:pt x="385" y="318"/>
                    </a:lnTo>
                    <a:lnTo>
                      <a:pt x="385" y="306"/>
                    </a:lnTo>
                    <a:lnTo>
                      <a:pt x="379" y="306"/>
                    </a:lnTo>
                    <a:lnTo>
                      <a:pt x="379" y="298"/>
                    </a:lnTo>
                    <a:lnTo>
                      <a:pt x="373" y="298"/>
                    </a:lnTo>
                    <a:lnTo>
                      <a:pt x="373" y="292"/>
                    </a:lnTo>
                    <a:lnTo>
                      <a:pt x="367" y="292"/>
                    </a:lnTo>
                    <a:lnTo>
                      <a:pt x="367" y="280"/>
                    </a:lnTo>
                    <a:lnTo>
                      <a:pt x="357" y="280"/>
                    </a:lnTo>
                    <a:lnTo>
                      <a:pt x="357" y="268"/>
                    </a:lnTo>
                    <a:lnTo>
                      <a:pt x="345" y="268"/>
                    </a:lnTo>
                    <a:lnTo>
                      <a:pt x="345" y="260"/>
                    </a:lnTo>
                    <a:lnTo>
                      <a:pt x="339" y="260"/>
                    </a:lnTo>
                    <a:lnTo>
                      <a:pt x="339" y="248"/>
                    </a:lnTo>
                    <a:lnTo>
                      <a:pt x="331" y="248"/>
                    </a:lnTo>
                    <a:lnTo>
                      <a:pt x="331" y="229"/>
                    </a:lnTo>
                    <a:lnTo>
                      <a:pt x="327" y="229"/>
                    </a:lnTo>
                    <a:lnTo>
                      <a:pt x="327" y="219"/>
                    </a:lnTo>
                    <a:lnTo>
                      <a:pt x="317" y="219"/>
                    </a:lnTo>
                    <a:lnTo>
                      <a:pt x="317" y="209"/>
                    </a:lnTo>
                    <a:lnTo>
                      <a:pt x="307" y="209"/>
                    </a:lnTo>
                    <a:lnTo>
                      <a:pt x="307" y="199"/>
                    </a:lnTo>
                    <a:lnTo>
                      <a:pt x="297" y="199"/>
                    </a:lnTo>
                    <a:lnTo>
                      <a:pt x="297" y="187"/>
                    </a:lnTo>
                    <a:lnTo>
                      <a:pt x="286" y="187"/>
                    </a:lnTo>
                    <a:lnTo>
                      <a:pt x="286" y="179"/>
                    </a:lnTo>
                    <a:lnTo>
                      <a:pt x="278" y="179"/>
                    </a:lnTo>
                    <a:lnTo>
                      <a:pt x="278" y="173"/>
                    </a:lnTo>
                    <a:lnTo>
                      <a:pt x="266" y="173"/>
                    </a:lnTo>
                    <a:lnTo>
                      <a:pt x="266" y="167"/>
                    </a:lnTo>
                    <a:lnTo>
                      <a:pt x="254" y="167"/>
                    </a:lnTo>
                    <a:lnTo>
                      <a:pt x="254" y="155"/>
                    </a:lnTo>
                    <a:lnTo>
                      <a:pt x="244" y="155"/>
                    </a:lnTo>
                    <a:lnTo>
                      <a:pt x="244" y="147"/>
                    </a:lnTo>
                    <a:lnTo>
                      <a:pt x="220" y="147"/>
                    </a:lnTo>
                    <a:lnTo>
                      <a:pt x="220" y="137"/>
                    </a:lnTo>
                    <a:lnTo>
                      <a:pt x="216" y="137"/>
                    </a:lnTo>
                    <a:lnTo>
                      <a:pt x="216" y="131"/>
                    </a:lnTo>
                    <a:lnTo>
                      <a:pt x="204" y="131"/>
                    </a:lnTo>
                    <a:lnTo>
                      <a:pt x="204" y="123"/>
                    </a:lnTo>
                    <a:lnTo>
                      <a:pt x="198" y="123"/>
                    </a:lnTo>
                    <a:lnTo>
                      <a:pt x="198" y="111"/>
                    </a:lnTo>
                    <a:lnTo>
                      <a:pt x="188" y="111"/>
                    </a:lnTo>
                    <a:lnTo>
                      <a:pt x="188" y="105"/>
                    </a:lnTo>
                    <a:lnTo>
                      <a:pt x="174" y="105"/>
                    </a:lnTo>
                    <a:lnTo>
                      <a:pt x="174" y="97"/>
                    </a:lnTo>
                    <a:lnTo>
                      <a:pt x="166" y="97"/>
                    </a:lnTo>
                    <a:lnTo>
                      <a:pt x="166" y="91"/>
                    </a:lnTo>
                    <a:lnTo>
                      <a:pt x="148" y="91"/>
                    </a:lnTo>
                    <a:lnTo>
                      <a:pt x="148" y="76"/>
                    </a:lnTo>
                    <a:lnTo>
                      <a:pt x="138" y="76"/>
                    </a:lnTo>
                    <a:lnTo>
                      <a:pt x="138" y="68"/>
                    </a:lnTo>
                    <a:lnTo>
                      <a:pt x="126" y="68"/>
                    </a:lnTo>
                    <a:lnTo>
                      <a:pt x="126" y="54"/>
                    </a:lnTo>
                    <a:lnTo>
                      <a:pt x="116" y="54"/>
                    </a:lnTo>
                    <a:lnTo>
                      <a:pt x="116" y="34"/>
                    </a:lnTo>
                    <a:lnTo>
                      <a:pt x="104" y="34"/>
                    </a:lnTo>
                    <a:lnTo>
                      <a:pt x="104" y="28"/>
                    </a:lnTo>
                    <a:lnTo>
                      <a:pt x="96" y="28"/>
                    </a:lnTo>
                    <a:lnTo>
                      <a:pt x="96" y="24"/>
                    </a:lnTo>
                    <a:lnTo>
                      <a:pt x="88" y="24"/>
                    </a:lnTo>
                    <a:lnTo>
                      <a:pt x="88" y="20"/>
                    </a:lnTo>
                    <a:lnTo>
                      <a:pt x="74" y="20"/>
                    </a:lnTo>
                    <a:lnTo>
                      <a:pt x="74" y="14"/>
                    </a:lnTo>
                    <a:lnTo>
                      <a:pt x="64" y="14"/>
                    </a:lnTo>
                    <a:lnTo>
                      <a:pt x="64" y="12"/>
                    </a:lnTo>
                    <a:lnTo>
                      <a:pt x="44" y="12"/>
                    </a:lnTo>
                    <a:lnTo>
                      <a:pt x="44"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374" name="TextBox 373"/>
            <p:cNvSpPr txBox="1"/>
            <p:nvPr/>
          </p:nvSpPr>
          <p:spPr>
            <a:xfrm>
              <a:off x="4928507" y="3478963"/>
              <a:ext cx="3095719" cy="307777"/>
            </a:xfrm>
            <a:prstGeom prst="rect">
              <a:avLst/>
            </a:prstGeom>
            <a:noFill/>
          </p:spPr>
          <p:txBody>
            <a:bodyPr wrap="none" rtlCol="0">
              <a:spAutoFit/>
            </a:bodyPr>
            <a:lstStyle/>
            <a:p>
              <a:pPr algn="r"/>
              <a:r>
                <a:rPr lang="fr-FR" sz="1400" dirty="0" smtClean="0">
                  <a:solidFill>
                    <a:srgbClr val="000000"/>
                  </a:solidFill>
                </a:rPr>
                <a:t>Symptômes rapportés par le patient</a:t>
              </a:r>
              <a:endParaRPr lang="fr-FR" sz="1400" dirty="0">
                <a:solidFill>
                  <a:srgbClr val="000000"/>
                </a:solidFill>
              </a:endParaRPr>
            </a:p>
          </p:txBody>
        </p:sp>
        <p:sp>
          <p:nvSpPr>
            <p:cNvPr id="375" name="TextBox 374"/>
            <p:cNvSpPr txBox="1"/>
            <p:nvPr/>
          </p:nvSpPr>
          <p:spPr>
            <a:xfrm>
              <a:off x="5783659" y="4212699"/>
              <a:ext cx="2240567" cy="307777"/>
            </a:xfrm>
            <a:prstGeom prst="rect">
              <a:avLst/>
            </a:prstGeom>
            <a:noFill/>
          </p:spPr>
          <p:txBody>
            <a:bodyPr wrap="none" rtlCol="0">
              <a:spAutoFit/>
            </a:bodyPr>
            <a:lstStyle/>
            <a:p>
              <a:pPr algn="r"/>
              <a:r>
                <a:rPr lang="fr-FR" sz="1400" dirty="0" smtClean="0">
                  <a:solidFill>
                    <a:srgbClr val="000000"/>
                  </a:solidFill>
                </a:rPr>
                <a:t>Surveillance standardisée</a:t>
              </a:r>
              <a:endParaRPr lang="fr-FR" sz="1400" dirty="0">
                <a:solidFill>
                  <a:srgbClr val="000000"/>
                </a:solidFill>
              </a:endParaRPr>
            </a:p>
          </p:txBody>
        </p:sp>
      </p:grpSp>
    </p:spTree>
    <p:extLst>
      <p:ext uri="{BB962C8B-B14F-4D97-AF65-F5344CB8AC3E}">
        <p14:creationId xmlns:p14="http://schemas.microsoft.com/office/powerpoint/2010/main" val="3324016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a:t>LBA2: Résultats de survie globale d’un essai randomisé évaluant la déclaration par le patient lui même pour la surveillance des symptômes dans le contexte des soins courants en oncologie – </a:t>
            </a:r>
            <a:r>
              <a:rPr lang="fr-FR" sz="1800" dirty="0" err="1"/>
              <a:t>Basch</a:t>
            </a:r>
            <a:r>
              <a:rPr lang="fr-FR" sz="1800" dirty="0"/>
              <a:t> EM, et al</a:t>
            </a:r>
          </a:p>
        </p:txBody>
      </p:sp>
      <p:sp>
        <p:nvSpPr>
          <p:cNvPr id="3" name="Content Placeholder 2"/>
          <p:cNvSpPr>
            <a:spLocks noGrp="1"/>
          </p:cNvSpPr>
          <p:nvPr>
            <p:ph idx="1"/>
          </p:nvPr>
        </p:nvSpPr>
        <p:spPr/>
        <p:txBody>
          <a:bodyPr/>
          <a:lstStyle/>
          <a:p>
            <a:pPr marL="0" indent="0">
              <a:buNone/>
            </a:pPr>
            <a:r>
              <a:rPr lang="fr-FR" sz="1800" b="1" dirty="0" smtClean="0"/>
              <a:t>Conclusions</a:t>
            </a:r>
          </a:p>
          <a:p>
            <a:r>
              <a:rPr lang="fr-FR" sz="1800" b="1" dirty="0" smtClean="0"/>
              <a:t>Une surveillance systématique des symptômes au cours de la chimiothérapie en ambulatoire, par déclaration des patients en utilisant des outils informatiques, améliore la SG</a:t>
            </a:r>
          </a:p>
          <a:p>
            <a:r>
              <a:rPr lang="fr-FR" sz="1800" b="1" dirty="0" smtClean="0"/>
              <a:t>Ces données suggèrent que cette approche devrait faire partie de la prise en charge standard des symptômes</a:t>
            </a:r>
          </a:p>
          <a:p>
            <a:r>
              <a:rPr lang="fr-FR" sz="1800" b="1" dirty="0" smtClean="0"/>
              <a:t>Il serait bon d’envisager la mise en place de stratégies intégrant la déclaration par le patient de ses symptômes dans les dossiers électroniques et dans le déroulement des soins en oncologie </a:t>
            </a:r>
          </a:p>
        </p:txBody>
      </p:sp>
      <p:sp>
        <p:nvSpPr>
          <p:cNvPr id="5" name="Text Placeholder 4"/>
          <p:cNvSpPr>
            <a:spLocks noGrp="1"/>
          </p:cNvSpPr>
          <p:nvPr>
            <p:ph type="body" sz="quarter" idx="11"/>
          </p:nvPr>
        </p:nvSpPr>
        <p:spPr/>
        <p:txBody>
          <a:bodyPr/>
          <a:lstStyle/>
          <a:p>
            <a:r>
              <a:rPr lang="fr-FR" smtClean="0"/>
              <a:t>Basch EM, et al. J Clin Oncol 2017;35(Suppl):Abstr LBA2</a:t>
            </a:r>
            <a:endParaRPr lang="fr-FR"/>
          </a:p>
        </p:txBody>
      </p:sp>
    </p:spTree>
    <p:extLst>
      <p:ext uri="{BB962C8B-B14F-4D97-AF65-F5344CB8AC3E}">
        <p14:creationId xmlns:p14="http://schemas.microsoft.com/office/powerpoint/2010/main" val="2932048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pPr marL="0" indent="0">
              <a:buNone/>
            </a:pPr>
            <a:r>
              <a:rPr lang="fr-FR" b="1" smtClean="0"/>
              <a:t>Résultats</a:t>
            </a:r>
            <a:endParaRPr lang="fr-FR" b="1"/>
          </a:p>
        </p:txBody>
      </p:sp>
      <p:sp>
        <p:nvSpPr>
          <p:cNvPr id="5" name="Text Placeholder 4"/>
          <p:cNvSpPr>
            <a:spLocks noGrp="1"/>
          </p:cNvSpPr>
          <p:nvPr>
            <p:ph type="body" sz="quarter" idx="11"/>
          </p:nvPr>
        </p:nvSpPr>
        <p:spPr/>
        <p:txBody>
          <a:bodyPr/>
          <a:lstStyle/>
          <a:p>
            <a:r>
              <a:rPr lang="fr-FR" smtClean="0"/>
              <a:t>Janjigian YY, et al. J Clin Oncol 2017;35(Suppl):Abstr 4014</a:t>
            </a:r>
            <a:endParaRPr lang="fr-FR"/>
          </a:p>
        </p:txBody>
      </p:sp>
      <p:grpSp>
        <p:nvGrpSpPr>
          <p:cNvPr id="346" name="Group 345">
            <a:extLst>
              <a:ext uri="{FF2B5EF4-FFF2-40B4-BE49-F238E27FC236}">
                <a16:creationId xmlns:a16="http://schemas.microsoft.com/office/drawing/2014/main" xmlns="" id="{10422396-2C4B-41D4-8DE6-AA40CC2B156A}"/>
              </a:ext>
            </a:extLst>
          </p:cNvPr>
          <p:cNvGrpSpPr/>
          <p:nvPr/>
        </p:nvGrpSpPr>
        <p:grpSpPr>
          <a:xfrm>
            <a:off x="838946" y="1636492"/>
            <a:ext cx="3343275" cy="2635250"/>
            <a:chOff x="781050" y="2978150"/>
            <a:chExt cx="3343275" cy="2635250"/>
          </a:xfrm>
        </p:grpSpPr>
        <p:sp>
          <p:nvSpPr>
            <p:cNvPr id="347" name="Freeform 118">
              <a:extLst>
                <a:ext uri="{FF2B5EF4-FFF2-40B4-BE49-F238E27FC236}">
                  <a16:creationId xmlns:a16="http://schemas.microsoft.com/office/drawing/2014/main" xmlns="" id="{B31438EF-5660-46A7-9113-79DCBFDC11C7}"/>
                </a:ext>
              </a:extLst>
            </p:cNvPr>
            <p:cNvSpPr>
              <a:spLocks/>
            </p:cNvSpPr>
            <p:nvPr/>
          </p:nvSpPr>
          <p:spPr bwMode="auto">
            <a:xfrm>
              <a:off x="873125" y="2978150"/>
              <a:ext cx="3251200" cy="2543175"/>
            </a:xfrm>
            <a:custGeom>
              <a:avLst/>
              <a:gdLst>
                <a:gd name="T0" fmla="*/ 0 w 2048"/>
                <a:gd name="T1" fmla="*/ 0 h 1602"/>
                <a:gd name="T2" fmla="*/ 0 w 2048"/>
                <a:gd name="T3" fmla="*/ 1602 h 1602"/>
                <a:gd name="T4" fmla="*/ 2048 w 2048"/>
                <a:gd name="T5" fmla="*/ 1602 h 1602"/>
              </a:gdLst>
              <a:ahLst/>
              <a:cxnLst>
                <a:cxn ang="0">
                  <a:pos x="T0" y="T1"/>
                </a:cxn>
                <a:cxn ang="0">
                  <a:pos x="T2" y="T3"/>
                </a:cxn>
                <a:cxn ang="0">
                  <a:pos x="T4" y="T5"/>
                </a:cxn>
              </a:cxnLst>
              <a:rect l="0" t="0" r="r" b="b"/>
              <a:pathLst>
                <a:path w="2048" h="1602">
                  <a:moveTo>
                    <a:pt x="0" y="0"/>
                  </a:moveTo>
                  <a:lnTo>
                    <a:pt x="0" y="1602"/>
                  </a:lnTo>
                  <a:lnTo>
                    <a:pt x="2048" y="1602"/>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48" name="Line 119">
              <a:extLst>
                <a:ext uri="{FF2B5EF4-FFF2-40B4-BE49-F238E27FC236}">
                  <a16:creationId xmlns:a16="http://schemas.microsoft.com/office/drawing/2014/main" xmlns="" id="{F5F8D9F1-6A42-4A52-9BF0-395DA3E779AE}"/>
                </a:ext>
              </a:extLst>
            </p:cNvPr>
            <p:cNvSpPr>
              <a:spLocks noChangeShapeType="1"/>
            </p:cNvSpPr>
            <p:nvPr/>
          </p:nvSpPr>
          <p:spPr bwMode="auto">
            <a:xfrm>
              <a:off x="784225" y="297815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49" name="Line 120">
              <a:extLst>
                <a:ext uri="{FF2B5EF4-FFF2-40B4-BE49-F238E27FC236}">
                  <a16:creationId xmlns:a16="http://schemas.microsoft.com/office/drawing/2014/main" xmlns="" id="{9D9473D4-7507-4952-9984-116943A198B0}"/>
                </a:ext>
              </a:extLst>
            </p:cNvPr>
            <p:cNvSpPr>
              <a:spLocks noChangeShapeType="1"/>
            </p:cNvSpPr>
            <p:nvPr/>
          </p:nvSpPr>
          <p:spPr bwMode="auto">
            <a:xfrm>
              <a:off x="784225" y="348932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50" name="Line 121">
              <a:extLst>
                <a:ext uri="{FF2B5EF4-FFF2-40B4-BE49-F238E27FC236}">
                  <a16:creationId xmlns:a16="http://schemas.microsoft.com/office/drawing/2014/main" xmlns="" id="{9ADEA9D6-7058-49CE-A529-27B192E14471}"/>
                </a:ext>
              </a:extLst>
            </p:cNvPr>
            <p:cNvSpPr>
              <a:spLocks noChangeShapeType="1"/>
            </p:cNvSpPr>
            <p:nvPr/>
          </p:nvSpPr>
          <p:spPr bwMode="auto">
            <a:xfrm>
              <a:off x="784225" y="450532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51" name="Line 122">
              <a:extLst>
                <a:ext uri="{FF2B5EF4-FFF2-40B4-BE49-F238E27FC236}">
                  <a16:creationId xmlns:a16="http://schemas.microsoft.com/office/drawing/2014/main" xmlns="" id="{B9287E0C-4C98-4B9B-8D14-31ACE1548CD6}"/>
                </a:ext>
              </a:extLst>
            </p:cNvPr>
            <p:cNvSpPr>
              <a:spLocks noChangeShapeType="1"/>
            </p:cNvSpPr>
            <p:nvPr/>
          </p:nvSpPr>
          <p:spPr bwMode="auto">
            <a:xfrm>
              <a:off x="784225" y="501332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52" name="Line 123">
              <a:extLst>
                <a:ext uri="{FF2B5EF4-FFF2-40B4-BE49-F238E27FC236}">
                  <a16:creationId xmlns:a16="http://schemas.microsoft.com/office/drawing/2014/main" xmlns="" id="{E7C25C21-9106-401A-8759-7EF78FA2EFA7}"/>
                </a:ext>
              </a:extLst>
            </p:cNvPr>
            <p:cNvSpPr>
              <a:spLocks noChangeShapeType="1"/>
            </p:cNvSpPr>
            <p:nvPr/>
          </p:nvSpPr>
          <p:spPr bwMode="auto">
            <a:xfrm>
              <a:off x="784225" y="552132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53" name="Line 124">
              <a:extLst>
                <a:ext uri="{FF2B5EF4-FFF2-40B4-BE49-F238E27FC236}">
                  <a16:creationId xmlns:a16="http://schemas.microsoft.com/office/drawing/2014/main" xmlns="" id="{A3A8B8BA-EBFF-4028-A086-1F22F2BE9D73}"/>
                </a:ext>
              </a:extLst>
            </p:cNvPr>
            <p:cNvSpPr>
              <a:spLocks noChangeShapeType="1"/>
            </p:cNvSpPr>
            <p:nvPr/>
          </p:nvSpPr>
          <p:spPr bwMode="auto">
            <a:xfrm>
              <a:off x="784225" y="399732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54" name="Line 125">
              <a:extLst>
                <a:ext uri="{FF2B5EF4-FFF2-40B4-BE49-F238E27FC236}">
                  <a16:creationId xmlns:a16="http://schemas.microsoft.com/office/drawing/2014/main" xmlns="" id="{CA767760-EB69-483F-BFB7-07E2D4F0DC5B}"/>
                </a:ext>
              </a:extLst>
            </p:cNvPr>
            <p:cNvSpPr>
              <a:spLocks noChangeShapeType="1"/>
            </p:cNvSpPr>
            <p:nvPr/>
          </p:nvSpPr>
          <p:spPr bwMode="auto">
            <a:xfrm>
              <a:off x="781050" y="3235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55" name="Line 126">
              <a:extLst>
                <a:ext uri="{FF2B5EF4-FFF2-40B4-BE49-F238E27FC236}">
                  <a16:creationId xmlns:a16="http://schemas.microsoft.com/office/drawing/2014/main" xmlns="" id="{5EE52DEA-9950-4BE8-97B3-C024D9DE4449}"/>
                </a:ext>
              </a:extLst>
            </p:cNvPr>
            <p:cNvSpPr>
              <a:spLocks noChangeShapeType="1"/>
            </p:cNvSpPr>
            <p:nvPr/>
          </p:nvSpPr>
          <p:spPr bwMode="auto">
            <a:xfrm>
              <a:off x="781050" y="3743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56" name="Line 127">
              <a:extLst>
                <a:ext uri="{FF2B5EF4-FFF2-40B4-BE49-F238E27FC236}">
                  <a16:creationId xmlns:a16="http://schemas.microsoft.com/office/drawing/2014/main" xmlns="" id="{854F4CD3-0D20-43BC-B995-1E3B7FEB8A6A}"/>
                </a:ext>
              </a:extLst>
            </p:cNvPr>
            <p:cNvSpPr>
              <a:spLocks noChangeShapeType="1"/>
            </p:cNvSpPr>
            <p:nvPr/>
          </p:nvSpPr>
          <p:spPr bwMode="auto">
            <a:xfrm>
              <a:off x="781050" y="4759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57" name="Line 128">
              <a:extLst>
                <a:ext uri="{FF2B5EF4-FFF2-40B4-BE49-F238E27FC236}">
                  <a16:creationId xmlns:a16="http://schemas.microsoft.com/office/drawing/2014/main" xmlns="" id="{71F035D0-4813-43A6-9646-1A9BE822F621}"/>
                </a:ext>
              </a:extLst>
            </p:cNvPr>
            <p:cNvSpPr>
              <a:spLocks noChangeShapeType="1"/>
            </p:cNvSpPr>
            <p:nvPr/>
          </p:nvSpPr>
          <p:spPr bwMode="auto">
            <a:xfrm>
              <a:off x="781050" y="5267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58" name="Line 129">
              <a:extLst>
                <a:ext uri="{FF2B5EF4-FFF2-40B4-BE49-F238E27FC236}">
                  <a16:creationId xmlns:a16="http://schemas.microsoft.com/office/drawing/2014/main" xmlns="" id="{CE88B72F-47D8-40B8-A82E-D33A5D035F5B}"/>
                </a:ext>
              </a:extLst>
            </p:cNvPr>
            <p:cNvSpPr>
              <a:spLocks noChangeShapeType="1"/>
            </p:cNvSpPr>
            <p:nvPr/>
          </p:nvSpPr>
          <p:spPr bwMode="auto">
            <a:xfrm>
              <a:off x="781050" y="4251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59" name="Line 130">
              <a:extLst>
                <a:ext uri="{FF2B5EF4-FFF2-40B4-BE49-F238E27FC236}">
                  <a16:creationId xmlns:a16="http://schemas.microsoft.com/office/drawing/2014/main" xmlns="" id="{6F34CAB0-992E-49FD-8936-627DFED18367}"/>
                </a:ext>
              </a:extLst>
            </p:cNvPr>
            <p:cNvSpPr>
              <a:spLocks noChangeShapeType="1"/>
            </p:cNvSpPr>
            <p:nvPr/>
          </p:nvSpPr>
          <p:spPr bwMode="auto">
            <a:xfrm>
              <a:off x="3829050"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60" name="Line 131">
              <a:extLst>
                <a:ext uri="{FF2B5EF4-FFF2-40B4-BE49-F238E27FC236}">
                  <a16:creationId xmlns:a16="http://schemas.microsoft.com/office/drawing/2014/main" xmlns="" id="{DA615EF5-6A5D-4AFB-B6AF-0D16706FDEC1}"/>
                </a:ext>
              </a:extLst>
            </p:cNvPr>
            <p:cNvSpPr>
              <a:spLocks noChangeShapeType="1"/>
            </p:cNvSpPr>
            <p:nvPr/>
          </p:nvSpPr>
          <p:spPr bwMode="auto">
            <a:xfrm>
              <a:off x="3240088"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61" name="Line 132">
              <a:extLst>
                <a:ext uri="{FF2B5EF4-FFF2-40B4-BE49-F238E27FC236}">
                  <a16:creationId xmlns:a16="http://schemas.microsoft.com/office/drawing/2014/main" xmlns="" id="{5DD66F0C-4F85-485B-891E-CF85E2AE0217}"/>
                </a:ext>
              </a:extLst>
            </p:cNvPr>
            <p:cNvSpPr>
              <a:spLocks noChangeShapeType="1"/>
            </p:cNvSpPr>
            <p:nvPr/>
          </p:nvSpPr>
          <p:spPr bwMode="auto">
            <a:xfrm>
              <a:off x="2055813"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62" name="Line 133">
              <a:extLst>
                <a:ext uri="{FF2B5EF4-FFF2-40B4-BE49-F238E27FC236}">
                  <a16:creationId xmlns:a16="http://schemas.microsoft.com/office/drawing/2014/main" xmlns="" id="{C63881BC-8677-43FA-A87A-C78284001340}"/>
                </a:ext>
              </a:extLst>
            </p:cNvPr>
            <p:cNvSpPr>
              <a:spLocks noChangeShapeType="1"/>
            </p:cNvSpPr>
            <p:nvPr/>
          </p:nvSpPr>
          <p:spPr bwMode="auto">
            <a:xfrm>
              <a:off x="1465263"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63" name="Line 134">
              <a:extLst>
                <a:ext uri="{FF2B5EF4-FFF2-40B4-BE49-F238E27FC236}">
                  <a16:creationId xmlns:a16="http://schemas.microsoft.com/office/drawing/2014/main" xmlns="" id="{85BAFD6E-9F48-44EB-980E-ACCBEBA94453}"/>
                </a:ext>
              </a:extLst>
            </p:cNvPr>
            <p:cNvSpPr>
              <a:spLocks noChangeShapeType="1"/>
            </p:cNvSpPr>
            <p:nvPr/>
          </p:nvSpPr>
          <p:spPr bwMode="auto">
            <a:xfrm>
              <a:off x="873125"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64" name="Line 135">
              <a:extLst>
                <a:ext uri="{FF2B5EF4-FFF2-40B4-BE49-F238E27FC236}">
                  <a16:creationId xmlns:a16="http://schemas.microsoft.com/office/drawing/2014/main" xmlns="" id="{84BBEA2B-93DA-4E47-BCEC-0DC943BB6093}"/>
                </a:ext>
              </a:extLst>
            </p:cNvPr>
            <p:cNvSpPr>
              <a:spLocks noChangeShapeType="1"/>
            </p:cNvSpPr>
            <p:nvPr/>
          </p:nvSpPr>
          <p:spPr bwMode="auto">
            <a:xfrm>
              <a:off x="2646363"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65" name="Line 136">
              <a:extLst>
                <a:ext uri="{FF2B5EF4-FFF2-40B4-BE49-F238E27FC236}">
                  <a16:creationId xmlns:a16="http://schemas.microsoft.com/office/drawing/2014/main" xmlns="" id="{6A9E2584-A51B-4302-8441-791A8146032C}"/>
                </a:ext>
              </a:extLst>
            </p:cNvPr>
            <p:cNvSpPr>
              <a:spLocks noChangeShapeType="1"/>
            </p:cNvSpPr>
            <p:nvPr/>
          </p:nvSpPr>
          <p:spPr bwMode="auto">
            <a:xfrm>
              <a:off x="4124325"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66" name="Line 137">
              <a:extLst>
                <a:ext uri="{FF2B5EF4-FFF2-40B4-BE49-F238E27FC236}">
                  <a16:creationId xmlns:a16="http://schemas.microsoft.com/office/drawing/2014/main" xmlns="" id="{09557617-8D08-4C90-95E8-947075CCDEDB}"/>
                </a:ext>
              </a:extLst>
            </p:cNvPr>
            <p:cNvSpPr>
              <a:spLocks noChangeShapeType="1"/>
            </p:cNvSpPr>
            <p:nvPr/>
          </p:nvSpPr>
          <p:spPr bwMode="auto">
            <a:xfrm>
              <a:off x="3533775"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67" name="Line 138">
              <a:extLst>
                <a:ext uri="{FF2B5EF4-FFF2-40B4-BE49-F238E27FC236}">
                  <a16:creationId xmlns:a16="http://schemas.microsoft.com/office/drawing/2014/main" xmlns="" id="{1EA14222-C2FF-412E-AE4F-709E6D03C4E1}"/>
                </a:ext>
              </a:extLst>
            </p:cNvPr>
            <p:cNvSpPr>
              <a:spLocks noChangeShapeType="1"/>
            </p:cNvSpPr>
            <p:nvPr/>
          </p:nvSpPr>
          <p:spPr bwMode="auto">
            <a:xfrm>
              <a:off x="2944813"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68" name="Line 139">
              <a:extLst>
                <a:ext uri="{FF2B5EF4-FFF2-40B4-BE49-F238E27FC236}">
                  <a16:creationId xmlns:a16="http://schemas.microsoft.com/office/drawing/2014/main" xmlns="" id="{C1FAF50B-E0C3-4861-B037-B49710A07F57}"/>
                </a:ext>
              </a:extLst>
            </p:cNvPr>
            <p:cNvSpPr>
              <a:spLocks noChangeShapeType="1"/>
            </p:cNvSpPr>
            <p:nvPr/>
          </p:nvSpPr>
          <p:spPr bwMode="auto">
            <a:xfrm>
              <a:off x="1760538"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69" name="Line 140">
              <a:extLst>
                <a:ext uri="{FF2B5EF4-FFF2-40B4-BE49-F238E27FC236}">
                  <a16:creationId xmlns:a16="http://schemas.microsoft.com/office/drawing/2014/main" xmlns="" id="{F67749CA-BCFF-4FC0-AB90-ABD4A9F351BF}"/>
                </a:ext>
              </a:extLst>
            </p:cNvPr>
            <p:cNvSpPr>
              <a:spLocks noChangeShapeType="1"/>
            </p:cNvSpPr>
            <p:nvPr/>
          </p:nvSpPr>
          <p:spPr bwMode="auto">
            <a:xfrm>
              <a:off x="1171575"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370" name="Line 141">
              <a:extLst>
                <a:ext uri="{FF2B5EF4-FFF2-40B4-BE49-F238E27FC236}">
                  <a16:creationId xmlns:a16="http://schemas.microsoft.com/office/drawing/2014/main" xmlns="" id="{C38425FB-2A12-47C9-845C-33CF99B245A3}"/>
                </a:ext>
              </a:extLst>
            </p:cNvPr>
            <p:cNvSpPr>
              <a:spLocks noChangeShapeType="1"/>
            </p:cNvSpPr>
            <p:nvPr/>
          </p:nvSpPr>
          <p:spPr bwMode="auto">
            <a:xfrm>
              <a:off x="2351088"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grpSp>
      <p:grpSp>
        <p:nvGrpSpPr>
          <p:cNvPr id="371" name="Group 370">
            <a:extLst>
              <a:ext uri="{FF2B5EF4-FFF2-40B4-BE49-F238E27FC236}">
                <a16:creationId xmlns:a16="http://schemas.microsoft.com/office/drawing/2014/main" xmlns="" id="{EB353810-C56C-4B5B-808D-32AA758DB768}"/>
              </a:ext>
            </a:extLst>
          </p:cNvPr>
          <p:cNvGrpSpPr/>
          <p:nvPr/>
        </p:nvGrpSpPr>
        <p:grpSpPr>
          <a:xfrm>
            <a:off x="965946" y="1665067"/>
            <a:ext cx="2316163" cy="2317750"/>
            <a:chOff x="908050" y="3006725"/>
            <a:chExt cx="2316163" cy="2317750"/>
          </a:xfrm>
        </p:grpSpPr>
        <p:sp>
          <p:nvSpPr>
            <p:cNvPr id="372" name="Freeform 143">
              <a:extLst>
                <a:ext uri="{FF2B5EF4-FFF2-40B4-BE49-F238E27FC236}">
                  <a16:creationId xmlns:a16="http://schemas.microsoft.com/office/drawing/2014/main" xmlns="" id="{9175FB22-F696-4D77-9E6A-B05C7B0BBE00}"/>
                </a:ext>
              </a:extLst>
            </p:cNvPr>
            <p:cNvSpPr>
              <a:spLocks/>
            </p:cNvSpPr>
            <p:nvPr/>
          </p:nvSpPr>
          <p:spPr bwMode="auto">
            <a:xfrm>
              <a:off x="908050" y="3013075"/>
              <a:ext cx="2287588" cy="2282825"/>
            </a:xfrm>
            <a:custGeom>
              <a:avLst/>
              <a:gdLst>
                <a:gd name="T0" fmla="*/ 28 w 1441"/>
                <a:gd name="T1" fmla="*/ 0 h 1438"/>
                <a:gd name="T2" fmla="*/ 58 w 1441"/>
                <a:gd name="T3" fmla="*/ 92 h 1438"/>
                <a:gd name="T4" fmla="*/ 66 w 1441"/>
                <a:gd name="T5" fmla="*/ 168 h 1438"/>
                <a:gd name="T6" fmla="*/ 82 w 1441"/>
                <a:gd name="T7" fmla="*/ 204 h 1438"/>
                <a:gd name="T8" fmla="*/ 88 w 1441"/>
                <a:gd name="T9" fmla="*/ 238 h 1438"/>
                <a:gd name="T10" fmla="*/ 114 w 1441"/>
                <a:gd name="T11" fmla="*/ 282 h 1438"/>
                <a:gd name="T12" fmla="*/ 120 w 1441"/>
                <a:gd name="T13" fmla="*/ 306 h 1438"/>
                <a:gd name="T14" fmla="*/ 130 w 1441"/>
                <a:gd name="T15" fmla="*/ 358 h 1438"/>
                <a:gd name="T16" fmla="*/ 140 w 1441"/>
                <a:gd name="T17" fmla="*/ 396 h 1438"/>
                <a:gd name="T18" fmla="*/ 144 w 1441"/>
                <a:gd name="T19" fmla="*/ 440 h 1438"/>
                <a:gd name="T20" fmla="*/ 158 w 1441"/>
                <a:gd name="T21" fmla="*/ 466 h 1438"/>
                <a:gd name="T22" fmla="*/ 178 w 1441"/>
                <a:gd name="T23" fmla="*/ 496 h 1438"/>
                <a:gd name="T24" fmla="*/ 190 w 1441"/>
                <a:gd name="T25" fmla="*/ 530 h 1438"/>
                <a:gd name="T26" fmla="*/ 197 w 1441"/>
                <a:gd name="T27" fmla="*/ 588 h 1438"/>
                <a:gd name="T28" fmla="*/ 211 w 1441"/>
                <a:gd name="T29" fmla="*/ 610 h 1438"/>
                <a:gd name="T30" fmla="*/ 223 w 1441"/>
                <a:gd name="T31" fmla="*/ 664 h 1438"/>
                <a:gd name="T32" fmla="*/ 245 w 1441"/>
                <a:gd name="T33" fmla="*/ 682 h 1438"/>
                <a:gd name="T34" fmla="*/ 271 w 1441"/>
                <a:gd name="T35" fmla="*/ 738 h 1438"/>
                <a:gd name="T36" fmla="*/ 303 w 1441"/>
                <a:gd name="T37" fmla="*/ 772 h 1438"/>
                <a:gd name="T38" fmla="*/ 331 w 1441"/>
                <a:gd name="T39" fmla="*/ 812 h 1438"/>
                <a:gd name="T40" fmla="*/ 339 w 1441"/>
                <a:gd name="T41" fmla="*/ 836 h 1438"/>
                <a:gd name="T42" fmla="*/ 347 w 1441"/>
                <a:gd name="T43" fmla="*/ 874 h 1438"/>
                <a:gd name="T44" fmla="*/ 455 w 1441"/>
                <a:gd name="T45" fmla="*/ 928 h 1438"/>
                <a:gd name="T46" fmla="*/ 531 w 1441"/>
                <a:gd name="T47" fmla="*/ 960 h 1438"/>
                <a:gd name="T48" fmla="*/ 569 w 1441"/>
                <a:gd name="T49" fmla="*/ 986 h 1438"/>
                <a:gd name="T50" fmla="*/ 583 w 1441"/>
                <a:gd name="T51" fmla="*/ 1068 h 1438"/>
                <a:gd name="T52" fmla="*/ 605 w 1441"/>
                <a:gd name="T53" fmla="*/ 1098 h 1438"/>
                <a:gd name="T54" fmla="*/ 671 w 1441"/>
                <a:gd name="T55" fmla="*/ 1126 h 1438"/>
                <a:gd name="T56" fmla="*/ 683 w 1441"/>
                <a:gd name="T57" fmla="*/ 1162 h 1438"/>
                <a:gd name="T58" fmla="*/ 793 w 1441"/>
                <a:gd name="T59" fmla="*/ 1192 h 1438"/>
                <a:gd name="T60" fmla="*/ 829 w 1441"/>
                <a:gd name="T61" fmla="*/ 1228 h 1438"/>
                <a:gd name="T62" fmla="*/ 859 w 1441"/>
                <a:gd name="T63" fmla="*/ 1262 h 1438"/>
                <a:gd name="T64" fmla="*/ 985 w 1441"/>
                <a:gd name="T65" fmla="*/ 1294 h 1438"/>
                <a:gd name="T66" fmla="*/ 1029 w 1441"/>
                <a:gd name="T67" fmla="*/ 1332 h 1438"/>
                <a:gd name="T68" fmla="*/ 1349 w 1441"/>
                <a:gd name="T69" fmla="*/ 1366 h 1438"/>
                <a:gd name="T70" fmla="*/ 1441 w 1441"/>
                <a:gd name="T71" fmla="*/ 1438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1" h="1438">
                  <a:moveTo>
                    <a:pt x="0" y="0"/>
                  </a:moveTo>
                  <a:lnTo>
                    <a:pt x="28" y="0"/>
                  </a:lnTo>
                  <a:lnTo>
                    <a:pt x="28" y="92"/>
                  </a:lnTo>
                  <a:lnTo>
                    <a:pt x="58" y="92"/>
                  </a:lnTo>
                  <a:lnTo>
                    <a:pt x="58" y="168"/>
                  </a:lnTo>
                  <a:lnTo>
                    <a:pt x="66" y="168"/>
                  </a:lnTo>
                  <a:lnTo>
                    <a:pt x="66" y="204"/>
                  </a:lnTo>
                  <a:lnTo>
                    <a:pt x="82" y="204"/>
                  </a:lnTo>
                  <a:lnTo>
                    <a:pt x="82" y="238"/>
                  </a:lnTo>
                  <a:lnTo>
                    <a:pt x="88" y="238"/>
                  </a:lnTo>
                  <a:lnTo>
                    <a:pt x="88" y="282"/>
                  </a:lnTo>
                  <a:lnTo>
                    <a:pt x="114" y="282"/>
                  </a:lnTo>
                  <a:lnTo>
                    <a:pt x="114" y="306"/>
                  </a:lnTo>
                  <a:lnTo>
                    <a:pt x="120" y="306"/>
                  </a:lnTo>
                  <a:lnTo>
                    <a:pt x="120" y="358"/>
                  </a:lnTo>
                  <a:lnTo>
                    <a:pt x="130" y="358"/>
                  </a:lnTo>
                  <a:lnTo>
                    <a:pt x="130" y="396"/>
                  </a:lnTo>
                  <a:lnTo>
                    <a:pt x="140" y="396"/>
                  </a:lnTo>
                  <a:lnTo>
                    <a:pt x="140" y="440"/>
                  </a:lnTo>
                  <a:lnTo>
                    <a:pt x="144" y="440"/>
                  </a:lnTo>
                  <a:lnTo>
                    <a:pt x="144" y="466"/>
                  </a:lnTo>
                  <a:lnTo>
                    <a:pt x="158" y="466"/>
                  </a:lnTo>
                  <a:lnTo>
                    <a:pt x="158" y="496"/>
                  </a:lnTo>
                  <a:lnTo>
                    <a:pt x="178" y="496"/>
                  </a:lnTo>
                  <a:lnTo>
                    <a:pt x="178" y="530"/>
                  </a:lnTo>
                  <a:lnTo>
                    <a:pt x="190" y="530"/>
                  </a:lnTo>
                  <a:lnTo>
                    <a:pt x="190" y="588"/>
                  </a:lnTo>
                  <a:lnTo>
                    <a:pt x="197" y="588"/>
                  </a:lnTo>
                  <a:lnTo>
                    <a:pt x="197" y="610"/>
                  </a:lnTo>
                  <a:lnTo>
                    <a:pt x="211" y="610"/>
                  </a:lnTo>
                  <a:lnTo>
                    <a:pt x="211" y="664"/>
                  </a:lnTo>
                  <a:lnTo>
                    <a:pt x="223" y="664"/>
                  </a:lnTo>
                  <a:lnTo>
                    <a:pt x="223" y="682"/>
                  </a:lnTo>
                  <a:lnTo>
                    <a:pt x="245" y="682"/>
                  </a:lnTo>
                  <a:lnTo>
                    <a:pt x="245" y="738"/>
                  </a:lnTo>
                  <a:lnTo>
                    <a:pt x="271" y="738"/>
                  </a:lnTo>
                  <a:lnTo>
                    <a:pt x="271" y="772"/>
                  </a:lnTo>
                  <a:lnTo>
                    <a:pt x="303" y="772"/>
                  </a:lnTo>
                  <a:lnTo>
                    <a:pt x="303" y="812"/>
                  </a:lnTo>
                  <a:lnTo>
                    <a:pt x="331" y="812"/>
                  </a:lnTo>
                  <a:lnTo>
                    <a:pt x="331" y="836"/>
                  </a:lnTo>
                  <a:lnTo>
                    <a:pt x="339" y="836"/>
                  </a:lnTo>
                  <a:lnTo>
                    <a:pt x="339" y="874"/>
                  </a:lnTo>
                  <a:lnTo>
                    <a:pt x="347" y="874"/>
                  </a:lnTo>
                  <a:lnTo>
                    <a:pt x="347" y="928"/>
                  </a:lnTo>
                  <a:lnTo>
                    <a:pt x="455" y="928"/>
                  </a:lnTo>
                  <a:lnTo>
                    <a:pt x="455" y="960"/>
                  </a:lnTo>
                  <a:lnTo>
                    <a:pt x="531" y="960"/>
                  </a:lnTo>
                  <a:lnTo>
                    <a:pt x="531" y="986"/>
                  </a:lnTo>
                  <a:lnTo>
                    <a:pt x="569" y="986"/>
                  </a:lnTo>
                  <a:lnTo>
                    <a:pt x="569" y="1068"/>
                  </a:lnTo>
                  <a:lnTo>
                    <a:pt x="583" y="1068"/>
                  </a:lnTo>
                  <a:lnTo>
                    <a:pt x="583" y="1098"/>
                  </a:lnTo>
                  <a:lnTo>
                    <a:pt x="605" y="1098"/>
                  </a:lnTo>
                  <a:lnTo>
                    <a:pt x="605" y="1126"/>
                  </a:lnTo>
                  <a:lnTo>
                    <a:pt x="671" y="1126"/>
                  </a:lnTo>
                  <a:lnTo>
                    <a:pt x="671" y="1162"/>
                  </a:lnTo>
                  <a:lnTo>
                    <a:pt x="683" y="1162"/>
                  </a:lnTo>
                  <a:lnTo>
                    <a:pt x="683" y="1192"/>
                  </a:lnTo>
                  <a:lnTo>
                    <a:pt x="793" y="1192"/>
                  </a:lnTo>
                  <a:lnTo>
                    <a:pt x="793" y="1228"/>
                  </a:lnTo>
                  <a:lnTo>
                    <a:pt x="829" y="1228"/>
                  </a:lnTo>
                  <a:lnTo>
                    <a:pt x="829" y="1262"/>
                  </a:lnTo>
                  <a:lnTo>
                    <a:pt x="859" y="1262"/>
                  </a:lnTo>
                  <a:lnTo>
                    <a:pt x="859" y="1294"/>
                  </a:lnTo>
                  <a:lnTo>
                    <a:pt x="985" y="1294"/>
                  </a:lnTo>
                  <a:lnTo>
                    <a:pt x="985" y="1332"/>
                  </a:lnTo>
                  <a:lnTo>
                    <a:pt x="1029" y="1332"/>
                  </a:lnTo>
                  <a:lnTo>
                    <a:pt x="1029" y="1366"/>
                  </a:lnTo>
                  <a:lnTo>
                    <a:pt x="1349" y="1366"/>
                  </a:lnTo>
                  <a:lnTo>
                    <a:pt x="1349" y="1438"/>
                  </a:lnTo>
                  <a:lnTo>
                    <a:pt x="1441" y="1438"/>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73" name="Rectangle 155">
              <a:extLst>
                <a:ext uri="{FF2B5EF4-FFF2-40B4-BE49-F238E27FC236}">
                  <a16:creationId xmlns:a16="http://schemas.microsoft.com/office/drawing/2014/main" xmlns="" id="{E1E31FBB-2F79-4B39-B356-453701D04762}"/>
                </a:ext>
              </a:extLst>
            </p:cNvPr>
            <p:cNvSpPr>
              <a:spLocks noChangeArrowheads="1"/>
            </p:cNvSpPr>
            <p:nvPr/>
          </p:nvSpPr>
          <p:spPr bwMode="auto">
            <a:xfrm>
              <a:off x="923925" y="3006725"/>
              <a:ext cx="57150" cy="57150"/>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74" name="Rectangle 156">
              <a:extLst>
                <a:ext uri="{FF2B5EF4-FFF2-40B4-BE49-F238E27FC236}">
                  <a16:creationId xmlns:a16="http://schemas.microsoft.com/office/drawing/2014/main" xmlns="" id="{6394A54C-A4E0-4E3D-A390-E747CFCDE6B8}"/>
                </a:ext>
              </a:extLst>
            </p:cNvPr>
            <p:cNvSpPr>
              <a:spLocks noChangeArrowheads="1"/>
            </p:cNvSpPr>
            <p:nvPr/>
          </p:nvSpPr>
          <p:spPr bwMode="auto">
            <a:xfrm>
              <a:off x="1220788" y="4029075"/>
              <a:ext cx="57150" cy="57150"/>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75" name="Rectangle 157">
              <a:extLst>
                <a:ext uri="{FF2B5EF4-FFF2-40B4-BE49-F238E27FC236}">
                  <a16:creationId xmlns:a16="http://schemas.microsoft.com/office/drawing/2014/main" xmlns="" id="{CF7A84BE-B9C9-401F-8A9B-F0D32330359E}"/>
                </a:ext>
              </a:extLst>
            </p:cNvPr>
            <p:cNvSpPr>
              <a:spLocks noChangeArrowheads="1"/>
            </p:cNvSpPr>
            <p:nvPr/>
          </p:nvSpPr>
          <p:spPr bwMode="auto">
            <a:xfrm>
              <a:off x="1817688" y="4724400"/>
              <a:ext cx="57150" cy="57150"/>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76" name="Rectangle 158">
              <a:extLst>
                <a:ext uri="{FF2B5EF4-FFF2-40B4-BE49-F238E27FC236}">
                  <a16:creationId xmlns:a16="http://schemas.microsoft.com/office/drawing/2014/main" xmlns="" id="{9A44BD37-F4C1-44E9-A541-4E7DB31685D0}"/>
                </a:ext>
              </a:extLst>
            </p:cNvPr>
            <p:cNvSpPr>
              <a:spLocks noChangeArrowheads="1"/>
            </p:cNvSpPr>
            <p:nvPr/>
          </p:nvSpPr>
          <p:spPr bwMode="auto">
            <a:xfrm>
              <a:off x="2525713" y="5156200"/>
              <a:ext cx="57150" cy="57150"/>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77" name="Rectangle 159">
              <a:extLst>
                <a:ext uri="{FF2B5EF4-FFF2-40B4-BE49-F238E27FC236}">
                  <a16:creationId xmlns:a16="http://schemas.microsoft.com/office/drawing/2014/main" xmlns="" id="{C8F52BC2-3F3C-44C4-AC4E-0B032E39634B}"/>
                </a:ext>
              </a:extLst>
            </p:cNvPr>
            <p:cNvSpPr>
              <a:spLocks noChangeArrowheads="1"/>
            </p:cNvSpPr>
            <p:nvPr/>
          </p:nvSpPr>
          <p:spPr bwMode="auto">
            <a:xfrm>
              <a:off x="2662692" y="5156201"/>
              <a:ext cx="53068" cy="57148"/>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78" name="Rectangle 160">
              <a:extLst>
                <a:ext uri="{FF2B5EF4-FFF2-40B4-BE49-F238E27FC236}">
                  <a16:creationId xmlns:a16="http://schemas.microsoft.com/office/drawing/2014/main" xmlns="" id="{D20CCAB2-7631-4DE5-99A8-3B31C8DA252B}"/>
                </a:ext>
              </a:extLst>
            </p:cNvPr>
            <p:cNvSpPr>
              <a:spLocks noChangeArrowheads="1"/>
            </p:cNvSpPr>
            <p:nvPr/>
          </p:nvSpPr>
          <p:spPr bwMode="auto">
            <a:xfrm>
              <a:off x="2840492" y="5156201"/>
              <a:ext cx="53068" cy="57148"/>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79" name="Rectangle 161">
              <a:extLst>
                <a:ext uri="{FF2B5EF4-FFF2-40B4-BE49-F238E27FC236}">
                  <a16:creationId xmlns:a16="http://schemas.microsoft.com/office/drawing/2014/main" xmlns="" id="{B26567A1-91C6-4C9F-95C8-71B323E42E9C}"/>
                </a:ext>
              </a:extLst>
            </p:cNvPr>
            <p:cNvSpPr>
              <a:spLocks noChangeArrowheads="1"/>
            </p:cNvSpPr>
            <p:nvPr/>
          </p:nvSpPr>
          <p:spPr bwMode="auto">
            <a:xfrm>
              <a:off x="3091317" y="5267326"/>
              <a:ext cx="53068" cy="57148"/>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80" name="Rectangle 162">
              <a:extLst>
                <a:ext uri="{FF2B5EF4-FFF2-40B4-BE49-F238E27FC236}">
                  <a16:creationId xmlns:a16="http://schemas.microsoft.com/office/drawing/2014/main" xmlns="" id="{EF17E493-84ED-49A1-A1F0-7BE9C7A2DEC7}"/>
                </a:ext>
              </a:extLst>
            </p:cNvPr>
            <p:cNvSpPr>
              <a:spLocks noChangeArrowheads="1"/>
            </p:cNvSpPr>
            <p:nvPr/>
          </p:nvSpPr>
          <p:spPr bwMode="auto">
            <a:xfrm>
              <a:off x="3167063" y="5267325"/>
              <a:ext cx="57150" cy="57150"/>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grpSp>
      <p:grpSp>
        <p:nvGrpSpPr>
          <p:cNvPr id="381" name="Group 380">
            <a:extLst>
              <a:ext uri="{FF2B5EF4-FFF2-40B4-BE49-F238E27FC236}">
                <a16:creationId xmlns:a16="http://schemas.microsoft.com/office/drawing/2014/main" xmlns="" id="{D0E349B3-A154-404B-98DF-6A9DD08DDD4A}"/>
              </a:ext>
            </a:extLst>
          </p:cNvPr>
          <p:cNvGrpSpPr/>
          <p:nvPr/>
        </p:nvGrpSpPr>
        <p:grpSpPr>
          <a:xfrm>
            <a:off x="965946" y="1671417"/>
            <a:ext cx="2651919" cy="1968784"/>
            <a:chOff x="908050" y="3013075"/>
            <a:chExt cx="2651919" cy="1968784"/>
          </a:xfrm>
        </p:grpSpPr>
        <p:sp>
          <p:nvSpPr>
            <p:cNvPr id="382" name="Freeform 163">
              <a:extLst>
                <a:ext uri="{FF2B5EF4-FFF2-40B4-BE49-F238E27FC236}">
                  <a16:creationId xmlns:a16="http://schemas.microsoft.com/office/drawing/2014/main" xmlns="" id="{A410C311-9A43-4C7C-AFB5-31C65C4C6303}"/>
                </a:ext>
              </a:extLst>
            </p:cNvPr>
            <p:cNvSpPr>
              <a:spLocks/>
            </p:cNvSpPr>
            <p:nvPr/>
          </p:nvSpPr>
          <p:spPr bwMode="auto">
            <a:xfrm>
              <a:off x="908050" y="3013075"/>
              <a:ext cx="2622550" cy="1943100"/>
            </a:xfrm>
            <a:custGeom>
              <a:avLst/>
              <a:gdLst>
                <a:gd name="T0" fmla="*/ 0 w 1652"/>
                <a:gd name="T1" fmla="*/ 0 h 1224"/>
                <a:gd name="T2" fmla="*/ 38 w 1652"/>
                <a:gd name="T3" fmla="*/ 0 h 1224"/>
                <a:gd name="T4" fmla="*/ 38 w 1652"/>
                <a:gd name="T5" fmla="*/ 30 h 1224"/>
                <a:gd name="T6" fmla="*/ 52 w 1652"/>
                <a:gd name="T7" fmla="*/ 30 h 1224"/>
                <a:gd name="T8" fmla="*/ 52 w 1652"/>
                <a:gd name="T9" fmla="*/ 62 h 1224"/>
                <a:gd name="T10" fmla="*/ 70 w 1652"/>
                <a:gd name="T11" fmla="*/ 62 h 1224"/>
                <a:gd name="T12" fmla="*/ 70 w 1652"/>
                <a:gd name="T13" fmla="*/ 102 h 1224"/>
                <a:gd name="T14" fmla="*/ 92 w 1652"/>
                <a:gd name="T15" fmla="*/ 102 h 1224"/>
                <a:gd name="T16" fmla="*/ 92 w 1652"/>
                <a:gd name="T17" fmla="*/ 212 h 1224"/>
                <a:gd name="T18" fmla="*/ 100 w 1652"/>
                <a:gd name="T19" fmla="*/ 212 h 1224"/>
                <a:gd name="T20" fmla="*/ 100 w 1652"/>
                <a:gd name="T21" fmla="*/ 278 h 1224"/>
                <a:gd name="T22" fmla="*/ 118 w 1652"/>
                <a:gd name="T23" fmla="*/ 278 h 1224"/>
                <a:gd name="T24" fmla="*/ 118 w 1652"/>
                <a:gd name="T25" fmla="*/ 304 h 1224"/>
                <a:gd name="T26" fmla="*/ 122 w 1652"/>
                <a:gd name="T27" fmla="*/ 304 h 1224"/>
                <a:gd name="T28" fmla="*/ 122 w 1652"/>
                <a:gd name="T29" fmla="*/ 334 h 1224"/>
                <a:gd name="T30" fmla="*/ 132 w 1652"/>
                <a:gd name="T31" fmla="*/ 334 h 1224"/>
                <a:gd name="T32" fmla="*/ 132 w 1652"/>
                <a:gd name="T33" fmla="*/ 376 h 1224"/>
                <a:gd name="T34" fmla="*/ 148 w 1652"/>
                <a:gd name="T35" fmla="*/ 376 h 1224"/>
                <a:gd name="T36" fmla="*/ 148 w 1652"/>
                <a:gd name="T37" fmla="*/ 410 h 1224"/>
                <a:gd name="T38" fmla="*/ 180 w 1652"/>
                <a:gd name="T39" fmla="*/ 410 h 1224"/>
                <a:gd name="T40" fmla="*/ 180 w 1652"/>
                <a:gd name="T41" fmla="*/ 440 h 1224"/>
                <a:gd name="T42" fmla="*/ 188 w 1652"/>
                <a:gd name="T43" fmla="*/ 440 h 1224"/>
                <a:gd name="T44" fmla="*/ 188 w 1652"/>
                <a:gd name="T45" fmla="*/ 484 h 1224"/>
                <a:gd name="T46" fmla="*/ 219 w 1652"/>
                <a:gd name="T47" fmla="*/ 484 h 1224"/>
                <a:gd name="T48" fmla="*/ 219 w 1652"/>
                <a:gd name="T49" fmla="*/ 512 h 1224"/>
                <a:gd name="T50" fmla="*/ 229 w 1652"/>
                <a:gd name="T51" fmla="*/ 512 h 1224"/>
                <a:gd name="T52" fmla="*/ 229 w 1652"/>
                <a:gd name="T53" fmla="*/ 544 h 1224"/>
                <a:gd name="T54" fmla="*/ 239 w 1652"/>
                <a:gd name="T55" fmla="*/ 544 h 1224"/>
                <a:gd name="T56" fmla="*/ 239 w 1652"/>
                <a:gd name="T57" fmla="*/ 584 h 1224"/>
                <a:gd name="T58" fmla="*/ 253 w 1652"/>
                <a:gd name="T59" fmla="*/ 584 h 1224"/>
                <a:gd name="T60" fmla="*/ 253 w 1652"/>
                <a:gd name="T61" fmla="*/ 626 h 1224"/>
                <a:gd name="T62" fmla="*/ 259 w 1652"/>
                <a:gd name="T63" fmla="*/ 626 h 1224"/>
                <a:gd name="T64" fmla="*/ 259 w 1652"/>
                <a:gd name="T65" fmla="*/ 684 h 1224"/>
                <a:gd name="T66" fmla="*/ 309 w 1652"/>
                <a:gd name="T67" fmla="*/ 684 h 1224"/>
                <a:gd name="T68" fmla="*/ 309 w 1652"/>
                <a:gd name="T69" fmla="*/ 718 h 1224"/>
                <a:gd name="T70" fmla="*/ 317 w 1652"/>
                <a:gd name="T71" fmla="*/ 718 h 1224"/>
                <a:gd name="T72" fmla="*/ 317 w 1652"/>
                <a:gd name="T73" fmla="*/ 742 h 1224"/>
                <a:gd name="T74" fmla="*/ 403 w 1652"/>
                <a:gd name="T75" fmla="*/ 742 h 1224"/>
                <a:gd name="T76" fmla="*/ 403 w 1652"/>
                <a:gd name="T77" fmla="*/ 774 h 1224"/>
                <a:gd name="T78" fmla="*/ 431 w 1652"/>
                <a:gd name="T79" fmla="*/ 774 h 1224"/>
                <a:gd name="T80" fmla="*/ 431 w 1652"/>
                <a:gd name="T81" fmla="*/ 812 h 1224"/>
                <a:gd name="T82" fmla="*/ 453 w 1652"/>
                <a:gd name="T83" fmla="*/ 812 h 1224"/>
                <a:gd name="T84" fmla="*/ 453 w 1652"/>
                <a:gd name="T85" fmla="*/ 846 h 1224"/>
                <a:gd name="T86" fmla="*/ 557 w 1652"/>
                <a:gd name="T87" fmla="*/ 846 h 1224"/>
                <a:gd name="T88" fmla="*/ 557 w 1652"/>
                <a:gd name="T89" fmla="*/ 918 h 1224"/>
                <a:gd name="T90" fmla="*/ 601 w 1652"/>
                <a:gd name="T91" fmla="*/ 918 h 1224"/>
                <a:gd name="T92" fmla="*/ 601 w 1652"/>
                <a:gd name="T93" fmla="*/ 946 h 1224"/>
                <a:gd name="T94" fmla="*/ 619 w 1652"/>
                <a:gd name="T95" fmla="*/ 946 h 1224"/>
                <a:gd name="T96" fmla="*/ 619 w 1652"/>
                <a:gd name="T97" fmla="*/ 980 h 1224"/>
                <a:gd name="T98" fmla="*/ 719 w 1652"/>
                <a:gd name="T99" fmla="*/ 980 h 1224"/>
                <a:gd name="T100" fmla="*/ 719 w 1652"/>
                <a:gd name="T101" fmla="*/ 1020 h 1224"/>
                <a:gd name="T102" fmla="*/ 947 w 1652"/>
                <a:gd name="T103" fmla="*/ 1020 h 1224"/>
                <a:gd name="T104" fmla="*/ 947 w 1652"/>
                <a:gd name="T105" fmla="*/ 1062 h 1224"/>
                <a:gd name="T106" fmla="*/ 975 w 1652"/>
                <a:gd name="T107" fmla="*/ 1062 h 1224"/>
                <a:gd name="T108" fmla="*/ 975 w 1652"/>
                <a:gd name="T109" fmla="*/ 1098 h 1224"/>
                <a:gd name="T110" fmla="*/ 1121 w 1652"/>
                <a:gd name="T111" fmla="*/ 1098 h 1224"/>
                <a:gd name="T112" fmla="*/ 1121 w 1652"/>
                <a:gd name="T113" fmla="*/ 1134 h 1224"/>
                <a:gd name="T114" fmla="*/ 1461 w 1652"/>
                <a:gd name="T115" fmla="*/ 1134 h 1224"/>
                <a:gd name="T116" fmla="*/ 1461 w 1652"/>
                <a:gd name="T117" fmla="*/ 1224 h 1224"/>
                <a:gd name="T118" fmla="*/ 1652 w 1652"/>
                <a:gd name="T119" fmla="*/ 1224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52" h="1224">
                  <a:moveTo>
                    <a:pt x="0" y="0"/>
                  </a:moveTo>
                  <a:lnTo>
                    <a:pt x="38" y="0"/>
                  </a:lnTo>
                  <a:lnTo>
                    <a:pt x="38" y="30"/>
                  </a:lnTo>
                  <a:lnTo>
                    <a:pt x="52" y="30"/>
                  </a:lnTo>
                  <a:lnTo>
                    <a:pt x="52" y="62"/>
                  </a:lnTo>
                  <a:lnTo>
                    <a:pt x="70" y="62"/>
                  </a:lnTo>
                  <a:lnTo>
                    <a:pt x="70" y="102"/>
                  </a:lnTo>
                  <a:lnTo>
                    <a:pt x="92" y="102"/>
                  </a:lnTo>
                  <a:lnTo>
                    <a:pt x="92" y="212"/>
                  </a:lnTo>
                  <a:lnTo>
                    <a:pt x="100" y="212"/>
                  </a:lnTo>
                  <a:lnTo>
                    <a:pt x="100" y="278"/>
                  </a:lnTo>
                  <a:lnTo>
                    <a:pt x="118" y="278"/>
                  </a:lnTo>
                  <a:lnTo>
                    <a:pt x="118" y="304"/>
                  </a:lnTo>
                  <a:lnTo>
                    <a:pt x="122" y="304"/>
                  </a:lnTo>
                  <a:lnTo>
                    <a:pt x="122" y="334"/>
                  </a:lnTo>
                  <a:lnTo>
                    <a:pt x="132" y="334"/>
                  </a:lnTo>
                  <a:lnTo>
                    <a:pt x="132" y="376"/>
                  </a:lnTo>
                  <a:lnTo>
                    <a:pt x="148" y="376"/>
                  </a:lnTo>
                  <a:lnTo>
                    <a:pt x="148" y="410"/>
                  </a:lnTo>
                  <a:lnTo>
                    <a:pt x="180" y="410"/>
                  </a:lnTo>
                  <a:lnTo>
                    <a:pt x="180" y="440"/>
                  </a:lnTo>
                  <a:lnTo>
                    <a:pt x="188" y="440"/>
                  </a:lnTo>
                  <a:lnTo>
                    <a:pt x="188" y="484"/>
                  </a:lnTo>
                  <a:lnTo>
                    <a:pt x="219" y="484"/>
                  </a:lnTo>
                  <a:lnTo>
                    <a:pt x="219" y="512"/>
                  </a:lnTo>
                  <a:lnTo>
                    <a:pt x="229" y="512"/>
                  </a:lnTo>
                  <a:lnTo>
                    <a:pt x="229" y="544"/>
                  </a:lnTo>
                  <a:lnTo>
                    <a:pt x="239" y="544"/>
                  </a:lnTo>
                  <a:lnTo>
                    <a:pt x="239" y="584"/>
                  </a:lnTo>
                  <a:lnTo>
                    <a:pt x="253" y="584"/>
                  </a:lnTo>
                  <a:lnTo>
                    <a:pt x="253" y="626"/>
                  </a:lnTo>
                  <a:lnTo>
                    <a:pt x="259" y="626"/>
                  </a:lnTo>
                  <a:lnTo>
                    <a:pt x="259" y="684"/>
                  </a:lnTo>
                  <a:lnTo>
                    <a:pt x="309" y="684"/>
                  </a:lnTo>
                  <a:lnTo>
                    <a:pt x="309" y="718"/>
                  </a:lnTo>
                  <a:lnTo>
                    <a:pt x="317" y="718"/>
                  </a:lnTo>
                  <a:lnTo>
                    <a:pt x="317" y="742"/>
                  </a:lnTo>
                  <a:lnTo>
                    <a:pt x="403" y="742"/>
                  </a:lnTo>
                  <a:lnTo>
                    <a:pt x="403" y="774"/>
                  </a:lnTo>
                  <a:lnTo>
                    <a:pt x="431" y="774"/>
                  </a:lnTo>
                  <a:lnTo>
                    <a:pt x="431" y="812"/>
                  </a:lnTo>
                  <a:lnTo>
                    <a:pt x="453" y="812"/>
                  </a:lnTo>
                  <a:lnTo>
                    <a:pt x="453" y="846"/>
                  </a:lnTo>
                  <a:lnTo>
                    <a:pt x="557" y="846"/>
                  </a:lnTo>
                  <a:lnTo>
                    <a:pt x="557" y="918"/>
                  </a:lnTo>
                  <a:lnTo>
                    <a:pt x="601" y="918"/>
                  </a:lnTo>
                  <a:lnTo>
                    <a:pt x="601" y="946"/>
                  </a:lnTo>
                  <a:lnTo>
                    <a:pt x="619" y="946"/>
                  </a:lnTo>
                  <a:lnTo>
                    <a:pt x="619" y="980"/>
                  </a:lnTo>
                  <a:lnTo>
                    <a:pt x="719" y="980"/>
                  </a:lnTo>
                  <a:lnTo>
                    <a:pt x="719" y="1020"/>
                  </a:lnTo>
                  <a:lnTo>
                    <a:pt x="947" y="1020"/>
                  </a:lnTo>
                  <a:lnTo>
                    <a:pt x="947" y="1062"/>
                  </a:lnTo>
                  <a:lnTo>
                    <a:pt x="975" y="1062"/>
                  </a:lnTo>
                  <a:lnTo>
                    <a:pt x="975" y="1098"/>
                  </a:lnTo>
                  <a:lnTo>
                    <a:pt x="1121" y="1098"/>
                  </a:lnTo>
                  <a:lnTo>
                    <a:pt x="1121" y="1134"/>
                  </a:lnTo>
                  <a:lnTo>
                    <a:pt x="1461" y="1134"/>
                  </a:lnTo>
                  <a:lnTo>
                    <a:pt x="1461" y="1224"/>
                  </a:lnTo>
                  <a:lnTo>
                    <a:pt x="1652" y="1224"/>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83" name="Rectangle 164">
              <a:extLst>
                <a:ext uri="{FF2B5EF4-FFF2-40B4-BE49-F238E27FC236}">
                  <a16:creationId xmlns:a16="http://schemas.microsoft.com/office/drawing/2014/main" xmlns="" id="{3FF2D469-A905-4238-B8E9-36C9EA614C99}"/>
                </a:ext>
              </a:extLst>
            </p:cNvPr>
            <p:cNvSpPr>
              <a:spLocks noChangeArrowheads="1"/>
            </p:cNvSpPr>
            <p:nvPr/>
          </p:nvSpPr>
          <p:spPr bwMode="auto">
            <a:xfrm>
              <a:off x="1861344" y="4542631"/>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84" name="Rectangle 165">
              <a:extLst>
                <a:ext uri="{FF2B5EF4-FFF2-40B4-BE49-F238E27FC236}">
                  <a16:creationId xmlns:a16="http://schemas.microsoft.com/office/drawing/2014/main" xmlns="" id="{C8755204-24C9-4672-AAB7-0AECC670FF36}"/>
                </a:ext>
              </a:extLst>
            </p:cNvPr>
            <p:cNvSpPr>
              <a:spLocks noChangeArrowheads="1"/>
            </p:cNvSpPr>
            <p:nvPr/>
          </p:nvSpPr>
          <p:spPr bwMode="auto">
            <a:xfrm>
              <a:off x="2067719" y="4602956"/>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85" name="Rectangle 166">
              <a:extLst>
                <a:ext uri="{FF2B5EF4-FFF2-40B4-BE49-F238E27FC236}">
                  <a16:creationId xmlns:a16="http://schemas.microsoft.com/office/drawing/2014/main" xmlns="" id="{AABBC048-9435-42C7-8A3C-7B9C81386D9C}"/>
                </a:ext>
              </a:extLst>
            </p:cNvPr>
            <p:cNvSpPr>
              <a:spLocks noChangeArrowheads="1"/>
            </p:cNvSpPr>
            <p:nvPr/>
          </p:nvSpPr>
          <p:spPr bwMode="auto">
            <a:xfrm>
              <a:off x="2728119" y="4783931"/>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86" name="Rectangle 167">
              <a:extLst>
                <a:ext uri="{FF2B5EF4-FFF2-40B4-BE49-F238E27FC236}">
                  <a16:creationId xmlns:a16="http://schemas.microsoft.com/office/drawing/2014/main" xmlns="" id="{D797FAA3-A6E9-42A8-BDA8-191219CFC572}"/>
                </a:ext>
              </a:extLst>
            </p:cNvPr>
            <p:cNvSpPr>
              <a:spLocks noChangeArrowheads="1"/>
            </p:cNvSpPr>
            <p:nvPr/>
          </p:nvSpPr>
          <p:spPr bwMode="auto">
            <a:xfrm>
              <a:off x="2810669" y="4783931"/>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87" name="Rectangle 168">
              <a:extLst>
                <a:ext uri="{FF2B5EF4-FFF2-40B4-BE49-F238E27FC236}">
                  <a16:creationId xmlns:a16="http://schemas.microsoft.com/office/drawing/2014/main" xmlns="" id="{D1648F4C-A1CA-43AF-A913-8110E04CCF71}"/>
                </a:ext>
              </a:extLst>
            </p:cNvPr>
            <p:cNvSpPr>
              <a:spLocks noChangeArrowheads="1"/>
            </p:cNvSpPr>
            <p:nvPr/>
          </p:nvSpPr>
          <p:spPr bwMode="auto">
            <a:xfrm>
              <a:off x="2864644" y="4783931"/>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88" name="Rectangle 169">
              <a:extLst>
                <a:ext uri="{FF2B5EF4-FFF2-40B4-BE49-F238E27FC236}">
                  <a16:creationId xmlns:a16="http://schemas.microsoft.com/office/drawing/2014/main" xmlns="" id="{5A774338-2694-40DA-BD6F-48A6B3B6559C}"/>
                </a:ext>
              </a:extLst>
            </p:cNvPr>
            <p:cNvSpPr>
              <a:spLocks noChangeArrowheads="1"/>
            </p:cNvSpPr>
            <p:nvPr/>
          </p:nvSpPr>
          <p:spPr bwMode="auto">
            <a:xfrm>
              <a:off x="3029744" y="4783931"/>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89" name="Rectangle 170">
              <a:extLst>
                <a:ext uri="{FF2B5EF4-FFF2-40B4-BE49-F238E27FC236}">
                  <a16:creationId xmlns:a16="http://schemas.microsoft.com/office/drawing/2014/main" xmlns="" id="{EB348F84-402D-4A18-B205-70D55CCA743A}"/>
                </a:ext>
              </a:extLst>
            </p:cNvPr>
            <p:cNvSpPr>
              <a:spLocks noChangeArrowheads="1"/>
            </p:cNvSpPr>
            <p:nvPr/>
          </p:nvSpPr>
          <p:spPr bwMode="auto">
            <a:xfrm>
              <a:off x="3090579" y="4783931"/>
              <a:ext cx="54544"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90" name="Rectangle 171">
              <a:extLst>
                <a:ext uri="{FF2B5EF4-FFF2-40B4-BE49-F238E27FC236}">
                  <a16:creationId xmlns:a16="http://schemas.microsoft.com/office/drawing/2014/main" xmlns="" id="{AFA1FFC8-A64F-46AD-B0B6-AF48536D7D41}"/>
                </a:ext>
              </a:extLst>
            </p:cNvPr>
            <p:cNvSpPr>
              <a:spLocks noChangeArrowheads="1"/>
            </p:cNvSpPr>
            <p:nvPr/>
          </p:nvSpPr>
          <p:spPr bwMode="auto">
            <a:xfrm>
              <a:off x="3210719" y="4927317"/>
              <a:ext cx="58738" cy="54542"/>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91" name="Rectangle 172">
              <a:extLst>
                <a:ext uri="{FF2B5EF4-FFF2-40B4-BE49-F238E27FC236}">
                  <a16:creationId xmlns:a16="http://schemas.microsoft.com/office/drawing/2014/main" xmlns="" id="{B559DA73-FEDA-484D-BF2B-C4391F97E6D0}"/>
                </a:ext>
              </a:extLst>
            </p:cNvPr>
            <p:cNvSpPr>
              <a:spLocks noChangeArrowheads="1"/>
            </p:cNvSpPr>
            <p:nvPr/>
          </p:nvSpPr>
          <p:spPr bwMode="auto">
            <a:xfrm>
              <a:off x="3303304" y="4927317"/>
              <a:ext cx="54544" cy="54542"/>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92" name="Rectangle 173">
              <a:extLst>
                <a:ext uri="{FF2B5EF4-FFF2-40B4-BE49-F238E27FC236}">
                  <a16:creationId xmlns:a16="http://schemas.microsoft.com/office/drawing/2014/main" xmlns="" id="{34509A32-CD90-4F6B-9B7B-3623C77A4E22}"/>
                </a:ext>
              </a:extLst>
            </p:cNvPr>
            <p:cNvSpPr>
              <a:spLocks noChangeArrowheads="1"/>
            </p:cNvSpPr>
            <p:nvPr/>
          </p:nvSpPr>
          <p:spPr bwMode="auto">
            <a:xfrm>
              <a:off x="3501231" y="4927317"/>
              <a:ext cx="58738" cy="54542"/>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grpSp>
      <p:grpSp>
        <p:nvGrpSpPr>
          <p:cNvPr id="393" name="Group 392">
            <a:extLst>
              <a:ext uri="{FF2B5EF4-FFF2-40B4-BE49-F238E27FC236}">
                <a16:creationId xmlns:a16="http://schemas.microsoft.com/office/drawing/2014/main" xmlns="" id="{D2932A1C-CD31-4ABD-B23B-8AD5FC7C9D68}"/>
              </a:ext>
            </a:extLst>
          </p:cNvPr>
          <p:cNvGrpSpPr/>
          <p:nvPr/>
        </p:nvGrpSpPr>
        <p:grpSpPr>
          <a:xfrm>
            <a:off x="965946" y="1671417"/>
            <a:ext cx="3099594" cy="2077244"/>
            <a:chOff x="908050" y="3013075"/>
            <a:chExt cx="3099594" cy="2077244"/>
          </a:xfrm>
        </p:grpSpPr>
        <p:sp>
          <p:nvSpPr>
            <p:cNvPr id="394" name="Freeform 142">
              <a:extLst>
                <a:ext uri="{FF2B5EF4-FFF2-40B4-BE49-F238E27FC236}">
                  <a16:creationId xmlns:a16="http://schemas.microsoft.com/office/drawing/2014/main" xmlns="" id="{E77CC62F-D594-465F-B3CE-56633A4CE0D1}"/>
                </a:ext>
              </a:extLst>
            </p:cNvPr>
            <p:cNvSpPr>
              <a:spLocks/>
            </p:cNvSpPr>
            <p:nvPr/>
          </p:nvSpPr>
          <p:spPr bwMode="auto">
            <a:xfrm>
              <a:off x="908050" y="3013075"/>
              <a:ext cx="3070225" cy="2047875"/>
            </a:xfrm>
            <a:custGeom>
              <a:avLst/>
              <a:gdLst>
                <a:gd name="T0" fmla="*/ 38 w 1934"/>
                <a:gd name="T1" fmla="*/ 0 h 1290"/>
                <a:gd name="T2" fmla="*/ 52 w 1934"/>
                <a:gd name="T3" fmla="*/ 30 h 1290"/>
                <a:gd name="T4" fmla="*/ 70 w 1934"/>
                <a:gd name="T5" fmla="*/ 62 h 1290"/>
                <a:gd name="T6" fmla="*/ 78 w 1934"/>
                <a:gd name="T7" fmla="*/ 106 h 1290"/>
                <a:gd name="T8" fmla="*/ 96 w 1934"/>
                <a:gd name="T9" fmla="*/ 132 h 1290"/>
                <a:gd name="T10" fmla="*/ 104 w 1934"/>
                <a:gd name="T11" fmla="*/ 208 h 1290"/>
                <a:gd name="T12" fmla="*/ 118 w 1934"/>
                <a:gd name="T13" fmla="*/ 270 h 1290"/>
                <a:gd name="T14" fmla="*/ 124 w 1934"/>
                <a:gd name="T15" fmla="*/ 302 h 1290"/>
                <a:gd name="T16" fmla="*/ 148 w 1934"/>
                <a:gd name="T17" fmla="*/ 352 h 1290"/>
                <a:gd name="T18" fmla="*/ 172 w 1934"/>
                <a:gd name="T19" fmla="*/ 410 h 1290"/>
                <a:gd name="T20" fmla="*/ 190 w 1934"/>
                <a:gd name="T21" fmla="*/ 440 h 1290"/>
                <a:gd name="T22" fmla="*/ 199 w 1934"/>
                <a:gd name="T23" fmla="*/ 484 h 1290"/>
                <a:gd name="T24" fmla="*/ 211 w 1934"/>
                <a:gd name="T25" fmla="*/ 516 h 1290"/>
                <a:gd name="T26" fmla="*/ 267 w 1934"/>
                <a:gd name="T27" fmla="*/ 626 h 1290"/>
                <a:gd name="T28" fmla="*/ 291 w 1934"/>
                <a:gd name="T29" fmla="*/ 652 h 1290"/>
                <a:gd name="T30" fmla="*/ 297 w 1934"/>
                <a:gd name="T31" fmla="*/ 688 h 1290"/>
                <a:gd name="T32" fmla="*/ 317 w 1934"/>
                <a:gd name="T33" fmla="*/ 702 h 1290"/>
                <a:gd name="T34" fmla="*/ 389 w 1934"/>
                <a:gd name="T35" fmla="*/ 776 h 1290"/>
                <a:gd name="T36" fmla="*/ 423 w 1934"/>
                <a:gd name="T37" fmla="*/ 804 h 1290"/>
                <a:gd name="T38" fmla="*/ 487 w 1934"/>
                <a:gd name="T39" fmla="*/ 838 h 1290"/>
                <a:gd name="T40" fmla="*/ 537 w 1934"/>
                <a:gd name="T41" fmla="*/ 860 h 1290"/>
                <a:gd name="T42" fmla="*/ 561 w 1934"/>
                <a:gd name="T43" fmla="*/ 892 h 1290"/>
                <a:gd name="T44" fmla="*/ 619 w 1934"/>
                <a:gd name="T45" fmla="*/ 922 h 1290"/>
                <a:gd name="T46" fmla="*/ 773 w 1934"/>
                <a:gd name="T47" fmla="*/ 958 h 1290"/>
                <a:gd name="T48" fmla="*/ 805 w 1934"/>
                <a:gd name="T49" fmla="*/ 986 h 1290"/>
                <a:gd name="T50" fmla="*/ 923 w 1934"/>
                <a:gd name="T51" fmla="*/ 1020 h 1290"/>
                <a:gd name="T52" fmla="*/ 935 w 1934"/>
                <a:gd name="T53" fmla="*/ 1052 h 1290"/>
                <a:gd name="T54" fmla="*/ 971 w 1934"/>
                <a:gd name="T55" fmla="*/ 1112 h 1290"/>
                <a:gd name="T56" fmla="*/ 1011 w 1934"/>
                <a:gd name="T57" fmla="*/ 1146 h 1290"/>
                <a:gd name="T58" fmla="*/ 1183 w 1934"/>
                <a:gd name="T59" fmla="*/ 1180 h 1290"/>
                <a:gd name="T60" fmla="*/ 1561 w 1934"/>
                <a:gd name="T61" fmla="*/ 1218 h 1290"/>
                <a:gd name="T62" fmla="*/ 1934 w 1934"/>
                <a:gd name="T63" fmla="*/ 1290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4" h="1290">
                  <a:moveTo>
                    <a:pt x="0" y="0"/>
                  </a:moveTo>
                  <a:lnTo>
                    <a:pt x="38" y="0"/>
                  </a:lnTo>
                  <a:lnTo>
                    <a:pt x="38" y="30"/>
                  </a:lnTo>
                  <a:lnTo>
                    <a:pt x="52" y="30"/>
                  </a:lnTo>
                  <a:lnTo>
                    <a:pt x="52" y="62"/>
                  </a:lnTo>
                  <a:lnTo>
                    <a:pt x="70" y="62"/>
                  </a:lnTo>
                  <a:lnTo>
                    <a:pt x="70" y="106"/>
                  </a:lnTo>
                  <a:lnTo>
                    <a:pt x="78" y="106"/>
                  </a:lnTo>
                  <a:lnTo>
                    <a:pt x="78" y="132"/>
                  </a:lnTo>
                  <a:lnTo>
                    <a:pt x="96" y="132"/>
                  </a:lnTo>
                  <a:lnTo>
                    <a:pt x="96" y="208"/>
                  </a:lnTo>
                  <a:lnTo>
                    <a:pt x="104" y="208"/>
                  </a:lnTo>
                  <a:lnTo>
                    <a:pt x="104" y="270"/>
                  </a:lnTo>
                  <a:lnTo>
                    <a:pt x="118" y="270"/>
                  </a:lnTo>
                  <a:lnTo>
                    <a:pt x="118" y="302"/>
                  </a:lnTo>
                  <a:lnTo>
                    <a:pt x="124" y="302"/>
                  </a:lnTo>
                  <a:lnTo>
                    <a:pt x="124" y="352"/>
                  </a:lnTo>
                  <a:lnTo>
                    <a:pt x="148" y="352"/>
                  </a:lnTo>
                  <a:lnTo>
                    <a:pt x="148" y="410"/>
                  </a:lnTo>
                  <a:lnTo>
                    <a:pt x="172" y="410"/>
                  </a:lnTo>
                  <a:lnTo>
                    <a:pt x="172" y="440"/>
                  </a:lnTo>
                  <a:lnTo>
                    <a:pt x="190" y="440"/>
                  </a:lnTo>
                  <a:lnTo>
                    <a:pt x="190" y="484"/>
                  </a:lnTo>
                  <a:lnTo>
                    <a:pt x="199" y="484"/>
                  </a:lnTo>
                  <a:lnTo>
                    <a:pt x="199" y="516"/>
                  </a:lnTo>
                  <a:lnTo>
                    <a:pt x="211" y="516"/>
                  </a:lnTo>
                  <a:lnTo>
                    <a:pt x="211" y="626"/>
                  </a:lnTo>
                  <a:lnTo>
                    <a:pt x="267" y="626"/>
                  </a:lnTo>
                  <a:lnTo>
                    <a:pt x="267" y="652"/>
                  </a:lnTo>
                  <a:lnTo>
                    <a:pt x="291" y="652"/>
                  </a:lnTo>
                  <a:lnTo>
                    <a:pt x="291" y="688"/>
                  </a:lnTo>
                  <a:lnTo>
                    <a:pt x="297" y="688"/>
                  </a:lnTo>
                  <a:lnTo>
                    <a:pt x="297" y="702"/>
                  </a:lnTo>
                  <a:lnTo>
                    <a:pt x="317" y="702"/>
                  </a:lnTo>
                  <a:lnTo>
                    <a:pt x="317" y="776"/>
                  </a:lnTo>
                  <a:lnTo>
                    <a:pt x="389" y="776"/>
                  </a:lnTo>
                  <a:lnTo>
                    <a:pt x="389" y="804"/>
                  </a:lnTo>
                  <a:lnTo>
                    <a:pt x="423" y="804"/>
                  </a:lnTo>
                  <a:lnTo>
                    <a:pt x="423" y="838"/>
                  </a:lnTo>
                  <a:lnTo>
                    <a:pt x="487" y="838"/>
                  </a:lnTo>
                  <a:lnTo>
                    <a:pt x="487" y="860"/>
                  </a:lnTo>
                  <a:lnTo>
                    <a:pt x="537" y="860"/>
                  </a:lnTo>
                  <a:lnTo>
                    <a:pt x="537" y="892"/>
                  </a:lnTo>
                  <a:lnTo>
                    <a:pt x="561" y="892"/>
                  </a:lnTo>
                  <a:lnTo>
                    <a:pt x="561" y="922"/>
                  </a:lnTo>
                  <a:lnTo>
                    <a:pt x="619" y="922"/>
                  </a:lnTo>
                  <a:lnTo>
                    <a:pt x="619" y="958"/>
                  </a:lnTo>
                  <a:lnTo>
                    <a:pt x="773" y="958"/>
                  </a:lnTo>
                  <a:lnTo>
                    <a:pt x="773" y="986"/>
                  </a:lnTo>
                  <a:lnTo>
                    <a:pt x="805" y="986"/>
                  </a:lnTo>
                  <a:lnTo>
                    <a:pt x="805" y="1020"/>
                  </a:lnTo>
                  <a:lnTo>
                    <a:pt x="923" y="1020"/>
                  </a:lnTo>
                  <a:lnTo>
                    <a:pt x="923" y="1052"/>
                  </a:lnTo>
                  <a:lnTo>
                    <a:pt x="935" y="1052"/>
                  </a:lnTo>
                  <a:lnTo>
                    <a:pt x="935" y="1112"/>
                  </a:lnTo>
                  <a:lnTo>
                    <a:pt x="971" y="1112"/>
                  </a:lnTo>
                  <a:lnTo>
                    <a:pt x="971" y="1146"/>
                  </a:lnTo>
                  <a:lnTo>
                    <a:pt x="1011" y="1146"/>
                  </a:lnTo>
                  <a:lnTo>
                    <a:pt x="1011" y="1180"/>
                  </a:lnTo>
                  <a:lnTo>
                    <a:pt x="1183" y="1180"/>
                  </a:lnTo>
                  <a:lnTo>
                    <a:pt x="1183" y="1218"/>
                  </a:lnTo>
                  <a:lnTo>
                    <a:pt x="1561" y="1218"/>
                  </a:lnTo>
                  <a:lnTo>
                    <a:pt x="1561" y="1290"/>
                  </a:lnTo>
                  <a:lnTo>
                    <a:pt x="1934" y="129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95" name="Rectangle 144">
              <a:extLst>
                <a:ext uri="{FF2B5EF4-FFF2-40B4-BE49-F238E27FC236}">
                  <a16:creationId xmlns:a16="http://schemas.microsoft.com/office/drawing/2014/main" xmlns="" id="{3B19AF7B-07D4-41B3-BCE3-7FDB37F127DC}"/>
                </a:ext>
              </a:extLst>
            </p:cNvPr>
            <p:cNvSpPr>
              <a:spLocks noChangeArrowheads="1"/>
            </p:cNvSpPr>
            <p:nvPr/>
          </p:nvSpPr>
          <p:spPr bwMode="auto">
            <a:xfrm>
              <a:off x="1018381" y="3193256"/>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96" name="Rectangle 145">
              <a:extLst>
                <a:ext uri="{FF2B5EF4-FFF2-40B4-BE49-F238E27FC236}">
                  <a16:creationId xmlns:a16="http://schemas.microsoft.com/office/drawing/2014/main" xmlns="" id="{A3B6C08D-CD9E-48A7-AE9E-D7ADF0DD373C}"/>
                </a:ext>
              </a:extLst>
            </p:cNvPr>
            <p:cNvSpPr>
              <a:spLocks noChangeArrowheads="1"/>
            </p:cNvSpPr>
            <p:nvPr/>
          </p:nvSpPr>
          <p:spPr bwMode="auto">
            <a:xfrm>
              <a:off x="1053306" y="3415506"/>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97" name="Rectangle 146">
              <a:extLst>
                <a:ext uri="{FF2B5EF4-FFF2-40B4-BE49-F238E27FC236}">
                  <a16:creationId xmlns:a16="http://schemas.microsoft.com/office/drawing/2014/main" xmlns="" id="{CC7478F2-F1CB-4DC4-BE2A-F5AC0CF5D57F}"/>
                </a:ext>
              </a:extLst>
            </p:cNvPr>
            <p:cNvSpPr>
              <a:spLocks noChangeArrowheads="1"/>
            </p:cNvSpPr>
            <p:nvPr/>
          </p:nvSpPr>
          <p:spPr bwMode="auto">
            <a:xfrm>
              <a:off x="1299879" y="3977481"/>
              <a:ext cx="54544"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98" name="Rectangle 147">
              <a:extLst>
                <a:ext uri="{FF2B5EF4-FFF2-40B4-BE49-F238E27FC236}">
                  <a16:creationId xmlns:a16="http://schemas.microsoft.com/office/drawing/2014/main" xmlns="" id="{C57FC87F-0859-411F-A377-6EF8C36424A2}"/>
                </a:ext>
              </a:extLst>
            </p:cNvPr>
            <p:cNvSpPr>
              <a:spLocks noChangeArrowheads="1"/>
            </p:cNvSpPr>
            <p:nvPr/>
          </p:nvSpPr>
          <p:spPr bwMode="auto">
            <a:xfrm>
              <a:off x="1407319" y="4215606"/>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99" name="Rectangle 148">
              <a:extLst>
                <a:ext uri="{FF2B5EF4-FFF2-40B4-BE49-F238E27FC236}">
                  <a16:creationId xmlns:a16="http://schemas.microsoft.com/office/drawing/2014/main" xmlns="" id="{4DA25430-8767-45FF-862C-0FC6B3496B01}"/>
                </a:ext>
              </a:extLst>
            </p:cNvPr>
            <p:cNvSpPr>
              <a:spLocks noChangeArrowheads="1"/>
            </p:cNvSpPr>
            <p:nvPr/>
          </p:nvSpPr>
          <p:spPr bwMode="auto">
            <a:xfrm>
              <a:off x="2629694" y="4857467"/>
              <a:ext cx="58738" cy="54542"/>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00" name="Rectangle 149">
              <a:extLst>
                <a:ext uri="{FF2B5EF4-FFF2-40B4-BE49-F238E27FC236}">
                  <a16:creationId xmlns:a16="http://schemas.microsoft.com/office/drawing/2014/main" xmlns="" id="{01938FAF-E25E-4FD8-9CC8-2D3FD93179EC}"/>
                </a:ext>
              </a:extLst>
            </p:cNvPr>
            <p:cNvSpPr>
              <a:spLocks noChangeArrowheads="1"/>
            </p:cNvSpPr>
            <p:nvPr/>
          </p:nvSpPr>
          <p:spPr bwMode="auto">
            <a:xfrm>
              <a:off x="2362994" y="4701381"/>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01" name="Rectangle 150">
              <a:extLst>
                <a:ext uri="{FF2B5EF4-FFF2-40B4-BE49-F238E27FC236}">
                  <a16:creationId xmlns:a16="http://schemas.microsoft.com/office/drawing/2014/main" xmlns="" id="{1824CE96-0366-4BAE-B291-3188A912D734}"/>
                </a:ext>
              </a:extLst>
            </p:cNvPr>
            <p:cNvSpPr>
              <a:spLocks noChangeArrowheads="1"/>
            </p:cNvSpPr>
            <p:nvPr/>
          </p:nvSpPr>
          <p:spPr bwMode="auto">
            <a:xfrm>
              <a:off x="2690019" y="4857467"/>
              <a:ext cx="58738" cy="54542"/>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02" name="Rectangle 151">
              <a:extLst>
                <a:ext uri="{FF2B5EF4-FFF2-40B4-BE49-F238E27FC236}">
                  <a16:creationId xmlns:a16="http://schemas.microsoft.com/office/drawing/2014/main" xmlns="" id="{07986C0D-C166-4016-9BEF-4C758F339169}"/>
                </a:ext>
              </a:extLst>
            </p:cNvPr>
            <p:cNvSpPr>
              <a:spLocks noChangeArrowheads="1"/>
            </p:cNvSpPr>
            <p:nvPr/>
          </p:nvSpPr>
          <p:spPr bwMode="auto">
            <a:xfrm>
              <a:off x="2775744" y="4920967"/>
              <a:ext cx="58738" cy="54542"/>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03" name="Rectangle 152">
              <a:extLst>
                <a:ext uri="{FF2B5EF4-FFF2-40B4-BE49-F238E27FC236}">
                  <a16:creationId xmlns:a16="http://schemas.microsoft.com/office/drawing/2014/main" xmlns="" id="{40126527-BDF2-43E0-8F60-62E2533C559D}"/>
                </a:ext>
              </a:extLst>
            </p:cNvPr>
            <p:cNvSpPr>
              <a:spLocks noChangeArrowheads="1"/>
            </p:cNvSpPr>
            <p:nvPr/>
          </p:nvSpPr>
          <p:spPr bwMode="auto">
            <a:xfrm>
              <a:off x="3602831" y="5031581"/>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04" name="Rectangle 153">
              <a:extLst>
                <a:ext uri="{FF2B5EF4-FFF2-40B4-BE49-F238E27FC236}">
                  <a16:creationId xmlns:a16="http://schemas.microsoft.com/office/drawing/2014/main" xmlns="" id="{8462D92D-0473-4E79-8782-9D355AD146FD}"/>
                </a:ext>
              </a:extLst>
            </p:cNvPr>
            <p:cNvSpPr>
              <a:spLocks noChangeArrowheads="1"/>
            </p:cNvSpPr>
            <p:nvPr/>
          </p:nvSpPr>
          <p:spPr bwMode="auto">
            <a:xfrm>
              <a:off x="3783806" y="5031581"/>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05" name="Rectangle 154">
              <a:extLst>
                <a:ext uri="{FF2B5EF4-FFF2-40B4-BE49-F238E27FC236}">
                  <a16:creationId xmlns:a16="http://schemas.microsoft.com/office/drawing/2014/main" xmlns="" id="{EE1EF185-73A4-4A3F-AB59-64F92EE305A6}"/>
                </a:ext>
              </a:extLst>
            </p:cNvPr>
            <p:cNvSpPr>
              <a:spLocks noChangeArrowheads="1"/>
            </p:cNvSpPr>
            <p:nvPr/>
          </p:nvSpPr>
          <p:spPr bwMode="auto">
            <a:xfrm>
              <a:off x="3948906" y="5031581"/>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grpSp>
      <p:grpSp>
        <p:nvGrpSpPr>
          <p:cNvPr id="406" name="Group 405">
            <a:extLst>
              <a:ext uri="{FF2B5EF4-FFF2-40B4-BE49-F238E27FC236}">
                <a16:creationId xmlns:a16="http://schemas.microsoft.com/office/drawing/2014/main" xmlns="" id="{B4582141-78F8-497C-A93F-A676CBC8D01F}"/>
              </a:ext>
            </a:extLst>
          </p:cNvPr>
          <p:cNvGrpSpPr/>
          <p:nvPr/>
        </p:nvGrpSpPr>
        <p:grpSpPr>
          <a:xfrm>
            <a:off x="5435349" y="1651240"/>
            <a:ext cx="3340100" cy="2635250"/>
            <a:chOff x="4870450" y="2978150"/>
            <a:chExt cx="3340100" cy="2635250"/>
          </a:xfrm>
        </p:grpSpPr>
        <p:sp>
          <p:nvSpPr>
            <p:cNvPr id="407" name="Line 174">
              <a:extLst>
                <a:ext uri="{FF2B5EF4-FFF2-40B4-BE49-F238E27FC236}">
                  <a16:creationId xmlns:a16="http://schemas.microsoft.com/office/drawing/2014/main" xmlns="" id="{36774FE8-7979-4804-A83B-2A9DB3CAD49F}"/>
                </a:ext>
              </a:extLst>
            </p:cNvPr>
            <p:cNvSpPr>
              <a:spLocks noChangeShapeType="1"/>
            </p:cNvSpPr>
            <p:nvPr/>
          </p:nvSpPr>
          <p:spPr bwMode="auto">
            <a:xfrm>
              <a:off x="4870450" y="29781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08" name="Line 175">
              <a:extLst>
                <a:ext uri="{FF2B5EF4-FFF2-40B4-BE49-F238E27FC236}">
                  <a16:creationId xmlns:a16="http://schemas.microsoft.com/office/drawing/2014/main" xmlns="" id="{735AF2FB-1496-4CCB-A620-15150EABED50}"/>
                </a:ext>
              </a:extLst>
            </p:cNvPr>
            <p:cNvSpPr>
              <a:spLocks noChangeShapeType="1"/>
            </p:cNvSpPr>
            <p:nvPr/>
          </p:nvSpPr>
          <p:spPr bwMode="auto">
            <a:xfrm>
              <a:off x="4870450" y="3489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09" name="Line 176">
              <a:extLst>
                <a:ext uri="{FF2B5EF4-FFF2-40B4-BE49-F238E27FC236}">
                  <a16:creationId xmlns:a16="http://schemas.microsoft.com/office/drawing/2014/main" xmlns="" id="{0C1E4498-0226-426A-914C-5D7C723A2928}"/>
                </a:ext>
              </a:extLst>
            </p:cNvPr>
            <p:cNvSpPr>
              <a:spLocks noChangeShapeType="1"/>
            </p:cNvSpPr>
            <p:nvPr/>
          </p:nvSpPr>
          <p:spPr bwMode="auto">
            <a:xfrm>
              <a:off x="4870450" y="4505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10" name="Line 177">
              <a:extLst>
                <a:ext uri="{FF2B5EF4-FFF2-40B4-BE49-F238E27FC236}">
                  <a16:creationId xmlns:a16="http://schemas.microsoft.com/office/drawing/2014/main" xmlns="" id="{72E43415-1946-41A4-82B4-A6A875A5CABE}"/>
                </a:ext>
              </a:extLst>
            </p:cNvPr>
            <p:cNvSpPr>
              <a:spLocks noChangeShapeType="1"/>
            </p:cNvSpPr>
            <p:nvPr/>
          </p:nvSpPr>
          <p:spPr bwMode="auto">
            <a:xfrm>
              <a:off x="4870450" y="5013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11" name="Line 178">
              <a:extLst>
                <a:ext uri="{FF2B5EF4-FFF2-40B4-BE49-F238E27FC236}">
                  <a16:creationId xmlns:a16="http://schemas.microsoft.com/office/drawing/2014/main" xmlns="" id="{CBF8F51D-FB67-435D-86D1-78292A7432E8}"/>
                </a:ext>
              </a:extLst>
            </p:cNvPr>
            <p:cNvSpPr>
              <a:spLocks noChangeShapeType="1"/>
            </p:cNvSpPr>
            <p:nvPr/>
          </p:nvSpPr>
          <p:spPr bwMode="auto">
            <a:xfrm>
              <a:off x="4870450" y="5521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12" name="Line 179">
              <a:extLst>
                <a:ext uri="{FF2B5EF4-FFF2-40B4-BE49-F238E27FC236}">
                  <a16:creationId xmlns:a16="http://schemas.microsoft.com/office/drawing/2014/main" xmlns="" id="{344F34DA-2600-4B4B-9D55-41120537FB52}"/>
                </a:ext>
              </a:extLst>
            </p:cNvPr>
            <p:cNvSpPr>
              <a:spLocks noChangeShapeType="1"/>
            </p:cNvSpPr>
            <p:nvPr/>
          </p:nvSpPr>
          <p:spPr bwMode="auto">
            <a:xfrm>
              <a:off x="4870450" y="3997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13" name="Line 180">
              <a:extLst>
                <a:ext uri="{FF2B5EF4-FFF2-40B4-BE49-F238E27FC236}">
                  <a16:creationId xmlns:a16="http://schemas.microsoft.com/office/drawing/2014/main" xmlns="" id="{E25FDA72-473D-47C1-8361-D40A391F9133}"/>
                </a:ext>
              </a:extLst>
            </p:cNvPr>
            <p:cNvSpPr>
              <a:spLocks noChangeShapeType="1"/>
            </p:cNvSpPr>
            <p:nvPr/>
          </p:nvSpPr>
          <p:spPr bwMode="auto">
            <a:xfrm>
              <a:off x="4870450" y="3235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14" name="Line 181">
              <a:extLst>
                <a:ext uri="{FF2B5EF4-FFF2-40B4-BE49-F238E27FC236}">
                  <a16:creationId xmlns:a16="http://schemas.microsoft.com/office/drawing/2014/main" xmlns="" id="{A62DD5C7-B6AD-4C3F-88C1-E308488E5397}"/>
                </a:ext>
              </a:extLst>
            </p:cNvPr>
            <p:cNvSpPr>
              <a:spLocks noChangeShapeType="1"/>
            </p:cNvSpPr>
            <p:nvPr/>
          </p:nvSpPr>
          <p:spPr bwMode="auto">
            <a:xfrm>
              <a:off x="4870450" y="3743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15" name="Line 182">
              <a:extLst>
                <a:ext uri="{FF2B5EF4-FFF2-40B4-BE49-F238E27FC236}">
                  <a16:creationId xmlns:a16="http://schemas.microsoft.com/office/drawing/2014/main" xmlns="" id="{BA079467-8EAA-403C-99A9-20C7E66F17B4}"/>
                </a:ext>
              </a:extLst>
            </p:cNvPr>
            <p:cNvSpPr>
              <a:spLocks noChangeShapeType="1"/>
            </p:cNvSpPr>
            <p:nvPr/>
          </p:nvSpPr>
          <p:spPr bwMode="auto">
            <a:xfrm>
              <a:off x="4870450" y="4759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16" name="Line 183">
              <a:extLst>
                <a:ext uri="{FF2B5EF4-FFF2-40B4-BE49-F238E27FC236}">
                  <a16:creationId xmlns:a16="http://schemas.microsoft.com/office/drawing/2014/main" xmlns="" id="{CD275148-10CC-4B19-9025-FD10BF3EFF5E}"/>
                </a:ext>
              </a:extLst>
            </p:cNvPr>
            <p:cNvSpPr>
              <a:spLocks noChangeShapeType="1"/>
            </p:cNvSpPr>
            <p:nvPr/>
          </p:nvSpPr>
          <p:spPr bwMode="auto">
            <a:xfrm>
              <a:off x="4870450" y="5267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17" name="Line 184">
              <a:extLst>
                <a:ext uri="{FF2B5EF4-FFF2-40B4-BE49-F238E27FC236}">
                  <a16:creationId xmlns:a16="http://schemas.microsoft.com/office/drawing/2014/main" xmlns="" id="{D285F358-4DC4-4E93-8185-778FF8B9C470}"/>
                </a:ext>
              </a:extLst>
            </p:cNvPr>
            <p:cNvSpPr>
              <a:spLocks noChangeShapeType="1"/>
            </p:cNvSpPr>
            <p:nvPr/>
          </p:nvSpPr>
          <p:spPr bwMode="auto">
            <a:xfrm>
              <a:off x="4870450" y="4251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18" name="Line 185">
              <a:extLst>
                <a:ext uri="{FF2B5EF4-FFF2-40B4-BE49-F238E27FC236}">
                  <a16:creationId xmlns:a16="http://schemas.microsoft.com/office/drawing/2014/main" xmlns="" id="{1BCE3374-AD71-4A24-BD59-93736F47A9C3}"/>
                </a:ext>
              </a:extLst>
            </p:cNvPr>
            <p:cNvSpPr>
              <a:spLocks noChangeShapeType="1"/>
            </p:cNvSpPr>
            <p:nvPr/>
          </p:nvSpPr>
          <p:spPr bwMode="auto">
            <a:xfrm>
              <a:off x="7561263"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19" name="Line 186">
              <a:extLst>
                <a:ext uri="{FF2B5EF4-FFF2-40B4-BE49-F238E27FC236}">
                  <a16:creationId xmlns:a16="http://schemas.microsoft.com/office/drawing/2014/main" xmlns="" id="{15141161-BBF2-4984-AA9C-82FF77183DBD}"/>
                </a:ext>
              </a:extLst>
            </p:cNvPr>
            <p:cNvSpPr>
              <a:spLocks noChangeShapeType="1"/>
            </p:cNvSpPr>
            <p:nvPr/>
          </p:nvSpPr>
          <p:spPr bwMode="auto">
            <a:xfrm>
              <a:off x="6259513"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20" name="Line 187">
              <a:extLst>
                <a:ext uri="{FF2B5EF4-FFF2-40B4-BE49-F238E27FC236}">
                  <a16:creationId xmlns:a16="http://schemas.microsoft.com/office/drawing/2014/main" xmlns="" id="{29EC1E8B-FA65-4706-A065-C20BB250F345}"/>
                </a:ext>
              </a:extLst>
            </p:cNvPr>
            <p:cNvSpPr>
              <a:spLocks noChangeShapeType="1"/>
            </p:cNvSpPr>
            <p:nvPr/>
          </p:nvSpPr>
          <p:spPr bwMode="auto">
            <a:xfrm>
              <a:off x="5613400"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21" name="Line 188">
              <a:extLst>
                <a:ext uri="{FF2B5EF4-FFF2-40B4-BE49-F238E27FC236}">
                  <a16:creationId xmlns:a16="http://schemas.microsoft.com/office/drawing/2014/main" xmlns="" id="{A85A23BE-3650-4C07-AE7F-82937FE58B0C}"/>
                </a:ext>
              </a:extLst>
            </p:cNvPr>
            <p:cNvSpPr>
              <a:spLocks noChangeShapeType="1"/>
            </p:cNvSpPr>
            <p:nvPr/>
          </p:nvSpPr>
          <p:spPr bwMode="auto">
            <a:xfrm>
              <a:off x="4962525"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22" name="Line 189">
              <a:extLst>
                <a:ext uri="{FF2B5EF4-FFF2-40B4-BE49-F238E27FC236}">
                  <a16:creationId xmlns:a16="http://schemas.microsoft.com/office/drawing/2014/main" xmlns="" id="{B074F7FC-DE87-4886-B583-E005E3781447}"/>
                </a:ext>
              </a:extLst>
            </p:cNvPr>
            <p:cNvSpPr>
              <a:spLocks noChangeShapeType="1"/>
            </p:cNvSpPr>
            <p:nvPr/>
          </p:nvSpPr>
          <p:spPr bwMode="auto">
            <a:xfrm>
              <a:off x="6910388"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23" name="Line 190">
              <a:extLst>
                <a:ext uri="{FF2B5EF4-FFF2-40B4-BE49-F238E27FC236}">
                  <a16:creationId xmlns:a16="http://schemas.microsoft.com/office/drawing/2014/main" xmlns="" id="{48B78DC3-9D03-4481-88F9-737244676A38}"/>
                </a:ext>
              </a:extLst>
            </p:cNvPr>
            <p:cNvSpPr>
              <a:spLocks noChangeShapeType="1"/>
            </p:cNvSpPr>
            <p:nvPr/>
          </p:nvSpPr>
          <p:spPr bwMode="auto">
            <a:xfrm>
              <a:off x="8210550"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24" name="Line 191">
              <a:extLst>
                <a:ext uri="{FF2B5EF4-FFF2-40B4-BE49-F238E27FC236}">
                  <a16:creationId xmlns:a16="http://schemas.microsoft.com/office/drawing/2014/main" xmlns="" id="{FA492D1C-3D7F-4B4E-8052-2A8B170865D1}"/>
                </a:ext>
              </a:extLst>
            </p:cNvPr>
            <p:cNvSpPr>
              <a:spLocks noChangeShapeType="1"/>
            </p:cNvSpPr>
            <p:nvPr/>
          </p:nvSpPr>
          <p:spPr bwMode="auto">
            <a:xfrm>
              <a:off x="7888288"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25" name="Line 192">
              <a:extLst>
                <a:ext uri="{FF2B5EF4-FFF2-40B4-BE49-F238E27FC236}">
                  <a16:creationId xmlns:a16="http://schemas.microsoft.com/office/drawing/2014/main" xmlns="" id="{A828F2B9-C6B1-499B-BCB1-0ABDF14568C0}"/>
                </a:ext>
              </a:extLst>
            </p:cNvPr>
            <p:cNvSpPr>
              <a:spLocks noChangeShapeType="1"/>
            </p:cNvSpPr>
            <p:nvPr/>
          </p:nvSpPr>
          <p:spPr bwMode="auto">
            <a:xfrm>
              <a:off x="7237413"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26" name="Line 193">
              <a:extLst>
                <a:ext uri="{FF2B5EF4-FFF2-40B4-BE49-F238E27FC236}">
                  <a16:creationId xmlns:a16="http://schemas.microsoft.com/office/drawing/2014/main" xmlns="" id="{94CAE975-D59E-450E-9194-7954BFD50D70}"/>
                </a:ext>
              </a:extLst>
            </p:cNvPr>
            <p:cNvSpPr>
              <a:spLocks noChangeShapeType="1"/>
            </p:cNvSpPr>
            <p:nvPr/>
          </p:nvSpPr>
          <p:spPr bwMode="auto">
            <a:xfrm>
              <a:off x="5935663"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27" name="Line 194">
              <a:extLst>
                <a:ext uri="{FF2B5EF4-FFF2-40B4-BE49-F238E27FC236}">
                  <a16:creationId xmlns:a16="http://schemas.microsoft.com/office/drawing/2014/main" xmlns="" id="{29E217A5-58C8-4082-B3DD-FA5625F00B63}"/>
                </a:ext>
              </a:extLst>
            </p:cNvPr>
            <p:cNvSpPr>
              <a:spLocks noChangeShapeType="1"/>
            </p:cNvSpPr>
            <p:nvPr/>
          </p:nvSpPr>
          <p:spPr bwMode="auto">
            <a:xfrm>
              <a:off x="5286375"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28" name="Line 195">
              <a:extLst>
                <a:ext uri="{FF2B5EF4-FFF2-40B4-BE49-F238E27FC236}">
                  <a16:creationId xmlns:a16="http://schemas.microsoft.com/office/drawing/2014/main" xmlns="" id="{B169EC75-332E-451E-A079-15C8641C3124}"/>
                </a:ext>
              </a:extLst>
            </p:cNvPr>
            <p:cNvSpPr>
              <a:spLocks noChangeShapeType="1"/>
            </p:cNvSpPr>
            <p:nvPr/>
          </p:nvSpPr>
          <p:spPr bwMode="auto">
            <a:xfrm>
              <a:off x="6586538" y="55213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sp>
          <p:nvSpPr>
            <p:cNvPr id="429" name="Freeform 196">
              <a:extLst>
                <a:ext uri="{FF2B5EF4-FFF2-40B4-BE49-F238E27FC236}">
                  <a16:creationId xmlns:a16="http://schemas.microsoft.com/office/drawing/2014/main" xmlns="" id="{DF84BD1E-2AEF-46CC-BD04-9EDE2EC38FE9}"/>
                </a:ext>
              </a:extLst>
            </p:cNvPr>
            <p:cNvSpPr>
              <a:spLocks/>
            </p:cNvSpPr>
            <p:nvPr/>
          </p:nvSpPr>
          <p:spPr bwMode="auto">
            <a:xfrm>
              <a:off x="4962525" y="2978150"/>
              <a:ext cx="3248025" cy="2543175"/>
            </a:xfrm>
            <a:custGeom>
              <a:avLst/>
              <a:gdLst>
                <a:gd name="T0" fmla="*/ 0 w 2046"/>
                <a:gd name="T1" fmla="*/ 0 h 1602"/>
                <a:gd name="T2" fmla="*/ 0 w 2046"/>
                <a:gd name="T3" fmla="*/ 1602 h 1602"/>
                <a:gd name="T4" fmla="*/ 2046 w 2046"/>
                <a:gd name="T5" fmla="*/ 1602 h 1602"/>
              </a:gdLst>
              <a:ahLst/>
              <a:cxnLst>
                <a:cxn ang="0">
                  <a:pos x="T0" y="T1"/>
                </a:cxn>
                <a:cxn ang="0">
                  <a:pos x="T2" y="T3"/>
                </a:cxn>
                <a:cxn ang="0">
                  <a:pos x="T4" y="T5"/>
                </a:cxn>
              </a:cxnLst>
              <a:rect l="0" t="0" r="r" b="b"/>
              <a:pathLst>
                <a:path w="2046" h="1602">
                  <a:moveTo>
                    <a:pt x="0" y="0"/>
                  </a:moveTo>
                  <a:lnTo>
                    <a:pt x="0" y="1602"/>
                  </a:lnTo>
                  <a:lnTo>
                    <a:pt x="2046" y="1602"/>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endParaRPr>
            </a:p>
          </p:txBody>
        </p:sp>
      </p:grpSp>
      <p:grpSp>
        <p:nvGrpSpPr>
          <p:cNvPr id="430" name="Group 429">
            <a:extLst>
              <a:ext uri="{FF2B5EF4-FFF2-40B4-BE49-F238E27FC236}">
                <a16:creationId xmlns:a16="http://schemas.microsoft.com/office/drawing/2014/main" xmlns="" id="{74FC09A6-6648-4D74-AB9F-87F52213F182}"/>
              </a:ext>
            </a:extLst>
          </p:cNvPr>
          <p:cNvGrpSpPr/>
          <p:nvPr/>
        </p:nvGrpSpPr>
        <p:grpSpPr>
          <a:xfrm>
            <a:off x="5575049" y="1660765"/>
            <a:ext cx="3038647" cy="2466805"/>
            <a:chOff x="5010150" y="2987675"/>
            <a:chExt cx="3038647" cy="2466805"/>
          </a:xfrm>
        </p:grpSpPr>
        <p:sp>
          <p:nvSpPr>
            <p:cNvPr id="431" name="Freeform 203">
              <a:extLst>
                <a:ext uri="{FF2B5EF4-FFF2-40B4-BE49-F238E27FC236}">
                  <a16:creationId xmlns:a16="http://schemas.microsoft.com/office/drawing/2014/main" xmlns="" id="{1937457A-0CCB-42FC-A5D2-408CEEAD3D63}"/>
                </a:ext>
              </a:extLst>
            </p:cNvPr>
            <p:cNvSpPr>
              <a:spLocks/>
            </p:cNvSpPr>
            <p:nvPr/>
          </p:nvSpPr>
          <p:spPr bwMode="auto">
            <a:xfrm>
              <a:off x="5010150" y="2987675"/>
              <a:ext cx="3011488" cy="2432050"/>
            </a:xfrm>
            <a:custGeom>
              <a:avLst/>
              <a:gdLst>
                <a:gd name="T0" fmla="*/ 0 w 1897"/>
                <a:gd name="T1" fmla="*/ 0 h 1532"/>
                <a:gd name="T2" fmla="*/ 38 w 1897"/>
                <a:gd name="T3" fmla="*/ 0 h 1532"/>
                <a:gd name="T4" fmla="*/ 38 w 1897"/>
                <a:gd name="T5" fmla="*/ 56 h 1532"/>
                <a:gd name="T6" fmla="*/ 54 w 1897"/>
                <a:gd name="T7" fmla="*/ 56 h 1532"/>
                <a:gd name="T8" fmla="*/ 54 w 1897"/>
                <a:gd name="T9" fmla="*/ 146 h 1532"/>
                <a:gd name="T10" fmla="*/ 68 w 1897"/>
                <a:gd name="T11" fmla="*/ 146 h 1532"/>
                <a:gd name="T12" fmla="*/ 68 w 1897"/>
                <a:gd name="T13" fmla="*/ 188 h 1532"/>
                <a:gd name="T14" fmla="*/ 74 w 1897"/>
                <a:gd name="T15" fmla="*/ 188 h 1532"/>
                <a:gd name="T16" fmla="*/ 74 w 1897"/>
                <a:gd name="T17" fmla="*/ 266 h 1532"/>
                <a:gd name="T18" fmla="*/ 80 w 1897"/>
                <a:gd name="T19" fmla="*/ 266 h 1532"/>
                <a:gd name="T20" fmla="*/ 80 w 1897"/>
                <a:gd name="T21" fmla="*/ 582 h 1532"/>
                <a:gd name="T22" fmla="*/ 88 w 1897"/>
                <a:gd name="T23" fmla="*/ 582 h 1532"/>
                <a:gd name="T24" fmla="*/ 88 w 1897"/>
                <a:gd name="T25" fmla="*/ 882 h 1532"/>
                <a:gd name="T26" fmla="*/ 96 w 1897"/>
                <a:gd name="T27" fmla="*/ 882 h 1532"/>
                <a:gd name="T28" fmla="*/ 96 w 1897"/>
                <a:gd name="T29" fmla="*/ 942 h 1532"/>
                <a:gd name="T30" fmla="*/ 102 w 1897"/>
                <a:gd name="T31" fmla="*/ 942 h 1532"/>
                <a:gd name="T32" fmla="*/ 102 w 1897"/>
                <a:gd name="T33" fmla="*/ 998 h 1532"/>
                <a:gd name="T34" fmla="*/ 108 w 1897"/>
                <a:gd name="T35" fmla="*/ 998 h 1532"/>
                <a:gd name="T36" fmla="*/ 108 w 1897"/>
                <a:gd name="T37" fmla="*/ 1048 h 1532"/>
                <a:gd name="T38" fmla="*/ 134 w 1897"/>
                <a:gd name="T39" fmla="*/ 1048 h 1532"/>
                <a:gd name="T40" fmla="*/ 134 w 1897"/>
                <a:gd name="T41" fmla="*/ 1074 h 1532"/>
                <a:gd name="T42" fmla="*/ 152 w 1897"/>
                <a:gd name="T43" fmla="*/ 1074 h 1532"/>
                <a:gd name="T44" fmla="*/ 152 w 1897"/>
                <a:gd name="T45" fmla="*/ 1138 h 1532"/>
                <a:gd name="T46" fmla="*/ 180 w 1897"/>
                <a:gd name="T47" fmla="*/ 1138 h 1532"/>
                <a:gd name="T48" fmla="*/ 180 w 1897"/>
                <a:gd name="T49" fmla="*/ 1184 h 1532"/>
                <a:gd name="T50" fmla="*/ 190 w 1897"/>
                <a:gd name="T51" fmla="*/ 1184 h 1532"/>
                <a:gd name="T52" fmla="*/ 190 w 1897"/>
                <a:gd name="T53" fmla="*/ 1210 h 1532"/>
                <a:gd name="T54" fmla="*/ 200 w 1897"/>
                <a:gd name="T55" fmla="*/ 1210 h 1532"/>
                <a:gd name="T56" fmla="*/ 200 w 1897"/>
                <a:gd name="T57" fmla="*/ 1238 h 1532"/>
                <a:gd name="T58" fmla="*/ 304 w 1897"/>
                <a:gd name="T59" fmla="*/ 1238 h 1532"/>
                <a:gd name="T60" fmla="*/ 304 w 1897"/>
                <a:gd name="T61" fmla="*/ 1260 h 1532"/>
                <a:gd name="T62" fmla="*/ 366 w 1897"/>
                <a:gd name="T63" fmla="*/ 1260 h 1532"/>
                <a:gd name="T64" fmla="*/ 366 w 1897"/>
                <a:gd name="T65" fmla="*/ 1286 h 1532"/>
                <a:gd name="T66" fmla="*/ 376 w 1897"/>
                <a:gd name="T67" fmla="*/ 1286 h 1532"/>
                <a:gd name="T68" fmla="*/ 376 w 1897"/>
                <a:gd name="T69" fmla="*/ 1318 h 1532"/>
                <a:gd name="T70" fmla="*/ 497 w 1897"/>
                <a:gd name="T71" fmla="*/ 1318 h 1532"/>
                <a:gd name="T72" fmla="*/ 497 w 1897"/>
                <a:gd name="T73" fmla="*/ 1344 h 1532"/>
                <a:gd name="T74" fmla="*/ 531 w 1897"/>
                <a:gd name="T75" fmla="*/ 1344 h 1532"/>
                <a:gd name="T76" fmla="*/ 531 w 1897"/>
                <a:gd name="T77" fmla="*/ 1368 h 1532"/>
                <a:gd name="T78" fmla="*/ 571 w 1897"/>
                <a:gd name="T79" fmla="*/ 1368 h 1532"/>
                <a:gd name="T80" fmla="*/ 571 w 1897"/>
                <a:gd name="T81" fmla="*/ 1394 h 1532"/>
                <a:gd name="T82" fmla="*/ 579 w 1897"/>
                <a:gd name="T83" fmla="*/ 1394 h 1532"/>
                <a:gd name="T84" fmla="*/ 579 w 1897"/>
                <a:gd name="T85" fmla="*/ 1430 h 1532"/>
                <a:gd name="T86" fmla="*/ 687 w 1897"/>
                <a:gd name="T87" fmla="*/ 1430 h 1532"/>
                <a:gd name="T88" fmla="*/ 687 w 1897"/>
                <a:gd name="T89" fmla="*/ 1456 h 1532"/>
                <a:gd name="T90" fmla="*/ 835 w 1897"/>
                <a:gd name="T91" fmla="*/ 1456 h 1532"/>
                <a:gd name="T92" fmla="*/ 835 w 1897"/>
                <a:gd name="T93" fmla="*/ 1484 h 1532"/>
                <a:gd name="T94" fmla="*/ 981 w 1897"/>
                <a:gd name="T95" fmla="*/ 1484 h 1532"/>
                <a:gd name="T96" fmla="*/ 981 w 1897"/>
                <a:gd name="T97" fmla="*/ 1508 h 1532"/>
                <a:gd name="T98" fmla="*/ 1101 w 1897"/>
                <a:gd name="T99" fmla="*/ 1508 h 1532"/>
                <a:gd name="T100" fmla="*/ 1101 w 1897"/>
                <a:gd name="T101" fmla="*/ 1532 h 1532"/>
                <a:gd name="T102" fmla="*/ 1897 w 1897"/>
                <a:gd name="T103" fmla="*/ 153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1532">
                  <a:moveTo>
                    <a:pt x="0" y="0"/>
                  </a:moveTo>
                  <a:lnTo>
                    <a:pt x="38" y="0"/>
                  </a:lnTo>
                  <a:lnTo>
                    <a:pt x="38" y="56"/>
                  </a:lnTo>
                  <a:lnTo>
                    <a:pt x="54" y="56"/>
                  </a:lnTo>
                  <a:lnTo>
                    <a:pt x="54" y="146"/>
                  </a:lnTo>
                  <a:lnTo>
                    <a:pt x="68" y="146"/>
                  </a:lnTo>
                  <a:lnTo>
                    <a:pt x="68" y="188"/>
                  </a:lnTo>
                  <a:lnTo>
                    <a:pt x="74" y="188"/>
                  </a:lnTo>
                  <a:lnTo>
                    <a:pt x="74" y="266"/>
                  </a:lnTo>
                  <a:lnTo>
                    <a:pt x="80" y="266"/>
                  </a:lnTo>
                  <a:lnTo>
                    <a:pt x="80" y="582"/>
                  </a:lnTo>
                  <a:lnTo>
                    <a:pt x="88" y="582"/>
                  </a:lnTo>
                  <a:lnTo>
                    <a:pt x="88" y="882"/>
                  </a:lnTo>
                  <a:lnTo>
                    <a:pt x="96" y="882"/>
                  </a:lnTo>
                  <a:lnTo>
                    <a:pt x="96" y="942"/>
                  </a:lnTo>
                  <a:lnTo>
                    <a:pt x="102" y="942"/>
                  </a:lnTo>
                  <a:lnTo>
                    <a:pt x="102" y="998"/>
                  </a:lnTo>
                  <a:lnTo>
                    <a:pt x="108" y="998"/>
                  </a:lnTo>
                  <a:lnTo>
                    <a:pt x="108" y="1048"/>
                  </a:lnTo>
                  <a:lnTo>
                    <a:pt x="134" y="1048"/>
                  </a:lnTo>
                  <a:lnTo>
                    <a:pt x="134" y="1074"/>
                  </a:lnTo>
                  <a:lnTo>
                    <a:pt x="152" y="1074"/>
                  </a:lnTo>
                  <a:lnTo>
                    <a:pt x="152" y="1138"/>
                  </a:lnTo>
                  <a:lnTo>
                    <a:pt x="180" y="1138"/>
                  </a:lnTo>
                  <a:lnTo>
                    <a:pt x="180" y="1184"/>
                  </a:lnTo>
                  <a:lnTo>
                    <a:pt x="190" y="1184"/>
                  </a:lnTo>
                  <a:lnTo>
                    <a:pt x="190" y="1210"/>
                  </a:lnTo>
                  <a:lnTo>
                    <a:pt x="200" y="1210"/>
                  </a:lnTo>
                  <a:lnTo>
                    <a:pt x="200" y="1238"/>
                  </a:lnTo>
                  <a:lnTo>
                    <a:pt x="304" y="1238"/>
                  </a:lnTo>
                  <a:lnTo>
                    <a:pt x="304" y="1260"/>
                  </a:lnTo>
                  <a:lnTo>
                    <a:pt x="366" y="1260"/>
                  </a:lnTo>
                  <a:lnTo>
                    <a:pt x="366" y="1286"/>
                  </a:lnTo>
                  <a:lnTo>
                    <a:pt x="376" y="1286"/>
                  </a:lnTo>
                  <a:lnTo>
                    <a:pt x="376" y="1318"/>
                  </a:lnTo>
                  <a:lnTo>
                    <a:pt x="497" y="1318"/>
                  </a:lnTo>
                  <a:lnTo>
                    <a:pt x="497" y="1344"/>
                  </a:lnTo>
                  <a:lnTo>
                    <a:pt x="531" y="1344"/>
                  </a:lnTo>
                  <a:lnTo>
                    <a:pt x="531" y="1368"/>
                  </a:lnTo>
                  <a:lnTo>
                    <a:pt x="571" y="1368"/>
                  </a:lnTo>
                  <a:lnTo>
                    <a:pt x="571" y="1394"/>
                  </a:lnTo>
                  <a:lnTo>
                    <a:pt x="579" y="1394"/>
                  </a:lnTo>
                  <a:lnTo>
                    <a:pt x="579" y="1430"/>
                  </a:lnTo>
                  <a:lnTo>
                    <a:pt x="687" y="1430"/>
                  </a:lnTo>
                  <a:lnTo>
                    <a:pt x="687" y="1456"/>
                  </a:lnTo>
                  <a:lnTo>
                    <a:pt x="835" y="1456"/>
                  </a:lnTo>
                  <a:lnTo>
                    <a:pt x="835" y="1484"/>
                  </a:lnTo>
                  <a:lnTo>
                    <a:pt x="981" y="1484"/>
                  </a:lnTo>
                  <a:lnTo>
                    <a:pt x="981" y="1508"/>
                  </a:lnTo>
                  <a:lnTo>
                    <a:pt x="1101" y="1508"/>
                  </a:lnTo>
                  <a:lnTo>
                    <a:pt x="1101" y="1532"/>
                  </a:lnTo>
                  <a:lnTo>
                    <a:pt x="1897" y="1532"/>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32" name="Rectangle 204">
              <a:extLst>
                <a:ext uri="{FF2B5EF4-FFF2-40B4-BE49-F238E27FC236}">
                  <a16:creationId xmlns:a16="http://schemas.microsoft.com/office/drawing/2014/main" xmlns="" id="{69D4A66A-3518-4683-BB64-2445856F3D16}"/>
                </a:ext>
              </a:extLst>
            </p:cNvPr>
            <p:cNvSpPr>
              <a:spLocks noChangeArrowheads="1"/>
            </p:cNvSpPr>
            <p:nvPr/>
          </p:nvSpPr>
          <p:spPr bwMode="auto">
            <a:xfrm>
              <a:off x="6758781" y="5388146"/>
              <a:ext cx="61914" cy="66334"/>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33" name="Rectangle 205">
              <a:extLst>
                <a:ext uri="{FF2B5EF4-FFF2-40B4-BE49-F238E27FC236}">
                  <a16:creationId xmlns:a16="http://schemas.microsoft.com/office/drawing/2014/main" xmlns="" id="{81A5290C-FF07-4852-AB38-D9ACA3A5B5D2}"/>
                </a:ext>
              </a:extLst>
            </p:cNvPr>
            <p:cNvSpPr>
              <a:spLocks noChangeArrowheads="1"/>
            </p:cNvSpPr>
            <p:nvPr/>
          </p:nvSpPr>
          <p:spPr bwMode="auto">
            <a:xfrm>
              <a:off x="7991305" y="5388769"/>
              <a:ext cx="57492" cy="61912"/>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grpSp>
      <p:grpSp>
        <p:nvGrpSpPr>
          <p:cNvPr id="434" name="Group 433">
            <a:extLst>
              <a:ext uri="{FF2B5EF4-FFF2-40B4-BE49-F238E27FC236}">
                <a16:creationId xmlns:a16="http://schemas.microsoft.com/office/drawing/2014/main" xmlns="" id="{B0FA49F7-8E54-4A98-A942-0769B4038C4D}"/>
              </a:ext>
            </a:extLst>
          </p:cNvPr>
          <p:cNvGrpSpPr/>
          <p:nvPr/>
        </p:nvGrpSpPr>
        <p:grpSpPr>
          <a:xfrm>
            <a:off x="5694906" y="2869647"/>
            <a:ext cx="2768599" cy="992186"/>
            <a:chOff x="5130007" y="4196557"/>
            <a:chExt cx="2768599" cy="992186"/>
          </a:xfrm>
        </p:grpSpPr>
        <p:sp>
          <p:nvSpPr>
            <p:cNvPr id="435" name="Freeform 206">
              <a:extLst>
                <a:ext uri="{FF2B5EF4-FFF2-40B4-BE49-F238E27FC236}">
                  <a16:creationId xmlns:a16="http://schemas.microsoft.com/office/drawing/2014/main" xmlns="" id="{E5B65049-BEE7-4282-A33D-CEA23FC000A4}"/>
                </a:ext>
              </a:extLst>
            </p:cNvPr>
            <p:cNvSpPr>
              <a:spLocks/>
            </p:cNvSpPr>
            <p:nvPr/>
          </p:nvSpPr>
          <p:spPr bwMode="auto">
            <a:xfrm>
              <a:off x="5149850" y="4203700"/>
              <a:ext cx="2719388" cy="952500"/>
            </a:xfrm>
            <a:custGeom>
              <a:avLst/>
              <a:gdLst>
                <a:gd name="T0" fmla="*/ 0 w 1713"/>
                <a:gd name="T1" fmla="*/ 0 h 600"/>
                <a:gd name="T2" fmla="*/ 8 w 1713"/>
                <a:gd name="T3" fmla="*/ 0 h 600"/>
                <a:gd name="T4" fmla="*/ 8 w 1713"/>
                <a:gd name="T5" fmla="*/ 100 h 600"/>
                <a:gd name="T6" fmla="*/ 68 w 1713"/>
                <a:gd name="T7" fmla="*/ 100 h 600"/>
                <a:gd name="T8" fmla="*/ 68 w 1713"/>
                <a:gd name="T9" fmla="*/ 134 h 600"/>
                <a:gd name="T10" fmla="*/ 86 w 1713"/>
                <a:gd name="T11" fmla="*/ 134 h 600"/>
                <a:gd name="T12" fmla="*/ 86 w 1713"/>
                <a:gd name="T13" fmla="*/ 170 h 600"/>
                <a:gd name="T14" fmla="*/ 108 w 1713"/>
                <a:gd name="T15" fmla="*/ 170 h 600"/>
                <a:gd name="T16" fmla="*/ 108 w 1713"/>
                <a:gd name="T17" fmla="*/ 210 h 600"/>
                <a:gd name="T18" fmla="*/ 168 w 1713"/>
                <a:gd name="T19" fmla="*/ 210 h 600"/>
                <a:gd name="T20" fmla="*/ 168 w 1713"/>
                <a:gd name="T21" fmla="*/ 246 h 600"/>
                <a:gd name="T22" fmla="*/ 178 w 1713"/>
                <a:gd name="T23" fmla="*/ 246 h 600"/>
                <a:gd name="T24" fmla="*/ 178 w 1713"/>
                <a:gd name="T25" fmla="*/ 288 h 600"/>
                <a:gd name="T26" fmla="*/ 208 w 1713"/>
                <a:gd name="T27" fmla="*/ 288 h 600"/>
                <a:gd name="T28" fmla="*/ 208 w 1713"/>
                <a:gd name="T29" fmla="*/ 320 h 600"/>
                <a:gd name="T30" fmla="*/ 224 w 1713"/>
                <a:gd name="T31" fmla="*/ 320 h 600"/>
                <a:gd name="T32" fmla="*/ 224 w 1713"/>
                <a:gd name="T33" fmla="*/ 362 h 600"/>
                <a:gd name="T34" fmla="*/ 262 w 1713"/>
                <a:gd name="T35" fmla="*/ 362 h 600"/>
                <a:gd name="T36" fmla="*/ 262 w 1713"/>
                <a:gd name="T37" fmla="*/ 406 h 600"/>
                <a:gd name="T38" fmla="*/ 306 w 1713"/>
                <a:gd name="T39" fmla="*/ 406 h 600"/>
                <a:gd name="T40" fmla="*/ 306 w 1713"/>
                <a:gd name="T41" fmla="*/ 440 h 600"/>
                <a:gd name="T42" fmla="*/ 350 w 1713"/>
                <a:gd name="T43" fmla="*/ 440 h 600"/>
                <a:gd name="T44" fmla="*/ 350 w 1713"/>
                <a:gd name="T45" fmla="*/ 480 h 600"/>
                <a:gd name="T46" fmla="*/ 360 w 1713"/>
                <a:gd name="T47" fmla="*/ 480 h 600"/>
                <a:gd name="T48" fmla="*/ 360 w 1713"/>
                <a:gd name="T49" fmla="*/ 516 h 600"/>
                <a:gd name="T50" fmla="*/ 451 w 1713"/>
                <a:gd name="T51" fmla="*/ 516 h 600"/>
                <a:gd name="T52" fmla="*/ 451 w 1713"/>
                <a:gd name="T53" fmla="*/ 552 h 600"/>
                <a:gd name="T54" fmla="*/ 797 w 1713"/>
                <a:gd name="T55" fmla="*/ 552 h 600"/>
                <a:gd name="T56" fmla="*/ 797 w 1713"/>
                <a:gd name="T57" fmla="*/ 600 h 600"/>
                <a:gd name="T58" fmla="*/ 1713 w 1713"/>
                <a:gd name="T59"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13" h="600">
                  <a:moveTo>
                    <a:pt x="0" y="0"/>
                  </a:moveTo>
                  <a:lnTo>
                    <a:pt x="8" y="0"/>
                  </a:lnTo>
                  <a:lnTo>
                    <a:pt x="8" y="100"/>
                  </a:lnTo>
                  <a:lnTo>
                    <a:pt x="68" y="100"/>
                  </a:lnTo>
                  <a:lnTo>
                    <a:pt x="68" y="134"/>
                  </a:lnTo>
                  <a:lnTo>
                    <a:pt x="86" y="134"/>
                  </a:lnTo>
                  <a:lnTo>
                    <a:pt x="86" y="170"/>
                  </a:lnTo>
                  <a:lnTo>
                    <a:pt x="108" y="170"/>
                  </a:lnTo>
                  <a:lnTo>
                    <a:pt x="108" y="210"/>
                  </a:lnTo>
                  <a:lnTo>
                    <a:pt x="168" y="210"/>
                  </a:lnTo>
                  <a:lnTo>
                    <a:pt x="168" y="246"/>
                  </a:lnTo>
                  <a:lnTo>
                    <a:pt x="178" y="246"/>
                  </a:lnTo>
                  <a:lnTo>
                    <a:pt x="178" y="288"/>
                  </a:lnTo>
                  <a:lnTo>
                    <a:pt x="208" y="288"/>
                  </a:lnTo>
                  <a:lnTo>
                    <a:pt x="208" y="320"/>
                  </a:lnTo>
                  <a:lnTo>
                    <a:pt x="224" y="320"/>
                  </a:lnTo>
                  <a:lnTo>
                    <a:pt x="224" y="362"/>
                  </a:lnTo>
                  <a:lnTo>
                    <a:pt x="262" y="362"/>
                  </a:lnTo>
                  <a:lnTo>
                    <a:pt x="262" y="406"/>
                  </a:lnTo>
                  <a:lnTo>
                    <a:pt x="306" y="406"/>
                  </a:lnTo>
                  <a:lnTo>
                    <a:pt x="306" y="440"/>
                  </a:lnTo>
                  <a:lnTo>
                    <a:pt x="350" y="440"/>
                  </a:lnTo>
                  <a:lnTo>
                    <a:pt x="350" y="480"/>
                  </a:lnTo>
                  <a:lnTo>
                    <a:pt x="360" y="480"/>
                  </a:lnTo>
                  <a:lnTo>
                    <a:pt x="360" y="516"/>
                  </a:lnTo>
                  <a:lnTo>
                    <a:pt x="451" y="516"/>
                  </a:lnTo>
                  <a:lnTo>
                    <a:pt x="451" y="552"/>
                  </a:lnTo>
                  <a:lnTo>
                    <a:pt x="797" y="552"/>
                  </a:lnTo>
                  <a:lnTo>
                    <a:pt x="797" y="600"/>
                  </a:lnTo>
                  <a:lnTo>
                    <a:pt x="1713" y="60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36" name="Rectangle 207">
              <a:extLst>
                <a:ext uri="{FF2B5EF4-FFF2-40B4-BE49-F238E27FC236}">
                  <a16:creationId xmlns:a16="http://schemas.microsoft.com/office/drawing/2014/main" xmlns="" id="{1FEA3A49-FB89-492C-84B2-CFDE4C7405F1}"/>
                </a:ext>
              </a:extLst>
            </p:cNvPr>
            <p:cNvSpPr>
              <a:spLocks noChangeArrowheads="1"/>
            </p:cNvSpPr>
            <p:nvPr/>
          </p:nvSpPr>
          <p:spPr bwMode="auto">
            <a:xfrm>
              <a:off x="6058695" y="5050632"/>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37" name="Rectangle 208">
              <a:extLst>
                <a:ext uri="{FF2B5EF4-FFF2-40B4-BE49-F238E27FC236}">
                  <a16:creationId xmlns:a16="http://schemas.microsoft.com/office/drawing/2014/main" xmlns="" id="{B2E701E2-E2B0-46C0-9B1F-3928AD559CD7}"/>
                </a:ext>
              </a:extLst>
            </p:cNvPr>
            <p:cNvSpPr>
              <a:spLocks noChangeArrowheads="1"/>
            </p:cNvSpPr>
            <p:nvPr/>
          </p:nvSpPr>
          <p:spPr bwMode="auto">
            <a:xfrm>
              <a:off x="5253832" y="4379971"/>
              <a:ext cx="65086" cy="69734"/>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38" name="Rectangle 209">
              <a:extLst>
                <a:ext uri="{FF2B5EF4-FFF2-40B4-BE49-F238E27FC236}">
                  <a16:creationId xmlns:a16="http://schemas.microsoft.com/office/drawing/2014/main" xmlns="" id="{C641425B-A000-4331-AA12-2DAEDA26ECA2}"/>
                </a:ext>
              </a:extLst>
            </p:cNvPr>
            <p:cNvSpPr>
              <a:spLocks noChangeArrowheads="1"/>
            </p:cNvSpPr>
            <p:nvPr/>
          </p:nvSpPr>
          <p:spPr bwMode="auto">
            <a:xfrm>
              <a:off x="5130007" y="4196557"/>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39" name="Rectangle 210">
              <a:extLst>
                <a:ext uri="{FF2B5EF4-FFF2-40B4-BE49-F238E27FC236}">
                  <a16:creationId xmlns:a16="http://schemas.microsoft.com/office/drawing/2014/main" xmlns="" id="{754BDDA8-7B78-41D0-8BED-BAE34C6DAF29}"/>
                </a:ext>
              </a:extLst>
            </p:cNvPr>
            <p:cNvSpPr>
              <a:spLocks noChangeArrowheads="1"/>
            </p:cNvSpPr>
            <p:nvPr/>
          </p:nvSpPr>
          <p:spPr bwMode="auto">
            <a:xfrm>
              <a:off x="7138195" y="5123657"/>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40" name="Rectangle 211">
              <a:extLst>
                <a:ext uri="{FF2B5EF4-FFF2-40B4-BE49-F238E27FC236}">
                  <a16:creationId xmlns:a16="http://schemas.microsoft.com/office/drawing/2014/main" xmlns="" id="{DB4A4405-AF10-4C89-B0F9-C85AE89BFF1B}"/>
                </a:ext>
              </a:extLst>
            </p:cNvPr>
            <p:cNvSpPr>
              <a:spLocks noChangeArrowheads="1"/>
            </p:cNvSpPr>
            <p:nvPr/>
          </p:nvSpPr>
          <p:spPr bwMode="auto">
            <a:xfrm>
              <a:off x="7277895" y="5123657"/>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41" name="Rectangle 212">
              <a:extLst>
                <a:ext uri="{FF2B5EF4-FFF2-40B4-BE49-F238E27FC236}">
                  <a16:creationId xmlns:a16="http://schemas.microsoft.com/office/drawing/2014/main" xmlns="" id="{1CAA5FFB-4345-464B-9496-EF21C5ABB49E}"/>
                </a:ext>
              </a:extLst>
            </p:cNvPr>
            <p:cNvSpPr>
              <a:spLocks noChangeArrowheads="1"/>
            </p:cNvSpPr>
            <p:nvPr/>
          </p:nvSpPr>
          <p:spPr bwMode="auto">
            <a:xfrm>
              <a:off x="7319907" y="5123657"/>
              <a:ext cx="60438"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42" name="Rectangle 213">
              <a:extLst>
                <a:ext uri="{FF2B5EF4-FFF2-40B4-BE49-F238E27FC236}">
                  <a16:creationId xmlns:a16="http://schemas.microsoft.com/office/drawing/2014/main" xmlns="" id="{4006E895-A29F-49F3-8228-A69A2408F548}"/>
                </a:ext>
              </a:extLst>
            </p:cNvPr>
            <p:cNvSpPr>
              <a:spLocks noChangeArrowheads="1"/>
            </p:cNvSpPr>
            <p:nvPr/>
          </p:nvSpPr>
          <p:spPr bwMode="auto">
            <a:xfrm>
              <a:off x="7366795" y="5123657"/>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43" name="Rectangle 214">
              <a:extLst>
                <a:ext uri="{FF2B5EF4-FFF2-40B4-BE49-F238E27FC236}">
                  <a16:creationId xmlns:a16="http://schemas.microsoft.com/office/drawing/2014/main" xmlns="" id="{646B862E-CB58-426F-842A-4D25CD3FF75A}"/>
                </a:ext>
              </a:extLst>
            </p:cNvPr>
            <p:cNvSpPr>
              <a:spLocks noChangeArrowheads="1"/>
            </p:cNvSpPr>
            <p:nvPr/>
          </p:nvSpPr>
          <p:spPr bwMode="auto">
            <a:xfrm>
              <a:off x="7833520" y="5123657"/>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grpSp>
      <p:grpSp>
        <p:nvGrpSpPr>
          <p:cNvPr id="444" name="Group 443">
            <a:extLst>
              <a:ext uri="{FF2B5EF4-FFF2-40B4-BE49-F238E27FC236}">
                <a16:creationId xmlns:a16="http://schemas.microsoft.com/office/drawing/2014/main" xmlns="" id="{86103E03-4A93-4DFF-B903-251BBF97AEC6}"/>
              </a:ext>
            </a:extLst>
          </p:cNvPr>
          <p:cNvGrpSpPr/>
          <p:nvPr/>
        </p:nvGrpSpPr>
        <p:grpSpPr>
          <a:xfrm>
            <a:off x="5544887" y="1630603"/>
            <a:ext cx="2478087" cy="2397691"/>
            <a:chOff x="4979988" y="2957513"/>
            <a:chExt cx="2478087" cy="2397691"/>
          </a:xfrm>
        </p:grpSpPr>
        <p:sp>
          <p:nvSpPr>
            <p:cNvPr id="445" name="Freeform 197">
              <a:extLst>
                <a:ext uri="{FF2B5EF4-FFF2-40B4-BE49-F238E27FC236}">
                  <a16:creationId xmlns:a16="http://schemas.microsoft.com/office/drawing/2014/main" xmlns="" id="{3F43641D-01A8-4642-B204-1761B267F0DA}"/>
                </a:ext>
              </a:extLst>
            </p:cNvPr>
            <p:cNvSpPr>
              <a:spLocks/>
            </p:cNvSpPr>
            <p:nvPr/>
          </p:nvSpPr>
          <p:spPr bwMode="auto">
            <a:xfrm>
              <a:off x="5010150" y="2987675"/>
              <a:ext cx="2417763" cy="2333625"/>
            </a:xfrm>
            <a:custGeom>
              <a:avLst/>
              <a:gdLst>
                <a:gd name="T0" fmla="*/ 0 w 1523"/>
                <a:gd name="T1" fmla="*/ 0 h 1470"/>
                <a:gd name="T2" fmla="*/ 0 w 1523"/>
                <a:gd name="T3" fmla="*/ 14 h 1470"/>
                <a:gd name="T4" fmla="*/ 14 w 1523"/>
                <a:gd name="T5" fmla="*/ 14 h 1470"/>
                <a:gd name="T6" fmla="*/ 14 w 1523"/>
                <a:gd name="T7" fmla="*/ 42 h 1470"/>
                <a:gd name="T8" fmla="*/ 24 w 1523"/>
                <a:gd name="T9" fmla="*/ 42 h 1470"/>
                <a:gd name="T10" fmla="*/ 24 w 1523"/>
                <a:gd name="T11" fmla="*/ 68 h 1470"/>
                <a:gd name="T12" fmla="*/ 34 w 1523"/>
                <a:gd name="T13" fmla="*/ 68 h 1470"/>
                <a:gd name="T14" fmla="*/ 34 w 1523"/>
                <a:gd name="T15" fmla="*/ 88 h 1470"/>
                <a:gd name="T16" fmla="*/ 46 w 1523"/>
                <a:gd name="T17" fmla="*/ 88 h 1470"/>
                <a:gd name="T18" fmla="*/ 46 w 1523"/>
                <a:gd name="T19" fmla="*/ 126 h 1470"/>
                <a:gd name="T20" fmla="*/ 54 w 1523"/>
                <a:gd name="T21" fmla="*/ 126 h 1470"/>
                <a:gd name="T22" fmla="*/ 54 w 1523"/>
                <a:gd name="T23" fmla="*/ 234 h 1470"/>
                <a:gd name="T24" fmla="*/ 64 w 1523"/>
                <a:gd name="T25" fmla="*/ 234 h 1470"/>
                <a:gd name="T26" fmla="*/ 64 w 1523"/>
                <a:gd name="T27" fmla="*/ 300 h 1470"/>
                <a:gd name="T28" fmla="*/ 78 w 1523"/>
                <a:gd name="T29" fmla="*/ 300 h 1470"/>
                <a:gd name="T30" fmla="*/ 78 w 1523"/>
                <a:gd name="T31" fmla="*/ 582 h 1470"/>
                <a:gd name="T32" fmla="*/ 88 w 1523"/>
                <a:gd name="T33" fmla="*/ 582 h 1470"/>
                <a:gd name="T34" fmla="*/ 88 w 1523"/>
                <a:gd name="T35" fmla="*/ 870 h 1470"/>
                <a:gd name="T36" fmla="*/ 116 w 1523"/>
                <a:gd name="T37" fmla="*/ 870 h 1470"/>
                <a:gd name="T38" fmla="*/ 116 w 1523"/>
                <a:gd name="T39" fmla="*/ 906 h 1470"/>
                <a:gd name="T40" fmla="*/ 140 w 1523"/>
                <a:gd name="T41" fmla="*/ 906 h 1470"/>
                <a:gd name="T42" fmla="*/ 140 w 1523"/>
                <a:gd name="T43" fmla="*/ 930 h 1470"/>
                <a:gd name="T44" fmla="*/ 150 w 1523"/>
                <a:gd name="T45" fmla="*/ 930 h 1470"/>
                <a:gd name="T46" fmla="*/ 150 w 1523"/>
                <a:gd name="T47" fmla="*/ 970 h 1470"/>
                <a:gd name="T48" fmla="*/ 180 w 1523"/>
                <a:gd name="T49" fmla="*/ 970 h 1470"/>
                <a:gd name="T50" fmla="*/ 180 w 1523"/>
                <a:gd name="T51" fmla="*/ 1066 h 1470"/>
                <a:gd name="T52" fmla="*/ 190 w 1523"/>
                <a:gd name="T53" fmla="*/ 1066 h 1470"/>
                <a:gd name="T54" fmla="*/ 190 w 1523"/>
                <a:gd name="T55" fmla="*/ 1138 h 1470"/>
                <a:gd name="T56" fmla="*/ 204 w 1523"/>
                <a:gd name="T57" fmla="*/ 1138 h 1470"/>
                <a:gd name="T58" fmla="*/ 204 w 1523"/>
                <a:gd name="T59" fmla="*/ 1198 h 1470"/>
                <a:gd name="T60" fmla="*/ 248 w 1523"/>
                <a:gd name="T61" fmla="*/ 1198 h 1470"/>
                <a:gd name="T62" fmla="*/ 248 w 1523"/>
                <a:gd name="T63" fmla="*/ 1238 h 1470"/>
                <a:gd name="T64" fmla="*/ 258 w 1523"/>
                <a:gd name="T65" fmla="*/ 1238 h 1470"/>
                <a:gd name="T66" fmla="*/ 258 w 1523"/>
                <a:gd name="T67" fmla="*/ 1264 h 1470"/>
                <a:gd name="T68" fmla="*/ 278 w 1523"/>
                <a:gd name="T69" fmla="*/ 1264 h 1470"/>
                <a:gd name="T70" fmla="*/ 278 w 1523"/>
                <a:gd name="T71" fmla="*/ 1298 h 1470"/>
                <a:gd name="T72" fmla="*/ 354 w 1523"/>
                <a:gd name="T73" fmla="*/ 1298 h 1470"/>
                <a:gd name="T74" fmla="*/ 354 w 1523"/>
                <a:gd name="T75" fmla="*/ 1328 h 1470"/>
                <a:gd name="T76" fmla="*/ 360 w 1523"/>
                <a:gd name="T77" fmla="*/ 1328 h 1470"/>
                <a:gd name="T78" fmla="*/ 360 w 1523"/>
                <a:gd name="T79" fmla="*/ 1366 h 1470"/>
                <a:gd name="T80" fmla="*/ 376 w 1523"/>
                <a:gd name="T81" fmla="*/ 1366 h 1470"/>
                <a:gd name="T82" fmla="*/ 376 w 1523"/>
                <a:gd name="T83" fmla="*/ 1394 h 1470"/>
                <a:gd name="T84" fmla="*/ 557 w 1523"/>
                <a:gd name="T85" fmla="*/ 1394 h 1470"/>
                <a:gd name="T86" fmla="*/ 557 w 1523"/>
                <a:gd name="T87" fmla="*/ 1436 h 1470"/>
                <a:gd name="T88" fmla="*/ 905 w 1523"/>
                <a:gd name="T89" fmla="*/ 1436 h 1470"/>
                <a:gd name="T90" fmla="*/ 905 w 1523"/>
                <a:gd name="T91" fmla="*/ 1470 h 1470"/>
                <a:gd name="T92" fmla="*/ 1523 w 1523"/>
                <a:gd name="T93" fmla="*/ 147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3" h="1470">
                  <a:moveTo>
                    <a:pt x="0" y="0"/>
                  </a:moveTo>
                  <a:lnTo>
                    <a:pt x="0" y="14"/>
                  </a:lnTo>
                  <a:lnTo>
                    <a:pt x="14" y="14"/>
                  </a:lnTo>
                  <a:lnTo>
                    <a:pt x="14" y="42"/>
                  </a:lnTo>
                  <a:lnTo>
                    <a:pt x="24" y="42"/>
                  </a:lnTo>
                  <a:lnTo>
                    <a:pt x="24" y="68"/>
                  </a:lnTo>
                  <a:lnTo>
                    <a:pt x="34" y="68"/>
                  </a:lnTo>
                  <a:lnTo>
                    <a:pt x="34" y="88"/>
                  </a:lnTo>
                  <a:lnTo>
                    <a:pt x="46" y="88"/>
                  </a:lnTo>
                  <a:lnTo>
                    <a:pt x="46" y="126"/>
                  </a:lnTo>
                  <a:lnTo>
                    <a:pt x="54" y="126"/>
                  </a:lnTo>
                  <a:lnTo>
                    <a:pt x="54" y="234"/>
                  </a:lnTo>
                  <a:lnTo>
                    <a:pt x="64" y="234"/>
                  </a:lnTo>
                  <a:lnTo>
                    <a:pt x="64" y="300"/>
                  </a:lnTo>
                  <a:lnTo>
                    <a:pt x="78" y="300"/>
                  </a:lnTo>
                  <a:lnTo>
                    <a:pt x="78" y="582"/>
                  </a:lnTo>
                  <a:lnTo>
                    <a:pt x="88" y="582"/>
                  </a:lnTo>
                  <a:lnTo>
                    <a:pt x="88" y="870"/>
                  </a:lnTo>
                  <a:lnTo>
                    <a:pt x="116" y="870"/>
                  </a:lnTo>
                  <a:lnTo>
                    <a:pt x="116" y="906"/>
                  </a:lnTo>
                  <a:lnTo>
                    <a:pt x="140" y="906"/>
                  </a:lnTo>
                  <a:lnTo>
                    <a:pt x="140" y="930"/>
                  </a:lnTo>
                  <a:lnTo>
                    <a:pt x="150" y="930"/>
                  </a:lnTo>
                  <a:lnTo>
                    <a:pt x="150" y="970"/>
                  </a:lnTo>
                  <a:lnTo>
                    <a:pt x="180" y="970"/>
                  </a:lnTo>
                  <a:lnTo>
                    <a:pt x="180" y="1066"/>
                  </a:lnTo>
                  <a:lnTo>
                    <a:pt x="190" y="1066"/>
                  </a:lnTo>
                  <a:lnTo>
                    <a:pt x="190" y="1138"/>
                  </a:lnTo>
                  <a:lnTo>
                    <a:pt x="204" y="1138"/>
                  </a:lnTo>
                  <a:lnTo>
                    <a:pt x="204" y="1198"/>
                  </a:lnTo>
                  <a:lnTo>
                    <a:pt x="248" y="1198"/>
                  </a:lnTo>
                  <a:lnTo>
                    <a:pt x="248" y="1238"/>
                  </a:lnTo>
                  <a:lnTo>
                    <a:pt x="258" y="1238"/>
                  </a:lnTo>
                  <a:lnTo>
                    <a:pt x="258" y="1264"/>
                  </a:lnTo>
                  <a:lnTo>
                    <a:pt x="278" y="1264"/>
                  </a:lnTo>
                  <a:lnTo>
                    <a:pt x="278" y="1298"/>
                  </a:lnTo>
                  <a:lnTo>
                    <a:pt x="354" y="1298"/>
                  </a:lnTo>
                  <a:lnTo>
                    <a:pt x="354" y="1328"/>
                  </a:lnTo>
                  <a:lnTo>
                    <a:pt x="360" y="1328"/>
                  </a:lnTo>
                  <a:lnTo>
                    <a:pt x="360" y="1366"/>
                  </a:lnTo>
                  <a:lnTo>
                    <a:pt x="376" y="1366"/>
                  </a:lnTo>
                  <a:lnTo>
                    <a:pt x="376" y="1394"/>
                  </a:lnTo>
                  <a:lnTo>
                    <a:pt x="557" y="1394"/>
                  </a:lnTo>
                  <a:lnTo>
                    <a:pt x="557" y="1436"/>
                  </a:lnTo>
                  <a:lnTo>
                    <a:pt x="905" y="1436"/>
                  </a:lnTo>
                  <a:lnTo>
                    <a:pt x="905" y="1470"/>
                  </a:lnTo>
                  <a:lnTo>
                    <a:pt x="1523" y="147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46" name="Rectangle 198">
              <a:extLst>
                <a:ext uri="{FF2B5EF4-FFF2-40B4-BE49-F238E27FC236}">
                  <a16:creationId xmlns:a16="http://schemas.microsoft.com/office/drawing/2014/main" xmlns="" id="{7C945AAE-4D0F-45FF-8102-39189BE13E05}"/>
                </a:ext>
              </a:extLst>
            </p:cNvPr>
            <p:cNvSpPr>
              <a:spLocks noChangeArrowheads="1"/>
            </p:cNvSpPr>
            <p:nvPr/>
          </p:nvSpPr>
          <p:spPr bwMode="auto">
            <a:xfrm>
              <a:off x="4979988" y="2957513"/>
              <a:ext cx="60324" cy="60324"/>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47" name="Rectangle 199">
              <a:extLst>
                <a:ext uri="{FF2B5EF4-FFF2-40B4-BE49-F238E27FC236}">
                  <a16:creationId xmlns:a16="http://schemas.microsoft.com/office/drawing/2014/main" xmlns="" id="{96F26F13-AC9F-4AF5-B811-20E57383E207}"/>
                </a:ext>
              </a:extLst>
            </p:cNvPr>
            <p:cNvSpPr>
              <a:spLocks noChangeArrowheads="1"/>
            </p:cNvSpPr>
            <p:nvPr/>
          </p:nvSpPr>
          <p:spPr bwMode="auto">
            <a:xfrm>
              <a:off x="5154613" y="4329113"/>
              <a:ext cx="60324" cy="60324"/>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48" name="Rectangle 200">
              <a:extLst>
                <a:ext uri="{FF2B5EF4-FFF2-40B4-BE49-F238E27FC236}">
                  <a16:creationId xmlns:a16="http://schemas.microsoft.com/office/drawing/2014/main" xmlns="" id="{F13E5C0F-D170-42BD-9E17-43E83739ADEB}"/>
                </a:ext>
              </a:extLst>
            </p:cNvPr>
            <p:cNvSpPr>
              <a:spLocks noChangeArrowheads="1"/>
            </p:cNvSpPr>
            <p:nvPr/>
          </p:nvSpPr>
          <p:spPr bwMode="auto">
            <a:xfrm>
              <a:off x="5586413" y="5169922"/>
              <a:ext cx="60324" cy="64632"/>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49" name="Rectangle 201">
              <a:extLst>
                <a:ext uri="{FF2B5EF4-FFF2-40B4-BE49-F238E27FC236}">
                  <a16:creationId xmlns:a16="http://schemas.microsoft.com/office/drawing/2014/main" xmlns="" id="{C3EE554D-6932-439B-A962-31D24766DA88}"/>
                </a:ext>
              </a:extLst>
            </p:cNvPr>
            <p:cNvSpPr>
              <a:spLocks noChangeArrowheads="1"/>
            </p:cNvSpPr>
            <p:nvPr/>
          </p:nvSpPr>
          <p:spPr bwMode="auto">
            <a:xfrm>
              <a:off x="6772843" y="5290573"/>
              <a:ext cx="56016" cy="64630"/>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450" name="Rectangle 202">
              <a:extLst>
                <a:ext uri="{FF2B5EF4-FFF2-40B4-BE49-F238E27FC236}">
                  <a16:creationId xmlns:a16="http://schemas.microsoft.com/office/drawing/2014/main" xmlns="" id="{81188510-BA98-4125-8213-285299286174}"/>
                </a:ext>
              </a:extLst>
            </p:cNvPr>
            <p:cNvSpPr>
              <a:spLocks noChangeArrowheads="1"/>
            </p:cNvSpPr>
            <p:nvPr/>
          </p:nvSpPr>
          <p:spPr bwMode="auto">
            <a:xfrm>
              <a:off x="7397751" y="5290572"/>
              <a:ext cx="60324" cy="64632"/>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grpSp>
      <p:sp>
        <p:nvSpPr>
          <p:cNvPr id="452" name="TextBox 451">
            <a:extLst>
              <a:ext uri="{FF2B5EF4-FFF2-40B4-BE49-F238E27FC236}">
                <a16:creationId xmlns:a16="http://schemas.microsoft.com/office/drawing/2014/main" xmlns="" id="{81D3B2D8-6A87-44CC-A9AD-EE34411F0A19}"/>
              </a:ext>
            </a:extLst>
          </p:cNvPr>
          <p:cNvSpPr txBox="1"/>
          <p:nvPr/>
        </p:nvSpPr>
        <p:spPr>
          <a:xfrm rot="16200000">
            <a:off x="-377451" y="2792091"/>
            <a:ext cx="1613167" cy="276999"/>
          </a:xfrm>
          <a:prstGeom prst="rect">
            <a:avLst/>
          </a:prstGeom>
          <a:noFill/>
        </p:spPr>
        <p:txBody>
          <a:bodyPr wrap="none" rtlCol="0">
            <a:spAutoFit/>
          </a:bodyPr>
          <a:lstStyle/>
          <a:p>
            <a:pPr algn="ct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Probabilité de survie</a:t>
            </a:r>
            <a:endParaRPr lang="fr-FR" sz="1200" dirty="0">
              <a:latin typeface="Arial" panose="020B0604020202020204" pitchFamily="34" charset="0"/>
              <a:cs typeface="Arial" panose="020B0604020202020204" pitchFamily="34" charset="0"/>
            </a:endParaRPr>
          </a:p>
        </p:txBody>
      </p:sp>
      <p:sp>
        <p:nvSpPr>
          <p:cNvPr id="453" name="TextBox 452">
            <a:extLst>
              <a:ext uri="{FF2B5EF4-FFF2-40B4-BE49-F238E27FC236}">
                <a16:creationId xmlns:a16="http://schemas.microsoft.com/office/drawing/2014/main" xmlns="" id="{9872D5E3-E658-42C3-9E9D-777A83F36024}"/>
              </a:ext>
            </a:extLst>
          </p:cNvPr>
          <p:cNvSpPr txBox="1"/>
          <p:nvPr/>
        </p:nvSpPr>
        <p:spPr>
          <a:xfrm>
            <a:off x="815198" y="4279766"/>
            <a:ext cx="3583032" cy="276999"/>
          </a:xfrm>
          <a:prstGeom prst="rect">
            <a:avLst/>
          </a:prstGeom>
          <a:noFill/>
        </p:spPr>
        <p:txBody>
          <a:bodyPr wrap="square" rtlCol="0">
            <a:spAutoFit/>
          </a:bodyPr>
          <a:lstStyle/>
          <a:p>
            <a:pPr defTabSz="457200" fontAlgn="auto">
              <a:spcBef>
                <a:spcPts val="0"/>
              </a:spcBef>
              <a:spcAft>
                <a:spcPts val="0"/>
              </a:spcAft>
              <a:tabLst>
                <a:tab pos="336550" algn="ctr"/>
                <a:tab pos="623888" algn="ctr"/>
                <a:tab pos="922338" algn="ctr"/>
                <a:tab pos="1217613" algn="ctr"/>
                <a:tab pos="1512888" algn="ctr"/>
                <a:tab pos="1808163" algn="ctr"/>
                <a:tab pos="2103438" algn="ctr"/>
                <a:tab pos="2403475" algn="ctr"/>
                <a:tab pos="2700338" algn="ctr"/>
                <a:tab pos="2994025" algn="ctr"/>
                <a:tab pos="3295650" algn="ctr"/>
              </a:tabLst>
            </a:pPr>
            <a:r>
              <a:rPr lang="fr-FR" sz="1200" dirty="0" smtClean="0">
                <a:latin typeface="Arial Narrow" panose="020B0606020202030204" pitchFamily="34" charset="0"/>
                <a:cs typeface="Arial" panose="020B0604020202020204" pitchFamily="34" charset="0"/>
              </a:rPr>
              <a:t>0	3	6	9	12	15	18	21	24	27	30	33</a:t>
            </a:r>
            <a:endParaRPr lang="fr-FR" sz="1200" dirty="0">
              <a:latin typeface="Arial Narrow" panose="020B0606020202030204" pitchFamily="34" charset="0"/>
              <a:cs typeface="Arial" panose="020B0604020202020204" pitchFamily="34" charset="0"/>
            </a:endParaRPr>
          </a:p>
        </p:txBody>
      </p:sp>
      <p:sp>
        <p:nvSpPr>
          <p:cNvPr id="454" name="Rectangle 453">
            <a:extLst>
              <a:ext uri="{FF2B5EF4-FFF2-40B4-BE49-F238E27FC236}">
                <a16:creationId xmlns:a16="http://schemas.microsoft.com/office/drawing/2014/main" xmlns="" id="{FCC4D3E1-1531-4F0D-96CF-AB61E9E024CE}"/>
              </a:ext>
            </a:extLst>
          </p:cNvPr>
          <p:cNvSpPr/>
          <p:nvPr/>
        </p:nvSpPr>
        <p:spPr>
          <a:xfrm>
            <a:off x="2014379" y="4486867"/>
            <a:ext cx="1169616" cy="276999"/>
          </a:xfrm>
          <a:prstGeom prst="rect">
            <a:avLst/>
          </a:prstGeom>
        </p:spPr>
        <p:txBody>
          <a:bodyPr wrap="square">
            <a:spAutoFit/>
          </a:bodyPr>
          <a:lstStyle/>
          <a:p>
            <a:pPr algn="ctr" defTabSz="457200" fontAlgn="auto">
              <a:spcBef>
                <a:spcPts val="0"/>
              </a:spcBef>
              <a:spcAft>
                <a:spcPts val="0"/>
              </a:spcAft>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457" name="TextBox 456">
            <a:extLst>
              <a:ext uri="{FF2B5EF4-FFF2-40B4-BE49-F238E27FC236}">
                <a16:creationId xmlns:a16="http://schemas.microsoft.com/office/drawing/2014/main" xmlns="" id="{93B280B8-BD71-40C0-A86B-8162F0F14589}"/>
              </a:ext>
            </a:extLst>
          </p:cNvPr>
          <p:cNvSpPr txBox="1"/>
          <p:nvPr/>
        </p:nvSpPr>
        <p:spPr>
          <a:xfrm rot="16200000">
            <a:off x="3557408" y="2806839"/>
            <a:ext cx="2827817" cy="276999"/>
          </a:xfrm>
          <a:prstGeom prst="rect">
            <a:avLst/>
          </a:prstGeom>
          <a:noFill/>
        </p:spPr>
        <p:txBody>
          <a:bodyPr wrap="none" rtlCol="0">
            <a:spAutoFit/>
          </a:bodyPr>
          <a:lstStyle/>
          <a:p>
            <a:pPr algn="ct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Probabilité de survie sans progression</a:t>
            </a:r>
            <a:endParaRPr lang="fr-FR" sz="1200" dirty="0">
              <a:latin typeface="Arial" panose="020B0604020202020204" pitchFamily="34" charset="0"/>
              <a:cs typeface="Arial" panose="020B0604020202020204" pitchFamily="34" charset="0"/>
            </a:endParaRPr>
          </a:p>
        </p:txBody>
      </p:sp>
      <p:sp>
        <p:nvSpPr>
          <p:cNvPr id="458" name="TextBox 457">
            <a:extLst>
              <a:ext uri="{FF2B5EF4-FFF2-40B4-BE49-F238E27FC236}">
                <a16:creationId xmlns:a16="http://schemas.microsoft.com/office/drawing/2014/main" xmlns="" id="{D2E07749-852E-4D74-B4E8-D3DE3CE69239}"/>
              </a:ext>
            </a:extLst>
          </p:cNvPr>
          <p:cNvSpPr txBox="1"/>
          <p:nvPr/>
        </p:nvSpPr>
        <p:spPr>
          <a:xfrm>
            <a:off x="5404618" y="4294514"/>
            <a:ext cx="3583032" cy="276999"/>
          </a:xfrm>
          <a:prstGeom prst="rect">
            <a:avLst/>
          </a:prstGeom>
          <a:noFill/>
        </p:spPr>
        <p:txBody>
          <a:bodyPr wrap="square" rtlCol="0">
            <a:spAutoFit/>
          </a:bodyPr>
          <a:lstStyle/>
          <a:p>
            <a:pPr defTabSz="457200" fontAlgn="auto">
              <a:spcBef>
                <a:spcPts val="0"/>
              </a:spcBef>
              <a:spcAft>
                <a:spcPts val="0"/>
              </a:spcAft>
              <a:tabLst>
                <a:tab pos="349250" algn="ctr"/>
                <a:tab pos="679450" algn="ctr"/>
                <a:tab pos="1000125" algn="ctr"/>
                <a:tab pos="1323975" algn="ctr"/>
                <a:tab pos="1657350" algn="ctr"/>
                <a:tab pos="1974850" algn="ctr"/>
                <a:tab pos="2308225" algn="ctr"/>
                <a:tab pos="2625725" algn="ctr"/>
                <a:tab pos="2959100" algn="ctr"/>
                <a:tab pos="3295650" algn="ctr"/>
              </a:tabLst>
            </a:pPr>
            <a:r>
              <a:rPr lang="fr-FR" sz="1200" smtClean="0">
                <a:latin typeface="Arial Narrow" panose="020B0606020202030204" pitchFamily="34" charset="0"/>
                <a:cs typeface="Arial" panose="020B0604020202020204" pitchFamily="34" charset="0"/>
              </a:rPr>
              <a:t>0	3	6	9	12	15	18	21	24	27	30</a:t>
            </a:r>
            <a:endParaRPr lang="fr-FR" sz="1200">
              <a:latin typeface="Arial Narrow" panose="020B0606020202030204" pitchFamily="34" charset="0"/>
              <a:cs typeface="Arial" panose="020B0604020202020204" pitchFamily="34" charset="0"/>
            </a:endParaRPr>
          </a:p>
        </p:txBody>
      </p:sp>
      <p:sp>
        <p:nvSpPr>
          <p:cNvPr id="459" name="Rectangle 458">
            <a:extLst>
              <a:ext uri="{FF2B5EF4-FFF2-40B4-BE49-F238E27FC236}">
                <a16:creationId xmlns:a16="http://schemas.microsoft.com/office/drawing/2014/main" xmlns="" id="{DE26F2A7-EDEC-43E0-950B-2D8ED2A3A8DB}"/>
              </a:ext>
            </a:extLst>
          </p:cNvPr>
          <p:cNvSpPr/>
          <p:nvPr/>
        </p:nvSpPr>
        <p:spPr>
          <a:xfrm>
            <a:off x="6618547" y="4486867"/>
            <a:ext cx="1169616" cy="276999"/>
          </a:xfrm>
          <a:prstGeom prst="rect">
            <a:avLst/>
          </a:prstGeom>
        </p:spPr>
        <p:txBody>
          <a:bodyPr wrap="square">
            <a:spAutoFit/>
          </a:bodyPr>
          <a:lstStyle/>
          <a:p>
            <a:pPr algn="ctr" defTabSz="457200" fontAlgn="auto">
              <a:spcBef>
                <a:spcPts val="0"/>
              </a:spcBef>
              <a:spcAft>
                <a:spcPts val="0"/>
              </a:spcAft>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graphicFrame>
        <p:nvGraphicFramePr>
          <p:cNvPr id="460" name="Table 459">
            <a:extLst>
              <a:ext uri="{FF2B5EF4-FFF2-40B4-BE49-F238E27FC236}">
                <a16:creationId xmlns:a16="http://schemas.microsoft.com/office/drawing/2014/main" xmlns="" id="{701BBA8C-876A-4862-817E-6571638EA8E4}"/>
              </a:ext>
            </a:extLst>
          </p:cNvPr>
          <p:cNvGraphicFramePr>
            <a:graphicFrameLocks noGrp="1"/>
          </p:cNvGraphicFramePr>
          <p:nvPr>
            <p:extLst>
              <p:ext uri="{D42A27DB-BD31-4B8C-83A1-F6EECF244321}">
                <p14:modId xmlns:p14="http://schemas.microsoft.com/office/powerpoint/2010/main" val="3507765339"/>
              </p:ext>
            </p:extLst>
          </p:nvPr>
        </p:nvGraphicFramePr>
        <p:xfrm>
          <a:off x="4813270" y="4742482"/>
          <a:ext cx="4216145" cy="1607960"/>
        </p:xfrm>
        <a:graphic>
          <a:graphicData uri="http://schemas.openxmlformats.org/drawingml/2006/table">
            <a:tbl>
              <a:tblPr firstRow="1" bandRow="1"/>
              <a:tblGrid>
                <a:gridCol w="1444752">
                  <a:extLst>
                    <a:ext uri="{9D8B030D-6E8A-4147-A177-3AD203B41FA5}">
                      <a16:colId xmlns:a16="http://schemas.microsoft.com/office/drawing/2014/main" xmlns="" val="2949734620"/>
                    </a:ext>
                  </a:extLst>
                </a:gridCol>
                <a:gridCol w="1078992">
                  <a:extLst>
                    <a:ext uri="{9D8B030D-6E8A-4147-A177-3AD203B41FA5}">
                      <a16:colId xmlns:a16="http://schemas.microsoft.com/office/drawing/2014/main" xmlns="" val="3436573157"/>
                    </a:ext>
                  </a:extLst>
                </a:gridCol>
                <a:gridCol w="941832">
                  <a:extLst>
                    <a:ext uri="{9D8B030D-6E8A-4147-A177-3AD203B41FA5}">
                      <a16:colId xmlns:a16="http://schemas.microsoft.com/office/drawing/2014/main" xmlns="" val="1458559134"/>
                    </a:ext>
                  </a:extLst>
                </a:gridCol>
                <a:gridCol w="750569">
                  <a:extLst>
                    <a:ext uri="{9D8B030D-6E8A-4147-A177-3AD203B41FA5}">
                      <a16:colId xmlns:a16="http://schemas.microsoft.com/office/drawing/2014/main" xmlns="" val="169967203"/>
                    </a:ext>
                  </a:extLst>
                </a:gridCol>
              </a:tblGrid>
              <a:tr h="22130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800"/>
                        </a:lnSpc>
                      </a:pPr>
                      <a:endParaRPr lang="en-US" sz="1200" noProof="0" dirty="0">
                        <a:solidFill>
                          <a:srgbClr val="000000"/>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en-US" sz="1200" noProof="0" dirty="0" err="1" smtClean="0">
                          <a:solidFill>
                            <a:schemeClr val="tx1"/>
                          </a:solidFill>
                          <a:latin typeface="Arial" panose="020B0604020202020204" pitchFamily="34" charset="0"/>
                          <a:cs typeface="Arial" panose="020B0604020202020204" pitchFamily="34" charset="0"/>
                        </a:rPr>
                        <a:t>SSPm</a:t>
                      </a:r>
                      <a:r>
                        <a:rPr lang="en-US" sz="1200" noProof="0" dirty="0" smtClean="0">
                          <a:solidFill>
                            <a:schemeClr val="tx1"/>
                          </a:solidFill>
                          <a:latin typeface="Arial" panose="020B0604020202020204" pitchFamily="34" charset="0"/>
                          <a:cs typeface="Arial" panose="020B0604020202020204" pitchFamily="34" charset="0"/>
                        </a:rPr>
                        <a:t>, </a:t>
                      </a:r>
                      <a:r>
                        <a:rPr lang="en-US" sz="1200" noProof="0" dirty="0" err="1" smtClean="0">
                          <a:solidFill>
                            <a:schemeClr val="tx1"/>
                          </a:solidFill>
                          <a:latin typeface="Arial" panose="020B0604020202020204" pitchFamily="34" charset="0"/>
                          <a:cs typeface="Arial" panose="020B0604020202020204" pitchFamily="34" charset="0"/>
                        </a:rPr>
                        <a:t>mois</a:t>
                      </a:r>
                      <a:r>
                        <a:rPr lang="en-US" sz="1200" noProof="0" dirty="0" smtClean="0">
                          <a:solidFill>
                            <a:schemeClr val="tx1"/>
                          </a:solidFill>
                          <a:latin typeface="Arial" panose="020B0604020202020204" pitchFamily="34" charset="0"/>
                          <a:cs typeface="Arial" panose="020B0604020202020204" pitchFamily="34" charset="0"/>
                        </a:rPr>
                        <a:t> </a:t>
                      </a:r>
                      <a:endParaRPr lang="en-US" sz="1200" noProof="0" dirty="0">
                        <a:solidFill>
                          <a:schemeClr val="tx1"/>
                        </a:solidFill>
                        <a:latin typeface="Arial" panose="020B0604020202020204" pitchFamily="34" charset="0"/>
                        <a:cs typeface="Arial" panose="020B0604020202020204" pitchFamily="34" charset="0"/>
                      </a:endParaRPr>
                    </a:p>
                    <a:p>
                      <a:pPr algn="ctr">
                        <a:lnSpc>
                          <a:spcPts val="800"/>
                        </a:lnSpc>
                      </a:pPr>
                      <a:endParaRPr lang="en-US" sz="1200" noProof="0" dirty="0">
                        <a:solidFill>
                          <a:schemeClr val="tx1"/>
                        </a:solidFill>
                        <a:latin typeface="Arial" panose="020B0604020202020204" pitchFamily="34" charset="0"/>
                        <a:cs typeface="Arial" panose="020B0604020202020204" pitchFamily="34" charset="0"/>
                      </a:endParaRPr>
                    </a:p>
                    <a:p>
                      <a:pPr algn="ctr">
                        <a:lnSpc>
                          <a:spcPts val="800"/>
                        </a:lnSpc>
                      </a:pPr>
                      <a:r>
                        <a:rPr lang="en-US" sz="1200" noProof="0" dirty="0" smtClean="0">
                          <a:solidFill>
                            <a:schemeClr val="tx1"/>
                          </a:solidFill>
                          <a:latin typeface="Arial" panose="020B0604020202020204" pitchFamily="34" charset="0"/>
                          <a:cs typeface="Arial" panose="020B0604020202020204" pitchFamily="34" charset="0"/>
                        </a:rPr>
                        <a:t>(IC95%)</a:t>
                      </a:r>
                      <a:endParaRPr lang="en-US" sz="1200" noProof="0" dirty="0">
                        <a:solidFill>
                          <a:schemeClr val="tx1"/>
                        </a:solidFill>
                        <a:latin typeface="Arial" panose="020B0604020202020204" pitchFamily="34" charset="0"/>
                        <a:cs typeface="Arial" panose="020B0604020202020204" pitchFamily="34" charset="0"/>
                      </a:endParaRP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en-US" sz="1200" noProof="0" dirty="0" err="1" smtClean="0">
                          <a:solidFill>
                            <a:schemeClr val="tx1"/>
                          </a:solidFill>
                          <a:latin typeface="Arial" panose="020B0604020202020204" pitchFamily="34" charset="0"/>
                          <a:cs typeface="Arial" panose="020B0604020202020204" pitchFamily="34" charset="0"/>
                        </a:rPr>
                        <a:t>Taux</a:t>
                      </a:r>
                      <a:r>
                        <a:rPr lang="en-US" sz="1200" noProof="0" dirty="0" smtClean="0">
                          <a:solidFill>
                            <a:schemeClr val="tx1"/>
                          </a:solidFill>
                          <a:latin typeface="Arial" panose="020B0604020202020204" pitchFamily="34" charset="0"/>
                          <a:cs typeface="Arial" panose="020B0604020202020204" pitchFamily="34" charset="0"/>
                        </a:rPr>
                        <a:t> de SSP, </a:t>
                      </a:r>
                      <a:r>
                        <a:rPr lang="en-US" sz="1200" noProof="0" dirty="0">
                          <a:solidFill>
                            <a:schemeClr val="tx1"/>
                          </a:solidFill>
                          <a:latin typeface="Arial" panose="020B0604020202020204" pitchFamily="34" charset="0"/>
                          <a:cs typeface="Arial" panose="020B0604020202020204" pitchFamily="34" charset="0"/>
                        </a:rPr>
                        <a:t>%</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ts val="800"/>
                        </a:lnSpc>
                        <a:spcBef>
                          <a:spcPts val="0"/>
                        </a:spcBef>
                        <a:spcAft>
                          <a:spcPts val="0"/>
                        </a:spcAft>
                        <a:buClrTx/>
                        <a:buSzTx/>
                        <a:buFontTx/>
                        <a:buNone/>
                        <a:tabLst/>
                        <a:defRPr/>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0189">
                <a:tc vMerge="1">
                  <a:txBody>
                    <a:bodyPr/>
                    <a:lstStyle/>
                    <a:p>
                      <a:pPr>
                        <a:lnSpc>
                          <a:spcPts val="800"/>
                        </a:lnSpc>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lnSpc>
                          <a:spcPts val="800"/>
                        </a:lnSpc>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b="1" noProof="0" dirty="0" smtClean="0">
                          <a:solidFill>
                            <a:schemeClr val="tx1"/>
                          </a:solidFill>
                          <a:latin typeface="Arial" panose="020B0604020202020204" pitchFamily="34" charset="0"/>
                          <a:cs typeface="Arial" panose="020B0604020202020204" pitchFamily="34" charset="0"/>
                        </a:rPr>
                        <a:t>6</a:t>
                      </a:r>
                      <a:r>
                        <a:rPr lang="en-US" sz="1200" b="1" baseline="0" noProof="0" dirty="0" smtClean="0">
                          <a:solidFill>
                            <a:schemeClr val="tx1"/>
                          </a:solidFill>
                          <a:latin typeface="Arial" panose="020B0604020202020204" pitchFamily="34" charset="0"/>
                          <a:cs typeface="Arial" panose="020B0604020202020204" pitchFamily="34" charset="0"/>
                        </a:rPr>
                        <a:t> </a:t>
                      </a:r>
                      <a:r>
                        <a:rPr lang="en-US" sz="1200" b="1" noProof="0" dirty="0" err="1" smtClean="0">
                          <a:solidFill>
                            <a:schemeClr val="tx1"/>
                          </a:solidFill>
                          <a:latin typeface="Arial" panose="020B0604020202020204" pitchFamily="34" charset="0"/>
                          <a:cs typeface="Arial" panose="020B0604020202020204" pitchFamily="34" charset="0"/>
                        </a:rPr>
                        <a:t>mois</a:t>
                      </a:r>
                      <a:endParaRPr lang="en-US" sz="1200" b="1" noProof="0" dirty="0">
                        <a:solidFill>
                          <a:schemeClr val="tx1"/>
                        </a:solidFill>
                        <a:latin typeface="Arial" panose="020B0604020202020204" pitchFamily="34" charset="0"/>
                        <a:cs typeface="Arial" panose="020B0604020202020204" pitchFamily="34" charset="0"/>
                      </a:endParaRP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ts val="800"/>
                        </a:lnSpc>
                        <a:spcBef>
                          <a:spcPts val="0"/>
                        </a:spcBef>
                        <a:spcAft>
                          <a:spcPts val="0"/>
                        </a:spcAft>
                        <a:buClrTx/>
                        <a:buSzTx/>
                        <a:buFontTx/>
                        <a:buNone/>
                        <a:tabLst/>
                        <a:defRPr/>
                      </a:pPr>
                      <a:r>
                        <a:rPr lang="en-US" sz="1200" b="1" noProof="0" dirty="0" smtClean="0">
                          <a:solidFill>
                            <a:schemeClr val="tx1"/>
                          </a:solidFill>
                          <a:latin typeface="Arial" panose="020B0604020202020204" pitchFamily="34" charset="0"/>
                          <a:cs typeface="Arial" panose="020B0604020202020204" pitchFamily="34" charset="0"/>
                        </a:rPr>
                        <a:t>12 </a:t>
                      </a:r>
                      <a:r>
                        <a:rPr lang="en-US" sz="1200" b="1" noProof="0" dirty="0" err="1" smtClean="0">
                          <a:solidFill>
                            <a:schemeClr val="tx1"/>
                          </a:solidFill>
                          <a:latin typeface="Arial" panose="020B0604020202020204" pitchFamily="34" charset="0"/>
                          <a:cs typeface="Arial" panose="020B0604020202020204" pitchFamily="34" charset="0"/>
                        </a:rPr>
                        <a:t>mois</a:t>
                      </a:r>
                      <a:endParaRPr lang="en-US" sz="1200" b="1" noProof="0" dirty="0">
                        <a:solidFill>
                          <a:schemeClr val="tx1"/>
                        </a:solidFill>
                        <a:latin typeface="Arial" panose="020B0604020202020204" pitchFamily="34" charset="0"/>
                        <a:cs typeface="Arial" panose="020B0604020202020204" pitchFamily="34" charset="0"/>
                      </a:endParaRP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20005367"/>
                  </a:ext>
                </a:extLst>
              </a:tr>
              <a:tr h="2534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800"/>
                        </a:lnSpc>
                        <a:tabLst>
                          <a:tab pos="171450" algn="l"/>
                        </a:tabLst>
                      </a:pPr>
                      <a:r>
                        <a:rPr lang="en-US" sz="1200" noProof="0" dirty="0">
                          <a:solidFill>
                            <a:schemeClr val="accent3"/>
                          </a:solidFill>
                          <a:latin typeface="Arial" panose="020B0604020202020204" pitchFamily="34" charset="0"/>
                          <a:cs typeface="Arial" panose="020B0604020202020204" pitchFamily="34" charset="0"/>
                        </a:rPr>
                        <a:t>Nivolumab 3 mg/kg</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smtClean="0">
                          <a:solidFill>
                            <a:schemeClr val="tx1"/>
                          </a:solidFill>
                          <a:latin typeface="Arial" panose="020B0604020202020204" pitchFamily="34" charset="0"/>
                          <a:cs typeface="Arial" panose="020B0604020202020204" pitchFamily="34" charset="0"/>
                        </a:rPr>
                        <a:t>1,4 </a:t>
                      </a:r>
                      <a:r>
                        <a:rPr lang="en-US" sz="1200" noProof="0" dirty="0">
                          <a:solidFill>
                            <a:schemeClr val="tx1"/>
                          </a:solidFill>
                          <a:latin typeface="Arial" panose="020B0604020202020204" pitchFamily="34" charset="0"/>
                          <a:cs typeface="Arial" panose="020B0604020202020204" pitchFamily="34" charset="0"/>
                        </a:rPr>
                        <a:t>(</a:t>
                      </a:r>
                      <a:r>
                        <a:rPr lang="en-US" sz="1200" noProof="0" dirty="0" smtClean="0">
                          <a:solidFill>
                            <a:schemeClr val="tx1"/>
                          </a:solidFill>
                          <a:latin typeface="Arial" panose="020B0604020202020204" pitchFamily="34" charset="0"/>
                          <a:cs typeface="Arial" panose="020B0604020202020204" pitchFamily="34" charset="0"/>
                        </a:rPr>
                        <a:t>1,2 – 1,5</a:t>
                      </a:r>
                      <a:r>
                        <a:rPr lang="en-US" sz="1200" noProof="0" dirty="0">
                          <a:solidFill>
                            <a:schemeClr val="tx1"/>
                          </a:solidFill>
                          <a:latin typeface="Arial" panose="020B0604020202020204" pitchFamily="34" charset="0"/>
                          <a:cs typeface="Arial" panose="020B0604020202020204" pitchFamily="34" charset="0"/>
                        </a:rPr>
                        <a:t>)</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17</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8</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78988455"/>
                  </a:ext>
                </a:extLst>
              </a:tr>
              <a:tr h="4652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2"/>
                          </a:solidFill>
                          <a:latin typeface="Arial" panose="020B0604020202020204" pitchFamily="34" charset="0"/>
                          <a:cs typeface="Arial" panose="020B0604020202020204" pitchFamily="34" charset="0"/>
                        </a:rPr>
                        <a:t>Nivolumab 1 mg/kg +</a:t>
                      </a: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2"/>
                          </a:solidFill>
                          <a:latin typeface="Arial" panose="020B0604020202020204" pitchFamily="34" charset="0"/>
                          <a:cs typeface="Arial" panose="020B0604020202020204" pitchFamily="34" charset="0"/>
                        </a:rPr>
                        <a:t> </a:t>
                      </a: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2"/>
                          </a:solidFill>
                          <a:latin typeface="Arial" panose="020B0604020202020204" pitchFamily="34" charset="0"/>
                          <a:cs typeface="Arial" panose="020B0604020202020204" pitchFamily="34" charset="0"/>
                        </a:rPr>
                        <a:t>ipilimumab 3 mg/kg</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smtClean="0">
                          <a:solidFill>
                            <a:schemeClr val="tx1"/>
                          </a:solidFill>
                          <a:latin typeface="Arial" panose="020B0604020202020204" pitchFamily="34" charset="0"/>
                          <a:cs typeface="Arial" panose="020B0604020202020204" pitchFamily="34" charset="0"/>
                        </a:rPr>
                        <a:t>1,4 </a:t>
                      </a:r>
                      <a:r>
                        <a:rPr lang="en-US" sz="1200" noProof="0" dirty="0">
                          <a:solidFill>
                            <a:schemeClr val="tx1"/>
                          </a:solidFill>
                          <a:latin typeface="Arial" panose="020B0604020202020204" pitchFamily="34" charset="0"/>
                          <a:cs typeface="Arial" panose="020B0604020202020204" pitchFamily="34" charset="0"/>
                        </a:rPr>
                        <a:t>(</a:t>
                      </a:r>
                      <a:r>
                        <a:rPr lang="en-US" sz="1200" noProof="0" dirty="0" smtClean="0">
                          <a:solidFill>
                            <a:schemeClr val="tx1"/>
                          </a:solidFill>
                          <a:latin typeface="Arial" panose="020B0604020202020204" pitchFamily="34" charset="0"/>
                          <a:cs typeface="Arial" panose="020B0604020202020204" pitchFamily="34" charset="0"/>
                        </a:rPr>
                        <a:t>1,2 – 3,8</a:t>
                      </a:r>
                      <a:r>
                        <a:rPr lang="en-US" sz="1200" noProof="0" dirty="0">
                          <a:solidFill>
                            <a:schemeClr val="tx1"/>
                          </a:solidFill>
                          <a:latin typeface="Arial" panose="020B0604020202020204" pitchFamily="34" charset="0"/>
                          <a:cs typeface="Arial" panose="020B0604020202020204" pitchFamily="34" charset="0"/>
                        </a:rPr>
                        <a:t>)</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24</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17</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70041959"/>
                  </a:ext>
                </a:extLst>
              </a:tr>
              <a:tr h="4777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4"/>
                          </a:solidFill>
                          <a:latin typeface="Arial" panose="020B0604020202020204" pitchFamily="34" charset="0"/>
                          <a:cs typeface="Arial" panose="020B0604020202020204" pitchFamily="34" charset="0"/>
                        </a:rPr>
                        <a:t>Nivolumab 3 mg/kg + </a:t>
                      </a:r>
                    </a:p>
                    <a:p>
                      <a:pPr marL="0" marR="0" lvl="0" indent="0" algn="l" defTabSz="457200" rtl="0" eaLnBrk="1" fontAlgn="auto" latinLnBrk="0" hangingPunct="1">
                        <a:lnSpc>
                          <a:spcPts val="800"/>
                        </a:lnSpc>
                        <a:spcBef>
                          <a:spcPts val="0"/>
                        </a:spcBef>
                        <a:spcAft>
                          <a:spcPts val="0"/>
                        </a:spcAft>
                        <a:buClrTx/>
                        <a:buSzTx/>
                        <a:buFontTx/>
                        <a:buNone/>
                        <a:tabLst/>
                        <a:defRPr/>
                      </a:pPr>
                      <a:endParaRPr lang="en-US" sz="1200" noProof="0" dirty="0">
                        <a:solidFill>
                          <a:schemeClr val="accent4"/>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4"/>
                          </a:solidFill>
                          <a:latin typeface="Arial" panose="020B0604020202020204" pitchFamily="34" charset="0"/>
                          <a:cs typeface="Arial" panose="020B0604020202020204" pitchFamily="34" charset="0"/>
                        </a:rPr>
                        <a:t>ipilimumab 1 mg/kg</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smtClean="0">
                          <a:solidFill>
                            <a:schemeClr val="tx1"/>
                          </a:solidFill>
                          <a:latin typeface="Arial" panose="020B0604020202020204" pitchFamily="34" charset="0"/>
                          <a:cs typeface="Arial" panose="020B0604020202020204" pitchFamily="34" charset="0"/>
                        </a:rPr>
                        <a:t>1,6 </a:t>
                      </a:r>
                      <a:r>
                        <a:rPr lang="en-US" sz="1200" noProof="0" dirty="0">
                          <a:solidFill>
                            <a:schemeClr val="tx1"/>
                          </a:solidFill>
                          <a:latin typeface="Arial" panose="020B0604020202020204" pitchFamily="34" charset="0"/>
                          <a:cs typeface="Arial" panose="020B0604020202020204" pitchFamily="34" charset="0"/>
                        </a:rPr>
                        <a:t>(</a:t>
                      </a:r>
                      <a:r>
                        <a:rPr lang="en-US" sz="1200" noProof="0" dirty="0" smtClean="0">
                          <a:solidFill>
                            <a:schemeClr val="tx1"/>
                          </a:solidFill>
                          <a:latin typeface="Arial" panose="020B0604020202020204" pitchFamily="34" charset="0"/>
                          <a:cs typeface="Arial" panose="020B0604020202020204" pitchFamily="34" charset="0"/>
                        </a:rPr>
                        <a:t>1,4 – 2,6</a:t>
                      </a:r>
                      <a:r>
                        <a:rPr lang="en-US" sz="1200" noProof="0" dirty="0">
                          <a:solidFill>
                            <a:schemeClr val="tx1"/>
                          </a:solidFill>
                          <a:latin typeface="Arial" panose="020B0604020202020204" pitchFamily="34" charset="0"/>
                          <a:cs typeface="Arial" panose="020B0604020202020204" pitchFamily="34" charset="0"/>
                        </a:rPr>
                        <a:t>)</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12</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10</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78100987"/>
                  </a:ext>
                </a:extLst>
              </a:tr>
            </a:tbl>
          </a:graphicData>
        </a:graphic>
      </p:graphicFrame>
      <p:graphicFrame>
        <p:nvGraphicFramePr>
          <p:cNvPr id="462" name="Table 461">
            <a:extLst>
              <a:ext uri="{FF2B5EF4-FFF2-40B4-BE49-F238E27FC236}">
                <a16:creationId xmlns:a16="http://schemas.microsoft.com/office/drawing/2014/main" xmlns="" id="{701BBA8C-876A-4862-817E-6571638EA8E4}"/>
              </a:ext>
            </a:extLst>
          </p:cNvPr>
          <p:cNvGraphicFramePr>
            <a:graphicFrameLocks noGrp="1"/>
          </p:cNvGraphicFramePr>
          <p:nvPr>
            <p:extLst>
              <p:ext uri="{D42A27DB-BD31-4B8C-83A1-F6EECF244321}">
                <p14:modId xmlns:p14="http://schemas.microsoft.com/office/powerpoint/2010/main" val="3519371115"/>
              </p:ext>
            </p:extLst>
          </p:nvPr>
        </p:nvGraphicFramePr>
        <p:xfrm>
          <a:off x="206974" y="4726984"/>
          <a:ext cx="4207663" cy="1620532"/>
        </p:xfrm>
        <a:graphic>
          <a:graphicData uri="http://schemas.openxmlformats.org/drawingml/2006/table">
            <a:tbl>
              <a:tblPr firstRow="1" bandRow="1"/>
              <a:tblGrid>
                <a:gridCol w="1444845">
                  <a:extLst>
                    <a:ext uri="{9D8B030D-6E8A-4147-A177-3AD203B41FA5}">
                      <a16:colId xmlns:a16="http://schemas.microsoft.com/office/drawing/2014/main" xmlns="" val="2949734620"/>
                    </a:ext>
                  </a:extLst>
                </a:gridCol>
                <a:gridCol w="1074737">
                  <a:extLst>
                    <a:ext uri="{9D8B030D-6E8A-4147-A177-3AD203B41FA5}">
                      <a16:colId xmlns:a16="http://schemas.microsoft.com/office/drawing/2014/main" xmlns="" val="3436573157"/>
                    </a:ext>
                  </a:extLst>
                </a:gridCol>
                <a:gridCol w="937512">
                  <a:extLst>
                    <a:ext uri="{9D8B030D-6E8A-4147-A177-3AD203B41FA5}">
                      <a16:colId xmlns:a16="http://schemas.microsoft.com/office/drawing/2014/main" xmlns="" val="1458559134"/>
                    </a:ext>
                  </a:extLst>
                </a:gridCol>
                <a:gridCol w="750569">
                  <a:extLst>
                    <a:ext uri="{9D8B030D-6E8A-4147-A177-3AD203B41FA5}">
                      <a16:colId xmlns:a16="http://schemas.microsoft.com/office/drawing/2014/main" xmlns="" val="169967203"/>
                    </a:ext>
                  </a:extLst>
                </a:gridCol>
              </a:tblGrid>
              <a:tr h="236807">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800"/>
                        </a:lnSpc>
                      </a:pPr>
                      <a:endParaRPr lang="en-US" sz="1200" noProof="0" dirty="0">
                        <a:solidFill>
                          <a:srgbClr val="000000"/>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en-US" sz="1200" noProof="0" dirty="0" err="1" smtClean="0">
                          <a:solidFill>
                            <a:schemeClr val="tx1"/>
                          </a:solidFill>
                          <a:latin typeface="Arial" panose="020B0604020202020204" pitchFamily="34" charset="0"/>
                          <a:cs typeface="Arial" panose="020B0604020202020204" pitchFamily="34" charset="0"/>
                        </a:rPr>
                        <a:t>SGm</a:t>
                      </a:r>
                      <a:r>
                        <a:rPr lang="en-US" sz="1200" noProof="0" dirty="0" smtClean="0">
                          <a:solidFill>
                            <a:schemeClr val="tx1"/>
                          </a:solidFill>
                          <a:latin typeface="Arial" panose="020B0604020202020204" pitchFamily="34" charset="0"/>
                          <a:cs typeface="Arial" panose="020B0604020202020204" pitchFamily="34" charset="0"/>
                        </a:rPr>
                        <a:t>, </a:t>
                      </a:r>
                      <a:r>
                        <a:rPr lang="en-US" sz="1200" noProof="0" dirty="0" err="1" smtClean="0">
                          <a:solidFill>
                            <a:schemeClr val="tx1"/>
                          </a:solidFill>
                          <a:latin typeface="Arial" panose="020B0604020202020204" pitchFamily="34" charset="0"/>
                          <a:cs typeface="Arial" panose="020B0604020202020204" pitchFamily="34" charset="0"/>
                        </a:rPr>
                        <a:t>mois</a:t>
                      </a:r>
                      <a:r>
                        <a:rPr lang="en-US" sz="1200" noProof="0" dirty="0" smtClean="0">
                          <a:solidFill>
                            <a:schemeClr val="tx1"/>
                          </a:solidFill>
                          <a:latin typeface="Arial" panose="020B0604020202020204" pitchFamily="34" charset="0"/>
                          <a:cs typeface="Arial" panose="020B0604020202020204" pitchFamily="34" charset="0"/>
                        </a:rPr>
                        <a:t> </a:t>
                      </a:r>
                      <a:endParaRPr lang="en-US" sz="1200" noProof="0" dirty="0">
                        <a:solidFill>
                          <a:schemeClr val="tx1"/>
                        </a:solidFill>
                        <a:latin typeface="Arial" panose="020B0604020202020204" pitchFamily="34" charset="0"/>
                        <a:cs typeface="Arial" panose="020B0604020202020204" pitchFamily="34" charset="0"/>
                      </a:endParaRPr>
                    </a:p>
                    <a:p>
                      <a:pPr algn="ctr">
                        <a:lnSpc>
                          <a:spcPts val="800"/>
                        </a:lnSpc>
                      </a:pPr>
                      <a:endParaRPr lang="en-US" sz="1200" noProof="0" dirty="0">
                        <a:solidFill>
                          <a:schemeClr val="tx1"/>
                        </a:solidFill>
                        <a:latin typeface="Arial" panose="020B0604020202020204" pitchFamily="34" charset="0"/>
                        <a:cs typeface="Arial" panose="020B0604020202020204" pitchFamily="34" charset="0"/>
                      </a:endParaRPr>
                    </a:p>
                    <a:p>
                      <a:pPr algn="ctr">
                        <a:lnSpc>
                          <a:spcPts val="800"/>
                        </a:lnSpc>
                      </a:pPr>
                      <a:r>
                        <a:rPr lang="en-US" sz="1200" noProof="0" dirty="0" smtClean="0">
                          <a:solidFill>
                            <a:schemeClr val="tx1"/>
                          </a:solidFill>
                          <a:latin typeface="Arial" panose="020B0604020202020204" pitchFamily="34" charset="0"/>
                          <a:cs typeface="Arial" panose="020B0604020202020204" pitchFamily="34" charset="0"/>
                        </a:rPr>
                        <a:t>(IC95%)</a:t>
                      </a:r>
                      <a:endParaRPr lang="en-US" sz="1200" noProof="0" dirty="0">
                        <a:solidFill>
                          <a:schemeClr val="tx1"/>
                        </a:solidFill>
                        <a:latin typeface="Arial" panose="020B0604020202020204" pitchFamily="34" charset="0"/>
                        <a:cs typeface="Arial" panose="020B0604020202020204" pitchFamily="34" charset="0"/>
                      </a:endParaRP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en-US" sz="1200" noProof="0" dirty="0" err="1" smtClean="0">
                          <a:solidFill>
                            <a:schemeClr val="tx1"/>
                          </a:solidFill>
                          <a:latin typeface="Arial" panose="020B0604020202020204" pitchFamily="34" charset="0"/>
                          <a:cs typeface="Arial" panose="020B0604020202020204" pitchFamily="34" charset="0"/>
                        </a:rPr>
                        <a:t>Taux</a:t>
                      </a:r>
                      <a:r>
                        <a:rPr lang="en-US" sz="1200" noProof="0" dirty="0" smtClean="0">
                          <a:solidFill>
                            <a:schemeClr val="tx1"/>
                          </a:solidFill>
                          <a:latin typeface="Arial" panose="020B0604020202020204" pitchFamily="34" charset="0"/>
                          <a:cs typeface="Arial" panose="020B0604020202020204" pitchFamily="34" charset="0"/>
                        </a:rPr>
                        <a:t> de SG, </a:t>
                      </a:r>
                      <a:r>
                        <a:rPr lang="en-US" sz="1200" noProof="0" dirty="0">
                          <a:solidFill>
                            <a:schemeClr val="tx1"/>
                          </a:solidFill>
                          <a:latin typeface="Arial" panose="020B0604020202020204" pitchFamily="34" charset="0"/>
                          <a:cs typeface="Arial" panose="020B0604020202020204" pitchFamily="34" charset="0"/>
                        </a:rPr>
                        <a:t>%</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ts val="800"/>
                        </a:lnSpc>
                        <a:spcBef>
                          <a:spcPts val="0"/>
                        </a:spcBef>
                        <a:spcAft>
                          <a:spcPts val="0"/>
                        </a:spcAft>
                        <a:buClrTx/>
                        <a:buSzTx/>
                        <a:buFontTx/>
                        <a:buNone/>
                        <a:tabLst/>
                        <a:defRPr/>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0189">
                <a:tc vMerge="1">
                  <a:txBody>
                    <a:bodyPr/>
                    <a:lstStyle/>
                    <a:p>
                      <a:pPr>
                        <a:lnSpc>
                          <a:spcPts val="800"/>
                        </a:lnSpc>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lnSpc>
                          <a:spcPts val="800"/>
                        </a:lnSpc>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b="1" noProof="0" dirty="0" smtClean="0">
                          <a:solidFill>
                            <a:schemeClr val="tx1"/>
                          </a:solidFill>
                          <a:latin typeface="Arial" panose="020B0604020202020204" pitchFamily="34" charset="0"/>
                          <a:cs typeface="Arial" panose="020B0604020202020204" pitchFamily="34" charset="0"/>
                        </a:rPr>
                        <a:t>12 </a:t>
                      </a:r>
                      <a:r>
                        <a:rPr lang="en-US" sz="1200" b="1" noProof="0" dirty="0" err="1" smtClean="0">
                          <a:solidFill>
                            <a:schemeClr val="tx1"/>
                          </a:solidFill>
                          <a:latin typeface="Arial" panose="020B0604020202020204" pitchFamily="34" charset="0"/>
                          <a:cs typeface="Arial" panose="020B0604020202020204" pitchFamily="34" charset="0"/>
                        </a:rPr>
                        <a:t>mois</a:t>
                      </a:r>
                      <a:endParaRPr lang="en-US" sz="1200" b="1" noProof="0" dirty="0">
                        <a:solidFill>
                          <a:schemeClr val="tx1"/>
                        </a:solidFill>
                        <a:latin typeface="Arial" panose="020B0604020202020204" pitchFamily="34" charset="0"/>
                        <a:cs typeface="Arial" panose="020B0604020202020204" pitchFamily="34" charset="0"/>
                      </a:endParaRP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ts val="800"/>
                        </a:lnSpc>
                        <a:spcBef>
                          <a:spcPts val="0"/>
                        </a:spcBef>
                        <a:spcAft>
                          <a:spcPts val="0"/>
                        </a:spcAft>
                        <a:buClrTx/>
                        <a:buSzTx/>
                        <a:buFontTx/>
                        <a:buNone/>
                        <a:tabLst/>
                        <a:defRPr/>
                      </a:pPr>
                      <a:r>
                        <a:rPr lang="en-US" sz="1200" b="1" noProof="0" dirty="0" smtClean="0">
                          <a:solidFill>
                            <a:schemeClr val="tx1"/>
                          </a:solidFill>
                          <a:latin typeface="Arial" panose="020B0604020202020204" pitchFamily="34" charset="0"/>
                          <a:cs typeface="Arial" panose="020B0604020202020204" pitchFamily="34" charset="0"/>
                        </a:rPr>
                        <a:t>18</a:t>
                      </a:r>
                      <a:r>
                        <a:rPr lang="en-US" sz="1200" b="1" baseline="0" noProof="0" dirty="0" smtClean="0">
                          <a:solidFill>
                            <a:schemeClr val="tx1"/>
                          </a:solidFill>
                          <a:latin typeface="Arial" panose="020B0604020202020204" pitchFamily="34" charset="0"/>
                          <a:cs typeface="Arial" panose="020B0604020202020204" pitchFamily="34" charset="0"/>
                        </a:rPr>
                        <a:t> </a:t>
                      </a:r>
                      <a:r>
                        <a:rPr lang="en-US" sz="1200" b="1" baseline="0" noProof="0" dirty="0" err="1" smtClean="0">
                          <a:solidFill>
                            <a:schemeClr val="tx1"/>
                          </a:solidFill>
                          <a:latin typeface="Arial" panose="020B0604020202020204" pitchFamily="34" charset="0"/>
                          <a:cs typeface="Arial" panose="020B0604020202020204" pitchFamily="34" charset="0"/>
                        </a:rPr>
                        <a:t>mois</a:t>
                      </a:r>
                      <a:endParaRPr lang="en-US" sz="1200" b="1" noProof="0" dirty="0">
                        <a:solidFill>
                          <a:schemeClr val="tx1"/>
                        </a:solidFill>
                        <a:latin typeface="Arial" panose="020B0604020202020204" pitchFamily="34" charset="0"/>
                        <a:cs typeface="Arial" panose="020B0604020202020204" pitchFamily="34" charset="0"/>
                      </a:endParaRP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20005367"/>
                  </a:ext>
                </a:extLst>
              </a:tr>
              <a:tr h="2630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800"/>
                        </a:lnSpc>
                        <a:tabLst>
                          <a:tab pos="171450" algn="l"/>
                        </a:tabLst>
                      </a:pPr>
                      <a:r>
                        <a:rPr lang="en-US" sz="1200" noProof="0" dirty="0">
                          <a:solidFill>
                            <a:schemeClr val="accent3"/>
                          </a:solidFill>
                          <a:latin typeface="Arial" panose="020B0604020202020204" pitchFamily="34" charset="0"/>
                          <a:cs typeface="Arial" panose="020B0604020202020204" pitchFamily="34" charset="0"/>
                        </a:rPr>
                        <a:t>Nivolumab 3 mg/kg</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smtClean="0">
                          <a:solidFill>
                            <a:schemeClr val="tx1"/>
                          </a:solidFill>
                          <a:latin typeface="Arial" panose="020B0604020202020204" pitchFamily="34" charset="0"/>
                          <a:cs typeface="Arial" panose="020B0604020202020204" pitchFamily="34" charset="0"/>
                        </a:rPr>
                        <a:t>6,2 </a:t>
                      </a:r>
                      <a:r>
                        <a:rPr lang="en-US" sz="1200" noProof="0" dirty="0">
                          <a:solidFill>
                            <a:schemeClr val="tx1"/>
                          </a:solidFill>
                          <a:latin typeface="Arial" panose="020B0604020202020204" pitchFamily="34" charset="0"/>
                          <a:cs typeface="Arial" panose="020B0604020202020204" pitchFamily="34" charset="0"/>
                        </a:rPr>
                        <a:t>(</a:t>
                      </a:r>
                      <a:r>
                        <a:rPr lang="en-US" sz="1200" noProof="0" dirty="0" smtClean="0">
                          <a:solidFill>
                            <a:schemeClr val="tx1"/>
                          </a:solidFill>
                          <a:latin typeface="Arial" panose="020B0604020202020204" pitchFamily="34" charset="0"/>
                          <a:cs typeface="Arial" panose="020B0604020202020204" pitchFamily="34" charset="0"/>
                        </a:rPr>
                        <a:t>3,4 – 12,4</a:t>
                      </a:r>
                      <a:r>
                        <a:rPr lang="en-US" sz="1200" noProof="0" dirty="0">
                          <a:solidFill>
                            <a:schemeClr val="tx1"/>
                          </a:solidFill>
                          <a:latin typeface="Arial" panose="020B0604020202020204" pitchFamily="34" charset="0"/>
                          <a:cs typeface="Arial" panose="020B0604020202020204" pitchFamily="34" charset="0"/>
                        </a:rPr>
                        <a:t>)</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39</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25</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78988455"/>
                  </a:ext>
                </a:extLst>
              </a:tr>
              <a:tr h="4652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2"/>
                          </a:solidFill>
                          <a:latin typeface="Arial" panose="020B0604020202020204" pitchFamily="34" charset="0"/>
                          <a:cs typeface="Arial" panose="020B0604020202020204" pitchFamily="34" charset="0"/>
                        </a:rPr>
                        <a:t>Nivolumab 1 mg/kg +</a:t>
                      </a:r>
                    </a:p>
                    <a:p>
                      <a:pPr marL="0" marR="0" lvl="0" indent="0" algn="l" defTabSz="457200" rtl="0" eaLnBrk="1" fontAlgn="auto" latinLnBrk="0" hangingPunct="1">
                        <a:lnSpc>
                          <a:spcPts val="800"/>
                        </a:lnSpc>
                        <a:spcBef>
                          <a:spcPts val="0"/>
                        </a:spcBef>
                        <a:spcAft>
                          <a:spcPts val="0"/>
                        </a:spcAft>
                        <a:buClrTx/>
                        <a:buSzTx/>
                        <a:buFontTx/>
                        <a:buNone/>
                        <a:tabLst/>
                        <a:defRPr/>
                      </a:pPr>
                      <a:endParaRPr lang="en-US" sz="1200" noProof="0" dirty="0">
                        <a:solidFill>
                          <a:schemeClr val="accent2"/>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2"/>
                          </a:solidFill>
                          <a:latin typeface="Arial" panose="020B0604020202020204" pitchFamily="34" charset="0"/>
                          <a:cs typeface="Arial" panose="020B0604020202020204" pitchFamily="34" charset="0"/>
                        </a:rPr>
                        <a:t>ipilimumab 3 mg/kg</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smtClean="0">
                          <a:solidFill>
                            <a:schemeClr val="tx1"/>
                          </a:solidFill>
                          <a:latin typeface="Arial" panose="020B0604020202020204" pitchFamily="34" charset="0"/>
                          <a:cs typeface="Arial" panose="020B0604020202020204" pitchFamily="34" charset="0"/>
                        </a:rPr>
                        <a:t>6,9 </a:t>
                      </a:r>
                      <a:r>
                        <a:rPr lang="en-US" sz="1200" noProof="0" dirty="0">
                          <a:solidFill>
                            <a:schemeClr val="tx1"/>
                          </a:solidFill>
                          <a:latin typeface="Arial" panose="020B0604020202020204" pitchFamily="34" charset="0"/>
                          <a:cs typeface="Arial" panose="020B0604020202020204" pitchFamily="34" charset="0"/>
                        </a:rPr>
                        <a:t>(</a:t>
                      </a:r>
                      <a:r>
                        <a:rPr lang="en-US" sz="1200" noProof="0" dirty="0" smtClean="0">
                          <a:solidFill>
                            <a:schemeClr val="tx1"/>
                          </a:solidFill>
                          <a:latin typeface="Arial" panose="020B0604020202020204" pitchFamily="34" charset="0"/>
                          <a:cs typeface="Arial" panose="020B0604020202020204" pitchFamily="34" charset="0"/>
                        </a:rPr>
                        <a:t>3,7 –</a:t>
                      </a:r>
                      <a:r>
                        <a:rPr lang="en-US" sz="1200" baseline="0" noProof="0" dirty="0" smtClean="0">
                          <a:solidFill>
                            <a:schemeClr val="tx1"/>
                          </a:solidFill>
                          <a:latin typeface="Arial" panose="020B0604020202020204" pitchFamily="34" charset="0"/>
                          <a:cs typeface="Arial" panose="020B0604020202020204" pitchFamily="34" charset="0"/>
                        </a:rPr>
                        <a:t> </a:t>
                      </a:r>
                      <a:r>
                        <a:rPr lang="en-US" sz="1200" noProof="0" dirty="0" smtClean="0">
                          <a:solidFill>
                            <a:schemeClr val="tx1"/>
                          </a:solidFill>
                          <a:latin typeface="Arial" panose="020B0604020202020204" pitchFamily="34" charset="0"/>
                          <a:cs typeface="Arial" panose="020B0604020202020204" pitchFamily="34" charset="0"/>
                        </a:rPr>
                        <a:t>11,5</a:t>
                      </a:r>
                      <a:r>
                        <a:rPr lang="en-US" sz="1200" noProof="0" dirty="0">
                          <a:solidFill>
                            <a:schemeClr val="tx1"/>
                          </a:solidFill>
                          <a:latin typeface="Arial" panose="020B0604020202020204" pitchFamily="34" charset="0"/>
                          <a:cs typeface="Arial" panose="020B0604020202020204" pitchFamily="34" charset="0"/>
                        </a:rPr>
                        <a:t>)</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35</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28</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70041959"/>
                  </a:ext>
                </a:extLst>
              </a:tr>
              <a:tr h="4652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4"/>
                          </a:solidFill>
                          <a:latin typeface="Arial" panose="020B0604020202020204" pitchFamily="34" charset="0"/>
                          <a:cs typeface="Arial" panose="020B0604020202020204" pitchFamily="34" charset="0"/>
                        </a:rPr>
                        <a:t>Nivolumab 3 mg/kg +</a:t>
                      </a: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4"/>
                          </a:solidFill>
                          <a:latin typeface="Arial" panose="020B0604020202020204" pitchFamily="34" charset="0"/>
                          <a:cs typeface="Arial" panose="020B0604020202020204" pitchFamily="34" charset="0"/>
                        </a:rPr>
                        <a:t> </a:t>
                      </a: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4"/>
                          </a:solidFill>
                          <a:latin typeface="Arial" panose="020B0604020202020204" pitchFamily="34" charset="0"/>
                          <a:cs typeface="Arial" panose="020B0604020202020204" pitchFamily="34" charset="0"/>
                        </a:rPr>
                        <a:t>ipilimumab 1 mg/kg</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smtClean="0">
                          <a:solidFill>
                            <a:schemeClr val="tx1"/>
                          </a:solidFill>
                          <a:latin typeface="Arial" panose="020B0604020202020204" pitchFamily="34" charset="0"/>
                          <a:cs typeface="Arial" panose="020B0604020202020204" pitchFamily="34" charset="0"/>
                        </a:rPr>
                        <a:t>4,8 </a:t>
                      </a:r>
                      <a:r>
                        <a:rPr lang="en-US" sz="1200" noProof="0" dirty="0">
                          <a:solidFill>
                            <a:schemeClr val="tx1"/>
                          </a:solidFill>
                          <a:latin typeface="Arial" panose="020B0604020202020204" pitchFamily="34" charset="0"/>
                          <a:cs typeface="Arial" panose="020B0604020202020204" pitchFamily="34" charset="0"/>
                        </a:rPr>
                        <a:t>(</a:t>
                      </a:r>
                      <a:r>
                        <a:rPr lang="en-US" sz="1200" noProof="0" dirty="0" smtClean="0">
                          <a:solidFill>
                            <a:schemeClr val="tx1"/>
                          </a:solidFill>
                          <a:latin typeface="Arial" panose="020B0604020202020204" pitchFamily="34" charset="0"/>
                          <a:cs typeface="Arial" panose="020B0604020202020204" pitchFamily="34" charset="0"/>
                        </a:rPr>
                        <a:t>3,0 –</a:t>
                      </a:r>
                      <a:r>
                        <a:rPr lang="en-US" sz="1200" baseline="0" noProof="0" dirty="0" smtClean="0">
                          <a:solidFill>
                            <a:schemeClr val="tx1"/>
                          </a:solidFill>
                          <a:latin typeface="Arial" panose="020B0604020202020204" pitchFamily="34" charset="0"/>
                          <a:cs typeface="Arial" panose="020B0604020202020204" pitchFamily="34" charset="0"/>
                        </a:rPr>
                        <a:t> </a:t>
                      </a:r>
                      <a:r>
                        <a:rPr lang="en-US" sz="1200" noProof="0" dirty="0" smtClean="0">
                          <a:solidFill>
                            <a:schemeClr val="tx1"/>
                          </a:solidFill>
                          <a:latin typeface="Arial" panose="020B0604020202020204" pitchFamily="34" charset="0"/>
                          <a:cs typeface="Arial" panose="020B0604020202020204" pitchFamily="34" charset="0"/>
                        </a:rPr>
                        <a:t>8,4</a:t>
                      </a:r>
                      <a:r>
                        <a:rPr lang="en-US" sz="1200" noProof="0" dirty="0">
                          <a:solidFill>
                            <a:schemeClr val="tx1"/>
                          </a:solidFill>
                          <a:latin typeface="Arial" panose="020B0604020202020204" pitchFamily="34" charset="0"/>
                          <a:cs typeface="Arial" panose="020B0604020202020204" pitchFamily="34" charset="0"/>
                        </a:rPr>
                        <a:t>)</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24</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chemeClr val="tx1"/>
                          </a:solidFill>
                          <a:latin typeface="Arial" panose="020B0604020202020204" pitchFamily="34" charset="0"/>
                          <a:cs typeface="Arial" panose="020B0604020202020204" pitchFamily="34" charset="0"/>
                        </a:rPr>
                        <a:t>13</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78100987"/>
                  </a:ext>
                </a:extLst>
              </a:tr>
            </a:tbl>
          </a:graphicData>
        </a:graphic>
      </p:graphicFrame>
      <p:sp>
        <p:nvSpPr>
          <p:cNvPr id="463" name="TextBox 462"/>
          <p:cNvSpPr txBox="1"/>
          <p:nvPr/>
        </p:nvSpPr>
        <p:spPr>
          <a:xfrm>
            <a:off x="2502982" y="1452693"/>
            <a:ext cx="481121" cy="338554"/>
          </a:xfrm>
          <a:prstGeom prst="rect">
            <a:avLst/>
          </a:prstGeom>
          <a:noFill/>
        </p:spPr>
        <p:txBody>
          <a:bodyPr wrap="none" rtlCol="0">
            <a:spAutoFit/>
          </a:bodyPr>
          <a:lstStyle/>
          <a:p>
            <a:pPr algn="ctr" defTabSz="457200" fontAlgn="auto">
              <a:spcBef>
                <a:spcPts val="0"/>
              </a:spcBef>
              <a:spcAft>
                <a:spcPts val="0"/>
              </a:spcAft>
            </a:pPr>
            <a:r>
              <a:rPr lang="fr-FR" sz="1600" b="1" dirty="0" smtClean="0">
                <a:latin typeface="Arial" panose="020B0604020202020204" pitchFamily="34" charset="0"/>
                <a:cs typeface="Arial" panose="020B0604020202020204" pitchFamily="34" charset="0"/>
              </a:rPr>
              <a:t>SG</a:t>
            </a:r>
            <a:endParaRPr lang="fr-FR" sz="1600" b="1" dirty="0">
              <a:latin typeface="Arial" panose="020B0604020202020204" pitchFamily="34" charset="0"/>
              <a:cs typeface="Arial" panose="020B0604020202020204" pitchFamily="34" charset="0"/>
            </a:endParaRPr>
          </a:p>
        </p:txBody>
      </p:sp>
      <p:sp>
        <p:nvSpPr>
          <p:cNvPr id="464" name="TextBox 463"/>
          <p:cNvSpPr txBox="1"/>
          <p:nvPr/>
        </p:nvSpPr>
        <p:spPr>
          <a:xfrm>
            <a:off x="6806696" y="1452693"/>
            <a:ext cx="591528" cy="338554"/>
          </a:xfrm>
          <a:prstGeom prst="rect">
            <a:avLst/>
          </a:prstGeom>
          <a:noFill/>
        </p:spPr>
        <p:txBody>
          <a:bodyPr wrap="none" rtlCol="0">
            <a:spAutoFit/>
          </a:bodyPr>
          <a:lstStyle/>
          <a:p>
            <a:pPr algn="ctr" defTabSz="457200" fontAlgn="auto">
              <a:spcBef>
                <a:spcPts val="0"/>
              </a:spcBef>
              <a:spcAft>
                <a:spcPts val="0"/>
              </a:spcAft>
            </a:pPr>
            <a:r>
              <a:rPr lang="fr-FR" sz="1600" b="1" smtClean="0">
                <a:latin typeface="Arial" panose="020B0604020202020204" pitchFamily="34" charset="0"/>
                <a:cs typeface="Arial" panose="020B0604020202020204" pitchFamily="34" charset="0"/>
              </a:rPr>
              <a:t>SSP</a:t>
            </a:r>
            <a:endParaRPr lang="fr-FR" sz="1600" b="1">
              <a:latin typeface="Arial" panose="020B0604020202020204" pitchFamily="34" charset="0"/>
              <a:cs typeface="Arial" panose="020B0604020202020204" pitchFamily="34" charset="0"/>
            </a:endParaRPr>
          </a:p>
        </p:txBody>
      </p:sp>
      <p:sp>
        <p:nvSpPr>
          <p:cNvPr id="123" name="Title 1"/>
          <p:cNvSpPr>
            <a:spLocks noGrp="1"/>
          </p:cNvSpPr>
          <p:nvPr>
            <p:ph type="title"/>
          </p:nvPr>
        </p:nvSpPr>
        <p:spPr>
          <a:xfrm>
            <a:off x="365124" y="179614"/>
            <a:ext cx="8238945" cy="807720"/>
          </a:xfrm>
        </p:spPr>
        <p:txBody>
          <a:bodyPr/>
          <a:lstStyle/>
          <a:p>
            <a:r>
              <a:rPr lang="fr-FR" sz="1800" dirty="0" smtClean="0"/>
              <a:t>4014: Nivolumab ± ipilimumab chez les patients avec cancer de l’estomac, de l’œsophage ou de la jonction </a:t>
            </a:r>
            <a:r>
              <a:rPr lang="fr-FR" sz="1800" dirty="0" err="1" smtClean="0"/>
              <a:t>gastro-oesophagienne</a:t>
            </a:r>
            <a:r>
              <a:rPr lang="fr-FR" sz="1800" dirty="0" smtClean="0"/>
              <a:t> avancé/métastatique réfractaire à la chimiothérapie: l’étude CheckMate 032 – </a:t>
            </a:r>
            <a:r>
              <a:rPr lang="fr-FR" sz="1800" dirty="0" err="1" smtClean="0"/>
              <a:t>Janjigian</a:t>
            </a:r>
            <a:r>
              <a:rPr lang="fr-FR" sz="1800" dirty="0" smtClean="0"/>
              <a:t> YY, et al </a:t>
            </a:r>
            <a:endParaRPr lang="fr-FR" sz="1800" dirty="0"/>
          </a:p>
        </p:txBody>
      </p:sp>
      <p:grpSp>
        <p:nvGrpSpPr>
          <p:cNvPr id="4" name="Group 3"/>
          <p:cNvGrpSpPr/>
          <p:nvPr/>
        </p:nvGrpSpPr>
        <p:grpSpPr>
          <a:xfrm>
            <a:off x="503054" y="1496864"/>
            <a:ext cx="397865" cy="2799136"/>
            <a:chOff x="503054" y="1496864"/>
            <a:chExt cx="397865" cy="2799136"/>
          </a:xfrm>
        </p:grpSpPr>
        <p:sp>
          <p:nvSpPr>
            <p:cNvPr id="451" name="TextBox 450">
              <a:extLst>
                <a:ext uri="{FF2B5EF4-FFF2-40B4-BE49-F238E27FC236}">
                  <a16:creationId xmlns:a16="http://schemas.microsoft.com/office/drawing/2014/main" xmlns="" id="{B23C3240-DA28-40F4-B8B0-28773AF213B6}"/>
                </a:ext>
              </a:extLst>
            </p:cNvPr>
            <p:cNvSpPr txBox="1"/>
            <p:nvPr/>
          </p:nvSpPr>
          <p:spPr>
            <a:xfrm>
              <a:off x="503054" y="1496864"/>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1,0</a:t>
              </a:r>
            </a:p>
          </p:txBody>
        </p:sp>
        <p:sp>
          <p:nvSpPr>
            <p:cNvPr id="124" name="TextBox 123">
              <a:extLst>
                <a:ext uri="{FF2B5EF4-FFF2-40B4-BE49-F238E27FC236}">
                  <a16:creationId xmlns:a16="http://schemas.microsoft.com/office/drawing/2014/main" xmlns="" id="{B23C3240-DA28-40F4-B8B0-28773AF213B6}"/>
                </a:ext>
              </a:extLst>
            </p:cNvPr>
            <p:cNvSpPr txBox="1"/>
            <p:nvPr/>
          </p:nvSpPr>
          <p:spPr>
            <a:xfrm>
              <a:off x="503054" y="1999282"/>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0,8</a:t>
              </a:r>
            </a:p>
          </p:txBody>
        </p:sp>
        <p:sp>
          <p:nvSpPr>
            <p:cNvPr id="125" name="TextBox 124">
              <a:extLst>
                <a:ext uri="{FF2B5EF4-FFF2-40B4-BE49-F238E27FC236}">
                  <a16:creationId xmlns:a16="http://schemas.microsoft.com/office/drawing/2014/main" xmlns="" id="{B23C3240-DA28-40F4-B8B0-28773AF213B6}"/>
                </a:ext>
              </a:extLst>
            </p:cNvPr>
            <p:cNvSpPr txBox="1"/>
            <p:nvPr/>
          </p:nvSpPr>
          <p:spPr>
            <a:xfrm>
              <a:off x="503054" y="2501700"/>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0,6</a:t>
              </a:r>
            </a:p>
          </p:txBody>
        </p:sp>
        <p:sp>
          <p:nvSpPr>
            <p:cNvPr id="126" name="TextBox 125">
              <a:extLst>
                <a:ext uri="{FF2B5EF4-FFF2-40B4-BE49-F238E27FC236}">
                  <a16:creationId xmlns:a16="http://schemas.microsoft.com/office/drawing/2014/main" xmlns="" id="{B23C3240-DA28-40F4-B8B0-28773AF213B6}"/>
                </a:ext>
              </a:extLst>
            </p:cNvPr>
            <p:cNvSpPr txBox="1"/>
            <p:nvPr/>
          </p:nvSpPr>
          <p:spPr>
            <a:xfrm>
              <a:off x="503054" y="3004117"/>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0,4</a:t>
              </a:r>
            </a:p>
          </p:txBody>
        </p:sp>
        <p:sp>
          <p:nvSpPr>
            <p:cNvPr id="127" name="TextBox 126">
              <a:extLst>
                <a:ext uri="{FF2B5EF4-FFF2-40B4-BE49-F238E27FC236}">
                  <a16:creationId xmlns:a16="http://schemas.microsoft.com/office/drawing/2014/main" xmlns="" id="{B23C3240-DA28-40F4-B8B0-28773AF213B6}"/>
                </a:ext>
              </a:extLst>
            </p:cNvPr>
            <p:cNvSpPr txBox="1"/>
            <p:nvPr/>
          </p:nvSpPr>
          <p:spPr>
            <a:xfrm>
              <a:off x="503054" y="3506535"/>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0,2</a:t>
              </a:r>
            </a:p>
          </p:txBody>
        </p:sp>
        <p:sp>
          <p:nvSpPr>
            <p:cNvPr id="128" name="TextBox 127">
              <a:extLst>
                <a:ext uri="{FF2B5EF4-FFF2-40B4-BE49-F238E27FC236}">
                  <a16:creationId xmlns:a16="http://schemas.microsoft.com/office/drawing/2014/main" xmlns="" id="{B23C3240-DA28-40F4-B8B0-28773AF213B6}"/>
                </a:ext>
              </a:extLst>
            </p:cNvPr>
            <p:cNvSpPr txBox="1"/>
            <p:nvPr/>
          </p:nvSpPr>
          <p:spPr>
            <a:xfrm>
              <a:off x="503054" y="4019001"/>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0</a:t>
              </a:r>
            </a:p>
          </p:txBody>
        </p:sp>
      </p:grpSp>
      <p:grpSp>
        <p:nvGrpSpPr>
          <p:cNvPr id="130" name="Group 129"/>
          <p:cNvGrpSpPr/>
          <p:nvPr/>
        </p:nvGrpSpPr>
        <p:grpSpPr>
          <a:xfrm>
            <a:off x="5075053" y="1506912"/>
            <a:ext cx="397865" cy="2829280"/>
            <a:chOff x="503054" y="1496864"/>
            <a:chExt cx="397865" cy="2829280"/>
          </a:xfrm>
        </p:grpSpPr>
        <p:sp>
          <p:nvSpPr>
            <p:cNvPr id="131" name="TextBox 130">
              <a:extLst>
                <a:ext uri="{FF2B5EF4-FFF2-40B4-BE49-F238E27FC236}">
                  <a16:creationId xmlns:a16="http://schemas.microsoft.com/office/drawing/2014/main" xmlns="" id="{B23C3240-DA28-40F4-B8B0-28773AF213B6}"/>
                </a:ext>
              </a:extLst>
            </p:cNvPr>
            <p:cNvSpPr txBox="1"/>
            <p:nvPr/>
          </p:nvSpPr>
          <p:spPr>
            <a:xfrm>
              <a:off x="503054" y="1496864"/>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1,0</a:t>
              </a:r>
            </a:p>
          </p:txBody>
        </p:sp>
        <p:sp>
          <p:nvSpPr>
            <p:cNvPr id="132" name="TextBox 131">
              <a:extLst>
                <a:ext uri="{FF2B5EF4-FFF2-40B4-BE49-F238E27FC236}">
                  <a16:creationId xmlns:a16="http://schemas.microsoft.com/office/drawing/2014/main" xmlns="" id="{B23C3240-DA28-40F4-B8B0-28773AF213B6}"/>
                </a:ext>
              </a:extLst>
            </p:cNvPr>
            <p:cNvSpPr txBox="1"/>
            <p:nvPr/>
          </p:nvSpPr>
          <p:spPr>
            <a:xfrm>
              <a:off x="503054" y="1999282"/>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0,8</a:t>
              </a:r>
            </a:p>
          </p:txBody>
        </p:sp>
        <p:sp>
          <p:nvSpPr>
            <p:cNvPr id="133" name="TextBox 132">
              <a:extLst>
                <a:ext uri="{FF2B5EF4-FFF2-40B4-BE49-F238E27FC236}">
                  <a16:creationId xmlns:a16="http://schemas.microsoft.com/office/drawing/2014/main" xmlns="" id="{B23C3240-DA28-40F4-B8B0-28773AF213B6}"/>
                </a:ext>
              </a:extLst>
            </p:cNvPr>
            <p:cNvSpPr txBox="1"/>
            <p:nvPr/>
          </p:nvSpPr>
          <p:spPr>
            <a:xfrm>
              <a:off x="503054" y="2521796"/>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0,6</a:t>
              </a:r>
            </a:p>
          </p:txBody>
        </p:sp>
        <p:sp>
          <p:nvSpPr>
            <p:cNvPr id="134" name="TextBox 133">
              <a:extLst>
                <a:ext uri="{FF2B5EF4-FFF2-40B4-BE49-F238E27FC236}">
                  <a16:creationId xmlns:a16="http://schemas.microsoft.com/office/drawing/2014/main" xmlns="" id="{B23C3240-DA28-40F4-B8B0-28773AF213B6}"/>
                </a:ext>
              </a:extLst>
            </p:cNvPr>
            <p:cNvSpPr txBox="1"/>
            <p:nvPr/>
          </p:nvSpPr>
          <p:spPr>
            <a:xfrm>
              <a:off x="503054" y="3024213"/>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0,4</a:t>
              </a:r>
            </a:p>
          </p:txBody>
        </p:sp>
        <p:sp>
          <p:nvSpPr>
            <p:cNvPr id="135" name="TextBox 134">
              <a:extLst>
                <a:ext uri="{FF2B5EF4-FFF2-40B4-BE49-F238E27FC236}">
                  <a16:creationId xmlns:a16="http://schemas.microsoft.com/office/drawing/2014/main" xmlns="" id="{B23C3240-DA28-40F4-B8B0-28773AF213B6}"/>
                </a:ext>
              </a:extLst>
            </p:cNvPr>
            <p:cNvSpPr txBox="1"/>
            <p:nvPr/>
          </p:nvSpPr>
          <p:spPr>
            <a:xfrm>
              <a:off x="503054" y="3526631"/>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0,2</a:t>
              </a:r>
            </a:p>
          </p:txBody>
        </p:sp>
        <p:sp>
          <p:nvSpPr>
            <p:cNvPr id="136" name="TextBox 135">
              <a:extLst>
                <a:ext uri="{FF2B5EF4-FFF2-40B4-BE49-F238E27FC236}">
                  <a16:creationId xmlns:a16="http://schemas.microsoft.com/office/drawing/2014/main" xmlns="" id="{B23C3240-DA28-40F4-B8B0-28773AF213B6}"/>
                </a:ext>
              </a:extLst>
            </p:cNvPr>
            <p:cNvSpPr txBox="1"/>
            <p:nvPr/>
          </p:nvSpPr>
          <p:spPr>
            <a:xfrm>
              <a:off x="503054" y="4049145"/>
              <a:ext cx="397865" cy="276999"/>
            </a:xfrm>
            <a:prstGeom prst="rect">
              <a:avLst/>
            </a:prstGeom>
            <a:noFill/>
          </p:spPr>
          <p:txBody>
            <a:bodyPr wrap="square" rtlCol="0">
              <a:spAutoFit/>
            </a:bodyPr>
            <a:lstStyle/>
            <a:p>
              <a:pPr algn="r" defTabSz="457200" fontAlgn="auto">
                <a:spcBef>
                  <a:spcPts val="0"/>
                </a:spcBef>
                <a:spcAft>
                  <a:spcPts val="500"/>
                </a:spcAft>
              </a:pPr>
              <a:r>
                <a:rPr lang="fr-FR" sz="1200" dirty="0" smtClean="0">
                  <a:latin typeface="Arial" panose="020B0604020202020204" pitchFamily="34" charset="0"/>
                  <a:cs typeface="Arial" panose="020B0604020202020204" pitchFamily="34" charset="0"/>
                </a:rPr>
                <a:t>0</a:t>
              </a:r>
            </a:p>
          </p:txBody>
        </p:sp>
      </p:grpSp>
    </p:spTree>
    <p:extLst>
      <p:ext uri="{BB962C8B-B14F-4D97-AF65-F5344CB8AC3E}">
        <p14:creationId xmlns:p14="http://schemas.microsoft.com/office/powerpoint/2010/main" val="373445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FR" smtClean="0"/>
              <a:t>Janjigian YY, et al. J Clin Oncol 2017;35(Suppl):Abstr 4014</a:t>
            </a:r>
            <a:endParaRPr lang="fr-FR"/>
          </a:p>
        </p:txBody>
      </p:sp>
      <p:sp>
        <p:nvSpPr>
          <p:cNvPr id="6" name="Content Placeholder 2"/>
          <p:cNvSpPr>
            <a:spLocks noGrp="1"/>
          </p:cNvSpPr>
          <p:nvPr>
            <p:ph idx="1"/>
          </p:nvPr>
        </p:nvSpPr>
        <p:spPr>
          <a:xfrm>
            <a:off x="365124" y="1254035"/>
            <a:ext cx="8413751" cy="498565"/>
          </a:xfrm>
        </p:spPr>
        <p:txBody>
          <a:bodyPr/>
          <a:lstStyle/>
          <a:p>
            <a:pPr marL="0" indent="0">
              <a:buNone/>
            </a:pPr>
            <a:r>
              <a:rPr lang="fr-FR" b="1" dirty="0" smtClean="0"/>
              <a:t>Résultats </a:t>
            </a:r>
            <a:endParaRPr lang="fr-FR" b="1" dirty="0"/>
          </a:p>
        </p:txBody>
      </p:sp>
      <p:sp>
        <p:nvSpPr>
          <p:cNvPr id="227" name="Content Placeholder 4"/>
          <p:cNvSpPr txBox="1">
            <a:spLocks/>
          </p:cNvSpPr>
          <p:nvPr/>
        </p:nvSpPr>
        <p:spPr>
          <a:xfrm>
            <a:off x="457200" y="1488722"/>
            <a:ext cx="8229600" cy="4637441"/>
          </a:xfrm>
          <a:prstGeom prst="rect">
            <a:avLst/>
          </a:prstGeom>
        </p:spPr>
        <p:txBody>
          <a:bodyPr vert="horz" lIns="91440" tIns="45720" rIns="91440" bIns="4572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0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1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fr-FR" sz="1800" b="1" dirty="0" smtClean="0">
                <a:solidFill>
                  <a:srgbClr val="4D4D4D"/>
                </a:solidFill>
              </a:rPr>
              <a:t>Réduction maximale des lésions cibles</a:t>
            </a:r>
            <a:endParaRPr lang="fr-FR" sz="1800" b="1" dirty="0">
              <a:solidFill>
                <a:srgbClr val="4D4D4D"/>
              </a:solidFill>
            </a:endParaRPr>
          </a:p>
        </p:txBody>
      </p:sp>
      <p:sp>
        <p:nvSpPr>
          <p:cNvPr id="228" name="AutoShape 8"/>
          <p:cNvSpPr>
            <a:spLocks noChangeArrowheads="1"/>
          </p:cNvSpPr>
          <p:nvPr/>
        </p:nvSpPr>
        <p:spPr bwMode="auto">
          <a:xfrm>
            <a:off x="448978" y="1914388"/>
            <a:ext cx="2612997" cy="684824"/>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Nivolumab 3 mg/kg, </a:t>
            </a:r>
            <a:b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br>
            <a: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patients évaluables </a:t>
            </a:r>
          </a:p>
          <a:p>
            <a:pPr algn="ctr" defTabSz="892175" eaLnBrk="0" fontAlgn="auto" hangingPunct="0">
              <a:spcBef>
                <a:spcPts val="0"/>
              </a:spcBef>
              <a:spcAft>
                <a:spcPts val="0"/>
              </a:spcAft>
              <a:defRPr/>
            </a:pPr>
            <a: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PD-L1, 38 de 53 </a:t>
            </a:r>
          </a:p>
        </p:txBody>
      </p:sp>
      <p:sp>
        <p:nvSpPr>
          <p:cNvPr id="229" name="AutoShape 8"/>
          <p:cNvSpPr>
            <a:spLocks noChangeArrowheads="1"/>
          </p:cNvSpPr>
          <p:nvPr/>
        </p:nvSpPr>
        <p:spPr bwMode="auto">
          <a:xfrm>
            <a:off x="6042239" y="1914388"/>
            <a:ext cx="2644561" cy="705872"/>
          </a:xfrm>
          <a:prstGeom prst="roundRect">
            <a:avLst>
              <a:gd name="adj" fmla="val 16667"/>
            </a:avLst>
          </a:prstGeom>
          <a:solidFill>
            <a:schemeClr val="accent4"/>
          </a:solidFill>
          <a:ln w="38100" algn="ctr">
            <a:noFill/>
            <a:round/>
            <a:headEnd/>
            <a:tailEnd/>
          </a:ln>
        </p:spPr>
        <p:txBody>
          <a:bodyPr lIns="90488" tIns="0" rIns="90488" bIns="0" anchor="ctr"/>
          <a:lstStyle/>
          <a:p>
            <a:pPr algn="ctr" defTabSz="892175" eaLnBrk="0" fontAlgn="auto" hangingPunct="0">
              <a:spcBef>
                <a:spcPts val="0"/>
              </a:spcBef>
              <a:spcAft>
                <a:spcPts val="0"/>
              </a:spcAft>
              <a:defRPr/>
            </a:pPr>
            <a: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Nivolumab 3 mg/kg + </a:t>
            </a:r>
          </a:p>
          <a:p>
            <a:pPr algn="ctr" defTabSz="892175" eaLnBrk="0" fontAlgn="auto" hangingPunct="0">
              <a:spcBef>
                <a:spcPts val="0"/>
              </a:spcBef>
              <a:spcAft>
                <a:spcPts val="0"/>
              </a:spcAft>
              <a:defRPr/>
            </a:pPr>
            <a: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ipilimumab 1 mg/kg, </a:t>
            </a:r>
            <a:b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br>
            <a: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patients évaluables </a:t>
            </a:r>
          </a:p>
          <a:p>
            <a:pPr algn="ctr" defTabSz="892175" eaLnBrk="0" fontAlgn="auto" hangingPunct="0">
              <a:spcBef>
                <a:spcPts val="0"/>
              </a:spcBef>
              <a:spcAft>
                <a:spcPts val="0"/>
              </a:spcAft>
              <a:defRPr/>
            </a:pPr>
            <a: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PD-L1, 34 de 41</a:t>
            </a:r>
          </a:p>
        </p:txBody>
      </p:sp>
      <p:sp>
        <p:nvSpPr>
          <p:cNvPr id="230" name="AutoShape 8"/>
          <p:cNvSpPr>
            <a:spLocks noChangeArrowheads="1"/>
          </p:cNvSpPr>
          <p:nvPr/>
        </p:nvSpPr>
        <p:spPr bwMode="auto">
          <a:xfrm>
            <a:off x="3270242" y="1914388"/>
            <a:ext cx="2682884" cy="705872"/>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Nivolumab 1 mg/kg + </a:t>
            </a:r>
          </a:p>
          <a:p>
            <a:pPr algn="ctr" defTabSz="892175" eaLnBrk="0" fontAlgn="auto" hangingPunct="0">
              <a:spcBef>
                <a:spcPts val="0"/>
              </a:spcBef>
              <a:spcAft>
                <a:spcPts val="0"/>
              </a:spcAft>
              <a:defRPr/>
            </a:pPr>
            <a: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ipilimumab 3 mg/kg, </a:t>
            </a:r>
            <a:b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br>
            <a: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patients évaluables </a:t>
            </a:r>
          </a:p>
          <a:p>
            <a:pPr algn="ctr" defTabSz="892175" eaLnBrk="0" fontAlgn="auto" hangingPunct="0">
              <a:spcBef>
                <a:spcPts val="0"/>
              </a:spcBef>
              <a:spcAft>
                <a:spcPts val="0"/>
              </a:spcAft>
              <a:defRPr/>
            </a:pPr>
            <a:r>
              <a:rPr lang="fr-FR"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PD-L1, 38 de 42 </a:t>
            </a:r>
          </a:p>
        </p:txBody>
      </p:sp>
      <p:sp>
        <p:nvSpPr>
          <p:cNvPr id="231" name="Rectangle 18">
            <a:extLst>
              <a:ext uri="{FF2B5EF4-FFF2-40B4-BE49-F238E27FC236}">
                <a16:creationId xmlns:a16="http://schemas.microsoft.com/office/drawing/2014/main" xmlns="" id="{ED95760C-1EA0-4378-9374-686252283AD0}"/>
              </a:ext>
            </a:extLst>
          </p:cNvPr>
          <p:cNvSpPr>
            <a:spLocks noChangeArrowheads="1"/>
          </p:cNvSpPr>
          <p:nvPr/>
        </p:nvSpPr>
        <p:spPr bwMode="auto">
          <a:xfrm>
            <a:off x="891460" y="2967726"/>
            <a:ext cx="38100" cy="13906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32" name="Rectangle 19">
            <a:extLst>
              <a:ext uri="{FF2B5EF4-FFF2-40B4-BE49-F238E27FC236}">
                <a16:creationId xmlns:a16="http://schemas.microsoft.com/office/drawing/2014/main" xmlns="" id="{7D8FC542-4371-4979-B1F6-D31E4EABB6DB}"/>
              </a:ext>
            </a:extLst>
          </p:cNvPr>
          <p:cNvSpPr>
            <a:spLocks noChangeArrowheads="1"/>
          </p:cNvSpPr>
          <p:nvPr/>
        </p:nvSpPr>
        <p:spPr bwMode="auto">
          <a:xfrm>
            <a:off x="935910" y="3285226"/>
            <a:ext cx="34925" cy="10731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33" name="Rectangle 20">
            <a:extLst>
              <a:ext uri="{FF2B5EF4-FFF2-40B4-BE49-F238E27FC236}">
                <a16:creationId xmlns:a16="http://schemas.microsoft.com/office/drawing/2014/main" xmlns="" id="{475B03FC-9D72-4D04-A187-B03356398AF7}"/>
              </a:ext>
            </a:extLst>
          </p:cNvPr>
          <p:cNvSpPr>
            <a:spLocks noChangeArrowheads="1"/>
          </p:cNvSpPr>
          <p:nvPr/>
        </p:nvSpPr>
        <p:spPr bwMode="auto">
          <a:xfrm>
            <a:off x="977185" y="3323326"/>
            <a:ext cx="34925" cy="10350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34" name="Rectangle 21">
            <a:extLst>
              <a:ext uri="{FF2B5EF4-FFF2-40B4-BE49-F238E27FC236}">
                <a16:creationId xmlns:a16="http://schemas.microsoft.com/office/drawing/2014/main" xmlns="" id="{C3A873E1-C71D-48C4-8FE5-66728A7E4843}"/>
              </a:ext>
            </a:extLst>
          </p:cNvPr>
          <p:cNvSpPr>
            <a:spLocks noChangeArrowheads="1"/>
          </p:cNvSpPr>
          <p:nvPr/>
        </p:nvSpPr>
        <p:spPr bwMode="auto">
          <a:xfrm>
            <a:off x="1018460" y="3570976"/>
            <a:ext cx="34925" cy="78740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35" name="Rectangle 22">
            <a:extLst>
              <a:ext uri="{FF2B5EF4-FFF2-40B4-BE49-F238E27FC236}">
                <a16:creationId xmlns:a16="http://schemas.microsoft.com/office/drawing/2014/main" xmlns="" id="{C5F82B7D-6E2E-47BC-BA23-8F9D95AD8E50}"/>
              </a:ext>
            </a:extLst>
          </p:cNvPr>
          <p:cNvSpPr>
            <a:spLocks noChangeArrowheads="1"/>
          </p:cNvSpPr>
          <p:nvPr/>
        </p:nvSpPr>
        <p:spPr bwMode="auto">
          <a:xfrm>
            <a:off x="1059735" y="3586851"/>
            <a:ext cx="38100" cy="7715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36" name="Rectangle 23">
            <a:extLst>
              <a:ext uri="{FF2B5EF4-FFF2-40B4-BE49-F238E27FC236}">
                <a16:creationId xmlns:a16="http://schemas.microsoft.com/office/drawing/2014/main" xmlns="" id="{8072CEA6-CB06-4EFB-B320-59F7441E7610}"/>
              </a:ext>
            </a:extLst>
          </p:cNvPr>
          <p:cNvSpPr>
            <a:spLocks noChangeArrowheads="1"/>
          </p:cNvSpPr>
          <p:nvPr/>
        </p:nvSpPr>
        <p:spPr bwMode="auto">
          <a:xfrm>
            <a:off x="1101010" y="3621776"/>
            <a:ext cx="38100" cy="7366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37" name="Rectangle 24">
            <a:extLst>
              <a:ext uri="{FF2B5EF4-FFF2-40B4-BE49-F238E27FC236}">
                <a16:creationId xmlns:a16="http://schemas.microsoft.com/office/drawing/2014/main" xmlns="" id="{2658FB21-B974-4C25-AF4A-3B60CE678002}"/>
              </a:ext>
            </a:extLst>
          </p:cNvPr>
          <p:cNvSpPr>
            <a:spLocks noChangeArrowheads="1"/>
          </p:cNvSpPr>
          <p:nvPr/>
        </p:nvSpPr>
        <p:spPr bwMode="auto">
          <a:xfrm>
            <a:off x="1142285" y="3637651"/>
            <a:ext cx="36513" cy="7207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38" name="Rectangle 25">
            <a:extLst>
              <a:ext uri="{FF2B5EF4-FFF2-40B4-BE49-F238E27FC236}">
                <a16:creationId xmlns:a16="http://schemas.microsoft.com/office/drawing/2014/main" xmlns="" id="{F4EB4D46-78D7-42F6-A2EC-844FB9FA22F7}"/>
              </a:ext>
            </a:extLst>
          </p:cNvPr>
          <p:cNvSpPr>
            <a:spLocks noChangeArrowheads="1"/>
          </p:cNvSpPr>
          <p:nvPr/>
        </p:nvSpPr>
        <p:spPr bwMode="auto">
          <a:xfrm>
            <a:off x="1181973" y="3644001"/>
            <a:ext cx="38100" cy="7143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39" name="Rectangle 26">
            <a:extLst>
              <a:ext uri="{FF2B5EF4-FFF2-40B4-BE49-F238E27FC236}">
                <a16:creationId xmlns:a16="http://schemas.microsoft.com/office/drawing/2014/main" xmlns="" id="{41106752-56EC-45C9-BC08-F309D5C872A5}"/>
              </a:ext>
            </a:extLst>
          </p:cNvPr>
          <p:cNvSpPr>
            <a:spLocks noChangeArrowheads="1"/>
          </p:cNvSpPr>
          <p:nvPr/>
        </p:nvSpPr>
        <p:spPr bwMode="auto">
          <a:xfrm>
            <a:off x="1223248" y="3682101"/>
            <a:ext cx="38100" cy="676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40" name="Rectangle 27">
            <a:extLst>
              <a:ext uri="{FF2B5EF4-FFF2-40B4-BE49-F238E27FC236}">
                <a16:creationId xmlns:a16="http://schemas.microsoft.com/office/drawing/2014/main" xmlns="" id="{C2F4CB07-5017-4C1C-BEDE-729D00CE1CF9}"/>
              </a:ext>
            </a:extLst>
          </p:cNvPr>
          <p:cNvSpPr>
            <a:spLocks noChangeArrowheads="1"/>
          </p:cNvSpPr>
          <p:nvPr/>
        </p:nvSpPr>
        <p:spPr bwMode="auto">
          <a:xfrm>
            <a:off x="1264523" y="3802751"/>
            <a:ext cx="38100" cy="5556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41" name="Rectangle 28">
            <a:extLst>
              <a:ext uri="{FF2B5EF4-FFF2-40B4-BE49-F238E27FC236}">
                <a16:creationId xmlns:a16="http://schemas.microsoft.com/office/drawing/2014/main" xmlns="" id="{DB8DC6C2-74A3-48F3-A89E-EF684F05A109}"/>
              </a:ext>
            </a:extLst>
          </p:cNvPr>
          <p:cNvSpPr>
            <a:spLocks noChangeArrowheads="1"/>
          </p:cNvSpPr>
          <p:nvPr/>
        </p:nvSpPr>
        <p:spPr bwMode="auto">
          <a:xfrm>
            <a:off x="1308973" y="3844026"/>
            <a:ext cx="34925" cy="5143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42" name="Rectangle 29">
            <a:extLst>
              <a:ext uri="{FF2B5EF4-FFF2-40B4-BE49-F238E27FC236}">
                <a16:creationId xmlns:a16="http://schemas.microsoft.com/office/drawing/2014/main" xmlns="" id="{57B996F5-AE68-41DB-8EDB-556FFD2A0787}"/>
              </a:ext>
            </a:extLst>
          </p:cNvPr>
          <p:cNvSpPr>
            <a:spLocks noChangeArrowheads="1"/>
          </p:cNvSpPr>
          <p:nvPr/>
        </p:nvSpPr>
        <p:spPr bwMode="auto">
          <a:xfrm>
            <a:off x="1350248" y="3853551"/>
            <a:ext cx="34925" cy="5048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43" name="Rectangle 30">
            <a:extLst>
              <a:ext uri="{FF2B5EF4-FFF2-40B4-BE49-F238E27FC236}">
                <a16:creationId xmlns:a16="http://schemas.microsoft.com/office/drawing/2014/main" xmlns="" id="{B153FA67-7AC7-4B53-8883-B07E9F401469}"/>
              </a:ext>
            </a:extLst>
          </p:cNvPr>
          <p:cNvSpPr>
            <a:spLocks noChangeArrowheads="1"/>
          </p:cNvSpPr>
          <p:nvPr/>
        </p:nvSpPr>
        <p:spPr bwMode="auto">
          <a:xfrm>
            <a:off x="1391523" y="3853551"/>
            <a:ext cx="34925" cy="5048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44" name="Rectangle 31">
            <a:extLst>
              <a:ext uri="{FF2B5EF4-FFF2-40B4-BE49-F238E27FC236}">
                <a16:creationId xmlns:a16="http://schemas.microsoft.com/office/drawing/2014/main" xmlns="" id="{B01301E8-F63D-472A-BECA-6E10DBCB6C68}"/>
              </a:ext>
            </a:extLst>
          </p:cNvPr>
          <p:cNvSpPr>
            <a:spLocks noChangeArrowheads="1"/>
          </p:cNvSpPr>
          <p:nvPr/>
        </p:nvSpPr>
        <p:spPr bwMode="auto">
          <a:xfrm>
            <a:off x="1432798" y="3910701"/>
            <a:ext cx="34925" cy="4476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45" name="Rectangle 32">
            <a:extLst>
              <a:ext uri="{FF2B5EF4-FFF2-40B4-BE49-F238E27FC236}">
                <a16:creationId xmlns:a16="http://schemas.microsoft.com/office/drawing/2014/main" xmlns="" id="{DA693B7B-C8B1-4D76-A6C9-685BDC2A0ED9}"/>
              </a:ext>
            </a:extLst>
          </p:cNvPr>
          <p:cNvSpPr>
            <a:spLocks noChangeArrowheads="1"/>
          </p:cNvSpPr>
          <p:nvPr/>
        </p:nvSpPr>
        <p:spPr bwMode="auto">
          <a:xfrm>
            <a:off x="1515348" y="3929751"/>
            <a:ext cx="38100" cy="4286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46" name="Rectangle 33">
            <a:extLst>
              <a:ext uri="{FF2B5EF4-FFF2-40B4-BE49-F238E27FC236}">
                <a16:creationId xmlns:a16="http://schemas.microsoft.com/office/drawing/2014/main" xmlns="" id="{22668B7F-200B-4EE4-9A11-3340711C3757}"/>
              </a:ext>
            </a:extLst>
          </p:cNvPr>
          <p:cNvSpPr>
            <a:spLocks noChangeArrowheads="1"/>
          </p:cNvSpPr>
          <p:nvPr/>
        </p:nvSpPr>
        <p:spPr bwMode="auto">
          <a:xfrm>
            <a:off x="1474073" y="3929751"/>
            <a:ext cx="38100" cy="4286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47" name="Rectangle 34">
            <a:extLst>
              <a:ext uri="{FF2B5EF4-FFF2-40B4-BE49-F238E27FC236}">
                <a16:creationId xmlns:a16="http://schemas.microsoft.com/office/drawing/2014/main" xmlns="" id="{602E718A-A6DA-47B6-BFF1-184F37A7623C}"/>
              </a:ext>
            </a:extLst>
          </p:cNvPr>
          <p:cNvSpPr>
            <a:spLocks noChangeArrowheads="1"/>
          </p:cNvSpPr>
          <p:nvPr/>
        </p:nvSpPr>
        <p:spPr bwMode="auto">
          <a:xfrm>
            <a:off x="1556623" y="3964676"/>
            <a:ext cx="38100" cy="3937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48" name="Rectangle 35">
            <a:extLst>
              <a:ext uri="{FF2B5EF4-FFF2-40B4-BE49-F238E27FC236}">
                <a16:creationId xmlns:a16="http://schemas.microsoft.com/office/drawing/2014/main" xmlns="" id="{68A0B1A3-A5CE-452F-A37C-9BAADC8A5B6E}"/>
              </a:ext>
            </a:extLst>
          </p:cNvPr>
          <p:cNvSpPr>
            <a:spLocks noChangeArrowheads="1"/>
          </p:cNvSpPr>
          <p:nvPr/>
        </p:nvSpPr>
        <p:spPr bwMode="auto">
          <a:xfrm>
            <a:off x="1597898" y="3961501"/>
            <a:ext cx="38100" cy="3968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49" name="Rectangle 36">
            <a:extLst>
              <a:ext uri="{FF2B5EF4-FFF2-40B4-BE49-F238E27FC236}">
                <a16:creationId xmlns:a16="http://schemas.microsoft.com/office/drawing/2014/main" xmlns="" id="{12E9CFB3-4A48-47F4-82F9-AE9DE121E454}"/>
              </a:ext>
            </a:extLst>
          </p:cNvPr>
          <p:cNvSpPr>
            <a:spLocks noChangeArrowheads="1"/>
          </p:cNvSpPr>
          <p:nvPr/>
        </p:nvSpPr>
        <p:spPr bwMode="auto">
          <a:xfrm>
            <a:off x="1639173" y="3996426"/>
            <a:ext cx="38100" cy="361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50" name="Rectangle 37">
            <a:extLst>
              <a:ext uri="{FF2B5EF4-FFF2-40B4-BE49-F238E27FC236}">
                <a16:creationId xmlns:a16="http://schemas.microsoft.com/office/drawing/2014/main" xmlns="" id="{9FDA6699-06A5-431C-81FD-2B988E1EA194}"/>
              </a:ext>
            </a:extLst>
          </p:cNvPr>
          <p:cNvSpPr>
            <a:spLocks noChangeArrowheads="1"/>
          </p:cNvSpPr>
          <p:nvPr/>
        </p:nvSpPr>
        <p:spPr bwMode="auto">
          <a:xfrm>
            <a:off x="1680448" y="3996426"/>
            <a:ext cx="38100" cy="3619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51" name="Rectangle 38">
            <a:extLst>
              <a:ext uri="{FF2B5EF4-FFF2-40B4-BE49-F238E27FC236}">
                <a16:creationId xmlns:a16="http://schemas.microsoft.com/office/drawing/2014/main" xmlns="" id="{1655C6E4-4790-4A9C-82ED-0A1DE61DF647}"/>
              </a:ext>
            </a:extLst>
          </p:cNvPr>
          <p:cNvSpPr>
            <a:spLocks noChangeArrowheads="1"/>
          </p:cNvSpPr>
          <p:nvPr/>
        </p:nvSpPr>
        <p:spPr bwMode="auto">
          <a:xfrm>
            <a:off x="1724898" y="4031351"/>
            <a:ext cx="34925" cy="3270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52" name="Rectangle 39">
            <a:extLst>
              <a:ext uri="{FF2B5EF4-FFF2-40B4-BE49-F238E27FC236}">
                <a16:creationId xmlns:a16="http://schemas.microsoft.com/office/drawing/2014/main" xmlns="" id="{BAA8F91C-4F79-4597-A3C4-0C3788D0E7D4}"/>
              </a:ext>
            </a:extLst>
          </p:cNvPr>
          <p:cNvSpPr>
            <a:spLocks noChangeArrowheads="1"/>
          </p:cNvSpPr>
          <p:nvPr/>
        </p:nvSpPr>
        <p:spPr bwMode="auto">
          <a:xfrm>
            <a:off x="1766173" y="4047226"/>
            <a:ext cx="34925" cy="3111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53" name="Rectangle 40">
            <a:extLst>
              <a:ext uri="{FF2B5EF4-FFF2-40B4-BE49-F238E27FC236}">
                <a16:creationId xmlns:a16="http://schemas.microsoft.com/office/drawing/2014/main" xmlns="" id="{65D14A5C-7D90-421A-B0E0-E54A2F35F763}"/>
              </a:ext>
            </a:extLst>
          </p:cNvPr>
          <p:cNvSpPr>
            <a:spLocks noChangeArrowheads="1"/>
          </p:cNvSpPr>
          <p:nvPr/>
        </p:nvSpPr>
        <p:spPr bwMode="auto">
          <a:xfrm>
            <a:off x="1807448" y="4050401"/>
            <a:ext cx="34925" cy="3079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54" name="Rectangle 41">
            <a:extLst>
              <a:ext uri="{FF2B5EF4-FFF2-40B4-BE49-F238E27FC236}">
                <a16:creationId xmlns:a16="http://schemas.microsoft.com/office/drawing/2014/main" xmlns="" id="{3235B5B5-F13A-4BEE-82CE-3C63D632E236}"/>
              </a:ext>
            </a:extLst>
          </p:cNvPr>
          <p:cNvSpPr>
            <a:spLocks noChangeArrowheads="1"/>
          </p:cNvSpPr>
          <p:nvPr/>
        </p:nvSpPr>
        <p:spPr bwMode="auto">
          <a:xfrm>
            <a:off x="1848723" y="4047226"/>
            <a:ext cx="38100" cy="3111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55" name="Rectangle 42">
            <a:extLst>
              <a:ext uri="{FF2B5EF4-FFF2-40B4-BE49-F238E27FC236}">
                <a16:creationId xmlns:a16="http://schemas.microsoft.com/office/drawing/2014/main" xmlns="" id="{82801F6E-D525-4D75-A654-A45610DC6F73}"/>
              </a:ext>
            </a:extLst>
          </p:cNvPr>
          <p:cNvSpPr>
            <a:spLocks noChangeArrowheads="1"/>
          </p:cNvSpPr>
          <p:nvPr/>
        </p:nvSpPr>
        <p:spPr bwMode="auto">
          <a:xfrm>
            <a:off x="1889998" y="4126601"/>
            <a:ext cx="38100" cy="2317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56" name="Rectangle 43">
            <a:extLst>
              <a:ext uri="{FF2B5EF4-FFF2-40B4-BE49-F238E27FC236}">
                <a16:creationId xmlns:a16="http://schemas.microsoft.com/office/drawing/2014/main" xmlns="" id="{56F6B32E-022E-4A2B-93E5-EEABAEB7079D}"/>
              </a:ext>
            </a:extLst>
          </p:cNvPr>
          <p:cNvSpPr>
            <a:spLocks noChangeArrowheads="1"/>
          </p:cNvSpPr>
          <p:nvPr/>
        </p:nvSpPr>
        <p:spPr bwMode="auto">
          <a:xfrm>
            <a:off x="1931273" y="4139301"/>
            <a:ext cx="38100" cy="2190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57" name="Rectangle 44">
            <a:extLst>
              <a:ext uri="{FF2B5EF4-FFF2-40B4-BE49-F238E27FC236}">
                <a16:creationId xmlns:a16="http://schemas.microsoft.com/office/drawing/2014/main" xmlns="" id="{50884B42-EDC3-452F-862C-6B14DC2AAF1A}"/>
              </a:ext>
            </a:extLst>
          </p:cNvPr>
          <p:cNvSpPr>
            <a:spLocks noChangeArrowheads="1"/>
          </p:cNvSpPr>
          <p:nvPr/>
        </p:nvSpPr>
        <p:spPr bwMode="auto">
          <a:xfrm>
            <a:off x="1972548" y="4139301"/>
            <a:ext cx="38100" cy="2190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58" name="Rectangle 45">
            <a:extLst>
              <a:ext uri="{FF2B5EF4-FFF2-40B4-BE49-F238E27FC236}">
                <a16:creationId xmlns:a16="http://schemas.microsoft.com/office/drawing/2014/main" xmlns="" id="{3C021958-DDCB-484F-9FCD-FD4BF4994AB2}"/>
              </a:ext>
            </a:extLst>
          </p:cNvPr>
          <p:cNvSpPr>
            <a:spLocks noChangeArrowheads="1"/>
          </p:cNvSpPr>
          <p:nvPr/>
        </p:nvSpPr>
        <p:spPr bwMode="auto">
          <a:xfrm>
            <a:off x="2013823" y="4171051"/>
            <a:ext cx="38100" cy="1873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59" name="Rectangle 46">
            <a:extLst>
              <a:ext uri="{FF2B5EF4-FFF2-40B4-BE49-F238E27FC236}">
                <a16:creationId xmlns:a16="http://schemas.microsoft.com/office/drawing/2014/main" xmlns="" id="{13050FF9-6D98-437F-841A-FEC6AEF69AEC}"/>
              </a:ext>
            </a:extLst>
          </p:cNvPr>
          <p:cNvSpPr>
            <a:spLocks noChangeArrowheads="1"/>
          </p:cNvSpPr>
          <p:nvPr/>
        </p:nvSpPr>
        <p:spPr bwMode="auto">
          <a:xfrm>
            <a:off x="2055098" y="4171051"/>
            <a:ext cx="38100" cy="1873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60" name="Rectangle 47">
            <a:extLst>
              <a:ext uri="{FF2B5EF4-FFF2-40B4-BE49-F238E27FC236}">
                <a16:creationId xmlns:a16="http://schemas.microsoft.com/office/drawing/2014/main" xmlns="" id="{0172F0E6-B478-4EAB-AB99-926269DA6D8B}"/>
              </a:ext>
            </a:extLst>
          </p:cNvPr>
          <p:cNvSpPr>
            <a:spLocks noChangeArrowheads="1"/>
          </p:cNvSpPr>
          <p:nvPr/>
        </p:nvSpPr>
        <p:spPr bwMode="auto">
          <a:xfrm>
            <a:off x="2099548" y="4186926"/>
            <a:ext cx="34925" cy="1714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61" name="Rectangle 48">
            <a:extLst>
              <a:ext uri="{FF2B5EF4-FFF2-40B4-BE49-F238E27FC236}">
                <a16:creationId xmlns:a16="http://schemas.microsoft.com/office/drawing/2014/main" xmlns="" id="{EFB4BA21-1D18-4EE7-8412-235ADBD1819C}"/>
              </a:ext>
            </a:extLst>
          </p:cNvPr>
          <p:cNvSpPr>
            <a:spLocks noChangeArrowheads="1"/>
          </p:cNvSpPr>
          <p:nvPr/>
        </p:nvSpPr>
        <p:spPr bwMode="auto">
          <a:xfrm>
            <a:off x="2140823" y="4190101"/>
            <a:ext cx="34925" cy="168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62" name="Rectangle 49">
            <a:extLst>
              <a:ext uri="{FF2B5EF4-FFF2-40B4-BE49-F238E27FC236}">
                <a16:creationId xmlns:a16="http://schemas.microsoft.com/office/drawing/2014/main" xmlns="" id="{F1AB9FAB-09F9-44C3-94D4-DE48B0433BDC}"/>
              </a:ext>
            </a:extLst>
          </p:cNvPr>
          <p:cNvSpPr>
            <a:spLocks noChangeArrowheads="1"/>
          </p:cNvSpPr>
          <p:nvPr/>
        </p:nvSpPr>
        <p:spPr bwMode="auto">
          <a:xfrm>
            <a:off x="2182098" y="4240901"/>
            <a:ext cx="34925" cy="1174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63" name="Rectangle 50">
            <a:extLst>
              <a:ext uri="{FF2B5EF4-FFF2-40B4-BE49-F238E27FC236}">
                <a16:creationId xmlns:a16="http://schemas.microsoft.com/office/drawing/2014/main" xmlns="" id="{F8F51CAB-22D4-444A-998B-6D9FCF541FE2}"/>
              </a:ext>
            </a:extLst>
          </p:cNvPr>
          <p:cNvSpPr>
            <a:spLocks noChangeArrowheads="1"/>
          </p:cNvSpPr>
          <p:nvPr/>
        </p:nvSpPr>
        <p:spPr bwMode="auto">
          <a:xfrm>
            <a:off x="2264648" y="4234551"/>
            <a:ext cx="38100" cy="1238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64" name="Rectangle 51">
            <a:extLst>
              <a:ext uri="{FF2B5EF4-FFF2-40B4-BE49-F238E27FC236}">
                <a16:creationId xmlns:a16="http://schemas.microsoft.com/office/drawing/2014/main" xmlns="" id="{803F4410-0610-4D7B-A781-5016CE96BCD4}"/>
              </a:ext>
            </a:extLst>
          </p:cNvPr>
          <p:cNvSpPr>
            <a:spLocks noChangeArrowheads="1"/>
          </p:cNvSpPr>
          <p:nvPr/>
        </p:nvSpPr>
        <p:spPr bwMode="auto">
          <a:xfrm>
            <a:off x="2347198" y="4342501"/>
            <a:ext cx="38100" cy="158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65" name="Rectangle 52">
            <a:extLst>
              <a:ext uri="{FF2B5EF4-FFF2-40B4-BE49-F238E27FC236}">
                <a16:creationId xmlns:a16="http://schemas.microsoft.com/office/drawing/2014/main" xmlns="" id="{3C49DD9E-E4E8-4305-A297-422A41297F36}"/>
              </a:ext>
            </a:extLst>
          </p:cNvPr>
          <p:cNvSpPr>
            <a:spLocks noChangeArrowheads="1"/>
          </p:cNvSpPr>
          <p:nvPr/>
        </p:nvSpPr>
        <p:spPr bwMode="auto">
          <a:xfrm>
            <a:off x="2429748" y="4358376"/>
            <a:ext cx="38100" cy="317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66" name="Rectangle 53">
            <a:extLst>
              <a:ext uri="{FF2B5EF4-FFF2-40B4-BE49-F238E27FC236}">
                <a16:creationId xmlns:a16="http://schemas.microsoft.com/office/drawing/2014/main" xmlns="" id="{E7D07332-DAF7-4B00-98BE-DDBD833621D7}"/>
              </a:ext>
            </a:extLst>
          </p:cNvPr>
          <p:cNvSpPr>
            <a:spLocks noChangeArrowheads="1"/>
          </p:cNvSpPr>
          <p:nvPr/>
        </p:nvSpPr>
        <p:spPr bwMode="auto">
          <a:xfrm>
            <a:off x="2598023" y="4358376"/>
            <a:ext cx="34925" cy="1651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67" name="Rectangle 54">
            <a:extLst>
              <a:ext uri="{FF2B5EF4-FFF2-40B4-BE49-F238E27FC236}">
                <a16:creationId xmlns:a16="http://schemas.microsoft.com/office/drawing/2014/main" xmlns="" id="{74BC3CFF-3C43-44C2-89E2-77C7631ECDB3}"/>
              </a:ext>
            </a:extLst>
          </p:cNvPr>
          <p:cNvSpPr>
            <a:spLocks noChangeArrowheads="1"/>
          </p:cNvSpPr>
          <p:nvPr/>
        </p:nvSpPr>
        <p:spPr bwMode="auto">
          <a:xfrm>
            <a:off x="2763123" y="4358376"/>
            <a:ext cx="38100" cy="657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68" name="Rectangle 55">
            <a:extLst>
              <a:ext uri="{FF2B5EF4-FFF2-40B4-BE49-F238E27FC236}">
                <a16:creationId xmlns:a16="http://schemas.microsoft.com/office/drawing/2014/main" xmlns="" id="{ECCFBF93-2619-4C93-8A39-D5ECBD184661}"/>
              </a:ext>
            </a:extLst>
          </p:cNvPr>
          <p:cNvSpPr>
            <a:spLocks noChangeArrowheads="1"/>
          </p:cNvSpPr>
          <p:nvPr/>
        </p:nvSpPr>
        <p:spPr bwMode="auto">
          <a:xfrm>
            <a:off x="2931398" y="4358376"/>
            <a:ext cx="34925" cy="10255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69" name="Rectangle 56">
            <a:extLst>
              <a:ext uri="{FF2B5EF4-FFF2-40B4-BE49-F238E27FC236}">
                <a16:creationId xmlns:a16="http://schemas.microsoft.com/office/drawing/2014/main" xmlns="" id="{753D09E4-25F2-49F2-B482-2F55E841CBBF}"/>
              </a:ext>
            </a:extLst>
          </p:cNvPr>
          <p:cNvSpPr>
            <a:spLocks noChangeArrowheads="1"/>
          </p:cNvSpPr>
          <p:nvPr/>
        </p:nvSpPr>
        <p:spPr bwMode="auto">
          <a:xfrm>
            <a:off x="3013948" y="4358376"/>
            <a:ext cx="34925" cy="13430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70" name="Rectangle 57">
            <a:extLst>
              <a:ext uri="{FF2B5EF4-FFF2-40B4-BE49-F238E27FC236}">
                <a16:creationId xmlns:a16="http://schemas.microsoft.com/office/drawing/2014/main" xmlns="" id="{74425399-E6B7-4C19-82CF-80612122B958}"/>
              </a:ext>
            </a:extLst>
          </p:cNvPr>
          <p:cNvSpPr>
            <a:spLocks noChangeArrowheads="1"/>
          </p:cNvSpPr>
          <p:nvPr/>
        </p:nvSpPr>
        <p:spPr bwMode="auto">
          <a:xfrm>
            <a:off x="3055223" y="4361551"/>
            <a:ext cx="38100" cy="15398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71" name="Rectangle 58">
            <a:extLst>
              <a:ext uri="{FF2B5EF4-FFF2-40B4-BE49-F238E27FC236}">
                <a16:creationId xmlns:a16="http://schemas.microsoft.com/office/drawing/2014/main" xmlns="" id="{C2C89B31-5AC3-46D7-8FD0-0B303A00EAD1}"/>
              </a:ext>
            </a:extLst>
          </p:cNvPr>
          <p:cNvSpPr>
            <a:spLocks noChangeArrowheads="1"/>
          </p:cNvSpPr>
          <p:nvPr/>
        </p:nvSpPr>
        <p:spPr bwMode="auto">
          <a:xfrm>
            <a:off x="2223373" y="4237726"/>
            <a:ext cx="34925" cy="1206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72" name="Rectangle 59">
            <a:extLst>
              <a:ext uri="{FF2B5EF4-FFF2-40B4-BE49-F238E27FC236}">
                <a16:creationId xmlns:a16="http://schemas.microsoft.com/office/drawing/2014/main" xmlns="" id="{4660EB4A-8A04-4C3B-80EE-1E818CEB96A0}"/>
              </a:ext>
            </a:extLst>
          </p:cNvPr>
          <p:cNvSpPr>
            <a:spLocks noChangeArrowheads="1"/>
          </p:cNvSpPr>
          <p:nvPr/>
        </p:nvSpPr>
        <p:spPr bwMode="auto">
          <a:xfrm>
            <a:off x="2305923" y="4342501"/>
            <a:ext cx="38100" cy="158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73" name="Rectangle 60">
            <a:extLst>
              <a:ext uri="{FF2B5EF4-FFF2-40B4-BE49-F238E27FC236}">
                <a16:creationId xmlns:a16="http://schemas.microsoft.com/office/drawing/2014/main" xmlns="" id="{7AC1129B-4544-41EB-B2E6-49EA0F0671EB}"/>
              </a:ext>
            </a:extLst>
          </p:cNvPr>
          <p:cNvSpPr>
            <a:spLocks noChangeArrowheads="1"/>
          </p:cNvSpPr>
          <p:nvPr/>
        </p:nvSpPr>
        <p:spPr bwMode="auto">
          <a:xfrm>
            <a:off x="2388473" y="4358376"/>
            <a:ext cx="38100" cy="349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74" name="Rectangle 61">
            <a:extLst>
              <a:ext uri="{FF2B5EF4-FFF2-40B4-BE49-F238E27FC236}">
                <a16:creationId xmlns:a16="http://schemas.microsoft.com/office/drawing/2014/main" xmlns="" id="{A05E59EA-676D-49C4-8714-1B46A3D76A14}"/>
              </a:ext>
            </a:extLst>
          </p:cNvPr>
          <p:cNvSpPr>
            <a:spLocks noChangeArrowheads="1"/>
          </p:cNvSpPr>
          <p:nvPr/>
        </p:nvSpPr>
        <p:spPr bwMode="auto">
          <a:xfrm>
            <a:off x="2515473" y="4361551"/>
            <a:ext cx="34925" cy="1206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75" name="Rectangle 62">
            <a:extLst>
              <a:ext uri="{FF2B5EF4-FFF2-40B4-BE49-F238E27FC236}">
                <a16:creationId xmlns:a16="http://schemas.microsoft.com/office/drawing/2014/main" xmlns="" id="{5CDE4A08-4503-459A-8D99-381599FABEC0}"/>
              </a:ext>
            </a:extLst>
          </p:cNvPr>
          <p:cNvSpPr>
            <a:spLocks noChangeArrowheads="1"/>
          </p:cNvSpPr>
          <p:nvPr/>
        </p:nvSpPr>
        <p:spPr bwMode="auto">
          <a:xfrm>
            <a:off x="2680573" y="4358376"/>
            <a:ext cx="38100" cy="530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76" name="Rectangle 63">
            <a:extLst>
              <a:ext uri="{FF2B5EF4-FFF2-40B4-BE49-F238E27FC236}">
                <a16:creationId xmlns:a16="http://schemas.microsoft.com/office/drawing/2014/main" xmlns="" id="{C13B74E1-3FC8-4A7C-9FB5-540881A71C3B}"/>
              </a:ext>
            </a:extLst>
          </p:cNvPr>
          <p:cNvSpPr>
            <a:spLocks noChangeArrowheads="1"/>
          </p:cNvSpPr>
          <p:nvPr/>
        </p:nvSpPr>
        <p:spPr bwMode="auto">
          <a:xfrm>
            <a:off x="2845673" y="4358376"/>
            <a:ext cx="38100" cy="7683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77" name="Rectangle 64">
            <a:extLst>
              <a:ext uri="{FF2B5EF4-FFF2-40B4-BE49-F238E27FC236}">
                <a16:creationId xmlns:a16="http://schemas.microsoft.com/office/drawing/2014/main" xmlns="" id="{215E664B-5F31-46FF-943C-180F86CA4F4D}"/>
              </a:ext>
            </a:extLst>
          </p:cNvPr>
          <p:cNvSpPr>
            <a:spLocks noChangeArrowheads="1"/>
          </p:cNvSpPr>
          <p:nvPr/>
        </p:nvSpPr>
        <p:spPr bwMode="auto">
          <a:xfrm>
            <a:off x="2471023" y="4358376"/>
            <a:ext cx="38100" cy="107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78" name="Rectangle 65">
            <a:extLst>
              <a:ext uri="{FF2B5EF4-FFF2-40B4-BE49-F238E27FC236}">
                <a16:creationId xmlns:a16="http://schemas.microsoft.com/office/drawing/2014/main" xmlns="" id="{82EB1C1F-0D29-4BAF-AE86-8864818BAC5D}"/>
              </a:ext>
            </a:extLst>
          </p:cNvPr>
          <p:cNvSpPr>
            <a:spLocks noChangeArrowheads="1"/>
          </p:cNvSpPr>
          <p:nvPr/>
        </p:nvSpPr>
        <p:spPr bwMode="auto">
          <a:xfrm>
            <a:off x="2639298" y="4358376"/>
            <a:ext cx="38100" cy="3048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79" name="Rectangle 66">
            <a:extLst>
              <a:ext uri="{FF2B5EF4-FFF2-40B4-BE49-F238E27FC236}">
                <a16:creationId xmlns:a16="http://schemas.microsoft.com/office/drawing/2014/main" xmlns="" id="{082C361D-F931-4680-8202-58C220851B4B}"/>
              </a:ext>
            </a:extLst>
          </p:cNvPr>
          <p:cNvSpPr>
            <a:spLocks noChangeArrowheads="1"/>
          </p:cNvSpPr>
          <p:nvPr/>
        </p:nvSpPr>
        <p:spPr bwMode="auto">
          <a:xfrm>
            <a:off x="2804398" y="4358376"/>
            <a:ext cx="38100" cy="657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80" name="Rectangle 67">
            <a:extLst>
              <a:ext uri="{FF2B5EF4-FFF2-40B4-BE49-F238E27FC236}">
                <a16:creationId xmlns:a16="http://schemas.microsoft.com/office/drawing/2014/main" xmlns="" id="{EB61F2BD-B87C-4490-859B-187C1C5545F7}"/>
              </a:ext>
            </a:extLst>
          </p:cNvPr>
          <p:cNvSpPr>
            <a:spLocks noChangeArrowheads="1"/>
          </p:cNvSpPr>
          <p:nvPr/>
        </p:nvSpPr>
        <p:spPr bwMode="auto">
          <a:xfrm>
            <a:off x="2890123" y="4358376"/>
            <a:ext cx="34925" cy="8223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81" name="Rectangle 68">
            <a:extLst>
              <a:ext uri="{FF2B5EF4-FFF2-40B4-BE49-F238E27FC236}">
                <a16:creationId xmlns:a16="http://schemas.microsoft.com/office/drawing/2014/main" xmlns="" id="{6803B12E-3ED2-4908-B514-8B3790382AB1}"/>
              </a:ext>
            </a:extLst>
          </p:cNvPr>
          <p:cNvSpPr>
            <a:spLocks noChangeArrowheads="1"/>
          </p:cNvSpPr>
          <p:nvPr/>
        </p:nvSpPr>
        <p:spPr bwMode="auto">
          <a:xfrm>
            <a:off x="2972673" y="4358376"/>
            <a:ext cx="34925" cy="12731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82" name="Rectangle 69">
            <a:extLst>
              <a:ext uri="{FF2B5EF4-FFF2-40B4-BE49-F238E27FC236}">
                <a16:creationId xmlns:a16="http://schemas.microsoft.com/office/drawing/2014/main" xmlns="" id="{59B2FC5B-726F-4F2D-AC85-6D66950BE447}"/>
              </a:ext>
            </a:extLst>
          </p:cNvPr>
          <p:cNvSpPr>
            <a:spLocks noChangeArrowheads="1"/>
          </p:cNvSpPr>
          <p:nvPr/>
        </p:nvSpPr>
        <p:spPr bwMode="auto">
          <a:xfrm>
            <a:off x="2556748" y="4358376"/>
            <a:ext cx="34925" cy="1460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283" name="Rectangle 70">
            <a:extLst>
              <a:ext uri="{FF2B5EF4-FFF2-40B4-BE49-F238E27FC236}">
                <a16:creationId xmlns:a16="http://schemas.microsoft.com/office/drawing/2014/main" xmlns="" id="{66D5AB67-7DA2-456A-B3AE-37A07DB356A6}"/>
              </a:ext>
            </a:extLst>
          </p:cNvPr>
          <p:cNvSpPr>
            <a:spLocks noChangeArrowheads="1"/>
          </p:cNvSpPr>
          <p:nvPr/>
        </p:nvSpPr>
        <p:spPr bwMode="auto">
          <a:xfrm>
            <a:off x="2721848" y="4358376"/>
            <a:ext cx="38100" cy="6477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grpSp>
        <p:nvGrpSpPr>
          <p:cNvPr id="284" name="Group 283">
            <a:extLst>
              <a:ext uri="{FF2B5EF4-FFF2-40B4-BE49-F238E27FC236}">
                <a16:creationId xmlns:a16="http://schemas.microsoft.com/office/drawing/2014/main" xmlns="" id="{6BFAA080-4285-4C20-A03D-D132B7EF3B8D}"/>
              </a:ext>
            </a:extLst>
          </p:cNvPr>
          <p:cNvGrpSpPr/>
          <p:nvPr/>
        </p:nvGrpSpPr>
        <p:grpSpPr>
          <a:xfrm>
            <a:off x="793035" y="2764526"/>
            <a:ext cx="2335213" cy="3190875"/>
            <a:chOff x="866775" y="2454275"/>
            <a:chExt cx="2335213" cy="3190875"/>
          </a:xfrm>
        </p:grpSpPr>
        <p:sp>
          <p:nvSpPr>
            <p:cNvPr id="285" name="Line 6">
              <a:extLst>
                <a:ext uri="{FF2B5EF4-FFF2-40B4-BE49-F238E27FC236}">
                  <a16:creationId xmlns:a16="http://schemas.microsoft.com/office/drawing/2014/main" xmlns="" id="{4170F22B-E4AF-4B41-A8BD-7D551AA583FD}"/>
                </a:ext>
              </a:extLst>
            </p:cNvPr>
            <p:cNvSpPr>
              <a:spLocks noChangeShapeType="1"/>
            </p:cNvSpPr>
            <p:nvPr/>
          </p:nvSpPr>
          <p:spPr bwMode="auto">
            <a:xfrm>
              <a:off x="917575" y="4549775"/>
              <a:ext cx="2284413" cy="0"/>
            </a:xfrm>
            <a:prstGeom prst="line">
              <a:avLst/>
            </a:prstGeom>
            <a:noFill/>
            <a:ln w="19050"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86" name="Line 7">
              <a:extLst>
                <a:ext uri="{FF2B5EF4-FFF2-40B4-BE49-F238E27FC236}">
                  <a16:creationId xmlns:a16="http://schemas.microsoft.com/office/drawing/2014/main" xmlns="" id="{C93F1E95-9CA9-41B0-8DA5-556722B7F104}"/>
                </a:ext>
              </a:extLst>
            </p:cNvPr>
            <p:cNvSpPr>
              <a:spLocks noChangeShapeType="1"/>
            </p:cNvSpPr>
            <p:nvPr/>
          </p:nvSpPr>
          <p:spPr bwMode="auto">
            <a:xfrm>
              <a:off x="917575" y="3740150"/>
              <a:ext cx="2284413" cy="0"/>
            </a:xfrm>
            <a:prstGeom prst="line">
              <a:avLst/>
            </a:prstGeom>
            <a:noFill/>
            <a:ln w="19050"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87" name="Line 8">
              <a:extLst>
                <a:ext uri="{FF2B5EF4-FFF2-40B4-BE49-F238E27FC236}">
                  <a16:creationId xmlns:a16="http://schemas.microsoft.com/office/drawing/2014/main" xmlns="" id="{8E8E032F-C788-4326-94E1-B64FBE15F33B}"/>
                </a:ext>
              </a:extLst>
            </p:cNvPr>
            <p:cNvSpPr>
              <a:spLocks noChangeShapeType="1"/>
            </p:cNvSpPr>
            <p:nvPr/>
          </p:nvSpPr>
          <p:spPr bwMode="auto">
            <a:xfrm>
              <a:off x="917575" y="4048919"/>
              <a:ext cx="228441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grpSp>
          <p:nvGrpSpPr>
            <p:cNvPr id="288" name="Group 287">
              <a:extLst>
                <a:ext uri="{FF2B5EF4-FFF2-40B4-BE49-F238E27FC236}">
                  <a16:creationId xmlns:a16="http://schemas.microsoft.com/office/drawing/2014/main" xmlns="" id="{8BDBDF96-3ED3-43C7-98F0-06F72DC34204}"/>
                </a:ext>
              </a:extLst>
            </p:cNvPr>
            <p:cNvGrpSpPr/>
            <p:nvPr/>
          </p:nvGrpSpPr>
          <p:grpSpPr>
            <a:xfrm>
              <a:off x="866775" y="2454275"/>
              <a:ext cx="50800" cy="3190875"/>
              <a:chOff x="825500" y="2454275"/>
              <a:chExt cx="92075" cy="3190875"/>
            </a:xfrm>
          </p:grpSpPr>
          <p:sp>
            <p:nvSpPr>
              <p:cNvPr id="289" name="Line 5">
                <a:extLst>
                  <a:ext uri="{FF2B5EF4-FFF2-40B4-BE49-F238E27FC236}">
                    <a16:creationId xmlns:a16="http://schemas.microsoft.com/office/drawing/2014/main" xmlns="" id="{C96D242E-5EDF-46BF-B1B1-BE1354612878}"/>
                  </a:ext>
                </a:extLst>
              </p:cNvPr>
              <p:cNvSpPr>
                <a:spLocks noChangeShapeType="1"/>
              </p:cNvSpPr>
              <p:nvPr/>
            </p:nvSpPr>
            <p:spPr bwMode="auto">
              <a:xfrm>
                <a:off x="917575" y="2454275"/>
                <a:ext cx="0" cy="3190875"/>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90" name="Line 9">
                <a:extLst>
                  <a:ext uri="{FF2B5EF4-FFF2-40B4-BE49-F238E27FC236}">
                    <a16:creationId xmlns:a16="http://schemas.microsoft.com/office/drawing/2014/main" xmlns="" id="{D8525384-59E5-4974-814F-F1AC9C132957}"/>
                  </a:ext>
                </a:extLst>
              </p:cNvPr>
              <p:cNvSpPr>
                <a:spLocks noChangeShapeType="1"/>
              </p:cNvSpPr>
              <p:nvPr/>
            </p:nvSpPr>
            <p:spPr bwMode="auto">
              <a:xfrm>
                <a:off x="825500" y="24542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91" name="Line 10">
                <a:extLst>
                  <a:ext uri="{FF2B5EF4-FFF2-40B4-BE49-F238E27FC236}">
                    <a16:creationId xmlns:a16="http://schemas.microsoft.com/office/drawing/2014/main" xmlns="" id="{29F58CE0-FD6B-490B-A3A2-5276AC80AFB6}"/>
                  </a:ext>
                </a:extLst>
              </p:cNvPr>
              <p:cNvSpPr>
                <a:spLocks noChangeShapeType="1"/>
              </p:cNvSpPr>
              <p:nvPr/>
            </p:nvSpPr>
            <p:spPr bwMode="auto">
              <a:xfrm>
                <a:off x="825500" y="28511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92" name="Line 11">
                <a:extLst>
                  <a:ext uri="{FF2B5EF4-FFF2-40B4-BE49-F238E27FC236}">
                    <a16:creationId xmlns:a16="http://schemas.microsoft.com/office/drawing/2014/main" xmlns="" id="{3CC171BA-F39D-459A-BC82-1419315C44D0}"/>
                  </a:ext>
                </a:extLst>
              </p:cNvPr>
              <p:cNvSpPr>
                <a:spLocks noChangeShapeType="1"/>
              </p:cNvSpPr>
              <p:nvPr/>
            </p:nvSpPr>
            <p:spPr bwMode="auto">
              <a:xfrm>
                <a:off x="825500" y="32512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93" name="Line 12">
                <a:extLst>
                  <a:ext uri="{FF2B5EF4-FFF2-40B4-BE49-F238E27FC236}">
                    <a16:creationId xmlns:a16="http://schemas.microsoft.com/office/drawing/2014/main" xmlns="" id="{7DF5F66A-AA7A-4D4C-907A-5FC0E912E01E}"/>
                  </a:ext>
                </a:extLst>
              </p:cNvPr>
              <p:cNvSpPr>
                <a:spLocks noChangeShapeType="1"/>
              </p:cNvSpPr>
              <p:nvPr/>
            </p:nvSpPr>
            <p:spPr bwMode="auto">
              <a:xfrm>
                <a:off x="825500" y="36512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94" name="Line 13">
                <a:extLst>
                  <a:ext uri="{FF2B5EF4-FFF2-40B4-BE49-F238E27FC236}">
                    <a16:creationId xmlns:a16="http://schemas.microsoft.com/office/drawing/2014/main" xmlns="" id="{D5CF77CF-BB9E-466C-A117-444D961F78F7}"/>
                  </a:ext>
                </a:extLst>
              </p:cNvPr>
              <p:cNvSpPr>
                <a:spLocks noChangeShapeType="1"/>
              </p:cNvSpPr>
              <p:nvPr/>
            </p:nvSpPr>
            <p:spPr bwMode="auto">
              <a:xfrm>
                <a:off x="825500" y="40481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95" name="Line 14">
                <a:extLst>
                  <a:ext uri="{FF2B5EF4-FFF2-40B4-BE49-F238E27FC236}">
                    <a16:creationId xmlns:a16="http://schemas.microsoft.com/office/drawing/2014/main" xmlns="" id="{9B864018-0253-444D-8B34-2A1BC840BEC7}"/>
                  </a:ext>
                </a:extLst>
              </p:cNvPr>
              <p:cNvSpPr>
                <a:spLocks noChangeShapeType="1"/>
              </p:cNvSpPr>
              <p:nvPr/>
            </p:nvSpPr>
            <p:spPr bwMode="auto">
              <a:xfrm>
                <a:off x="825500" y="44481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96" name="Line 15">
                <a:extLst>
                  <a:ext uri="{FF2B5EF4-FFF2-40B4-BE49-F238E27FC236}">
                    <a16:creationId xmlns:a16="http://schemas.microsoft.com/office/drawing/2014/main" xmlns="" id="{3871A8BF-E735-4A69-BCD7-0043E18A07D4}"/>
                  </a:ext>
                </a:extLst>
              </p:cNvPr>
              <p:cNvSpPr>
                <a:spLocks noChangeShapeType="1"/>
              </p:cNvSpPr>
              <p:nvPr/>
            </p:nvSpPr>
            <p:spPr bwMode="auto">
              <a:xfrm>
                <a:off x="825500" y="48482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97" name="Line 16">
                <a:extLst>
                  <a:ext uri="{FF2B5EF4-FFF2-40B4-BE49-F238E27FC236}">
                    <a16:creationId xmlns:a16="http://schemas.microsoft.com/office/drawing/2014/main" xmlns="" id="{3D803C2E-E419-4ACA-8501-83426B484187}"/>
                  </a:ext>
                </a:extLst>
              </p:cNvPr>
              <p:cNvSpPr>
                <a:spLocks noChangeShapeType="1"/>
              </p:cNvSpPr>
              <p:nvPr/>
            </p:nvSpPr>
            <p:spPr bwMode="auto">
              <a:xfrm>
                <a:off x="825500" y="52451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298" name="Line 17">
                <a:extLst>
                  <a:ext uri="{FF2B5EF4-FFF2-40B4-BE49-F238E27FC236}">
                    <a16:creationId xmlns:a16="http://schemas.microsoft.com/office/drawing/2014/main" xmlns="" id="{71F930DD-DE0D-4DC4-AED1-430B7E5C998D}"/>
                  </a:ext>
                </a:extLst>
              </p:cNvPr>
              <p:cNvSpPr>
                <a:spLocks noChangeShapeType="1"/>
              </p:cNvSpPr>
              <p:nvPr/>
            </p:nvSpPr>
            <p:spPr bwMode="auto">
              <a:xfrm>
                <a:off x="825500" y="56451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grpSp>
      </p:grpSp>
      <p:sp>
        <p:nvSpPr>
          <p:cNvPr id="299" name="Rectangle 84">
            <a:extLst>
              <a:ext uri="{FF2B5EF4-FFF2-40B4-BE49-F238E27FC236}">
                <a16:creationId xmlns:a16="http://schemas.microsoft.com/office/drawing/2014/main" xmlns="" id="{99A379AB-6E69-4612-AC22-9B7352AA084F}"/>
              </a:ext>
            </a:extLst>
          </p:cNvPr>
          <p:cNvSpPr>
            <a:spLocks noChangeArrowheads="1"/>
          </p:cNvSpPr>
          <p:nvPr/>
        </p:nvSpPr>
        <p:spPr bwMode="auto">
          <a:xfrm>
            <a:off x="3606085" y="2781991"/>
            <a:ext cx="34925" cy="1572768"/>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00" name="Rectangle 85">
            <a:extLst>
              <a:ext uri="{FF2B5EF4-FFF2-40B4-BE49-F238E27FC236}">
                <a16:creationId xmlns:a16="http://schemas.microsoft.com/office/drawing/2014/main" xmlns="" id="{43B33663-2CAE-472A-B0FE-50735097D1F7}"/>
              </a:ext>
            </a:extLst>
          </p:cNvPr>
          <p:cNvSpPr>
            <a:spLocks noChangeArrowheads="1"/>
          </p:cNvSpPr>
          <p:nvPr/>
        </p:nvSpPr>
        <p:spPr bwMode="auto">
          <a:xfrm>
            <a:off x="3656885" y="2815326"/>
            <a:ext cx="34925" cy="15430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01" name="Rectangle 86">
            <a:extLst>
              <a:ext uri="{FF2B5EF4-FFF2-40B4-BE49-F238E27FC236}">
                <a16:creationId xmlns:a16="http://schemas.microsoft.com/office/drawing/2014/main" xmlns="" id="{D4D3B1BB-F401-4755-870D-34D41B891450}"/>
              </a:ext>
            </a:extLst>
          </p:cNvPr>
          <p:cNvSpPr>
            <a:spLocks noChangeArrowheads="1"/>
          </p:cNvSpPr>
          <p:nvPr/>
        </p:nvSpPr>
        <p:spPr bwMode="auto">
          <a:xfrm>
            <a:off x="3707685" y="3682101"/>
            <a:ext cx="34925" cy="6762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02" name="Rectangle 87">
            <a:extLst>
              <a:ext uri="{FF2B5EF4-FFF2-40B4-BE49-F238E27FC236}">
                <a16:creationId xmlns:a16="http://schemas.microsoft.com/office/drawing/2014/main" xmlns="" id="{FAD1B668-B3CE-4224-A77D-816F8A9A8A3D}"/>
              </a:ext>
            </a:extLst>
          </p:cNvPr>
          <p:cNvSpPr>
            <a:spLocks noChangeArrowheads="1"/>
          </p:cNvSpPr>
          <p:nvPr/>
        </p:nvSpPr>
        <p:spPr bwMode="auto">
          <a:xfrm>
            <a:off x="3758485" y="3688451"/>
            <a:ext cx="34925" cy="6699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03" name="Rectangle 88">
            <a:extLst>
              <a:ext uri="{FF2B5EF4-FFF2-40B4-BE49-F238E27FC236}">
                <a16:creationId xmlns:a16="http://schemas.microsoft.com/office/drawing/2014/main" xmlns="" id="{66B5DB21-FA73-4B55-A29D-9BEFF8A7BC20}"/>
              </a:ext>
            </a:extLst>
          </p:cNvPr>
          <p:cNvSpPr>
            <a:spLocks noChangeArrowheads="1"/>
          </p:cNvSpPr>
          <p:nvPr/>
        </p:nvSpPr>
        <p:spPr bwMode="auto">
          <a:xfrm>
            <a:off x="3809285" y="3767826"/>
            <a:ext cx="34925" cy="5905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04" name="Rectangle 89">
            <a:extLst>
              <a:ext uri="{FF2B5EF4-FFF2-40B4-BE49-F238E27FC236}">
                <a16:creationId xmlns:a16="http://schemas.microsoft.com/office/drawing/2014/main" xmlns="" id="{8BF82856-0BC0-4C4F-9F06-37732229B236}"/>
              </a:ext>
            </a:extLst>
          </p:cNvPr>
          <p:cNvSpPr>
            <a:spLocks noChangeArrowheads="1"/>
          </p:cNvSpPr>
          <p:nvPr/>
        </p:nvSpPr>
        <p:spPr bwMode="auto">
          <a:xfrm>
            <a:off x="3860085" y="3917051"/>
            <a:ext cx="34925" cy="4413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05" name="Rectangle 90">
            <a:extLst>
              <a:ext uri="{FF2B5EF4-FFF2-40B4-BE49-F238E27FC236}">
                <a16:creationId xmlns:a16="http://schemas.microsoft.com/office/drawing/2014/main" xmlns="" id="{B341CD85-AA54-475F-971E-852B3E4DF5AC}"/>
              </a:ext>
            </a:extLst>
          </p:cNvPr>
          <p:cNvSpPr>
            <a:spLocks noChangeArrowheads="1"/>
          </p:cNvSpPr>
          <p:nvPr/>
        </p:nvSpPr>
        <p:spPr bwMode="auto">
          <a:xfrm>
            <a:off x="3910885" y="4002776"/>
            <a:ext cx="34925" cy="35560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06" name="Rectangle 91">
            <a:extLst>
              <a:ext uri="{FF2B5EF4-FFF2-40B4-BE49-F238E27FC236}">
                <a16:creationId xmlns:a16="http://schemas.microsoft.com/office/drawing/2014/main" xmlns="" id="{61C190DA-0FA8-4C41-B9E1-6AE6970CD6F6}"/>
              </a:ext>
            </a:extLst>
          </p:cNvPr>
          <p:cNvSpPr>
            <a:spLocks noChangeArrowheads="1"/>
          </p:cNvSpPr>
          <p:nvPr/>
        </p:nvSpPr>
        <p:spPr bwMode="auto">
          <a:xfrm>
            <a:off x="3961685" y="4047226"/>
            <a:ext cx="34925" cy="3111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07" name="Rectangle 92">
            <a:extLst>
              <a:ext uri="{FF2B5EF4-FFF2-40B4-BE49-F238E27FC236}">
                <a16:creationId xmlns:a16="http://schemas.microsoft.com/office/drawing/2014/main" xmlns="" id="{0593B119-1849-4702-8D00-B2D753DFEA00}"/>
              </a:ext>
            </a:extLst>
          </p:cNvPr>
          <p:cNvSpPr>
            <a:spLocks noChangeArrowheads="1"/>
          </p:cNvSpPr>
          <p:nvPr/>
        </p:nvSpPr>
        <p:spPr bwMode="auto">
          <a:xfrm>
            <a:off x="4012485" y="4050401"/>
            <a:ext cx="34925" cy="3079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08" name="Rectangle 93">
            <a:extLst>
              <a:ext uri="{FF2B5EF4-FFF2-40B4-BE49-F238E27FC236}">
                <a16:creationId xmlns:a16="http://schemas.microsoft.com/office/drawing/2014/main" xmlns="" id="{09790EC9-5D0F-4131-B4FD-51B22F8DC8F2}"/>
              </a:ext>
            </a:extLst>
          </p:cNvPr>
          <p:cNvSpPr>
            <a:spLocks noChangeArrowheads="1"/>
          </p:cNvSpPr>
          <p:nvPr/>
        </p:nvSpPr>
        <p:spPr bwMode="auto">
          <a:xfrm>
            <a:off x="4063285" y="4129776"/>
            <a:ext cx="34925" cy="2286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09" name="Rectangle 94">
            <a:extLst>
              <a:ext uri="{FF2B5EF4-FFF2-40B4-BE49-F238E27FC236}">
                <a16:creationId xmlns:a16="http://schemas.microsoft.com/office/drawing/2014/main" xmlns="" id="{93649423-BE5F-4D7D-A7B1-763B566D96FD}"/>
              </a:ext>
            </a:extLst>
          </p:cNvPr>
          <p:cNvSpPr>
            <a:spLocks noChangeArrowheads="1"/>
          </p:cNvSpPr>
          <p:nvPr/>
        </p:nvSpPr>
        <p:spPr bwMode="auto">
          <a:xfrm>
            <a:off x="4110910" y="4142476"/>
            <a:ext cx="38100" cy="21590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10" name="Rectangle 95">
            <a:extLst>
              <a:ext uri="{FF2B5EF4-FFF2-40B4-BE49-F238E27FC236}">
                <a16:creationId xmlns:a16="http://schemas.microsoft.com/office/drawing/2014/main" xmlns="" id="{F1179499-A7D9-4B0E-9B58-1C0FC36FBCDA}"/>
              </a:ext>
            </a:extLst>
          </p:cNvPr>
          <p:cNvSpPr>
            <a:spLocks noChangeArrowheads="1"/>
          </p:cNvSpPr>
          <p:nvPr/>
        </p:nvSpPr>
        <p:spPr bwMode="auto">
          <a:xfrm>
            <a:off x="4161710" y="4209151"/>
            <a:ext cx="38100" cy="1492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11" name="Rectangle 96">
            <a:extLst>
              <a:ext uri="{FF2B5EF4-FFF2-40B4-BE49-F238E27FC236}">
                <a16:creationId xmlns:a16="http://schemas.microsoft.com/office/drawing/2014/main" xmlns="" id="{2C029CC9-F57C-4160-B4A5-303785BCE716}"/>
              </a:ext>
            </a:extLst>
          </p:cNvPr>
          <p:cNvSpPr>
            <a:spLocks noChangeArrowheads="1"/>
          </p:cNvSpPr>
          <p:nvPr/>
        </p:nvSpPr>
        <p:spPr bwMode="auto">
          <a:xfrm>
            <a:off x="4212510" y="4234551"/>
            <a:ext cx="38100" cy="1238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12" name="Rectangle 97">
            <a:extLst>
              <a:ext uri="{FF2B5EF4-FFF2-40B4-BE49-F238E27FC236}">
                <a16:creationId xmlns:a16="http://schemas.microsoft.com/office/drawing/2014/main" xmlns="" id="{A7E2C8C5-5D9A-49DE-8FC4-216A33B5B885}"/>
              </a:ext>
            </a:extLst>
          </p:cNvPr>
          <p:cNvSpPr>
            <a:spLocks noChangeArrowheads="1"/>
          </p:cNvSpPr>
          <p:nvPr/>
        </p:nvSpPr>
        <p:spPr bwMode="auto">
          <a:xfrm>
            <a:off x="4263310" y="4240901"/>
            <a:ext cx="38100" cy="1174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13" name="Rectangle 98">
            <a:extLst>
              <a:ext uri="{FF2B5EF4-FFF2-40B4-BE49-F238E27FC236}">
                <a16:creationId xmlns:a16="http://schemas.microsoft.com/office/drawing/2014/main" xmlns="" id="{27D64810-D15B-4968-BDF6-8BD2618E10C5}"/>
              </a:ext>
            </a:extLst>
          </p:cNvPr>
          <p:cNvSpPr>
            <a:spLocks noChangeArrowheads="1"/>
          </p:cNvSpPr>
          <p:nvPr/>
        </p:nvSpPr>
        <p:spPr bwMode="auto">
          <a:xfrm>
            <a:off x="4364910" y="4259951"/>
            <a:ext cx="38100" cy="984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14" name="Rectangle 99">
            <a:extLst>
              <a:ext uri="{FF2B5EF4-FFF2-40B4-BE49-F238E27FC236}">
                <a16:creationId xmlns:a16="http://schemas.microsoft.com/office/drawing/2014/main" xmlns="" id="{C985948A-4F7C-4E37-9D8F-9CB78234AFF8}"/>
              </a:ext>
            </a:extLst>
          </p:cNvPr>
          <p:cNvSpPr>
            <a:spLocks noChangeArrowheads="1"/>
          </p:cNvSpPr>
          <p:nvPr/>
        </p:nvSpPr>
        <p:spPr bwMode="auto">
          <a:xfrm>
            <a:off x="4314110" y="4250426"/>
            <a:ext cx="38100" cy="1079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15" name="Rectangle 100">
            <a:extLst>
              <a:ext uri="{FF2B5EF4-FFF2-40B4-BE49-F238E27FC236}">
                <a16:creationId xmlns:a16="http://schemas.microsoft.com/office/drawing/2014/main" xmlns="" id="{DCCF0584-91E2-4601-AD5C-390B409E62AC}"/>
              </a:ext>
            </a:extLst>
          </p:cNvPr>
          <p:cNvSpPr>
            <a:spLocks noChangeArrowheads="1"/>
          </p:cNvSpPr>
          <p:nvPr/>
        </p:nvSpPr>
        <p:spPr bwMode="auto">
          <a:xfrm>
            <a:off x="4415710" y="4266301"/>
            <a:ext cx="38100" cy="920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16" name="Rectangle 101">
            <a:extLst>
              <a:ext uri="{FF2B5EF4-FFF2-40B4-BE49-F238E27FC236}">
                <a16:creationId xmlns:a16="http://schemas.microsoft.com/office/drawing/2014/main" xmlns="" id="{16C3425D-ECBF-4FFF-A941-CBB557E076CB}"/>
              </a:ext>
            </a:extLst>
          </p:cNvPr>
          <p:cNvSpPr>
            <a:spLocks noChangeArrowheads="1"/>
          </p:cNvSpPr>
          <p:nvPr/>
        </p:nvSpPr>
        <p:spPr bwMode="auto">
          <a:xfrm>
            <a:off x="4466510" y="4329801"/>
            <a:ext cx="38100" cy="285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17" name="Rectangle 102">
            <a:extLst>
              <a:ext uri="{FF2B5EF4-FFF2-40B4-BE49-F238E27FC236}">
                <a16:creationId xmlns:a16="http://schemas.microsoft.com/office/drawing/2014/main" xmlns="" id="{D846397F-A3AA-4680-8D62-A581393706B8}"/>
              </a:ext>
            </a:extLst>
          </p:cNvPr>
          <p:cNvSpPr>
            <a:spLocks noChangeArrowheads="1"/>
          </p:cNvSpPr>
          <p:nvPr/>
        </p:nvSpPr>
        <p:spPr bwMode="auto">
          <a:xfrm>
            <a:off x="4517310" y="4326626"/>
            <a:ext cx="38100" cy="317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18" name="Rectangle 106">
            <a:extLst>
              <a:ext uri="{FF2B5EF4-FFF2-40B4-BE49-F238E27FC236}">
                <a16:creationId xmlns:a16="http://schemas.microsoft.com/office/drawing/2014/main" xmlns="" id="{08BC1525-E06C-44B2-9850-D57ECC289BBE}"/>
              </a:ext>
            </a:extLst>
          </p:cNvPr>
          <p:cNvSpPr>
            <a:spLocks noChangeArrowheads="1"/>
          </p:cNvSpPr>
          <p:nvPr/>
        </p:nvSpPr>
        <p:spPr bwMode="auto">
          <a:xfrm>
            <a:off x="4720510" y="4358376"/>
            <a:ext cx="38100" cy="317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19" name="Rectangle 107">
            <a:extLst>
              <a:ext uri="{FF2B5EF4-FFF2-40B4-BE49-F238E27FC236}">
                <a16:creationId xmlns:a16="http://schemas.microsoft.com/office/drawing/2014/main" xmlns="" id="{7B89EF36-9ADE-44CC-B2A0-A382757C0D2A}"/>
              </a:ext>
            </a:extLst>
          </p:cNvPr>
          <p:cNvSpPr>
            <a:spLocks noChangeArrowheads="1"/>
          </p:cNvSpPr>
          <p:nvPr/>
        </p:nvSpPr>
        <p:spPr bwMode="auto">
          <a:xfrm>
            <a:off x="4771310" y="4358376"/>
            <a:ext cx="38100" cy="8890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20" name="Rectangle 108">
            <a:extLst>
              <a:ext uri="{FF2B5EF4-FFF2-40B4-BE49-F238E27FC236}">
                <a16:creationId xmlns:a16="http://schemas.microsoft.com/office/drawing/2014/main" xmlns="" id="{75F135E3-0F3C-4D40-8902-4DF3699BEC10}"/>
              </a:ext>
            </a:extLst>
          </p:cNvPr>
          <p:cNvSpPr>
            <a:spLocks noChangeArrowheads="1"/>
          </p:cNvSpPr>
          <p:nvPr/>
        </p:nvSpPr>
        <p:spPr bwMode="auto">
          <a:xfrm>
            <a:off x="4872910" y="4358376"/>
            <a:ext cx="38100" cy="2349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21" name="Rectangle 109">
            <a:extLst>
              <a:ext uri="{FF2B5EF4-FFF2-40B4-BE49-F238E27FC236}">
                <a16:creationId xmlns:a16="http://schemas.microsoft.com/office/drawing/2014/main" xmlns="" id="{7AA1FA56-1714-446B-A5CF-9F11063EA742}"/>
              </a:ext>
            </a:extLst>
          </p:cNvPr>
          <p:cNvSpPr>
            <a:spLocks noChangeArrowheads="1"/>
          </p:cNvSpPr>
          <p:nvPr/>
        </p:nvSpPr>
        <p:spPr bwMode="auto">
          <a:xfrm>
            <a:off x="5126910" y="4358376"/>
            <a:ext cx="34925" cy="5778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22" name="Rectangle 110">
            <a:extLst>
              <a:ext uri="{FF2B5EF4-FFF2-40B4-BE49-F238E27FC236}">
                <a16:creationId xmlns:a16="http://schemas.microsoft.com/office/drawing/2014/main" xmlns="" id="{40C38D7D-2C07-4209-A065-BE5E0F0566A5}"/>
              </a:ext>
            </a:extLst>
          </p:cNvPr>
          <p:cNvSpPr>
            <a:spLocks noChangeArrowheads="1"/>
          </p:cNvSpPr>
          <p:nvPr/>
        </p:nvSpPr>
        <p:spPr bwMode="auto">
          <a:xfrm>
            <a:off x="5177710" y="4358376"/>
            <a:ext cx="34925" cy="6508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23" name="Rectangle 111">
            <a:extLst>
              <a:ext uri="{FF2B5EF4-FFF2-40B4-BE49-F238E27FC236}">
                <a16:creationId xmlns:a16="http://schemas.microsoft.com/office/drawing/2014/main" xmlns="" id="{EEBD5995-7288-431E-8113-266EC4E767FD}"/>
              </a:ext>
            </a:extLst>
          </p:cNvPr>
          <p:cNvSpPr>
            <a:spLocks noChangeArrowheads="1"/>
          </p:cNvSpPr>
          <p:nvPr/>
        </p:nvSpPr>
        <p:spPr bwMode="auto">
          <a:xfrm>
            <a:off x="5380910" y="4358376"/>
            <a:ext cx="34925" cy="8286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24" name="Rectangle 112">
            <a:extLst>
              <a:ext uri="{FF2B5EF4-FFF2-40B4-BE49-F238E27FC236}">
                <a16:creationId xmlns:a16="http://schemas.microsoft.com/office/drawing/2014/main" xmlns="" id="{A23DCAB6-4D7B-4376-8956-390236B8DF13}"/>
              </a:ext>
            </a:extLst>
          </p:cNvPr>
          <p:cNvSpPr>
            <a:spLocks noChangeArrowheads="1"/>
          </p:cNvSpPr>
          <p:nvPr/>
        </p:nvSpPr>
        <p:spPr bwMode="auto">
          <a:xfrm>
            <a:off x="5584110" y="4358376"/>
            <a:ext cx="34925" cy="9810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25" name="Rectangle 113">
            <a:extLst>
              <a:ext uri="{FF2B5EF4-FFF2-40B4-BE49-F238E27FC236}">
                <a16:creationId xmlns:a16="http://schemas.microsoft.com/office/drawing/2014/main" xmlns="" id="{D3482E98-3AD6-47BC-8844-509ED6E23D8C}"/>
              </a:ext>
            </a:extLst>
          </p:cNvPr>
          <p:cNvSpPr>
            <a:spLocks noChangeArrowheads="1"/>
          </p:cNvSpPr>
          <p:nvPr/>
        </p:nvSpPr>
        <p:spPr bwMode="auto">
          <a:xfrm>
            <a:off x="5682535" y="4358376"/>
            <a:ext cx="36513" cy="1252728"/>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26" name="Rectangle 114">
            <a:extLst>
              <a:ext uri="{FF2B5EF4-FFF2-40B4-BE49-F238E27FC236}">
                <a16:creationId xmlns:a16="http://schemas.microsoft.com/office/drawing/2014/main" xmlns="" id="{749C9333-56B3-4F5F-B160-E83CA7409B33}"/>
              </a:ext>
            </a:extLst>
          </p:cNvPr>
          <p:cNvSpPr>
            <a:spLocks noChangeArrowheads="1"/>
          </p:cNvSpPr>
          <p:nvPr/>
        </p:nvSpPr>
        <p:spPr bwMode="auto">
          <a:xfrm>
            <a:off x="5731748" y="4361551"/>
            <a:ext cx="38100" cy="16002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27" name="Rectangle 115">
            <a:extLst>
              <a:ext uri="{FF2B5EF4-FFF2-40B4-BE49-F238E27FC236}">
                <a16:creationId xmlns:a16="http://schemas.microsoft.com/office/drawing/2014/main" xmlns="" id="{CDDEE2F6-6041-4FE2-BE71-4826F5D4A377}"/>
              </a:ext>
            </a:extLst>
          </p:cNvPr>
          <p:cNvSpPr>
            <a:spLocks noChangeArrowheads="1"/>
          </p:cNvSpPr>
          <p:nvPr/>
        </p:nvSpPr>
        <p:spPr bwMode="auto">
          <a:xfrm>
            <a:off x="4822110" y="4358376"/>
            <a:ext cx="38100" cy="17780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28" name="Rectangle 116">
            <a:extLst>
              <a:ext uri="{FF2B5EF4-FFF2-40B4-BE49-F238E27FC236}">
                <a16:creationId xmlns:a16="http://schemas.microsoft.com/office/drawing/2014/main" xmlns="" id="{D6605EAE-DC0B-4CBB-8638-1B47CA3D592B}"/>
              </a:ext>
            </a:extLst>
          </p:cNvPr>
          <p:cNvSpPr>
            <a:spLocks noChangeArrowheads="1"/>
          </p:cNvSpPr>
          <p:nvPr/>
        </p:nvSpPr>
        <p:spPr bwMode="auto">
          <a:xfrm>
            <a:off x="4923710" y="4358376"/>
            <a:ext cx="38100" cy="3079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29" name="Rectangle 117">
            <a:extLst>
              <a:ext uri="{FF2B5EF4-FFF2-40B4-BE49-F238E27FC236}">
                <a16:creationId xmlns:a16="http://schemas.microsoft.com/office/drawing/2014/main" xmlns="" id="{CE55E8EF-2016-4E7E-8CB2-AA23336981CA}"/>
              </a:ext>
            </a:extLst>
          </p:cNvPr>
          <p:cNvSpPr>
            <a:spLocks noChangeArrowheads="1"/>
          </p:cNvSpPr>
          <p:nvPr/>
        </p:nvSpPr>
        <p:spPr bwMode="auto">
          <a:xfrm>
            <a:off x="5025310" y="4361551"/>
            <a:ext cx="38100" cy="3556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30" name="Rectangle 118">
            <a:extLst>
              <a:ext uri="{FF2B5EF4-FFF2-40B4-BE49-F238E27FC236}">
                <a16:creationId xmlns:a16="http://schemas.microsoft.com/office/drawing/2014/main" xmlns="" id="{2BFE08B6-EBB2-4433-AC1D-5C178CD61A79}"/>
              </a:ext>
            </a:extLst>
          </p:cNvPr>
          <p:cNvSpPr>
            <a:spLocks noChangeArrowheads="1"/>
          </p:cNvSpPr>
          <p:nvPr/>
        </p:nvSpPr>
        <p:spPr bwMode="auto">
          <a:xfrm>
            <a:off x="5279310" y="4358376"/>
            <a:ext cx="34925" cy="7429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31" name="Rectangle 119">
            <a:extLst>
              <a:ext uri="{FF2B5EF4-FFF2-40B4-BE49-F238E27FC236}">
                <a16:creationId xmlns:a16="http://schemas.microsoft.com/office/drawing/2014/main" xmlns="" id="{A4F4F0A0-0F80-41E4-8CC3-85847E73C6AB}"/>
              </a:ext>
            </a:extLst>
          </p:cNvPr>
          <p:cNvSpPr>
            <a:spLocks noChangeArrowheads="1"/>
          </p:cNvSpPr>
          <p:nvPr/>
        </p:nvSpPr>
        <p:spPr bwMode="auto">
          <a:xfrm>
            <a:off x="5482510" y="4358376"/>
            <a:ext cx="34925" cy="8413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32" name="Rectangle 120">
            <a:extLst>
              <a:ext uri="{FF2B5EF4-FFF2-40B4-BE49-F238E27FC236}">
                <a16:creationId xmlns:a16="http://schemas.microsoft.com/office/drawing/2014/main" xmlns="" id="{881EA348-B0D2-45D8-841E-F364C32F2240}"/>
              </a:ext>
            </a:extLst>
          </p:cNvPr>
          <p:cNvSpPr>
            <a:spLocks noChangeArrowheads="1"/>
          </p:cNvSpPr>
          <p:nvPr/>
        </p:nvSpPr>
        <p:spPr bwMode="auto">
          <a:xfrm>
            <a:off x="4974510" y="4358376"/>
            <a:ext cx="38100" cy="3175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33" name="Rectangle 121">
            <a:extLst>
              <a:ext uri="{FF2B5EF4-FFF2-40B4-BE49-F238E27FC236}">
                <a16:creationId xmlns:a16="http://schemas.microsoft.com/office/drawing/2014/main" xmlns="" id="{8632FF0C-6434-49CF-94EF-8CF0521418FF}"/>
              </a:ext>
            </a:extLst>
          </p:cNvPr>
          <p:cNvSpPr>
            <a:spLocks noChangeArrowheads="1"/>
          </p:cNvSpPr>
          <p:nvPr/>
        </p:nvSpPr>
        <p:spPr bwMode="auto">
          <a:xfrm>
            <a:off x="5228510" y="4358376"/>
            <a:ext cx="34925" cy="6858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34" name="Rectangle 122">
            <a:extLst>
              <a:ext uri="{FF2B5EF4-FFF2-40B4-BE49-F238E27FC236}">
                <a16:creationId xmlns:a16="http://schemas.microsoft.com/office/drawing/2014/main" xmlns="" id="{459CAF51-6BF9-4819-B999-C6E04ED3CEA9}"/>
              </a:ext>
            </a:extLst>
          </p:cNvPr>
          <p:cNvSpPr>
            <a:spLocks noChangeArrowheads="1"/>
          </p:cNvSpPr>
          <p:nvPr/>
        </p:nvSpPr>
        <p:spPr bwMode="auto">
          <a:xfrm>
            <a:off x="5431710" y="4358376"/>
            <a:ext cx="34925" cy="8286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35" name="Rectangle 123">
            <a:extLst>
              <a:ext uri="{FF2B5EF4-FFF2-40B4-BE49-F238E27FC236}">
                <a16:creationId xmlns:a16="http://schemas.microsoft.com/office/drawing/2014/main" xmlns="" id="{E01B16AC-B1CA-4C2C-BAED-9D144BAE8FF1}"/>
              </a:ext>
            </a:extLst>
          </p:cNvPr>
          <p:cNvSpPr>
            <a:spLocks noChangeArrowheads="1"/>
          </p:cNvSpPr>
          <p:nvPr/>
        </p:nvSpPr>
        <p:spPr bwMode="auto">
          <a:xfrm>
            <a:off x="5533310" y="4358376"/>
            <a:ext cx="34925" cy="9207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36" name="Rectangle 124">
            <a:extLst>
              <a:ext uri="{FF2B5EF4-FFF2-40B4-BE49-F238E27FC236}">
                <a16:creationId xmlns:a16="http://schemas.microsoft.com/office/drawing/2014/main" xmlns="" id="{02D32E36-5E25-4DCB-ACB5-49579FA93E8F}"/>
              </a:ext>
            </a:extLst>
          </p:cNvPr>
          <p:cNvSpPr>
            <a:spLocks noChangeArrowheads="1"/>
          </p:cNvSpPr>
          <p:nvPr/>
        </p:nvSpPr>
        <p:spPr bwMode="auto">
          <a:xfrm>
            <a:off x="5634910" y="4358376"/>
            <a:ext cx="34925" cy="10128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37" name="Rectangle 125">
            <a:extLst>
              <a:ext uri="{FF2B5EF4-FFF2-40B4-BE49-F238E27FC236}">
                <a16:creationId xmlns:a16="http://schemas.microsoft.com/office/drawing/2014/main" xmlns="" id="{30A00B81-A367-4D0C-B774-E85CDE43FC01}"/>
              </a:ext>
            </a:extLst>
          </p:cNvPr>
          <p:cNvSpPr>
            <a:spLocks noChangeArrowheads="1"/>
          </p:cNvSpPr>
          <p:nvPr/>
        </p:nvSpPr>
        <p:spPr bwMode="auto">
          <a:xfrm>
            <a:off x="5076110" y="4358376"/>
            <a:ext cx="38100" cy="549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38" name="Rectangle 126">
            <a:extLst>
              <a:ext uri="{FF2B5EF4-FFF2-40B4-BE49-F238E27FC236}">
                <a16:creationId xmlns:a16="http://schemas.microsoft.com/office/drawing/2014/main" xmlns="" id="{EBF16E6C-838D-46A9-B520-3D4C2BA34304}"/>
              </a:ext>
            </a:extLst>
          </p:cNvPr>
          <p:cNvSpPr>
            <a:spLocks noChangeArrowheads="1"/>
          </p:cNvSpPr>
          <p:nvPr/>
        </p:nvSpPr>
        <p:spPr bwMode="auto">
          <a:xfrm>
            <a:off x="5330110" y="4358376"/>
            <a:ext cx="34925" cy="8064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grpSp>
        <p:nvGrpSpPr>
          <p:cNvPr id="339" name="Group 338">
            <a:extLst>
              <a:ext uri="{FF2B5EF4-FFF2-40B4-BE49-F238E27FC236}">
                <a16:creationId xmlns:a16="http://schemas.microsoft.com/office/drawing/2014/main" xmlns="" id="{FA7C46E7-2297-40BF-8DA5-F97868A27129}"/>
              </a:ext>
            </a:extLst>
          </p:cNvPr>
          <p:cNvGrpSpPr/>
          <p:nvPr/>
        </p:nvGrpSpPr>
        <p:grpSpPr>
          <a:xfrm>
            <a:off x="3506237" y="2764526"/>
            <a:ext cx="2336636" cy="3190875"/>
            <a:chOff x="3579977" y="2454275"/>
            <a:chExt cx="2336636" cy="3190875"/>
          </a:xfrm>
        </p:grpSpPr>
        <p:sp>
          <p:nvSpPr>
            <p:cNvPr id="340" name="Line 72">
              <a:extLst>
                <a:ext uri="{FF2B5EF4-FFF2-40B4-BE49-F238E27FC236}">
                  <a16:creationId xmlns:a16="http://schemas.microsoft.com/office/drawing/2014/main" xmlns="" id="{E7BDB35A-8F08-4E50-9746-706FD630A438}"/>
                </a:ext>
              </a:extLst>
            </p:cNvPr>
            <p:cNvSpPr>
              <a:spLocks noChangeShapeType="1"/>
            </p:cNvSpPr>
            <p:nvPr/>
          </p:nvSpPr>
          <p:spPr bwMode="auto">
            <a:xfrm>
              <a:off x="3629025" y="4549775"/>
              <a:ext cx="2287588" cy="0"/>
            </a:xfrm>
            <a:prstGeom prst="line">
              <a:avLst/>
            </a:prstGeom>
            <a:noFill/>
            <a:ln w="19050"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41" name="Line 73">
              <a:extLst>
                <a:ext uri="{FF2B5EF4-FFF2-40B4-BE49-F238E27FC236}">
                  <a16:creationId xmlns:a16="http://schemas.microsoft.com/office/drawing/2014/main" xmlns="" id="{7C111661-DE0D-4067-A4EB-52D6638F1C07}"/>
                </a:ext>
              </a:extLst>
            </p:cNvPr>
            <p:cNvSpPr>
              <a:spLocks noChangeShapeType="1"/>
            </p:cNvSpPr>
            <p:nvPr/>
          </p:nvSpPr>
          <p:spPr bwMode="auto">
            <a:xfrm>
              <a:off x="3629025" y="3740150"/>
              <a:ext cx="2287588" cy="0"/>
            </a:xfrm>
            <a:prstGeom prst="line">
              <a:avLst/>
            </a:prstGeom>
            <a:noFill/>
            <a:ln w="19050"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42" name="Line 74">
              <a:extLst>
                <a:ext uri="{FF2B5EF4-FFF2-40B4-BE49-F238E27FC236}">
                  <a16:creationId xmlns:a16="http://schemas.microsoft.com/office/drawing/2014/main" xmlns="" id="{26E27F82-190E-437A-A22A-57759E2776A0}"/>
                </a:ext>
              </a:extLst>
            </p:cNvPr>
            <p:cNvSpPr>
              <a:spLocks noChangeShapeType="1"/>
            </p:cNvSpPr>
            <p:nvPr/>
          </p:nvSpPr>
          <p:spPr bwMode="auto">
            <a:xfrm>
              <a:off x="3629025" y="4048919"/>
              <a:ext cx="228758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grpSp>
          <p:nvGrpSpPr>
            <p:cNvPr id="343" name="Group 342">
              <a:extLst>
                <a:ext uri="{FF2B5EF4-FFF2-40B4-BE49-F238E27FC236}">
                  <a16:creationId xmlns:a16="http://schemas.microsoft.com/office/drawing/2014/main" xmlns="" id="{A35B2796-D1F9-4448-A854-B91064E4C44E}"/>
                </a:ext>
              </a:extLst>
            </p:cNvPr>
            <p:cNvGrpSpPr/>
            <p:nvPr/>
          </p:nvGrpSpPr>
          <p:grpSpPr>
            <a:xfrm>
              <a:off x="3579977" y="2454275"/>
              <a:ext cx="49048" cy="3190875"/>
              <a:chOff x="3540125" y="2454275"/>
              <a:chExt cx="88900" cy="3190875"/>
            </a:xfrm>
          </p:grpSpPr>
          <p:sp>
            <p:nvSpPr>
              <p:cNvPr id="344" name="Line 71">
                <a:extLst>
                  <a:ext uri="{FF2B5EF4-FFF2-40B4-BE49-F238E27FC236}">
                    <a16:creationId xmlns:a16="http://schemas.microsoft.com/office/drawing/2014/main" xmlns="" id="{9BE925A2-782D-4A8B-9ED6-412E6347D396}"/>
                  </a:ext>
                </a:extLst>
              </p:cNvPr>
              <p:cNvSpPr>
                <a:spLocks noChangeShapeType="1"/>
              </p:cNvSpPr>
              <p:nvPr/>
            </p:nvSpPr>
            <p:spPr bwMode="auto">
              <a:xfrm>
                <a:off x="3629025" y="2454275"/>
                <a:ext cx="0" cy="3190875"/>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45" name="Line 75">
                <a:extLst>
                  <a:ext uri="{FF2B5EF4-FFF2-40B4-BE49-F238E27FC236}">
                    <a16:creationId xmlns:a16="http://schemas.microsoft.com/office/drawing/2014/main" xmlns="" id="{CD141126-CAC3-4ACD-98CD-EC1073D79A99}"/>
                  </a:ext>
                </a:extLst>
              </p:cNvPr>
              <p:cNvSpPr>
                <a:spLocks noChangeShapeType="1"/>
              </p:cNvSpPr>
              <p:nvPr/>
            </p:nvSpPr>
            <p:spPr bwMode="auto">
              <a:xfrm>
                <a:off x="3540125" y="245427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46" name="Line 76">
                <a:extLst>
                  <a:ext uri="{FF2B5EF4-FFF2-40B4-BE49-F238E27FC236}">
                    <a16:creationId xmlns:a16="http://schemas.microsoft.com/office/drawing/2014/main" xmlns="" id="{B4D8498C-BE95-47A2-9A36-B46C590BF457}"/>
                  </a:ext>
                </a:extLst>
              </p:cNvPr>
              <p:cNvSpPr>
                <a:spLocks noChangeShapeType="1"/>
              </p:cNvSpPr>
              <p:nvPr/>
            </p:nvSpPr>
            <p:spPr bwMode="auto">
              <a:xfrm>
                <a:off x="3540125" y="285115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47" name="Line 77">
                <a:extLst>
                  <a:ext uri="{FF2B5EF4-FFF2-40B4-BE49-F238E27FC236}">
                    <a16:creationId xmlns:a16="http://schemas.microsoft.com/office/drawing/2014/main" xmlns="" id="{2D9C5225-C2DD-4960-8B34-8610E5E38371}"/>
                  </a:ext>
                </a:extLst>
              </p:cNvPr>
              <p:cNvSpPr>
                <a:spLocks noChangeShapeType="1"/>
              </p:cNvSpPr>
              <p:nvPr/>
            </p:nvSpPr>
            <p:spPr bwMode="auto">
              <a:xfrm>
                <a:off x="3540125" y="325120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48" name="Line 78">
                <a:extLst>
                  <a:ext uri="{FF2B5EF4-FFF2-40B4-BE49-F238E27FC236}">
                    <a16:creationId xmlns:a16="http://schemas.microsoft.com/office/drawing/2014/main" xmlns="" id="{55ECA7D9-DB16-4E65-8A57-F5EB82B626CE}"/>
                  </a:ext>
                </a:extLst>
              </p:cNvPr>
              <p:cNvSpPr>
                <a:spLocks noChangeShapeType="1"/>
              </p:cNvSpPr>
              <p:nvPr/>
            </p:nvSpPr>
            <p:spPr bwMode="auto">
              <a:xfrm>
                <a:off x="3540125" y="365125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49" name="Line 79">
                <a:extLst>
                  <a:ext uri="{FF2B5EF4-FFF2-40B4-BE49-F238E27FC236}">
                    <a16:creationId xmlns:a16="http://schemas.microsoft.com/office/drawing/2014/main" xmlns="" id="{9E74772D-FA50-4B24-8FAD-5BC79EACFA69}"/>
                  </a:ext>
                </a:extLst>
              </p:cNvPr>
              <p:cNvSpPr>
                <a:spLocks noChangeShapeType="1"/>
              </p:cNvSpPr>
              <p:nvPr/>
            </p:nvSpPr>
            <p:spPr bwMode="auto">
              <a:xfrm>
                <a:off x="3540125" y="404812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50" name="Line 80">
                <a:extLst>
                  <a:ext uri="{FF2B5EF4-FFF2-40B4-BE49-F238E27FC236}">
                    <a16:creationId xmlns:a16="http://schemas.microsoft.com/office/drawing/2014/main" xmlns="" id="{7E1BA0BE-7C52-4C6B-A19D-2BD9DD20FE88}"/>
                  </a:ext>
                </a:extLst>
              </p:cNvPr>
              <p:cNvSpPr>
                <a:spLocks noChangeShapeType="1"/>
              </p:cNvSpPr>
              <p:nvPr/>
            </p:nvSpPr>
            <p:spPr bwMode="auto">
              <a:xfrm>
                <a:off x="3540125" y="444817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51" name="Line 81">
                <a:extLst>
                  <a:ext uri="{FF2B5EF4-FFF2-40B4-BE49-F238E27FC236}">
                    <a16:creationId xmlns:a16="http://schemas.microsoft.com/office/drawing/2014/main" xmlns="" id="{D35DCC9E-FD0B-4FEA-BFF6-8DF8A935BA19}"/>
                  </a:ext>
                </a:extLst>
              </p:cNvPr>
              <p:cNvSpPr>
                <a:spLocks noChangeShapeType="1"/>
              </p:cNvSpPr>
              <p:nvPr/>
            </p:nvSpPr>
            <p:spPr bwMode="auto">
              <a:xfrm>
                <a:off x="3540125" y="484822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52" name="Line 82">
                <a:extLst>
                  <a:ext uri="{FF2B5EF4-FFF2-40B4-BE49-F238E27FC236}">
                    <a16:creationId xmlns:a16="http://schemas.microsoft.com/office/drawing/2014/main" xmlns="" id="{AEB485B9-50E6-412E-AA03-C7D11BC210C8}"/>
                  </a:ext>
                </a:extLst>
              </p:cNvPr>
              <p:cNvSpPr>
                <a:spLocks noChangeShapeType="1"/>
              </p:cNvSpPr>
              <p:nvPr/>
            </p:nvSpPr>
            <p:spPr bwMode="auto">
              <a:xfrm>
                <a:off x="3540125" y="524510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53" name="Line 83">
                <a:extLst>
                  <a:ext uri="{FF2B5EF4-FFF2-40B4-BE49-F238E27FC236}">
                    <a16:creationId xmlns:a16="http://schemas.microsoft.com/office/drawing/2014/main" xmlns="" id="{EB2AAACE-6C31-4BC0-8955-D6A2EFCF4E06}"/>
                  </a:ext>
                </a:extLst>
              </p:cNvPr>
              <p:cNvSpPr>
                <a:spLocks noChangeShapeType="1"/>
              </p:cNvSpPr>
              <p:nvPr/>
            </p:nvSpPr>
            <p:spPr bwMode="auto">
              <a:xfrm>
                <a:off x="3540125" y="564515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grpSp>
      </p:grpSp>
      <p:sp>
        <p:nvSpPr>
          <p:cNvPr id="354" name="Rectangle 140">
            <a:extLst>
              <a:ext uri="{FF2B5EF4-FFF2-40B4-BE49-F238E27FC236}">
                <a16:creationId xmlns:a16="http://schemas.microsoft.com/office/drawing/2014/main" xmlns="" id="{EAF7B6B0-B958-454B-A364-D9E11ED80042}"/>
              </a:ext>
            </a:extLst>
          </p:cNvPr>
          <p:cNvSpPr>
            <a:spLocks noChangeArrowheads="1"/>
          </p:cNvSpPr>
          <p:nvPr/>
        </p:nvSpPr>
        <p:spPr bwMode="auto">
          <a:xfrm>
            <a:off x="6357938" y="2783576"/>
            <a:ext cx="38100" cy="15716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55" name="Rectangle 141">
            <a:extLst>
              <a:ext uri="{FF2B5EF4-FFF2-40B4-BE49-F238E27FC236}">
                <a16:creationId xmlns:a16="http://schemas.microsoft.com/office/drawing/2014/main" xmlns="" id="{A65AEBC5-EAB6-4301-90BA-848BB3EFD3F8}"/>
              </a:ext>
            </a:extLst>
          </p:cNvPr>
          <p:cNvSpPr>
            <a:spLocks noChangeArrowheads="1"/>
          </p:cNvSpPr>
          <p:nvPr/>
        </p:nvSpPr>
        <p:spPr bwMode="auto">
          <a:xfrm>
            <a:off x="6411913" y="2793101"/>
            <a:ext cx="38100" cy="1565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56" name="Rectangle 142">
            <a:extLst>
              <a:ext uri="{FF2B5EF4-FFF2-40B4-BE49-F238E27FC236}">
                <a16:creationId xmlns:a16="http://schemas.microsoft.com/office/drawing/2014/main" xmlns="" id="{9D8763B9-DF0A-4586-8433-324F543D2C8D}"/>
              </a:ext>
            </a:extLst>
          </p:cNvPr>
          <p:cNvSpPr>
            <a:spLocks noChangeArrowheads="1"/>
          </p:cNvSpPr>
          <p:nvPr/>
        </p:nvSpPr>
        <p:spPr bwMode="auto">
          <a:xfrm>
            <a:off x="6465888" y="2793101"/>
            <a:ext cx="34925" cy="15652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57" name="Rectangle 143">
            <a:extLst>
              <a:ext uri="{FF2B5EF4-FFF2-40B4-BE49-F238E27FC236}">
                <a16:creationId xmlns:a16="http://schemas.microsoft.com/office/drawing/2014/main" xmlns="" id="{871331CB-C36B-45A9-903B-D3061BCC7A0F}"/>
              </a:ext>
            </a:extLst>
          </p:cNvPr>
          <p:cNvSpPr>
            <a:spLocks noChangeArrowheads="1"/>
          </p:cNvSpPr>
          <p:nvPr/>
        </p:nvSpPr>
        <p:spPr bwMode="auto">
          <a:xfrm>
            <a:off x="6519863" y="2882001"/>
            <a:ext cx="34925" cy="14763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58" name="Rectangle 144">
            <a:extLst>
              <a:ext uri="{FF2B5EF4-FFF2-40B4-BE49-F238E27FC236}">
                <a16:creationId xmlns:a16="http://schemas.microsoft.com/office/drawing/2014/main" xmlns="" id="{1A2489DB-10A2-4A96-A0F5-CB9EA68EE255}"/>
              </a:ext>
            </a:extLst>
          </p:cNvPr>
          <p:cNvSpPr>
            <a:spLocks noChangeArrowheads="1"/>
          </p:cNvSpPr>
          <p:nvPr/>
        </p:nvSpPr>
        <p:spPr bwMode="auto">
          <a:xfrm>
            <a:off x="6570663" y="2897876"/>
            <a:ext cx="38100" cy="14605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59" name="Rectangle 145">
            <a:extLst>
              <a:ext uri="{FF2B5EF4-FFF2-40B4-BE49-F238E27FC236}">
                <a16:creationId xmlns:a16="http://schemas.microsoft.com/office/drawing/2014/main" xmlns="" id="{AA1C51EC-5C78-4B1B-AE4A-F32B0ED503A2}"/>
              </a:ext>
            </a:extLst>
          </p:cNvPr>
          <p:cNvSpPr>
            <a:spLocks noChangeArrowheads="1"/>
          </p:cNvSpPr>
          <p:nvPr/>
        </p:nvSpPr>
        <p:spPr bwMode="auto">
          <a:xfrm>
            <a:off x="6624638" y="2958201"/>
            <a:ext cx="38100" cy="14001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60" name="Rectangle 146">
            <a:extLst>
              <a:ext uri="{FF2B5EF4-FFF2-40B4-BE49-F238E27FC236}">
                <a16:creationId xmlns:a16="http://schemas.microsoft.com/office/drawing/2014/main" xmlns="" id="{D966ED1B-95F4-43E3-88E1-7421BBDC7A72}"/>
              </a:ext>
            </a:extLst>
          </p:cNvPr>
          <p:cNvSpPr>
            <a:spLocks noChangeArrowheads="1"/>
          </p:cNvSpPr>
          <p:nvPr/>
        </p:nvSpPr>
        <p:spPr bwMode="auto">
          <a:xfrm>
            <a:off x="6678613" y="3104251"/>
            <a:ext cx="34925" cy="12541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61" name="Rectangle 147">
            <a:extLst>
              <a:ext uri="{FF2B5EF4-FFF2-40B4-BE49-F238E27FC236}">
                <a16:creationId xmlns:a16="http://schemas.microsoft.com/office/drawing/2014/main" xmlns="" id="{3090F8D1-9DF0-44FB-A730-6EAE4936186A}"/>
              </a:ext>
            </a:extLst>
          </p:cNvPr>
          <p:cNvSpPr>
            <a:spLocks noChangeArrowheads="1"/>
          </p:cNvSpPr>
          <p:nvPr/>
        </p:nvSpPr>
        <p:spPr bwMode="auto">
          <a:xfrm>
            <a:off x="6732588" y="3634476"/>
            <a:ext cx="34925" cy="7239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62" name="Rectangle 148">
            <a:extLst>
              <a:ext uri="{FF2B5EF4-FFF2-40B4-BE49-F238E27FC236}">
                <a16:creationId xmlns:a16="http://schemas.microsoft.com/office/drawing/2014/main" xmlns="" id="{93FF465A-9034-4A5F-A897-543ABB9B5263}"/>
              </a:ext>
            </a:extLst>
          </p:cNvPr>
          <p:cNvSpPr>
            <a:spLocks noChangeArrowheads="1"/>
          </p:cNvSpPr>
          <p:nvPr/>
        </p:nvSpPr>
        <p:spPr bwMode="auto">
          <a:xfrm>
            <a:off x="6783388" y="3640826"/>
            <a:ext cx="38100" cy="7175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63" name="Rectangle 149">
            <a:extLst>
              <a:ext uri="{FF2B5EF4-FFF2-40B4-BE49-F238E27FC236}">
                <a16:creationId xmlns:a16="http://schemas.microsoft.com/office/drawing/2014/main" xmlns="" id="{F098E5A2-F466-406E-A105-434ECFD647F6}"/>
              </a:ext>
            </a:extLst>
          </p:cNvPr>
          <p:cNvSpPr>
            <a:spLocks noChangeArrowheads="1"/>
          </p:cNvSpPr>
          <p:nvPr/>
        </p:nvSpPr>
        <p:spPr bwMode="auto">
          <a:xfrm>
            <a:off x="6837363" y="3713851"/>
            <a:ext cx="38100" cy="6445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64" name="Rectangle 150">
            <a:extLst>
              <a:ext uri="{FF2B5EF4-FFF2-40B4-BE49-F238E27FC236}">
                <a16:creationId xmlns:a16="http://schemas.microsoft.com/office/drawing/2014/main" xmlns="" id="{48B16A20-DF24-4029-B44F-A9737F1DFDE1}"/>
              </a:ext>
            </a:extLst>
          </p:cNvPr>
          <p:cNvSpPr>
            <a:spLocks noChangeArrowheads="1"/>
          </p:cNvSpPr>
          <p:nvPr/>
        </p:nvSpPr>
        <p:spPr bwMode="auto">
          <a:xfrm>
            <a:off x="6891338" y="3758301"/>
            <a:ext cx="38100" cy="6000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65" name="Rectangle 151">
            <a:extLst>
              <a:ext uri="{FF2B5EF4-FFF2-40B4-BE49-F238E27FC236}">
                <a16:creationId xmlns:a16="http://schemas.microsoft.com/office/drawing/2014/main" xmlns="" id="{E47063C9-22C8-451C-9E8A-52464ACAA520}"/>
              </a:ext>
            </a:extLst>
          </p:cNvPr>
          <p:cNvSpPr>
            <a:spLocks noChangeArrowheads="1"/>
          </p:cNvSpPr>
          <p:nvPr/>
        </p:nvSpPr>
        <p:spPr bwMode="auto">
          <a:xfrm>
            <a:off x="6945313" y="3793226"/>
            <a:ext cx="34925" cy="5651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66" name="Rectangle 152">
            <a:extLst>
              <a:ext uri="{FF2B5EF4-FFF2-40B4-BE49-F238E27FC236}">
                <a16:creationId xmlns:a16="http://schemas.microsoft.com/office/drawing/2014/main" xmlns="" id="{717766E7-CA03-4777-B8C7-89D6447424D9}"/>
              </a:ext>
            </a:extLst>
          </p:cNvPr>
          <p:cNvSpPr>
            <a:spLocks noChangeArrowheads="1"/>
          </p:cNvSpPr>
          <p:nvPr/>
        </p:nvSpPr>
        <p:spPr bwMode="auto">
          <a:xfrm>
            <a:off x="6996113" y="3869426"/>
            <a:ext cx="38100" cy="488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67" name="Rectangle 153">
            <a:extLst>
              <a:ext uri="{FF2B5EF4-FFF2-40B4-BE49-F238E27FC236}">
                <a16:creationId xmlns:a16="http://schemas.microsoft.com/office/drawing/2014/main" xmlns="" id="{4C139EB7-7043-42FE-B7F4-A0B0A663B5DF}"/>
              </a:ext>
            </a:extLst>
          </p:cNvPr>
          <p:cNvSpPr>
            <a:spLocks noChangeArrowheads="1"/>
          </p:cNvSpPr>
          <p:nvPr/>
        </p:nvSpPr>
        <p:spPr bwMode="auto">
          <a:xfrm>
            <a:off x="7104063" y="3894826"/>
            <a:ext cx="38100" cy="4635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68" name="Rectangle 154">
            <a:extLst>
              <a:ext uri="{FF2B5EF4-FFF2-40B4-BE49-F238E27FC236}">
                <a16:creationId xmlns:a16="http://schemas.microsoft.com/office/drawing/2014/main" xmlns="" id="{C00E775C-FAAA-4D0B-9647-A2D4141FE4EA}"/>
              </a:ext>
            </a:extLst>
          </p:cNvPr>
          <p:cNvSpPr>
            <a:spLocks noChangeArrowheads="1"/>
          </p:cNvSpPr>
          <p:nvPr/>
        </p:nvSpPr>
        <p:spPr bwMode="auto">
          <a:xfrm>
            <a:off x="7050088" y="3882126"/>
            <a:ext cx="38100" cy="4762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69" name="Rectangle 155">
            <a:extLst>
              <a:ext uri="{FF2B5EF4-FFF2-40B4-BE49-F238E27FC236}">
                <a16:creationId xmlns:a16="http://schemas.microsoft.com/office/drawing/2014/main" xmlns="" id="{4F8C8015-4FB9-4142-B39D-FBF778DA46BE}"/>
              </a:ext>
            </a:extLst>
          </p:cNvPr>
          <p:cNvSpPr>
            <a:spLocks noChangeArrowheads="1"/>
          </p:cNvSpPr>
          <p:nvPr/>
        </p:nvSpPr>
        <p:spPr bwMode="auto">
          <a:xfrm>
            <a:off x="7158038" y="3945626"/>
            <a:ext cx="34925" cy="4127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70" name="Rectangle 156">
            <a:extLst>
              <a:ext uri="{FF2B5EF4-FFF2-40B4-BE49-F238E27FC236}">
                <a16:creationId xmlns:a16="http://schemas.microsoft.com/office/drawing/2014/main" xmlns="" id="{4593628A-1908-496A-99C1-D8D19D320EBB}"/>
              </a:ext>
            </a:extLst>
          </p:cNvPr>
          <p:cNvSpPr>
            <a:spLocks noChangeArrowheads="1"/>
          </p:cNvSpPr>
          <p:nvPr/>
        </p:nvSpPr>
        <p:spPr bwMode="auto">
          <a:xfrm>
            <a:off x="7212013" y="4034526"/>
            <a:ext cx="34925" cy="3238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71" name="Rectangle 157">
            <a:extLst>
              <a:ext uri="{FF2B5EF4-FFF2-40B4-BE49-F238E27FC236}">
                <a16:creationId xmlns:a16="http://schemas.microsoft.com/office/drawing/2014/main" xmlns="" id="{E6324044-BBEB-4E29-8306-17F934367A13}"/>
              </a:ext>
            </a:extLst>
          </p:cNvPr>
          <p:cNvSpPr>
            <a:spLocks noChangeArrowheads="1"/>
          </p:cNvSpPr>
          <p:nvPr/>
        </p:nvSpPr>
        <p:spPr bwMode="auto">
          <a:xfrm>
            <a:off x="7262813" y="4117076"/>
            <a:ext cx="38100" cy="2413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72" name="Rectangle 158">
            <a:extLst>
              <a:ext uri="{FF2B5EF4-FFF2-40B4-BE49-F238E27FC236}">
                <a16:creationId xmlns:a16="http://schemas.microsoft.com/office/drawing/2014/main" xmlns="" id="{0A518F2D-6775-4732-80FE-3CB386D04022}"/>
              </a:ext>
            </a:extLst>
          </p:cNvPr>
          <p:cNvSpPr>
            <a:spLocks noChangeArrowheads="1"/>
          </p:cNvSpPr>
          <p:nvPr/>
        </p:nvSpPr>
        <p:spPr bwMode="auto">
          <a:xfrm>
            <a:off x="7316788" y="4113901"/>
            <a:ext cx="38100" cy="2444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73" name="Rectangle 159">
            <a:extLst>
              <a:ext uri="{FF2B5EF4-FFF2-40B4-BE49-F238E27FC236}">
                <a16:creationId xmlns:a16="http://schemas.microsoft.com/office/drawing/2014/main" xmlns="" id="{B0DA3019-9222-4E55-9ECB-E8803F226EE7}"/>
              </a:ext>
            </a:extLst>
          </p:cNvPr>
          <p:cNvSpPr>
            <a:spLocks noChangeArrowheads="1"/>
          </p:cNvSpPr>
          <p:nvPr/>
        </p:nvSpPr>
        <p:spPr bwMode="auto">
          <a:xfrm>
            <a:off x="7370763" y="4209151"/>
            <a:ext cx="34925" cy="149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74" name="Rectangle 160">
            <a:extLst>
              <a:ext uri="{FF2B5EF4-FFF2-40B4-BE49-F238E27FC236}">
                <a16:creationId xmlns:a16="http://schemas.microsoft.com/office/drawing/2014/main" xmlns="" id="{FAB24EF7-4466-42E1-B357-069C48D7854D}"/>
              </a:ext>
            </a:extLst>
          </p:cNvPr>
          <p:cNvSpPr>
            <a:spLocks noChangeArrowheads="1"/>
          </p:cNvSpPr>
          <p:nvPr/>
        </p:nvSpPr>
        <p:spPr bwMode="auto">
          <a:xfrm>
            <a:off x="7424738" y="4205976"/>
            <a:ext cx="34925" cy="1524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75" name="Rectangle 161">
            <a:extLst>
              <a:ext uri="{FF2B5EF4-FFF2-40B4-BE49-F238E27FC236}">
                <a16:creationId xmlns:a16="http://schemas.microsoft.com/office/drawing/2014/main" xmlns="" id="{12A978CA-C461-4600-9E5F-83F2D48E3F4B}"/>
              </a:ext>
            </a:extLst>
          </p:cNvPr>
          <p:cNvSpPr>
            <a:spLocks noChangeArrowheads="1"/>
          </p:cNvSpPr>
          <p:nvPr/>
        </p:nvSpPr>
        <p:spPr bwMode="auto">
          <a:xfrm>
            <a:off x="7475538" y="4244076"/>
            <a:ext cx="38100" cy="1143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76" name="Rectangle 162">
            <a:extLst>
              <a:ext uri="{FF2B5EF4-FFF2-40B4-BE49-F238E27FC236}">
                <a16:creationId xmlns:a16="http://schemas.microsoft.com/office/drawing/2014/main" xmlns="" id="{F7FE23E8-B873-4203-94E0-968876F9E5AE}"/>
              </a:ext>
            </a:extLst>
          </p:cNvPr>
          <p:cNvSpPr>
            <a:spLocks noChangeArrowheads="1"/>
          </p:cNvSpPr>
          <p:nvPr/>
        </p:nvSpPr>
        <p:spPr bwMode="auto">
          <a:xfrm>
            <a:off x="7529513" y="4259951"/>
            <a:ext cx="38100" cy="984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77" name="Rectangle 163">
            <a:extLst>
              <a:ext uri="{FF2B5EF4-FFF2-40B4-BE49-F238E27FC236}">
                <a16:creationId xmlns:a16="http://schemas.microsoft.com/office/drawing/2014/main" xmlns="" id="{EBBEAAC8-93B3-45AB-8088-8BEB990619D5}"/>
              </a:ext>
            </a:extLst>
          </p:cNvPr>
          <p:cNvSpPr>
            <a:spLocks noChangeArrowheads="1"/>
          </p:cNvSpPr>
          <p:nvPr/>
        </p:nvSpPr>
        <p:spPr bwMode="auto">
          <a:xfrm>
            <a:off x="7637463" y="4326626"/>
            <a:ext cx="34925" cy="317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78" name="Rectangle 164">
            <a:extLst>
              <a:ext uri="{FF2B5EF4-FFF2-40B4-BE49-F238E27FC236}">
                <a16:creationId xmlns:a16="http://schemas.microsoft.com/office/drawing/2014/main" xmlns="" id="{46C552A9-6346-4F54-8B4C-21C4BCD6C2C6}"/>
              </a:ext>
            </a:extLst>
          </p:cNvPr>
          <p:cNvSpPr>
            <a:spLocks noChangeArrowheads="1"/>
          </p:cNvSpPr>
          <p:nvPr/>
        </p:nvSpPr>
        <p:spPr bwMode="auto">
          <a:xfrm>
            <a:off x="7900988" y="4358376"/>
            <a:ext cx="38100" cy="1524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79" name="Rectangle 165">
            <a:extLst>
              <a:ext uri="{FF2B5EF4-FFF2-40B4-BE49-F238E27FC236}">
                <a16:creationId xmlns:a16="http://schemas.microsoft.com/office/drawing/2014/main" xmlns="" id="{16728643-D10F-4D4A-9E1E-1A679500C111}"/>
              </a:ext>
            </a:extLst>
          </p:cNvPr>
          <p:cNvSpPr>
            <a:spLocks noChangeArrowheads="1"/>
          </p:cNvSpPr>
          <p:nvPr/>
        </p:nvSpPr>
        <p:spPr bwMode="auto">
          <a:xfrm>
            <a:off x="8115300" y="4358376"/>
            <a:ext cx="34925" cy="4095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80" name="Rectangle 166">
            <a:extLst>
              <a:ext uri="{FF2B5EF4-FFF2-40B4-BE49-F238E27FC236}">
                <a16:creationId xmlns:a16="http://schemas.microsoft.com/office/drawing/2014/main" xmlns="" id="{2645BC76-2E77-451F-A2F2-CAE494C5C38C}"/>
              </a:ext>
            </a:extLst>
          </p:cNvPr>
          <p:cNvSpPr>
            <a:spLocks noChangeArrowheads="1"/>
          </p:cNvSpPr>
          <p:nvPr/>
        </p:nvSpPr>
        <p:spPr bwMode="auto">
          <a:xfrm>
            <a:off x="8328025" y="4358376"/>
            <a:ext cx="34925" cy="8826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81" name="Rectangle 167">
            <a:extLst>
              <a:ext uri="{FF2B5EF4-FFF2-40B4-BE49-F238E27FC236}">
                <a16:creationId xmlns:a16="http://schemas.microsoft.com/office/drawing/2014/main" xmlns="" id="{B74E5BDF-84DE-42B1-86CF-7AABDAEACED3}"/>
              </a:ext>
            </a:extLst>
          </p:cNvPr>
          <p:cNvSpPr>
            <a:spLocks noChangeArrowheads="1"/>
          </p:cNvSpPr>
          <p:nvPr/>
        </p:nvSpPr>
        <p:spPr bwMode="auto">
          <a:xfrm>
            <a:off x="8432800" y="4358376"/>
            <a:ext cx="38100" cy="13239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82" name="Rectangle 168">
            <a:extLst>
              <a:ext uri="{FF2B5EF4-FFF2-40B4-BE49-F238E27FC236}">
                <a16:creationId xmlns:a16="http://schemas.microsoft.com/office/drawing/2014/main" xmlns="" id="{4BC00807-DE0F-46A8-889D-6753AE9FD36A}"/>
              </a:ext>
            </a:extLst>
          </p:cNvPr>
          <p:cNvSpPr>
            <a:spLocks noChangeArrowheads="1"/>
          </p:cNvSpPr>
          <p:nvPr/>
        </p:nvSpPr>
        <p:spPr bwMode="auto">
          <a:xfrm>
            <a:off x="8486775" y="4361551"/>
            <a:ext cx="38100" cy="14954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83" name="Rectangle 169">
            <a:extLst>
              <a:ext uri="{FF2B5EF4-FFF2-40B4-BE49-F238E27FC236}">
                <a16:creationId xmlns:a16="http://schemas.microsoft.com/office/drawing/2014/main" xmlns="" id="{A59BDA76-BC92-4BD2-8530-A8EFC5B96EA1}"/>
              </a:ext>
            </a:extLst>
          </p:cNvPr>
          <p:cNvSpPr>
            <a:spLocks noChangeArrowheads="1"/>
          </p:cNvSpPr>
          <p:nvPr/>
        </p:nvSpPr>
        <p:spPr bwMode="auto">
          <a:xfrm>
            <a:off x="7583488" y="4301226"/>
            <a:ext cx="38100" cy="571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84" name="Rectangle 170">
            <a:extLst>
              <a:ext uri="{FF2B5EF4-FFF2-40B4-BE49-F238E27FC236}">
                <a16:creationId xmlns:a16="http://schemas.microsoft.com/office/drawing/2014/main" xmlns="" id="{113AE641-150C-4B1C-8ED0-EB53746B6A07}"/>
              </a:ext>
            </a:extLst>
          </p:cNvPr>
          <p:cNvSpPr>
            <a:spLocks noChangeArrowheads="1"/>
          </p:cNvSpPr>
          <p:nvPr/>
        </p:nvSpPr>
        <p:spPr bwMode="auto">
          <a:xfrm>
            <a:off x="7688263" y="4343295"/>
            <a:ext cx="38100" cy="18288"/>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85" name="Rectangle 171">
            <a:extLst>
              <a:ext uri="{FF2B5EF4-FFF2-40B4-BE49-F238E27FC236}">
                <a16:creationId xmlns:a16="http://schemas.microsoft.com/office/drawing/2014/main" xmlns="" id="{08C77A8B-4719-4E37-BC00-B07DF4F74FD9}"/>
              </a:ext>
            </a:extLst>
          </p:cNvPr>
          <p:cNvSpPr>
            <a:spLocks noChangeArrowheads="1"/>
          </p:cNvSpPr>
          <p:nvPr/>
        </p:nvSpPr>
        <p:spPr bwMode="auto">
          <a:xfrm>
            <a:off x="8008938" y="4358376"/>
            <a:ext cx="38100" cy="1809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86" name="Rectangle 172">
            <a:extLst>
              <a:ext uri="{FF2B5EF4-FFF2-40B4-BE49-F238E27FC236}">
                <a16:creationId xmlns:a16="http://schemas.microsoft.com/office/drawing/2014/main" xmlns="" id="{2937C134-4FAB-40A4-8BD6-B02F81BE1668}"/>
              </a:ext>
            </a:extLst>
          </p:cNvPr>
          <p:cNvSpPr>
            <a:spLocks noChangeArrowheads="1"/>
          </p:cNvSpPr>
          <p:nvPr/>
        </p:nvSpPr>
        <p:spPr bwMode="auto">
          <a:xfrm>
            <a:off x="8220075" y="4358376"/>
            <a:ext cx="38100" cy="4508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87" name="Rectangle 173">
            <a:extLst>
              <a:ext uri="{FF2B5EF4-FFF2-40B4-BE49-F238E27FC236}">
                <a16:creationId xmlns:a16="http://schemas.microsoft.com/office/drawing/2014/main" xmlns="" id="{22B2C789-1BF9-4355-A7EA-9A3CD65F9437}"/>
              </a:ext>
            </a:extLst>
          </p:cNvPr>
          <p:cNvSpPr>
            <a:spLocks noChangeArrowheads="1"/>
          </p:cNvSpPr>
          <p:nvPr/>
        </p:nvSpPr>
        <p:spPr bwMode="auto">
          <a:xfrm>
            <a:off x="7954963" y="4358376"/>
            <a:ext cx="38100" cy="1746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88" name="Rectangle 174">
            <a:extLst>
              <a:ext uri="{FF2B5EF4-FFF2-40B4-BE49-F238E27FC236}">
                <a16:creationId xmlns:a16="http://schemas.microsoft.com/office/drawing/2014/main" xmlns="" id="{FF64D0B3-3DC8-4DD4-9953-54D3652EBA66}"/>
              </a:ext>
            </a:extLst>
          </p:cNvPr>
          <p:cNvSpPr>
            <a:spLocks noChangeArrowheads="1"/>
          </p:cNvSpPr>
          <p:nvPr/>
        </p:nvSpPr>
        <p:spPr bwMode="auto">
          <a:xfrm>
            <a:off x="8166100" y="4358376"/>
            <a:ext cx="38100" cy="4476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89" name="Rectangle 175">
            <a:extLst>
              <a:ext uri="{FF2B5EF4-FFF2-40B4-BE49-F238E27FC236}">
                <a16:creationId xmlns:a16="http://schemas.microsoft.com/office/drawing/2014/main" xmlns="" id="{B36A4D96-9F55-42A0-9AE9-AE8C077E31F3}"/>
              </a:ext>
            </a:extLst>
          </p:cNvPr>
          <p:cNvSpPr>
            <a:spLocks noChangeArrowheads="1"/>
          </p:cNvSpPr>
          <p:nvPr/>
        </p:nvSpPr>
        <p:spPr bwMode="auto">
          <a:xfrm>
            <a:off x="8274050" y="4358376"/>
            <a:ext cx="34925" cy="7270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90" name="Rectangle 176">
            <a:extLst>
              <a:ext uri="{FF2B5EF4-FFF2-40B4-BE49-F238E27FC236}">
                <a16:creationId xmlns:a16="http://schemas.microsoft.com/office/drawing/2014/main" xmlns="" id="{EC42A5ED-9804-4F33-9E42-E338FB64DF40}"/>
              </a:ext>
            </a:extLst>
          </p:cNvPr>
          <p:cNvSpPr>
            <a:spLocks noChangeArrowheads="1"/>
          </p:cNvSpPr>
          <p:nvPr/>
        </p:nvSpPr>
        <p:spPr bwMode="auto">
          <a:xfrm>
            <a:off x="8378825" y="4358376"/>
            <a:ext cx="38100" cy="996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91" name="Rectangle 177">
            <a:extLst>
              <a:ext uri="{FF2B5EF4-FFF2-40B4-BE49-F238E27FC236}">
                <a16:creationId xmlns:a16="http://schemas.microsoft.com/office/drawing/2014/main" xmlns="" id="{8D434DE8-8CA6-4FBD-A643-70AFF32CF3FC}"/>
              </a:ext>
            </a:extLst>
          </p:cNvPr>
          <p:cNvSpPr>
            <a:spLocks noChangeArrowheads="1"/>
          </p:cNvSpPr>
          <p:nvPr/>
        </p:nvSpPr>
        <p:spPr bwMode="auto">
          <a:xfrm>
            <a:off x="7850188" y="4358376"/>
            <a:ext cx="34925" cy="1016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92" name="Rectangle 178">
            <a:extLst>
              <a:ext uri="{FF2B5EF4-FFF2-40B4-BE49-F238E27FC236}">
                <a16:creationId xmlns:a16="http://schemas.microsoft.com/office/drawing/2014/main" xmlns="" id="{D9096F63-3BF1-41BC-BA5F-ADE9FD11E2E8}"/>
              </a:ext>
            </a:extLst>
          </p:cNvPr>
          <p:cNvSpPr>
            <a:spLocks noChangeArrowheads="1"/>
          </p:cNvSpPr>
          <p:nvPr/>
        </p:nvSpPr>
        <p:spPr bwMode="auto">
          <a:xfrm>
            <a:off x="8062913" y="4358376"/>
            <a:ext cx="33338" cy="2476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solidFill>
                <a:srgbClr val="D52B1E"/>
              </a:solidFill>
              <a:latin typeface="Calibri"/>
            </a:endParaRPr>
          </a:p>
        </p:txBody>
      </p:sp>
      <p:sp>
        <p:nvSpPr>
          <p:cNvPr id="393" name="Rectangle 163">
            <a:extLst>
              <a:ext uri="{FF2B5EF4-FFF2-40B4-BE49-F238E27FC236}">
                <a16:creationId xmlns:a16="http://schemas.microsoft.com/office/drawing/2014/main" xmlns="" id="{4F3AFB1D-2B02-4EAB-B477-49CFDE5B06F7}"/>
              </a:ext>
            </a:extLst>
          </p:cNvPr>
          <p:cNvSpPr>
            <a:spLocks noChangeArrowheads="1"/>
          </p:cNvSpPr>
          <p:nvPr/>
        </p:nvSpPr>
        <p:spPr bwMode="auto">
          <a:xfrm>
            <a:off x="7747000" y="4349232"/>
            <a:ext cx="34925" cy="9144"/>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grpSp>
        <p:nvGrpSpPr>
          <p:cNvPr id="394" name="Group 393">
            <a:extLst>
              <a:ext uri="{FF2B5EF4-FFF2-40B4-BE49-F238E27FC236}">
                <a16:creationId xmlns:a16="http://schemas.microsoft.com/office/drawing/2014/main" xmlns="" id="{C4888789-9D32-4F21-872F-CC7D265F8CF5}"/>
              </a:ext>
            </a:extLst>
          </p:cNvPr>
          <p:cNvGrpSpPr/>
          <p:nvPr/>
        </p:nvGrpSpPr>
        <p:grpSpPr>
          <a:xfrm>
            <a:off x="6259513" y="2764526"/>
            <a:ext cx="2335213" cy="3190875"/>
            <a:chOff x="6259513" y="2454275"/>
            <a:chExt cx="2335213" cy="3190875"/>
          </a:xfrm>
        </p:grpSpPr>
        <p:sp>
          <p:nvSpPr>
            <p:cNvPr id="395" name="Line 128">
              <a:extLst>
                <a:ext uri="{FF2B5EF4-FFF2-40B4-BE49-F238E27FC236}">
                  <a16:creationId xmlns:a16="http://schemas.microsoft.com/office/drawing/2014/main" xmlns="" id="{966FFBD2-793B-4AF0-9939-E196599556BE}"/>
                </a:ext>
              </a:extLst>
            </p:cNvPr>
            <p:cNvSpPr>
              <a:spLocks noChangeShapeType="1"/>
            </p:cNvSpPr>
            <p:nvPr/>
          </p:nvSpPr>
          <p:spPr bwMode="auto">
            <a:xfrm>
              <a:off x="6310313" y="4549775"/>
              <a:ext cx="2284413" cy="0"/>
            </a:xfrm>
            <a:prstGeom prst="line">
              <a:avLst/>
            </a:prstGeom>
            <a:noFill/>
            <a:ln w="19050" cap="flat">
              <a:solidFill>
                <a:srgbClr val="00000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96" name="Line 129">
              <a:extLst>
                <a:ext uri="{FF2B5EF4-FFF2-40B4-BE49-F238E27FC236}">
                  <a16:creationId xmlns:a16="http://schemas.microsoft.com/office/drawing/2014/main" xmlns="" id="{256326E3-5C03-4E7E-A543-73A172D0706E}"/>
                </a:ext>
              </a:extLst>
            </p:cNvPr>
            <p:cNvSpPr>
              <a:spLocks noChangeShapeType="1"/>
            </p:cNvSpPr>
            <p:nvPr/>
          </p:nvSpPr>
          <p:spPr bwMode="auto">
            <a:xfrm>
              <a:off x="6310313" y="3740150"/>
              <a:ext cx="2284413" cy="0"/>
            </a:xfrm>
            <a:prstGeom prst="line">
              <a:avLst/>
            </a:prstGeom>
            <a:noFill/>
            <a:ln w="19050" cap="flat">
              <a:solidFill>
                <a:srgbClr val="000000"/>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397" name="Line 130">
              <a:extLst>
                <a:ext uri="{FF2B5EF4-FFF2-40B4-BE49-F238E27FC236}">
                  <a16:creationId xmlns:a16="http://schemas.microsoft.com/office/drawing/2014/main" xmlns="" id="{9D71D0C2-F5A8-4A7E-9C7C-E4A78E482B41}"/>
                </a:ext>
              </a:extLst>
            </p:cNvPr>
            <p:cNvSpPr>
              <a:spLocks noChangeShapeType="1"/>
            </p:cNvSpPr>
            <p:nvPr/>
          </p:nvSpPr>
          <p:spPr bwMode="auto">
            <a:xfrm>
              <a:off x="6310313" y="4048125"/>
              <a:ext cx="2284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grpSp>
          <p:nvGrpSpPr>
            <p:cNvPr id="398" name="Group 397">
              <a:extLst>
                <a:ext uri="{FF2B5EF4-FFF2-40B4-BE49-F238E27FC236}">
                  <a16:creationId xmlns:a16="http://schemas.microsoft.com/office/drawing/2014/main" xmlns="" id="{0FE1C185-AFFE-4C30-86F6-D5B58A46BB54}"/>
                </a:ext>
              </a:extLst>
            </p:cNvPr>
            <p:cNvGrpSpPr/>
            <p:nvPr/>
          </p:nvGrpSpPr>
          <p:grpSpPr>
            <a:xfrm>
              <a:off x="6259513" y="2454275"/>
              <a:ext cx="50800" cy="3190875"/>
              <a:chOff x="6218238" y="2454275"/>
              <a:chExt cx="92075" cy="3190875"/>
            </a:xfrm>
          </p:grpSpPr>
          <p:sp>
            <p:nvSpPr>
              <p:cNvPr id="399" name="Line 127">
                <a:extLst>
                  <a:ext uri="{FF2B5EF4-FFF2-40B4-BE49-F238E27FC236}">
                    <a16:creationId xmlns:a16="http://schemas.microsoft.com/office/drawing/2014/main" xmlns="" id="{61139114-7A39-43F2-8512-8935A0D2D92C}"/>
                  </a:ext>
                </a:extLst>
              </p:cNvPr>
              <p:cNvSpPr>
                <a:spLocks noChangeShapeType="1"/>
              </p:cNvSpPr>
              <p:nvPr/>
            </p:nvSpPr>
            <p:spPr bwMode="auto">
              <a:xfrm>
                <a:off x="6310313" y="2454275"/>
                <a:ext cx="0" cy="3190875"/>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400" name="Line 131">
                <a:extLst>
                  <a:ext uri="{FF2B5EF4-FFF2-40B4-BE49-F238E27FC236}">
                    <a16:creationId xmlns:a16="http://schemas.microsoft.com/office/drawing/2014/main" xmlns="" id="{5B4A471D-92A0-43E5-8759-6CC7D52B76A8}"/>
                  </a:ext>
                </a:extLst>
              </p:cNvPr>
              <p:cNvSpPr>
                <a:spLocks noChangeShapeType="1"/>
              </p:cNvSpPr>
              <p:nvPr/>
            </p:nvSpPr>
            <p:spPr bwMode="auto">
              <a:xfrm>
                <a:off x="6218238" y="24542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401" name="Line 132">
                <a:extLst>
                  <a:ext uri="{FF2B5EF4-FFF2-40B4-BE49-F238E27FC236}">
                    <a16:creationId xmlns:a16="http://schemas.microsoft.com/office/drawing/2014/main" xmlns="" id="{DE005573-F668-4458-9C70-75E4825C21CB}"/>
                  </a:ext>
                </a:extLst>
              </p:cNvPr>
              <p:cNvSpPr>
                <a:spLocks noChangeShapeType="1"/>
              </p:cNvSpPr>
              <p:nvPr/>
            </p:nvSpPr>
            <p:spPr bwMode="auto">
              <a:xfrm>
                <a:off x="6218238" y="28511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402" name="Line 133">
                <a:extLst>
                  <a:ext uri="{FF2B5EF4-FFF2-40B4-BE49-F238E27FC236}">
                    <a16:creationId xmlns:a16="http://schemas.microsoft.com/office/drawing/2014/main" xmlns="" id="{C243E47C-AFD9-47D8-9E7C-417C27F4B3B3}"/>
                  </a:ext>
                </a:extLst>
              </p:cNvPr>
              <p:cNvSpPr>
                <a:spLocks noChangeShapeType="1"/>
              </p:cNvSpPr>
              <p:nvPr/>
            </p:nvSpPr>
            <p:spPr bwMode="auto">
              <a:xfrm>
                <a:off x="6218238" y="32512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403" name="Line 134">
                <a:extLst>
                  <a:ext uri="{FF2B5EF4-FFF2-40B4-BE49-F238E27FC236}">
                    <a16:creationId xmlns:a16="http://schemas.microsoft.com/office/drawing/2014/main" xmlns="" id="{BD80BFCF-7C65-40CB-A3A8-6C136B2C12B7}"/>
                  </a:ext>
                </a:extLst>
              </p:cNvPr>
              <p:cNvSpPr>
                <a:spLocks noChangeShapeType="1"/>
              </p:cNvSpPr>
              <p:nvPr/>
            </p:nvSpPr>
            <p:spPr bwMode="auto">
              <a:xfrm>
                <a:off x="6218238" y="36512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404" name="Line 135">
                <a:extLst>
                  <a:ext uri="{FF2B5EF4-FFF2-40B4-BE49-F238E27FC236}">
                    <a16:creationId xmlns:a16="http://schemas.microsoft.com/office/drawing/2014/main" xmlns="" id="{2288310D-D93C-434F-AC5C-D24104C746F8}"/>
                  </a:ext>
                </a:extLst>
              </p:cNvPr>
              <p:cNvSpPr>
                <a:spLocks noChangeShapeType="1"/>
              </p:cNvSpPr>
              <p:nvPr/>
            </p:nvSpPr>
            <p:spPr bwMode="auto">
              <a:xfrm>
                <a:off x="6218238" y="40481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405" name="Line 136">
                <a:extLst>
                  <a:ext uri="{FF2B5EF4-FFF2-40B4-BE49-F238E27FC236}">
                    <a16:creationId xmlns:a16="http://schemas.microsoft.com/office/drawing/2014/main" xmlns="" id="{19A2625E-C794-4716-9394-D53E56D71DC4}"/>
                  </a:ext>
                </a:extLst>
              </p:cNvPr>
              <p:cNvSpPr>
                <a:spLocks noChangeShapeType="1"/>
              </p:cNvSpPr>
              <p:nvPr/>
            </p:nvSpPr>
            <p:spPr bwMode="auto">
              <a:xfrm>
                <a:off x="6218238" y="44481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406" name="Line 137">
                <a:extLst>
                  <a:ext uri="{FF2B5EF4-FFF2-40B4-BE49-F238E27FC236}">
                    <a16:creationId xmlns:a16="http://schemas.microsoft.com/office/drawing/2014/main" xmlns="" id="{C00B1AB9-EAA1-4D5B-AEBB-5342613B0FED}"/>
                  </a:ext>
                </a:extLst>
              </p:cNvPr>
              <p:cNvSpPr>
                <a:spLocks noChangeShapeType="1"/>
              </p:cNvSpPr>
              <p:nvPr/>
            </p:nvSpPr>
            <p:spPr bwMode="auto">
              <a:xfrm>
                <a:off x="6218238" y="48482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407" name="Line 138">
                <a:extLst>
                  <a:ext uri="{FF2B5EF4-FFF2-40B4-BE49-F238E27FC236}">
                    <a16:creationId xmlns:a16="http://schemas.microsoft.com/office/drawing/2014/main" xmlns="" id="{E95CAF71-A00D-4279-91E8-454ECED57BF6}"/>
                  </a:ext>
                </a:extLst>
              </p:cNvPr>
              <p:cNvSpPr>
                <a:spLocks noChangeShapeType="1"/>
              </p:cNvSpPr>
              <p:nvPr/>
            </p:nvSpPr>
            <p:spPr bwMode="auto">
              <a:xfrm>
                <a:off x="6218238" y="52451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sp>
            <p:nvSpPr>
              <p:cNvPr id="408" name="Line 139">
                <a:extLst>
                  <a:ext uri="{FF2B5EF4-FFF2-40B4-BE49-F238E27FC236}">
                    <a16:creationId xmlns:a16="http://schemas.microsoft.com/office/drawing/2014/main" xmlns="" id="{99E3B560-94F5-43FF-A8FF-7D141C4A36C7}"/>
                  </a:ext>
                </a:extLst>
              </p:cNvPr>
              <p:cNvSpPr>
                <a:spLocks noChangeShapeType="1"/>
              </p:cNvSpPr>
              <p:nvPr/>
            </p:nvSpPr>
            <p:spPr bwMode="auto">
              <a:xfrm>
                <a:off x="6218238" y="56451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solidFill>
                    <a:srgbClr val="D52B1E"/>
                  </a:solidFill>
                  <a:latin typeface="Calibri"/>
                </a:endParaRPr>
              </a:p>
            </p:txBody>
          </p:sp>
        </p:grpSp>
      </p:grpSp>
      <p:sp>
        <p:nvSpPr>
          <p:cNvPr id="409" name="TextBox 408">
            <a:extLst>
              <a:ext uri="{FF2B5EF4-FFF2-40B4-BE49-F238E27FC236}">
                <a16:creationId xmlns:a16="http://schemas.microsoft.com/office/drawing/2014/main" xmlns="" id="{D62031B4-B724-46CD-BA7D-691182C70A33}"/>
              </a:ext>
            </a:extLst>
          </p:cNvPr>
          <p:cNvSpPr txBox="1"/>
          <p:nvPr/>
        </p:nvSpPr>
        <p:spPr>
          <a:xfrm>
            <a:off x="341864" y="2647579"/>
            <a:ext cx="498855" cy="3462486"/>
          </a:xfrm>
          <a:prstGeom prst="rect">
            <a:avLst/>
          </a:prstGeom>
          <a:noFill/>
        </p:spPr>
        <p:txBody>
          <a:bodyPr wrap="none" rtlCol="0">
            <a:spAutoFit/>
          </a:bodyPr>
          <a:lstStyle/>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100</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0</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fr-FR" sz="1100" dirty="0">
                <a:solidFill>
                  <a:srgbClr val="000000"/>
                </a:solidFill>
                <a:latin typeface="Arial" panose="020B0604020202020204" pitchFamily="34" charset="0"/>
                <a:cs typeface="Arial" panose="020B0604020202020204" pitchFamily="34" charset="0"/>
              </a:rPr>
              <a:t>–</a:t>
            </a:r>
            <a:r>
              <a:rPr lang="fr-FR" sz="1100" dirty="0" smtClean="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fr-FR" sz="1100" dirty="0">
                <a:solidFill>
                  <a:srgbClr val="000000"/>
                </a:solidFill>
                <a:latin typeface="Arial" panose="020B0604020202020204" pitchFamily="34" charset="0"/>
                <a:cs typeface="Arial" panose="020B0604020202020204" pitchFamily="34" charset="0"/>
              </a:rPr>
              <a:t>–</a:t>
            </a:r>
            <a:r>
              <a:rPr lang="fr-FR" sz="1100" dirty="0" smtClean="0">
                <a:solidFill>
                  <a:srgbClr val="000000"/>
                </a:solidFill>
                <a:latin typeface="Arial" panose="020B0604020202020204" pitchFamily="34" charset="0"/>
                <a:cs typeface="Arial" panose="020B0604020202020204" pitchFamily="34" charset="0"/>
              </a:rPr>
              <a:t>100</a:t>
            </a:r>
            <a:endParaRPr lang="fr-FR" sz="1100" dirty="0">
              <a:solidFill>
                <a:srgbClr val="000000"/>
              </a:solidFill>
              <a:latin typeface="Arial" panose="020B0604020202020204" pitchFamily="34" charset="0"/>
              <a:cs typeface="Arial" panose="020B0604020202020204" pitchFamily="34" charset="0"/>
            </a:endParaRPr>
          </a:p>
        </p:txBody>
      </p:sp>
      <p:sp>
        <p:nvSpPr>
          <p:cNvPr id="410" name="TextBox 409">
            <a:extLst>
              <a:ext uri="{FF2B5EF4-FFF2-40B4-BE49-F238E27FC236}">
                <a16:creationId xmlns:a16="http://schemas.microsoft.com/office/drawing/2014/main" xmlns="" id="{0FA0CBFB-978F-4D6B-B593-B8BC205BABA0}"/>
              </a:ext>
            </a:extLst>
          </p:cNvPr>
          <p:cNvSpPr txBox="1"/>
          <p:nvPr/>
        </p:nvSpPr>
        <p:spPr>
          <a:xfrm rot="16200000">
            <a:off x="-1888351" y="4287771"/>
            <a:ext cx="4379399" cy="261610"/>
          </a:xfrm>
          <a:prstGeom prst="rect">
            <a:avLst/>
          </a:prstGeom>
          <a:noFill/>
        </p:spPr>
        <p:txBody>
          <a:bodyPr wrap="none" rtlCol="0">
            <a:spAutoFit/>
          </a:bodyPr>
          <a:lstStyle/>
          <a:p>
            <a:pPr algn="ctr" defTabSz="457200" fontAlgn="auto">
              <a:spcBef>
                <a:spcPts val="0"/>
              </a:spcBef>
              <a:spcAft>
                <a:spcPts val="0"/>
              </a:spcAft>
            </a:pPr>
            <a:r>
              <a:rPr lang="fr-FR" sz="1100" dirty="0" smtClean="0">
                <a:solidFill>
                  <a:srgbClr val="4D4D4D"/>
                </a:solidFill>
                <a:latin typeface="Arial" panose="020B0604020202020204" pitchFamily="34" charset="0"/>
                <a:cs typeface="Arial" panose="020B0604020202020204" pitchFamily="34" charset="0"/>
              </a:rPr>
              <a:t>Réduction maximale des lésions cibles par rapport à l’inclusion, %</a:t>
            </a:r>
            <a:endParaRPr lang="fr-FR" sz="1100" dirty="0">
              <a:solidFill>
                <a:srgbClr val="4D4D4D"/>
              </a:solidFill>
              <a:latin typeface="Arial" panose="020B0604020202020204" pitchFamily="34" charset="0"/>
              <a:cs typeface="Arial" panose="020B0604020202020204" pitchFamily="34" charset="0"/>
            </a:endParaRPr>
          </a:p>
        </p:txBody>
      </p:sp>
      <p:sp>
        <p:nvSpPr>
          <p:cNvPr id="411" name="TextBox 410">
            <a:extLst>
              <a:ext uri="{FF2B5EF4-FFF2-40B4-BE49-F238E27FC236}">
                <a16:creationId xmlns:a16="http://schemas.microsoft.com/office/drawing/2014/main" xmlns="" id="{84BF21E1-9171-4984-B7FF-974D3DF44072}"/>
              </a:ext>
            </a:extLst>
          </p:cNvPr>
          <p:cNvSpPr txBox="1"/>
          <p:nvPr/>
        </p:nvSpPr>
        <p:spPr>
          <a:xfrm>
            <a:off x="3070777" y="2647579"/>
            <a:ext cx="498855" cy="3462486"/>
          </a:xfrm>
          <a:prstGeom prst="rect">
            <a:avLst/>
          </a:prstGeom>
          <a:noFill/>
        </p:spPr>
        <p:txBody>
          <a:bodyPr wrap="none" rtlCol="0">
            <a:spAutoFit/>
          </a:bodyPr>
          <a:lstStyle/>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100</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0</a:t>
            </a:r>
          </a:p>
          <a:p>
            <a:pPr algn="r" defTabSz="457200" fontAlgn="auto">
              <a:spcBef>
                <a:spcPts val="0"/>
              </a:spcBef>
              <a:spcAft>
                <a:spcPts val="1800"/>
              </a:spcAft>
            </a:pPr>
            <a:r>
              <a:rPr lang="fr-FR" sz="1100" dirty="0">
                <a:solidFill>
                  <a:srgbClr val="000000"/>
                </a:solidFill>
                <a:latin typeface="Arial" panose="020B0604020202020204" pitchFamily="34" charset="0"/>
                <a:cs typeface="Arial" panose="020B0604020202020204" pitchFamily="34" charset="0"/>
              </a:rPr>
              <a:t>–</a:t>
            </a:r>
            <a:r>
              <a:rPr lang="fr-FR" sz="1100" dirty="0" smtClean="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fr-FR" sz="1100" dirty="0">
                <a:solidFill>
                  <a:srgbClr val="000000"/>
                </a:solidFill>
                <a:latin typeface="Arial" panose="020B0604020202020204" pitchFamily="34" charset="0"/>
                <a:cs typeface="Arial" panose="020B0604020202020204" pitchFamily="34" charset="0"/>
              </a:rPr>
              <a:t>–</a:t>
            </a:r>
            <a:r>
              <a:rPr lang="fr-FR" sz="1100" dirty="0" smtClean="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fr-FR" sz="1100" dirty="0">
                <a:solidFill>
                  <a:srgbClr val="000000"/>
                </a:solidFill>
                <a:latin typeface="Arial" panose="020B0604020202020204" pitchFamily="34" charset="0"/>
                <a:cs typeface="Arial" panose="020B0604020202020204" pitchFamily="34" charset="0"/>
              </a:rPr>
              <a:t>–</a:t>
            </a:r>
            <a:r>
              <a:rPr lang="fr-FR" sz="1100" dirty="0" smtClean="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–100</a:t>
            </a:r>
            <a:endParaRPr lang="fr-FR" sz="1100" dirty="0">
              <a:solidFill>
                <a:srgbClr val="000000"/>
              </a:solidFill>
              <a:latin typeface="Arial" panose="020B0604020202020204" pitchFamily="34" charset="0"/>
              <a:cs typeface="Arial" panose="020B0604020202020204" pitchFamily="34" charset="0"/>
            </a:endParaRPr>
          </a:p>
        </p:txBody>
      </p:sp>
      <p:sp>
        <p:nvSpPr>
          <p:cNvPr id="412" name="TextBox 411">
            <a:extLst>
              <a:ext uri="{FF2B5EF4-FFF2-40B4-BE49-F238E27FC236}">
                <a16:creationId xmlns:a16="http://schemas.microsoft.com/office/drawing/2014/main" xmlns="" id="{C1FBE513-B35D-450E-A726-A8DD75950ECC}"/>
              </a:ext>
            </a:extLst>
          </p:cNvPr>
          <p:cNvSpPr txBox="1"/>
          <p:nvPr/>
        </p:nvSpPr>
        <p:spPr>
          <a:xfrm>
            <a:off x="5825805" y="2647579"/>
            <a:ext cx="498855" cy="3462486"/>
          </a:xfrm>
          <a:prstGeom prst="rect">
            <a:avLst/>
          </a:prstGeom>
          <a:noFill/>
        </p:spPr>
        <p:txBody>
          <a:bodyPr wrap="none" rtlCol="0">
            <a:spAutoFit/>
          </a:bodyPr>
          <a:lstStyle/>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100</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fr-FR" sz="1100" dirty="0" smtClean="0">
                <a:solidFill>
                  <a:srgbClr val="000000"/>
                </a:solidFill>
                <a:latin typeface="Arial" panose="020B0604020202020204" pitchFamily="34" charset="0"/>
                <a:cs typeface="Arial" panose="020B0604020202020204" pitchFamily="34" charset="0"/>
              </a:rPr>
              <a:t>0</a:t>
            </a:r>
          </a:p>
          <a:p>
            <a:pPr algn="r" defTabSz="457200" fontAlgn="auto">
              <a:spcBef>
                <a:spcPts val="0"/>
              </a:spcBef>
              <a:spcAft>
                <a:spcPts val="1800"/>
              </a:spcAft>
            </a:pPr>
            <a:r>
              <a:rPr lang="fr-FR" sz="1100" dirty="0">
                <a:solidFill>
                  <a:srgbClr val="000000"/>
                </a:solidFill>
                <a:latin typeface="Arial" panose="020B0604020202020204" pitchFamily="34" charset="0"/>
                <a:cs typeface="Arial" panose="020B0604020202020204" pitchFamily="34" charset="0"/>
              </a:rPr>
              <a:t>–</a:t>
            </a:r>
            <a:r>
              <a:rPr lang="fr-FR" sz="1100" dirty="0" smtClean="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fr-FR" sz="1100" dirty="0">
                <a:solidFill>
                  <a:srgbClr val="000000"/>
                </a:solidFill>
                <a:latin typeface="Arial" panose="020B0604020202020204" pitchFamily="34" charset="0"/>
                <a:cs typeface="Arial" panose="020B0604020202020204" pitchFamily="34" charset="0"/>
              </a:rPr>
              <a:t>–</a:t>
            </a:r>
            <a:r>
              <a:rPr lang="fr-FR" sz="1100" dirty="0" smtClean="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fr-FR" sz="1100" dirty="0">
                <a:solidFill>
                  <a:srgbClr val="000000"/>
                </a:solidFill>
                <a:latin typeface="Arial" panose="020B0604020202020204" pitchFamily="34" charset="0"/>
                <a:cs typeface="Arial" panose="020B0604020202020204" pitchFamily="34" charset="0"/>
              </a:rPr>
              <a:t>–</a:t>
            </a:r>
            <a:r>
              <a:rPr lang="fr-FR" sz="1100" dirty="0" smtClean="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fr-FR" sz="1100" dirty="0">
                <a:solidFill>
                  <a:srgbClr val="000000"/>
                </a:solidFill>
                <a:latin typeface="Arial" panose="020B0604020202020204" pitchFamily="34" charset="0"/>
                <a:cs typeface="Arial" panose="020B0604020202020204" pitchFamily="34" charset="0"/>
              </a:rPr>
              <a:t>–</a:t>
            </a:r>
            <a:r>
              <a:rPr lang="fr-FR" sz="1100" dirty="0" smtClean="0">
                <a:solidFill>
                  <a:srgbClr val="000000"/>
                </a:solidFill>
                <a:latin typeface="Arial" panose="020B0604020202020204" pitchFamily="34" charset="0"/>
                <a:cs typeface="Arial" panose="020B0604020202020204" pitchFamily="34" charset="0"/>
              </a:rPr>
              <a:t>100</a:t>
            </a:r>
            <a:endParaRPr lang="fr-FR" sz="1100" dirty="0">
              <a:solidFill>
                <a:srgbClr val="000000"/>
              </a:solidFill>
              <a:latin typeface="Arial" panose="020B0604020202020204" pitchFamily="34" charset="0"/>
              <a:cs typeface="Arial" panose="020B0604020202020204" pitchFamily="34" charset="0"/>
            </a:endParaRPr>
          </a:p>
        </p:txBody>
      </p:sp>
      <p:grpSp>
        <p:nvGrpSpPr>
          <p:cNvPr id="413" name="Group 412">
            <a:extLst>
              <a:ext uri="{FF2B5EF4-FFF2-40B4-BE49-F238E27FC236}">
                <a16:creationId xmlns:a16="http://schemas.microsoft.com/office/drawing/2014/main" xmlns="" id="{5B363B9D-C83A-419C-B76E-C542D0E29322}"/>
              </a:ext>
            </a:extLst>
          </p:cNvPr>
          <p:cNvGrpSpPr/>
          <p:nvPr/>
        </p:nvGrpSpPr>
        <p:grpSpPr>
          <a:xfrm>
            <a:off x="2555137" y="6096000"/>
            <a:ext cx="5380190" cy="276999"/>
            <a:chOff x="2555137" y="5520938"/>
            <a:chExt cx="5380190" cy="276999"/>
          </a:xfrm>
        </p:grpSpPr>
        <p:sp>
          <p:nvSpPr>
            <p:cNvPr id="414" name="Rectangle 413">
              <a:extLst>
                <a:ext uri="{FF2B5EF4-FFF2-40B4-BE49-F238E27FC236}">
                  <a16:creationId xmlns:a16="http://schemas.microsoft.com/office/drawing/2014/main" xmlns="" id="{A6513007-65C3-4F09-B67F-B510FCB5A930}"/>
                </a:ext>
              </a:extLst>
            </p:cNvPr>
            <p:cNvSpPr/>
            <p:nvPr/>
          </p:nvSpPr>
          <p:spPr>
            <a:xfrm>
              <a:off x="2555137" y="5616948"/>
              <a:ext cx="92854" cy="92854"/>
            </a:xfrm>
            <a:prstGeom prst="rect">
              <a:avLst/>
            </a:prstGeom>
            <a:solidFill>
              <a:srgbClr val="263F6A">
                <a:lumMod val="75000"/>
              </a:srgbClr>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solidFill>
                  <a:srgbClr val="FFFFFF"/>
                </a:solidFill>
                <a:latin typeface="Calibri"/>
                <a:cs typeface="Arial"/>
              </a:endParaRPr>
            </a:p>
          </p:txBody>
        </p:sp>
        <p:sp>
          <p:nvSpPr>
            <p:cNvPr id="415" name="Rectangle 414">
              <a:extLst>
                <a:ext uri="{FF2B5EF4-FFF2-40B4-BE49-F238E27FC236}">
                  <a16:creationId xmlns:a16="http://schemas.microsoft.com/office/drawing/2014/main" xmlns="" id="{4BF11417-E1BB-41C1-97C3-7D9DB3A9F7AA}"/>
                </a:ext>
              </a:extLst>
            </p:cNvPr>
            <p:cNvSpPr/>
            <p:nvPr/>
          </p:nvSpPr>
          <p:spPr>
            <a:xfrm>
              <a:off x="3716492" y="5616948"/>
              <a:ext cx="92854" cy="92854"/>
            </a:xfrm>
            <a:prstGeom prst="rect">
              <a:avLst/>
            </a:prstGeom>
            <a:solidFill>
              <a:srgbClr val="263F6A">
                <a:lumMod val="60000"/>
                <a:lumOff val="40000"/>
              </a:srgbClr>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solidFill>
                  <a:srgbClr val="FFFFFF"/>
                </a:solidFill>
                <a:latin typeface="Calibri"/>
                <a:cs typeface="Arial"/>
              </a:endParaRPr>
            </a:p>
          </p:txBody>
        </p:sp>
        <p:sp>
          <p:nvSpPr>
            <p:cNvPr id="416" name="Rectangle 415">
              <a:extLst>
                <a:ext uri="{FF2B5EF4-FFF2-40B4-BE49-F238E27FC236}">
                  <a16:creationId xmlns:a16="http://schemas.microsoft.com/office/drawing/2014/main" xmlns="" id="{EF17D968-25FB-45EC-909D-A6CAA96ECCB3}"/>
                </a:ext>
              </a:extLst>
            </p:cNvPr>
            <p:cNvSpPr/>
            <p:nvPr/>
          </p:nvSpPr>
          <p:spPr>
            <a:xfrm>
              <a:off x="4856213" y="5616948"/>
              <a:ext cx="92854" cy="92854"/>
            </a:xfrm>
            <a:prstGeom prst="rect">
              <a:avLst/>
            </a:prstGeom>
            <a:solidFill>
              <a:srgbClr val="82786F"/>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solidFill>
                  <a:srgbClr val="FFFFFF"/>
                </a:solidFill>
                <a:latin typeface="Calibri"/>
                <a:cs typeface="Arial"/>
              </a:endParaRPr>
            </a:p>
          </p:txBody>
        </p:sp>
        <p:sp>
          <p:nvSpPr>
            <p:cNvPr id="417" name="TextBox 416">
              <a:extLst>
                <a:ext uri="{FF2B5EF4-FFF2-40B4-BE49-F238E27FC236}">
                  <a16:creationId xmlns:a16="http://schemas.microsoft.com/office/drawing/2014/main" xmlns="" id="{34F2CC41-8989-49E1-B889-330D88D8DC4C}"/>
                </a:ext>
              </a:extLst>
            </p:cNvPr>
            <p:cNvSpPr txBox="1"/>
            <p:nvPr/>
          </p:nvSpPr>
          <p:spPr>
            <a:xfrm>
              <a:off x="2620650" y="5520938"/>
              <a:ext cx="973343" cy="276999"/>
            </a:xfrm>
            <a:prstGeom prst="rect">
              <a:avLst/>
            </a:prstGeom>
            <a:noFill/>
          </p:spPr>
          <p:txBody>
            <a:bodyPr wrap="none" rtlCol="0">
              <a:spAutoFit/>
            </a:bodyPr>
            <a:lstStyle/>
            <a:p>
              <a:pPr defTabSz="457200" fontAlgn="auto">
                <a:spcBef>
                  <a:spcPts val="0"/>
                </a:spcBef>
                <a:spcAft>
                  <a:spcPts val="0"/>
                </a:spcAft>
                <a:defRPr/>
              </a:pPr>
              <a:r>
                <a:rPr lang="fr-FR" sz="1200" kern="0" smtClean="0">
                  <a:solidFill>
                    <a:srgbClr val="000000"/>
                  </a:solidFill>
                  <a:latin typeface="Arial" panose="020B0604020202020204" pitchFamily="34" charset="0"/>
                  <a:cs typeface="Arial" panose="020B0604020202020204" pitchFamily="34" charset="0"/>
                </a:rPr>
                <a:t>PD-L1 &lt;1%</a:t>
              </a:r>
            </a:p>
          </p:txBody>
        </p:sp>
        <p:sp>
          <p:nvSpPr>
            <p:cNvPr id="418" name="TextBox 417">
              <a:extLst>
                <a:ext uri="{FF2B5EF4-FFF2-40B4-BE49-F238E27FC236}">
                  <a16:creationId xmlns:a16="http://schemas.microsoft.com/office/drawing/2014/main" xmlns="" id="{2D2ACB5A-49DC-4ECB-B024-6F62EFF24C39}"/>
                </a:ext>
              </a:extLst>
            </p:cNvPr>
            <p:cNvSpPr txBox="1"/>
            <p:nvPr/>
          </p:nvSpPr>
          <p:spPr>
            <a:xfrm>
              <a:off x="3806105" y="5520938"/>
              <a:ext cx="968535" cy="276999"/>
            </a:xfrm>
            <a:prstGeom prst="rect">
              <a:avLst/>
            </a:prstGeom>
            <a:noFill/>
          </p:spPr>
          <p:txBody>
            <a:bodyPr wrap="none" rtlCol="0">
              <a:spAutoFit/>
            </a:bodyPr>
            <a:lstStyle/>
            <a:p>
              <a:pPr defTabSz="457200" fontAlgn="auto">
                <a:spcBef>
                  <a:spcPts val="0"/>
                </a:spcBef>
                <a:spcAft>
                  <a:spcPts val="0"/>
                </a:spcAft>
                <a:defRPr/>
              </a:pPr>
              <a:r>
                <a:rPr lang="fr-FR" sz="1200" kern="0" smtClean="0">
                  <a:solidFill>
                    <a:srgbClr val="000000"/>
                  </a:solidFill>
                  <a:latin typeface="Arial" panose="020B0604020202020204" pitchFamily="34" charset="0"/>
                  <a:cs typeface="Arial" panose="020B0604020202020204" pitchFamily="34" charset="0"/>
                </a:rPr>
                <a:t>PD-L1 ≥1%</a:t>
              </a:r>
            </a:p>
          </p:txBody>
        </p:sp>
        <p:sp>
          <p:nvSpPr>
            <p:cNvPr id="419" name="TextBox 418">
              <a:extLst>
                <a:ext uri="{FF2B5EF4-FFF2-40B4-BE49-F238E27FC236}">
                  <a16:creationId xmlns:a16="http://schemas.microsoft.com/office/drawing/2014/main" xmlns="" id="{0E6E151D-6B93-4ED8-BD80-4B14E6623D90}"/>
                </a:ext>
              </a:extLst>
            </p:cNvPr>
            <p:cNvSpPr txBox="1"/>
            <p:nvPr/>
          </p:nvSpPr>
          <p:spPr>
            <a:xfrm>
              <a:off x="4944304" y="5520938"/>
              <a:ext cx="2991023" cy="276999"/>
            </a:xfrm>
            <a:prstGeom prst="rect">
              <a:avLst/>
            </a:prstGeom>
            <a:noFill/>
          </p:spPr>
          <p:txBody>
            <a:bodyPr wrap="none" rtlCol="0">
              <a:spAutoFit/>
            </a:bodyPr>
            <a:lstStyle/>
            <a:p>
              <a:pPr defTabSz="457200" fontAlgn="auto">
                <a:spcBef>
                  <a:spcPts val="0"/>
                </a:spcBef>
                <a:spcAft>
                  <a:spcPts val="0"/>
                </a:spcAft>
                <a:defRPr/>
              </a:pPr>
              <a:r>
                <a:rPr lang="fr-FR" sz="1200" kern="0" dirty="0" smtClean="0">
                  <a:solidFill>
                    <a:srgbClr val="000000"/>
                  </a:solidFill>
                  <a:latin typeface="Arial" panose="020B0604020202020204" pitchFamily="34" charset="0"/>
                  <a:cs typeface="Arial" panose="020B0604020202020204" pitchFamily="34" charset="0"/>
                </a:rPr>
                <a:t>PD-L1 non évaluable/donnée manquante</a:t>
              </a:r>
            </a:p>
          </p:txBody>
        </p:sp>
      </p:grpSp>
      <p:sp>
        <p:nvSpPr>
          <p:cNvPr id="420" name="TextBox 419">
            <a:extLst>
              <a:ext uri="{FF2B5EF4-FFF2-40B4-BE49-F238E27FC236}">
                <a16:creationId xmlns:a16="http://schemas.microsoft.com/office/drawing/2014/main" xmlns="" id="{2E50ECA0-AA9A-4278-A936-E23714FA720F}"/>
              </a:ext>
            </a:extLst>
          </p:cNvPr>
          <p:cNvSpPr txBox="1"/>
          <p:nvPr/>
        </p:nvSpPr>
        <p:spPr>
          <a:xfrm>
            <a:off x="2300623" y="4279794"/>
            <a:ext cx="38472" cy="82074"/>
          </a:xfrm>
          <a:prstGeom prst="rect">
            <a:avLst/>
          </a:prstGeom>
          <a:noFill/>
        </p:spPr>
        <p:txBody>
          <a:bodyPr wrap="none" lIns="0" tIns="0" rIns="0" bIns="0" rtlCol="0">
            <a:spAutoFit/>
          </a:bodyPr>
          <a:lstStyle/>
          <a:p>
            <a:pPr algn="ctr" defTabSz="457200" fontAlgn="auto">
              <a:spcBef>
                <a:spcPts val="0"/>
              </a:spcBef>
              <a:spcAft>
                <a:spcPts val="0"/>
              </a:spcAft>
            </a:pPr>
            <a:r>
              <a:rPr lang="fr-FR" sz="800" baseline="30000" smtClean="0">
                <a:solidFill>
                  <a:srgbClr val="000000"/>
                </a:solidFill>
                <a:latin typeface="Arial" panose="020B0604020202020204" pitchFamily="34" charset="0"/>
                <a:cs typeface="Arial" panose="020B0604020202020204" pitchFamily="34" charset="0"/>
              </a:rPr>
              <a:t>†</a:t>
            </a:r>
            <a:endParaRPr lang="fr-FR" sz="800" baseline="30000">
              <a:solidFill>
                <a:srgbClr val="000000"/>
              </a:solidFill>
              <a:latin typeface="Arial" panose="020B0604020202020204" pitchFamily="34" charset="0"/>
              <a:cs typeface="Arial" panose="020B0604020202020204" pitchFamily="34" charset="0"/>
            </a:endParaRPr>
          </a:p>
        </p:txBody>
      </p:sp>
      <p:sp>
        <p:nvSpPr>
          <p:cNvPr id="421" name="TextBox 420">
            <a:extLst>
              <a:ext uri="{FF2B5EF4-FFF2-40B4-BE49-F238E27FC236}">
                <a16:creationId xmlns:a16="http://schemas.microsoft.com/office/drawing/2014/main" xmlns="" id="{CA3A3564-CC56-45E1-9DF9-7C2EB4542236}"/>
              </a:ext>
            </a:extLst>
          </p:cNvPr>
          <p:cNvSpPr txBox="1"/>
          <p:nvPr/>
        </p:nvSpPr>
        <p:spPr>
          <a:xfrm>
            <a:off x="2343383" y="4279794"/>
            <a:ext cx="38472" cy="82074"/>
          </a:xfrm>
          <a:prstGeom prst="rect">
            <a:avLst/>
          </a:prstGeom>
          <a:noFill/>
        </p:spPr>
        <p:txBody>
          <a:bodyPr wrap="none" lIns="0" tIns="0" rIns="0" bIns="0" rtlCol="0">
            <a:spAutoFit/>
          </a:bodyPr>
          <a:lstStyle/>
          <a:p>
            <a:pPr algn="ctr" defTabSz="457200" fontAlgn="auto">
              <a:spcBef>
                <a:spcPts val="0"/>
              </a:spcBef>
              <a:spcAft>
                <a:spcPts val="0"/>
              </a:spcAft>
            </a:pPr>
            <a:r>
              <a:rPr lang="fr-FR" sz="800" baseline="30000" smtClean="0">
                <a:solidFill>
                  <a:srgbClr val="000000"/>
                </a:solidFill>
                <a:latin typeface="Arial" panose="020B0604020202020204" pitchFamily="34" charset="0"/>
                <a:cs typeface="Arial" panose="020B0604020202020204" pitchFamily="34" charset="0"/>
              </a:rPr>
              <a:t>†</a:t>
            </a:r>
            <a:endParaRPr lang="fr-FR" sz="800" baseline="30000">
              <a:solidFill>
                <a:srgbClr val="000000"/>
              </a:solidFill>
              <a:latin typeface="Arial" panose="020B0604020202020204" pitchFamily="34" charset="0"/>
              <a:cs typeface="Arial" panose="020B0604020202020204" pitchFamily="34" charset="0"/>
            </a:endParaRPr>
          </a:p>
        </p:txBody>
      </p:sp>
      <p:sp>
        <p:nvSpPr>
          <p:cNvPr id="422" name="TextBox 421">
            <a:extLst>
              <a:ext uri="{FF2B5EF4-FFF2-40B4-BE49-F238E27FC236}">
                <a16:creationId xmlns:a16="http://schemas.microsoft.com/office/drawing/2014/main" xmlns="" id="{620EAFE1-F048-47DB-9235-A550197335BE}"/>
              </a:ext>
            </a:extLst>
          </p:cNvPr>
          <p:cNvSpPr txBox="1"/>
          <p:nvPr/>
        </p:nvSpPr>
        <p:spPr>
          <a:xfrm>
            <a:off x="2673574" y="4898918"/>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23" name="TextBox 422">
            <a:extLst>
              <a:ext uri="{FF2B5EF4-FFF2-40B4-BE49-F238E27FC236}">
                <a16:creationId xmlns:a16="http://schemas.microsoft.com/office/drawing/2014/main" xmlns="" id="{91AF60FF-A12E-4289-8EE1-D5AB03345CEF}"/>
              </a:ext>
            </a:extLst>
          </p:cNvPr>
          <p:cNvSpPr txBox="1"/>
          <p:nvPr/>
        </p:nvSpPr>
        <p:spPr>
          <a:xfrm>
            <a:off x="2718817" y="5020362"/>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24" name="TextBox 423">
            <a:extLst>
              <a:ext uri="{FF2B5EF4-FFF2-40B4-BE49-F238E27FC236}">
                <a16:creationId xmlns:a16="http://schemas.microsoft.com/office/drawing/2014/main" xmlns="" id="{C6121029-ED2F-463D-8529-7BD811C8180A}"/>
              </a:ext>
            </a:extLst>
          </p:cNvPr>
          <p:cNvSpPr txBox="1"/>
          <p:nvPr/>
        </p:nvSpPr>
        <p:spPr>
          <a:xfrm>
            <a:off x="2830736" y="5156093"/>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xmlns="" id="{4178BC9D-0F37-4213-B6B2-AFB971F4CC83}"/>
              </a:ext>
            </a:extLst>
          </p:cNvPr>
          <p:cNvSpPr txBox="1"/>
          <p:nvPr/>
        </p:nvSpPr>
        <p:spPr>
          <a:xfrm>
            <a:off x="2873599" y="5187049"/>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26" name="TextBox 425">
            <a:extLst>
              <a:ext uri="{FF2B5EF4-FFF2-40B4-BE49-F238E27FC236}">
                <a16:creationId xmlns:a16="http://schemas.microsoft.com/office/drawing/2014/main" xmlns="" id="{29A304AD-5FB8-4893-BAE0-6F9E731DDE7A}"/>
              </a:ext>
            </a:extLst>
          </p:cNvPr>
          <p:cNvSpPr txBox="1"/>
          <p:nvPr/>
        </p:nvSpPr>
        <p:spPr>
          <a:xfrm>
            <a:off x="2923605" y="5387074"/>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27" name="TextBox 426">
            <a:extLst>
              <a:ext uri="{FF2B5EF4-FFF2-40B4-BE49-F238E27FC236}">
                <a16:creationId xmlns:a16="http://schemas.microsoft.com/office/drawing/2014/main" xmlns="" id="{8411C44A-1320-4B27-8F92-73C677534180}"/>
              </a:ext>
            </a:extLst>
          </p:cNvPr>
          <p:cNvSpPr txBox="1"/>
          <p:nvPr/>
        </p:nvSpPr>
        <p:spPr>
          <a:xfrm>
            <a:off x="2959324" y="5639487"/>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28" name="TextBox 427">
            <a:extLst>
              <a:ext uri="{FF2B5EF4-FFF2-40B4-BE49-F238E27FC236}">
                <a16:creationId xmlns:a16="http://schemas.microsoft.com/office/drawing/2014/main" xmlns="" id="{F759FA22-A85C-4C65-B90B-B3EE48DF3281}"/>
              </a:ext>
            </a:extLst>
          </p:cNvPr>
          <p:cNvSpPr txBox="1"/>
          <p:nvPr/>
        </p:nvSpPr>
        <p:spPr>
          <a:xfrm>
            <a:off x="5064422" y="4915072"/>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29" name="TextBox 428">
            <a:extLst>
              <a:ext uri="{FF2B5EF4-FFF2-40B4-BE49-F238E27FC236}">
                <a16:creationId xmlns:a16="http://schemas.microsoft.com/office/drawing/2014/main" xmlns="" id="{C0F3175F-B58B-4C67-8693-3A6E7D2F6A08}"/>
              </a:ext>
            </a:extLst>
          </p:cNvPr>
          <p:cNvSpPr txBox="1"/>
          <p:nvPr/>
        </p:nvSpPr>
        <p:spPr>
          <a:xfrm>
            <a:off x="4565089" y="4294082"/>
            <a:ext cx="38472" cy="82074"/>
          </a:xfrm>
          <a:prstGeom prst="rect">
            <a:avLst/>
          </a:prstGeom>
          <a:noFill/>
        </p:spPr>
        <p:txBody>
          <a:bodyPr wrap="none" lIns="0" tIns="0" rIns="0" bIns="0" rtlCol="0">
            <a:spAutoFit/>
          </a:bodyPr>
          <a:lstStyle/>
          <a:p>
            <a:pPr algn="ctr" defTabSz="457200" fontAlgn="auto">
              <a:spcBef>
                <a:spcPts val="0"/>
              </a:spcBef>
              <a:spcAft>
                <a:spcPts val="0"/>
              </a:spcAft>
            </a:pPr>
            <a:r>
              <a:rPr lang="fr-FR" sz="800" baseline="30000" smtClean="0">
                <a:solidFill>
                  <a:srgbClr val="000000"/>
                </a:solidFill>
                <a:latin typeface="Arial" panose="020B0604020202020204" pitchFamily="34" charset="0"/>
                <a:cs typeface="Arial" panose="020B0604020202020204" pitchFamily="34" charset="0"/>
              </a:rPr>
              <a:t>†</a:t>
            </a:r>
            <a:endParaRPr lang="fr-FR" sz="800" baseline="30000">
              <a:solidFill>
                <a:srgbClr val="000000"/>
              </a:solidFill>
              <a:latin typeface="Arial" panose="020B0604020202020204" pitchFamily="34" charset="0"/>
              <a:cs typeface="Arial" panose="020B0604020202020204" pitchFamily="34" charset="0"/>
            </a:endParaRPr>
          </a:p>
        </p:txBody>
      </p:sp>
      <p:sp>
        <p:nvSpPr>
          <p:cNvPr id="430" name="TextBox 429">
            <a:extLst>
              <a:ext uri="{FF2B5EF4-FFF2-40B4-BE49-F238E27FC236}">
                <a16:creationId xmlns:a16="http://schemas.microsoft.com/office/drawing/2014/main" xmlns="" id="{CB8B7A1A-79C3-4350-88E8-0285CC5EAECB}"/>
              </a:ext>
            </a:extLst>
          </p:cNvPr>
          <p:cNvSpPr txBox="1"/>
          <p:nvPr/>
        </p:nvSpPr>
        <p:spPr>
          <a:xfrm>
            <a:off x="5116810" y="4946028"/>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31" name="TextBox 430">
            <a:extLst>
              <a:ext uri="{FF2B5EF4-FFF2-40B4-BE49-F238E27FC236}">
                <a16:creationId xmlns:a16="http://schemas.microsoft.com/office/drawing/2014/main" xmlns="" id="{D9CE9272-D724-4D78-A750-B28E47AC0A30}"/>
              </a:ext>
            </a:extLst>
          </p:cNvPr>
          <p:cNvSpPr txBox="1"/>
          <p:nvPr/>
        </p:nvSpPr>
        <p:spPr>
          <a:xfrm>
            <a:off x="5216822" y="5046040"/>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32" name="TextBox 431">
            <a:extLst>
              <a:ext uri="{FF2B5EF4-FFF2-40B4-BE49-F238E27FC236}">
                <a16:creationId xmlns:a16="http://schemas.microsoft.com/office/drawing/2014/main" xmlns="" id="{0D899630-B24A-4AF6-B21D-7B5BEAE82FED}"/>
              </a:ext>
            </a:extLst>
          </p:cNvPr>
          <p:cNvSpPr txBox="1"/>
          <p:nvPr/>
        </p:nvSpPr>
        <p:spPr>
          <a:xfrm>
            <a:off x="5266829" y="5112715"/>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33" name="TextBox 432">
            <a:extLst>
              <a:ext uri="{FF2B5EF4-FFF2-40B4-BE49-F238E27FC236}">
                <a16:creationId xmlns:a16="http://schemas.microsoft.com/office/drawing/2014/main" xmlns="" id="{776D8674-F3F1-4C94-8AAB-FE554DA9E590}"/>
              </a:ext>
            </a:extLst>
          </p:cNvPr>
          <p:cNvSpPr txBox="1"/>
          <p:nvPr/>
        </p:nvSpPr>
        <p:spPr>
          <a:xfrm>
            <a:off x="5321597" y="5165103"/>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34" name="TextBox 433">
            <a:extLst>
              <a:ext uri="{FF2B5EF4-FFF2-40B4-BE49-F238E27FC236}">
                <a16:creationId xmlns:a16="http://schemas.microsoft.com/office/drawing/2014/main" xmlns="" id="{1386CF02-C9A6-4617-8ADD-6CAE6570A301}"/>
              </a:ext>
            </a:extLst>
          </p:cNvPr>
          <p:cNvSpPr txBox="1"/>
          <p:nvPr/>
        </p:nvSpPr>
        <p:spPr>
          <a:xfrm>
            <a:off x="5373985" y="5184153"/>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35" name="TextBox 434">
            <a:extLst>
              <a:ext uri="{FF2B5EF4-FFF2-40B4-BE49-F238E27FC236}">
                <a16:creationId xmlns:a16="http://schemas.microsoft.com/office/drawing/2014/main" xmlns="" id="{828B8A51-BE89-4239-AC4F-A1732BB8C329}"/>
              </a:ext>
            </a:extLst>
          </p:cNvPr>
          <p:cNvSpPr txBox="1"/>
          <p:nvPr/>
        </p:nvSpPr>
        <p:spPr>
          <a:xfrm>
            <a:off x="5423991" y="5193678"/>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36" name="TextBox 435">
            <a:extLst>
              <a:ext uri="{FF2B5EF4-FFF2-40B4-BE49-F238E27FC236}">
                <a16:creationId xmlns:a16="http://schemas.microsoft.com/office/drawing/2014/main" xmlns="" id="{36E5A312-4D3A-4043-9C64-344A30421716}"/>
              </a:ext>
            </a:extLst>
          </p:cNvPr>
          <p:cNvSpPr txBox="1"/>
          <p:nvPr/>
        </p:nvSpPr>
        <p:spPr>
          <a:xfrm>
            <a:off x="5519241" y="5300834"/>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37" name="TextBox 436">
            <a:extLst>
              <a:ext uri="{FF2B5EF4-FFF2-40B4-BE49-F238E27FC236}">
                <a16:creationId xmlns:a16="http://schemas.microsoft.com/office/drawing/2014/main" xmlns="" id="{9C2A1FA9-600A-4FCB-9962-2ECA02D8B28B}"/>
              </a:ext>
            </a:extLst>
          </p:cNvPr>
          <p:cNvSpPr txBox="1"/>
          <p:nvPr/>
        </p:nvSpPr>
        <p:spPr>
          <a:xfrm>
            <a:off x="5578772" y="5346078"/>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38" name="TextBox 437">
            <a:extLst>
              <a:ext uri="{FF2B5EF4-FFF2-40B4-BE49-F238E27FC236}">
                <a16:creationId xmlns:a16="http://schemas.microsoft.com/office/drawing/2014/main" xmlns="" id="{F7B10937-CD5C-4B6E-B743-2ECFDF587A23}"/>
              </a:ext>
            </a:extLst>
          </p:cNvPr>
          <p:cNvSpPr txBox="1"/>
          <p:nvPr/>
        </p:nvSpPr>
        <p:spPr>
          <a:xfrm>
            <a:off x="5631160" y="5379416"/>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39" name="TextBox 438">
            <a:extLst>
              <a:ext uri="{FF2B5EF4-FFF2-40B4-BE49-F238E27FC236}">
                <a16:creationId xmlns:a16="http://schemas.microsoft.com/office/drawing/2014/main" xmlns="" id="{2E1A5D16-9DF3-4EE1-9E92-D428DC37C4B6}"/>
              </a:ext>
            </a:extLst>
          </p:cNvPr>
          <p:cNvSpPr txBox="1"/>
          <p:nvPr/>
        </p:nvSpPr>
        <p:spPr>
          <a:xfrm>
            <a:off x="7746361" y="4289320"/>
            <a:ext cx="38472" cy="82074"/>
          </a:xfrm>
          <a:prstGeom prst="rect">
            <a:avLst/>
          </a:prstGeom>
          <a:noFill/>
        </p:spPr>
        <p:txBody>
          <a:bodyPr wrap="none" lIns="0" tIns="0" rIns="0" bIns="0" rtlCol="0">
            <a:spAutoFit/>
          </a:bodyPr>
          <a:lstStyle/>
          <a:p>
            <a:pPr algn="ctr" defTabSz="457200" fontAlgn="auto">
              <a:spcBef>
                <a:spcPts val="0"/>
              </a:spcBef>
              <a:spcAft>
                <a:spcPts val="0"/>
              </a:spcAft>
            </a:pPr>
            <a:r>
              <a:rPr lang="fr-FR" sz="800" baseline="30000" smtClean="0">
                <a:solidFill>
                  <a:srgbClr val="000000"/>
                </a:solidFill>
                <a:latin typeface="Arial" panose="020B0604020202020204" pitchFamily="34" charset="0"/>
                <a:cs typeface="Arial" panose="020B0604020202020204" pitchFamily="34" charset="0"/>
              </a:rPr>
              <a:t>†</a:t>
            </a:r>
            <a:endParaRPr lang="fr-FR" sz="800" baseline="30000">
              <a:solidFill>
                <a:srgbClr val="000000"/>
              </a:solidFill>
              <a:latin typeface="Arial" panose="020B0604020202020204" pitchFamily="34" charset="0"/>
              <a:cs typeface="Arial" panose="020B0604020202020204" pitchFamily="34" charset="0"/>
            </a:endParaRPr>
          </a:p>
        </p:txBody>
      </p:sp>
      <p:sp>
        <p:nvSpPr>
          <p:cNvPr id="440" name="TextBox 439">
            <a:extLst>
              <a:ext uri="{FF2B5EF4-FFF2-40B4-BE49-F238E27FC236}">
                <a16:creationId xmlns:a16="http://schemas.microsoft.com/office/drawing/2014/main" xmlns="" id="{11CF10E5-0CE0-474B-91C8-22E8E85E3BF0}"/>
              </a:ext>
            </a:extLst>
          </p:cNvPr>
          <p:cNvSpPr txBox="1"/>
          <p:nvPr/>
        </p:nvSpPr>
        <p:spPr>
          <a:xfrm>
            <a:off x="8495725" y="5872334"/>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41" name="Oval 440">
            <a:extLst>
              <a:ext uri="{FF2B5EF4-FFF2-40B4-BE49-F238E27FC236}">
                <a16:creationId xmlns:a16="http://schemas.microsoft.com/office/drawing/2014/main" xmlns="" id="{644DA061-4088-4C87-8529-03F18B190EB5}"/>
              </a:ext>
            </a:extLst>
          </p:cNvPr>
          <p:cNvSpPr/>
          <p:nvPr/>
        </p:nvSpPr>
        <p:spPr>
          <a:xfrm>
            <a:off x="3606085" y="2740716"/>
            <a:ext cx="36576" cy="36576"/>
          </a:xfrm>
          <a:prstGeom prst="ellipse">
            <a:avLst/>
          </a:prstGeom>
          <a:noFill/>
          <a:ln w="9525" cap="flat" cmpd="sng" algn="ctr">
            <a:solidFill>
              <a:srgbClr val="000000"/>
            </a:solidFill>
            <a:prstDash val="solid"/>
          </a:ln>
          <a:effectLst/>
        </p:spPr>
        <p:txBody>
          <a:bodyPr rtlCol="0" anchor="ctr"/>
          <a:lstStyle/>
          <a:p>
            <a:pPr algn="ctr" defTabSz="457200" fontAlgn="auto">
              <a:spcBef>
                <a:spcPts val="0"/>
              </a:spcBef>
              <a:spcAft>
                <a:spcPts val="0"/>
              </a:spcAft>
              <a:defRPr/>
            </a:pPr>
            <a:endParaRPr lang="fr-FR" kern="0" smtClean="0">
              <a:solidFill>
                <a:srgbClr val="FFFFFF"/>
              </a:solidFill>
              <a:latin typeface="Calibri"/>
              <a:cs typeface="Arial"/>
            </a:endParaRPr>
          </a:p>
        </p:txBody>
      </p:sp>
      <p:sp>
        <p:nvSpPr>
          <p:cNvPr id="442" name="Oval 441">
            <a:extLst>
              <a:ext uri="{FF2B5EF4-FFF2-40B4-BE49-F238E27FC236}">
                <a16:creationId xmlns:a16="http://schemas.microsoft.com/office/drawing/2014/main" xmlns="" id="{1D855851-E0FD-4D19-AEEC-69FCC9A86061}"/>
              </a:ext>
            </a:extLst>
          </p:cNvPr>
          <p:cNvSpPr/>
          <p:nvPr/>
        </p:nvSpPr>
        <p:spPr>
          <a:xfrm>
            <a:off x="3658472" y="2778816"/>
            <a:ext cx="36576" cy="36576"/>
          </a:xfrm>
          <a:prstGeom prst="ellipse">
            <a:avLst/>
          </a:prstGeom>
          <a:noFill/>
          <a:ln w="9525" cap="flat" cmpd="sng" algn="ctr">
            <a:solidFill>
              <a:srgbClr val="000000"/>
            </a:solidFill>
            <a:prstDash val="solid"/>
          </a:ln>
          <a:effectLst/>
        </p:spPr>
        <p:txBody>
          <a:bodyPr rtlCol="0" anchor="ctr"/>
          <a:lstStyle/>
          <a:p>
            <a:pPr algn="ctr" defTabSz="457200" fontAlgn="auto">
              <a:spcBef>
                <a:spcPts val="0"/>
              </a:spcBef>
              <a:spcAft>
                <a:spcPts val="0"/>
              </a:spcAft>
              <a:defRPr/>
            </a:pPr>
            <a:endParaRPr lang="fr-FR" kern="0" smtClean="0">
              <a:solidFill>
                <a:srgbClr val="FFFFFF"/>
              </a:solidFill>
              <a:latin typeface="Calibri"/>
              <a:cs typeface="Arial"/>
            </a:endParaRPr>
          </a:p>
        </p:txBody>
      </p:sp>
      <p:sp>
        <p:nvSpPr>
          <p:cNvPr id="443" name="Oval 442">
            <a:extLst>
              <a:ext uri="{FF2B5EF4-FFF2-40B4-BE49-F238E27FC236}">
                <a16:creationId xmlns:a16="http://schemas.microsoft.com/office/drawing/2014/main" xmlns="" id="{A5B7D263-B1D4-4B13-9C48-92ABDD7DB622}"/>
              </a:ext>
            </a:extLst>
          </p:cNvPr>
          <p:cNvSpPr/>
          <p:nvPr/>
        </p:nvSpPr>
        <p:spPr>
          <a:xfrm>
            <a:off x="6407085" y="2761386"/>
            <a:ext cx="46795" cy="46795"/>
          </a:xfrm>
          <a:prstGeom prst="ellipse">
            <a:avLst/>
          </a:prstGeom>
          <a:noFill/>
          <a:ln w="9525" cap="flat" cmpd="sng" algn="ctr">
            <a:solidFill>
              <a:srgbClr val="000000"/>
            </a:solidFill>
            <a:prstDash val="solid"/>
          </a:ln>
          <a:effectLst/>
        </p:spPr>
        <p:txBody>
          <a:bodyPr rtlCol="0" anchor="ctr"/>
          <a:lstStyle/>
          <a:p>
            <a:pPr algn="ctr" defTabSz="457200" fontAlgn="auto">
              <a:spcBef>
                <a:spcPts val="0"/>
              </a:spcBef>
              <a:spcAft>
                <a:spcPts val="0"/>
              </a:spcAft>
              <a:defRPr/>
            </a:pPr>
            <a:endParaRPr lang="fr-FR" kern="0" smtClean="0">
              <a:solidFill>
                <a:srgbClr val="FFFFFF"/>
              </a:solidFill>
              <a:latin typeface="Calibri"/>
              <a:cs typeface="Arial"/>
            </a:endParaRPr>
          </a:p>
        </p:txBody>
      </p:sp>
      <p:sp>
        <p:nvSpPr>
          <p:cNvPr id="444" name="Oval 443">
            <a:extLst>
              <a:ext uri="{FF2B5EF4-FFF2-40B4-BE49-F238E27FC236}">
                <a16:creationId xmlns:a16="http://schemas.microsoft.com/office/drawing/2014/main" xmlns="" id="{4A19F465-2E21-4B01-9CDB-7569D43710FA}"/>
              </a:ext>
            </a:extLst>
          </p:cNvPr>
          <p:cNvSpPr/>
          <p:nvPr/>
        </p:nvSpPr>
        <p:spPr>
          <a:xfrm>
            <a:off x="6353969" y="2762147"/>
            <a:ext cx="36576" cy="36576"/>
          </a:xfrm>
          <a:prstGeom prst="ellipse">
            <a:avLst/>
          </a:prstGeom>
          <a:noFill/>
          <a:ln w="9525" cap="flat" cmpd="sng" algn="ctr">
            <a:solidFill>
              <a:srgbClr val="000000"/>
            </a:solidFill>
            <a:prstDash val="solid"/>
          </a:ln>
          <a:effectLst/>
        </p:spPr>
        <p:txBody>
          <a:bodyPr rtlCol="0" anchor="ctr"/>
          <a:lstStyle/>
          <a:p>
            <a:pPr algn="ctr" defTabSz="457200" fontAlgn="auto">
              <a:spcBef>
                <a:spcPts val="0"/>
              </a:spcBef>
              <a:spcAft>
                <a:spcPts val="0"/>
              </a:spcAft>
              <a:defRPr/>
            </a:pPr>
            <a:endParaRPr lang="fr-FR" kern="0" smtClean="0">
              <a:solidFill>
                <a:srgbClr val="FFFFFF"/>
              </a:solidFill>
              <a:latin typeface="Calibri"/>
              <a:cs typeface="Arial"/>
            </a:endParaRPr>
          </a:p>
        </p:txBody>
      </p:sp>
      <p:sp>
        <p:nvSpPr>
          <p:cNvPr id="445" name="TextBox 444">
            <a:extLst>
              <a:ext uri="{FF2B5EF4-FFF2-40B4-BE49-F238E27FC236}">
                <a16:creationId xmlns:a16="http://schemas.microsoft.com/office/drawing/2014/main" xmlns="" id="{1F66C4E1-7BCA-44E6-A5B7-589CD61DE016}"/>
              </a:ext>
            </a:extLst>
          </p:cNvPr>
          <p:cNvSpPr txBox="1"/>
          <p:nvPr/>
        </p:nvSpPr>
        <p:spPr>
          <a:xfrm>
            <a:off x="5678785" y="5596110"/>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446" name="TextBox 445">
            <a:extLst>
              <a:ext uri="{FF2B5EF4-FFF2-40B4-BE49-F238E27FC236}">
                <a16:creationId xmlns:a16="http://schemas.microsoft.com/office/drawing/2014/main" xmlns="" id="{EB70300B-C50A-4534-B25A-134EA1C8E810}"/>
              </a:ext>
            </a:extLst>
          </p:cNvPr>
          <p:cNvSpPr txBox="1"/>
          <p:nvPr/>
        </p:nvSpPr>
        <p:spPr>
          <a:xfrm>
            <a:off x="5800150" y="5948535"/>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fr-FR" sz="800" smtClean="0">
                <a:solidFill>
                  <a:srgbClr val="000000"/>
                </a:solidFill>
                <a:latin typeface="Arial" panose="020B0604020202020204" pitchFamily="34" charset="0"/>
                <a:cs typeface="Arial" panose="020B0604020202020204" pitchFamily="34" charset="0"/>
              </a:rPr>
              <a:t>*</a:t>
            </a:r>
            <a:endParaRPr lang="fr-FR" sz="800">
              <a:solidFill>
                <a:srgbClr val="000000"/>
              </a:solidFill>
              <a:latin typeface="Arial" panose="020B0604020202020204" pitchFamily="34" charset="0"/>
              <a:cs typeface="Arial" panose="020B0604020202020204" pitchFamily="34" charset="0"/>
            </a:endParaRPr>
          </a:p>
        </p:txBody>
      </p:sp>
      <p:sp>
        <p:nvSpPr>
          <p:cNvPr id="226" name="Title 1"/>
          <p:cNvSpPr>
            <a:spLocks noGrp="1"/>
          </p:cNvSpPr>
          <p:nvPr>
            <p:ph type="title"/>
          </p:nvPr>
        </p:nvSpPr>
        <p:spPr>
          <a:xfrm>
            <a:off x="365124" y="179614"/>
            <a:ext cx="8238945" cy="807720"/>
          </a:xfrm>
        </p:spPr>
        <p:txBody>
          <a:bodyPr/>
          <a:lstStyle/>
          <a:p>
            <a:r>
              <a:rPr lang="fr-FR" sz="1800" dirty="0" smtClean="0"/>
              <a:t>4014: Nivolumab ± ipilimumab chez les patients avec cancer de l’estomac, de l’œsophage ou de la jonction </a:t>
            </a:r>
            <a:r>
              <a:rPr lang="fr-FR" sz="1800" dirty="0" err="1" smtClean="0"/>
              <a:t>gastro-oesophagienne</a:t>
            </a:r>
            <a:r>
              <a:rPr lang="fr-FR" sz="1800" dirty="0" smtClean="0"/>
              <a:t> avancé/métastatique réfractaire à la chimiothérapie: l’étude CheckMate 032 – </a:t>
            </a:r>
            <a:r>
              <a:rPr lang="fr-FR" sz="1800" dirty="0" err="1" smtClean="0"/>
              <a:t>Janjigian</a:t>
            </a:r>
            <a:r>
              <a:rPr lang="fr-FR" sz="1800" dirty="0" smtClean="0"/>
              <a:t> YY, et al </a:t>
            </a:r>
            <a:endParaRPr lang="fr-FR" sz="1800" dirty="0"/>
          </a:p>
        </p:txBody>
      </p:sp>
    </p:spTree>
    <p:extLst>
      <p:ext uri="{BB962C8B-B14F-4D97-AF65-F5344CB8AC3E}">
        <p14:creationId xmlns:p14="http://schemas.microsoft.com/office/powerpoint/2010/main" val="1219066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err="1" smtClean="0"/>
              <a:t>Janjigian</a:t>
            </a:r>
            <a:r>
              <a:rPr lang="en-GB" dirty="0" smtClean="0"/>
              <a:t> YY,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4014</a:t>
            </a:r>
            <a:endParaRPr lang="en-GB" dirty="0"/>
          </a:p>
        </p:txBody>
      </p:sp>
      <p:sp>
        <p:nvSpPr>
          <p:cNvPr id="6" name="Content Placeholder 2"/>
          <p:cNvSpPr>
            <a:spLocks noGrp="1"/>
          </p:cNvSpPr>
          <p:nvPr>
            <p:ph idx="1"/>
          </p:nvPr>
        </p:nvSpPr>
        <p:spPr>
          <a:xfrm>
            <a:off x="365124" y="1254035"/>
            <a:ext cx="8413751" cy="498565"/>
          </a:xfrm>
        </p:spPr>
        <p:txBody>
          <a:bodyPr/>
          <a:lstStyle/>
          <a:p>
            <a:pPr marL="0" indent="0">
              <a:buNone/>
            </a:pPr>
            <a:r>
              <a:rPr lang="en-GB" b="1" dirty="0" err="1" smtClean="0"/>
              <a:t>Résultats</a:t>
            </a:r>
            <a:r>
              <a:rPr lang="en-GB" b="1" dirty="0" smtClean="0"/>
              <a:t> </a:t>
            </a:r>
            <a:endParaRPr lang="en-GB" b="1" dirty="0"/>
          </a:p>
        </p:txBody>
      </p:sp>
      <p:graphicFrame>
        <p:nvGraphicFramePr>
          <p:cNvPr id="7" name="Group 88"/>
          <p:cNvGraphicFramePr>
            <a:graphicFrameLocks noGrp="1"/>
          </p:cNvGraphicFramePr>
          <p:nvPr>
            <p:extLst>
              <p:ext uri="{D42A27DB-BD31-4B8C-83A1-F6EECF244321}">
                <p14:modId xmlns:p14="http://schemas.microsoft.com/office/powerpoint/2010/main" val="2729348956"/>
              </p:ext>
            </p:extLst>
          </p:nvPr>
        </p:nvGraphicFramePr>
        <p:xfrm>
          <a:off x="369888" y="1666869"/>
          <a:ext cx="8408989" cy="4453866"/>
        </p:xfrm>
        <a:graphic>
          <a:graphicData uri="http://schemas.openxmlformats.org/drawingml/2006/table">
            <a:tbl>
              <a:tblPr firstRow="1" bandRow="1">
                <a:tableStyleId>{69012ECD-51FC-41F1-AA8D-1B2483CD663E}</a:tableStyleId>
              </a:tblPr>
              <a:tblGrid>
                <a:gridCol w="1975279">
                  <a:extLst>
                    <a:ext uri="{9D8B030D-6E8A-4147-A177-3AD203B41FA5}">
                      <a16:colId xmlns="" xmlns:a16="http://schemas.microsoft.com/office/drawing/2014/main" val="20000"/>
                    </a:ext>
                  </a:extLst>
                </a:gridCol>
                <a:gridCol w="1101976"/>
                <a:gridCol w="1042594"/>
                <a:gridCol w="1072285"/>
                <a:gridCol w="1072285"/>
                <a:gridCol w="1072285"/>
                <a:gridCol w="1072285">
                  <a:extLst>
                    <a:ext uri="{9D8B030D-6E8A-4147-A177-3AD203B41FA5}">
                      <a16:colId xmlns="" xmlns:a16="http://schemas.microsoft.com/office/drawing/2014/main" val="20003"/>
                    </a:ext>
                  </a:extLst>
                </a:gridCol>
              </a:tblGrid>
              <a:tr h="707324">
                <a:tc rowSpan="2">
                  <a:txBody>
                    <a:bodyPr/>
                    <a:lstStyle/>
                    <a:p>
                      <a:pPr>
                        <a:lnSpc>
                          <a:spcPct val="90000"/>
                        </a:lnSpc>
                      </a:pPr>
                      <a:endParaRPr lang="fr-FR" sz="13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fr-FR" sz="1400" noProof="0" smtClean="0">
                          <a:solidFill>
                            <a:schemeClr val="tx2"/>
                          </a:solidFill>
                          <a:latin typeface="Arial" panose="020B0604020202020204" pitchFamily="34" charset="0"/>
                          <a:cs typeface="Arial" panose="020B0604020202020204" pitchFamily="34" charset="0"/>
                        </a:rPr>
                        <a:t>Nivolumab 3 mg/kg </a:t>
                      </a:r>
                      <a:br>
                        <a:rPr lang="fr-FR" sz="1400" noProof="0" smtClean="0">
                          <a:solidFill>
                            <a:schemeClr val="tx2"/>
                          </a:solidFill>
                          <a:latin typeface="Arial" panose="020B0604020202020204" pitchFamily="34" charset="0"/>
                          <a:cs typeface="Arial" panose="020B0604020202020204" pitchFamily="34" charset="0"/>
                        </a:rPr>
                      </a:br>
                      <a:r>
                        <a:rPr lang="fr-FR" sz="1400" noProof="0" smtClean="0">
                          <a:solidFill>
                            <a:schemeClr val="tx2"/>
                          </a:solidFill>
                          <a:latin typeface="Arial" panose="020B0604020202020204" pitchFamily="34" charset="0"/>
                          <a:cs typeface="Arial" panose="020B0604020202020204" pitchFamily="34" charset="0"/>
                        </a:rPr>
                        <a:t>(n=59)</a:t>
                      </a:r>
                      <a:endParaRPr lang="fr-FR" sz="1400" noProof="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2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fr-FR" altLang="zh-CN" sz="1400" noProof="0" smtClean="0">
                          <a:solidFill>
                            <a:schemeClr val="tx2"/>
                          </a:solidFill>
                          <a:latin typeface="Arial" panose="020B0604020202020204" pitchFamily="34" charset="0"/>
                          <a:cs typeface="Arial" panose="020B0604020202020204" pitchFamily="34" charset="0"/>
                        </a:rPr>
                        <a:t>Nivolumab 1 mg/kg + ipilimumab 3 mg/kg </a:t>
                      </a:r>
                      <a:r>
                        <a:rPr lang="fr-FR" sz="1400" noProof="0" smtClean="0">
                          <a:solidFill>
                            <a:schemeClr val="tx2"/>
                          </a:solidFill>
                          <a:latin typeface="Arial" panose="020B0604020202020204" pitchFamily="34" charset="0"/>
                          <a:cs typeface="Arial" panose="020B0604020202020204" pitchFamily="34" charset="0"/>
                        </a:rPr>
                        <a:t>(n=49)</a:t>
                      </a:r>
                      <a:endParaRPr lang="fr-FR" sz="1400" noProof="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fr-FR" altLang="zh-CN" sz="1400" noProof="0" smtClean="0">
                          <a:solidFill>
                            <a:schemeClr val="tx2"/>
                          </a:solidFill>
                          <a:latin typeface="Arial" panose="020B0604020202020204" pitchFamily="34" charset="0"/>
                          <a:cs typeface="Arial" panose="020B0604020202020204" pitchFamily="34" charset="0"/>
                        </a:rPr>
                        <a:t>Nivolumab 3 mg/kg + ipilimumab 1 mg/kg (n=52)</a:t>
                      </a:r>
                      <a:endParaRPr lang="fr-FR" sz="1400" noProof="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8599">
                <a:tc vMerge="1">
                  <a:txBody>
                    <a:bodyPr/>
                    <a:lstStyle/>
                    <a:p>
                      <a:pPr>
                        <a:lnSpc>
                          <a:spcPct val="90000"/>
                        </a:lnSpc>
                      </a:pPr>
                      <a:endPar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1" noProof="0" dirty="0" smtClean="0">
                          <a:solidFill>
                            <a:schemeClr val="tx2"/>
                          </a:solidFill>
                          <a:latin typeface="Arial" panose="020B0604020202020204" pitchFamily="34" charset="0"/>
                          <a:cs typeface="Arial" panose="020B0604020202020204" pitchFamily="34" charset="0"/>
                        </a:rPr>
                        <a:t>Tous </a:t>
                      </a:r>
                      <a:r>
                        <a:rPr lang="fr-FR" sz="1400" b="1" baseline="0" noProof="0" dirty="0" smtClean="0">
                          <a:solidFill>
                            <a:schemeClr val="tx2"/>
                          </a:solidFill>
                          <a:latin typeface="Arial" panose="020B0604020202020204" pitchFamily="34" charset="0"/>
                          <a:cs typeface="Arial" panose="020B0604020202020204" pitchFamily="34" charset="0"/>
                        </a:rPr>
                        <a:t>grades</a:t>
                      </a:r>
                      <a:endParaRPr lang="fr-FR" sz="14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1" noProof="0" smtClean="0">
                          <a:solidFill>
                            <a:schemeClr val="tx2"/>
                          </a:solidFill>
                          <a:latin typeface="Arial" panose="020B0604020202020204" pitchFamily="34" charset="0"/>
                          <a:cs typeface="Arial" panose="020B0604020202020204" pitchFamily="34" charset="0"/>
                        </a:rPr>
                        <a:t>Grade 3/4</a:t>
                      </a:r>
                      <a:endParaRPr lang="fr-FR" sz="1400" b="1" noProof="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1" noProof="0" dirty="0" smtClean="0">
                          <a:solidFill>
                            <a:schemeClr val="tx2"/>
                          </a:solidFill>
                          <a:latin typeface="Arial" panose="020B0604020202020204" pitchFamily="34" charset="0"/>
                          <a:cs typeface="Arial" panose="020B0604020202020204" pitchFamily="34" charset="0"/>
                        </a:rPr>
                        <a:t>Tous</a:t>
                      </a:r>
                      <a:r>
                        <a:rPr lang="fr-FR" sz="1400" b="1" baseline="0" noProof="0" dirty="0" smtClean="0">
                          <a:solidFill>
                            <a:schemeClr val="tx2"/>
                          </a:solidFill>
                          <a:latin typeface="Arial" panose="020B0604020202020204" pitchFamily="34" charset="0"/>
                          <a:cs typeface="Arial" panose="020B0604020202020204" pitchFamily="34" charset="0"/>
                        </a:rPr>
                        <a:t> grades</a:t>
                      </a:r>
                      <a:endParaRPr lang="fr-FR" sz="14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1" noProof="0" smtClean="0">
                          <a:solidFill>
                            <a:schemeClr val="tx2"/>
                          </a:solidFill>
                          <a:latin typeface="Arial" panose="020B0604020202020204" pitchFamily="34" charset="0"/>
                          <a:cs typeface="Arial" panose="020B0604020202020204" pitchFamily="34" charset="0"/>
                        </a:rPr>
                        <a:t>Grade 3/4</a:t>
                      </a:r>
                      <a:endParaRPr lang="fr-FR" sz="1400" b="1" noProof="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1" noProof="0" dirty="0" smtClean="0">
                          <a:solidFill>
                            <a:schemeClr val="tx2"/>
                          </a:solidFill>
                          <a:latin typeface="Arial" panose="020B0604020202020204" pitchFamily="34" charset="0"/>
                          <a:cs typeface="Arial" panose="020B0604020202020204" pitchFamily="34" charset="0"/>
                        </a:rPr>
                        <a:t>Tous</a:t>
                      </a:r>
                      <a:r>
                        <a:rPr lang="fr-FR" sz="1400" b="1" baseline="0" noProof="0" dirty="0" smtClean="0">
                          <a:solidFill>
                            <a:schemeClr val="tx2"/>
                          </a:solidFill>
                          <a:latin typeface="Arial" panose="020B0604020202020204" pitchFamily="34" charset="0"/>
                          <a:cs typeface="Arial" panose="020B0604020202020204" pitchFamily="34" charset="0"/>
                        </a:rPr>
                        <a:t> grades</a:t>
                      </a:r>
                      <a:endParaRPr lang="fr-FR" sz="14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b="1" noProof="0" smtClean="0">
                          <a:solidFill>
                            <a:schemeClr val="tx2"/>
                          </a:solidFill>
                          <a:latin typeface="Arial" panose="020B0604020202020204" pitchFamily="34" charset="0"/>
                          <a:cs typeface="Arial" panose="020B0604020202020204" pitchFamily="34" charset="0"/>
                        </a:rPr>
                        <a:t>Grade 3/4</a:t>
                      </a:r>
                      <a:endParaRPr lang="fr-FR" sz="1400" b="1" noProof="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94718">
                <a:tc>
                  <a:txBody>
                    <a:bodyPr/>
                    <a:lstStyle/>
                    <a:p>
                      <a:r>
                        <a:rPr lang="fr-FR" sz="1400" noProof="0" dirty="0" smtClean="0">
                          <a:solidFill>
                            <a:schemeClr val="tx1"/>
                          </a:solidFill>
                          <a:latin typeface="Arial" panose="020B0604020202020204" pitchFamily="34" charset="0"/>
                          <a:cs typeface="Arial" panose="020B0604020202020204" pitchFamily="34" charset="0"/>
                        </a:rPr>
                        <a:t>Tous</a:t>
                      </a:r>
                      <a:r>
                        <a:rPr lang="fr-FR" sz="1400" baseline="0" noProof="0" dirty="0" smtClean="0">
                          <a:solidFill>
                            <a:schemeClr val="tx1"/>
                          </a:solidFill>
                          <a:latin typeface="Arial" panose="020B0604020202020204" pitchFamily="34" charset="0"/>
                          <a:cs typeface="Arial" panose="020B0604020202020204" pitchFamily="34" charset="0"/>
                        </a:rPr>
                        <a:t> </a:t>
                      </a:r>
                      <a:r>
                        <a:rPr lang="fr-FR" sz="1400" baseline="0" noProof="0" dirty="0" err="1" smtClean="0">
                          <a:solidFill>
                            <a:schemeClr val="tx1"/>
                          </a:solidFill>
                          <a:latin typeface="Arial" panose="020B0604020202020204" pitchFamily="34" charset="0"/>
                          <a:cs typeface="Arial" panose="020B0604020202020204" pitchFamily="34" charset="0"/>
                        </a:rPr>
                        <a:t>EILTs</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41 (69)</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10</a:t>
                      </a:r>
                      <a:r>
                        <a:rPr lang="fr-FR" sz="1400" baseline="0" noProof="0" smtClean="0">
                          <a:solidFill>
                            <a:schemeClr val="tx1"/>
                          </a:solidFill>
                          <a:latin typeface="Arial" panose="020B0604020202020204" pitchFamily="34" charset="0"/>
                          <a:cs typeface="Arial" panose="020B0604020202020204" pitchFamily="34" charset="0"/>
                        </a:rPr>
                        <a:t> (17)</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41 (84)</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23 (47)</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39 (75)</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14 (27)</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 xmlns:a16="http://schemas.microsoft.com/office/drawing/2014/main" val="10001"/>
                  </a:ext>
                </a:extLst>
              </a:tr>
              <a:tr h="294718">
                <a:tc>
                  <a:txBody>
                    <a:bodyPr/>
                    <a:lstStyle/>
                    <a:p>
                      <a:r>
                        <a:rPr lang="fr-FR" sz="1400" noProof="0" dirty="0" err="1" smtClean="0">
                          <a:solidFill>
                            <a:schemeClr val="tx1"/>
                          </a:solidFill>
                          <a:latin typeface="Arial" panose="020B0604020202020204" pitchFamily="34" charset="0"/>
                          <a:cs typeface="Arial" panose="020B0604020202020204" pitchFamily="34" charset="0"/>
                        </a:rPr>
                        <a:t>EILTs</a:t>
                      </a:r>
                      <a:r>
                        <a:rPr lang="fr-FR" sz="1400" baseline="0" noProof="0" dirty="0" smtClean="0">
                          <a:solidFill>
                            <a:schemeClr val="tx1"/>
                          </a:solidFill>
                          <a:latin typeface="Arial" panose="020B0604020202020204" pitchFamily="34" charset="0"/>
                          <a:cs typeface="Arial" panose="020B0604020202020204" pitchFamily="34" charset="0"/>
                        </a:rPr>
                        <a:t> graves</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6 (10)</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3 (5)</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21 (34)</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17 (35)</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13 (25)</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9 (17)</a:t>
                      </a:r>
                      <a:endParaRPr lang="fr-FR" sz="14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 xmlns:a16="http://schemas.microsoft.com/office/drawing/2014/main" val="10002"/>
                  </a:ext>
                </a:extLst>
              </a:tr>
              <a:tr h="262080">
                <a:tc>
                  <a:txBody>
                    <a:bodyPr/>
                    <a:lstStyle/>
                    <a:p>
                      <a:pPr marL="4763" indent="0"/>
                      <a:r>
                        <a:rPr lang="fr-FR" sz="1400" noProof="0" dirty="0" err="1" smtClean="0">
                          <a:solidFill>
                            <a:schemeClr val="tx1"/>
                          </a:solidFill>
                          <a:latin typeface="Arial" panose="020B0604020202020204" pitchFamily="34" charset="0"/>
                          <a:cs typeface="Arial" panose="020B0604020202020204" pitchFamily="34" charset="0"/>
                        </a:rPr>
                        <a:t>EILTs</a:t>
                      </a:r>
                      <a:r>
                        <a:rPr lang="fr-FR" sz="1400" noProof="0" dirty="0" smtClean="0">
                          <a:solidFill>
                            <a:schemeClr val="tx1"/>
                          </a:solidFill>
                          <a:latin typeface="Arial" panose="020B0604020202020204" pitchFamily="34" charset="0"/>
                          <a:cs typeface="Arial" panose="020B0604020202020204" pitchFamily="34" charset="0"/>
                        </a:rPr>
                        <a:t> provoquant</a:t>
                      </a:r>
                      <a:r>
                        <a:rPr lang="fr-FR" sz="1400" baseline="0" noProof="0" dirty="0" smtClean="0">
                          <a:solidFill>
                            <a:schemeClr val="tx1"/>
                          </a:solidFill>
                          <a:latin typeface="Arial" panose="020B0604020202020204" pitchFamily="34" charset="0"/>
                          <a:cs typeface="Arial" panose="020B0604020202020204" pitchFamily="34" charset="0"/>
                        </a:rPr>
                        <a:t> l’arrêt du traitement</a:t>
                      </a:r>
                      <a:endParaRPr lang="fr-FR" sz="1400" noProof="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2 (3)</a:t>
                      </a:r>
                      <a:endParaRPr lang="fr-FR" sz="1400" noProof="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2 (3)</a:t>
                      </a:r>
                      <a:endParaRPr lang="fr-FR" sz="1400" noProof="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10 (20)</a:t>
                      </a:r>
                      <a:endParaRPr lang="fr-FR" sz="1400" noProof="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10</a:t>
                      </a:r>
                      <a:r>
                        <a:rPr lang="fr-FR" sz="1400" baseline="0" noProof="0" dirty="0" smtClean="0">
                          <a:solidFill>
                            <a:schemeClr val="tx1"/>
                          </a:solidFill>
                          <a:latin typeface="Arial" panose="020B0604020202020204" pitchFamily="34" charset="0"/>
                          <a:cs typeface="Arial" panose="020B0604020202020204" pitchFamily="34" charset="0"/>
                        </a:rPr>
                        <a:t> (20)</a:t>
                      </a:r>
                      <a:endParaRPr lang="fr-FR" sz="1400" noProof="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7 (13)</a:t>
                      </a:r>
                      <a:endParaRPr lang="fr-FR" sz="1400" noProof="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400" noProof="0" dirty="0" smtClean="0">
                          <a:solidFill>
                            <a:schemeClr val="tx1"/>
                          </a:solidFill>
                          <a:latin typeface="Arial" panose="020B0604020202020204" pitchFamily="34" charset="0"/>
                          <a:cs typeface="Arial" panose="020B0604020202020204" pitchFamily="34" charset="0"/>
                        </a:rPr>
                        <a:t>5 (10)</a:t>
                      </a:r>
                      <a:endParaRPr lang="fr-FR" sz="1400" noProof="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076426">
                <a:tc>
                  <a:txBody>
                    <a:bodyPr/>
                    <a:lstStyle/>
                    <a:p>
                      <a:pPr marL="4763" indent="0"/>
                      <a:r>
                        <a:rPr lang="fr-FR" sz="1400" noProof="0" dirty="0" err="1" smtClean="0">
                          <a:solidFill>
                            <a:schemeClr val="tx1"/>
                          </a:solidFill>
                          <a:latin typeface="Arial" panose="020B0604020202020204" pitchFamily="34" charset="0"/>
                          <a:cs typeface="Arial" panose="020B0604020202020204" pitchFamily="34" charset="0"/>
                        </a:rPr>
                        <a:t>EILTs</a:t>
                      </a:r>
                      <a:r>
                        <a:rPr lang="fr-FR" sz="1400" noProof="0" dirty="0" smtClean="0">
                          <a:solidFill>
                            <a:schemeClr val="tx1"/>
                          </a:solidFill>
                          <a:latin typeface="Arial" panose="020B0604020202020204" pitchFamily="34" charset="0"/>
                          <a:cs typeface="Arial" panose="020B0604020202020204" pitchFamily="34" charset="0"/>
                        </a:rPr>
                        <a:t> chez </a:t>
                      </a:r>
                      <a:r>
                        <a:rPr lang="fr-FR" sz="1400" noProof="0" dirty="0" smtClean="0">
                          <a:solidFill>
                            <a:schemeClr val="tx1"/>
                          </a:solidFill>
                          <a:latin typeface="Arial"/>
                          <a:cs typeface="Arial"/>
                        </a:rPr>
                        <a:t>≥15%</a:t>
                      </a:r>
                      <a:r>
                        <a:rPr lang="fr-FR" sz="1400" baseline="0" noProof="0" dirty="0" smtClean="0">
                          <a:solidFill>
                            <a:schemeClr val="tx1"/>
                          </a:solidFill>
                          <a:latin typeface="Arial"/>
                          <a:cs typeface="Arial"/>
                        </a:rPr>
                        <a:t> des</a:t>
                      </a:r>
                      <a:r>
                        <a:rPr lang="fr-FR" sz="1400" noProof="0" dirty="0" smtClean="0">
                          <a:solidFill>
                            <a:schemeClr val="tx1"/>
                          </a:solidFill>
                          <a:latin typeface="Arial"/>
                          <a:cs typeface="Arial"/>
                        </a:rPr>
                        <a:t> patients dans un bras</a:t>
                      </a:r>
                      <a:endParaRPr lang="fr-FR" sz="1400" noProof="0" dirty="0" smtClean="0">
                        <a:solidFill>
                          <a:schemeClr val="tx1"/>
                        </a:solidFill>
                        <a:latin typeface="Arial" panose="020B0604020202020204" pitchFamily="34" charset="0"/>
                        <a:cs typeface="Arial" panose="020B0604020202020204" pitchFamily="34" charset="0"/>
                      </a:endParaRPr>
                    </a:p>
                    <a:p>
                      <a:pPr marL="228600" indent="0"/>
                      <a:r>
                        <a:rPr lang="fr-FR" sz="1400" noProof="0" dirty="0" smtClean="0">
                          <a:solidFill>
                            <a:schemeClr val="tx1"/>
                          </a:solidFill>
                          <a:latin typeface="Arial" panose="020B0604020202020204" pitchFamily="34" charset="0"/>
                          <a:cs typeface="Arial" panose="020B0604020202020204" pitchFamily="34" charset="0"/>
                        </a:rPr>
                        <a:t>Elévation ALT</a:t>
                      </a:r>
                    </a:p>
                    <a:p>
                      <a:pPr marL="233363" indent="0"/>
                      <a:r>
                        <a:rPr lang="fr-FR" sz="1400" noProof="0" dirty="0" smtClean="0">
                          <a:solidFill>
                            <a:schemeClr val="tx1"/>
                          </a:solidFill>
                          <a:latin typeface="Arial" panose="020B0604020202020204" pitchFamily="34" charset="0"/>
                          <a:cs typeface="Arial" panose="020B0604020202020204" pitchFamily="34" charset="0"/>
                        </a:rPr>
                        <a:t>Elévation AST</a:t>
                      </a:r>
                    </a:p>
                    <a:p>
                      <a:pPr marL="233363" indent="0"/>
                      <a:r>
                        <a:rPr lang="fr-FR" sz="1400" noProof="0" dirty="0" smtClean="0">
                          <a:solidFill>
                            <a:schemeClr val="tx1"/>
                          </a:solidFill>
                          <a:latin typeface="Arial" panose="020B0604020202020204" pitchFamily="34" charset="0"/>
                          <a:cs typeface="Arial" panose="020B0604020202020204" pitchFamily="34" charset="0"/>
                        </a:rPr>
                        <a:t>Diminution appétit</a:t>
                      </a:r>
                    </a:p>
                    <a:p>
                      <a:pPr marL="233363" indent="0"/>
                      <a:r>
                        <a:rPr lang="fr-FR" sz="1400" noProof="0" dirty="0" smtClean="0">
                          <a:solidFill>
                            <a:schemeClr val="tx1"/>
                          </a:solidFill>
                          <a:latin typeface="Arial" panose="020B0604020202020204" pitchFamily="34" charset="0"/>
                          <a:cs typeface="Arial" panose="020B0604020202020204" pitchFamily="34" charset="0"/>
                        </a:rPr>
                        <a:t>Diarrhée</a:t>
                      </a:r>
                    </a:p>
                    <a:p>
                      <a:pPr marL="233363" indent="0"/>
                      <a:r>
                        <a:rPr lang="fr-FR" sz="1400" noProof="0" dirty="0" smtClean="0">
                          <a:solidFill>
                            <a:schemeClr val="tx1"/>
                          </a:solidFill>
                          <a:latin typeface="Arial" panose="020B0604020202020204" pitchFamily="34" charset="0"/>
                          <a:cs typeface="Arial" panose="020B0604020202020204" pitchFamily="34" charset="0"/>
                        </a:rPr>
                        <a:t>Fatigue</a:t>
                      </a:r>
                    </a:p>
                    <a:p>
                      <a:pPr marL="233363" indent="0"/>
                      <a:r>
                        <a:rPr lang="fr-FR" sz="1400" noProof="0" dirty="0" smtClean="0">
                          <a:solidFill>
                            <a:schemeClr val="tx1"/>
                          </a:solidFill>
                          <a:latin typeface="Arial" panose="020B0604020202020204" pitchFamily="34" charset="0"/>
                          <a:cs typeface="Arial" panose="020B0604020202020204" pitchFamily="34" charset="0"/>
                        </a:rPr>
                        <a:t>Prurit</a:t>
                      </a:r>
                    </a:p>
                    <a:p>
                      <a:pPr marL="233363" indent="0"/>
                      <a:r>
                        <a:rPr lang="fr-FR" sz="1400" noProof="0" dirty="0" smtClean="0">
                          <a:solidFill>
                            <a:schemeClr val="tx1"/>
                          </a:solidFill>
                          <a:latin typeface="Arial" panose="020B0604020202020204" pitchFamily="34" charset="0"/>
                          <a:cs typeface="Arial" panose="020B0604020202020204" pitchFamily="34" charset="0"/>
                        </a:rPr>
                        <a:t>Rash</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r>
                        <a:rPr lang="fr-FR" sz="1400" noProof="0" dirty="0" smtClean="0">
                          <a:solidFill>
                            <a:schemeClr val="tx1"/>
                          </a:solidFill>
                          <a:latin typeface="Arial" panose="020B0604020202020204" pitchFamily="34" charset="0"/>
                          <a:cs typeface="Arial" panose="020B0604020202020204" pitchFamily="34" charset="0"/>
                        </a:rPr>
                        <a:t>5 (8)</a:t>
                      </a:r>
                    </a:p>
                    <a:p>
                      <a:pPr algn="ctr"/>
                      <a:r>
                        <a:rPr lang="fr-FR" sz="1400" noProof="0" dirty="0" smtClean="0">
                          <a:solidFill>
                            <a:schemeClr val="tx1"/>
                          </a:solidFill>
                          <a:latin typeface="Arial" panose="020B0604020202020204" pitchFamily="34" charset="0"/>
                          <a:cs typeface="Arial" panose="020B0604020202020204" pitchFamily="34" charset="0"/>
                        </a:rPr>
                        <a:t>7 (12)</a:t>
                      </a:r>
                    </a:p>
                    <a:p>
                      <a:pPr algn="ctr"/>
                      <a:r>
                        <a:rPr lang="fr-FR" sz="1400" noProof="0" dirty="0" smtClean="0">
                          <a:solidFill>
                            <a:schemeClr val="tx1"/>
                          </a:solidFill>
                          <a:latin typeface="Arial" panose="020B0604020202020204" pitchFamily="34" charset="0"/>
                          <a:cs typeface="Arial" panose="020B0604020202020204" pitchFamily="34" charset="0"/>
                        </a:rPr>
                        <a:t>9 (15)</a:t>
                      </a:r>
                    </a:p>
                    <a:p>
                      <a:pPr algn="ctr"/>
                      <a:r>
                        <a:rPr lang="fr-FR" sz="1400" noProof="0" dirty="0" smtClean="0">
                          <a:solidFill>
                            <a:schemeClr val="tx1"/>
                          </a:solidFill>
                          <a:latin typeface="Arial" panose="020B0604020202020204" pitchFamily="34" charset="0"/>
                          <a:cs typeface="Arial" panose="020B0604020202020204" pitchFamily="34" charset="0"/>
                        </a:rPr>
                        <a:t>9 (15)</a:t>
                      </a:r>
                    </a:p>
                    <a:p>
                      <a:pPr algn="ctr"/>
                      <a:r>
                        <a:rPr lang="fr-FR" sz="1400" noProof="0" dirty="0" smtClean="0">
                          <a:solidFill>
                            <a:schemeClr val="tx1"/>
                          </a:solidFill>
                          <a:latin typeface="Arial" panose="020B0604020202020204" pitchFamily="34" charset="0"/>
                          <a:cs typeface="Arial" panose="020B0604020202020204" pitchFamily="34" charset="0"/>
                        </a:rPr>
                        <a:t>20 (34)</a:t>
                      </a:r>
                    </a:p>
                    <a:p>
                      <a:pPr algn="ctr"/>
                      <a:r>
                        <a:rPr lang="fr-FR" sz="1400" noProof="0" dirty="0" smtClean="0">
                          <a:solidFill>
                            <a:schemeClr val="tx1"/>
                          </a:solidFill>
                          <a:latin typeface="Arial" panose="020B0604020202020204" pitchFamily="34" charset="0"/>
                          <a:cs typeface="Arial" panose="020B0604020202020204" pitchFamily="34" charset="0"/>
                        </a:rPr>
                        <a:t>10 (17)</a:t>
                      </a:r>
                    </a:p>
                    <a:p>
                      <a:pPr algn="ctr"/>
                      <a:r>
                        <a:rPr lang="fr-FR" sz="1400" noProof="0" dirty="0" smtClean="0">
                          <a:solidFill>
                            <a:schemeClr val="tx1"/>
                          </a:solidFill>
                          <a:latin typeface="Arial" panose="020B0604020202020204" pitchFamily="34" charset="0"/>
                          <a:cs typeface="Arial" panose="020B0604020202020204" pitchFamily="34" charset="0"/>
                        </a:rPr>
                        <a:t>5 (8)</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r>
                        <a:rPr lang="fr-FR" sz="1400" noProof="0" dirty="0" smtClean="0">
                          <a:solidFill>
                            <a:schemeClr val="tx1"/>
                          </a:solidFill>
                          <a:latin typeface="Arial" panose="020B0604020202020204" pitchFamily="34" charset="0"/>
                          <a:cs typeface="Arial" panose="020B0604020202020204" pitchFamily="34" charset="0"/>
                        </a:rPr>
                        <a:t>2 (3)</a:t>
                      </a:r>
                    </a:p>
                    <a:p>
                      <a:pPr algn="ctr"/>
                      <a:r>
                        <a:rPr lang="fr-FR" sz="1400" noProof="0" dirty="0" smtClean="0">
                          <a:solidFill>
                            <a:schemeClr val="tx1"/>
                          </a:solidFill>
                          <a:latin typeface="Arial" panose="020B0604020202020204" pitchFamily="34" charset="0"/>
                          <a:cs typeface="Arial" panose="020B0604020202020204" pitchFamily="34" charset="0"/>
                        </a:rPr>
                        <a:t>3 (5)</a:t>
                      </a:r>
                    </a:p>
                    <a:p>
                      <a:pPr algn="ctr"/>
                      <a:r>
                        <a:rPr lang="fr-FR" sz="1400" noProof="0" dirty="0" smtClean="0">
                          <a:solidFill>
                            <a:schemeClr val="tx1"/>
                          </a:solidFill>
                          <a:latin typeface="Arial" panose="020B0604020202020204" pitchFamily="34" charset="0"/>
                          <a:cs typeface="Arial" panose="020B0604020202020204" pitchFamily="34" charset="0"/>
                        </a:rPr>
                        <a:t>0</a:t>
                      </a:r>
                    </a:p>
                    <a:p>
                      <a:pPr algn="ctr"/>
                      <a:r>
                        <a:rPr lang="fr-FR" sz="1400" noProof="0" dirty="0" smtClean="0">
                          <a:solidFill>
                            <a:schemeClr val="tx1"/>
                          </a:solidFill>
                          <a:latin typeface="Arial" panose="020B0604020202020204" pitchFamily="34" charset="0"/>
                          <a:cs typeface="Arial" panose="020B0604020202020204" pitchFamily="34" charset="0"/>
                        </a:rPr>
                        <a:t>1 (2)</a:t>
                      </a:r>
                    </a:p>
                    <a:p>
                      <a:pPr algn="ctr"/>
                      <a:r>
                        <a:rPr lang="fr-FR" sz="1400" noProof="0" dirty="0" smtClean="0">
                          <a:solidFill>
                            <a:schemeClr val="tx1"/>
                          </a:solidFill>
                          <a:latin typeface="Arial" panose="020B0604020202020204" pitchFamily="34" charset="0"/>
                          <a:cs typeface="Arial" panose="020B0604020202020204" pitchFamily="34" charset="0"/>
                        </a:rPr>
                        <a:t>1 (2)</a:t>
                      </a:r>
                    </a:p>
                    <a:p>
                      <a:pPr algn="ctr"/>
                      <a:r>
                        <a:rPr lang="fr-FR" sz="1400" noProof="0" dirty="0" smtClean="0">
                          <a:solidFill>
                            <a:schemeClr val="tx1"/>
                          </a:solidFill>
                          <a:latin typeface="Arial" panose="020B0604020202020204" pitchFamily="34" charset="0"/>
                          <a:cs typeface="Arial" panose="020B0604020202020204" pitchFamily="34" charset="0"/>
                        </a:rPr>
                        <a:t>0</a:t>
                      </a:r>
                    </a:p>
                    <a:p>
                      <a:pPr algn="ctr"/>
                      <a:r>
                        <a:rPr lang="fr-FR" sz="1400" noProof="0" dirty="0" smtClean="0">
                          <a:solidFill>
                            <a:schemeClr val="tx1"/>
                          </a:solidFill>
                          <a:latin typeface="Arial" panose="020B0604020202020204" pitchFamily="34" charset="0"/>
                          <a:cs typeface="Arial" panose="020B0604020202020204" pitchFamily="34" charset="0"/>
                        </a:rPr>
                        <a:t>0</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r>
                        <a:rPr lang="fr-FR" sz="1400" noProof="0" dirty="0" smtClean="0">
                          <a:solidFill>
                            <a:schemeClr val="tx1"/>
                          </a:solidFill>
                          <a:latin typeface="Arial" panose="020B0604020202020204" pitchFamily="34" charset="0"/>
                          <a:cs typeface="Arial" panose="020B0604020202020204" pitchFamily="34" charset="0"/>
                        </a:rPr>
                        <a:t>8 (16)</a:t>
                      </a:r>
                    </a:p>
                    <a:p>
                      <a:pPr algn="ctr"/>
                      <a:r>
                        <a:rPr lang="fr-FR" sz="1400" noProof="0" dirty="0" smtClean="0">
                          <a:solidFill>
                            <a:schemeClr val="tx1"/>
                          </a:solidFill>
                          <a:latin typeface="Arial" panose="020B0604020202020204" pitchFamily="34" charset="0"/>
                          <a:cs typeface="Arial" panose="020B0604020202020204" pitchFamily="34" charset="0"/>
                        </a:rPr>
                        <a:t>8 (16)</a:t>
                      </a:r>
                    </a:p>
                    <a:p>
                      <a:pPr algn="ctr"/>
                      <a:r>
                        <a:rPr lang="fr-FR" sz="1400" noProof="0" dirty="0" smtClean="0">
                          <a:solidFill>
                            <a:schemeClr val="tx1"/>
                          </a:solidFill>
                          <a:latin typeface="Arial" panose="020B0604020202020204" pitchFamily="34" charset="0"/>
                          <a:cs typeface="Arial" panose="020B0604020202020204" pitchFamily="34" charset="0"/>
                        </a:rPr>
                        <a:t>5 (10)</a:t>
                      </a:r>
                    </a:p>
                    <a:p>
                      <a:pPr algn="ctr"/>
                      <a:r>
                        <a:rPr lang="fr-FR" sz="1400" noProof="0" dirty="0" smtClean="0">
                          <a:solidFill>
                            <a:schemeClr val="tx1"/>
                          </a:solidFill>
                          <a:latin typeface="Arial" panose="020B0604020202020204" pitchFamily="34" charset="0"/>
                          <a:cs typeface="Arial" panose="020B0604020202020204" pitchFamily="34" charset="0"/>
                        </a:rPr>
                        <a:t>15 (31)</a:t>
                      </a:r>
                    </a:p>
                    <a:p>
                      <a:pPr algn="ctr"/>
                      <a:r>
                        <a:rPr lang="fr-FR" sz="1400" noProof="0" dirty="0" smtClean="0">
                          <a:solidFill>
                            <a:schemeClr val="tx1"/>
                          </a:solidFill>
                          <a:latin typeface="Arial" panose="020B0604020202020204" pitchFamily="34" charset="0"/>
                          <a:cs typeface="Arial" panose="020B0604020202020204" pitchFamily="34" charset="0"/>
                        </a:rPr>
                        <a:t>14 (29)</a:t>
                      </a:r>
                    </a:p>
                    <a:p>
                      <a:pPr algn="ctr"/>
                      <a:r>
                        <a:rPr lang="fr-FR" sz="1400" noProof="0" dirty="0" smtClean="0">
                          <a:solidFill>
                            <a:schemeClr val="tx1"/>
                          </a:solidFill>
                          <a:latin typeface="Arial" panose="020B0604020202020204" pitchFamily="34" charset="0"/>
                          <a:cs typeface="Arial" panose="020B0604020202020204" pitchFamily="34" charset="0"/>
                        </a:rPr>
                        <a:t>9 (18)</a:t>
                      </a:r>
                    </a:p>
                    <a:p>
                      <a:pPr algn="ctr"/>
                      <a:r>
                        <a:rPr lang="fr-FR" sz="1400" noProof="0" dirty="0" smtClean="0">
                          <a:solidFill>
                            <a:schemeClr val="tx1"/>
                          </a:solidFill>
                          <a:latin typeface="Arial" panose="020B0604020202020204" pitchFamily="34" charset="0"/>
                          <a:cs typeface="Arial" panose="020B0604020202020204" pitchFamily="34" charset="0"/>
                        </a:rPr>
                        <a:t>10 (20)</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r>
                        <a:rPr lang="fr-FR" sz="1400" noProof="0" dirty="0" smtClean="0">
                          <a:solidFill>
                            <a:schemeClr val="tx1"/>
                          </a:solidFill>
                          <a:latin typeface="Arial" panose="020B0604020202020204" pitchFamily="34" charset="0"/>
                          <a:cs typeface="Arial" panose="020B0604020202020204" pitchFamily="34" charset="0"/>
                        </a:rPr>
                        <a:t>7 (14)</a:t>
                      </a:r>
                    </a:p>
                    <a:p>
                      <a:pPr algn="ctr"/>
                      <a:r>
                        <a:rPr lang="fr-FR" sz="1400" noProof="0" dirty="0" smtClean="0">
                          <a:solidFill>
                            <a:schemeClr val="tx1"/>
                          </a:solidFill>
                          <a:latin typeface="Arial" panose="020B0604020202020204" pitchFamily="34" charset="0"/>
                          <a:cs typeface="Arial" panose="020B0604020202020204" pitchFamily="34" charset="0"/>
                        </a:rPr>
                        <a:t>5 (10)</a:t>
                      </a:r>
                    </a:p>
                    <a:p>
                      <a:pPr algn="ctr"/>
                      <a:r>
                        <a:rPr lang="fr-FR" sz="1400" noProof="0" dirty="0" smtClean="0">
                          <a:solidFill>
                            <a:schemeClr val="tx1"/>
                          </a:solidFill>
                          <a:latin typeface="Arial" panose="020B0604020202020204" pitchFamily="34" charset="0"/>
                          <a:cs typeface="Arial" panose="020B0604020202020204" pitchFamily="34" charset="0"/>
                        </a:rPr>
                        <a:t>0</a:t>
                      </a:r>
                    </a:p>
                    <a:p>
                      <a:pPr algn="ctr"/>
                      <a:r>
                        <a:rPr lang="fr-FR" sz="1400" noProof="0" dirty="0" smtClean="0">
                          <a:solidFill>
                            <a:schemeClr val="tx1"/>
                          </a:solidFill>
                          <a:latin typeface="Arial" panose="020B0604020202020204" pitchFamily="34" charset="0"/>
                          <a:cs typeface="Arial" panose="020B0604020202020204" pitchFamily="34" charset="0"/>
                        </a:rPr>
                        <a:t>7 (14)</a:t>
                      </a:r>
                    </a:p>
                    <a:p>
                      <a:pPr algn="ctr"/>
                      <a:r>
                        <a:rPr lang="fr-FR" sz="1400" noProof="0" dirty="0" smtClean="0">
                          <a:solidFill>
                            <a:schemeClr val="tx1"/>
                          </a:solidFill>
                          <a:latin typeface="Arial" panose="020B0604020202020204" pitchFamily="34" charset="0"/>
                          <a:cs typeface="Arial" panose="020B0604020202020204" pitchFamily="34" charset="0"/>
                        </a:rPr>
                        <a:t>3 (6)</a:t>
                      </a:r>
                    </a:p>
                    <a:p>
                      <a:pPr algn="ctr"/>
                      <a:r>
                        <a:rPr lang="fr-FR" sz="1400" noProof="0" dirty="0" smtClean="0">
                          <a:solidFill>
                            <a:schemeClr val="tx1"/>
                          </a:solidFill>
                          <a:latin typeface="Arial" panose="020B0604020202020204" pitchFamily="34" charset="0"/>
                          <a:cs typeface="Arial" panose="020B0604020202020204" pitchFamily="34" charset="0"/>
                        </a:rPr>
                        <a:t>1 (2)</a:t>
                      </a:r>
                    </a:p>
                    <a:p>
                      <a:pPr algn="ctr"/>
                      <a:r>
                        <a:rPr lang="fr-FR" sz="1400" noProof="0" dirty="0" smtClean="0">
                          <a:solidFill>
                            <a:schemeClr val="tx1"/>
                          </a:solidFill>
                          <a:latin typeface="Arial" panose="020B0604020202020204" pitchFamily="34" charset="0"/>
                          <a:cs typeface="Arial" panose="020B0604020202020204" pitchFamily="34" charset="0"/>
                        </a:rPr>
                        <a:t>0</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r>
                        <a:rPr lang="fr-FR" sz="1400" noProof="0" dirty="0" smtClean="0">
                          <a:solidFill>
                            <a:schemeClr val="tx1"/>
                          </a:solidFill>
                          <a:latin typeface="Arial" panose="020B0604020202020204" pitchFamily="34" charset="0"/>
                          <a:cs typeface="Arial" panose="020B0604020202020204" pitchFamily="34" charset="0"/>
                        </a:rPr>
                        <a:t>5 (10)</a:t>
                      </a:r>
                    </a:p>
                    <a:p>
                      <a:pPr algn="ctr"/>
                      <a:r>
                        <a:rPr lang="fr-FR" sz="1400" noProof="0" dirty="0" smtClean="0">
                          <a:solidFill>
                            <a:schemeClr val="tx1"/>
                          </a:solidFill>
                          <a:latin typeface="Arial" panose="020B0604020202020204" pitchFamily="34" charset="0"/>
                          <a:cs typeface="Arial" panose="020B0604020202020204" pitchFamily="34" charset="0"/>
                        </a:rPr>
                        <a:t>2 (4)</a:t>
                      </a:r>
                    </a:p>
                    <a:p>
                      <a:pPr algn="ctr"/>
                      <a:r>
                        <a:rPr lang="fr-FR" sz="1400" noProof="0" dirty="0" smtClean="0">
                          <a:solidFill>
                            <a:schemeClr val="tx1"/>
                          </a:solidFill>
                          <a:latin typeface="Arial" panose="020B0604020202020204" pitchFamily="34" charset="0"/>
                          <a:cs typeface="Arial" panose="020B0604020202020204" pitchFamily="34" charset="0"/>
                        </a:rPr>
                        <a:t>3 (6)</a:t>
                      </a:r>
                    </a:p>
                    <a:p>
                      <a:pPr algn="ctr"/>
                      <a:r>
                        <a:rPr lang="fr-FR" sz="1400" noProof="0" dirty="0" smtClean="0">
                          <a:solidFill>
                            <a:schemeClr val="tx1"/>
                          </a:solidFill>
                          <a:latin typeface="Arial" panose="020B0604020202020204" pitchFamily="34" charset="0"/>
                          <a:cs typeface="Arial" panose="020B0604020202020204" pitchFamily="34" charset="0"/>
                        </a:rPr>
                        <a:t>5</a:t>
                      </a:r>
                      <a:r>
                        <a:rPr lang="fr-FR" sz="1400" baseline="0" noProof="0" dirty="0" smtClean="0">
                          <a:solidFill>
                            <a:schemeClr val="tx1"/>
                          </a:solidFill>
                          <a:latin typeface="Arial" panose="020B0604020202020204" pitchFamily="34" charset="0"/>
                          <a:cs typeface="Arial" panose="020B0604020202020204" pitchFamily="34" charset="0"/>
                        </a:rPr>
                        <a:t> (10)</a:t>
                      </a:r>
                    </a:p>
                    <a:p>
                      <a:pPr algn="ctr"/>
                      <a:r>
                        <a:rPr lang="fr-FR" sz="1400" baseline="0" noProof="0" dirty="0" smtClean="0">
                          <a:solidFill>
                            <a:schemeClr val="tx1"/>
                          </a:solidFill>
                          <a:latin typeface="Arial" panose="020B0604020202020204" pitchFamily="34" charset="0"/>
                          <a:cs typeface="Arial" panose="020B0604020202020204" pitchFamily="34" charset="0"/>
                        </a:rPr>
                        <a:t>10 (19)</a:t>
                      </a:r>
                    </a:p>
                    <a:p>
                      <a:pPr algn="ctr"/>
                      <a:r>
                        <a:rPr lang="fr-FR" sz="1400" baseline="0" noProof="0" dirty="0" smtClean="0">
                          <a:solidFill>
                            <a:schemeClr val="tx1"/>
                          </a:solidFill>
                          <a:latin typeface="Arial" panose="020B0604020202020204" pitchFamily="34" charset="0"/>
                          <a:cs typeface="Arial" panose="020B0604020202020204" pitchFamily="34" charset="0"/>
                        </a:rPr>
                        <a:t>12 (23)</a:t>
                      </a:r>
                    </a:p>
                    <a:p>
                      <a:pPr algn="ctr"/>
                      <a:r>
                        <a:rPr lang="fr-FR" sz="1400" baseline="0" noProof="0" dirty="0" smtClean="0">
                          <a:solidFill>
                            <a:schemeClr val="tx1"/>
                          </a:solidFill>
                          <a:latin typeface="Arial" panose="020B0604020202020204" pitchFamily="34" charset="0"/>
                          <a:cs typeface="Arial" panose="020B0604020202020204" pitchFamily="34" charset="0"/>
                        </a:rPr>
                        <a:t>8 (15)</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endParaRPr lang="fr-FR" sz="1400" noProof="0" dirty="0" smtClean="0">
                        <a:solidFill>
                          <a:schemeClr val="tx1"/>
                        </a:solidFill>
                        <a:latin typeface="Arial" panose="020B0604020202020204" pitchFamily="34" charset="0"/>
                        <a:cs typeface="Arial" panose="020B0604020202020204" pitchFamily="34" charset="0"/>
                      </a:endParaRPr>
                    </a:p>
                    <a:p>
                      <a:pPr algn="ctr"/>
                      <a:r>
                        <a:rPr lang="fr-FR" sz="1400" noProof="0" dirty="0" smtClean="0">
                          <a:solidFill>
                            <a:schemeClr val="tx1"/>
                          </a:solidFill>
                          <a:latin typeface="Arial" panose="020B0604020202020204" pitchFamily="34" charset="0"/>
                          <a:cs typeface="Arial" panose="020B0604020202020204" pitchFamily="34" charset="0"/>
                        </a:rPr>
                        <a:t>2 (4)</a:t>
                      </a:r>
                    </a:p>
                    <a:p>
                      <a:pPr algn="ctr"/>
                      <a:r>
                        <a:rPr lang="fr-FR" sz="1400" noProof="0" dirty="0" smtClean="0">
                          <a:solidFill>
                            <a:schemeClr val="tx1"/>
                          </a:solidFill>
                          <a:latin typeface="Arial" panose="020B0604020202020204" pitchFamily="34" charset="0"/>
                          <a:cs typeface="Arial" panose="020B0604020202020204" pitchFamily="34" charset="0"/>
                        </a:rPr>
                        <a:t>1 (2)</a:t>
                      </a:r>
                    </a:p>
                    <a:p>
                      <a:pPr algn="ctr"/>
                      <a:r>
                        <a:rPr lang="fr-FR" sz="1400" noProof="0" dirty="0" smtClean="0">
                          <a:solidFill>
                            <a:schemeClr val="tx1"/>
                          </a:solidFill>
                          <a:latin typeface="Arial" panose="020B0604020202020204" pitchFamily="34" charset="0"/>
                          <a:cs typeface="Arial" panose="020B0604020202020204" pitchFamily="34" charset="0"/>
                        </a:rPr>
                        <a:t>0</a:t>
                      </a:r>
                    </a:p>
                    <a:p>
                      <a:pPr algn="ctr"/>
                      <a:r>
                        <a:rPr lang="fr-FR" sz="1400" noProof="0" dirty="0" smtClean="0">
                          <a:solidFill>
                            <a:schemeClr val="tx1"/>
                          </a:solidFill>
                          <a:latin typeface="Arial" panose="020B0604020202020204" pitchFamily="34" charset="0"/>
                          <a:cs typeface="Arial" panose="020B0604020202020204" pitchFamily="34" charset="0"/>
                        </a:rPr>
                        <a:t>1 (2)</a:t>
                      </a:r>
                    </a:p>
                    <a:p>
                      <a:pPr algn="ctr"/>
                      <a:r>
                        <a:rPr lang="fr-FR" sz="1400" noProof="0" dirty="0" smtClean="0">
                          <a:solidFill>
                            <a:schemeClr val="tx1"/>
                          </a:solidFill>
                          <a:latin typeface="Arial" panose="020B0604020202020204" pitchFamily="34" charset="0"/>
                          <a:cs typeface="Arial" panose="020B0604020202020204" pitchFamily="34" charset="0"/>
                        </a:rPr>
                        <a:t>0</a:t>
                      </a:r>
                    </a:p>
                    <a:p>
                      <a:pPr algn="ctr"/>
                      <a:r>
                        <a:rPr lang="fr-FR" sz="1400" noProof="0" dirty="0" smtClean="0">
                          <a:solidFill>
                            <a:schemeClr val="tx1"/>
                          </a:solidFill>
                          <a:latin typeface="Arial" panose="020B0604020202020204" pitchFamily="34" charset="0"/>
                          <a:cs typeface="Arial" panose="020B0604020202020204" pitchFamily="34" charset="0"/>
                        </a:rPr>
                        <a:t>0</a:t>
                      </a:r>
                    </a:p>
                    <a:p>
                      <a:pPr algn="ctr"/>
                      <a:r>
                        <a:rPr lang="fr-FR" sz="1400" noProof="0" dirty="0" smtClean="0">
                          <a:solidFill>
                            <a:schemeClr val="tx1"/>
                          </a:solidFill>
                          <a:latin typeface="Arial" panose="020B0604020202020204" pitchFamily="34" charset="0"/>
                          <a:cs typeface="Arial" panose="020B0604020202020204" pitchFamily="34" charset="0"/>
                        </a:rPr>
                        <a:t>0</a:t>
                      </a:r>
                      <a:endParaRPr lang="fr-FR"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r>
            </a:tbl>
          </a:graphicData>
        </a:graphic>
      </p:graphicFrame>
      <p:sp>
        <p:nvSpPr>
          <p:cNvPr id="8" name="Title 1"/>
          <p:cNvSpPr>
            <a:spLocks noGrp="1"/>
          </p:cNvSpPr>
          <p:nvPr>
            <p:ph type="title"/>
          </p:nvPr>
        </p:nvSpPr>
        <p:spPr>
          <a:xfrm>
            <a:off x="365124" y="179614"/>
            <a:ext cx="8238945" cy="807720"/>
          </a:xfrm>
        </p:spPr>
        <p:txBody>
          <a:bodyPr/>
          <a:lstStyle/>
          <a:p>
            <a:r>
              <a:rPr lang="fr-FR" sz="1800" dirty="0" smtClean="0"/>
              <a:t>4014: Nivolumab ± ipilimumab chez les patients avec cancer de l’estomac, de l’œsophage ou de la jonction </a:t>
            </a:r>
            <a:r>
              <a:rPr lang="fr-FR" sz="1800" dirty="0" err="1" smtClean="0"/>
              <a:t>gastro-oesophagienne</a:t>
            </a:r>
            <a:r>
              <a:rPr lang="fr-FR" sz="1800" dirty="0" smtClean="0"/>
              <a:t> avancé/métastatique réfractaire à la chimiothérapie: l’étude CheckMate 032 – </a:t>
            </a:r>
            <a:r>
              <a:rPr lang="fr-FR" sz="1800" dirty="0" err="1" smtClean="0"/>
              <a:t>Janjigian</a:t>
            </a:r>
            <a:r>
              <a:rPr lang="fr-FR" sz="1800" dirty="0" smtClean="0"/>
              <a:t> YY, et al </a:t>
            </a:r>
            <a:endParaRPr lang="fr-FR" sz="1800" dirty="0"/>
          </a:p>
        </p:txBody>
      </p:sp>
    </p:spTree>
    <p:extLst>
      <p:ext uri="{BB962C8B-B14F-4D97-AF65-F5344CB8AC3E}">
        <p14:creationId xmlns:p14="http://schemas.microsoft.com/office/powerpoint/2010/main" val="4272696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fr-FR" smtClean="0"/>
              <a:t>Janjigian YY, et al. J Clin Oncol 2017;35(Suppl):Abstr 4014</a:t>
            </a:r>
            <a:endParaRPr lang="fr-FR"/>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sz="1800" b="1" kern="0" dirty="0" smtClean="0"/>
              <a:t>Conclusions</a:t>
            </a:r>
            <a:endParaRPr lang="fr-FR" sz="1800" kern="0" dirty="0" smtClean="0"/>
          </a:p>
          <a:p>
            <a:pPr>
              <a:buClr>
                <a:srgbClr val="043882"/>
              </a:buClr>
            </a:pPr>
            <a:r>
              <a:rPr lang="fr-FR" sz="1800" b="1" dirty="0" smtClean="0"/>
              <a:t>Chez ces patients avec cancer gastro-</a:t>
            </a:r>
            <a:r>
              <a:rPr lang="fr-FR" sz="1800" b="1" dirty="0" err="1" smtClean="0"/>
              <a:t>oesophagien</a:t>
            </a:r>
            <a:r>
              <a:rPr lang="fr-FR" sz="1800" b="1" dirty="0" smtClean="0"/>
              <a:t> réfractaire à la chimiothérapie, le nivolumab seul ou en association à l’ipilimumab a démontré une activité clinique, quel que soit le statut PD-L1 </a:t>
            </a:r>
          </a:p>
          <a:p>
            <a:pPr>
              <a:buClr>
                <a:srgbClr val="043882"/>
              </a:buClr>
            </a:pPr>
            <a:r>
              <a:rPr lang="fr-FR" sz="1800" b="1" dirty="0" smtClean="0"/>
              <a:t>Le profil de tolérance était compatible avec celui des </a:t>
            </a:r>
            <a:r>
              <a:rPr lang="fr-FR" sz="1800" b="1" dirty="0"/>
              <a:t>études précédentes </a:t>
            </a:r>
          </a:p>
        </p:txBody>
      </p:sp>
      <p:sp>
        <p:nvSpPr>
          <p:cNvPr id="7" name="Title 1"/>
          <p:cNvSpPr>
            <a:spLocks noGrp="1"/>
          </p:cNvSpPr>
          <p:nvPr>
            <p:ph type="title"/>
          </p:nvPr>
        </p:nvSpPr>
        <p:spPr>
          <a:xfrm>
            <a:off x="365124" y="179614"/>
            <a:ext cx="8238945" cy="807720"/>
          </a:xfrm>
        </p:spPr>
        <p:txBody>
          <a:bodyPr/>
          <a:lstStyle/>
          <a:p>
            <a:r>
              <a:rPr lang="fr-FR" sz="1800" dirty="0" smtClean="0"/>
              <a:t>4014: Nivolumab ± ipilimumab chez les patients avec cancer de l’estomac, de l’œsophage ou de la jonction </a:t>
            </a:r>
            <a:r>
              <a:rPr lang="fr-FR" sz="1800" dirty="0" err="1" smtClean="0"/>
              <a:t>gastro-oesophagienne</a:t>
            </a:r>
            <a:r>
              <a:rPr lang="fr-FR" sz="1800" dirty="0" smtClean="0"/>
              <a:t> avancé/métastatique réfractaire à la chimiothérapie: l’étude CheckMate 032 – </a:t>
            </a:r>
            <a:r>
              <a:rPr lang="fr-FR" sz="1800" dirty="0" err="1" smtClean="0"/>
              <a:t>Janjigian</a:t>
            </a:r>
            <a:r>
              <a:rPr lang="fr-FR" sz="1800" dirty="0" smtClean="0"/>
              <a:t> YY, et al </a:t>
            </a:r>
            <a:endParaRPr lang="fr-FR" sz="1800" dirty="0"/>
          </a:p>
        </p:txBody>
      </p:sp>
    </p:spTree>
    <p:extLst>
      <p:ext uri="{BB962C8B-B14F-4D97-AF65-F5344CB8AC3E}">
        <p14:creationId xmlns:p14="http://schemas.microsoft.com/office/powerpoint/2010/main" val="3813525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3209" cy="807720"/>
          </a:xfrm>
        </p:spPr>
        <p:txBody>
          <a:bodyPr/>
          <a:lstStyle/>
          <a:p>
            <a:pPr>
              <a:lnSpc>
                <a:spcPct val="90000"/>
              </a:lnSpc>
            </a:pPr>
            <a:r>
              <a:rPr lang="fr-FR" sz="1600" dirty="0" smtClean="0"/>
              <a:t>4004: Chimiothérapie </a:t>
            </a:r>
            <a:r>
              <a:rPr lang="fr-FR" sz="1600" dirty="0" err="1" smtClean="0"/>
              <a:t>périopératoire</a:t>
            </a:r>
            <a:r>
              <a:rPr lang="fr-FR" sz="1600" dirty="0" smtClean="0"/>
              <a:t> par </a:t>
            </a:r>
            <a:r>
              <a:rPr lang="fr-FR" sz="1600" dirty="0" err="1" smtClean="0"/>
              <a:t>docétaxel</a:t>
            </a:r>
            <a:r>
              <a:rPr lang="fr-FR" sz="1600" dirty="0" smtClean="0"/>
              <a:t>, </a:t>
            </a:r>
            <a:r>
              <a:rPr lang="fr-FR" sz="1600" dirty="0" err="1" smtClean="0"/>
              <a:t>oxaliplatine</a:t>
            </a:r>
            <a:r>
              <a:rPr lang="fr-FR" sz="1600" dirty="0" smtClean="0"/>
              <a:t>, et </a:t>
            </a:r>
            <a:r>
              <a:rPr lang="fr-FR" sz="1600" dirty="0" err="1" smtClean="0"/>
              <a:t>fluorouracile</a:t>
            </a:r>
            <a:r>
              <a:rPr lang="fr-FR" sz="1600" dirty="0" smtClean="0"/>
              <a:t>/ </a:t>
            </a:r>
            <a:r>
              <a:rPr lang="fr-FR" sz="1600" dirty="0" err="1" smtClean="0"/>
              <a:t>leucovorine</a:t>
            </a:r>
            <a:r>
              <a:rPr lang="fr-FR" sz="1600" dirty="0" smtClean="0"/>
              <a:t> (FLOT) versus </a:t>
            </a:r>
            <a:r>
              <a:rPr lang="fr-FR" sz="1600" dirty="0" err="1" smtClean="0"/>
              <a:t>épirubicine</a:t>
            </a:r>
            <a:r>
              <a:rPr lang="fr-FR" sz="1600" dirty="0" smtClean="0"/>
              <a:t>, cisplatine, et </a:t>
            </a:r>
            <a:r>
              <a:rPr lang="fr-FR" sz="1600" dirty="0" err="1" smtClean="0"/>
              <a:t>fluorouracile</a:t>
            </a:r>
            <a:r>
              <a:rPr lang="fr-FR" sz="1600" dirty="0" smtClean="0"/>
              <a:t> ou </a:t>
            </a:r>
            <a:r>
              <a:rPr lang="fr-FR" sz="1600" dirty="0" err="1" smtClean="0"/>
              <a:t>capécitabine</a:t>
            </a:r>
            <a:r>
              <a:rPr lang="fr-FR" sz="1600" dirty="0" smtClean="0"/>
              <a:t> (ECF/ECX) dans l’adénocarcinome gastrique ou de la jonction </a:t>
            </a:r>
            <a:r>
              <a:rPr lang="fr-FR" sz="1600" dirty="0" err="1" smtClean="0"/>
              <a:t>gastro-oesophagienne</a:t>
            </a:r>
            <a:r>
              <a:rPr lang="fr-FR" sz="1600" dirty="0" smtClean="0"/>
              <a:t> résécable (FLOT4-AIO): une étude multicentrique randomisée de phase 3 </a:t>
            </a:r>
            <a:br>
              <a:rPr lang="fr-FR" sz="1600" dirty="0" smtClean="0"/>
            </a:br>
            <a:r>
              <a:rPr lang="fr-FR" sz="1600" dirty="0" smtClean="0"/>
              <a:t>– Al-</a:t>
            </a:r>
            <a:r>
              <a:rPr lang="fr-FR" sz="1600" dirty="0" err="1" smtClean="0"/>
              <a:t>Batran</a:t>
            </a:r>
            <a:r>
              <a:rPr lang="fr-FR" sz="1600" dirty="0" smtClean="0"/>
              <a:t> S-E, et al</a:t>
            </a:r>
            <a:endParaRPr lang="fr-FR" sz="1600" dirty="0"/>
          </a:p>
        </p:txBody>
      </p:sp>
      <p:sp>
        <p:nvSpPr>
          <p:cNvPr id="6" name="Content Placeholder 5"/>
          <p:cNvSpPr>
            <a:spLocks noGrp="1"/>
          </p:cNvSpPr>
          <p:nvPr>
            <p:ph idx="1"/>
          </p:nvPr>
        </p:nvSpPr>
        <p:spPr/>
        <p:txBody>
          <a:bodyPr/>
          <a:lstStyle/>
          <a:p>
            <a:pPr marL="0" lvl="0" indent="0">
              <a:spcBef>
                <a:spcPct val="20000"/>
              </a:spcBef>
              <a:spcAft>
                <a:spcPct val="0"/>
              </a:spcAft>
              <a:buClr>
                <a:srgbClr val="D52B17"/>
              </a:buClr>
              <a:buSzTx/>
              <a:buNone/>
              <a:defRPr/>
            </a:pPr>
            <a:r>
              <a:rPr lang="fr-FR" b="1" kern="1200" dirty="0" smtClean="0">
                <a:solidFill>
                  <a:schemeClr val="tx1"/>
                </a:solidFill>
                <a:latin typeface="Arial" panose="020B0604020202020204" pitchFamily="34" charset="0"/>
                <a:cs typeface="Arial" panose="020B0604020202020204" pitchFamily="34" charset="0"/>
              </a:rPr>
              <a:t>Objectif</a:t>
            </a:r>
          </a:p>
          <a:p>
            <a:pPr lvl="0">
              <a:spcBef>
                <a:spcPct val="20000"/>
              </a:spcBef>
              <a:spcAft>
                <a:spcPct val="0"/>
              </a:spcAft>
              <a:buSzTx/>
              <a:buFont typeface="Arial" panose="020B0604020202020204" pitchFamily="34" charset="0"/>
              <a:buChar char="•"/>
              <a:defRPr/>
            </a:pPr>
            <a:r>
              <a:rPr lang="fr-FR" kern="1200" dirty="0" smtClean="0">
                <a:solidFill>
                  <a:schemeClr val="tx1"/>
                </a:solidFill>
                <a:latin typeface="Arial" panose="020B0604020202020204" pitchFamily="34" charset="0"/>
                <a:cs typeface="Arial" panose="020B0604020202020204" pitchFamily="34" charset="0"/>
              </a:rPr>
              <a:t>Evaluer l’efficacité de FLOT vs. ECF/ECX en traitement </a:t>
            </a:r>
            <a:r>
              <a:rPr lang="fr-FR" kern="1200" dirty="0" err="1" smtClean="0">
                <a:solidFill>
                  <a:schemeClr val="tx1"/>
                </a:solidFill>
                <a:latin typeface="Arial" panose="020B0604020202020204" pitchFamily="34" charset="0"/>
                <a:cs typeface="Arial" panose="020B0604020202020204" pitchFamily="34" charset="0"/>
              </a:rPr>
              <a:t>périopératoire</a:t>
            </a:r>
            <a:r>
              <a:rPr lang="fr-FR" kern="1200" dirty="0">
                <a:solidFill>
                  <a:schemeClr val="tx1"/>
                </a:solidFill>
                <a:latin typeface="Arial" panose="020B0604020202020204" pitchFamily="34" charset="0"/>
                <a:cs typeface="Arial" panose="020B0604020202020204" pitchFamily="34" charset="0"/>
              </a:rPr>
              <a:t> </a:t>
            </a:r>
            <a:r>
              <a:rPr lang="fr-FR" kern="1200" dirty="0" smtClean="0">
                <a:solidFill>
                  <a:schemeClr val="tx1"/>
                </a:solidFill>
                <a:latin typeface="Arial" panose="020B0604020202020204" pitchFamily="34" charset="0"/>
                <a:cs typeface="Arial" panose="020B0604020202020204" pitchFamily="34" charset="0"/>
              </a:rPr>
              <a:t>chez les patients avec adénocarcinome de l’estomac ou de la JGO résécable</a:t>
            </a:r>
            <a:endParaRPr lang="fr-FR" kern="1200" dirty="0">
              <a:solidFill>
                <a:schemeClr val="tx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1"/>
          </p:nvPr>
        </p:nvSpPr>
        <p:spPr>
          <a:xfrm>
            <a:off x="4648200" y="6096000"/>
            <a:ext cx="4130675" cy="487363"/>
          </a:xfrm>
        </p:spPr>
        <p:txBody>
          <a:bodyPr/>
          <a:lstStyle/>
          <a:p>
            <a:r>
              <a:rPr lang="fr-FR" smtClean="0"/>
              <a:t>Al-Batran S-E, et al. J Clin Oncol 2017;35(Suppl):Abstr 4004</a:t>
            </a:r>
            <a:endParaRPr lang="fr-FR" dirty="0"/>
          </a:p>
        </p:txBody>
      </p:sp>
      <p:sp>
        <p:nvSpPr>
          <p:cNvPr id="22" name="Rectangle 9"/>
          <p:cNvSpPr txBox="1">
            <a:spLocks noChangeArrowheads="1"/>
          </p:cNvSpPr>
          <p:nvPr/>
        </p:nvSpPr>
        <p:spPr>
          <a:xfrm>
            <a:off x="499007" y="4873812"/>
            <a:ext cx="4267200" cy="865927"/>
          </a:xfrm>
          <a:prstGeom prst="rect">
            <a:avLst/>
          </a:prstGeom>
        </p:spPr>
        <p:txBody>
          <a:bodyPr vert="horz" lIns="91440" tIns="45720" rIns="91440" bIns="4572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 b="1" dirty="0" smtClean="0">
                <a:solidFill>
                  <a:schemeClr val="bg2"/>
                </a:solidFill>
              </a:rPr>
              <a:t>CRITÈRE PRINCIPAL</a:t>
            </a:r>
          </a:p>
          <a:p>
            <a:pPr marR="0" lvl="0" algn="l" defTabSz="914400" rtl="0" eaLnBrk="1" fontAlgn="base" latinLnBrk="0" hangingPunct="1">
              <a:lnSpc>
                <a:spcPct val="100000"/>
              </a:lnSpc>
              <a:spcBef>
                <a:spcPct val="20000"/>
              </a:spcBef>
              <a:spcAft>
                <a:spcPct val="0"/>
              </a:spcAft>
              <a:buClr>
                <a:schemeClr val="bg1"/>
              </a:buClr>
              <a:buSzTx/>
              <a:buFont typeface="Arial" panose="020B0604020202020204" pitchFamily="34" charset="0"/>
              <a:buChar char="•"/>
              <a:tabLst/>
              <a:defRPr/>
            </a:pPr>
            <a:r>
              <a:rPr kumimoji="0" lang="fr-FR" sz="1600" b="0" i="0" u="none" strike="noStrike" kern="1200" cap="none" spc="0" normalizeH="0" baseline="0" noProof="0" dirty="0" smtClean="0">
                <a:ln>
                  <a:noFill/>
                </a:ln>
                <a:solidFill>
                  <a:schemeClr val="tx1"/>
                </a:solidFill>
                <a:effectLst/>
                <a:uLnTx/>
                <a:uFillTx/>
              </a:rPr>
              <a:t>SG</a:t>
            </a:r>
            <a:endParaRPr kumimoji="0" lang="fr-FR" sz="1600" b="0" i="0" u="none" strike="noStrike" kern="1200" cap="none" spc="0" normalizeH="0" baseline="0" noProof="0" dirty="0">
              <a:ln>
                <a:noFill/>
              </a:ln>
              <a:solidFill>
                <a:schemeClr val="tx1"/>
              </a:solidFill>
              <a:effectLst/>
              <a:uLnTx/>
              <a:uFillTx/>
            </a:endParaRPr>
          </a:p>
        </p:txBody>
      </p:sp>
      <p:sp>
        <p:nvSpPr>
          <p:cNvPr id="23" name="Rectangle 9"/>
          <p:cNvSpPr txBox="1">
            <a:spLocks noChangeArrowheads="1"/>
          </p:cNvSpPr>
          <p:nvPr/>
        </p:nvSpPr>
        <p:spPr>
          <a:xfrm>
            <a:off x="4002835" y="4873812"/>
            <a:ext cx="5012069" cy="865927"/>
          </a:xfrm>
          <a:prstGeom prst="rect">
            <a:avLst/>
          </a:prstGeom>
        </p:spPr>
        <p:txBody>
          <a:bodyPr vert="horz" lIns="91440" tIns="45720" rIns="91440" bIns="45720" rtlCol="0">
            <a:no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600" b="1" dirty="0" smtClean="0">
                <a:solidFill>
                  <a:schemeClr val="bg2"/>
                </a:solidFill>
              </a:rPr>
              <a:t>CRITÈRES SECONDAIRES</a:t>
            </a:r>
          </a:p>
          <a:p>
            <a:pPr marR="0" lvl="0" algn="l" defTabSz="914400" rtl="0" eaLnBrk="1" fontAlgn="base" latinLnBrk="0" hangingPunct="1">
              <a:lnSpc>
                <a:spcPct val="100000"/>
              </a:lnSpc>
              <a:spcBef>
                <a:spcPct val="20000"/>
              </a:spcBef>
              <a:spcAft>
                <a:spcPct val="0"/>
              </a:spcAft>
              <a:buClr>
                <a:schemeClr val="bg1"/>
              </a:buClr>
              <a:buSzTx/>
              <a:buFont typeface="Arial" panose="020B0604020202020204" pitchFamily="34" charset="0"/>
              <a:buChar char="•"/>
              <a:tabLst/>
              <a:defRPr/>
            </a:pPr>
            <a:r>
              <a:rPr kumimoji="0" lang="fr-FR" sz="1600" b="0" i="0" u="none" strike="noStrike" kern="1200" cap="none" spc="0" normalizeH="0" baseline="0" noProof="0" dirty="0" smtClean="0">
                <a:ln>
                  <a:noFill/>
                </a:ln>
                <a:solidFill>
                  <a:schemeClr val="tx1"/>
                </a:solidFill>
                <a:effectLst/>
                <a:uLnTx/>
                <a:uFillTx/>
              </a:rPr>
              <a:t>SSP, taux de résection complète, morbidité/mortalité chirurgicale, tolérance</a:t>
            </a:r>
            <a:endParaRPr kumimoji="0" lang="fr-FR" sz="1600" b="0" i="0" u="none" strike="noStrike" kern="1200" cap="none" spc="0" normalizeH="0" baseline="0" noProof="0" dirty="0">
              <a:ln>
                <a:noFill/>
              </a:ln>
              <a:solidFill>
                <a:schemeClr val="tx1"/>
              </a:solidFill>
              <a:effectLst/>
              <a:uLnTx/>
              <a:uFillTx/>
            </a:endParaRPr>
          </a:p>
        </p:txBody>
      </p:sp>
      <p:sp>
        <p:nvSpPr>
          <p:cNvPr id="32" name="Rectangle 9"/>
          <p:cNvSpPr txBox="1">
            <a:spLocks noChangeArrowheads="1"/>
          </p:cNvSpPr>
          <p:nvPr/>
        </p:nvSpPr>
        <p:spPr>
          <a:xfrm>
            <a:off x="125589" y="5578949"/>
            <a:ext cx="4553987" cy="1004414"/>
          </a:xfrm>
          <a:prstGeom prst="rect">
            <a:avLst/>
          </a:prstGeom>
        </p:spPr>
        <p:txBody>
          <a:bodyPr vert="horz" lIns="0" tIns="0" rIns="0" bIns="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spcAft>
                <a:spcPts val="400"/>
              </a:spcAft>
              <a:buClr>
                <a:schemeClr val="bg1"/>
              </a:buClr>
              <a:buSzPct val="110000"/>
              <a:buNone/>
              <a:defRPr/>
            </a:pPr>
            <a:r>
              <a:rPr lang="fr-FR" sz="1200" dirty="0" smtClean="0">
                <a:solidFill>
                  <a:srgbClr val="4D4D4D"/>
                </a:solidFill>
                <a:latin typeface="+mn-lt"/>
                <a:cs typeface="+mn-cs"/>
              </a:rPr>
              <a:t>FLOT: </a:t>
            </a:r>
            <a:r>
              <a:rPr lang="fr-FR" sz="1200" dirty="0" err="1" smtClean="0">
                <a:solidFill>
                  <a:srgbClr val="4D4D4D"/>
                </a:solidFill>
                <a:latin typeface="+mn-lt"/>
                <a:cs typeface="+mn-cs"/>
              </a:rPr>
              <a:t>docétaxel</a:t>
            </a:r>
            <a:r>
              <a:rPr lang="fr-FR" sz="1200" dirty="0" smtClean="0">
                <a:solidFill>
                  <a:srgbClr val="4D4D4D"/>
                </a:solidFill>
                <a:latin typeface="+mn-lt"/>
                <a:cs typeface="+mn-cs"/>
              </a:rPr>
              <a:t> 50 mg/m</a:t>
            </a:r>
            <a:r>
              <a:rPr lang="fr-FR" sz="1200" baseline="30000" dirty="0" smtClean="0">
                <a:solidFill>
                  <a:srgbClr val="4D4D4D"/>
                </a:solidFill>
                <a:latin typeface="+mn-lt"/>
                <a:cs typeface="+mn-cs"/>
              </a:rPr>
              <a:t>2</a:t>
            </a:r>
            <a:r>
              <a:rPr lang="fr-FR" sz="1200" dirty="0" smtClean="0">
                <a:solidFill>
                  <a:srgbClr val="4D4D4D"/>
                </a:solidFill>
                <a:latin typeface="+mn-lt"/>
                <a:cs typeface="+mn-cs"/>
              </a:rPr>
              <a:t> J1; 5FU 2600 mg/m</a:t>
            </a:r>
            <a:r>
              <a:rPr lang="fr-FR" sz="1200" baseline="30000" dirty="0" smtClean="0">
                <a:solidFill>
                  <a:srgbClr val="4D4D4D"/>
                </a:solidFill>
              </a:rPr>
              <a:t>2</a:t>
            </a:r>
            <a:r>
              <a:rPr lang="fr-FR" sz="1200" dirty="0" smtClean="0">
                <a:solidFill>
                  <a:srgbClr val="4D4D4D"/>
                </a:solidFill>
                <a:latin typeface="+mn-lt"/>
                <a:cs typeface="+mn-cs"/>
              </a:rPr>
              <a:t> J1; </a:t>
            </a:r>
            <a:br>
              <a:rPr lang="fr-FR" sz="1200" dirty="0" smtClean="0">
                <a:solidFill>
                  <a:srgbClr val="4D4D4D"/>
                </a:solidFill>
                <a:latin typeface="+mn-lt"/>
                <a:cs typeface="+mn-cs"/>
              </a:rPr>
            </a:br>
            <a:r>
              <a:rPr lang="fr-FR" sz="1200" dirty="0" err="1" smtClean="0">
                <a:solidFill>
                  <a:srgbClr val="4D4D4D"/>
                </a:solidFill>
                <a:latin typeface="+mn-lt"/>
                <a:cs typeface="+mn-cs"/>
              </a:rPr>
              <a:t>leucovorine</a:t>
            </a:r>
            <a:r>
              <a:rPr lang="fr-FR" sz="1200" dirty="0" smtClean="0">
                <a:solidFill>
                  <a:srgbClr val="4D4D4D"/>
                </a:solidFill>
                <a:latin typeface="+mn-lt"/>
                <a:cs typeface="+mn-cs"/>
              </a:rPr>
              <a:t> 200 mg/m</a:t>
            </a:r>
            <a:r>
              <a:rPr lang="fr-FR" sz="1200" baseline="30000" dirty="0" smtClean="0">
                <a:solidFill>
                  <a:srgbClr val="4D4D4D"/>
                </a:solidFill>
              </a:rPr>
              <a:t>2</a:t>
            </a:r>
            <a:r>
              <a:rPr lang="fr-FR" sz="1200" dirty="0" smtClean="0">
                <a:solidFill>
                  <a:srgbClr val="4D4D4D"/>
                </a:solidFill>
                <a:latin typeface="+mn-lt"/>
                <a:cs typeface="+mn-cs"/>
              </a:rPr>
              <a:t> J1; </a:t>
            </a:r>
            <a:r>
              <a:rPr lang="fr-FR" sz="1200" dirty="0" err="1" smtClean="0">
                <a:solidFill>
                  <a:srgbClr val="4D4D4D"/>
                </a:solidFill>
                <a:latin typeface="+mn-lt"/>
                <a:cs typeface="+mn-cs"/>
              </a:rPr>
              <a:t>oxaliplatine</a:t>
            </a:r>
            <a:r>
              <a:rPr lang="fr-FR" sz="1200" dirty="0" smtClean="0">
                <a:solidFill>
                  <a:srgbClr val="4D4D4D"/>
                </a:solidFill>
                <a:latin typeface="+mn-lt"/>
                <a:cs typeface="+mn-cs"/>
              </a:rPr>
              <a:t> 85 mg/m</a:t>
            </a:r>
            <a:r>
              <a:rPr lang="fr-FR" sz="1200" baseline="30000" dirty="0" smtClean="0">
                <a:solidFill>
                  <a:srgbClr val="4D4D4D"/>
                </a:solidFill>
              </a:rPr>
              <a:t>2</a:t>
            </a:r>
            <a:r>
              <a:rPr lang="fr-FR" sz="1200" dirty="0" smtClean="0">
                <a:solidFill>
                  <a:srgbClr val="4D4D4D"/>
                </a:solidFill>
                <a:latin typeface="+mn-lt"/>
                <a:cs typeface="+mn-cs"/>
              </a:rPr>
              <a:t> J1/2S</a:t>
            </a:r>
          </a:p>
          <a:p>
            <a:pPr marL="0" lvl="0" indent="0">
              <a:spcBef>
                <a:spcPts val="0"/>
              </a:spcBef>
              <a:spcAft>
                <a:spcPts val="400"/>
              </a:spcAft>
              <a:buClr>
                <a:schemeClr val="bg1"/>
              </a:buClr>
              <a:buSzPct val="110000"/>
              <a:buNone/>
              <a:defRPr/>
            </a:pPr>
            <a:r>
              <a:rPr lang="fr-FR" sz="1200" dirty="0" smtClean="0">
                <a:solidFill>
                  <a:srgbClr val="4D4D4D"/>
                </a:solidFill>
                <a:latin typeface="+mn-lt"/>
                <a:cs typeface="+mn-cs"/>
              </a:rPr>
              <a:t>ECF/ECX: </a:t>
            </a:r>
            <a:r>
              <a:rPr lang="fr-FR" sz="1200" dirty="0" err="1" smtClean="0">
                <a:solidFill>
                  <a:srgbClr val="4D4D4D"/>
                </a:solidFill>
                <a:latin typeface="+mn-lt"/>
                <a:cs typeface="+mn-cs"/>
              </a:rPr>
              <a:t>épirubicine</a:t>
            </a:r>
            <a:r>
              <a:rPr lang="fr-FR" sz="1200" dirty="0" smtClean="0">
                <a:solidFill>
                  <a:srgbClr val="4D4D4D"/>
                </a:solidFill>
                <a:latin typeface="+mn-lt"/>
                <a:cs typeface="+mn-cs"/>
              </a:rPr>
              <a:t> 50 mg/m</a:t>
            </a:r>
            <a:r>
              <a:rPr lang="fr-FR" sz="1200" baseline="30000" dirty="0" smtClean="0">
                <a:solidFill>
                  <a:srgbClr val="4D4D4D"/>
                </a:solidFill>
              </a:rPr>
              <a:t>2</a:t>
            </a:r>
            <a:r>
              <a:rPr lang="fr-FR" sz="1200" dirty="0" smtClean="0">
                <a:solidFill>
                  <a:srgbClr val="4D4D4D"/>
                </a:solidFill>
                <a:latin typeface="+mn-lt"/>
                <a:cs typeface="+mn-cs"/>
              </a:rPr>
              <a:t> J1; cisplatine 60 mg/m</a:t>
            </a:r>
            <a:r>
              <a:rPr lang="fr-FR" sz="1200" baseline="30000" dirty="0" smtClean="0">
                <a:solidFill>
                  <a:srgbClr val="4D4D4D"/>
                </a:solidFill>
              </a:rPr>
              <a:t>2</a:t>
            </a:r>
            <a:r>
              <a:rPr lang="fr-FR" sz="1200" dirty="0" smtClean="0">
                <a:solidFill>
                  <a:srgbClr val="4D4D4D"/>
                </a:solidFill>
                <a:latin typeface="+mn-lt"/>
                <a:cs typeface="+mn-cs"/>
              </a:rPr>
              <a:t> J1; </a:t>
            </a:r>
            <a:br>
              <a:rPr lang="fr-FR" sz="1200" dirty="0" smtClean="0">
                <a:solidFill>
                  <a:srgbClr val="4D4D4D"/>
                </a:solidFill>
                <a:latin typeface="+mn-lt"/>
                <a:cs typeface="+mn-cs"/>
              </a:rPr>
            </a:br>
            <a:r>
              <a:rPr lang="fr-FR" sz="1200" dirty="0" smtClean="0">
                <a:solidFill>
                  <a:srgbClr val="4D4D4D"/>
                </a:solidFill>
                <a:latin typeface="+mn-lt"/>
                <a:cs typeface="+mn-cs"/>
              </a:rPr>
              <a:t>5FU 200 mg/m</a:t>
            </a:r>
            <a:r>
              <a:rPr lang="fr-FR" sz="1200" baseline="30000" dirty="0" smtClean="0">
                <a:solidFill>
                  <a:srgbClr val="4D4D4D"/>
                </a:solidFill>
              </a:rPr>
              <a:t>2</a:t>
            </a:r>
            <a:r>
              <a:rPr lang="fr-FR" sz="1200" dirty="0" smtClean="0">
                <a:solidFill>
                  <a:srgbClr val="4D4D4D"/>
                </a:solidFill>
                <a:latin typeface="+mn-lt"/>
                <a:cs typeface="+mn-cs"/>
              </a:rPr>
              <a:t> (ou </a:t>
            </a:r>
            <a:r>
              <a:rPr lang="fr-FR" sz="1200" dirty="0" err="1" smtClean="0">
                <a:solidFill>
                  <a:srgbClr val="4D4D4D"/>
                </a:solidFill>
                <a:latin typeface="+mn-lt"/>
                <a:cs typeface="+mn-cs"/>
              </a:rPr>
              <a:t>capécitabine</a:t>
            </a:r>
            <a:r>
              <a:rPr lang="fr-FR" sz="1200" dirty="0" smtClean="0">
                <a:solidFill>
                  <a:srgbClr val="4D4D4D"/>
                </a:solidFill>
                <a:latin typeface="+mn-lt"/>
                <a:cs typeface="+mn-cs"/>
              </a:rPr>
              <a:t> 1250 mg/m</a:t>
            </a:r>
            <a:r>
              <a:rPr lang="fr-FR" sz="1200" baseline="30000" dirty="0" smtClean="0">
                <a:solidFill>
                  <a:srgbClr val="4D4D4D"/>
                </a:solidFill>
                <a:latin typeface="+mn-lt"/>
                <a:cs typeface="+mn-cs"/>
              </a:rPr>
              <a:t>2</a:t>
            </a:r>
            <a:r>
              <a:rPr lang="fr-FR" sz="1200" dirty="0" smtClean="0">
                <a:solidFill>
                  <a:srgbClr val="4D4D4D"/>
                </a:solidFill>
                <a:latin typeface="+mn-lt"/>
                <a:cs typeface="+mn-cs"/>
              </a:rPr>
              <a:t> PO divisé en </a:t>
            </a:r>
            <a:br>
              <a:rPr lang="fr-FR" sz="1200" dirty="0" smtClean="0">
                <a:solidFill>
                  <a:srgbClr val="4D4D4D"/>
                </a:solidFill>
                <a:latin typeface="+mn-lt"/>
                <a:cs typeface="+mn-cs"/>
              </a:rPr>
            </a:br>
            <a:r>
              <a:rPr lang="fr-FR" sz="1200" dirty="0" smtClean="0">
                <a:solidFill>
                  <a:srgbClr val="4D4D4D"/>
                </a:solidFill>
                <a:latin typeface="+mn-lt"/>
                <a:cs typeface="+mn-cs"/>
              </a:rPr>
              <a:t>2 doses </a:t>
            </a:r>
            <a:r>
              <a:rPr lang="fr-FR" sz="1200" dirty="0">
                <a:solidFill>
                  <a:srgbClr val="4D4D4D"/>
                </a:solidFill>
                <a:latin typeface="+mn-lt"/>
                <a:cs typeface="+mn-cs"/>
              </a:rPr>
              <a:t>J</a:t>
            </a:r>
            <a:r>
              <a:rPr lang="fr-FR" sz="1200" dirty="0" smtClean="0">
                <a:solidFill>
                  <a:srgbClr val="4D4D4D"/>
                </a:solidFill>
                <a:latin typeface="+mn-lt"/>
                <a:cs typeface="+mn-cs"/>
              </a:rPr>
              <a:t>1–J21) /3S</a:t>
            </a:r>
            <a:endParaRPr lang="fr-FR" sz="1200" dirty="0">
              <a:solidFill>
                <a:srgbClr val="4D4D4D"/>
              </a:solidFill>
              <a:latin typeface="+mn-lt"/>
              <a:cs typeface="+mn-cs"/>
            </a:endParaRPr>
          </a:p>
        </p:txBody>
      </p:sp>
      <p:cxnSp>
        <p:nvCxnSpPr>
          <p:cNvPr id="27" name="AutoShape 15"/>
          <p:cNvCxnSpPr>
            <a:cxnSpLocks noChangeShapeType="1"/>
            <a:stCxn id="31" idx="0"/>
            <a:endCxn id="37" idx="1"/>
          </p:cNvCxnSpPr>
          <p:nvPr/>
        </p:nvCxnSpPr>
        <p:spPr bwMode="auto">
          <a:xfrm rot="5400000" flipH="1" flipV="1">
            <a:off x="3922058" y="2750187"/>
            <a:ext cx="628600" cy="281783"/>
          </a:xfrm>
          <a:prstGeom prst="bentConnector2">
            <a:avLst/>
          </a:prstGeom>
          <a:noFill/>
          <a:ln w="38100">
            <a:solidFill>
              <a:schemeClr val="bg2">
                <a:lumMod val="60000"/>
                <a:lumOff val="40000"/>
              </a:schemeClr>
            </a:solidFill>
            <a:miter lim="800000"/>
            <a:headEnd/>
            <a:tailEnd type="triangle" w="med" len="med"/>
          </a:ln>
        </p:spPr>
      </p:cxnSp>
      <p:cxnSp>
        <p:nvCxnSpPr>
          <p:cNvPr id="28" name="AutoShape 16"/>
          <p:cNvCxnSpPr>
            <a:cxnSpLocks noChangeShapeType="1"/>
            <a:stCxn id="31" idx="4"/>
            <a:endCxn id="38" idx="1"/>
          </p:cNvCxnSpPr>
          <p:nvPr/>
        </p:nvCxnSpPr>
        <p:spPr bwMode="auto">
          <a:xfrm rot="16200000" flipH="1">
            <a:off x="3899816" y="3985228"/>
            <a:ext cx="666574" cy="275273"/>
          </a:xfrm>
          <a:prstGeom prst="bentConnector2">
            <a:avLst/>
          </a:prstGeom>
          <a:noFill/>
          <a:ln w="38100">
            <a:solidFill>
              <a:schemeClr val="bg2">
                <a:lumMod val="60000"/>
                <a:lumOff val="40000"/>
              </a:schemeClr>
            </a:solidFill>
            <a:miter lim="800000"/>
            <a:headEnd/>
            <a:tailEnd type="triangle" w="med" len="med"/>
          </a:ln>
        </p:spPr>
      </p:cxnSp>
      <p:cxnSp>
        <p:nvCxnSpPr>
          <p:cNvPr id="30" name="Straight Connector 29"/>
          <p:cNvCxnSpPr>
            <a:stCxn id="36" idx="3"/>
            <a:endCxn id="31" idx="2"/>
          </p:cNvCxnSpPr>
          <p:nvPr/>
        </p:nvCxnSpPr>
        <p:spPr>
          <a:xfrm>
            <a:off x="3687001" y="3497478"/>
            <a:ext cx="117160" cy="0"/>
          </a:xfrm>
          <a:prstGeom prst="line">
            <a:avLst/>
          </a:prstGeom>
          <a:noFill/>
          <a:ln w="38100" cap="flat" cmpd="sng" algn="ctr">
            <a:solidFill>
              <a:schemeClr val="bg2">
                <a:lumMod val="60000"/>
                <a:lumOff val="40000"/>
              </a:schemeClr>
            </a:solidFill>
            <a:prstDash val="solid"/>
          </a:ln>
          <a:effectLst/>
        </p:spPr>
      </p:cxnSp>
      <p:sp>
        <p:nvSpPr>
          <p:cNvPr id="31" name="Oval 30"/>
          <p:cNvSpPr>
            <a:spLocks noChangeArrowheads="1"/>
          </p:cNvSpPr>
          <p:nvPr/>
        </p:nvSpPr>
        <p:spPr bwMode="auto">
          <a:xfrm>
            <a:off x="3804161" y="3205378"/>
            <a:ext cx="582612" cy="584200"/>
          </a:xfrm>
          <a:prstGeom prst="ellipse">
            <a:avLst/>
          </a:prstGeom>
          <a:solidFill>
            <a:srgbClr val="FFFFFF"/>
          </a:solidFill>
          <a:ln w="38100">
            <a:solidFill>
              <a:schemeClr val="bg2">
                <a:lumMod val="60000"/>
                <a:lumOff val="40000"/>
              </a:schemeClr>
            </a:solidFill>
            <a:round/>
            <a:headEnd/>
            <a:tailEnd/>
          </a:ln>
        </p:spPr>
        <p:txBody>
          <a:bodyPr wrap="none"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altLang="zh-CN" sz="1600" b="1" i="0" u="none" strike="noStrike" kern="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cs typeface="Arial" panose="020B0604020202020204" pitchFamily="34" charset="0"/>
              </a:rPr>
              <a:t>R</a:t>
            </a:r>
            <a:endParaRPr kumimoji="0" lang="fr-FR" altLang="zh-CN" sz="1600" b="1" i="0" u="none" strike="noStrike" kern="0" cap="none" spc="0" normalizeH="0" baseline="0" noProof="0" dirty="0" smtClean="0">
              <a:ln>
                <a:noFill/>
              </a:ln>
              <a:solidFill>
                <a:schemeClr val="bg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Rectangle 9"/>
          <p:cNvSpPr txBox="1">
            <a:spLocks noChangeArrowheads="1"/>
          </p:cNvSpPr>
          <p:nvPr/>
        </p:nvSpPr>
        <p:spPr>
          <a:xfrm>
            <a:off x="4526924" y="2968702"/>
            <a:ext cx="4325934" cy="865927"/>
          </a:xfrm>
          <a:prstGeom prst="rect">
            <a:avLst/>
          </a:prstGeom>
        </p:spPr>
        <p:txBody>
          <a:bodyPr vert="horz" lIns="91440" tIns="45720" rIns="91440" bIns="45720" rtlCol="0">
            <a:no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None/>
              <a:tabLst/>
              <a:defRPr/>
            </a:pPr>
            <a:r>
              <a:rPr kumimoji="0" lang="fr-FR" sz="12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Stratification</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ECOG PS (0 ou 1 vs. 2)</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Site tumoral (JGO type I vs. type II/III vs. estomac)</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Age (&lt;60 vs. 60–69 vs. 70 ans)</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Statut ganglionnaire (</a:t>
            </a:r>
            <a:r>
              <a:rPr kumimoji="0" lang="fr-FR" sz="12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cN</a:t>
            </a:r>
            <a:r>
              <a:rPr kumimoji="0" lang="fr-FR"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vs. </a:t>
            </a:r>
            <a:r>
              <a:rPr kumimoji="0" lang="fr-FR" sz="12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cN</a:t>
            </a:r>
            <a:r>
              <a:rPr kumimoji="0" lang="fr-FR"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fr-FR"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6" name="Rectangle 35"/>
          <p:cNvSpPr/>
          <p:nvPr/>
        </p:nvSpPr>
        <p:spPr>
          <a:xfrm>
            <a:off x="365757" y="2409708"/>
            <a:ext cx="3321244" cy="2175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892175" eaLnBrk="0" fontAlgn="auto" latinLnBrk="0" hangingPunct="0">
              <a:lnSpc>
                <a:spcPct val="100000"/>
              </a:lnSpc>
              <a:spcBef>
                <a:spcPts val="0"/>
              </a:spcBef>
              <a:spcAft>
                <a:spcPct val="30000"/>
              </a:spcAft>
              <a:buClrTx/>
              <a:buSzTx/>
              <a:buFontTx/>
              <a:buNone/>
              <a:tabLst/>
              <a:defRPr/>
            </a:pPr>
            <a:r>
              <a:rPr lang="fr-FR" altLang="zh-CN" sz="1400" b="1"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Critères d'inclusion</a:t>
            </a:r>
            <a:endParaRPr lang="fr-FR" altLang="zh-CN" sz="1400" b="1" u="sng" kern="0" dirty="0" smtClean="0">
              <a:solidFill>
                <a:srgbClr val="FFFFFF"/>
              </a:solidFill>
              <a:latin typeface="Arial" panose="020B0604020202020204" pitchFamily="34" charset="0"/>
              <a:ea typeface="宋体" panose="02010600030101010101" pitchFamily="2" charset="-122"/>
              <a:cs typeface="Arial" panose="020B0604020202020204" pitchFamily="34" charset="0"/>
            </a:endParaRPr>
          </a:p>
          <a:p>
            <a:pPr marL="285750" marR="0" lvl="0" indent="-285750" defTabSz="892175" eaLnBrk="0" fontAlgn="auto" latinLnBrk="0" hangingPunct="0">
              <a:lnSpc>
                <a:spcPct val="100000"/>
              </a:lnSpc>
              <a:spcBef>
                <a:spcPts val="0"/>
              </a:spcBef>
              <a:spcAft>
                <a:spcPct val="30000"/>
              </a:spcAft>
              <a:buClrTx/>
              <a:buSzTx/>
              <a:buFont typeface="Arial" panose="020B0604020202020204" pitchFamily="34" charset="0"/>
              <a:buChar char="•"/>
              <a:tabLst/>
              <a:defRPr/>
            </a:pPr>
            <a:r>
              <a:rPr lang="fr-FR"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Adénocarcinome gastrique ou de la JGO type I–III</a:t>
            </a:r>
          </a:p>
          <a:p>
            <a:pPr marL="285750" marR="0" lvl="0" indent="-285750" defTabSz="892175" eaLnBrk="0" fontAlgn="auto" latinLnBrk="0" hangingPunct="0">
              <a:lnSpc>
                <a:spcPct val="100000"/>
              </a:lnSpc>
              <a:spcBef>
                <a:spcPts val="0"/>
              </a:spcBef>
              <a:spcAft>
                <a:spcPct val="30000"/>
              </a:spcAft>
              <a:buClrTx/>
              <a:buSzTx/>
              <a:buFont typeface="Arial" panose="020B0604020202020204" pitchFamily="34" charset="0"/>
              <a:buChar char="•"/>
              <a:tabLst/>
              <a:defRPr/>
            </a:pPr>
            <a:r>
              <a:rPr lang="fr-FR"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Opérable médicalement et techniquement </a:t>
            </a:r>
          </a:p>
          <a:p>
            <a:pPr marL="285750" marR="0" lvl="0" indent="-285750" defTabSz="892175" eaLnBrk="0" fontAlgn="auto" latinLnBrk="0" hangingPunct="0">
              <a:lnSpc>
                <a:spcPct val="100000"/>
              </a:lnSpc>
              <a:spcBef>
                <a:spcPts val="0"/>
              </a:spcBef>
              <a:spcAft>
                <a:spcPct val="30000"/>
              </a:spcAft>
              <a:buClrTx/>
              <a:buSzTx/>
              <a:buFont typeface="Arial" panose="020B0604020202020204" pitchFamily="34" charset="0"/>
              <a:buChar char="•"/>
              <a:tabLst/>
              <a:defRPr/>
            </a:pPr>
            <a:r>
              <a:rPr lang="fr-FR"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cT2–4/tout </a:t>
            </a:r>
            <a:r>
              <a:rPr lang="fr-FR" altLang="zh-CN" sz="1400" kern="0" dirty="0" err="1" smtClean="0">
                <a:solidFill>
                  <a:srgbClr val="FFFFFF"/>
                </a:solidFill>
                <a:latin typeface="Arial" panose="020B0604020202020204" pitchFamily="34" charset="0"/>
                <a:ea typeface="宋体" panose="02010600030101010101" pitchFamily="2" charset="-122"/>
                <a:cs typeface="Arial" panose="020B0604020202020204" pitchFamily="34" charset="0"/>
              </a:rPr>
              <a:t>cN</a:t>
            </a:r>
            <a:r>
              <a:rPr lang="fr-FR"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a:t>
            </a:r>
            <a:r>
              <a:rPr lang="fr-FR" altLang="zh-CN" sz="1400" kern="0" dirty="0" err="1" smtClean="0">
                <a:solidFill>
                  <a:srgbClr val="FFFFFF"/>
                </a:solidFill>
                <a:latin typeface="Arial" panose="020B0604020202020204" pitchFamily="34" charset="0"/>
                <a:ea typeface="宋体" panose="02010600030101010101" pitchFamily="2" charset="-122"/>
                <a:cs typeface="Arial" panose="020B0604020202020204" pitchFamily="34" charset="0"/>
              </a:rPr>
              <a:t>cMO</a:t>
            </a:r>
            <a:r>
              <a:rPr lang="fr-FR"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 ou tout </a:t>
            </a:r>
            <a:r>
              <a:rPr lang="fr-FR" altLang="zh-CN" sz="1400" kern="0" dirty="0" err="1" smtClean="0">
                <a:solidFill>
                  <a:srgbClr val="FFFFFF"/>
                </a:solidFill>
                <a:latin typeface="Arial" panose="020B0604020202020204" pitchFamily="34" charset="0"/>
                <a:ea typeface="宋体" panose="02010600030101010101" pitchFamily="2" charset="-122"/>
                <a:cs typeface="Arial" panose="020B0604020202020204" pitchFamily="34" charset="0"/>
              </a:rPr>
              <a:t>cT</a:t>
            </a:r>
            <a:r>
              <a:rPr lang="fr-FR"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 </a:t>
            </a:r>
            <a:r>
              <a:rPr lang="fr-FR" altLang="zh-CN" sz="1400" kern="0" dirty="0" err="1" smtClean="0">
                <a:solidFill>
                  <a:srgbClr val="FFFFFF"/>
                </a:solidFill>
                <a:latin typeface="Arial" panose="020B0604020202020204" pitchFamily="34" charset="0"/>
                <a:ea typeface="宋体" panose="02010600030101010101" pitchFamily="2" charset="-122"/>
                <a:cs typeface="Arial" panose="020B0604020202020204" pitchFamily="34" charset="0"/>
              </a:rPr>
              <a:t>cN</a:t>
            </a:r>
            <a:r>
              <a:rPr lang="fr-FR"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a:t>
            </a:r>
            <a:r>
              <a:rPr lang="fr-FR" altLang="zh-CN" sz="1400" kern="0" dirty="0" err="1" smtClean="0">
                <a:solidFill>
                  <a:srgbClr val="FFFFFF"/>
                </a:solidFill>
                <a:latin typeface="Arial" panose="020B0604020202020204" pitchFamily="34" charset="0"/>
                <a:ea typeface="宋体" panose="02010600030101010101" pitchFamily="2" charset="-122"/>
                <a:cs typeface="Arial" panose="020B0604020202020204" pitchFamily="34" charset="0"/>
              </a:rPr>
              <a:t>cMO</a:t>
            </a:r>
            <a:endParaRPr lang="fr-FR"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endParaRPr>
          </a:p>
          <a:p>
            <a:pPr marR="0" lvl="0" defTabSz="892175" eaLnBrk="0" fontAlgn="auto" latinLnBrk="0" hangingPunct="0">
              <a:lnSpc>
                <a:spcPct val="100000"/>
              </a:lnSpc>
              <a:spcBef>
                <a:spcPts val="0"/>
              </a:spcBef>
              <a:spcAft>
                <a:spcPct val="30000"/>
              </a:spcAft>
              <a:buClrTx/>
              <a:buSzTx/>
              <a:tabLst/>
              <a:defRPr/>
            </a:pPr>
            <a:r>
              <a:rPr lang="fr-FR"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(n=716)</a:t>
            </a:r>
            <a:endParaRPr lang="fr-FR"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37" name="Rectangle 36"/>
          <p:cNvSpPr/>
          <p:nvPr/>
        </p:nvSpPr>
        <p:spPr>
          <a:xfrm>
            <a:off x="4377250" y="2286073"/>
            <a:ext cx="3647054" cy="5814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2175" eaLnBrk="0" fontAlgn="auto" latinLnBrk="0" hangingPunct="0">
              <a:lnSpc>
                <a:spcPct val="100000"/>
              </a:lnSpc>
              <a:spcBef>
                <a:spcPts val="0"/>
              </a:spcBef>
              <a:spcAft>
                <a:spcPts val="0"/>
              </a:spcAft>
              <a:buClrTx/>
              <a:buSzTx/>
              <a:buFontTx/>
              <a:buNone/>
              <a:tabLst/>
              <a:defRPr/>
            </a:pPr>
            <a:r>
              <a:rPr lang="fr-FR" altLang="zh-CN" sz="1400" kern="0" smtClean="0">
                <a:solidFill>
                  <a:srgbClr val="FFFFFF"/>
                </a:solidFill>
                <a:latin typeface="Arial" panose="020B0604020202020204" pitchFamily="34" charset="0"/>
                <a:ea typeface="宋体" panose="02010600030101010101" pitchFamily="2" charset="-122"/>
                <a:cs typeface="Arial" panose="020B0604020202020204" pitchFamily="34" charset="0"/>
              </a:rPr>
              <a:t>FLOT x4 – RESECTION – FLOT x4</a:t>
            </a:r>
          </a:p>
          <a:p>
            <a:pPr marL="0" marR="0" lvl="0" indent="0" algn="ctr" defTabSz="892175" eaLnBrk="0" fontAlgn="auto" latinLnBrk="0" hangingPunct="0">
              <a:lnSpc>
                <a:spcPct val="100000"/>
              </a:lnSpc>
              <a:spcBef>
                <a:spcPts val="0"/>
              </a:spcBef>
              <a:spcAft>
                <a:spcPts val="0"/>
              </a:spcAft>
              <a:buClrTx/>
              <a:buSzTx/>
              <a:buFontTx/>
              <a:buNone/>
              <a:tabLst/>
              <a:defRPr/>
            </a:pPr>
            <a:r>
              <a:rPr lang="fr-FR" altLang="zh-CN" sz="1400" kern="0" smtClean="0">
                <a:solidFill>
                  <a:srgbClr val="FFFFFF"/>
                </a:solidFill>
                <a:latin typeface="Arial" panose="020B0604020202020204" pitchFamily="34" charset="0"/>
                <a:ea typeface="宋体" panose="02010600030101010101" pitchFamily="2" charset="-122"/>
                <a:cs typeface="Arial" panose="020B0604020202020204" pitchFamily="34" charset="0"/>
              </a:rPr>
              <a:t>(n=356)</a:t>
            </a:r>
            <a:endParaRPr lang="fr-FR"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38" name="Rectangle 37"/>
          <p:cNvSpPr/>
          <p:nvPr/>
        </p:nvSpPr>
        <p:spPr>
          <a:xfrm>
            <a:off x="4370740" y="4165447"/>
            <a:ext cx="3653564" cy="581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2175" eaLnBrk="0" fontAlgn="auto" latinLnBrk="0" hangingPunct="0">
              <a:lnSpc>
                <a:spcPct val="100000"/>
              </a:lnSpc>
              <a:spcBef>
                <a:spcPts val="0"/>
              </a:spcBef>
              <a:spcAft>
                <a:spcPts val="0"/>
              </a:spcAft>
              <a:buClrTx/>
              <a:buSzTx/>
              <a:buFontTx/>
              <a:buNone/>
              <a:tabLst/>
              <a:defRPr/>
            </a:pPr>
            <a:r>
              <a:rPr lang="fr-FR" altLang="zh-CN" sz="1400" kern="0" smtClean="0">
                <a:solidFill>
                  <a:srgbClr val="4D4D4D"/>
                </a:solidFill>
                <a:latin typeface="Arial" panose="020B0604020202020204" pitchFamily="34" charset="0"/>
                <a:ea typeface="宋体" panose="02010600030101010101" pitchFamily="2" charset="-122"/>
                <a:cs typeface="Arial" panose="020B0604020202020204" pitchFamily="34" charset="0"/>
              </a:rPr>
              <a:t>ECF/ECX x3 – RESECTION – ECF/ECX x3</a:t>
            </a:r>
            <a:endParaRPr lang="fr-FR" altLang="zh-CN" sz="1400" kern="0" dirty="0">
              <a:solidFill>
                <a:srgbClr val="4D4D4D"/>
              </a:solidFill>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017562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r>
              <a:rPr lang="fr-FR"/>
              <a:t>Al-Batran S-E, et al. J Clin Oncol 2017;35(Suppl):Abstr 4004</a:t>
            </a:r>
          </a:p>
        </p:txBody>
      </p:sp>
      <p:graphicFrame>
        <p:nvGraphicFramePr>
          <p:cNvPr id="314" name="Table 313"/>
          <p:cNvGraphicFramePr>
            <a:graphicFrameLocks noGrp="1"/>
          </p:cNvGraphicFramePr>
          <p:nvPr>
            <p:extLst>
              <p:ext uri="{D42A27DB-BD31-4B8C-83A1-F6EECF244321}">
                <p14:modId xmlns:p14="http://schemas.microsoft.com/office/powerpoint/2010/main" val="2519090619"/>
              </p:ext>
            </p:extLst>
          </p:nvPr>
        </p:nvGraphicFramePr>
        <p:xfrm>
          <a:off x="6085956" y="1902577"/>
          <a:ext cx="2776694" cy="2011680"/>
        </p:xfrm>
        <a:graphic>
          <a:graphicData uri="http://schemas.openxmlformats.org/drawingml/2006/table">
            <a:tbl>
              <a:tblPr firstRow="1" bandRow="1"/>
              <a:tblGrid>
                <a:gridCol w="1028280">
                  <a:extLst>
                    <a:ext uri="{9D8B030D-6E8A-4147-A177-3AD203B41FA5}">
                      <a16:colId xmlns:a16="http://schemas.microsoft.com/office/drawing/2014/main" xmlns="" val="4274510240"/>
                    </a:ext>
                  </a:extLst>
                </a:gridCol>
                <a:gridCol w="904351">
                  <a:extLst>
                    <a:ext uri="{9D8B030D-6E8A-4147-A177-3AD203B41FA5}">
                      <a16:colId xmlns:a16="http://schemas.microsoft.com/office/drawing/2014/main" xmlns="" val="2227783289"/>
                    </a:ext>
                  </a:extLst>
                </a:gridCol>
                <a:gridCol w="844063">
                  <a:extLst>
                    <a:ext uri="{9D8B030D-6E8A-4147-A177-3AD203B41FA5}">
                      <a16:colId xmlns:a16="http://schemas.microsoft.com/office/drawing/2014/main" xmlns="" val="2232029567"/>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sz="1200" b="1" dirty="0">
                        <a:solidFill>
                          <a:schemeClr val="tx1"/>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200" dirty="0" smtClean="0">
                          <a:solidFill>
                            <a:schemeClr val="tx1"/>
                          </a:solidFill>
                          <a:latin typeface="Arial" pitchFamily="34" charset="0"/>
                          <a:cs typeface="Arial" pitchFamily="34" charset="0"/>
                        </a:rPr>
                        <a:t>ECF/ECX</a:t>
                      </a:r>
                      <a:endParaRPr lang="en-GB" sz="1200" b="1" dirty="0">
                        <a:solidFill>
                          <a:schemeClr val="tx1"/>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Arial" pitchFamily="34" charset="0"/>
                          <a:cs typeface="Arial" pitchFamily="34" charset="0"/>
                        </a:rPr>
                        <a:t>FLOT</a:t>
                      </a:r>
                      <a:endParaRPr lang="en-GB" sz="1200" b="1" dirty="0">
                        <a:solidFill>
                          <a:schemeClr val="tx1"/>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4401"/>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err="1" smtClean="0">
                          <a:solidFill>
                            <a:schemeClr val="tx1"/>
                          </a:solidFill>
                          <a:latin typeface="Arial" pitchFamily="34" charset="0"/>
                          <a:cs typeface="Arial" pitchFamily="34" charset="0"/>
                        </a:rPr>
                        <a:t>SGm</a:t>
                      </a:r>
                      <a:r>
                        <a:rPr lang="en-GB" sz="1200" dirty="0" smtClean="0">
                          <a:solidFill>
                            <a:schemeClr val="tx1"/>
                          </a:solidFill>
                          <a:latin typeface="Arial" pitchFamily="34" charset="0"/>
                          <a:cs typeface="Arial" pitchFamily="34" charset="0"/>
                        </a:rPr>
                        <a:t>,</a:t>
                      </a:r>
                      <a:r>
                        <a:rPr lang="en-GB" sz="1200" baseline="0" dirty="0" smtClean="0">
                          <a:solidFill>
                            <a:schemeClr val="tx1"/>
                          </a:solidFill>
                          <a:latin typeface="Arial" pitchFamily="34" charset="0"/>
                          <a:cs typeface="Arial" pitchFamily="34" charset="0"/>
                        </a:rPr>
                        <a:t> </a:t>
                      </a:r>
                      <a:r>
                        <a:rPr lang="en-GB" sz="1200" baseline="0" dirty="0" err="1" smtClean="0">
                          <a:solidFill>
                            <a:schemeClr val="tx1"/>
                          </a:solidFill>
                          <a:latin typeface="Arial" pitchFamily="34" charset="0"/>
                          <a:cs typeface="Arial" pitchFamily="34" charset="0"/>
                        </a:rPr>
                        <a:t>mois</a:t>
                      </a:r>
                      <a:r>
                        <a:rPr lang="en-GB" sz="1200" baseline="0" dirty="0" smtClean="0">
                          <a:solidFill>
                            <a:schemeClr val="tx1"/>
                          </a:solidFill>
                          <a:latin typeface="Arial" pitchFamily="34" charset="0"/>
                          <a:cs typeface="Arial" pitchFamily="34" charset="0"/>
                        </a:rPr>
                        <a:t> (IC95%)</a:t>
                      </a:r>
                      <a:endParaRPr lang="en-GB" sz="1200" b="1" dirty="0" smtClean="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itchFamily="34" charset="0"/>
                          <a:cs typeface="Arial" pitchFamily="34" charset="0"/>
                        </a:rPr>
                        <a:t>35 </a:t>
                      </a:r>
                      <a:br>
                        <a:rPr lang="en-GB" sz="1200" dirty="0" smtClean="0">
                          <a:solidFill>
                            <a:schemeClr val="tx1"/>
                          </a:solidFill>
                          <a:latin typeface="Arial" pitchFamily="34" charset="0"/>
                          <a:cs typeface="Arial" pitchFamily="34" charset="0"/>
                        </a:rPr>
                      </a:br>
                      <a:r>
                        <a:rPr lang="en-GB" sz="1200" dirty="0" smtClean="0">
                          <a:solidFill>
                            <a:schemeClr val="tx1"/>
                          </a:solidFill>
                          <a:latin typeface="Arial" pitchFamily="34" charset="0"/>
                          <a:cs typeface="Arial" pitchFamily="34" charset="0"/>
                        </a:rPr>
                        <a:t>(27 – 46) </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itchFamily="34" charset="0"/>
                          <a:cs typeface="Arial" pitchFamily="34" charset="0"/>
                        </a:rPr>
                        <a:t>50 </a:t>
                      </a:r>
                      <a:br>
                        <a:rPr lang="en-GB" sz="1200" dirty="0" smtClean="0">
                          <a:solidFill>
                            <a:schemeClr val="tx1"/>
                          </a:solidFill>
                          <a:latin typeface="Arial" pitchFamily="34" charset="0"/>
                          <a:cs typeface="Arial" pitchFamily="34" charset="0"/>
                        </a:rPr>
                      </a:br>
                      <a:r>
                        <a:rPr lang="en-GB" sz="1200" dirty="0" smtClean="0">
                          <a:solidFill>
                            <a:schemeClr val="tx1"/>
                          </a:solidFill>
                          <a:latin typeface="Arial" pitchFamily="34" charset="0"/>
                          <a:cs typeface="Arial" pitchFamily="34" charset="0"/>
                        </a:rPr>
                        <a:t>(38 – NA)</a:t>
                      </a:r>
                      <a:endParaRPr lang="en-GB" sz="1200" baseline="0" dirty="0" smtClean="0">
                        <a:solidFill>
                          <a:schemeClr val="tx1"/>
                        </a:solidFill>
                        <a:latin typeface="Arial" pitchFamily="34" charset="0"/>
                        <a:cs typeface="Arial" pitchFamily="34" charset="0"/>
                      </a:endParaRP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725247068"/>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err="1" smtClean="0">
                          <a:solidFill>
                            <a:schemeClr val="tx1"/>
                          </a:solidFill>
                          <a:latin typeface="Arial" pitchFamily="34" charset="0"/>
                          <a:cs typeface="Arial" pitchFamily="34" charset="0"/>
                        </a:rPr>
                        <a:t>Taux</a:t>
                      </a:r>
                      <a:r>
                        <a:rPr lang="en-GB" sz="1200" baseline="0" dirty="0" smtClean="0">
                          <a:solidFill>
                            <a:schemeClr val="tx1"/>
                          </a:solidFill>
                          <a:latin typeface="Arial" pitchFamily="34" charset="0"/>
                          <a:cs typeface="Arial" pitchFamily="34" charset="0"/>
                        </a:rPr>
                        <a:t> de SG </a:t>
                      </a:r>
                      <a:r>
                        <a:rPr lang="en-GB" sz="1200" baseline="0" dirty="0" err="1" smtClean="0">
                          <a:solidFill>
                            <a:schemeClr val="tx1"/>
                          </a:solidFill>
                          <a:latin typeface="Arial" pitchFamily="34" charset="0"/>
                          <a:cs typeface="Arial" pitchFamily="34" charset="0"/>
                        </a:rPr>
                        <a:t>projeté</a:t>
                      </a:r>
                      <a:r>
                        <a:rPr lang="en-GB" sz="1200" baseline="0" dirty="0" smtClean="0">
                          <a:solidFill>
                            <a:schemeClr val="tx1"/>
                          </a:solidFill>
                          <a:latin typeface="Arial" pitchFamily="34" charset="0"/>
                          <a:cs typeface="Arial" pitchFamily="34" charset="0"/>
                        </a:rPr>
                        <a:t>, %</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baseline="300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46801678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Arial" pitchFamily="34" charset="0"/>
                          <a:cs typeface="Arial" pitchFamily="34" charset="0"/>
                        </a:rPr>
                        <a:t>2 </a:t>
                      </a:r>
                      <a:r>
                        <a:rPr lang="en-GB" sz="1200" dirty="0" err="1" smtClean="0">
                          <a:solidFill>
                            <a:schemeClr val="tx1"/>
                          </a:solidFill>
                          <a:latin typeface="Arial" pitchFamily="34" charset="0"/>
                          <a:cs typeface="Arial" pitchFamily="34" charset="0"/>
                        </a:rPr>
                        <a:t>ans</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anose="020B0604020202020204" pitchFamily="34" charset="0"/>
                          <a:cs typeface="Arial" panose="020B0604020202020204" pitchFamily="34" charset="0"/>
                        </a:rPr>
                        <a:t>59</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anose="020B0604020202020204" pitchFamily="34" charset="0"/>
                          <a:cs typeface="Arial" panose="020B0604020202020204" pitchFamily="34" charset="0"/>
                        </a:rPr>
                        <a:t>68</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Arial" pitchFamily="34" charset="0"/>
                          <a:cs typeface="Arial" pitchFamily="34" charset="0"/>
                        </a:rPr>
                        <a:t>3 </a:t>
                      </a:r>
                      <a:r>
                        <a:rPr lang="en-GB" sz="1200" dirty="0" err="1" smtClean="0">
                          <a:solidFill>
                            <a:schemeClr val="tx1"/>
                          </a:solidFill>
                          <a:latin typeface="Arial" pitchFamily="34" charset="0"/>
                          <a:cs typeface="Arial" pitchFamily="34" charset="0"/>
                        </a:rPr>
                        <a:t>ans</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anose="020B0604020202020204" pitchFamily="34" charset="0"/>
                          <a:cs typeface="Arial" panose="020B0604020202020204" pitchFamily="34" charset="0"/>
                        </a:rPr>
                        <a:t>48</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anose="020B0604020202020204" pitchFamily="34" charset="0"/>
                          <a:cs typeface="Arial" panose="020B0604020202020204" pitchFamily="34" charset="0"/>
                        </a:rPr>
                        <a:t>57</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Arial" pitchFamily="34" charset="0"/>
                          <a:cs typeface="Arial" pitchFamily="34" charset="0"/>
                        </a:rPr>
                        <a:t>5 </a:t>
                      </a:r>
                      <a:r>
                        <a:rPr lang="en-GB" sz="1200" dirty="0" err="1" smtClean="0">
                          <a:solidFill>
                            <a:schemeClr val="tx1"/>
                          </a:solidFill>
                          <a:latin typeface="Arial" pitchFamily="34" charset="0"/>
                          <a:cs typeface="Arial" pitchFamily="34" charset="0"/>
                        </a:rPr>
                        <a:t>ans</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anose="020B0604020202020204" pitchFamily="34" charset="0"/>
                          <a:cs typeface="Arial" panose="020B0604020202020204" pitchFamily="34" charset="0"/>
                        </a:rPr>
                        <a:t>36</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anose="020B0604020202020204" pitchFamily="34" charset="0"/>
                          <a:cs typeface="Arial" panose="020B0604020202020204" pitchFamily="34" charset="0"/>
                        </a:rPr>
                        <a:t>45</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15" name="Group 314"/>
          <p:cNvGrpSpPr/>
          <p:nvPr/>
        </p:nvGrpSpPr>
        <p:grpSpPr>
          <a:xfrm>
            <a:off x="431410" y="1566446"/>
            <a:ext cx="5657699" cy="4280120"/>
            <a:chOff x="431336" y="1790123"/>
            <a:chExt cx="5783254" cy="4558280"/>
          </a:xfrm>
        </p:grpSpPr>
        <p:grpSp>
          <p:nvGrpSpPr>
            <p:cNvPr id="316" name="Group 315">
              <a:extLst>
                <a:ext uri="{FF2B5EF4-FFF2-40B4-BE49-F238E27FC236}">
                  <a16:creationId xmlns="" xmlns:a16="http://schemas.microsoft.com/office/drawing/2014/main" id="{90CA5E96-9384-4618-9E67-20A8320EA2FD}"/>
                </a:ext>
              </a:extLst>
            </p:cNvPr>
            <p:cNvGrpSpPr/>
            <p:nvPr/>
          </p:nvGrpSpPr>
          <p:grpSpPr>
            <a:xfrm>
              <a:off x="1018464" y="2095500"/>
              <a:ext cx="5133935" cy="3727450"/>
              <a:chOff x="879475" y="2095500"/>
              <a:chExt cx="5133935" cy="3727450"/>
            </a:xfrm>
          </p:grpSpPr>
          <p:sp>
            <p:nvSpPr>
              <p:cNvPr id="452" name="Freeform 5">
                <a:extLst>
                  <a:ext uri="{FF2B5EF4-FFF2-40B4-BE49-F238E27FC236}">
                    <a16:creationId xmlns="" xmlns:a16="http://schemas.microsoft.com/office/drawing/2014/main" id="{82894CBC-A7E4-482D-9100-67FB091C5DC6}"/>
                  </a:ext>
                </a:extLst>
              </p:cNvPr>
              <p:cNvSpPr>
                <a:spLocks/>
              </p:cNvSpPr>
              <p:nvPr/>
            </p:nvSpPr>
            <p:spPr bwMode="auto">
              <a:xfrm>
                <a:off x="971550" y="2095500"/>
                <a:ext cx="5041860" cy="3635375"/>
              </a:xfrm>
              <a:custGeom>
                <a:avLst/>
                <a:gdLst>
                  <a:gd name="T0" fmla="*/ 0 w 2876"/>
                  <a:gd name="T1" fmla="*/ 0 h 2290"/>
                  <a:gd name="T2" fmla="*/ 0 w 2876"/>
                  <a:gd name="T3" fmla="*/ 2290 h 2290"/>
                  <a:gd name="T4" fmla="*/ 2876 w 2876"/>
                  <a:gd name="T5" fmla="*/ 2290 h 2290"/>
                </a:gdLst>
                <a:ahLst/>
                <a:cxnLst>
                  <a:cxn ang="0">
                    <a:pos x="T0" y="T1"/>
                  </a:cxn>
                  <a:cxn ang="0">
                    <a:pos x="T2" y="T3"/>
                  </a:cxn>
                  <a:cxn ang="0">
                    <a:pos x="T4" y="T5"/>
                  </a:cxn>
                </a:cxnLst>
                <a:rect l="0" t="0" r="r" b="b"/>
                <a:pathLst>
                  <a:path w="2876" h="2290">
                    <a:moveTo>
                      <a:pt x="0" y="0"/>
                    </a:moveTo>
                    <a:lnTo>
                      <a:pt x="0" y="2290"/>
                    </a:lnTo>
                    <a:lnTo>
                      <a:pt x="2876" y="229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3" name="Line 6">
                <a:extLst>
                  <a:ext uri="{FF2B5EF4-FFF2-40B4-BE49-F238E27FC236}">
                    <a16:creationId xmlns="" xmlns:a16="http://schemas.microsoft.com/office/drawing/2014/main" id="{3757690A-D5BD-44AD-887B-15179F5DCCD0}"/>
                  </a:ext>
                </a:extLst>
              </p:cNvPr>
              <p:cNvSpPr>
                <a:spLocks noChangeShapeType="1"/>
              </p:cNvSpPr>
              <p:nvPr/>
            </p:nvSpPr>
            <p:spPr bwMode="auto">
              <a:xfrm>
                <a:off x="879475" y="20955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4" name="Line 7">
                <a:extLst>
                  <a:ext uri="{FF2B5EF4-FFF2-40B4-BE49-F238E27FC236}">
                    <a16:creationId xmlns="" xmlns:a16="http://schemas.microsoft.com/office/drawing/2014/main" id="{56C8E5DD-5888-44E5-8BB5-82D20167A107}"/>
                  </a:ext>
                </a:extLst>
              </p:cNvPr>
              <p:cNvSpPr>
                <a:spLocks noChangeShapeType="1"/>
              </p:cNvSpPr>
              <p:nvPr/>
            </p:nvSpPr>
            <p:spPr bwMode="auto">
              <a:xfrm>
                <a:off x="879475" y="28225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5" name="Line 8">
                <a:extLst>
                  <a:ext uri="{FF2B5EF4-FFF2-40B4-BE49-F238E27FC236}">
                    <a16:creationId xmlns="" xmlns:a16="http://schemas.microsoft.com/office/drawing/2014/main" id="{B309557D-DD46-426C-B47D-1FBEFD5AED9E}"/>
                  </a:ext>
                </a:extLst>
              </p:cNvPr>
              <p:cNvSpPr>
                <a:spLocks noChangeShapeType="1"/>
              </p:cNvSpPr>
              <p:nvPr/>
            </p:nvSpPr>
            <p:spPr bwMode="auto">
              <a:xfrm>
                <a:off x="879475" y="42767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6" name="Line 9">
                <a:extLst>
                  <a:ext uri="{FF2B5EF4-FFF2-40B4-BE49-F238E27FC236}">
                    <a16:creationId xmlns="" xmlns:a16="http://schemas.microsoft.com/office/drawing/2014/main" id="{CF396B91-839C-4BB5-BDFA-F0CA02CECA02}"/>
                  </a:ext>
                </a:extLst>
              </p:cNvPr>
              <p:cNvSpPr>
                <a:spLocks noChangeShapeType="1"/>
              </p:cNvSpPr>
              <p:nvPr/>
            </p:nvSpPr>
            <p:spPr bwMode="auto">
              <a:xfrm>
                <a:off x="879475" y="50038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7" name="Line 10">
                <a:extLst>
                  <a:ext uri="{FF2B5EF4-FFF2-40B4-BE49-F238E27FC236}">
                    <a16:creationId xmlns="" xmlns:a16="http://schemas.microsoft.com/office/drawing/2014/main" id="{FC1ACD9A-11EF-4642-BFBC-838DE49FE4B4}"/>
                  </a:ext>
                </a:extLst>
              </p:cNvPr>
              <p:cNvSpPr>
                <a:spLocks noChangeShapeType="1"/>
              </p:cNvSpPr>
              <p:nvPr/>
            </p:nvSpPr>
            <p:spPr bwMode="auto">
              <a:xfrm>
                <a:off x="879475" y="57308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8" name="Line 11">
                <a:extLst>
                  <a:ext uri="{FF2B5EF4-FFF2-40B4-BE49-F238E27FC236}">
                    <a16:creationId xmlns="" xmlns:a16="http://schemas.microsoft.com/office/drawing/2014/main" id="{B57E269F-6C68-4680-B4F8-87E7D7A99421}"/>
                  </a:ext>
                </a:extLst>
              </p:cNvPr>
              <p:cNvSpPr>
                <a:spLocks noChangeShapeType="1"/>
              </p:cNvSpPr>
              <p:nvPr/>
            </p:nvSpPr>
            <p:spPr bwMode="auto">
              <a:xfrm>
                <a:off x="879475" y="35496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9" name="Line 12">
                <a:extLst>
                  <a:ext uri="{FF2B5EF4-FFF2-40B4-BE49-F238E27FC236}">
                    <a16:creationId xmlns="" xmlns:a16="http://schemas.microsoft.com/office/drawing/2014/main" id="{E50EEC41-8E2D-4FF6-BA7A-C3070ACA0107}"/>
                  </a:ext>
                </a:extLst>
              </p:cNvPr>
              <p:cNvSpPr>
                <a:spLocks noChangeShapeType="1"/>
              </p:cNvSpPr>
              <p:nvPr/>
            </p:nvSpPr>
            <p:spPr bwMode="auto">
              <a:xfrm>
                <a:off x="4775200" y="57308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0" name="Line 13">
                <a:extLst>
                  <a:ext uri="{FF2B5EF4-FFF2-40B4-BE49-F238E27FC236}">
                    <a16:creationId xmlns="" xmlns:a16="http://schemas.microsoft.com/office/drawing/2014/main" id="{FD5DEF07-041B-4D72-8781-96E9E57EE46F}"/>
                  </a:ext>
                </a:extLst>
              </p:cNvPr>
              <p:cNvSpPr>
                <a:spLocks noChangeShapeType="1"/>
              </p:cNvSpPr>
              <p:nvPr/>
            </p:nvSpPr>
            <p:spPr bwMode="auto">
              <a:xfrm>
                <a:off x="4013200" y="57308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1" name="Line 14">
                <a:extLst>
                  <a:ext uri="{FF2B5EF4-FFF2-40B4-BE49-F238E27FC236}">
                    <a16:creationId xmlns="" xmlns:a16="http://schemas.microsoft.com/office/drawing/2014/main" id="{9CDFF728-4C87-4DA9-94FF-FDA86E580CEB}"/>
                  </a:ext>
                </a:extLst>
              </p:cNvPr>
              <p:cNvSpPr>
                <a:spLocks noChangeShapeType="1"/>
              </p:cNvSpPr>
              <p:nvPr/>
            </p:nvSpPr>
            <p:spPr bwMode="auto">
              <a:xfrm>
                <a:off x="2493963" y="57308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2" name="Line 15">
                <a:extLst>
                  <a:ext uri="{FF2B5EF4-FFF2-40B4-BE49-F238E27FC236}">
                    <a16:creationId xmlns="" xmlns:a16="http://schemas.microsoft.com/office/drawing/2014/main" id="{9B5DC559-865B-46D6-90C8-1E848F689CF5}"/>
                  </a:ext>
                </a:extLst>
              </p:cNvPr>
              <p:cNvSpPr>
                <a:spLocks noChangeShapeType="1"/>
              </p:cNvSpPr>
              <p:nvPr/>
            </p:nvSpPr>
            <p:spPr bwMode="auto">
              <a:xfrm>
                <a:off x="1731963" y="57308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3" name="Line 16">
                <a:extLst>
                  <a:ext uri="{FF2B5EF4-FFF2-40B4-BE49-F238E27FC236}">
                    <a16:creationId xmlns="" xmlns:a16="http://schemas.microsoft.com/office/drawing/2014/main" id="{0E1B3E2A-7369-4418-B3F7-F978E4082AD3}"/>
                  </a:ext>
                </a:extLst>
              </p:cNvPr>
              <p:cNvSpPr>
                <a:spLocks noChangeShapeType="1"/>
              </p:cNvSpPr>
              <p:nvPr/>
            </p:nvSpPr>
            <p:spPr bwMode="auto">
              <a:xfrm>
                <a:off x="971550" y="57308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4" name="Line 17">
                <a:extLst>
                  <a:ext uri="{FF2B5EF4-FFF2-40B4-BE49-F238E27FC236}">
                    <a16:creationId xmlns="" xmlns:a16="http://schemas.microsoft.com/office/drawing/2014/main" id="{170C6C11-3746-4BCB-B2AE-1BE0FEC476CE}"/>
                  </a:ext>
                </a:extLst>
              </p:cNvPr>
              <p:cNvSpPr>
                <a:spLocks noChangeShapeType="1"/>
              </p:cNvSpPr>
              <p:nvPr/>
            </p:nvSpPr>
            <p:spPr bwMode="auto">
              <a:xfrm>
                <a:off x="3252788" y="57308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5" name="Line 18">
                <a:extLst>
                  <a:ext uri="{FF2B5EF4-FFF2-40B4-BE49-F238E27FC236}">
                    <a16:creationId xmlns="" xmlns:a16="http://schemas.microsoft.com/office/drawing/2014/main" id="{1156028B-43C2-4CFC-BF09-34069211B08F}"/>
                  </a:ext>
                </a:extLst>
              </p:cNvPr>
              <p:cNvSpPr>
                <a:spLocks noChangeShapeType="1"/>
              </p:cNvSpPr>
              <p:nvPr/>
            </p:nvSpPr>
            <p:spPr bwMode="auto">
              <a:xfrm>
                <a:off x="5537200" y="57308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grpSp>
        <p:grpSp>
          <p:nvGrpSpPr>
            <p:cNvPr id="317" name="Group 316">
              <a:extLst>
                <a:ext uri="{FF2B5EF4-FFF2-40B4-BE49-F238E27FC236}">
                  <a16:creationId xmlns="" xmlns:a16="http://schemas.microsoft.com/office/drawing/2014/main" id="{3707C0CE-DA79-4C65-97D2-EC5E7C051A7A}"/>
                </a:ext>
              </a:extLst>
            </p:cNvPr>
            <p:cNvGrpSpPr/>
            <p:nvPr/>
          </p:nvGrpSpPr>
          <p:grpSpPr>
            <a:xfrm>
              <a:off x="1126414" y="2101850"/>
              <a:ext cx="4818063" cy="2517775"/>
              <a:chOff x="987425" y="2101850"/>
              <a:chExt cx="4818063" cy="2517775"/>
            </a:xfrm>
          </p:grpSpPr>
          <p:sp>
            <p:nvSpPr>
              <p:cNvPr id="389" name="Line 19">
                <a:extLst>
                  <a:ext uri="{FF2B5EF4-FFF2-40B4-BE49-F238E27FC236}">
                    <a16:creationId xmlns="" xmlns:a16="http://schemas.microsoft.com/office/drawing/2014/main" id="{95007EF4-0331-465E-AF0D-93048BD85F3A}"/>
                  </a:ext>
                </a:extLst>
              </p:cNvPr>
              <p:cNvSpPr>
                <a:spLocks noChangeShapeType="1"/>
              </p:cNvSpPr>
              <p:nvPr/>
            </p:nvSpPr>
            <p:spPr bwMode="auto">
              <a:xfrm flipV="1">
                <a:off x="1344613" y="2330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0" name="Freeform 20">
                <a:extLst>
                  <a:ext uri="{FF2B5EF4-FFF2-40B4-BE49-F238E27FC236}">
                    <a16:creationId xmlns="" xmlns:a16="http://schemas.microsoft.com/office/drawing/2014/main" id="{96ABB87D-1B50-42B8-9E8D-3EE149B8E149}"/>
                  </a:ext>
                </a:extLst>
              </p:cNvPr>
              <p:cNvSpPr>
                <a:spLocks/>
              </p:cNvSpPr>
              <p:nvPr/>
            </p:nvSpPr>
            <p:spPr bwMode="auto">
              <a:xfrm>
                <a:off x="987425" y="2101850"/>
                <a:ext cx="4818063" cy="2460625"/>
              </a:xfrm>
              <a:custGeom>
                <a:avLst/>
                <a:gdLst>
                  <a:gd name="T0" fmla="*/ 108 w 3035"/>
                  <a:gd name="T1" fmla="*/ 30 h 1550"/>
                  <a:gd name="T2" fmla="*/ 140 w 3035"/>
                  <a:gd name="T3" fmla="*/ 54 h 1550"/>
                  <a:gd name="T4" fmla="*/ 161 w 3035"/>
                  <a:gd name="T5" fmla="*/ 98 h 1550"/>
                  <a:gd name="T6" fmla="*/ 193 w 3035"/>
                  <a:gd name="T7" fmla="*/ 128 h 1550"/>
                  <a:gd name="T8" fmla="*/ 213 w 3035"/>
                  <a:gd name="T9" fmla="*/ 176 h 1550"/>
                  <a:gd name="T10" fmla="*/ 247 w 3035"/>
                  <a:gd name="T11" fmla="*/ 194 h 1550"/>
                  <a:gd name="T12" fmla="*/ 269 w 3035"/>
                  <a:gd name="T13" fmla="*/ 226 h 1550"/>
                  <a:gd name="T14" fmla="*/ 309 w 3035"/>
                  <a:gd name="T15" fmla="*/ 244 h 1550"/>
                  <a:gd name="T16" fmla="*/ 323 w 3035"/>
                  <a:gd name="T17" fmla="*/ 284 h 1550"/>
                  <a:gd name="T18" fmla="*/ 349 w 3035"/>
                  <a:gd name="T19" fmla="*/ 314 h 1550"/>
                  <a:gd name="T20" fmla="*/ 359 w 3035"/>
                  <a:gd name="T21" fmla="*/ 344 h 1550"/>
                  <a:gd name="T22" fmla="*/ 381 w 3035"/>
                  <a:gd name="T23" fmla="*/ 364 h 1550"/>
                  <a:gd name="T24" fmla="*/ 395 w 3035"/>
                  <a:gd name="T25" fmla="*/ 390 h 1550"/>
                  <a:gd name="T26" fmla="*/ 433 w 3035"/>
                  <a:gd name="T27" fmla="*/ 410 h 1550"/>
                  <a:gd name="T28" fmla="*/ 447 w 3035"/>
                  <a:gd name="T29" fmla="*/ 436 h 1550"/>
                  <a:gd name="T30" fmla="*/ 483 w 3035"/>
                  <a:gd name="T31" fmla="*/ 452 h 1550"/>
                  <a:gd name="T32" fmla="*/ 503 w 3035"/>
                  <a:gd name="T33" fmla="*/ 480 h 1550"/>
                  <a:gd name="T34" fmla="*/ 521 w 3035"/>
                  <a:gd name="T35" fmla="*/ 504 h 1550"/>
                  <a:gd name="T36" fmla="*/ 537 w 3035"/>
                  <a:gd name="T37" fmla="*/ 538 h 1550"/>
                  <a:gd name="T38" fmla="*/ 561 w 3035"/>
                  <a:gd name="T39" fmla="*/ 556 h 1550"/>
                  <a:gd name="T40" fmla="*/ 577 w 3035"/>
                  <a:gd name="T41" fmla="*/ 582 h 1550"/>
                  <a:gd name="T42" fmla="*/ 609 w 3035"/>
                  <a:gd name="T43" fmla="*/ 598 h 1550"/>
                  <a:gd name="T44" fmla="*/ 645 w 3035"/>
                  <a:gd name="T45" fmla="*/ 626 h 1550"/>
                  <a:gd name="T46" fmla="*/ 665 w 3035"/>
                  <a:gd name="T47" fmla="*/ 656 h 1550"/>
                  <a:gd name="T48" fmla="*/ 683 w 3035"/>
                  <a:gd name="T49" fmla="*/ 686 h 1550"/>
                  <a:gd name="T50" fmla="*/ 707 w 3035"/>
                  <a:gd name="T51" fmla="*/ 706 h 1550"/>
                  <a:gd name="T52" fmla="*/ 747 w 3035"/>
                  <a:gd name="T53" fmla="*/ 738 h 1550"/>
                  <a:gd name="T54" fmla="*/ 773 w 3035"/>
                  <a:gd name="T55" fmla="*/ 764 h 1550"/>
                  <a:gd name="T56" fmla="*/ 783 w 3035"/>
                  <a:gd name="T57" fmla="*/ 796 h 1550"/>
                  <a:gd name="T58" fmla="*/ 803 w 3035"/>
                  <a:gd name="T59" fmla="*/ 822 h 1550"/>
                  <a:gd name="T60" fmla="*/ 829 w 3035"/>
                  <a:gd name="T61" fmla="*/ 852 h 1550"/>
                  <a:gd name="T62" fmla="*/ 875 w 3035"/>
                  <a:gd name="T63" fmla="*/ 870 h 1550"/>
                  <a:gd name="T64" fmla="*/ 893 w 3035"/>
                  <a:gd name="T65" fmla="*/ 902 h 1550"/>
                  <a:gd name="T66" fmla="*/ 919 w 3035"/>
                  <a:gd name="T67" fmla="*/ 918 h 1550"/>
                  <a:gd name="T68" fmla="*/ 937 w 3035"/>
                  <a:gd name="T69" fmla="*/ 944 h 1550"/>
                  <a:gd name="T70" fmla="*/ 971 w 3035"/>
                  <a:gd name="T71" fmla="*/ 968 h 1550"/>
                  <a:gd name="T72" fmla="*/ 991 w 3035"/>
                  <a:gd name="T73" fmla="*/ 996 h 1550"/>
                  <a:gd name="T74" fmla="*/ 1085 w 3035"/>
                  <a:gd name="T75" fmla="*/ 1014 h 1550"/>
                  <a:gd name="T76" fmla="*/ 1165 w 3035"/>
                  <a:gd name="T77" fmla="*/ 1048 h 1550"/>
                  <a:gd name="T78" fmla="*/ 1221 w 3035"/>
                  <a:gd name="T79" fmla="*/ 1066 h 1550"/>
                  <a:gd name="T80" fmla="*/ 1251 w 3035"/>
                  <a:gd name="T81" fmla="*/ 1092 h 1550"/>
                  <a:gd name="T82" fmla="*/ 1303 w 3035"/>
                  <a:gd name="T83" fmla="*/ 1110 h 1550"/>
                  <a:gd name="T84" fmla="*/ 1377 w 3035"/>
                  <a:gd name="T85" fmla="*/ 1150 h 1550"/>
                  <a:gd name="T86" fmla="*/ 1481 w 3035"/>
                  <a:gd name="T87" fmla="*/ 1180 h 1550"/>
                  <a:gd name="T88" fmla="*/ 1616 w 3035"/>
                  <a:gd name="T89" fmla="*/ 1230 h 1550"/>
                  <a:gd name="T90" fmla="*/ 1766 w 3035"/>
                  <a:gd name="T91" fmla="*/ 1256 h 1550"/>
                  <a:gd name="T92" fmla="*/ 1908 w 3035"/>
                  <a:gd name="T93" fmla="*/ 1302 h 1550"/>
                  <a:gd name="T94" fmla="*/ 2120 w 3035"/>
                  <a:gd name="T95" fmla="*/ 1322 h 1550"/>
                  <a:gd name="T96" fmla="*/ 2146 w 3035"/>
                  <a:gd name="T97" fmla="*/ 1390 h 1550"/>
                  <a:gd name="T98" fmla="*/ 2244 w 3035"/>
                  <a:gd name="T99" fmla="*/ 1428 h 1550"/>
                  <a:gd name="T100" fmla="*/ 2450 w 3035"/>
                  <a:gd name="T101" fmla="*/ 1498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35" h="1550">
                    <a:moveTo>
                      <a:pt x="0" y="0"/>
                    </a:moveTo>
                    <a:lnTo>
                      <a:pt x="62" y="0"/>
                    </a:lnTo>
                    <a:lnTo>
                      <a:pt x="62" y="12"/>
                    </a:lnTo>
                    <a:lnTo>
                      <a:pt x="108" y="12"/>
                    </a:lnTo>
                    <a:lnTo>
                      <a:pt x="108" y="30"/>
                    </a:lnTo>
                    <a:lnTo>
                      <a:pt x="126" y="30"/>
                    </a:lnTo>
                    <a:lnTo>
                      <a:pt x="126" y="40"/>
                    </a:lnTo>
                    <a:lnTo>
                      <a:pt x="134" y="40"/>
                    </a:lnTo>
                    <a:lnTo>
                      <a:pt x="134" y="54"/>
                    </a:lnTo>
                    <a:lnTo>
                      <a:pt x="140" y="54"/>
                    </a:lnTo>
                    <a:lnTo>
                      <a:pt x="140" y="64"/>
                    </a:lnTo>
                    <a:lnTo>
                      <a:pt x="153" y="64"/>
                    </a:lnTo>
                    <a:lnTo>
                      <a:pt x="153" y="80"/>
                    </a:lnTo>
                    <a:lnTo>
                      <a:pt x="161" y="80"/>
                    </a:lnTo>
                    <a:lnTo>
                      <a:pt x="161" y="98"/>
                    </a:lnTo>
                    <a:lnTo>
                      <a:pt x="169" y="98"/>
                    </a:lnTo>
                    <a:lnTo>
                      <a:pt x="169" y="114"/>
                    </a:lnTo>
                    <a:lnTo>
                      <a:pt x="185" y="114"/>
                    </a:lnTo>
                    <a:lnTo>
                      <a:pt x="185" y="128"/>
                    </a:lnTo>
                    <a:lnTo>
                      <a:pt x="193" y="128"/>
                    </a:lnTo>
                    <a:lnTo>
                      <a:pt x="193" y="144"/>
                    </a:lnTo>
                    <a:lnTo>
                      <a:pt x="203" y="144"/>
                    </a:lnTo>
                    <a:lnTo>
                      <a:pt x="203" y="158"/>
                    </a:lnTo>
                    <a:lnTo>
                      <a:pt x="213" y="158"/>
                    </a:lnTo>
                    <a:lnTo>
                      <a:pt x="213" y="176"/>
                    </a:lnTo>
                    <a:lnTo>
                      <a:pt x="225" y="176"/>
                    </a:lnTo>
                    <a:lnTo>
                      <a:pt x="225" y="186"/>
                    </a:lnTo>
                    <a:lnTo>
                      <a:pt x="235" y="186"/>
                    </a:lnTo>
                    <a:lnTo>
                      <a:pt x="235" y="194"/>
                    </a:lnTo>
                    <a:lnTo>
                      <a:pt x="247" y="194"/>
                    </a:lnTo>
                    <a:lnTo>
                      <a:pt x="247" y="202"/>
                    </a:lnTo>
                    <a:lnTo>
                      <a:pt x="261" y="202"/>
                    </a:lnTo>
                    <a:lnTo>
                      <a:pt x="261" y="210"/>
                    </a:lnTo>
                    <a:lnTo>
                      <a:pt x="269" y="210"/>
                    </a:lnTo>
                    <a:lnTo>
                      <a:pt x="269" y="226"/>
                    </a:lnTo>
                    <a:lnTo>
                      <a:pt x="283" y="226"/>
                    </a:lnTo>
                    <a:lnTo>
                      <a:pt x="283" y="236"/>
                    </a:lnTo>
                    <a:lnTo>
                      <a:pt x="295" y="236"/>
                    </a:lnTo>
                    <a:lnTo>
                      <a:pt x="295" y="244"/>
                    </a:lnTo>
                    <a:lnTo>
                      <a:pt x="309" y="244"/>
                    </a:lnTo>
                    <a:lnTo>
                      <a:pt x="309" y="254"/>
                    </a:lnTo>
                    <a:lnTo>
                      <a:pt x="315" y="254"/>
                    </a:lnTo>
                    <a:lnTo>
                      <a:pt x="315" y="272"/>
                    </a:lnTo>
                    <a:lnTo>
                      <a:pt x="323" y="272"/>
                    </a:lnTo>
                    <a:lnTo>
                      <a:pt x="323" y="284"/>
                    </a:lnTo>
                    <a:lnTo>
                      <a:pt x="333" y="284"/>
                    </a:lnTo>
                    <a:lnTo>
                      <a:pt x="333" y="300"/>
                    </a:lnTo>
                    <a:lnTo>
                      <a:pt x="341" y="300"/>
                    </a:lnTo>
                    <a:lnTo>
                      <a:pt x="341" y="314"/>
                    </a:lnTo>
                    <a:lnTo>
                      <a:pt x="349" y="314"/>
                    </a:lnTo>
                    <a:lnTo>
                      <a:pt x="349" y="322"/>
                    </a:lnTo>
                    <a:lnTo>
                      <a:pt x="353" y="322"/>
                    </a:lnTo>
                    <a:lnTo>
                      <a:pt x="353" y="330"/>
                    </a:lnTo>
                    <a:lnTo>
                      <a:pt x="359" y="330"/>
                    </a:lnTo>
                    <a:lnTo>
                      <a:pt x="359" y="344"/>
                    </a:lnTo>
                    <a:lnTo>
                      <a:pt x="367" y="344"/>
                    </a:lnTo>
                    <a:lnTo>
                      <a:pt x="367" y="352"/>
                    </a:lnTo>
                    <a:lnTo>
                      <a:pt x="373" y="352"/>
                    </a:lnTo>
                    <a:lnTo>
                      <a:pt x="373" y="364"/>
                    </a:lnTo>
                    <a:lnTo>
                      <a:pt x="381" y="364"/>
                    </a:lnTo>
                    <a:lnTo>
                      <a:pt x="381" y="374"/>
                    </a:lnTo>
                    <a:lnTo>
                      <a:pt x="389" y="374"/>
                    </a:lnTo>
                    <a:lnTo>
                      <a:pt x="389" y="384"/>
                    </a:lnTo>
                    <a:lnTo>
                      <a:pt x="395" y="384"/>
                    </a:lnTo>
                    <a:lnTo>
                      <a:pt x="395" y="390"/>
                    </a:lnTo>
                    <a:lnTo>
                      <a:pt x="405" y="390"/>
                    </a:lnTo>
                    <a:lnTo>
                      <a:pt x="405" y="402"/>
                    </a:lnTo>
                    <a:lnTo>
                      <a:pt x="419" y="402"/>
                    </a:lnTo>
                    <a:lnTo>
                      <a:pt x="419" y="410"/>
                    </a:lnTo>
                    <a:lnTo>
                      <a:pt x="433" y="410"/>
                    </a:lnTo>
                    <a:lnTo>
                      <a:pt x="433" y="420"/>
                    </a:lnTo>
                    <a:lnTo>
                      <a:pt x="439" y="420"/>
                    </a:lnTo>
                    <a:lnTo>
                      <a:pt x="439" y="428"/>
                    </a:lnTo>
                    <a:lnTo>
                      <a:pt x="447" y="428"/>
                    </a:lnTo>
                    <a:lnTo>
                      <a:pt x="447" y="436"/>
                    </a:lnTo>
                    <a:lnTo>
                      <a:pt x="453" y="436"/>
                    </a:lnTo>
                    <a:lnTo>
                      <a:pt x="453" y="444"/>
                    </a:lnTo>
                    <a:lnTo>
                      <a:pt x="459" y="444"/>
                    </a:lnTo>
                    <a:lnTo>
                      <a:pt x="459" y="452"/>
                    </a:lnTo>
                    <a:lnTo>
                      <a:pt x="483" y="452"/>
                    </a:lnTo>
                    <a:lnTo>
                      <a:pt x="483" y="458"/>
                    </a:lnTo>
                    <a:lnTo>
                      <a:pt x="497" y="458"/>
                    </a:lnTo>
                    <a:lnTo>
                      <a:pt x="497" y="472"/>
                    </a:lnTo>
                    <a:lnTo>
                      <a:pt x="503" y="472"/>
                    </a:lnTo>
                    <a:lnTo>
                      <a:pt x="503" y="480"/>
                    </a:lnTo>
                    <a:lnTo>
                      <a:pt x="509" y="480"/>
                    </a:lnTo>
                    <a:lnTo>
                      <a:pt x="509" y="486"/>
                    </a:lnTo>
                    <a:lnTo>
                      <a:pt x="515" y="486"/>
                    </a:lnTo>
                    <a:lnTo>
                      <a:pt x="515" y="504"/>
                    </a:lnTo>
                    <a:lnTo>
                      <a:pt x="521" y="504"/>
                    </a:lnTo>
                    <a:lnTo>
                      <a:pt x="521" y="516"/>
                    </a:lnTo>
                    <a:lnTo>
                      <a:pt x="527" y="516"/>
                    </a:lnTo>
                    <a:lnTo>
                      <a:pt x="527" y="528"/>
                    </a:lnTo>
                    <a:lnTo>
                      <a:pt x="537" y="528"/>
                    </a:lnTo>
                    <a:lnTo>
                      <a:pt x="537" y="538"/>
                    </a:lnTo>
                    <a:lnTo>
                      <a:pt x="549" y="538"/>
                    </a:lnTo>
                    <a:lnTo>
                      <a:pt x="549" y="548"/>
                    </a:lnTo>
                    <a:lnTo>
                      <a:pt x="555" y="548"/>
                    </a:lnTo>
                    <a:lnTo>
                      <a:pt x="555" y="556"/>
                    </a:lnTo>
                    <a:lnTo>
                      <a:pt x="561" y="556"/>
                    </a:lnTo>
                    <a:lnTo>
                      <a:pt x="561" y="564"/>
                    </a:lnTo>
                    <a:lnTo>
                      <a:pt x="571" y="564"/>
                    </a:lnTo>
                    <a:lnTo>
                      <a:pt x="571" y="570"/>
                    </a:lnTo>
                    <a:lnTo>
                      <a:pt x="577" y="570"/>
                    </a:lnTo>
                    <a:lnTo>
                      <a:pt x="577" y="582"/>
                    </a:lnTo>
                    <a:lnTo>
                      <a:pt x="583" y="582"/>
                    </a:lnTo>
                    <a:lnTo>
                      <a:pt x="583" y="590"/>
                    </a:lnTo>
                    <a:lnTo>
                      <a:pt x="603" y="590"/>
                    </a:lnTo>
                    <a:lnTo>
                      <a:pt x="603" y="598"/>
                    </a:lnTo>
                    <a:lnTo>
                      <a:pt x="609" y="598"/>
                    </a:lnTo>
                    <a:lnTo>
                      <a:pt x="609" y="608"/>
                    </a:lnTo>
                    <a:lnTo>
                      <a:pt x="617" y="608"/>
                    </a:lnTo>
                    <a:lnTo>
                      <a:pt x="617" y="614"/>
                    </a:lnTo>
                    <a:lnTo>
                      <a:pt x="645" y="614"/>
                    </a:lnTo>
                    <a:lnTo>
                      <a:pt x="645" y="626"/>
                    </a:lnTo>
                    <a:lnTo>
                      <a:pt x="651" y="626"/>
                    </a:lnTo>
                    <a:lnTo>
                      <a:pt x="651" y="636"/>
                    </a:lnTo>
                    <a:lnTo>
                      <a:pt x="657" y="636"/>
                    </a:lnTo>
                    <a:lnTo>
                      <a:pt x="657" y="656"/>
                    </a:lnTo>
                    <a:lnTo>
                      <a:pt x="665" y="656"/>
                    </a:lnTo>
                    <a:lnTo>
                      <a:pt x="665" y="668"/>
                    </a:lnTo>
                    <a:lnTo>
                      <a:pt x="675" y="668"/>
                    </a:lnTo>
                    <a:lnTo>
                      <a:pt x="675" y="676"/>
                    </a:lnTo>
                    <a:lnTo>
                      <a:pt x="683" y="676"/>
                    </a:lnTo>
                    <a:lnTo>
                      <a:pt x="683" y="686"/>
                    </a:lnTo>
                    <a:lnTo>
                      <a:pt x="693" y="686"/>
                    </a:lnTo>
                    <a:lnTo>
                      <a:pt x="693" y="696"/>
                    </a:lnTo>
                    <a:lnTo>
                      <a:pt x="701" y="696"/>
                    </a:lnTo>
                    <a:lnTo>
                      <a:pt x="701" y="706"/>
                    </a:lnTo>
                    <a:lnTo>
                      <a:pt x="707" y="706"/>
                    </a:lnTo>
                    <a:lnTo>
                      <a:pt x="707" y="716"/>
                    </a:lnTo>
                    <a:lnTo>
                      <a:pt x="721" y="716"/>
                    </a:lnTo>
                    <a:lnTo>
                      <a:pt x="721" y="724"/>
                    </a:lnTo>
                    <a:lnTo>
                      <a:pt x="747" y="724"/>
                    </a:lnTo>
                    <a:lnTo>
                      <a:pt x="747" y="738"/>
                    </a:lnTo>
                    <a:lnTo>
                      <a:pt x="755" y="738"/>
                    </a:lnTo>
                    <a:lnTo>
                      <a:pt x="755" y="752"/>
                    </a:lnTo>
                    <a:lnTo>
                      <a:pt x="763" y="752"/>
                    </a:lnTo>
                    <a:lnTo>
                      <a:pt x="763" y="764"/>
                    </a:lnTo>
                    <a:lnTo>
                      <a:pt x="773" y="764"/>
                    </a:lnTo>
                    <a:lnTo>
                      <a:pt x="773" y="772"/>
                    </a:lnTo>
                    <a:lnTo>
                      <a:pt x="777" y="772"/>
                    </a:lnTo>
                    <a:lnTo>
                      <a:pt x="777" y="786"/>
                    </a:lnTo>
                    <a:lnTo>
                      <a:pt x="783" y="786"/>
                    </a:lnTo>
                    <a:lnTo>
                      <a:pt x="783" y="796"/>
                    </a:lnTo>
                    <a:lnTo>
                      <a:pt x="789" y="796"/>
                    </a:lnTo>
                    <a:lnTo>
                      <a:pt x="789" y="810"/>
                    </a:lnTo>
                    <a:lnTo>
                      <a:pt x="795" y="810"/>
                    </a:lnTo>
                    <a:lnTo>
                      <a:pt x="795" y="822"/>
                    </a:lnTo>
                    <a:lnTo>
                      <a:pt x="803" y="822"/>
                    </a:lnTo>
                    <a:lnTo>
                      <a:pt x="803" y="834"/>
                    </a:lnTo>
                    <a:lnTo>
                      <a:pt x="807" y="834"/>
                    </a:lnTo>
                    <a:lnTo>
                      <a:pt x="807" y="840"/>
                    </a:lnTo>
                    <a:lnTo>
                      <a:pt x="829" y="840"/>
                    </a:lnTo>
                    <a:lnTo>
                      <a:pt x="829" y="852"/>
                    </a:lnTo>
                    <a:lnTo>
                      <a:pt x="843" y="852"/>
                    </a:lnTo>
                    <a:lnTo>
                      <a:pt x="843" y="862"/>
                    </a:lnTo>
                    <a:lnTo>
                      <a:pt x="851" y="862"/>
                    </a:lnTo>
                    <a:lnTo>
                      <a:pt x="851" y="870"/>
                    </a:lnTo>
                    <a:lnTo>
                      <a:pt x="875" y="870"/>
                    </a:lnTo>
                    <a:lnTo>
                      <a:pt x="875" y="880"/>
                    </a:lnTo>
                    <a:lnTo>
                      <a:pt x="883" y="880"/>
                    </a:lnTo>
                    <a:lnTo>
                      <a:pt x="883" y="892"/>
                    </a:lnTo>
                    <a:lnTo>
                      <a:pt x="893" y="892"/>
                    </a:lnTo>
                    <a:lnTo>
                      <a:pt x="893" y="902"/>
                    </a:lnTo>
                    <a:lnTo>
                      <a:pt x="901" y="902"/>
                    </a:lnTo>
                    <a:lnTo>
                      <a:pt x="901" y="912"/>
                    </a:lnTo>
                    <a:lnTo>
                      <a:pt x="909" y="912"/>
                    </a:lnTo>
                    <a:lnTo>
                      <a:pt x="909" y="918"/>
                    </a:lnTo>
                    <a:lnTo>
                      <a:pt x="919" y="918"/>
                    </a:lnTo>
                    <a:lnTo>
                      <a:pt x="919" y="928"/>
                    </a:lnTo>
                    <a:lnTo>
                      <a:pt x="929" y="928"/>
                    </a:lnTo>
                    <a:lnTo>
                      <a:pt x="929" y="938"/>
                    </a:lnTo>
                    <a:lnTo>
                      <a:pt x="937" y="938"/>
                    </a:lnTo>
                    <a:lnTo>
                      <a:pt x="937" y="944"/>
                    </a:lnTo>
                    <a:lnTo>
                      <a:pt x="953" y="944"/>
                    </a:lnTo>
                    <a:lnTo>
                      <a:pt x="953" y="956"/>
                    </a:lnTo>
                    <a:lnTo>
                      <a:pt x="961" y="956"/>
                    </a:lnTo>
                    <a:lnTo>
                      <a:pt x="961" y="968"/>
                    </a:lnTo>
                    <a:lnTo>
                      <a:pt x="971" y="968"/>
                    </a:lnTo>
                    <a:lnTo>
                      <a:pt x="971" y="980"/>
                    </a:lnTo>
                    <a:lnTo>
                      <a:pt x="981" y="980"/>
                    </a:lnTo>
                    <a:lnTo>
                      <a:pt x="981" y="986"/>
                    </a:lnTo>
                    <a:lnTo>
                      <a:pt x="991" y="986"/>
                    </a:lnTo>
                    <a:lnTo>
                      <a:pt x="991" y="996"/>
                    </a:lnTo>
                    <a:lnTo>
                      <a:pt x="1021" y="996"/>
                    </a:lnTo>
                    <a:lnTo>
                      <a:pt x="1021" y="1004"/>
                    </a:lnTo>
                    <a:lnTo>
                      <a:pt x="1047" y="1004"/>
                    </a:lnTo>
                    <a:lnTo>
                      <a:pt x="1047" y="1014"/>
                    </a:lnTo>
                    <a:lnTo>
                      <a:pt x="1085" y="1014"/>
                    </a:lnTo>
                    <a:lnTo>
                      <a:pt x="1085" y="1024"/>
                    </a:lnTo>
                    <a:lnTo>
                      <a:pt x="1121" y="1024"/>
                    </a:lnTo>
                    <a:lnTo>
                      <a:pt x="1121" y="1040"/>
                    </a:lnTo>
                    <a:lnTo>
                      <a:pt x="1165" y="1040"/>
                    </a:lnTo>
                    <a:lnTo>
                      <a:pt x="1165" y="1048"/>
                    </a:lnTo>
                    <a:lnTo>
                      <a:pt x="1191" y="1048"/>
                    </a:lnTo>
                    <a:lnTo>
                      <a:pt x="1191" y="1058"/>
                    </a:lnTo>
                    <a:lnTo>
                      <a:pt x="1203" y="1058"/>
                    </a:lnTo>
                    <a:lnTo>
                      <a:pt x="1203" y="1066"/>
                    </a:lnTo>
                    <a:lnTo>
                      <a:pt x="1221" y="1066"/>
                    </a:lnTo>
                    <a:lnTo>
                      <a:pt x="1221" y="1076"/>
                    </a:lnTo>
                    <a:lnTo>
                      <a:pt x="1227" y="1076"/>
                    </a:lnTo>
                    <a:lnTo>
                      <a:pt x="1227" y="1082"/>
                    </a:lnTo>
                    <a:lnTo>
                      <a:pt x="1251" y="1082"/>
                    </a:lnTo>
                    <a:lnTo>
                      <a:pt x="1251" y="1092"/>
                    </a:lnTo>
                    <a:lnTo>
                      <a:pt x="1259" y="1092"/>
                    </a:lnTo>
                    <a:lnTo>
                      <a:pt x="1259" y="1100"/>
                    </a:lnTo>
                    <a:lnTo>
                      <a:pt x="1275" y="1100"/>
                    </a:lnTo>
                    <a:lnTo>
                      <a:pt x="1275" y="1110"/>
                    </a:lnTo>
                    <a:lnTo>
                      <a:pt x="1303" y="1110"/>
                    </a:lnTo>
                    <a:lnTo>
                      <a:pt x="1303" y="1122"/>
                    </a:lnTo>
                    <a:lnTo>
                      <a:pt x="1311" y="1122"/>
                    </a:lnTo>
                    <a:lnTo>
                      <a:pt x="1311" y="1138"/>
                    </a:lnTo>
                    <a:lnTo>
                      <a:pt x="1377" y="1138"/>
                    </a:lnTo>
                    <a:lnTo>
                      <a:pt x="1377" y="1150"/>
                    </a:lnTo>
                    <a:lnTo>
                      <a:pt x="1411" y="1150"/>
                    </a:lnTo>
                    <a:lnTo>
                      <a:pt x="1411" y="1164"/>
                    </a:lnTo>
                    <a:lnTo>
                      <a:pt x="1425" y="1164"/>
                    </a:lnTo>
                    <a:lnTo>
                      <a:pt x="1425" y="1180"/>
                    </a:lnTo>
                    <a:lnTo>
                      <a:pt x="1481" y="1180"/>
                    </a:lnTo>
                    <a:lnTo>
                      <a:pt x="1481" y="1196"/>
                    </a:lnTo>
                    <a:lnTo>
                      <a:pt x="1535" y="1196"/>
                    </a:lnTo>
                    <a:lnTo>
                      <a:pt x="1535" y="1220"/>
                    </a:lnTo>
                    <a:lnTo>
                      <a:pt x="1616" y="1220"/>
                    </a:lnTo>
                    <a:lnTo>
                      <a:pt x="1616" y="1230"/>
                    </a:lnTo>
                    <a:lnTo>
                      <a:pt x="1668" y="1230"/>
                    </a:lnTo>
                    <a:lnTo>
                      <a:pt x="1668" y="1240"/>
                    </a:lnTo>
                    <a:lnTo>
                      <a:pt x="1728" y="1240"/>
                    </a:lnTo>
                    <a:lnTo>
                      <a:pt x="1728" y="1256"/>
                    </a:lnTo>
                    <a:lnTo>
                      <a:pt x="1766" y="1256"/>
                    </a:lnTo>
                    <a:lnTo>
                      <a:pt x="1766" y="1264"/>
                    </a:lnTo>
                    <a:lnTo>
                      <a:pt x="1856" y="1264"/>
                    </a:lnTo>
                    <a:lnTo>
                      <a:pt x="1856" y="1280"/>
                    </a:lnTo>
                    <a:lnTo>
                      <a:pt x="1908" y="1280"/>
                    </a:lnTo>
                    <a:lnTo>
                      <a:pt x="1908" y="1302"/>
                    </a:lnTo>
                    <a:lnTo>
                      <a:pt x="2004" y="1302"/>
                    </a:lnTo>
                    <a:lnTo>
                      <a:pt x="2004" y="1310"/>
                    </a:lnTo>
                    <a:lnTo>
                      <a:pt x="2046" y="1310"/>
                    </a:lnTo>
                    <a:lnTo>
                      <a:pt x="2046" y="1322"/>
                    </a:lnTo>
                    <a:lnTo>
                      <a:pt x="2120" y="1322"/>
                    </a:lnTo>
                    <a:lnTo>
                      <a:pt x="2120" y="1342"/>
                    </a:lnTo>
                    <a:lnTo>
                      <a:pt x="2138" y="1342"/>
                    </a:lnTo>
                    <a:lnTo>
                      <a:pt x="2138" y="1370"/>
                    </a:lnTo>
                    <a:lnTo>
                      <a:pt x="2146" y="1370"/>
                    </a:lnTo>
                    <a:lnTo>
                      <a:pt x="2146" y="1390"/>
                    </a:lnTo>
                    <a:lnTo>
                      <a:pt x="2152" y="1390"/>
                    </a:lnTo>
                    <a:lnTo>
                      <a:pt x="2152" y="1404"/>
                    </a:lnTo>
                    <a:lnTo>
                      <a:pt x="2160" y="1404"/>
                    </a:lnTo>
                    <a:lnTo>
                      <a:pt x="2160" y="1428"/>
                    </a:lnTo>
                    <a:lnTo>
                      <a:pt x="2244" y="1428"/>
                    </a:lnTo>
                    <a:lnTo>
                      <a:pt x="2244" y="1450"/>
                    </a:lnTo>
                    <a:lnTo>
                      <a:pt x="2272" y="1450"/>
                    </a:lnTo>
                    <a:lnTo>
                      <a:pt x="2272" y="1466"/>
                    </a:lnTo>
                    <a:lnTo>
                      <a:pt x="2450" y="1466"/>
                    </a:lnTo>
                    <a:lnTo>
                      <a:pt x="2450" y="1498"/>
                    </a:lnTo>
                    <a:lnTo>
                      <a:pt x="2708" y="1498"/>
                    </a:lnTo>
                    <a:lnTo>
                      <a:pt x="2708" y="1550"/>
                    </a:lnTo>
                    <a:lnTo>
                      <a:pt x="3035" y="155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1" name="Line 21">
                <a:extLst>
                  <a:ext uri="{FF2B5EF4-FFF2-40B4-BE49-F238E27FC236}">
                    <a16:creationId xmlns="" xmlns:a16="http://schemas.microsoft.com/office/drawing/2014/main" id="{F9C710AD-46B7-4318-BA60-740CEFC976D8}"/>
                  </a:ext>
                </a:extLst>
              </p:cNvPr>
              <p:cNvSpPr>
                <a:spLocks noChangeShapeType="1"/>
              </p:cNvSpPr>
              <p:nvPr/>
            </p:nvSpPr>
            <p:spPr bwMode="auto">
              <a:xfrm flipV="1">
                <a:off x="2500313" y="35560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2" name="Line 22">
                <a:extLst>
                  <a:ext uri="{FF2B5EF4-FFF2-40B4-BE49-F238E27FC236}">
                    <a16:creationId xmlns="" xmlns:a16="http://schemas.microsoft.com/office/drawing/2014/main" id="{C308BDD8-BD0B-48FB-B5BB-21073570C073}"/>
                  </a:ext>
                </a:extLst>
              </p:cNvPr>
              <p:cNvSpPr>
                <a:spLocks noChangeShapeType="1"/>
              </p:cNvSpPr>
              <p:nvPr/>
            </p:nvSpPr>
            <p:spPr bwMode="auto">
              <a:xfrm flipV="1">
                <a:off x="2570163" y="36258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3" name="Line 23">
                <a:extLst>
                  <a:ext uri="{FF2B5EF4-FFF2-40B4-BE49-F238E27FC236}">
                    <a16:creationId xmlns="" xmlns:a16="http://schemas.microsoft.com/office/drawing/2014/main" id="{C2A61C62-51C9-40FA-8326-E2176D7241A9}"/>
                  </a:ext>
                </a:extLst>
              </p:cNvPr>
              <p:cNvSpPr>
                <a:spLocks noChangeShapeType="1"/>
              </p:cNvSpPr>
              <p:nvPr/>
            </p:nvSpPr>
            <p:spPr bwMode="auto">
              <a:xfrm flipV="1">
                <a:off x="2608263" y="36385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4" name="Line 24">
                <a:extLst>
                  <a:ext uri="{FF2B5EF4-FFF2-40B4-BE49-F238E27FC236}">
                    <a16:creationId xmlns="" xmlns:a16="http://schemas.microsoft.com/office/drawing/2014/main" id="{79505AEC-8995-4338-A193-75499260F5EA}"/>
                  </a:ext>
                </a:extLst>
              </p:cNvPr>
              <p:cNvSpPr>
                <a:spLocks noChangeShapeType="1"/>
              </p:cNvSpPr>
              <p:nvPr/>
            </p:nvSpPr>
            <p:spPr bwMode="auto">
              <a:xfrm flipV="1">
                <a:off x="2649538" y="36544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5" name="Line 25">
                <a:extLst>
                  <a:ext uri="{FF2B5EF4-FFF2-40B4-BE49-F238E27FC236}">
                    <a16:creationId xmlns="" xmlns:a16="http://schemas.microsoft.com/office/drawing/2014/main" id="{3062B316-54C9-4CF1-9B58-45331C8BFBA2}"/>
                  </a:ext>
                </a:extLst>
              </p:cNvPr>
              <p:cNvSpPr>
                <a:spLocks noChangeShapeType="1"/>
              </p:cNvSpPr>
              <p:nvPr/>
            </p:nvSpPr>
            <p:spPr bwMode="auto">
              <a:xfrm flipV="1">
                <a:off x="2709863" y="36734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6" name="Line 26">
                <a:extLst>
                  <a:ext uri="{FF2B5EF4-FFF2-40B4-BE49-F238E27FC236}">
                    <a16:creationId xmlns="" xmlns:a16="http://schemas.microsoft.com/office/drawing/2014/main" id="{6E705746-C1C9-4B75-B28E-323D05697384}"/>
                  </a:ext>
                </a:extLst>
              </p:cNvPr>
              <p:cNvSpPr>
                <a:spLocks noChangeShapeType="1"/>
              </p:cNvSpPr>
              <p:nvPr/>
            </p:nvSpPr>
            <p:spPr bwMode="auto">
              <a:xfrm flipV="1">
                <a:off x="2760663" y="36734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7" name="Line 27">
                <a:extLst>
                  <a:ext uri="{FF2B5EF4-FFF2-40B4-BE49-F238E27FC236}">
                    <a16:creationId xmlns="" xmlns:a16="http://schemas.microsoft.com/office/drawing/2014/main" id="{312A4BF9-D73A-45AD-92EB-944AF7A8D82F}"/>
                  </a:ext>
                </a:extLst>
              </p:cNvPr>
              <p:cNvSpPr>
                <a:spLocks noChangeShapeType="1"/>
              </p:cNvSpPr>
              <p:nvPr/>
            </p:nvSpPr>
            <p:spPr bwMode="auto">
              <a:xfrm flipV="1">
                <a:off x="2776538" y="36957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8" name="Line 28">
                <a:extLst>
                  <a:ext uri="{FF2B5EF4-FFF2-40B4-BE49-F238E27FC236}">
                    <a16:creationId xmlns="" xmlns:a16="http://schemas.microsoft.com/office/drawing/2014/main" id="{8F3ACDA1-C5DD-45D8-9D1F-EEF4A2D0967E}"/>
                  </a:ext>
                </a:extLst>
              </p:cNvPr>
              <p:cNvSpPr>
                <a:spLocks noChangeShapeType="1"/>
              </p:cNvSpPr>
              <p:nvPr/>
            </p:nvSpPr>
            <p:spPr bwMode="auto">
              <a:xfrm flipV="1">
                <a:off x="2792413" y="3692525"/>
                <a:ext cx="0" cy="1111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9" name="Line 29">
                <a:extLst>
                  <a:ext uri="{FF2B5EF4-FFF2-40B4-BE49-F238E27FC236}">
                    <a16:creationId xmlns="" xmlns:a16="http://schemas.microsoft.com/office/drawing/2014/main" id="{B96E20EB-CEC7-4E5D-934C-326407B2B8D6}"/>
                  </a:ext>
                </a:extLst>
              </p:cNvPr>
              <p:cNvSpPr>
                <a:spLocks noChangeShapeType="1"/>
              </p:cNvSpPr>
              <p:nvPr/>
            </p:nvSpPr>
            <p:spPr bwMode="auto">
              <a:xfrm flipV="1">
                <a:off x="2836863" y="37084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0" name="Line 30">
                <a:extLst>
                  <a:ext uri="{FF2B5EF4-FFF2-40B4-BE49-F238E27FC236}">
                    <a16:creationId xmlns="" xmlns:a16="http://schemas.microsoft.com/office/drawing/2014/main" id="{C859011A-6F31-4784-A7FA-DB3A16140D12}"/>
                  </a:ext>
                </a:extLst>
              </p:cNvPr>
              <p:cNvSpPr>
                <a:spLocks noChangeShapeType="1"/>
              </p:cNvSpPr>
              <p:nvPr/>
            </p:nvSpPr>
            <p:spPr bwMode="auto">
              <a:xfrm flipV="1">
                <a:off x="2973388" y="3762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1" name="Line 31">
                <a:extLst>
                  <a:ext uri="{FF2B5EF4-FFF2-40B4-BE49-F238E27FC236}">
                    <a16:creationId xmlns="" xmlns:a16="http://schemas.microsoft.com/office/drawing/2014/main" id="{B25C6C57-8F59-4EC9-A94F-DC752A5BEED3}"/>
                  </a:ext>
                </a:extLst>
              </p:cNvPr>
              <p:cNvSpPr>
                <a:spLocks noChangeShapeType="1"/>
              </p:cNvSpPr>
              <p:nvPr/>
            </p:nvSpPr>
            <p:spPr bwMode="auto">
              <a:xfrm flipV="1">
                <a:off x="3011488" y="3806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2" name="Line 32">
                <a:extLst>
                  <a:ext uri="{FF2B5EF4-FFF2-40B4-BE49-F238E27FC236}">
                    <a16:creationId xmlns="" xmlns:a16="http://schemas.microsoft.com/office/drawing/2014/main" id="{5A37E2DF-1CB2-487D-80F8-AEBAF64D071D}"/>
                  </a:ext>
                </a:extLst>
              </p:cNvPr>
              <p:cNvSpPr>
                <a:spLocks noChangeShapeType="1"/>
              </p:cNvSpPr>
              <p:nvPr/>
            </p:nvSpPr>
            <p:spPr bwMode="auto">
              <a:xfrm flipV="1">
                <a:off x="3043238" y="3813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3" name="Line 33">
                <a:extLst>
                  <a:ext uri="{FF2B5EF4-FFF2-40B4-BE49-F238E27FC236}">
                    <a16:creationId xmlns="" xmlns:a16="http://schemas.microsoft.com/office/drawing/2014/main" id="{254D1D8E-AA45-4C91-BC2C-C3083BFB12DA}"/>
                  </a:ext>
                </a:extLst>
              </p:cNvPr>
              <p:cNvSpPr>
                <a:spLocks noChangeShapeType="1"/>
              </p:cNvSpPr>
              <p:nvPr/>
            </p:nvSpPr>
            <p:spPr bwMode="auto">
              <a:xfrm flipV="1">
                <a:off x="3078163" y="3854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4" name="Line 34">
                <a:extLst>
                  <a:ext uri="{FF2B5EF4-FFF2-40B4-BE49-F238E27FC236}">
                    <a16:creationId xmlns="" xmlns:a16="http://schemas.microsoft.com/office/drawing/2014/main" id="{1AA96F82-E244-4579-AA36-9728C6C50628}"/>
                  </a:ext>
                </a:extLst>
              </p:cNvPr>
              <p:cNvSpPr>
                <a:spLocks noChangeShapeType="1"/>
              </p:cNvSpPr>
              <p:nvPr/>
            </p:nvSpPr>
            <p:spPr bwMode="auto">
              <a:xfrm flipV="1">
                <a:off x="3113088" y="3857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5" name="Line 35">
                <a:extLst>
                  <a:ext uri="{FF2B5EF4-FFF2-40B4-BE49-F238E27FC236}">
                    <a16:creationId xmlns="" xmlns:a16="http://schemas.microsoft.com/office/drawing/2014/main" id="{77AF9FF7-0ADE-4170-A7A3-39A6016A4A7B}"/>
                  </a:ext>
                </a:extLst>
              </p:cNvPr>
              <p:cNvSpPr>
                <a:spLocks noChangeShapeType="1"/>
              </p:cNvSpPr>
              <p:nvPr/>
            </p:nvSpPr>
            <p:spPr bwMode="auto">
              <a:xfrm flipV="1">
                <a:off x="3151188" y="3857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6" name="Line 36">
                <a:extLst>
                  <a:ext uri="{FF2B5EF4-FFF2-40B4-BE49-F238E27FC236}">
                    <a16:creationId xmlns="" xmlns:a16="http://schemas.microsoft.com/office/drawing/2014/main" id="{5B7C2F40-E22B-4695-9344-CBD4A09976E2}"/>
                  </a:ext>
                </a:extLst>
              </p:cNvPr>
              <p:cNvSpPr>
                <a:spLocks noChangeShapeType="1"/>
              </p:cNvSpPr>
              <p:nvPr/>
            </p:nvSpPr>
            <p:spPr bwMode="auto">
              <a:xfrm flipV="1">
                <a:off x="3173413" y="3876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7" name="Line 37">
                <a:extLst>
                  <a:ext uri="{FF2B5EF4-FFF2-40B4-BE49-F238E27FC236}">
                    <a16:creationId xmlns="" xmlns:a16="http://schemas.microsoft.com/office/drawing/2014/main" id="{FA7EBC75-6278-4842-B674-73CEA4021908}"/>
                  </a:ext>
                </a:extLst>
              </p:cNvPr>
              <p:cNvSpPr>
                <a:spLocks noChangeShapeType="1"/>
              </p:cNvSpPr>
              <p:nvPr/>
            </p:nvSpPr>
            <p:spPr bwMode="auto">
              <a:xfrm flipV="1">
                <a:off x="3227388" y="3876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8" name="Line 38">
                <a:extLst>
                  <a:ext uri="{FF2B5EF4-FFF2-40B4-BE49-F238E27FC236}">
                    <a16:creationId xmlns="" xmlns:a16="http://schemas.microsoft.com/office/drawing/2014/main" id="{D2FEB5D2-099A-4037-8F39-2B00DDFBEB17}"/>
                  </a:ext>
                </a:extLst>
              </p:cNvPr>
              <p:cNvSpPr>
                <a:spLocks noChangeShapeType="1"/>
              </p:cNvSpPr>
              <p:nvPr/>
            </p:nvSpPr>
            <p:spPr bwMode="auto">
              <a:xfrm flipV="1">
                <a:off x="3303588" y="39211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9" name="Line 39">
                <a:extLst>
                  <a:ext uri="{FF2B5EF4-FFF2-40B4-BE49-F238E27FC236}">
                    <a16:creationId xmlns="" xmlns:a16="http://schemas.microsoft.com/office/drawing/2014/main" id="{A6A2BB88-BFDA-413A-BAA4-5BDE01555652}"/>
                  </a:ext>
                </a:extLst>
              </p:cNvPr>
              <p:cNvSpPr>
                <a:spLocks noChangeShapeType="1"/>
              </p:cNvSpPr>
              <p:nvPr/>
            </p:nvSpPr>
            <p:spPr bwMode="auto">
              <a:xfrm flipV="1">
                <a:off x="3325813" y="39211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0" name="Line 40">
                <a:extLst>
                  <a:ext uri="{FF2B5EF4-FFF2-40B4-BE49-F238E27FC236}">
                    <a16:creationId xmlns="" xmlns:a16="http://schemas.microsoft.com/office/drawing/2014/main" id="{3D577A03-004C-44F2-ACC3-E4B3D58DCF6E}"/>
                  </a:ext>
                </a:extLst>
              </p:cNvPr>
              <p:cNvSpPr>
                <a:spLocks noChangeShapeType="1"/>
              </p:cNvSpPr>
              <p:nvPr/>
            </p:nvSpPr>
            <p:spPr bwMode="auto">
              <a:xfrm flipV="1">
                <a:off x="3402013" y="39433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1" name="Line 41">
                <a:extLst>
                  <a:ext uri="{FF2B5EF4-FFF2-40B4-BE49-F238E27FC236}">
                    <a16:creationId xmlns="" xmlns:a16="http://schemas.microsoft.com/office/drawing/2014/main" id="{5B00888B-C15A-4BFA-9740-0993390B7B37}"/>
                  </a:ext>
                </a:extLst>
              </p:cNvPr>
              <p:cNvSpPr>
                <a:spLocks noChangeShapeType="1"/>
              </p:cNvSpPr>
              <p:nvPr/>
            </p:nvSpPr>
            <p:spPr bwMode="auto">
              <a:xfrm flipV="1">
                <a:off x="3455988" y="3984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2" name="Line 42">
                <a:extLst>
                  <a:ext uri="{FF2B5EF4-FFF2-40B4-BE49-F238E27FC236}">
                    <a16:creationId xmlns="" xmlns:a16="http://schemas.microsoft.com/office/drawing/2014/main" id="{A3D6148A-CF45-4F6B-B7E1-684397F9E0DF}"/>
                  </a:ext>
                </a:extLst>
              </p:cNvPr>
              <p:cNvSpPr>
                <a:spLocks noChangeShapeType="1"/>
              </p:cNvSpPr>
              <p:nvPr/>
            </p:nvSpPr>
            <p:spPr bwMode="auto">
              <a:xfrm flipV="1">
                <a:off x="3497263" y="3984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3" name="Line 43">
                <a:extLst>
                  <a:ext uri="{FF2B5EF4-FFF2-40B4-BE49-F238E27FC236}">
                    <a16:creationId xmlns="" xmlns:a16="http://schemas.microsoft.com/office/drawing/2014/main" id="{C869038C-9C81-44F4-A8EA-CF580459E028}"/>
                  </a:ext>
                </a:extLst>
              </p:cNvPr>
              <p:cNvSpPr>
                <a:spLocks noChangeShapeType="1"/>
              </p:cNvSpPr>
              <p:nvPr/>
            </p:nvSpPr>
            <p:spPr bwMode="auto">
              <a:xfrm flipV="1">
                <a:off x="3575050" y="40005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4" name="Line 44">
                <a:extLst>
                  <a:ext uri="{FF2B5EF4-FFF2-40B4-BE49-F238E27FC236}">
                    <a16:creationId xmlns="" xmlns:a16="http://schemas.microsoft.com/office/drawing/2014/main" id="{49ACA81C-C3F5-49A2-AD5F-0A062C3898DF}"/>
                  </a:ext>
                </a:extLst>
              </p:cNvPr>
              <p:cNvSpPr>
                <a:spLocks noChangeShapeType="1"/>
              </p:cNvSpPr>
              <p:nvPr/>
            </p:nvSpPr>
            <p:spPr bwMode="auto">
              <a:xfrm flipV="1">
                <a:off x="3641725" y="4016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5" name="Line 45">
                <a:extLst>
                  <a:ext uri="{FF2B5EF4-FFF2-40B4-BE49-F238E27FC236}">
                    <a16:creationId xmlns="" xmlns:a16="http://schemas.microsoft.com/office/drawing/2014/main" id="{A5B6D9E5-F7D7-4DCC-8C6F-C8CEB25626F6}"/>
                  </a:ext>
                </a:extLst>
              </p:cNvPr>
              <p:cNvSpPr>
                <a:spLocks noChangeShapeType="1"/>
              </p:cNvSpPr>
              <p:nvPr/>
            </p:nvSpPr>
            <p:spPr bwMode="auto">
              <a:xfrm flipV="1">
                <a:off x="3679825" y="4016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6" name="Line 46">
                <a:extLst>
                  <a:ext uri="{FF2B5EF4-FFF2-40B4-BE49-F238E27FC236}">
                    <a16:creationId xmlns="" xmlns:a16="http://schemas.microsoft.com/office/drawing/2014/main" id="{6C94072F-DB9F-4BCC-B68F-146BD697CB59}"/>
                  </a:ext>
                </a:extLst>
              </p:cNvPr>
              <p:cNvSpPr>
                <a:spLocks noChangeShapeType="1"/>
              </p:cNvSpPr>
              <p:nvPr/>
            </p:nvSpPr>
            <p:spPr bwMode="auto">
              <a:xfrm flipV="1">
                <a:off x="3800475" y="40544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7" name="Line 47">
                <a:extLst>
                  <a:ext uri="{FF2B5EF4-FFF2-40B4-BE49-F238E27FC236}">
                    <a16:creationId xmlns="" xmlns:a16="http://schemas.microsoft.com/office/drawing/2014/main" id="{E37EF684-E67A-4AC3-9145-2919894D8F5F}"/>
                  </a:ext>
                </a:extLst>
              </p:cNvPr>
              <p:cNvSpPr>
                <a:spLocks noChangeShapeType="1"/>
              </p:cNvSpPr>
              <p:nvPr/>
            </p:nvSpPr>
            <p:spPr bwMode="auto">
              <a:xfrm flipV="1">
                <a:off x="3835400" y="40513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8" name="Line 48">
                <a:extLst>
                  <a:ext uri="{FF2B5EF4-FFF2-40B4-BE49-F238E27FC236}">
                    <a16:creationId xmlns="" xmlns:a16="http://schemas.microsoft.com/office/drawing/2014/main" id="{1F8D6760-6DE2-4E4D-ACA7-7AD6BB57B8EE}"/>
                  </a:ext>
                </a:extLst>
              </p:cNvPr>
              <p:cNvSpPr>
                <a:spLocks noChangeShapeType="1"/>
              </p:cNvSpPr>
              <p:nvPr/>
            </p:nvSpPr>
            <p:spPr bwMode="auto">
              <a:xfrm flipV="1">
                <a:off x="3857625" y="40513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9" name="Line 49">
                <a:extLst>
                  <a:ext uri="{FF2B5EF4-FFF2-40B4-BE49-F238E27FC236}">
                    <a16:creationId xmlns="" xmlns:a16="http://schemas.microsoft.com/office/drawing/2014/main" id="{1BB7DCC5-8ABC-4352-A78E-3AECA535BCE3}"/>
                  </a:ext>
                </a:extLst>
              </p:cNvPr>
              <p:cNvSpPr>
                <a:spLocks noChangeShapeType="1"/>
              </p:cNvSpPr>
              <p:nvPr/>
            </p:nvSpPr>
            <p:spPr bwMode="auto">
              <a:xfrm flipV="1">
                <a:off x="3902075" y="40513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0" name="Line 50">
                <a:extLst>
                  <a:ext uri="{FF2B5EF4-FFF2-40B4-BE49-F238E27FC236}">
                    <a16:creationId xmlns="" xmlns:a16="http://schemas.microsoft.com/office/drawing/2014/main" id="{5560CBB6-DDBB-415D-B639-F510D0C92B69}"/>
                  </a:ext>
                </a:extLst>
              </p:cNvPr>
              <p:cNvSpPr>
                <a:spLocks noChangeShapeType="1"/>
              </p:cNvSpPr>
              <p:nvPr/>
            </p:nvSpPr>
            <p:spPr bwMode="auto">
              <a:xfrm flipV="1">
                <a:off x="4041775" y="4111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1" name="Line 51">
                <a:extLst>
                  <a:ext uri="{FF2B5EF4-FFF2-40B4-BE49-F238E27FC236}">
                    <a16:creationId xmlns="" xmlns:a16="http://schemas.microsoft.com/office/drawing/2014/main" id="{F552314B-8519-45DB-86E3-3348C2635DA7}"/>
                  </a:ext>
                </a:extLst>
              </p:cNvPr>
              <p:cNvSpPr>
                <a:spLocks noChangeShapeType="1"/>
              </p:cNvSpPr>
              <p:nvPr/>
            </p:nvSpPr>
            <p:spPr bwMode="auto">
              <a:xfrm flipV="1">
                <a:off x="4086225" y="4111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2" name="Line 52">
                <a:extLst>
                  <a:ext uri="{FF2B5EF4-FFF2-40B4-BE49-F238E27FC236}">
                    <a16:creationId xmlns="" xmlns:a16="http://schemas.microsoft.com/office/drawing/2014/main" id="{236613A6-E627-4205-BE5F-F88EE5B863F4}"/>
                  </a:ext>
                </a:extLst>
              </p:cNvPr>
              <p:cNvSpPr>
                <a:spLocks noChangeShapeType="1"/>
              </p:cNvSpPr>
              <p:nvPr/>
            </p:nvSpPr>
            <p:spPr bwMode="auto">
              <a:xfrm flipV="1">
                <a:off x="4124325" y="4111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3" name="Line 53">
                <a:extLst>
                  <a:ext uri="{FF2B5EF4-FFF2-40B4-BE49-F238E27FC236}">
                    <a16:creationId xmlns="" xmlns:a16="http://schemas.microsoft.com/office/drawing/2014/main" id="{0FD5AC13-89C8-4859-BB21-40AD2D65CB1E}"/>
                  </a:ext>
                </a:extLst>
              </p:cNvPr>
              <p:cNvSpPr>
                <a:spLocks noChangeShapeType="1"/>
              </p:cNvSpPr>
              <p:nvPr/>
            </p:nvSpPr>
            <p:spPr bwMode="auto">
              <a:xfrm flipV="1">
                <a:off x="4152900" y="4111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4" name="Line 54">
                <a:extLst>
                  <a:ext uri="{FF2B5EF4-FFF2-40B4-BE49-F238E27FC236}">
                    <a16:creationId xmlns="" xmlns:a16="http://schemas.microsoft.com/office/drawing/2014/main" id="{DCD2D969-AF84-4FBC-B9AF-EADBEB49A25E}"/>
                  </a:ext>
                </a:extLst>
              </p:cNvPr>
              <p:cNvSpPr>
                <a:spLocks noChangeShapeType="1"/>
              </p:cNvSpPr>
              <p:nvPr/>
            </p:nvSpPr>
            <p:spPr bwMode="auto">
              <a:xfrm flipV="1">
                <a:off x="4187825" y="41243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5" name="Line 55">
                <a:extLst>
                  <a:ext uri="{FF2B5EF4-FFF2-40B4-BE49-F238E27FC236}">
                    <a16:creationId xmlns="" xmlns:a16="http://schemas.microsoft.com/office/drawing/2014/main" id="{FABA6D4B-A7C9-449C-9153-29C3CE5ACE56}"/>
                  </a:ext>
                </a:extLst>
              </p:cNvPr>
              <p:cNvSpPr>
                <a:spLocks noChangeShapeType="1"/>
              </p:cNvSpPr>
              <p:nvPr/>
            </p:nvSpPr>
            <p:spPr bwMode="auto">
              <a:xfrm flipV="1">
                <a:off x="4235450" y="4130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6" name="Line 56">
                <a:extLst>
                  <a:ext uri="{FF2B5EF4-FFF2-40B4-BE49-F238E27FC236}">
                    <a16:creationId xmlns="" xmlns:a16="http://schemas.microsoft.com/office/drawing/2014/main" id="{CDADE4DD-8AA4-48F5-B711-43893D0DD2D2}"/>
                  </a:ext>
                </a:extLst>
              </p:cNvPr>
              <p:cNvSpPr>
                <a:spLocks noChangeShapeType="1"/>
              </p:cNvSpPr>
              <p:nvPr/>
            </p:nvSpPr>
            <p:spPr bwMode="auto">
              <a:xfrm flipV="1">
                <a:off x="4264025" y="4143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7" name="Line 57">
                <a:extLst>
                  <a:ext uri="{FF2B5EF4-FFF2-40B4-BE49-F238E27FC236}">
                    <a16:creationId xmlns="" xmlns:a16="http://schemas.microsoft.com/office/drawing/2014/main" id="{1E2E855E-81E0-46FC-8C5B-799D3027C0E8}"/>
                  </a:ext>
                </a:extLst>
              </p:cNvPr>
              <p:cNvSpPr>
                <a:spLocks noChangeShapeType="1"/>
              </p:cNvSpPr>
              <p:nvPr/>
            </p:nvSpPr>
            <p:spPr bwMode="auto">
              <a:xfrm flipV="1">
                <a:off x="4283075" y="4143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8" name="Line 58">
                <a:extLst>
                  <a:ext uri="{FF2B5EF4-FFF2-40B4-BE49-F238E27FC236}">
                    <a16:creationId xmlns="" xmlns:a16="http://schemas.microsoft.com/office/drawing/2014/main" id="{9CDBD803-6153-424C-B5A5-169779A7FFE0}"/>
                  </a:ext>
                </a:extLst>
              </p:cNvPr>
              <p:cNvSpPr>
                <a:spLocks noChangeShapeType="1"/>
              </p:cNvSpPr>
              <p:nvPr/>
            </p:nvSpPr>
            <p:spPr bwMode="auto">
              <a:xfrm flipV="1">
                <a:off x="4305300" y="4143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9" name="Line 59">
                <a:extLst>
                  <a:ext uri="{FF2B5EF4-FFF2-40B4-BE49-F238E27FC236}">
                    <a16:creationId xmlns="" xmlns:a16="http://schemas.microsoft.com/office/drawing/2014/main" id="{0200A542-8525-4CEA-9F1C-6A116127AB4B}"/>
                  </a:ext>
                </a:extLst>
              </p:cNvPr>
              <p:cNvSpPr>
                <a:spLocks noChangeShapeType="1"/>
              </p:cNvSpPr>
              <p:nvPr/>
            </p:nvSpPr>
            <p:spPr bwMode="auto">
              <a:xfrm flipV="1">
                <a:off x="4346575" y="4143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0" name="Line 60">
                <a:extLst>
                  <a:ext uri="{FF2B5EF4-FFF2-40B4-BE49-F238E27FC236}">
                    <a16:creationId xmlns="" xmlns:a16="http://schemas.microsoft.com/office/drawing/2014/main" id="{B4A62410-49F8-4198-8D56-D1B8CD6CBACC}"/>
                  </a:ext>
                </a:extLst>
              </p:cNvPr>
              <p:cNvSpPr>
                <a:spLocks noChangeShapeType="1"/>
              </p:cNvSpPr>
              <p:nvPr/>
            </p:nvSpPr>
            <p:spPr bwMode="auto">
              <a:xfrm flipV="1">
                <a:off x="4425950"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1" name="Line 61">
                <a:extLst>
                  <a:ext uri="{FF2B5EF4-FFF2-40B4-BE49-F238E27FC236}">
                    <a16:creationId xmlns="" xmlns:a16="http://schemas.microsoft.com/office/drawing/2014/main" id="{8F05BFF8-99E7-49B8-9CB0-6D261839C764}"/>
                  </a:ext>
                </a:extLst>
              </p:cNvPr>
              <p:cNvSpPr>
                <a:spLocks noChangeShapeType="1"/>
              </p:cNvSpPr>
              <p:nvPr/>
            </p:nvSpPr>
            <p:spPr bwMode="auto">
              <a:xfrm flipV="1">
                <a:off x="4467225"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2" name="Line 62">
                <a:extLst>
                  <a:ext uri="{FF2B5EF4-FFF2-40B4-BE49-F238E27FC236}">
                    <a16:creationId xmlns="" xmlns:a16="http://schemas.microsoft.com/office/drawing/2014/main" id="{86F88451-2467-40FC-9505-BC09A8ABA945}"/>
                  </a:ext>
                </a:extLst>
              </p:cNvPr>
              <p:cNvSpPr>
                <a:spLocks noChangeShapeType="1"/>
              </p:cNvSpPr>
              <p:nvPr/>
            </p:nvSpPr>
            <p:spPr bwMode="auto">
              <a:xfrm flipV="1">
                <a:off x="4505325"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3" name="Line 63">
                <a:extLst>
                  <a:ext uri="{FF2B5EF4-FFF2-40B4-BE49-F238E27FC236}">
                    <a16:creationId xmlns="" xmlns:a16="http://schemas.microsoft.com/office/drawing/2014/main" id="{AD73C7D1-46D8-4434-9CC0-EC78D0BD4415}"/>
                  </a:ext>
                </a:extLst>
              </p:cNvPr>
              <p:cNvSpPr>
                <a:spLocks noChangeShapeType="1"/>
              </p:cNvSpPr>
              <p:nvPr/>
            </p:nvSpPr>
            <p:spPr bwMode="auto">
              <a:xfrm flipV="1">
                <a:off x="4537075"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4" name="Line 64">
                <a:extLst>
                  <a:ext uri="{FF2B5EF4-FFF2-40B4-BE49-F238E27FC236}">
                    <a16:creationId xmlns="" xmlns:a16="http://schemas.microsoft.com/office/drawing/2014/main" id="{BFC037BD-487D-4F76-BFAE-41E47434D921}"/>
                  </a:ext>
                </a:extLst>
              </p:cNvPr>
              <p:cNvSpPr>
                <a:spLocks noChangeShapeType="1"/>
              </p:cNvSpPr>
              <p:nvPr/>
            </p:nvSpPr>
            <p:spPr bwMode="auto">
              <a:xfrm flipV="1">
                <a:off x="4651375" y="43719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5" name="Line 65">
                <a:extLst>
                  <a:ext uri="{FF2B5EF4-FFF2-40B4-BE49-F238E27FC236}">
                    <a16:creationId xmlns="" xmlns:a16="http://schemas.microsoft.com/office/drawing/2014/main" id="{B7ADF61B-3E8E-415E-8E0C-C75E2C434AC8}"/>
                  </a:ext>
                </a:extLst>
              </p:cNvPr>
              <p:cNvSpPr>
                <a:spLocks noChangeShapeType="1"/>
              </p:cNvSpPr>
              <p:nvPr/>
            </p:nvSpPr>
            <p:spPr bwMode="auto">
              <a:xfrm flipV="1">
                <a:off x="4708525" y="43719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6" name="Line 66">
                <a:extLst>
                  <a:ext uri="{FF2B5EF4-FFF2-40B4-BE49-F238E27FC236}">
                    <a16:creationId xmlns="" xmlns:a16="http://schemas.microsoft.com/office/drawing/2014/main" id="{8FAF8E13-DBDB-4300-88C4-C05AA75E65E8}"/>
                  </a:ext>
                </a:extLst>
              </p:cNvPr>
              <p:cNvSpPr>
                <a:spLocks noChangeShapeType="1"/>
              </p:cNvSpPr>
              <p:nvPr/>
            </p:nvSpPr>
            <p:spPr bwMode="auto">
              <a:xfrm flipV="1">
                <a:off x="4765675" y="43719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7" name="Line 67">
                <a:extLst>
                  <a:ext uri="{FF2B5EF4-FFF2-40B4-BE49-F238E27FC236}">
                    <a16:creationId xmlns="" xmlns:a16="http://schemas.microsoft.com/office/drawing/2014/main" id="{0B21F2F2-78EE-4492-A08A-B8ADFA1865BF}"/>
                  </a:ext>
                </a:extLst>
              </p:cNvPr>
              <p:cNvSpPr>
                <a:spLocks noChangeShapeType="1"/>
              </p:cNvSpPr>
              <p:nvPr/>
            </p:nvSpPr>
            <p:spPr bwMode="auto">
              <a:xfrm flipV="1">
                <a:off x="4794250" y="43688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8" name="Line 68">
                <a:extLst>
                  <a:ext uri="{FF2B5EF4-FFF2-40B4-BE49-F238E27FC236}">
                    <a16:creationId xmlns="" xmlns:a16="http://schemas.microsoft.com/office/drawing/2014/main" id="{9855823C-769C-4ED1-9F61-0FF1F3484970}"/>
                  </a:ext>
                </a:extLst>
              </p:cNvPr>
              <p:cNvSpPr>
                <a:spLocks noChangeShapeType="1"/>
              </p:cNvSpPr>
              <p:nvPr/>
            </p:nvSpPr>
            <p:spPr bwMode="auto">
              <a:xfrm flipV="1">
                <a:off x="4832350" y="4368800"/>
                <a:ext cx="0" cy="1111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9" name="Line 69">
                <a:extLst>
                  <a:ext uri="{FF2B5EF4-FFF2-40B4-BE49-F238E27FC236}">
                    <a16:creationId xmlns="" xmlns:a16="http://schemas.microsoft.com/office/drawing/2014/main" id="{92806D7E-3647-4F9F-8622-F9B1CB6153DB}"/>
                  </a:ext>
                </a:extLst>
              </p:cNvPr>
              <p:cNvSpPr>
                <a:spLocks noChangeShapeType="1"/>
              </p:cNvSpPr>
              <p:nvPr/>
            </p:nvSpPr>
            <p:spPr bwMode="auto">
              <a:xfrm flipV="1">
                <a:off x="4930775" y="44227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0" name="Line 70">
                <a:extLst>
                  <a:ext uri="{FF2B5EF4-FFF2-40B4-BE49-F238E27FC236}">
                    <a16:creationId xmlns="" xmlns:a16="http://schemas.microsoft.com/office/drawing/2014/main" id="{B70113C9-AFCA-4555-BFB4-35AB92C1A58F}"/>
                  </a:ext>
                </a:extLst>
              </p:cNvPr>
              <p:cNvSpPr>
                <a:spLocks noChangeShapeType="1"/>
              </p:cNvSpPr>
              <p:nvPr/>
            </p:nvSpPr>
            <p:spPr bwMode="auto">
              <a:xfrm flipV="1">
                <a:off x="5006975" y="44227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1" name="Line 71">
                <a:extLst>
                  <a:ext uri="{FF2B5EF4-FFF2-40B4-BE49-F238E27FC236}">
                    <a16:creationId xmlns="" xmlns:a16="http://schemas.microsoft.com/office/drawing/2014/main" id="{D54AD526-64E5-4541-A1E7-244F5C020423}"/>
                  </a:ext>
                </a:extLst>
              </p:cNvPr>
              <p:cNvSpPr>
                <a:spLocks noChangeShapeType="1"/>
              </p:cNvSpPr>
              <p:nvPr/>
            </p:nvSpPr>
            <p:spPr bwMode="auto">
              <a:xfrm flipV="1">
                <a:off x="5083175" y="44227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2" name="Line 72">
                <a:extLst>
                  <a:ext uri="{FF2B5EF4-FFF2-40B4-BE49-F238E27FC236}">
                    <a16:creationId xmlns="" xmlns:a16="http://schemas.microsoft.com/office/drawing/2014/main" id="{CB5D4697-7402-4681-BCFB-5F80399B00CF}"/>
                  </a:ext>
                </a:extLst>
              </p:cNvPr>
              <p:cNvSpPr>
                <a:spLocks noChangeShapeType="1"/>
              </p:cNvSpPr>
              <p:nvPr/>
            </p:nvSpPr>
            <p:spPr bwMode="auto">
              <a:xfrm flipV="1">
                <a:off x="5168900" y="44227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3" name="Line 73">
                <a:extLst>
                  <a:ext uri="{FF2B5EF4-FFF2-40B4-BE49-F238E27FC236}">
                    <a16:creationId xmlns="" xmlns:a16="http://schemas.microsoft.com/office/drawing/2014/main" id="{36A9CD4C-051A-467D-8194-71267F643C56}"/>
                  </a:ext>
                </a:extLst>
              </p:cNvPr>
              <p:cNvSpPr>
                <a:spLocks noChangeShapeType="1"/>
              </p:cNvSpPr>
              <p:nvPr/>
            </p:nvSpPr>
            <p:spPr bwMode="auto">
              <a:xfrm flipV="1">
                <a:off x="5273675" y="44227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4" name="Line 74">
                <a:extLst>
                  <a:ext uri="{FF2B5EF4-FFF2-40B4-BE49-F238E27FC236}">
                    <a16:creationId xmlns="" xmlns:a16="http://schemas.microsoft.com/office/drawing/2014/main" id="{3EDA691E-32A4-4C6C-8B2F-7617CD51BED8}"/>
                  </a:ext>
                </a:extLst>
              </p:cNvPr>
              <p:cNvSpPr>
                <a:spLocks noChangeShapeType="1"/>
              </p:cNvSpPr>
              <p:nvPr/>
            </p:nvSpPr>
            <p:spPr bwMode="auto">
              <a:xfrm flipV="1">
                <a:off x="5353050"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5" name="Line 75">
                <a:extLst>
                  <a:ext uri="{FF2B5EF4-FFF2-40B4-BE49-F238E27FC236}">
                    <a16:creationId xmlns="" xmlns:a16="http://schemas.microsoft.com/office/drawing/2014/main" id="{2279A93D-C8FA-4763-B229-788F3E205FA4}"/>
                  </a:ext>
                </a:extLst>
              </p:cNvPr>
              <p:cNvSpPr>
                <a:spLocks noChangeShapeType="1"/>
              </p:cNvSpPr>
              <p:nvPr/>
            </p:nvSpPr>
            <p:spPr bwMode="auto">
              <a:xfrm flipV="1">
                <a:off x="5381625"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6" name="Line 76">
                <a:extLst>
                  <a:ext uri="{FF2B5EF4-FFF2-40B4-BE49-F238E27FC236}">
                    <a16:creationId xmlns="" xmlns:a16="http://schemas.microsoft.com/office/drawing/2014/main" id="{5300D823-12B9-4330-9C9F-F815F720B05F}"/>
                  </a:ext>
                </a:extLst>
              </p:cNvPr>
              <p:cNvSpPr>
                <a:spLocks noChangeShapeType="1"/>
              </p:cNvSpPr>
              <p:nvPr/>
            </p:nvSpPr>
            <p:spPr bwMode="auto">
              <a:xfrm flipV="1">
                <a:off x="5511800"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7" name="Line 77">
                <a:extLst>
                  <a:ext uri="{FF2B5EF4-FFF2-40B4-BE49-F238E27FC236}">
                    <a16:creationId xmlns="" xmlns:a16="http://schemas.microsoft.com/office/drawing/2014/main" id="{8B381954-0D6D-40AD-9366-A8FD02FD8D81}"/>
                  </a:ext>
                </a:extLst>
              </p:cNvPr>
              <p:cNvSpPr>
                <a:spLocks noChangeShapeType="1"/>
              </p:cNvSpPr>
              <p:nvPr/>
            </p:nvSpPr>
            <p:spPr bwMode="auto">
              <a:xfrm flipV="1">
                <a:off x="5553075"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8" name="Line 78">
                <a:extLst>
                  <a:ext uri="{FF2B5EF4-FFF2-40B4-BE49-F238E27FC236}">
                    <a16:creationId xmlns="" xmlns:a16="http://schemas.microsoft.com/office/drawing/2014/main" id="{79974EB0-C733-4AF8-BE35-942A50963165}"/>
                  </a:ext>
                </a:extLst>
              </p:cNvPr>
              <p:cNvSpPr>
                <a:spLocks noChangeShapeType="1"/>
              </p:cNvSpPr>
              <p:nvPr/>
            </p:nvSpPr>
            <p:spPr bwMode="auto">
              <a:xfrm flipV="1">
                <a:off x="5597525"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9" name="Line 79">
                <a:extLst>
                  <a:ext uri="{FF2B5EF4-FFF2-40B4-BE49-F238E27FC236}">
                    <a16:creationId xmlns="" xmlns:a16="http://schemas.microsoft.com/office/drawing/2014/main" id="{8044DFD9-5896-4BED-910E-CE6C342EB5AB}"/>
                  </a:ext>
                </a:extLst>
              </p:cNvPr>
              <p:cNvSpPr>
                <a:spLocks noChangeShapeType="1"/>
              </p:cNvSpPr>
              <p:nvPr/>
            </p:nvSpPr>
            <p:spPr bwMode="auto">
              <a:xfrm flipV="1">
                <a:off x="5641975"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0" name="Line 80">
                <a:extLst>
                  <a:ext uri="{FF2B5EF4-FFF2-40B4-BE49-F238E27FC236}">
                    <a16:creationId xmlns="" xmlns:a16="http://schemas.microsoft.com/office/drawing/2014/main" id="{0AB13986-EC55-44FC-8B87-978ECA6E517D}"/>
                  </a:ext>
                </a:extLst>
              </p:cNvPr>
              <p:cNvSpPr>
                <a:spLocks noChangeShapeType="1"/>
              </p:cNvSpPr>
              <p:nvPr/>
            </p:nvSpPr>
            <p:spPr bwMode="auto">
              <a:xfrm flipV="1">
                <a:off x="5721350"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1" name="Line 81">
                <a:extLst>
                  <a:ext uri="{FF2B5EF4-FFF2-40B4-BE49-F238E27FC236}">
                    <a16:creationId xmlns="" xmlns:a16="http://schemas.microsoft.com/office/drawing/2014/main" id="{53A292F9-49A8-40B9-9649-4BCEB4B717CC}"/>
                  </a:ext>
                </a:extLst>
              </p:cNvPr>
              <p:cNvSpPr>
                <a:spLocks noChangeShapeType="1"/>
              </p:cNvSpPr>
              <p:nvPr/>
            </p:nvSpPr>
            <p:spPr bwMode="auto">
              <a:xfrm flipV="1">
                <a:off x="5805488"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grpSp>
        <p:sp>
          <p:nvSpPr>
            <p:cNvPr id="318" name="TextBox 317"/>
            <p:cNvSpPr txBox="1"/>
            <p:nvPr/>
          </p:nvSpPr>
          <p:spPr>
            <a:xfrm>
              <a:off x="2719753" y="1790123"/>
              <a:ext cx="1349885" cy="3605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smtClean="0">
                  <a:ln>
                    <a:noFill/>
                  </a:ln>
                  <a:effectLst/>
                  <a:uLnTx/>
                  <a:uFillTx/>
                  <a:latin typeface="Arial" pitchFamily="34" charset="0"/>
                  <a:cs typeface="Arial" pitchFamily="34" charset="0"/>
                </a:rPr>
                <a:t>SG</a:t>
              </a:r>
            </a:p>
          </p:txBody>
        </p:sp>
        <p:sp>
          <p:nvSpPr>
            <p:cNvPr id="319" name="TextBox 318">
              <a:extLst>
                <a:ext uri="{FF2B5EF4-FFF2-40B4-BE49-F238E27FC236}">
                  <a16:creationId xmlns="" xmlns:a16="http://schemas.microsoft.com/office/drawing/2014/main" id="{A823F305-DFE2-4FB4-B152-B4728D03BBA6}"/>
                </a:ext>
              </a:extLst>
            </p:cNvPr>
            <p:cNvSpPr txBox="1"/>
            <p:nvPr/>
          </p:nvSpPr>
          <p:spPr>
            <a:xfrm>
              <a:off x="623386" y="1960760"/>
              <a:ext cx="448133" cy="3972039"/>
            </a:xfrm>
            <a:prstGeom prst="rect">
              <a:avLst/>
            </a:prstGeom>
            <a:noFill/>
          </p:spPr>
          <p:txBody>
            <a:bodyPr wrap="none" rtlCol="0">
              <a:spAutoFit/>
            </a:bodyPr>
            <a:lstStyle/>
            <a:p>
              <a:pPr marL="0" marR="0" lvl="0" indent="0" algn="r" defTabSz="457200" eaLnBrk="1" fontAlgn="auto" latinLnBrk="0" hangingPunct="1">
                <a:lnSpc>
                  <a:spcPts val="1300"/>
                </a:lnSpc>
                <a:spcBef>
                  <a:spcPts val="0"/>
                </a:spcBef>
                <a:spcAft>
                  <a:spcPts val="4100"/>
                </a:spcAft>
                <a:buClrTx/>
                <a:buSzTx/>
                <a:buFontTx/>
                <a:buNone/>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1,0</a:t>
              </a:r>
            </a:p>
            <a:p>
              <a:pPr marL="0" marR="0" lvl="0" indent="0" algn="r" defTabSz="457200" eaLnBrk="1" fontAlgn="auto" latinLnBrk="0" hangingPunct="1">
                <a:lnSpc>
                  <a:spcPts val="1300"/>
                </a:lnSpc>
                <a:spcBef>
                  <a:spcPts val="0"/>
                </a:spcBef>
                <a:spcAft>
                  <a:spcPts val="4100"/>
                </a:spcAft>
                <a:buClrTx/>
                <a:buSzTx/>
                <a:buFontTx/>
                <a:buNone/>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0,8</a:t>
              </a:r>
            </a:p>
            <a:p>
              <a:pPr marL="0" marR="0" lvl="0" indent="0" algn="r" defTabSz="457200" eaLnBrk="1" fontAlgn="auto" latinLnBrk="0" hangingPunct="1">
                <a:lnSpc>
                  <a:spcPts val="1300"/>
                </a:lnSpc>
                <a:spcBef>
                  <a:spcPts val="0"/>
                </a:spcBef>
                <a:spcAft>
                  <a:spcPts val="4100"/>
                </a:spcAft>
                <a:buClrTx/>
                <a:buSzTx/>
                <a:buFontTx/>
                <a:buNone/>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0,6</a:t>
              </a:r>
            </a:p>
            <a:p>
              <a:pPr marL="0" marR="0" lvl="0" indent="0" algn="r" defTabSz="457200" eaLnBrk="1" fontAlgn="auto" latinLnBrk="0" hangingPunct="1">
                <a:lnSpc>
                  <a:spcPts val="1300"/>
                </a:lnSpc>
                <a:spcBef>
                  <a:spcPts val="0"/>
                </a:spcBef>
                <a:spcAft>
                  <a:spcPts val="4100"/>
                </a:spcAft>
                <a:buClrTx/>
                <a:buSzTx/>
                <a:buFontTx/>
                <a:buNone/>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0,4</a:t>
              </a:r>
            </a:p>
            <a:p>
              <a:pPr marL="0" marR="0" lvl="0" indent="0" algn="r" defTabSz="457200" eaLnBrk="1" fontAlgn="auto" latinLnBrk="0" hangingPunct="1">
                <a:lnSpc>
                  <a:spcPts val="1300"/>
                </a:lnSpc>
                <a:spcBef>
                  <a:spcPts val="0"/>
                </a:spcBef>
                <a:spcAft>
                  <a:spcPts val="4100"/>
                </a:spcAft>
                <a:buClrTx/>
                <a:buSzTx/>
                <a:buFontTx/>
                <a:buNone/>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0,2</a:t>
              </a:r>
            </a:p>
            <a:p>
              <a:pPr marL="0" marR="0" lvl="0" indent="0" algn="r" defTabSz="457200" eaLnBrk="1" fontAlgn="auto" latinLnBrk="0" hangingPunct="1">
                <a:lnSpc>
                  <a:spcPts val="1300"/>
                </a:lnSpc>
                <a:spcBef>
                  <a:spcPts val="0"/>
                </a:spcBef>
                <a:spcAft>
                  <a:spcPts val="4100"/>
                </a:spcAft>
                <a:buClrTx/>
                <a:buSzTx/>
                <a:buFontTx/>
                <a:buNone/>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0</a:t>
              </a:r>
            </a:p>
          </p:txBody>
        </p:sp>
        <p:sp>
          <p:nvSpPr>
            <p:cNvPr id="320" name="TextBox 319">
              <a:extLst>
                <a:ext uri="{FF2B5EF4-FFF2-40B4-BE49-F238E27FC236}">
                  <a16:creationId xmlns="" xmlns:a16="http://schemas.microsoft.com/office/drawing/2014/main" id="{1D29978F-1879-47F8-BE99-5E279F6ACFA0}"/>
                </a:ext>
              </a:extLst>
            </p:cNvPr>
            <p:cNvSpPr txBox="1"/>
            <p:nvPr/>
          </p:nvSpPr>
          <p:spPr>
            <a:xfrm rot="16200000">
              <a:off x="-375901" y="3842476"/>
              <a:ext cx="1929081" cy="314607"/>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Probabilité de survie</a:t>
              </a:r>
            </a:p>
          </p:txBody>
        </p:sp>
        <p:sp>
          <p:nvSpPr>
            <p:cNvPr id="321" name="TextBox 320">
              <a:extLst>
                <a:ext uri="{FF2B5EF4-FFF2-40B4-BE49-F238E27FC236}">
                  <a16:creationId xmlns="" xmlns:a16="http://schemas.microsoft.com/office/drawing/2014/main" id="{7B322431-E618-4A08-B771-BDF56DADB7DD}"/>
                </a:ext>
              </a:extLst>
            </p:cNvPr>
            <p:cNvSpPr txBox="1"/>
            <p:nvPr/>
          </p:nvSpPr>
          <p:spPr>
            <a:xfrm>
              <a:off x="969650" y="5775643"/>
              <a:ext cx="5009457" cy="32777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tab pos="809625" algn="ctr"/>
                  <a:tab pos="1527175" algn="ctr"/>
                  <a:tab pos="2244725" algn="ctr"/>
                  <a:tab pos="3044825" algn="ctr"/>
                  <a:tab pos="3762375" algn="ctr"/>
                  <a:tab pos="4479925" algn="ctr"/>
                </a:tabLst>
                <a:defRPr/>
              </a:pPr>
              <a:r>
                <a:rPr kumimoji="0" lang="fr-FR" sz="1400" b="0" i="0" u="none" strike="noStrike" kern="0" cap="none" spc="0" normalizeH="0" baseline="0" smtClean="0">
                  <a:ln>
                    <a:noFill/>
                  </a:ln>
                  <a:effectLst/>
                  <a:uLnTx/>
                  <a:uFillTx/>
                  <a:latin typeface="Arial" panose="020B0604020202020204" pitchFamily="34" charset="0"/>
                  <a:cs typeface="Arial" panose="020B0604020202020204" pitchFamily="34" charset="0"/>
                </a:rPr>
                <a:t>0	12	24	36	48	60	72</a:t>
              </a:r>
            </a:p>
          </p:txBody>
        </p:sp>
        <p:sp>
          <p:nvSpPr>
            <p:cNvPr id="322" name="Rectangle 321">
              <a:extLst>
                <a:ext uri="{FF2B5EF4-FFF2-40B4-BE49-F238E27FC236}">
                  <a16:creationId xmlns="" xmlns:a16="http://schemas.microsoft.com/office/drawing/2014/main" id="{6A5B84F6-B032-4D8F-B22A-004540325E31}"/>
                </a:ext>
              </a:extLst>
            </p:cNvPr>
            <p:cNvSpPr/>
            <p:nvPr/>
          </p:nvSpPr>
          <p:spPr>
            <a:xfrm>
              <a:off x="3139254" y="6020624"/>
              <a:ext cx="576236" cy="327779"/>
            </a:xfrm>
            <a:prstGeom prst="rect">
              <a:avLst/>
            </a:prstGeom>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400" dirty="0" smtClean="0">
                  <a:latin typeface="Arial" panose="020B0604020202020204" pitchFamily="34" charset="0"/>
                  <a:cs typeface="Arial" panose="020B0604020202020204" pitchFamily="34" charset="0"/>
                </a:rPr>
                <a:t>Mois</a:t>
              </a:r>
              <a:endParaRPr kumimoji="0" lang="fr-FR" sz="1400" b="0" i="0" u="none" strike="noStrike" kern="1200" cap="none" spc="0" normalizeH="0" baseline="0" dirty="0">
                <a:ln>
                  <a:noFill/>
                </a:ln>
                <a:effectLst/>
                <a:uLnTx/>
                <a:uFillTx/>
                <a:latin typeface="Arial" panose="020B0604020202020204" pitchFamily="34" charset="0"/>
                <a:cs typeface="Arial" panose="020B0604020202020204" pitchFamily="34" charset="0"/>
              </a:endParaRPr>
            </a:p>
          </p:txBody>
        </p:sp>
        <p:grpSp>
          <p:nvGrpSpPr>
            <p:cNvPr id="323" name="Group 322">
              <a:extLst>
                <a:ext uri="{FF2B5EF4-FFF2-40B4-BE49-F238E27FC236}">
                  <a16:creationId xmlns="" xmlns:a16="http://schemas.microsoft.com/office/drawing/2014/main" id="{7FE3F41F-7974-49F9-8821-48099A2A1A30}"/>
                </a:ext>
              </a:extLst>
            </p:cNvPr>
            <p:cNvGrpSpPr/>
            <p:nvPr/>
          </p:nvGrpSpPr>
          <p:grpSpPr>
            <a:xfrm>
              <a:off x="1126414" y="2101850"/>
              <a:ext cx="4941888" cy="2105025"/>
              <a:chOff x="987425" y="2101850"/>
              <a:chExt cx="4941888" cy="2105025"/>
            </a:xfrm>
          </p:grpSpPr>
          <p:sp>
            <p:nvSpPr>
              <p:cNvPr id="329" name="Freeform 82">
                <a:extLst>
                  <a:ext uri="{FF2B5EF4-FFF2-40B4-BE49-F238E27FC236}">
                    <a16:creationId xmlns="" xmlns:a16="http://schemas.microsoft.com/office/drawing/2014/main" id="{8BE1C3B4-14F5-412C-9A46-A13B3D98F924}"/>
                  </a:ext>
                </a:extLst>
              </p:cNvPr>
              <p:cNvSpPr>
                <a:spLocks/>
              </p:cNvSpPr>
              <p:nvPr/>
            </p:nvSpPr>
            <p:spPr bwMode="auto">
              <a:xfrm>
                <a:off x="987425" y="2101850"/>
                <a:ext cx="4941888" cy="2051050"/>
              </a:xfrm>
              <a:custGeom>
                <a:avLst/>
                <a:gdLst>
                  <a:gd name="T0" fmla="*/ 38 w 3113"/>
                  <a:gd name="T1" fmla="*/ 16 h 1292"/>
                  <a:gd name="T2" fmla="*/ 128 w 3113"/>
                  <a:gd name="T3" fmla="*/ 32 h 1292"/>
                  <a:gd name="T4" fmla="*/ 138 w 3113"/>
                  <a:gd name="T5" fmla="*/ 60 h 1292"/>
                  <a:gd name="T6" fmla="*/ 197 w 3113"/>
                  <a:gd name="T7" fmla="*/ 76 h 1292"/>
                  <a:gd name="T8" fmla="*/ 205 w 3113"/>
                  <a:gd name="T9" fmla="*/ 108 h 1292"/>
                  <a:gd name="T10" fmla="*/ 225 w 3113"/>
                  <a:gd name="T11" fmla="*/ 126 h 1292"/>
                  <a:gd name="T12" fmla="*/ 247 w 3113"/>
                  <a:gd name="T13" fmla="*/ 154 h 1292"/>
                  <a:gd name="T14" fmla="*/ 283 w 3113"/>
                  <a:gd name="T15" fmla="*/ 164 h 1292"/>
                  <a:gd name="T16" fmla="*/ 291 w 3113"/>
                  <a:gd name="T17" fmla="*/ 194 h 1292"/>
                  <a:gd name="T18" fmla="*/ 313 w 3113"/>
                  <a:gd name="T19" fmla="*/ 212 h 1292"/>
                  <a:gd name="T20" fmla="*/ 335 w 3113"/>
                  <a:gd name="T21" fmla="*/ 244 h 1292"/>
                  <a:gd name="T22" fmla="*/ 353 w 3113"/>
                  <a:gd name="T23" fmla="*/ 262 h 1292"/>
                  <a:gd name="T24" fmla="*/ 381 w 3113"/>
                  <a:gd name="T25" fmla="*/ 288 h 1292"/>
                  <a:gd name="T26" fmla="*/ 413 w 3113"/>
                  <a:gd name="T27" fmla="*/ 298 h 1292"/>
                  <a:gd name="T28" fmla="*/ 435 w 3113"/>
                  <a:gd name="T29" fmla="*/ 354 h 1292"/>
                  <a:gd name="T30" fmla="*/ 489 w 3113"/>
                  <a:gd name="T31" fmla="*/ 370 h 1292"/>
                  <a:gd name="T32" fmla="*/ 497 w 3113"/>
                  <a:gd name="T33" fmla="*/ 402 h 1292"/>
                  <a:gd name="T34" fmla="*/ 533 w 3113"/>
                  <a:gd name="T35" fmla="*/ 418 h 1292"/>
                  <a:gd name="T36" fmla="*/ 541 w 3113"/>
                  <a:gd name="T37" fmla="*/ 452 h 1292"/>
                  <a:gd name="T38" fmla="*/ 581 w 3113"/>
                  <a:gd name="T39" fmla="*/ 460 h 1292"/>
                  <a:gd name="T40" fmla="*/ 595 w 3113"/>
                  <a:gd name="T41" fmla="*/ 480 h 1292"/>
                  <a:gd name="T42" fmla="*/ 661 w 3113"/>
                  <a:gd name="T43" fmla="*/ 508 h 1292"/>
                  <a:gd name="T44" fmla="*/ 679 w 3113"/>
                  <a:gd name="T45" fmla="*/ 518 h 1292"/>
                  <a:gd name="T46" fmla="*/ 713 w 3113"/>
                  <a:gd name="T47" fmla="*/ 528 h 1292"/>
                  <a:gd name="T48" fmla="*/ 723 w 3113"/>
                  <a:gd name="T49" fmla="*/ 558 h 1292"/>
                  <a:gd name="T50" fmla="*/ 789 w 3113"/>
                  <a:gd name="T51" fmla="*/ 580 h 1292"/>
                  <a:gd name="T52" fmla="*/ 797 w 3113"/>
                  <a:gd name="T53" fmla="*/ 612 h 1292"/>
                  <a:gd name="T54" fmla="*/ 811 w 3113"/>
                  <a:gd name="T55" fmla="*/ 624 h 1292"/>
                  <a:gd name="T56" fmla="*/ 829 w 3113"/>
                  <a:gd name="T57" fmla="*/ 646 h 1292"/>
                  <a:gd name="T58" fmla="*/ 871 w 3113"/>
                  <a:gd name="T59" fmla="*/ 662 h 1292"/>
                  <a:gd name="T60" fmla="*/ 881 w 3113"/>
                  <a:gd name="T61" fmla="*/ 686 h 1292"/>
                  <a:gd name="T62" fmla="*/ 923 w 3113"/>
                  <a:gd name="T63" fmla="*/ 696 h 1292"/>
                  <a:gd name="T64" fmla="*/ 931 w 3113"/>
                  <a:gd name="T65" fmla="*/ 718 h 1292"/>
                  <a:gd name="T66" fmla="*/ 967 w 3113"/>
                  <a:gd name="T67" fmla="*/ 734 h 1292"/>
                  <a:gd name="T68" fmla="*/ 987 w 3113"/>
                  <a:gd name="T69" fmla="*/ 768 h 1292"/>
                  <a:gd name="T70" fmla="*/ 1069 w 3113"/>
                  <a:gd name="T71" fmla="*/ 790 h 1292"/>
                  <a:gd name="T72" fmla="*/ 1103 w 3113"/>
                  <a:gd name="T73" fmla="*/ 826 h 1292"/>
                  <a:gd name="T74" fmla="*/ 1119 w 3113"/>
                  <a:gd name="T75" fmla="*/ 838 h 1292"/>
                  <a:gd name="T76" fmla="*/ 1127 w 3113"/>
                  <a:gd name="T77" fmla="*/ 888 h 1292"/>
                  <a:gd name="T78" fmla="*/ 1281 w 3113"/>
                  <a:gd name="T79" fmla="*/ 902 h 1292"/>
                  <a:gd name="T80" fmla="*/ 1345 w 3113"/>
                  <a:gd name="T81" fmla="*/ 932 h 1292"/>
                  <a:gd name="T82" fmla="*/ 1391 w 3113"/>
                  <a:gd name="T83" fmla="*/ 950 h 1292"/>
                  <a:gd name="T84" fmla="*/ 1411 w 3113"/>
                  <a:gd name="T85" fmla="*/ 980 h 1292"/>
                  <a:gd name="T86" fmla="*/ 1459 w 3113"/>
                  <a:gd name="T87" fmla="*/ 990 h 1292"/>
                  <a:gd name="T88" fmla="*/ 1515 w 3113"/>
                  <a:gd name="T89" fmla="*/ 996 h 1292"/>
                  <a:gd name="T90" fmla="*/ 1531 w 3113"/>
                  <a:gd name="T91" fmla="*/ 1034 h 1292"/>
                  <a:gd name="T92" fmla="*/ 1630 w 3113"/>
                  <a:gd name="T93" fmla="*/ 1048 h 1292"/>
                  <a:gd name="T94" fmla="*/ 1754 w 3113"/>
                  <a:gd name="T95" fmla="*/ 1060 h 1292"/>
                  <a:gd name="T96" fmla="*/ 1824 w 3113"/>
                  <a:gd name="T97" fmla="*/ 1084 h 1292"/>
                  <a:gd name="T98" fmla="*/ 1844 w 3113"/>
                  <a:gd name="T99" fmla="*/ 1102 h 1292"/>
                  <a:gd name="T100" fmla="*/ 1988 w 3113"/>
                  <a:gd name="T101" fmla="*/ 1142 h 1292"/>
                  <a:gd name="T102" fmla="*/ 2146 w 3113"/>
                  <a:gd name="T103" fmla="*/ 1158 h 1292"/>
                  <a:gd name="T104" fmla="*/ 2166 w 3113"/>
                  <a:gd name="T105" fmla="*/ 1202 h 1292"/>
                  <a:gd name="T106" fmla="*/ 2328 w 3113"/>
                  <a:gd name="T107" fmla="*/ 1222 h 1292"/>
                  <a:gd name="T108" fmla="*/ 2364 w 3113"/>
                  <a:gd name="T109" fmla="*/ 1274 h 1292"/>
                  <a:gd name="T110" fmla="*/ 3113 w 3113"/>
                  <a:gd name="T11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13" h="1292">
                    <a:moveTo>
                      <a:pt x="0" y="0"/>
                    </a:moveTo>
                    <a:lnTo>
                      <a:pt x="38" y="0"/>
                    </a:lnTo>
                    <a:lnTo>
                      <a:pt x="38" y="16"/>
                    </a:lnTo>
                    <a:lnTo>
                      <a:pt x="56" y="16"/>
                    </a:lnTo>
                    <a:lnTo>
                      <a:pt x="56" y="32"/>
                    </a:lnTo>
                    <a:lnTo>
                      <a:pt x="128" y="32"/>
                    </a:lnTo>
                    <a:lnTo>
                      <a:pt x="128" y="44"/>
                    </a:lnTo>
                    <a:lnTo>
                      <a:pt x="138" y="44"/>
                    </a:lnTo>
                    <a:lnTo>
                      <a:pt x="138" y="60"/>
                    </a:lnTo>
                    <a:lnTo>
                      <a:pt x="179" y="60"/>
                    </a:lnTo>
                    <a:lnTo>
                      <a:pt x="179" y="76"/>
                    </a:lnTo>
                    <a:lnTo>
                      <a:pt x="197" y="76"/>
                    </a:lnTo>
                    <a:lnTo>
                      <a:pt x="197" y="90"/>
                    </a:lnTo>
                    <a:lnTo>
                      <a:pt x="205" y="90"/>
                    </a:lnTo>
                    <a:lnTo>
                      <a:pt x="205" y="108"/>
                    </a:lnTo>
                    <a:lnTo>
                      <a:pt x="215" y="108"/>
                    </a:lnTo>
                    <a:lnTo>
                      <a:pt x="215" y="126"/>
                    </a:lnTo>
                    <a:lnTo>
                      <a:pt x="225" y="126"/>
                    </a:lnTo>
                    <a:lnTo>
                      <a:pt x="225" y="142"/>
                    </a:lnTo>
                    <a:lnTo>
                      <a:pt x="247" y="142"/>
                    </a:lnTo>
                    <a:lnTo>
                      <a:pt x="247" y="154"/>
                    </a:lnTo>
                    <a:lnTo>
                      <a:pt x="265" y="154"/>
                    </a:lnTo>
                    <a:lnTo>
                      <a:pt x="265" y="164"/>
                    </a:lnTo>
                    <a:lnTo>
                      <a:pt x="283" y="164"/>
                    </a:lnTo>
                    <a:lnTo>
                      <a:pt x="283" y="184"/>
                    </a:lnTo>
                    <a:lnTo>
                      <a:pt x="291" y="184"/>
                    </a:lnTo>
                    <a:lnTo>
                      <a:pt x="291" y="194"/>
                    </a:lnTo>
                    <a:lnTo>
                      <a:pt x="299" y="194"/>
                    </a:lnTo>
                    <a:lnTo>
                      <a:pt x="299" y="212"/>
                    </a:lnTo>
                    <a:lnTo>
                      <a:pt x="313" y="212"/>
                    </a:lnTo>
                    <a:lnTo>
                      <a:pt x="313" y="230"/>
                    </a:lnTo>
                    <a:lnTo>
                      <a:pt x="335" y="230"/>
                    </a:lnTo>
                    <a:lnTo>
                      <a:pt x="335" y="244"/>
                    </a:lnTo>
                    <a:lnTo>
                      <a:pt x="341" y="244"/>
                    </a:lnTo>
                    <a:lnTo>
                      <a:pt x="341" y="262"/>
                    </a:lnTo>
                    <a:lnTo>
                      <a:pt x="353" y="262"/>
                    </a:lnTo>
                    <a:lnTo>
                      <a:pt x="353" y="280"/>
                    </a:lnTo>
                    <a:lnTo>
                      <a:pt x="381" y="280"/>
                    </a:lnTo>
                    <a:lnTo>
                      <a:pt x="381" y="288"/>
                    </a:lnTo>
                    <a:lnTo>
                      <a:pt x="397" y="288"/>
                    </a:lnTo>
                    <a:lnTo>
                      <a:pt x="397" y="298"/>
                    </a:lnTo>
                    <a:lnTo>
                      <a:pt x="413" y="298"/>
                    </a:lnTo>
                    <a:lnTo>
                      <a:pt x="413" y="318"/>
                    </a:lnTo>
                    <a:lnTo>
                      <a:pt x="435" y="318"/>
                    </a:lnTo>
                    <a:lnTo>
                      <a:pt x="435" y="354"/>
                    </a:lnTo>
                    <a:lnTo>
                      <a:pt x="479" y="354"/>
                    </a:lnTo>
                    <a:lnTo>
                      <a:pt x="479" y="370"/>
                    </a:lnTo>
                    <a:lnTo>
                      <a:pt x="489" y="370"/>
                    </a:lnTo>
                    <a:lnTo>
                      <a:pt x="489" y="386"/>
                    </a:lnTo>
                    <a:lnTo>
                      <a:pt x="497" y="386"/>
                    </a:lnTo>
                    <a:lnTo>
                      <a:pt x="497" y="402"/>
                    </a:lnTo>
                    <a:lnTo>
                      <a:pt x="517" y="402"/>
                    </a:lnTo>
                    <a:lnTo>
                      <a:pt x="517" y="418"/>
                    </a:lnTo>
                    <a:lnTo>
                      <a:pt x="533" y="418"/>
                    </a:lnTo>
                    <a:lnTo>
                      <a:pt x="533" y="442"/>
                    </a:lnTo>
                    <a:lnTo>
                      <a:pt x="541" y="442"/>
                    </a:lnTo>
                    <a:lnTo>
                      <a:pt x="541" y="452"/>
                    </a:lnTo>
                    <a:lnTo>
                      <a:pt x="573" y="452"/>
                    </a:lnTo>
                    <a:lnTo>
                      <a:pt x="573" y="460"/>
                    </a:lnTo>
                    <a:lnTo>
                      <a:pt x="581" y="460"/>
                    </a:lnTo>
                    <a:lnTo>
                      <a:pt x="581" y="470"/>
                    </a:lnTo>
                    <a:lnTo>
                      <a:pt x="595" y="470"/>
                    </a:lnTo>
                    <a:lnTo>
                      <a:pt x="595" y="480"/>
                    </a:lnTo>
                    <a:lnTo>
                      <a:pt x="605" y="480"/>
                    </a:lnTo>
                    <a:lnTo>
                      <a:pt x="605" y="508"/>
                    </a:lnTo>
                    <a:lnTo>
                      <a:pt x="661" y="508"/>
                    </a:lnTo>
                    <a:lnTo>
                      <a:pt x="661" y="512"/>
                    </a:lnTo>
                    <a:lnTo>
                      <a:pt x="679" y="512"/>
                    </a:lnTo>
                    <a:lnTo>
                      <a:pt x="679" y="518"/>
                    </a:lnTo>
                    <a:lnTo>
                      <a:pt x="691" y="518"/>
                    </a:lnTo>
                    <a:lnTo>
                      <a:pt x="691" y="528"/>
                    </a:lnTo>
                    <a:lnTo>
                      <a:pt x="713" y="528"/>
                    </a:lnTo>
                    <a:lnTo>
                      <a:pt x="713" y="542"/>
                    </a:lnTo>
                    <a:lnTo>
                      <a:pt x="723" y="542"/>
                    </a:lnTo>
                    <a:lnTo>
                      <a:pt x="723" y="558"/>
                    </a:lnTo>
                    <a:lnTo>
                      <a:pt x="773" y="558"/>
                    </a:lnTo>
                    <a:lnTo>
                      <a:pt x="773" y="580"/>
                    </a:lnTo>
                    <a:lnTo>
                      <a:pt x="789" y="580"/>
                    </a:lnTo>
                    <a:lnTo>
                      <a:pt x="789" y="598"/>
                    </a:lnTo>
                    <a:lnTo>
                      <a:pt x="797" y="598"/>
                    </a:lnTo>
                    <a:lnTo>
                      <a:pt x="797" y="612"/>
                    </a:lnTo>
                    <a:lnTo>
                      <a:pt x="803" y="612"/>
                    </a:lnTo>
                    <a:lnTo>
                      <a:pt x="803" y="624"/>
                    </a:lnTo>
                    <a:lnTo>
                      <a:pt x="811" y="624"/>
                    </a:lnTo>
                    <a:lnTo>
                      <a:pt x="811" y="634"/>
                    </a:lnTo>
                    <a:lnTo>
                      <a:pt x="829" y="634"/>
                    </a:lnTo>
                    <a:lnTo>
                      <a:pt x="829" y="646"/>
                    </a:lnTo>
                    <a:lnTo>
                      <a:pt x="847" y="646"/>
                    </a:lnTo>
                    <a:lnTo>
                      <a:pt x="847" y="662"/>
                    </a:lnTo>
                    <a:lnTo>
                      <a:pt x="871" y="662"/>
                    </a:lnTo>
                    <a:lnTo>
                      <a:pt x="871" y="676"/>
                    </a:lnTo>
                    <a:lnTo>
                      <a:pt x="881" y="676"/>
                    </a:lnTo>
                    <a:lnTo>
                      <a:pt x="881" y="686"/>
                    </a:lnTo>
                    <a:lnTo>
                      <a:pt x="909" y="686"/>
                    </a:lnTo>
                    <a:lnTo>
                      <a:pt x="909" y="696"/>
                    </a:lnTo>
                    <a:lnTo>
                      <a:pt x="923" y="696"/>
                    </a:lnTo>
                    <a:lnTo>
                      <a:pt x="923" y="704"/>
                    </a:lnTo>
                    <a:lnTo>
                      <a:pt x="931" y="704"/>
                    </a:lnTo>
                    <a:lnTo>
                      <a:pt x="931" y="718"/>
                    </a:lnTo>
                    <a:lnTo>
                      <a:pt x="949" y="718"/>
                    </a:lnTo>
                    <a:lnTo>
                      <a:pt x="949" y="734"/>
                    </a:lnTo>
                    <a:lnTo>
                      <a:pt x="967" y="734"/>
                    </a:lnTo>
                    <a:lnTo>
                      <a:pt x="967" y="756"/>
                    </a:lnTo>
                    <a:lnTo>
                      <a:pt x="987" y="756"/>
                    </a:lnTo>
                    <a:lnTo>
                      <a:pt x="987" y="768"/>
                    </a:lnTo>
                    <a:lnTo>
                      <a:pt x="1011" y="768"/>
                    </a:lnTo>
                    <a:lnTo>
                      <a:pt x="1011" y="790"/>
                    </a:lnTo>
                    <a:lnTo>
                      <a:pt x="1069" y="790"/>
                    </a:lnTo>
                    <a:lnTo>
                      <a:pt x="1069" y="806"/>
                    </a:lnTo>
                    <a:lnTo>
                      <a:pt x="1103" y="806"/>
                    </a:lnTo>
                    <a:lnTo>
                      <a:pt x="1103" y="826"/>
                    </a:lnTo>
                    <a:lnTo>
                      <a:pt x="1113" y="826"/>
                    </a:lnTo>
                    <a:lnTo>
                      <a:pt x="1113" y="838"/>
                    </a:lnTo>
                    <a:lnTo>
                      <a:pt x="1119" y="838"/>
                    </a:lnTo>
                    <a:lnTo>
                      <a:pt x="1119" y="854"/>
                    </a:lnTo>
                    <a:lnTo>
                      <a:pt x="1127" y="854"/>
                    </a:lnTo>
                    <a:lnTo>
                      <a:pt x="1127" y="888"/>
                    </a:lnTo>
                    <a:lnTo>
                      <a:pt x="1195" y="888"/>
                    </a:lnTo>
                    <a:lnTo>
                      <a:pt x="1195" y="902"/>
                    </a:lnTo>
                    <a:lnTo>
                      <a:pt x="1281" y="902"/>
                    </a:lnTo>
                    <a:lnTo>
                      <a:pt x="1281" y="910"/>
                    </a:lnTo>
                    <a:lnTo>
                      <a:pt x="1345" y="910"/>
                    </a:lnTo>
                    <a:lnTo>
                      <a:pt x="1345" y="932"/>
                    </a:lnTo>
                    <a:lnTo>
                      <a:pt x="1381" y="932"/>
                    </a:lnTo>
                    <a:lnTo>
                      <a:pt x="1381" y="950"/>
                    </a:lnTo>
                    <a:lnTo>
                      <a:pt x="1391" y="950"/>
                    </a:lnTo>
                    <a:lnTo>
                      <a:pt x="1391" y="968"/>
                    </a:lnTo>
                    <a:lnTo>
                      <a:pt x="1411" y="968"/>
                    </a:lnTo>
                    <a:lnTo>
                      <a:pt x="1411" y="980"/>
                    </a:lnTo>
                    <a:lnTo>
                      <a:pt x="1423" y="980"/>
                    </a:lnTo>
                    <a:lnTo>
                      <a:pt x="1459" y="980"/>
                    </a:lnTo>
                    <a:lnTo>
                      <a:pt x="1459" y="990"/>
                    </a:lnTo>
                    <a:lnTo>
                      <a:pt x="1473" y="990"/>
                    </a:lnTo>
                    <a:lnTo>
                      <a:pt x="1473" y="996"/>
                    </a:lnTo>
                    <a:lnTo>
                      <a:pt x="1515" y="996"/>
                    </a:lnTo>
                    <a:lnTo>
                      <a:pt x="1515" y="1016"/>
                    </a:lnTo>
                    <a:lnTo>
                      <a:pt x="1531" y="1016"/>
                    </a:lnTo>
                    <a:lnTo>
                      <a:pt x="1531" y="1034"/>
                    </a:lnTo>
                    <a:lnTo>
                      <a:pt x="1612" y="1034"/>
                    </a:lnTo>
                    <a:lnTo>
                      <a:pt x="1630" y="1034"/>
                    </a:lnTo>
                    <a:lnTo>
                      <a:pt x="1630" y="1048"/>
                    </a:lnTo>
                    <a:lnTo>
                      <a:pt x="1716" y="1048"/>
                    </a:lnTo>
                    <a:lnTo>
                      <a:pt x="1716" y="1060"/>
                    </a:lnTo>
                    <a:lnTo>
                      <a:pt x="1754" y="1060"/>
                    </a:lnTo>
                    <a:lnTo>
                      <a:pt x="1754" y="1066"/>
                    </a:lnTo>
                    <a:lnTo>
                      <a:pt x="1824" y="1066"/>
                    </a:lnTo>
                    <a:lnTo>
                      <a:pt x="1824" y="1084"/>
                    </a:lnTo>
                    <a:lnTo>
                      <a:pt x="1836" y="1084"/>
                    </a:lnTo>
                    <a:lnTo>
                      <a:pt x="1836" y="1102"/>
                    </a:lnTo>
                    <a:lnTo>
                      <a:pt x="1844" y="1102"/>
                    </a:lnTo>
                    <a:lnTo>
                      <a:pt x="1844" y="1126"/>
                    </a:lnTo>
                    <a:lnTo>
                      <a:pt x="1988" y="1126"/>
                    </a:lnTo>
                    <a:lnTo>
                      <a:pt x="1988" y="1142"/>
                    </a:lnTo>
                    <a:lnTo>
                      <a:pt x="2064" y="1142"/>
                    </a:lnTo>
                    <a:lnTo>
                      <a:pt x="2064" y="1158"/>
                    </a:lnTo>
                    <a:lnTo>
                      <a:pt x="2146" y="1158"/>
                    </a:lnTo>
                    <a:lnTo>
                      <a:pt x="2146" y="1178"/>
                    </a:lnTo>
                    <a:lnTo>
                      <a:pt x="2166" y="1178"/>
                    </a:lnTo>
                    <a:lnTo>
                      <a:pt x="2166" y="1202"/>
                    </a:lnTo>
                    <a:lnTo>
                      <a:pt x="2222" y="1202"/>
                    </a:lnTo>
                    <a:lnTo>
                      <a:pt x="2222" y="1222"/>
                    </a:lnTo>
                    <a:lnTo>
                      <a:pt x="2328" y="1222"/>
                    </a:lnTo>
                    <a:lnTo>
                      <a:pt x="2328" y="1250"/>
                    </a:lnTo>
                    <a:lnTo>
                      <a:pt x="2364" y="1250"/>
                    </a:lnTo>
                    <a:lnTo>
                      <a:pt x="2364" y="1274"/>
                    </a:lnTo>
                    <a:lnTo>
                      <a:pt x="2434" y="1274"/>
                    </a:lnTo>
                    <a:lnTo>
                      <a:pt x="2434" y="1292"/>
                    </a:lnTo>
                    <a:lnTo>
                      <a:pt x="3113" y="1292"/>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30" name="Line 83">
                <a:extLst>
                  <a:ext uri="{FF2B5EF4-FFF2-40B4-BE49-F238E27FC236}">
                    <a16:creationId xmlns="" xmlns:a16="http://schemas.microsoft.com/office/drawing/2014/main" id="{B43AEB8B-4F60-4BDF-9FC8-617C62F68AFB}"/>
                  </a:ext>
                </a:extLst>
              </p:cNvPr>
              <p:cNvSpPr>
                <a:spLocks noChangeShapeType="1"/>
              </p:cNvSpPr>
              <p:nvPr/>
            </p:nvSpPr>
            <p:spPr bwMode="auto">
              <a:xfrm flipV="1">
                <a:off x="2608263" y="32988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31" name="Line 84">
                <a:extLst>
                  <a:ext uri="{FF2B5EF4-FFF2-40B4-BE49-F238E27FC236}">
                    <a16:creationId xmlns="" xmlns:a16="http://schemas.microsoft.com/office/drawing/2014/main" id="{EF0FE417-9C09-406B-9386-673B752B4638}"/>
                  </a:ext>
                </a:extLst>
              </p:cNvPr>
              <p:cNvSpPr>
                <a:spLocks noChangeShapeType="1"/>
              </p:cNvSpPr>
              <p:nvPr/>
            </p:nvSpPr>
            <p:spPr bwMode="auto">
              <a:xfrm flipV="1">
                <a:off x="2627313" y="32988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32" name="Line 85">
                <a:extLst>
                  <a:ext uri="{FF2B5EF4-FFF2-40B4-BE49-F238E27FC236}">
                    <a16:creationId xmlns="" xmlns:a16="http://schemas.microsoft.com/office/drawing/2014/main" id="{85DA7BA4-AEC4-4B51-8979-FFD70937F5C4}"/>
                  </a:ext>
                </a:extLst>
              </p:cNvPr>
              <p:cNvSpPr>
                <a:spLocks noChangeShapeType="1"/>
              </p:cNvSpPr>
              <p:nvPr/>
            </p:nvSpPr>
            <p:spPr bwMode="auto">
              <a:xfrm flipV="1">
                <a:off x="2684463" y="33115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33" name="Line 86">
                <a:extLst>
                  <a:ext uri="{FF2B5EF4-FFF2-40B4-BE49-F238E27FC236}">
                    <a16:creationId xmlns="" xmlns:a16="http://schemas.microsoft.com/office/drawing/2014/main" id="{2EBB26D4-AF06-4B88-A592-2D6E1C4ADEC5}"/>
                  </a:ext>
                </a:extLst>
              </p:cNvPr>
              <p:cNvSpPr>
                <a:spLocks noChangeShapeType="1"/>
              </p:cNvSpPr>
              <p:nvPr/>
            </p:nvSpPr>
            <p:spPr bwMode="auto">
              <a:xfrm flipV="1">
                <a:off x="2801938" y="345440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34" name="Line 87">
                <a:extLst>
                  <a:ext uri="{FF2B5EF4-FFF2-40B4-BE49-F238E27FC236}">
                    <a16:creationId xmlns="" xmlns:a16="http://schemas.microsoft.com/office/drawing/2014/main" id="{0CFBB97B-FDA2-4536-87B0-36F40DE3BB9D}"/>
                  </a:ext>
                </a:extLst>
              </p:cNvPr>
              <p:cNvSpPr>
                <a:spLocks noChangeShapeType="1"/>
              </p:cNvSpPr>
              <p:nvPr/>
            </p:nvSpPr>
            <p:spPr bwMode="auto">
              <a:xfrm flipV="1">
                <a:off x="2894013" y="34798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35" name="Line 88">
                <a:extLst>
                  <a:ext uri="{FF2B5EF4-FFF2-40B4-BE49-F238E27FC236}">
                    <a16:creationId xmlns="" xmlns:a16="http://schemas.microsoft.com/office/drawing/2014/main" id="{EAA6D2AE-07CA-468D-AFF5-3FF28084BE2F}"/>
                  </a:ext>
                </a:extLst>
              </p:cNvPr>
              <p:cNvSpPr>
                <a:spLocks noChangeShapeType="1"/>
              </p:cNvSpPr>
              <p:nvPr/>
            </p:nvSpPr>
            <p:spPr bwMode="auto">
              <a:xfrm flipV="1">
                <a:off x="2947988" y="34798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36" name="Line 89">
                <a:extLst>
                  <a:ext uri="{FF2B5EF4-FFF2-40B4-BE49-F238E27FC236}">
                    <a16:creationId xmlns="" xmlns:a16="http://schemas.microsoft.com/office/drawing/2014/main" id="{0B0C34E1-CE21-4062-8894-E8AD0909CF00}"/>
                  </a:ext>
                </a:extLst>
              </p:cNvPr>
              <p:cNvSpPr>
                <a:spLocks noChangeShapeType="1"/>
              </p:cNvSpPr>
              <p:nvPr/>
            </p:nvSpPr>
            <p:spPr bwMode="auto">
              <a:xfrm flipV="1">
                <a:off x="2963863" y="34798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37" name="Line 90">
                <a:extLst>
                  <a:ext uri="{FF2B5EF4-FFF2-40B4-BE49-F238E27FC236}">
                    <a16:creationId xmlns="" xmlns:a16="http://schemas.microsoft.com/office/drawing/2014/main" id="{BF21C954-0F54-4FE2-9C0F-8A6EA3849C18}"/>
                  </a:ext>
                </a:extLst>
              </p:cNvPr>
              <p:cNvSpPr>
                <a:spLocks noChangeShapeType="1"/>
              </p:cNvSpPr>
              <p:nvPr/>
            </p:nvSpPr>
            <p:spPr bwMode="auto">
              <a:xfrm flipV="1">
                <a:off x="2998788" y="34798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38" name="Line 91">
                <a:extLst>
                  <a:ext uri="{FF2B5EF4-FFF2-40B4-BE49-F238E27FC236}">
                    <a16:creationId xmlns="" xmlns:a16="http://schemas.microsoft.com/office/drawing/2014/main" id="{FDFD5554-C5EC-4701-92F9-78562A6A3AF1}"/>
                  </a:ext>
                </a:extLst>
              </p:cNvPr>
              <p:cNvSpPr>
                <a:spLocks noChangeShapeType="1"/>
              </p:cNvSpPr>
              <p:nvPr/>
            </p:nvSpPr>
            <p:spPr bwMode="auto">
              <a:xfrm flipV="1">
                <a:off x="3176588" y="35274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39" name="Line 92">
                <a:extLst>
                  <a:ext uri="{FF2B5EF4-FFF2-40B4-BE49-F238E27FC236}">
                    <a16:creationId xmlns="" xmlns:a16="http://schemas.microsoft.com/office/drawing/2014/main" id="{66BD1F17-3136-42FB-9336-FF2FCE060491}"/>
                  </a:ext>
                </a:extLst>
              </p:cNvPr>
              <p:cNvSpPr>
                <a:spLocks noChangeShapeType="1"/>
              </p:cNvSpPr>
              <p:nvPr/>
            </p:nvSpPr>
            <p:spPr bwMode="auto">
              <a:xfrm flipV="1">
                <a:off x="3297238" y="36036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0" name="Line 93">
                <a:extLst>
                  <a:ext uri="{FF2B5EF4-FFF2-40B4-BE49-F238E27FC236}">
                    <a16:creationId xmlns="" xmlns:a16="http://schemas.microsoft.com/office/drawing/2014/main" id="{CCE2F0FD-C05E-414A-BAE4-51DA28AB9D33}"/>
                  </a:ext>
                </a:extLst>
              </p:cNvPr>
              <p:cNvSpPr>
                <a:spLocks noChangeShapeType="1"/>
              </p:cNvSpPr>
              <p:nvPr/>
            </p:nvSpPr>
            <p:spPr bwMode="auto">
              <a:xfrm flipV="1">
                <a:off x="3338513" y="36258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1" name="Line 94">
                <a:extLst>
                  <a:ext uri="{FF2B5EF4-FFF2-40B4-BE49-F238E27FC236}">
                    <a16:creationId xmlns="" xmlns:a16="http://schemas.microsoft.com/office/drawing/2014/main" id="{0F823A28-8766-434D-A147-25B34939C3FC}"/>
                  </a:ext>
                </a:extLst>
              </p:cNvPr>
              <p:cNvSpPr>
                <a:spLocks noChangeShapeType="1"/>
              </p:cNvSpPr>
              <p:nvPr/>
            </p:nvSpPr>
            <p:spPr bwMode="auto">
              <a:xfrm flipV="1">
                <a:off x="3475038" y="36893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2" name="Line 95">
                <a:extLst>
                  <a:ext uri="{FF2B5EF4-FFF2-40B4-BE49-F238E27FC236}">
                    <a16:creationId xmlns="" xmlns:a16="http://schemas.microsoft.com/office/drawing/2014/main" id="{4C99AA2E-DC03-4EC4-964C-4426AA11D93E}"/>
                  </a:ext>
                </a:extLst>
              </p:cNvPr>
              <p:cNvSpPr>
                <a:spLocks noChangeShapeType="1"/>
              </p:cNvSpPr>
              <p:nvPr/>
            </p:nvSpPr>
            <p:spPr bwMode="auto">
              <a:xfrm flipV="1">
                <a:off x="3543300" y="36893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3" name="Line 96">
                <a:extLst>
                  <a:ext uri="{FF2B5EF4-FFF2-40B4-BE49-F238E27FC236}">
                    <a16:creationId xmlns="" xmlns:a16="http://schemas.microsoft.com/office/drawing/2014/main" id="{EA624100-F6E6-4AE0-A694-7B09FDB85573}"/>
                  </a:ext>
                </a:extLst>
              </p:cNvPr>
              <p:cNvSpPr>
                <a:spLocks noChangeShapeType="1"/>
              </p:cNvSpPr>
              <p:nvPr/>
            </p:nvSpPr>
            <p:spPr bwMode="auto">
              <a:xfrm flipV="1">
                <a:off x="3587750" y="37115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4" name="Line 97">
                <a:extLst>
                  <a:ext uri="{FF2B5EF4-FFF2-40B4-BE49-F238E27FC236}">
                    <a16:creationId xmlns="" xmlns:a16="http://schemas.microsoft.com/office/drawing/2014/main" id="{5142E473-2C6A-457E-9884-4EE1473167A5}"/>
                  </a:ext>
                </a:extLst>
              </p:cNvPr>
              <p:cNvSpPr>
                <a:spLocks noChangeShapeType="1"/>
              </p:cNvSpPr>
              <p:nvPr/>
            </p:nvSpPr>
            <p:spPr bwMode="auto">
              <a:xfrm flipV="1">
                <a:off x="3663950" y="37115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5" name="Line 98">
                <a:extLst>
                  <a:ext uri="{FF2B5EF4-FFF2-40B4-BE49-F238E27FC236}">
                    <a16:creationId xmlns="" xmlns:a16="http://schemas.microsoft.com/office/drawing/2014/main" id="{AD921F37-BC96-452E-A09F-CC4972255474}"/>
                  </a:ext>
                </a:extLst>
              </p:cNvPr>
              <p:cNvSpPr>
                <a:spLocks noChangeShapeType="1"/>
              </p:cNvSpPr>
              <p:nvPr/>
            </p:nvSpPr>
            <p:spPr bwMode="auto">
              <a:xfrm flipV="1">
                <a:off x="3679825" y="37115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6" name="Line 99">
                <a:extLst>
                  <a:ext uri="{FF2B5EF4-FFF2-40B4-BE49-F238E27FC236}">
                    <a16:creationId xmlns="" xmlns:a16="http://schemas.microsoft.com/office/drawing/2014/main" id="{353B0EC9-627E-4A96-8F19-F17F1AF8CA9E}"/>
                  </a:ext>
                </a:extLst>
              </p:cNvPr>
              <p:cNvSpPr>
                <a:spLocks noChangeShapeType="1"/>
              </p:cNvSpPr>
              <p:nvPr/>
            </p:nvSpPr>
            <p:spPr bwMode="auto">
              <a:xfrm flipV="1">
                <a:off x="3717925" y="372745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7" name="Line 100">
                <a:extLst>
                  <a:ext uri="{FF2B5EF4-FFF2-40B4-BE49-F238E27FC236}">
                    <a16:creationId xmlns="" xmlns:a16="http://schemas.microsoft.com/office/drawing/2014/main" id="{4BF170EE-DAC7-4FBF-B347-0083C4299464}"/>
                  </a:ext>
                </a:extLst>
              </p:cNvPr>
              <p:cNvSpPr>
                <a:spLocks noChangeShapeType="1"/>
              </p:cNvSpPr>
              <p:nvPr/>
            </p:nvSpPr>
            <p:spPr bwMode="auto">
              <a:xfrm flipV="1">
                <a:off x="3759200" y="372745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8" name="Line 101">
                <a:extLst>
                  <a:ext uri="{FF2B5EF4-FFF2-40B4-BE49-F238E27FC236}">
                    <a16:creationId xmlns="" xmlns:a16="http://schemas.microsoft.com/office/drawing/2014/main" id="{FFC28C85-ECF2-49E3-9121-F17461D4295F}"/>
                  </a:ext>
                </a:extLst>
              </p:cNvPr>
              <p:cNvSpPr>
                <a:spLocks noChangeShapeType="1"/>
              </p:cNvSpPr>
              <p:nvPr/>
            </p:nvSpPr>
            <p:spPr bwMode="auto">
              <a:xfrm flipV="1">
                <a:off x="3813175" y="3740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9" name="Line 102">
                <a:extLst>
                  <a:ext uri="{FF2B5EF4-FFF2-40B4-BE49-F238E27FC236}">
                    <a16:creationId xmlns="" xmlns:a16="http://schemas.microsoft.com/office/drawing/2014/main" id="{2CE931CF-017F-41EB-8001-BF327BBEDAA0}"/>
                  </a:ext>
                </a:extLst>
              </p:cNvPr>
              <p:cNvSpPr>
                <a:spLocks noChangeShapeType="1"/>
              </p:cNvSpPr>
              <p:nvPr/>
            </p:nvSpPr>
            <p:spPr bwMode="auto">
              <a:xfrm flipV="1">
                <a:off x="3867150" y="3740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0" name="Line 103">
                <a:extLst>
                  <a:ext uri="{FF2B5EF4-FFF2-40B4-BE49-F238E27FC236}">
                    <a16:creationId xmlns="" xmlns:a16="http://schemas.microsoft.com/office/drawing/2014/main" id="{12507FB1-C89A-4782-A850-285B152E4222}"/>
                  </a:ext>
                </a:extLst>
              </p:cNvPr>
              <p:cNvSpPr>
                <a:spLocks noChangeShapeType="1"/>
              </p:cNvSpPr>
              <p:nvPr/>
            </p:nvSpPr>
            <p:spPr bwMode="auto">
              <a:xfrm flipV="1">
                <a:off x="3930650" y="3832225"/>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1" name="Line 104">
                <a:extLst>
                  <a:ext uri="{FF2B5EF4-FFF2-40B4-BE49-F238E27FC236}">
                    <a16:creationId xmlns="" xmlns:a16="http://schemas.microsoft.com/office/drawing/2014/main" id="{30814C5D-5BD1-4642-AD45-F15F44507615}"/>
                  </a:ext>
                </a:extLst>
              </p:cNvPr>
              <p:cNvSpPr>
                <a:spLocks noChangeShapeType="1"/>
              </p:cNvSpPr>
              <p:nvPr/>
            </p:nvSpPr>
            <p:spPr bwMode="auto">
              <a:xfrm flipV="1">
                <a:off x="4032250" y="38322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2" name="Line 105">
                <a:extLst>
                  <a:ext uri="{FF2B5EF4-FFF2-40B4-BE49-F238E27FC236}">
                    <a16:creationId xmlns="" xmlns:a16="http://schemas.microsoft.com/office/drawing/2014/main" id="{4E7268A2-B89B-4FB3-A0F3-7411E160B265}"/>
                  </a:ext>
                </a:extLst>
              </p:cNvPr>
              <p:cNvSpPr>
                <a:spLocks noChangeShapeType="1"/>
              </p:cNvSpPr>
              <p:nvPr/>
            </p:nvSpPr>
            <p:spPr bwMode="auto">
              <a:xfrm flipV="1">
                <a:off x="4073525" y="38322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3" name="Line 106">
                <a:extLst>
                  <a:ext uri="{FF2B5EF4-FFF2-40B4-BE49-F238E27FC236}">
                    <a16:creationId xmlns="" xmlns:a16="http://schemas.microsoft.com/office/drawing/2014/main" id="{7485E1B1-E7C1-42EC-B4DA-0D7E35E65BF2}"/>
                  </a:ext>
                </a:extLst>
              </p:cNvPr>
              <p:cNvSpPr>
                <a:spLocks noChangeShapeType="1"/>
              </p:cNvSpPr>
              <p:nvPr/>
            </p:nvSpPr>
            <p:spPr bwMode="auto">
              <a:xfrm flipV="1">
                <a:off x="4130675" y="38322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4" name="Line 107">
                <a:extLst>
                  <a:ext uri="{FF2B5EF4-FFF2-40B4-BE49-F238E27FC236}">
                    <a16:creationId xmlns="" xmlns:a16="http://schemas.microsoft.com/office/drawing/2014/main" id="{9794E085-F921-4229-B887-BC3031008C17}"/>
                  </a:ext>
                </a:extLst>
              </p:cNvPr>
              <p:cNvSpPr>
                <a:spLocks noChangeShapeType="1"/>
              </p:cNvSpPr>
              <p:nvPr/>
            </p:nvSpPr>
            <p:spPr bwMode="auto">
              <a:xfrm flipV="1">
                <a:off x="4152900" y="38576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5" name="Line 108">
                <a:extLst>
                  <a:ext uri="{FF2B5EF4-FFF2-40B4-BE49-F238E27FC236}">
                    <a16:creationId xmlns="" xmlns:a16="http://schemas.microsoft.com/office/drawing/2014/main" id="{D0F251CF-46F7-49A0-8C5A-F38EB85C8671}"/>
                  </a:ext>
                </a:extLst>
              </p:cNvPr>
              <p:cNvSpPr>
                <a:spLocks noChangeShapeType="1"/>
              </p:cNvSpPr>
              <p:nvPr/>
            </p:nvSpPr>
            <p:spPr bwMode="auto">
              <a:xfrm flipV="1">
                <a:off x="4184650" y="38576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6" name="Line 109">
                <a:extLst>
                  <a:ext uri="{FF2B5EF4-FFF2-40B4-BE49-F238E27FC236}">
                    <a16:creationId xmlns="" xmlns:a16="http://schemas.microsoft.com/office/drawing/2014/main" id="{5C324429-4CD5-41EA-8550-CDAB7CF0E621}"/>
                  </a:ext>
                </a:extLst>
              </p:cNvPr>
              <p:cNvSpPr>
                <a:spLocks noChangeShapeType="1"/>
              </p:cNvSpPr>
              <p:nvPr/>
            </p:nvSpPr>
            <p:spPr bwMode="auto">
              <a:xfrm flipV="1">
                <a:off x="4248150" y="38576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7" name="Line 110">
                <a:extLst>
                  <a:ext uri="{FF2B5EF4-FFF2-40B4-BE49-F238E27FC236}">
                    <a16:creationId xmlns="" xmlns:a16="http://schemas.microsoft.com/office/drawing/2014/main" id="{948AC2AB-595C-465F-B75F-15572F1AF16E}"/>
                  </a:ext>
                </a:extLst>
              </p:cNvPr>
              <p:cNvSpPr>
                <a:spLocks noChangeShapeType="1"/>
              </p:cNvSpPr>
              <p:nvPr/>
            </p:nvSpPr>
            <p:spPr bwMode="auto">
              <a:xfrm flipV="1">
                <a:off x="4276725" y="38862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8" name="Line 111">
                <a:extLst>
                  <a:ext uri="{FF2B5EF4-FFF2-40B4-BE49-F238E27FC236}">
                    <a16:creationId xmlns="" xmlns:a16="http://schemas.microsoft.com/office/drawing/2014/main" id="{87F6B702-1935-43E7-BA64-6C7BF8049E19}"/>
                  </a:ext>
                </a:extLst>
              </p:cNvPr>
              <p:cNvSpPr>
                <a:spLocks noChangeShapeType="1"/>
              </p:cNvSpPr>
              <p:nvPr/>
            </p:nvSpPr>
            <p:spPr bwMode="auto">
              <a:xfrm flipV="1">
                <a:off x="4298950" y="38862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9" name="Line 112">
                <a:extLst>
                  <a:ext uri="{FF2B5EF4-FFF2-40B4-BE49-F238E27FC236}">
                    <a16:creationId xmlns="" xmlns:a16="http://schemas.microsoft.com/office/drawing/2014/main" id="{7A677A56-E1B1-4BF5-91D6-AD933E559D90}"/>
                  </a:ext>
                </a:extLst>
              </p:cNvPr>
              <p:cNvSpPr>
                <a:spLocks noChangeShapeType="1"/>
              </p:cNvSpPr>
              <p:nvPr/>
            </p:nvSpPr>
            <p:spPr bwMode="auto">
              <a:xfrm flipV="1">
                <a:off x="4356100" y="38862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0" name="Line 113">
                <a:extLst>
                  <a:ext uri="{FF2B5EF4-FFF2-40B4-BE49-F238E27FC236}">
                    <a16:creationId xmlns="" xmlns:a16="http://schemas.microsoft.com/office/drawing/2014/main" id="{622BA462-94F1-465A-98D4-25DD06B530D7}"/>
                  </a:ext>
                </a:extLst>
              </p:cNvPr>
              <p:cNvSpPr>
                <a:spLocks noChangeShapeType="1"/>
              </p:cNvSpPr>
              <p:nvPr/>
            </p:nvSpPr>
            <p:spPr bwMode="auto">
              <a:xfrm flipV="1">
                <a:off x="4406900" y="391795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1" name="Line 114">
                <a:extLst>
                  <a:ext uri="{FF2B5EF4-FFF2-40B4-BE49-F238E27FC236}">
                    <a16:creationId xmlns="" xmlns:a16="http://schemas.microsoft.com/office/drawing/2014/main" id="{8AF6F7DA-D51E-4FF2-903F-413999AD283E}"/>
                  </a:ext>
                </a:extLst>
              </p:cNvPr>
              <p:cNvSpPr>
                <a:spLocks noChangeShapeType="1"/>
              </p:cNvSpPr>
              <p:nvPr/>
            </p:nvSpPr>
            <p:spPr bwMode="auto">
              <a:xfrm flipV="1">
                <a:off x="4438650" y="39560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2" name="Line 115">
                <a:extLst>
                  <a:ext uri="{FF2B5EF4-FFF2-40B4-BE49-F238E27FC236}">
                    <a16:creationId xmlns="" xmlns:a16="http://schemas.microsoft.com/office/drawing/2014/main" id="{49C00F7A-B68D-406A-B4C3-B34B12159FFA}"/>
                  </a:ext>
                </a:extLst>
              </p:cNvPr>
              <p:cNvSpPr>
                <a:spLocks noChangeShapeType="1"/>
              </p:cNvSpPr>
              <p:nvPr/>
            </p:nvSpPr>
            <p:spPr bwMode="auto">
              <a:xfrm flipV="1">
                <a:off x="4460875" y="39560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3" name="Line 116">
                <a:extLst>
                  <a:ext uri="{FF2B5EF4-FFF2-40B4-BE49-F238E27FC236}">
                    <a16:creationId xmlns="" xmlns:a16="http://schemas.microsoft.com/office/drawing/2014/main" id="{8FC27059-7574-4783-90C2-740A132CBCC4}"/>
                  </a:ext>
                </a:extLst>
              </p:cNvPr>
              <p:cNvSpPr>
                <a:spLocks noChangeShapeType="1"/>
              </p:cNvSpPr>
              <p:nvPr/>
            </p:nvSpPr>
            <p:spPr bwMode="auto">
              <a:xfrm flipV="1">
                <a:off x="4505325" y="39560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4" name="Line 117">
                <a:extLst>
                  <a:ext uri="{FF2B5EF4-FFF2-40B4-BE49-F238E27FC236}">
                    <a16:creationId xmlns="" xmlns:a16="http://schemas.microsoft.com/office/drawing/2014/main" id="{D05032A6-EC8A-4F0F-9C71-269B225C0145}"/>
                  </a:ext>
                </a:extLst>
              </p:cNvPr>
              <p:cNvSpPr>
                <a:spLocks noChangeShapeType="1"/>
              </p:cNvSpPr>
              <p:nvPr/>
            </p:nvSpPr>
            <p:spPr bwMode="auto">
              <a:xfrm flipV="1">
                <a:off x="4562475" y="39878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5" name="Line 118">
                <a:extLst>
                  <a:ext uri="{FF2B5EF4-FFF2-40B4-BE49-F238E27FC236}">
                    <a16:creationId xmlns="" xmlns:a16="http://schemas.microsoft.com/office/drawing/2014/main" id="{29578363-6C9D-4246-AA96-FEAD599287CE}"/>
                  </a:ext>
                </a:extLst>
              </p:cNvPr>
              <p:cNvSpPr>
                <a:spLocks noChangeShapeType="1"/>
              </p:cNvSpPr>
              <p:nvPr/>
            </p:nvSpPr>
            <p:spPr bwMode="auto">
              <a:xfrm flipV="1">
                <a:off x="4727575"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6" name="Line 119">
                <a:extLst>
                  <a:ext uri="{FF2B5EF4-FFF2-40B4-BE49-F238E27FC236}">
                    <a16:creationId xmlns="" xmlns:a16="http://schemas.microsoft.com/office/drawing/2014/main" id="{5F2C8E93-F3A4-43BB-9A12-2BF555B851ED}"/>
                  </a:ext>
                </a:extLst>
              </p:cNvPr>
              <p:cNvSpPr>
                <a:spLocks noChangeShapeType="1"/>
              </p:cNvSpPr>
              <p:nvPr/>
            </p:nvSpPr>
            <p:spPr bwMode="auto">
              <a:xfrm flipV="1">
                <a:off x="4746625" y="40703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7" name="Line 120">
                <a:extLst>
                  <a:ext uri="{FF2B5EF4-FFF2-40B4-BE49-F238E27FC236}">
                    <a16:creationId xmlns="" xmlns:a16="http://schemas.microsoft.com/office/drawing/2014/main" id="{5F6CBB95-3FA1-4B68-9E83-5821FCE101A8}"/>
                  </a:ext>
                </a:extLst>
              </p:cNvPr>
              <p:cNvSpPr>
                <a:spLocks noChangeShapeType="1"/>
              </p:cNvSpPr>
              <p:nvPr/>
            </p:nvSpPr>
            <p:spPr bwMode="auto">
              <a:xfrm flipV="1">
                <a:off x="4803775" y="40703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8" name="Line 121">
                <a:extLst>
                  <a:ext uri="{FF2B5EF4-FFF2-40B4-BE49-F238E27FC236}">
                    <a16:creationId xmlns="" xmlns:a16="http://schemas.microsoft.com/office/drawing/2014/main" id="{48C71D38-29B3-426E-AD9A-5F044BFC88F9}"/>
                  </a:ext>
                </a:extLst>
              </p:cNvPr>
              <p:cNvSpPr>
                <a:spLocks noChangeShapeType="1"/>
              </p:cNvSpPr>
              <p:nvPr/>
            </p:nvSpPr>
            <p:spPr bwMode="auto">
              <a:xfrm flipV="1">
                <a:off x="4851400" y="40703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9" name="Line 122">
                <a:extLst>
                  <a:ext uri="{FF2B5EF4-FFF2-40B4-BE49-F238E27FC236}">
                    <a16:creationId xmlns="" xmlns:a16="http://schemas.microsoft.com/office/drawing/2014/main" id="{109201A3-7585-4839-B6CF-4086AAA0619B}"/>
                  </a:ext>
                </a:extLst>
              </p:cNvPr>
              <p:cNvSpPr>
                <a:spLocks noChangeShapeType="1"/>
              </p:cNvSpPr>
              <p:nvPr/>
            </p:nvSpPr>
            <p:spPr bwMode="auto">
              <a:xfrm flipV="1">
                <a:off x="48768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0" name="Line 123">
                <a:extLst>
                  <a:ext uri="{FF2B5EF4-FFF2-40B4-BE49-F238E27FC236}">
                    <a16:creationId xmlns="" xmlns:a16="http://schemas.microsoft.com/office/drawing/2014/main" id="{260AA545-E9CB-4C02-8C4D-5CABBC92FF5B}"/>
                  </a:ext>
                </a:extLst>
              </p:cNvPr>
              <p:cNvSpPr>
                <a:spLocks noChangeShapeType="1"/>
              </p:cNvSpPr>
              <p:nvPr/>
            </p:nvSpPr>
            <p:spPr bwMode="auto">
              <a:xfrm flipV="1">
                <a:off x="489585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1" name="Line 124">
                <a:extLst>
                  <a:ext uri="{FF2B5EF4-FFF2-40B4-BE49-F238E27FC236}">
                    <a16:creationId xmlns="" xmlns:a16="http://schemas.microsoft.com/office/drawing/2014/main" id="{E0F49F73-1B3A-4DB6-80A3-C59D752EC534}"/>
                  </a:ext>
                </a:extLst>
              </p:cNvPr>
              <p:cNvSpPr>
                <a:spLocks noChangeShapeType="1"/>
              </p:cNvSpPr>
              <p:nvPr/>
            </p:nvSpPr>
            <p:spPr bwMode="auto">
              <a:xfrm flipV="1">
                <a:off x="49149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2" name="Line 125">
                <a:extLst>
                  <a:ext uri="{FF2B5EF4-FFF2-40B4-BE49-F238E27FC236}">
                    <a16:creationId xmlns="" xmlns:a16="http://schemas.microsoft.com/office/drawing/2014/main" id="{E5A72227-A241-4B01-8EFF-4F94910AEA94}"/>
                  </a:ext>
                </a:extLst>
              </p:cNvPr>
              <p:cNvSpPr>
                <a:spLocks noChangeShapeType="1"/>
              </p:cNvSpPr>
              <p:nvPr/>
            </p:nvSpPr>
            <p:spPr bwMode="auto">
              <a:xfrm flipV="1">
                <a:off x="49403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3" name="Line 126">
                <a:extLst>
                  <a:ext uri="{FF2B5EF4-FFF2-40B4-BE49-F238E27FC236}">
                    <a16:creationId xmlns="" xmlns:a16="http://schemas.microsoft.com/office/drawing/2014/main" id="{534A1BAD-1514-4565-8737-CD4152238A48}"/>
                  </a:ext>
                </a:extLst>
              </p:cNvPr>
              <p:cNvSpPr>
                <a:spLocks noChangeShapeType="1"/>
              </p:cNvSpPr>
              <p:nvPr/>
            </p:nvSpPr>
            <p:spPr bwMode="auto">
              <a:xfrm flipV="1">
                <a:off x="507682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4" name="Line 127">
                <a:extLst>
                  <a:ext uri="{FF2B5EF4-FFF2-40B4-BE49-F238E27FC236}">
                    <a16:creationId xmlns="" xmlns:a16="http://schemas.microsoft.com/office/drawing/2014/main" id="{7E0C6D84-1585-4C68-B0CE-2E5C49E3B6E1}"/>
                  </a:ext>
                </a:extLst>
              </p:cNvPr>
              <p:cNvSpPr>
                <a:spLocks noChangeShapeType="1"/>
              </p:cNvSpPr>
              <p:nvPr/>
            </p:nvSpPr>
            <p:spPr bwMode="auto">
              <a:xfrm flipV="1">
                <a:off x="509587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5" name="Line 128">
                <a:extLst>
                  <a:ext uri="{FF2B5EF4-FFF2-40B4-BE49-F238E27FC236}">
                    <a16:creationId xmlns="" xmlns:a16="http://schemas.microsoft.com/office/drawing/2014/main" id="{BF92ABBE-032A-418E-8F5B-CF236F3997CF}"/>
                  </a:ext>
                </a:extLst>
              </p:cNvPr>
              <p:cNvSpPr>
                <a:spLocks noChangeShapeType="1"/>
              </p:cNvSpPr>
              <p:nvPr/>
            </p:nvSpPr>
            <p:spPr bwMode="auto">
              <a:xfrm flipV="1">
                <a:off x="51435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6" name="Line 129">
                <a:extLst>
                  <a:ext uri="{FF2B5EF4-FFF2-40B4-BE49-F238E27FC236}">
                    <a16:creationId xmlns="" xmlns:a16="http://schemas.microsoft.com/office/drawing/2014/main" id="{D81090FA-76FD-48EC-B536-1F12C485A1D3}"/>
                  </a:ext>
                </a:extLst>
              </p:cNvPr>
              <p:cNvSpPr>
                <a:spLocks noChangeShapeType="1"/>
              </p:cNvSpPr>
              <p:nvPr/>
            </p:nvSpPr>
            <p:spPr bwMode="auto">
              <a:xfrm flipV="1">
                <a:off x="51816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7" name="Line 130">
                <a:extLst>
                  <a:ext uri="{FF2B5EF4-FFF2-40B4-BE49-F238E27FC236}">
                    <a16:creationId xmlns="" xmlns:a16="http://schemas.microsoft.com/office/drawing/2014/main" id="{08C47506-353E-48B2-8D76-403F1811C783}"/>
                  </a:ext>
                </a:extLst>
              </p:cNvPr>
              <p:cNvSpPr>
                <a:spLocks noChangeShapeType="1"/>
              </p:cNvSpPr>
              <p:nvPr/>
            </p:nvSpPr>
            <p:spPr bwMode="auto">
              <a:xfrm flipV="1">
                <a:off x="522287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8" name="Line 131">
                <a:extLst>
                  <a:ext uri="{FF2B5EF4-FFF2-40B4-BE49-F238E27FC236}">
                    <a16:creationId xmlns="" xmlns:a16="http://schemas.microsoft.com/office/drawing/2014/main" id="{0431D36E-5885-413B-B4B6-4E304CD4284D}"/>
                  </a:ext>
                </a:extLst>
              </p:cNvPr>
              <p:cNvSpPr>
                <a:spLocks noChangeShapeType="1"/>
              </p:cNvSpPr>
              <p:nvPr/>
            </p:nvSpPr>
            <p:spPr bwMode="auto">
              <a:xfrm flipV="1">
                <a:off x="52705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9" name="Line 132">
                <a:extLst>
                  <a:ext uri="{FF2B5EF4-FFF2-40B4-BE49-F238E27FC236}">
                    <a16:creationId xmlns="" xmlns:a16="http://schemas.microsoft.com/office/drawing/2014/main" id="{7310D238-0241-4B5D-AC29-1DDDAC9A03F7}"/>
                  </a:ext>
                </a:extLst>
              </p:cNvPr>
              <p:cNvSpPr>
                <a:spLocks noChangeShapeType="1"/>
              </p:cNvSpPr>
              <p:nvPr/>
            </p:nvSpPr>
            <p:spPr bwMode="auto">
              <a:xfrm flipV="1">
                <a:off x="531495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0" name="Line 133">
                <a:extLst>
                  <a:ext uri="{FF2B5EF4-FFF2-40B4-BE49-F238E27FC236}">
                    <a16:creationId xmlns="" xmlns:a16="http://schemas.microsoft.com/office/drawing/2014/main" id="{361A07B4-06C3-4EE7-842D-CA84304509A3}"/>
                  </a:ext>
                </a:extLst>
              </p:cNvPr>
              <p:cNvSpPr>
                <a:spLocks noChangeShapeType="1"/>
              </p:cNvSpPr>
              <p:nvPr/>
            </p:nvSpPr>
            <p:spPr bwMode="auto">
              <a:xfrm flipV="1">
                <a:off x="536257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1" name="Line 134">
                <a:extLst>
                  <a:ext uri="{FF2B5EF4-FFF2-40B4-BE49-F238E27FC236}">
                    <a16:creationId xmlns="" xmlns:a16="http://schemas.microsoft.com/office/drawing/2014/main" id="{6780A478-F1AC-4B43-B822-EA9C13F1510E}"/>
                  </a:ext>
                </a:extLst>
              </p:cNvPr>
              <p:cNvSpPr>
                <a:spLocks noChangeShapeType="1"/>
              </p:cNvSpPr>
              <p:nvPr/>
            </p:nvSpPr>
            <p:spPr bwMode="auto">
              <a:xfrm flipV="1">
                <a:off x="540067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2" name="Line 135">
                <a:extLst>
                  <a:ext uri="{FF2B5EF4-FFF2-40B4-BE49-F238E27FC236}">
                    <a16:creationId xmlns="" xmlns:a16="http://schemas.microsoft.com/office/drawing/2014/main" id="{FE5A62BC-76BC-4E00-B773-9D1E9262A596}"/>
                  </a:ext>
                </a:extLst>
              </p:cNvPr>
              <p:cNvSpPr>
                <a:spLocks noChangeShapeType="1"/>
              </p:cNvSpPr>
              <p:nvPr/>
            </p:nvSpPr>
            <p:spPr bwMode="auto">
              <a:xfrm flipV="1">
                <a:off x="54229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3" name="Line 136">
                <a:extLst>
                  <a:ext uri="{FF2B5EF4-FFF2-40B4-BE49-F238E27FC236}">
                    <a16:creationId xmlns="" xmlns:a16="http://schemas.microsoft.com/office/drawing/2014/main" id="{4A60F675-F391-42F0-A3C3-486230D625D4}"/>
                  </a:ext>
                </a:extLst>
              </p:cNvPr>
              <p:cNvSpPr>
                <a:spLocks noChangeShapeType="1"/>
              </p:cNvSpPr>
              <p:nvPr/>
            </p:nvSpPr>
            <p:spPr bwMode="auto">
              <a:xfrm flipV="1">
                <a:off x="547052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4" name="Line 137">
                <a:extLst>
                  <a:ext uri="{FF2B5EF4-FFF2-40B4-BE49-F238E27FC236}">
                    <a16:creationId xmlns="" xmlns:a16="http://schemas.microsoft.com/office/drawing/2014/main" id="{B6F5485D-DF7F-4CF2-AC3A-DCEFC074C889}"/>
                  </a:ext>
                </a:extLst>
              </p:cNvPr>
              <p:cNvSpPr>
                <a:spLocks noChangeShapeType="1"/>
              </p:cNvSpPr>
              <p:nvPr/>
            </p:nvSpPr>
            <p:spPr bwMode="auto">
              <a:xfrm flipV="1">
                <a:off x="550227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5" name="Line 138">
                <a:extLst>
                  <a:ext uri="{FF2B5EF4-FFF2-40B4-BE49-F238E27FC236}">
                    <a16:creationId xmlns="" xmlns:a16="http://schemas.microsoft.com/office/drawing/2014/main" id="{BB638FBC-1792-4B84-B09F-B0A0413695A0}"/>
                  </a:ext>
                </a:extLst>
              </p:cNvPr>
              <p:cNvSpPr>
                <a:spLocks noChangeShapeType="1"/>
              </p:cNvSpPr>
              <p:nvPr/>
            </p:nvSpPr>
            <p:spPr bwMode="auto">
              <a:xfrm flipV="1">
                <a:off x="55372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6" name="Line 139">
                <a:extLst>
                  <a:ext uri="{FF2B5EF4-FFF2-40B4-BE49-F238E27FC236}">
                    <a16:creationId xmlns="" xmlns:a16="http://schemas.microsoft.com/office/drawing/2014/main" id="{B5DB7745-CEF3-415C-A55E-07B9E82C9D87}"/>
                  </a:ext>
                </a:extLst>
              </p:cNvPr>
              <p:cNvSpPr>
                <a:spLocks noChangeShapeType="1"/>
              </p:cNvSpPr>
              <p:nvPr/>
            </p:nvSpPr>
            <p:spPr bwMode="auto">
              <a:xfrm flipV="1">
                <a:off x="572452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7" name="Line 140">
                <a:extLst>
                  <a:ext uri="{FF2B5EF4-FFF2-40B4-BE49-F238E27FC236}">
                    <a16:creationId xmlns="" xmlns:a16="http://schemas.microsoft.com/office/drawing/2014/main" id="{B09F35A9-C44B-4804-93CB-33F11BCA5D35}"/>
                  </a:ext>
                </a:extLst>
              </p:cNvPr>
              <p:cNvSpPr>
                <a:spLocks noChangeShapeType="1"/>
              </p:cNvSpPr>
              <p:nvPr/>
            </p:nvSpPr>
            <p:spPr bwMode="auto">
              <a:xfrm flipV="1">
                <a:off x="5824538"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8" name="Line 141">
                <a:extLst>
                  <a:ext uri="{FF2B5EF4-FFF2-40B4-BE49-F238E27FC236}">
                    <a16:creationId xmlns="" xmlns:a16="http://schemas.microsoft.com/office/drawing/2014/main" id="{E963DEC6-0B87-4688-90AC-D6F4AFB419A7}"/>
                  </a:ext>
                </a:extLst>
              </p:cNvPr>
              <p:cNvSpPr>
                <a:spLocks noChangeShapeType="1"/>
              </p:cNvSpPr>
              <p:nvPr/>
            </p:nvSpPr>
            <p:spPr bwMode="auto">
              <a:xfrm flipV="1">
                <a:off x="5929313"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grpSp>
        <p:grpSp>
          <p:nvGrpSpPr>
            <p:cNvPr id="324" name="Group 323">
              <a:extLst>
                <a:ext uri="{FF2B5EF4-FFF2-40B4-BE49-F238E27FC236}">
                  <a16:creationId xmlns="" xmlns:a16="http://schemas.microsoft.com/office/drawing/2014/main" id="{C5DFB4B9-E6CB-4B28-BE3F-323B711B255E}"/>
                </a:ext>
              </a:extLst>
            </p:cNvPr>
            <p:cNvGrpSpPr/>
            <p:nvPr/>
          </p:nvGrpSpPr>
          <p:grpSpPr>
            <a:xfrm>
              <a:off x="1326915" y="4818618"/>
              <a:ext cx="1279083" cy="786669"/>
              <a:chOff x="2702720" y="2060784"/>
              <a:chExt cx="1279083" cy="786669"/>
            </a:xfrm>
          </p:grpSpPr>
          <p:sp>
            <p:nvSpPr>
              <p:cNvPr id="326" name="TextBox 325">
                <a:extLst>
                  <a:ext uri="{FF2B5EF4-FFF2-40B4-BE49-F238E27FC236}">
                    <a16:creationId xmlns="" xmlns:a16="http://schemas.microsoft.com/office/drawing/2014/main" id="{5BAAF4DF-ADF9-4667-89A2-7CA6C225875C}"/>
                  </a:ext>
                </a:extLst>
              </p:cNvPr>
              <p:cNvSpPr txBox="1"/>
              <p:nvPr/>
            </p:nvSpPr>
            <p:spPr>
              <a:xfrm>
                <a:off x="2702720" y="2060784"/>
                <a:ext cx="1279083" cy="78666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Bras </a:t>
                </a:r>
              </a:p>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	ECF/ECX</a:t>
                </a:r>
              </a:p>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	FLOT</a:t>
                </a:r>
              </a:p>
            </p:txBody>
          </p:sp>
          <p:cxnSp>
            <p:nvCxnSpPr>
              <p:cNvPr id="327" name="Straight Connector 326">
                <a:extLst>
                  <a:ext uri="{FF2B5EF4-FFF2-40B4-BE49-F238E27FC236}">
                    <a16:creationId xmlns="" xmlns:a16="http://schemas.microsoft.com/office/drawing/2014/main" id="{1944A3DB-588B-4909-828D-98C60555ADCF}"/>
                  </a:ext>
                </a:extLst>
              </p:cNvPr>
              <p:cNvCxnSpPr/>
              <p:nvPr/>
            </p:nvCxnSpPr>
            <p:spPr>
              <a:xfrm>
                <a:off x="2793802" y="2425749"/>
                <a:ext cx="216024" cy="0"/>
              </a:xfrm>
              <a:prstGeom prst="line">
                <a:avLst/>
              </a:prstGeom>
              <a:noFill/>
              <a:ln w="25400" cap="flat" cmpd="sng" algn="ctr">
                <a:solidFill>
                  <a:schemeClr val="accent2"/>
                </a:solidFill>
                <a:prstDash val="solid"/>
              </a:ln>
              <a:effectLst/>
            </p:spPr>
          </p:cxnSp>
          <p:cxnSp>
            <p:nvCxnSpPr>
              <p:cNvPr id="328" name="Straight Connector 327">
                <a:extLst>
                  <a:ext uri="{FF2B5EF4-FFF2-40B4-BE49-F238E27FC236}">
                    <a16:creationId xmlns="" xmlns:a16="http://schemas.microsoft.com/office/drawing/2014/main" id="{55F382BC-A715-4732-AC21-DBCE3651F695}"/>
                  </a:ext>
                </a:extLst>
              </p:cNvPr>
              <p:cNvCxnSpPr/>
              <p:nvPr/>
            </p:nvCxnSpPr>
            <p:spPr>
              <a:xfrm>
                <a:off x="2793802" y="2642443"/>
                <a:ext cx="216024" cy="0"/>
              </a:xfrm>
              <a:prstGeom prst="line">
                <a:avLst/>
              </a:prstGeom>
              <a:noFill/>
              <a:ln w="25400" cap="flat" cmpd="sng" algn="ctr">
                <a:solidFill>
                  <a:schemeClr val="accent3"/>
                </a:solidFill>
                <a:prstDash val="solid"/>
              </a:ln>
              <a:effectLst/>
            </p:spPr>
          </p:cxnSp>
        </p:grpSp>
        <p:sp>
          <p:nvSpPr>
            <p:cNvPr id="325" name="TextBox 324">
              <a:extLst>
                <a:ext uri="{FF2B5EF4-FFF2-40B4-BE49-F238E27FC236}">
                  <a16:creationId xmlns="" xmlns:a16="http://schemas.microsoft.com/office/drawing/2014/main" id="{7F08C68E-8B4E-42BC-B16D-041D0D7D9849}"/>
                </a:ext>
              </a:extLst>
            </p:cNvPr>
            <p:cNvSpPr txBox="1"/>
            <p:nvPr/>
          </p:nvSpPr>
          <p:spPr>
            <a:xfrm>
              <a:off x="3659145" y="2060784"/>
              <a:ext cx="2555445" cy="78666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+Censuré</a:t>
              </a:r>
            </a:p>
            <a:p>
              <a:pPr marL="0" marR="0" lvl="0" indent="0" defTabSz="4572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HR 0,77 (IC95% 0,63 – 0,94)</a:t>
              </a:r>
            </a:p>
            <a:p>
              <a:pPr marL="0" marR="0" lvl="0" indent="0" defTabSz="4572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p=0,012 (log-</a:t>
              </a:r>
              <a:r>
                <a:rPr kumimoji="0" lang="fr-FR" sz="1400" b="0" i="0" u="none" strike="noStrike" kern="0" cap="none" spc="0" normalizeH="0" baseline="0" dirty="0" err="1" smtClean="0">
                  <a:ln>
                    <a:noFill/>
                  </a:ln>
                  <a:effectLst/>
                  <a:uLnTx/>
                  <a:uFillTx/>
                  <a:latin typeface="Arial" panose="020B0604020202020204" pitchFamily="34" charset="0"/>
                  <a:cs typeface="Arial" panose="020B0604020202020204" pitchFamily="34" charset="0"/>
                </a:rPr>
                <a:t>rank</a:t>
              </a: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a:t>
              </a:r>
            </a:p>
          </p:txBody>
        </p:sp>
      </p:grpSp>
      <p:sp>
        <p:nvSpPr>
          <p:cNvPr id="466" name="TextBox 465">
            <a:extLst>
              <a:ext uri="{FF2B5EF4-FFF2-40B4-BE49-F238E27FC236}">
                <a16:creationId xmlns="" xmlns:a16="http://schemas.microsoft.com/office/drawing/2014/main" id="{C98929FB-09E1-4642-9F14-FA3D6769AB42}"/>
              </a:ext>
            </a:extLst>
          </p:cNvPr>
          <p:cNvSpPr txBox="1"/>
          <p:nvPr/>
        </p:nvSpPr>
        <p:spPr>
          <a:xfrm>
            <a:off x="331856" y="5770149"/>
            <a:ext cx="5519460" cy="461665"/>
          </a:xfrm>
          <a:prstGeom prst="rect">
            <a:avLst/>
          </a:prstGeom>
          <a:noFill/>
        </p:spPr>
        <p:txBody>
          <a:bodyPr wrap="none" rtlCol="0">
            <a:spAutoFit/>
          </a:bodyPr>
          <a:lstStyle/>
          <a:p>
            <a:pPr defTabSz="457200" fontAlgn="auto">
              <a:spcBef>
                <a:spcPts val="0"/>
              </a:spcBef>
              <a:spcAft>
                <a:spcPts val="0"/>
              </a:spcAft>
              <a:tabLst>
                <a:tab pos="685800" algn="ctr"/>
                <a:tab pos="1444625" algn="ctr"/>
                <a:tab pos="2149475" algn="ctr"/>
                <a:tab pos="2871788" algn="ctr"/>
                <a:tab pos="3676650" algn="ctr"/>
                <a:tab pos="4398963" algn="ctr"/>
                <a:tab pos="5111750" algn="ctr"/>
              </a:tabLst>
            </a:pPr>
            <a:r>
              <a:rPr lang="fr-FR" sz="1200" smtClean="0">
                <a:latin typeface="Arial Narrow" panose="020B0606020202030204" pitchFamily="34" charset="0"/>
                <a:cs typeface="Arial" panose="020B0604020202020204" pitchFamily="34" charset="0"/>
              </a:rPr>
              <a:t>ECF/ECX	360	287	202	126	83	33	9</a:t>
            </a:r>
          </a:p>
          <a:p>
            <a:pPr defTabSz="457200" fontAlgn="auto">
              <a:spcBef>
                <a:spcPts val="0"/>
              </a:spcBef>
              <a:spcAft>
                <a:spcPts val="0"/>
              </a:spcAft>
              <a:tabLst>
                <a:tab pos="685800" algn="ctr"/>
                <a:tab pos="1444625" algn="ctr"/>
                <a:tab pos="2149475" algn="ctr"/>
                <a:tab pos="2871788" algn="ctr"/>
                <a:tab pos="3676650" algn="ctr"/>
                <a:tab pos="4398963" algn="ctr"/>
                <a:tab pos="5111750" algn="ctr"/>
              </a:tabLst>
            </a:pPr>
            <a:r>
              <a:rPr lang="fr-FR" sz="1200" smtClean="0">
                <a:latin typeface="Arial Narrow" panose="020B0606020202030204" pitchFamily="34" charset="0"/>
                <a:cs typeface="Arial" panose="020B0604020202020204" pitchFamily="34" charset="0"/>
              </a:rPr>
              <a:t>FLOT	356	297	231	140	87	39	5</a:t>
            </a:r>
            <a:endParaRPr lang="fr-FR" sz="1200">
              <a:latin typeface="Arial Narrow" panose="020B0606020202030204" pitchFamily="34" charset="0"/>
              <a:cs typeface="Arial" panose="020B0604020202020204" pitchFamily="34" charset="0"/>
            </a:endParaRPr>
          </a:p>
        </p:txBody>
      </p:sp>
      <p:sp>
        <p:nvSpPr>
          <p:cNvPr id="467" name="TextBox 466"/>
          <p:cNvSpPr txBox="1"/>
          <p:nvPr/>
        </p:nvSpPr>
        <p:spPr>
          <a:xfrm>
            <a:off x="649126" y="5562600"/>
            <a:ext cx="295799" cy="276999"/>
          </a:xfrm>
          <a:prstGeom prst="rect">
            <a:avLst/>
          </a:prstGeom>
          <a:noFill/>
        </p:spPr>
        <p:txBody>
          <a:bodyPr wrap="none" rtlCol="0">
            <a:spAutoFit/>
          </a:bodyPr>
          <a:lstStyle/>
          <a:p>
            <a:pP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N</a:t>
            </a:r>
            <a:endParaRPr lang="fr-FR" sz="1200" dirty="0">
              <a:latin typeface="Arial" panose="020B0604020202020204" pitchFamily="34" charset="0"/>
              <a:cs typeface="Arial" panose="020B0604020202020204" pitchFamily="34" charset="0"/>
            </a:endParaRPr>
          </a:p>
        </p:txBody>
      </p:sp>
      <p:sp>
        <p:nvSpPr>
          <p:cNvPr id="469"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smtClean="0"/>
              <a:t>Résultats</a:t>
            </a:r>
            <a:endParaRPr lang="fr-FR" b="1" kern="0"/>
          </a:p>
        </p:txBody>
      </p:sp>
      <p:sp>
        <p:nvSpPr>
          <p:cNvPr id="160" name="Title 1"/>
          <p:cNvSpPr>
            <a:spLocks noGrp="1"/>
          </p:cNvSpPr>
          <p:nvPr>
            <p:ph type="title"/>
          </p:nvPr>
        </p:nvSpPr>
        <p:spPr>
          <a:xfrm>
            <a:off x="365124" y="179614"/>
            <a:ext cx="8313209" cy="807720"/>
          </a:xfrm>
        </p:spPr>
        <p:txBody>
          <a:bodyPr/>
          <a:lstStyle/>
          <a:p>
            <a:pPr>
              <a:lnSpc>
                <a:spcPct val="90000"/>
              </a:lnSpc>
            </a:pPr>
            <a:r>
              <a:rPr lang="fr-FR" sz="1600" dirty="0" smtClean="0"/>
              <a:t>4004: Chimiothérapie </a:t>
            </a:r>
            <a:r>
              <a:rPr lang="fr-FR" sz="1600" dirty="0" err="1" smtClean="0"/>
              <a:t>périopératoire</a:t>
            </a:r>
            <a:r>
              <a:rPr lang="fr-FR" sz="1600" dirty="0" smtClean="0"/>
              <a:t> par </a:t>
            </a:r>
            <a:r>
              <a:rPr lang="fr-FR" sz="1600" dirty="0" err="1" smtClean="0"/>
              <a:t>docétaxel</a:t>
            </a:r>
            <a:r>
              <a:rPr lang="fr-FR" sz="1600" dirty="0" smtClean="0"/>
              <a:t>, </a:t>
            </a:r>
            <a:r>
              <a:rPr lang="fr-FR" sz="1600" dirty="0" err="1" smtClean="0"/>
              <a:t>oxaliplatine</a:t>
            </a:r>
            <a:r>
              <a:rPr lang="fr-FR" sz="1600" dirty="0" smtClean="0"/>
              <a:t>, et </a:t>
            </a:r>
            <a:r>
              <a:rPr lang="fr-FR" sz="1600" dirty="0" err="1" smtClean="0"/>
              <a:t>fluorouracile</a:t>
            </a:r>
            <a:r>
              <a:rPr lang="fr-FR" sz="1600" dirty="0" smtClean="0"/>
              <a:t>/ </a:t>
            </a:r>
            <a:r>
              <a:rPr lang="fr-FR" sz="1600" dirty="0" err="1" smtClean="0"/>
              <a:t>leucovorine</a:t>
            </a:r>
            <a:r>
              <a:rPr lang="fr-FR" sz="1600" dirty="0" smtClean="0"/>
              <a:t> (FLOT) versus </a:t>
            </a:r>
            <a:r>
              <a:rPr lang="fr-FR" sz="1600" dirty="0" err="1" smtClean="0"/>
              <a:t>épirubicine</a:t>
            </a:r>
            <a:r>
              <a:rPr lang="fr-FR" sz="1600" dirty="0" smtClean="0"/>
              <a:t>, cisplatine, et </a:t>
            </a:r>
            <a:r>
              <a:rPr lang="fr-FR" sz="1600" dirty="0" err="1" smtClean="0"/>
              <a:t>fluorouracile</a:t>
            </a:r>
            <a:r>
              <a:rPr lang="fr-FR" sz="1600" dirty="0" smtClean="0"/>
              <a:t> ou </a:t>
            </a:r>
            <a:r>
              <a:rPr lang="fr-FR" sz="1600" dirty="0" err="1" smtClean="0"/>
              <a:t>capécitabine</a:t>
            </a:r>
            <a:r>
              <a:rPr lang="fr-FR" sz="1600" dirty="0" smtClean="0"/>
              <a:t> (ECF/ECX) dans l’adénocarcinome gastrique ou de la jonction </a:t>
            </a:r>
            <a:r>
              <a:rPr lang="fr-FR" sz="1600" dirty="0" err="1" smtClean="0"/>
              <a:t>gastro-oesophagienne</a:t>
            </a:r>
            <a:r>
              <a:rPr lang="fr-FR" sz="1600" dirty="0" smtClean="0"/>
              <a:t> résécable (FLOT4-AIO): une étude multicentrique randomisée de phase 3 </a:t>
            </a:r>
            <a:br>
              <a:rPr lang="fr-FR" sz="1600" dirty="0" smtClean="0"/>
            </a:br>
            <a:r>
              <a:rPr lang="fr-FR" sz="1600" dirty="0" smtClean="0"/>
              <a:t>– Al-</a:t>
            </a:r>
            <a:r>
              <a:rPr lang="fr-FR" sz="1600" dirty="0" err="1" smtClean="0"/>
              <a:t>Batran</a:t>
            </a:r>
            <a:r>
              <a:rPr lang="fr-FR" sz="1600" dirty="0" smtClean="0"/>
              <a:t> S-E, et al</a:t>
            </a:r>
            <a:endParaRPr lang="fr-FR" sz="1600" dirty="0"/>
          </a:p>
        </p:txBody>
      </p:sp>
    </p:spTree>
    <p:extLst>
      <p:ext uri="{BB962C8B-B14F-4D97-AF65-F5344CB8AC3E}">
        <p14:creationId xmlns:p14="http://schemas.microsoft.com/office/powerpoint/2010/main" val="1288058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r>
              <a:rPr lang="fr-FR"/>
              <a:t>Al-Batran S-E, et al. J Clin Oncol 2017;35(Suppl):Abstr 4004</a:t>
            </a:r>
          </a:p>
        </p:txBody>
      </p:sp>
      <p:graphicFrame>
        <p:nvGraphicFramePr>
          <p:cNvPr id="314" name="Table 313"/>
          <p:cNvGraphicFramePr>
            <a:graphicFrameLocks noGrp="1"/>
          </p:cNvGraphicFramePr>
          <p:nvPr>
            <p:extLst>
              <p:ext uri="{D42A27DB-BD31-4B8C-83A1-F6EECF244321}">
                <p14:modId xmlns:p14="http://schemas.microsoft.com/office/powerpoint/2010/main" val="2532095182"/>
              </p:ext>
            </p:extLst>
          </p:nvPr>
        </p:nvGraphicFramePr>
        <p:xfrm>
          <a:off x="6005287" y="2079625"/>
          <a:ext cx="2951144" cy="2011680"/>
        </p:xfrm>
        <a:graphic>
          <a:graphicData uri="http://schemas.openxmlformats.org/drawingml/2006/table">
            <a:tbl>
              <a:tblPr firstRow="1" bandRow="1"/>
              <a:tblGrid>
                <a:gridCol w="1219478">
                  <a:extLst>
                    <a:ext uri="{9D8B030D-6E8A-4147-A177-3AD203B41FA5}">
                      <a16:colId xmlns:a16="http://schemas.microsoft.com/office/drawing/2014/main" xmlns="" val="4274510240"/>
                    </a:ext>
                  </a:extLst>
                </a:gridCol>
                <a:gridCol w="854110">
                  <a:extLst>
                    <a:ext uri="{9D8B030D-6E8A-4147-A177-3AD203B41FA5}">
                      <a16:colId xmlns:a16="http://schemas.microsoft.com/office/drawing/2014/main" xmlns="" val="2227783289"/>
                    </a:ext>
                  </a:extLst>
                </a:gridCol>
                <a:gridCol w="877556">
                  <a:extLst>
                    <a:ext uri="{9D8B030D-6E8A-4147-A177-3AD203B41FA5}">
                      <a16:colId xmlns:a16="http://schemas.microsoft.com/office/drawing/2014/main" xmlns="" val="2232029567"/>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sz="1200" b="1" dirty="0">
                        <a:solidFill>
                          <a:schemeClr val="tx1"/>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200" dirty="0" smtClean="0">
                          <a:solidFill>
                            <a:schemeClr val="tx1"/>
                          </a:solidFill>
                          <a:latin typeface="Arial" pitchFamily="34" charset="0"/>
                          <a:cs typeface="Arial" pitchFamily="34" charset="0"/>
                        </a:rPr>
                        <a:t>ECF/ECX</a:t>
                      </a:r>
                      <a:endParaRPr lang="en-GB" sz="1200" b="1" dirty="0">
                        <a:solidFill>
                          <a:schemeClr val="tx1"/>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Arial" pitchFamily="34" charset="0"/>
                          <a:cs typeface="Arial" pitchFamily="34" charset="0"/>
                        </a:rPr>
                        <a:t>FLOT</a:t>
                      </a:r>
                      <a:endParaRPr lang="en-GB" sz="1200" b="1" dirty="0">
                        <a:solidFill>
                          <a:schemeClr val="tx1"/>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4401"/>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err="1" smtClean="0">
                          <a:solidFill>
                            <a:schemeClr val="tx1"/>
                          </a:solidFill>
                          <a:latin typeface="Arial" pitchFamily="34" charset="0"/>
                          <a:cs typeface="Arial" pitchFamily="34" charset="0"/>
                        </a:rPr>
                        <a:t>SSPm</a:t>
                      </a:r>
                      <a:r>
                        <a:rPr lang="en-GB" sz="1200" dirty="0" smtClean="0">
                          <a:solidFill>
                            <a:schemeClr val="tx1"/>
                          </a:solidFill>
                          <a:latin typeface="Arial" pitchFamily="34" charset="0"/>
                          <a:cs typeface="Arial" pitchFamily="34" charset="0"/>
                        </a:rPr>
                        <a:t>,</a:t>
                      </a:r>
                      <a:r>
                        <a:rPr lang="en-GB" sz="1200" baseline="0" dirty="0" smtClean="0">
                          <a:solidFill>
                            <a:schemeClr val="tx1"/>
                          </a:solidFill>
                          <a:latin typeface="Arial" pitchFamily="34" charset="0"/>
                          <a:cs typeface="Arial" pitchFamily="34" charset="0"/>
                        </a:rPr>
                        <a:t> </a:t>
                      </a:r>
                      <a:r>
                        <a:rPr lang="en-GB" sz="1200" baseline="0" dirty="0" err="1" smtClean="0">
                          <a:solidFill>
                            <a:schemeClr val="tx1"/>
                          </a:solidFill>
                          <a:latin typeface="Arial" pitchFamily="34" charset="0"/>
                          <a:cs typeface="Arial" pitchFamily="34" charset="0"/>
                        </a:rPr>
                        <a:t>mois</a:t>
                      </a:r>
                      <a:r>
                        <a:rPr lang="en-GB" sz="1200" baseline="0" dirty="0" smtClean="0">
                          <a:solidFill>
                            <a:schemeClr val="tx1"/>
                          </a:solidFill>
                          <a:latin typeface="Arial" pitchFamily="34" charset="0"/>
                          <a:cs typeface="Arial" pitchFamily="34" charset="0"/>
                        </a:rPr>
                        <a:t> (IC95%)</a:t>
                      </a:r>
                      <a:endParaRPr lang="en-GB" sz="1200" b="1" dirty="0" smtClean="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itchFamily="34" charset="0"/>
                          <a:cs typeface="Arial" pitchFamily="34" charset="0"/>
                        </a:rPr>
                        <a:t>18</a:t>
                      </a:r>
                      <a:br>
                        <a:rPr lang="en-GB" sz="1200" dirty="0" smtClean="0">
                          <a:solidFill>
                            <a:schemeClr val="tx1"/>
                          </a:solidFill>
                          <a:latin typeface="Arial" pitchFamily="34" charset="0"/>
                          <a:cs typeface="Arial" pitchFamily="34" charset="0"/>
                        </a:rPr>
                      </a:br>
                      <a:r>
                        <a:rPr lang="en-GB" sz="1200" dirty="0" smtClean="0">
                          <a:solidFill>
                            <a:schemeClr val="tx1"/>
                          </a:solidFill>
                          <a:latin typeface="Arial" pitchFamily="34" charset="0"/>
                          <a:cs typeface="Arial" pitchFamily="34" charset="0"/>
                        </a:rPr>
                        <a:t>(15 – 22)</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itchFamily="34" charset="0"/>
                          <a:cs typeface="Arial" pitchFamily="34" charset="0"/>
                        </a:rPr>
                        <a:t>30</a:t>
                      </a:r>
                      <a:br>
                        <a:rPr lang="en-GB" sz="1200" dirty="0" smtClean="0">
                          <a:solidFill>
                            <a:schemeClr val="tx1"/>
                          </a:solidFill>
                          <a:latin typeface="Arial" pitchFamily="34" charset="0"/>
                          <a:cs typeface="Arial" pitchFamily="34" charset="0"/>
                        </a:rPr>
                      </a:br>
                      <a:r>
                        <a:rPr lang="en-GB" sz="1200" dirty="0" smtClean="0">
                          <a:solidFill>
                            <a:schemeClr val="tx1"/>
                          </a:solidFill>
                          <a:latin typeface="Arial" pitchFamily="34" charset="0"/>
                          <a:cs typeface="Arial" pitchFamily="34" charset="0"/>
                        </a:rPr>
                        <a:t>(21 –</a:t>
                      </a:r>
                      <a:r>
                        <a:rPr lang="en-GB" sz="1200" baseline="0" dirty="0" smtClean="0">
                          <a:solidFill>
                            <a:schemeClr val="tx1"/>
                          </a:solidFill>
                          <a:latin typeface="Arial" pitchFamily="34" charset="0"/>
                          <a:cs typeface="Arial" pitchFamily="34" charset="0"/>
                        </a:rPr>
                        <a:t> 44) </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725247068"/>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err="1" smtClean="0">
                          <a:solidFill>
                            <a:schemeClr val="tx1"/>
                          </a:solidFill>
                          <a:latin typeface="Arial" pitchFamily="34" charset="0"/>
                          <a:cs typeface="Arial" pitchFamily="34" charset="0"/>
                        </a:rPr>
                        <a:t>Taux</a:t>
                      </a:r>
                      <a:r>
                        <a:rPr lang="en-GB" sz="1200" dirty="0" smtClean="0">
                          <a:solidFill>
                            <a:schemeClr val="tx1"/>
                          </a:solidFill>
                          <a:latin typeface="Arial" pitchFamily="34" charset="0"/>
                          <a:cs typeface="Arial" pitchFamily="34" charset="0"/>
                        </a:rPr>
                        <a:t> de</a:t>
                      </a:r>
                      <a:br>
                        <a:rPr lang="en-GB" sz="1200" dirty="0" smtClean="0">
                          <a:solidFill>
                            <a:schemeClr val="tx1"/>
                          </a:solidFill>
                          <a:latin typeface="Arial" pitchFamily="34" charset="0"/>
                          <a:cs typeface="Arial" pitchFamily="34" charset="0"/>
                        </a:rPr>
                      </a:br>
                      <a:r>
                        <a:rPr lang="en-GB" sz="1200" dirty="0" smtClean="0">
                          <a:solidFill>
                            <a:schemeClr val="tx1"/>
                          </a:solidFill>
                          <a:latin typeface="Arial" pitchFamily="34" charset="0"/>
                          <a:cs typeface="Arial" pitchFamily="34" charset="0"/>
                        </a:rPr>
                        <a:t>SSP </a:t>
                      </a:r>
                      <a:r>
                        <a:rPr lang="en-GB" sz="1200" dirty="0" err="1" smtClean="0">
                          <a:solidFill>
                            <a:schemeClr val="tx1"/>
                          </a:solidFill>
                          <a:latin typeface="Arial" pitchFamily="34" charset="0"/>
                          <a:cs typeface="Arial" pitchFamily="34" charset="0"/>
                        </a:rPr>
                        <a:t>projeté</a:t>
                      </a:r>
                      <a:r>
                        <a:rPr lang="en-GB" sz="1200" baseline="0" dirty="0" smtClean="0">
                          <a:solidFill>
                            <a:schemeClr val="tx1"/>
                          </a:solidFill>
                          <a:latin typeface="Arial" pitchFamily="34" charset="0"/>
                          <a:cs typeface="Arial" pitchFamily="34" charset="0"/>
                        </a:rPr>
                        <a:t>, %</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baseline="300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46801678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Arial" pitchFamily="34" charset="0"/>
                          <a:cs typeface="Arial" pitchFamily="34" charset="0"/>
                        </a:rPr>
                        <a:t>2</a:t>
                      </a:r>
                      <a:r>
                        <a:rPr lang="en-GB" sz="1200" baseline="0" dirty="0" smtClean="0">
                          <a:solidFill>
                            <a:schemeClr val="tx1"/>
                          </a:solidFill>
                          <a:latin typeface="Arial" pitchFamily="34" charset="0"/>
                          <a:cs typeface="Arial" pitchFamily="34" charset="0"/>
                        </a:rPr>
                        <a:t> </a:t>
                      </a:r>
                      <a:r>
                        <a:rPr lang="en-GB" sz="1200" baseline="0" dirty="0" err="1" smtClean="0">
                          <a:solidFill>
                            <a:schemeClr val="tx1"/>
                          </a:solidFill>
                          <a:latin typeface="Arial" pitchFamily="34" charset="0"/>
                          <a:cs typeface="Arial" pitchFamily="34" charset="0"/>
                        </a:rPr>
                        <a:t>ans</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itchFamily="34" charset="0"/>
                          <a:cs typeface="Arial" pitchFamily="34" charset="0"/>
                        </a:rPr>
                        <a:t>43</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itchFamily="34" charset="0"/>
                          <a:cs typeface="Arial" pitchFamily="34" charset="0"/>
                        </a:rPr>
                        <a:t>53</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Arial" pitchFamily="34" charset="0"/>
                          <a:cs typeface="Arial" pitchFamily="34" charset="0"/>
                        </a:rPr>
                        <a:t>3</a:t>
                      </a:r>
                      <a:r>
                        <a:rPr lang="en-GB" sz="1200" baseline="0" dirty="0" smtClean="0">
                          <a:solidFill>
                            <a:schemeClr val="tx1"/>
                          </a:solidFill>
                          <a:latin typeface="Arial" pitchFamily="34" charset="0"/>
                          <a:cs typeface="Arial" pitchFamily="34" charset="0"/>
                        </a:rPr>
                        <a:t> </a:t>
                      </a:r>
                      <a:r>
                        <a:rPr lang="en-GB" sz="1200" baseline="0" dirty="0" err="1" smtClean="0">
                          <a:solidFill>
                            <a:schemeClr val="tx1"/>
                          </a:solidFill>
                          <a:latin typeface="Arial" pitchFamily="34" charset="0"/>
                          <a:cs typeface="Arial" pitchFamily="34" charset="0"/>
                        </a:rPr>
                        <a:t>ans</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itchFamily="34" charset="0"/>
                          <a:cs typeface="Arial" pitchFamily="34" charset="0"/>
                        </a:rPr>
                        <a:t>37</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itchFamily="34" charset="0"/>
                          <a:cs typeface="Arial" pitchFamily="34" charset="0"/>
                        </a:rPr>
                        <a:t>46</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Arial" pitchFamily="34" charset="0"/>
                          <a:cs typeface="Arial" pitchFamily="34" charset="0"/>
                        </a:rPr>
                        <a:t>5</a:t>
                      </a:r>
                      <a:r>
                        <a:rPr lang="en-GB" sz="1200" baseline="0" dirty="0" smtClean="0">
                          <a:solidFill>
                            <a:schemeClr val="tx1"/>
                          </a:solidFill>
                          <a:latin typeface="Arial" pitchFamily="34" charset="0"/>
                          <a:cs typeface="Arial" pitchFamily="34" charset="0"/>
                        </a:rPr>
                        <a:t> </a:t>
                      </a:r>
                      <a:r>
                        <a:rPr lang="en-GB" sz="1200" baseline="0" dirty="0" err="1" smtClean="0">
                          <a:solidFill>
                            <a:schemeClr val="tx1"/>
                          </a:solidFill>
                          <a:latin typeface="Arial" pitchFamily="34" charset="0"/>
                          <a:cs typeface="Arial" pitchFamily="34" charset="0"/>
                        </a:rPr>
                        <a:t>ans</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itchFamily="34" charset="0"/>
                          <a:cs typeface="Arial" pitchFamily="34" charset="0"/>
                        </a:rPr>
                        <a:t>31</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chemeClr val="tx1"/>
                          </a:solidFill>
                          <a:latin typeface="Arial" pitchFamily="34" charset="0"/>
                          <a:cs typeface="Arial" pitchFamily="34" charset="0"/>
                        </a:rPr>
                        <a:t>41</a:t>
                      </a:r>
                      <a:endParaRPr lang="en-GB" sz="1200" dirty="0">
                        <a:solidFill>
                          <a:schemeClr val="tx1"/>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16" name="TextBox 315"/>
          <p:cNvSpPr txBox="1"/>
          <p:nvPr/>
        </p:nvSpPr>
        <p:spPr>
          <a:xfrm>
            <a:off x="2764639" y="1707734"/>
            <a:ext cx="1099060" cy="338554"/>
          </a:xfrm>
          <a:prstGeom prst="rect">
            <a:avLst/>
          </a:prstGeom>
          <a:noFill/>
        </p:spPr>
        <p:txBody>
          <a:bodyPr wrap="square" rtlCol="0">
            <a:spAutoFit/>
          </a:bodyPr>
          <a:lstStyle/>
          <a:p>
            <a:pPr algn="ctr" defTabSz="457200" fontAlgn="auto">
              <a:spcBef>
                <a:spcPts val="0"/>
              </a:spcBef>
              <a:spcAft>
                <a:spcPts val="0"/>
              </a:spcAft>
            </a:pPr>
            <a:r>
              <a:rPr lang="fr-FR" sz="1600" b="1" smtClean="0">
                <a:latin typeface="Arial" pitchFamily="34" charset="0"/>
                <a:cs typeface="Arial" pitchFamily="34" charset="0"/>
              </a:rPr>
              <a:t>SSP</a:t>
            </a:r>
            <a:endParaRPr lang="fr-FR" sz="1600" b="1">
              <a:latin typeface="Arial" pitchFamily="34" charset="0"/>
              <a:cs typeface="Arial" pitchFamily="34" charset="0"/>
            </a:endParaRPr>
          </a:p>
        </p:txBody>
      </p:sp>
      <p:sp>
        <p:nvSpPr>
          <p:cNvPr id="317" name="TextBox 316">
            <a:extLst>
              <a:ext uri="{FF2B5EF4-FFF2-40B4-BE49-F238E27FC236}">
                <a16:creationId xmlns="" xmlns:a16="http://schemas.microsoft.com/office/drawing/2014/main" id="{F3F861B9-42F9-4C7C-8F24-637F54723AA3}"/>
              </a:ext>
            </a:extLst>
          </p:cNvPr>
          <p:cNvSpPr txBox="1"/>
          <p:nvPr/>
        </p:nvSpPr>
        <p:spPr>
          <a:xfrm>
            <a:off x="633115" y="1810148"/>
            <a:ext cx="438404" cy="3633473"/>
          </a:xfrm>
          <a:prstGeom prst="rect">
            <a:avLst/>
          </a:prstGeom>
          <a:noFill/>
        </p:spPr>
        <p:txBody>
          <a:bodyPr wrap="none" rtlCol="0">
            <a:spAutoFit/>
          </a:bodyPr>
          <a:lstStyle/>
          <a:p>
            <a:pPr algn="r" defTabSz="457200" fontAlgn="auto">
              <a:lnSpc>
                <a:spcPts val="1600"/>
              </a:lnSpc>
              <a:spcBef>
                <a:spcPts val="0"/>
              </a:spcBef>
              <a:spcAft>
                <a:spcPts val="3600"/>
              </a:spcAft>
            </a:pPr>
            <a:r>
              <a:rPr lang="fr-FR" sz="1400" dirty="0" smtClean="0">
                <a:latin typeface="Arial" panose="020B0604020202020204" pitchFamily="34" charset="0"/>
                <a:cs typeface="Arial" panose="020B0604020202020204" pitchFamily="34" charset="0"/>
              </a:rPr>
              <a:t>1,0</a:t>
            </a:r>
          </a:p>
          <a:p>
            <a:pPr algn="r" defTabSz="457200" fontAlgn="auto">
              <a:lnSpc>
                <a:spcPts val="1600"/>
              </a:lnSpc>
              <a:spcBef>
                <a:spcPts val="0"/>
              </a:spcBef>
              <a:spcAft>
                <a:spcPts val="3600"/>
              </a:spcAft>
            </a:pPr>
            <a:r>
              <a:rPr lang="fr-FR" sz="1400" dirty="0" smtClean="0">
                <a:latin typeface="Arial" panose="020B0604020202020204" pitchFamily="34" charset="0"/>
                <a:cs typeface="Arial" panose="020B0604020202020204" pitchFamily="34" charset="0"/>
              </a:rPr>
              <a:t>0,8</a:t>
            </a:r>
          </a:p>
          <a:p>
            <a:pPr algn="r" defTabSz="457200" fontAlgn="auto">
              <a:lnSpc>
                <a:spcPts val="1600"/>
              </a:lnSpc>
              <a:spcBef>
                <a:spcPts val="0"/>
              </a:spcBef>
              <a:spcAft>
                <a:spcPts val="3600"/>
              </a:spcAft>
            </a:pPr>
            <a:r>
              <a:rPr lang="fr-FR" sz="1400" dirty="0" smtClean="0">
                <a:latin typeface="Arial" panose="020B0604020202020204" pitchFamily="34" charset="0"/>
                <a:cs typeface="Arial" panose="020B0604020202020204" pitchFamily="34" charset="0"/>
              </a:rPr>
              <a:t>0,6</a:t>
            </a:r>
          </a:p>
          <a:p>
            <a:pPr algn="r" defTabSz="457200" fontAlgn="auto">
              <a:lnSpc>
                <a:spcPts val="1600"/>
              </a:lnSpc>
              <a:spcBef>
                <a:spcPts val="0"/>
              </a:spcBef>
              <a:spcAft>
                <a:spcPts val="3600"/>
              </a:spcAft>
            </a:pPr>
            <a:r>
              <a:rPr lang="fr-FR" sz="1400" dirty="0" smtClean="0">
                <a:latin typeface="Arial" panose="020B0604020202020204" pitchFamily="34" charset="0"/>
                <a:cs typeface="Arial" panose="020B0604020202020204" pitchFamily="34" charset="0"/>
              </a:rPr>
              <a:t>0,4</a:t>
            </a:r>
          </a:p>
          <a:p>
            <a:pPr algn="r" defTabSz="457200" fontAlgn="auto">
              <a:lnSpc>
                <a:spcPts val="1600"/>
              </a:lnSpc>
              <a:spcBef>
                <a:spcPts val="0"/>
              </a:spcBef>
              <a:spcAft>
                <a:spcPts val="3600"/>
              </a:spcAft>
            </a:pPr>
            <a:r>
              <a:rPr lang="fr-FR" sz="1400" dirty="0" smtClean="0">
                <a:latin typeface="Arial" panose="020B0604020202020204" pitchFamily="34" charset="0"/>
                <a:cs typeface="Arial" panose="020B0604020202020204" pitchFamily="34" charset="0"/>
              </a:rPr>
              <a:t>0,2</a:t>
            </a:r>
          </a:p>
          <a:p>
            <a:pPr algn="r" defTabSz="457200" fontAlgn="auto">
              <a:lnSpc>
                <a:spcPts val="1600"/>
              </a:lnSpc>
              <a:spcBef>
                <a:spcPts val="0"/>
              </a:spcBef>
              <a:spcAft>
                <a:spcPts val="3600"/>
              </a:spcAft>
            </a:pPr>
            <a:r>
              <a:rPr lang="fr-FR" sz="1400" dirty="0" smtClean="0">
                <a:latin typeface="Arial" panose="020B0604020202020204" pitchFamily="34" charset="0"/>
                <a:cs typeface="Arial" panose="020B0604020202020204" pitchFamily="34" charset="0"/>
              </a:rPr>
              <a:t>0</a:t>
            </a:r>
            <a:endParaRPr lang="fr-FR" sz="1400" dirty="0">
              <a:latin typeface="Arial" panose="020B0604020202020204" pitchFamily="34" charset="0"/>
              <a:cs typeface="Arial" panose="020B0604020202020204" pitchFamily="34" charset="0"/>
            </a:endParaRPr>
          </a:p>
        </p:txBody>
      </p:sp>
      <p:sp>
        <p:nvSpPr>
          <p:cNvPr id="318" name="TextBox 317">
            <a:extLst>
              <a:ext uri="{FF2B5EF4-FFF2-40B4-BE49-F238E27FC236}">
                <a16:creationId xmlns="" xmlns:a16="http://schemas.microsoft.com/office/drawing/2014/main" id="{BDA86F5C-3923-4F20-8A3C-2790F2CEEAA6}"/>
              </a:ext>
            </a:extLst>
          </p:cNvPr>
          <p:cNvSpPr txBox="1"/>
          <p:nvPr/>
        </p:nvSpPr>
        <p:spPr>
          <a:xfrm rot="16200000">
            <a:off x="-379034" y="3474270"/>
            <a:ext cx="1811363" cy="307777"/>
          </a:xfrm>
          <a:prstGeom prst="rect">
            <a:avLst/>
          </a:prstGeom>
          <a:noFill/>
        </p:spPr>
        <p:txBody>
          <a:bodyPr wrap="none" rtlCol="0">
            <a:spAutoFit/>
          </a:bodyPr>
          <a:lstStyle/>
          <a:p>
            <a:pPr algn="ctr" defTabSz="457200" fontAlgn="auto">
              <a:spcBef>
                <a:spcPts val="0"/>
              </a:spcBef>
              <a:spcAft>
                <a:spcPts val="0"/>
              </a:spcAft>
            </a:pPr>
            <a:r>
              <a:rPr lang="fr-FR" sz="1400" dirty="0" smtClean="0">
                <a:latin typeface="Arial" panose="020B0604020202020204" pitchFamily="34" charset="0"/>
                <a:cs typeface="Arial" panose="020B0604020202020204" pitchFamily="34" charset="0"/>
              </a:rPr>
              <a:t>Probabilité de survie</a:t>
            </a:r>
            <a:endParaRPr lang="fr-FR" sz="1400" dirty="0">
              <a:latin typeface="Arial" panose="020B0604020202020204" pitchFamily="34" charset="0"/>
              <a:cs typeface="Arial" panose="020B0604020202020204" pitchFamily="34" charset="0"/>
            </a:endParaRPr>
          </a:p>
        </p:txBody>
      </p:sp>
      <p:sp>
        <p:nvSpPr>
          <p:cNvPr id="319" name="TextBox 318">
            <a:extLst>
              <a:ext uri="{FF2B5EF4-FFF2-40B4-BE49-F238E27FC236}">
                <a16:creationId xmlns="" xmlns:a16="http://schemas.microsoft.com/office/drawing/2014/main" id="{68A63D71-3940-41A7-A8A5-3C5B586BDA7D}"/>
              </a:ext>
            </a:extLst>
          </p:cNvPr>
          <p:cNvSpPr txBox="1"/>
          <p:nvPr/>
        </p:nvSpPr>
        <p:spPr>
          <a:xfrm>
            <a:off x="969650" y="5334299"/>
            <a:ext cx="4915448" cy="307777"/>
          </a:xfrm>
          <a:prstGeom prst="rect">
            <a:avLst/>
          </a:prstGeom>
          <a:noFill/>
        </p:spPr>
        <p:txBody>
          <a:bodyPr wrap="none" rtlCol="0">
            <a:spAutoFit/>
          </a:bodyPr>
          <a:lstStyle/>
          <a:p>
            <a:pPr defTabSz="457200" fontAlgn="auto">
              <a:spcBef>
                <a:spcPts val="0"/>
              </a:spcBef>
              <a:spcAft>
                <a:spcPts val="0"/>
              </a:spcAft>
              <a:tabLst>
                <a:tab pos="806450" algn="ctr"/>
                <a:tab pos="1568450" algn="ctr"/>
                <a:tab pos="2324100" algn="ctr"/>
                <a:tab pos="3086100" algn="ctr"/>
                <a:tab pos="3851275" algn="ctr"/>
                <a:tab pos="4613275" algn="ctr"/>
              </a:tabLst>
            </a:pPr>
            <a:r>
              <a:rPr lang="fr-FR" sz="1400" smtClean="0">
                <a:latin typeface="Arial" panose="020B0604020202020204" pitchFamily="34" charset="0"/>
                <a:cs typeface="Arial" panose="020B0604020202020204" pitchFamily="34" charset="0"/>
              </a:rPr>
              <a:t>0	12	24	36	48	60	72</a:t>
            </a:r>
            <a:endParaRPr lang="fr-FR" sz="1400">
              <a:latin typeface="Arial" panose="020B0604020202020204" pitchFamily="34" charset="0"/>
              <a:cs typeface="Arial" panose="020B0604020202020204" pitchFamily="34" charset="0"/>
            </a:endParaRPr>
          </a:p>
        </p:txBody>
      </p:sp>
      <p:sp>
        <p:nvSpPr>
          <p:cNvPr id="320" name="Rectangle 319">
            <a:extLst>
              <a:ext uri="{FF2B5EF4-FFF2-40B4-BE49-F238E27FC236}">
                <a16:creationId xmlns="" xmlns:a16="http://schemas.microsoft.com/office/drawing/2014/main" id="{5467829A-0EBA-4406-B9E5-BD0B70D8040D}"/>
              </a:ext>
            </a:extLst>
          </p:cNvPr>
          <p:cNvSpPr/>
          <p:nvPr/>
        </p:nvSpPr>
        <p:spPr>
          <a:xfrm>
            <a:off x="3145515" y="5579280"/>
            <a:ext cx="563726" cy="307777"/>
          </a:xfrm>
          <a:prstGeom prst="rect">
            <a:avLst/>
          </a:prstGeom>
        </p:spPr>
        <p:txBody>
          <a:bodyPr wrap="none">
            <a:spAutoFit/>
          </a:bodyPr>
          <a:lstStyle/>
          <a:p>
            <a:pPr algn="ctr" defTabSz="457200" fontAlgn="auto">
              <a:spcBef>
                <a:spcPts val="0"/>
              </a:spcBef>
              <a:spcAft>
                <a:spcPts val="0"/>
              </a:spcAft>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400" dirty="0" smtClean="0">
                <a:latin typeface="Arial" panose="020B0604020202020204" pitchFamily="34" charset="0"/>
                <a:cs typeface="Arial" panose="020B0604020202020204" pitchFamily="34" charset="0"/>
              </a:rPr>
              <a:t>Mois</a:t>
            </a:r>
            <a:endParaRPr lang="fr-FR" sz="1400" dirty="0">
              <a:latin typeface="Arial" panose="020B0604020202020204" pitchFamily="34" charset="0"/>
              <a:cs typeface="Arial" panose="020B0604020202020204" pitchFamily="34" charset="0"/>
            </a:endParaRPr>
          </a:p>
        </p:txBody>
      </p:sp>
      <p:grpSp>
        <p:nvGrpSpPr>
          <p:cNvPr id="321" name="Group 320">
            <a:extLst>
              <a:ext uri="{FF2B5EF4-FFF2-40B4-BE49-F238E27FC236}">
                <a16:creationId xmlns="" xmlns:a16="http://schemas.microsoft.com/office/drawing/2014/main" id="{2B77ADB9-73AC-4787-AAB7-E44E8AC3309D}"/>
              </a:ext>
            </a:extLst>
          </p:cNvPr>
          <p:cNvGrpSpPr/>
          <p:nvPr/>
        </p:nvGrpSpPr>
        <p:grpSpPr>
          <a:xfrm>
            <a:off x="1326915" y="4377274"/>
            <a:ext cx="1251314" cy="738664"/>
            <a:chOff x="2702720" y="2060784"/>
            <a:chExt cx="1251314" cy="738664"/>
          </a:xfrm>
        </p:grpSpPr>
        <p:sp>
          <p:nvSpPr>
            <p:cNvPr id="322" name="TextBox 321">
              <a:extLst>
                <a:ext uri="{FF2B5EF4-FFF2-40B4-BE49-F238E27FC236}">
                  <a16:creationId xmlns="" xmlns:a16="http://schemas.microsoft.com/office/drawing/2014/main" id="{91D826E9-F366-4180-B65B-DA53F2C8F9DD}"/>
                </a:ext>
              </a:extLst>
            </p:cNvPr>
            <p:cNvSpPr txBox="1"/>
            <p:nvPr/>
          </p:nvSpPr>
          <p:spPr>
            <a:xfrm>
              <a:off x="2702720" y="2060784"/>
              <a:ext cx="1251314" cy="73866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Bras</a:t>
              </a:r>
            </a:p>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	ECF/ECX</a:t>
              </a:r>
            </a:p>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fr-FR" sz="1400" b="0" i="0" u="none" strike="noStrike" kern="0" cap="none" spc="0" normalizeH="0" baseline="0" dirty="0" smtClean="0">
                  <a:ln>
                    <a:noFill/>
                  </a:ln>
                  <a:effectLst/>
                  <a:uLnTx/>
                  <a:uFillTx/>
                  <a:latin typeface="Arial" panose="020B0604020202020204" pitchFamily="34" charset="0"/>
                  <a:cs typeface="Arial" panose="020B0604020202020204" pitchFamily="34" charset="0"/>
                </a:rPr>
                <a:t>	FLOT</a:t>
              </a:r>
            </a:p>
          </p:txBody>
        </p:sp>
        <p:cxnSp>
          <p:nvCxnSpPr>
            <p:cNvPr id="323" name="Straight Connector 322">
              <a:extLst>
                <a:ext uri="{FF2B5EF4-FFF2-40B4-BE49-F238E27FC236}">
                  <a16:creationId xmlns="" xmlns:a16="http://schemas.microsoft.com/office/drawing/2014/main" id="{D6AAA9FB-B573-4C17-8977-9CA3AE9E12FD}"/>
                </a:ext>
              </a:extLst>
            </p:cNvPr>
            <p:cNvCxnSpPr/>
            <p:nvPr/>
          </p:nvCxnSpPr>
          <p:spPr>
            <a:xfrm>
              <a:off x="2793802" y="2425749"/>
              <a:ext cx="216024" cy="0"/>
            </a:xfrm>
            <a:prstGeom prst="line">
              <a:avLst/>
            </a:prstGeom>
            <a:noFill/>
            <a:ln w="25400" cap="flat" cmpd="sng" algn="ctr">
              <a:solidFill>
                <a:schemeClr val="accent2"/>
              </a:solidFill>
              <a:prstDash val="solid"/>
            </a:ln>
            <a:effectLst/>
          </p:spPr>
        </p:cxnSp>
        <p:cxnSp>
          <p:nvCxnSpPr>
            <p:cNvPr id="324" name="Straight Connector 323">
              <a:extLst>
                <a:ext uri="{FF2B5EF4-FFF2-40B4-BE49-F238E27FC236}">
                  <a16:creationId xmlns="" xmlns:a16="http://schemas.microsoft.com/office/drawing/2014/main" id="{106FEA86-9190-4DB9-9A58-66B51DBD7310}"/>
                </a:ext>
              </a:extLst>
            </p:cNvPr>
            <p:cNvCxnSpPr/>
            <p:nvPr/>
          </p:nvCxnSpPr>
          <p:spPr>
            <a:xfrm>
              <a:off x="2793802" y="2642443"/>
              <a:ext cx="216024" cy="0"/>
            </a:xfrm>
            <a:prstGeom prst="line">
              <a:avLst/>
            </a:prstGeom>
            <a:noFill/>
            <a:ln w="25400" cap="flat" cmpd="sng" algn="ctr">
              <a:solidFill>
                <a:schemeClr val="accent3"/>
              </a:solidFill>
              <a:prstDash val="solid"/>
            </a:ln>
            <a:effectLst/>
          </p:spPr>
        </p:cxnSp>
      </p:grpSp>
      <p:sp>
        <p:nvSpPr>
          <p:cNvPr id="325" name="TextBox 324">
            <a:extLst>
              <a:ext uri="{FF2B5EF4-FFF2-40B4-BE49-F238E27FC236}">
                <a16:creationId xmlns="" xmlns:a16="http://schemas.microsoft.com/office/drawing/2014/main" id="{E8EF9C2F-6B5E-465E-8541-A29243623696}"/>
              </a:ext>
            </a:extLst>
          </p:cNvPr>
          <p:cNvSpPr txBox="1"/>
          <p:nvPr/>
        </p:nvSpPr>
        <p:spPr>
          <a:xfrm>
            <a:off x="3972487" y="1910172"/>
            <a:ext cx="1911213" cy="738664"/>
          </a:xfrm>
          <a:prstGeom prst="rect">
            <a:avLst/>
          </a:prstGeom>
          <a:noFill/>
        </p:spPr>
        <p:txBody>
          <a:bodyPr wrap="none" rtlCol="0">
            <a:spAutoFit/>
          </a:bodyPr>
          <a:lstStyle/>
          <a:p>
            <a:pPr defTabSz="457200" fontAlgn="auto">
              <a:spcBef>
                <a:spcPts val="0"/>
              </a:spcBef>
              <a:spcAft>
                <a:spcPts val="0"/>
              </a:spcAft>
            </a:pPr>
            <a:r>
              <a:rPr lang="fr-FR" sz="1400" dirty="0" smtClean="0">
                <a:latin typeface="Arial" panose="020B0604020202020204" pitchFamily="34" charset="0"/>
                <a:cs typeface="Arial" panose="020B0604020202020204" pitchFamily="34" charset="0"/>
              </a:rPr>
              <a:t>+Censuré</a:t>
            </a:r>
          </a:p>
          <a:p>
            <a:pPr defTabSz="457200" fontAlgn="auto">
              <a:spcBef>
                <a:spcPts val="0"/>
              </a:spcBef>
              <a:spcAft>
                <a:spcPts val="0"/>
              </a:spcAft>
            </a:pPr>
            <a:r>
              <a:rPr lang="fr-FR" sz="1400" dirty="0" smtClean="0">
                <a:latin typeface="Arial" panose="020B0604020202020204" pitchFamily="34" charset="0"/>
                <a:cs typeface="Arial" panose="020B0604020202020204" pitchFamily="34" charset="0"/>
              </a:rPr>
              <a:t>HR 0,75 (0,62 – 0,91)</a:t>
            </a:r>
          </a:p>
          <a:p>
            <a:pPr defTabSz="457200" fontAlgn="auto">
              <a:spcBef>
                <a:spcPts val="0"/>
              </a:spcBef>
              <a:spcAft>
                <a:spcPts val="0"/>
              </a:spcAft>
            </a:pPr>
            <a:r>
              <a:rPr lang="fr-FR" sz="1400" dirty="0" smtClean="0">
                <a:latin typeface="Arial" panose="020B0604020202020204" pitchFamily="34" charset="0"/>
                <a:cs typeface="Arial" panose="020B0604020202020204" pitchFamily="34" charset="0"/>
              </a:rPr>
              <a:t>Log-</a:t>
            </a:r>
            <a:r>
              <a:rPr lang="fr-FR" sz="1400" dirty="0" err="1" smtClean="0">
                <a:latin typeface="Arial" panose="020B0604020202020204" pitchFamily="34" charset="0"/>
                <a:cs typeface="Arial" panose="020B0604020202020204" pitchFamily="34" charset="0"/>
              </a:rPr>
              <a:t>rank</a:t>
            </a:r>
            <a:r>
              <a:rPr lang="fr-FR" sz="1400" dirty="0" smtClean="0">
                <a:latin typeface="Arial" panose="020B0604020202020204" pitchFamily="34" charset="0"/>
                <a:cs typeface="Arial" panose="020B0604020202020204" pitchFamily="34" charset="0"/>
              </a:rPr>
              <a:t> p=0,004</a:t>
            </a:r>
            <a:endParaRPr lang="fr-FR" sz="1400" dirty="0">
              <a:latin typeface="Arial" panose="020B0604020202020204" pitchFamily="34" charset="0"/>
              <a:cs typeface="Arial" panose="020B0604020202020204" pitchFamily="34" charset="0"/>
            </a:endParaRPr>
          </a:p>
        </p:txBody>
      </p:sp>
      <p:sp>
        <p:nvSpPr>
          <p:cNvPr id="326" name="TextBox 325">
            <a:extLst>
              <a:ext uri="{FF2B5EF4-FFF2-40B4-BE49-F238E27FC236}">
                <a16:creationId xmlns="" xmlns:a16="http://schemas.microsoft.com/office/drawing/2014/main" id="{C98929FB-09E1-4642-9F14-FA3D6769AB42}"/>
              </a:ext>
            </a:extLst>
          </p:cNvPr>
          <p:cNvSpPr txBox="1"/>
          <p:nvPr/>
        </p:nvSpPr>
        <p:spPr>
          <a:xfrm>
            <a:off x="331856" y="5888187"/>
            <a:ext cx="5519460" cy="461665"/>
          </a:xfrm>
          <a:prstGeom prst="rect">
            <a:avLst/>
          </a:prstGeom>
          <a:noFill/>
        </p:spPr>
        <p:txBody>
          <a:bodyPr wrap="none" rtlCol="0">
            <a:spAutoFit/>
          </a:bodyPr>
          <a:lstStyle/>
          <a:p>
            <a:pPr defTabSz="457200" fontAlgn="auto">
              <a:spcBef>
                <a:spcPts val="0"/>
              </a:spcBef>
              <a:spcAft>
                <a:spcPts val="0"/>
              </a:spcAft>
              <a:tabLst>
                <a:tab pos="685800" algn="ctr"/>
                <a:tab pos="1444625" algn="ctr"/>
                <a:tab pos="2206625" algn="ctr"/>
                <a:tab pos="2962275" algn="ctr"/>
                <a:tab pos="3727450" algn="ctr"/>
                <a:tab pos="4489450" algn="ctr"/>
                <a:tab pos="5248275" algn="ctr"/>
              </a:tabLst>
            </a:pPr>
            <a:r>
              <a:rPr lang="fr-FR" sz="1200" smtClean="0">
                <a:latin typeface="Arial Narrow" panose="020B0606020202030204" pitchFamily="34" charset="0"/>
                <a:cs typeface="Arial" panose="020B0604020202020204" pitchFamily="34" charset="0"/>
              </a:rPr>
              <a:t>ECF/ECX	360	215	145	90	56	24	6</a:t>
            </a:r>
          </a:p>
          <a:p>
            <a:pPr defTabSz="457200" fontAlgn="auto">
              <a:spcBef>
                <a:spcPts val="0"/>
              </a:spcBef>
              <a:spcAft>
                <a:spcPts val="0"/>
              </a:spcAft>
              <a:tabLst>
                <a:tab pos="685800" algn="ctr"/>
                <a:tab pos="1444625" algn="ctr"/>
                <a:tab pos="2206625" algn="ctr"/>
                <a:tab pos="2962275" algn="ctr"/>
                <a:tab pos="3727450" algn="ctr"/>
                <a:tab pos="4489450" algn="ctr"/>
                <a:tab pos="5248275" algn="ctr"/>
              </a:tabLst>
            </a:pPr>
            <a:r>
              <a:rPr lang="fr-FR" sz="1200" smtClean="0">
                <a:latin typeface="Arial Narrow" panose="020B0606020202030204" pitchFamily="34" charset="0"/>
                <a:cs typeface="Arial" panose="020B0604020202020204" pitchFamily="34" charset="0"/>
              </a:rPr>
              <a:t>FLOT	356	241	175	102	66	35	3</a:t>
            </a:r>
            <a:endParaRPr lang="fr-FR" sz="1200">
              <a:latin typeface="Arial Narrow" panose="020B0606020202030204" pitchFamily="34" charset="0"/>
              <a:cs typeface="Arial" panose="020B0604020202020204" pitchFamily="34" charset="0"/>
            </a:endParaRPr>
          </a:p>
        </p:txBody>
      </p:sp>
      <p:grpSp>
        <p:nvGrpSpPr>
          <p:cNvPr id="327" name="Group 326">
            <a:extLst>
              <a:ext uri="{FF2B5EF4-FFF2-40B4-BE49-F238E27FC236}">
                <a16:creationId xmlns="" xmlns:a16="http://schemas.microsoft.com/office/drawing/2014/main" id="{8107485A-73CA-4C29-B9E7-02018C43FC79}"/>
              </a:ext>
            </a:extLst>
          </p:cNvPr>
          <p:cNvGrpSpPr/>
          <p:nvPr/>
        </p:nvGrpSpPr>
        <p:grpSpPr>
          <a:xfrm>
            <a:off x="1018464" y="1929013"/>
            <a:ext cx="5026735" cy="3413125"/>
            <a:chOff x="1018464" y="2079625"/>
            <a:chExt cx="5026735" cy="3413125"/>
          </a:xfrm>
        </p:grpSpPr>
        <p:sp>
          <p:nvSpPr>
            <p:cNvPr id="328" name="Freeform 5">
              <a:extLst>
                <a:ext uri="{FF2B5EF4-FFF2-40B4-BE49-F238E27FC236}">
                  <a16:creationId xmlns="" xmlns:a16="http://schemas.microsoft.com/office/drawing/2014/main" id="{6E97D531-F6C3-4A97-A0EE-441CB83B7FEB}"/>
                </a:ext>
              </a:extLst>
            </p:cNvPr>
            <p:cNvSpPr>
              <a:spLocks/>
            </p:cNvSpPr>
            <p:nvPr/>
          </p:nvSpPr>
          <p:spPr bwMode="auto">
            <a:xfrm>
              <a:off x="1110538" y="2079625"/>
              <a:ext cx="4934661" cy="3321050"/>
            </a:xfrm>
            <a:custGeom>
              <a:avLst/>
              <a:gdLst>
                <a:gd name="T0" fmla="*/ 0 w 2876"/>
                <a:gd name="T1" fmla="*/ 0 h 2092"/>
                <a:gd name="T2" fmla="*/ 0 w 2876"/>
                <a:gd name="T3" fmla="*/ 2092 h 2092"/>
                <a:gd name="T4" fmla="*/ 2876 w 2876"/>
                <a:gd name="T5" fmla="*/ 2092 h 2092"/>
              </a:gdLst>
              <a:ahLst/>
              <a:cxnLst>
                <a:cxn ang="0">
                  <a:pos x="T0" y="T1"/>
                </a:cxn>
                <a:cxn ang="0">
                  <a:pos x="T2" y="T3"/>
                </a:cxn>
                <a:cxn ang="0">
                  <a:pos x="T4" y="T5"/>
                </a:cxn>
              </a:cxnLst>
              <a:rect l="0" t="0" r="r" b="b"/>
              <a:pathLst>
                <a:path w="2876" h="2092">
                  <a:moveTo>
                    <a:pt x="0" y="0"/>
                  </a:moveTo>
                  <a:lnTo>
                    <a:pt x="0" y="2092"/>
                  </a:lnTo>
                  <a:lnTo>
                    <a:pt x="2876" y="2092"/>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29" name="Line 6">
              <a:extLst>
                <a:ext uri="{FF2B5EF4-FFF2-40B4-BE49-F238E27FC236}">
                  <a16:creationId xmlns="" xmlns:a16="http://schemas.microsoft.com/office/drawing/2014/main" id="{6B835028-4EF2-4B98-B900-5225D1B2F80B}"/>
                </a:ext>
              </a:extLst>
            </p:cNvPr>
            <p:cNvSpPr>
              <a:spLocks noChangeShapeType="1"/>
            </p:cNvSpPr>
            <p:nvPr/>
          </p:nvSpPr>
          <p:spPr bwMode="auto">
            <a:xfrm>
              <a:off x="1018464" y="20796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30" name="Line 7">
              <a:extLst>
                <a:ext uri="{FF2B5EF4-FFF2-40B4-BE49-F238E27FC236}">
                  <a16:creationId xmlns="" xmlns:a16="http://schemas.microsoft.com/office/drawing/2014/main" id="{11809AA9-C9D7-47E3-BFA5-BC8194AD0D07}"/>
                </a:ext>
              </a:extLst>
            </p:cNvPr>
            <p:cNvSpPr>
              <a:spLocks noChangeShapeType="1"/>
            </p:cNvSpPr>
            <p:nvPr/>
          </p:nvSpPr>
          <p:spPr bwMode="auto">
            <a:xfrm>
              <a:off x="1018464" y="27432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31" name="Line 8">
              <a:extLst>
                <a:ext uri="{FF2B5EF4-FFF2-40B4-BE49-F238E27FC236}">
                  <a16:creationId xmlns="" xmlns:a16="http://schemas.microsoft.com/office/drawing/2014/main" id="{057E4D04-8FD6-437D-84CD-7E268B4F5C06}"/>
                </a:ext>
              </a:extLst>
            </p:cNvPr>
            <p:cNvSpPr>
              <a:spLocks noChangeShapeType="1"/>
            </p:cNvSpPr>
            <p:nvPr/>
          </p:nvSpPr>
          <p:spPr bwMode="auto">
            <a:xfrm>
              <a:off x="1018464" y="40735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32" name="Line 9">
              <a:extLst>
                <a:ext uri="{FF2B5EF4-FFF2-40B4-BE49-F238E27FC236}">
                  <a16:creationId xmlns="" xmlns:a16="http://schemas.microsoft.com/office/drawing/2014/main" id="{9672A322-F3F2-40DB-AFA9-005CF2614F8F}"/>
                </a:ext>
              </a:extLst>
            </p:cNvPr>
            <p:cNvSpPr>
              <a:spLocks noChangeShapeType="1"/>
            </p:cNvSpPr>
            <p:nvPr/>
          </p:nvSpPr>
          <p:spPr bwMode="auto">
            <a:xfrm>
              <a:off x="1018464" y="47371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33" name="Line 10">
              <a:extLst>
                <a:ext uri="{FF2B5EF4-FFF2-40B4-BE49-F238E27FC236}">
                  <a16:creationId xmlns="" xmlns:a16="http://schemas.microsoft.com/office/drawing/2014/main" id="{46B07CA2-9982-49DD-A59B-81237FD23EA3}"/>
                </a:ext>
              </a:extLst>
            </p:cNvPr>
            <p:cNvSpPr>
              <a:spLocks noChangeShapeType="1"/>
            </p:cNvSpPr>
            <p:nvPr/>
          </p:nvSpPr>
          <p:spPr bwMode="auto">
            <a:xfrm>
              <a:off x="1018464" y="54006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34" name="Line 11">
              <a:extLst>
                <a:ext uri="{FF2B5EF4-FFF2-40B4-BE49-F238E27FC236}">
                  <a16:creationId xmlns="" xmlns:a16="http://schemas.microsoft.com/office/drawing/2014/main" id="{F9BD7B64-97DF-44F7-BE54-240758FCEA40}"/>
                </a:ext>
              </a:extLst>
            </p:cNvPr>
            <p:cNvSpPr>
              <a:spLocks noChangeShapeType="1"/>
            </p:cNvSpPr>
            <p:nvPr/>
          </p:nvSpPr>
          <p:spPr bwMode="auto">
            <a:xfrm>
              <a:off x="1018464" y="34099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35" name="Line 12">
              <a:extLst>
                <a:ext uri="{FF2B5EF4-FFF2-40B4-BE49-F238E27FC236}">
                  <a16:creationId xmlns="" xmlns:a16="http://schemas.microsoft.com/office/drawing/2014/main" id="{7F075689-691D-4437-B29C-AF90814C576A}"/>
                </a:ext>
              </a:extLst>
            </p:cNvPr>
            <p:cNvSpPr>
              <a:spLocks noChangeShapeType="1"/>
            </p:cNvSpPr>
            <p:nvPr/>
          </p:nvSpPr>
          <p:spPr bwMode="auto">
            <a:xfrm>
              <a:off x="4914189" y="54006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36" name="Line 13">
              <a:extLst>
                <a:ext uri="{FF2B5EF4-FFF2-40B4-BE49-F238E27FC236}">
                  <a16:creationId xmlns="" xmlns:a16="http://schemas.microsoft.com/office/drawing/2014/main" id="{CF69160D-464C-4BEC-BEB3-CF7A6F89F6AC}"/>
                </a:ext>
              </a:extLst>
            </p:cNvPr>
            <p:cNvSpPr>
              <a:spLocks noChangeShapeType="1"/>
            </p:cNvSpPr>
            <p:nvPr/>
          </p:nvSpPr>
          <p:spPr bwMode="auto">
            <a:xfrm>
              <a:off x="4152189" y="54006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37" name="Line 14">
              <a:extLst>
                <a:ext uri="{FF2B5EF4-FFF2-40B4-BE49-F238E27FC236}">
                  <a16:creationId xmlns="" xmlns:a16="http://schemas.microsoft.com/office/drawing/2014/main" id="{43C4656A-BBD4-4C9B-86FD-B2E1EC9750A5}"/>
                </a:ext>
              </a:extLst>
            </p:cNvPr>
            <p:cNvSpPr>
              <a:spLocks noChangeShapeType="1"/>
            </p:cNvSpPr>
            <p:nvPr/>
          </p:nvSpPr>
          <p:spPr bwMode="auto">
            <a:xfrm>
              <a:off x="2632952" y="54006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38" name="Line 15">
              <a:extLst>
                <a:ext uri="{FF2B5EF4-FFF2-40B4-BE49-F238E27FC236}">
                  <a16:creationId xmlns="" xmlns:a16="http://schemas.microsoft.com/office/drawing/2014/main" id="{84AD0ABB-756B-4DF8-AB16-D2CC911CAFEF}"/>
                </a:ext>
              </a:extLst>
            </p:cNvPr>
            <p:cNvSpPr>
              <a:spLocks noChangeShapeType="1"/>
            </p:cNvSpPr>
            <p:nvPr/>
          </p:nvSpPr>
          <p:spPr bwMode="auto">
            <a:xfrm>
              <a:off x="1870952" y="54006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39" name="Line 16">
              <a:extLst>
                <a:ext uri="{FF2B5EF4-FFF2-40B4-BE49-F238E27FC236}">
                  <a16:creationId xmlns="" xmlns:a16="http://schemas.microsoft.com/office/drawing/2014/main" id="{3E5AEBD4-8F93-4D4F-8297-8F2F673B514B}"/>
                </a:ext>
              </a:extLst>
            </p:cNvPr>
            <p:cNvSpPr>
              <a:spLocks noChangeShapeType="1"/>
            </p:cNvSpPr>
            <p:nvPr/>
          </p:nvSpPr>
          <p:spPr bwMode="auto">
            <a:xfrm>
              <a:off x="1110539" y="54006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40" name="Line 17">
              <a:extLst>
                <a:ext uri="{FF2B5EF4-FFF2-40B4-BE49-F238E27FC236}">
                  <a16:creationId xmlns="" xmlns:a16="http://schemas.microsoft.com/office/drawing/2014/main" id="{CAF8132E-03F2-44C2-9B97-44B6F858DEB2}"/>
                </a:ext>
              </a:extLst>
            </p:cNvPr>
            <p:cNvSpPr>
              <a:spLocks noChangeShapeType="1"/>
            </p:cNvSpPr>
            <p:nvPr/>
          </p:nvSpPr>
          <p:spPr bwMode="auto">
            <a:xfrm>
              <a:off x="3391777" y="54006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sp>
          <p:nvSpPr>
            <p:cNvPr id="341" name="Line 18">
              <a:extLst>
                <a:ext uri="{FF2B5EF4-FFF2-40B4-BE49-F238E27FC236}">
                  <a16:creationId xmlns="" xmlns:a16="http://schemas.microsoft.com/office/drawing/2014/main" id="{C78F446A-5F43-4144-8972-98C7F570BE5B}"/>
                </a:ext>
              </a:extLst>
            </p:cNvPr>
            <p:cNvSpPr>
              <a:spLocks noChangeShapeType="1"/>
            </p:cNvSpPr>
            <p:nvPr/>
          </p:nvSpPr>
          <p:spPr bwMode="auto">
            <a:xfrm>
              <a:off x="5676189" y="54006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Calibri"/>
                <a:cs typeface="+mn-cs"/>
              </a:endParaRPr>
            </a:p>
          </p:txBody>
        </p:sp>
      </p:grpSp>
      <p:grpSp>
        <p:nvGrpSpPr>
          <p:cNvPr id="342" name="Group 341">
            <a:extLst>
              <a:ext uri="{FF2B5EF4-FFF2-40B4-BE49-F238E27FC236}">
                <a16:creationId xmlns="" xmlns:a16="http://schemas.microsoft.com/office/drawing/2014/main" id="{12A0AF30-FDCB-48E7-B02B-B8F33BF022D6}"/>
              </a:ext>
            </a:extLst>
          </p:cNvPr>
          <p:cNvGrpSpPr/>
          <p:nvPr/>
        </p:nvGrpSpPr>
        <p:grpSpPr>
          <a:xfrm>
            <a:off x="1110539" y="1935363"/>
            <a:ext cx="4667250" cy="2336800"/>
            <a:chOff x="1110539" y="2085975"/>
            <a:chExt cx="4667250" cy="2336800"/>
          </a:xfrm>
        </p:grpSpPr>
        <p:sp>
          <p:nvSpPr>
            <p:cNvPr id="343" name="Freeform 19">
              <a:extLst>
                <a:ext uri="{FF2B5EF4-FFF2-40B4-BE49-F238E27FC236}">
                  <a16:creationId xmlns="" xmlns:a16="http://schemas.microsoft.com/office/drawing/2014/main" id="{A820A031-8E4C-4370-8E0D-AA64A9684B03}"/>
                </a:ext>
              </a:extLst>
            </p:cNvPr>
            <p:cNvSpPr>
              <a:spLocks/>
            </p:cNvSpPr>
            <p:nvPr/>
          </p:nvSpPr>
          <p:spPr bwMode="auto">
            <a:xfrm>
              <a:off x="1110539" y="2085975"/>
              <a:ext cx="4667250" cy="2282825"/>
            </a:xfrm>
            <a:custGeom>
              <a:avLst/>
              <a:gdLst>
                <a:gd name="T0" fmla="*/ 68 w 2940"/>
                <a:gd name="T1" fmla="*/ 12 h 1438"/>
                <a:gd name="T2" fmla="*/ 88 w 2940"/>
                <a:gd name="T3" fmla="*/ 46 h 1438"/>
                <a:gd name="T4" fmla="*/ 106 w 2940"/>
                <a:gd name="T5" fmla="*/ 114 h 1438"/>
                <a:gd name="T6" fmla="*/ 118 w 2940"/>
                <a:gd name="T7" fmla="*/ 166 h 1438"/>
                <a:gd name="T8" fmla="*/ 130 w 2940"/>
                <a:gd name="T9" fmla="*/ 254 h 1438"/>
                <a:gd name="T10" fmla="*/ 144 w 2940"/>
                <a:gd name="T11" fmla="*/ 288 h 1438"/>
                <a:gd name="T12" fmla="*/ 154 w 2940"/>
                <a:gd name="T13" fmla="*/ 330 h 1438"/>
                <a:gd name="T14" fmla="*/ 167 w 2940"/>
                <a:gd name="T15" fmla="*/ 352 h 1438"/>
                <a:gd name="T16" fmla="*/ 181 w 2940"/>
                <a:gd name="T17" fmla="*/ 382 h 1438"/>
                <a:gd name="T18" fmla="*/ 199 w 2940"/>
                <a:gd name="T19" fmla="*/ 400 h 1438"/>
                <a:gd name="T20" fmla="*/ 211 w 2940"/>
                <a:gd name="T21" fmla="*/ 420 h 1438"/>
                <a:gd name="T22" fmla="*/ 221 w 2940"/>
                <a:gd name="T23" fmla="*/ 432 h 1438"/>
                <a:gd name="T24" fmla="*/ 235 w 2940"/>
                <a:gd name="T25" fmla="*/ 472 h 1438"/>
                <a:gd name="T26" fmla="*/ 263 w 2940"/>
                <a:gd name="T27" fmla="*/ 496 h 1438"/>
                <a:gd name="T28" fmla="*/ 291 w 2940"/>
                <a:gd name="T29" fmla="*/ 516 h 1438"/>
                <a:gd name="T30" fmla="*/ 313 w 2940"/>
                <a:gd name="T31" fmla="*/ 536 h 1438"/>
                <a:gd name="T32" fmla="*/ 327 w 2940"/>
                <a:gd name="T33" fmla="*/ 558 h 1438"/>
                <a:gd name="T34" fmla="*/ 341 w 2940"/>
                <a:gd name="T35" fmla="*/ 602 h 1438"/>
                <a:gd name="T36" fmla="*/ 363 w 2940"/>
                <a:gd name="T37" fmla="*/ 622 h 1438"/>
                <a:gd name="T38" fmla="*/ 385 w 2940"/>
                <a:gd name="T39" fmla="*/ 648 h 1438"/>
                <a:gd name="T40" fmla="*/ 397 w 2940"/>
                <a:gd name="T41" fmla="*/ 674 h 1438"/>
                <a:gd name="T42" fmla="*/ 409 w 2940"/>
                <a:gd name="T43" fmla="*/ 702 h 1438"/>
                <a:gd name="T44" fmla="*/ 421 w 2940"/>
                <a:gd name="T45" fmla="*/ 734 h 1438"/>
                <a:gd name="T46" fmla="*/ 445 w 2940"/>
                <a:gd name="T47" fmla="*/ 750 h 1438"/>
                <a:gd name="T48" fmla="*/ 459 w 2940"/>
                <a:gd name="T49" fmla="*/ 772 h 1438"/>
                <a:gd name="T50" fmla="*/ 477 w 2940"/>
                <a:gd name="T51" fmla="*/ 786 h 1438"/>
                <a:gd name="T52" fmla="*/ 503 w 2940"/>
                <a:gd name="T53" fmla="*/ 816 h 1438"/>
                <a:gd name="T54" fmla="*/ 535 w 2940"/>
                <a:gd name="T55" fmla="*/ 836 h 1438"/>
                <a:gd name="T56" fmla="*/ 545 w 2940"/>
                <a:gd name="T57" fmla="*/ 862 h 1438"/>
                <a:gd name="T58" fmla="*/ 561 w 2940"/>
                <a:gd name="T59" fmla="*/ 884 h 1438"/>
                <a:gd name="T60" fmla="*/ 573 w 2940"/>
                <a:gd name="T61" fmla="*/ 906 h 1438"/>
                <a:gd name="T62" fmla="*/ 593 w 2940"/>
                <a:gd name="T63" fmla="*/ 930 h 1438"/>
                <a:gd name="T64" fmla="*/ 607 w 2940"/>
                <a:gd name="T65" fmla="*/ 946 h 1438"/>
                <a:gd name="T66" fmla="*/ 621 w 2940"/>
                <a:gd name="T67" fmla="*/ 962 h 1438"/>
                <a:gd name="T68" fmla="*/ 645 w 2940"/>
                <a:gd name="T69" fmla="*/ 976 h 1438"/>
                <a:gd name="T70" fmla="*/ 661 w 2940"/>
                <a:gd name="T71" fmla="*/ 996 h 1438"/>
                <a:gd name="T72" fmla="*/ 687 w 2940"/>
                <a:gd name="T73" fmla="*/ 1010 h 1438"/>
                <a:gd name="T74" fmla="*/ 699 w 2940"/>
                <a:gd name="T75" fmla="*/ 1026 h 1438"/>
                <a:gd name="T76" fmla="*/ 729 w 2940"/>
                <a:gd name="T77" fmla="*/ 1050 h 1438"/>
                <a:gd name="T78" fmla="*/ 745 w 2940"/>
                <a:gd name="T79" fmla="*/ 1066 h 1438"/>
                <a:gd name="T80" fmla="*/ 803 w 2940"/>
                <a:gd name="T81" fmla="*/ 1080 h 1438"/>
                <a:gd name="T82" fmla="*/ 823 w 2940"/>
                <a:gd name="T83" fmla="*/ 1102 h 1438"/>
                <a:gd name="T84" fmla="*/ 873 w 2940"/>
                <a:gd name="T85" fmla="*/ 1120 h 1438"/>
                <a:gd name="T86" fmla="*/ 901 w 2940"/>
                <a:gd name="T87" fmla="*/ 1138 h 1438"/>
                <a:gd name="T88" fmla="*/ 923 w 2940"/>
                <a:gd name="T89" fmla="*/ 1162 h 1438"/>
                <a:gd name="T90" fmla="*/ 961 w 2940"/>
                <a:gd name="T91" fmla="*/ 1182 h 1438"/>
                <a:gd name="T92" fmla="*/ 1011 w 2940"/>
                <a:gd name="T93" fmla="*/ 1208 h 1438"/>
                <a:gd name="T94" fmla="*/ 1167 w 2940"/>
                <a:gd name="T95" fmla="*/ 1240 h 1438"/>
                <a:gd name="T96" fmla="*/ 1197 w 2940"/>
                <a:gd name="T97" fmla="*/ 1264 h 1438"/>
                <a:gd name="T98" fmla="*/ 1245 w 2940"/>
                <a:gd name="T99" fmla="*/ 1282 h 1438"/>
                <a:gd name="T100" fmla="*/ 1441 w 2940"/>
                <a:gd name="T101" fmla="*/ 1304 h 1438"/>
                <a:gd name="T102" fmla="*/ 1658 w 2940"/>
                <a:gd name="T103" fmla="*/ 1328 h 1438"/>
                <a:gd name="T104" fmla="*/ 1706 w 2940"/>
                <a:gd name="T105" fmla="*/ 1346 h 1438"/>
                <a:gd name="T106" fmla="*/ 1860 w 2940"/>
                <a:gd name="T107" fmla="*/ 1364 h 1438"/>
                <a:gd name="T108" fmla="*/ 1934 w 2940"/>
                <a:gd name="T109" fmla="*/ 1380 h 1438"/>
                <a:gd name="T110" fmla="*/ 2162 w 2940"/>
                <a:gd name="T111" fmla="*/ 1404 h 1438"/>
                <a:gd name="T112" fmla="*/ 2188 w 2940"/>
                <a:gd name="T113" fmla="*/ 142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0" h="1438">
                  <a:moveTo>
                    <a:pt x="0" y="0"/>
                  </a:moveTo>
                  <a:lnTo>
                    <a:pt x="58" y="0"/>
                  </a:lnTo>
                  <a:lnTo>
                    <a:pt x="58" y="12"/>
                  </a:lnTo>
                  <a:lnTo>
                    <a:pt x="68" y="12"/>
                  </a:lnTo>
                  <a:lnTo>
                    <a:pt x="68" y="28"/>
                  </a:lnTo>
                  <a:lnTo>
                    <a:pt x="80" y="28"/>
                  </a:lnTo>
                  <a:lnTo>
                    <a:pt x="80" y="46"/>
                  </a:lnTo>
                  <a:lnTo>
                    <a:pt x="88" y="46"/>
                  </a:lnTo>
                  <a:lnTo>
                    <a:pt x="88" y="70"/>
                  </a:lnTo>
                  <a:lnTo>
                    <a:pt x="94" y="70"/>
                  </a:lnTo>
                  <a:lnTo>
                    <a:pt x="94" y="114"/>
                  </a:lnTo>
                  <a:lnTo>
                    <a:pt x="106" y="114"/>
                  </a:lnTo>
                  <a:lnTo>
                    <a:pt x="106" y="142"/>
                  </a:lnTo>
                  <a:lnTo>
                    <a:pt x="112" y="142"/>
                  </a:lnTo>
                  <a:lnTo>
                    <a:pt x="112" y="166"/>
                  </a:lnTo>
                  <a:lnTo>
                    <a:pt x="118" y="166"/>
                  </a:lnTo>
                  <a:lnTo>
                    <a:pt x="118" y="208"/>
                  </a:lnTo>
                  <a:lnTo>
                    <a:pt x="124" y="208"/>
                  </a:lnTo>
                  <a:lnTo>
                    <a:pt x="124" y="254"/>
                  </a:lnTo>
                  <a:lnTo>
                    <a:pt x="130" y="254"/>
                  </a:lnTo>
                  <a:lnTo>
                    <a:pt x="130" y="278"/>
                  </a:lnTo>
                  <a:lnTo>
                    <a:pt x="138" y="278"/>
                  </a:lnTo>
                  <a:lnTo>
                    <a:pt x="138" y="288"/>
                  </a:lnTo>
                  <a:lnTo>
                    <a:pt x="144" y="288"/>
                  </a:lnTo>
                  <a:lnTo>
                    <a:pt x="144" y="312"/>
                  </a:lnTo>
                  <a:lnTo>
                    <a:pt x="148" y="312"/>
                  </a:lnTo>
                  <a:lnTo>
                    <a:pt x="148" y="330"/>
                  </a:lnTo>
                  <a:lnTo>
                    <a:pt x="154" y="330"/>
                  </a:lnTo>
                  <a:lnTo>
                    <a:pt x="154" y="344"/>
                  </a:lnTo>
                  <a:lnTo>
                    <a:pt x="161" y="344"/>
                  </a:lnTo>
                  <a:lnTo>
                    <a:pt x="161" y="352"/>
                  </a:lnTo>
                  <a:lnTo>
                    <a:pt x="167" y="352"/>
                  </a:lnTo>
                  <a:lnTo>
                    <a:pt x="167" y="362"/>
                  </a:lnTo>
                  <a:lnTo>
                    <a:pt x="173" y="362"/>
                  </a:lnTo>
                  <a:lnTo>
                    <a:pt x="173" y="382"/>
                  </a:lnTo>
                  <a:lnTo>
                    <a:pt x="181" y="382"/>
                  </a:lnTo>
                  <a:lnTo>
                    <a:pt x="181" y="392"/>
                  </a:lnTo>
                  <a:lnTo>
                    <a:pt x="191" y="392"/>
                  </a:lnTo>
                  <a:lnTo>
                    <a:pt x="191" y="400"/>
                  </a:lnTo>
                  <a:lnTo>
                    <a:pt x="199" y="400"/>
                  </a:lnTo>
                  <a:lnTo>
                    <a:pt x="199" y="412"/>
                  </a:lnTo>
                  <a:lnTo>
                    <a:pt x="205" y="412"/>
                  </a:lnTo>
                  <a:lnTo>
                    <a:pt x="205" y="420"/>
                  </a:lnTo>
                  <a:lnTo>
                    <a:pt x="211" y="420"/>
                  </a:lnTo>
                  <a:lnTo>
                    <a:pt x="211" y="426"/>
                  </a:lnTo>
                  <a:lnTo>
                    <a:pt x="217" y="426"/>
                  </a:lnTo>
                  <a:lnTo>
                    <a:pt x="217" y="432"/>
                  </a:lnTo>
                  <a:lnTo>
                    <a:pt x="221" y="432"/>
                  </a:lnTo>
                  <a:lnTo>
                    <a:pt x="221" y="446"/>
                  </a:lnTo>
                  <a:lnTo>
                    <a:pt x="229" y="446"/>
                  </a:lnTo>
                  <a:lnTo>
                    <a:pt x="229" y="472"/>
                  </a:lnTo>
                  <a:lnTo>
                    <a:pt x="235" y="472"/>
                  </a:lnTo>
                  <a:lnTo>
                    <a:pt x="235" y="486"/>
                  </a:lnTo>
                  <a:lnTo>
                    <a:pt x="251" y="486"/>
                  </a:lnTo>
                  <a:lnTo>
                    <a:pt x="251" y="496"/>
                  </a:lnTo>
                  <a:lnTo>
                    <a:pt x="263" y="496"/>
                  </a:lnTo>
                  <a:lnTo>
                    <a:pt x="263" y="506"/>
                  </a:lnTo>
                  <a:lnTo>
                    <a:pt x="271" y="506"/>
                  </a:lnTo>
                  <a:lnTo>
                    <a:pt x="271" y="516"/>
                  </a:lnTo>
                  <a:lnTo>
                    <a:pt x="291" y="516"/>
                  </a:lnTo>
                  <a:lnTo>
                    <a:pt x="291" y="530"/>
                  </a:lnTo>
                  <a:lnTo>
                    <a:pt x="305" y="530"/>
                  </a:lnTo>
                  <a:lnTo>
                    <a:pt x="305" y="536"/>
                  </a:lnTo>
                  <a:lnTo>
                    <a:pt x="313" y="536"/>
                  </a:lnTo>
                  <a:lnTo>
                    <a:pt x="313" y="546"/>
                  </a:lnTo>
                  <a:lnTo>
                    <a:pt x="321" y="546"/>
                  </a:lnTo>
                  <a:lnTo>
                    <a:pt x="321" y="558"/>
                  </a:lnTo>
                  <a:lnTo>
                    <a:pt x="327" y="558"/>
                  </a:lnTo>
                  <a:lnTo>
                    <a:pt x="327" y="592"/>
                  </a:lnTo>
                  <a:lnTo>
                    <a:pt x="335" y="592"/>
                  </a:lnTo>
                  <a:lnTo>
                    <a:pt x="335" y="602"/>
                  </a:lnTo>
                  <a:lnTo>
                    <a:pt x="341" y="602"/>
                  </a:lnTo>
                  <a:lnTo>
                    <a:pt x="341" y="612"/>
                  </a:lnTo>
                  <a:lnTo>
                    <a:pt x="347" y="612"/>
                  </a:lnTo>
                  <a:lnTo>
                    <a:pt x="347" y="622"/>
                  </a:lnTo>
                  <a:lnTo>
                    <a:pt x="363" y="622"/>
                  </a:lnTo>
                  <a:lnTo>
                    <a:pt x="363" y="634"/>
                  </a:lnTo>
                  <a:lnTo>
                    <a:pt x="373" y="634"/>
                  </a:lnTo>
                  <a:lnTo>
                    <a:pt x="373" y="648"/>
                  </a:lnTo>
                  <a:lnTo>
                    <a:pt x="385" y="648"/>
                  </a:lnTo>
                  <a:lnTo>
                    <a:pt x="385" y="658"/>
                  </a:lnTo>
                  <a:lnTo>
                    <a:pt x="391" y="658"/>
                  </a:lnTo>
                  <a:lnTo>
                    <a:pt x="391" y="674"/>
                  </a:lnTo>
                  <a:lnTo>
                    <a:pt x="397" y="674"/>
                  </a:lnTo>
                  <a:lnTo>
                    <a:pt x="397" y="688"/>
                  </a:lnTo>
                  <a:lnTo>
                    <a:pt x="401" y="688"/>
                  </a:lnTo>
                  <a:lnTo>
                    <a:pt x="401" y="702"/>
                  </a:lnTo>
                  <a:lnTo>
                    <a:pt x="409" y="702"/>
                  </a:lnTo>
                  <a:lnTo>
                    <a:pt x="409" y="718"/>
                  </a:lnTo>
                  <a:lnTo>
                    <a:pt x="415" y="718"/>
                  </a:lnTo>
                  <a:lnTo>
                    <a:pt x="415" y="734"/>
                  </a:lnTo>
                  <a:lnTo>
                    <a:pt x="421" y="734"/>
                  </a:lnTo>
                  <a:lnTo>
                    <a:pt x="421" y="744"/>
                  </a:lnTo>
                  <a:lnTo>
                    <a:pt x="435" y="744"/>
                  </a:lnTo>
                  <a:lnTo>
                    <a:pt x="435" y="750"/>
                  </a:lnTo>
                  <a:lnTo>
                    <a:pt x="445" y="750"/>
                  </a:lnTo>
                  <a:lnTo>
                    <a:pt x="445" y="762"/>
                  </a:lnTo>
                  <a:lnTo>
                    <a:pt x="453" y="762"/>
                  </a:lnTo>
                  <a:lnTo>
                    <a:pt x="453" y="772"/>
                  </a:lnTo>
                  <a:lnTo>
                    <a:pt x="459" y="772"/>
                  </a:lnTo>
                  <a:lnTo>
                    <a:pt x="459" y="778"/>
                  </a:lnTo>
                  <a:lnTo>
                    <a:pt x="469" y="778"/>
                  </a:lnTo>
                  <a:lnTo>
                    <a:pt x="469" y="786"/>
                  </a:lnTo>
                  <a:lnTo>
                    <a:pt x="477" y="786"/>
                  </a:lnTo>
                  <a:lnTo>
                    <a:pt x="477" y="806"/>
                  </a:lnTo>
                  <a:lnTo>
                    <a:pt x="491" y="806"/>
                  </a:lnTo>
                  <a:lnTo>
                    <a:pt x="491" y="816"/>
                  </a:lnTo>
                  <a:lnTo>
                    <a:pt x="503" y="816"/>
                  </a:lnTo>
                  <a:lnTo>
                    <a:pt x="503" y="824"/>
                  </a:lnTo>
                  <a:lnTo>
                    <a:pt x="507" y="824"/>
                  </a:lnTo>
                  <a:lnTo>
                    <a:pt x="507" y="836"/>
                  </a:lnTo>
                  <a:lnTo>
                    <a:pt x="535" y="836"/>
                  </a:lnTo>
                  <a:lnTo>
                    <a:pt x="535" y="852"/>
                  </a:lnTo>
                  <a:lnTo>
                    <a:pt x="541" y="852"/>
                  </a:lnTo>
                  <a:lnTo>
                    <a:pt x="541" y="862"/>
                  </a:lnTo>
                  <a:lnTo>
                    <a:pt x="545" y="862"/>
                  </a:lnTo>
                  <a:lnTo>
                    <a:pt x="545" y="874"/>
                  </a:lnTo>
                  <a:lnTo>
                    <a:pt x="551" y="874"/>
                  </a:lnTo>
                  <a:lnTo>
                    <a:pt x="551" y="884"/>
                  </a:lnTo>
                  <a:lnTo>
                    <a:pt x="561" y="884"/>
                  </a:lnTo>
                  <a:lnTo>
                    <a:pt x="561" y="898"/>
                  </a:lnTo>
                  <a:lnTo>
                    <a:pt x="565" y="898"/>
                  </a:lnTo>
                  <a:lnTo>
                    <a:pt x="565" y="906"/>
                  </a:lnTo>
                  <a:lnTo>
                    <a:pt x="573" y="906"/>
                  </a:lnTo>
                  <a:lnTo>
                    <a:pt x="573" y="912"/>
                  </a:lnTo>
                  <a:lnTo>
                    <a:pt x="581" y="912"/>
                  </a:lnTo>
                  <a:lnTo>
                    <a:pt x="581" y="930"/>
                  </a:lnTo>
                  <a:lnTo>
                    <a:pt x="593" y="930"/>
                  </a:lnTo>
                  <a:lnTo>
                    <a:pt x="593" y="938"/>
                  </a:lnTo>
                  <a:lnTo>
                    <a:pt x="601" y="938"/>
                  </a:lnTo>
                  <a:lnTo>
                    <a:pt x="601" y="946"/>
                  </a:lnTo>
                  <a:lnTo>
                    <a:pt x="607" y="946"/>
                  </a:lnTo>
                  <a:lnTo>
                    <a:pt x="607" y="954"/>
                  </a:lnTo>
                  <a:lnTo>
                    <a:pt x="617" y="954"/>
                  </a:lnTo>
                  <a:lnTo>
                    <a:pt x="617" y="962"/>
                  </a:lnTo>
                  <a:lnTo>
                    <a:pt x="621" y="962"/>
                  </a:lnTo>
                  <a:lnTo>
                    <a:pt x="621" y="970"/>
                  </a:lnTo>
                  <a:lnTo>
                    <a:pt x="627" y="970"/>
                  </a:lnTo>
                  <a:lnTo>
                    <a:pt x="627" y="976"/>
                  </a:lnTo>
                  <a:lnTo>
                    <a:pt x="645" y="976"/>
                  </a:lnTo>
                  <a:lnTo>
                    <a:pt x="645" y="986"/>
                  </a:lnTo>
                  <a:lnTo>
                    <a:pt x="653" y="986"/>
                  </a:lnTo>
                  <a:lnTo>
                    <a:pt x="653" y="996"/>
                  </a:lnTo>
                  <a:lnTo>
                    <a:pt x="661" y="996"/>
                  </a:lnTo>
                  <a:lnTo>
                    <a:pt x="661" y="1002"/>
                  </a:lnTo>
                  <a:lnTo>
                    <a:pt x="669" y="1002"/>
                  </a:lnTo>
                  <a:lnTo>
                    <a:pt x="669" y="1010"/>
                  </a:lnTo>
                  <a:lnTo>
                    <a:pt x="687" y="1010"/>
                  </a:lnTo>
                  <a:lnTo>
                    <a:pt x="687" y="1020"/>
                  </a:lnTo>
                  <a:lnTo>
                    <a:pt x="693" y="1020"/>
                  </a:lnTo>
                  <a:lnTo>
                    <a:pt x="693" y="1026"/>
                  </a:lnTo>
                  <a:lnTo>
                    <a:pt x="699" y="1026"/>
                  </a:lnTo>
                  <a:lnTo>
                    <a:pt x="699" y="1036"/>
                  </a:lnTo>
                  <a:lnTo>
                    <a:pt x="715" y="1036"/>
                  </a:lnTo>
                  <a:lnTo>
                    <a:pt x="715" y="1050"/>
                  </a:lnTo>
                  <a:lnTo>
                    <a:pt x="729" y="1050"/>
                  </a:lnTo>
                  <a:lnTo>
                    <a:pt x="729" y="1058"/>
                  </a:lnTo>
                  <a:lnTo>
                    <a:pt x="739" y="1058"/>
                  </a:lnTo>
                  <a:lnTo>
                    <a:pt x="739" y="1066"/>
                  </a:lnTo>
                  <a:lnTo>
                    <a:pt x="745" y="1066"/>
                  </a:lnTo>
                  <a:lnTo>
                    <a:pt x="745" y="1074"/>
                  </a:lnTo>
                  <a:lnTo>
                    <a:pt x="757" y="1074"/>
                  </a:lnTo>
                  <a:lnTo>
                    <a:pt x="757" y="1080"/>
                  </a:lnTo>
                  <a:lnTo>
                    <a:pt x="803" y="1080"/>
                  </a:lnTo>
                  <a:lnTo>
                    <a:pt x="803" y="1092"/>
                  </a:lnTo>
                  <a:lnTo>
                    <a:pt x="813" y="1092"/>
                  </a:lnTo>
                  <a:lnTo>
                    <a:pt x="813" y="1102"/>
                  </a:lnTo>
                  <a:lnTo>
                    <a:pt x="823" y="1102"/>
                  </a:lnTo>
                  <a:lnTo>
                    <a:pt x="823" y="1112"/>
                  </a:lnTo>
                  <a:lnTo>
                    <a:pt x="831" y="1112"/>
                  </a:lnTo>
                  <a:lnTo>
                    <a:pt x="831" y="1120"/>
                  </a:lnTo>
                  <a:lnTo>
                    <a:pt x="873" y="1120"/>
                  </a:lnTo>
                  <a:lnTo>
                    <a:pt x="873" y="1132"/>
                  </a:lnTo>
                  <a:lnTo>
                    <a:pt x="881" y="1132"/>
                  </a:lnTo>
                  <a:lnTo>
                    <a:pt x="881" y="1138"/>
                  </a:lnTo>
                  <a:lnTo>
                    <a:pt x="901" y="1138"/>
                  </a:lnTo>
                  <a:lnTo>
                    <a:pt x="901" y="1146"/>
                  </a:lnTo>
                  <a:lnTo>
                    <a:pt x="913" y="1146"/>
                  </a:lnTo>
                  <a:lnTo>
                    <a:pt x="913" y="1162"/>
                  </a:lnTo>
                  <a:lnTo>
                    <a:pt x="923" y="1162"/>
                  </a:lnTo>
                  <a:lnTo>
                    <a:pt x="923" y="1170"/>
                  </a:lnTo>
                  <a:lnTo>
                    <a:pt x="949" y="1170"/>
                  </a:lnTo>
                  <a:lnTo>
                    <a:pt x="949" y="1182"/>
                  </a:lnTo>
                  <a:lnTo>
                    <a:pt x="961" y="1182"/>
                  </a:lnTo>
                  <a:lnTo>
                    <a:pt x="961" y="1194"/>
                  </a:lnTo>
                  <a:lnTo>
                    <a:pt x="971" y="1194"/>
                  </a:lnTo>
                  <a:lnTo>
                    <a:pt x="971" y="1208"/>
                  </a:lnTo>
                  <a:lnTo>
                    <a:pt x="1011" y="1208"/>
                  </a:lnTo>
                  <a:lnTo>
                    <a:pt x="1011" y="1222"/>
                  </a:lnTo>
                  <a:lnTo>
                    <a:pt x="1083" y="1222"/>
                  </a:lnTo>
                  <a:lnTo>
                    <a:pt x="1083" y="1240"/>
                  </a:lnTo>
                  <a:lnTo>
                    <a:pt x="1167" y="1240"/>
                  </a:lnTo>
                  <a:lnTo>
                    <a:pt x="1167" y="1252"/>
                  </a:lnTo>
                  <a:lnTo>
                    <a:pt x="1181" y="1252"/>
                  </a:lnTo>
                  <a:lnTo>
                    <a:pt x="1181" y="1264"/>
                  </a:lnTo>
                  <a:lnTo>
                    <a:pt x="1197" y="1264"/>
                  </a:lnTo>
                  <a:lnTo>
                    <a:pt x="1197" y="1274"/>
                  </a:lnTo>
                  <a:lnTo>
                    <a:pt x="1219" y="1274"/>
                  </a:lnTo>
                  <a:lnTo>
                    <a:pt x="1219" y="1282"/>
                  </a:lnTo>
                  <a:lnTo>
                    <a:pt x="1245" y="1282"/>
                  </a:lnTo>
                  <a:lnTo>
                    <a:pt x="1245" y="1292"/>
                  </a:lnTo>
                  <a:lnTo>
                    <a:pt x="1333" y="1292"/>
                  </a:lnTo>
                  <a:lnTo>
                    <a:pt x="1333" y="1304"/>
                  </a:lnTo>
                  <a:lnTo>
                    <a:pt x="1441" y="1304"/>
                  </a:lnTo>
                  <a:lnTo>
                    <a:pt x="1441" y="1316"/>
                  </a:lnTo>
                  <a:lnTo>
                    <a:pt x="1447" y="1316"/>
                  </a:lnTo>
                  <a:lnTo>
                    <a:pt x="1447" y="1328"/>
                  </a:lnTo>
                  <a:lnTo>
                    <a:pt x="1658" y="1328"/>
                  </a:lnTo>
                  <a:lnTo>
                    <a:pt x="1658" y="1338"/>
                  </a:lnTo>
                  <a:lnTo>
                    <a:pt x="1682" y="1338"/>
                  </a:lnTo>
                  <a:lnTo>
                    <a:pt x="1682" y="1346"/>
                  </a:lnTo>
                  <a:lnTo>
                    <a:pt x="1706" y="1346"/>
                  </a:lnTo>
                  <a:lnTo>
                    <a:pt x="1706" y="1356"/>
                  </a:lnTo>
                  <a:lnTo>
                    <a:pt x="1738" y="1356"/>
                  </a:lnTo>
                  <a:lnTo>
                    <a:pt x="1738" y="1364"/>
                  </a:lnTo>
                  <a:lnTo>
                    <a:pt x="1860" y="1364"/>
                  </a:lnTo>
                  <a:lnTo>
                    <a:pt x="1860" y="1370"/>
                  </a:lnTo>
                  <a:lnTo>
                    <a:pt x="1870" y="1370"/>
                  </a:lnTo>
                  <a:lnTo>
                    <a:pt x="1870" y="1380"/>
                  </a:lnTo>
                  <a:lnTo>
                    <a:pt x="1934" y="1380"/>
                  </a:lnTo>
                  <a:lnTo>
                    <a:pt x="1934" y="1388"/>
                  </a:lnTo>
                  <a:lnTo>
                    <a:pt x="2146" y="1388"/>
                  </a:lnTo>
                  <a:lnTo>
                    <a:pt x="2146" y="1404"/>
                  </a:lnTo>
                  <a:lnTo>
                    <a:pt x="2162" y="1404"/>
                  </a:lnTo>
                  <a:lnTo>
                    <a:pt x="2162" y="1414"/>
                  </a:lnTo>
                  <a:lnTo>
                    <a:pt x="2176" y="1414"/>
                  </a:lnTo>
                  <a:lnTo>
                    <a:pt x="2176" y="1422"/>
                  </a:lnTo>
                  <a:lnTo>
                    <a:pt x="2188" y="1422"/>
                  </a:lnTo>
                  <a:lnTo>
                    <a:pt x="2188" y="1438"/>
                  </a:lnTo>
                  <a:lnTo>
                    <a:pt x="2940" y="1438"/>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4" name="Line 20">
              <a:extLst>
                <a:ext uri="{FF2B5EF4-FFF2-40B4-BE49-F238E27FC236}">
                  <a16:creationId xmlns="" xmlns:a16="http://schemas.microsoft.com/office/drawing/2014/main" id="{F540635F-898B-4F1F-9865-138212FA03DC}"/>
                </a:ext>
              </a:extLst>
            </p:cNvPr>
            <p:cNvSpPr>
              <a:spLocks noChangeShapeType="1"/>
            </p:cNvSpPr>
            <p:nvPr/>
          </p:nvSpPr>
          <p:spPr bwMode="auto">
            <a:xfrm flipV="1">
              <a:off x="2318627" y="37465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5" name="Line 21">
              <a:extLst>
                <a:ext uri="{FF2B5EF4-FFF2-40B4-BE49-F238E27FC236}">
                  <a16:creationId xmlns="" xmlns:a16="http://schemas.microsoft.com/office/drawing/2014/main" id="{29BF6F15-0FBD-4C64-9767-7A7B05AEDF5F}"/>
                </a:ext>
              </a:extLst>
            </p:cNvPr>
            <p:cNvSpPr>
              <a:spLocks noChangeShapeType="1"/>
            </p:cNvSpPr>
            <p:nvPr/>
          </p:nvSpPr>
          <p:spPr bwMode="auto">
            <a:xfrm flipV="1">
              <a:off x="2705977" y="39497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6" name="Line 22">
              <a:extLst>
                <a:ext uri="{FF2B5EF4-FFF2-40B4-BE49-F238E27FC236}">
                  <a16:creationId xmlns="" xmlns:a16="http://schemas.microsoft.com/office/drawing/2014/main" id="{3645F35C-E47A-4B34-8124-53CAE04C5E07}"/>
                </a:ext>
              </a:extLst>
            </p:cNvPr>
            <p:cNvSpPr>
              <a:spLocks noChangeShapeType="1"/>
            </p:cNvSpPr>
            <p:nvPr/>
          </p:nvSpPr>
          <p:spPr bwMode="auto">
            <a:xfrm flipV="1">
              <a:off x="2740902" y="39719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7" name="Line 23">
              <a:extLst>
                <a:ext uri="{FF2B5EF4-FFF2-40B4-BE49-F238E27FC236}">
                  <a16:creationId xmlns="" xmlns:a16="http://schemas.microsoft.com/office/drawing/2014/main" id="{15E633EB-D399-4103-9F0A-620E3B33B5E3}"/>
                </a:ext>
              </a:extLst>
            </p:cNvPr>
            <p:cNvSpPr>
              <a:spLocks noChangeShapeType="1"/>
            </p:cNvSpPr>
            <p:nvPr/>
          </p:nvSpPr>
          <p:spPr bwMode="auto">
            <a:xfrm flipV="1">
              <a:off x="2782177" y="39719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8" name="Line 24">
              <a:extLst>
                <a:ext uri="{FF2B5EF4-FFF2-40B4-BE49-F238E27FC236}">
                  <a16:creationId xmlns="" xmlns:a16="http://schemas.microsoft.com/office/drawing/2014/main" id="{BF119173-D5D5-4DBA-9D91-27885155B3E9}"/>
                </a:ext>
              </a:extLst>
            </p:cNvPr>
            <p:cNvSpPr>
              <a:spLocks noChangeShapeType="1"/>
            </p:cNvSpPr>
            <p:nvPr/>
          </p:nvSpPr>
          <p:spPr bwMode="auto">
            <a:xfrm flipV="1">
              <a:off x="2804402" y="39719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49" name="Line 25">
              <a:extLst>
                <a:ext uri="{FF2B5EF4-FFF2-40B4-BE49-F238E27FC236}">
                  <a16:creationId xmlns="" xmlns:a16="http://schemas.microsoft.com/office/drawing/2014/main" id="{DE1F98EB-5ED0-41A5-9562-2B80D2084157}"/>
                </a:ext>
              </a:extLst>
            </p:cNvPr>
            <p:cNvSpPr>
              <a:spLocks noChangeShapeType="1"/>
            </p:cNvSpPr>
            <p:nvPr/>
          </p:nvSpPr>
          <p:spPr bwMode="auto">
            <a:xfrm flipV="1">
              <a:off x="2912352" y="40005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0" name="Line 26">
              <a:extLst>
                <a:ext uri="{FF2B5EF4-FFF2-40B4-BE49-F238E27FC236}">
                  <a16:creationId xmlns="" xmlns:a16="http://schemas.microsoft.com/office/drawing/2014/main" id="{00D6100E-B85A-4A06-87DB-96831CC662D0}"/>
                </a:ext>
              </a:extLst>
            </p:cNvPr>
            <p:cNvSpPr>
              <a:spLocks noChangeShapeType="1"/>
            </p:cNvSpPr>
            <p:nvPr/>
          </p:nvSpPr>
          <p:spPr bwMode="auto">
            <a:xfrm flipV="1">
              <a:off x="2953627" y="40005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1" name="Line 27">
              <a:extLst>
                <a:ext uri="{FF2B5EF4-FFF2-40B4-BE49-F238E27FC236}">
                  <a16:creationId xmlns="" xmlns:a16="http://schemas.microsoft.com/office/drawing/2014/main" id="{378C0645-F4C9-441D-A27D-59B6BFE1880A}"/>
                </a:ext>
              </a:extLst>
            </p:cNvPr>
            <p:cNvSpPr>
              <a:spLocks noChangeShapeType="1"/>
            </p:cNvSpPr>
            <p:nvPr/>
          </p:nvSpPr>
          <p:spPr bwMode="auto">
            <a:xfrm flipV="1">
              <a:off x="3045702" y="4060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2" name="Line 28">
              <a:extLst>
                <a:ext uri="{FF2B5EF4-FFF2-40B4-BE49-F238E27FC236}">
                  <a16:creationId xmlns="" xmlns:a16="http://schemas.microsoft.com/office/drawing/2014/main" id="{C5E1C7F2-0A93-4496-B64F-ACD38BB5151F}"/>
                </a:ext>
              </a:extLst>
            </p:cNvPr>
            <p:cNvSpPr>
              <a:spLocks noChangeShapeType="1"/>
            </p:cNvSpPr>
            <p:nvPr/>
          </p:nvSpPr>
          <p:spPr bwMode="auto">
            <a:xfrm flipV="1">
              <a:off x="3096502" y="40798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3" name="Line 29">
              <a:extLst>
                <a:ext uri="{FF2B5EF4-FFF2-40B4-BE49-F238E27FC236}">
                  <a16:creationId xmlns="" xmlns:a16="http://schemas.microsoft.com/office/drawing/2014/main" id="{17A8E668-ACFA-458D-8214-7326C6A18902}"/>
                </a:ext>
              </a:extLst>
            </p:cNvPr>
            <p:cNvSpPr>
              <a:spLocks noChangeShapeType="1"/>
            </p:cNvSpPr>
            <p:nvPr/>
          </p:nvSpPr>
          <p:spPr bwMode="auto">
            <a:xfrm flipV="1">
              <a:off x="3163177" y="40798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4" name="Line 30">
              <a:extLst>
                <a:ext uri="{FF2B5EF4-FFF2-40B4-BE49-F238E27FC236}">
                  <a16:creationId xmlns="" xmlns:a16="http://schemas.microsoft.com/office/drawing/2014/main" id="{620F4288-01C6-4E3E-BE5D-A981CE0C4C9F}"/>
                </a:ext>
              </a:extLst>
            </p:cNvPr>
            <p:cNvSpPr>
              <a:spLocks noChangeShapeType="1"/>
            </p:cNvSpPr>
            <p:nvPr/>
          </p:nvSpPr>
          <p:spPr bwMode="auto">
            <a:xfrm flipV="1">
              <a:off x="3223502" y="4083050"/>
              <a:ext cx="0" cy="1111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5" name="Line 31">
              <a:extLst>
                <a:ext uri="{FF2B5EF4-FFF2-40B4-BE49-F238E27FC236}">
                  <a16:creationId xmlns="" xmlns:a16="http://schemas.microsoft.com/office/drawing/2014/main" id="{0FA8F0BE-E13B-4B11-B762-CF1201618376}"/>
                </a:ext>
              </a:extLst>
            </p:cNvPr>
            <p:cNvSpPr>
              <a:spLocks noChangeShapeType="1"/>
            </p:cNvSpPr>
            <p:nvPr/>
          </p:nvSpPr>
          <p:spPr bwMode="auto">
            <a:xfrm flipV="1">
              <a:off x="3239377" y="41021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6" name="Line 32">
              <a:extLst>
                <a:ext uri="{FF2B5EF4-FFF2-40B4-BE49-F238E27FC236}">
                  <a16:creationId xmlns="" xmlns:a16="http://schemas.microsoft.com/office/drawing/2014/main" id="{F5A61316-18F1-4929-998F-F220FC7C0B5E}"/>
                </a:ext>
              </a:extLst>
            </p:cNvPr>
            <p:cNvSpPr>
              <a:spLocks noChangeShapeType="1"/>
            </p:cNvSpPr>
            <p:nvPr/>
          </p:nvSpPr>
          <p:spPr bwMode="auto">
            <a:xfrm flipV="1">
              <a:off x="3293352" y="41021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7" name="Line 33">
              <a:extLst>
                <a:ext uri="{FF2B5EF4-FFF2-40B4-BE49-F238E27FC236}">
                  <a16:creationId xmlns="" xmlns:a16="http://schemas.microsoft.com/office/drawing/2014/main" id="{1F82A113-3607-4B5D-A00B-B9695BB690B9}"/>
                </a:ext>
              </a:extLst>
            </p:cNvPr>
            <p:cNvSpPr>
              <a:spLocks noChangeShapeType="1"/>
            </p:cNvSpPr>
            <p:nvPr/>
          </p:nvSpPr>
          <p:spPr bwMode="auto">
            <a:xfrm flipV="1">
              <a:off x="3369552" y="41021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8" name="Line 34">
              <a:extLst>
                <a:ext uri="{FF2B5EF4-FFF2-40B4-BE49-F238E27FC236}">
                  <a16:creationId xmlns="" xmlns:a16="http://schemas.microsoft.com/office/drawing/2014/main" id="{E20BF7ED-1336-44C8-BC87-ABC4BDE07F8C}"/>
                </a:ext>
              </a:extLst>
            </p:cNvPr>
            <p:cNvSpPr>
              <a:spLocks noChangeShapeType="1"/>
            </p:cNvSpPr>
            <p:nvPr/>
          </p:nvSpPr>
          <p:spPr bwMode="auto">
            <a:xfrm flipV="1">
              <a:off x="3445752" y="41402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59" name="Line 35">
              <a:extLst>
                <a:ext uri="{FF2B5EF4-FFF2-40B4-BE49-F238E27FC236}">
                  <a16:creationId xmlns="" xmlns:a16="http://schemas.microsoft.com/office/drawing/2014/main" id="{40AF2B1E-E87C-4E42-A5CD-470949C220DF}"/>
                </a:ext>
              </a:extLst>
            </p:cNvPr>
            <p:cNvSpPr>
              <a:spLocks noChangeShapeType="1"/>
            </p:cNvSpPr>
            <p:nvPr/>
          </p:nvSpPr>
          <p:spPr bwMode="auto">
            <a:xfrm flipV="1">
              <a:off x="3464802" y="41402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0" name="Line 36">
              <a:extLst>
                <a:ext uri="{FF2B5EF4-FFF2-40B4-BE49-F238E27FC236}">
                  <a16:creationId xmlns="" xmlns:a16="http://schemas.microsoft.com/office/drawing/2014/main" id="{6BAE2507-BDE8-4C18-B2E5-D1D4A098FC29}"/>
                </a:ext>
              </a:extLst>
            </p:cNvPr>
            <p:cNvSpPr>
              <a:spLocks noChangeShapeType="1"/>
            </p:cNvSpPr>
            <p:nvPr/>
          </p:nvSpPr>
          <p:spPr bwMode="auto">
            <a:xfrm flipV="1">
              <a:off x="3506077" y="41402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1" name="Line 37">
              <a:extLst>
                <a:ext uri="{FF2B5EF4-FFF2-40B4-BE49-F238E27FC236}">
                  <a16:creationId xmlns="" xmlns:a16="http://schemas.microsoft.com/office/drawing/2014/main" id="{1CFEDA07-22DA-46FA-8742-4A4DDF587339}"/>
                </a:ext>
              </a:extLst>
            </p:cNvPr>
            <p:cNvSpPr>
              <a:spLocks noChangeShapeType="1"/>
            </p:cNvSpPr>
            <p:nvPr/>
          </p:nvSpPr>
          <p:spPr bwMode="auto">
            <a:xfrm flipV="1">
              <a:off x="3531477" y="41402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2" name="Line 38">
              <a:extLst>
                <a:ext uri="{FF2B5EF4-FFF2-40B4-BE49-F238E27FC236}">
                  <a16:creationId xmlns="" xmlns:a16="http://schemas.microsoft.com/office/drawing/2014/main" id="{6B7D9660-60B1-4842-8F59-45F01032273B}"/>
                </a:ext>
              </a:extLst>
            </p:cNvPr>
            <p:cNvSpPr>
              <a:spLocks noChangeShapeType="1"/>
            </p:cNvSpPr>
            <p:nvPr/>
          </p:nvSpPr>
          <p:spPr bwMode="auto">
            <a:xfrm flipV="1">
              <a:off x="3566402" y="41402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3" name="Line 39">
              <a:extLst>
                <a:ext uri="{FF2B5EF4-FFF2-40B4-BE49-F238E27FC236}">
                  <a16:creationId xmlns="" xmlns:a16="http://schemas.microsoft.com/office/drawing/2014/main" id="{58AC486E-BE20-423C-B25D-0F4592C78CA1}"/>
                </a:ext>
              </a:extLst>
            </p:cNvPr>
            <p:cNvSpPr>
              <a:spLocks noChangeShapeType="1"/>
            </p:cNvSpPr>
            <p:nvPr/>
          </p:nvSpPr>
          <p:spPr bwMode="auto">
            <a:xfrm flipV="1">
              <a:off x="3601327" y="41370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4" name="Line 40">
              <a:extLst>
                <a:ext uri="{FF2B5EF4-FFF2-40B4-BE49-F238E27FC236}">
                  <a16:creationId xmlns="" xmlns:a16="http://schemas.microsoft.com/office/drawing/2014/main" id="{9ED64D97-EC47-41CB-BCA5-F5BEF1B33A74}"/>
                </a:ext>
              </a:extLst>
            </p:cNvPr>
            <p:cNvSpPr>
              <a:spLocks noChangeShapeType="1"/>
            </p:cNvSpPr>
            <p:nvPr/>
          </p:nvSpPr>
          <p:spPr bwMode="auto">
            <a:xfrm flipV="1">
              <a:off x="3623552" y="41370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5" name="Line 41">
              <a:extLst>
                <a:ext uri="{FF2B5EF4-FFF2-40B4-BE49-F238E27FC236}">
                  <a16:creationId xmlns="" xmlns:a16="http://schemas.microsoft.com/office/drawing/2014/main" id="{3459EE25-49C9-40C9-9DC6-D2C2CA81D957}"/>
                </a:ext>
              </a:extLst>
            </p:cNvPr>
            <p:cNvSpPr>
              <a:spLocks noChangeShapeType="1"/>
            </p:cNvSpPr>
            <p:nvPr/>
          </p:nvSpPr>
          <p:spPr bwMode="auto">
            <a:xfrm flipV="1">
              <a:off x="3714039" y="41370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6" name="Line 42">
              <a:extLst>
                <a:ext uri="{FF2B5EF4-FFF2-40B4-BE49-F238E27FC236}">
                  <a16:creationId xmlns="" xmlns:a16="http://schemas.microsoft.com/office/drawing/2014/main" id="{12046FFE-FC22-46E6-AF14-54B849F82C22}"/>
                </a:ext>
              </a:extLst>
            </p:cNvPr>
            <p:cNvSpPr>
              <a:spLocks noChangeShapeType="1"/>
            </p:cNvSpPr>
            <p:nvPr/>
          </p:nvSpPr>
          <p:spPr bwMode="auto">
            <a:xfrm flipV="1">
              <a:off x="3733089" y="41370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7" name="Line 43">
              <a:extLst>
                <a:ext uri="{FF2B5EF4-FFF2-40B4-BE49-F238E27FC236}">
                  <a16:creationId xmlns="" xmlns:a16="http://schemas.microsoft.com/office/drawing/2014/main" id="{59A0D6D1-BB09-43F5-970D-2E60522F7B50}"/>
                </a:ext>
              </a:extLst>
            </p:cNvPr>
            <p:cNvSpPr>
              <a:spLocks noChangeShapeType="1"/>
            </p:cNvSpPr>
            <p:nvPr/>
          </p:nvSpPr>
          <p:spPr bwMode="auto">
            <a:xfrm flipV="1">
              <a:off x="3780714" y="41656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8" name="Line 44">
              <a:extLst>
                <a:ext uri="{FF2B5EF4-FFF2-40B4-BE49-F238E27FC236}">
                  <a16:creationId xmlns="" xmlns:a16="http://schemas.microsoft.com/office/drawing/2014/main" id="{ACCB7139-D087-40A0-94BA-E8E23EB99FA6}"/>
                </a:ext>
              </a:extLst>
            </p:cNvPr>
            <p:cNvSpPr>
              <a:spLocks noChangeShapeType="1"/>
            </p:cNvSpPr>
            <p:nvPr/>
          </p:nvSpPr>
          <p:spPr bwMode="auto">
            <a:xfrm flipV="1">
              <a:off x="3818814" y="41846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69" name="Line 45">
              <a:extLst>
                <a:ext uri="{FF2B5EF4-FFF2-40B4-BE49-F238E27FC236}">
                  <a16:creationId xmlns="" xmlns:a16="http://schemas.microsoft.com/office/drawing/2014/main" id="{0F4686C2-7616-4393-9532-6689D61D5756}"/>
                </a:ext>
              </a:extLst>
            </p:cNvPr>
            <p:cNvSpPr>
              <a:spLocks noChangeShapeType="1"/>
            </p:cNvSpPr>
            <p:nvPr/>
          </p:nvSpPr>
          <p:spPr bwMode="auto">
            <a:xfrm flipV="1">
              <a:off x="3872789" y="4194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0" name="Line 46">
              <a:extLst>
                <a:ext uri="{FF2B5EF4-FFF2-40B4-BE49-F238E27FC236}">
                  <a16:creationId xmlns="" xmlns:a16="http://schemas.microsoft.com/office/drawing/2014/main" id="{62A50E91-D640-4122-A883-665BB1519403}"/>
                </a:ext>
              </a:extLst>
            </p:cNvPr>
            <p:cNvSpPr>
              <a:spLocks noChangeShapeType="1"/>
            </p:cNvSpPr>
            <p:nvPr/>
          </p:nvSpPr>
          <p:spPr bwMode="auto">
            <a:xfrm flipV="1">
              <a:off x="3936289" y="4194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1" name="Line 47">
              <a:extLst>
                <a:ext uri="{FF2B5EF4-FFF2-40B4-BE49-F238E27FC236}">
                  <a16:creationId xmlns="" xmlns:a16="http://schemas.microsoft.com/office/drawing/2014/main" id="{D5728A18-56B6-4083-8125-65FDD2A7BF16}"/>
                </a:ext>
              </a:extLst>
            </p:cNvPr>
            <p:cNvSpPr>
              <a:spLocks noChangeShapeType="1"/>
            </p:cNvSpPr>
            <p:nvPr/>
          </p:nvSpPr>
          <p:spPr bwMode="auto">
            <a:xfrm flipV="1">
              <a:off x="3990264" y="4194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2" name="Line 48">
              <a:extLst>
                <a:ext uri="{FF2B5EF4-FFF2-40B4-BE49-F238E27FC236}">
                  <a16:creationId xmlns="" xmlns:a16="http://schemas.microsoft.com/office/drawing/2014/main" id="{2A633328-DA52-4151-BB7B-E81E6BBE1301}"/>
                </a:ext>
              </a:extLst>
            </p:cNvPr>
            <p:cNvSpPr>
              <a:spLocks noChangeShapeType="1"/>
            </p:cNvSpPr>
            <p:nvPr/>
          </p:nvSpPr>
          <p:spPr bwMode="auto">
            <a:xfrm flipV="1">
              <a:off x="4050589" y="4194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3" name="Line 49">
              <a:extLst>
                <a:ext uri="{FF2B5EF4-FFF2-40B4-BE49-F238E27FC236}">
                  <a16:creationId xmlns="" xmlns:a16="http://schemas.microsoft.com/office/drawing/2014/main" id="{B742F993-C75D-4D83-9B82-4B6DF1D4C983}"/>
                </a:ext>
              </a:extLst>
            </p:cNvPr>
            <p:cNvSpPr>
              <a:spLocks noChangeShapeType="1"/>
            </p:cNvSpPr>
            <p:nvPr/>
          </p:nvSpPr>
          <p:spPr bwMode="auto">
            <a:xfrm flipV="1">
              <a:off x="4079164" y="42195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4" name="Line 50">
              <a:extLst>
                <a:ext uri="{FF2B5EF4-FFF2-40B4-BE49-F238E27FC236}">
                  <a16:creationId xmlns="" xmlns:a16="http://schemas.microsoft.com/office/drawing/2014/main" id="{51DE781F-B25A-4D2E-BA0E-90D94035FF1B}"/>
                </a:ext>
              </a:extLst>
            </p:cNvPr>
            <p:cNvSpPr>
              <a:spLocks noChangeShapeType="1"/>
            </p:cNvSpPr>
            <p:nvPr/>
          </p:nvSpPr>
          <p:spPr bwMode="auto">
            <a:xfrm flipV="1">
              <a:off x="418393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5" name="Line 51">
              <a:extLst>
                <a:ext uri="{FF2B5EF4-FFF2-40B4-BE49-F238E27FC236}">
                  <a16:creationId xmlns="" xmlns:a16="http://schemas.microsoft.com/office/drawing/2014/main" id="{87AF3110-85A5-4977-B208-5F27F3D915F4}"/>
                </a:ext>
              </a:extLst>
            </p:cNvPr>
            <p:cNvSpPr>
              <a:spLocks noChangeShapeType="1"/>
            </p:cNvSpPr>
            <p:nvPr/>
          </p:nvSpPr>
          <p:spPr bwMode="auto">
            <a:xfrm flipV="1">
              <a:off x="422838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6" name="Line 52">
              <a:extLst>
                <a:ext uri="{FF2B5EF4-FFF2-40B4-BE49-F238E27FC236}">
                  <a16:creationId xmlns="" xmlns:a16="http://schemas.microsoft.com/office/drawing/2014/main" id="{7AF99A5C-8615-40C0-AB03-BFF81BD60EF7}"/>
                </a:ext>
              </a:extLst>
            </p:cNvPr>
            <p:cNvSpPr>
              <a:spLocks noChangeShapeType="1"/>
            </p:cNvSpPr>
            <p:nvPr/>
          </p:nvSpPr>
          <p:spPr bwMode="auto">
            <a:xfrm flipV="1">
              <a:off x="428553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7" name="Line 53">
              <a:extLst>
                <a:ext uri="{FF2B5EF4-FFF2-40B4-BE49-F238E27FC236}">
                  <a16:creationId xmlns="" xmlns:a16="http://schemas.microsoft.com/office/drawing/2014/main" id="{5F3D0151-5B38-4485-AE0A-73FA218F821F}"/>
                </a:ext>
              </a:extLst>
            </p:cNvPr>
            <p:cNvSpPr>
              <a:spLocks noChangeShapeType="1"/>
            </p:cNvSpPr>
            <p:nvPr/>
          </p:nvSpPr>
          <p:spPr bwMode="auto">
            <a:xfrm flipV="1">
              <a:off x="432998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8" name="Line 54">
              <a:extLst>
                <a:ext uri="{FF2B5EF4-FFF2-40B4-BE49-F238E27FC236}">
                  <a16:creationId xmlns="" xmlns:a16="http://schemas.microsoft.com/office/drawing/2014/main" id="{E2E095AA-011F-4515-9FF4-AA6466EC419F}"/>
                </a:ext>
              </a:extLst>
            </p:cNvPr>
            <p:cNvSpPr>
              <a:spLocks noChangeShapeType="1"/>
            </p:cNvSpPr>
            <p:nvPr/>
          </p:nvSpPr>
          <p:spPr bwMode="auto">
            <a:xfrm flipV="1">
              <a:off x="439983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79" name="Line 55">
              <a:extLst>
                <a:ext uri="{FF2B5EF4-FFF2-40B4-BE49-F238E27FC236}">
                  <a16:creationId xmlns="" xmlns:a16="http://schemas.microsoft.com/office/drawing/2014/main" id="{7BAF6CFB-7844-4BC9-8ABE-2764FF2AE0B6}"/>
                </a:ext>
              </a:extLst>
            </p:cNvPr>
            <p:cNvSpPr>
              <a:spLocks noChangeShapeType="1"/>
            </p:cNvSpPr>
            <p:nvPr/>
          </p:nvSpPr>
          <p:spPr bwMode="auto">
            <a:xfrm flipV="1">
              <a:off x="443793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0" name="Line 56">
              <a:extLst>
                <a:ext uri="{FF2B5EF4-FFF2-40B4-BE49-F238E27FC236}">
                  <a16:creationId xmlns="" xmlns:a16="http://schemas.microsoft.com/office/drawing/2014/main" id="{DD8CD58A-9327-4C74-B7FF-47CB56D2E416}"/>
                </a:ext>
              </a:extLst>
            </p:cNvPr>
            <p:cNvSpPr>
              <a:spLocks noChangeShapeType="1"/>
            </p:cNvSpPr>
            <p:nvPr/>
          </p:nvSpPr>
          <p:spPr bwMode="auto">
            <a:xfrm flipV="1">
              <a:off x="447603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1" name="Line 57">
              <a:extLst>
                <a:ext uri="{FF2B5EF4-FFF2-40B4-BE49-F238E27FC236}">
                  <a16:creationId xmlns="" xmlns:a16="http://schemas.microsoft.com/office/drawing/2014/main" id="{CBAD1CDE-B57F-4DC6-A612-9746BBBD0AC4}"/>
                </a:ext>
              </a:extLst>
            </p:cNvPr>
            <p:cNvSpPr>
              <a:spLocks noChangeShapeType="1"/>
            </p:cNvSpPr>
            <p:nvPr/>
          </p:nvSpPr>
          <p:spPr bwMode="auto">
            <a:xfrm flipV="1">
              <a:off x="449508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2" name="Line 58">
              <a:extLst>
                <a:ext uri="{FF2B5EF4-FFF2-40B4-BE49-F238E27FC236}">
                  <a16:creationId xmlns="" xmlns:a16="http://schemas.microsoft.com/office/drawing/2014/main" id="{0A08DE55-7EB3-42CC-B54F-C1768C8A7F2C}"/>
                </a:ext>
              </a:extLst>
            </p:cNvPr>
            <p:cNvSpPr>
              <a:spLocks noChangeShapeType="1"/>
            </p:cNvSpPr>
            <p:nvPr/>
          </p:nvSpPr>
          <p:spPr bwMode="auto">
            <a:xfrm flipV="1">
              <a:off x="45998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3" name="Line 59">
              <a:extLst>
                <a:ext uri="{FF2B5EF4-FFF2-40B4-BE49-F238E27FC236}">
                  <a16:creationId xmlns="" xmlns:a16="http://schemas.microsoft.com/office/drawing/2014/main" id="{D9E47A15-F6D3-49A6-868F-0D1C16BDA4CF}"/>
                </a:ext>
              </a:extLst>
            </p:cNvPr>
            <p:cNvSpPr>
              <a:spLocks noChangeShapeType="1"/>
            </p:cNvSpPr>
            <p:nvPr/>
          </p:nvSpPr>
          <p:spPr bwMode="auto">
            <a:xfrm flipV="1">
              <a:off x="46379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4" name="Line 60">
              <a:extLst>
                <a:ext uri="{FF2B5EF4-FFF2-40B4-BE49-F238E27FC236}">
                  <a16:creationId xmlns="" xmlns:a16="http://schemas.microsoft.com/office/drawing/2014/main" id="{8305B34B-17AB-4EAF-9107-BED793D5D955}"/>
                </a:ext>
              </a:extLst>
            </p:cNvPr>
            <p:cNvSpPr>
              <a:spLocks noChangeShapeType="1"/>
            </p:cNvSpPr>
            <p:nvPr/>
          </p:nvSpPr>
          <p:spPr bwMode="auto">
            <a:xfrm flipV="1">
              <a:off x="46633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5" name="Line 61">
              <a:extLst>
                <a:ext uri="{FF2B5EF4-FFF2-40B4-BE49-F238E27FC236}">
                  <a16:creationId xmlns="" xmlns:a16="http://schemas.microsoft.com/office/drawing/2014/main" id="{B4D4294E-C6A1-41AB-B3B2-B2729F93F69C}"/>
                </a:ext>
              </a:extLst>
            </p:cNvPr>
            <p:cNvSpPr>
              <a:spLocks noChangeShapeType="1"/>
            </p:cNvSpPr>
            <p:nvPr/>
          </p:nvSpPr>
          <p:spPr bwMode="auto">
            <a:xfrm flipV="1">
              <a:off x="468241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6" name="Line 62">
              <a:extLst>
                <a:ext uri="{FF2B5EF4-FFF2-40B4-BE49-F238E27FC236}">
                  <a16:creationId xmlns="" xmlns:a16="http://schemas.microsoft.com/office/drawing/2014/main" id="{621D94D5-3FFB-4C39-8D55-E2D010C882D4}"/>
                </a:ext>
              </a:extLst>
            </p:cNvPr>
            <p:cNvSpPr>
              <a:spLocks noChangeShapeType="1"/>
            </p:cNvSpPr>
            <p:nvPr/>
          </p:nvSpPr>
          <p:spPr bwMode="auto">
            <a:xfrm flipV="1">
              <a:off x="47173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7" name="Line 63">
              <a:extLst>
                <a:ext uri="{FF2B5EF4-FFF2-40B4-BE49-F238E27FC236}">
                  <a16:creationId xmlns="" xmlns:a16="http://schemas.microsoft.com/office/drawing/2014/main" id="{C9E685AE-FA84-4912-B36D-6E5E729E1A08}"/>
                </a:ext>
              </a:extLst>
            </p:cNvPr>
            <p:cNvSpPr>
              <a:spLocks noChangeShapeType="1"/>
            </p:cNvSpPr>
            <p:nvPr/>
          </p:nvSpPr>
          <p:spPr bwMode="auto">
            <a:xfrm flipV="1">
              <a:off x="47776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8" name="Line 64">
              <a:extLst>
                <a:ext uri="{FF2B5EF4-FFF2-40B4-BE49-F238E27FC236}">
                  <a16:creationId xmlns="" xmlns:a16="http://schemas.microsoft.com/office/drawing/2014/main" id="{B255C0A4-8921-4F4E-ACFD-396A76939C9A}"/>
                </a:ext>
              </a:extLst>
            </p:cNvPr>
            <p:cNvSpPr>
              <a:spLocks noChangeShapeType="1"/>
            </p:cNvSpPr>
            <p:nvPr/>
          </p:nvSpPr>
          <p:spPr bwMode="auto">
            <a:xfrm flipV="1">
              <a:off x="47903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89" name="Line 65">
              <a:extLst>
                <a:ext uri="{FF2B5EF4-FFF2-40B4-BE49-F238E27FC236}">
                  <a16:creationId xmlns="" xmlns:a16="http://schemas.microsoft.com/office/drawing/2014/main" id="{8C24865F-D432-4E87-88E5-4E6BA551E28C}"/>
                </a:ext>
              </a:extLst>
            </p:cNvPr>
            <p:cNvSpPr>
              <a:spLocks noChangeShapeType="1"/>
            </p:cNvSpPr>
            <p:nvPr/>
          </p:nvSpPr>
          <p:spPr bwMode="auto">
            <a:xfrm flipV="1">
              <a:off x="48570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0" name="Line 66">
              <a:extLst>
                <a:ext uri="{FF2B5EF4-FFF2-40B4-BE49-F238E27FC236}">
                  <a16:creationId xmlns="" xmlns:a16="http://schemas.microsoft.com/office/drawing/2014/main" id="{C3773575-723E-459C-8D8D-876B58798E4C}"/>
                </a:ext>
              </a:extLst>
            </p:cNvPr>
            <p:cNvSpPr>
              <a:spLocks noChangeShapeType="1"/>
            </p:cNvSpPr>
            <p:nvPr/>
          </p:nvSpPr>
          <p:spPr bwMode="auto">
            <a:xfrm flipV="1">
              <a:off x="48951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1" name="Line 67">
              <a:extLst>
                <a:ext uri="{FF2B5EF4-FFF2-40B4-BE49-F238E27FC236}">
                  <a16:creationId xmlns="" xmlns:a16="http://schemas.microsoft.com/office/drawing/2014/main" id="{6E80B70F-22D2-4AD1-AC1B-624A075F24A0}"/>
                </a:ext>
              </a:extLst>
            </p:cNvPr>
            <p:cNvSpPr>
              <a:spLocks noChangeShapeType="1"/>
            </p:cNvSpPr>
            <p:nvPr/>
          </p:nvSpPr>
          <p:spPr bwMode="auto">
            <a:xfrm flipV="1">
              <a:off x="492688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2" name="Line 68">
              <a:extLst>
                <a:ext uri="{FF2B5EF4-FFF2-40B4-BE49-F238E27FC236}">
                  <a16:creationId xmlns="" xmlns:a16="http://schemas.microsoft.com/office/drawing/2014/main" id="{68C380AC-EE8B-4834-B37C-900B1BAF75C6}"/>
                </a:ext>
              </a:extLst>
            </p:cNvPr>
            <p:cNvSpPr>
              <a:spLocks noChangeShapeType="1"/>
            </p:cNvSpPr>
            <p:nvPr/>
          </p:nvSpPr>
          <p:spPr bwMode="auto">
            <a:xfrm flipV="1">
              <a:off x="496498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3" name="Line 69">
              <a:extLst>
                <a:ext uri="{FF2B5EF4-FFF2-40B4-BE49-F238E27FC236}">
                  <a16:creationId xmlns="" xmlns:a16="http://schemas.microsoft.com/office/drawing/2014/main" id="{3DCE3ED2-F986-4B07-98B3-244F5BDF1184}"/>
                </a:ext>
              </a:extLst>
            </p:cNvPr>
            <p:cNvSpPr>
              <a:spLocks noChangeShapeType="1"/>
            </p:cNvSpPr>
            <p:nvPr/>
          </p:nvSpPr>
          <p:spPr bwMode="auto">
            <a:xfrm flipV="1">
              <a:off x="501261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4" name="Line 70">
              <a:extLst>
                <a:ext uri="{FF2B5EF4-FFF2-40B4-BE49-F238E27FC236}">
                  <a16:creationId xmlns="" xmlns:a16="http://schemas.microsoft.com/office/drawing/2014/main" id="{3089D0A2-42EC-4C88-AE79-87576DB06C74}"/>
                </a:ext>
              </a:extLst>
            </p:cNvPr>
            <p:cNvSpPr>
              <a:spLocks noChangeShapeType="1"/>
            </p:cNvSpPr>
            <p:nvPr/>
          </p:nvSpPr>
          <p:spPr bwMode="auto">
            <a:xfrm flipV="1">
              <a:off x="50602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5" name="Line 71">
              <a:extLst>
                <a:ext uri="{FF2B5EF4-FFF2-40B4-BE49-F238E27FC236}">
                  <a16:creationId xmlns="" xmlns:a16="http://schemas.microsoft.com/office/drawing/2014/main" id="{F9E1CEBB-ED9C-4828-A753-FB54831781FF}"/>
                </a:ext>
              </a:extLst>
            </p:cNvPr>
            <p:cNvSpPr>
              <a:spLocks noChangeShapeType="1"/>
            </p:cNvSpPr>
            <p:nvPr/>
          </p:nvSpPr>
          <p:spPr bwMode="auto">
            <a:xfrm flipV="1">
              <a:off x="514278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6" name="Line 72">
              <a:extLst>
                <a:ext uri="{FF2B5EF4-FFF2-40B4-BE49-F238E27FC236}">
                  <a16:creationId xmlns="" xmlns:a16="http://schemas.microsoft.com/office/drawing/2014/main" id="{FA2FEE38-2DE1-472E-B0A0-F2ABBF02F4C4}"/>
                </a:ext>
              </a:extLst>
            </p:cNvPr>
            <p:cNvSpPr>
              <a:spLocks noChangeShapeType="1"/>
            </p:cNvSpPr>
            <p:nvPr/>
          </p:nvSpPr>
          <p:spPr bwMode="auto">
            <a:xfrm flipV="1">
              <a:off x="52126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7" name="Line 73">
              <a:extLst>
                <a:ext uri="{FF2B5EF4-FFF2-40B4-BE49-F238E27FC236}">
                  <a16:creationId xmlns="" xmlns:a16="http://schemas.microsoft.com/office/drawing/2014/main" id="{24D9D441-FCB0-4876-9DE7-2286CBA39378}"/>
                </a:ext>
              </a:extLst>
            </p:cNvPr>
            <p:cNvSpPr>
              <a:spLocks noChangeShapeType="1"/>
            </p:cNvSpPr>
            <p:nvPr/>
          </p:nvSpPr>
          <p:spPr bwMode="auto">
            <a:xfrm flipV="1">
              <a:off x="530471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8" name="Line 74">
              <a:extLst>
                <a:ext uri="{FF2B5EF4-FFF2-40B4-BE49-F238E27FC236}">
                  <a16:creationId xmlns="" xmlns:a16="http://schemas.microsoft.com/office/drawing/2014/main" id="{A9F757B3-F5FA-4219-B627-4B5DC23BE951}"/>
                </a:ext>
              </a:extLst>
            </p:cNvPr>
            <p:cNvSpPr>
              <a:spLocks noChangeShapeType="1"/>
            </p:cNvSpPr>
            <p:nvPr/>
          </p:nvSpPr>
          <p:spPr bwMode="auto">
            <a:xfrm flipV="1">
              <a:off x="54793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399" name="Line 75">
              <a:extLst>
                <a:ext uri="{FF2B5EF4-FFF2-40B4-BE49-F238E27FC236}">
                  <a16:creationId xmlns="" xmlns:a16="http://schemas.microsoft.com/office/drawing/2014/main" id="{9517DA7B-8CFD-4F91-BA15-9CE28FB41BDB}"/>
                </a:ext>
              </a:extLst>
            </p:cNvPr>
            <p:cNvSpPr>
              <a:spLocks noChangeShapeType="1"/>
            </p:cNvSpPr>
            <p:nvPr/>
          </p:nvSpPr>
          <p:spPr bwMode="auto">
            <a:xfrm flipV="1">
              <a:off x="55174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0" name="Line 76">
              <a:extLst>
                <a:ext uri="{FF2B5EF4-FFF2-40B4-BE49-F238E27FC236}">
                  <a16:creationId xmlns="" xmlns:a16="http://schemas.microsoft.com/office/drawing/2014/main" id="{7B7247FC-8C4A-4EC2-900C-6CDE7D6B4021}"/>
                </a:ext>
              </a:extLst>
            </p:cNvPr>
            <p:cNvSpPr>
              <a:spLocks noChangeShapeType="1"/>
            </p:cNvSpPr>
            <p:nvPr/>
          </p:nvSpPr>
          <p:spPr bwMode="auto">
            <a:xfrm flipV="1">
              <a:off x="56444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1" name="Line 77">
              <a:extLst>
                <a:ext uri="{FF2B5EF4-FFF2-40B4-BE49-F238E27FC236}">
                  <a16:creationId xmlns="" xmlns:a16="http://schemas.microsoft.com/office/drawing/2014/main" id="{F3B71E0E-FD94-4AC4-A774-52276FE427D2}"/>
                </a:ext>
              </a:extLst>
            </p:cNvPr>
            <p:cNvSpPr>
              <a:spLocks noChangeShapeType="1"/>
            </p:cNvSpPr>
            <p:nvPr/>
          </p:nvSpPr>
          <p:spPr bwMode="auto">
            <a:xfrm flipV="1">
              <a:off x="56793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2" name="Line 78">
              <a:extLst>
                <a:ext uri="{FF2B5EF4-FFF2-40B4-BE49-F238E27FC236}">
                  <a16:creationId xmlns="" xmlns:a16="http://schemas.microsoft.com/office/drawing/2014/main" id="{FC26C14C-99C9-4835-B241-DFD822CF87DF}"/>
                </a:ext>
              </a:extLst>
            </p:cNvPr>
            <p:cNvSpPr>
              <a:spLocks noChangeShapeType="1"/>
            </p:cNvSpPr>
            <p:nvPr/>
          </p:nvSpPr>
          <p:spPr bwMode="auto">
            <a:xfrm flipV="1">
              <a:off x="572381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3" name="Line 79">
              <a:extLst>
                <a:ext uri="{FF2B5EF4-FFF2-40B4-BE49-F238E27FC236}">
                  <a16:creationId xmlns="" xmlns:a16="http://schemas.microsoft.com/office/drawing/2014/main" id="{EAB36712-2825-4B79-8B9C-C8C299FAE6C2}"/>
                </a:ext>
              </a:extLst>
            </p:cNvPr>
            <p:cNvSpPr>
              <a:spLocks noChangeShapeType="1"/>
            </p:cNvSpPr>
            <p:nvPr/>
          </p:nvSpPr>
          <p:spPr bwMode="auto">
            <a:xfrm flipV="1">
              <a:off x="577778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grpSp>
      <p:grpSp>
        <p:nvGrpSpPr>
          <p:cNvPr id="404" name="Group 403">
            <a:extLst>
              <a:ext uri="{FF2B5EF4-FFF2-40B4-BE49-F238E27FC236}">
                <a16:creationId xmlns="" xmlns:a16="http://schemas.microsoft.com/office/drawing/2014/main" id="{664A18F8-48F0-4F8A-BFF6-9A7091287003}"/>
              </a:ext>
            </a:extLst>
          </p:cNvPr>
          <p:cNvGrpSpPr/>
          <p:nvPr/>
        </p:nvGrpSpPr>
        <p:grpSpPr>
          <a:xfrm>
            <a:off x="1110539" y="1935363"/>
            <a:ext cx="4849813" cy="2054225"/>
            <a:chOff x="1110539" y="2085975"/>
            <a:chExt cx="4849813" cy="2054225"/>
          </a:xfrm>
        </p:grpSpPr>
        <p:sp>
          <p:nvSpPr>
            <p:cNvPr id="405" name="Freeform 80">
              <a:extLst>
                <a:ext uri="{FF2B5EF4-FFF2-40B4-BE49-F238E27FC236}">
                  <a16:creationId xmlns="" xmlns:a16="http://schemas.microsoft.com/office/drawing/2014/main" id="{465D00CB-1E05-4656-A76D-BFC7221610B1}"/>
                </a:ext>
              </a:extLst>
            </p:cNvPr>
            <p:cNvSpPr>
              <a:spLocks/>
            </p:cNvSpPr>
            <p:nvPr/>
          </p:nvSpPr>
          <p:spPr bwMode="auto">
            <a:xfrm>
              <a:off x="1110539" y="2085975"/>
              <a:ext cx="4849813" cy="2000250"/>
            </a:xfrm>
            <a:custGeom>
              <a:avLst/>
              <a:gdLst>
                <a:gd name="T0" fmla="*/ 38 w 3055"/>
                <a:gd name="T1" fmla="*/ 16 h 1260"/>
                <a:gd name="T2" fmla="*/ 74 w 3055"/>
                <a:gd name="T3" fmla="*/ 28 h 1260"/>
                <a:gd name="T4" fmla="*/ 88 w 3055"/>
                <a:gd name="T5" fmla="*/ 62 h 1260"/>
                <a:gd name="T6" fmla="*/ 114 w 3055"/>
                <a:gd name="T7" fmla="*/ 90 h 1260"/>
                <a:gd name="T8" fmla="*/ 120 w 3055"/>
                <a:gd name="T9" fmla="*/ 126 h 1260"/>
                <a:gd name="T10" fmla="*/ 136 w 3055"/>
                <a:gd name="T11" fmla="*/ 148 h 1260"/>
                <a:gd name="T12" fmla="*/ 146 w 3055"/>
                <a:gd name="T13" fmla="*/ 194 h 1260"/>
                <a:gd name="T14" fmla="*/ 189 w 3055"/>
                <a:gd name="T15" fmla="*/ 212 h 1260"/>
                <a:gd name="T16" fmla="*/ 197 w 3055"/>
                <a:gd name="T17" fmla="*/ 240 h 1260"/>
                <a:gd name="T18" fmla="*/ 211 w 3055"/>
                <a:gd name="T19" fmla="*/ 260 h 1260"/>
                <a:gd name="T20" fmla="*/ 225 w 3055"/>
                <a:gd name="T21" fmla="*/ 316 h 1260"/>
                <a:gd name="T22" fmla="*/ 267 w 3055"/>
                <a:gd name="T23" fmla="*/ 336 h 1260"/>
                <a:gd name="T24" fmla="*/ 285 w 3055"/>
                <a:gd name="T25" fmla="*/ 354 h 1260"/>
                <a:gd name="T26" fmla="*/ 305 w 3055"/>
                <a:gd name="T27" fmla="*/ 378 h 1260"/>
                <a:gd name="T28" fmla="*/ 329 w 3055"/>
                <a:gd name="T29" fmla="*/ 436 h 1260"/>
                <a:gd name="T30" fmla="*/ 347 w 3055"/>
                <a:gd name="T31" fmla="*/ 452 h 1260"/>
                <a:gd name="T32" fmla="*/ 355 w 3055"/>
                <a:gd name="T33" fmla="*/ 482 h 1260"/>
                <a:gd name="T34" fmla="*/ 367 w 3055"/>
                <a:gd name="T35" fmla="*/ 494 h 1260"/>
                <a:gd name="T36" fmla="*/ 375 w 3055"/>
                <a:gd name="T37" fmla="*/ 526 h 1260"/>
                <a:gd name="T38" fmla="*/ 421 w 3055"/>
                <a:gd name="T39" fmla="*/ 542 h 1260"/>
                <a:gd name="T40" fmla="*/ 427 w 3055"/>
                <a:gd name="T41" fmla="*/ 574 h 1260"/>
                <a:gd name="T42" fmla="*/ 447 w 3055"/>
                <a:gd name="T43" fmla="*/ 588 h 1260"/>
                <a:gd name="T44" fmla="*/ 459 w 3055"/>
                <a:gd name="T45" fmla="*/ 616 h 1260"/>
                <a:gd name="T46" fmla="*/ 493 w 3055"/>
                <a:gd name="T47" fmla="*/ 632 h 1260"/>
                <a:gd name="T48" fmla="*/ 503 w 3055"/>
                <a:gd name="T49" fmla="*/ 666 h 1260"/>
                <a:gd name="T50" fmla="*/ 539 w 3055"/>
                <a:gd name="T51" fmla="*/ 678 h 1260"/>
                <a:gd name="T52" fmla="*/ 549 w 3055"/>
                <a:gd name="T53" fmla="*/ 702 h 1260"/>
                <a:gd name="T54" fmla="*/ 583 w 3055"/>
                <a:gd name="T55" fmla="*/ 716 h 1260"/>
                <a:gd name="T56" fmla="*/ 607 w 3055"/>
                <a:gd name="T57" fmla="*/ 750 h 1260"/>
                <a:gd name="T58" fmla="*/ 625 w 3055"/>
                <a:gd name="T59" fmla="*/ 768 h 1260"/>
                <a:gd name="T60" fmla="*/ 675 w 3055"/>
                <a:gd name="T61" fmla="*/ 802 h 1260"/>
                <a:gd name="T62" fmla="*/ 715 w 3055"/>
                <a:gd name="T63" fmla="*/ 818 h 1260"/>
                <a:gd name="T64" fmla="*/ 729 w 3055"/>
                <a:gd name="T65" fmla="*/ 848 h 1260"/>
                <a:gd name="T66" fmla="*/ 749 w 3055"/>
                <a:gd name="T67" fmla="*/ 858 h 1260"/>
                <a:gd name="T68" fmla="*/ 771 w 3055"/>
                <a:gd name="T69" fmla="*/ 892 h 1260"/>
                <a:gd name="T70" fmla="*/ 833 w 3055"/>
                <a:gd name="T71" fmla="*/ 906 h 1260"/>
                <a:gd name="T72" fmla="*/ 851 w 3055"/>
                <a:gd name="T73" fmla="*/ 930 h 1260"/>
                <a:gd name="T74" fmla="*/ 901 w 3055"/>
                <a:gd name="T75" fmla="*/ 946 h 1260"/>
                <a:gd name="T76" fmla="*/ 995 w 3055"/>
                <a:gd name="T77" fmla="*/ 986 h 1260"/>
                <a:gd name="T78" fmla="*/ 1095 w 3055"/>
                <a:gd name="T79" fmla="*/ 998 h 1260"/>
                <a:gd name="T80" fmla="*/ 1121 w 3055"/>
                <a:gd name="T81" fmla="*/ 1028 h 1260"/>
                <a:gd name="T82" fmla="*/ 1205 w 3055"/>
                <a:gd name="T83" fmla="*/ 1036 h 1260"/>
                <a:gd name="T84" fmla="*/ 1247 w 3055"/>
                <a:gd name="T85" fmla="*/ 1086 h 1260"/>
                <a:gd name="T86" fmla="*/ 1379 w 3055"/>
                <a:gd name="T87" fmla="*/ 1100 h 1260"/>
                <a:gd name="T88" fmla="*/ 1395 w 3055"/>
                <a:gd name="T89" fmla="*/ 1124 h 1260"/>
                <a:gd name="T90" fmla="*/ 1596 w 3055"/>
                <a:gd name="T91" fmla="*/ 1134 h 1260"/>
                <a:gd name="T92" fmla="*/ 1632 w 3055"/>
                <a:gd name="T93" fmla="*/ 1156 h 1260"/>
                <a:gd name="T94" fmla="*/ 2028 w 3055"/>
                <a:gd name="T95" fmla="*/ 1174 h 1260"/>
                <a:gd name="T96" fmla="*/ 2148 w 3055"/>
                <a:gd name="T97" fmla="*/ 1210 h 1260"/>
                <a:gd name="T98" fmla="*/ 2450 w 3055"/>
                <a:gd name="T99" fmla="*/ 1236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5" h="1260">
                  <a:moveTo>
                    <a:pt x="0" y="0"/>
                  </a:moveTo>
                  <a:lnTo>
                    <a:pt x="38" y="0"/>
                  </a:lnTo>
                  <a:lnTo>
                    <a:pt x="38" y="16"/>
                  </a:lnTo>
                  <a:lnTo>
                    <a:pt x="60" y="16"/>
                  </a:lnTo>
                  <a:lnTo>
                    <a:pt x="60" y="28"/>
                  </a:lnTo>
                  <a:lnTo>
                    <a:pt x="74" y="28"/>
                  </a:lnTo>
                  <a:lnTo>
                    <a:pt x="74" y="52"/>
                  </a:lnTo>
                  <a:lnTo>
                    <a:pt x="88" y="52"/>
                  </a:lnTo>
                  <a:lnTo>
                    <a:pt x="88" y="62"/>
                  </a:lnTo>
                  <a:lnTo>
                    <a:pt x="98" y="62"/>
                  </a:lnTo>
                  <a:lnTo>
                    <a:pt x="98" y="90"/>
                  </a:lnTo>
                  <a:lnTo>
                    <a:pt x="114" y="90"/>
                  </a:lnTo>
                  <a:lnTo>
                    <a:pt x="114" y="100"/>
                  </a:lnTo>
                  <a:lnTo>
                    <a:pt x="120" y="100"/>
                  </a:lnTo>
                  <a:lnTo>
                    <a:pt x="120" y="126"/>
                  </a:lnTo>
                  <a:lnTo>
                    <a:pt x="130" y="126"/>
                  </a:lnTo>
                  <a:lnTo>
                    <a:pt x="130" y="148"/>
                  </a:lnTo>
                  <a:lnTo>
                    <a:pt x="136" y="148"/>
                  </a:lnTo>
                  <a:lnTo>
                    <a:pt x="136" y="178"/>
                  </a:lnTo>
                  <a:lnTo>
                    <a:pt x="146" y="178"/>
                  </a:lnTo>
                  <a:lnTo>
                    <a:pt x="146" y="194"/>
                  </a:lnTo>
                  <a:lnTo>
                    <a:pt x="177" y="194"/>
                  </a:lnTo>
                  <a:lnTo>
                    <a:pt x="177" y="212"/>
                  </a:lnTo>
                  <a:lnTo>
                    <a:pt x="189" y="212"/>
                  </a:lnTo>
                  <a:lnTo>
                    <a:pt x="189" y="222"/>
                  </a:lnTo>
                  <a:lnTo>
                    <a:pt x="197" y="222"/>
                  </a:lnTo>
                  <a:lnTo>
                    <a:pt x="197" y="240"/>
                  </a:lnTo>
                  <a:lnTo>
                    <a:pt x="205" y="240"/>
                  </a:lnTo>
                  <a:lnTo>
                    <a:pt x="205" y="260"/>
                  </a:lnTo>
                  <a:lnTo>
                    <a:pt x="211" y="260"/>
                  </a:lnTo>
                  <a:lnTo>
                    <a:pt x="211" y="290"/>
                  </a:lnTo>
                  <a:lnTo>
                    <a:pt x="225" y="290"/>
                  </a:lnTo>
                  <a:lnTo>
                    <a:pt x="225" y="316"/>
                  </a:lnTo>
                  <a:lnTo>
                    <a:pt x="241" y="316"/>
                  </a:lnTo>
                  <a:lnTo>
                    <a:pt x="241" y="336"/>
                  </a:lnTo>
                  <a:lnTo>
                    <a:pt x="267" y="336"/>
                  </a:lnTo>
                  <a:lnTo>
                    <a:pt x="267" y="344"/>
                  </a:lnTo>
                  <a:lnTo>
                    <a:pt x="285" y="344"/>
                  </a:lnTo>
                  <a:lnTo>
                    <a:pt x="285" y="354"/>
                  </a:lnTo>
                  <a:lnTo>
                    <a:pt x="295" y="354"/>
                  </a:lnTo>
                  <a:lnTo>
                    <a:pt x="295" y="378"/>
                  </a:lnTo>
                  <a:lnTo>
                    <a:pt x="305" y="378"/>
                  </a:lnTo>
                  <a:lnTo>
                    <a:pt x="305" y="414"/>
                  </a:lnTo>
                  <a:lnTo>
                    <a:pt x="329" y="414"/>
                  </a:lnTo>
                  <a:lnTo>
                    <a:pt x="329" y="436"/>
                  </a:lnTo>
                  <a:lnTo>
                    <a:pt x="339" y="436"/>
                  </a:lnTo>
                  <a:lnTo>
                    <a:pt x="339" y="452"/>
                  </a:lnTo>
                  <a:lnTo>
                    <a:pt x="347" y="452"/>
                  </a:lnTo>
                  <a:lnTo>
                    <a:pt x="347" y="472"/>
                  </a:lnTo>
                  <a:lnTo>
                    <a:pt x="355" y="472"/>
                  </a:lnTo>
                  <a:lnTo>
                    <a:pt x="355" y="482"/>
                  </a:lnTo>
                  <a:lnTo>
                    <a:pt x="361" y="482"/>
                  </a:lnTo>
                  <a:lnTo>
                    <a:pt x="361" y="494"/>
                  </a:lnTo>
                  <a:lnTo>
                    <a:pt x="367" y="494"/>
                  </a:lnTo>
                  <a:lnTo>
                    <a:pt x="367" y="508"/>
                  </a:lnTo>
                  <a:lnTo>
                    <a:pt x="375" y="508"/>
                  </a:lnTo>
                  <a:lnTo>
                    <a:pt x="375" y="526"/>
                  </a:lnTo>
                  <a:lnTo>
                    <a:pt x="403" y="526"/>
                  </a:lnTo>
                  <a:lnTo>
                    <a:pt x="403" y="542"/>
                  </a:lnTo>
                  <a:lnTo>
                    <a:pt x="421" y="542"/>
                  </a:lnTo>
                  <a:lnTo>
                    <a:pt x="421" y="560"/>
                  </a:lnTo>
                  <a:lnTo>
                    <a:pt x="427" y="560"/>
                  </a:lnTo>
                  <a:lnTo>
                    <a:pt x="427" y="574"/>
                  </a:lnTo>
                  <a:lnTo>
                    <a:pt x="439" y="574"/>
                  </a:lnTo>
                  <a:lnTo>
                    <a:pt x="439" y="588"/>
                  </a:lnTo>
                  <a:lnTo>
                    <a:pt x="447" y="588"/>
                  </a:lnTo>
                  <a:lnTo>
                    <a:pt x="447" y="598"/>
                  </a:lnTo>
                  <a:lnTo>
                    <a:pt x="459" y="598"/>
                  </a:lnTo>
                  <a:lnTo>
                    <a:pt x="459" y="616"/>
                  </a:lnTo>
                  <a:lnTo>
                    <a:pt x="469" y="616"/>
                  </a:lnTo>
                  <a:lnTo>
                    <a:pt x="469" y="632"/>
                  </a:lnTo>
                  <a:lnTo>
                    <a:pt x="493" y="632"/>
                  </a:lnTo>
                  <a:lnTo>
                    <a:pt x="493" y="650"/>
                  </a:lnTo>
                  <a:lnTo>
                    <a:pt x="503" y="650"/>
                  </a:lnTo>
                  <a:lnTo>
                    <a:pt x="503" y="666"/>
                  </a:lnTo>
                  <a:lnTo>
                    <a:pt x="513" y="666"/>
                  </a:lnTo>
                  <a:lnTo>
                    <a:pt x="513" y="678"/>
                  </a:lnTo>
                  <a:lnTo>
                    <a:pt x="539" y="678"/>
                  </a:lnTo>
                  <a:lnTo>
                    <a:pt x="539" y="688"/>
                  </a:lnTo>
                  <a:lnTo>
                    <a:pt x="549" y="688"/>
                  </a:lnTo>
                  <a:lnTo>
                    <a:pt x="549" y="702"/>
                  </a:lnTo>
                  <a:lnTo>
                    <a:pt x="559" y="702"/>
                  </a:lnTo>
                  <a:lnTo>
                    <a:pt x="559" y="716"/>
                  </a:lnTo>
                  <a:lnTo>
                    <a:pt x="583" y="716"/>
                  </a:lnTo>
                  <a:lnTo>
                    <a:pt x="583" y="736"/>
                  </a:lnTo>
                  <a:lnTo>
                    <a:pt x="607" y="736"/>
                  </a:lnTo>
                  <a:lnTo>
                    <a:pt x="607" y="750"/>
                  </a:lnTo>
                  <a:lnTo>
                    <a:pt x="617" y="750"/>
                  </a:lnTo>
                  <a:lnTo>
                    <a:pt x="617" y="768"/>
                  </a:lnTo>
                  <a:lnTo>
                    <a:pt x="625" y="768"/>
                  </a:lnTo>
                  <a:lnTo>
                    <a:pt x="625" y="782"/>
                  </a:lnTo>
                  <a:lnTo>
                    <a:pt x="675" y="782"/>
                  </a:lnTo>
                  <a:lnTo>
                    <a:pt x="675" y="802"/>
                  </a:lnTo>
                  <a:lnTo>
                    <a:pt x="701" y="802"/>
                  </a:lnTo>
                  <a:lnTo>
                    <a:pt x="701" y="818"/>
                  </a:lnTo>
                  <a:lnTo>
                    <a:pt x="715" y="818"/>
                  </a:lnTo>
                  <a:lnTo>
                    <a:pt x="715" y="834"/>
                  </a:lnTo>
                  <a:lnTo>
                    <a:pt x="729" y="834"/>
                  </a:lnTo>
                  <a:lnTo>
                    <a:pt x="729" y="848"/>
                  </a:lnTo>
                  <a:lnTo>
                    <a:pt x="739" y="848"/>
                  </a:lnTo>
                  <a:lnTo>
                    <a:pt x="739" y="858"/>
                  </a:lnTo>
                  <a:lnTo>
                    <a:pt x="749" y="858"/>
                  </a:lnTo>
                  <a:lnTo>
                    <a:pt x="749" y="872"/>
                  </a:lnTo>
                  <a:lnTo>
                    <a:pt x="771" y="872"/>
                  </a:lnTo>
                  <a:lnTo>
                    <a:pt x="771" y="892"/>
                  </a:lnTo>
                  <a:lnTo>
                    <a:pt x="809" y="892"/>
                  </a:lnTo>
                  <a:lnTo>
                    <a:pt x="809" y="906"/>
                  </a:lnTo>
                  <a:lnTo>
                    <a:pt x="833" y="906"/>
                  </a:lnTo>
                  <a:lnTo>
                    <a:pt x="833" y="914"/>
                  </a:lnTo>
                  <a:lnTo>
                    <a:pt x="851" y="914"/>
                  </a:lnTo>
                  <a:lnTo>
                    <a:pt x="851" y="930"/>
                  </a:lnTo>
                  <a:lnTo>
                    <a:pt x="873" y="930"/>
                  </a:lnTo>
                  <a:lnTo>
                    <a:pt x="873" y="946"/>
                  </a:lnTo>
                  <a:lnTo>
                    <a:pt x="901" y="946"/>
                  </a:lnTo>
                  <a:lnTo>
                    <a:pt x="901" y="968"/>
                  </a:lnTo>
                  <a:lnTo>
                    <a:pt x="995" y="968"/>
                  </a:lnTo>
                  <a:lnTo>
                    <a:pt x="995" y="986"/>
                  </a:lnTo>
                  <a:lnTo>
                    <a:pt x="1021" y="986"/>
                  </a:lnTo>
                  <a:lnTo>
                    <a:pt x="1021" y="998"/>
                  </a:lnTo>
                  <a:lnTo>
                    <a:pt x="1095" y="998"/>
                  </a:lnTo>
                  <a:lnTo>
                    <a:pt x="1095" y="1008"/>
                  </a:lnTo>
                  <a:lnTo>
                    <a:pt x="1121" y="1008"/>
                  </a:lnTo>
                  <a:lnTo>
                    <a:pt x="1121" y="1028"/>
                  </a:lnTo>
                  <a:lnTo>
                    <a:pt x="1183" y="1028"/>
                  </a:lnTo>
                  <a:lnTo>
                    <a:pt x="1183" y="1036"/>
                  </a:lnTo>
                  <a:lnTo>
                    <a:pt x="1205" y="1036"/>
                  </a:lnTo>
                  <a:lnTo>
                    <a:pt x="1205" y="1062"/>
                  </a:lnTo>
                  <a:lnTo>
                    <a:pt x="1247" y="1062"/>
                  </a:lnTo>
                  <a:lnTo>
                    <a:pt x="1247" y="1086"/>
                  </a:lnTo>
                  <a:lnTo>
                    <a:pt x="1307" y="1086"/>
                  </a:lnTo>
                  <a:lnTo>
                    <a:pt x="1307" y="1100"/>
                  </a:lnTo>
                  <a:lnTo>
                    <a:pt x="1379" y="1100"/>
                  </a:lnTo>
                  <a:lnTo>
                    <a:pt x="1379" y="1112"/>
                  </a:lnTo>
                  <a:lnTo>
                    <a:pt x="1395" y="1112"/>
                  </a:lnTo>
                  <a:lnTo>
                    <a:pt x="1395" y="1124"/>
                  </a:lnTo>
                  <a:lnTo>
                    <a:pt x="1519" y="1124"/>
                  </a:lnTo>
                  <a:lnTo>
                    <a:pt x="1519" y="1134"/>
                  </a:lnTo>
                  <a:lnTo>
                    <a:pt x="1596" y="1134"/>
                  </a:lnTo>
                  <a:lnTo>
                    <a:pt x="1596" y="1146"/>
                  </a:lnTo>
                  <a:lnTo>
                    <a:pt x="1632" y="1146"/>
                  </a:lnTo>
                  <a:lnTo>
                    <a:pt x="1632" y="1156"/>
                  </a:lnTo>
                  <a:lnTo>
                    <a:pt x="1826" y="1156"/>
                  </a:lnTo>
                  <a:lnTo>
                    <a:pt x="1826" y="1174"/>
                  </a:lnTo>
                  <a:lnTo>
                    <a:pt x="2028" y="1174"/>
                  </a:lnTo>
                  <a:lnTo>
                    <a:pt x="2028" y="1194"/>
                  </a:lnTo>
                  <a:lnTo>
                    <a:pt x="2148" y="1194"/>
                  </a:lnTo>
                  <a:lnTo>
                    <a:pt x="2148" y="1210"/>
                  </a:lnTo>
                  <a:lnTo>
                    <a:pt x="2360" y="1210"/>
                  </a:lnTo>
                  <a:lnTo>
                    <a:pt x="2360" y="1236"/>
                  </a:lnTo>
                  <a:lnTo>
                    <a:pt x="2450" y="1236"/>
                  </a:lnTo>
                  <a:lnTo>
                    <a:pt x="2450" y="1260"/>
                  </a:lnTo>
                  <a:lnTo>
                    <a:pt x="3055" y="126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6" name="Line 81">
              <a:extLst>
                <a:ext uri="{FF2B5EF4-FFF2-40B4-BE49-F238E27FC236}">
                  <a16:creationId xmlns="" xmlns:a16="http://schemas.microsoft.com/office/drawing/2014/main" id="{D1280B24-55AD-4F54-ACE4-4937120A2D47}"/>
                </a:ext>
              </a:extLst>
            </p:cNvPr>
            <p:cNvSpPr>
              <a:spLocks noChangeShapeType="1"/>
            </p:cNvSpPr>
            <p:nvPr/>
          </p:nvSpPr>
          <p:spPr bwMode="auto">
            <a:xfrm flipV="1">
              <a:off x="2632952" y="35687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7" name="Line 82">
              <a:extLst>
                <a:ext uri="{FF2B5EF4-FFF2-40B4-BE49-F238E27FC236}">
                  <a16:creationId xmlns="" xmlns:a16="http://schemas.microsoft.com/office/drawing/2014/main" id="{73A0CDF9-D9B9-4420-B01C-5A93DA39164B}"/>
                </a:ext>
              </a:extLst>
            </p:cNvPr>
            <p:cNvSpPr>
              <a:spLocks noChangeShapeType="1"/>
            </p:cNvSpPr>
            <p:nvPr/>
          </p:nvSpPr>
          <p:spPr bwMode="auto">
            <a:xfrm flipV="1">
              <a:off x="2690102" y="35687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8" name="Line 83">
              <a:extLst>
                <a:ext uri="{FF2B5EF4-FFF2-40B4-BE49-F238E27FC236}">
                  <a16:creationId xmlns="" xmlns:a16="http://schemas.microsoft.com/office/drawing/2014/main" id="{3D1FC3D2-DE70-4096-B298-3C8315B8B3F4}"/>
                </a:ext>
              </a:extLst>
            </p:cNvPr>
            <p:cNvSpPr>
              <a:spLocks noChangeShapeType="1"/>
            </p:cNvSpPr>
            <p:nvPr/>
          </p:nvSpPr>
          <p:spPr bwMode="auto">
            <a:xfrm flipV="1">
              <a:off x="2737727" y="36195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09" name="Line 84">
              <a:extLst>
                <a:ext uri="{FF2B5EF4-FFF2-40B4-BE49-F238E27FC236}">
                  <a16:creationId xmlns="" xmlns:a16="http://schemas.microsoft.com/office/drawing/2014/main" id="{41410DB1-B5D8-48BC-8F43-C8F2F1B5BE45}"/>
                </a:ext>
              </a:extLst>
            </p:cNvPr>
            <p:cNvSpPr>
              <a:spLocks noChangeShapeType="1"/>
            </p:cNvSpPr>
            <p:nvPr/>
          </p:nvSpPr>
          <p:spPr bwMode="auto">
            <a:xfrm flipV="1">
              <a:off x="2782177" y="36195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0" name="Line 85">
              <a:extLst>
                <a:ext uri="{FF2B5EF4-FFF2-40B4-BE49-F238E27FC236}">
                  <a16:creationId xmlns="" xmlns:a16="http://schemas.microsoft.com/office/drawing/2014/main" id="{FC261AA8-15A3-4492-9492-E50985DE31B6}"/>
                </a:ext>
              </a:extLst>
            </p:cNvPr>
            <p:cNvSpPr>
              <a:spLocks noChangeShapeType="1"/>
            </p:cNvSpPr>
            <p:nvPr/>
          </p:nvSpPr>
          <p:spPr bwMode="auto">
            <a:xfrm flipV="1">
              <a:off x="3125077" y="37560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1" name="Line 86">
              <a:extLst>
                <a:ext uri="{FF2B5EF4-FFF2-40B4-BE49-F238E27FC236}">
                  <a16:creationId xmlns="" xmlns:a16="http://schemas.microsoft.com/office/drawing/2014/main" id="{7D15A3B8-A296-46AC-9AF1-4ABD911CB8DF}"/>
                </a:ext>
              </a:extLst>
            </p:cNvPr>
            <p:cNvSpPr>
              <a:spLocks noChangeShapeType="1"/>
            </p:cNvSpPr>
            <p:nvPr/>
          </p:nvSpPr>
          <p:spPr bwMode="auto">
            <a:xfrm flipV="1">
              <a:off x="3156827" y="37560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2" name="Line 87">
              <a:extLst>
                <a:ext uri="{FF2B5EF4-FFF2-40B4-BE49-F238E27FC236}">
                  <a16:creationId xmlns="" xmlns:a16="http://schemas.microsoft.com/office/drawing/2014/main" id="{F6D31DDC-B0D0-4C3D-8DF3-040839A115F0}"/>
                </a:ext>
              </a:extLst>
            </p:cNvPr>
            <p:cNvSpPr>
              <a:spLocks noChangeShapeType="1"/>
            </p:cNvSpPr>
            <p:nvPr/>
          </p:nvSpPr>
          <p:spPr bwMode="auto">
            <a:xfrm flipV="1">
              <a:off x="3217152" y="3778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3" name="Line 88">
              <a:extLst>
                <a:ext uri="{FF2B5EF4-FFF2-40B4-BE49-F238E27FC236}">
                  <a16:creationId xmlns="" xmlns:a16="http://schemas.microsoft.com/office/drawing/2014/main" id="{82A3160B-4BDE-4CAF-879E-E0C0FDB86048}"/>
                </a:ext>
              </a:extLst>
            </p:cNvPr>
            <p:cNvSpPr>
              <a:spLocks noChangeShapeType="1"/>
            </p:cNvSpPr>
            <p:nvPr/>
          </p:nvSpPr>
          <p:spPr bwMode="auto">
            <a:xfrm flipV="1">
              <a:off x="3267952" y="3778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4" name="Line 89">
              <a:extLst>
                <a:ext uri="{FF2B5EF4-FFF2-40B4-BE49-F238E27FC236}">
                  <a16:creationId xmlns="" xmlns:a16="http://schemas.microsoft.com/office/drawing/2014/main" id="{A08DC4C5-58AF-419E-96CF-964685789018}"/>
                </a:ext>
              </a:extLst>
            </p:cNvPr>
            <p:cNvSpPr>
              <a:spLocks noChangeShapeType="1"/>
            </p:cNvSpPr>
            <p:nvPr/>
          </p:nvSpPr>
          <p:spPr bwMode="auto">
            <a:xfrm flipV="1">
              <a:off x="3299702" y="37877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5" name="Line 90">
              <a:extLst>
                <a:ext uri="{FF2B5EF4-FFF2-40B4-BE49-F238E27FC236}">
                  <a16:creationId xmlns="" xmlns:a16="http://schemas.microsoft.com/office/drawing/2014/main" id="{3F1A286D-3855-44FD-B517-E8B9520BD152}"/>
                </a:ext>
              </a:extLst>
            </p:cNvPr>
            <p:cNvSpPr>
              <a:spLocks noChangeShapeType="1"/>
            </p:cNvSpPr>
            <p:nvPr/>
          </p:nvSpPr>
          <p:spPr bwMode="auto">
            <a:xfrm flipV="1">
              <a:off x="3331452" y="38195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6" name="Line 91">
              <a:extLst>
                <a:ext uri="{FF2B5EF4-FFF2-40B4-BE49-F238E27FC236}">
                  <a16:creationId xmlns="" xmlns:a16="http://schemas.microsoft.com/office/drawing/2014/main" id="{0FFF41F0-61DA-4098-AC84-52839F724949}"/>
                </a:ext>
              </a:extLst>
            </p:cNvPr>
            <p:cNvSpPr>
              <a:spLocks noChangeShapeType="1"/>
            </p:cNvSpPr>
            <p:nvPr/>
          </p:nvSpPr>
          <p:spPr bwMode="auto">
            <a:xfrm flipV="1">
              <a:off x="3369552" y="38195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7" name="Line 92">
              <a:extLst>
                <a:ext uri="{FF2B5EF4-FFF2-40B4-BE49-F238E27FC236}">
                  <a16:creationId xmlns="" xmlns:a16="http://schemas.microsoft.com/office/drawing/2014/main" id="{94FF4D1F-3132-48A8-B5E2-7460E8376249}"/>
                </a:ext>
              </a:extLst>
            </p:cNvPr>
            <p:cNvSpPr>
              <a:spLocks noChangeShapeType="1"/>
            </p:cNvSpPr>
            <p:nvPr/>
          </p:nvSpPr>
          <p:spPr bwMode="auto">
            <a:xfrm flipV="1">
              <a:off x="3407652" y="38195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8" name="Line 93">
              <a:extLst>
                <a:ext uri="{FF2B5EF4-FFF2-40B4-BE49-F238E27FC236}">
                  <a16:creationId xmlns="" xmlns:a16="http://schemas.microsoft.com/office/drawing/2014/main" id="{EBD06C75-CD35-4AF8-9048-6523AC801CD7}"/>
                </a:ext>
              </a:extLst>
            </p:cNvPr>
            <p:cNvSpPr>
              <a:spLocks noChangeShapeType="1"/>
            </p:cNvSpPr>
            <p:nvPr/>
          </p:nvSpPr>
          <p:spPr bwMode="auto">
            <a:xfrm flipV="1">
              <a:off x="3471152" y="38195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19" name="Line 94">
              <a:extLst>
                <a:ext uri="{FF2B5EF4-FFF2-40B4-BE49-F238E27FC236}">
                  <a16:creationId xmlns="" xmlns:a16="http://schemas.microsoft.com/office/drawing/2014/main" id="{0C70481E-229E-423C-8367-B2BA3B5FF997}"/>
                </a:ext>
              </a:extLst>
            </p:cNvPr>
            <p:cNvSpPr>
              <a:spLocks noChangeShapeType="1"/>
            </p:cNvSpPr>
            <p:nvPr/>
          </p:nvSpPr>
          <p:spPr bwMode="auto">
            <a:xfrm flipV="1">
              <a:off x="3515602" y="38227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0" name="Line 95">
              <a:extLst>
                <a:ext uri="{FF2B5EF4-FFF2-40B4-BE49-F238E27FC236}">
                  <a16:creationId xmlns="" xmlns:a16="http://schemas.microsoft.com/office/drawing/2014/main" id="{6A8CDA4E-02BE-4507-9628-D6751786D1AA}"/>
                </a:ext>
              </a:extLst>
            </p:cNvPr>
            <p:cNvSpPr>
              <a:spLocks noChangeShapeType="1"/>
            </p:cNvSpPr>
            <p:nvPr/>
          </p:nvSpPr>
          <p:spPr bwMode="auto">
            <a:xfrm flipV="1">
              <a:off x="3531477" y="38322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1" name="Line 96">
              <a:extLst>
                <a:ext uri="{FF2B5EF4-FFF2-40B4-BE49-F238E27FC236}">
                  <a16:creationId xmlns="" xmlns:a16="http://schemas.microsoft.com/office/drawing/2014/main" id="{283F5D97-84F3-48ED-B1D3-11F6B04BB8F8}"/>
                </a:ext>
              </a:extLst>
            </p:cNvPr>
            <p:cNvSpPr>
              <a:spLocks noChangeShapeType="1"/>
            </p:cNvSpPr>
            <p:nvPr/>
          </p:nvSpPr>
          <p:spPr bwMode="auto">
            <a:xfrm flipV="1">
              <a:off x="3607677" y="38322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2" name="Line 97">
              <a:extLst>
                <a:ext uri="{FF2B5EF4-FFF2-40B4-BE49-F238E27FC236}">
                  <a16:creationId xmlns="" xmlns:a16="http://schemas.microsoft.com/office/drawing/2014/main" id="{C9849557-6D3A-4901-8653-C561FCF14BED}"/>
                </a:ext>
              </a:extLst>
            </p:cNvPr>
            <p:cNvSpPr>
              <a:spLocks noChangeShapeType="1"/>
            </p:cNvSpPr>
            <p:nvPr/>
          </p:nvSpPr>
          <p:spPr bwMode="auto">
            <a:xfrm flipV="1">
              <a:off x="3669589" y="38512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3" name="Line 98">
              <a:extLst>
                <a:ext uri="{FF2B5EF4-FFF2-40B4-BE49-F238E27FC236}">
                  <a16:creationId xmlns="" xmlns:a16="http://schemas.microsoft.com/office/drawing/2014/main" id="{D6F0F44B-6874-4DF4-A361-93E6F89FCEBE}"/>
                </a:ext>
              </a:extLst>
            </p:cNvPr>
            <p:cNvSpPr>
              <a:spLocks noChangeShapeType="1"/>
            </p:cNvSpPr>
            <p:nvPr/>
          </p:nvSpPr>
          <p:spPr bwMode="auto">
            <a:xfrm flipV="1">
              <a:off x="3806114" y="3867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4" name="Line 99">
              <a:extLst>
                <a:ext uri="{FF2B5EF4-FFF2-40B4-BE49-F238E27FC236}">
                  <a16:creationId xmlns="" xmlns:a16="http://schemas.microsoft.com/office/drawing/2014/main" id="{7DA3C50B-C98F-43F3-93CC-1917469AD836}"/>
                </a:ext>
              </a:extLst>
            </p:cNvPr>
            <p:cNvSpPr>
              <a:spLocks noChangeShapeType="1"/>
            </p:cNvSpPr>
            <p:nvPr/>
          </p:nvSpPr>
          <p:spPr bwMode="auto">
            <a:xfrm flipV="1">
              <a:off x="3853739" y="3867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5" name="Line 100">
              <a:extLst>
                <a:ext uri="{FF2B5EF4-FFF2-40B4-BE49-F238E27FC236}">
                  <a16:creationId xmlns="" xmlns:a16="http://schemas.microsoft.com/office/drawing/2014/main" id="{9DC07376-67A9-49FB-8C90-135406A3E94B}"/>
                </a:ext>
              </a:extLst>
            </p:cNvPr>
            <p:cNvSpPr>
              <a:spLocks noChangeShapeType="1"/>
            </p:cNvSpPr>
            <p:nvPr/>
          </p:nvSpPr>
          <p:spPr bwMode="auto">
            <a:xfrm flipV="1">
              <a:off x="3882314" y="3867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6" name="Line 101">
              <a:extLst>
                <a:ext uri="{FF2B5EF4-FFF2-40B4-BE49-F238E27FC236}">
                  <a16:creationId xmlns="" xmlns:a16="http://schemas.microsoft.com/office/drawing/2014/main" id="{E8C210EF-634C-4E74-866F-D1E7E5309E0F}"/>
                </a:ext>
              </a:extLst>
            </p:cNvPr>
            <p:cNvSpPr>
              <a:spLocks noChangeShapeType="1"/>
            </p:cNvSpPr>
            <p:nvPr/>
          </p:nvSpPr>
          <p:spPr bwMode="auto">
            <a:xfrm flipV="1">
              <a:off x="3920414" y="3867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7" name="Line 102">
              <a:extLst>
                <a:ext uri="{FF2B5EF4-FFF2-40B4-BE49-F238E27FC236}">
                  <a16:creationId xmlns="" xmlns:a16="http://schemas.microsoft.com/office/drawing/2014/main" id="{6CFF5A6E-B6D1-44D0-A7B0-453FB1DB04F5}"/>
                </a:ext>
              </a:extLst>
            </p:cNvPr>
            <p:cNvSpPr>
              <a:spLocks noChangeShapeType="1"/>
            </p:cNvSpPr>
            <p:nvPr/>
          </p:nvSpPr>
          <p:spPr bwMode="auto">
            <a:xfrm flipV="1">
              <a:off x="3999789" y="3867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8" name="Line 103">
              <a:extLst>
                <a:ext uri="{FF2B5EF4-FFF2-40B4-BE49-F238E27FC236}">
                  <a16:creationId xmlns="" xmlns:a16="http://schemas.microsoft.com/office/drawing/2014/main" id="{2BC7BC61-D033-4FD0-98B6-9125FA7F65D1}"/>
                </a:ext>
              </a:extLst>
            </p:cNvPr>
            <p:cNvSpPr>
              <a:spLocks noChangeShapeType="1"/>
            </p:cNvSpPr>
            <p:nvPr/>
          </p:nvSpPr>
          <p:spPr bwMode="auto">
            <a:xfrm flipV="1">
              <a:off x="403153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29" name="Line 104">
              <a:extLst>
                <a:ext uri="{FF2B5EF4-FFF2-40B4-BE49-F238E27FC236}">
                  <a16:creationId xmlns="" xmlns:a16="http://schemas.microsoft.com/office/drawing/2014/main" id="{DEE97FC6-C13E-41A6-A510-D26E9D3A0B37}"/>
                </a:ext>
              </a:extLst>
            </p:cNvPr>
            <p:cNvSpPr>
              <a:spLocks noChangeShapeType="1"/>
            </p:cNvSpPr>
            <p:nvPr/>
          </p:nvSpPr>
          <p:spPr bwMode="auto">
            <a:xfrm flipV="1">
              <a:off x="406328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0" name="Line 105">
              <a:extLst>
                <a:ext uri="{FF2B5EF4-FFF2-40B4-BE49-F238E27FC236}">
                  <a16:creationId xmlns="" xmlns:a16="http://schemas.microsoft.com/office/drawing/2014/main" id="{7528A6DC-5173-413F-93FC-6C613771A599}"/>
                </a:ext>
              </a:extLst>
            </p:cNvPr>
            <p:cNvSpPr>
              <a:spLocks noChangeShapeType="1"/>
            </p:cNvSpPr>
            <p:nvPr/>
          </p:nvSpPr>
          <p:spPr bwMode="auto">
            <a:xfrm flipV="1">
              <a:off x="410138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1" name="Line 106">
              <a:extLst>
                <a:ext uri="{FF2B5EF4-FFF2-40B4-BE49-F238E27FC236}">
                  <a16:creationId xmlns="" xmlns:a16="http://schemas.microsoft.com/office/drawing/2014/main" id="{03ED8D61-AEA2-4E8B-90AA-1F763916A142}"/>
                </a:ext>
              </a:extLst>
            </p:cNvPr>
            <p:cNvSpPr>
              <a:spLocks noChangeShapeType="1"/>
            </p:cNvSpPr>
            <p:nvPr/>
          </p:nvSpPr>
          <p:spPr bwMode="auto">
            <a:xfrm flipV="1">
              <a:off x="4142664"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2" name="Line 107">
              <a:extLst>
                <a:ext uri="{FF2B5EF4-FFF2-40B4-BE49-F238E27FC236}">
                  <a16:creationId xmlns="" xmlns:a16="http://schemas.microsoft.com/office/drawing/2014/main" id="{EAAA206F-9701-475A-A4CE-B97531EAF22D}"/>
                </a:ext>
              </a:extLst>
            </p:cNvPr>
            <p:cNvSpPr>
              <a:spLocks noChangeShapeType="1"/>
            </p:cNvSpPr>
            <p:nvPr/>
          </p:nvSpPr>
          <p:spPr bwMode="auto">
            <a:xfrm flipV="1">
              <a:off x="417123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3" name="Line 108">
              <a:extLst>
                <a:ext uri="{FF2B5EF4-FFF2-40B4-BE49-F238E27FC236}">
                  <a16:creationId xmlns="" xmlns:a16="http://schemas.microsoft.com/office/drawing/2014/main" id="{4B4F7243-A743-4C10-BFCA-871F52C8C1D6}"/>
                </a:ext>
              </a:extLst>
            </p:cNvPr>
            <p:cNvSpPr>
              <a:spLocks noChangeShapeType="1"/>
            </p:cNvSpPr>
            <p:nvPr/>
          </p:nvSpPr>
          <p:spPr bwMode="auto">
            <a:xfrm flipV="1">
              <a:off x="4212514"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4" name="Line 109">
              <a:extLst>
                <a:ext uri="{FF2B5EF4-FFF2-40B4-BE49-F238E27FC236}">
                  <a16:creationId xmlns="" xmlns:a16="http://schemas.microsoft.com/office/drawing/2014/main" id="{F5A329EE-A92B-490F-BF6C-13A8292FEA26}"/>
                </a:ext>
              </a:extLst>
            </p:cNvPr>
            <p:cNvSpPr>
              <a:spLocks noChangeShapeType="1"/>
            </p:cNvSpPr>
            <p:nvPr/>
          </p:nvSpPr>
          <p:spPr bwMode="auto">
            <a:xfrm flipV="1">
              <a:off x="425378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5" name="Line 110">
              <a:extLst>
                <a:ext uri="{FF2B5EF4-FFF2-40B4-BE49-F238E27FC236}">
                  <a16:creationId xmlns="" xmlns:a16="http://schemas.microsoft.com/office/drawing/2014/main" id="{7CB030B1-B014-4D81-BDE8-2E9F34FA5ED1}"/>
                </a:ext>
              </a:extLst>
            </p:cNvPr>
            <p:cNvSpPr>
              <a:spLocks noChangeShapeType="1"/>
            </p:cNvSpPr>
            <p:nvPr/>
          </p:nvSpPr>
          <p:spPr bwMode="auto">
            <a:xfrm flipV="1">
              <a:off x="4288714"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6" name="Line 111">
              <a:extLst>
                <a:ext uri="{FF2B5EF4-FFF2-40B4-BE49-F238E27FC236}">
                  <a16:creationId xmlns="" xmlns:a16="http://schemas.microsoft.com/office/drawing/2014/main" id="{9A6E56C4-CD82-483F-A2EF-56B29ADBF842}"/>
                </a:ext>
              </a:extLst>
            </p:cNvPr>
            <p:cNvSpPr>
              <a:spLocks noChangeShapeType="1"/>
            </p:cNvSpPr>
            <p:nvPr/>
          </p:nvSpPr>
          <p:spPr bwMode="auto">
            <a:xfrm flipV="1">
              <a:off x="432363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7" name="Line 112">
              <a:extLst>
                <a:ext uri="{FF2B5EF4-FFF2-40B4-BE49-F238E27FC236}">
                  <a16:creationId xmlns="" xmlns:a16="http://schemas.microsoft.com/office/drawing/2014/main" id="{16C88767-A8B4-4D69-96F0-77D56E05EEA7}"/>
                </a:ext>
              </a:extLst>
            </p:cNvPr>
            <p:cNvSpPr>
              <a:spLocks noChangeShapeType="1"/>
            </p:cNvSpPr>
            <p:nvPr/>
          </p:nvSpPr>
          <p:spPr bwMode="auto">
            <a:xfrm flipV="1">
              <a:off x="4349039" y="39274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8" name="Line 113">
              <a:extLst>
                <a:ext uri="{FF2B5EF4-FFF2-40B4-BE49-F238E27FC236}">
                  <a16:creationId xmlns="" xmlns:a16="http://schemas.microsoft.com/office/drawing/2014/main" id="{B315D352-59DF-4304-B8B1-95F18AFD8486}"/>
                </a:ext>
              </a:extLst>
            </p:cNvPr>
            <p:cNvSpPr>
              <a:spLocks noChangeShapeType="1"/>
            </p:cNvSpPr>
            <p:nvPr/>
          </p:nvSpPr>
          <p:spPr bwMode="auto">
            <a:xfrm flipV="1">
              <a:off x="4390314" y="39274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39" name="Line 114">
              <a:extLst>
                <a:ext uri="{FF2B5EF4-FFF2-40B4-BE49-F238E27FC236}">
                  <a16:creationId xmlns="" xmlns:a16="http://schemas.microsoft.com/office/drawing/2014/main" id="{13FB1AFD-BF13-4927-B69C-CF2F647F0347}"/>
                </a:ext>
              </a:extLst>
            </p:cNvPr>
            <p:cNvSpPr>
              <a:spLocks noChangeShapeType="1"/>
            </p:cNvSpPr>
            <p:nvPr/>
          </p:nvSpPr>
          <p:spPr bwMode="auto">
            <a:xfrm flipV="1">
              <a:off x="4406189" y="39274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0" name="Line 115">
              <a:extLst>
                <a:ext uri="{FF2B5EF4-FFF2-40B4-BE49-F238E27FC236}">
                  <a16:creationId xmlns="" xmlns:a16="http://schemas.microsoft.com/office/drawing/2014/main" id="{513FCB18-E0CD-4FDC-9385-44428632DBF6}"/>
                </a:ext>
              </a:extLst>
            </p:cNvPr>
            <p:cNvSpPr>
              <a:spLocks noChangeShapeType="1"/>
            </p:cNvSpPr>
            <p:nvPr/>
          </p:nvSpPr>
          <p:spPr bwMode="auto">
            <a:xfrm flipV="1">
              <a:off x="4437939" y="39274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1" name="Line 116">
              <a:extLst>
                <a:ext uri="{FF2B5EF4-FFF2-40B4-BE49-F238E27FC236}">
                  <a16:creationId xmlns="" xmlns:a16="http://schemas.microsoft.com/office/drawing/2014/main" id="{280E545E-D404-4106-99AE-54425A60FA83}"/>
                </a:ext>
              </a:extLst>
            </p:cNvPr>
            <p:cNvSpPr>
              <a:spLocks noChangeShapeType="1"/>
            </p:cNvSpPr>
            <p:nvPr/>
          </p:nvSpPr>
          <p:spPr bwMode="auto">
            <a:xfrm flipV="1">
              <a:off x="4495089" y="39274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2" name="Line 117">
              <a:extLst>
                <a:ext uri="{FF2B5EF4-FFF2-40B4-BE49-F238E27FC236}">
                  <a16:creationId xmlns="" xmlns:a16="http://schemas.microsoft.com/office/drawing/2014/main" id="{FEF60BA4-E4A9-4024-A57C-F40ACBF2EB7C}"/>
                </a:ext>
              </a:extLst>
            </p:cNvPr>
            <p:cNvSpPr>
              <a:spLocks noChangeShapeType="1"/>
            </p:cNvSpPr>
            <p:nvPr/>
          </p:nvSpPr>
          <p:spPr bwMode="auto">
            <a:xfrm flipV="1">
              <a:off x="4530014" y="394970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3" name="Line 118">
              <a:extLst>
                <a:ext uri="{FF2B5EF4-FFF2-40B4-BE49-F238E27FC236}">
                  <a16:creationId xmlns="" xmlns:a16="http://schemas.microsoft.com/office/drawing/2014/main" id="{D4BA56EF-1946-4266-AEFD-9DB0EEBD596A}"/>
                </a:ext>
              </a:extLst>
            </p:cNvPr>
            <p:cNvSpPr>
              <a:spLocks noChangeShapeType="1"/>
            </p:cNvSpPr>
            <p:nvPr/>
          </p:nvSpPr>
          <p:spPr bwMode="auto">
            <a:xfrm flipV="1">
              <a:off x="4577639" y="394970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4" name="Line 119">
              <a:extLst>
                <a:ext uri="{FF2B5EF4-FFF2-40B4-BE49-F238E27FC236}">
                  <a16:creationId xmlns="" xmlns:a16="http://schemas.microsoft.com/office/drawing/2014/main" id="{041481E6-B449-4C14-A956-31F785AA74C1}"/>
                </a:ext>
              </a:extLst>
            </p:cNvPr>
            <p:cNvSpPr>
              <a:spLocks noChangeShapeType="1"/>
            </p:cNvSpPr>
            <p:nvPr/>
          </p:nvSpPr>
          <p:spPr bwMode="auto">
            <a:xfrm flipV="1">
              <a:off x="4637964" y="394970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5" name="Line 120">
              <a:extLst>
                <a:ext uri="{FF2B5EF4-FFF2-40B4-BE49-F238E27FC236}">
                  <a16:creationId xmlns="" xmlns:a16="http://schemas.microsoft.com/office/drawing/2014/main" id="{3D702422-97AF-42B2-84CA-CD3A4D2EB2FB}"/>
                </a:ext>
              </a:extLst>
            </p:cNvPr>
            <p:cNvSpPr>
              <a:spLocks noChangeShapeType="1"/>
            </p:cNvSpPr>
            <p:nvPr/>
          </p:nvSpPr>
          <p:spPr bwMode="auto">
            <a:xfrm flipV="1">
              <a:off x="4685589" y="3949700"/>
              <a:ext cx="3175"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6" name="Line 121">
              <a:extLst>
                <a:ext uri="{FF2B5EF4-FFF2-40B4-BE49-F238E27FC236}">
                  <a16:creationId xmlns="" xmlns:a16="http://schemas.microsoft.com/office/drawing/2014/main" id="{A90FF792-A681-47F0-BE6A-4E5C1DFC5133}"/>
                </a:ext>
              </a:extLst>
            </p:cNvPr>
            <p:cNvSpPr>
              <a:spLocks noChangeShapeType="1"/>
            </p:cNvSpPr>
            <p:nvPr/>
          </p:nvSpPr>
          <p:spPr bwMode="auto">
            <a:xfrm flipV="1">
              <a:off x="4857039" y="394970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7" name="Line 122">
              <a:extLst>
                <a:ext uri="{FF2B5EF4-FFF2-40B4-BE49-F238E27FC236}">
                  <a16:creationId xmlns="" xmlns:a16="http://schemas.microsoft.com/office/drawing/2014/main" id="{ECDA8CF6-4FC4-4409-A1EE-7A7A025DE66B}"/>
                </a:ext>
              </a:extLst>
            </p:cNvPr>
            <p:cNvSpPr>
              <a:spLocks noChangeShapeType="1"/>
            </p:cNvSpPr>
            <p:nvPr/>
          </p:nvSpPr>
          <p:spPr bwMode="auto">
            <a:xfrm flipV="1">
              <a:off x="4876089" y="3990975"/>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8" name="Line 123">
              <a:extLst>
                <a:ext uri="{FF2B5EF4-FFF2-40B4-BE49-F238E27FC236}">
                  <a16:creationId xmlns="" xmlns:a16="http://schemas.microsoft.com/office/drawing/2014/main" id="{D6FC3EFF-93EB-49FD-AF69-B49CF95F4769}"/>
                </a:ext>
              </a:extLst>
            </p:cNvPr>
            <p:cNvSpPr>
              <a:spLocks noChangeShapeType="1"/>
            </p:cNvSpPr>
            <p:nvPr/>
          </p:nvSpPr>
          <p:spPr bwMode="auto">
            <a:xfrm flipV="1">
              <a:off x="501578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49" name="Line 124">
              <a:extLst>
                <a:ext uri="{FF2B5EF4-FFF2-40B4-BE49-F238E27FC236}">
                  <a16:creationId xmlns="" xmlns:a16="http://schemas.microsoft.com/office/drawing/2014/main" id="{26368C39-48B6-400F-9E34-18F037D58F08}"/>
                </a:ext>
              </a:extLst>
            </p:cNvPr>
            <p:cNvSpPr>
              <a:spLocks noChangeShapeType="1"/>
            </p:cNvSpPr>
            <p:nvPr/>
          </p:nvSpPr>
          <p:spPr bwMode="auto">
            <a:xfrm flipV="1">
              <a:off x="504118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0" name="Line 125">
              <a:extLst>
                <a:ext uri="{FF2B5EF4-FFF2-40B4-BE49-F238E27FC236}">
                  <a16:creationId xmlns="" xmlns:a16="http://schemas.microsoft.com/office/drawing/2014/main" id="{6FA7DB25-1D88-4CDA-9905-BD0E662709C3}"/>
                </a:ext>
              </a:extLst>
            </p:cNvPr>
            <p:cNvSpPr>
              <a:spLocks noChangeShapeType="1"/>
            </p:cNvSpPr>
            <p:nvPr/>
          </p:nvSpPr>
          <p:spPr bwMode="auto">
            <a:xfrm flipV="1">
              <a:off x="50888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1" name="Line 126">
              <a:extLst>
                <a:ext uri="{FF2B5EF4-FFF2-40B4-BE49-F238E27FC236}">
                  <a16:creationId xmlns="" xmlns:a16="http://schemas.microsoft.com/office/drawing/2014/main" id="{47CE2E94-DC8F-47AD-A1FA-ABC5F9ADC7DC}"/>
                </a:ext>
              </a:extLst>
            </p:cNvPr>
            <p:cNvSpPr>
              <a:spLocks noChangeShapeType="1"/>
            </p:cNvSpPr>
            <p:nvPr/>
          </p:nvSpPr>
          <p:spPr bwMode="auto">
            <a:xfrm flipV="1">
              <a:off x="51523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2" name="Line 127">
              <a:extLst>
                <a:ext uri="{FF2B5EF4-FFF2-40B4-BE49-F238E27FC236}">
                  <a16:creationId xmlns="" xmlns:a16="http://schemas.microsoft.com/office/drawing/2014/main" id="{CE517945-ED89-462C-B773-AFD811656621}"/>
                </a:ext>
              </a:extLst>
            </p:cNvPr>
            <p:cNvSpPr>
              <a:spLocks noChangeShapeType="1"/>
            </p:cNvSpPr>
            <p:nvPr/>
          </p:nvSpPr>
          <p:spPr bwMode="auto">
            <a:xfrm flipV="1">
              <a:off x="52031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3" name="Line 128">
              <a:extLst>
                <a:ext uri="{FF2B5EF4-FFF2-40B4-BE49-F238E27FC236}">
                  <a16:creationId xmlns="" xmlns:a16="http://schemas.microsoft.com/office/drawing/2014/main" id="{51E462EF-875D-4B02-A6A9-B6E3BCE26769}"/>
                </a:ext>
              </a:extLst>
            </p:cNvPr>
            <p:cNvSpPr>
              <a:spLocks noChangeShapeType="1"/>
            </p:cNvSpPr>
            <p:nvPr/>
          </p:nvSpPr>
          <p:spPr bwMode="auto">
            <a:xfrm flipV="1">
              <a:off x="523168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4" name="Line 129">
              <a:extLst>
                <a:ext uri="{FF2B5EF4-FFF2-40B4-BE49-F238E27FC236}">
                  <a16:creationId xmlns="" xmlns:a16="http://schemas.microsoft.com/office/drawing/2014/main" id="{9D115F19-02E8-4E23-85DB-F02A1B1C0598}"/>
                </a:ext>
              </a:extLst>
            </p:cNvPr>
            <p:cNvSpPr>
              <a:spLocks noChangeShapeType="1"/>
            </p:cNvSpPr>
            <p:nvPr/>
          </p:nvSpPr>
          <p:spPr bwMode="auto">
            <a:xfrm flipV="1">
              <a:off x="527613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5" name="Line 130">
              <a:extLst>
                <a:ext uri="{FF2B5EF4-FFF2-40B4-BE49-F238E27FC236}">
                  <a16:creationId xmlns="" xmlns:a16="http://schemas.microsoft.com/office/drawing/2014/main" id="{2753D182-9431-48C7-8C7A-73ADFDCFA179}"/>
                </a:ext>
              </a:extLst>
            </p:cNvPr>
            <p:cNvSpPr>
              <a:spLocks noChangeShapeType="1"/>
            </p:cNvSpPr>
            <p:nvPr/>
          </p:nvSpPr>
          <p:spPr bwMode="auto">
            <a:xfrm flipV="1">
              <a:off x="53174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6" name="Line 131">
              <a:extLst>
                <a:ext uri="{FF2B5EF4-FFF2-40B4-BE49-F238E27FC236}">
                  <a16:creationId xmlns="" xmlns:a16="http://schemas.microsoft.com/office/drawing/2014/main" id="{D0EBF2B8-6D9A-439C-AB0D-EBA89CF78AE3}"/>
                </a:ext>
              </a:extLst>
            </p:cNvPr>
            <p:cNvSpPr>
              <a:spLocks noChangeShapeType="1"/>
            </p:cNvSpPr>
            <p:nvPr/>
          </p:nvSpPr>
          <p:spPr bwMode="auto">
            <a:xfrm flipV="1">
              <a:off x="5361864" y="4032250"/>
              <a:ext cx="3175"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7" name="Line 132">
              <a:extLst>
                <a:ext uri="{FF2B5EF4-FFF2-40B4-BE49-F238E27FC236}">
                  <a16:creationId xmlns="" xmlns:a16="http://schemas.microsoft.com/office/drawing/2014/main" id="{D4539A9C-C5F5-40A4-B835-A56C5369B84D}"/>
                </a:ext>
              </a:extLst>
            </p:cNvPr>
            <p:cNvSpPr>
              <a:spLocks noChangeShapeType="1"/>
            </p:cNvSpPr>
            <p:nvPr/>
          </p:nvSpPr>
          <p:spPr bwMode="auto">
            <a:xfrm flipV="1">
              <a:off x="53936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8" name="Line 133">
              <a:extLst>
                <a:ext uri="{FF2B5EF4-FFF2-40B4-BE49-F238E27FC236}">
                  <a16:creationId xmlns="" xmlns:a16="http://schemas.microsoft.com/office/drawing/2014/main" id="{CD72197D-17C4-4274-802E-9BDE4C920AFC}"/>
                </a:ext>
              </a:extLst>
            </p:cNvPr>
            <p:cNvSpPr>
              <a:spLocks noChangeShapeType="1"/>
            </p:cNvSpPr>
            <p:nvPr/>
          </p:nvSpPr>
          <p:spPr bwMode="auto">
            <a:xfrm flipV="1">
              <a:off x="541266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59" name="Line 134">
              <a:extLst>
                <a:ext uri="{FF2B5EF4-FFF2-40B4-BE49-F238E27FC236}">
                  <a16:creationId xmlns="" xmlns:a16="http://schemas.microsoft.com/office/drawing/2014/main" id="{A2D8938B-748B-46EF-8574-AED0AE87A3AC}"/>
                </a:ext>
              </a:extLst>
            </p:cNvPr>
            <p:cNvSpPr>
              <a:spLocks noChangeShapeType="1"/>
            </p:cNvSpPr>
            <p:nvPr/>
          </p:nvSpPr>
          <p:spPr bwMode="auto">
            <a:xfrm flipV="1">
              <a:off x="545393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0" name="Line 135">
              <a:extLst>
                <a:ext uri="{FF2B5EF4-FFF2-40B4-BE49-F238E27FC236}">
                  <a16:creationId xmlns="" xmlns:a16="http://schemas.microsoft.com/office/drawing/2014/main" id="{5145F341-3AAA-4EB8-9F5B-E0D169600988}"/>
                </a:ext>
              </a:extLst>
            </p:cNvPr>
            <p:cNvSpPr>
              <a:spLocks noChangeShapeType="1"/>
            </p:cNvSpPr>
            <p:nvPr/>
          </p:nvSpPr>
          <p:spPr bwMode="auto">
            <a:xfrm flipV="1">
              <a:off x="54952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1" name="Line 136">
              <a:extLst>
                <a:ext uri="{FF2B5EF4-FFF2-40B4-BE49-F238E27FC236}">
                  <a16:creationId xmlns="" xmlns:a16="http://schemas.microsoft.com/office/drawing/2014/main" id="{4D761A72-25E2-4FA0-9B11-F16A62E597D6}"/>
                </a:ext>
              </a:extLst>
            </p:cNvPr>
            <p:cNvSpPr>
              <a:spLocks noChangeShapeType="1"/>
            </p:cNvSpPr>
            <p:nvPr/>
          </p:nvSpPr>
          <p:spPr bwMode="auto">
            <a:xfrm flipV="1">
              <a:off x="552696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2" name="Line 137">
              <a:extLst>
                <a:ext uri="{FF2B5EF4-FFF2-40B4-BE49-F238E27FC236}">
                  <a16:creationId xmlns="" xmlns:a16="http://schemas.microsoft.com/office/drawing/2014/main" id="{DCC2ABE4-EC21-4189-BA5E-2853D953E210}"/>
                </a:ext>
              </a:extLst>
            </p:cNvPr>
            <p:cNvSpPr>
              <a:spLocks noChangeShapeType="1"/>
            </p:cNvSpPr>
            <p:nvPr/>
          </p:nvSpPr>
          <p:spPr bwMode="auto">
            <a:xfrm flipV="1">
              <a:off x="5549189" y="4032250"/>
              <a:ext cx="3175"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3" name="Line 138">
              <a:extLst>
                <a:ext uri="{FF2B5EF4-FFF2-40B4-BE49-F238E27FC236}">
                  <a16:creationId xmlns="" xmlns:a16="http://schemas.microsoft.com/office/drawing/2014/main" id="{2D35FD25-7D0B-405F-B999-5FD5913D1B29}"/>
                </a:ext>
              </a:extLst>
            </p:cNvPr>
            <p:cNvSpPr>
              <a:spLocks noChangeShapeType="1"/>
            </p:cNvSpPr>
            <p:nvPr/>
          </p:nvSpPr>
          <p:spPr bwMode="auto">
            <a:xfrm flipV="1">
              <a:off x="559363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4" name="Line 139">
              <a:extLst>
                <a:ext uri="{FF2B5EF4-FFF2-40B4-BE49-F238E27FC236}">
                  <a16:creationId xmlns="" xmlns:a16="http://schemas.microsoft.com/office/drawing/2014/main" id="{5BA7C31E-CBA1-4FE2-B3E0-7FF4647B7641}"/>
                </a:ext>
              </a:extLst>
            </p:cNvPr>
            <p:cNvSpPr>
              <a:spLocks noChangeShapeType="1"/>
            </p:cNvSpPr>
            <p:nvPr/>
          </p:nvSpPr>
          <p:spPr bwMode="auto">
            <a:xfrm flipV="1">
              <a:off x="565078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5" name="Line 140">
              <a:extLst>
                <a:ext uri="{FF2B5EF4-FFF2-40B4-BE49-F238E27FC236}">
                  <a16:creationId xmlns="" xmlns:a16="http://schemas.microsoft.com/office/drawing/2014/main" id="{BC35C792-66F3-4482-8C3C-21F243F3CDF7}"/>
                </a:ext>
              </a:extLst>
            </p:cNvPr>
            <p:cNvSpPr>
              <a:spLocks noChangeShapeType="1"/>
            </p:cNvSpPr>
            <p:nvPr/>
          </p:nvSpPr>
          <p:spPr bwMode="auto">
            <a:xfrm flipV="1">
              <a:off x="585398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sp>
          <p:nvSpPr>
            <p:cNvPr id="466" name="Line 141">
              <a:extLst>
                <a:ext uri="{FF2B5EF4-FFF2-40B4-BE49-F238E27FC236}">
                  <a16:creationId xmlns="" xmlns:a16="http://schemas.microsoft.com/office/drawing/2014/main" id="{6A69FBC2-D13C-46BC-A905-A4E41DFF686C}"/>
                </a:ext>
              </a:extLst>
            </p:cNvPr>
            <p:cNvSpPr>
              <a:spLocks noChangeShapeType="1"/>
            </p:cNvSpPr>
            <p:nvPr/>
          </p:nvSpPr>
          <p:spPr bwMode="auto">
            <a:xfrm flipV="1">
              <a:off x="5960352"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smtClean="0">
                <a:ln>
                  <a:noFill/>
                </a:ln>
                <a:effectLst/>
                <a:uLnTx/>
                <a:uFillTx/>
                <a:latin typeface="Calibri"/>
                <a:cs typeface="+mn-cs"/>
              </a:endParaRPr>
            </a:p>
          </p:txBody>
        </p:sp>
      </p:grpSp>
      <p:sp>
        <p:nvSpPr>
          <p:cNvPr id="467" name="TextBox 466">
            <a:extLst>
              <a:ext uri="{FF2B5EF4-FFF2-40B4-BE49-F238E27FC236}">
                <a16:creationId xmlns="" xmlns:a16="http://schemas.microsoft.com/office/drawing/2014/main" id="{C98929FB-09E1-4642-9F14-FA3D6769AB42}"/>
              </a:ext>
            </a:extLst>
          </p:cNvPr>
          <p:cNvSpPr txBox="1"/>
          <p:nvPr/>
        </p:nvSpPr>
        <p:spPr>
          <a:xfrm>
            <a:off x="658428" y="5644347"/>
            <a:ext cx="295799" cy="276999"/>
          </a:xfrm>
          <a:prstGeom prst="rect">
            <a:avLst/>
          </a:prstGeom>
          <a:noFill/>
        </p:spPr>
        <p:txBody>
          <a:bodyPr wrap="none" rtlCol="0">
            <a:spAutoFit/>
          </a:bodyPr>
          <a:lstStyle/>
          <a:p>
            <a:pPr defTabSz="457200" fontAlgn="auto">
              <a:spcBef>
                <a:spcPts val="0"/>
              </a:spcBef>
              <a:spcAft>
                <a:spcPts val="0"/>
              </a:spcAft>
              <a:tabLst>
                <a:tab pos="685800" algn="ctr"/>
                <a:tab pos="1444625" algn="ctr"/>
                <a:tab pos="2206625" algn="ctr"/>
                <a:tab pos="2962275" algn="ctr"/>
                <a:tab pos="3727450" algn="ctr"/>
                <a:tab pos="4489450" algn="ctr"/>
                <a:tab pos="5248275" algn="ctr"/>
              </a:tabLst>
            </a:pPr>
            <a:r>
              <a:rPr lang="fr-FR" sz="1200" dirty="0" smtClean="0">
                <a:latin typeface="+mn-lt"/>
                <a:cs typeface="Arial" panose="020B0604020202020204" pitchFamily="34" charset="0"/>
              </a:rPr>
              <a:t>N</a:t>
            </a:r>
            <a:endParaRPr lang="fr-FR" sz="1200" dirty="0">
              <a:latin typeface="+mn-lt"/>
              <a:cs typeface="Arial" panose="020B0604020202020204" pitchFamily="34" charset="0"/>
            </a:endParaRPr>
          </a:p>
        </p:txBody>
      </p:sp>
      <p:sp>
        <p:nvSpPr>
          <p:cNvPr id="469"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sp>
        <p:nvSpPr>
          <p:cNvPr id="159" name="Title 1"/>
          <p:cNvSpPr>
            <a:spLocks noGrp="1"/>
          </p:cNvSpPr>
          <p:nvPr>
            <p:ph type="title"/>
          </p:nvPr>
        </p:nvSpPr>
        <p:spPr>
          <a:xfrm>
            <a:off x="365124" y="179614"/>
            <a:ext cx="8313209" cy="807720"/>
          </a:xfrm>
        </p:spPr>
        <p:txBody>
          <a:bodyPr/>
          <a:lstStyle/>
          <a:p>
            <a:pPr>
              <a:lnSpc>
                <a:spcPct val="90000"/>
              </a:lnSpc>
            </a:pPr>
            <a:r>
              <a:rPr lang="fr-FR" sz="1600" dirty="0" smtClean="0"/>
              <a:t>4004: Chimiothérapie </a:t>
            </a:r>
            <a:r>
              <a:rPr lang="fr-FR" sz="1600" dirty="0" err="1" smtClean="0"/>
              <a:t>périopératoire</a:t>
            </a:r>
            <a:r>
              <a:rPr lang="fr-FR" sz="1600" dirty="0" smtClean="0"/>
              <a:t> par </a:t>
            </a:r>
            <a:r>
              <a:rPr lang="fr-FR" sz="1600" dirty="0" err="1" smtClean="0"/>
              <a:t>docétaxel</a:t>
            </a:r>
            <a:r>
              <a:rPr lang="fr-FR" sz="1600" dirty="0" smtClean="0"/>
              <a:t>, </a:t>
            </a:r>
            <a:r>
              <a:rPr lang="fr-FR" sz="1600" dirty="0" err="1" smtClean="0"/>
              <a:t>oxaliplatine</a:t>
            </a:r>
            <a:r>
              <a:rPr lang="fr-FR" sz="1600" dirty="0" smtClean="0"/>
              <a:t>, et </a:t>
            </a:r>
            <a:r>
              <a:rPr lang="fr-FR" sz="1600" dirty="0" err="1" smtClean="0"/>
              <a:t>fluorouracile</a:t>
            </a:r>
            <a:r>
              <a:rPr lang="fr-FR" sz="1600" dirty="0" smtClean="0"/>
              <a:t>/ </a:t>
            </a:r>
            <a:r>
              <a:rPr lang="fr-FR" sz="1600" dirty="0" err="1" smtClean="0"/>
              <a:t>leucovorine</a:t>
            </a:r>
            <a:r>
              <a:rPr lang="fr-FR" sz="1600" dirty="0" smtClean="0"/>
              <a:t> (FLOT) versus </a:t>
            </a:r>
            <a:r>
              <a:rPr lang="fr-FR" sz="1600" dirty="0" err="1" smtClean="0"/>
              <a:t>épirubicine</a:t>
            </a:r>
            <a:r>
              <a:rPr lang="fr-FR" sz="1600" dirty="0" smtClean="0"/>
              <a:t>, cisplatine, et </a:t>
            </a:r>
            <a:r>
              <a:rPr lang="fr-FR" sz="1600" dirty="0" err="1" smtClean="0"/>
              <a:t>fluorouracile</a:t>
            </a:r>
            <a:r>
              <a:rPr lang="fr-FR" sz="1600" dirty="0" smtClean="0"/>
              <a:t> ou </a:t>
            </a:r>
            <a:r>
              <a:rPr lang="fr-FR" sz="1600" dirty="0" err="1" smtClean="0"/>
              <a:t>capécitabine</a:t>
            </a:r>
            <a:r>
              <a:rPr lang="fr-FR" sz="1600" dirty="0" smtClean="0"/>
              <a:t> (ECF/ECX) dans l’adénocarcinome gastrique ou de la jonction </a:t>
            </a:r>
            <a:r>
              <a:rPr lang="fr-FR" sz="1600" dirty="0" err="1" smtClean="0"/>
              <a:t>gastro-oesophagienne</a:t>
            </a:r>
            <a:r>
              <a:rPr lang="fr-FR" sz="1600" dirty="0" smtClean="0"/>
              <a:t> résécable (FLOT4-AIO): une étude multicentrique randomisée de phase 3 </a:t>
            </a:r>
            <a:br>
              <a:rPr lang="fr-FR" sz="1600" dirty="0" smtClean="0"/>
            </a:br>
            <a:r>
              <a:rPr lang="fr-FR" sz="1600" dirty="0" smtClean="0"/>
              <a:t>– Al-</a:t>
            </a:r>
            <a:r>
              <a:rPr lang="fr-FR" sz="1600" dirty="0" err="1" smtClean="0"/>
              <a:t>Batran</a:t>
            </a:r>
            <a:r>
              <a:rPr lang="fr-FR" sz="1600" dirty="0" smtClean="0"/>
              <a:t> S-E, et al</a:t>
            </a:r>
            <a:endParaRPr lang="fr-FR" sz="1600" dirty="0"/>
          </a:p>
        </p:txBody>
      </p:sp>
    </p:spTree>
    <p:extLst>
      <p:ext uri="{BB962C8B-B14F-4D97-AF65-F5344CB8AC3E}">
        <p14:creationId xmlns:p14="http://schemas.microsoft.com/office/powerpoint/2010/main" val="3388936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Lettre de l’ESDO</a:t>
            </a:r>
            <a:endParaRPr lang="en-US" dirty="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buNone/>
              <a:tabLst>
                <a:tab pos="441325" algn="l"/>
              </a:tabLst>
              <a:defRPr/>
            </a:pPr>
            <a:r>
              <a:rPr lang="fr-FR" sz="1400" b="1" dirty="0" smtClean="0">
                <a:solidFill>
                  <a:schemeClr val="bg2"/>
                </a:solidFill>
              </a:rPr>
              <a:t>Chers collègues</a:t>
            </a:r>
          </a:p>
          <a:p>
            <a:pPr marL="0" indent="0">
              <a:buNone/>
              <a:tabLst>
                <a:tab pos="441325" algn="l"/>
              </a:tabLst>
              <a:defRPr/>
            </a:pPr>
            <a:r>
              <a:rPr lang="fr-FR" sz="1400" dirty="0" smtClean="0"/>
              <a:t>Nous avons le plaisir de vous présenter ce diaporama de l’ESDO qui a été conçu pour mettre en avant et synthétiser les principaux résultats concernant les cancers digestifs dans les congrès de l’année 2017. Celui ci est consacré au Congrès 2017 de </a:t>
            </a:r>
            <a:r>
              <a:rPr lang="fr-FR" sz="1400" b="1" dirty="0" smtClean="0"/>
              <a:t>l’American Society of </a:t>
            </a:r>
            <a:r>
              <a:rPr lang="fr-FR" sz="1400" b="1" dirty="0" err="1" smtClean="0"/>
              <a:t>Clinical</a:t>
            </a:r>
            <a:r>
              <a:rPr lang="fr-FR" sz="1400" b="1" dirty="0" smtClean="0"/>
              <a:t> </a:t>
            </a:r>
            <a:r>
              <a:rPr lang="fr-FR" sz="1400" b="1" dirty="0" err="1" smtClean="0"/>
              <a:t>Oncology</a:t>
            </a:r>
            <a:r>
              <a:rPr lang="fr-FR" sz="1400" b="1" dirty="0" smtClean="0"/>
              <a:t> </a:t>
            </a:r>
            <a:r>
              <a:rPr lang="fr-FR" sz="1400" dirty="0" smtClean="0"/>
              <a:t>et il est disponible aussi en anglais et en japonais.</a:t>
            </a:r>
          </a:p>
          <a:p>
            <a:pPr marL="0" indent="0">
              <a:buNone/>
              <a:tabLst>
                <a:tab pos="441325" algn="l"/>
              </a:tabLst>
              <a:defRPr/>
            </a:pPr>
            <a:r>
              <a:rPr lang="fr-FR" sz="1400" dirty="0" smtClean="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 en oncologie digestive vous apportera beaucoup et enrichira votre pratique. Si vous souhaitez partager votre avis avec nous, nous serons très heureux de recevoir vos commentaires. Vous pouvez adresser toute correspondance à l’adresse suivante: </a:t>
            </a:r>
            <a:r>
              <a:rPr lang="en-GB" sz="1400" dirty="0" smtClean="0">
                <a:hlinkClick r:id="rId3"/>
              </a:rPr>
              <a:t>info@esdo.eu</a:t>
            </a:r>
            <a:endParaRPr lang="en-GB" sz="1400" dirty="0" smtClean="0"/>
          </a:p>
          <a:p>
            <a:pPr marL="0" indent="0">
              <a:buNone/>
              <a:tabLst>
                <a:tab pos="441325" algn="l"/>
              </a:tabLst>
              <a:defRPr/>
            </a:pPr>
            <a:r>
              <a:rPr lang="fr-FR" sz="1400" dirty="0" smtClean="0"/>
              <a:t>Nous </a:t>
            </a:r>
            <a:r>
              <a:rPr lang="fr-FR" sz="1400" dirty="0"/>
              <a:t>sommes également très reconnaissants à Lilly Oncologie pour leur support financier, administratif et logistique à cette activité</a:t>
            </a:r>
          </a:p>
          <a:p>
            <a:pPr marL="0" indent="0">
              <a:buNone/>
              <a:tabLst>
                <a:tab pos="441325" algn="l"/>
              </a:tabLst>
              <a:defRPr/>
            </a:pPr>
            <a:endParaRPr lang="fr-FR" sz="1400" dirty="0" smtClean="0"/>
          </a:p>
          <a:p>
            <a:pPr marL="0" indent="0">
              <a:buNone/>
              <a:tabLst>
                <a:tab pos="441325" algn="l"/>
              </a:tabLst>
              <a:defRPr/>
            </a:pPr>
            <a:r>
              <a:rPr lang="fr-FR" sz="1400" dirty="0"/>
              <a:t>Sincèrement vôtres,</a:t>
            </a:r>
          </a:p>
          <a:p>
            <a:pPr marL="0" indent="0">
              <a:buNone/>
              <a:tabLst>
                <a:tab pos="441325" algn="l"/>
              </a:tabLst>
              <a:defRPr/>
            </a:pPr>
            <a:r>
              <a:rPr lang="fr-FR" sz="1400" b="1" dirty="0" err="1" smtClean="0">
                <a:solidFill>
                  <a:schemeClr val="tx1"/>
                </a:solidFill>
              </a:rPr>
              <a:t>Eric</a:t>
            </a:r>
            <a:r>
              <a:rPr lang="fr-FR" sz="1400" b="1" dirty="0" smtClean="0">
                <a:solidFill>
                  <a:schemeClr val="tx1"/>
                </a:solidFill>
              </a:rPr>
              <a:t> Van </a:t>
            </a:r>
            <a:r>
              <a:rPr lang="fr-FR" sz="1400" b="1" dirty="0" err="1" smtClean="0">
                <a:solidFill>
                  <a:schemeClr val="tx1"/>
                </a:solidFill>
              </a:rPr>
              <a:t>Cutsem</a:t>
            </a:r>
            <a:r>
              <a:rPr lang="fr-FR" sz="1400" b="1" dirty="0" smtClean="0">
                <a:solidFill>
                  <a:schemeClr val="tx1"/>
                </a:solidFill>
              </a:rPr>
              <a:t/>
            </a:r>
            <a:br>
              <a:rPr lang="fr-FR" sz="1400" b="1" dirty="0" smtClean="0">
                <a:solidFill>
                  <a:schemeClr val="tx1"/>
                </a:solidFill>
              </a:rPr>
            </a:br>
            <a:r>
              <a:rPr lang="fr-FR" sz="1400" b="1" dirty="0" smtClean="0">
                <a:solidFill>
                  <a:schemeClr val="tx1"/>
                </a:solidFill>
              </a:rPr>
              <a:t>Wolff </a:t>
            </a:r>
            <a:r>
              <a:rPr lang="fr-FR" sz="1400" b="1" dirty="0" err="1" smtClean="0">
                <a:solidFill>
                  <a:schemeClr val="tx1"/>
                </a:solidFill>
              </a:rPr>
              <a:t>Schmiegel</a:t>
            </a:r>
            <a:r>
              <a:rPr lang="fr-FR" sz="1400" b="1" dirty="0" smtClean="0">
                <a:solidFill>
                  <a:schemeClr val="tx1"/>
                </a:solidFill>
              </a:rPr>
              <a:t/>
            </a:r>
            <a:br>
              <a:rPr lang="fr-FR" sz="1400" b="1" dirty="0" smtClean="0">
                <a:solidFill>
                  <a:schemeClr val="tx1"/>
                </a:solidFill>
              </a:rPr>
            </a:br>
            <a:r>
              <a:rPr lang="fr-FR" sz="1400" b="1" dirty="0" err="1" smtClean="0">
                <a:solidFill>
                  <a:schemeClr val="tx1"/>
                </a:solidFill>
              </a:rPr>
              <a:t>Phillippe</a:t>
            </a:r>
            <a:r>
              <a:rPr lang="fr-FR" sz="1400" b="1" dirty="0" smtClean="0">
                <a:solidFill>
                  <a:schemeClr val="tx1"/>
                </a:solidFill>
              </a:rPr>
              <a:t> Rougier</a:t>
            </a:r>
            <a:br>
              <a:rPr lang="fr-FR" sz="1400" b="1" dirty="0" smtClean="0">
                <a:solidFill>
                  <a:schemeClr val="tx1"/>
                </a:solidFill>
              </a:rPr>
            </a:br>
            <a:r>
              <a:rPr lang="fr-FR" sz="1400" b="1" dirty="0" smtClean="0">
                <a:solidFill>
                  <a:schemeClr val="tx1"/>
                </a:solidFill>
              </a:rPr>
              <a:t>Thomas </a:t>
            </a:r>
            <a:r>
              <a:rPr lang="fr-FR" sz="1400" b="1" dirty="0" err="1" smtClean="0">
                <a:solidFill>
                  <a:schemeClr val="tx1"/>
                </a:solidFill>
              </a:rPr>
              <a:t>Seufferlein</a:t>
            </a:r>
            <a:endParaRPr lang="fr-FR" sz="1400" dirty="0" smtClean="0">
              <a:solidFill>
                <a:schemeClr val="tx1"/>
              </a:solidFill>
            </a:endParaRPr>
          </a:p>
          <a:p>
            <a:pPr marL="0" indent="0">
              <a:buNone/>
              <a:tabLst>
                <a:tab pos="441325" algn="l"/>
              </a:tabLst>
              <a:defRPr/>
            </a:pPr>
            <a:r>
              <a:rPr lang="fr-FR" sz="1400" dirty="0" smtClean="0">
                <a:solidFill>
                  <a:schemeClr val="tx1"/>
                </a:solidFill>
              </a:rPr>
              <a:t>(</a:t>
            </a:r>
            <a:r>
              <a:rPr lang="fr-FR" sz="1400" dirty="0" err="1" smtClean="0">
                <a:solidFill>
                  <a:schemeClr val="tx1"/>
                </a:solidFill>
              </a:rPr>
              <a:t>Board</a:t>
            </a:r>
            <a:r>
              <a:rPr lang="fr-FR" sz="1400" dirty="0" smtClean="0">
                <a:solidFill>
                  <a:schemeClr val="tx1"/>
                </a:solidFill>
              </a:rPr>
              <a:t> de l’ESDO)</a:t>
            </a:r>
            <a:endParaRPr lang="fr-FR" sz="1400" i="1" dirty="0" smtClean="0">
              <a:solidFill>
                <a:schemeClr val="tx1"/>
              </a:solidFill>
            </a:endParaRPr>
          </a:p>
          <a:p>
            <a:pPr marL="0" indent="0">
              <a:buNone/>
              <a:tabLst>
                <a:tab pos="441325" algn="l"/>
              </a:tabLst>
              <a:defRPr/>
            </a:pPr>
            <a:endParaRPr lang="en-US"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985497"/>
            <a:ext cx="1500059" cy="1403328"/>
          </a:xfrm>
          <a:prstGeom prst="rect">
            <a:avLst/>
          </a:prstGeom>
        </p:spPr>
      </p:pic>
    </p:spTree>
    <p:custDataLst>
      <p:tags r:id="rId1"/>
    </p:custDataLst>
    <p:extLst>
      <p:ext uri="{BB962C8B-B14F-4D97-AF65-F5344CB8AC3E}">
        <p14:creationId xmlns:p14="http://schemas.microsoft.com/office/powerpoint/2010/main" val="101024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r>
              <a:rPr lang="en-US" dirty="0"/>
              <a:t>Al-</a:t>
            </a:r>
            <a:r>
              <a:rPr lang="en-US" dirty="0" err="1"/>
              <a:t>Batran</a:t>
            </a:r>
            <a:r>
              <a:rPr lang="en-US" dirty="0"/>
              <a:t> S-E, et al. J </a:t>
            </a:r>
            <a:r>
              <a:rPr lang="en-US" dirty="0" err="1"/>
              <a:t>Clin</a:t>
            </a:r>
            <a:r>
              <a:rPr lang="en-US" dirty="0"/>
              <a:t> </a:t>
            </a:r>
            <a:r>
              <a:rPr lang="en-US" dirty="0" err="1"/>
              <a:t>Oncol</a:t>
            </a:r>
            <a:r>
              <a:rPr lang="en-US" dirty="0"/>
              <a:t> 2017;35(</a:t>
            </a:r>
            <a:r>
              <a:rPr lang="en-US" dirty="0" err="1"/>
              <a:t>Suppl</a:t>
            </a:r>
            <a:r>
              <a:rPr lang="en-US" dirty="0"/>
              <a:t>):</a:t>
            </a:r>
            <a:r>
              <a:rPr lang="en-US" dirty="0" err="1"/>
              <a:t>Abstr</a:t>
            </a:r>
            <a:r>
              <a:rPr lang="en-US" dirty="0"/>
              <a:t> 4004</a:t>
            </a:r>
          </a:p>
        </p:txBody>
      </p:sp>
      <p:sp>
        <p:nvSpPr>
          <p:cNvPr id="6"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err="1" smtClean="0"/>
              <a:t>Résultats</a:t>
            </a:r>
            <a:endParaRPr lang="en-GB" b="1" kern="0" dirty="0"/>
          </a:p>
        </p:txBody>
      </p:sp>
      <p:graphicFrame>
        <p:nvGraphicFramePr>
          <p:cNvPr id="7" name="Group 88"/>
          <p:cNvGraphicFramePr>
            <a:graphicFrameLocks noGrp="1"/>
          </p:cNvGraphicFramePr>
          <p:nvPr>
            <p:extLst>
              <p:ext uri="{D42A27DB-BD31-4B8C-83A1-F6EECF244321}">
                <p14:modId xmlns:p14="http://schemas.microsoft.com/office/powerpoint/2010/main" val="3611603134"/>
              </p:ext>
            </p:extLst>
          </p:nvPr>
        </p:nvGraphicFramePr>
        <p:xfrm>
          <a:off x="371856" y="1600201"/>
          <a:ext cx="8408988" cy="4121148"/>
        </p:xfrm>
        <a:graphic>
          <a:graphicData uri="http://schemas.openxmlformats.org/drawingml/2006/table">
            <a:tbl>
              <a:tblPr firstRow="1" bandRow="1">
                <a:tableStyleId>{69012ECD-51FC-41F1-AA8D-1B2483CD663E}</a:tableStyleId>
              </a:tblPr>
              <a:tblGrid>
                <a:gridCol w="3456287">
                  <a:extLst>
                    <a:ext uri="{9D8B030D-6E8A-4147-A177-3AD203B41FA5}">
                      <a16:colId xmlns="" xmlns:a16="http://schemas.microsoft.com/office/drawing/2014/main" val="20000"/>
                    </a:ext>
                  </a:extLst>
                </a:gridCol>
                <a:gridCol w="1850571">
                  <a:extLst>
                    <a:ext uri="{9D8B030D-6E8A-4147-A177-3AD203B41FA5}">
                      <a16:colId xmlns="" xmlns:a16="http://schemas.microsoft.com/office/drawing/2014/main" val="20001"/>
                    </a:ext>
                  </a:extLst>
                </a:gridCol>
                <a:gridCol w="1886857">
                  <a:extLst>
                    <a:ext uri="{9D8B030D-6E8A-4147-A177-3AD203B41FA5}">
                      <a16:colId xmlns="" xmlns:a16="http://schemas.microsoft.com/office/drawing/2014/main" val="20002"/>
                    </a:ext>
                  </a:extLst>
                </a:gridCol>
                <a:gridCol w="1215273">
                  <a:extLst>
                    <a:ext uri="{9D8B030D-6E8A-4147-A177-3AD203B41FA5}">
                      <a16:colId xmlns="" xmlns:a16="http://schemas.microsoft.com/office/drawing/2014/main" val="20003"/>
                    </a:ext>
                  </a:extLst>
                </a:gridCol>
              </a:tblGrid>
              <a:tr h="6969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600" noProof="0" smtClean="0">
                          <a:solidFill>
                            <a:schemeClr val="tx2"/>
                          </a:solidFill>
                          <a:latin typeface="Arial" pitchFamily="34" charset="0"/>
                          <a:cs typeface="Arial" pitchFamily="34" charset="0"/>
                        </a:rPr>
                        <a:t>ECF/ECX</a:t>
                      </a:r>
                      <a:br>
                        <a:rPr lang="fr-FR" sz="1600" noProof="0" smtClean="0">
                          <a:solidFill>
                            <a:schemeClr val="tx2"/>
                          </a:solidFill>
                          <a:latin typeface="Arial" pitchFamily="34" charset="0"/>
                          <a:cs typeface="Arial" pitchFamily="34" charset="0"/>
                        </a:rPr>
                      </a:br>
                      <a:r>
                        <a:rPr lang="fr-FR" sz="1600" noProof="0" smtClean="0">
                          <a:solidFill>
                            <a:schemeClr val="tx2"/>
                          </a:solidFill>
                          <a:latin typeface="Arial" pitchFamily="34" charset="0"/>
                          <a:cs typeface="Arial" pitchFamily="34" charset="0"/>
                        </a:rPr>
                        <a:t>(n=354)</a:t>
                      </a:r>
                      <a:endParaRPr lang="fr-FR" sz="16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noProof="0" smtClean="0">
                          <a:solidFill>
                            <a:schemeClr val="tx2"/>
                          </a:solidFill>
                          <a:latin typeface="Arial" pitchFamily="34" charset="0"/>
                          <a:cs typeface="Arial" pitchFamily="34" charset="0"/>
                        </a:rPr>
                        <a:t>FLOT</a:t>
                      </a:r>
                      <a:br>
                        <a:rPr lang="fr-FR" sz="1600" noProof="0" smtClean="0">
                          <a:solidFill>
                            <a:schemeClr val="tx2"/>
                          </a:solidFill>
                          <a:latin typeface="Arial" pitchFamily="34" charset="0"/>
                          <a:cs typeface="Arial" pitchFamily="34" charset="0"/>
                        </a:rPr>
                      </a:br>
                      <a:r>
                        <a:rPr lang="fr-FR" sz="1600" noProof="0" smtClean="0">
                          <a:solidFill>
                            <a:schemeClr val="tx2"/>
                          </a:solidFill>
                          <a:latin typeface="Arial" pitchFamily="34" charset="0"/>
                          <a:cs typeface="Arial" pitchFamily="34" charset="0"/>
                        </a:rPr>
                        <a:t>(n=354)</a:t>
                      </a:r>
                      <a:endParaRPr lang="fr-FR" sz="16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1" noProof="0" dirty="0" smtClean="0">
                          <a:solidFill>
                            <a:schemeClr val="tx2"/>
                          </a:solidFill>
                          <a:latin typeface="Arial" panose="020B0604020202020204" pitchFamily="34" charset="0"/>
                          <a:cs typeface="Arial" panose="020B0604020202020204" pitchFamily="34" charset="0"/>
                        </a:rPr>
                        <a:t>p</a:t>
                      </a:r>
                      <a:endParaRPr lang="fr-FR" sz="16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3029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dirty="0" err="1" smtClean="0">
                          <a:ln>
                            <a:noFill/>
                          </a:ln>
                          <a:solidFill>
                            <a:schemeClr val="tx1"/>
                          </a:solidFill>
                          <a:effectLst/>
                          <a:latin typeface="+mn-lt"/>
                          <a:cs typeface="Arial" charset="0"/>
                        </a:rPr>
                        <a:t>EIs</a:t>
                      </a:r>
                      <a:r>
                        <a:rPr kumimoji="0" lang="fr-FR" sz="1400" b="0" i="0" u="none" strike="noStrike" cap="none" normalizeH="0" baseline="0" dirty="0" smtClean="0">
                          <a:ln>
                            <a:noFill/>
                          </a:ln>
                          <a:solidFill>
                            <a:schemeClr val="tx1"/>
                          </a:solidFill>
                          <a:effectLst/>
                          <a:latin typeface="+mn-lt"/>
                          <a:cs typeface="Arial" charset="0"/>
                        </a:rPr>
                        <a:t> grade 3/4, n (%)</a:t>
                      </a:r>
                      <a:endParaRPr lang="fr-FR" sz="1400" b="0" baseline="0" noProof="0" dirty="0" smtClean="0">
                        <a:solidFill>
                          <a:schemeClr val="tx1"/>
                        </a:solidFill>
                        <a:latin typeface="+mn-lt"/>
                        <a:cs typeface="Arial" panose="020B0604020202020204" pitchFamily="34" charset="0"/>
                      </a:endParaRPr>
                    </a:p>
                    <a:p>
                      <a:pPr marL="234950" marR="0" indent="0" algn="l" defTabSz="457200" rtl="0" eaLnBrk="1" fontAlgn="auto" latinLnBrk="0" hangingPunct="1">
                        <a:lnSpc>
                          <a:spcPct val="100000"/>
                        </a:lnSpc>
                        <a:spcBef>
                          <a:spcPts val="0"/>
                        </a:spcBef>
                        <a:spcAft>
                          <a:spcPts val="0"/>
                        </a:spcAft>
                        <a:buClrTx/>
                        <a:buSzTx/>
                        <a:buFontTx/>
                        <a:buNone/>
                        <a:tabLst/>
                        <a:defRPr/>
                      </a:pPr>
                      <a:r>
                        <a:rPr lang="fr-FR" sz="1400" b="0" baseline="0" noProof="0" dirty="0" smtClean="0">
                          <a:solidFill>
                            <a:schemeClr val="tx1"/>
                          </a:solidFill>
                          <a:latin typeface="+mn-lt"/>
                          <a:cs typeface="Arial" panose="020B0604020202020204" pitchFamily="34" charset="0"/>
                        </a:rPr>
                        <a:t>Diarrhée</a:t>
                      </a:r>
                    </a:p>
                    <a:p>
                      <a:pPr marL="234950" marR="0" indent="0" algn="l" defTabSz="457200" rtl="0" eaLnBrk="1" fontAlgn="auto" latinLnBrk="0" hangingPunct="1">
                        <a:lnSpc>
                          <a:spcPct val="100000"/>
                        </a:lnSpc>
                        <a:spcBef>
                          <a:spcPts val="0"/>
                        </a:spcBef>
                        <a:spcAft>
                          <a:spcPts val="0"/>
                        </a:spcAft>
                        <a:buClrTx/>
                        <a:buSzTx/>
                        <a:buFontTx/>
                        <a:buNone/>
                        <a:tabLst/>
                        <a:defRPr/>
                      </a:pPr>
                      <a:r>
                        <a:rPr lang="fr-FR" sz="1400" b="0" baseline="0" noProof="0" dirty="0" smtClean="0">
                          <a:solidFill>
                            <a:schemeClr val="tx1"/>
                          </a:solidFill>
                          <a:latin typeface="+mn-lt"/>
                          <a:cs typeface="Arial" panose="020B0604020202020204" pitchFamily="34" charset="0"/>
                        </a:rPr>
                        <a:t>Vomissements</a:t>
                      </a:r>
                    </a:p>
                    <a:p>
                      <a:pPr marL="234950" marR="0" indent="0" algn="l" defTabSz="457200" rtl="0" eaLnBrk="1" fontAlgn="auto" latinLnBrk="0" hangingPunct="1">
                        <a:lnSpc>
                          <a:spcPct val="100000"/>
                        </a:lnSpc>
                        <a:spcBef>
                          <a:spcPts val="0"/>
                        </a:spcBef>
                        <a:spcAft>
                          <a:spcPts val="0"/>
                        </a:spcAft>
                        <a:buClrTx/>
                        <a:buSzTx/>
                        <a:buFontTx/>
                        <a:buNone/>
                        <a:tabLst/>
                        <a:defRPr/>
                      </a:pPr>
                      <a:r>
                        <a:rPr lang="fr-FR" sz="1400" b="0" baseline="0" noProof="0" dirty="0" smtClean="0">
                          <a:solidFill>
                            <a:schemeClr val="tx1"/>
                          </a:solidFill>
                          <a:latin typeface="+mn-lt"/>
                          <a:cs typeface="Arial" panose="020B0604020202020204" pitchFamily="34" charset="0"/>
                        </a:rPr>
                        <a:t>Nausées</a:t>
                      </a:r>
                    </a:p>
                    <a:p>
                      <a:pPr marL="234950" marR="0" indent="0" algn="l" defTabSz="457200" rtl="0" eaLnBrk="1" fontAlgn="auto" latinLnBrk="0" hangingPunct="1">
                        <a:lnSpc>
                          <a:spcPct val="100000"/>
                        </a:lnSpc>
                        <a:spcBef>
                          <a:spcPts val="0"/>
                        </a:spcBef>
                        <a:spcAft>
                          <a:spcPts val="0"/>
                        </a:spcAft>
                        <a:buClrTx/>
                        <a:buSzTx/>
                        <a:buFontTx/>
                        <a:buNone/>
                        <a:tabLst/>
                        <a:defRPr/>
                      </a:pPr>
                      <a:r>
                        <a:rPr lang="fr-FR" sz="1400" b="0" noProof="0" dirty="0" smtClean="0">
                          <a:solidFill>
                            <a:schemeClr val="tx1"/>
                          </a:solidFill>
                          <a:latin typeface="+mn-lt"/>
                          <a:cs typeface="Arial" panose="020B0604020202020204" pitchFamily="34" charset="0"/>
                        </a:rPr>
                        <a:t>Fatigue</a:t>
                      </a:r>
                    </a:p>
                    <a:p>
                      <a:pPr marL="234950" marR="0" indent="0" algn="l" defTabSz="457200" rtl="0" eaLnBrk="1" fontAlgn="auto" latinLnBrk="0" hangingPunct="1">
                        <a:lnSpc>
                          <a:spcPct val="100000"/>
                        </a:lnSpc>
                        <a:spcBef>
                          <a:spcPts val="0"/>
                        </a:spcBef>
                        <a:spcAft>
                          <a:spcPts val="0"/>
                        </a:spcAft>
                        <a:buClrTx/>
                        <a:buSzTx/>
                        <a:buFontTx/>
                        <a:buNone/>
                        <a:tabLst/>
                        <a:defRPr/>
                      </a:pPr>
                      <a:r>
                        <a:rPr lang="fr-FR" sz="1400" b="0" noProof="0" dirty="0" smtClean="0">
                          <a:solidFill>
                            <a:schemeClr val="tx1"/>
                          </a:solidFill>
                          <a:latin typeface="+mn-lt"/>
                          <a:cs typeface="Arial" panose="020B0604020202020204" pitchFamily="34" charset="0"/>
                        </a:rPr>
                        <a:t>Infections</a:t>
                      </a:r>
                    </a:p>
                    <a:p>
                      <a:pPr marL="234950" marR="0" indent="0" algn="l" defTabSz="457200" rtl="0" eaLnBrk="1" fontAlgn="auto" latinLnBrk="0" hangingPunct="1">
                        <a:lnSpc>
                          <a:spcPct val="100000"/>
                        </a:lnSpc>
                        <a:spcBef>
                          <a:spcPts val="0"/>
                        </a:spcBef>
                        <a:spcAft>
                          <a:spcPts val="0"/>
                        </a:spcAft>
                        <a:buClrTx/>
                        <a:buSzTx/>
                        <a:buFontTx/>
                        <a:buNone/>
                        <a:tabLst/>
                        <a:defRPr/>
                      </a:pPr>
                      <a:r>
                        <a:rPr lang="fr-FR" sz="1400" b="0" noProof="0" dirty="0" smtClean="0">
                          <a:solidFill>
                            <a:schemeClr val="tx1"/>
                          </a:solidFill>
                          <a:latin typeface="+mn-lt"/>
                          <a:cs typeface="Arial" panose="020B0604020202020204" pitchFamily="34" charset="0"/>
                        </a:rPr>
                        <a:t>Leucopénie</a:t>
                      </a:r>
                    </a:p>
                    <a:p>
                      <a:pPr marL="234950" marR="0" indent="0" algn="l" defTabSz="457200" rtl="0" eaLnBrk="1" fontAlgn="auto" latinLnBrk="0" hangingPunct="1">
                        <a:lnSpc>
                          <a:spcPct val="100000"/>
                        </a:lnSpc>
                        <a:spcBef>
                          <a:spcPts val="0"/>
                        </a:spcBef>
                        <a:spcAft>
                          <a:spcPts val="0"/>
                        </a:spcAft>
                        <a:buClrTx/>
                        <a:buSzTx/>
                        <a:buFontTx/>
                        <a:buNone/>
                        <a:tabLst/>
                        <a:defRPr/>
                      </a:pPr>
                      <a:r>
                        <a:rPr lang="fr-FR" sz="1400" b="0" noProof="0" dirty="0" smtClean="0">
                          <a:solidFill>
                            <a:schemeClr val="tx1"/>
                          </a:solidFill>
                          <a:latin typeface="+mn-lt"/>
                          <a:cs typeface="Arial" panose="020B0604020202020204" pitchFamily="34" charset="0"/>
                        </a:rPr>
                        <a:t>Neutropénie</a:t>
                      </a:r>
                    </a:p>
                    <a:p>
                      <a:pPr marL="234950" marR="0" indent="0" algn="l" defTabSz="457200" rtl="0" eaLnBrk="1" fontAlgn="auto" latinLnBrk="0" hangingPunct="1">
                        <a:lnSpc>
                          <a:spcPct val="100000"/>
                        </a:lnSpc>
                        <a:spcBef>
                          <a:spcPts val="0"/>
                        </a:spcBef>
                        <a:spcAft>
                          <a:spcPts val="0"/>
                        </a:spcAft>
                        <a:buClrTx/>
                        <a:buSzTx/>
                        <a:buFontTx/>
                        <a:buNone/>
                        <a:tabLst/>
                        <a:defRPr/>
                      </a:pPr>
                      <a:r>
                        <a:rPr lang="fr-FR" sz="1400" b="0" noProof="0" dirty="0" smtClean="0">
                          <a:solidFill>
                            <a:schemeClr val="tx1"/>
                          </a:solidFill>
                          <a:latin typeface="+mn-lt"/>
                          <a:cs typeface="Arial" panose="020B0604020202020204" pitchFamily="34" charset="0"/>
                        </a:rPr>
                        <a:t>Trouble sensoriel</a:t>
                      </a:r>
                    </a:p>
                    <a:p>
                      <a:pPr marL="234950" marR="0" indent="0" algn="l" defTabSz="457200" rtl="0" eaLnBrk="1" fontAlgn="auto" latinLnBrk="0" hangingPunct="1">
                        <a:lnSpc>
                          <a:spcPct val="100000"/>
                        </a:lnSpc>
                        <a:spcBef>
                          <a:spcPts val="0"/>
                        </a:spcBef>
                        <a:spcAft>
                          <a:spcPts val="0"/>
                        </a:spcAft>
                        <a:buClrTx/>
                        <a:buSzTx/>
                        <a:buFontTx/>
                        <a:buNone/>
                        <a:tabLst/>
                        <a:defRPr/>
                      </a:pPr>
                      <a:r>
                        <a:rPr lang="fr-FR" sz="1400" b="0" noProof="0" dirty="0" smtClean="0">
                          <a:solidFill>
                            <a:schemeClr val="tx1"/>
                          </a:solidFill>
                          <a:latin typeface="+mn-lt"/>
                          <a:cs typeface="Arial" panose="020B0604020202020204" pitchFamily="34" charset="0"/>
                        </a:rPr>
                        <a:t>Evènement </a:t>
                      </a:r>
                      <a:r>
                        <a:rPr lang="fr-FR" sz="1400" b="0" noProof="0" dirty="0" err="1" smtClean="0">
                          <a:solidFill>
                            <a:schemeClr val="tx1"/>
                          </a:solidFill>
                          <a:latin typeface="+mn-lt"/>
                          <a:cs typeface="Arial" panose="020B0604020202020204" pitchFamily="34" charset="0"/>
                        </a:rPr>
                        <a:t>thomboembolique</a:t>
                      </a:r>
                      <a:endParaRPr lang="fr-FR" sz="1400" b="0" noProof="0" dirty="0" smtClean="0">
                        <a:solidFill>
                          <a:schemeClr val="tx1"/>
                        </a:solidFill>
                        <a:latin typeface="+mn-lt"/>
                        <a:cs typeface="Arial" panose="020B0604020202020204" pitchFamily="34" charset="0"/>
                      </a:endParaRPr>
                    </a:p>
                    <a:p>
                      <a:pPr marL="234950" marR="0" indent="0" algn="l" defTabSz="457200" rtl="0" eaLnBrk="1" fontAlgn="auto" latinLnBrk="0" hangingPunct="1">
                        <a:lnSpc>
                          <a:spcPct val="100000"/>
                        </a:lnSpc>
                        <a:spcBef>
                          <a:spcPts val="0"/>
                        </a:spcBef>
                        <a:spcAft>
                          <a:spcPts val="0"/>
                        </a:spcAft>
                        <a:buClrTx/>
                        <a:buSzTx/>
                        <a:buFontTx/>
                        <a:buNone/>
                        <a:tabLst/>
                        <a:defRPr/>
                      </a:pPr>
                      <a:r>
                        <a:rPr lang="fr-FR" sz="1400" b="0" noProof="0" dirty="0" smtClean="0">
                          <a:solidFill>
                            <a:schemeClr val="tx1"/>
                          </a:solidFill>
                          <a:latin typeface="+mn-lt"/>
                          <a:cs typeface="Arial" panose="020B0604020202020204" pitchFamily="34" charset="0"/>
                        </a:rPr>
                        <a:t>Anémie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noProof="0" smtClean="0">
                        <a:solidFill>
                          <a:schemeClr val="tx1"/>
                        </a:solidFill>
                        <a:latin typeface="+mn-lt"/>
                        <a:cs typeface="Arial" pitchFamily="34" charset="0"/>
                      </a:endParaRPr>
                    </a:p>
                    <a:p>
                      <a:pPr algn="ctr"/>
                      <a:r>
                        <a:rPr lang="fr-FR" sz="1400" noProof="0" smtClean="0">
                          <a:solidFill>
                            <a:schemeClr val="tx1"/>
                          </a:solidFill>
                          <a:latin typeface="+mn-lt"/>
                          <a:cs typeface="Arial" pitchFamily="34" charset="0"/>
                        </a:rPr>
                        <a:t>13 (4)</a:t>
                      </a:r>
                    </a:p>
                    <a:p>
                      <a:pPr algn="ctr"/>
                      <a:r>
                        <a:rPr lang="fr-FR" sz="1400" noProof="0" smtClean="0">
                          <a:solidFill>
                            <a:schemeClr val="tx1"/>
                          </a:solidFill>
                          <a:latin typeface="+mn-lt"/>
                          <a:cs typeface="Arial" pitchFamily="34" charset="0"/>
                        </a:rPr>
                        <a:t>27</a:t>
                      </a:r>
                      <a:r>
                        <a:rPr lang="fr-FR" sz="1400" baseline="0" noProof="0" smtClean="0">
                          <a:solidFill>
                            <a:schemeClr val="tx1"/>
                          </a:solidFill>
                          <a:latin typeface="+mn-lt"/>
                          <a:cs typeface="Arial" pitchFamily="34" charset="0"/>
                        </a:rPr>
                        <a:t> (8)</a:t>
                      </a:r>
                    </a:p>
                    <a:p>
                      <a:pPr algn="ctr"/>
                      <a:r>
                        <a:rPr lang="fr-FR" sz="1400" baseline="0" noProof="0" smtClean="0">
                          <a:solidFill>
                            <a:schemeClr val="tx1"/>
                          </a:solidFill>
                          <a:latin typeface="+mn-lt"/>
                          <a:cs typeface="Arial" pitchFamily="34" charset="0"/>
                        </a:rPr>
                        <a:t>55 (16)</a:t>
                      </a:r>
                    </a:p>
                    <a:p>
                      <a:pPr algn="ctr"/>
                      <a:r>
                        <a:rPr lang="fr-FR" sz="1400" baseline="0" noProof="0" smtClean="0">
                          <a:solidFill>
                            <a:schemeClr val="tx1"/>
                          </a:solidFill>
                          <a:latin typeface="+mn-lt"/>
                          <a:cs typeface="Arial" pitchFamily="34" charset="0"/>
                        </a:rPr>
                        <a:t>38 (11)</a:t>
                      </a:r>
                    </a:p>
                    <a:p>
                      <a:pPr algn="ctr"/>
                      <a:r>
                        <a:rPr lang="fr-FR" sz="1400" baseline="0" noProof="0" smtClean="0">
                          <a:solidFill>
                            <a:schemeClr val="tx1"/>
                          </a:solidFill>
                          <a:latin typeface="+mn-lt"/>
                          <a:cs typeface="Arial" pitchFamily="34" charset="0"/>
                        </a:rPr>
                        <a:t>30 (9)</a:t>
                      </a:r>
                    </a:p>
                    <a:p>
                      <a:pPr algn="ctr"/>
                      <a:r>
                        <a:rPr lang="fr-FR" sz="1400" baseline="0" noProof="0" smtClean="0">
                          <a:solidFill>
                            <a:schemeClr val="tx1"/>
                          </a:solidFill>
                          <a:latin typeface="+mn-lt"/>
                          <a:cs typeface="Arial" pitchFamily="34" charset="0"/>
                        </a:rPr>
                        <a:t>75 (21)</a:t>
                      </a:r>
                    </a:p>
                    <a:p>
                      <a:pPr algn="ctr"/>
                      <a:r>
                        <a:rPr lang="fr-FR" sz="1400" baseline="0" noProof="0" smtClean="0">
                          <a:solidFill>
                            <a:schemeClr val="tx1"/>
                          </a:solidFill>
                          <a:latin typeface="+mn-lt"/>
                          <a:cs typeface="Arial" pitchFamily="34" charset="0"/>
                        </a:rPr>
                        <a:t>139 (39)</a:t>
                      </a:r>
                    </a:p>
                    <a:p>
                      <a:pPr algn="ctr"/>
                      <a:r>
                        <a:rPr lang="fr-FR" sz="1400" baseline="0" noProof="0" smtClean="0">
                          <a:solidFill>
                            <a:schemeClr val="tx1"/>
                          </a:solidFill>
                          <a:latin typeface="+mn-lt"/>
                          <a:cs typeface="Arial" pitchFamily="34" charset="0"/>
                        </a:rPr>
                        <a:t>7 (2)</a:t>
                      </a:r>
                    </a:p>
                    <a:p>
                      <a:pPr algn="ctr"/>
                      <a:r>
                        <a:rPr lang="fr-FR" sz="1400" baseline="0" noProof="0" smtClean="0">
                          <a:solidFill>
                            <a:schemeClr val="tx1"/>
                          </a:solidFill>
                          <a:latin typeface="+mn-lt"/>
                          <a:cs typeface="Arial" pitchFamily="34" charset="0"/>
                        </a:rPr>
                        <a:t>22 (6)</a:t>
                      </a:r>
                    </a:p>
                    <a:p>
                      <a:pPr algn="ctr"/>
                      <a:r>
                        <a:rPr lang="fr-FR" sz="1400" baseline="0" noProof="0" smtClean="0">
                          <a:solidFill>
                            <a:schemeClr val="tx1"/>
                          </a:solidFill>
                          <a:latin typeface="+mn-lt"/>
                          <a:cs typeface="Arial" pitchFamily="34" charset="0"/>
                        </a:rPr>
                        <a:t>20 (6)</a:t>
                      </a:r>
                      <a:endParaRPr lang="fr-FR" sz="1400" noProof="0" dirty="0" smtClean="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baseline="0" noProof="0" smtClean="0">
                        <a:solidFill>
                          <a:schemeClr val="tx1"/>
                        </a:solidFill>
                        <a:latin typeface="+mn-lt"/>
                        <a:cs typeface="Arial" pitchFamily="34" charset="0"/>
                      </a:endParaRPr>
                    </a:p>
                    <a:p>
                      <a:pPr algn="ctr"/>
                      <a:r>
                        <a:rPr lang="fr-FR" sz="1400" baseline="0" noProof="0" smtClean="0">
                          <a:solidFill>
                            <a:schemeClr val="tx1"/>
                          </a:solidFill>
                          <a:latin typeface="+mn-lt"/>
                          <a:cs typeface="Arial" pitchFamily="34" charset="0"/>
                        </a:rPr>
                        <a:t>34 (10)</a:t>
                      </a:r>
                    </a:p>
                    <a:p>
                      <a:pPr algn="ctr"/>
                      <a:r>
                        <a:rPr lang="fr-FR" sz="1400" baseline="0" noProof="0" smtClean="0">
                          <a:solidFill>
                            <a:schemeClr val="tx1"/>
                          </a:solidFill>
                          <a:latin typeface="+mn-lt"/>
                          <a:cs typeface="Arial" pitchFamily="34" charset="0"/>
                        </a:rPr>
                        <a:t>7 (2)</a:t>
                      </a:r>
                    </a:p>
                    <a:p>
                      <a:pPr algn="ctr"/>
                      <a:r>
                        <a:rPr lang="fr-FR" sz="1400" baseline="0" noProof="0" smtClean="0">
                          <a:solidFill>
                            <a:schemeClr val="tx1"/>
                          </a:solidFill>
                          <a:latin typeface="+mn-lt"/>
                          <a:cs typeface="Arial" pitchFamily="34" charset="0"/>
                        </a:rPr>
                        <a:t>26 (7)</a:t>
                      </a:r>
                    </a:p>
                    <a:p>
                      <a:pPr algn="ctr"/>
                      <a:r>
                        <a:rPr lang="fr-FR" sz="1400" baseline="0" noProof="0" smtClean="0">
                          <a:solidFill>
                            <a:schemeClr val="tx1"/>
                          </a:solidFill>
                          <a:latin typeface="+mn-lt"/>
                          <a:cs typeface="Arial" pitchFamily="34" charset="0"/>
                        </a:rPr>
                        <a:t>25 (7)</a:t>
                      </a:r>
                    </a:p>
                    <a:p>
                      <a:pPr algn="ctr"/>
                      <a:r>
                        <a:rPr lang="fr-FR" sz="1400" baseline="0" noProof="0" smtClean="0">
                          <a:solidFill>
                            <a:schemeClr val="tx1"/>
                          </a:solidFill>
                          <a:latin typeface="+mn-lt"/>
                          <a:cs typeface="Arial" pitchFamily="34" charset="0"/>
                        </a:rPr>
                        <a:t>63 (18)</a:t>
                      </a:r>
                    </a:p>
                    <a:p>
                      <a:pPr algn="ctr"/>
                      <a:r>
                        <a:rPr lang="fr-FR" sz="1400" baseline="0" noProof="0" smtClean="0">
                          <a:solidFill>
                            <a:schemeClr val="tx1"/>
                          </a:solidFill>
                          <a:latin typeface="+mn-lt"/>
                          <a:cs typeface="Arial" pitchFamily="34" charset="0"/>
                        </a:rPr>
                        <a:t>94 (27)</a:t>
                      </a:r>
                    </a:p>
                    <a:p>
                      <a:pPr algn="ctr"/>
                      <a:r>
                        <a:rPr lang="fr-FR" sz="1400" baseline="0" noProof="0" smtClean="0">
                          <a:solidFill>
                            <a:schemeClr val="tx1"/>
                          </a:solidFill>
                          <a:latin typeface="+mn-lt"/>
                          <a:cs typeface="Arial" pitchFamily="34" charset="0"/>
                        </a:rPr>
                        <a:t>181 (51)</a:t>
                      </a:r>
                    </a:p>
                    <a:p>
                      <a:pPr algn="ctr"/>
                      <a:r>
                        <a:rPr lang="fr-FR" sz="1400" baseline="0" noProof="0" smtClean="0">
                          <a:solidFill>
                            <a:schemeClr val="tx1"/>
                          </a:solidFill>
                          <a:latin typeface="+mn-lt"/>
                          <a:cs typeface="Arial" pitchFamily="34" charset="0"/>
                        </a:rPr>
                        <a:t>24 (7)</a:t>
                      </a:r>
                    </a:p>
                    <a:p>
                      <a:pPr algn="ctr"/>
                      <a:r>
                        <a:rPr lang="fr-FR" sz="1400" baseline="0" noProof="0" smtClean="0">
                          <a:solidFill>
                            <a:schemeClr val="tx1"/>
                          </a:solidFill>
                          <a:latin typeface="+mn-lt"/>
                          <a:cs typeface="Arial" pitchFamily="34" charset="0"/>
                        </a:rPr>
                        <a:t>9 (3)</a:t>
                      </a:r>
                    </a:p>
                    <a:p>
                      <a:pPr algn="ctr"/>
                      <a:r>
                        <a:rPr lang="fr-FR" sz="1400" baseline="0" noProof="0" smtClean="0">
                          <a:solidFill>
                            <a:schemeClr val="tx1"/>
                          </a:solidFill>
                          <a:latin typeface="+mn-lt"/>
                          <a:cs typeface="Arial" pitchFamily="34" charset="0"/>
                        </a:rPr>
                        <a:t>9 (3)</a:t>
                      </a:r>
                      <a:endParaRPr lang="fr-FR" sz="1400" baseline="0" noProof="0" dirty="0" smtClean="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400" baseline="0" noProof="0" dirty="0" smtClean="0">
                        <a:solidFill>
                          <a:schemeClr val="tx1"/>
                        </a:solidFill>
                        <a:latin typeface="+mn-lt"/>
                        <a:cs typeface="Arial" pitchFamily="34" charset="0"/>
                      </a:endParaRPr>
                    </a:p>
                    <a:p>
                      <a:pPr algn="ctr"/>
                      <a:r>
                        <a:rPr lang="fr-FR" sz="1400" baseline="0" noProof="0" dirty="0" smtClean="0">
                          <a:solidFill>
                            <a:schemeClr val="tx1"/>
                          </a:solidFill>
                          <a:latin typeface="+mn-lt"/>
                          <a:cs typeface="Arial" pitchFamily="34" charset="0"/>
                        </a:rPr>
                        <a:t>0,002</a:t>
                      </a:r>
                    </a:p>
                    <a:p>
                      <a:pPr algn="ctr"/>
                      <a:r>
                        <a:rPr lang="fr-FR" sz="1400" baseline="0" noProof="0" dirty="0" smtClean="0">
                          <a:solidFill>
                            <a:schemeClr val="tx1"/>
                          </a:solidFill>
                          <a:latin typeface="+mn-lt"/>
                          <a:cs typeface="Arial" pitchFamily="34" charset="0"/>
                        </a:rPr>
                        <a:t>&lt;0,001</a:t>
                      </a:r>
                    </a:p>
                    <a:p>
                      <a:pPr algn="ctr"/>
                      <a:r>
                        <a:rPr lang="fr-FR" sz="1400" baseline="0" noProof="0" dirty="0" smtClean="0">
                          <a:solidFill>
                            <a:schemeClr val="tx1"/>
                          </a:solidFill>
                          <a:latin typeface="+mn-lt"/>
                          <a:cs typeface="Arial" pitchFamily="34" charset="0"/>
                        </a:rPr>
                        <a:t>0,001</a:t>
                      </a:r>
                    </a:p>
                    <a:p>
                      <a:pPr algn="ctr"/>
                      <a:r>
                        <a:rPr lang="fr-FR" sz="1400" baseline="0" noProof="0" dirty="0" smtClean="0">
                          <a:solidFill>
                            <a:schemeClr val="tx1"/>
                          </a:solidFill>
                          <a:latin typeface="+mn-lt"/>
                          <a:cs typeface="Arial" pitchFamily="34" charset="0"/>
                        </a:rPr>
                        <a:t>–</a:t>
                      </a:r>
                    </a:p>
                    <a:p>
                      <a:pPr algn="ctr"/>
                      <a:r>
                        <a:rPr lang="fr-FR" sz="1400" baseline="0" noProof="0" dirty="0" smtClean="0">
                          <a:solidFill>
                            <a:schemeClr val="tx1"/>
                          </a:solidFill>
                          <a:latin typeface="+mn-lt"/>
                          <a:cs typeface="Arial" pitchFamily="34" charset="0"/>
                        </a:rPr>
                        <a:t>&lt;0,001</a:t>
                      </a:r>
                    </a:p>
                    <a:p>
                      <a:pPr algn="ctr"/>
                      <a:r>
                        <a:rPr lang="fr-FR" sz="1400" baseline="0" noProof="0" dirty="0" smtClean="0">
                          <a:solidFill>
                            <a:schemeClr val="tx1"/>
                          </a:solidFill>
                          <a:latin typeface="+mn-lt"/>
                          <a:cs typeface="Arial" pitchFamily="34" charset="0"/>
                        </a:rPr>
                        <a:t>–</a:t>
                      </a:r>
                    </a:p>
                    <a:p>
                      <a:pPr algn="ctr"/>
                      <a:r>
                        <a:rPr lang="fr-FR" sz="1400" baseline="0" noProof="0" dirty="0" smtClean="0">
                          <a:solidFill>
                            <a:schemeClr val="tx1"/>
                          </a:solidFill>
                          <a:latin typeface="+mn-lt"/>
                          <a:cs typeface="Arial" pitchFamily="34" charset="0"/>
                        </a:rPr>
                        <a:t>0,002</a:t>
                      </a:r>
                    </a:p>
                    <a:p>
                      <a:pPr algn="ctr"/>
                      <a:r>
                        <a:rPr lang="fr-FR" sz="1400" baseline="0" noProof="0" dirty="0" smtClean="0">
                          <a:solidFill>
                            <a:schemeClr val="tx1"/>
                          </a:solidFill>
                          <a:latin typeface="+mn-lt"/>
                          <a:cs typeface="Arial" pitchFamily="34" charset="0"/>
                        </a:rPr>
                        <a:t>0,002</a:t>
                      </a:r>
                    </a:p>
                    <a:p>
                      <a:pPr algn="ctr"/>
                      <a:r>
                        <a:rPr lang="fr-FR" sz="1400" baseline="0" noProof="0" dirty="0" smtClean="0">
                          <a:solidFill>
                            <a:schemeClr val="tx1"/>
                          </a:solidFill>
                          <a:latin typeface="+mn-lt"/>
                          <a:cs typeface="Arial" pitchFamily="34" charset="0"/>
                        </a:rPr>
                        <a:t>0,03</a:t>
                      </a:r>
                    </a:p>
                    <a:p>
                      <a:pPr algn="ctr"/>
                      <a:r>
                        <a:rPr lang="fr-FR" sz="1400" baseline="0" noProof="0" dirty="0" smtClean="0">
                          <a:solidFill>
                            <a:schemeClr val="tx1"/>
                          </a:solidFill>
                          <a:latin typeface="+mn-lt"/>
                          <a:cs typeface="Arial" pitchFamily="34" charset="0"/>
                        </a:rPr>
                        <a:t>0,04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111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noProof="0" dirty="0" smtClean="0">
                          <a:solidFill>
                            <a:schemeClr val="tx1"/>
                          </a:solidFill>
                          <a:latin typeface="+mn-lt"/>
                          <a:cs typeface="Arial" panose="020B0604020202020204" pitchFamily="34" charset="0"/>
                        </a:rPr>
                        <a:t>Tous </a:t>
                      </a:r>
                      <a:r>
                        <a:rPr lang="fr-FR" sz="1400" noProof="0" dirty="0" err="1" smtClean="0">
                          <a:solidFill>
                            <a:schemeClr val="tx1"/>
                          </a:solidFill>
                          <a:latin typeface="+mn-lt"/>
                          <a:cs typeface="Arial" panose="020B0604020202020204" pitchFamily="34" charset="0"/>
                        </a:rPr>
                        <a:t>EIGs</a:t>
                      </a:r>
                      <a:r>
                        <a:rPr lang="fr-FR" sz="1400" noProof="0" dirty="0" smtClean="0">
                          <a:solidFill>
                            <a:schemeClr val="tx1"/>
                          </a:solidFill>
                          <a:latin typeface="+mn-lt"/>
                          <a:cs typeface="Arial" panose="020B0604020202020204" pitchFamily="34" charset="0"/>
                        </a:rPr>
                        <a:t>, n (%)</a:t>
                      </a:r>
                      <a:endParaRPr lang="fr-FR" sz="1400" noProof="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mn-lt"/>
                          <a:cs typeface="Arial" panose="020B0604020202020204" pitchFamily="34" charset="0"/>
                        </a:rPr>
                        <a:t>220 (62)</a:t>
                      </a:r>
                      <a:endParaRPr lang="fr-FR"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baseline="0" noProof="0" smtClean="0">
                          <a:solidFill>
                            <a:schemeClr val="tx1"/>
                          </a:solidFill>
                          <a:latin typeface="+mn-lt"/>
                          <a:cs typeface="Arial" panose="020B0604020202020204" pitchFamily="34" charset="0"/>
                        </a:rPr>
                        <a:t>215 (61)</a:t>
                      </a:r>
                      <a:endParaRPr lang="fr-FR" sz="1400" baseline="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baseline="0" noProof="0" dirty="0" smtClean="0">
                          <a:solidFill>
                            <a:schemeClr val="tx1"/>
                          </a:solidFill>
                          <a:latin typeface="+mn-lt"/>
                          <a:cs typeface="Arial" panose="020B0604020202020204" pitchFamily="34" charset="0"/>
                        </a:rPr>
                        <a:t>–</a:t>
                      </a:r>
                      <a:endParaRPr lang="fr-FR" sz="1400" baseline="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635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noProof="0" dirty="0" err="1" smtClean="0">
                          <a:solidFill>
                            <a:schemeClr val="tx1"/>
                          </a:solidFill>
                          <a:latin typeface="+mn-lt"/>
                          <a:cs typeface="Arial" panose="020B0604020202020204" pitchFamily="34" charset="0"/>
                        </a:rPr>
                        <a:t>EILTs</a:t>
                      </a:r>
                      <a:r>
                        <a:rPr lang="fr-FR" sz="1400" noProof="0" dirty="0" smtClean="0">
                          <a:solidFill>
                            <a:schemeClr val="tx1"/>
                          </a:solidFill>
                          <a:latin typeface="+mn-lt"/>
                          <a:cs typeface="Arial" panose="020B0604020202020204" pitchFamily="34" charset="0"/>
                        </a:rPr>
                        <a:t> graves, n (%)</a:t>
                      </a:r>
                      <a:endParaRPr lang="fr-FR" sz="1400" noProof="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mn-lt"/>
                          <a:cs typeface="Arial" panose="020B0604020202020204" pitchFamily="34" charset="0"/>
                        </a:rPr>
                        <a:t>137 (34)</a:t>
                      </a:r>
                      <a:endParaRPr lang="fr-FR"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mn-lt"/>
                          <a:cs typeface="Arial" panose="020B0604020202020204" pitchFamily="34" charset="0"/>
                        </a:rPr>
                        <a:t>139 (35)</a:t>
                      </a:r>
                      <a:endParaRPr lang="fr-FR"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baseline="0" noProof="0" dirty="0" smtClean="0">
                          <a:solidFill>
                            <a:schemeClr val="tx1"/>
                          </a:solidFill>
                          <a:latin typeface="+mn-lt"/>
                          <a:cs typeface="Arial" panose="020B0604020202020204" pitchFamily="34" charset="0"/>
                        </a:rPr>
                        <a:t>–</a:t>
                      </a:r>
                      <a:endParaRPr lang="fr-FR"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111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aseline="0" noProof="0" dirty="0" smtClean="0">
                          <a:solidFill>
                            <a:schemeClr val="tx1"/>
                          </a:solidFill>
                          <a:latin typeface="+mn-lt"/>
                          <a:cs typeface="Arial" panose="020B0604020202020204" pitchFamily="34" charset="0"/>
                        </a:rPr>
                        <a:t>Décès toxiques, n (%)</a:t>
                      </a:r>
                      <a:endParaRPr lang="fr-FR" sz="1400" noProof="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mn-lt"/>
                          <a:cs typeface="Arial" panose="020B0604020202020204" pitchFamily="34" charset="0"/>
                        </a:rPr>
                        <a:t>2 (&lt;1)</a:t>
                      </a:r>
                      <a:endParaRPr lang="fr-FR"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solidFill>
                            <a:schemeClr val="tx1"/>
                          </a:solidFill>
                          <a:latin typeface="+mn-lt"/>
                          <a:cs typeface="Arial" panose="020B0604020202020204" pitchFamily="34" charset="0"/>
                        </a:rPr>
                        <a:t>2 (&lt;1)</a:t>
                      </a:r>
                      <a:endParaRPr lang="fr-FR"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baseline="0" noProof="0" dirty="0" smtClean="0">
                          <a:solidFill>
                            <a:schemeClr val="tx1"/>
                          </a:solidFill>
                          <a:latin typeface="+mn-lt"/>
                          <a:cs typeface="Arial" panose="020B0604020202020204" pitchFamily="34" charset="0"/>
                        </a:rPr>
                        <a:t>–</a:t>
                      </a:r>
                      <a:endParaRPr lang="fr-FR"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bl>
          </a:graphicData>
        </a:graphic>
      </p:graphicFrame>
      <p:sp>
        <p:nvSpPr>
          <p:cNvPr id="8" name="Title 1"/>
          <p:cNvSpPr>
            <a:spLocks noGrp="1"/>
          </p:cNvSpPr>
          <p:nvPr>
            <p:ph type="title"/>
          </p:nvPr>
        </p:nvSpPr>
        <p:spPr>
          <a:xfrm>
            <a:off x="365124" y="179614"/>
            <a:ext cx="8313209" cy="807720"/>
          </a:xfrm>
        </p:spPr>
        <p:txBody>
          <a:bodyPr/>
          <a:lstStyle/>
          <a:p>
            <a:pPr>
              <a:lnSpc>
                <a:spcPct val="90000"/>
              </a:lnSpc>
            </a:pPr>
            <a:r>
              <a:rPr lang="en-GB" sz="1600" dirty="0" smtClean="0"/>
              <a:t>4004: </a:t>
            </a:r>
            <a:r>
              <a:rPr lang="fr-FR" sz="1600" dirty="0"/>
              <a:t>Chimiothérapie </a:t>
            </a:r>
            <a:r>
              <a:rPr lang="fr-FR" sz="1600" dirty="0" err="1"/>
              <a:t>périopératoire</a:t>
            </a:r>
            <a:r>
              <a:rPr lang="fr-FR" sz="1600" dirty="0"/>
              <a:t> par </a:t>
            </a:r>
            <a:r>
              <a:rPr lang="fr-FR" sz="1600" dirty="0" err="1"/>
              <a:t>docétaxel</a:t>
            </a:r>
            <a:r>
              <a:rPr lang="fr-FR" sz="1600" dirty="0"/>
              <a:t>, </a:t>
            </a:r>
            <a:r>
              <a:rPr lang="fr-FR" sz="1600" dirty="0" err="1"/>
              <a:t>oxaliplatine</a:t>
            </a:r>
            <a:r>
              <a:rPr lang="fr-FR" sz="1600" dirty="0"/>
              <a:t>, et </a:t>
            </a:r>
            <a:r>
              <a:rPr lang="fr-FR" sz="1600" dirty="0" err="1"/>
              <a:t>fluorouracile</a:t>
            </a:r>
            <a:r>
              <a:rPr lang="fr-FR" sz="1600" dirty="0"/>
              <a:t>/ </a:t>
            </a:r>
            <a:r>
              <a:rPr lang="fr-FR" sz="1600" dirty="0" err="1"/>
              <a:t>leucovorine</a:t>
            </a:r>
            <a:r>
              <a:rPr lang="fr-FR" sz="1600" dirty="0"/>
              <a:t> (FLOT) versus </a:t>
            </a:r>
            <a:r>
              <a:rPr lang="fr-FR" sz="1600" dirty="0" err="1"/>
              <a:t>épirubicine</a:t>
            </a:r>
            <a:r>
              <a:rPr lang="fr-FR" sz="1600" dirty="0"/>
              <a:t>, cisplatine, et </a:t>
            </a:r>
            <a:r>
              <a:rPr lang="fr-FR" sz="1600" dirty="0" err="1"/>
              <a:t>fluorouracile</a:t>
            </a:r>
            <a:r>
              <a:rPr lang="fr-FR" sz="1600" dirty="0"/>
              <a:t> ou </a:t>
            </a:r>
            <a:r>
              <a:rPr lang="fr-FR" sz="1600" dirty="0" err="1"/>
              <a:t>capécitabine</a:t>
            </a:r>
            <a:r>
              <a:rPr lang="fr-FR" sz="1600" dirty="0"/>
              <a:t> (ECF/ECX) dans l’adénocarcinome gastrique ou de la jonction </a:t>
            </a:r>
            <a:r>
              <a:rPr lang="fr-FR" sz="1600" dirty="0" err="1"/>
              <a:t>gastro-oesophagienne</a:t>
            </a:r>
            <a:r>
              <a:rPr lang="fr-FR" sz="1600" dirty="0"/>
              <a:t> résécable (FLOT4-AIO): une étude multicentrique randomisée de phase 3 </a:t>
            </a:r>
            <a:r>
              <a:rPr lang="fr-FR" sz="1600" dirty="0" smtClean="0"/>
              <a:t/>
            </a:r>
            <a:br>
              <a:rPr lang="fr-FR" sz="1600" dirty="0" smtClean="0"/>
            </a:br>
            <a:r>
              <a:rPr lang="fr-FR" sz="1600" dirty="0" smtClean="0"/>
              <a:t>– Al-</a:t>
            </a:r>
            <a:r>
              <a:rPr lang="fr-FR" sz="1600" dirty="0" err="1" smtClean="0"/>
              <a:t>Batran</a:t>
            </a:r>
            <a:r>
              <a:rPr lang="fr-FR" sz="1600" dirty="0" smtClean="0"/>
              <a:t> </a:t>
            </a:r>
            <a:r>
              <a:rPr lang="fr-FR" sz="1600" dirty="0"/>
              <a:t>S-E, et al</a:t>
            </a:r>
            <a:endParaRPr lang="en-GB" sz="1600" dirty="0"/>
          </a:p>
        </p:txBody>
      </p:sp>
    </p:spTree>
    <p:extLst>
      <p:ext uri="{BB962C8B-B14F-4D97-AF65-F5344CB8AC3E}">
        <p14:creationId xmlns:p14="http://schemas.microsoft.com/office/powerpoint/2010/main" val="4186671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FR" b="1" dirty="0" smtClean="0"/>
              <a:t>Conclusions</a:t>
            </a:r>
          </a:p>
          <a:p>
            <a:r>
              <a:rPr lang="fr-FR" b="1" dirty="0" smtClean="0"/>
              <a:t>Comparativement à ECF/ECX, FLOT a permis d’obtenir une augmentation des taux de chirurgie curative ainsi qu’un allongement de la SG et de la SSP</a:t>
            </a:r>
          </a:p>
          <a:p>
            <a:r>
              <a:rPr lang="fr-FR" b="1" dirty="0" smtClean="0"/>
              <a:t>Les résultats de FLOT étaient observés dans les différents sous-groupes et dans les analyses de sensibilité</a:t>
            </a:r>
          </a:p>
          <a:p>
            <a:r>
              <a:rPr lang="fr-FR" b="1" dirty="0" smtClean="0"/>
              <a:t>La morbidité et la mortalité chirurgicales, les </a:t>
            </a:r>
            <a:r>
              <a:rPr lang="fr-FR" b="1" dirty="0" err="1" smtClean="0"/>
              <a:t>réinterventions</a:t>
            </a:r>
            <a:r>
              <a:rPr lang="fr-FR" b="1" dirty="0" smtClean="0"/>
              <a:t> et les durées d’hospitalisation n’étaient pas augmentées</a:t>
            </a:r>
          </a:p>
          <a:p>
            <a:r>
              <a:rPr lang="fr-FR" b="1" dirty="0" smtClean="0"/>
              <a:t>Dans le traitement </a:t>
            </a:r>
            <a:r>
              <a:rPr lang="fr-FR" b="1" dirty="0" err="1" smtClean="0"/>
              <a:t>périopératoire</a:t>
            </a:r>
            <a:r>
              <a:rPr lang="fr-FR" b="1" dirty="0" smtClean="0"/>
              <a:t> des patients avec adénocarcinome de l’estomac ou de la JGO, FLOT offre un nouveau standard de traitement</a:t>
            </a:r>
            <a:endParaRPr lang="fr-FR" b="1" dirty="0"/>
          </a:p>
        </p:txBody>
      </p:sp>
      <p:sp>
        <p:nvSpPr>
          <p:cNvPr id="5" name="Text Placeholder 4"/>
          <p:cNvSpPr>
            <a:spLocks noGrp="1"/>
          </p:cNvSpPr>
          <p:nvPr>
            <p:ph type="body" sz="quarter" idx="11"/>
          </p:nvPr>
        </p:nvSpPr>
        <p:spPr/>
        <p:txBody>
          <a:bodyPr/>
          <a:lstStyle/>
          <a:p>
            <a:r>
              <a:rPr lang="fr-FR" smtClean="0"/>
              <a:t>Al-Batran S-E, et al. J Clin Oncol 2017;35(Suppl):Abstr 4004</a:t>
            </a:r>
            <a:endParaRPr lang="fr-FR"/>
          </a:p>
        </p:txBody>
      </p:sp>
      <p:sp>
        <p:nvSpPr>
          <p:cNvPr id="10" name="Title 1"/>
          <p:cNvSpPr>
            <a:spLocks noGrp="1"/>
          </p:cNvSpPr>
          <p:nvPr>
            <p:ph type="title"/>
          </p:nvPr>
        </p:nvSpPr>
        <p:spPr>
          <a:xfrm>
            <a:off x="365124" y="179614"/>
            <a:ext cx="8313209" cy="807720"/>
          </a:xfrm>
        </p:spPr>
        <p:txBody>
          <a:bodyPr/>
          <a:lstStyle/>
          <a:p>
            <a:pPr>
              <a:lnSpc>
                <a:spcPct val="90000"/>
              </a:lnSpc>
            </a:pPr>
            <a:r>
              <a:rPr lang="en-GB" sz="1600" dirty="0" smtClean="0"/>
              <a:t>4004: </a:t>
            </a:r>
            <a:r>
              <a:rPr lang="fr-FR" sz="1600" dirty="0"/>
              <a:t>Chimiothérapie </a:t>
            </a:r>
            <a:r>
              <a:rPr lang="fr-FR" sz="1600" dirty="0" err="1"/>
              <a:t>périopératoire</a:t>
            </a:r>
            <a:r>
              <a:rPr lang="fr-FR" sz="1600" dirty="0"/>
              <a:t> par </a:t>
            </a:r>
            <a:r>
              <a:rPr lang="fr-FR" sz="1600" dirty="0" err="1"/>
              <a:t>docétaxel</a:t>
            </a:r>
            <a:r>
              <a:rPr lang="fr-FR" sz="1600" dirty="0"/>
              <a:t>, </a:t>
            </a:r>
            <a:r>
              <a:rPr lang="fr-FR" sz="1600" dirty="0" err="1"/>
              <a:t>oxaliplatine</a:t>
            </a:r>
            <a:r>
              <a:rPr lang="fr-FR" sz="1600" dirty="0"/>
              <a:t>, et </a:t>
            </a:r>
            <a:r>
              <a:rPr lang="fr-FR" sz="1600" dirty="0" err="1"/>
              <a:t>fluorouracile</a:t>
            </a:r>
            <a:r>
              <a:rPr lang="fr-FR" sz="1600" dirty="0"/>
              <a:t>/ </a:t>
            </a:r>
            <a:r>
              <a:rPr lang="fr-FR" sz="1600" dirty="0" err="1"/>
              <a:t>leucovorine</a:t>
            </a:r>
            <a:r>
              <a:rPr lang="fr-FR" sz="1600" dirty="0"/>
              <a:t> (FLOT) versus </a:t>
            </a:r>
            <a:r>
              <a:rPr lang="fr-FR" sz="1600" dirty="0" err="1"/>
              <a:t>épirubicine</a:t>
            </a:r>
            <a:r>
              <a:rPr lang="fr-FR" sz="1600" dirty="0"/>
              <a:t>, cisplatine, et </a:t>
            </a:r>
            <a:r>
              <a:rPr lang="fr-FR" sz="1600" dirty="0" err="1"/>
              <a:t>fluorouracile</a:t>
            </a:r>
            <a:r>
              <a:rPr lang="fr-FR" sz="1600" dirty="0"/>
              <a:t> ou </a:t>
            </a:r>
            <a:r>
              <a:rPr lang="fr-FR" sz="1600" dirty="0" err="1"/>
              <a:t>capécitabine</a:t>
            </a:r>
            <a:r>
              <a:rPr lang="fr-FR" sz="1600" dirty="0"/>
              <a:t> (ECF/ECX) dans l’adénocarcinome gastrique ou de la jonction </a:t>
            </a:r>
            <a:r>
              <a:rPr lang="fr-FR" sz="1600" dirty="0" err="1"/>
              <a:t>gastro-oesophagienne</a:t>
            </a:r>
            <a:r>
              <a:rPr lang="fr-FR" sz="1600" dirty="0"/>
              <a:t> résécable (FLOT4-AIO): une étude multicentrique randomisée de phase 3 </a:t>
            </a:r>
            <a:r>
              <a:rPr lang="fr-FR" sz="1600" dirty="0" smtClean="0"/>
              <a:t/>
            </a:r>
            <a:br>
              <a:rPr lang="fr-FR" sz="1600" dirty="0" smtClean="0"/>
            </a:br>
            <a:r>
              <a:rPr lang="fr-FR" sz="1600" dirty="0" smtClean="0"/>
              <a:t>– Al-</a:t>
            </a:r>
            <a:r>
              <a:rPr lang="fr-FR" sz="1600" dirty="0" err="1" smtClean="0"/>
              <a:t>Batran</a:t>
            </a:r>
            <a:r>
              <a:rPr lang="fr-FR" sz="1600" dirty="0" smtClean="0"/>
              <a:t> </a:t>
            </a:r>
            <a:r>
              <a:rPr lang="fr-FR" sz="1600" dirty="0"/>
              <a:t>S-E, et al</a:t>
            </a:r>
            <a:endParaRPr lang="en-GB" sz="1600" dirty="0"/>
          </a:p>
        </p:txBody>
      </p:sp>
    </p:spTree>
    <p:extLst>
      <p:ext uri="{BB962C8B-B14F-4D97-AF65-F5344CB8AC3E}">
        <p14:creationId xmlns:p14="http://schemas.microsoft.com/office/powerpoint/2010/main" val="4206682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Cancers DU pancreas, DE L’INTESTIN GRÊLE ET DES VOIES BILIAIRES</a:t>
            </a:r>
            <a:endParaRPr lang="en-GB" dirty="0"/>
          </a:p>
        </p:txBody>
      </p:sp>
    </p:spTree>
    <p:extLst>
      <p:ext uri="{BB962C8B-B14F-4D97-AF65-F5344CB8AC3E}">
        <p14:creationId xmlns:p14="http://schemas.microsoft.com/office/powerpoint/2010/main" val="1528042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CANCER DU PANCREAS</a:t>
            </a:r>
            <a:endParaRPr lang="en-GB" dirty="0"/>
          </a:p>
        </p:txBody>
      </p:sp>
      <p:sp>
        <p:nvSpPr>
          <p:cNvPr id="3" name="Text Placeholder 2"/>
          <p:cNvSpPr>
            <a:spLocks noGrp="1"/>
          </p:cNvSpPr>
          <p:nvPr>
            <p:ph type="body" idx="1"/>
          </p:nvPr>
        </p:nvSpPr>
        <p:spPr/>
        <p:txBody>
          <a:bodyPr/>
          <a:lstStyle/>
          <a:p>
            <a:r>
              <a:rPr lang="en-GB" b="1" dirty="0" smtClean="0"/>
              <a:t>Cancers du </a:t>
            </a:r>
            <a:r>
              <a:rPr lang="en-GB" b="1" dirty="0" err="1" smtClean="0"/>
              <a:t>pancréas</a:t>
            </a:r>
            <a:r>
              <a:rPr lang="en-GB" b="1" dirty="0" smtClean="0"/>
              <a:t>, de </a:t>
            </a:r>
            <a:r>
              <a:rPr lang="en-GB" b="1" dirty="0" err="1" smtClean="0"/>
              <a:t>l’intestin</a:t>
            </a:r>
            <a:r>
              <a:rPr lang="en-GB" b="1" dirty="0" smtClean="0"/>
              <a:t> </a:t>
            </a:r>
            <a:r>
              <a:rPr lang="en-GB" b="1" dirty="0" err="1" smtClean="0"/>
              <a:t>grêle</a:t>
            </a:r>
            <a:r>
              <a:rPr lang="en-GB" b="1" dirty="0" smtClean="0"/>
              <a:t> et des </a:t>
            </a:r>
            <a:r>
              <a:rPr lang="en-GB" b="1" dirty="0" err="1" smtClean="0"/>
              <a:t>voies</a:t>
            </a:r>
            <a:r>
              <a:rPr lang="en-GB" b="1" dirty="0" smtClean="0"/>
              <a:t> </a:t>
            </a:r>
            <a:r>
              <a:rPr lang="en-GB" b="1" dirty="0" err="1" smtClean="0"/>
              <a:t>biliaires</a:t>
            </a:r>
            <a:endParaRPr lang="en-GB" b="1" dirty="0"/>
          </a:p>
        </p:txBody>
      </p:sp>
    </p:spTree>
    <p:extLst>
      <p:ext uri="{BB962C8B-B14F-4D97-AF65-F5344CB8AC3E}">
        <p14:creationId xmlns:p14="http://schemas.microsoft.com/office/powerpoint/2010/main" val="4047121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4007: Résultats d’une partie de l’étude randomisée de phase II NRG </a:t>
            </a:r>
            <a:r>
              <a:rPr lang="fr-FR" sz="1800" dirty="0" err="1" smtClean="0"/>
              <a:t>Oncology</a:t>
            </a:r>
            <a:r>
              <a:rPr lang="fr-FR" sz="1800" dirty="0" smtClean="0"/>
              <a:t>/RTOG 0848 évaluant l’addition d’</a:t>
            </a:r>
            <a:r>
              <a:rPr lang="fr-FR" sz="1800" dirty="0" err="1" smtClean="0"/>
              <a:t>erlotinib</a:t>
            </a:r>
            <a:r>
              <a:rPr lang="fr-FR" sz="1800" dirty="0" smtClean="0"/>
              <a:t> à la </a:t>
            </a:r>
            <a:r>
              <a:rPr lang="fr-FR" sz="1800" dirty="0" err="1" smtClean="0"/>
              <a:t>gemcitabine</a:t>
            </a:r>
            <a:r>
              <a:rPr lang="fr-FR" sz="1800" dirty="0" smtClean="0"/>
              <a:t> en adjuvant chez les patients avec adénocarcinome de la tête du pancréas réséqué – Safran H, et al</a:t>
            </a:r>
            <a:endParaRPr lang="fr-FR" sz="1800" dirty="0"/>
          </a:p>
        </p:txBody>
      </p:sp>
      <p:sp>
        <p:nvSpPr>
          <p:cNvPr id="11" name="Content Placeholder 6"/>
          <p:cNvSpPr>
            <a:spLocks noGrp="1"/>
          </p:cNvSpPr>
          <p:nvPr>
            <p:ph idx="1"/>
          </p:nvPr>
        </p:nvSpPr>
        <p:spPr/>
        <p:txBody>
          <a:bodyPr/>
          <a:lstStyle/>
          <a:p>
            <a:pPr marL="0" indent="0">
              <a:buNone/>
            </a:pPr>
            <a:r>
              <a:rPr lang="fr-FR" b="1" dirty="0" smtClean="0"/>
              <a:t>Objectif</a:t>
            </a:r>
          </a:p>
          <a:p>
            <a:r>
              <a:rPr lang="fr-FR" dirty="0" smtClean="0"/>
              <a:t>Evaluer l’association d’</a:t>
            </a:r>
            <a:r>
              <a:rPr lang="fr-FR" dirty="0" err="1" smtClean="0"/>
              <a:t>erlotinib</a:t>
            </a:r>
            <a:r>
              <a:rPr lang="fr-FR" dirty="0" smtClean="0"/>
              <a:t> à la </a:t>
            </a:r>
            <a:r>
              <a:rPr lang="fr-FR" dirty="0" err="1" smtClean="0"/>
              <a:t>gemcitabine</a:t>
            </a:r>
            <a:r>
              <a:rPr lang="fr-FR" dirty="0" smtClean="0"/>
              <a:t> en adjuvant chez les patients avec adénocarcinome de la tête du pancréas réséqué</a:t>
            </a:r>
          </a:p>
        </p:txBody>
      </p:sp>
      <p:sp>
        <p:nvSpPr>
          <p:cNvPr id="15" name="Text Placeholder 14"/>
          <p:cNvSpPr>
            <a:spLocks noGrp="1"/>
          </p:cNvSpPr>
          <p:nvPr>
            <p:ph type="body" sz="quarter" idx="11"/>
          </p:nvPr>
        </p:nvSpPr>
        <p:spPr/>
        <p:txBody>
          <a:bodyPr/>
          <a:lstStyle/>
          <a:p>
            <a:r>
              <a:rPr lang="fr-FR" smtClean="0"/>
              <a:t>Safran H, et al. J Clin Oncol 2017;35(Suppl):Abstr 4007</a:t>
            </a:r>
            <a:endParaRPr lang="fr-FR"/>
          </a:p>
        </p:txBody>
      </p:sp>
      <p:sp>
        <p:nvSpPr>
          <p:cNvPr id="33" name="Rectangle 9"/>
          <p:cNvSpPr txBox="1">
            <a:spLocks noChangeArrowheads="1"/>
          </p:cNvSpPr>
          <p:nvPr/>
        </p:nvSpPr>
        <p:spPr bwMode="auto">
          <a:xfrm>
            <a:off x="365124" y="5601892"/>
            <a:ext cx="4130676" cy="88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SG</a:t>
            </a:r>
          </a:p>
          <a:p>
            <a:pPr marL="0" indent="0">
              <a:buFontTx/>
              <a:buNone/>
            </a:pPr>
            <a:endParaRPr lang="fr-FR" kern="0" dirty="0"/>
          </a:p>
        </p:txBody>
      </p:sp>
      <p:sp>
        <p:nvSpPr>
          <p:cNvPr id="34" name="Content Placeholder 26"/>
          <p:cNvSpPr txBox="1">
            <a:spLocks/>
          </p:cNvSpPr>
          <p:nvPr/>
        </p:nvSpPr>
        <p:spPr>
          <a:xfrm>
            <a:off x="4648200" y="5601892"/>
            <a:ext cx="4130675" cy="1039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Tolérance</a:t>
            </a:r>
            <a:endParaRPr lang="fr-FR" kern="0" dirty="0"/>
          </a:p>
        </p:txBody>
      </p:sp>
      <p:sp>
        <p:nvSpPr>
          <p:cNvPr id="35" name="Oval 14"/>
          <p:cNvSpPr>
            <a:spLocks noChangeArrowheads="1"/>
          </p:cNvSpPr>
          <p:nvPr/>
        </p:nvSpPr>
        <p:spPr bwMode="auto">
          <a:xfrm>
            <a:off x="3941537" y="355917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chemeClr val="bg1"/>
                </a:solidFill>
                <a:ea typeface="SimSun" pitchFamily="2" charset="-122"/>
              </a:rPr>
              <a:t>R</a:t>
            </a:r>
            <a:endParaRPr lang="fr-FR" altLang="zh-CN" sz="1600" b="1">
              <a:solidFill>
                <a:schemeClr val="bg1"/>
              </a:solidFill>
              <a:ea typeface="SimSun" pitchFamily="2" charset="-122"/>
            </a:endParaRPr>
          </a:p>
        </p:txBody>
      </p:sp>
      <p:cxnSp>
        <p:nvCxnSpPr>
          <p:cNvPr id="36" name="AutoShape 15"/>
          <p:cNvCxnSpPr>
            <a:cxnSpLocks noChangeShapeType="1"/>
            <a:stCxn id="35" idx="0"/>
            <a:endCxn id="41" idx="1"/>
          </p:cNvCxnSpPr>
          <p:nvPr/>
        </p:nvCxnSpPr>
        <p:spPr bwMode="auto">
          <a:xfrm rot="5400000" flipH="1" flipV="1">
            <a:off x="4115430" y="2889680"/>
            <a:ext cx="787400" cy="551591"/>
          </a:xfrm>
          <a:prstGeom prst="bentConnector2">
            <a:avLst/>
          </a:prstGeom>
          <a:noFill/>
          <a:ln w="57150">
            <a:solidFill>
              <a:schemeClr val="bg2">
                <a:lumMod val="60000"/>
                <a:lumOff val="40000"/>
              </a:schemeClr>
            </a:solidFill>
            <a:round/>
            <a:headEnd/>
            <a:tailEnd type="triangle" w="med" len="med"/>
          </a:ln>
        </p:spPr>
      </p:cxnSp>
      <p:sp>
        <p:nvSpPr>
          <p:cNvPr id="37" name="AutoShape 12"/>
          <p:cNvSpPr>
            <a:spLocks noChangeArrowheads="1"/>
          </p:cNvSpPr>
          <p:nvPr/>
        </p:nvSpPr>
        <p:spPr bwMode="auto">
          <a:xfrm>
            <a:off x="7875282" y="2507456"/>
            <a:ext cx="864279"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9" name="AutoShape 19"/>
          <p:cNvCxnSpPr>
            <a:cxnSpLocks noChangeShapeType="1"/>
          </p:cNvCxnSpPr>
          <p:nvPr/>
        </p:nvCxnSpPr>
        <p:spPr bwMode="auto">
          <a:xfrm>
            <a:off x="3684814" y="3857625"/>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40" name="AutoShape 21"/>
          <p:cNvCxnSpPr>
            <a:cxnSpLocks noChangeShapeType="1"/>
            <a:stCxn id="41" idx="3"/>
            <a:endCxn id="37" idx="1"/>
          </p:cNvCxnSpPr>
          <p:nvPr/>
        </p:nvCxnSpPr>
        <p:spPr bwMode="auto">
          <a:xfrm>
            <a:off x="7463416" y="2771775"/>
            <a:ext cx="411866"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784926" y="2209800"/>
            <a:ext cx="2678490" cy="112394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sz="1400" dirty="0" err="1" smtClean="0">
                <a:solidFill>
                  <a:schemeClr val="tx2"/>
                </a:solidFill>
              </a:rPr>
              <a:t>Gemcitabine</a:t>
            </a:r>
            <a:r>
              <a:rPr lang="fr-FR" sz="1400" dirty="0" smtClean="0">
                <a:solidFill>
                  <a:schemeClr val="tx2"/>
                </a:solidFill>
              </a:rPr>
              <a:t> 1 </a:t>
            </a:r>
            <a:r>
              <a:rPr lang="fr-FR" sz="1400" dirty="0" err="1" smtClean="0">
                <a:solidFill>
                  <a:schemeClr val="tx2"/>
                </a:solidFill>
              </a:rPr>
              <a:t>gm</a:t>
            </a:r>
            <a:r>
              <a:rPr lang="fr-FR" sz="1400" dirty="0" smtClean="0">
                <a:solidFill>
                  <a:schemeClr val="tx2"/>
                </a:solidFill>
              </a:rPr>
              <a:t>/m</a:t>
            </a:r>
            <a:r>
              <a:rPr lang="fr-FR" sz="1400" baseline="30000" dirty="0" smtClean="0">
                <a:solidFill>
                  <a:schemeClr val="tx2"/>
                </a:solidFill>
              </a:rPr>
              <a:t>2</a:t>
            </a:r>
            <a:r>
              <a:rPr lang="fr-FR" sz="1400" dirty="0" smtClean="0">
                <a:solidFill>
                  <a:schemeClr val="tx2"/>
                </a:solidFill>
              </a:rPr>
              <a:t>/semaine pendant 3 semaines /4S </a:t>
            </a:r>
            <a:br>
              <a:rPr lang="fr-FR" sz="1400" dirty="0" smtClean="0">
                <a:solidFill>
                  <a:schemeClr val="tx2"/>
                </a:solidFill>
              </a:rPr>
            </a:br>
            <a:r>
              <a:rPr lang="fr-FR" sz="1400" dirty="0" smtClean="0">
                <a:solidFill>
                  <a:schemeClr val="tx2"/>
                </a:solidFill>
              </a:rPr>
              <a:t>6 cycles + </a:t>
            </a:r>
            <a:r>
              <a:rPr lang="fr-FR" sz="1400" dirty="0" err="1" smtClean="0">
                <a:solidFill>
                  <a:schemeClr val="tx2"/>
                </a:solidFill>
              </a:rPr>
              <a:t>erlotinib</a:t>
            </a:r>
            <a:r>
              <a:rPr lang="fr-FR" sz="1400" dirty="0" smtClean="0">
                <a:solidFill>
                  <a:schemeClr val="tx2"/>
                </a:solidFill>
              </a:rPr>
              <a:t> 100 mg/j </a:t>
            </a:r>
            <a:br>
              <a:rPr lang="fr-FR" sz="1400" dirty="0" smtClean="0">
                <a:solidFill>
                  <a:schemeClr val="tx2"/>
                </a:solidFill>
              </a:rPr>
            </a:br>
            <a:r>
              <a:rPr lang="fr-FR" altLang="zh-CN" sz="1400" dirty="0" smtClean="0">
                <a:solidFill>
                  <a:schemeClr val="tx2"/>
                </a:solidFill>
                <a:ea typeface="SimSun" pitchFamily="2" charset="-122"/>
              </a:rPr>
              <a:t>(n=159</a:t>
            </a:r>
            <a:r>
              <a:rPr lang="fr-FR" altLang="zh-CN" sz="1600" dirty="0" smtClean="0">
                <a:solidFill>
                  <a:srgbClr val="FFFFFF"/>
                </a:solidFill>
                <a:ea typeface="SimSun" pitchFamily="2" charset="-122"/>
              </a:rPr>
              <a:t>)</a:t>
            </a:r>
            <a:endParaRPr lang="fr-FR" altLang="zh-CN" sz="1600" dirty="0">
              <a:solidFill>
                <a:srgbClr val="FFFFFF"/>
              </a:solidFill>
              <a:ea typeface="SimSun" pitchFamily="2" charset="-122"/>
            </a:endParaRPr>
          </a:p>
        </p:txBody>
      </p:sp>
      <p:sp>
        <p:nvSpPr>
          <p:cNvPr id="42" name="AutoShape 9"/>
          <p:cNvSpPr>
            <a:spLocks noChangeArrowheads="1"/>
          </p:cNvSpPr>
          <p:nvPr/>
        </p:nvSpPr>
        <p:spPr bwMode="auto">
          <a:xfrm>
            <a:off x="365124" y="2639954"/>
            <a:ext cx="3319690"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600" dirty="0" smtClean="0">
                <a:solidFill>
                  <a:srgbClr val="FFFFFF"/>
                </a:solidFill>
                <a:ea typeface="SimSun" pitchFamily="2" charset="-122"/>
              </a:rPr>
              <a:t>Adénocarcinome de la tête du pancréas réséqué</a:t>
            </a:r>
            <a:endParaRPr lang="fr-FR" sz="1600" dirty="0" smtClean="0">
              <a:solidFill>
                <a:schemeClr val="tx2"/>
              </a:solidFill>
            </a:endParaRPr>
          </a:p>
          <a:p>
            <a:pPr marL="228600" indent="-228600" defTabSz="892175" eaLnBrk="0" hangingPunct="0">
              <a:spcAft>
                <a:spcPct val="30000"/>
              </a:spcAft>
              <a:buFont typeface="Arial" pitchFamily="34" charset="0"/>
              <a:buChar char="•"/>
            </a:pPr>
            <a:r>
              <a:rPr lang="fr-FR" sz="1600" dirty="0" smtClean="0">
                <a:solidFill>
                  <a:schemeClr val="tx2"/>
                </a:solidFill>
              </a:rPr>
              <a:t>Stade pathologique T1–T3, </a:t>
            </a:r>
            <a:br>
              <a:rPr lang="fr-FR" sz="1600" dirty="0" smtClean="0">
                <a:solidFill>
                  <a:schemeClr val="tx2"/>
                </a:solidFill>
              </a:rPr>
            </a:br>
            <a:r>
              <a:rPr lang="fr-FR" sz="1600" dirty="0" smtClean="0">
                <a:solidFill>
                  <a:schemeClr val="tx2"/>
                </a:solidFill>
              </a:rPr>
              <a:t>N0–1, M0</a:t>
            </a:r>
          </a:p>
          <a:p>
            <a:pPr marL="228600" indent="-228600" defTabSz="892175" eaLnBrk="0" hangingPunct="0">
              <a:spcAft>
                <a:spcPct val="30000"/>
              </a:spcAft>
              <a:buFont typeface="Arial" pitchFamily="34" charset="0"/>
              <a:buChar char="•"/>
            </a:pPr>
            <a:r>
              <a:rPr lang="fr-FR" sz="1600" dirty="0" smtClean="0">
                <a:solidFill>
                  <a:schemeClr val="tx2"/>
                </a:solidFill>
              </a:rPr>
              <a:t>PS 0–1</a:t>
            </a:r>
          </a:p>
          <a:p>
            <a:pPr marL="228600" indent="-228600" defTabSz="892175" eaLnBrk="0" hangingPunct="0">
              <a:spcAft>
                <a:spcPct val="30000"/>
              </a:spcAft>
              <a:buFont typeface="Arial" pitchFamily="34" charset="0"/>
              <a:buChar char="•"/>
            </a:pPr>
            <a:r>
              <a:rPr lang="fr-FR" sz="1600" dirty="0" smtClean="0">
                <a:solidFill>
                  <a:schemeClr val="tx2"/>
                </a:solidFill>
              </a:rPr>
              <a:t>CA19-9 ≤180 U/</a:t>
            </a:r>
            <a:r>
              <a:rPr lang="fr-FR" sz="1600" dirty="0" err="1" smtClean="0">
                <a:solidFill>
                  <a:schemeClr val="tx2"/>
                </a:solidFill>
              </a:rPr>
              <a:t>mL</a:t>
            </a:r>
            <a:endParaRPr lang="fr-FR" altLang="zh-CN" sz="1600" dirty="0" smtClean="0">
              <a:solidFill>
                <a:schemeClr val="tx2"/>
              </a:solidFill>
              <a:ea typeface="SimSun" pitchFamily="2" charset="-122"/>
            </a:endParaRPr>
          </a:p>
          <a:p>
            <a:pPr defTabSz="892175" eaLnBrk="0" hangingPunct="0">
              <a:spcAft>
                <a:spcPct val="30000"/>
              </a:spcAft>
            </a:pPr>
            <a:r>
              <a:rPr lang="fr-FR" altLang="zh-CN" sz="1600" dirty="0" smtClean="0">
                <a:solidFill>
                  <a:schemeClr val="tx2"/>
                </a:solidFill>
                <a:ea typeface="SimSun" pitchFamily="2" charset="-122"/>
              </a:rPr>
              <a:t>(n=322)</a:t>
            </a:r>
            <a:endParaRPr lang="fr-FR" altLang="zh-CN" sz="1600" dirty="0">
              <a:solidFill>
                <a:schemeClr val="tx2"/>
              </a:solidFill>
              <a:ea typeface="SimSun" pitchFamily="2" charset="-122"/>
            </a:endParaRPr>
          </a:p>
        </p:txBody>
      </p:sp>
      <p:cxnSp>
        <p:nvCxnSpPr>
          <p:cNvPr id="45" name="AutoShape 16"/>
          <p:cNvCxnSpPr>
            <a:cxnSpLocks noChangeShapeType="1"/>
            <a:stCxn id="35" idx="4"/>
            <a:endCxn id="48" idx="1"/>
          </p:cNvCxnSpPr>
          <p:nvPr/>
        </p:nvCxnSpPr>
        <p:spPr bwMode="auto">
          <a:xfrm rot="16200000" flipH="1">
            <a:off x="4107922" y="4268787"/>
            <a:ext cx="802416" cy="551591"/>
          </a:xfrm>
          <a:prstGeom prst="bentConnector2">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7875282" y="4681472"/>
            <a:ext cx="809851"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47" name="AutoShape 20"/>
          <p:cNvCxnSpPr>
            <a:cxnSpLocks noChangeShapeType="1"/>
            <a:stCxn id="48" idx="3"/>
            <a:endCxn id="46" idx="1"/>
          </p:cNvCxnSpPr>
          <p:nvPr/>
        </p:nvCxnSpPr>
        <p:spPr bwMode="auto">
          <a:xfrm>
            <a:off x="7461836" y="4945791"/>
            <a:ext cx="413446" cy="0"/>
          </a:xfrm>
          <a:prstGeom prst="straightConnector1">
            <a:avLst/>
          </a:prstGeom>
          <a:noFill/>
          <a:ln w="57150">
            <a:solidFill>
              <a:schemeClr val="bg2">
                <a:lumMod val="60000"/>
                <a:lumOff val="40000"/>
              </a:schemeClr>
            </a:solidFill>
            <a:prstDash val="sysDot"/>
            <a:round/>
            <a:headEnd/>
            <a:tailEnd type="triangle" w="med" len="med"/>
          </a:ln>
        </p:spPr>
      </p:cxnSp>
      <p:sp>
        <p:nvSpPr>
          <p:cNvPr id="48" name="AutoShape 12"/>
          <p:cNvSpPr>
            <a:spLocks noChangeArrowheads="1"/>
          </p:cNvSpPr>
          <p:nvPr/>
        </p:nvSpPr>
        <p:spPr bwMode="auto">
          <a:xfrm>
            <a:off x="4784926" y="4343400"/>
            <a:ext cx="2676910" cy="120478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sz="1400" dirty="0" err="1" smtClean="0"/>
              <a:t>Gemcitabine</a:t>
            </a:r>
            <a:r>
              <a:rPr lang="fr-FR" sz="1400" dirty="0" smtClean="0"/>
              <a:t> 1 </a:t>
            </a:r>
            <a:r>
              <a:rPr lang="fr-FR" sz="1400" dirty="0" err="1" smtClean="0"/>
              <a:t>gm</a:t>
            </a:r>
            <a:r>
              <a:rPr lang="fr-FR" sz="1400" dirty="0" smtClean="0"/>
              <a:t>/m</a:t>
            </a:r>
            <a:r>
              <a:rPr lang="fr-FR" sz="1400" baseline="30000" dirty="0" smtClean="0"/>
              <a:t>2</a:t>
            </a:r>
            <a:r>
              <a:rPr lang="fr-FR" sz="1400" dirty="0" smtClean="0"/>
              <a:t>/semaine pendant 3 semaines /4S</a:t>
            </a:r>
            <a:br>
              <a:rPr lang="fr-FR" sz="1400" dirty="0" smtClean="0"/>
            </a:br>
            <a:r>
              <a:rPr lang="fr-FR" sz="1400" dirty="0" smtClean="0"/>
              <a:t> 6 cycles</a:t>
            </a:r>
          </a:p>
          <a:p>
            <a:pPr algn="ctr" defTabSz="892175" eaLnBrk="0" hangingPunct="0"/>
            <a:r>
              <a:rPr lang="fr-FR" sz="1400" dirty="0" smtClean="0"/>
              <a:t>(n=163)</a:t>
            </a:r>
            <a:endParaRPr lang="fr-FR" altLang="zh-CN" sz="1400" dirty="0">
              <a:ea typeface="SimSun" pitchFamily="2" charset="-122"/>
            </a:endParaRPr>
          </a:p>
        </p:txBody>
      </p:sp>
    </p:spTree>
    <p:custDataLst>
      <p:tags r:id="rId1"/>
    </p:custDataLst>
    <p:extLst>
      <p:ext uri="{BB962C8B-B14F-4D97-AF65-F5344CB8AC3E}">
        <p14:creationId xmlns:p14="http://schemas.microsoft.com/office/powerpoint/2010/main" val="3417813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4007: Résultats d’une partie de l’étude randomisée de phase II NRG Oncology/RTOG 0848 évaluant l’addition d’erlotinib à la gemcitabine en adjuvant chez les patients avec adénocarcinome de la tête du pancréas réséqué – Safran H, et al</a:t>
            </a:r>
            <a:endParaRPr lang="fr-FR" sz="1800"/>
          </a:p>
        </p:txBody>
      </p:sp>
      <p:sp>
        <p:nvSpPr>
          <p:cNvPr id="15" name="Text Placeholder 14"/>
          <p:cNvSpPr>
            <a:spLocks noGrp="1"/>
          </p:cNvSpPr>
          <p:nvPr>
            <p:ph type="body" sz="quarter" idx="11"/>
          </p:nvPr>
        </p:nvSpPr>
        <p:spPr/>
        <p:txBody>
          <a:bodyPr/>
          <a:lstStyle/>
          <a:p>
            <a:r>
              <a:rPr lang="fr-FR" smtClean="0"/>
              <a:t>Safran H, et al. J Clin Oncol 2017;35(Suppl):Abstr 4007</a:t>
            </a:r>
            <a:endParaRPr lang="fr-FR"/>
          </a:p>
        </p:txBody>
      </p:sp>
      <p:sp>
        <p:nvSpPr>
          <p:cNvPr id="9" name="Content Placeholder 2"/>
          <p:cNvSpPr>
            <a:spLocks noGrp="1"/>
          </p:cNvSpPr>
          <p:nvPr>
            <p:ph idx="1"/>
          </p:nvPr>
        </p:nvSpPr>
        <p:spPr>
          <a:xfrm>
            <a:off x="365124" y="1254035"/>
            <a:ext cx="8413751" cy="498565"/>
          </a:xfrm>
        </p:spPr>
        <p:txBody>
          <a:bodyPr/>
          <a:lstStyle/>
          <a:p>
            <a:pPr marL="0" indent="0">
              <a:buNone/>
            </a:pPr>
            <a:r>
              <a:rPr lang="fr-FR" b="1" smtClean="0"/>
              <a:t>Résultats</a:t>
            </a:r>
            <a:endParaRPr lang="fr-FR" b="1">
              <a:solidFill>
                <a:schemeClr val="tx1"/>
              </a:solidFill>
            </a:endParaRPr>
          </a:p>
        </p:txBody>
      </p:sp>
      <p:sp>
        <p:nvSpPr>
          <p:cNvPr id="2" name="TextBox 1"/>
          <p:cNvSpPr txBox="1"/>
          <p:nvPr/>
        </p:nvSpPr>
        <p:spPr>
          <a:xfrm>
            <a:off x="3200400" y="1510338"/>
            <a:ext cx="2743200" cy="338554"/>
          </a:xfrm>
          <a:prstGeom prst="rect">
            <a:avLst/>
          </a:prstGeom>
          <a:noFill/>
        </p:spPr>
        <p:txBody>
          <a:bodyPr wrap="square" rtlCol="0">
            <a:spAutoFit/>
          </a:bodyPr>
          <a:lstStyle/>
          <a:p>
            <a:pPr algn="ctr"/>
            <a:r>
              <a:rPr lang="fr-FR" sz="1600" b="1" dirty="0" smtClean="0">
                <a:solidFill>
                  <a:srgbClr val="4D4D4D"/>
                </a:solidFill>
              </a:rPr>
              <a:t>SG</a:t>
            </a:r>
            <a:endParaRPr lang="fr-FR" sz="1600" b="1" dirty="0">
              <a:solidFill>
                <a:srgbClr val="4D4D4D"/>
              </a:solidFill>
            </a:endParaRPr>
          </a:p>
        </p:txBody>
      </p:sp>
      <p:sp>
        <p:nvSpPr>
          <p:cNvPr id="31" name="Rectangle 30">
            <a:extLst>
              <a:ext uri="{FF2B5EF4-FFF2-40B4-BE49-F238E27FC236}">
                <a16:creationId xmlns:a16="http://schemas.microsoft.com/office/drawing/2014/main" xmlns="" id="{DA7A316A-331F-46B9-A443-9CAFC21123FF}"/>
              </a:ext>
            </a:extLst>
          </p:cNvPr>
          <p:cNvSpPr/>
          <p:nvPr/>
        </p:nvSpPr>
        <p:spPr>
          <a:xfrm>
            <a:off x="361950" y="5314837"/>
            <a:ext cx="7897034" cy="738664"/>
          </a:xfrm>
          <a:prstGeom prst="rect">
            <a:avLst/>
          </a:prstGeom>
        </p:spPr>
        <p:txBody>
          <a:bodyPr wrap="none">
            <a:spAutoFit/>
          </a:bodyPr>
          <a:lstStyle/>
          <a:p>
            <a:pPr>
              <a:tabLst>
                <a:tab pos="2105025" algn="ctr"/>
                <a:tab pos="3009900" algn="ctr"/>
                <a:tab pos="3919538" algn="ctr"/>
                <a:tab pos="4824413" algn="ctr"/>
                <a:tab pos="5719763" algn="ctr"/>
                <a:tab pos="6624638" algn="ctr"/>
                <a:tab pos="7539038" algn="ctr"/>
              </a:tabLst>
            </a:pPr>
            <a:r>
              <a:rPr lang="fr-FR" sz="1400" dirty="0" smtClean="0"/>
              <a:t>N</a:t>
            </a:r>
          </a:p>
          <a:p>
            <a:pPr>
              <a:tabLst>
                <a:tab pos="2105025" algn="ctr"/>
                <a:tab pos="3009900" algn="ctr"/>
                <a:tab pos="3919538" algn="ctr"/>
                <a:tab pos="4824413" algn="ctr"/>
                <a:tab pos="5719763" algn="ctr"/>
                <a:tab pos="6624638" algn="ctr"/>
                <a:tab pos="7539038" algn="ctr"/>
              </a:tabLst>
            </a:pPr>
            <a:r>
              <a:rPr lang="fr-FR" sz="1400" dirty="0" err="1" smtClean="0"/>
              <a:t>Gemcitabine</a:t>
            </a:r>
            <a:r>
              <a:rPr lang="fr-FR" sz="1400" dirty="0" smtClean="0"/>
              <a:t>	163	154	129	102	82	69	48</a:t>
            </a:r>
          </a:p>
          <a:p>
            <a:pPr>
              <a:tabLst>
                <a:tab pos="2105025" algn="ctr"/>
                <a:tab pos="3009900" algn="ctr"/>
                <a:tab pos="3919538" algn="ctr"/>
                <a:tab pos="4824413" algn="ctr"/>
                <a:tab pos="5719763" algn="ctr"/>
                <a:tab pos="6624638" algn="ctr"/>
                <a:tab pos="7539038" algn="ctr"/>
              </a:tabLst>
            </a:pPr>
            <a:r>
              <a:rPr lang="fr-FR" sz="1400" dirty="0" err="1" smtClean="0"/>
              <a:t>Gemcitabine</a:t>
            </a:r>
            <a:r>
              <a:rPr lang="fr-FR" sz="1400" dirty="0" smtClean="0"/>
              <a:t> + </a:t>
            </a:r>
            <a:r>
              <a:rPr lang="fr-FR" sz="1400" dirty="0" err="1" smtClean="0"/>
              <a:t>erlotinib</a:t>
            </a:r>
            <a:r>
              <a:rPr lang="fr-FR" sz="1400" dirty="0" smtClean="0"/>
              <a:t>	159	147	124	95	79	61	45</a:t>
            </a:r>
            <a:endParaRPr lang="fr-FR" sz="1400" dirty="0"/>
          </a:p>
        </p:txBody>
      </p:sp>
      <p:sp>
        <p:nvSpPr>
          <p:cNvPr id="33" name="Rectangle 32">
            <a:extLst>
              <a:ext uri="{FF2B5EF4-FFF2-40B4-BE49-F238E27FC236}">
                <a16:creationId xmlns:a16="http://schemas.microsoft.com/office/drawing/2014/main" xmlns="" id="{13D56432-66A7-44A6-B36A-69489DBFB269}"/>
              </a:ext>
            </a:extLst>
          </p:cNvPr>
          <p:cNvSpPr/>
          <p:nvPr/>
        </p:nvSpPr>
        <p:spPr>
          <a:xfrm>
            <a:off x="361950" y="4880227"/>
            <a:ext cx="7911461" cy="338554"/>
          </a:xfrm>
          <a:prstGeom prst="rect">
            <a:avLst/>
          </a:prstGeom>
        </p:spPr>
        <p:txBody>
          <a:bodyPr wrap="none">
            <a:spAutoFit/>
          </a:bodyPr>
          <a:lstStyle/>
          <a:p>
            <a:pPr>
              <a:tabLst>
                <a:tab pos="2105025" algn="ctr"/>
                <a:tab pos="3009900" algn="ctr"/>
                <a:tab pos="3919538" algn="ctr"/>
                <a:tab pos="4824413" algn="ctr"/>
                <a:tab pos="5719763" algn="ctr"/>
                <a:tab pos="6624638" algn="ctr"/>
                <a:tab pos="7539038" algn="ctr"/>
              </a:tabLst>
            </a:pPr>
            <a:r>
              <a:rPr lang="fr-FR" sz="1600" dirty="0" smtClean="0"/>
              <a:t>	0	6	12	18	24	30	36</a:t>
            </a:r>
            <a:endParaRPr lang="fr-FR" sz="1600" dirty="0"/>
          </a:p>
        </p:txBody>
      </p:sp>
      <p:sp>
        <p:nvSpPr>
          <p:cNvPr id="34" name="TextBox 33">
            <a:extLst>
              <a:ext uri="{FF2B5EF4-FFF2-40B4-BE49-F238E27FC236}">
                <a16:creationId xmlns:a16="http://schemas.microsoft.com/office/drawing/2014/main" xmlns="" id="{E96F2EB6-264D-4387-A6B7-BFE60F5B4131}"/>
              </a:ext>
            </a:extLst>
          </p:cNvPr>
          <p:cNvSpPr txBox="1"/>
          <p:nvPr/>
        </p:nvSpPr>
        <p:spPr>
          <a:xfrm>
            <a:off x="1953183" y="1622425"/>
            <a:ext cx="526105" cy="3477875"/>
          </a:xfrm>
          <a:prstGeom prst="rect">
            <a:avLst/>
          </a:prstGeom>
          <a:noFill/>
        </p:spPr>
        <p:txBody>
          <a:bodyPr wrap="none" rtlCol="0">
            <a:spAutoFit/>
          </a:bodyPr>
          <a:lstStyle/>
          <a:p>
            <a:pPr algn="r">
              <a:lnSpc>
                <a:spcPct val="277000"/>
              </a:lnSpc>
              <a:spcAft>
                <a:spcPts val="0"/>
              </a:spcAft>
            </a:pPr>
            <a:r>
              <a:rPr lang="fr-FR" sz="1600" smtClean="0">
                <a:latin typeface="Arial" panose="020B0604020202020204" pitchFamily="34" charset="0"/>
                <a:cs typeface="Arial" panose="020B0604020202020204" pitchFamily="34" charset="0"/>
              </a:rPr>
              <a:t>100</a:t>
            </a:r>
          </a:p>
          <a:p>
            <a:pPr algn="r">
              <a:lnSpc>
                <a:spcPct val="277000"/>
              </a:lnSpc>
              <a:spcAft>
                <a:spcPts val="0"/>
              </a:spcAft>
            </a:pPr>
            <a:r>
              <a:rPr lang="fr-FR" sz="1600" smtClean="0">
                <a:latin typeface="Arial" panose="020B0604020202020204" pitchFamily="34" charset="0"/>
                <a:cs typeface="Arial" panose="020B0604020202020204" pitchFamily="34" charset="0"/>
              </a:rPr>
              <a:t>75</a:t>
            </a:r>
          </a:p>
          <a:p>
            <a:pPr algn="r">
              <a:lnSpc>
                <a:spcPct val="277000"/>
              </a:lnSpc>
              <a:spcAft>
                <a:spcPts val="0"/>
              </a:spcAft>
            </a:pPr>
            <a:r>
              <a:rPr lang="fr-FR" sz="1600" smtClean="0">
                <a:latin typeface="Arial" panose="020B0604020202020204" pitchFamily="34" charset="0"/>
                <a:cs typeface="Arial" panose="020B0604020202020204" pitchFamily="34" charset="0"/>
              </a:rPr>
              <a:t>50</a:t>
            </a:r>
          </a:p>
          <a:p>
            <a:pPr algn="r">
              <a:lnSpc>
                <a:spcPct val="277000"/>
              </a:lnSpc>
              <a:spcAft>
                <a:spcPts val="0"/>
              </a:spcAft>
            </a:pPr>
            <a:r>
              <a:rPr lang="fr-FR" sz="1600" smtClean="0">
                <a:latin typeface="Arial" panose="020B0604020202020204" pitchFamily="34" charset="0"/>
                <a:cs typeface="Arial" panose="020B0604020202020204" pitchFamily="34" charset="0"/>
              </a:rPr>
              <a:t>25</a:t>
            </a:r>
          </a:p>
          <a:p>
            <a:pPr algn="r">
              <a:lnSpc>
                <a:spcPct val="277000"/>
              </a:lnSpc>
              <a:spcAft>
                <a:spcPts val="0"/>
              </a:spcAft>
            </a:pPr>
            <a:r>
              <a:rPr lang="fr-FR" sz="1600" smtClean="0">
                <a:latin typeface="Arial" panose="020B0604020202020204" pitchFamily="34" charset="0"/>
                <a:cs typeface="Arial" panose="020B0604020202020204" pitchFamily="34" charset="0"/>
              </a:rPr>
              <a:t>0</a:t>
            </a:r>
            <a:endParaRPr lang="fr-FR" sz="16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C9880A67-F1C4-4FC0-8D84-ECF6733F59ED}"/>
              </a:ext>
            </a:extLst>
          </p:cNvPr>
          <p:cNvSpPr txBox="1"/>
          <p:nvPr/>
        </p:nvSpPr>
        <p:spPr>
          <a:xfrm>
            <a:off x="4971082" y="5190344"/>
            <a:ext cx="617877" cy="338554"/>
          </a:xfrm>
          <a:prstGeom prst="rect">
            <a:avLst/>
          </a:prstGeom>
          <a:noFill/>
        </p:spPr>
        <p:txBody>
          <a:bodyPr wrap="none" rtlCol="0">
            <a:spAutoFit/>
          </a:bodyPr>
          <a:lstStyle/>
          <a:p>
            <a:pPr algn="ctr"/>
            <a:r>
              <a:rPr lang="fr-FR" sz="1600" dirty="0" smtClean="0"/>
              <a:t>Mois</a:t>
            </a:r>
            <a:endParaRPr lang="fr-FR" sz="1600" dirty="0"/>
          </a:p>
        </p:txBody>
      </p:sp>
      <p:grpSp>
        <p:nvGrpSpPr>
          <p:cNvPr id="4" name="Group 3">
            <a:extLst>
              <a:ext uri="{FF2B5EF4-FFF2-40B4-BE49-F238E27FC236}">
                <a16:creationId xmlns:a16="http://schemas.microsoft.com/office/drawing/2014/main" xmlns="" id="{3BEFCF95-62D5-4A55-9F42-311D9634A8EC}"/>
              </a:ext>
            </a:extLst>
          </p:cNvPr>
          <p:cNvGrpSpPr/>
          <p:nvPr/>
        </p:nvGrpSpPr>
        <p:grpSpPr>
          <a:xfrm>
            <a:off x="1771839" y="1942848"/>
            <a:ext cx="6923250" cy="2956177"/>
            <a:chOff x="1771839" y="1942848"/>
            <a:chExt cx="6923250" cy="2956177"/>
          </a:xfrm>
        </p:grpSpPr>
        <p:sp>
          <p:nvSpPr>
            <p:cNvPr id="28" name="Freeform 18">
              <a:extLst>
                <a:ext uri="{FF2B5EF4-FFF2-40B4-BE49-F238E27FC236}">
                  <a16:creationId xmlns:a16="http://schemas.microsoft.com/office/drawing/2014/main" xmlns="" id="{D7EB67E7-94EA-4BFC-9FB6-5B6C9B3ACCD6}"/>
                </a:ext>
              </a:extLst>
            </p:cNvPr>
            <p:cNvSpPr>
              <a:spLocks/>
            </p:cNvSpPr>
            <p:nvPr/>
          </p:nvSpPr>
          <p:spPr bwMode="auto">
            <a:xfrm>
              <a:off x="2568575" y="2092325"/>
              <a:ext cx="5432425" cy="1660525"/>
            </a:xfrm>
            <a:custGeom>
              <a:avLst/>
              <a:gdLst>
                <a:gd name="T0" fmla="*/ 260 w 3422"/>
                <a:gd name="T1" fmla="*/ 20 h 1046"/>
                <a:gd name="T2" fmla="*/ 448 w 3422"/>
                <a:gd name="T3" fmla="*/ 32 h 1046"/>
                <a:gd name="T4" fmla="*/ 550 w 3422"/>
                <a:gd name="T5" fmla="*/ 56 h 1046"/>
                <a:gd name="T6" fmla="*/ 630 w 3422"/>
                <a:gd name="T7" fmla="*/ 66 h 1046"/>
                <a:gd name="T8" fmla="*/ 706 w 3422"/>
                <a:gd name="T9" fmla="*/ 88 h 1046"/>
                <a:gd name="T10" fmla="*/ 856 w 3422"/>
                <a:gd name="T11" fmla="*/ 112 h 1046"/>
                <a:gd name="T12" fmla="*/ 872 w 3422"/>
                <a:gd name="T13" fmla="*/ 136 h 1046"/>
                <a:gd name="T14" fmla="*/ 888 w 3422"/>
                <a:gd name="T15" fmla="*/ 146 h 1046"/>
                <a:gd name="T16" fmla="*/ 908 w 3422"/>
                <a:gd name="T17" fmla="*/ 170 h 1046"/>
                <a:gd name="T18" fmla="*/ 944 w 3422"/>
                <a:gd name="T19" fmla="*/ 182 h 1046"/>
                <a:gd name="T20" fmla="*/ 962 w 3422"/>
                <a:gd name="T21" fmla="*/ 204 h 1046"/>
                <a:gd name="T22" fmla="*/ 1044 w 3422"/>
                <a:gd name="T23" fmla="*/ 214 h 1046"/>
                <a:gd name="T24" fmla="*/ 1048 w 3422"/>
                <a:gd name="T25" fmla="*/ 228 h 1046"/>
                <a:gd name="T26" fmla="*/ 1074 w 3422"/>
                <a:gd name="T27" fmla="*/ 246 h 1046"/>
                <a:gd name="T28" fmla="*/ 1118 w 3422"/>
                <a:gd name="T29" fmla="*/ 270 h 1046"/>
                <a:gd name="T30" fmla="*/ 1126 w 3422"/>
                <a:gd name="T31" fmla="*/ 278 h 1046"/>
                <a:gd name="T32" fmla="*/ 1202 w 3422"/>
                <a:gd name="T33" fmla="*/ 296 h 1046"/>
                <a:gd name="T34" fmla="*/ 1310 w 3422"/>
                <a:gd name="T35" fmla="*/ 306 h 1046"/>
                <a:gd name="T36" fmla="*/ 1320 w 3422"/>
                <a:gd name="T37" fmla="*/ 330 h 1046"/>
                <a:gd name="T38" fmla="*/ 1348 w 3422"/>
                <a:gd name="T39" fmla="*/ 340 h 1046"/>
                <a:gd name="T40" fmla="*/ 1368 w 3422"/>
                <a:gd name="T41" fmla="*/ 376 h 1046"/>
                <a:gd name="T42" fmla="*/ 1384 w 3422"/>
                <a:gd name="T43" fmla="*/ 388 h 1046"/>
                <a:gd name="T44" fmla="*/ 1402 w 3422"/>
                <a:gd name="T45" fmla="*/ 422 h 1046"/>
                <a:gd name="T46" fmla="*/ 1466 w 3422"/>
                <a:gd name="T47" fmla="*/ 434 h 1046"/>
                <a:gd name="T48" fmla="*/ 1484 w 3422"/>
                <a:gd name="T49" fmla="*/ 468 h 1046"/>
                <a:gd name="T50" fmla="*/ 1532 w 3422"/>
                <a:gd name="T51" fmla="*/ 482 h 1046"/>
                <a:gd name="T52" fmla="*/ 1576 w 3422"/>
                <a:gd name="T53" fmla="*/ 516 h 1046"/>
                <a:gd name="T54" fmla="*/ 1592 w 3422"/>
                <a:gd name="T55" fmla="*/ 530 h 1046"/>
                <a:gd name="T56" fmla="*/ 1668 w 3422"/>
                <a:gd name="T57" fmla="*/ 552 h 1046"/>
                <a:gd name="T58" fmla="*/ 1706 w 3422"/>
                <a:gd name="T59" fmla="*/ 562 h 1046"/>
                <a:gd name="T60" fmla="*/ 1710 w 3422"/>
                <a:gd name="T61" fmla="*/ 586 h 1046"/>
                <a:gd name="T62" fmla="*/ 1736 w 3422"/>
                <a:gd name="T63" fmla="*/ 594 h 1046"/>
                <a:gd name="T64" fmla="*/ 1778 w 3422"/>
                <a:gd name="T65" fmla="*/ 622 h 1046"/>
                <a:gd name="T66" fmla="*/ 1856 w 3422"/>
                <a:gd name="T67" fmla="*/ 646 h 1046"/>
                <a:gd name="T68" fmla="*/ 1874 w 3422"/>
                <a:gd name="T69" fmla="*/ 678 h 1046"/>
                <a:gd name="T70" fmla="*/ 1966 w 3422"/>
                <a:gd name="T71" fmla="*/ 704 h 1046"/>
                <a:gd name="T72" fmla="*/ 2018 w 3422"/>
                <a:gd name="T73" fmla="*/ 728 h 1046"/>
                <a:gd name="T74" fmla="*/ 2118 w 3422"/>
                <a:gd name="T75" fmla="*/ 740 h 1046"/>
                <a:gd name="T76" fmla="*/ 2164 w 3422"/>
                <a:gd name="T77" fmla="*/ 762 h 1046"/>
                <a:gd name="T78" fmla="*/ 2448 w 3422"/>
                <a:gd name="T79" fmla="*/ 774 h 1046"/>
                <a:gd name="T80" fmla="*/ 2480 w 3422"/>
                <a:gd name="T81" fmla="*/ 812 h 1046"/>
                <a:gd name="T82" fmla="*/ 2590 w 3422"/>
                <a:gd name="T83" fmla="*/ 824 h 1046"/>
                <a:gd name="T84" fmla="*/ 2660 w 3422"/>
                <a:gd name="T85" fmla="*/ 848 h 1046"/>
                <a:gd name="T86" fmla="*/ 2696 w 3422"/>
                <a:gd name="T87" fmla="*/ 860 h 1046"/>
                <a:gd name="T88" fmla="*/ 2704 w 3422"/>
                <a:gd name="T89" fmla="*/ 886 h 1046"/>
                <a:gd name="T90" fmla="*/ 2766 w 3422"/>
                <a:gd name="T91" fmla="*/ 896 h 1046"/>
                <a:gd name="T92" fmla="*/ 2780 w 3422"/>
                <a:gd name="T93" fmla="*/ 944 h 1046"/>
                <a:gd name="T94" fmla="*/ 2906 w 3422"/>
                <a:gd name="T95" fmla="*/ 958 h 1046"/>
                <a:gd name="T96" fmla="*/ 2922 w 3422"/>
                <a:gd name="T97" fmla="*/ 976 h 1046"/>
                <a:gd name="T98" fmla="*/ 3036 w 3422"/>
                <a:gd name="T99" fmla="*/ 994 h 1046"/>
                <a:gd name="T100" fmla="*/ 3074 w 3422"/>
                <a:gd name="T101" fmla="*/ 1022 h 1046"/>
                <a:gd name="T102" fmla="*/ 3344 w 3422"/>
                <a:gd name="T103" fmla="*/ 1034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22" h="1046">
                  <a:moveTo>
                    <a:pt x="0" y="0"/>
                  </a:moveTo>
                  <a:lnTo>
                    <a:pt x="260" y="0"/>
                  </a:lnTo>
                  <a:lnTo>
                    <a:pt x="260" y="20"/>
                  </a:lnTo>
                  <a:lnTo>
                    <a:pt x="310" y="20"/>
                  </a:lnTo>
                  <a:lnTo>
                    <a:pt x="310" y="32"/>
                  </a:lnTo>
                  <a:lnTo>
                    <a:pt x="448" y="32"/>
                  </a:lnTo>
                  <a:lnTo>
                    <a:pt x="448" y="46"/>
                  </a:lnTo>
                  <a:lnTo>
                    <a:pt x="550" y="46"/>
                  </a:lnTo>
                  <a:lnTo>
                    <a:pt x="550" y="56"/>
                  </a:lnTo>
                  <a:lnTo>
                    <a:pt x="588" y="56"/>
                  </a:lnTo>
                  <a:lnTo>
                    <a:pt x="588" y="66"/>
                  </a:lnTo>
                  <a:lnTo>
                    <a:pt x="630" y="66"/>
                  </a:lnTo>
                  <a:lnTo>
                    <a:pt x="630" y="78"/>
                  </a:lnTo>
                  <a:lnTo>
                    <a:pt x="706" y="78"/>
                  </a:lnTo>
                  <a:lnTo>
                    <a:pt x="706" y="88"/>
                  </a:lnTo>
                  <a:lnTo>
                    <a:pt x="766" y="88"/>
                  </a:lnTo>
                  <a:lnTo>
                    <a:pt x="766" y="112"/>
                  </a:lnTo>
                  <a:lnTo>
                    <a:pt x="856" y="112"/>
                  </a:lnTo>
                  <a:lnTo>
                    <a:pt x="856" y="124"/>
                  </a:lnTo>
                  <a:lnTo>
                    <a:pt x="872" y="124"/>
                  </a:lnTo>
                  <a:lnTo>
                    <a:pt x="872" y="136"/>
                  </a:lnTo>
                  <a:lnTo>
                    <a:pt x="876" y="136"/>
                  </a:lnTo>
                  <a:lnTo>
                    <a:pt x="876" y="146"/>
                  </a:lnTo>
                  <a:lnTo>
                    <a:pt x="888" y="146"/>
                  </a:lnTo>
                  <a:lnTo>
                    <a:pt x="888" y="160"/>
                  </a:lnTo>
                  <a:lnTo>
                    <a:pt x="908" y="160"/>
                  </a:lnTo>
                  <a:lnTo>
                    <a:pt x="908" y="170"/>
                  </a:lnTo>
                  <a:lnTo>
                    <a:pt x="916" y="170"/>
                  </a:lnTo>
                  <a:lnTo>
                    <a:pt x="916" y="182"/>
                  </a:lnTo>
                  <a:lnTo>
                    <a:pt x="944" y="182"/>
                  </a:lnTo>
                  <a:lnTo>
                    <a:pt x="944" y="192"/>
                  </a:lnTo>
                  <a:lnTo>
                    <a:pt x="962" y="192"/>
                  </a:lnTo>
                  <a:lnTo>
                    <a:pt x="962" y="204"/>
                  </a:lnTo>
                  <a:lnTo>
                    <a:pt x="982" y="204"/>
                  </a:lnTo>
                  <a:lnTo>
                    <a:pt x="982" y="214"/>
                  </a:lnTo>
                  <a:lnTo>
                    <a:pt x="1044" y="214"/>
                  </a:lnTo>
                  <a:lnTo>
                    <a:pt x="1044" y="220"/>
                  </a:lnTo>
                  <a:lnTo>
                    <a:pt x="1048" y="220"/>
                  </a:lnTo>
                  <a:lnTo>
                    <a:pt x="1048" y="228"/>
                  </a:lnTo>
                  <a:lnTo>
                    <a:pt x="1068" y="228"/>
                  </a:lnTo>
                  <a:lnTo>
                    <a:pt x="1068" y="246"/>
                  </a:lnTo>
                  <a:lnTo>
                    <a:pt x="1074" y="246"/>
                  </a:lnTo>
                  <a:lnTo>
                    <a:pt x="1074" y="260"/>
                  </a:lnTo>
                  <a:lnTo>
                    <a:pt x="1118" y="260"/>
                  </a:lnTo>
                  <a:lnTo>
                    <a:pt x="1118" y="270"/>
                  </a:lnTo>
                  <a:lnTo>
                    <a:pt x="1122" y="270"/>
                  </a:lnTo>
                  <a:lnTo>
                    <a:pt x="1122" y="278"/>
                  </a:lnTo>
                  <a:lnTo>
                    <a:pt x="1126" y="278"/>
                  </a:lnTo>
                  <a:lnTo>
                    <a:pt x="1126" y="284"/>
                  </a:lnTo>
                  <a:lnTo>
                    <a:pt x="1202" y="284"/>
                  </a:lnTo>
                  <a:lnTo>
                    <a:pt x="1202" y="296"/>
                  </a:lnTo>
                  <a:lnTo>
                    <a:pt x="1302" y="296"/>
                  </a:lnTo>
                  <a:lnTo>
                    <a:pt x="1302" y="306"/>
                  </a:lnTo>
                  <a:lnTo>
                    <a:pt x="1310" y="306"/>
                  </a:lnTo>
                  <a:lnTo>
                    <a:pt x="1310" y="318"/>
                  </a:lnTo>
                  <a:lnTo>
                    <a:pt x="1320" y="318"/>
                  </a:lnTo>
                  <a:lnTo>
                    <a:pt x="1320" y="330"/>
                  </a:lnTo>
                  <a:lnTo>
                    <a:pt x="1336" y="330"/>
                  </a:lnTo>
                  <a:lnTo>
                    <a:pt x="1336" y="340"/>
                  </a:lnTo>
                  <a:lnTo>
                    <a:pt x="1348" y="340"/>
                  </a:lnTo>
                  <a:lnTo>
                    <a:pt x="1348" y="364"/>
                  </a:lnTo>
                  <a:lnTo>
                    <a:pt x="1368" y="364"/>
                  </a:lnTo>
                  <a:lnTo>
                    <a:pt x="1368" y="376"/>
                  </a:lnTo>
                  <a:lnTo>
                    <a:pt x="1378" y="376"/>
                  </a:lnTo>
                  <a:lnTo>
                    <a:pt x="1378" y="388"/>
                  </a:lnTo>
                  <a:lnTo>
                    <a:pt x="1384" y="388"/>
                  </a:lnTo>
                  <a:lnTo>
                    <a:pt x="1384" y="400"/>
                  </a:lnTo>
                  <a:lnTo>
                    <a:pt x="1402" y="400"/>
                  </a:lnTo>
                  <a:lnTo>
                    <a:pt x="1402" y="422"/>
                  </a:lnTo>
                  <a:lnTo>
                    <a:pt x="1442" y="422"/>
                  </a:lnTo>
                  <a:lnTo>
                    <a:pt x="1442" y="434"/>
                  </a:lnTo>
                  <a:lnTo>
                    <a:pt x="1466" y="434"/>
                  </a:lnTo>
                  <a:lnTo>
                    <a:pt x="1466" y="448"/>
                  </a:lnTo>
                  <a:lnTo>
                    <a:pt x="1484" y="448"/>
                  </a:lnTo>
                  <a:lnTo>
                    <a:pt x="1484" y="468"/>
                  </a:lnTo>
                  <a:lnTo>
                    <a:pt x="1490" y="468"/>
                  </a:lnTo>
                  <a:lnTo>
                    <a:pt x="1490" y="482"/>
                  </a:lnTo>
                  <a:lnTo>
                    <a:pt x="1532" y="482"/>
                  </a:lnTo>
                  <a:lnTo>
                    <a:pt x="1532" y="492"/>
                  </a:lnTo>
                  <a:lnTo>
                    <a:pt x="1576" y="492"/>
                  </a:lnTo>
                  <a:lnTo>
                    <a:pt x="1576" y="516"/>
                  </a:lnTo>
                  <a:lnTo>
                    <a:pt x="1588" y="516"/>
                  </a:lnTo>
                  <a:lnTo>
                    <a:pt x="1588" y="530"/>
                  </a:lnTo>
                  <a:lnTo>
                    <a:pt x="1592" y="530"/>
                  </a:lnTo>
                  <a:lnTo>
                    <a:pt x="1592" y="540"/>
                  </a:lnTo>
                  <a:lnTo>
                    <a:pt x="1668" y="540"/>
                  </a:lnTo>
                  <a:lnTo>
                    <a:pt x="1668" y="552"/>
                  </a:lnTo>
                  <a:lnTo>
                    <a:pt x="1702" y="552"/>
                  </a:lnTo>
                  <a:lnTo>
                    <a:pt x="1702" y="562"/>
                  </a:lnTo>
                  <a:lnTo>
                    <a:pt x="1706" y="562"/>
                  </a:lnTo>
                  <a:lnTo>
                    <a:pt x="1706" y="572"/>
                  </a:lnTo>
                  <a:lnTo>
                    <a:pt x="1710" y="572"/>
                  </a:lnTo>
                  <a:lnTo>
                    <a:pt x="1710" y="586"/>
                  </a:lnTo>
                  <a:lnTo>
                    <a:pt x="1728" y="586"/>
                  </a:lnTo>
                  <a:lnTo>
                    <a:pt x="1728" y="594"/>
                  </a:lnTo>
                  <a:lnTo>
                    <a:pt x="1736" y="594"/>
                  </a:lnTo>
                  <a:lnTo>
                    <a:pt x="1736" y="610"/>
                  </a:lnTo>
                  <a:lnTo>
                    <a:pt x="1778" y="610"/>
                  </a:lnTo>
                  <a:lnTo>
                    <a:pt x="1778" y="622"/>
                  </a:lnTo>
                  <a:lnTo>
                    <a:pt x="1822" y="622"/>
                  </a:lnTo>
                  <a:lnTo>
                    <a:pt x="1822" y="646"/>
                  </a:lnTo>
                  <a:lnTo>
                    <a:pt x="1856" y="646"/>
                  </a:lnTo>
                  <a:lnTo>
                    <a:pt x="1856" y="668"/>
                  </a:lnTo>
                  <a:lnTo>
                    <a:pt x="1874" y="668"/>
                  </a:lnTo>
                  <a:lnTo>
                    <a:pt x="1874" y="678"/>
                  </a:lnTo>
                  <a:lnTo>
                    <a:pt x="1888" y="678"/>
                  </a:lnTo>
                  <a:lnTo>
                    <a:pt x="1888" y="704"/>
                  </a:lnTo>
                  <a:lnTo>
                    <a:pt x="1966" y="704"/>
                  </a:lnTo>
                  <a:lnTo>
                    <a:pt x="1966" y="716"/>
                  </a:lnTo>
                  <a:lnTo>
                    <a:pt x="2018" y="716"/>
                  </a:lnTo>
                  <a:lnTo>
                    <a:pt x="2018" y="728"/>
                  </a:lnTo>
                  <a:lnTo>
                    <a:pt x="2062" y="728"/>
                  </a:lnTo>
                  <a:lnTo>
                    <a:pt x="2062" y="740"/>
                  </a:lnTo>
                  <a:lnTo>
                    <a:pt x="2118" y="740"/>
                  </a:lnTo>
                  <a:lnTo>
                    <a:pt x="2118" y="752"/>
                  </a:lnTo>
                  <a:lnTo>
                    <a:pt x="2164" y="752"/>
                  </a:lnTo>
                  <a:lnTo>
                    <a:pt x="2164" y="762"/>
                  </a:lnTo>
                  <a:lnTo>
                    <a:pt x="2424" y="762"/>
                  </a:lnTo>
                  <a:lnTo>
                    <a:pt x="2424" y="774"/>
                  </a:lnTo>
                  <a:lnTo>
                    <a:pt x="2448" y="774"/>
                  </a:lnTo>
                  <a:lnTo>
                    <a:pt x="2448" y="786"/>
                  </a:lnTo>
                  <a:lnTo>
                    <a:pt x="2480" y="786"/>
                  </a:lnTo>
                  <a:lnTo>
                    <a:pt x="2480" y="812"/>
                  </a:lnTo>
                  <a:lnTo>
                    <a:pt x="2554" y="812"/>
                  </a:lnTo>
                  <a:lnTo>
                    <a:pt x="2554" y="824"/>
                  </a:lnTo>
                  <a:lnTo>
                    <a:pt x="2590" y="824"/>
                  </a:lnTo>
                  <a:lnTo>
                    <a:pt x="2590" y="836"/>
                  </a:lnTo>
                  <a:lnTo>
                    <a:pt x="2660" y="836"/>
                  </a:lnTo>
                  <a:lnTo>
                    <a:pt x="2660" y="848"/>
                  </a:lnTo>
                  <a:lnTo>
                    <a:pt x="2672" y="848"/>
                  </a:lnTo>
                  <a:lnTo>
                    <a:pt x="2672" y="860"/>
                  </a:lnTo>
                  <a:lnTo>
                    <a:pt x="2696" y="860"/>
                  </a:lnTo>
                  <a:lnTo>
                    <a:pt x="2696" y="874"/>
                  </a:lnTo>
                  <a:lnTo>
                    <a:pt x="2704" y="874"/>
                  </a:lnTo>
                  <a:lnTo>
                    <a:pt x="2704" y="886"/>
                  </a:lnTo>
                  <a:lnTo>
                    <a:pt x="2714" y="886"/>
                  </a:lnTo>
                  <a:lnTo>
                    <a:pt x="2714" y="896"/>
                  </a:lnTo>
                  <a:lnTo>
                    <a:pt x="2766" y="896"/>
                  </a:lnTo>
                  <a:lnTo>
                    <a:pt x="2766" y="932"/>
                  </a:lnTo>
                  <a:lnTo>
                    <a:pt x="2780" y="932"/>
                  </a:lnTo>
                  <a:lnTo>
                    <a:pt x="2780" y="944"/>
                  </a:lnTo>
                  <a:lnTo>
                    <a:pt x="2902" y="944"/>
                  </a:lnTo>
                  <a:lnTo>
                    <a:pt x="2902" y="958"/>
                  </a:lnTo>
                  <a:lnTo>
                    <a:pt x="2906" y="958"/>
                  </a:lnTo>
                  <a:lnTo>
                    <a:pt x="2906" y="970"/>
                  </a:lnTo>
                  <a:lnTo>
                    <a:pt x="2922" y="970"/>
                  </a:lnTo>
                  <a:lnTo>
                    <a:pt x="2922" y="976"/>
                  </a:lnTo>
                  <a:lnTo>
                    <a:pt x="2930" y="976"/>
                  </a:lnTo>
                  <a:lnTo>
                    <a:pt x="2930" y="994"/>
                  </a:lnTo>
                  <a:lnTo>
                    <a:pt x="3036" y="994"/>
                  </a:lnTo>
                  <a:lnTo>
                    <a:pt x="3036" y="1008"/>
                  </a:lnTo>
                  <a:lnTo>
                    <a:pt x="3074" y="1008"/>
                  </a:lnTo>
                  <a:lnTo>
                    <a:pt x="3074" y="1022"/>
                  </a:lnTo>
                  <a:lnTo>
                    <a:pt x="3184" y="1022"/>
                  </a:lnTo>
                  <a:lnTo>
                    <a:pt x="3184" y="1034"/>
                  </a:lnTo>
                  <a:lnTo>
                    <a:pt x="3344" y="1034"/>
                  </a:lnTo>
                  <a:lnTo>
                    <a:pt x="3344" y="1046"/>
                  </a:lnTo>
                  <a:lnTo>
                    <a:pt x="3422" y="1046"/>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 name="Group 2">
              <a:extLst>
                <a:ext uri="{FF2B5EF4-FFF2-40B4-BE49-F238E27FC236}">
                  <a16:creationId xmlns:a16="http://schemas.microsoft.com/office/drawing/2014/main" xmlns="" id="{12E08FA1-D952-4060-A66A-3D73EE56C2AA}"/>
                </a:ext>
              </a:extLst>
            </p:cNvPr>
            <p:cNvGrpSpPr/>
            <p:nvPr/>
          </p:nvGrpSpPr>
          <p:grpSpPr>
            <a:xfrm>
              <a:off x="2473325" y="2092325"/>
              <a:ext cx="5518150" cy="2806700"/>
              <a:chOff x="2473325" y="2092325"/>
              <a:chExt cx="5518150" cy="2806700"/>
            </a:xfrm>
          </p:grpSpPr>
          <p:sp>
            <p:nvSpPr>
              <p:cNvPr id="14" name="Freeform 5">
                <a:extLst>
                  <a:ext uri="{FF2B5EF4-FFF2-40B4-BE49-F238E27FC236}">
                    <a16:creationId xmlns:a16="http://schemas.microsoft.com/office/drawing/2014/main" xmlns="" id="{A6AA07EB-432D-4A18-976F-A145B6782BD8}"/>
                  </a:ext>
                </a:extLst>
              </p:cNvPr>
              <p:cNvSpPr>
                <a:spLocks/>
              </p:cNvSpPr>
              <p:nvPr/>
            </p:nvSpPr>
            <p:spPr bwMode="auto">
              <a:xfrm>
                <a:off x="2568575" y="2092325"/>
                <a:ext cx="5422900" cy="2714625"/>
              </a:xfrm>
              <a:custGeom>
                <a:avLst/>
                <a:gdLst>
                  <a:gd name="T0" fmla="*/ 0 w 3416"/>
                  <a:gd name="T1" fmla="*/ 0 h 1710"/>
                  <a:gd name="T2" fmla="*/ 0 w 3416"/>
                  <a:gd name="T3" fmla="*/ 1710 h 1710"/>
                  <a:gd name="T4" fmla="*/ 3416 w 3416"/>
                  <a:gd name="T5" fmla="*/ 1710 h 1710"/>
                </a:gdLst>
                <a:ahLst/>
                <a:cxnLst>
                  <a:cxn ang="0">
                    <a:pos x="T0" y="T1"/>
                  </a:cxn>
                  <a:cxn ang="0">
                    <a:pos x="T2" y="T3"/>
                  </a:cxn>
                  <a:cxn ang="0">
                    <a:pos x="T4" y="T5"/>
                  </a:cxn>
                </a:cxnLst>
                <a:rect l="0" t="0" r="r" b="b"/>
                <a:pathLst>
                  <a:path w="3416" h="1710">
                    <a:moveTo>
                      <a:pt x="0" y="0"/>
                    </a:moveTo>
                    <a:lnTo>
                      <a:pt x="0" y="1710"/>
                    </a:lnTo>
                    <a:lnTo>
                      <a:pt x="3416" y="17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fr-FR" dirty="0" smtClean="0"/>
                  <a:t> </a:t>
                </a:r>
                <a:endParaRPr lang="fr-FR" dirty="0"/>
              </a:p>
            </p:txBody>
          </p:sp>
          <p:sp>
            <p:nvSpPr>
              <p:cNvPr id="16" name="Line 6">
                <a:extLst>
                  <a:ext uri="{FF2B5EF4-FFF2-40B4-BE49-F238E27FC236}">
                    <a16:creationId xmlns:a16="http://schemas.microsoft.com/office/drawing/2014/main" xmlns="" id="{82721411-A7BF-42DA-B596-C30AB196AADB}"/>
                  </a:ext>
                </a:extLst>
              </p:cNvPr>
              <p:cNvSpPr>
                <a:spLocks noChangeShapeType="1"/>
              </p:cNvSpPr>
              <p:nvPr/>
            </p:nvSpPr>
            <p:spPr bwMode="auto">
              <a:xfrm>
                <a:off x="2476500" y="2092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7">
                <a:extLst>
                  <a:ext uri="{FF2B5EF4-FFF2-40B4-BE49-F238E27FC236}">
                    <a16:creationId xmlns:a16="http://schemas.microsoft.com/office/drawing/2014/main" xmlns="" id="{7233E75B-009B-4AE6-96C9-C57E927E34BD}"/>
                  </a:ext>
                </a:extLst>
              </p:cNvPr>
              <p:cNvSpPr>
                <a:spLocks noChangeShapeType="1"/>
              </p:cNvSpPr>
              <p:nvPr/>
            </p:nvSpPr>
            <p:spPr bwMode="auto">
              <a:xfrm>
                <a:off x="2476500" y="34480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8">
                <a:extLst>
                  <a:ext uri="{FF2B5EF4-FFF2-40B4-BE49-F238E27FC236}">
                    <a16:creationId xmlns:a16="http://schemas.microsoft.com/office/drawing/2014/main" xmlns="" id="{8F936C4E-3603-4095-8B08-727C3377779A}"/>
                  </a:ext>
                </a:extLst>
              </p:cNvPr>
              <p:cNvSpPr>
                <a:spLocks noChangeShapeType="1"/>
              </p:cNvSpPr>
              <p:nvPr/>
            </p:nvSpPr>
            <p:spPr bwMode="auto">
              <a:xfrm>
                <a:off x="2476500" y="48069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9">
                <a:extLst>
                  <a:ext uri="{FF2B5EF4-FFF2-40B4-BE49-F238E27FC236}">
                    <a16:creationId xmlns:a16="http://schemas.microsoft.com/office/drawing/2014/main" xmlns="" id="{C71BBAAC-A2F8-4EF2-BEFD-26EA4CE19012}"/>
                  </a:ext>
                </a:extLst>
              </p:cNvPr>
              <p:cNvSpPr>
                <a:spLocks noChangeShapeType="1"/>
              </p:cNvSpPr>
              <p:nvPr/>
            </p:nvSpPr>
            <p:spPr bwMode="auto">
              <a:xfrm>
                <a:off x="2473325" y="27686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0">
                <a:extLst>
                  <a:ext uri="{FF2B5EF4-FFF2-40B4-BE49-F238E27FC236}">
                    <a16:creationId xmlns:a16="http://schemas.microsoft.com/office/drawing/2014/main" xmlns="" id="{638C2617-099C-4FF5-BE71-8EB63E827BB2}"/>
                  </a:ext>
                </a:extLst>
              </p:cNvPr>
              <p:cNvSpPr>
                <a:spLocks noChangeShapeType="1"/>
              </p:cNvSpPr>
              <p:nvPr/>
            </p:nvSpPr>
            <p:spPr bwMode="auto">
              <a:xfrm>
                <a:off x="2473325" y="41275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1">
                <a:extLst>
                  <a:ext uri="{FF2B5EF4-FFF2-40B4-BE49-F238E27FC236}">
                    <a16:creationId xmlns:a16="http://schemas.microsoft.com/office/drawing/2014/main" xmlns="" id="{37C5C5D9-0C3B-4AAE-86BF-18E9848E8391}"/>
                  </a:ext>
                </a:extLst>
              </p:cNvPr>
              <p:cNvSpPr>
                <a:spLocks noChangeShapeType="1"/>
              </p:cNvSpPr>
              <p:nvPr/>
            </p:nvSpPr>
            <p:spPr bwMode="auto">
              <a:xfrm>
                <a:off x="2568575"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2">
                <a:extLst>
                  <a:ext uri="{FF2B5EF4-FFF2-40B4-BE49-F238E27FC236}">
                    <a16:creationId xmlns:a16="http://schemas.microsoft.com/office/drawing/2014/main" xmlns="" id="{791B7D2A-A9B5-4C48-AD57-0CB3C0EA4F33}"/>
                  </a:ext>
                </a:extLst>
              </p:cNvPr>
              <p:cNvSpPr>
                <a:spLocks noChangeShapeType="1"/>
              </p:cNvSpPr>
              <p:nvPr/>
            </p:nvSpPr>
            <p:spPr bwMode="auto">
              <a:xfrm>
                <a:off x="4375150"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3">
                <a:extLst>
                  <a:ext uri="{FF2B5EF4-FFF2-40B4-BE49-F238E27FC236}">
                    <a16:creationId xmlns:a16="http://schemas.microsoft.com/office/drawing/2014/main" xmlns="" id="{364DA102-5310-4BE7-A130-B53E26990359}"/>
                  </a:ext>
                </a:extLst>
              </p:cNvPr>
              <p:cNvSpPr>
                <a:spLocks noChangeShapeType="1"/>
              </p:cNvSpPr>
              <p:nvPr/>
            </p:nvSpPr>
            <p:spPr bwMode="auto">
              <a:xfrm>
                <a:off x="7991475"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4">
                <a:extLst>
                  <a:ext uri="{FF2B5EF4-FFF2-40B4-BE49-F238E27FC236}">
                    <a16:creationId xmlns:a16="http://schemas.microsoft.com/office/drawing/2014/main" xmlns="" id="{FC7185F4-5BE9-49A5-A2FE-13209744112C}"/>
                  </a:ext>
                </a:extLst>
              </p:cNvPr>
              <p:cNvSpPr>
                <a:spLocks noChangeShapeType="1"/>
              </p:cNvSpPr>
              <p:nvPr/>
            </p:nvSpPr>
            <p:spPr bwMode="auto">
              <a:xfrm>
                <a:off x="6181725"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5">
                <a:extLst>
                  <a:ext uri="{FF2B5EF4-FFF2-40B4-BE49-F238E27FC236}">
                    <a16:creationId xmlns:a16="http://schemas.microsoft.com/office/drawing/2014/main" xmlns="" id="{4F1720FC-CFBE-4278-B8A5-91A010CB2D57}"/>
                  </a:ext>
                </a:extLst>
              </p:cNvPr>
              <p:cNvSpPr>
                <a:spLocks noChangeShapeType="1"/>
              </p:cNvSpPr>
              <p:nvPr/>
            </p:nvSpPr>
            <p:spPr bwMode="auto">
              <a:xfrm>
                <a:off x="5280025"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6">
                <a:extLst>
                  <a:ext uri="{FF2B5EF4-FFF2-40B4-BE49-F238E27FC236}">
                    <a16:creationId xmlns:a16="http://schemas.microsoft.com/office/drawing/2014/main" xmlns="" id="{51DAE9B0-6BA6-48A4-955E-7DD24272715D}"/>
                  </a:ext>
                </a:extLst>
              </p:cNvPr>
              <p:cNvSpPr>
                <a:spLocks noChangeShapeType="1"/>
              </p:cNvSpPr>
              <p:nvPr/>
            </p:nvSpPr>
            <p:spPr bwMode="auto">
              <a:xfrm>
                <a:off x="3473450"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7">
                <a:extLst>
                  <a:ext uri="{FF2B5EF4-FFF2-40B4-BE49-F238E27FC236}">
                    <a16:creationId xmlns:a16="http://schemas.microsoft.com/office/drawing/2014/main" xmlns="" id="{DB86FFFD-91D1-4665-82B9-1B7A4EA51BD7}"/>
                  </a:ext>
                </a:extLst>
              </p:cNvPr>
              <p:cNvSpPr>
                <a:spLocks noChangeShapeType="1"/>
              </p:cNvSpPr>
              <p:nvPr/>
            </p:nvSpPr>
            <p:spPr bwMode="auto">
              <a:xfrm>
                <a:off x="7086600"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9" name="Freeform 19">
              <a:extLst>
                <a:ext uri="{FF2B5EF4-FFF2-40B4-BE49-F238E27FC236}">
                  <a16:creationId xmlns:a16="http://schemas.microsoft.com/office/drawing/2014/main" xmlns="" id="{955A2C68-C80E-4283-B9B4-67C9B3119CBF}"/>
                </a:ext>
              </a:extLst>
            </p:cNvPr>
            <p:cNvSpPr>
              <a:spLocks/>
            </p:cNvSpPr>
            <p:nvPr/>
          </p:nvSpPr>
          <p:spPr bwMode="auto">
            <a:xfrm>
              <a:off x="2568575" y="2092325"/>
              <a:ext cx="5368925" cy="1692275"/>
            </a:xfrm>
            <a:custGeom>
              <a:avLst/>
              <a:gdLst>
                <a:gd name="T0" fmla="*/ 70 w 3382"/>
                <a:gd name="T1" fmla="*/ 0 h 1066"/>
                <a:gd name="T2" fmla="*/ 268 w 3382"/>
                <a:gd name="T3" fmla="*/ 12 h 1066"/>
                <a:gd name="T4" fmla="*/ 384 w 3382"/>
                <a:gd name="T5" fmla="*/ 20 h 1066"/>
                <a:gd name="T6" fmla="*/ 452 w 3382"/>
                <a:gd name="T7" fmla="*/ 32 h 1066"/>
                <a:gd name="T8" fmla="*/ 580 w 3382"/>
                <a:gd name="T9" fmla="*/ 46 h 1066"/>
                <a:gd name="T10" fmla="*/ 588 w 3382"/>
                <a:gd name="T11" fmla="*/ 56 h 1066"/>
                <a:gd name="T12" fmla="*/ 596 w 3382"/>
                <a:gd name="T13" fmla="*/ 66 h 1066"/>
                <a:gd name="T14" fmla="*/ 634 w 3382"/>
                <a:gd name="T15" fmla="*/ 76 h 1066"/>
                <a:gd name="T16" fmla="*/ 650 w 3382"/>
                <a:gd name="T17" fmla="*/ 92 h 1066"/>
                <a:gd name="T18" fmla="*/ 730 w 3382"/>
                <a:gd name="T19" fmla="*/ 96 h 1066"/>
                <a:gd name="T20" fmla="*/ 790 w 3382"/>
                <a:gd name="T21" fmla="*/ 128 h 1066"/>
                <a:gd name="T22" fmla="*/ 868 w 3382"/>
                <a:gd name="T23" fmla="*/ 184 h 1066"/>
                <a:gd name="T24" fmla="*/ 876 w 3382"/>
                <a:gd name="T25" fmla="*/ 202 h 1066"/>
                <a:gd name="T26" fmla="*/ 910 w 3382"/>
                <a:gd name="T27" fmla="*/ 208 h 1066"/>
                <a:gd name="T28" fmla="*/ 946 w 3382"/>
                <a:gd name="T29" fmla="*/ 232 h 1066"/>
                <a:gd name="T30" fmla="*/ 998 w 3382"/>
                <a:gd name="T31" fmla="*/ 268 h 1066"/>
                <a:gd name="T32" fmla="*/ 1036 w 3382"/>
                <a:gd name="T33" fmla="*/ 274 h 1066"/>
                <a:gd name="T34" fmla="*/ 1130 w 3382"/>
                <a:gd name="T35" fmla="*/ 280 h 1066"/>
                <a:gd name="T36" fmla="*/ 1174 w 3382"/>
                <a:gd name="T37" fmla="*/ 290 h 1066"/>
                <a:gd name="T38" fmla="*/ 1214 w 3382"/>
                <a:gd name="T39" fmla="*/ 320 h 1066"/>
                <a:gd name="T40" fmla="*/ 1258 w 3382"/>
                <a:gd name="T41" fmla="*/ 344 h 1066"/>
                <a:gd name="T42" fmla="*/ 1288 w 3382"/>
                <a:gd name="T43" fmla="*/ 360 h 1066"/>
                <a:gd name="T44" fmla="*/ 1364 w 3382"/>
                <a:gd name="T45" fmla="*/ 404 h 1066"/>
                <a:gd name="T46" fmla="*/ 1444 w 3382"/>
                <a:gd name="T47" fmla="*/ 448 h 1066"/>
                <a:gd name="T48" fmla="*/ 1498 w 3382"/>
                <a:gd name="T49" fmla="*/ 456 h 1066"/>
                <a:gd name="T50" fmla="*/ 1586 w 3382"/>
                <a:gd name="T51" fmla="*/ 468 h 1066"/>
                <a:gd name="T52" fmla="*/ 1620 w 3382"/>
                <a:gd name="T53" fmla="*/ 480 h 1066"/>
                <a:gd name="T54" fmla="*/ 1664 w 3382"/>
                <a:gd name="T55" fmla="*/ 510 h 1066"/>
                <a:gd name="T56" fmla="*/ 1702 w 3382"/>
                <a:gd name="T57" fmla="*/ 552 h 1066"/>
                <a:gd name="T58" fmla="*/ 1712 w 3382"/>
                <a:gd name="T59" fmla="*/ 568 h 1066"/>
                <a:gd name="T60" fmla="*/ 1754 w 3382"/>
                <a:gd name="T61" fmla="*/ 582 h 1066"/>
                <a:gd name="T62" fmla="*/ 1832 w 3382"/>
                <a:gd name="T63" fmla="*/ 600 h 1066"/>
                <a:gd name="T64" fmla="*/ 1900 w 3382"/>
                <a:gd name="T65" fmla="*/ 650 h 1066"/>
                <a:gd name="T66" fmla="*/ 1976 w 3382"/>
                <a:gd name="T67" fmla="*/ 656 h 1066"/>
                <a:gd name="T68" fmla="*/ 2038 w 3382"/>
                <a:gd name="T69" fmla="*/ 678 h 1066"/>
                <a:gd name="T70" fmla="*/ 2054 w 3382"/>
                <a:gd name="T71" fmla="*/ 696 h 1066"/>
                <a:gd name="T72" fmla="*/ 2134 w 3382"/>
                <a:gd name="T73" fmla="*/ 724 h 1066"/>
                <a:gd name="T74" fmla="*/ 2184 w 3382"/>
                <a:gd name="T75" fmla="*/ 736 h 1066"/>
                <a:gd name="T76" fmla="*/ 2296 w 3382"/>
                <a:gd name="T77" fmla="*/ 772 h 1066"/>
                <a:gd name="T78" fmla="*/ 2332 w 3382"/>
                <a:gd name="T79" fmla="*/ 786 h 1066"/>
                <a:gd name="T80" fmla="*/ 2404 w 3382"/>
                <a:gd name="T81" fmla="*/ 808 h 1066"/>
                <a:gd name="T82" fmla="*/ 2636 w 3382"/>
                <a:gd name="T83" fmla="*/ 820 h 1066"/>
                <a:gd name="T84" fmla="*/ 2784 w 3382"/>
                <a:gd name="T85" fmla="*/ 842 h 1066"/>
                <a:gd name="T86" fmla="*/ 2850 w 3382"/>
                <a:gd name="T87" fmla="*/ 852 h 1066"/>
                <a:gd name="T88" fmla="*/ 2898 w 3382"/>
                <a:gd name="T89" fmla="*/ 902 h 1066"/>
                <a:gd name="T90" fmla="*/ 2948 w 3382"/>
                <a:gd name="T91" fmla="*/ 908 h 1066"/>
                <a:gd name="T92" fmla="*/ 3004 w 3382"/>
                <a:gd name="T93" fmla="*/ 928 h 1066"/>
                <a:gd name="T94" fmla="*/ 3102 w 3382"/>
                <a:gd name="T95" fmla="*/ 940 h 1066"/>
                <a:gd name="T96" fmla="*/ 3170 w 3382"/>
                <a:gd name="T97" fmla="*/ 964 h 1066"/>
                <a:gd name="T98" fmla="*/ 3202 w 3382"/>
                <a:gd name="T99" fmla="*/ 992 h 1066"/>
                <a:gd name="T100" fmla="*/ 3236 w 3382"/>
                <a:gd name="T101" fmla="*/ 1002 h 1066"/>
                <a:gd name="T102" fmla="*/ 3304 w 3382"/>
                <a:gd name="T103" fmla="*/ 1030 h 1066"/>
                <a:gd name="T104" fmla="*/ 3354 w 3382"/>
                <a:gd name="T105" fmla="*/ 1050 h 1066"/>
                <a:gd name="T106" fmla="*/ 3382 w 3382"/>
                <a:gd name="T107"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82" h="1066">
                  <a:moveTo>
                    <a:pt x="0" y="0"/>
                  </a:moveTo>
                  <a:lnTo>
                    <a:pt x="70" y="0"/>
                  </a:lnTo>
                  <a:lnTo>
                    <a:pt x="70" y="12"/>
                  </a:lnTo>
                  <a:lnTo>
                    <a:pt x="268" y="12"/>
                  </a:lnTo>
                  <a:lnTo>
                    <a:pt x="268" y="20"/>
                  </a:lnTo>
                  <a:lnTo>
                    <a:pt x="384" y="20"/>
                  </a:lnTo>
                  <a:lnTo>
                    <a:pt x="384" y="32"/>
                  </a:lnTo>
                  <a:lnTo>
                    <a:pt x="452" y="32"/>
                  </a:lnTo>
                  <a:lnTo>
                    <a:pt x="452" y="46"/>
                  </a:lnTo>
                  <a:lnTo>
                    <a:pt x="580" y="46"/>
                  </a:lnTo>
                  <a:lnTo>
                    <a:pt x="580" y="56"/>
                  </a:lnTo>
                  <a:lnTo>
                    <a:pt x="588" y="56"/>
                  </a:lnTo>
                  <a:lnTo>
                    <a:pt x="588" y="66"/>
                  </a:lnTo>
                  <a:lnTo>
                    <a:pt x="596" y="66"/>
                  </a:lnTo>
                  <a:lnTo>
                    <a:pt x="596" y="76"/>
                  </a:lnTo>
                  <a:lnTo>
                    <a:pt x="634" y="76"/>
                  </a:lnTo>
                  <a:lnTo>
                    <a:pt x="634" y="92"/>
                  </a:lnTo>
                  <a:lnTo>
                    <a:pt x="650" y="92"/>
                  </a:lnTo>
                  <a:lnTo>
                    <a:pt x="650" y="96"/>
                  </a:lnTo>
                  <a:lnTo>
                    <a:pt x="730" y="96"/>
                  </a:lnTo>
                  <a:lnTo>
                    <a:pt x="730" y="128"/>
                  </a:lnTo>
                  <a:lnTo>
                    <a:pt x="790" y="128"/>
                  </a:lnTo>
                  <a:lnTo>
                    <a:pt x="790" y="184"/>
                  </a:lnTo>
                  <a:lnTo>
                    <a:pt x="868" y="184"/>
                  </a:lnTo>
                  <a:lnTo>
                    <a:pt x="868" y="202"/>
                  </a:lnTo>
                  <a:lnTo>
                    <a:pt x="876" y="202"/>
                  </a:lnTo>
                  <a:lnTo>
                    <a:pt x="876" y="208"/>
                  </a:lnTo>
                  <a:lnTo>
                    <a:pt x="910" y="208"/>
                  </a:lnTo>
                  <a:lnTo>
                    <a:pt x="910" y="232"/>
                  </a:lnTo>
                  <a:lnTo>
                    <a:pt x="946" y="232"/>
                  </a:lnTo>
                  <a:lnTo>
                    <a:pt x="946" y="268"/>
                  </a:lnTo>
                  <a:lnTo>
                    <a:pt x="998" y="268"/>
                  </a:lnTo>
                  <a:lnTo>
                    <a:pt x="998" y="274"/>
                  </a:lnTo>
                  <a:lnTo>
                    <a:pt x="1036" y="274"/>
                  </a:lnTo>
                  <a:lnTo>
                    <a:pt x="1036" y="280"/>
                  </a:lnTo>
                  <a:lnTo>
                    <a:pt x="1130" y="280"/>
                  </a:lnTo>
                  <a:lnTo>
                    <a:pt x="1130" y="290"/>
                  </a:lnTo>
                  <a:lnTo>
                    <a:pt x="1174" y="290"/>
                  </a:lnTo>
                  <a:lnTo>
                    <a:pt x="1174" y="320"/>
                  </a:lnTo>
                  <a:lnTo>
                    <a:pt x="1214" y="320"/>
                  </a:lnTo>
                  <a:lnTo>
                    <a:pt x="1214" y="344"/>
                  </a:lnTo>
                  <a:lnTo>
                    <a:pt x="1258" y="344"/>
                  </a:lnTo>
                  <a:lnTo>
                    <a:pt x="1258" y="360"/>
                  </a:lnTo>
                  <a:lnTo>
                    <a:pt x="1288" y="360"/>
                  </a:lnTo>
                  <a:lnTo>
                    <a:pt x="1288" y="404"/>
                  </a:lnTo>
                  <a:lnTo>
                    <a:pt x="1364" y="404"/>
                  </a:lnTo>
                  <a:lnTo>
                    <a:pt x="1364" y="448"/>
                  </a:lnTo>
                  <a:lnTo>
                    <a:pt x="1444" y="448"/>
                  </a:lnTo>
                  <a:lnTo>
                    <a:pt x="1444" y="456"/>
                  </a:lnTo>
                  <a:lnTo>
                    <a:pt x="1498" y="456"/>
                  </a:lnTo>
                  <a:lnTo>
                    <a:pt x="1498" y="468"/>
                  </a:lnTo>
                  <a:lnTo>
                    <a:pt x="1586" y="468"/>
                  </a:lnTo>
                  <a:lnTo>
                    <a:pt x="1586" y="480"/>
                  </a:lnTo>
                  <a:lnTo>
                    <a:pt x="1620" y="480"/>
                  </a:lnTo>
                  <a:lnTo>
                    <a:pt x="1620" y="510"/>
                  </a:lnTo>
                  <a:lnTo>
                    <a:pt x="1664" y="510"/>
                  </a:lnTo>
                  <a:lnTo>
                    <a:pt x="1664" y="552"/>
                  </a:lnTo>
                  <a:lnTo>
                    <a:pt x="1702" y="552"/>
                  </a:lnTo>
                  <a:lnTo>
                    <a:pt x="1702" y="568"/>
                  </a:lnTo>
                  <a:lnTo>
                    <a:pt x="1712" y="568"/>
                  </a:lnTo>
                  <a:lnTo>
                    <a:pt x="1712" y="582"/>
                  </a:lnTo>
                  <a:lnTo>
                    <a:pt x="1754" y="582"/>
                  </a:lnTo>
                  <a:lnTo>
                    <a:pt x="1754" y="600"/>
                  </a:lnTo>
                  <a:lnTo>
                    <a:pt x="1832" y="600"/>
                  </a:lnTo>
                  <a:lnTo>
                    <a:pt x="1832" y="650"/>
                  </a:lnTo>
                  <a:lnTo>
                    <a:pt x="1900" y="650"/>
                  </a:lnTo>
                  <a:lnTo>
                    <a:pt x="1900" y="656"/>
                  </a:lnTo>
                  <a:lnTo>
                    <a:pt x="1976" y="656"/>
                  </a:lnTo>
                  <a:lnTo>
                    <a:pt x="1976" y="678"/>
                  </a:lnTo>
                  <a:lnTo>
                    <a:pt x="2038" y="678"/>
                  </a:lnTo>
                  <a:lnTo>
                    <a:pt x="2038" y="696"/>
                  </a:lnTo>
                  <a:lnTo>
                    <a:pt x="2054" y="696"/>
                  </a:lnTo>
                  <a:lnTo>
                    <a:pt x="2054" y="724"/>
                  </a:lnTo>
                  <a:lnTo>
                    <a:pt x="2134" y="724"/>
                  </a:lnTo>
                  <a:lnTo>
                    <a:pt x="2134" y="736"/>
                  </a:lnTo>
                  <a:lnTo>
                    <a:pt x="2184" y="736"/>
                  </a:lnTo>
                  <a:lnTo>
                    <a:pt x="2184" y="772"/>
                  </a:lnTo>
                  <a:lnTo>
                    <a:pt x="2296" y="772"/>
                  </a:lnTo>
                  <a:lnTo>
                    <a:pt x="2296" y="786"/>
                  </a:lnTo>
                  <a:lnTo>
                    <a:pt x="2332" y="786"/>
                  </a:lnTo>
                  <a:lnTo>
                    <a:pt x="2332" y="808"/>
                  </a:lnTo>
                  <a:lnTo>
                    <a:pt x="2404" y="808"/>
                  </a:lnTo>
                  <a:lnTo>
                    <a:pt x="2404" y="820"/>
                  </a:lnTo>
                  <a:lnTo>
                    <a:pt x="2636" y="820"/>
                  </a:lnTo>
                  <a:lnTo>
                    <a:pt x="2636" y="842"/>
                  </a:lnTo>
                  <a:lnTo>
                    <a:pt x="2784" y="842"/>
                  </a:lnTo>
                  <a:lnTo>
                    <a:pt x="2784" y="852"/>
                  </a:lnTo>
                  <a:lnTo>
                    <a:pt x="2850" y="852"/>
                  </a:lnTo>
                  <a:lnTo>
                    <a:pt x="2850" y="902"/>
                  </a:lnTo>
                  <a:lnTo>
                    <a:pt x="2898" y="902"/>
                  </a:lnTo>
                  <a:lnTo>
                    <a:pt x="2898" y="908"/>
                  </a:lnTo>
                  <a:lnTo>
                    <a:pt x="2948" y="908"/>
                  </a:lnTo>
                  <a:lnTo>
                    <a:pt x="2948" y="928"/>
                  </a:lnTo>
                  <a:lnTo>
                    <a:pt x="3004" y="928"/>
                  </a:lnTo>
                  <a:lnTo>
                    <a:pt x="3004" y="940"/>
                  </a:lnTo>
                  <a:lnTo>
                    <a:pt x="3102" y="940"/>
                  </a:lnTo>
                  <a:lnTo>
                    <a:pt x="3102" y="964"/>
                  </a:lnTo>
                  <a:lnTo>
                    <a:pt x="3170" y="964"/>
                  </a:lnTo>
                  <a:lnTo>
                    <a:pt x="3170" y="992"/>
                  </a:lnTo>
                  <a:lnTo>
                    <a:pt x="3202" y="992"/>
                  </a:lnTo>
                  <a:lnTo>
                    <a:pt x="3202" y="1002"/>
                  </a:lnTo>
                  <a:lnTo>
                    <a:pt x="3236" y="1002"/>
                  </a:lnTo>
                  <a:lnTo>
                    <a:pt x="3236" y="1030"/>
                  </a:lnTo>
                  <a:lnTo>
                    <a:pt x="3304" y="1030"/>
                  </a:lnTo>
                  <a:lnTo>
                    <a:pt x="3304" y="1050"/>
                  </a:lnTo>
                  <a:lnTo>
                    <a:pt x="3354" y="1050"/>
                  </a:lnTo>
                  <a:lnTo>
                    <a:pt x="3354" y="1066"/>
                  </a:lnTo>
                  <a:lnTo>
                    <a:pt x="3382" y="1066"/>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TextBox 34">
              <a:extLst>
                <a:ext uri="{FF2B5EF4-FFF2-40B4-BE49-F238E27FC236}">
                  <a16:creationId xmlns:a16="http://schemas.microsoft.com/office/drawing/2014/main" xmlns="" id="{D86832FA-B50A-42FC-A1F4-0EAF9EC82098}"/>
                </a:ext>
              </a:extLst>
            </p:cNvPr>
            <p:cNvSpPr txBox="1"/>
            <p:nvPr/>
          </p:nvSpPr>
          <p:spPr>
            <a:xfrm rot="16200000">
              <a:off x="1198615" y="3278773"/>
              <a:ext cx="1485002" cy="338554"/>
            </a:xfrm>
            <a:prstGeom prst="rect">
              <a:avLst/>
            </a:prstGeom>
            <a:noFill/>
          </p:spPr>
          <p:txBody>
            <a:bodyPr wrap="none" rtlCol="0">
              <a:spAutoFit/>
            </a:bodyPr>
            <a:lstStyle/>
            <a:p>
              <a:pPr algn="ctr"/>
              <a:r>
                <a:rPr lang="fr-FR" sz="1600" dirty="0" smtClean="0">
                  <a:latin typeface="Arial" panose="020B0604020202020204" pitchFamily="34" charset="0"/>
                  <a:cs typeface="Arial" panose="020B0604020202020204" pitchFamily="34" charset="0"/>
                </a:rPr>
                <a:t>Survie globale</a:t>
              </a:r>
              <a:endParaRPr lang="fr-FR" sz="16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CE974A82-CA15-48F7-8B98-5D78B0B66FF6}"/>
                </a:ext>
              </a:extLst>
            </p:cNvPr>
            <p:cNvSpPr txBox="1"/>
            <p:nvPr/>
          </p:nvSpPr>
          <p:spPr>
            <a:xfrm>
              <a:off x="3877691" y="3621977"/>
              <a:ext cx="1730261" cy="338554"/>
            </a:xfrm>
            <a:prstGeom prst="rect">
              <a:avLst/>
            </a:prstGeom>
            <a:noFill/>
          </p:spPr>
          <p:txBody>
            <a:bodyPr wrap="none" rtlCol="0">
              <a:spAutoFit/>
            </a:bodyPr>
            <a:lstStyle/>
            <a:p>
              <a:pPr algn="ctr"/>
              <a:r>
                <a:rPr lang="fr-FR" sz="1600" dirty="0" smtClean="0"/>
                <a:t>p log-</a:t>
              </a:r>
              <a:r>
                <a:rPr lang="fr-FR" sz="1600" dirty="0" err="1" smtClean="0"/>
                <a:t>rank</a:t>
              </a:r>
              <a:r>
                <a:rPr lang="fr-FR" sz="1600" dirty="0" smtClean="0"/>
                <a:t> = 0,62</a:t>
              </a:r>
              <a:endParaRPr lang="fr-FR" sz="1600" dirty="0"/>
            </a:p>
          </p:txBody>
        </p:sp>
        <p:sp>
          <p:nvSpPr>
            <p:cNvPr id="36" name="TextBox 35">
              <a:extLst>
                <a:ext uri="{FF2B5EF4-FFF2-40B4-BE49-F238E27FC236}">
                  <a16:creationId xmlns:a16="http://schemas.microsoft.com/office/drawing/2014/main" xmlns="" id="{DBD856CB-0840-4D29-80DD-EF7C4B3E0FA6}"/>
                </a:ext>
              </a:extLst>
            </p:cNvPr>
            <p:cNvSpPr txBox="1"/>
            <p:nvPr/>
          </p:nvSpPr>
          <p:spPr>
            <a:xfrm>
              <a:off x="3002605" y="3955670"/>
              <a:ext cx="5692484" cy="830997"/>
            </a:xfrm>
            <a:prstGeom prst="rect">
              <a:avLst/>
            </a:prstGeom>
            <a:noFill/>
          </p:spPr>
          <p:txBody>
            <a:bodyPr wrap="none" rtlCol="0">
              <a:spAutoFit/>
            </a:bodyPr>
            <a:lstStyle/>
            <a:p>
              <a:pPr>
                <a:tabLst>
                  <a:tab pos="2346325" algn="ctr"/>
                  <a:tab pos="3086100" algn="ctr"/>
                  <a:tab pos="3489325" algn="l"/>
                </a:tabLst>
              </a:pPr>
              <a:r>
                <a:rPr lang="fr-FR" sz="1600" dirty="0" smtClean="0"/>
                <a:t>	Echec	Total</a:t>
              </a:r>
            </a:p>
            <a:p>
              <a:pPr>
                <a:tabLst>
                  <a:tab pos="2346325" algn="ctr"/>
                  <a:tab pos="3086100" algn="ctr"/>
                  <a:tab pos="3489325" algn="l"/>
                </a:tabLst>
              </a:pPr>
              <a:r>
                <a:rPr lang="fr-FR" sz="1600" dirty="0" err="1" smtClean="0"/>
                <a:t>Gemcitabine</a:t>
              </a:r>
              <a:r>
                <a:rPr lang="fr-FR" sz="1600" dirty="0" smtClean="0"/>
                <a:t>	103	163</a:t>
              </a:r>
            </a:p>
            <a:p>
              <a:pPr>
                <a:tabLst>
                  <a:tab pos="2346325" algn="ctr"/>
                  <a:tab pos="3086100" algn="ctr"/>
                  <a:tab pos="3489325" algn="l"/>
                </a:tabLst>
              </a:pPr>
              <a:r>
                <a:rPr lang="fr-FR" sz="1600" dirty="0" err="1" smtClean="0"/>
                <a:t>Gemcitabine</a:t>
              </a:r>
              <a:r>
                <a:rPr lang="fr-FR" sz="1600" dirty="0" smtClean="0"/>
                <a:t> + </a:t>
              </a:r>
              <a:r>
                <a:rPr lang="fr-FR" sz="1600" dirty="0" err="1" smtClean="0"/>
                <a:t>erlotinib</a:t>
              </a:r>
              <a:r>
                <a:rPr lang="fr-FR" sz="1600" dirty="0" smtClean="0"/>
                <a:t>	100	159	HR 1,04 (0,79 – 1,38)</a:t>
              </a:r>
              <a:endParaRPr lang="fr-FR" sz="1600" dirty="0"/>
            </a:p>
          </p:txBody>
        </p:sp>
        <p:sp>
          <p:nvSpPr>
            <p:cNvPr id="38" name="TextBox 37">
              <a:extLst>
                <a:ext uri="{FF2B5EF4-FFF2-40B4-BE49-F238E27FC236}">
                  <a16:creationId xmlns:a16="http://schemas.microsoft.com/office/drawing/2014/main" xmlns="" id="{0CBEE095-F291-4251-919D-A4239994F39B}"/>
                </a:ext>
              </a:extLst>
            </p:cNvPr>
            <p:cNvSpPr txBox="1"/>
            <p:nvPr/>
          </p:nvSpPr>
          <p:spPr>
            <a:xfrm>
              <a:off x="4044858" y="1942848"/>
              <a:ext cx="1308371" cy="523220"/>
            </a:xfrm>
            <a:prstGeom prst="rect">
              <a:avLst/>
            </a:prstGeom>
            <a:noFill/>
          </p:spPr>
          <p:txBody>
            <a:bodyPr wrap="none" rtlCol="0">
              <a:spAutoFit/>
            </a:bodyPr>
            <a:lstStyle/>
            <a:p>
              <a:r>
                <a:rPr lang="fr-FR" sz="1400" dirty="0" smtClean="0">
                  <a:solidFill>
                    <a:schemeClr val="accent3"/>
                  </a:solidFill>
                </a:rPr>
                <a:t>83% (78 – 89)</a:t>
              </a:r>
            </a:p>
            <a:p>
              <a:r>
                <a:rPr lang="fr-FR" sz="1400" dirty="0" smtClean="0">
                  <a:solidFill>
                    <a:schemeClr val="accent2"/>
                  </a:solidFill>
                </a:rPr>
                <a:t>83% (77 – 89)</a:t>
              </a:r>
              <a:endParaRPr lang="fr-FR" sz="1400" dirty="0">
                <a:solidFill>
                  <a:schemeClr val="accent2"/>
                </a:solidFill>
              </a:endParaRPr>
            </a:p>
          </p:txBody>
        </p:sp>
        <p:sp>
          <p:nvSpPr>
            <p:cNvPr id="40" name="TextBox 39">
              <a:extLst>
                <a:ext uri="{FF2B5EF4-FFF2-40B4-BE49-F238E27FC236}">
                  <a16:creationId xmlns:a16="http://schemas.microsoft.com/office/drawing/2014/main" xmlns="" id="{AED88537-8307-444B-903F-157897458440}"/>
                </a:ext>
              </a:extLst>
            </p:cNvPr>
            <p:cNvSpPr txBox="1"/>
            <p:nvPr/>
          </p:nvSpPr>
          <p:spPr>
            <a:xfrm>
              <a:off x="6018438" y="2727708"/>
              <a:ext cx="1308371" cy="523220"/>
            </a:xfrm>
            <a:prstGeom prst="rect">
              <a:avLst/>
            </a:prstGeom>
            <a:noFill/>
          </p:spPr>
          <p:txBody>
            <a:bodyPr wrap="none" rtlCol="0">
              <a:spAutoFit/>
            </a:bodyPr>
            <a:lstStyle/>
            <a:p>
              <a:r>
                <a:rPr lang="fr-FR" sz="1400" dirty="0" smtClean="0">
                  <a:solidFill>
                    <a:schemeClr val="accent3"/>
                  </a:solidFill>
                </a:rPr>
                <a:t>55% (47 – 63)</a:t>
              </a:r>
            </a:p>
            <a:p>
              <a:r>
                <a:rPr lang="fr-FR" sz="1400" dirty="0" smtClean="0">
                  <a:solidFill>
                    <a:schemeClr val="accent2"/>
                  </a:solidFill>
                </a:rPr>
                <a:t>55% (47 – 63)</a:t>
              </a:r>
              <a:endParaRPr lang="fr-FR" sz="1400" dirty="0">
                <a:solidFill>
                  <a:schemeClr val="accent2"/>
                </a:solidFill>
              </a:endParaRPr>
            </a:p>
          </p:txBody>
        </p:sp>
        <p:sp>
          <p:nvSpPr>
            <p:cNvPr id="41" name="TextBox 40">
              <a:extLst>
                <a:ext uri="{FF2B5EF4-FFF2-40B4-BE49-F238E27FC236}">
                  <a16:creationId xmlns:a16="http://schemas.microsoft.com/office/drawing/2014/main" xmlns="" id="{A21F69BB-5FB6-46CB-94B4-FF89F684BF60}"/>
                </a:ext>
              </a:extLst>
            </p:cNvPr>
            <p:cNvSpPr txBox="1"/>
            <p:nvPr/>
          </p:nvSpPr>
          <p:spPr>
            <a:xfrm>
              <a:off x="7054758" y="3786888"/>
              <a:ext cx="1308371" cy="523220"/>
            </a:xfrm>
            <a:prstGeom prst="rect">
              <a:avLst/>
            </a:prstGeom>
            <a:noFill/>
          </p:spPr>
          <p:txBody>
            <a:bodyPr wrap="none" rtlCol="0">
              <a:spAutoFit/>
            </a:bodyPr>
            <a:lstStyle/>
            <a:p>
              <a:r>
                <a:rPr lang="fr-FR" sz="1400" dirty="0" smtClean="0">
                  <a:solidFill>
                    <a:schemeClr val="accent3"/>
                  </a:solidFill>
                </a:rPr>
                <a:t>39% (31 – 47)</a:t>
              </a:r>
            </a:p>
            <a:p>
              <a:r>
                <a:rPr lang="fr-FR" sz="1400" dirty="0" smtClean="0">
                  <a:solidFill>
                    <a:schemeClr val="accent2"/>
                  </a:solidFill>
                </a:rPr>
                <a:t>38% (30 – 45)</a:t>
              </a:r>
              <a:endParaRPr lang="fr-FR" sz="1400" dirty="0">
                <a:solidFill>
                  <a:schemeClr val="accent2"/>
                </a:solidFill>
              </a:endParaRPr>
            </a:p>
          </p:txBody>
        </p:sp>
        <p:cxnSp>
          <p:nvCxnSpPr>
            <p:cNvPr id="42" name="Straight Connector 41">
              <a:extLst>
                <a:ext uri="{FF2B5EF4-FFF2-40B4-BE49-F238E27FC236}">
                  <a16:creationId xmlns:a16="http://schemas.microsoft.com/office/drawing/2014/main" xmlns="" id="{27DC08A8-4ABD-459C-8590-ACEB44AFE012}"/>
                </a:ext>
              </a:extLst>
            </p:cNvPr>
            <p:cNvCxnSpPr>
              <a:cxnSpLocks/>
            </p:cNvCxnSpPr>
            <p:nvPr/>
          </p:nvCxnSpPr>
          <p:spPr>
            <a:xfrm>
              <a:off x="2743200" y="4371168"/>
              <a:ext cx="259405" cy="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C4B7FDFA-85D2-4AD0-92A0-64B861DEEE88}"/>
                </a:ext>
              </a:extLst>
            </p:cNvPr>
            <p:cNvCxnSpPr/>
            <p:nvPr/>
          </p:nvCxnSpPr>
          <p:spPr>
            <a:xfrm>
              <a:off x="2743200" y="4600952"/>
              <a:ext cx="259405" cy="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28116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88"/>
          <p:cNvGraphicFramePr>
            <a:graphicFrameLocks noGrp="1"/>
          </p:cNvGraphicFramePr>
          <p:nvPr>
            <p:extLst>
              <p:ext uri="{D42A27DB-BD31-4B8C-83A1-F6EECF244321}">
                <p14:modId xmlns:p14="http://schemas.microsoft.com/office/powerpoint/2010/main" val="4098346872"/>
              </p:ext>
            </p:extLst>
          </p:nvPr>
        </p:nvGraphicFramePr>
        <p:xfrm>
          <a:off x="228600" y="1600201"/>
          <a:ext cx="8686801" cy="3383280"/>
        </p:xfrm>
        <a:graphic>
          <a:graphicData uri="http://schemas.openxmlformats.org/drawingml/2006/table">
            <a:tbl>
              <a:tblPr firstRow="1" bandRow="1">
                <a:tableStyleId>{69012ECD-51FC-41F1-AA8D-1B2483CD663E}</a:tableStyleId>
              </a:tblPr>
              <a:tblGrid>
                <a:gridCol w="2082521">
                  <a:extLst>
                    <a:ext uri="{9D8B030D-6E8A-4147-A177-3AD203B41FA5}">
                      <a16:colId xmlns="" xmlns:a16="http://schemas.microsoft.com/office/drawing/2014/main" val="20000"/>
                    </a:ext>
                  </a:extLst>
                </a:gridCol>
                <a:gridCol w="825535">
                  <a:extLst>
                    <a:ext uri="{9D8B030D-6E8A-4147-A177-3AD203B41FA5}">
                      <a16:colId xmlns="" xmlns:a16="http://schemas.microsoft.com/office/drawing/2014/main" val="20001"/>
                    </a:ext>
                  </a:extLst>
                </a:gridCol>
                <a:gridCol w="912830">
                  <a:extLst>
                    <a:ext uri="{9D8B030D-6E8A-4147-A177-3AD203B41FA5}">
                      <a16:colId xmlns="" xmlns:a16="http://schemas.microsoft.com/office/drawing/2014/main" val="20002"/>
                    </a:ext>
                  </a:extLst>
                </a:gridCol>
                <a:gridCol w="864158"/>
                <a:gridCol w="699617"/>
                <a:gridCol w="825535"/>
                <a:gridCol w="825535"/>
                <a:gridCol w="825535"/>
                <a:gridCol w="825535">
                  <a:extLst>
                    <a:ext uri="{9D8B030D-6E8A-4147-A177-3AD203B41FA5}">
                      <a16:colId xmlns="" xmlns:a16="http://schemas.microsoft.com/office/drawing/2014/main" val="20003"/>
                    </a:ext>
                  </a:extLst>
                </a:gridCol>
              </a:tblGrid>
              <a:tr h="300404">
                <a:tc rowSpan="2">
                  <a:txBody>
                    <a:bodyPr/>
                    <a:lstStyle/>
                    <a:p>
                      <a:pPr>
                        <a:lnSpc>
                          <a:spcPct val="90000"/>
                        </a:lnSpc>
                      </a:pPr>
                      <a:r>
                        <a:rPr lang="fr-FR" sz="1400" b="1" i="0" u="none" strike="noStrike" kern="1200" baseline="0" noProof="0" dirty="0" err="1" smtClean="0">
                          <a:solidFill>
                            <a:schemeClr val="tx2"/>
                          </a:solidFill>
                          <a:latin typeface="Arial" panose="020B0604020202020204" pitchFamily="34" charset="0"/>
                          <a:ea typeface="+mn-ea"/>
                          <a:cs typeface="Arial" panose="020B0604020202020204" pitchFamily="34" charset="0"/>
                        </a:rPr>
                        <a:t>EIs</a:t>
                      </a: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err="1" smtClean="0">
                          <a:ln>
                            <a:noFill/>
                          </a:ln>
                          <a:solidFill>
                            <a:schemeClr val="tx2"/>
                          </a:solidFill>
                          <a:effectLst/>
                          <a:latin typeface="+mn-lt"/>
                        </a:rPr>
                        <a:t>Gemcitabine</a:t>
                      </a:r>
                      <a:r>
                        <a:rPr kumimoji="0" lang="fr-FR" sz="1400" u="none" strike="noStrike" cap="none" normalizeH="0" baseline="0" noProof="0" dirty="0" smtClean="0">
                          <a:ln>
                            <a:noFill/>
                          </a:ln>
                          <a:solidFill>
                            <a:schemeClr val="tx2"/>
                          </a:solidFill>
                          <a:effectLst/>
                          <a:latin typeface="+mn-lt"/>
                        </a:rPr>
                        <a:t> + </a:t>
                      </a:r>
                      <a:r>
                        <a:rPr kumimoji="0" lang="fr-FR" sz="1400" u="none" strike="noStrike" cap="none" normalizeH="0" baseline="0" noProof="0" dirty="0" err="1" smtClean="0">
                          <a:ln>
                            <a:noFill/>
                          </a:ln>
                          <a:solidFill>
                            <a:schemeClr val="tx2"/>
                          </a:solidFill>
                          <a:effectLst/>
                          <a:latin typeface="+mn-lt"/>
                        </a:rPr>
                        <a:t>erlotinib</a:t>
                      </a:r>
                      <a:r>
                        <a:rPr kumimoji="0" lang="fr-FR" sz="1400" u="none" strike="noStrike" cap="none" normalizeH="0" baseline="0" noProof="0" dirty="0" smtClean="0">
                          <a:ln>
                            <a:noFill/>
                          </a:ln>
                          <a:solidFill>
                            <a:schemeClr val="tx2"/>
                          </a:solidFill>
                          <a:effectLst/>
                          <a:latin typeface="+mn-lt"/>
                        </a:rPr>
                        <a:t> (n=157)</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latin typeface="+mn-lt"/>
                        </a:rPr>
                        <a:t>Gemcitabine (n=161)</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0404">
                <a:tc vMerge="1">
                  <a:txBody>
                    <a:bodyPr/>
                    <a:lstStyle/>
                    <a:p>
                      <a:pPr>
                        <a:lnSpc>
                          <a:spcPct val="90000"/>
                        </a:lnSpc>
                      </a:pPr>
                      <a:endParaRPr lang="en-GB" sz="14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G2</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G3</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G4</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G5</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G2</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G3</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G4</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G5</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12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Grade le plus élevé</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23 (15)</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101 (64)</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27 (17)</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3 (2)</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21 (13)</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99 (62)</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32 (20)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2 (1)</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16071">
                <a:tc>
                  <a:txBody>
                    <a:bodyPr/>
                    <a:lstStyle/>
                    <a:p>
                      <a:r>
                        <a:rPr lang="fr-FR" sz="1400" noProof="0" dirty="0" smtClean="0"/>
                        <a:t>Anomalies sanguines et système lymphatique</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48 (31)</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32 (20)</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2 (1)</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0 (0)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56 (35)</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30 (19)</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1 (1)</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0 (0)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00404">
                <a:tc>
                  <a:txBody>
                    <a:bodyPr/>
                    <a:lstStyle/>
                    <a:p>
                      <a:r>
                        <a:rPr lang="fr-FR" sz="1400" noProof="0" dirty="0" smtClean="0"/>
                        <a:t>Troubles</a:t>
                      </a:r>
                      <a:r>
                        <a:rPr lang="fr-FR" sz="1400" baseline="0" noProof="0" dirty="0" smtClean="0"/>
                        <a:t> GI</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54 (34)</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42 (27)</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2 (1)</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0 (0)</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62 (39)</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35 (22)</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0 (0)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0 (0)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01283">
                <a:tc>
                  <a:txBody>
                    <a:bodyPr/>
                    <a:lstStyle/>
                    <a:p>
                      <a:pPr marL="182563" indent="0"/>
                      <a:r>
                        <a:rPr lang="fr-FR" sz="1400" noProof="0" dirty="0" smtClean="0"/>
                        <a:t>Diarrhée</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29 (19)</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16 (10)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0 (0)</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0 (0)</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26 (16)</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3 (2)</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0 (0)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0 (0)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416071">
                <a:tc>
                  <a:txBody>
                    <a:bodyPr/>
                    <a:lstStyle/>
                    <a:p>
                      <a:r>
                        <a:rPr lang="fr-FR" sz="1400" noProof="0" dirty="0" smtClean="0"/>
                        <a:t>Anomalies</a:t>
                      </a:r>
                      <a:r>
                        <a:rPr lang="fr-FR" sz="1400" baseline="0" noProof="0" dirty="0" smtClean="0"/>
                        <a:t> hépatobiliaires</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0 (0)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smtClean="0"/>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smtClean="0"/>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smtClean="0"/>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1</a:t>
                      </a:r>
                      <a:r>
                        <a:rPr lang="fr-FR" sz="1400" baseline="0" noProof="0" dirty="0" smtClean="0"/>
                        <a:t> (1)</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3 (2)</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1 (1)</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0 (0)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00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smtClean="0"/>
                        <a:t>Infections/infestations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21 (13)</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24 (15)</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6 (4)</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t>1 (1)</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24 (15)</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dirty="0" smtClean="0"/>
                        <a:t>10 (6)</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9 (6)</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0 (0)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16071">
                <a:tc>
                  <a:txBody>
                    <a:bodyPr/>
                    <a:lstStyle/>
                    <a:p>
                      <a:r>
                        <a:rPr lang="fr-FR" sz="1400" noProof="0" dirty="0" smtClean="0"/>
                        <a:t>Troubles</a:t>
                      </a:r>
                      <a:r>
                        <a:rPr lang="fr-FR" sz="1400" baseline="0" noProof="0" dirty="0" smtClean="0"/>
                        <a:t> métaboliques et nutritionnels</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39 (25)</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42 (27)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 (3)</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0 (0)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43 (27)</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39 (22)</a:t>
                      </a:r>
                      <a:endParaRPr lang="fr-FR"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 (2)</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 (0)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5122" name="Rectangle 2"/>
          <p:cNvSpPr>
            <a:spLocks noGrp="1" noChangeArrowheads="1"/>
          </p:cNvSpPr>
          <p:nvPr>
            <p:ph type="title"/>
          </p:nvPr>
        </p:nvSpPr>
        <p:spPr/>
        <p:txBody>
          <a:bodyPr/>
          <a:lstStyle/>
          <a:p>
            <a:r>
              <a:rPr lang="fr-FR" smtClean="0"/>
              <a:t>4007: Résultats d’une partie de l’étude randomisée de phase II NRG Oncology/RTOG 0848 évaluant l’addition d’erlotinib à la gemcitabine en adjuvant chez les patients avec adénocarcinome de la tête du pancréas réséqué – Safran H, et al</a:t>
            </a:r>
            <a:endParaRPr lang="fr-FR"/>
          </a:p>
        </p:txBody>
      </p:sp>
      <p:sp>
        <p:nvSpPr>
          <p:cNvPr id="4" name="Content Placeholder 3"/>
          <p:cNvSpPr>
            <a:spLocks noGrp="1"/>
          </p:cNvSpPr>
          <p:nvPr>
            <p:ph idx="1"/>
          </p:nvPr>
        </p:nvSpPr>
        <p:spPr>
          <a:xfrm>
            <a:off x="365124" y="5045949"/>
            <a:ext cx="8413751" cy="1277359"/>
          </a:xfrm>
        </p:spPr>
        <p:txBody>
          <a:bodyPr/>
          <a:lstStyle/>
          <a:p>
            <a:pPr marL="0" indent="0">
              <a:buNone/>
            </a:pPr>
            <a:r>
              <a:rPr lang="fr-FR" b="1" dirty="0"/>
              <a:t>Conclusions</a:t>
            </a:r>
          </a:p>
          <a:p>
            <a:r>
              <a:rPr lang="fr-FR" b="1" dirty="0"/>
              <a:t>L’ajout d’</a:t>
            </a:r>
            <a:r>
              <a:rPr lang="fr-FR" b="1" dirty="0" err="1"/>
              <a:t>erlotinib</a:t>
            </a:r>
            <a:r>
              <a:rPr lang="fr-FR" b="1" dirty="0"/>
              <a:t> à la </a:t>
            </a:r>
            <a:r>
              <a:rPr lang="fr-FR" b="1" dirty="0" err="1"/>
              <a:t>gemcitabine</a:t>
            </a:r>
            <a:r>
              <a:rPr lang="fr-FR" b="1" dirty="0"/>
              <a:t> n’a pas allongé la SG vs. </a:t>
            </a:r>
            <a:r>
              <a:rPr lang="fr-FR" b="1" dirty="0" err="1"/>
              <a:t>gemcitabine</a:t>
            </a:r>
            <a:r>
              <a:rPr lang="fr-FR" b="1" dirty="0"/>
              <a:t> seule</a:t>
            </a:r>
          </a:p>
          <a:p>
            <a:r>
              <a:rPr lang="fr-FR" b="1" dirty="0"/>
              <a:t>Une légère augmentation de la toxicité GI de grade ≥3 a été observée avec l’ajout de l’</a:t>
            </a:r>
            <a:r>
              <a:rPr lang="fr-FR" b="1" dirty="0" err="1"/>
              <a:t>erlotinib</a:t>
            </a:r>
            <a:endParaRPr lang="fr-FR" b="1" dirty="0"/>
          </a:p>
          <a:p>
            <a:pPr marL="0" indent="0">
              <a:buNone/>
            </a:pPr>
            <a:endParaRPr lang="en-US" dirty="0"/>
          </a:p>
        </p:txBody>
      </p:sp>
      <p:sp>
        <p:nvSpPr>
          <p:cNvPr id="15" name="Text Placeholder 14"/>
          <p:cNvSpPr>
            <a:spLocks noGrp="1"/>
          </p:cNvSpPr>
          <p:nvPr>
            <p:ph type="body" sz="quarter" idx="11"/>
          </p:nvPr>
        </p:nvSpPr>
        <p:spPr/>
        <p:txBody>
          <a:bodyPr/>
          <a:lstStyle/>
          <a:p>
            <a:r>
              <a:rPr lang="fr-FR" smtClean="0"/>
              <a:t>Safran H, et al. J Clin Oncol 2017;35(Suppl):Abstr 4007</a:t>
            </a:r>
            <a:endParaRPr lang="fr-FR" dirty="0"/>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p>
          <a:p>
            <a:pPr marL="0" indent="0">
              <a:buFontTx/>
              <a:buNone/>
            </a:pPr>
            <a:endParaRPr lang="fr-FR" b="1" kern="0" dirty="0"/>
          </a:p>
          <a:p>
            <a:pPr marL="0" indent="0">
              <a:buFontTx/>
              <a:buNone/>
            </a:pPr>
            <a:endParaRPr lang="fr-FR" b="1" kern="0" dirty="0" smtClean="0"/>
          </a:p>
          <a:p>
            <a:pPr marL="0" indent="0">
              <a:buFontTx/>
              <a:buNone/>
            </a:pPr>
            <a:endParaRPr lang="fr-FR" b="1" kern="0" dirty="0" smtClean="0"/>
          </a:p>
          <a:p>
            <a:pPr marL="0" indent="0">
              <a:buFontTx/>
              <a:buNone/>
            </a:pPr>
            <a:endParaRPr lang="fr-FR" b="1" kern="0" dirty="0"/>
          </a:p>
          <a:p>
            <a:pPr marL="0" indent="0">
              <a:buFontTx/>
              <a:buNone/>
            </a:pPr>
            <a:endParaRPr lang="fr-FR" b="1" kern="0" dirty="0"/>
          </a:p>
        </p:txBody>
      </p:sp>
    </p:spTree>
    <p:custDataLst>
      <p:tags r:id="rId1"/>
    </p:custDataLst>
    <p:extLst>
      <p:ext uri="{BB962C8B-B14F-4D97-AF65-F5344CB8AC3E}">
        <p14:creationId xmlns:p14="http://schemas.microsoft.com/office/powerpoint/2010/main" val="3242007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4008: Etude de phase II randomisée de PEGPH20 plus </a:t>
            </a:r>
            <a:br>
              <a:rPr lang="fr-FR" dirty="0" smtClean="0"/>
            </a:br>
            <a:r>
              <a:rPr lang="fr-FR" dirty="0" err="1" smtClean="0"/>
              <a:t>nab-paclitaxel</a:t>
            </a:r>
            <a:r>
              <a:rPr lang="fr-FR" dirty="0" smtClean="0"/>
              <a:t>/</a:t>
            </a:r>
            <a:r>
              <a:rPr lang="fr-FR" dirty="0" err="1" smtClean="0"/>
              <a:t>gemcitabine</a:t>
            </a:r>
            <a:r>
              <a:rPr lang="fr-FR" dirty="0" smtClean="0"/>
              <a:t> (PAG) vs AG chez les patients avec adénocarcinome </a:t>
            </a:r>
            <a:r>
              <a:rPr lang="fr-FR" dirty="0" err="1" smtClean="0"/>
              <a:t>canalaire</a:t>
            </a:r>
            <a:r>
              <a:rPr lang="fr-FR" dirty="0" smtClean="0"/>
              <a:t> pancréatique (ACP) métastatique non </a:t>
            </a:r>
            <a:br>
              <a:rPr lang="fr-FR" dirty="0" smtClean="0"/>
            </a:br>
            <a:r>
              <a:rPr lang="fr-FR" dirty="0" smtClean="0"/>
              <a:t>prétraité – </a:t>
            </a:r>
            <a:r>
              <a:rPr lang="fr-FR" dirty="0" err="1" smtClean="0"/>
              <a:t>Hingorani</a:t>
            </a:r>
            <a:r>
              <a:rPr lang="fr-FR" dirty="0" smtClean="0"/>
              <a:t> SR, et al</a:t>
            </a:r>
            <a:endParaRPr lang="fr-FR" dirty="0"/>
          </a:p>
        </p:txBody>
      </p:sp>
      <p:sp>
        <p:nvSpPr>
          <p:cNvPr id="5" name="Content Placeholder 4"/>
          <p:cNvSpPr>
            <a:spLocks noGrp="1"/>
          </p:cNvSpPr>
          <p:nvPr>
            <p:ph idx="1"/>
          </p:nvPr>
        </p:nvSpPr>
        <p:spPr/>
        <p:txBody>
          <a:bodyPr/>
          <a:lstStyle/>
          <a:p>
            <a:pPr marL="0" indent="0">
              <a:buNone/>
            </a:pPr>
            <a:r>
              <a:rPr lang="fr-FR" b="1" dirty="0"/>
              <a:t>Objectif</a:t>
            </a:r>
          </a:p>
          <a:p>
            <a:pPr marL="285750" indent="-285750">
              <a:buFont typeface="Arial" panose="020B0604020202020204" pitchFamily="34" charset="0"/>
              <a:buChar char="•"/>
            </a:pPr>
            <a:r>
              <a:rPr lang="fr-FR" dirty="0"/>
              <a:t>Evaluer l’efficacité et le taux d‘évènements thromboemboliques (ETE) chez des patients avec ACP métastatique traité par PAG ou AG</a:t>
            </a:r>
          </a:p>
          <a:p>
            <a:endParaRPr lang="en-US" dirty="0"/>
          </a:p>
        </p:txBody>
      </p:sp>
      <p:sp>
        <p:nvSpPr>
          <p:cNvPr id="14" name="Text Placeholder 13"/>
          <p:cNvSpPr>
            <a:spLocks noGrp="1"/>
          </p:cNvSpPr>
          <p:nvPr>
            <p:ph type="body" sz="quarter" idx="10"/>
          </p:nvPr>
        </p:nvSpPr>
        <p:spPr/>
        <p:txBody>
          <a:bodyPr/>
          <a:lstStyle/>
          <a:p>
            <a:r>
              <a:rPr lang="fr-FR" smtClean="0"/>
              <a:t>*Pour l’étape 2, randomisation 2:1 PAG vs. AG</a:t>
            </a:r>
            <a:endParaRPr lang="fr-FR" dirty="0"/>
          </a:p>
        </p:txBody>
      </p:sp>
      <p:sp>
        <p:nvSpPr>
          <p:cNvPr id="15" name="Text Placeholder 14"/>
          <p:cNvSpPr>
            <a:spLocks noGrp="1"/>
          </p:cNvSpPr>
          <p:nvPr>
            <p:ph type="body" sz="quarter" idx="11"/>
          </p:nvPr>
        </p:nvSpPr>
        <p:spPr/>
        <p:txBody>
          <a:bodyPr/>
          <a:lstStyle/>
          <a:p>
            <a:r>
              <a:rPr lang="fr-FR" smtClean="0"/>
              <a:t>Hingorani SR, et al. J Clin Oncol 2017;35(Suppl):Abstr 4008</a:t>
            </a:r>
            <a:endParaRPr lang="fr-FR"/>
          </a:p>
        </p:txBody>
      </p:sp>
      <p:sp>
        <p:nvSpPr>
          <p:cNvPr id="11" name="AutoShape 9"/>
          <p:cNvSpPr>
            <a:spLocks noChangeArrowheads="1"/>
          </p:cNvSpPr>
          <p:nvPr/>
        </p:nvSpPr>
        <p:spPr bwMode="auto">
          <a:xfrm>
            <a:off x="365124" y="2894748"/>
            <a:ext cx="3319690"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600" dirty="0" smtClean="0">
                <a:solidFill>
                  <a:schemeClr val="tx2"/>
                </a:solidFill>
              </a:rPr>
              <a:t>ACP de stade IV</a:t>
            </a:r>
          </a:p>
          <a:p>
            <a:pPr marL="228600" indent="-228600" defTabSz="892175" eaLnBrk="0" hangingPunct="0">
              <a:spcAft>
                <a:spcPct val="30000"/>
              </a:spcAft>
              <a:buFont typeface="Arial" pitchFamily="34" charset="0"/>
              <a:buChar char="•"/>
            </a:pPr>
            <a:r>
              <a:rPr lang="fr-FR" altLang="zh-CN" sz="1600" dirty="0" smtClean="0">
                <a:solidFill>
                  <a:schemeClr val="tx2"/>
                </a:solidFill>
                <a:ea typeface="SimSun" pitchFamily="2" charset="-122"/>
              </a:rPr>
              <a:t>KPS 70–100</a:t>
            </a:r>
          </a:p>
          <a:p>
            <a:pPr defTabSz="892175" eaLnBrk="0" hangingPunct="0">
              <a:spcAft>
                <a:spcPct val="30000"/>
              </a:spcAft>
            </a:pPr>
            <a:r>
              <a:rPr lang="fr-FR" altLang="zh-CN" sz="1600" dirty="0" smtClean="0">
                <a:solidFill>
                  <a:schemeClr val="tx2"/>
                </a:solidFill>
                <a:ea typeface="SimSun" pitchFamily="2" charset="-122"/>
              </a:rPr>
              <a:t>(n=279)</a:t>
            </a:r>
            <a:endParaRPr lang="fr-FR" altLang="zh-CN" sz="1600" dirty="0">
              <a:solidFill>
                <a:schemeClr val="tx2"/>
              </a:solidFill>
              <a:ea typeface="SimSun" pitchFamily="2" charset="-122"/>
            </a:endParaRPr>
          </a:p>
        </p:txBody>
      </p:sp>
      <p:sp>
        <p:nvSpPr>
          <p:cNvPr id="12" name="Oval 14"/>
          <p:cNvSpPr>
            <a:spLocks noChangeArrowheads="1"/>
          </p:cNvSpPr>
          <p:nvPr/>
        </p:nvSpPr>
        <p:spPr bwMode="auto">
          <a:xfrm>
            <a:off x="3941537" y="32507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endParaRPr lang="fr-FR" altLang="zh-CN" sz="1600" b="1">
              <a:solidFill>
                <a:srgbClr val="043882"/>
              </a:solidFill>
              <a:ea typeface="SimSun" pitchFamily="2" charset="-122"/>
            </a:endParaRPr>
          </a:p>
        </p:txBody>
      </p:sp>
      <p:cxnSp>
        <p:nvCxnSpPr>
          <p:cNvPr id="13" name="AutoShape 15"/>
          <p:cNvCxnSpPr>
            <a:cxnSpLocks noChangeShapeType="1"/>
            <a:stCxn id="12" idx="0"/>
            <a:endCxn id="20" idx="1"/>
          </p:cNvCxnSpPr>
          <p:nvPr/>
        </p:nvCxnSpPr>
        <p:spPr bwMode="auto">
          <a:xfrm rot="5400000" flipH="1" flipV="1">
            <a:off x="4327690" y="2713155"/>
            <a:ext cx="443265" cy="631975"/>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6435" y="254319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err="1" smtClean="0">
                <a:solidFill>
                  <a:srgbClr val="FFFFFF"/>
                </a:solidFill>
                <a:ea typeface="SimSun" pitchFamily="2" charset="-122"/>
              </a:rPr>
              <a:t>Prog</a:t>
            </a:r>
            <a:endParaRPr lang="fr-FR" altLang="zh-CN" sz="1600" b="1" dirty="0">
              <a:solidFill>
                <a:srgbClr val="FFFFFF"/>
              </a:solidFill>
              <a:ea typeface="SimSun" pitchFamily="2" charset="-122"/>
            </a:endParaRPr>
          </a:p>
        </p:txBody>
      </p:sp>
      <p:cxnSp>
        <p:nvCxnSpPr>
          <p:cNvPr id="18" name="AutoShape 19"/>
          <p:cNvCxnSpPr>
            <a:cxnSpLocks noChangeShapeType="1"/>
            <a:stCxn id="11" idx="3"/>
            <a:endCxn id="12" idx="2"/>
          </p:cNvCxnSpPr>
          <p:nvPr/>
        </p:nvCxnSpPr>
        <p:spPr bwMode="auto">
          <a:xfrm>
            <a:off x="3684814" y="354287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9" name="AutoShape 21"/>
          <p:cNvCxnSpPr>
            <a:cxnSpLocks noChangeShapeType="1"/>
          </p:cNvCxnSpPr>
          <p:nvPr/>
        </p:nvCxnSpPr>
        <p:spPr bwMode="auto">
          <a:xfrm>
            <a:off x="7543800" y="2792826"/>
            <a:ext cx="572635" cy="0"/>
          </a:xfrm>
          <a:prstGeom prst="straightConnector1">
            <a:avLst/>
          </a:prstGeom>
          <a:noFill/>
          <a:ln w="57150">
            <a:solidFill>
              <a:schemeClr val="bg2">
                <a:lumMod val="60000"/>
                <a:lumOff val="40000"/>
              </a:schemeClr>
            </a:solidFill>
            <a:round/>
            <a:headEnd/>
            <a:tailEnd type="triangle" w="med" len="med"/>
          </a:ln>
        </p:spPr>
      </p:cxnSp>
      <p:sp>
        <p:nvSpPr>
          <p:cNvPr id="20" name="AutoShape 8"/>
          <p:cNvSpPr>
            <a:spLocks noChangeArrowheads="1"/>
          </p:cNvSpPr>
          <p:nvPr/>
        </p:nvSpPr>
        <p:spPr bwMode="auto">
          <a:xfrm>
            <a:off x="4865310" y="2262217"/>
            <a:ext cx="2678490"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b="1" dirty="0" smtClean="0">
                <a:solidFill>
                  <a:srgbClr val="FFFFFF"/>
                </a:solidFill>
                <a:ea typeface="SimSun" pitchFamily="2" charset="-122"/>
              </a:rPr>
              <a:t>PAG</a:t>
            </a:r>
            <a:r>
              <a:rPr lang="fr-FR" altLang="zh-CN" sz="1600" dirty="0" smtClean="0">
                <a:solidFill>
                  <a:srgbClr val="FFFFFF"/>
                </a:solidFill>
                <a:ea typeface="SimSun" pitchFamily="2" charset="-122"/>
              </a:rPr>
              <a:t>: PEGPH20 + </a:t>
            </a:r>
            <a:br>
              <a:rPr lang="fr-FR" altLang="zh-CN" sz="1600" dirty="0" smtClean="0">
                <a:solidFill>
                  <a:srgbClr val="FFFFFF"/>
                </a:solidFill>
                <a:ea typeface="SimSun" pitchFamily="2" charset="-122"/>
              </a:rPr>
            </a:br>
            <a:r>
              <a:rPr lang="fr-FR" altLang="zh-CN" sz="1600" dirty="0" err="1" smtClean="0">
                <a:solidFill>
                  <a:srgbClr val="FFFFFF"/>
                </a:solidFill>
                <a:ea typeface="SimSun" pitchFamily="2" charset="-122"/>
              </a:rPr>
              <a:t>nab-paclitaxel</a:t>
            </a:r>
            <a:r>
              <a:rPr lang="fr-FR" altLang="zh-CN" sz="1600" dirty="0" smtClean="0">
                <a:solidFill>
                  <a:srgbClr val="FFFFFF"/>
                </a:solidFill>
                <a:ea typeface="SimSun" pitchFamily="2" charset="-122"/>
              </a:rPr>
              <a:t> + </a:t>
            </a:r>
            <a:r>
              <a:rPr lang="fr-FR" altLang="zh-CN" sz="1600" dirty="0" err="1" smtClean="0">
                <a:solidFill>
                  <a:srgbClr val="FFFFFF"/>
                </a:solidFill>
                <a:ea typeface="SimSun" pitchFamily="2" charset="-122"/>
              </a:rPr>
              <a:t>gemcitabine</a:t>
            </a:r>
            <a:r>
              <a:rPr lang="fr-FR" altLang="zh-CN" sz="1600" dirty="0" smtClean="0">
                <a:solidFill>
                  <a:srgbClr val="FFFFFF"/>
                </a:solidFill>
                <a:ea typeface="SimSun" pitchFamily="2" charset="-122"/>
              </a:rPr>
              <a:t> /4S</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(n=166)</a:t>
            </a:r>
            <a:endParaRPr lang="fr-FR" altLang="zh-CN" sz="1600" dirty="0">
              <a:solidFill>
                <a:srgbClr val="FFFFFF"/>
              </a:solidFill>
              <a:ea typeface="SimSun" pitchFamily="2" charset="-122"/>
            </a:endParaRPr>
          </a:p>
        </p:txBody>
      </p:sp>
      <p:cxnSp>
        <p:nvCxnSpPr>
          <p:cNvPr id="21" name="AutoShape 16"/>
          <p:cNvCxnSpPr>
            <a:cxnSpLocks noChangeShapeType="1"/>
            <a:stCxn id="12" idx="4"/>
            <a:endCxn id="24" idx="1"/>
          </p:cNvCxnSpPr>
          <p:nvPr/>
        </p:nvCxnSpPr>
        <p:spPr bwMode="auto">
          <a:xfrm rot="16200000" flipH="1">
            <a:off x="4316350" y="3751958"/>
            <a:ext cx="465945" cy="631975"/>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8116435" y="403659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err="1" smtClean="0">
                <a:solidFill>
                  <a:srgbClr val="FFFFFF"/>
                </a:solidFill>
                <a:ea typeface="SimSun" pitchFamily="2" charset="-122"/>
              </a:rPr>
              <a:t>Prog</a:t>
            </a:r>
            <a:endParaRPr lang="fr-FR" altLang="zh-CN" sz="1600" b="1" dirty="0">
              <a:solidFill>
                <a:srgbClr val="FFFFFF"/>
              </a:solidFill>
              <a:ea typeface="SimSun" pitchFamily="2" charset="-122"/>
            </a:endParaRPr>
          </a:p>
        </p:txBody>
      </p:sp>
      <p:cxnSp>
        <p:nvCxnSpPr>
          <p:cNvPr id="23" name="AutoShape 20"/>
          <p:cNvCxnSpPr>
            <a:cxnSpLocks noChangeShapeType="1"/>
            <a:stCxn id="24" idx="3"/>
            <a:endCxn id="22" idx="1"/>
          </p:cNvCxnSpPr>
          <p:nvPr/>
        </p:nvCxnSpPr>
        <p:spPr bwMode="auto">
          <a:xfrm flipV="1">
            <a:off x="7542220" y="4300918"/>
            <a:ext cx="574215" cy="1"/>
          </a:xfrm>
          <a:prstGeom prst="straightConnector1">
            <a:avLst/>
          </a:prstGeom>
          <a:noFill/>
          <a:ln w="57150">
            <a:solidFill>
              <a:schemeClr val="bg2">
                <a:lumMod val="60000"/>
                <a:lumOff val="40000"/>
              </a:schemeClr>
            </a:solidFill>
            <a:prstDash val="sysDot"/>
            <a:round/>
            <a:headEnd/>
            <a:tailEnd type="triangle" w="med" len="med"/>
          </a:ln>
        </p:spPr>
      </p:cxnSp>
      <p:sp>
        <p:nvSpPr>
          <p:cNvPr id="24" name="AutoShape 12"/>
          <p:cNvSpPr>
            <a:spLocks noChangeArrowheads="1"/>
          </p:cNvSpPr>
          <p:nvPr/>
        </p:nvSpPr>
        <p:spPr bwMode="auto">
          <a:xfrm>
            <a:off x="4865310" y="3755627"/>
            <a:ext cx="2676910" cy="109058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b="1" dirty="0" smtClean="0">
                <a:solidFill>
                  <a:srgbClr val="4D4D4D"/>
                </a:solidFill>
                <a:ea typeface="SimSun" pitchFamily="2" charset="-122"/>
              </a:rPr>
              <a:t>AG</a:t>
            </a:r>
            <a:r>
              <a:rPr lang="fr-FR" altLang="zh-CN" sz="1600" dirty="0" smtClean="0">
                <a:solidFill>
                  <a:srgbClr val="4D4D4D"/>
                </a:solidFill>
                <a:ea typeface="SimSun" pitchFamily="2" charset="-122"/>
              </a:rPr>
              <a:t>: </a:t>
            </a:r>
            <a:r>
              <a:rPr lang="fr-FR" altLang="zh-CN" sz="1600" dirty="0" err="1" smtClean="0">
                <a:solidFill>
                  <a:srgbClr val="4D4D4D"/>
                </a:solidFill>
                <a:ea typeface="SimSun" pitchFamily="2" charset="-122"/>
              </a:rPr>
              <a:t>nab-paclitaxel</a:t>
            </a:r>
            <a:r>
              <a:rPr lang="fr-FR" altLang="zh-CN" sz="1600" dirty="0" smtClean="0">
                <a:solidFill>
                  <a:srgbClr val="4D4D4D"/>
                </a:solidFill>
                <a:ea typeface="SimSun" pitchFamily="2" charset="-122"/>
              </a:rPr>
              <a:t> + </a:t>
            </a:r>
            <a:r>
              <a:rPr lang="fr-FR" altLang="zh-CN" sz="1600" dirty="0" err="1" smtClean="0">
                <a:solidFill>
                  <a:srgbClr val="4D4D4D"/>
                </a:solidFill>
                <a:ea typeface="SimSun" pitchFamily="2" charset="-122"/>
              </a:rPr>
              <a:t>gemcitabine</a:t>
            </a:r>
            <a:r>
              <a:rPr lang="fr-FR" altLang="zh-CN" sz="1600" dirty="0" smtClean="0">
                <a:solidFill>
                  <a:srgbClr val="4D4D4D"/>
                </a:solidFill>
                <a:ea typeface="SimSun" pitchFamily="2" charset="-122"/>
              </a:rPr>
              <a:t> /4S </a:t>
            </a:r>
          </a:p>
          <a:p>
            <a:pPr algn="ctr" defTabSz="892175" eaLnBrk="0" hangingPunct="0"/>
            <a:r>
              <a:rPr lang="fr-FR" altLang="zh-CN" sz="1600" dirty="0" smtClean="0">
                <a:solidFill>
                  <a:srgbClr val="4D4D4D"/>
                </a:solidFill>
                <a:ea typeface="SimSun" pitchFamily="2" charset="-122"/>
              </a:rPr>
              <a:t>(n=133)</a:t>
            </a:r>
            <a:endParaRPr lang="fr-FR" altLang="zh-CN" sz="1600" dirty="0">
              <a:solidFill>
                <a:srgbClr val="4D4D4D"/>
              </a:solidFill>
              <a:ea typeface="SimSun" pitchFamily="2" charset="-122"/>
            </a:endParaRPr>
          </a:p>
        </p:txBody>
      </p:sp>
      <p:cxnSp>
        <p:nvCxnSpPr>
          <p:cNvPr id="26" name="AutoShape 21"/>
          <p:cNvCxnSpPr>
            <a:cxnSpLocks noChangeShapeType="1"/>
            <a:stCxn id="20" idx="3"/>
            <a:endCxn id="16" idx="1"/>
          </p:cNvCxnSpPr>
          <p:nvPr/>
        </p:nvCxnSpPr>
        <p:spPr bwMode="auto">
          <a:xfrm>
            <a:off x="7543800" y="2807509"/>
            <a:ext cx="572635" cy="0"/>
          </a:xfrm>
          <a:prstGeom prst="straightConnector1">
            <a:avLst/>
          </a:prstGeom>
          <a:noFill/>
          <a:ln w="57150">
            <a:solidFill>
              <a:schemeClr val="bg2">
                <a:lumMod val="60000"/>
                <a:lumOff val="40000"/>
              </a:schemeClr>
            </a:solidFill>
            <a:round/>
            <a:headEnd/>
            <a:tailEnd type="triangle" w="med" len="med"/>
          </a:ln>
        </p:spPr>
      </p:cxnSp>
      <p:sp>
        <p:nvSpPr>
          <p:cNvPr id="29" name="Rectangle 9"/>
          <p:cNvSpPr txBox="1">
            <a:spLocks noChangeArrowheads="1"/>
          </p:cNvSpPr>
          <p:nvPr/>
        </p:nvSpPr>
        <p:spPr bwMode="auto">
          <a:xfrm>
            <a:off x="425129" y="5024227"/>
            <a:ext cx="4130676" cy="112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CO-CRITÈRES PRINCIPAUX</a:t>
            </a:r>
          </a:p>
          <a:p>
            <a:r>
              <a:rPr lang="fr-FR" kern="0" dirty="0" smtClean="0"/>
              <a:t>SSP, taux d’ETE</a:t>
            </a:r>
            <a:endParaRPr lang="fr-FR" kern="0" dirty="0"/>
          </a:p>
        </p:txBody>
      </p:sp>
      <p:sp>
        <p:nvSpPr>
          <p:cNvPr id="30" name="Content Placeholder 26"/>
          <p:cNvSpPr txBox="1">
            <a:spLocks/>
          </p:cNvSpPr>
          <p:nvPr/>
        </p:nvSpPr>
        <p:spPr>
          <a:xfrm>
            <a:off x="4648200" y="5037112"/>
            <a:ext cx="4130675" cy="11153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SSP selon le taux d’acide </a:t>
            </a:r>
            <a:r>
              <a:rPr lang="fr-FR" kern="0" dirty="0" err="1" smtClean="0"/>
              <a:t>hyaluronique</a:t>
            </a:r>
            <a:r>
              <a:rPr lang="fr-FR" kern="0" dirty="0" smtClean="0"/>
              <a:t> (AH), TRO, SG</a:t>
            </a:r>
            <a:endParaRPr lang="fr-FR" kern="0" dirty="0"/>
          </a:p>
        </p:txBody>
      </p:sp>
    </p:spTree>
    <p:custDataLst>
      <p:tags r:id="rId1"/>
    </p:custDataLst>
    <p:extLst>
      <p:ext uri="{BB962C8B-B14F-4D97-AF65-F5344CB8AC3E}">
        <p14:creationId xmlns:p14="http://schemas.microsoft.com/office/powerpoint/2010/main" val="77025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65124" y="1249344"/>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endParaRPr lang="fr-FR" b="1" kern="0" dirty="0"/>
          </a:p>
        </p:txBody>
      </p:sp>
      <p:sp>
        <p:nvSpPr>
          <p:cNvPr id="15" name="Text Placeholder 14"/>
          <p:cNvSpPr>
            <a:spLocks noGrp="1"/>
          </p:cNvSpPr>
          <p:nvPr>
            <p:ph type="body" sz="quarter" idx="11"/>
          </p:nvPr>
        </p:nvSpPr>
        <p:spPr/>
        <p:txBody>
          <a:bodyPr/>
          <a:lstStyle/>
          <a:p>
            <a:r>
              <a:rPr lang="fr-FR" smtClean="0"/>
              <a:t>Hingorani SR, et al. J Clin Oncol 2017;35(Suppl):Abstr 4008</a:t>
            </a:r>
            <a:endParaRPr lang="fr-FR"/>
          </a:p>
        </p:txBody>
      </p:sp>
      <p:sp>
        <p:nvSpPr>
          <p:cNvPr id="9" name="TextBox 8"/>
          <p:cNvSpPr txBox="1"/>
          <p:nvPr/>
        </p:nvSpPr>
        <p:spPr>
          <a:xfrm>
            <a:off x="2635099" y="1510338"/>
            <a:ext cx="3896835" cy="338554"/>
          </a:xfrm>
          <a:prstGeom prst="rect">
            <a:avLst/>
          </a:prstGeom>
          <a:noFill/>
        </p:spPr>
        <p:txBody>
          <a:bodyPr wrap="square" rtlCol="0">
            <a:spAutoFit/>
          </a:bodyPr>
          <a:lstStyle/>
          <a:p>
            <a:pPr algn="ctr"/>
            <a:r>
              <a:rPr lang="fr-FR" sz="1600" b="1" dirty="0" smtClean="0">
                <a:solidFill>
                  <a:srgbClr val="4D4D4D"/>
                </a:solidFill>
              </a:rPr>
              <a:t>SSP (étapes 1 et 2)</a:t>
            </a:r>
            <a:endParaRPr lang="fr-FR" sz="1600" b="1" dirty="0">
              <a:solidFill>
                <a:srgbClr val="4D4D4D"/>
              </a:solidFill>
            </a:endParaRPr>
          </a:p>
        </p:txBody>
      </p:sp>
      <p:sp>
        <p:nvSpPr>
          <p:cNvPr id="12" name="Rectangle 11">
            <a:extLst>
              <a:ext uri="{FF2B5EF4-FFF2-40B4-BE49-F238E27FC236}">
                <a16:creationId xmlns:a16="http://schemas.microsoft.com/office/drawing/2014/main" xmlns="" id="{40267F3A-9606-40E3-A05D-E43E606EF85B}"/>
              </a:ext>
            </a:extLst>
          </p:cNvPr>
          <p:cNvSpPr/>
          <p:nvPr/>
        </p:nvSpPr>
        <p:spPr>
          <a:xfrm>
            <a:off x="361950" y="5617504"/>
            <a:ext cx="8280152" cy="738664"/>
          </a:xfrm>
          <a:prstGeom prst="rect">
            <a:avLst/>
          </a:prstGeom>
        </p:spPr>
        <p:txBody>
          <a:bodyPr wrap="none">
            <a:spAutoFit/>
          </a:bodyPr>
          <a:lstStyle/>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fr-FR" sz="1400" dirty="0" smtClean="0"/>
              <a:t>N</a:t>
            </a:r>
          </a:p>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fr-FR" sz="1400" dirty="0" smtClean="0"/>
              <a:t>PAG	166	101	79	55	36	22	9	7	1	0</a:t>
            </a:r>
          </a:p>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fr-FR" sz="1400" dirty="0" smtClean="0"/>
              <a:t>AG	113	62	42	26	9	4	2	0	0	0</a:t>
            </a:r>
            <a:endParaRPr lang="fr-FR" sz="1400" dirty="0"/>
          </a:p>
        </p:txBody>
      </p:sp>
      <p:graphicFrame>
        <p:nvGraphicFramePr>
          <p:cNvPr id="5276" name="Table 5275">
            <a:extLst>
              <a:ext uri="{FF2B5EF4-FFF2-40B4-BE49-F238E27FC236}">
                <a16:creationId xmlns:a16="http://schemas.microsoft.com/office/drawing/2014/main" xmlns="" id="{BAFD2A17-4299-4501-BFE0-1F45C3F55E33}"/>
              </a:ext>
            </a:extLst>
          </p:cNvPr>
          <p:cNvGraphicFramePr>
            <a:graphicFrameLocks noGrp="1"/>
          </p:cNvGraphicFramePr>
          <p:nvPr>
            <p:extLst>
              <p:ext uri="{D42A27DB-BD31-4B8C-83A1-F6EECF244321}">
                <p14:modId xmlns:p14="http://schemas.microsoft.com/office/powerpoint/2010/main" val="4107485014"/>
              </p:ext>
            </p:extLst>
          </p:nvPr>
        </p:nvGraphicFramePr>
        <p:xfrm>
          <a:off x="4954588" y="1972965"/>
          <a:ext cx="3571875" cy="1524000"/>
        </p:xfrm>
        <a:graphic>
          <a:graphicData uri="http://schemas.openxmlformats.org/drawingml/2006/table">
            <a:tbl>
              <a:tblPr firstRow="1" bandRow="1">
                <a:tableStyleId>{69012ECD-51FC-41F1-AA8D-1B2483CD663E}</a:tableStyleId>
              </a:tblPr>
              <a:tblGrid>
                <a:gridCol w="1590675">
                  <a:extLst>
                    <a:ext uri="{9D8B030D-6E8A-4147-A177-3AD203B41FA5}">
                      <a16:colId xmlns:a16="http://schemas.microsoft.com/office/drawing/2014/main" xmlns="" val="3881632773"/>
                    </a:ext>
                  </a:extLst>
                </a:gridCol>
                <a:gridCol w="990600">
                  <a:extLst>
                    <a:ext uri="{9D8B030D-6E8A-4147-A177-3AD203B41FA5}">
                      <a16:colId xmlns:a16="http://schemas.microsoft.com/office/drawing/2014/main" xmlns="" val="3319020293"/>
                    </a:ext>
                  </a:extLst>
                </a:gridCol>
                <a:gridCol w="990600">
                  <a:extLst>
                    <a:ext uri="{9D8B030D-6E8A-4147-A177-3AD203B41FA5}">
                      <a16:colId xmlns:a16="http://schemas.microsoft.com/office/drawing/2014/main" xmlns="" val="4165733627"/>
                    </a:ext>
                  </a:extLst>
                </a:gridCol>
              </a:tblGrid>
              <a:tr h="369974">
                <a:tc>
                  <a:txBody>
                    <a:bodyPr/>
                    <a:lstStyle/>
                    <a:p>
                      <a:pPr>
                        <a:lnSpc>
                          <a:spcPts val="1400"/>
                        </a:lnSpc>
                      </a:pPr>
                      <a:endParaRPr lang="fr-FR" sz="1400" noProof="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lang="fr-FR" sz="1400" noProof="0" smtClean="0">
                          <a:solidFill>
                            <a:schemeClr val="tx2"/>
                          </a:solidFill>
                        </a:rPr>
                        <a:t>PAG</a:t>
                      </a:r>
                    </a:p>
                    <a:p>
                      <a:pPr algn="ctr">
                        <a:lnSpc>
                          <a:spcPts val="1400"/>
                        </a:lnSpc>
                      </a:pPr>
                      <a:r>
                        <a:rPr lang="fr-FR" sz="1400" noProof="0" smtClean="0">
                          <a:solidFill>
                            <a:schemeClr val="tx2"/>
                          </a:solidFill>
                        </a:rPr>
                        <a:t>(n=166)</a:t>
                      </a:r>
                      <a:endParaRPr lang="fr-FR" sz="1400" noProof="0">
                        <a:solidFill>
                          <a:schemeClr val="tx2"/>
                        </a:solidFill>
                      </a:endParaRPr>
                    </a:p>
                  </a:txBody>
                  <a:tcPr marL="0" marR="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400"/>
                        </a:lnSpc>
                      </a:pPr>
                      <a:r>
                        <a:rPr lang="fr-FR" sz="1400" noProof="0" smtClean="0">
                          <a:solidFill>
                            <a:schemeClr val="tx2"/>
                          </a:solidFill>
                        </a:rPr>
                        <a:t>AG</a:t>
                      </a:r>
                    </a:p>
                    <a:p>
                      <a:pPr algn="ctr">
                        <a:lnSpc>
                          <a:spcPts val="1400"/>
                        </a:lnSpc>
                      </a:pPr>
                      <a:r>
                        <a:rPr lang="fr-FR" sz="1400" noProof="0" smtClean="0">
                          <a:solidFill>
                            <a:schemeClr val="tx2"/>
                          </a:solidFill>
                        </a:rPr>
                        <a:t>(n=113)</a:t>
                      </a:r>
                      <a:endParaRPr lang="fr-FR" sz="1400" noProof="0">
                        <a:solidFill>
                          <a:schemeClr val="tx2"/>
                        </a:solidFill>
                      </a:endParaRP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4041767265"/>
                  </a:ext>
                </a:extLst>
              </a:tr>
              <a:tr h="220738">
                <a:tc>
                  <a:txBody>
                    <a:bodyPr/>
                    <a:lstStyle/>
                    <a:p>
                      <a:pPr>
                        <a:lnSpc>
                          <a:spcPts val="1400"/>
                        </a:lnSpc>
                      </a:pPr>
                      <a:r>
                        <a:rPr lang="fr-FR" sz="1400" noProof="0" dirty="0" smtClean="0">
                          <a:solidFill>
                            <a:schemeClr val="tx1"/>
                          </a:solidFill>
                        </a:rPr>
                        <a:t>Evènements</a:t>
                      </a:r>
                      <a:endParaRPr lang="fr-FR" sz="1400" noProof="0" dirty="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fr-FR" sz="1400" noProof="0" smtClean="0">
                          <a:solidFill>
                            <a:schemeClr val="tx1"/>
                          </a:solidFill>
                        </a:rPr>
                        <a:t>102</a:t>
                      </a:r>
                      <a:endParaRPr lang="fr-FR" sz="1400" noProof="0">
                        <a:solidFill>
                          <a:schemeClr val="tx1"/>
                        </a:solidFill>
                      </a:endParaRPr>
                    </a:p>
                  </a:txBody>
                  <a:tcPr marL="0" marR="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fr-FR" sz="1400" noProof="0" smtClean="0">
                          <a:solidFill>
                            <a:schemeClr val="tx1"/>
                          </a:solidFill>
                        </a:rPr>
                        <a:t>67</a:t>
                      </a:r>
                      <a:endParaRPr lang="fr-FR" sz="1400" noProof="0">
                        <a:solidFill>
                          <a:schemeClr val="tx1"/>
                        </a:solidFill>
                      </a:endParaRP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778705868"/>
                  </a:ext>
                </a:extLst>
              </a:tr>
              <a:tr h="220738">
                <a:tc>
                  <a:txBody>
                    <a:bodyPr/>
                    <a:lstStyle/>
                    <a:p>
                      <a:pPr>
                        <a:lnSpc>
                          <a:spcPts val="1400"/>
                        </a:lnSpc>
                      </a:pPr>
                      <a:r>
                        <a:rPr lang="fr-FR" sz="1400" noProof="0" dirty="0" smtClean="0">
                          <a:solidFill>
                            <a:schemeClr val="tx1"/>
                          </a:solidFill>
                        </a:rPr>
                        <a:t>SSP médiane, mois</a:t>
                      </a:r>
                      <a:endParaRPr lang="fr-FR" sz="1400" noProof="0" dirty="0">
                        <a:solidFill>
                          <a:schemeClr val="tx1"/>
                        </a:solidFill>
                      </a:endParaRP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fr-FR" sz="1400" noProof="0" dirty="0" smtClean="0">
                          <a:solidFill>
                            <a:schemeClr val="tx1"/>
                          </a:solidFill>
                        </a:rPr>
                        <a:t>6,0</a:t>
                      </a:r>
                      <a:endParaRPr lang="fr-FR" sz="1400" noProof="0" dirty="0">
                        <a:solidFill>
                          <a:schemeClr val="tx1"/>
                        </a:solidFill>
                      </a:endParaRP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fr-FR" sz="1400" noProof="0" dirty="0" smtClean="0">
                          <a:solidFill>
                            <a:schemeClr val="tx1"/>
                          </a:solidFill>
                        </a:rPr>
                        <a:t>5,3</a:t>
                      </a:r>
                      <a:endParaRPr lang="fr-FR" sz="1400" noProof="0" dirty="0">
                        <a:solidFill>
                          <a:schemeClr val="tx1"/>
                        </a:solidFill>
                      </a:endParaRPr>
                    </a:p>
                  </a:txBody>
                  <a:tcPr marL="0" marR="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4029650153"/>
                  </a:ext>
                </a:extLst>
              </a:tr>
              <a:tr h="220738">
                <a:tc>
                  <a:txBody>
                    <a:bodyPr/>
                    <a:lstStyle/>
                    <a:p>
                      <a:pPr>
                        <a:lnSpc>
                          <a:spcPts val="1400"/>
                        </a:lnSpc>
                      </a:pPr>
                      <a:r>
                        <a:rPr lang="fr-FR" sz="1400" noProof="0" dirty="0" smtClean="0">
                          <a:solidFill>
                            <a:schemeClr val="tx1"/>
                          </a:solidFill>
                        </a:rPr>
                        <a:t>HR (IC95%)</a:t>
                      </a:r>
                      <a:endParaRPr lang="fr-FR" sz="1400" noProof="0" dirty="0">
                        <a:solidFill>
                          <a:schemeClr val="tx1"/>
                        </a:solidFill>
                      </a:endParaRP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gridSpan="2">
                  <a:txBody>
                    <a:bodyPr/>
                    <a:lstStyle/>
                    <a:p>
                      <a:pPr algn="ctr">
                        <a:lnSpc>
                          <a:spcPts val="1400"/>
                        </a:lnSpc>
                      </a:pPr>
                      <a:r>
                        <a:rPr lang="fr-FR" sz="1400" noProof="0" dirty="0" smtClean="0">
                          <a:solidFill>
                            <a:schemeClr val="tx1"/>
                          </a:solidFill>
                        </a:rPr>
                        <a:t>0,73 (0,53 –</a:t>
                      </a:r>
                      <a:r>
                        <a:rPr lang="fr-FR" sz="1400" baseline="0" noProof="0" dirty="0" smtClean="0">
                          <a:solidFill>
                            <a:schemeClr val="tx1"/>
                          </a:solidFill>
                        </a:rPr>
                        <a:t> </a:t>
                      </a:r>
                      <a:r>
                        <a:rPr lang="fr-FR" sz="1400" noProof="0" dirty="0" smtClean="0">
                          <a:solidFill>
                            <a:schemeClr val="tx1"/>
                          </a:solidFill>
                        </a:rPr>
                        <a:t>0,99)</a:t>
                      </a:r>
                      <a:endParaRPr lang="fr-FR" sz="1400" noProof="0" dirty="0">
                        <a:solidFill>
                          <a:schemeClr val="tx1"/>
                        </a:solidFill>
                      </a:endParaRP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470652836"/>
                  </a:ext>
                </a:extLst>
              </a:tr>
              <a:tr h="220738">
                <a:tc>
                  <a:txBody>
                    <a:bodyPr/>
                    <a:lstStyle/>
                    <a:p>
                      <a:pPr>
                        <a:lnSpc>
                          <a:spcPts val="1400"/>
                        </a:lnSpc>
                      </a:pPr>
                      <a:r>
                        <a:rPr lang="fr-FR" sz="1400" i="0" noProof="0" dirty="0" smtClean="0">
                          <a:solidFill>
                            <a:schemeClr val="tx1"/>
                          </a:solidFill>
                        </a:rPr>
                        <a:t>p</a:t>
                      </a:r>
                      <a:endParaRPr lang="fr-FR" sz="1400" noProof="0" dirty="0">
                        <a:solidFill>
                          <a:schemeClr val="tx1"/>
                        </a:solidFill>
                      </a:endParaRPr>
                    </a:p>
                  </a:txBody>
                  <a:tcPr marL="0" marR="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400"/>
                        </a:lnSpc>
                      </a:pPr>
                      <a:r>
                        <a:rPr lang="fr-FR" sz="1400" noProof="0" dirty="0" smtClean="0">
                          <a:solidFill>
                            <a:schemeClr val="tx1"/>
                          </a:solidFill>
                        </a:rPr>
                        <a:t>0,045</a:t>
                      </a:r>
                      <a:endParaRPr lang="fr-FR" sz="1400" noProof="0" dirty="0">
                        <a:solidFill>
                          <a:schemeClr val="tx1"/>
                        </a:solidFill>
                      </a:endParaRPr>
                    </a:p>
                  </a:txBody>
                  <a:tcPr marL="0" marR="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806912274"/>
                  </a:ext>
                </a:extLst>
              </a:tr>
            </a:tbl>
          </a:graphicData>
        </a:graphic>
      </p:graphicFrame>
      <p:grpSp>
        <p:nvGrpSpPr>
          <p:cNvPr id="3" name="Group 2">
            <a:extLst>
              <a:ext uri="{FF2B5EF4-FFF2-40B4-BE49-F238E27FC236}">
                <a16:creationId xmlns:a16="http://schemas.microsoft.com/office/drawing/2014/main" xmlns="" id="{64CA0C42-8974-4BBF-899A-108B8BDF30C4}"/>
              </a:ext>
            </a:extLst>
          </p:cNvPr>
          <p:cNvGrpSpPr/>
          <p:nvPr/>
        </p:nvGrpSpPr>
        <p:grpSpPr>
          <a:xfrm>
            <a:off x="361950" y="1848892"/>
            <a:ext cx="8344272" cy="3982673"/>
            <a:chOff x="361950" y="1848892"/>
            <a:chExt cx="8344272" cy="3982673"/>
          </a:xfrm>
        </p:grpSpPr>
        <p:sp>
          <p:nvSpPr>
            <p:cNvPr id="13" name="Rectangle 12">
              <a:extLst>
                <a:ext uri="{FF2B5EF4-FFF2-40B4-BE49-F238E27FC236}">
                  <a16:creationId xmlns:a16="http://schemas.microsoft.com/office/drawing/2014/main" xmlns="" id="{CA05A32F-2181-4AB8-84DF-08CFC5688762}"/>
                </a:ext>
              </a:extLst>
            </p:cNvPr>
            <p:cNvSpPr/>
            <p:nvPr/>
          </p:nvSpPr>
          <p:spPr>
            <a:xfrm>
              <a:off x="361950" y="5182894"/>
              <a:ext cx="8344272" cy="338554"/>
            </a:xfrm>
            <a:prstGeom prst="rect">
              <a:avLst/>
            </a:prstGeom>
          </p:spPr>
          <p:txBody>
            <a:bodyPr wrap="none">
              <a:spAutoFit/>
            </a:bodyPr>
            <a:lstStyle/>
            <a:p>
              <a:pPr>
                <a:tabLst>
                  <a:tab pos="1081088" algn="ctr"/>
                  <a:tab pos="1852613" algn="ctr"/>
                  <a:tab pos="2609850" algn="ctr"/>
                  <a:tab pos="3376613" algn="ctr"/>
                  <a:tab pos="4143375" algn="ctr"/>
                  <a:tab pos="4910138" algn="ctr"/>
                  <a:tab pos="5676900" algn="ctr"/>
                  <a:tab pos="6438900" algn="ctr"/>
                  <a:tab pos="7200900" algn="ctr"/>
                  <a:tab pos="7967663" algn="ctr"/>
                </a:tabLst>
              </a:pPr>
              <a:r>
                <a:rPr lang="fr-FR" sz="1600" smtClean="0"/>
                <a:t>	0	2	4	6	8	10	12	14	16	18</a:t>
              </a:r>
              <a:endParaRPr lang="fr-FR" sz="1600"/>
            </a:p>
          </p:txBody>
        </p:sp>
        <p:sp>
          <p:nvSpPr>
            <p:cNvPr id="14" name="TextBox 13">
              <a:extLst>
                <a:ext uri="{FF2B5EF4-FFF2-40B4-BE49-F238E27FC236}">
                  <a16:creationId xmlns:a16="http://schemas.microsoft.com/office/drawing/2014/main" xmlns="" id="{B0AF66B2-D1F9-4CF3-842E-A431A1DEE81E}"/>
                </a:ext>
              </a:extLst>
            </p:cNvPr>
            <p:cNvSpPr txBox="1"/>
            <p:nvPr/>
          </p:nvSpPr>
          <p:spPr>
            <a:xfrm>
              <a:off x="856992" y="1848892"/>
              <a:ext cx="587921" cy="3441968"/>
            </a:xfrm>
            <a:prstGeom prst="rect">
              <a:avLst/>
            </a:prstGeom>
            <a:noFill/>
          </p:spPr>
          <p:txBody>
            <a:bodyPr wrap="none" rtlCol="0">
              <a:spAutoFit/>
            </a:bodyPr>
            <a:lstStyle/>
            <a:p>
              <a:pPr algn="r">
                <a:spcAft>
                  <a:spcPts val="500"/>
                </a:spcAft>
              </a:pPr>
              <a:r>
                <a:rPr lang="fr-FR" sz="1600" smtClean="0">
                  <a:latin typeface="Arial" panose="020B0604020202020204" pitchFamily="34" charset="0"/>
                  <a:cs typeface="Arial" panose="020B0604020202020204" pitchFamily="34" charset="0"/>
                </a:rPr>
                <a:t>100</a:t>
              </a:r>
            </a:p>
            <a:p>
              <a:pPr algn="r">
                <a:spcAft>
                  <a:spcPts val="500"/>
                </a:spcAft>
              </a:pPr>
              <a:endParaRPr lang="fr-FR" sz="1600" smtClean="0">
                <a:latin typeface="Arial" panose="020B0604020202020204" pitchFamily="34" charset="0"/>
                <a:cs typeface="Arial" panose="020B0604020202020204" pitchFamily="34" charset="0"/>
              </a:endParaRPr>
            </a:p>
            <a:p>
              <a:pPr algn="r">
                <a:spcAft>
                  <a:spcPts val="500"/>
                </a:spcAft>
              </a:pPr>
              <a:r>
                <a:rPr lang="fr-FR" sz="1600" smtClean="0">
                  <a:latin typeface="Arial" panose="020B0604020202020204" pitchFamily="34" charset="0"/>
                  <a:cs typeface="Arial" panose="020B0604020202020204" pitchFamily="34" charset="0"/>
                </a:rPr>
                <a:t>80</a:t>
              </a:r>
            </a:p>
            <a:p>
              <a:pPr algn="r">
                <a:spcAft>
                  <a:spcPts val="500"/>
                </a:spcAft>
              </a:pPr>
              <a:endParaRPr lang="fr-FR" sz="1600" smtClean="0">
                <a:latin typeface="Arial" panose="020B0604020202020204" pitchFamily="34" charset="0"/>
                <a:cs typeface="Arial" panose="020B0604020202020204" pitchFamily="34" charset="0"/>
              </a:endParaRPr>
            </a:p>
            <a:p>
              <a:pPr algn="r">
                <a:spcAft>
                  <a:spcPts val="500"/>
                </a:spcAft>
              </a:pPr>
              <a:r>
                <a:rPr lang="fr-FR" sz="1600" smtClean="0">
                  <a:latin typeface="Arial" panose="020B0604020202020204" pitchFamily="34" charset="0"/>
                  <a:cs typeface="Arial" panose="020B0604020202020204" pitchFamily="34" charset="0"/>
                </a:rPr>
                <a:t>60</a:t>
              </a:r>
            </a:p>
            <a:p>
              <a:pPr algn="r">
                <a:spcAft>
                  <a:spcPts val="500"/>
                </a:spcAft>
              </a:pPr>
              <a:endParaRPr lang="fr-FR" sz="1600" smtClean="0">
                <a:latin typeface="Arial" panose="020B0604020202020204" pitchFamily="34" charset="0"/>
                <a:cs typeface="Arial" panose="020B0604020202020204" pitchFamily="34" charset="0"/>
              </a:endParaRPr>
            </a:p>
            <a:p>
              <a:pPr algn="r">
                <a:spcAft>
                  <a:spcPts val="500"/>
                </a:spcAft>
              </a:pPr>
              <a:r>
                <a:rPr lang="fr-FR" sz="1600" smtClean="0">
                  <a:latin typeface="Arial" panose="020B0604020202020204" pitchFamily="34" charset="0"/>
                  <a:cs typeface="Arial" panose="020B0604020202020204" pitchFamily="34" charset="0"/>
                </a:rPr>
                <a:t>40</a:t>
              </a:r>
            </a:p>
            <a:p>
              <a:pPr algn="r">
                <a:spcAft>
                  <a:spcPts val="500"/>
                </a:spcAft>
              </a:pPr>
              <a:endParaRPr lang="fr-FR" sz="1600" smtClean="0">
                <a:latin typeface="Arial" panose="020B0604020202020204" pitchFamily="34" charset="0"/>
                <a:cs typeface="Arial" panose="020B0604020202020204" pitchFamily="34" charset="0"/>
              </a:endParaRPr>
            </a:p>
            <a:p>
              <a:pPr algn="r">
                <a:spcAft>
                  <a:spcPts val="500"/>
                </a:spcAft>
              </a:pPr>
              <a:r>
                <a:rPr lang="fr-FR" sz="1600" smtClean="0">
                  <a:latin typeface="Arial" panose="020B0604020202020204" pitchFamily="34" charset="0"/>
                  <a:cs typeface="Arial" panose="020B0604020202020204" pitchFamily="34" charset="0"/>
                </a:rPr>
                <a:t>20</a:t>
              </a:r>
            </a:p>
            <a:p>
              <a:pPr algn="r">
                <a:spcAft>
                  <a:spcPts val="500"/>
                </a:spcAft>
              </a:pPr>
              <a:endParaRPr lang="fr-FR" sz="1600" smtClean="0">
                <a:latin typeface="Arial" panose="020B0604020202020204" pitchFamily="34" charset="0"/>
                <a:cs typeface="Arial" panose="020B0604020202020204" pitchFamily="34" charset="0"/>
              </a:endParaRPr>
            </a:p>
            <a:p>
              <a:pPr algn="r">
                <a:spcAft>
                  <a:spcPts val="500"/>
                </a:spcAft>
              </a:pPr>
              <a:r>
                <a:rPr lang="fr-FR" sz="1600" smtClean="0">
                  <a:latin typeface="Arial" panose="020B0604020202020204" pitchFamily="34" charset="0"/>
                  <a:cs typeface="Arial" panose="020B0604020202020204" pitchFamily="34" charset="0"/>
                </a:rPr>
                <a:t>0</a:t>
              </a:r>
              <a:endParaRPr lang="fr-FR" sz="16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C9A54FFE-C95A-47B3-BEDB-21AD777A1430}"/>
                </a:ext>
              </a:extLst>
            </p:cNvPr>
            <p:cNvSpPr txBox="1"/>
            <p:nvPr/>
          </p:nvSpPr>
          <p:spPr>
            <a:xfrm rot="16200000">
              <a:off x="-553530" y="3271506"/>
              <a:ext cx="2490790" cy="584775"/>
            </a:xfrm>
            <a:prstGeom prst="rect">
              <a:avLst/>
            </a:prstGeom>
            <a:noFill/>
          </p:spPr>
          <p:txBody>
            <a:bodyPr wrap="square" rtlCol="0">
              <a:spAutoFit/>
            </a:bodyPr>
            <a:lstStyle/>
            <a:p>
              <a:pPr algn="ctr"/>
              <a:r>
                <a:rPr lang="fr-FR" sz="1600" dirty="0" smtClean="0">
                  <a:latin typeface="Arial" panose="020B0604020202020204" pitchFamily="34" charset="0"/>
                  <a:cs typeface="Arial" panose="020B0604020202020204" pitchFamily="34" charset="0"/>
                </a:rPr>
                <a:t>SSP estimée, </a:t>
              </a:r>
              <a:br>
                <a:rPr lang="fr-FR" sz="1600" dirty="0" smtClean="0">
                  <a:latin typeface="Arial" panose="020B0604020202020204" pitchFamily="34" charset="0"/>
                  <a:cs typeface="Arial" panose="020B0604020202020204" pitchFamily="34" charset="0"/>
                </a:rPr>
              </a:br>
              <a:r>
                <a:rPr lang="fr-FR" sz="1600" dirty="0" smtClean="0">
                  <a:latin typeface="Arial" panose="020B0604020202020204" pitchFamily="34" charset="0"/>
                  <a:cs typeface="Arial" panose="020B0604020202020204" pitchFamily="34" charset="0"/>
                </a:rPr>
                <a:t>Kaplan-Meier %</a:t>
              </a:r>
              <a:endParaRPr lang="fr-FR"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64A84FA2-D95C-47CE-973C-FA3AC238DDEE}"/>
                </a:ext>
              </a:extLst>
            </p:cNvPr>
            <p:cNvSpPr txBox="1"/>
            <p:nvPr/>
          </p:nvSpPr>
          <p:spPr>
            <a:xfrm>
              <a:off x="4971083" y="5493011"/>
              <a:ext cx="617877" cy="338554"/>
            </a:xfrm>
            <a:prstGeom prst="rect">
              <a:avLst/>
            </a:prstGeom>
            <a:noFill/>
          </p:spPr>
          <p:txBody>
            <a:bodyPr wrap="none" rtlCol="0">
              <a:spAutoFit/>
            </a:bodyPr>
            <a:lstStyle/>
            <a:p>
              <a:pPr algn="ctr"/>
              <a:r>
                <a:rPr lang="fr-FR" sz="1600" dirty="0" smtClean="0"/>
                <a:t>Mois</a:t>
              </a:r>
              <a:endParaRPr lang="fr-FR" sz="1600" dirty="0"/>
            </a:p>
          </p:txBody>
        </p:sp>
        <p:grpSp>
          <p:nvGrpSpPr>
            <p:cNvPr id="5281" name="Group 5280">
              <a:extLst>
                <a:ext uri="{FF2B5EF4-FFF2-40B4-BE49-F238E27FC236}">
                  <a16:creationId xmlns:a16="http://schemas.microsoft.com/office/drawing/2014/main" xmlns="" id="{3283948F-3A20-4272-82EF-B231FD28AC07}"/>
                </a:ext>
              </a:extLst>
            </p:cNvPr>
            <p:cNvGrpSpPr/>
            <p:nvPr/>
          </p:nvGrpSpPr>
          <p:grpSpPr>
            <a:xfrm>
              <a:off x="1443038" y="2018092"/>
              <a:ext cx="6983413" cy="3168650"/>
              <a:chOff x="1443038" y="2159000"/>
              <a:chExt cx="6983413" cy="3168650"/>
            </a:xfrm>
          </p:grpSpPr>
          <p:sp>
            <p:nvSpPr>
              <p:cNvPr id="21" name="Freeform 5">
                <a:extLst>
                  <a:ext uri="{FF2B5EF4-FFF2-40B4-BE49-F238E27FC236}">
                    <a16:creationId xmlns:a16="http://schemas.microsoft.com/office/drawing/2014/main" xmlns="" id="{3603672E-0EB7-47AB-9693-61CEE4D003C6}"/>
                  </a:ext>
                </a:extLst>
              </p:cNvPr>
              <p:cNvSpPr>
                <a:spLocks/>
              </p:cNvSpPr>
              <p:nvPr/>
            </p:nvSpPr>
            <p:spPr bwMode="auto">
              <a:xfrm>
                <a:off x="1538288" y="2159000"/>
                <a:ext cx="6888163" cy="3076575"/>
              </a:xfrm>
              <a:custGeom>
                <a:avLst/>
                <a:gdLst>
                  <a:gd name="T0" fmla="*/ 0 w 4339"/>
                  <a:gd name="T1" fmla="*/ 0 h 1938"/>
                  <a:gd name="T2" fmla="*/ 0 w 4339"/>
                  <a:gd name="T3" fmla="*/ 1938 h 1938"/>
                  <a:gd name="T4" fmla="*/ 4339 w 4339"/>
                  <a:gd name="T5" fmla="*/ 1938 h 1938"/>
                </a:gdLst>
                <a:ahLst/>
                <a:cxnLst>
                  <a:cxn ang="0">
                    <a:pos x="T0" y="T1"/>
                  </a:cxn>
                  <a:cxn ang="0">
                    <a:pos x="T2" y="T3"/>
                  </a:cxn>
                  <a:cxn ang="0">
                    <a:pos x="T4" y="T5"/>
                  </a:cxn>
                </a:cxnLst>
                <a:rect l="0" t="0" r="r" b="b"/>
                <a:pathLst>
                  <a:path w="4339" h="1938">
                    <a:moveTo>
                      <a:pt x="0" y="0"/>
                    </a:moveTo>
                    <a:lnTo>
                      <a:pt x="0" y="1938"/>
                    </a:lnTo>
                    <a:lnTo>
                      <a:pt x="4339" y="1938"/>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6">
                <a:extLst>
                  <a:ext uri="{FF2B5EF4-FFF2-40B4-BE49-F238E27FC236}">
                    <a16:creationId xmlns:a16="http://schemas.microsoft.com/office/drawing/2014/main" xmlns="" id="{838EFDB9-18E4-4563-AC6B-94B4DE3F23AF}"/>
                  </a:ext>
                </a:extLst>
              </p:cNvPr>
              <p:cNvSpPr>
                <a:spLocks noChangeShapeType="1"/>
              </p:cNvSpPr>
              <p:nvPr/>
            </p:nvSpPr>
            <p:spPr bwMode="auto">
              <a:xfrm>
                <a:off x="1446213" y="2159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7">
                <a:extLst>
                  <a:ext uri="{FF2B5EF4-FFF2-40B4-BE49-F238E27FC236}">
                    <a16:creationId xmlns:a16="http://schemas.microsoft.com/office/drawing/2014/main" xmlns="" id="{BFD347C0-2A0A-4D43-8AB1-16092671D5A2}"/>
                  </a:ext>
                </a:extLst>
              </p:cNvPr>
              <p:cNvSpPr>
                <a:spLocks noChangeShapeType="1"/>
              </p:cNvSpPr>
              <p:nvPr/>
            </p:nvSpPr>
            <p:spPr bwMode="auto">
              <a:xfrm>
                <a:off x="1446213" y="27749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8">
                <a:extLst>
                  <a:ext uri="{FF2B5EF4-FFF2-40B4-BE49-F238E27FC236}">
                    <a16:creationId xmlns:a16="http://schemas.microsoft.com/office/drawing/2014/main" xmlns="" id="{62307CF1-06CA-4429-89C6-4BDDC8C7D73A}"/>
                  </a:ext>
                </a:extLst>
              </p:cNvPr>
              <p:cNvSpPr>
                <a:spLocks noChangeShapeType="1"/>
              </p:cNvSpPr>
              <p:nvPr/>
            </p:nvSpPr>
            <p:spPr bwMode="auto">
              <a:xfrm>
                <a:off x="1446213" y="40068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9">
                <a:extLst>
                  <a:ext uri="{FF2B5EF4-FFF2-40B4-BE49-F238E27FC236}">
                    <a16:creationId xmlns:a16="http://schemas.microsoft.com/office/drawing/2014/main" xmlns="" id="{8A58E64F-7323-4DA7-8A1C-74DDA85BBFEF}"/>
                  </a:ext>
                </a:extLst>
              </p:cNvPr>
              <p:cNvSpPr>
                <a:spLocks noChangeShapeType="1"/>
              </p:cNvSpPr>
              <p:nvPr/>
            </p:nvSpPr>
            <p:spPr bwMode="auto">
              <a:xfrm>
                <a:off x="1446213" y="46196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0">
                <a:extLst>
                  <a:ext uri="{FF2B5EF4-FFF2-40B4-BE49-F238E27FC236}">
                    <a16:creationId xmlns:a16="http://schemas.microsoft.com/office/drawing/2014/main" xmlns="" id="{ADFFC802-07F1-4104-B945-F296577F13AA}"/>
                  </a:ext>
                </a:extLst>
              </p:cNvPr>
              <p:cNvSpPr>
                <a:spLocks noChangeShapeType="1"/>
              </p:cNvSpPr>
              <p:nvPr/>
            </p:nvSpPr>
            <p:spPr bwMode="auto">
              <a:xfrm>
                <a:off x="1446213" y="5235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1">
                <a:extLst>
                  <a:ext uri="{FF2B5EF4-FFF2-40B4-BE49-F238E27FC236}">
                    <a16:creationId xmlns:a16="http://schemas.microsoft.com/office/drawing/2014/main" xmlns="" id="{D3326516-1263-4AC2-A822-4D5DB67912B7}"/>
                  </a:ext>
                </a:extLst>
              </p:cNvPr>
              <p:cNvSpPr>
                <a:spLocks noChangeShapeType="1"/>
              </p:cNvSpPr>
              <p:nvPr/>
            </p:nvSpPr>
            <p:spPr bwMode="auto">
              <a:xfrm>
                <a:off x="1446213" y="33909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12">
                <a:extLst>
                  <a:ext uri="{FF2B5EF4-FFF2-40B4-BE49-F238E27FC236}">
                    <a16:creationId xmlns:a16="http://schemas.microsoft.com/office/drawing/2014/main" xmlns="" id="{99C3C2CB-07EC-4147-9262-076F527CF5D5}"/>
                  </a:ext>
                </a:extLst>
              </p:cNvPr>
              <p:cNvSpPr>
                <a:spLocks noChangeShapeType="1"/>
              </p:cNvSpPr>
              <p:nvPr/>
            </p:nvSpPr>
            <p:spPr bwMode="auto">
              <a:xfrm>
                <a:off x="1443038" y="2466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13">
                <a:extLst>
                  <a:ext uri="{FF2B5EF4-FFF2-40B4-BE49-F238E27FC236}">
                    <a16:creationId xmlns:a16="http://schemas.microsoft.com/office/drawing/2014/main" xmlns="" id="{79DBDC80-BE49-4E36-9E27-89C9240000F4}"/>
                  </a:ext>
                </a:extLst>
              </p:cNvPr>
              <p:cNvSpPr>
                <a:spLocks noChangeShapeType="1"/>
              </p:cNvSpPr>
              <p:nvPr/>
            </p:nvSpPr>
            <p:spPr bwMode="auto">
              <a:xfrm>
                <a:off x="1443038" y="30829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14">
                <a:extLst>
                  <a:ext uri="{FF2B5EF4-FFF2-40B4-BE49-F238E27FC236}">
                    <a16:creationId xmlns:a16="http://schemas.microsoft.com/office/drawing/2014/main" xmlns="" id="{ED55B9E1-A56C-4FA0-9D65-33E83D3F509E}"/>
                  </a:ext>
                </a:extLst>
              </p:cNvPr>
              <p:cNvSpPr>
                <a:spLocks noChangeShapeType="1"/>
              </p:cNvSpPr>
              <p:nvPr/>
            </p:nvSpPr>
            <p:spPr bwMode="auto">
              <a:xfrm>
                <a:off x="1443038" y="43148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15">
                <a:extLst>
                  <a:ext uri="{FF2B5EF4-FFF2-40B4-BE49-F238E27FC236}">
                    <a16:creationId xmlns:a16="http://schemas.microsoft.com/office/drawing/2014/main" xmlns="" id="{F93B5CA1-BD2A-423C-B918-D4FF7E042138}"/>
                  </a:ext>
                </a:extLst>
              </p:cNvPr>
              <p:cNvSpPr>
                <a:spLocks noChangeShapeType="1"/>
              </p:cNvSpPr>
              <p:nvPr/>
            </p:nvSpPr>
            <p:spPr bwMode="auto">
              <a:xfrm>
                <a:off x="1443038" y="49276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16">
                <a:extLst>
                  <a:ext uri="{FF2B5EF4-FFF2-40B4-BE49-F238E27FC236}">
                    <a16:creationId xmlns:a16="http://schemas.microsoft.com/office/drawing/2014/main" xmlns="" id="{F17374C3-1C38-478E-9BB1-3414E76EA3E9}"/>
                  </a:ext>
                </a:extLst>
              </p:cNvPr>
              <p:cNvSpPr>
                <a:spLocks noChangeShapeType="1"/>
              </p:cNvSpPr>
              <p:nvPr/>
            </p:nvSpPr>
            <p:spPr bwMode="auto">
              <a:xfrm>
                <a:off x="1443038" y="36988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17">
                <a:extLst>
                  <a:ext uri="{FF2B5EF4-FFF2-40B4-BE49-F238E27FC236}">
                    <a16:creationId xmlns:a16="http://schemas.microsoft.com/office/drawing/2014/main" xmlns="" id="{C3A2C6D3-1C51-49A6-8DEA-44406F6460AE}"/>
                  </a:ext>
                </a:extLst>
              </p:cNvPr>
              <p:cNvSpPr>
                <a:spLocks noChangeShapeType="1"/>
              </p:cNvSpPr>
              <p:nvPr/>
            </p:nvSpPr>
            <p:spPr bwMode="auto">
              <a:xfrm>
                <a:off x="5365751"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18">
                <a:extLst>
                  <a:ext uri="{FF2B5EF4-FFF2-40B4-BE49-F238E27FC236}">
                    <a16:creationId xmlns:a16="http://schemas.microsoft.com/office/drawing/2014/main" xmlns="" id="{A5692736-C0C1-44FE-AD82-07F53909E783}"/>
                  </a:ext>
                </a:extLst>
              </p:cNvPr>
              <p:cNvSpPr>
                <a:spLocks noChangeShapeType="1"/>
              </p:cNvSpPr>
              <p:nvPr/>
            </p:nvSpPr>
            <p:spPr bwMode="auto">
              <a:xfrm>
                <a:off x="4600576"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19">
                <a:extLst>
                  <a:ext uri="{FF2B5EF4-FFF2-40B4-BE49-F238E27FC236}">
                    <a16:creationId xmlns:a16="http://schemas.microsoft.com/office/drawing/2014/main" xmlns="" id="{EDC192F5-2E8D-4950-96CB-661E383DFCC1}"/>
                  </a:ext>
                </a:extLst>
              </p:cNvPr>
              <p:cNvSpPr>
                <a:spLocks noChangeShapeType="1"/>
              </p:cNvSpPr>
              <p:nvPr/>
            </p:nvSpPr>
            <p:spPr bwMode="auto">
              <a:xfrm>
                <a:off x="306863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20">
                <a:extLst>
                  <a:ext uri="{FF2B5EF4-FFF2-40B4-BE49-F238E27FC236}">
                    <a16:creationId xmlns:a16="http://schemas.microsoft.com/office/drawing/2014/main" xmlns="" id="{6B33B880-10C2-4351-8EFF-11F249E421C0}"/>
                  </a:ext>
                </a:extLst>
              </p:cNvPr>
              <p:cNvSpPr>
                <a:spLocks noChangeShapeType="1"/>
              </p:cNvSpPr>
              <p:nvPr/>
            </p:nvSpPr>
            <p:spPr bwMode="auto">
              <a:xfrm>
                <a:off x="2303463"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21">
                <a:extLst>
                  <a:ext uri="{FF2B5EF4-FFF2-40B4-BE49-F238E27FC236}">
                    <a16:creationId xmlns:a16="http://schemas.microsoft.com/office/drawing/2014/main" xmlns="" id="{AFEC87D8-CCA4-4C1F-BD9A-5D7F3575CF25}"/>
                  </a:ext>
                </a:extLst>
              </p:cNvPr>
              <p:cNvSpPr>
                <a:spLocks noChangeShapeType="1"/>
              </p:cNvSpPr>
              <p:nvPr/>
            </p:nvSpPr>
            <p:spPr bwMode="auto">
              <a:xfrm>
                <a:off x="153828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22">
                <a:extLst>
                  <a:ext uri="{FF2B5EF4-FFF2-40B4-BE49-F238E27FC236}">
                    <a16:creationId xmlns:a16="http://schemas.microsoft.com/office/drawing/2014/main" xmlns="" id="{695CA169-C427-4E05-A9E1-E87C03F4214A}"/>
                  </a:ext>
                </a:extLst>
              </p:cNvPr>
              <p:cNvSpPr>
                <a:spLocks noChangeShapeType="1"/>
              </p:cNvSpPr>
              <p:nvPr/>
            </p:nvSpPr>
            <p:spPr bwMode="auto">
              <a:xfrm>
                <a:off x="3832226"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23">
                <a:extLst>
                  <a:ext uri="{FF2B5EF4-FFF2-40B4-BE49-F238E27FC236}">
                    <a16:creationId xmlns:a16="http://schemas.microsoft.com/office/drawing/2014/main" xmlns="" id="{8F80E14C-96E5-47A4-A34B-575D7A640A5B}"/>
                  </a:ext>
                </a:extLst>
              </p:cNvPr>
              <p:cNvSpPr>
                <a:spLocks noChangeShapeType="1"/>
              </p:cNvSpPr>
              <p:nvPr/>
            </p:nvSpPr>
            <p:spPr bwMode="auto">
              <a:xfrm>
                <a:off x="8426451"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24">
                <a:extLst>
                  <a:ext uri="{FF2B5EF4-FFF2-40B4-BE49-F238E27FC236}">
                    <a16:creationId xmlns:a16="http://schemas.microsoft.com/office/drawing/2014/main" xmlns="" id="{4F40EF94-A8A1-4E1E-B1F5-9C5C69FBC784}"/>
                  </a:ext>
                </a:extLst>
              </p:cNvPr>
              <p:cNvSpPr>
                <a:spLocks noChangeShapeType="1"/>
              </p:cNvSpPr>
              <p:nvPr/>
            </p:nvSpPr>
            <p:spPr bwMode="auto">
              <a:xfrm>
                <a:off x="6894513"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25">
                <a:extLst>
                  <a:ext uri="{FF2B5EF4-FFF2-40B4-BE49-F238E27FC236}">
                    <a16:creationId xmlns:a16="http://schemas.microsoft.com/office/drawing/2014/main" xmlns="" id="{2ECD3D93-4F68-4EE9-8BC7-E75626A70E91}"/>
                  </a:ext>
                </a:extLst>
              </p:cNvPr>
              <p:cNvSpPr>
                <a:spLocks noChangeShapeType="1"/>
              </p:cNvSpPr>
              <p:nvPr/>
            </p:nvSpPr>
            <p:spPr bwMode="auto">
              <a:xfrm>
                <a:off x="612933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26">
                <a:extLst>
                  <a:ext uri="{FF2B5EF4-FFF2-40B4-BE49-F238E27FC236}">
                    <a16:creationId xmlns:a16="http://schemas.microsoft.com/office/drawing/2014/main" xmlns="" id="{4E5CD7E7-C994-4960-B0BD-5637668915C9}"/>
                  </a:ext>
                </a:extLst>
              </p:cNvPr>
              <p:cNvSpPr>
                <a:spLocks noChangeShapeType="1"/>
              </p:cNvSpPr>
              <p:nvPr/>
            </p:nvSpPr>
            <p:spPr bwMode="auto">
              <a:xfrm>
                <a:off x="765968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43" name="Line 27">
              <a:extLst>
                <a:ext uri="{FF2B5EF4-FFF2-40B4-BE49-F238E27FC236}">
                  <a16:creationId xmlns:a16="http://schemas.microsoft.com/office/drawing/2014/main" xmlns="" id="{E2ED76B3-DAB3-4C22-9810-125E53AC0EE0}"/>
                </a:ext>
              </a:extLst>
            </p:cNvPr>
            <p:cNvSpPr>
              <a:spLocks noChangeShapeType="1"/>
            </p:cNvSpPr>
            <p:nvPr/>
          </p:nvSpPr>
          <p:spPr bwMode="auto">
            <a:xfrm>
              <a:off x="1535113" y="3557967"/>
              <a:ext cx="6891338" cy="0"/>
            </a:xfrm>
            <a:prstGeom prst="line">
              <a:avLst/>
            </a:prstGeom>
            <a:solidFill>
              <a:schemeClr val="accent1"/>
            </a:solidFill>
            <a:ln w="19050" cap="flat">
              <a:solidFill>
                <a:schemeClr val="tx1"/>
              </a:solidFill>
              <a:prstDash val="sysDash"/>
              <a:miter lim="800000"/>
              <a:headEnd/>
              <a:tailEnd/>
            </a:ln>
            <a:extLst/>
          </p:spPr>
          <p:txBody>
            <a:bodyPr vert="horz" wrap="square" lIns="91440" tIns="45720" rIns="91440" bIns="45720" numCol="1" anchor="t" anchorCtr="0" compatLnSpc="1">
              <a:prstTxWarp prst="textNoShape">
                <a:avLst/>
              </a:prstTxWarp>
            </a:bodyPr>
            <a:lstStyle/>
            <a:p>
              <a:endParaRPr lang="fr-FR"/>
            </a:p>
          </p:txBody>
        </p:sp>
        <p:grpSp>
          <p:nvGrpSpPr>
            <p:cNvPr id="5283" name="Group 5282">
              <a:extLst>
                <a:ext uri="{FF2B5EF4-FFF2-40B4-BE49-F238E27FC236}">
                  <a16:creationId xmlns:a16="http://schemas.microsoft.com/office/drawing/2014/main" xmlns="" id="{EBD4880B-466D-4791-AE0C-B7308B3154BF}"/>
                </a:ext>
              </a:extLst>
            </p:cNvPr>
            <p:cNvGrpSpPr/>
            <p:nvPr/>
          </p:nvGrpSpPr>
          <p:grpSpPr>
            <a:xfrm>
              <a:off x="1737208" y="4394974"/>
              <a:ext cx="861621" cy="584775"/>
              <a:chOff x="2743200" y="4641850"/>
              <a:chExt cx="861621" cy="584775"/>
            </a:xfrm>
          </p:grpSpPr>
          <p:sp>
            <p:nvSpPr>
              <p:cNvPr id="18" name="TextBox 17">
                <a:extLst>
                  <a:ext uri="{FF2B5EF4-FFF2-40B4-BE49-F238E27FC236}">
                    <a16:creationId xmlns:a16="http://schemas.microsoft.com/office/drawing/2014/main" xmlns="" id="{648D4427-5A3B-4EFC-980A-DBC7E066043C}"/>
                  </a:ext>
                </a:extLst>
              </p:cNvPr>
              <p:cNvSpPr txBox="1"/>
              <p:nvPr/>
            </p:nvSpPr>
            <p:spPr>
              <a:xfrm>
                <a:off x="3002605" y="4641850"/>
                <a:ext cx="602216" cy="584775"/>
              </a:xfrm>
              <a:prstGeom prst="rect">
                <a:avLst/>
              </a:prstGeom>
              <a:noFill/>
            </p:spPr>
            <p:txBody>
              <a:bodyPr wrap="none" rtlCol="0">
                <a:spAutoFit/>
              </a:bodyPr>
              <a:lstStyle/>
              <a:p>
                <a:r>
                  <a:rPr lang="fr-FR" sz="1600" smtClean="0"/>
                  <a:t>PAG</a:t>
                </a:r>
              </a:p>
              <a:p>
                <a:r>
                  <a:rPr lang="fr-FR" sz="1600" smtClean="0"/>
                  <a:t>AG</a:t>
                </a:r>
                <a:endParaRPr lang="fr-FR" sz="1600"/>
              </a:p>
            </p:txBody>
          </p:sp>
          <p:cxnSp>
            <p:nvCxnSpPr>
              <p:cNvPr id="19" name="Straight Connector 18">
                <a:extLst>
                  <a:ext uri="{FF2B5EF4-FFF2-40B4-BE49-F238E27FC236}">
                    <a16:creationId xmlns:a16="http://schemas.microsoft.com/office/drawing/2014/main" xmlns="" id="{9D6A322E-7512-4B99-B0D1-8D744DF5C4FD}"/>
                  </a:ext>
                </a:extLst>
              </p:cNvPr>
              <p:cNvCxnSpPr>
                <a:cxnSpLocks/>
              </p:cNvCxnSpPr>
              <p:nvPr/>
            </p:nvCxnSpPr>
            <p:spPr>
              <a:xfrm>
                <a:off x="2743200" y="4814743"/>
                <a:ext cx="259405" cy="1"/>
              </a:xfrm>
              <a:prstGeom prst="line">
                <a:avLst/>
              </a:prstGeom>
              <a:solidFill>
                <a:schemeClr val="accent1"/>
              </a:solid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521192B-FA8C-4154-B89E-61A1311CF927}"/>
                  </a:ext>
                </a:extLst>
              </p:cNvPr>
              <p:cNvCxnSpPr/>
              <p:nvPr/>
            </p:nvCxnSpPr>
            <p:spPr>
              <a:xfrm>
                <a:off x="2743200" y="5044527"/>
                <a:ext cx="259405" cy="1"/>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82" name="Group 5281">
              <a:extLst>
                <a:ext uri="{FF2B5EF4-FFF2-40B4-BE49-F238E27FC236}">
                  <a16:creationId xmlns:a16="http://schemas.microsoft.com/office/drawing/2014/main" xmlns="" id="{EE3D1FD8-93B9-4DD4-ADFA-3A812069F280}"/>
                </a:ext>
              </a:extLst>
            </p:cNvPr>
            <p:cNvGrpSpPr/>
            <p:nvPr/>
          </p:nvGrpSpPr>
          <p:grpSpPr>
            <a:xfrm>
              <a:off x="1525588" y="1989517"/>
              <a:ext cx="6910388" cy="2860675"/>
              <a:chOff x="1525588" y="2130425"/>
              <a:chExt cx="6910388" cy="2860675"/>
            </a:xfrm>
          </p:grpSpPr>
          <p:sp>
            <p:nvSpPr>
              <p:cNvPr id="44" name="Rectangle 28">
                <a:extLst>
                  <a:ext uri="{FF2B5EF4-FFF2-40B4-BE49-F238E27FC236}">
                    <a16:creationId xmlns:a16="http://schemas.microsoft.com/office/drawing/2014/main" xmlns="" id="{22BF0F40-7898-4642-BDFE-10035FC76F98}"/>
                  </a:ext>
                </a:extLst>
              </p:cNvPr>
              <p:cNvSpPr>
                <a:spLocks noChangeArrowheads="1"/>
              </p:cNvSpPr>
              <p:nvPr/>
            </p:nvSpPr>
            <p:spPr bwMode="auto">
              <a:xfrm>
                <a:off x="1525588" y="2130425"/>
                <a:ext cx="60325" cy="60325"/>
              </a:xfrm>
              <a:prstGeom prst="rect">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45" name="Rectangle 29">
                <a:extLst>
                  <a:ext uri="{FF2B5EF4-FFF2-40B4-BE49-F238E27FC236}">
                    <a16:creationId xmlns:a16="http://schemas.microsoft.com/office/drawing/2014/main" xmlns="" id="{B4D84978-EA49-4752-91C6-89A2302CE685}"/>
                  </a:ext>
                </a:extLst>
              </p:cNvPr>
              <p:cNvSpPr>
                <a:spLocks noChangeArrowheads="1"/>
              </p:cNvSpPr>
              <p:nvPr/>
            </p:nvSpPr>
            <p:spPr bwMode="auto">
              <a:xfrm>
                <a:off x="1557338" y="21590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46" name="Rectangle 30">
                <a:extLst>
                  <a:ext uri="{FF2B5EF4-FFF2-40B4-BE49-F238E27FC236}">
                    <a16:creationId xmlns:a16="http://schemas.microsoft.com/office/drawing/2014/main" xmlns="" id="{288B425C-F8FC-45DF-9F2E-D95E56FFC277}"/>
                  </a:ext>
                </a:extLst>
              </p:cNvPr>
              <p:cNvSpPr>
                <a:spLocks noChangeArrowheads="1"/>
              </p:cNvSpPr>
              <p:nvPr/>
            </p:nvSpPr>
            <p:spPr bwMode="auto">
              <a:xfrm>
                <a:off x="1608138" y="21748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47" name="Rectangle 31">
                <a:extLst>
                  <a:ext uri="{FF2B5EF4-FFF2-40B4-BE49-F238E27FC236}">
                    <a16:creationId xmlns:a16="http://schemas.microsoft.com/office/drawing/2014/main" xmlns="" id="{D2C6E1B9-3BDD-423E-8345-98E43CD7DD18}"/>
                  </a:ext>
                </a:extLst>
              </p:cNvPr>
              <p:cNvSpPr>
                <a:spLocks noChangeArrowheads="1"/>
              </p:cNvSpPr>
              <p:nvPr/>
            </p:nvSpPr>
            <p:spPr bwMode="auto">
              <a:xfrm>
                <a:off x="1655763" y="22352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48" name="Rectangle 32">
                <a:extLst>
                  <a:ext uri="{FF2B5EF4-FFF2-40B4-BE49-F238E27FC236}">
                    <a16:creationId xmlns:a16="http://schemas.microsoft.com/office/drawing/2014/main" xmlns="" id="{A725A0A9-656D-4950-AE75-DB706EE0D3CA}"/>
                  </a:ext>
                </a:extLst>
              </p:cNvPr>
              <p:cNvSpPr>
                <a:spLocks noChangeArrowheads="1"/>
              </p:cNvSpPr>
              <p:nvPr/>
            </p:nvSpPr>
            <p:spPr bwMode="auto">
              <a:xfrm>
                <a:off x="1706563" y="22606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49" name="Rectangle 33">
                <a:extLst>
                  <a:ext uri="{FF2B5EF4-FFF2-40B4-BE49-F238E27FC236}">
                    <a16:creationId xmlns:a16="http://schemas.microsoft.com/office/drawing/2014/main" xmlns="" id="{F8D067E8-532C-4764-BA98-9A6C9DA2F021}"/>
                  </a:ext>
                </a:extLst>
              </p:cNvPr>
              <p:cNvSpPr>
                <a:spLocks noChangeArrowheads="1"/>
              </p:cNvSpPr>
              <p:nvPr/>
            </p:nvSpPr>
            <p:spPr bwMode="auto">
              <a:xfrm>
                <a:off x="1706563" y="23114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0" name="Rectangle 34">
                <a:extLst>
                  <a:ext uri="{FF2B5EF4-FFF2-40B4-BE49-F238E27FC236}">
                    <a16:creationId xmlns:a16="http://schemas.microsoft.com/office/drawing/2014/main" xmlns="" id="{1F2786B1-AAE8-4830-84C1-2EE0F92D86EE}"/>
                  </a:ext>
                </a:extLst>
              </p:cNvPr>
              <p:cNvSpPr>
                <a:spLocks noChangeArrowheads="1"/>
              </p:cNvSpPr>
              <p:nvPr/>
            </p:nvSpPr>
            <p:spPr bwMode="auto">
              <a:xfrm>
                <a:off x="1770063" y="23114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 name="Rectangle 35">
                <a:extLst>
                  <a:ext uri="{FF2B5EF4-FFF2-40B4-BE49-F238E27FC236}">
                    <a16:creationId xmlns:a16="http://schemas.microsoft.com/office/drawing/2014/main" xmlns="" id="{6C7F56C3-ABF9-44E0-9187-3214A98AA0A7}"/>
                  </a:ext>
                </a:extLst>
              </p:cNvPr>
              <p:cNvSpPr>
                <a:spLocks noChangeArrowheads="1"/>
              </p:cNvSpPr>
              <p:nvPr/>
            </p:nvSpPr>
            <p:spPr bwMode="auto">
              <a:xfrm>
                <a:off x="1824038" y="23463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 name="Rectangle 36">
                <a:extLst>
                  <a:ext uri="{FF2B5EF4-FFF2-40B4-BE49-F238E27FC236}">
                    <a16:creationId xmlns:a16="http://schemas.microsoft.com/office/drawing/2014/main" xmlns="" id="{BA377E68-C512-4F15-807E-5026D63509A1}"/>
                  </a:ext>
                </a:extLst>
              </p:cNvPr>
              <p:cNvSpPr>
                <a:spLocks noChangeArrowheads="1"/>
              </p:cNvSpPr>
              <p:nvPr/>
            </p:nvSpPr>
            <p:spPr bwMode="auto">
              <a:xfrm>
                <a:off x="1827213" y="24066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3" name="Rectangle 37">
                <a:extLst>
                  <a:ext uri="{FF2B5EF4-FFF2-40B4-BE49-F238E27FC236}">
                    <a16:creationId xmlns:a16="http://schemas.microsoft.com/office/drawing/2014/main" xmlns="" id="{2D3D0676-437F-4CBD-99B0-2C6911A0B4EE}"/>
                  </a:ext>
                </a:extLst>
              </p:cNvPr>
              <p:cNvSpPr>
                <a:spLocks noChangeArrowheads="1"/>
              </p:cNvSpPr>
              <p:nvPr/>
            </p:nvSpPr>
            <p:spPr bwMode="auto">
              <a:xfrm>
                <a:off x="1884363" y="24130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4" name="Rectangle 38">
                <a:extLst>
                  <a:ext uri="{FF2B5EF4-FFF2-40B4-BE49-F238E27FC236}">
                    <a16:creationId xmlns:a16="http://schemas.microsoft.com/office/drawing/2014/main" xmlns="" id="{E0E8A33F-88DF-4C72-BA76-1FA5750F51CE}"/>
                  </a:ext>
                </a:extLst>
              </p:cNvPr>
              <p:cNvSpPr>
                <a:spLocks noChangeArrowheads="1"/>
              </p:cNvSpPr>
              <p:nvPr/>
            </p:nvSpPr>
            <p:spPr bwMode="auto">
              <a:xfrm>
                <a:off x="1903413" y="244157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5" name="Rectangle 39">
                <a:extLst>
                  <a:ext uri="{FF2B5EF4-FFF2-40B4-BE49-F238E27FC236}">
                    <a16:creationId xmlns:a16="http://schemas.microsoft.com/office/drawing/2014/main" xmlns="" id="{98377598-C823-4460-9118-C4FA5BBB2CAA}"/>
                  </a:ext>
                </a:extLst>
              </p:cNvPr>
              <p:cNvSpPr>
                <a:spLocks noChangeArrowheads="1"/>
              </p:cNvSpPr>
              <p:nvPr/>
            </p:nvSpPr>
            <p:spPr bwMode="auto">
              <a:xfrm>
                <a:off x="2043113" y="24669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6" name="Rectangle 40">
                <a:extLst>
                  <a:ext uri="{FF2B5EF4-FFF2-40B4-BE49-F238E27FC236}">
                    <a16:creationId xmlns:a16="http://schemas.microsoft.com/office/drawing/2014/main" xmlns="" id="{058C0DE7-5E8F-430F-B6AC-0FDE3888D373}"/>
                  </a:ext>
                </a:extLst>
              </p:cNvPr>
              <p:cNvSpPr>
                <a:spLocks noChangeArrowheads="1"/>
              </p:cNvSpPr>
              <p:nvPr/>
            </p:nvSpPr>
            <p:spPr bwMode="auto">
              <a:xfrm>
                <a:off x="2071688" y="24923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7" name="Rectangle 41">
                <a:extLst>
                  <a:ext uri="{FF2B5EF4-FFF2-40B4-BE49-F238E27FC236}">
                    <a16:creationId xmlns:a16="http://schemas.microsoft.com/office/drawing/2014/main" xmlns="" id="{99210DEB-82EA-4A24-AD0D-1D770295FD99}"/>
                  </a:ext>
                </a:extLst>
              </p:cNvPr>
              <p:cNvSpPr>
                <a:spLocks noChangeArrowheads="1"/>
              </p:cNvSpPr>
              <p:nvPr/>
            </p:nvSpPr>
            <p:spPr bwMode="auto">
              <a:xfrm>
                <a:off x="2125663" y="25050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8" name="Rectangle 42">
                <a:extLst>
                  <a:ext uri="{FF2B5EF4-FFF2-40B4-BE49-F238E27FC236}">
                    <a16:creationId xmlns:a16="http://schemas.microsoft.com/office/drawing/2014/main" xmlns="" id="{AD5F5524-E933-405E-BDE9-DC61F94B5A28}"/>
                  </a:ext>
                </a:extLst>
              </p:cNvPr>
              <p:cNvSpPr>
                <a:spLocks noChangeArrowheads="1"/>
              </p:cNvSpPr>
              <p:nvPr/>
            </p:nvSpPr>
            <p:spPr bwMode="auto">
              <a:xfrm>
                <a:off x="2144713" y="25654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9" name="Rectangle 43">
                <a:extLst>
                  <a:ext uri="{FF2B5EF4-FFF2-40B4-BE49-F238E27FC236}">
                    <a16:creationId xmlns:a16="http://schemas.microsoft.com/office/drawing/2014/main" xmlns="" id="{5A1ED385-CED2-414A-A5D7-29EE8605A6BB}"/>
                  </a:ext>
                </a:extLst>
              </p:cNvPr>
              <p:cNvSpPr>
                <a:spLocks noChangeArrowheads="1"/>
              </p:cNvSpPr>
              <p:nvPr/>
            </p:nvSpPr>
            <p:spPr bwMode="auto">
              <a:xfrm>
                <a:off x="2176463" y="26098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60" name="Rectangle 44">
                <a:extLst>
                  <a:ext uri="{FF2B5EF4-FFF2-40B4-BE49-F238E27FC236}">
                    <a16:creationId xmlns:a16="http://schemas.microsoft.com/office/drawing/2014/main" xmlns="" id="{0BB1EBAC-1E65-4986-9103-A3E8CFF93E71}"/>
                  </a:ext>
                </a:extLst>
              </p:cNvPr>
              <p:cNvSpPr>
                <a:spLocks noChangeArrowheads="1"/>
              </p:cNvSpPr>
              <p:nvPr/>
            </p:nvSpPr>
            <p:spPr bwMode="auto">
              <a:xfrm>
                <a:off x="2227263" y="26384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61" name="Rectangle 45">
                <a:extLst>
                  <a:ext uri="{FF2B5EF4-FFF2-40B4-BE49-F238E27FC236}">
                    <a16:creationId xmlns:a16="http://schemas.microsoft.com/office/drawing/2014/main" xmlns="" id="{87AE86E1-89CC-494B-8EBC-2DCEAA55EFDF}"/>
                  </a:ext>
                </a:extLst>
              </p:cNvPr>
              <p:cNvSpPr>
                <a:spLocks noChangeArrowheads="1"/>
              </p:cNvSpPr>
              <p:nvPr/>
            </p:nvSpPr>
            <p:spPr bwMode="auto">
              <a:xfrm>
                <a:off x="2227263" y="269557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62" name="Rectangle 46">
                <a:extLst>
                  <a:ext uri="{FF2B5EF4-FFF2-40B4-BE49-F238E27FC236}">
                    <a16:creationId xmlns:a16="http://schemas.microsoft.com/office/drawing/2014/main" xmlns="" id="{BFEC4C87-0E60-4A20-84F6-58D7A5B4CEFF}"/>
                  </a:ext>
                </a:extLst>
              </p:cNvPr>
              <p:cNvSpPr>
                <a:spLocks noChangeArrowheads="1"/>
              </p:cNvSpPr>
              <p:nvPr/>
            </p:nvSpPr>
            <p:spPr bwMode="auto">
              <a:xfrm>
                <a:off x="2265363" y="27146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63" name="Rectangle 47">
                <a:extLst>
                  <a:ext uri="{FF2B5EF4-FFF2-40B4-BE49-F238E27FC236}">
                    <a16:creationId xmlns:a16="http://schemas.microsoft.com/office/drawing/2014/main" xmlns="" id="{0CE0ED61-C7E4-42AB-9EAB-74A99911B795}"/>
                  </a:ext>
                </a:extLst>
              </p:cNvPr>
              <p:cNvSpPr>
                <a:spLocks noChangeArrowheads="1"/>
              </p:cNvSpPr>
              <p:nvPr/>
            </p:nvSpPr>
            <p:spPr bwMode="auto">
              <a:xfrm>
                <a:off x="2379663" y="27400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20" name="Rectangle 48">
                <a:extLst>
                  <a:ext uri="{FF2B5EF4-FFF2-40B4-BE49-F238E27FC236}">
                    <a16:creationId xmlns:a16="http://schemas.microsoft.com/office/drawing/2014/main" xmlns="" id="{5ECE8FE7-99A9-4529-AE69-A7BE42CDCC4D}"/>
                  </a:ext>
                </a:extLst>
              </p:cNvPr>
              <p:cNvSpPr>
                <a:spLocks noChangeArrowheads="1"/>
              </p:cNvSpPr>
              <p:nvPr/>
            </p:nvSpPr>
            <p:spPr bwMode="auto">
              <a:xfrm>
                <a:off x="2401888" y="2771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21" name="Rectangle 49">
                <a:extLst>
                  <a:ext uri="{FF2B5EF4-FFF2-40B4-BE49-F238E27FC236}">
                    <a16:creationId xmlns:a16="http://schemas.microsoft.com/office/drawing/2014/main" xmlns="" id="{F38F2001-AA6E-479A-970D-99C64E7DA97D}"/>
                  </a:ext>
                </a:extLst>
              </p:cNvPr>
              <p:cNvSpPr>
                <a:spLocks noChangeArrowheads="1"/>
              </p:cNvSpPr>
              <p:nvPr/>
            </p:nvSpPr>
            <p:spPr bwMode="auto">
              <a:xfrm>
                <a:off x="2411413" y="27908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23" name="Rectangle 50">
                <a:extLst>
                  <a:ext uri="{FF2B5EF4-FFF2-40B4-BE49-F238E27FC236}">
                    <a16:creationId xmlns:a16="http://schemas.microsoft.com/office/drawing/2014/main" xmlns="" id="{A2D9AB27-D3C5-4D1E-AED0-A0290192340B}"/>
                  </a:ext>
                </a:extLst>
              </p:cNvPr>
              <p:cNvSpPr>
                <a:spLocks noChangeArrowheads="1"/>
              </p:cNvSpPr>
              <p:nvPr/>
            </p:nvSpPr>
            <p:spPr bwMode="auto">
              <a:xfrm>
                <a:off x="2417763" y="281622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24" name="Rectangle 51">
                <a:extLst>
                  <a:ext uri="{FF2B5EF4-FFF2-40B4-BE49-F238E27FC236}">
                    <a16:creationId xmlns:a16="http://schemas.microsoft.com/office/drawing/2014/main" xmlns="" id="{94481774-0E57-4AF5-9EA7-3AD299928FA4}"/>
                  </a:ext>
                </a:extLst>
              </p:cNvPr>
              <p:cNvSpPr>
                <a:spLocks noChangeArrowheads="1"/>
              </p:cNvSpPr>
              <p:nvPr/>
            </p:nvSpPr>
            <p:spPr bwMode="auto">
              <a:xfrm>
                <a:off x="2471738" y="283527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25" name="Rectangle 52">
                <a:extLst>
                  <a:ext uri="{FF2B5EF4-FFF2-40B4-BE49-F238E27FC236}">
                    <a16:creationId xmlns:a16="http://schemas.microsoft.com/office/drawing/2014/main" xmlns="" id="{3CB104F3-D106-4B78-A188-57399AB24289}"/>
                  </a:ext>
                </a:extLst>
              </p:cNvPr>
              <p:cNvSpPr>
                <a:spLocks noChangeArrowheads="1"/>
              </p:cNvSpPr>
              <p:nvPr/>
            </p:nvSpPr>
            <p:spPr bwMode="auto">
              <a:xfrm>
                <a:off x="2541588" y="2879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26" name="Rectangle 53">
                <a:extLst>
                  <a:ext uri="{FF2B5EF4-FFF2-40B4-BE49-F238E27FC236}">
                    <a16:creationId xmlns:a16="http://schemas.microsoft.com/office/drawing/2014/main" xmlns="" id="{3B2D5C01-1A08-4B1B-976B-F838A7FEF4D2}"/>
                  </a:ext>
                </a:extLst>
              </p:cNvPr>
              <p:cNvSpPr>
                <a:spLocks noChangeArrowheads="1"/>
              </p:cNvSpPr>
              <p:nvPr/>
            </p:nvSpPr>
            <p:spPr bwMode="auto">
              <a:xfrm>
                <a:off x="2592388" y="290512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27" name="Rectangle 54">
                <a:extLst>
                  <a:ext uri="{FF2B5EF4-FFF2-40B4-BE49-F238E27FC236}">
                    <a16:creationId xmlns:a16="http://schemas.microsoft.com/office/drawing/2014/main" xmlns="" id="{5C5D3332-BDB6-4206-8295-3204FAC1DF85}"/>
                  </a:ext>
                </a:extLst>
              </p:cNvPr>
              <p:cNvSpPr>
                <a:spLocks noChangeArrowheads="1"/>
              </p:cNvSpPr>
              <p:nvPr/>
            </p:nvSpPr>
            <p:spPr bwMode="auto">
              <a:xfrm>
                <a:off x="2671763" y="29368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28" name="Rectangle 55">
                <a:extLst>
                  <a:ext uri="{FF2B5EF4-FFF2-40B4-BE49-F238E27FC236}">
                    <a16:creationId xmlns:a16="http://schemas.microsoft.com/office/drawing/2014/main" xmlns="" id="{3F6C9AF9-D141-4844-BD61-6D7401477856}"/>
                  </a:ext>
                </a:extLst>
              </p:cNvPr>
              <p:cNvSpPr>
                <a:spLocks noChangeArrowheads="1"/>
              </p:cNvSpPr>
              <p:nvPr/>
            </p:nvSpPr>
            <p:spPr bwMode="auto">
              <a:xfrm>
                <a:off x="2773363" y="29527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29" name="Rectangle 56">
                <a:extLst>
                  <a:ext uri="{FF2B5EF4-FFF2-40B4-BE49-F238E27FC236}">
                    <a16:creationId xmlns:a16="http://schemas.microsoft.com/office/drawing/2014/main" xmlns="" id="{56F7E453-44F8-4563-A3CF-86F751DBFEA3}"/>
                  </a:ext>
                </a:extLst>
              </p:cNvPr>
              <p:cNvSpPr>
                <a:spLocks noChangeArrowheads="1"/>
              </p:cNvSpPr>
              <p:nvPr/>
            </p:nvSpPr>
            <p:spPr bwMode="auto">
              <a:xfrm>
                <a:off x="2795588" y="3006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30" name="Rectangle 57">
                <a:extLst>
                  <a:ext uri="{FF2B5EF4-FFF2-40B4-BE49-F238E27FC236}">
                    <a16:creationId xmlns:a16="http://schemas.microsoft.com/office/drawing/2014/main" xmlns="" id="{542D8F64-F1F9-4F30-8AF7-530920A93779}"/>
                  </a:ext>
                </a:extLst>
              </p:cNvPr>
              <p:cNvSpPr>
                <a:spLocks noChangeArrowheads="1"/>
              </p:cNvSpPr>
              <p:nvPr/>
            </p:nvSpPr>
            <p:spPr bwMode="auto">
              <a:xfrm>
                <a:off x="2855913" y="3006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31" name="Rectangle 58">
                <a:extLst>
                  <a:ext uri="{FF2B5EF4-FFF2-40B4-BE49-F238E27FC236}">
                    <a16:creationId xmlns:a16="http://schemas.microsoft.com/office/drawing/2014/main" xmlns="" id="{2AFEAF93-1442-4326-909B-9847260A1047}"/>
                  </a:ext>
                </a:extLst>
              </p:cNvPr>
              <p:cNvSpPr>
                <a:spLocks noChangeArrowheads="1"/>
              </p:cNvSpPr>
              <p:nvPr/>
            </p:nvSpPr>
            <p:spPr bwMode="auto">
              <a:xfrm>
                <a:off x="2849563" y="309245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32" name="Rectangle 59">
                <a:extLst>
                  <a:ext uri="{FF2B5EF4-FFF2-40B4-BE49-F238E27FC236}">
                    <a16:creationId xmlns:a16="http://schemas.microsoft.com/office/drawing/2014/main" xmlns="" id="{7C24FA9F-CCC3-49CC-A79E-DE27015DADDD}"/>
                  </a:ext>
                </a:extLst>
              </p:cNvPr>
              <p:cNvSpPr>
                <a:spLocks noChangeArrowheads="1"/>
              </p:cNvSpPr>
              <p:nvPr/>
            </p:nvSpPr>
            <p:spPr bwMode="auto">
              <a:xfrm>
                <a:off x="2897188" y="31242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33" name="Rectangle 60">
                <a:extLst>
                  <a:ext uri="{FF2B5EF4-FFF2-40B4-BE49-F238E27FC236}">
                    <a16:creationId xmlns:a16="http://schemas.microsoft.com/office/drawing/2014/main" xmlns="" id="{D81B78ED-39B7-4061-B6D4-E141E4706B5E}"/>
                  </a:ext>
                </a:extLst>
              </p:cNvPr>
              <p:cNvSpPr>
                <a:spLocks noChangeArrowheads="1"/>
              </p:cNvSpPr>
              <p:nvPr/>
            </p:nvSpPr>
            <p:spPr bwMode="auto">
              <a:xfrm>
                <a:off x="2938463" y="31242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34" name="Rectangle 61">
                <a:extLst>
                  <a:ext uri="{FF2B5EF4-FFF2-40B4-BE49-F238E27FC236}">
                    <a16:creationId xmlns:a16="http://schemas.microsoft.com/office/drawing/2014/main" xmlns="" id="{8AB4BFA6-D210-4230-A76D-D9DEC6ADE445}"/>
                  </a:ext>
                </a:extLst>
              </p:cNvPr>
              <p:cNvSpPr>
                <a:spLocks noChangeArrowheads="1"/>
              </p:cNvSpPr>
              <p:nvPr/>
            </p:nvSpPr>
            <p:spPr bwMode="auto">
              <a:xfrm>
                <a:off x="2944813" y="31845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35" name="Rectangle 62">
                <a:extLst>
                  <a:ext uri="{FF2B5EF4-FFF2-40B4-BE49-F238E27FC236}">
                    <a16:creationId xmlns:a16="http://schemas.microsoft.com/office/drawing/2014/main" xmlns="" id="{E511DD21-1427-4517-9106-28E379B2890E}"/>
                  </a:ext>
                </a:extLst>
              </p:cNvPr>
              <p:cNvSpPr>
                <a:spLocks noChangeArrowheads="1"/>
              </p:cNvSpPr>
              <p:nvPr/>
            </p:nvSpPr>
            <p:spPr bwMode="auto">
              <a:xfrm>
                <a:off x="3097213" y="32099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36" name="Rectangle 63">
                <a:extLst>
                  <a:ext uri="{FF2B5EF4-FFF2-40B4-BE49-F238E27FC236}">
                    <a16:creationId xmlns:a16="http://schemas.microsoft.com/office/drawing/2014/main" xmlns="" id="{2D4AA21B-1CB5-4167-B2DB-6AE881843B8A}"/>
                  </a:ext>
                </a:extLst>
              </p:cNvPr>
              <p:cNvSpPr>
                <a:spLocks noChangeArrowheads="1"/>
              </p:cNvSpPr>
              <p:nvPr/>
            </p:nvSpPr>
            <p:spPr bwMode="auto">
              <a:xfrm>
                <a:off x="3157538" y="32099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37" name="Rectangle 64">
                <a:extLst>
                  <a:ext uri="{FF2B5EF4-FFF2-40B4-BE49-F238E27FC236}">
                    <a16:creationId xmlns:a16="http://schemas.microsoft.com/office/drawing/2014/main" xmlns="" id="{B7A9A133-E9F0-48B2-882F-2F7D88076893}"/>
                  </a:ext>
                </a:extLst>
              </p:cNvPr>
              <p:cNvSpPr>
                <a:spLocks noChangeArrowheads="1"/>
              </p:cNvSpPr>
              <p:nvPr/>
            </p:nvSpPr>
            <p:spPr bwMode="auto">
              <a:xfrm>
                <a:off x="3167063" y="32353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38" name="Rectangle 65">
                <a:extLst>
                  <a:ext uri="{FF2B5EF4-FFF2-40B4-BE49-F238E27FC236}">
                    <a16:creationId xmlns:a16="http://schemas.microsoft.com/office/drawing/2014/main" xmlns="" id="{8D71D51C-6AAA-409B-AD86-703A95EEDDFE}"/>
                  </a:ext>
                </a:extLst>
              </p:cNvPr>
              <p:cNvSpPr>
                <a:spLocks noChangeArrowheads="1"/>
              </p:cNvSpPr>
              <p:nvPr/>
            </p:nvSpPr>
            <p:spPr bwMode="auto">
              <a:xfrm>
                <a:off x="3313113" y="32670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39" name="Rectangle 66">
                <a:extLst>
                  <a:ext uri="{FF2B5EF4-FFF2-40B4-BE49-F238E27FC236}">
                    <a16:creationId xmlns:a16="http://schemas.microsoft.com/office/drawing/2014/main" xmlns="" id="{8757D8DD-0793-4ABF-94B6-03A0CA5F8359}"/>
                  </a:ext>
                </a:extLst>
              </p:cNvPr>
              <p:cNvSpPr>
                <a:spLocks noChangeArrowheads="1"/>
              </p:cNvSpPr>
              <p:nvPr/>
            </p:nvSpPr>
            <p:spPr bwMode="auto">
              <a:xfrm>
                <a:off x="3360738" y="32861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40" name="Rectangle 67">
                <a:extLst>
                  <a:ext uri="{FF2B5EF4-FFF2-40B4-BE49-F238E27FC236}">
                    <a16:creationId xmlns:a16="http://schemas.microsoft.com/office/drawing/2014/main" xmlns="" id="{6847FA46-A22B-4A0A-8684-E70F7A11D04A}"/>
                  </a:ext>
                </a:extLst>
              </p:cNvPr>
              <p:cNvSpPr>
                <a:spLocks noChangeArrowheads="1"/>
              </p:cNvSpPr>
              <p:nvPr/>
            </p:nvSpPr>
            <p:spPr bwMode="auto">
              <a:xfrm>
                <a:off x="3427413" y="33178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41" name="Rectangle 68">
                <a:extLst>
                  <a:ext uri="{FF2B5EF4-FFF2-40B4-BE49-F238E27FC236}">
                    <a16:creationId xmlns:a16="http://schemas.microsoft.com/office/drawing/2014/main" xmlns="" id="{578B80BF-5900-4290-B882-7C5E00CB637E}"/>
                  </a:ext>
                </a:extLst>
              </p:cNvPr>
              <p:cNvSpPr>
                <a:spLocks noChangeArrowheads="1"/>
              </p:cNvSpPr>
              <p:nvPr/>
            </p:nvSpPr>
            <p:spPr bwMode="auto">
              <a:xfrm>
                <a:off x="3546476" y="33369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42" name="Rectangle 69">
                <a:extLst>
                  <a:ext uri="{FF2B5EF4-FFF2-40B4-BE49-F238E27FC236}">
                    <a16:creationId xmlns:a16="http://schemas.microsoft.com/office/drawing/2014/main" xmlns="" id="{F890C959-1814-49F7-96FD-0D4AA2444FA2}"/>
                  </a:ext>
                </a:extLst>
              </p:cNvPr>
              <p:cNvSpPr>
                <a:spLocks noChangeArrowheads="1"/>
              </p:cNvSpPr>
              <p:nvPr/>
            </p:nvSpPr>
            <p:spPr bwMode="auto">
              <a:xfrm>
                <a:off x="3546476" y="3387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43" name="Rectangle 70">
                <a:extLst>
                  <a:ext uri="{FF2B5EF4-FFF2-40B4-BE49-F238E27FC236}">
                    <a16:creationId xmlns:a16="http://schemas.microsoft.com/office/drawing/2014/main" xmlns="" id="{717663C7-8205-4207-B381-0D4FDE6436AA}"/>
                  </a:ext>
                </a:extLst>
              </p:cNvPr>
              <p:cNvSpPr>
                <a:spLocks noChangeArrowheads="1"/>
              </p:cNvSpPr>
              <p:nvPr/>
            </p:nvSpPr>
            <p:spPr bwMode="auto">
              <a:xfrm>
                <a:off x="3562351" y="34480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44" name="Rectangle 71">
                <a:extLst>
                  <a:ext uri="{FF2B5EF4-FFF2-40B4-BE49-F238E27FC236}">
                    <a16:creationId xmlns:a16="http://schemas.microsoft.com/office/drawing/2014/main" xmlns="" id="{D470277A-9347-4E63-8CB5-6F014EE661E2}"/>
                  </a:ext>
                </a:extLst>
              </p:cNvPr>
              <p:cNvSpPr>
                <a:spLocks noChangeArrowheads="1"/>
              </p:cNvSpPr>
              <p:nvPr/>
            </p:nvSpPr>
            <p:spPr bwMode="auto">
              <a:xfrm>
                <a:off x="3597276" y="34639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45" name="Rectangle 72">
                <a:extLst>
                  <a:ext uri="{FF2B5EF4-FFF2-40B4-BE49-F238E27FC236}">
                    <a16:creationId xmlns:a16="http://schemas.microsoft.com/office/drawing/2014/main" xmlns="" id="{49DC50F2-065B-40D0-A1FA-26FF017B73B5}"/>
                  </a:ext>
                </a:extLst>
              </p:cNvPr>
              <p:cNvSpPr>
                <a:spLocks noChangeArrowheads="1"/>
              </p:cNvSpPr>
              <p:nvPr/>
            </p:nvSpPr>
            <p:spPr bwMode="auto">
              <a:xfrm>
                <a:off x="3606801" y="34956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46" name="Rectangle 73">
                <a:extLst>
                  <a:ext uri="{FF2B5EF4-FFF2-40B4-BE49-F238E27FC236}">
                    <a16:creationId xmlns:a16="http://schemas.microsoft.com/office/drawing/2014/main" xmlns="" id="{C6548343-2D07-4AE1-AE86-656728D12F60}"/>
                  </a:ext>
                </a:extLst>
              </p:cNvPr>
              <p:cNvSpPr>
                <a:spLocks noChangeArrowheads="1"/>
              </p:cNvSpPr>
              <p:nvPr/>
            </p:nvSpPr>
            <p:spPr bwMode="auto">
              <a:xfrm>
                <a:off x="3638551" y="3514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47" name="Rectangle 74">
                <a:extLst>
                  <a:ext uri="{FF2B5EF4-FFF2-40B4-BE49-F238E27FC236}">
                    <a16:creationId xmlns:a16="http://schemas.microsoft.com/office/drawing/2014/main" xmlns="" id="{0EFAC52C-80EF-4840-9C4F-0CEF21C9857D}"/>
                  </a:ext>
                </a:extLst>
              </p:cNvPr>
              <p:cNvSpPr>
                <a:spLocks noChangeArrowheads="1"/>
              </p:cNvSpPr>
              <p:nvPr/>
            </p:nvSpPr>
            <p:spPr bwMode="auto">
              <a:xfrm>
                <a:off x="3654426" y="35528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48" name="Rectangle 75">
                <a:extLst>
                  <a:ext uri="{FF2B5EF4-FFF2-40B4-BE49-F238E27FC236}">
                    <a16:creationId xmlns:a16="http://schemas.microsoft.com/office/drawing/2014/main" xmlns="" id="{D20E958F-49F8-4E47-8354-D99AC209E050}"/>
                  </a:ext>
                </a:extLst>
              </p:cNvPr>
              <p:cNvSpPr>
                <a:spLocks noChangeArrowheads="1"/>
              </p:cNvSpPr>
              <p:nvPr/>
            </p:nvSpPr>
            <p:spPr bwMode="auto">
              <a:xfrm>
                <a:off x="3698876" y="357505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49" name="Rectangle 76">
                <a:extLst>
                  <a:ext uri="{FF2B5EF4-FFF2-40B4-BE49-F238E27FC236}">
                    <a16:creationId xmlns:a16="http://schemas.microsoft.com/office/drawing/2014/main" xmlns="" id="{61007ACF-0EDC-4F9E-A27B-F23ADEC635CF}"/>
                  </a:ext>
                </a:extLst>
              </p:cNvPr>
              <p:cNvSpPr>
                <a:spLocks noChangeArrowheads="1"/>
              </p:cNvSpPr>
              <p:nvPr/>
            </p:nvSpPr>
            <p:spPr bwMode="auto">
              <a:xfrm>
                <a:off x="3724276" y="35750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50" name="Rectangle 77">
                <a:extLst>
                  <a:ext uri="{FF2B5EF4-FFF2-40B4-BE49-F238E27FC236}">
                    <a16:creationId xmlns:a16="http://schemas.microsoft.com/office/drawing/2014/main" xmlns="" id="{47C77095-E614-44DC-BB9E-1C52EC4921E2}"/>
                  </a:ext>
                </a:extLst>
              </p:cNvPr>
              <p:cNvSpPr>
                <a:spLocks noChangeArrowheads="1"/>
              </p:cNvSpPr>
              <p:nvPr/>
            </p:nvSpPr>
            <p:spPr bwMode="auto">
              <a:xfrm>
                <a:off x="3724276" y="36131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51" name="Rectangle 78">
                <a:extLst>
                  <a:ext uri="{FF2B5EF4-FFF2-40B4-BE49-F238E27FC236}">
                    <a16:creationId xmlns:a16="http://schemas.microsoft.com/office/drawing/2014/main" xmlns="" id="{08A15E87-7546-4BA8-950F-7A8130AD9796}"/>
                  </a:ext>
                </a:extLst>
              </p:cNvPr>
              <p:cNvSpPr>
                <a:spLocks noChangeArrowheads="1"/>
              </p:cNvSpPr>
              <p:nvPr/>
            </p:nvSpPr>
            <p:spPr bwMode="auto">
              <a:xfrm>
                <a:off x="3810001" y="366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52" name="Rectangle 79">
                <a:extLst>
                  <a:ext uri="{FF2B5EF4-FFF2-40B4-BE49-F238E27FC236}">
                    <a16:creationId xmlns:a16="http://schemas.microsoft.com/office/drawing/2014/main" xmlns="" id="{AD0F9A38-913C-4C2C-A574-5F9588AAEB23}"/>
                  </a:ext>
                </a:extLst>
              </p:cNvPr>
              <p:cNvSpPr>
                <a:spLocks noChangeArrowheads="1"/>
              </p:cNvSpPr>
              <p:nvPr/>
            </p:nvSpPr>
            <p:spPr bwMode="auto">
              <a:xfrm>
                <a:off x="3816351" y="36988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53" name="Rectangle 80">
                <a:extLst>
                  <a:ext uri="{FF2B5EF4-FFF2-40B4-BE49-F238E27FC236}">
                    <a16:creationId xmlns:a16="http://schemas.microsoft.com/office/drawing/2014/main" xmlns="" id="{392B409B-E225-4707-98B6-4149C317425C}"/>
                  </a:ext>
                </a:extLst>
              </p:cNvPr>
              <p:cNvSpPr>
                <a:spLocks noChangeArrowheads="1"/>
              </p:cNvSpPr>
              <p:nvPr/>
            </p:nvSpPr>
            <p:spPr bwMode="auto">
              <a:xfrm>
                <a:off x="3838576" y="372110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54" name="Rectangle 81">
                <a:extLst>
                  <a:ext uri="{FF2B5EF4-FFF2-40B4-BE49-F238E27FC236}">
                    <a16:creationId xmlns:a16="http://schemas.microsoft.com/office/drawing/2014/main" xmlns="" id="{F8C11359-6D83-4EE6-90D0-95BE036EDF6F}"/>
                  </a:ext>
                </a:extLst>
              </p:cNvPr>
              <p:cNvSpPr>
                <a:spLocks noChangeArrowheads="1"/>
              </p:cNvSpPr>
              <p:nvPr/>
            </p:nvSpPr>
            <p:spPr bwMode="auto">
              <a:xfrm>
                <a:off x="3927476" y="37433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55" name="Rectangle 82">
                <a:extLst>
                  <a:ext uri="{FF2B5EF4-FFF2-40B4-BE49-F238E27FC236}">
                    <a16:creationId xmlns:a16="http://schemas.microsoft.com/office/drawing/2014/main" xmlns="" id="{9C5F853B-A485-4C52-88BA-E5673473E13A}"/>
                  </a:ext>
                </a:extLst>
              </p:cNvPr>
              <p:cNvSpPr>
                <a:spLocks noChangeArrowheads="1"/>
              </p:cNvSpPr>
              <p:nvPr/>
            </p:nvSpPr>
            <p:spPr bwMode="auto">
              <a:xfrm>
                <a:off x="3946526" y="37750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56" name="Rectangle 83">
                <a:extLst>
                  <a:ext uri="{FF2B5EF4-FFF2-40B4-BE49-F238E27FC236}">
                    <a16:creationId xmlns:a16="http://schemas.microsoft.com/office/drawing/2014/main" xmlns="" id="{538C703F-3BD1-4CC7-8F05-ABA46CEEDB16}"/>
                  </a:ext>
                </a:extLst>
              </p:cNvPr>
              <p:cNvSpPr>
                <a:spLocks noChangeArrowheads="1"/>
              </p:cNvSpPr>
              <p:nvPr/>
            </p:nvSpPr>
            <p:spPr bwMode="auto">
              <a:xfrm>
                <a:off x="3956051" y="38100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57" name="Rectangle 84">
                <a:extLst>
                  <a:ext uri="{FF2B5EF4-FFF2-40B4-BE49-F238E27FC236}">
                    <a16:creationId xmlns:a16="http://schemas.microsoft.com/office/drawing/2014/main" xmlns="" id="{2D25C23C-C234-428F-93AE-CD1DA64338EF}"/>
                  </a:ext>
                </a:extLst>
              </p:cNvPr>
              <p:cNvSpPr>
                <a:spLocks noChangeArrowheads="1"/>
              </p:cNvSpPr>
              <p:nvPr/>
            </p:nvSpPr>
            <p:spPr bwMode="auto">
              <a:xfrm>
                <a:off x="4067176" y="380365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58" name="Rectangle 85">
                <a:extLst>
                  <a:ext uri="{FF2B5EF4-FFF2-40B4-BE49-F238E27FC236}">
                    <a16:creationId xmlns:a16="http://schemas.microsoft.com/office/drawing/2014/main" xmlns="" id="{321AFB7A-45FF-4B8D-8975-5D0BFD1B79C8}"/>
                  </a:ext>
                </a:extLst>
              </p:cNvPr>
              <p:cNvSpPr>
                <a:spLocks noChangeArrowheads="1"/>
              </p:cNvSpPr>
              <p:nvPr/>
            </p:nvSpPr>
            <p:spPr bwMode="auto">
              <a:xfrm>
                <a:off x="4108451" y="38322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59" name="Rectangle 86">
                <a:extLst>
                  <a:ext uri="{FF2B5EF4-FFF2-40B4-BE49-F238E27FC236}">
                    <a16:creationId xmlns:a16="http://schemas.microsoft.com/office/drawing/2014/main" xmlns="" id="{44BD2EC4-63D7-47E3-A923-828DC6930814}"/>
                  </a:ext>
                </a:extLst>
              </p:cNvPr>
              <p:cNvSpPr>
                <a:spLocks noChangeArrowheads="1"/>
              </p:cNvSpPr>
              <p:nvPr/>
            </p:nvSpPr>
            <p:spPr bwMode="auto">
              <a:xfrm>
                <a:off x="4206876" y="38608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60" name="Rectangle 87">
                <a:extLst>
                  <a:ext uri="{FF2B5EF4-FFF2-40B4-BE49-F238E27FC236}">
                    <a16:creationId xmlns:a16="http://schemas.microsoft.com/office/drawing/2014/main" xmlns="" id="{1A13B839-04BD-473B-A7D0-FC70AD9A5CA2}"/>
                  </a:ext>
                </a:extLst>
              </p:cNvPr>
              <p:cNvSpPr>
                <a:spLocks noChangeArrowheads="1"/>
              </p:cNvSpPr>
              <p:nvPr/>
            </p:nvSpPr>
            <p:spPr bwMode="auto">
              <a:xfrm>
                <a:off x="4216401" y="38830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61" name="Rectangle 88">
                <a:extLst>
                  <a:ext uri="{FF2B5EF4-FFF2-40B4-BE49-F238E27FC236}">
                    <a16:creationId xmlns:a16="http://schemas.microsoft.com/office/drawing/2014/main" xmlns="" id="{9350E8FE-CB18-4582-B98A-E1C77BCE2681}"/>
                  </a:ext>
                </a:extLst>
              </p:cNvPr>
              <p:cNvSpPr>
                <a:spLocks noChangeArrowheads="1"/>
              </p:cNvSpPr>
              <p:nvPr/>
            </p:nvSpPr>
            <p:spPr bwMode="auto">
              <a:xfrm>
                <a:off x="4235451" y="39020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62" name="Rectangle 89">
                <a:extLst>
                  <a:ext uri="{FF2B5EF4-FFF2-40B4-BE49-F238E27FC236}">
                    <a16:creationId xmlns:a16="http://schemas.microsoft.com/office/drawing/2014/main" xmlns="" id="{E6CAF021-4485-4ED1-B5C9-F234706F608E}"/>
                  </a:ext>
                </a:extLst>
              </p:cNvPr>
              <p:cNvSpPr>
                <a:spLocks noChangeArrowheads="1"/>
              </p:cNvSpPr>
              <p:nvPr/>
            </p:nvSpPr>
            <p:spPr bwMode="auto">
              <a:xfrm>
                <a:off x="4254501" y="39243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63" name="Rectangle 90">
                <a:extLst>
                  <a:ext uri="{FF2B5EF4-FFF2-40B4-BE49-F238E27FC236}">
                    <a16:creationId xmlns:a16="http://schemas.microsoft.com/office/drawing/2014/main" xmlns="" id="{19F69241-BDF4-4421-B7FF-21D56F76DB77}"/>
                  </a:ext>
                </a:extLst>
              </p:cNvPr>
              <p:cNvSpPr>
                <a:spLocks noChangeArrowheads="1"/>
              </p:cNvSpPr>
              <p:nvPr/>
            </p:nvSpPr>
            <p:spPr bwMode="auto">
              <a:xfrm>
                <a:off x="4276726" y="39433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64" name="Rectangle 91">
                <a:extLst>
                  <a:ext uri="{FF2B5EF4-FFF2-40B4-BE49-F238E27FC236}">
                    <a16:creationId xmlns:a16="http://schemas.microsoft.com/office/drawing/2014/main" xmlns="" id="{6F9DC0A1-66D1-4936-8692-AB63B45E7704}"/>
                  </a:ext>
                </a:extLst>
              </p:cNvPr>
              <p:cNvSpPr>
                <a:spLocks noChangeArrowheads="1"/>
              </p:cNvSpPr>
              <p:nvPr/>
            </p:nvSpPr>
            <p:spPr bwMode="auto">
              <a:xfrm>
                <a:off x="4276726" y="40068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65" name="Rectangle 92">
                <a:extLst>
                  <a:ext uri="{FF2B5EF4-FFF2-40B4-BE49-F238E27FC236}">
                    <a16:creationId xmlns:a16="http://schemas.microsoft.com/office/drawing/2014/main" xmlns="" id="{66FA0B10-BAA2-4521-83D6-B07D9339198D}"/>
                  </a:ext>
                </a:extLst>
              </p:cNvPr>
              <p:cNvSpPr>
                <a:spLocks noChangeArrowheads="1"/>
              </p:cNvSpPr>
              <p:nvPr/>
            </p:nvSpPr>
            <p:spPr bwMode="auto">
              <a:xfrm>
                <a:off x="4318001" y="40290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66" name="Rectangle 93">
                <a:extLst>
                  <a:ext uri="{FF2B5EF4-FFF2-40B4-BE49-F238E27FC236}">
                    <a16:creationId xmlns:a16="http://schemas.microsoft.com/office/drawing/2014/main" xmlns="" id="{1C9E885A-D210-4834-B460-C49E7504E832}"/>
                  </a:ext>
                </a:extLst>
              </p:cNvPr>
              <p:cNvSpPr>
                <a:spLocks noChangeArrowheads="1"/>
              </p:cNvSpPr>
              <p:nvPr/>
            </p:nvSpPr>
            <p:spPr bwMode="auto">
              <a:xfrm>
                <a:off x="4337051" y="405447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67" name="Rectangle 94">
                <a:extLst>
                  <a:ext uri="{FF2B5EF4-FFF2-40B4-BE49-F238E27FC236}">
                    <a16:creationId xmlns:a16="http://schemas.microsoft.com/office/drawing/2014/main" xmlns="" id="{B34750F9-219F-4600-B1E7-E86A07648940}"/>
                  </a:ext>
                </a:extLst>
              </p:cNvPr>
              <p:cNvSpPr>
                <a:spLocks noChangeArrowheads="1"/>
              </p:cNvSpPr>
              <p:nvPr/>
            </p:nvSpPr>
            <p:spPr bwMode="auto">
              <a:xfrm>
                <a:off x="4346576" y="40894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68" name="Rectangle 95">
                <a:extLst>
                  <a:ext uri="{FF2B5EF4-FFF2-40B4-BE49-F238E27FC236}">
                    <a16:creationId xmlns:a16="http://schemas.microsoft.com/office/drawing/2014/main" xmlns="" id="{5CA3EC85-D558-42C2-B70D-E54D54E1B06E}"/>
                  </a:ext>
                </a:extLst>
              </p:cNvPr>
              <p:cNvSpPr>
                <a:spLocks noChangeArrowheads="1"/>
              </p:cNvSpPr>
              <p:nvPr/>
            </p:nvSpPr>
            <p:spPr bwMode="auto">
              <a:xfrm>
                <a:off x="4368801" y="41179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69" name="Rectangle 96">
                <a:extLst>
                  <a:ext uri="{FF2B5EF4-FFF2-40B4-BE49-F238E27FC236}">
                    <a16:creationId xmlns:a16="http://schemas.microsoft.com/office/drawing/2014/main" xmlns="" id="{839210E1-9AE0-4DDD-B914-823C95F6DE63}"/>
                  </a:ext>
                </a:extLst>
              </p:cNvPr>
              <p:cNvSpPr>
                <a:spLocks noChangeArrowheads="1"/>
              </p:cNvSpPr>
              <p:nvPr/>
            </p:nvSpPr>
            <p:spPr bwMode="auto">
              <a:xfrm>
                <a:off x="4511676" y="41465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70" name="Rectangle 97">
                <a:extLst>
                  <a:ext uri="{FF2B5EF4-FFF2-40B4-BE49-F238E27FC236}">
                    <a16:creationId xmlns:a16="http://schemas.microsoft.com/office/drawing/2014/main" xmlns="" id="{CDAFB3E4-CAD3-4F0F-9CC5-D0D2D6CEBE9A}"/>
                  </a:ext>
                </a:extLst>
              </p:cNvPr>
              <p:cNvSpPr>
                <a:spLocks noChangeArrowheads="1"/>
              </p:cNvSpPr>
              <p:nvPr/>
            </p:nvSpPr>
            <p:spPr bwMode="auto">
              <a:xfrm>
                <a:off x="4572001" y="41783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71" name="Rectangle 98">
                <a:extLst>
                  <a:ext uri="{FF2B5EF4-FFF2-40B4-BE49-F238E27FC236}">
                    <a16:creationId xmlns:a16="http://schemas.microsoft.com/office/drawing/2014/main" xmlns="" id="{00B5FF42-B3D9-49D5-BFA5-8AB60468B73E}"/>
                  </a:ext>
                </a:extLst>
              </p:cNvPr>
              <p:cNvSpPr>
                <a:spLocks noChangeArrowheads="1"/>
              </p:cNvSpPr>
              <p:nvPr/>
            </p:nvSpPr>
            <p:spPr bwMode="auto">
              <a:xfrm>
                <a:off x="4651376" y="42037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72" name="Rectangle 99">
                <a:extLst>
                  <a:ext uri="{FF2B5EF4-FFF2-40B4-BE49-F238E27FC236}">
                    <a16:creationId xmlns:a16="http://schemas.microsoft.com/office/drawing/2014/main" xmlns="" id="{9B01ACAB-70D8-465D-A968-C3312C21D63B}"/>
                  </a:ext>
                </a:extLst>
              </p:cNvPr>
              <p:cNvSpPr>
                <a:spLocks noChangeArrowheads="1"/>
              </p:cNvSpPr>
              <p:nvPr/>
            </p:nvSpPr>
            <p:spPr bwMode="auto">
              <a:xfrm>
                <a:off x="4794251" y="423545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73" name="Rectangle 100">
                <a:extLst>
                  <a:ext uri="{FF2B5EF4-FFF2-40B4-BE49-F238E27FC236}">
                    <a16:creationId xmlns:a16="http://schemas.microsoft.com/office/drawing/2014/main" xmlns="" id="{A91EA1E5-BF05-49AA-957C-7573EEA23A08}"/>
                  </a:ext>
                </a:extLst>
              </p:cNvPr>
              <p:cNvSpPr>
                <a:spLocks noChangeArrowheads="1"/>
              </p:cNvSpPr>
              <p:nvPr/>
            </p:nvSpPr>
            <p:spPr bwMode="auto">
              <a:xfrm>
                <a:off x="4902201" y="42291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74" name="Rectangle 101">
                <a:extLst>
                  <a:ext uri="{FF2B5EF4-FFF2-40B4-BE49-F238E27FC236}">
                    <a16:creationId xmlns:a16="http://schemas.microsoft.com/office/drawing/2014/main" xmlns="" id="{D24BD6F2-5434-4592-8059-CD7791728C56}"/>
                  </a:ext>
                </a:extLst>
              </p:cNvPr>
              <p:cNvSpPr>
                <a:spLocks noChangeArrowheads="1"/>
              </p:cNvSpPr>
              <p:nvPr/>
            </p:nvSpPr>
            <p:spPr bwMode="auto">
              <a:xfrm>
                <a:off x="4911726" y="42894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75" name="Rectangle 102">
                <a:extLst>
                  <a:ext uri="{FF2B5EF4-FFF2-40B4-BE49-F238E27FC236}">
                    <a16:creationId xmlns:a16="http://schemas.microsoft.com/office/drawing/2014/main" xmlns="" id="{420154F8-7D44-4CA3-823E-991DA11AD879}"/>
                  </a:ext>
                </a:extLst>
              </p:cNvPr>
              <p:cNvSpPr>
                <a:spLocks noChangeArrowheads="1"/>
              </p:cNvSpPr>
              <p:nvPr/>
            </p:nvSpPr>
            <p:spPr bwMode="auto">
              <a:xfrm>
                <a:off x="5000626" y="42894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76" name="Rectangle 103">
                <a:extLst>
                  <a:ext uri="{FF2B5EF4-FFF2-40B4-BE49-F238E27FC236}">
                    <a16:creationId xmlns:a16="http://schemas.microsoft.com/office/drawing/2014/main" xmlns="" id="{6CE4F9ED-5DC8-4351-A554-39A2077E55FF}"/>
                  </a:ext>
                </a:extLst>
              </p:cNvPr>
              <p:cNvSpPr>
                <a:spLocks noChangeArrowheads="1"/>
              </p:cNvSpPr>
              <p:nvPr/>
            </p:nvSpPr>
            <p:spPr bwMode="auto">
              <a:xfrm>
                <a:off x="5038726" y="43211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77" name="Rectangle 104">
                <a:extLst>
                  <a:ext uri="{FF2B5EF4-FFF2-40B4-BE49-F238E27FC236}">
                    <a16:creationId xmlns:a16="http://schemas.microsoft.com/office/drawing/2014/main" xmlns="" id="{F06917E1-9638-4B16-899D-6212049B3A60}"/>
                  </a:ext>
                </a:extLst>
              </p:cNvPr>
              <p:cNvSpPr>
                <a:spLocks noChangeArrowheads="1"/>
              </p:cNvSpPr>
              <p:nvPr/>
            </p:nvSpPr>
            <p:spPr bwMode="auto">
              <a:xfrm>
                <a:off x="5057776" y="43624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78" name="Rectangle 105">
                <a:extLst>
                  <a:ext uri="{FF2B5EF4-FFF2-40B4-BE49-F238E27FC236}">
                    <a16:creationId xmlns:a16="http://schemas.microsoft.com/office/drawing/2014/main" xmlns="" id="{7113641B-05CC-48A5-98FE-B7B0E17B8D6A}"/>
                  </a:ext>
                </a:extLst>
              </p:cNvPr>
              <p:cNvSpPr>
                <a:spLocks noChangeArrowheads="1"/>
              </p:cNvSpPr>
              <p:nvPr/>
            </p:nvSpPr>
            <p:spPr bwMode="auto">
              <a:xfrm>
                <a:off x="5140326" y="439102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79" name="Rectangle 106">
                <a:extLst>
                  <a:ext uri="{FF2B5EF4-FFF2-40B4-BE49-F238E27FC236}">
                    <a16:creationId xmlns:a16="http://schemas.microsoft.com/office/drawing/2014/main" xmlns="" id="{78876AC3-237D-406C-A974-4222E789A3EF}"/>
                  </a:ext>
                </a:extLst>
              </p:cNvPr>
              <p:cNvSpPr>
                <a:spLocks noChangeArrowheads="1"/>
              </p:cNvSpPr>
              <p:nvPr/>
            </p:nvSpPr>
            <p:spPr bwMode="auto">
              <a:xfrm>
                <a:off x="5156201" y="44132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80" name="Rectangle 107">
                <a:extLst>
                  <a:ext uri="{FF2B5EF4-FFF2-40B4-BE49-F238E27FC236}">
                    <a16:creationId xmlns:a16="http://schemas.microsoft.com/office/drawing/2014/main" xmlns="" id="{8915811D-86F5-437C-ABFD-9B1C7EEB5AF9}"/>
                  </a:ext>
                </a:extLst>
              </p:cNvPr>
              <p:cNvSpPr>
                <a:spLocks noChangeArrowheads="1"/>
              </p:cNvSpPr>
              <p:nvPr/>
            </p:nvSpPr>
            <p:spPr bwMode="auto">
              <a:xfrm>
                <a:off x="5175251" y="441325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81" name="Rectangle 108">
                <a:extLst>
                  <a:ext uri="{FF2B5EF4-FFF2-40B4-BE49-F238E27FC236}">
                    <a16:creationId xmlns:a16="http://schemas.microsoft.com/office/drawing/2014/main" xmlns="" id="{D14A07FD-84DB-4085-B2F1-A3E9B89C1EC6}"/>
                  </a:ext>
                </a:extLst>
              </p:cNvPr>
              <p:cNvSpPr>
                <a:spLocks noChangeArrowheads="1"/>
              </p:cNvSpPr>
              <p:nvPr/>
            </p:nvSpPr>
            <p:spPr bwMode="auto">
              <a:xfrm>
                <a:off x="5184776" y="44545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82" name="Rectangle 109">
                <a:extLst>
                  <a:ext uri="{FF2B5EF4-FFF2-40B4-BE49-F238E27FC236}">
                    <a16:creationId xmlns:a16="http://schemas.microsoft.com/office/drawing/2014/main" xmlns="" id="{BFFABAA8-B7B6-4FAE-9C7C-3FA206109D69}"/>
                  </a:ext>
                </a:extLst>
              </p:cNvPr>
              <p:cNvSpPr>
                <a:spLocks noChangeArrowheads="1"/>
              </p:cNvSpPr>
              <p:nvPr/>
            </p:nvSpPr>
            <p:spPr bwMode="auto">
              <a:xfrm>
                <a:off x="5280026" y="44799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83" name="Rectangle 110">
                <a:extLst>
                  <a:ext uri="{FF2B5EF4-FFF2-40B4-BE49-F238E27FC236}">
                    <a16:creationId xmlns:a16="http://schemas.microsoft.com/office/drawing/2014/main" xmlns="" id="{7A1972AF-298C-4FE8-95E7-DBBE97FB5AF3}"/>
                  </a:ext>
                </a:extLst>
              </p:cNvPr>
              <p:cNvSpPr>
                <a:spLocks noChangeArrowheads="1"/>
              </p:cNvSpPr>
              <p:nvPr/>
            </p:nvSpPr>
            <p:spPr bwMode="auto">
              <a:xfrm>
                <a:off x="5562601" y="45085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84" name="Rectangle 111">
                <a:extLst>
                  <a:ext uri="{FF2B5EF4-FFF2-40B4-BE49-F238E27FC236}">
                    <a16:creationId xmlns:a16="http://schemas.microsoft.com/office/drawing/2014/main" xmlns="" id="{84EAE34B-7B78-4841-A10C-EC62F2A34C82}"/>
                  </a:ext>
                </a:extLst>
              </p:cNvPr>
              <p:cNvSpPr>
                <a:spLocks noChangeArrowheads="1"/>
              </p:cNvSpPr>
              <p:nvPr/>
            </p:nvSpPr>
            <p:spPr bwMode="auto">
              <a:xfrm>
                <a:off x="5594351" y="45085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85" name="Rectangle 112">
                <a:extLst>
                  <a:ext uri="{FF2B5EF4-FFF2-40B4-BE49-F238E27FC236}">
                    <a16:creationId xmlns:a16="http://schemas.microsoft.com/office/drawing/2014/main" xmlns="" id="{5187CD9C-02D7-4819-A72E-4B45A04342C7}"/>
                  </a:ext>
                </a:extLst>
              </p:cNvPr>
              <p:cNvSpPr>
                <a:spLocks noChangeArrowheads="1"/>
              </p:cNvSpPr>
              <p:nvPr/>
            </p:nvSpPr>
            <p:spPr bwMode="auto">
              <a:xfrm>
                <a:off x="5610226" y="45402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86" name="Rectangle 113">
                <a:extLst>
                  <a:ext uri="{FF2B5EF4-FFF2-40B4-BE49-F238E27FC236}">
                    <a16:creationId xmlns:a16="http://schemas.microsoft.com/office/drawing/2014/main" xmlns="" id="{A4EAC4D8-3466-49DA-A8CB-7AE0B337CB7D}"/>
                  </a:ext>
                </a:extLst>
              </p:cNvPr>
              <p:cNvSpPr>
                <a:spLocks noChangeArrowheads="1"/>
              </p:cNvSpPr>
              <p:nvPr/>
            </p:nvSpPr>
            <p:spPr bwMode="auto">
              <a:xfrm>
                <a:off x="5683251" y="45783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87" name="Rectangle 114">
                <a:extLst>
                  <a:ext uri="{FF2B5EF4-FFF2-40B4-BE49-F238E27FC236}">
                    <a16:creationId xmlns:a16="http://schemas.microsoft.com/office/drawing/2014/main" xmlns="" id="{424F2E34-542A-4C6D-9E1F-5F8AD51579E7}"/>
                  </a:ext>
                </a:extLst>
              </p:cNvPr>
              <p:cNvSpPr>
                <a:spLocks noChangeArrowheads="1"/>
              </p:cNvSpPr>
              <p:nvPr/>
            </p:nvSpPr>
            <p:spPr bwMode="auto">
              <a:xfrm>
                <a:off x="5724526" y="45783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88" name="Rectangle 115">
                <a:extLst>
                  <a:ext uri="{FF2B5EF4-FFF2-40B4-BE49-F238E27FC236}">
                    <a16:creationId xmlns:a16="http://schemas.microsoft.com/office/drawing/2014/main" xmlns="" id="{862AA731-80E5-4F05-8520-6511B45CFF80}"/>
                  </a:ext>
                </a:extLst>
              </p:cNvPr>
              <p:cNvSpPr>
                <a:spLocks noChangeArrowheads="1"/>
              </p:cNvSpPr>
              <p:nvPr/>
            </p:nvSpPr>
            <p:spPr bwMode="auto">
              <a:xfrm>
                <a:off x="5753101" y="4616450"/>
                <a:ext cx="58738"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89" name="Rectangle 116">
                <a:extLst>
                  <a:ext uri="{FF2B5EF4-FFF2-40B4-BE49-F238E27FC236}">
                    <a16:creationId xmlns:a16="http://schemas.microsoft.com/office/drawing/2014/main" xmlns="" id="{69519528-25C9-4E70-B6E0-3CEF3942F46D}"/>
                  </a:ext>
                </a:extLst>
              </p:cNvPr>
              <p:cNvSpPr>
                <a:spLocks noChangeArrowheads="1"/>
              </p:cNvSpPr>
              <p:nvPr/>
            </p:nvSpPr>
            <p:spPr bwMode="auto">
              <a:xfrm>
                <a:off x="5808663" y="46482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90" name="Rectangle 117">
                <a:extLst>
                  <a:ext uri="{FF2B5EF4-FFF2-40B4-BE49-F238E27FC236}">
                    <a16:creationId xmlns:a16="http://schemas.microsoft.com/office/drawing/2014/main" xmlns="" id="{ADB8CB6F-AC54-48F9-AD85-BE48E57871BB}"/>
                  </a:ext>
                </a:extLst>
              </p:cNvPr>
              <p:cNvSpPr>
                <a:spLocks noChangeArrowheads="1"/>
              </p:cNvSpPr>
              <p:nvPr/>
            </p:nvSpPr>
            <p:spPr bwMode="auto">
              <a:xfrm>
                <a:off x="5818188" y="46926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91" name="Rectangle 118">
                <a:extLst>
                  <a:ext uri="{FF2B5EF4-FFF2-40B4-BE49-F238E27FC236}">
                    <a16:creationId xmlns:a16="http://schemas.microsoft.com/office/drawing/2014/main" xmlns="" id="{9839A41D-E7B7-4427-9EF9-4B9A8505503B}"/>
                  </a:ext>
                </a:extLst>
              </p:cNvPr>
              <p:cNvSpPr>
                <a:spLocks noChangeArrowheads="1"/>
              </p:cNvSpPr>
              <p:nvPr/>
            </p:nvSpPr>
            <p:spPr bwMode="auto">
              <a:xfrm>
                <a:off x="5894388" y="46926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92" name="Rectangle 119">
                <a:extLst>
                  <a:ext uri="{FF2B5EF4-FFF2-40B4-BE49-F238E27FC236}">
                    <a16:creationId xmlns:a16="http://schemas.microsoft.com/office/drawing/2014/main" xmlns="" id="{CD82D816-4683-4795-A711-18D0A923A425}"/>
                  </a:ext>
                </a:extLst>
              </p:cNvPr>
              <p:cNvSpPr>
                <a:spLocks noChangeArrowheads="1"/>
              </p:cNvSpPr>
              <p:nvPr/>
            </p:nvSpPr>
            <p:spPr bwMode="auto">
              <a:xfrm>
                <a:off x="6018213" y="47339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93" name="Rectangle 120">
                <a:extLst>
                  <a:ext uri="{FF2B5EF4-FFF2-40B4-BE49-F238E27FC236}">
                    <a16:creationId xmlns:a16="http://schemas.microsoft.com/office/drawing/2014/main" xmlns="" id="{1F6F6886-1617-4B7C-8BD8-95D4FC11AF1D}"/>
                  </a:ext>
                </a:extLst>
              </p:cNvPr>
              <p:cNvSpPr>
                <a:spLocks noChangeArrowheads="1"/>
              </p:cNvSpPr>
              <p:nvPr/>
            </p:nvSpPr>
            <p:spPr bwMode="auto">
              <a:xfrm>
                <a:off x="6034088" y="47783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94" name="Rectangle 121">
                <a:extLst>
                  <a:ext uri="{FF2B5EF4-FFF2-40B4-BE49-F238E27FC236}">
                    <a16:creationId xmlns:a16="http://schemas.microsoft.com/office/drawing/2014/main" xmlns="" id="{40E412B8-CE5B-4DEF-BD1F-50A94FF5ED6E}"/>
                  </a:ext>
                </a:extLst>
              </p:cNvPr>
              <p:cNvSpPr>
                <a:spLocks noChangeArrowheads="1"/>
              </p:cNvSpPr>
              <p:nvPr/>
            </p:nvSpPr>
            <p:spPr bwMode="auto">
              <a:xfrm>
                <a:off x="6345238" y="48291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95" name="Rectangle 122">
                <a:extLst>
                  <a:ext uri="{FF2B5EF4-FFF2-40B4-BE49-F238E27FC236}">
                    <a16:creationId xmlns:a16="http://schemas.microsoft.com/office/drawing/2014/main" xmlns="" id="{0E983B95-7EEF-4374-B7E2-6D9D2752C758}"/>
                  </a:ext>
                </a:extLst>
              </p:cNvPr>
              <p:cNvSpPr>
                <a:spLocks noChangeArrowheads="1"/>
              </p:cNvSpPr>
              <p:nvPr/>
            </p:nvSpPr>
            <p:spPr bwMode="auto">
              <a:xfrm>
                <a:off x="6815138" y="48736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96" name="Rectangle 123">
                <a:extLst>
                  <a:ext uri="{FF2B5EF4-FFF2-40B4-BE49-F238E27FC236}">
                    <a16:creationId xmlns:a16="http://schemas.microsoft.com/office/drawing/2014/main" xmlns="" id="{47896E9B-506E-4C5F-9205-AEA6EDF54C26}"/>
                  </a:ext>
                </a:extLst>
              </p:cNvPr>
              <p:cNvSpPr>
                <a:spLocks noChangeArrowheads="1"/>
              </p:cNvSpPr>
              <p:nvPr/>
            </p:nvSpPr>
            <p:spPr bwMode="auto">
              <a:xfrm>
                <a:off x="7062788" y="48736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97" name="Rectangle 124">
                <a:extLst>
                  <a:ext uri="{FF2B5EF4-FFF2-40B4-BE49-F238E27FC236}">
                    <a16:creationId xmlns:a16="http://schemas.microsoft.com/office/drawing/2014/main" xmlns="" id="{327B5EF2-E5CC-4E64-A37E-EF94C6E5B1DB}"/>
                  </a:ext>
                </a:extLst>
              </p:cNvPr>
              <p:cNvSpPr>
                <a:spLocks noChangeArrowheads="1"/>
              </p:cNvSpPr>
              <p:nvPr/>
            </p:nvSpPr>
            <p:spPr bwMode="auto">
              <a:xfrm>
                <a:off x="7081838" y="493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98" name="Rectangle 125">
                <a:extLst>
                  <a:ext uri="{FF2B5EF4-FFF2-40B4-BE49-F238E27FC236}">
                    <a16:creationId xmlns:a16="http://schemas.microsoft.com/office/drawing/2014/main" xmlns="" id="{70044635-A184-4440-BD40-3F3AE11DA1DD}"/>
                  </a:ext>
                </a:extLst>
              </p:cNvPr>
              <p:cNvSpPr>
                <a:spLocks noChangeArrowheads="1"/>
              </p:cNvSpPr>
              <p:nvPr/>
            </p:nvSpPr>
            <p:spPr bwMode="auto">
              <a:xfrm>
                <a:off x="7138988" y="493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199" name="Rectangle 126">
                <a:extLst>
                  <a:ext uri="{FF2B5EF4-FFF2-40B4-BE49-F238E27FC236}">
                    <a16:creationId xmlns:a16="http://schemas.microsoft.com/office/drawing/2014/main" xmlns="" id="{CCA402D6-A367-44B0-9BA3-FCADBC6CD85B}"/>
                  </a:ext>
                </a:extLst>
              </p:cNvPr>
              <p:cNvSpPr>
                <a:spLocks noChangeArrowheads="1"/>
              </p:cNvSpPr>
              <p:nvPr/>
            </p:nvSpPr>
            <p:spPr bwMode="auto">
              <a:xfrm>
                <a:off x="7310438" y="49307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00" name="Rectangle 127">
                <a:extLst>
                  <a:ext uri="{FF2B5EF4-FFF2-40B4-BE49-F238E27FC236}">
                    <a16:creationId xmlns:a16="http://schemas.microsoft.com/office/drawing/2014/main" xmlns="" id="{F4637BC2-80F1-4F9F-9AC0-A0BA24B313DD}"/>
                  </a:ext>
                </a:extLst>
              </p:cNvPr>
              <p:cNvSpPr>
                <a:spLocks noChangeArrowheads="1"/>
              </p:cNvSpPr>
              <p:nvPr/>
            </p:nvSpPr>
            <p:spPr bwMode="auto">
              <a:xfrm>
                <a:off x="7478713" y="493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01" name="Rectangle 128">
                <a:extLst>
                  <a:ext uri="{FF2B5EF4-FFF2-40B4-BE49-F238E27FC236}">
                    <a16:creationId xmlns:a16="http://schemas.microsoft.com/office/drawing/2014/main" xmlns="" id="{8EEF4A74-D49A-4DCA-83EE-212D833268DA}"/>
                  </a:ext>
                </a:extLst>
              </p:cNvPr>
              <p:cNvSpPr>
                <a:spLocks noChangeArrowheads="1"/>
              </p:cNvSpPr>
              <p:nvPr/>
            </p:nvSpPr>
            <p:spPr bwMode="auto">
              <a:xfrm>
                <a:off x="8372476" y="49307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02" name="Rectangle 129">
                <a:extLst>
                  <a:ext uri="{FF2B5EF4-FFF2-40B4-BE49-F238E27FC236}">
                    <a16:creationId xmlns:a16="http://schemas.microsoft.com/office/drawing/2014/main" xmlns="" id="{CD61B369-4E51-4EFD-8519-DADDE5AFECB4}"/>
                  </a:ext>
                </a:extLst>
              </p:cNvPr>
              <p:cNvSpPr>
                <a:spLocks noChangeArrowheads="1"/>
              </p:cNvSpPr>
              <p:nvPr/>
            </p:nvSpPr>
            <p:spPr bwMode="auto">
              <a:xfrm>
                <a:off x="3752851" y="363537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03" name="Rectangle 130">
                <a:extLst>
                  <a:ext uri="{FF2B5EF4-FFF2-40B4-BE49-F238E27FC236}">
                    <a16:creationId xmlns:a16="http://schemas.microsoft.com/office/drawing/2014/main" xmlns="" id="{9DE3CA4B-071F-4377-A3D5-225677462792}"/>
                  </a:ext>
                </a:extLst>
              </p:cNvPr>
              <p:cNvSpPr>
                <a:spLocks noChangeArrowheads="1"/>
              </p:cNvSpPr>
              <p:nvPr/>
            </p:nvSpPr>
            <p:spPr bwMode="auto">
              <a:xfrm>
                <a:off x="2471738" y="28670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04" name="Freeform 131">
                <a:extLst>
                  <a:ext uri="{FF2B5EF4-FFF2-40B4-BE49-F238E27FC236}">
                    <a16:creationId xmlns:a16="http://schemas.microsoft.com/office/drawing/2014/main" xmlns="" id="{8E0837F2-47EE-4319-A822-76A335646117}"/>
                  </a:ext>
                </a:extLst>
              </p:cNvPr>
              <p:cNvSpPr>
                <a:spLocks/>
              </p:cNvSpPr>
              <p:nvPr/>
            </p:nvSpPr>
            <p:spPr bwMode="auto">
              <a:xfrm>
                <a:off x="1538288" y="2159000"/>
                <a:ext cx="6856413" cy="2784475"/>
              </a:xfrm>
              <a:custGeom>
                <a:avLst/>
                <a:gdLst>
                  <a:gd name="T0" fmla="*/ 22 w 4319"/>
                  <a:gd name="T1" fmla="*/ 28 h 1754"/>
                  <a:gd name="T2" fmla="*/ 104 w 4319"/>
                  <a:gd name="T3" fmla="*/ 52 h 1754"/>
                  <a:gd name="T4" fmla="*/ 126 w 4319"/>
                  <a:gd name="T5" fmla="*/ 114 h 1754"/>
                  <a:gd name="T6" fmla="*/ 204 w 4319"/>
                  <a:gd name="T7" fmla="*/ 134 h 1754"/>
                  <a:gd name="T8" fmla="*/ 238 w 4319"/>
                  <a:gd name="T9" fmla="*/ 196 h 1754"/>
                  <a:gd name="T10" fmla="*/ 360 w 4319"/>
                  <a:gd name="T11" fmla="*/ 218 h 1754"/>
                  <a:gd name="T12" fmla="*/ 386 w 4319"/>
                  <a:gd name="T13" fmla="*/ 274 h 1754"/>
                  <a:gd name="T14" fmla="*/ 424 w 4319"/>
                  <a:gd name="T15" fmla="*/ 304 h 1754"/>
                  <a:gd name="T16" fmla="*/ 454 w 4319"/>
                  <a:gd name="T17" fmla="*/ 364 h 1754"/>
                  <a:gd name="T18" fmla="*/ 562 w 4319"/>
                  <a:gd name="T19" fmla="*/ 390 h 1754"/>
                  <a:gd name="T20" fmla="*/ 570 w 4319"/>
                  <a:gd name="T21" fmla="*/ 430 h 1754"/>
                  <a:gd name="T22" fmla="*/ 648 w 4319"/>
                  <a:gd name="T23" fmla="*/ 456 h 1754"/>
                  <a:gd name="T24" fmla="*/ 676 w 4319"/>
                  <a:gd name="T25" fmla="*/ 488 h 1754"/>
                  <a:gd name="T26" fmla="*/ 786 w 4319"/>
                  <a:gd name="T27" fmla="*/ 508 h 1754"/>
                  <a:gd name="T28" fmla="*/ 806 w 4319"/>
                  <a:gd name="T29" fmla="*/ 554 h 1754"/>
                  <a:gd name="T30" fmla="*/ 902 w 4319"/>
                  <a:gd name="T31" fmla="*/ 628 h 1754"/>
                  <a:gd name="T32" fmla="*/ 992 w 4319"/>
                  <a:gd name="T33" fmla="*/ 678 h 1754"/>
                  <a:gd name="T34" fmla="*/ 1136 w 4319"/>
                  <a:gd name="T35" fmla="*/ 692 h 1754"/>
                  <a:gd name="T36" fmla="*/ 1158 w 4319"/>
                  <a:gd name="T37" fmla="*/ 724 h 1754"/>
                  <a:gd name="T38" fmla="*/ 1275 w 4319"/>
                  <a:gd name="T39" fmla="*/ 744 h 1754"/>
                  <a:gd name="T40" fmla="*/ 1287 w 4319"/>
                  <a:gd name="T41" fmla="*/ 786 h 1754"/>
                  <a:gd name="T42" fmla="*/ 1309 w 4319"/>
                  <a:gd name="T43" fmla="*/ 824 h 1754"/>
                  <a:gd name="T44" fmla="*/ 1319 w 4319"/>
                  <a:gd name="T45" fmla="*/ 868 h 1754"/>
                  <a:gd name="T46" fmla="*/ 1371 w 4319"/>
                  <a:gd name="T47" fmla="*/ 892 h 1754"/>
                  <a:gd name="T48" fmla="*/ 1387 w 4319"/>
                  <a:gd name="T49" fmla="*/ 928 h 1754"/>
                  <a:gd name="T50" fmla="*/ 1439 w 4319"/>
                  <a:gd name="T51" fmla="*/ 944 h 1754"/>
                  <a:gd name="T52" fmla="*/ 1453 w 4319"/>
                  <a:gd name="T53" fmla="*/ 994 h 1754"/>
                  <a:gd name="T54" fmla="*/ 1535 w 4319"/>
                  <a:gd name="T55" fmla="*/ 1022 h 1754"/>
                  <a:gd name="T56" fmla="*/ 1625 w 4319"/>
                  <a:gd name="T57" fmla="*/ 1062 h 1754"/>
                  <a:gd name="T58" fmla="*/ 1707 w 4319"/>
                  <a:gd name="T59" fmla="*/ 1086 h 1754"/>
                  <a:gd name="T60" fmla="*/ 1725 w 4319"/>
                  <a:gd name="T61" fmla="*/ 1156 h 1754"/>
                  <a:gd name="T62" fmla="*/ 1759 w 4319"/>
                  <a:gd name="T63" fmla="*/ 1176 h 1754"/>
                  <a:gd name="T64" fmla="*/ 1777 w 4319"/>
                  <a:gd name="T65" fmla="*/ 1226 h 1754"/>
                  <a:gd name="T66" fmla="*/ 1887 w 4319"/>
                  <a:gd name="T67" fmla="*/ 1248 h 1754"/>
                  <a:gd name="T68" fmla="*/ 1927 w 4319"/>
                  <a:gd name="T69" fmla="*/ 1286 h 1754"/>
                  <a:gd name="T70" fmla="*/ 2069 w 4319"/>
                  <a:gd name="T71" fmla="*/ 1302 h 1754"/>
                  <a:gd name="T72" fmla="*/ 2135 w 4319"/>
                  <a:gd name="T73" fmla="*/ 1354 h 1754"/>
                  <a:gd name="T74" fmla="*/ 2233 w 4319"/>
                  <a:gd name="T75" fmla="*/ 1376 h 1754"/>
                  <a:gd name="T76" fmla="*/ 2283 w 4319"/>
                  <a:gd name="T77" fmla="*/ 1414 h 1754"/>
                  <a:gd name="T78" fmla="*/ 2313 w 4319"/>
                  <a:gd name="T79" fmla="*/ 1438 h 1754"/>
                  <a:gd name="T80" fmla="*/ 2371 w 4319"/>
                  <a:gd name="T81" fmla="*/ 1474 h 1754"/>
                  <a:gd name="T82" fmla="*/ 2579 w 4319"/>
                  <a:gd name="T83" fmla="*/ 1494 h 1754"/>
                  <a:gd name="T84" fmla="*/ 2623 w 4319"/>
                  <a:gd name="T85" fmla="*/ 1540 h 1754"/>
                  <a:gd name="T86" fmla="*/ 2696 w 4319"/>
                  <a:gd name="T87" fmla="*/ 1560 h 1754"/>
                  <a:gd name="T88" fmla="*/ 2712 w 4319"/>
                  <a:gd name="T89" fmla="*/ 1606 h 1754"/>
                  <a:gd name="T90" fmla="*/ 2850 w 4319"/>
                  <a:gd name="T91" fmla="*/ 1636 h 1754"/>
                  <a:gd name="T92" fmla="*/ 3044 w 4319"/>
                  <a:gd name="T93" fmla="*/ 1692 h 1754"/>
                  <a:gd name="T94" fmla="*/ 3510 w 4319"/>
                  <a:gd name="T95" fmla="*/ 172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19" h="1754">
                    <a:moveTo>
                      <a:pt x="0" y="0"/>
                    </a:moveTo>
                    <a:lnTo>
                      <a:pt x="22" y="0"/>
                    </a:lnTo>
                    <a:lnTo>
                      <a:pt x="22" y="28"/>
                    </a:lnTo>
                    <a:lnTo>
                      <a:pt x="64" y="28"/>
                    </a:lnTo>
                    <a:lnTo>
                      <a:pt x="64" y="52"/>
                    </a:lnTo>
                    <a:lnTo>
                      <a:pt x="104" y="52"/>
                    </a:lnTo>
                    <a:lnTo>
                      <a:pt x="104" y="84"/>
                    </a:lnTo>
                    <a:lnTo>
                      <a:pt x="126" y="84"/>
                    </a:lnTo>
                    <a:lnTo>
                      <a:pt x="126" y="114"/>
                    </a:lnTo>
                    <a:lnTo>
                      <a:pt x="164" y="114"/>
                    </a:lnTo>
                    <a:lnTo>
                      <a:pt x="164" y="134"/>
                    </a:lnTo>
                    <a:lnTo>
                      <a:pt x="204" y="134"/>
                    </a:lnTo>
                    <a:lnTo>
                      <a:pt x="204" y="174"/>
                    </a:lnTo>
                    <a:lnTo>
                      <a:pt x="238" y="174"/>
                    </a:lnTo>
                    <a:lnTo>
                      <a:pt x="238" y="196"/>
                    </a:lnTo>
                    <a:lnTo>
                      <a:pt x="340" y="196"/>
                    </a:lnTo>
                    <a:lnTo>
                      <a:pt x="340" y="218"/>
                    </a:lnTo>
                    <a:lnTo>
                      <a:pt x="360" y="218"/>
                    </a:lnTo>
                    <a:lnTo>
                      <a:pt x="360" y="236"/>
                    </a:lnTo>
                    <a:lnTo>
                      <a:pt x="386" y="236"/>
                    </a:lnTo>
                    <a:lnTo>
                      <a:pt x="386" y="274"/>
                    </a:lnTo>
                    <a:lnTo>
                      <a:pt x="406" y="274"/>
                    </a:lnTo>
                    <a:lnTo>
                      <a:pt x="406" y="304"/>
                    </a:lnTo>
                    <a:lnTo>
                      <a:pt x="424" y="304"/>
                    </a:lnTo>
                    <a:lnTo>
                      <a:pt x="424" y="320"/>
                    </a:lnTo>
                    <a:lnTo>
                      <a:pt x="454" y="320"/>
                    </a:lnTo>
                    <a:lnTo>
                      <a:pt x="454" y="364"/>
                    </a:lnTo>
                    <a:lnTo>
                      <a:pt x="548" y="364"/>
                    </a:lnTo>
                    <a:lnTo>
                      <a:pt x="548" y="390"/>
                    </a:lnTo>
                    <a:lnTo>
                      <a:pt x="562" y="390"/>
                    </a:lnTo>
                    <a:lnTo>
                      <a:pt x="562" y="408"/>
                    </a:lnTo>
                    <a:lnTo>
                      <a:pt x="570" y="408"/>
                    </a:lnTo>
                    <a:lnTo>
                      <a:pt x="570" y="430"/>
                    </a:lnTo>
                    <a:lnTo>
                      <a:pt x="594" y="430"/>
                    </a:lnTo>
                    <a:lnTo>
                      <a:pt x="594" y="456"/>
                    </a:lnTo>
                    <a:lnTo>
                      <a:pt x="648" y="456"/>
                    </a:lnTo>
                    <a:lnTo>
                      <a:pt x="648" y="472"/>
                    </a:lnTo>
                    <a:lnTo>
                      <a:pt x="676" y="472"/>
                    </a:lnTo>
                    <a:lnTo>
                      <a:pt x="676" y="488"/>
                    </a:lnTo>
                    <a:lnTo>
                      <a:pt x="724" y="488"/>
                    </a:lnTo>
                    <a:lnTo>
                      <a:pt x="724" y="508"/>
                    </a:lnTo>
                    <a:lnTo>
                      <a:pt x="786" y="508"/>
                    </a:lnTo>
                    <a:lnTo>
                      <a:pt x="786" y="528"/>
                    </a:lnTo>
                    <a:lnTo>
                      <a:pt x="806" y="528"/>
                    </a:lnTo>
                    <a:lnTo>
                      <a:pt x="806" y="554"/>
                    </a:lnTo>
                    <a:lnTo>
                      <a:pt x="850" y="554"/>
                    </a:lnTo>
                    <a:lnTo>
                      <a:pt x="850" y="628"/>
                    </a:lnTo>
                    <a:lnTo>
                      <a:pt x="902" y="628"/>
                    </a:lnTo>
                    <a:lnTo>
                      <a:pt x="902" y="662"/>
                    </a:lnTo>
                    <a:lnTo>
                      <a:pt x="992" y="662"/>
                    </a:lnTo>
                    <a:lnTo>
                      <a:pt x="992" y="678"/>
                    </a:lnTo>
                    <a:lnTo>
                      <a:pt x="1040" y="678"/>
                    </a:lnTo>
                    <a:lnTo>
                      <a:pt x="1040" y="692"/>
                    </a:lnTo>
                    <a:lnTo>
                      <a:pt x="1136" y="692"/>
                    </a:lnTo>
                    <a:lnTo>
                      <a:pt x="1136" y="710"/>
                    </a:lnTo>
                    <a:lnTo>
                      <a:pt x="1158" y="710"/>
                    </a:lnTo>
                    <a:lnTo>
                      <a:pt x="1158" y="724"/>
                    </a:lnTo>
                    <a:lnTo>
                      <a:pt x="1200" y="724"/>
                    </a:lnTo>
                    <a:lnTo>
                      <a:pt x="1200" y="744"/>
                    </a:lnTo>
                    <a:lnTo>
                      <a:pt x="1275" y="744"/>
                    </a:lnTo>
                    <a:lnTo>
                      <a:pt x="1275" y="760"/>
                    </a:lnTo>
                    <a:lnTo>
                      <a:pt x="1287" y="760"/>
                    </a:lnTo>
                    <a:lnTo>
                      <a:pt x="1287" y="786"/>
                    </a:lnTo>
                    <a:lnTo>
                      <a:pt x="1295" y="786"/>
                    </a:lnTo>
                    <a:lnTo>
                      <a:pt x="1295" y="824"/>
                    </a:lnTo>
                    <a:lnTo>
                      <a:pt x="1309" y="824"/>
                    </a:lnTo>
                    <a:lnTo>
                      <a:pt x="1309" y="848"/>
                    </a:lnTo>
                    <a:lnTo>
                      <a:pt x="1319" y="848"/>
                    </a:lnTo>
                    <a:lnTo>
                      <a:pt x="1319" y="868"/>
                    </a:lnTo>
                    <a:lnTo>
                      <a:pt x="1339" y="868"/>
                    </a:lnTo>
                    <a:lnTo>
                      <a:pt x="1339" y="892"/>
                    </a:lnTo>
                    <a:lnTo>
                      <a:pt x="1371" y="892"/>
                    </a:lnTo>
                    <a:lnTo>
                      <a:pt x="1371" y="906"/>
                    </a:lnTo>
                    <a:lnTo>
                      <a:pt x="1387" y="906"/>
                    </a:lnTo>
                    <a:lnTo>
                      <a:pt x="1387" y="928"/>
                    </a:lnTo>
                    <a:lnTo>
                      <a:pt x="1409" y="928"/>
                    </a:lnTo>
                    <a:lnTo>
                      <a:pt x="1409" y="944"/>
                    </a:lnTo>
                    <a:lnTo>
                      <a:pt x="1439" y="944"/>
                    </a:lnTo>
                    <a:lnTo>
                      <a:pt x="1439" y="960"/>
                    </a:lnTo>
                    <a:lnTo>
                      <a:pt x="1453" y="960"/>
                    </a:lnTo>
                    <a:lnTo>
                      <a:pt x="1453" y="994"/>
                    </a:lnTo>
                    <a:lnTo>
                      <a:pt x="1521" y="994"/>
                    </a:lnTo>
                    <a:lnTo>
                      <a:pt x="1521" y="1022"/>
                    </a:lnTo>
                    <a:lnTo>
                      <a:pt x="1535" y="1022"/>
                    </a:lnTo>
                    <a:lnTo>
                      <a:pt x="1535" y="1054"/>
                    </a:lnTo>
                    <a:lnTo>
                      <a:pt x="1625" y="1054"/>
                    </a:lnTo>
                    <a:lnTo>
                      <a:pt x="1625" y="1062"/>
                    </a:lnTo>
                    <a:lnTo>
                      <a:pt x="1693" y="1062"/>
                    </a:lnTo>
                    <a:lnTo>
                      <a:pt x="1693" y="1086"/>
                    </a:lnTo>
                    <a:lnTo>
                      <a:pt x="1707" y="1086"/>
                    </a:lnTo>
                    <a:lnTo>
                      <a:pt x="1707" y="1108"/>
                    </a:lnTo>
                    <a:lnTo>
                      <a:pt x="1725" y="1108"/>
                    </a:lnTo>
                    <a:lnTo>
                      <a:pt x="1725" y="1156"/>
                    </a:lnTo>
                    <a:lnTo>
                      <a:pt x="1745" y="1156"/>
                    </a:lnTo>
                    <a:lnTo>
                      <a:pt x="1745" y="1176"/>
                    </a:lnTo>
                    <a:lnTo>
                      <a:pt x="1759" y="1176"/>
                    </a:lnTo>
                    <a:lnTo>
                      <a:pt x="1759" y="1194"/>
                    </a:lnTo>
                    <a:lnTo>
                      <a:pt x="1777" y="1194"/>
                    </a:lnTo>
                    <a:lnTo>
                      <a:pt x="1777" y="1226"/>
                    </a:lnTo>
                    <a:lnTo>
                      <a:pt x="1789" y="1226"/>
                    </a:lnTo>
                    <a:lnTo>
                      <a:pt x="1789" y="1248"/>
                    </a:lnTo>
                    <a:lnTo>
                      <a:pt x="1887" y="1248"/>
                    </a:lnTo>
                    <a:lnTo>
                      <a:pt x="1887" y="1266"/>
                    </a:lnTo>
                    <a:lnTo>
                      <a:pt x="1927" y="1266"/>
                    </a:lnTo>
                    <a:lnTo>
                      <a:pt x="1927" y="1286"/>
                    </a:lnTo>
                    <a:lnTo>
                      <a:pt x="1973" y="1286"/>
                    </a:lnTo>
                    <a:lnTo>
                      <a:pt x="1973" y="1302"/>
                    </a:lnTo>
                    <a:lnTo>
                      <a:pt x="2069" y="1302"/>
                    </a:lnTo>
                    <a:lnTo>
                      <a:pt x="2069" y="1322"/>
                    </a:lnTo>
                    <a:lnTo>
                      <a:pt x="2135" y="1322"/>
                    </a:lnTo>
                    <a:lnTo>
                      <a:pt x="2135" y="1354"/>
                    </a:lnTo>
                    <a:lnTo>
                      <a:pt x="2223" y="1354"/>
                    </a:lnTo>
                    <a:lnTo>
                      <a:pt x="2223" y="1376"/>
                    </a:lnTo>
                    <a:lnTo>
                      <a:pt x="2233" y="1376"/>
                    </a:lnTo>
                    <a:lnTo>
                      <a:pt x="2233" y="1398"/>
                    </a:lnTo>
                    <a:lnTo>
                      <a:pt x="2283" y="1398"/>
                    </a:lnTo>
                    <a:lnTo>
                      <a:pt x="2283" y="1414"/>
                    </a:lnTo>
                    <a:lnTo>
                      <a:pt x="2299" y="1414"/>
                    </a:lnTo>
                    <a:lnTo>
                      <a:pt x="2299" y="1438"/>
                    </a:lnTo>
                    <a:lnTo>
                      <a:pt x="2313" y="1438"/>
                    </a:lnTo>
                    <a:lnTo>
                      <a:pt x="2313" y="1452"/>
                    </a:lnTo>
                    <a:lnTo>
                      <a:pt x="2371" y="1452"/>
                    </a:lnTo>
                    <a:lnTo>
                      <a:pt x="2371" y="1474"/>
                    </a:lnTo>
                    <a:lnTo>
                      <a:pt x="2547" y="1474"/>
                    </a:lnTo>
                    <a:lnTo>
                      <a:pt x="2547" y="1494"/>
                    </a:lnTo>
                    <a:lnTo>
                      <a:pt x="2579" y="1494"/>
                    </a:lnTo>
                    <a:lnTo>
                      <a:pt x="2579" y="1514"/>
                    </a:lnTo>
                    <a:lnTo>
                      <a:pt x="2623" y="1514"/>
                    </a:lnTo>
                    <a:lnTo>
                      <a:pt x="2623" y="1540"/>
                    </a:lnTo>
                    <a:lnTo>
                      <a:pt x="2669" y="1540"/>
                    </a:lnTo>
                    <a:lnTo>
                      <a:pt x="2669" y="1560"/>
                    </a:lnTo>
                    <a:lnTo>
                      <a:pt x="2696" y="1560"/>
                    </a:lnTo>
                    <a:lnTo>
                      <a:pt x="2696" y="1586"/>
                    </a:lnTo>
                    <a:lnTo>
                      <a:pt x="2712" y="1586"/>
                    </a:lnTo>
                    <a:lnTo>
                      <a:pt x="2712" y="1606"/>
                    </a:lnTo>
                    <a:lnTo>
                      <a:pt x="2836" y="1606"/>
                    </a:lnTo>
                    <a:lnTo>
                      <a:pt x="2836" y="1636"/>
                    </a:lnTo>
                    <a:lnTo>
                      <a:pt x="2850" y="1636"/>
                    </a:lnTo>
                    <a:lnTo>
                      <a:pt x="2850" y="1660"/>
                    </a:lnTo>
                    <a:lnTo>
                      <a:pt x="3044" y="1660"/>
                    </a:lnTo>
                    <a:lnTo>
                      <a:pt x="3044" y="1692"/>
                    </a:lnTo>
                    <a:lnTo>
                      <a:pt x="3338" y="1692"/>
                    </a:lnTo>
                    <a:lnTo>
                      <a:pt x="3338" y="1724"/>
                    </a:lnTo>
                    <a:lnTo>
                      <a:pt x="3510" y="1724"/>
                    </a:lnTo>
                    <a:lnTo>
                      <a:pt x="3510" y="1754"/>
                    </a:lnTo>
                    <a:lnTo>
                      <a:pt x="4319" y="1754"/>
                    </a:lnTo>
                  </a:path>
                </a:pathLst>
              </a:cu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5278" name="Group 5277">
              <a:extLst>
                <a:ext uri="{FF2B5EF4-FFF2-40B4-BE49-F238E27FC236}">
                  <a16:creationId xmlns:a16="http://schemas.microsoft.com/office/drawing/2014/main" xmlns="" id="{B0E9E379-28FD-4C88-9F9F-E96E4DE00DC4}"/>
                </a:ext>
              </a:extLst>
            </p:cNvPr>
            <p:cNvGrpSpPr/>
            <p:nvPr/>
          </p:nvGrpSpPr>
          <p:grpSpPr>
            <a:xfrm>
              <a:off x="1525588" y="1989517"/>
              <a:ext cx="5006975" cy="2981325"/>
              <a:chOff x="1525588" y="2130425"/>
              <a:chExt cx="5006975" cy="2981325"/>
            </a:xfrm>
            <a:solidFill>
              <a:schemeClr val="accent2"/>
            </a:solidFill>
          </p:grpSpPr>
          <p:sp>
            <p:nvSpPr>
              <p:cNvPr id="5205" name="Rectangle 132">
                <a:extLst>
                  <a:ext uri="{FF2B5EF4-FFF2-40B4-BE49-F238E27FC236}">
                    <a16:creationId xmlns:a16="http://schemas.microsoft.com/office/drawing/2014/main" xmlns="" id="{75FDE121-65A0-461C-95EB-5EE600982E94}"/>
                  </a:ext>
                </a:extLst>
              </p:cNvPr>
              <p:cNvSpPr>
                <a:spLocks noChangeArrowheads="1"/>
              </p:cNvSpPr>
              <p:nvPr/>
            </p:nvSpPr>
            <p:spPr bwMode="auto">
              <a:xfrm>
                <a:off x="1525588" y="2130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06" name="Rectangle 133">
                <a:extLst>
                  <a:ext uri="{FF2B5EF4-FFF2-40B4-BE49-F238E27FC236}">
                    <a16:creationId xmlns:a16="http://schemas.microsoft.com/office/drawing/2014/main" xmlns="" id="{47969470-A7AC-44C3-B03A-D41A356BA6EC}"/>
                  </a:ext>
                </a:extLst>
              </p:cNvPr>
              <p:cNvSpPr>
                <a:spLocks noChangeArrowheads="1"/>
              </p:cNvSpPr>
              <p:nvPr/>
            </p:nvSpPr>
            <p:spPr bwMode="auto">
              <a:xfrm>
                <a:off x="1585913" y="21812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07" name="Rectangle 134">
                <a:extLst>
                  <a:ext uri="{FF2B5EF4-FFF2-40B4-BE49-F238E27FC236}">
                    <a16:creationId xmlns:a16="http://schemas.microsoft.com/office/drawing/2014/main" xmlns="" id="{18DB5936-A9E8-42F4-8949-D510AE56D878}"/>
                  </a:ext>
                </a:extLst>
              </p:cNvPr>
              <p:cNvSpPr>
                <a:spLocks noChangeArrowheads="1"/>
              </p:cNvSpPr>
              <p:nvPr/>
            </p:nvSpPr>
            <p:spPr bwMode="auto">
              <a:xfrm>
                <a:off x="1614488" y="223202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08" name="Rectangle 135">
                <a:extLst>
                  <a:ext uri="{FF2B5EF4-FFF2-40B4-BE49-F238E27FC236}">
                    <a16:creationId xmlns:a16="http://schemas.microsoft.com/office/drawing/2014/main" xmlns="" id="{17FAAD61-EEFC-4921-B403-BA4CC684836E}"/>
                  </a:ext>
                </a:extLst>
              </p:cNvPr>
              <p:cNvSpPr>
                <a:spLocks noChangeArrowheads="1"/>
              </p:cNvSpPr>
              <p:nvPr/>
            </p:nvSpPr>
            <p:spPr bwMode="auto">
              <a:xfrm>
                <a:off x="1655763" y="22606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09" name="Rectangle 136">
                <a:extLst>
                  <a:ext uri="{FF2B5EF4-FFF2-40B4-BE49-F238E27FC236}">
                    <a16:creationId xmlns:a16="http://schemas.microsoft.com/office/drawing/2014/main" xmlns="" id="{51F156E1-FCAE-4C1C-9B03-F5A4D4C85DE3}"/>
                  </a:ext>
                </a:extLst>
              </p:cNvPr>
              <p:cNvSpPr>
                <a:spLocks noChangeArrowheads="1"/>
              </p:cNvSpPr>
              <p:nvPr/>
            </p:nvSpPr>
            <p:spPr bwMode="auto">
              <a:xfrm>
                <a:off x="1738313" y="23177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10" name="Rectangle 137">
                <a:extLst>
                  <a:ext uri="{FF2B5EF4-FFF2-40B4-BE49-F238E27FC236}">
                    <a16:creationId xmlns:a16="http://schemas.microsoft.com/office/drawing/2014/main" xmlns="" id="{0FB864FC-7BE1-4935-AAF6-83778E9DABF9}"/>
                  </a:ext>
                </a:extLst>
              </p:cNvPr>
              <p:cNvSpPr>
                <a:spLocks noChangeArrowheads="1"/>
              </p:cNvSpPr>
              <p:nvPr/>
            </p:nvSpPr>
            <p:spPr bwMode="auto">
              <a:xfrm>
                <a:off x="1747838" y="236537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11" name="Rectangle 138">
                <a:extLst>
                  <a:ext uri="{FF2B5EF4-FFF2-40B4-BE49-F238E27FC236}">
                    <a16:creationId xmlns:a16="http://schemas.microsoft.com/office/drawing/2014/main" xmlns="" id="{51E5CEA4-2322-4740-AD8C-F8F53A93E1C3}"/>
                  </a:ext>
                </a:extLst>
              </p:cNvPr>
              <p:cNvSpPr>
                <a:spLocks noChangeArrowheads="1"/>
              </p:cNvSpPr>
              <p:nvPr/>
            </p:nvSpPr>
            <p:spPr bwMode="auto">
              <a:xfrm>
                <a:off x="1827213" y="238760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12" name="Rectangle 139">
                <a:extLst>
                  <a:ext uri="{FF2B5EF4-FFF2-40B4-BE49-F238E27FC236}">
                    <a16:creationId xmlns:a16="http://schemas.microsoft.com/office/drawing/2014/main" xmlns="" id="{ADDBCBB8-A0F4-4737-83C4-2E7DB2DE5ECF}"/>
                  </a:ext>
                </a:extLst>
              </p:cNvPr>
              <p:cNvSpPr>
                <a:spLocks noChangeArrowheads="1"/>
              </p:cNvSpPr>
              <p:nvPr/>
            </p:nvSpPr>
            <p:spPr bwMode="auto">
              <a:xfrm>
                <a:off x="1881188" y="24288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13" name="Rectangle 140">
                <a:extLst>
                  <a:ext uri="{FF2B5EF4-FFF2-40B4-BE49-F238E27FC236}">
                    <a16:creationId xmlns:a16="http://schemas.microsoft.com/office/drawing/2014/main" xmlns="" id="{256F27CF-1157-43A3-B60F-4F9D96EA25C0}"/>
                  </a:ext>
                </a:extLst>
              </p:cNvPr>
              <p:cNvSpPr>
                <a:spLocks noChangeArrowheads="1"/>
              </p:cNvSpPr>
              <p:nvPr/>
            </p:nvSpPr>
            <p:spPr bwMode="auto">
              <a:xfrm>
                <a:off x="1960563" y="24638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14" name="Rectangle 141">
                <a:extLst>
                  <a:ext uri="{FF2B5EF4-FFF2-40B4-BE49-F238E27FC236}">
                    <a16:creationId xmlns:a16="http://schemas.microsoft.com/office/drawing/2014/main" xmlns="" id="{FB84C08E-2529-46BF-B9D3-AE40731EEAD4}"/>
                  </a:ext>
                </a:extLst>
              </p:cNvPr>
              <p:cNvSpPr>
                <a:spLocks noChangeArrowheads="1"/>
              </p:cNvSpPr>
              <p:nvPr/>
            </p:nvSpPr>
            <p:spPr bwMode="auto">
              <a:xfrm>
                <a:off x="2084388" y="24606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15" name="Rectangle 142">
                <a:extLst>
                  <a:ext uri="{FF2B5EF4-FFF2-40B4-BE49-F238E27FC236}">
                    <a16:creationId xmlns:a16="http://schemas.microsoft.com/office/drawing/2014/main" xmlns="" id="{F4B17EBD-6F39-470C-AAF7-5BD05D0F4A96}"/>
                  </a:ext>
                </a:extLst>
              </p:cNvPr>
              <p:cNvSpPr>
                <a:spLocks noChangeArrowheads="1"/>
              </p:cNvSpPr>
              <p:nvPr/>
            </p:nvSpPr>
            <p:spPr bwMode="auto">
              <a:xfrm>
                <a:off x="2081213" y="25368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16" name="Rectangle 143">
                <a:extLst>
                  <a:ext uri="{FF2B5EF4-FFF2-40B4-BE49-F238E27FC236}">
                    <a16:creationId xmlns:a16="http://schemas.microsoft.com/office/drawing/2014/main" xmlns="" id="{0E6E3B6A-02C9-45D4-9F54-9DA93A9AC6CC}"/>
                  </a:ext>
                </a:extLst>
              </p:cNvPr>
              <p:cNvSpPr>
                <a:spLocks noChangeArrowheads="1"/>
              </p:cNvSpPr>
              <p:nvPr/>
            </p:nvSpPr>
            <p:spPr bwMode="auto">
              <a:xfrm>
                <a:off x="2116138" y="25939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17" name="Rectangle 144">
                <a:extLst>
                  <a:ext uri="{FF2B5EF4-FFF2-40B4-BE49-F238E27FC236}">
                    <a16:creationId xmlns:a16="http://schemas.microsoft.com/office/drawing/2014/main" xmlns="" id="{17BD4705-6DA0-4C6E-AB42-AA9B2A9E9656}"/>
                  </a:ext>
                </a:extLst>
              </p:cNvPr>
              <p:cNvSpPr>
                <a:spLocks noChangeArrowheads="1"/>
              </p:cNvSpPr>
              <p:nvPr/>
            </p:nvSpPr>
            <p:spPr bwMode="auto">
              <a:xfrm>
                <a:off x="2135188" y="26289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18" name="Rectangle 145">
                <a:extLst>
                  <a:ext uri="{FF2B5EF4-FFF2-40B4-BE49-F238E27FC236}">
                    <a16:creationId xmlns:a16="http://schemas.microsoft.com/office/drawing/2014/main" xmlns="" id="{0E89681D-EFEE-445E-A41C-43A80F03D333}"/>
                  </a:ext>
                </a:extLst>
              </p:cNvPr>
              <p:cNvSpPr>
                <a:spLocks noChangeArrowheads="1"/>
              </p:cNvSpPr>
              <p:nvPr/>
            </p:nvSpPr>
            <p:spPr bwMode="auto">
              <a:xfrm>
                <a:off x="2170113" y="26479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19" name="Rectangle 146">
                <a:extLst>
                  <a:ext uri="{FF2B5EF4-FFF2-40B4-BE49-F238E27FC236}">
                    <a16:creationId xmlns:a16="http://schemas.microsoft.com/office/drawing/2014/main" xmlns="" id="{A325EB84-1CCD-47E4-8ED7-9F9FDE8E7025}"/>
                  </a:ext>
                </a:extLst>
              </p:cNvPr>
              <p:cNvSpPr>
                <a:spLocks noChangeArrowheads="1"/>
              </p:cNvSpPr>
              <p:nvPr/>
            </p:nvSpPr>
            <p:spPr bwMode="auto">
              <a:xfrm>
                <a:off x="2189163" y="26733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20" name="Rectangle 147">
                <a:extLst>
                  <a:ext uri="{FF2B5EF4-FFF2-40B4-BE49-F238E27FC236}">
                    <a16:creationId xmlns:a16="http://schemas.microsoft.com/office/drawing/2014/main" xmlns="" id="{671575B4-8786-4008-B84F-2238B00DDFF8}"/>
                  </a:ext>
                </a:extLst>
              </p:cNvPr>
              <p:cNvSpPr>
                <a:spLocks noChangeArrowheads="1"/>
              </p:cNvSpPr>
              <p:nvPr/>
            </p:nvSpPr>
            <p:spPr bwMode="auto">
              <a:xfrm>
                <a:off x="2189163" y="273685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21" name="Rectangle 148">
                <a:extLst>
                  <a:ext uri="{FF2B5EF4-FFF2-40B4-BE49-F238E27FC236}">
                    <a16:creationId xmlns:a16="http://schemas.microsoft.com/office/drawing/2014/main" xmlns="" id="{5F2DE5B1-DF2D-40A4-A1A4-EC58E9819B11}"/>
                  </a:ext>
                </a:extLst>
              </p:cNvPr>
              <p:cNvSpPr>
                <a:spLocks noChangeArrowheads="1"/>
              </p:cNvSpPr>
              <p:nvPr/>
            </p:nvSpPr>
            <p:spPr bwMode="auto">
              <a:xfrm>
                <a:off x="2198688" y="280352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22" name="Rectangle 149">
                <a:extLst>
                  <a:ext uri="{FF2B5EF4-FFF2-40B4-BE49-F238E27FC236}">
                    <a16:creationId xmlns:a16="http://schemas.microsoft.com/office/drawing/2014/main" xmlns="" id="{38C5A013-52D7-43E6-BBE3-5E7D7D50EA98}"/>
                  </a:ext>
                </a:extLst>
              </p:cNvPr>
              <p:cNvSpPr>
                <a:spLocks noChangeArrowheads="1"/>
              </p:cNvSpPr>
              <p:nvPr/>
            </p:nvSpPr>
            <p:spPr bwMode="auto">
              <a:xfrm>
                <a:off x="2208213" y="284480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23" name="Rectangle 150">
                <a:extLst>
                  <a:ext uri="{FF2B5EF4-FFF2-40B4-BE49-F238E27FC236}">
                    <a16:creationId xmlns:a16="http://schemas.microsoft.com/office/drawing/2014/main" xmlns="" id="{08943A6E-9B55-456A-92C5-3CB738AB10BC}"/>
                  </a:ext>
                </a:extLst>
              </p:cNvPr>
              <p:cNvSpPr>
                <a:spLocks noChangeArrowheads="1"/>
              </p:cNvSpPr>
              <p:nvPr/>
            </p:nvSpPr>
            <p:spPr bwMode="auto">
              <a:xfrm>
                <a:off x="2262188" y="284162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24" name="Rectangle 151">
                <a:extLst>
                  <a:ext uri="{FF2B5EF4-FFF2-40B4-BE49-F238E27FC236}">
                    <a16:creationId xmlns:a16="http://schemas.microsoft.com/office/drawing/2014/main" xmlns="" id="{575A6415-135A-43F9-BA37-CC1F5F1159B0}"/>
                  </a:ext>
                </a:extLst>
              </p:cNvPr>
              <p:cNvSpPr>
                <a:spLocks noChangeArrowheads="1"/>
              </p:cNvSpPr>
              <p:nvPr/>
            </p:nvSpPr>
            <p:spPr bwMode="auto">
              <a:xfrm>
                <a:off x="2290763" y="29083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25" name="Rectangle 152">
                <a:extLst>
                  <a:ext uri="{FF2B5EF4-FFF2-40B4-BE49-F238E27FC236}">
                    <a16:creationId xmlns:a16="http://schemas.microsoft.com/office/drawing/2014/main" xmlns="" id="{EF7401FE-67FC-425F-AD77-1E1BFA316622}"/>
                  </a:ext>
                </a:extLst>
              </p:cNvPr>
              <p:cNvSpPr>
                <a:spLocks noChangeArrowheads="1"/>
              </p:cNvSpPr>
              <p:nvPr/>
            </p:nvSpPr>
            <p:spPr bwMode="auto">
              <a:xfrm>
                <a:off x="2589213" y="29559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26" name="Rectangle 153">
                <a:extLst>
                  <a:ext uri="{FF2B5EF4-FFF2-40B4-BE49-F238E27FC236}">
                    <a16:creationId xmlns:a16="http://schemas.microsoft.com/office/drawing/2014/main" xmlns="" id="{4A352731-42FB-4621-8C62-E1B7080207EE}"/>
                  </a:ext>
                </a:extLst>
              </p:cNvPr>
              <p:cNvSpPr>
                <a:spLocks noChangeArrowheads="1"/>
              </p:cNvSpPr>
              <p:nvPr/>
            </p:nvSpPr>
            <p:spPr bwMode="auto">
              <a:xfrm>
                <a:off x="2763838" y="29591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27" name="Rectangle 154">
                <a:extLst>
                  <a:ext uri="{FF2B5EF4-FFF2-40B4-BE49-F238E27FC236}">
                    <a16:creationId xmlns:a16="http://schemas.microsoft.com/office/drawing/2014/main" xmlns="" id="{85C73190-1BC4-403F-BCC2-3FBD9F79FB25}"/>
                  </a:ext>
                </a:extLst>
              </p:cNvPr>
              <p:cNvSpPr>
                <a:spLocks noChangeArrowheads="1"/>
              </p:cNvSpPr>
              <p:nvPr/>
            </p:nvSpPr>
            <p:spPr bwMode="auto">
              <a:xfrm>
                <a:off x="2817813" y="302895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28" name="Rectangle 155">
                <a:extLst>
                  <a:ext uri="{FF2B5EF4-FFF2-40B4-BE49-F238E27FC236}">
                    <a16:creationId xmlns:a16="http://schemas.microsoft.com/office/drawing/2014/main" xmlns="" id="{F1F8A656-3C77-4C94-B7B3-7E55CDA68CCE}"/>
                  </a:ext>
                </a:extLst>
              </p:cNvPr>
              <p:cNvSpPr>
                <a:spLocks noChangeArrowheads="1"/>
              </p:cNvSpPr>
              <p:nvPr/>
            </p:nvSpPr>
            <p:spPr bwMode="auto">
              <a:xfrm>
                <a:off x="2859088" y="30289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29" name="Rectangle 156">
                <a:extLst>
                  <a:ext uri="{FF2B5EF4-FFF2-40B4-BE49-F238E27FC236}">
                    <a16:creationId xmlns:a16="http://schemas.microsoft.com/office/drawing/2014/main" xmlns="" id="{DF1205ED-E05E-4E71-A39C-6B2B26DEDA6B}"/>
                  </a:ext>
                </a:extLst>
              </p:cNvPr>
              <p:cNvSpPr>
                <a:spLocks noChangeArrowheads="1"/>
              </p:cNvSpPr>
              <p:nvPr/>
            </p:nvSpPr>
            <p:spPr bwMode="auto">
              <a:xfrm>
                <a:off x="2874963" y="3146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30" name="Rectangle 157">
                <a:extLst>
                  <a:ext uri="{FF2B5EF4-FFF2-40B4-BE49-F238E27FC236}">
                    <a16:creationId xmlns:a16="http://schemas.microsoft.com/office/drawing/2014/main" xmlns="" id="{A29C16AA-DC8E-4A71-B888-797591F32B18}"/>
                  </a:ext>
                </a:extLst>
              </p:cNvPr>
              <p:cNvSpPr>
                <a:spLocks noChangeArrowheads="1"/>
              </p:cNvSpPr>
              <p:nvPr/>
            </p:nvSpPr>
            <p:spPr bwMode="auto">
              <a:xfrm>
                <a:off x="2916238" y="3146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31" name="Rectangle 158">
                <a:extLst>
                  <a:ext uri="{FF2B5EF4-FFF2-40B4-BE49-F238E27FC236}">
                    <a16:creationId xmlns:a16="http://schemas.microsoft.com/office/drawing/2014/main" xmlns="" id="{B3A7D9C2-F095-4A61-AB78-1C7007126516}"/>
                  </a:ext>
                </a:extLst>
              </p:cNvPr>
              <p:cNvSpPr>
                <a:spLocks noChangeArrowheads="1"/>
              </p:cNvSpPr>
              <p:nvPr/>
            </p:nvSpPr>
            <p:spPr bwMode="auto">
              <a:xfrm>
                <a:off x="2925763" y="32416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32" name="Rectangle 159">
                <a:extLst>
                  <a:ext uri="{FF2B5EF4-FFF2-40B4-BE49-F238E27FC236}">
                    <a16:creationId xmlns:a16="http://schemas.microsoft.com/office/drawing/2014/main" xmlns="" id="{CE2D7762-2D3A-4470-B2F7-028BCDFD018A}"/>
                  </a:ext>
                </a:extLst>
              </p:cNvPr>
              <p:cNvSpPr>
                <a:spLocks noChangeArrowheads="1"/>
              </p:cNvSpPr>
              <p:nvPr/>
            </p:nvSpPr>
            <p:spPr bwMode="auto">
              <a:xfrm>
                <a:off x="2970213" y="32385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33" name="Rectangle 160">
                <a:extLst>
                  <a:ext uri="{FF2B5EF4-FFF2-40B4-BE49-F238E27FC236}">
                    <a16:creationId xmlns:a16="http://schemas.microsoft.com/office/drawing/2014/main" xmlns="" id="{94FE5CA6-550C-4A9A-B603-847FCD8A2157}"/>
                  </a:ext>
                </a:extLst>
              </p:cNvPr>
              <p:cNvSpPr>
                <a:spLocks noChangeArrowheads="1"/>
              </p:cNvSpPr>
              <p:nvPr/>
            </p:nvSpPr>
            <p:spPr bwMode="auto">
              <a:xfrm>
                <a:off x="2973388" y="33242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34" name="Rectangle 161">
                <a:extLst>
                  <a:ext uri="{FF2B5EF4-FFF2-40B4-BE49-F238E27FC236}">
                    <a16:creationId xmlns:a16="http://schemas.microsoft.com/office/drawing/2014/main" xmlns="" id="{4295C6BB-AB6F-421E-A3C7-0B18B6C7DF2D}"/>
                  </a:ext>
                </a:extLst>
              </p:cNvPr>
              <p:cNvSpPr>
                <a:spLocks noChangeArrowheads="1"/>
              </p:cNvSpPr>
              <p:nvPr/>
            </p:nvSpPr>
            <p:spPr bwMode="auto">
              <a:xfrm>
                <a:off x="3014663" y="33718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35" name="Rectangle 162">
                <a:extLst>
                  <a:ext uri="{FF2B5EF4-FFF2-40B4-BE49-F238E27FC236}">
                    <a16:creationId xmlns:a16="http://schemas.microsoft.com/office/drawing/2014/main" xmlns="" id="{A9D5D4A0-F501-42AA-9D46-798B1E9BB64D}"/>
                  </a:ext>
                </a:extLst>
              </p:cNvPr>
              <p:cNvSpPr>
                <a:spLocks noChangeArrowheads="1"/>
              </p:cNvSpPr>
              <p:nvPr/>
            </p:nvSpPr>
            <p:spPr bwMode="auto">
              <a:xfrm>
                <a:off x="3030538" y="337185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36" name="Rectangle 163">
                <a:extLst>
                  <a:ext uri="{FF2B5EF4-FFF2-40B4-BE49-F238E27FC236}">
                    <a16:creationId xmlns:a16="http://schemas.microsoft.com/office/drawing/2014/main" xmlns="" id="{BBF1D1A2-5493-41C1-9BA8-4D1177683BCF}"/>
                  </a:ext>
                </a:extLst>
              </p:cNvPr>
              <p:cNvSpPr>
                <a:spLocks noChangeArrowheads="1"/>
              </p:cNvSpPr>
              <p:nvPr/>
            </p:nvSpPr>
            <p:spPr bwMode="auto">
              <a:xfrm>
                <a:off x="3132138" y="341630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37" name="Rectangle 164">
                <a:extLst>
                  <a:ext uri="{FF2B5EF4-FFF2-40B4-BE49-F238E27FC236}">
                    <a16:creationId xmlns:a16="http://schemas.microsoft.com/office/drawing/2014/main" xmlns="" id="{78AB1575-A8BD-41EF-8914-68CA331172E2}"/>
                  </a:ext>
                </a:extLst>
              </p:cNvPr>
              <p:cNvSpPr>
                <a:spLocks noChangeArrowheads="1"/>
              </p:cNvSpPr>
              <p:nvPr/>
            </p:nvSpPr>
            <p:spPr bwMode="auto">
              <a:xfrm>
                <a:off x="3182938" y="345757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38" name="Rectangle 165">
                <a:extLst>
                  <a:ext uri="{FF2B5EF4-FFF2-40B4-BE49-F238E27FC236}">
                    <a16:creationId xmlns:a16="http://schemas.microsoft.com/office/drawing/2014/main" xmlns="" id="{2C430BF4-6B19-4BA7-981E-FBD20402B111}"/>
                  </a:ext>
                </a:extLst>
              </p:cNvPr>
              <p:cNvSpPr>
                <a:spLocks noChangeArrowheads="1"/>
              </p:cNvSpPr>
              <p:nvPr/>
            </p:nvSpPr>
            <p:spPr bwMode="auto">
              <a:xfrm>
                <a:off x="3236913" y="3457575"/>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39" name="Rectangle 166">
                <a:extLst>
                  <a:ext uri="{FF2B5EF4-FFF2-40B4-BE49-F238E27FC236}">
                    <a16:creationId xmlns:a16="http://schemas.microsoft.com/office/drawing/2014/main" xmlns="" id="{4175223E-BD25-45BE-AFA8-7D155E4271F2}"/>
                  </a:ext>
                </a:extLst>
              </p:cNvPr>
              <p:cNvSpPr>
                <a:spLocks noChangeArrowheads="1"/>
              </p:cNvSpPr>
              <p:nvPr/>
            </p:nvSpPr>
            <p:spPr bwMode="auto">
              <a:xfrm>
                <a:off x="3252788" y="350837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40" name="Rectangle 167">
                <a:extLst>
                  <a:ext uri="{FF2B5EF4-FFF2-40B4-BE49-F238E27FC236}">
                    <a16:creationId xmlns:a16="http://schemas.microsoft.com/office/drawing/2014/main" xmlns="" id="{76184FE1-1132-4D4C-8E17-D5BFB08D79D6}"/>
                  </a:ext>
                </a:extLst>
              </p:cNvPr>
              <p:cNvSpPr>
                <a:spLocks noChangeArrowheads="1"/>
              </p:cNvSpPr>
              <p:nvPr/>
            </p:nvSpPr>
            <p:spPr bwMode="auto">
              <a:xfrm>
                <a:off x="3338513" y="35560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41" name="Rectangle 168">
                <a:extLst>
                  <a:ext uri="{FF2B5EF4-FFF2-40B4-BE49-F238E27FC236}">
                    <a16:creationId xmlns:a16="http://schemas.microsoft.com/office/drawing/2014/main" xmlns="" id="{6A910863-72B7-4520-AF46-991ED385EDE7}"/>
                  </a:ext>
                </a:extLst>
              </p:cNvPr>
              <p:cNvSpPr>
                <a:spLocks noChangeArrowheads="1"/>
              </p:cNvSpPr>
              <p:nvPr/>
            </p:nvSpPr>
            <p:spPr bwMode="auto">
              <a:xfrm>
                <a:off x="3471863" y="3603625"/>
                <a:ext cx="61913"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42" name="Rectangle 169">
                <a:extLst>
                  <a:ext uri="{FF2B5EF4-FFF2-40B4-BE49-F238E27FC236}">
                    <a16:creationId xmlns:a16="http://schemas.microsoft.com/office/drawing/2014/main" xmlns="" id="{F93527C8-2111-4A90-B026-6FB6F75FFC1E}"/>
                  </a:ext>
                </a:extLst>
              </p:cNvPr>
              <p:cNvSpPr>
                <a:spLocks noChangeArrowheads="1"/>
              </p:cNvSpPr>
              <p:nvPr/>
            </p:nvSpPr>
            <p:spPr bwMode="auto">
              <a:xfrm>
                <a:off x="3508376" y="365125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43" name="Rectangle 170">
                <a:extLst>
                  <a:ext uri="{FF2B5EF4-FFF2-40B4-BE49-F238E27FC236}">
                    <a16:creationId xmlns:a16="http://schemas.microsoft.com/office/drawing/2014/main" xmlns="" id="{E1CC0D66-F37D-4EBB-A944-140A27C4EDF3}"/>
                  </a:ext>
                </a:extLst>
              </p:cNvPr>
              <p:cNvSpPr>
                <a:spLocks noChangeArrowheads="1"/>
              </p:cNvSpPr>
              <p:nvPr/>
            </p:nvSpPr>
            <p:spPr bwMode="auto">
              <a:xfrm>
                <a:off x="3530601" y="365125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44" name="Rectangle 171">
                <a:extLst>
                  <a:ext uri="{FF2B5EF4-FFF2-40B4-BE49-F238E27FC236}">
                    <a16:creationId xmlns:a16="http://schemas.microsoft.com/office/drawing/2014/main" xmlns="" id="{EE11B603-55D0-4915-808D-64AF86BF4447}"/>
                  </a:ext>
                </a:extLst>
              </p:cNvPr>
              <p:cNvSpPr>
                <a:spLocks noChangeArrowheads="1"/>
              </p:cNvSpPr>
              <p:nvPr/>
            </p:nvSpPr>
            <p:spPr bwMode="auto">
              <a:xfrm>
                <a:off x="3530601" y="37433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45" name="Rectangle 172">
                <a:extLst>
                  <a:ext uri="{FF2B5EF4-FFF2-40B4-BE49-F238E27FC236}">
                    <a16:creationId xmlns:a16="http://schemas.microsoft.com/office/drawing/2014/main" xmlns="" id="{C67D6B9D-0996-4230-A299-A77F70C4AE89}"/>
                  </a:ext>
                </a:extLst>
              </p:cNvPr>
              <p:cNvSpPr>
                <a:spLocks noChangeArrowheads="1"/>
              </p:cNvSpPr>
              <p:nvPr/>
            </p:nvSpPr>
            <p:spPr bwMode="auto">
              <a:xfrm>
                <a:off x="3724276" y="37782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46" name="Rectangle 173">
                <a:extLst>
                  <a:ext uri="{FF2B5EF4-FFF2-40B4-BE49-F238E27FC236}">
                    <a16:creationId xmlns:a16="http://schemas.microsoft.com/office/drawing/2014/main" xmlns="" id="{BA9D130E-B0BE-4B44-AF2C-37D6BEAAA52A}"/>
                  </a:ext>
                </a:extLst>
              </p:cNvPr>
              <p:cNvSpPr>
                <a:spLocks noChangeArrowheads="1"/>
              </p:cNvSpPr>
              <p:nvPr/>
            </p:nvSpPr>
            <p:spPr bwMode="auto">
              <a:xfrm>
                <a:off x="3727451" y="38322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47" name="Rectangle 174">
                <a:extLst>
                  <a:ext uri="{FF2B5EF4-FFF2-40B4-BE49-F238E27FC236}">
                    <a16:creationId xmlns:a16="http://schemas.microsoft.com/office/drawing/2014/main" xmlns="" id="{8D2D0547-0FB8-438E-9806-D951B5C60892}"/>
                  </a:ext>
                </a:extLst>
              </p:cNvPr>
              <p:cNvSpPr>
                <a:spLocks noChangeArrowheads="1"/>
              </p:cNvSpPr>
              <p:nvPr/>
            </p:nvSpPr>
            <p:spPr bwMode="auto">
              <a:xfrm>
                <a:off x="3749676" y="38766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48" name="Rectangle 175">
                <a:extLst>
                  <a:ext uri="{FF2B5EF4-FFF2-40B4-BE49-F238E27FC236}">
                    <a16:creationId xmlns:a16="http://schemas.microsoft.com/office/drawing/2014/main" xmlns="" id="{B3985A1C-4728-4724-BECE-25352F27A843}"/>
                  </a:ext>
                </a:extLst>
              </p:cNvPr>
              <p:cNvSpPr>
                <a:spLocks noChangeArrowheads="1"/>
              </p:cNvSpPr>
              <p:nvPr/>
            </p:nvSpPr>
            <p:spPr bwMode="auto">
              <a:xfrm>
                <a:off x="3790951" y="39274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49" name="Rectangle 176">
                <a:extLst>
                  <a:ext uri="{FF2B5EF4-FFF2-40B4-BE49-F238E27FC236}">
                    <a16:creationId xmlns:a16="http://schemas.microsoft.com/office/drawing/2014/main" xmlns="" id="{2CC27F93-5CBC-470C-96C8-7B570B42D79D}"/>
                  </a:ext>
                </a:extLst>
              </p:cNvPr>
              <p:cNvSpPr>
                <a:spLocks noChangeArrowheads="1"/>
              </p:cNvSpPr>
              <p:nvPr/>
            </p:nvSpPr>
            <p:spPr bwMode="auto">
              <a:xfrm>
                <a:off x="3813176" y="39782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50" name="Rectangle 177">
                <a:extLst>
                  <a:ext uri="{FF2B5EF4-FFF2-40B4-BE49-F238E27FC236}">
                    <a16:creationId xmlns:a16="http://schemas.microsoft.com/office/drawing/2014/main" xmlns="" id="{66DC41C2-076B-42D9-832E-639B25B427AF}"/>
                  </a:ext>
                </a:extLst>
              </p:cNvPr>
              <p:cNvSpPr>
                <a:spLocks noChangeArrowheads="1"/>
              </p:cNvSpPr>
              <p:nvPr/>
            </p:nvSpPr>
            <p:spPr bwMode="auto">
              <a:xfrm>
                <a:off x="3933826" y="40322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51" name="Rectangle 178">
                <a:extLst>
                  <a:ext uri="{FF2B5EF4-FFF2-40B4-BE49-F238E27FC236}">
                    <a16:creationId xmlns:a16="http://schemas.microsoft.com/office/drawing/2014/main" xmlns="" id="{047FF193-AB06-4225-B5C5-4D12ACA570F0}"/>
                  </a:ext>
                </a:extLst>
              </p:cNvPr>
              <p:cNvSpPr>
                <a:spLocks noChangeArrowheads="1"/>
              </p:cNvSpPr>
              <p:nvPr/>
            </p:nvSpPr>
            <p:spPr bwMode="auto">
              <a:xfrm>
                <a:off x="4006851" y="40322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52" name="Rectangle 179">
                <a:extLst>
                  <a:ext uri="{FF2B5EF4-FFF2-40B4-BE49-F238E27FC236}">
                    <a16:creationId xmlns:a16="http://schemas.microsoft.com/office/drawing/2014/main" xmlns="" id="{0969001A-7CB1-4578-ABFA-5D85682AD096}"/>
                  </a:ext>
                </a:extLst>
              </p:cNvPr>
              <p:cNvSpPr>
                <a:spLocks noChangeArrowheads="1"/>
              </p:cNvSpPr>
              <p:nvPr/>
            </p:nvSpPr>
            <p:spPr bwMode="auto">
              <a:xfrm>
                <a:off x="4022726" y="4073525"/>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53" name="Rectangle 180">
                <a:extLst>
                  <a:ext uri="{FF2B5EF4-FFF2-40B4-BE49-F238E27FC236}">
                    <a16:creationId xmlns:a16="http://schemas.microsoft.com/office/drawing/2014/main" xmlns="" id="{83E07D58-6148-46AD-BFB0-731ADCB70E4F}"/>
                  </a:ext>
                </a:extLst>
              </p:cNvPr>
              <p:cNvSpPr>
                <a:spLocks noChangeArrowheads="1"/>
              </p:cNvSpPr>
              <p:nvPr/>
            </p:nvSpPr>
            <p:spPr bwMode="auto">
              <a:xfrm>
                <a:off x="4187826" y="407352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54" name="Rectangle 181">
                <a:extLst>
                  <a:ext uri="{FF2B5EF4-FFF2-40B4-BE49-F238E27FC236}">
                    <a16:creationId xmlns:a16="http://schemas.microsoft.com/office/drawing/2014/main" xmlns="" id="{8D56C180-59CE-4787-9BDF-A85FE5FF4107}"/>
                  </a:ext>
                </a:extLst>
              </p:cNvPr>
              <p:cNvSpPr>
                <a:spLocks noChangeArrowheads="1"/>
              </p:cNvSpPr>
              <p:nvPr/>
            </p:nvSpPr>
            <p:spPr bwMode="auto">
              <a:xfrm>
                <a:off x="4191001" y="41338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55" name="Rectangle 182">
                <a:extLst>
                  <a:ext uri="{FF2B5EF4-FFF2-40B4-BE49-F238E27FC236}">
                    <a16:creationId xmlns:a16="http://schemas.microsoft.com/office/drawing/2014/main" xmlns="" id="{68B60793-FD3E-487A-A7AE-D77918809FB7}"/>
                  </a:ext>
                </a:extLst>
              </p:cNvPr>
              <p:cNvSpPr>
                <a:spLocks noChangeArrowheads="1"/>
              </p:cNvSpPr>
              <p:nvPr/>
            </p:nvSpPr>
            <p:spPr bwMode="auto">
              <a:xfrm>
                <a:off x="4276726" y="41338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56" name="Rectangle 183">
                <a:extLst>
                  <a:ext uri="{FF2B5EF4-FFF2-40B4-BE49-F238E27FC236}">
                    <a16:creationId xmlns:a16="http://schemas.microsoft.com/office/drawing/2014/main" xmlns="" id="{84BD0530-4076-4121-B438-ED240D6A6B09}"/>
                  </a:ext>
                </a:extLst>
              </p:cNvPr>
              <p:cNvSpPr>
                <a:spLocks noChangeArrowheads="1"/>
              </p:cNvSpPr>
              <p:nvPr/>
            </p:nvSpPr>
            <p:spPr bwMode="auto">
              <a:xfrm>
                <a:off x="4276726" y="42354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57" name="Rectangle 184">
                <a:extLst>
                  <a:ext uri="{FF2B5EF4-FFF2-40B4-BE49-F238E27FC236}">
                    <a16:creationId xmlns:a16="http://schemas.microsoft.com/office/drawing/2014/main" xmlns="" id="{121D04CF-B8ED-43AC-B951-9024322E805D}"/>
                  </a:ext>
                </a:extLst>
              </p:cNvPr>
              <p:cNvSpPr>
                <a:spLocks noChangeArrowheads="1"/>
              </p:cNvSpPr>
              <p:nvPr/>
            </p:nvSpPr>
            <p:spPr bwMode="auto">
              <a:xfrm>
                <a:off x="4308476" y="42926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58" name="Rectangle 185">
                <a:extLst>
                  <a:ext uri="{FF2B5EF4-FFF2-40B4-BE49-F238E27FC236}">
                    <a16:creationId xmlns:a16="http://schemas.microsoft.com/office/drawing/2014/main" xmlns="" id="{600330D2-58B9-4304-9209-B84754EB1377}"/>
                  </a:ext>
                </a:extLst>
              </p:cNvPr>
              <p:cNvSpPr>
                <a:spLocks noChangeArrowheads="1"/>
              </p:cNvSpPr>
              <p:nvPr/>
            </p:nvSpPr>
            <p:spPr bwMode="auto">
              <a:xfrm>
                <a:off x="4321176" y="434975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59" name="Rectangle 186">
                <a:extLst>
                  <a:ext uri="{FF2B5EF4-FFF2-40B4-BE49-F238E27FC236}">
                    <a16:creationId xmlns:a16="http://schemas.microsoft.com/office/drawing/2014/main" xmlns="" id="{0BC1343D-BDF3-4F77-9731-30FCD1DC0F4E}"/>
                  </a:ext>
                </a:extLst>
              </p:cNvPr>
              <p:cNvSpPr>
                <a:spLocks noChangeArrowheads="1"/>
              </p:cNvSpPr>
              <p:nvPr/>
            </p:nvSpPr>
            <p:spPr bwMode="auto">
              <a:xfrm>
                <a:off x="4337051" y="440372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60" name="Rectangle 187">
                <a:extLst>
                  <a:ext uri="{FF2B5EF4-FFF2-40B4-BE49-F238E27FC236}">
                    <a16:creationId xmlns:a16="http://schemas.microsoft.com/office/drawing/2014/main" xmlns="" id="{36B5E8BE-86E2-4FA1-9B6E-DE19CA9006B9}"/>
                  </a:ext>
                </a:extLst>
              </p:cNvPr>
              <p:cNvSpPr>
                <a:spLocks noChangeArrowheads="1"/>
              </p:cNvSpPr>
              <p:nvPr/>
            </p:nvSpPr>
            <p:spPr bwMode="auto">
              <a:xfrm>
                <a:off x="4346576" y="44577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61" name="Rectangle 188">
                <a:extLst>
                  <a:ext uri="{FF2B5EF4-FFF2-40B4-BE49-F238E27FC236}">
                    <a16:creationId xmlns:a16="http://schemas.microsoft.com/office/drawing/2014/main" xmlns="" id="{20FB8BE8-A692-4DFB-A4C4-3DB05CBC40EF}"/>
                  </a:ext>
                </a:extLst>
              </p:cNvPr>
              <p:cNvSpPr>
                <a:spLocks noChangeArrowheads="1"/>
              </p:cNvSpPr>
              <p:nvPr/>
            </p:nvSpPr>
            <p:spPr bwMode="auto">
              <a:xfrm>
                <a:off x="4365626" y="451167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62" name="Rectangle 189">
                <a:extLst>
                  <a:ext uri="{FF2B5EF4-FFF2-40B4-BE49-F238E27FC236}">
                    <a16:creationId xmlns:a16="http://schemas.microsoft.com/office/drawing/2014/main" xmlns="" id="{1E9823C9-743B-4390-8F84-DA5A7B9E2CAD}"/>
                  </a:ext>
                </a:extLst>
              </p:cNvPr>
              <p:cNvSpPr>
                <a:spLocks noChangeArrowheads="1"/>
              </p:cNvSpPr>
              <p:nvPr/>
            </p:nvSpPr>
            <p:spPr bwMode="auto">
              <a:xfrm>
                <a:off x="4384676" y="45656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63" name="Rectangle 190">
                <a:extLst>
                  <a:ext uri="{FF2B5EF4-FFF2-40B4-BE49-F238E27FC236}">
                    <a16:creationId xmlns:a16="http://schemas.microsoft.com/office/drawing/2014/main" xmlns="" id="{03A6AA24-1793-40C8-81A4-03C41586E66B}"/>
                  </a:ext>
                </a:extLst>
              </p:cNvPr>
              <p:cNvSpPr>
                <a:spLocks noChangeArrowheads="1"/>
              </p:cNvSpPr>
              <p:nvPr/>
            </p:nvSpPr>
            <p:spPr bwMode="auto">
              <a:xfrm>
                <a:off x="4422776" y="45656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64" name="Rectangle 191">
                <a:extLst>
                  <a:ext uri="{FF2B5EF4-FFF2-40B4-BE49-F238E27FC236}">
                    <a16:creationId xmlns:a16="http://schemas.microsoft.com/office/drawing/2014/main" xmlns="" id="{077064FE-6D46-461F-8B9A-F663E544F7B3}"/>
                  </a:ext>
                </a:extLst>
              </p:cNvPr>
              <p:cNvSpPr>
                <a:spLocks noChangeArrowheads="1"/>
              </p:cNvSpPr>
              <p:nvPr/>
            </p:nvSpPr>
            <p:spPr bwMode="auto">
              <a:xfrm>
                <a:off x="4425951" y="467360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65" name="Rectangle 192">
                <a:extLst>
                  <a:ext uri="{FF2B5EF4-FFF2-40B4-BE49-F238E27FC236}">
                    <a16:creationId xmlns:a16="http://schemas.microsoft.com/office/drawing/2014/main" xmlns="" id="{6BC5110C-E732-4016-8AA9-D9308599DC40}"/>
                  </a:ext>
                </a:extLst>
              </p:cNvPr>
              <p:cNvSpPr>
                <a:spLocks noChangeArrowheads="1"/>
              </p:cNvSpPr>
              <p:nvPr/>
            </p:nvSpPr>
            <p:spPr bwMode="auto">
              <a:xfrm>
                <a:off x="4511676" y="47275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66" name="Rectangle 193">
                <a:extLst>
                  <a:ext uri="{FF2B5EF4-FFF2-40B4-BE49-F238E27FC236}">
                    <a16:creationId xmlns:a16="http://schemas.microsoft.com/office/drawing/2014/main" xmlns="" id="{5CB85212-53AC-427A-B679-F41CC96C19B2}"/>
                  </a:ext>
                </a:extLst>
              </p:cNvPr>
              <p:cNvSpPr>
                <a:spLocks noChangeArrowheads="1"/>
              </p:cNvSpPr>
              <p:nvPr/>
            </p:nvSpPr>
            <p:spPr bwMode="auto">
              <a:xfrm>
                <a:off x="4587876" y="477520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67" name="Rectangle 194">
                <a:extLst>
                  <a:ext uri="{FF2B5EF4-FFF2-40B4-BE49-F238E27FC236}">
                    <a16:creationId xmlns:a16="http://schemas.microsoft.com/office/drawing/2014/main" xmlns="" id="{7561C0E0-1D41-4A1E-98F1-7BF8201E33CF}"/>
                  </a:ext>
                </a:extLst>
              </p:cNvPr>
              <p:cNvSpPr>
                <a:spLocks noChangeArrowheads="1"/>
              </p:cNvSpPr>
              <p:nvPr/>
            </p:nvSpPr>
            <p:spPr bwMode="auto">
              <a:xfrm>
                <a:off x="4622801" y="48355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68" name="Rectangle 195">
                <a:extLst>
                  <a:ext uri="{FF2B5EF4-FFF2-40B4-BE49-F238E27FC236}">
                    <a16:creationId xmlns:a16="http://schemas.microsoft.com/office/drawing/2014/main" xmlns="" id="{6DDEA6C1-B231-43F8-BFE6-61493509C3E0}"/>
                  </a:ext>
                </a:extLst>
              </p:cNvPr>
              <p:cNvSpPr>
                <a:spLocks noChangeArrowheads="1"/>
              </p:cNvSpPr>
              <p:nvPr/>
            </p:nvSpPr>
            <p:spPr bwMode="auto">
              <a:xfrm>
                <a:off x="4711701" y="48863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69" name="Rectangle 196">
                <a:extLst>
                  <a:ext uri="{FF2B5EF4-FFF2-40B4-BE49-F238E27FC236}">
                    <a16:creationId xmlns:a16="http://schemas.microsoft.com/office/drawing/2014/main" xmlns="" id="{83C46FA5-FA2C-42B4-8F29-7B829B866EBF}"/>
                  </a:ext>
                </a:extLst>
              </p:cNvPr>
              <p:cNvSpPr>
                <a:spLocks noChangeArrowheads="1"/>
              </p:cNvSpPr>
              <p:nvPr/>
            </p:nvSpPr>
            <p:spPr bwMode="auto">
              <a:xfrm>
                <a:off x="4819651" y="494665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70" name="Rectangle 197">
                <a:extLst>
                  <a:ext uri="{FF2B5EF4-FFF2-40B4-BE49-F238E27FC236}">
                    <a16:creationId xmlns:a16="http://schemas.microsoft.com/office/drawing/2014/main" xmlns="" id="{DE8B75B8-9FD7-47C2-8046-E776B2474A73}"/>
                  </a:ext>
                </a:extLst>
              </p:cNvPr>
              <p:cNvSpPr>
                <a:spLocks noChangeArrowheads="1"/>
              </p:cNvSpPr>
              <p:nvPr/>
            </p:nvSpPr>
            <p:spPr bwMode="auto">
              <a:xfrm>
                <a:off x="4946651" y="49974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71" name="Rectangle 198">
                <a:extLst>
                  <a:ext uri="{FF2B5EF4-FFF2-40B4-BE49-F238E27FC236}">
                    <a16:creationId xmlns:a16="http://schemas.microsoft.com/office/drawing/2014/main" xmlns="" id="{ED9D2E62-9861-448D-AB43-006F42BBFBC9}"/>
                  </a:ext>
                </a:extLst>
              </p:cNvPr>
              <p:cNvSpPr>
                <a:spLocks noChangeArrowheads="1"/>
              </p:cNvSpPr>
              <p:nvPr/>
            </p:nvSpPr>
            <p:spPr bwMode="auto">
              <a:xfrm>
                <a:off x="5753101" y="5051425"/>
                <a:ext cx="58738"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72" name="Rectangle 199">
                <a:extLst>
                  <a:ext uri="{FF2B5EF4-FFF2-40B4-BE49-F238E27FC236}">
                    <a16:creationId xmlns:a16="http://schemas.microsoft.com/office/drawing/2014/main" xmlns="" id="{6F085A5A-F772-40D2-AA50-ECA3BB86E518}"/>
                  </a:ext>
                </a:extLst>
              </p:cNvPr>
              <p:cNvSpPr>
                <a:spLocks noChangeArrowheads="1"/>
              </p:cNvSpPr>
              <p:nvPr/>
            </p:nvSpPr>
            <p:spPr bwMode="auto">
              <a:xfrm>
                <a:off x="6081713" y="5051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73" name="Rectangle 200">
                <a:extLst>
                  <a:ext uri="{FF2B5EF4-FFF2-40B4-BE49-F238E27FC236}">
                    <a16:creationId xmlns:a16="http://schemas.microsoft.com/office/drawing/2014/main" xmlns="" id="{2600861B-EF7B-4FEE-AEC7-C06D9ADABBD4}"/>
                  </a:ext>
                </a:extLst>
              </p:cNvPr>
              <p:cNvSpPr>
                <a:spLocks noChangeArrowheads="1"/>
              </p:cNvSpPr>
              <p:nvPr/>
            </p:nvSpPr>
            <p:spPr bwMode="auto">
              <a:xfrm>
                <a:off x="6370638" y="505142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74" name="Rectangle 201">
                <a:extLst>
                  <a:ext uri="{FF2B5EF4-FFF2-40B4-BE49-F238E27FC236}">
                    <a16:creationId xmlns:a16="http://schemas.microsoft.com/office/drawing/2014/main" xmlns="" id="{5DE52E2C-55F5-4021-9A6A-1AAC45B8D2DB}"/>
                  </a:ext>
                </a:extLst>
              </p:cNvPr>
              <p:cNvSpPr>
                <a:spLocks noChangeArrowheads="1"/>
              </p:cNvSpPr>
              <p:nvPr/>
            </p:nvSpPr>
            <p:spPr bwMode="auto">
              <a:xfrm>
                <a:off x="6472238" y="5051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p>
            </p:txBody>
          </p:sp>
          <p:sp>
            <p:nvSpPr>
              <p:cNvPr id="5275" name="Freeform 202">
                <a:extLst>
                  <a:ext uri="{FF2B5EF4-FFF2-40B4-BE49-F238E27FC236}">
                    <a16:creationId xmlns:a16="http://schemas.microsoft.com/office/drawing/2014/main" xmlns="" id="{EB58FF7E-6A09-44E3-95B4-F2310F2306F0}"/>
                  </a:ext>
                </a:extLst>
              </p:cNvPr>
              <p:cNvSpPr>
                <a:spLocks/>
              </p:cNvSpPr>
              <p:nvPr/>
            </p:nvSpPr>
            <p:spPr bwMode="auto">
              <a:xfrm>
                <a:off x="1538288" y="2159000"/>
                <a:ext cx="4965700" cy="2911475"/>
              </a:xfrm>
              <a:custGeom>
                <a:avLst/>
                <a:gdLst>
                  <a:gd name="T0" fmla="*/ 38 w 3128"/>
                  <a:gd name="T1" fmla="*/ 0 h 1834"/>
                  <a:gd name="T2" fmla="*/ 60 w 3128"/>
                  <a:gd name="T3" fmla="*/ 36 h 1834"/>
                  <a:gd name="T4" fmla="*/ 88 w 3128"/>
                  <a:gd name="T5" fmla="*/ 70 h 1834"/>
                  <a:gd name="T6" fmla="*/ 138 w 3128"/>
                  <a:gd name="T7" fmla="*/ 82 h 1834"/>
                  <a:gd name="T8" fmla="*/ 154 w 3128"/>
                  <a:gd name="T9" fmla="*/ 110 h 1834"/>
                  <a:gd name="T10" fmla="*/ 194 w 3128"/>
                  <a:gd name="T11" fmla="*/ 150 h 1834"/>
                  <a:gd name="T12" fmla="*/ 228 w 3128"/>
                  <a:gd name="T13" fmla="*/ 164 h 1834"/>
                  <a:gd name="T14" fmla="*/ 282 w 3128"/>
                  <a:gd name="T15" fmla="*/ 186 h 1834"/>
                  <a:gd name="T16" fmla="*/ 362 w 3128"/>
                  <a:gd name="T17" fmla="*/ 208 h 1834"/>
                  <a:gd name="T18" fmla="*/ 382 w 3128"/>
                  <a:gd name="T19" fmla="*/ 262 h 1834"/>
                  <a:gd name="T20" fmla="*/ 390 w 3128"/>
                  <a:gd name="T21" fmla="*/ 278 h 1834"/>
                  <a:gd name="T22" fmla="*/ 416 w 3128"/>
                  <a:gd name="T23" fmla="*/ 314 h 1834"/>
                  <a:gd name="T24" fmla="*/ 428 w 3128"/>
                  <a:gd name="T25" fmla="*/ 340 h 1834"/>
                  <a:gd name="T26" fmla="*/ 434 w 3128"/>
                  <a:gd name="T27" fmla="*/ 384 h 1834"/>
                  <a:gd name="T28" fmla="*/ 442 w 3128"/>
                  <a:gd name="T29" fmla="*/ 424 h 1834"/>
                  <a:gd name="T30" fmla="*/ 486 w 3128"/>
                  <a:gd name="T31" fmla="*/ 450 h 1834"/>
                  <a:gd name="T32" fmla="*/ 494 w 3128"/>
                  <a:gd name="T33" fmla="*/ 472 h 1834"/>
                  <a:gd name="T34" fmla="*/ 674 w 3128"/>
                  <a:gd name="T35" fmla="*/ 492 h 1834"/>
                  <a:gd name="T36" fmla="*/ 806 w 3128"/>
                  <a:gd name="T37" fmla="*/ 520 h 1834"/>
                  <a:gd name="T38" fmla="*/ 826 w 3128"/>
                  <a:gd name="T39" fmla="*/ 540 h 1834"/>
                  <a:gd name="T40" fmla="*/ 852 w 3128"/>
                  <a:gd name="T41" fmla="*/ 568 h 1834"/>
                  <a:gd name="T42" fmla="*/ 860 w 3128"/>
                  <a:gd name="T43" fmla="*/ 620 h 1834"/>
                  <a:gd name="T44" fmla="*/ 886 w 3128"/>
                  <a:gd name="T45" fmla="*/ 642 h 1834"/>
                  <a:gd name="T46" fmla="*/ 916 w 3128"/>
                  <a:gd name="T47" fmla="*/ 700 h 1834"/>
                  <a:gd name="T48" fmla="*/ 942 w 3128"/>
                  <a:gd name="T49" fmla="*/ 752 h 1834"/>
                  <a:gd name="T50" fmla="*/ 1016 w 3128"/>
                  <a:gd name="T51" fmla="*/ 778 h 1834"/>
                  <a:gd name="T52" fmla="*/ 1050 w 3128"/>
                  <a:gd name="T53" fmla="*/ 810 h 1834"/>
                  <a:gd name="T54" fmla="*/ 1094 w 3128"/>
                  <a:gd name="T55" fmla="*/ 836 h 1834"/>
                  <a:gd name="T56" fmla="*/ 1148 w 3128"/>
                  <a:gd name="T57" fmla="*/ 858 h 1834"/>
                  <a:gd name="T58" fmla="*/ 1228 w 3128"/>
                  <a:gd name="T59" fmla="*/ 892 h 1834"/>
                  <a:gd name="T60" fmla="*/ 1255 w 3128"/>
                  <a:gd name="T61" fmla="*/ 924 h 1834"/>
                  <a:gd name="T62" fmla="*/ 1269 w 3128"/>
                  <a:gd name="T63" fmla="*/ 960 h 1834"/>
                  <a:gd name="T64" fmla="*/ 1365 w 3128"/>
                  <a:gd name="T65" fmla="*/ 1010 h 1834"/>
                  <a:gd name="T66" fmla="*/ 1397 w 3128"/>
                  <a:gd name="T67" fmla="*/ 1038 h 1834"/>
                  <a:gd name="T68" fmla="*/ 1405 w 3128"/>
                  <a:gd name="T69" fmla="*/ 1074 h 1834"/>
                  <a:gd name="T70" fmla="*/ 1435 w 3128"/>
                  <a:gd name="T71" fmla="*/ 1100 h 1834"/>
                  <a:gd name="T72" fmla="*/ 1449 w 3128"/>
                  <a:gd name="T73" fmla="*/ 1132 h 1834"/>
                  <a:gd name="T74" fmla="*/ 1523 w 3128"/>
                  <a:gd name="T75" fmla="*/ 1162 h 1834"/>
                  <a:gd name="T76" fmla="*/ 1577 w 3128"/>
                  <a:gd name="T77" fmla="*/ 1190 h 1834"/>
                  <a:gd name="T78" fmla="*/ 1689 w 3128"/>
                  <a:gd name="T79" fmla="*/ 1226 h 1834"/>
                  <a:gd name="T80" fmla="*/ 1743 w 3128"/>
                  <a:gd name="T81" fmla="*/ 1258 h 1834"/>
                  <a:gd name="T82" fmla="*/ 1761 w 3128"/>
                  <a:gd name="T83" fmla="*/ 1326 h 1834"/>
                  <a:gd name="T84" fmla="*/ 1769 w 3128"/>
                  <a:gd name="T85" fmla="*/ 1362 h 1834"/>
                  <a:gd name="T86" fmla="*/ 1777 w 3128"/>
                  <a:gd name="T87" fmla="*/ 1396 h 1834"/>
                  <a:gd name="T88" fmla="*/ 1789 w 3128"/>
                  <a:gd name="T89" fmla="*/ 1436 h 1834"/>
                  <a:gd name="T90" fmla="*/ 1797 w 3128"/>
                  <a:gd name="T91" fmla="*/ 1470 h 1834"/>
                  <a:gd name="T92" fmla="*/ 1805 w 3128"/>
                  <a:gd name="T93" fmla="*/ 1498 h 1834"/>
                  <a:gd name="T94" fmla="*/ 1837 w 3128"/>
                  <a:gd name="T95" fmla="*/ 1534 h 1834"/>
                  <a:gd name="T96" fmla="*/ 1887 w 3128"/>
                  <a:gd name="T97" fmla="*/ 1598 h 1834"/>
                  <a:gd name="T98" fmla="*/ 1931 w 3128"/>
                  <a:gd name="T99" fmla="*/ 1632 h 1834"/>
                  <a:gd name="T100" fmla="*/ 1957 w 3128"/>
                  <a:gd name="T101" fmla="*/ 1668 h 1834"/>
                  <a:gd name="T102" fmla="*/ 2013 w 3128"/>
                  <a:gd name="T103" fmla="*/ 1698 h 1834"/>
                  <a:gd name="T104" fmla="*/ 2083 w 3128"/>
                  <a:gd name="T105" fmla="*/ 1732 h 1834"/>
                  <a:gd name="T106" fmla="*/ 2165 w 3128"/>
                  <a:gd name="T107" fmla="*/ 1766 h 1834"/>
                  <a:gd name="T108" fmla="*/ 2673 w 3128"/>
                  <a:gd name="T109" fmla="*/ 1800 h 1834"/>
                  <a:gd name="T110" fmla="*/ 3128 w 3128"/>
                  <a:gd name="T111" fmla="*/ 1834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8" h="1834">
                    <a:moveTo>
                      <a:pt x="0" y="0"/>
                    </a:moveTo>
                    <a:lnTo>
                      <a:pt x="38" y="0"/>
                    </a:lnTo>
                    <a:lnTo>
                      <a:pt x="38" y="36"/>
                    </a:lnTo>
                    <a:lnTo>
                      <a:pt x="60" y="36"/>
                    </a:lnTo>
                    <a:lnTo>
                      <a:pt x="60" y="70"/>
                    </a:lnTo>
                    <a:lnTo>
                      <a:pt x="88" y="70"/>
                    </a:lnTo>
                    <a:lnTo>
                      <a:pt x="88" y="82"/>
                    </a:lnTo>
                    <a:lnTo>
                      <a:pt x="138" y="82"/>
                    </a:lnTo>
                    <a:lnTo>
                      <a:pt x="138" y="110"/>
                    </a:lnTo>
                    <a:lnTo>
                      <a:pt x="154" y="110"/>
                    </a:lnTo>
                    <a:lnTo>
                      <a:pt x="154" y="150"/>
                    </a:lnTo>
                    <a:lnTo>
                      <a:pt x="194" y="150"/>
                    </a:lnTo>
                    <a:lnTo>
                      <a:pt x="194" y="164"/>
                    </a:lnTo>
                    <a:lnTo>
                      <a:pt x="228" y="164"/>
                    </a:lnTo>
                    <a:lnTo>
                      <a:pt x="228" y="186"/>
                    </a:lnTo>
                    <a:lnTo>
                      <a:pt x="282" y="186"/>
                    </a:lnTo>
                    <a:lnTo>
                      <a:pt x="282" y="208"/>
                    </a:lnTo>
                    <a:lnTo>
                      <a:pt x="362" y="208"/>
                    </a:lnTo>
                    <a:lnTo>
                      <a:pt x="362" y="262"/>
                    </a:lnTo>
                    <a:lnTo>
                      <a:pt x="382" y="262"/>
                    </a:lnTo>
                    <a:lnTo>
                      <a:pt x="382" y="278"/>
                    </a:lnTo>
                    <a:lnTo>
                      <a:pt x="390" y="278"/>
                    </a:lnTo>
                    <a:lnTo>
                      <a:pt x="390" y="314"/>
                    </a:lnTo>
                    <a:lnTo>
                      <a:pt x="416" y="314"/>
                    </a:lnTo>
                    <a:lnTo>
                      <a:pt x="416" y="340"/>
                    </a:lnTo>
                    <a:lnTo>
                      <a:pt x="428" y="340"/>
                    </a:lnTo>
                    <a:lnTo>
                      <a:pt x="428" y="384"/>
                    </a:lnTo>
                    <a:lnTo>
                      <a:pt x="434" y="384"/>
                    </a:lnTo>
                    <a:lnTo>
                      <a:pt x="434" y="424"/>
                    </a:lnTo>
                    <a:lnTo>
                      <a:pt x="442" y="424"/>
                    </a:lnTo>
                    <a:lnTo>
                      <a:pt x="442" y="450"/>
                    </a:lnTo>
                    <a:lnTo>
                      <a:pt x="486" y="450"/>
                    </a:lnTo>
                    <a:lnTo>
                      <a:pt x="486" y="472"/>
                    </a:lnTo>
                    <a:lnTo>
                      <a:pt x="494" y="472"/>
                    </a:lnTo>
                    <a:lnTo>
                      <a:pt x="494" y="492"/>
                    </a:lnTo>
                    <a:lnTo>
                      <a:pt x="674" y="492"/>
                    </a:lnTo>
                    <a:lnTo>
                      <a:pt x="674" y="520"/>
                    </a:lnTo>
                    <a:lnTo>
                      <a:pt x="806" y="520"/>
                    </a:lnTo>
                    <a:lnTo>
                      <a:pt x="806" y="540"/>
                    </a:lnTo>
                    <a:lnTo>
                      <a:pt x="826" y="540"/>
                    </a:lnTo>
                    <a:lnTo>
                      <a:pt x="826" y="568"/>
                    </a:lnTo>
                    <a:lnTo>
                      <a:pt x="852" y="568"/>
                    </a:lnTo>
                    <a:lnTo>
                      <a:pt x="852" y="620"/>
                    </a:lnTo>
                    <a:lnTo>
                      <a:pt x="860" y="620"/>
                    </a:lnTo>
                    <a:lnTo>
                      <a:pt x="860" y="642"/>
                    </a:lnTo>
                    <a:lnTo>
                      <a:pt x="886" y="642"/>
                    </a:lnTo>
                    <a:lnTo>
                      <a:pt x="886" y="700"/>
                    </a:lnTo>
                    <a:lnTo>
                      <a:pt x="916" y="700"/>
                    </a:lnTo>
                    <a:lnTo>
                      <a:pt x="916" y="752"/>
                    </a:lnTo>
                    <a:lnTo>
                      <a:pt x="942" y="752"/>
                    </a:lnTo>
                    <a:lnTo>
                      <a:pt x="942" y="778"/>
                    </a:lnTo>
                    <a:lnTo>
                      <a:pt x="1016" y="778"/>
                    </a:lnTo>
                    <a:lnTo>
                      <a:pt x="1016" y="810"/>
                    </a:lnTo>
                    <a:lnTo>
                      <a:pt x="1050" y="810"/>
                    </a:lnTo>
                    <a:lnTo>
                      <a:pt x="1050" y="836"/>
                    </a:lnTo>
                    <a:lnTo>
                      <a:pt x="1094" y="836"/>
                    </a:lnTo>
                    <a:lnTo>
                      <a:pt x="1094" y="858"/>
                    </a:lnTo>
                    <a:lnTo>
                      <a:pt x="1148" y="858"/>
                    </a:lnTo>
                    <a:lnTo>
                      <a:pt x="1148" y="892"/>
                    </a:lnTo>
                    <a:lnTo>
                      <a:pt x="1228" y="892"/>
                    </a:lnTo>
                    <a:lnTo>
                      <a:pt x="1228" y="924"/>
                    </a:lnTo>
                    <a:lnTo>
                      <a:pt x="1255" y="924"/>
                    </a:lnTo>
                    <a:lnTo>
                      <a:pt x="1255" y="960"/>
                    </a:lnTo>
                    <a:lnTo>
                      <a:pt x="1269" y="960"/>
                    </a:lnTo>
                    <a:lnTo>
                      <a:pt x="1269" y="1010"/>
                    </a:lnTo>
                    <a:lnTo>
                      <a:pt x="1365" y="1010"/>
                    </a:lnTo>
                    <a:lnTo>
                      <a:pt x="1365" y="1038"/>
                    </a:lnTo>
                    <a:lnTo>
                      <a:pt x="1397" y="1038"/>
                    </a:lnTo>
                    <a:lnTo>
                      <a:pt x="1397" y="1074"/>
                    </a:lnTo>
                    <a:lnTo>
                      <a:pt x="1405" y="1074"/>
                    </a:lnTo>
                    <a:lnTo>
                      <a:pt x="1405" y="1100"/>
                    </a:lnTo>
                    <a:lnTo>
                      <a:pt x="1435" y="1100"/>
                    </a:lnTo>
                    <a:lnTo>
                      <a:pt x="1435" y="1132"/>
                    </a:lnTo>
                    <a:lnTo>
                      <a:pt x="1449" y="1132"/>
                    </a:lnTo>
                    <a:lnTo>
                      <a:pt x="1449" y="1162"/>
                    </a:lnTo>
                    <a:lnTo>
                      <a:pt x="1523" y="1162"/>
                    </a:lnTo>
                    <a:lnTo>
                      <a:pt x="1523" y="1190"/>
                    </a:lnTo>
                    <a:lnTo>
                      <a:pt x="1577" y="1190"/>
                    </a:lnTo>
                    <a:lnTo>
                      <a:pt x="1577" y="1226"/>
                    </a:lnTo>
                    <a:lnTo>
                      <a:pt x="1689" y="1226"/>
                    </a:lnTo>
                    <a:lnTo>
                      <a:pt x="1689" y="1258"/>
                    </a:lnTo>
                    <a:lnTo>
                      <a:pt x="1743" y="1258"/>
                    </a:lnTo>
                    <a:lnTo>
                      <a:pt x="1743" y="1326"/>
                    </a:lnTo>
                    <a:lnTo>
                      <a:pt x="1761" y="1326"/>
                    </a:lnTo>
                    <a:lnTo>
                      <a:pt x="1761" y="1362"/>
                    </a:lnTo>
                    <a:lnTo>
                      <a:pt x="1769" y="1362"/>
                    </a:lnTo>
                    <a:lnTo>
                      <a:pt x="1769" y="1396"/>
                    </a:lnTo>
                    <a:lnTo>
                      <a:pt x="1777" y="1396"/>
                    </a:lnTo>
                    <a:lnTo>
                      <a:pt x="1777" y="1436"/>
                    </a:lnTo>
                    <a:lnTo>
                      <a:pt x="1789" y="1436"/>
                    </a:lnTo>
                    <a:lnTo>
                      <a:pt x="1789" y="1470"/>
                    </a:lnTo>
                    <a:lnTo>
                      <a:pt x="1797" y="1470"/>
                    </a:lnTo>
                    <a:lnTo>
                      <a:pt x="1797" y="1498"/>
                    </a:lnTo>
                    <a:lnTo>
                      <a:pt x="1805" y="1498"/>
                    </a:lnTo>
                    <a:lnTo>
                      <a:pt x="1805" y="1534"/>
                    </a:lnTo>
                    <a:lnTo>
                      <a:pt x="1837" y="1534"/>
                    </a:lnTo>
                    <a:lnTo>
                      <a:pt x="1837" y="1598"/>
                    </a:lnTo>
                    <a:lnTo>
                      <a:pt x="1887" y="1598"/>
                    </a:lnTo>
                    <a:lnTo>
                      <a:pt x="1887" y="1632"/>
                    </a:lnTo>
                    <a:lnTo>
                      <a:pt x="1931" y="1632"/>
                    </a:lnTo>
                    <a:lnTo>
                      <a:pt x="1931" y="1668"/>
                    </a:lnTo>
                    <a:lnTo>
                      <a:pt x="1957" y="1668"/>
                    </a:lnTo>
                    <a:lnTo>
                      <a:pt x="1957" y="1698"/>
                    </a:lnTo>
                    <a:lnTo>
                      <a:pt x="2013" y="1698"/>
                    </a:lnTo>
                    <a:lnTo>
                      <a:pt x="2013" y="1732"/>
                    </a:lnTo>
                    <a:lnTo>
                      <a:pt x="2083" y="1732"/>
                    </a:lnTo>
                    <a:lnTo>
                      <a:pt x="2083" y="1766"/>
                    </a:lnTo>
                    <a:lnTo>
                      <a:pt x="2165" y="1766"/>
                    </a:lnTo>
                    <a:lnTo>
                      <a:pt x="2165" y="1800"/>
                    </a:lnTo>
                    <a:lnTo>
                      <a:pt x="2673" y="1800"/>
                    </a:lnTo>
                    <a:lnTo>
                      <a:pt x="2673" y="1834"/>
                    </a:lnTo>
                    <a:lnTo>
                      <a:pt x="3128" y="1834"/>
                    </a:ln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grpSp>
      <p:sp>
        <p:nvSpPr>
          <p:cNvPr id="219" name="Rectangle 2"/>
          <p:cNvSpPr>
            <a:spLocks noGrp="1" noChangeArrowheads="1"/>
          </p:cNvSpPr>
          <p:nvPr>
            <p:ph type="title"/>
          </p:nvPr>
        </p:nvSpPr>
        <p:spPr>
          <a:xfrm>
            <a:off x="365124" y="179614"/>
            <a:ext cx="8238945" cy="807720"/>
          </a:xfrm>
        </p:spPr>
        <p:txBody>
          <a:bodyPr/>
          <a:lstStyle/>
          <a:p>
            <a:r>
              <a:rPr lang="fr-FR" dirty="0" smtClean="0"/>
              <a:t>4008: Etude de phase II randomisée de PEGPH20 plus </a:t>
            </a:r>
            <a:br>
              <a:rPr lang="fr-FR" dirty="0" smtClean="0"/>
            </a:br>
            <a:r>
              <a:rPr lang="fr-FR" dirty="0" err="1" smtClean="0"/>
              <a:t>nab-paclitaxel</a:t>
            </a:r>
            <a:r>
              <a:rPr lang="fr-FR" dirty="0" smtClean="0"/>
              <a:t>/</a:t>
            </a:r>
            <a:r>
              <a:rPr lang="fr-FR" dirty="0" err="1" smtClean="0"/>
              <a:t>gemcitabine</a:t>
            </a:r>
            <a:r>
              <a:rPr lang="fr-FR" dirty="0" smtClean="0"/>
              <a:t> (PAG) vs AG chez les patients avec adénocarcinome </a:t>
            </a:r>
            <a:r>
              <a:rPr lang="fr-FR" dirty="0" err="1" smtClean="0"/>
              <a:t>canalaire</a:t>
            </a:r>
            <a:r>
              <a:rPr lang="fr-FR" dirty="0" smtClean="0"/>
              <a:t> pancréatique (ACP) métastatique non </a:t>
            </a:r>
            <a:br>
              <a:rPr lang="fr-FR" dirty="0" smtClean="0"/>
            </a:br>
            <a:r>
              <a:rPr lang="fr-FR" dirty="0" smtClean="0"/>
              <a:t>prétraité – </a:t>
            </a:r>
            <a:r>
              <a:rPr lang="fr-FR" dirty="0" err="1" smtClean="0"/>
              <a:t>Hingorani</a:t>
            </a:r>
            <a:r>
              <a:rPr lang="fr-FR" dirty="0" smtClean="0"/>
              <a:t> SR, et al</a:t>
            </a:r>
            <a:endParaRPr lang="fr-FR" dirty="0"/>
          </a:p>
        </p:txBody>
      </p:sp>
    </p:spTree>
    <p:custDataLst>
      <p:tags r:id="rId1"/>
    </p:custDataLst>
    <p:extLst>
      <p:ext uri="{BB962C8B-B14F-4D97-AF65-F5344CB8AC3E}">
        <p14:creationId xmlns:p14="http://schemas.microsoft.com/office/powerpoint/2010/main" val="4216936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65124" y="1249344"/>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endParaRPr lang="fr-FR" b="1" kern="0" dirty="0"/>
          </a:p>
        </p:txBody>
      </p:sp>
      <p:sp>
        <p:nvSpPr>
          <p:cNvPr id="15" name="Text Placeholder 14"/>
          <p:cNvSpPr>
            <a:spLocks noGrp="1"/>
          </p:cNvSpPr>
          <p:nvPr>
            <p:ph type="body" sz="quarter" idx="11"/>
          </p:nvPr>
        </p:nvSpPr>
        <p:spPr/>
        <p:txBody>
          <a:bodyPr/>
          <a:lstStyle/>
          <a:p>
            <a:r>
              <a:rPr lang="fr-FR" smtClean="0"/>
              <a:t>Hingorani SR, et al. J Clin Oncol 2017;35(Suppl):Abstr 4008</a:t>
            </a:r>
            <a:endParaRPr lang="fr-FR"/>
          </a:p>
        </p:txBody>
      </p:sp>
      <p:sp>
        <p:nvSpPr>
          <p:cNvPr id="9" name="TextBox 8"/>
          <p:cNvSpPr txBox="1"/>
          <p:nvPr/>
        </p:nvSpPr>
        <p:spPr>
          <a:xfrm>
            <a:off x="1710319" y="1510338"/>
            <a:ext cx="6670007" cy="338554"/>
          </a:xfrm>
          <a:prstGeom prst="rect">
            <a:avLst/>
          </a:prstGeom>
          <a:noFill/>
        </p:spPr>
        <p:txBody>
          <a:bodyPr wrap="square" rtlCol="0">
            <a:spAutoFit/>
          </a:bodyPr>
          <a:lstStyle/>
          <a:p>
            <a:pPr algn="ctr"/>
            <a:r>
              <a:rPr lang="fr-FR" sz="1600" b="1" dirty="0" smtClean="0">
                <a:solidFill>
                  <a:srgbClr val="4D4D4D"/>
                </a:solidFill>
              </a:rPr>
              <a:t>SSP dans la population avec AH élevé (étapes 1 et 2 combinées)</a:t>
            </a:r>
            <a:endParaRPr lang="fr-FR" sz="1600" b="1" dirty="0">
              <a:solidFill>
                <a:srgbClr val="4D4D4D"/>
              </a:solidFill>
            </a:endParaRPr>
          </a:p>
        </p:txBody>
      </p:sp>
      <p:sp>
        <p:nvSpPr>
          <p:cNvPr id="7" name="Rectangle 6">
            <a:extLst>
              <a:ext uri="{FF2B5EF4-FFF2-40B4-BE49-F238E27FC236}">
                <a16:creationId xmlns="" xmlns:a16="http://schemas.microsoft.com/office/drawing/2014/main" id="{BD137C8B-E8CF-406E-8012-6FD003F24463}"/>
              </a:ext>
            </a:extLst>
          </p:cNvPr>
          <p:cNvSpPr/>
          <p:nvPr/>
        </p:nvSpPr>
        <p:spPr>
          <a:xfrm>
            <a:off x="361950" y="5617504"/>
            <a:ext cx="8280152" cy="738664"/>
          </a:xfrm>
          <a:prstGeom prst="rect">
            <a:avLst/>
          </a:prstGeom>
        </p:spPr>
        <p:txBody>
          <a:bodyPr wrap="none">
            <a:spAutoFit/>
          </a:bodyPr>
          <a:lstStyle/>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fr-FR" sz="1400" dirty="0" smtClean="0">
                <a:solidFill>
                  <a:srgbClr val="4D4D4D"/>
                </a:solidFill>
              </a:rPr>
              <a:t>N</a:t>
            </a:r>
          </a:p>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fr-FR" sz="1400" dirty="0" smtClean="0">
                <a:solidFill>
                  <a:srgbClr val="4D4D4D"/>
                </a:solidFill>
              </a:rPr>
              <a:t>PAG	49	31	24	18	15	9	4	4	1	0</a:t>
            </a:r>
          </a:p>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fr-FR" sz="1400" dirty="0" smtClean="0">
                <a:solidFill>
                  <a:srgbClr val="4D4D4D"/>
                </a:solidFill>
              </a:rPr>
              <a:t>AG	35	20	11	7	2	1	1	0	0	0</a:t>
            </a:r>
            <a:endParaRPr lang="fr-FR" sz="1400" dirty="0">
              <a:solidFill>
                <a:srgbClr val="4D4D4D"/>
              </a:solidFill>
            </a:endParaRPr>
          </a:p>
        </p:txBody>
      </p:sp>
      <p:graphicFrame>
        <p:nvGraphicFramePr>
          <p:cNvPr id="8" name="Table 7">
            <a:extLst>
              <a:ext uri="{FF2B5EF4-FFF2-40B4-BE49-F238E27FC236}">
                <a16:creationId xmlns="" xmlns:a16="http://schemas.microsoft.com/office/drawing/2014/main" id="{963EBC2A-FC41-4BE4-84CD-CE52223AD6E1}"/>
              </a:ext>
            </a:extLst>
          </p:cNvPr>
          <p:cNvGraphicFramePr>
            <a:graphicFrameLocks noGrp="1"/>
          </p:cNvGraphicFramePr>
          <p:nvPr>
            <p:extLst>
              <p:ext uri="{D42A27DB-BD31-4B8C-83A1-F6EECF244321}">
                <p14:modId xmlns:p14="http://schemas.microsoft.com/office/powerpoint/2010/main" val="382085393"/>
              </p:ext>
            </p:extLst>
          </p:nvPr>
        </p:nvGraphicFramePr>
        <p:xfrm>
          <a:off x="5175568" y="1912005"/>
          <a:ext cx="3528000" cy="1524000"/>
        </p:xfrm>
        <a:graphic>
          <a:graphicData uri="http://schemas.openxmlformats.org/drawingml/2006/table">
            <a:tbl>
              <a:tblPr firstRow="1" bandRow="1">
                <a:tableStyleId>{69012ECD-51FC-41F1-AA8D-1B2483CD663E}</a:tableStyleId>
              </a:tblPr>
              <a:tblGrid>
                <a:gridCol w="1656000">
                  <a:extLst>
                    <a:ext uri="{9D8B030D-6E8A-4147-A177-3AD203B41FA5}">
                      <a16:colId xmlns="" xmlns:a16="http://schemas.microsoft.com/office/drawing/2014/main" val="3881632773"/>
                    </a:ext>
                  </a:extLst>
                </a:gridCol>
                <a:gridCol w="936000">
                  <a:extLst>
                    <a:ext uri="{9D8B030D-6E8A-4147-A177-3AD203B41FA5}">
                      <a16:colId xmlns="" xmlns:a16="http://schemas.microsoft.com/office/drawing/2014/main" val="3319020293"/>
                    </a:ext>
                  </a:extLst>
                </a:gridCol>
                <a:gridCol w="936000">
                  <a:extLst>
                    <a:ext uri="{9D8B030D-6E8A-4147-A177-3AD203B41FA5}">
                      <a16:colId xmlns="" xmlns:a16="http://schemas.microsoft.com/office/drawing/2014/main" val="4165733627"/>
                    </a:ext>
                  </a:extLst>
                </a:gridCol>
              </a:tblGrid>
              <a:tr h="369974">
                <a:tc>
                  <a:txBody>
                    <a:bodyPr/>
                    <a:lstStyle/>
                    <a:p>
                      <a:pPr>
                        <a:lnSpc>
                          <a:spcPts val="1400"/>
                        </a:lnSpc>
                      </a:pPr>
                      <a:endParaRPr lang="en-GB" sz="1400" dirty="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2"/>
                          </a:solidFill>
                        </a:rPr>
                        <a:t>PAG</a:t>
                      </a:r>
                    </a:p>
                    <a:p>
                      <a:pPr algn="ctr">
                        <a:lnSpc>
                          <a:spcPts val="1400"/>
                        </a:lnSpc>
                      </a:pPr>
                      <a:r>
                        <a:rPr lang="en-GB" sz="1400" dirty="0">
                          <a:solidFill>
                            <a:schemeClr val="tx2"/>
                          </a:solidFill>
                        </a:rPr>
                        <a:t>(n=49)</a:t>
                      </a:r>
                    </a:p>
                  </a:txBody>
                  <a:tcPr marL="0" marR="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400"/>
                        </a:lnSpc>
                      </a:pPr>
                      <a:r>
                        <a:rPr lang="en-GB" sz="1400" dirty="0">
                          <a:solidFill>
                            <a:schemeClr val="tx2"/>
                          </a:solidFill>
                        </a:rPr>
                        <a:t>AG</a:t>
                      </a:r>
                    </a:p>
                    <a:p>
                      <a:pPr algn="ctr">
                        <a:lnSpc>
                          <a:spcPts val="1400"/>
                        </a:lnSpc>
                      </a:pPr>
                      <a:r>
                        <a:rPr lang="en-GB" sz="1400" dirty="0">
                          <a:solidFill>
                            <a:schemeClr val="tx2"/>
                          </a:solidFill>
                        </a:rPr>
                        <a:t>(n=35)</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4041767265"/>
                  </a:ext>
                </a:extLst>
              </a:tr>
              <a:tr h="220738">
                <a:tc>
                  <a:txBody>
                    <a:bodyPr/>
                    <a:lstStyle/>
                    <a:p>
                      <a:pPr>
                        <a:lnSpc>
                          <a:spcPts val="1400"/>
                        </a:lnSpc>
                      </a:pPr>
                      <a:r>
                        <a:rPr lang="fr-FR" sz="1400" noProof="0" dirty="0" smtClean="0">
                          <a:solidFill>
                            <a:schemeClr val="tx1"/>
                          </a:solidFill>
                        </a:rPr>
                        <a:t>Evènements</a:t>
                      </a:r>
                      <a:endParaRPr lang="fr-FR" sz="1400" noProof="0" dirty="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1"/>
                          </a:solidFill>
                        </a:rPr>
                        <a:t>24</a:t>
                      </a:r>
                    </a:p>
                  </a:txBody>
                  <a:tcPr marL="0" marR="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1"/>
                          </a:solidFill>
                        </a:rPr>
                        <a:t>19</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778705868"/>
                  </a:ext>
                </a:extLst>
              </a:tr>
              <a:tr h="220738">
                <a:tc>
                  <a:txBody>
                    <a:bodyPr/>
                    <a:lstStyle/>
                    <a:p>
                      <a:pPr>
                        <a:lnSpc>
                          <a:spcPts val="1400"/>
                        </a:lnSpc>
                      </a:pPr>
                      <a:r>
                        <a:rPr lang="fr-FR" sz="1400" noProof="0" dirty="0" smtClean="0">
                          <a:solidFill>
                            <a:schemeClr val="tx1"/>
                          </a:solidFill>
                        </a:rPr>
                        <a:t>SSP médiane, mois</a:t>
                      </a:r>
                      <a:endParaRPr lang="fr-FR" sz="1400" noProof="0" dirty="0">
                        <a:solidFill>
                          <a:schemeClr val="tx1"/>
                        </a:solidFill>
                      </a:endParaRP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smtClean="0">
                          <a:solidFill>
                            <a:schemeClr val="tx1"/>
                          </a:solidFill>
                        </a:rPr>
                        <a:t>9,2</a:t>
                      </a:r>
                      <a:endParaRPr lang="en-GB" sz="1400" dirty="0">
                        <a:solidFill>
                          <a:schemeClr val="tx1"/>
                        </a:solidFill>
                      </a:endParaRP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smtClean="0">
                          <a:solidFill>
                            <a:schemeClr val="tx1"/>
                          </a:solidFill>
                        </a:rPr>
                        <a:t>5,2</a:t>
                      </a:r>
                      <a:endParaRPr lang="en-GB" sz="1400" dirty="0">
                        <a:solidFill>
                          <a:schemeClr val="tx1"/>
                        </a:solidFill>
                      </a:endParaRPr>
                    </a:p>
                  </a:txBody>
                  <a:tcPr marL="0" marR="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4029650153"/>
                  </a:ext>
                </a:extLst>
              </a:tr>
              <a:tr h="220738">
                <a:tc>
                  <a:txBody>
                    <a:bodyPr/>
                    <a:lstStyle/>
                    <a:p>
                      <a:pPr>
                        <a:lnSpc>
                          <a:spcPts val="1400"/>
                        </a:lnSpc>
                      </a:pPr>
                      <a:r>
                        <a:rPr lang="fr-FR" sz="1400" noProof="0" dirty="0" smtClean="0">
                          <a:solidFill>
                            <a:schemeClr val="tx1"/>
                          </a:solidFill>
                        </a:rPr>
                        <a:t>HR (IC95%)</a:t>
                      </a:r>
                      <a:endParaRPr lang="fr-FR" sz="1400" noProof="0" dirty="0">
                        <a:solidFill>
                          <a:schemeClr val="tx1"/>
                        </a:solidFill>
                      </a:endParaRP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gridSpan="2">
                  <a:txBody>
                    <a:bodyPr/>
                    <a:lstStyle/>
                    <a:p>
                      <a:pPr algn="ctr">
                        <a:lnSpc>
                          <a:spcPts val="1400"/>
                        </a:lnSpc>
                      </a:pPr>
                      <a:r>
                        <a:rPr lang="en-GB" sz="1400" dirty="0" smtClean="0">
                          <a:solidFill>
                            <a:schemeClr val="tx1"/>
                          </a:solidFill>
                        </a:rPr>
                        <a:t>0,51 </a:t>
                      </a:r>
                      <a:r>
                        <a:rPr lang="en-GB" sz="1400" dirty="0">
                          <a:solidFill>
                            <a:schemeClr val="tx1"/>
                          </a:solidFill>
                        </a:rPr>
                        <a:t>(</a:t>
                      </a:r>
                      <a:r>
                        <a:rPr lang="en-GB" sz="1400" dirty="0" smtClean="0">
                          <a:solidFill>
                            <a:schemeClr val="tx1"/>
                          </a:solidFill>
                        </a:rPr>
                        <a:t>0,26 –</a:t>
                      </a:r>
                      <a:r>
                        <a:rPr lang="en-GB" sz="1400" baseline="0" dirty="0" smtClean="0">
                          <a:solidFill>
                            <a:schemeClr val="tx1"/>
                          </a:solidFill>
                        </a:rPr>
                        <a:t> </a:t>
                      </a:r>
                      <a:r>
                        <a:rPr lang="en-GB" sz="1400" dirty="0" smtClean="0">
                          <a:solidFill>
                            <a:schemeClr val="tx1"/>
                          </a:solidFill>
                        </a:rPr>
                        <a:t>1,00</a:t>
                      </a:r>
                      <a:r>
                        <a:rPr lang="en-GB" sz="1400" dirty="0">
                          <a:solidFill>
                            <a:schemeClr val="tx1"/>
                          </a:solidFill>
                        </a:rPr>
                        <a:t>)</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3470652836"/>
                  </a:ext>
                </a:extLst>
              </a:tr>
              <a:tr h="220738">
                <a:tc>
                  <a:txBody>
                    <a:bodyPr/>
                    <a:lstStyle/>
                    <a:p>
                      <a:pPr>
                        <a:lnSpc>
                          <a:spcPts val="1400"/>
                        </a:lnSpc>
                      </a:pPr>
                      <a:r>
                        <a:rPr lang="fr-FR" sz="1400" i="0" noProof="0" dirty="0" smtClean="0">
                          <a:solidFill>
                            <a:schemeClr val="tx1"/>
                          </a:solidFill>
                        </a:rPr>
                        <a:t>p</a:t>
                      </a:r>
                      <a:endParaRPr lang="fr-FR" sz="1400" noProof="0" dirty="0">
                        <a:solidFill>
                          <a:schemeClr val="tx1"/>
                        </a:solidFill>
                      </a:endParaRPr>
                    </a:p>
                  </a:txBody>
                  <a:tcPr marL="0" marR="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400"/>
                        </a:lnSpc>
                      </a:pPr>
                      <a:r>
                        <a:rPr lang="en-GB" sz="1400" dirty="0" smtClean="0">
                          <a:solidFill>
                            <a:schemeClr val="tx1"/>
                          </a:solidFill>
                        </a:rPr>
                        <a:t>0,048</a:t>
                      </a:r>
                      <a:endParaRPr lang="en-GB" sz="1400" dirty="0">
                        <a:solidFill>
                          <a:schemeClr val="tx1"/>
                        </a:solidFill>
                      </a:endParaRPr>
                    </a:p>
                  </a:txBody>
                  <a:tcPr marL="0" marR="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2806912274"/>
                  </a:ext>
                </a:extLst>
              </a:tr>
            </a:tbl>
          </a:graphicData>
        </a:graphic>
      </p:graphicFrame>
      <p:sp>
        <p:nvSpPr>
          <p:cNvPr id="10" name="Rectangle 9">
            <a:extLst>
              <a:ext uri="{FF2B5EF4-FFF2-40B4-BE49-F238E27FC236}">
                <a16:creationId xmlns="" xmlns:a16="http://schemas.microsoft.com/office/drawing/2014/main" id="{7526D372-300D-4A9C-AD2D-55F73F36AA47}"/>
              </a:ext>
            </a:extLst>
          </p:cNvPr>
          <p:cNvSpPr/>
          <p:nvPr/>
        </p:nvSpPr>
        <p:spPr>
          <a:xfrm>
            <a:off x="361950" y="5182894"/>
            <a:ext cx="8344272" cy="338554"/>
          </a:xfrm>
          <a:prstGeom prst="rect">
            <a:avLst/>
          </a:prstGeom>
        </p:spPr>
        <p:txBody>
          <a:bodyPr wrap="none">
            <a:spAutoFit/>
          </a:bodyPr>
          <a:lstStyle/>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fr-FR" sz="1600" smtClean="0">
                <a:solidFill>
                  <a:srgbClr val="4D4D4D"/>
                </a:solidFill>
              </a:rPr>
              <a:t>	0	2	4	6	8	10	12	14	16	18</a:t>
            </a:r>
            <a:endParaRPr lang="fr-FR" sz="1600">
              <a:solidFill>
                <a:srgbClr val="4D4D4D"/>
              </a:solidFill>
            </a:endParaRPr>
          </a:p>
        </p:txBody>
      </p:sp>
      <p:sp>
        <p:nvSpPr>
          <p:cNvPr id="11" name="TextBox 10">
            <a:extLst>
              <a:ext uri="{FF2B5EF4-FFF2-40B4-BE49-F238E27FC236}">
                <a16:creationId xmlns="" xmlns:a16="http://schemas.microsoft.com/office/drawing/2014/main" id="{1EFA9182-4D61-4B7D-8BD3-D940D8A68019}"/>
              </a:ext>
            </a:extLst>
          </p:cNvPr>
          <p:cNvSpPr txBox="1"/>
          <p:nvPr/>
        </p:nvSpPr>
        <p:spPr>
          <a:xfrm>
            <a:off x="856992" y="1848892"/>
            <a:ext cx="587921" cy="3441968"/>
          </a:xfrm>
          <a:prstGeom prst="rect">
            <a:avLst/>
          </a:prstGeom>
          <a:noFill/>
        </p:spPr>
        <p:txBody>
          <a:bodyPr wrap="none" rtlCol="0">
            <a:spAutoFit/>
          </a:bodyPr>
          <a:lstStyle/>
          <a:p>
            <a:pPr algn="r" fontAlgn="base">
              <a:spcBef>
                <a:spcPct val="0"/>
              </a:spcBef>
              <a:spcAft>
                <a:spcPts val="500"/>
              </a:spcAft>
            </a:pPr>
            <a:r>
              <a:rPr lang="fr-FR" sz="1600" smtClean="0">
                <a:solidFill>
                  <a:srgbClr val="4D4D4D"/>
                </a:solidFill>
              </a:rPr>
              <a:t>100</a:t>
            </a:r>
          </a:p>
          <a:p>
            <a:pPr algn="r" fontAlgn="base">
              <a:spcBef>
                <a:spcPct val="0"/>
              </a:spcBef>
              <a:spcAft>
                <a:spcPts val="500"/>
              </a:spcAft>
            </a:pPr>
            <a:endParaRPr lang="fr-FR" sz="1600" smtClean="0">
              <a:solidFill>
                <a:srgbClr val="4D4D4D"/>
              </a:solidFill>
            </a:endParaRPr>
          </a:p>
          <a:p>
            <a:pPr algn="r" fontAlgn="base">
              <a:spcBef>
                <a:spcPct val="0"/>
              </a:spcBef>
              <a:spcAft>
                <a:spcPts val="500"/>
              </a:spcAft>
            </a:pPr>
            <a:r>
              <a:rPr lang="fr-FR" sz="1600" smtClean="0">
                <a:solidFill>
                  <a:srgbClr val="4D4D4D"/>
                </a:solidFill>
              </a:rPr>
              <a:t>80</a:t>
            </a:r>
          </a:p>
          <a:p>
            <a:pPr algn="r" fontAlgn="base">
              <a:spcBef>
                <a:spcPct val="0"/>
              </a:spcBef>
              <a:spcAft>
                <a:spcPts val="500"/>
              </a:spcAft>
            </a:pPr>
            <a:endParaRPr lang="fr-FR" sz="1600" smtClean="0">
              <a:solidFill>
                <a:srgbClr val="4D4D4D"/>
              </a:solidFill>
            </a:endParaRPr>
          </a:p>
          <a:p>
            <a:pPr algn="r" fontAlgn="base">
              <a:spcBef>
                <a:spcPct val="0"/>
              </a:spcBef>
              <a:spcAft>
                <a:spcPts val="500"/>
              </a:spcAft>
            </a:pPr>
            <a:r>
              <a:rPr lang="fr-FR" sz="1600" smtClean="0">
                <a:solidFill>
                  <a:srgbClr val="4D4D4D"/>
                </a:solidFill>
              </a:rPr>
              <a:t>60</a:t>
            </a:r>
          </a:p>
          <a:p>
            <a:pPr algn="r" fontAlgn="base">
              <a:spcBef>
                <a:spcPct val="0"/>
              </a:spcBef>
              <a:spcAft>
                <a:spcPts val="500"/>
              </a:spcAft>
            </a:pPr>
            <a:endParaRPr lang="fr-FR" sz="1600" smtClean="0">
              <a:solidFill>
                <a:srgbClr val="4D4D4D"/>
              </a:solidFill>
            </a:endParaRPr>
          </a:p>
          <a:p>
            <a:pPr algn="r" fontAlgn="base">
              <a:spcBef>
                <a:spcPct val="0"/>
              </a:spcBef>
              <a:spcAft>
                <a:spcPts val="500"/>
              </a:spcAft>
            </a:pPr>
            <a:r>
              <a:rPr lang="fr-FR" sz="1600" smtClean="0">
                <a:solidFill>
                  <a:srgbClr val="4D4D4D"/>
                </a:solidFill>
              </a:rPr>
              <a:t>40</a:t>
            </a:r>
          </a:p>
          <a:p>
            <a:pPr algn="r" fontAlgn="base">
              <a:spcBef>
                <a:spcPct val="0"/>
              </a:spcBef>
              <a:spcAft>
                <a:spcPts val="500"/>
              </a:spcAft>
            </a:pPr>
            <a:endParaRPr lang="fr-FR" sz="1600" smtClean="0">
              <a:solidFill>
                <a:srgbClr val="4D4D4D"/>
              </a:solidFill>
            </a:endParaRPr>
          </a:p>
          <a:p>
            <a:pPr algn="r" fontAlgn="base">
              <a:spcBef>
                <a:spcPct val="0"/>
              </a:spcBef>
              <a:spcAft>
                <a:spcPts val="500"/>
              </a:spcAft>
            </a:pPr>
            <a:r>
              <a:rPr lang="fr-FR" sz="1600" smtClean="0">
                <a:solidFill>
                  <a:srgbClr val="4D4D4D"/>
                </a:solidFill>
              </a:rPr>
              <a:t>20</a:t>
            </a:r>
          </a:p>
          <a:p>
            <a:pPr algn="r" fontAlgn="base">
              <a:spcBef>
                <a:spcPct val="0"/>
              </a:spcBef>
              <a:spcAft>
                <a:spcPts val="500"/>
              </a:spcAft>
            </a:pPr>
            <a:endParaRPr lang="fr-FR" sz="1600" smtClean="0">
              <a:solidFill>
                <a:srgbClr val="4D4D4D"/>
              </a:solidFill>
            </a:endParaRPr>
          </a:p>
          <a:p>
            <a:pPr algn="r" fontAlgn="base">
              <a:spcBef>
                <a:spcPct val="0"/>
              </a:spcBef>
              <a:spcAft>
                <a:spcPts val="500"/>
              </a:spcAft>
            </a:pPr>
            <a:r>
              <a:rPr lang="fr-FR" sz="1600" smtClean="0">
                <a:solidFill>
                  <a:srgbClr val="4D4D4D"/>
                </a:solidFill>
              </a:rPr>
              <a:t>0</a:t>
            </a:r>
            <a:endParaRPr lang="fr-FR" sz="1600">
              <a:solidFill>
                <a:srgbClr val="4D4D4D"/>
              </a:solidFill>
            </a:endParaRPr>
          </a:p>
        </p:txBody>
      </p:sp>
      <p:sp>
        <p:nvSpPr>
          <p:cNvPr id="12" name="TextBox 11">
            <a:extLst>
              <a:ext uri="{FF2B5EF4-FFF2-40B4-BE49-F238E27FC236}">
                <a16:creationId xmlns="" xmlns:a16="http://schemas.microsoft.com/office/drawing/2014/main" id="{4CEA2BFC-457D-4465-96FA-9595FEF5780E}"/>
              </a:ext>
            </a:extLst>
          </p:cNvPr>
          <p:cNvSpPr txBox="1"/>
          <p:nvPr/>
        </p:nvSpPr>
        <p:spPr>
          <a:xfrm rot="16200000">
            <a:off x="-553530" y="3271506"/>
            <a:ext cx="2490790" cy="584775"/>
          </a:xfrm>
          <a:prstGeom prst="rect">
            <a:avLst/>
          </a:prstGeom>
          <a:noFill/>
        </p:spPr>
        <p:txBody>
          <a:bodyPr wrap="square" rtlCol="0">
            <a:spAutoFit/>
          </a:bodyPr>
          <a:lstStyle/>
          <a:p>
            <a:pPr algn="ctr" fontAlgn="base">
              <a:spcBef>
                <a:spcPct val="0"/>
              </a:spcBef>
              <a:spcAft>
                <a:spcPct val="0"/>
              </a:spcAft>
            </a:pPr>
            <a:r>
              <a:rPr lang="fr-FR" sz="1600" dirty="0" smtClean="0">
                <a:solidFill>
                  <a:srgbClr val="4D4D4D"/>
                </a:solidFill>
              </a:rPr>
              <a:t>SSP estimée, </a:t>
            </a:r>
            <a:br>
              <a:rPr lang="fr-FR" sz="1600" dirty="0" smtClean="0">
                <a:solidFill>
                  <a:srgbClr val="4D4D4D"/>
                </a:solidFill>
              </a:rPr>
            </a:br>
            <a:r>
              <a:rPr lang="fr-FR" sz="1600" dirty="0" smtClean="0">
                <a:solidFill>
                  <a:srgbClr val="4D4D4D"/>
                </a:solidFill>
              </a:rPr>
              <a:t>Kaplan-Meier, %</a:t>
            </a:r>
            <a:endParaRPr lang="fr-FR" sz="1600" dirty="0">
              <a:solidFill>
                <a:srgbClr val="4D4D4D"/>
              </a:solidFill>
            </a:endParaRPr>
          </a:p>
        </p:txBody>
      </p:sp>
      <p:sp>
        <p:nvSpPr>
          <p:cNvPr id="13" name="TextBox 12">
            <a:extLst>
              <a:ext uri="{FF2B5EF4-FFF2-40B4-BE49-F238E27FC236}">
                <a16:creationId xmlns="" xmlns:a16="http://schemas.microsoft.com/office/drawing/2014/main" id="{83FD4DF4-3F71-4C9F-ABDD-DE71CD93CD5E}"/>
              </a:ext>
            </a:extLst>
          </p:cNvPr>
          <p:cNvSpPr txBox="1"/>
          <p:nvPr/>
        </p:nvSpPr>
        <p:spPr>
          <a:xfrm>
            <a:off x="4971083" y="5493011"/>
            <a:ext cx="617877" cy="338554"/>
          </a:xfrm>
          <a:prstGeom prst="rect">
            <a:avLst/>
          </a:prstGeom>
          <a:noFill/>
        </p:spPr>
        <p:txBody>
          <a:bodyPr wrap="none" rtlCol="0">
            <a:spAutoFit/>
          </a:bodyPr>
          <a:lstStyle/>
          <a:p>
            <a:pPr algn="ctr" fontAlgn="base">
              <a:spcBef>
                <a:spcPct val="0"/>
              </a:spcBef>
              <a:spcAft>
                <a:spcPct val="0"/>
              </a:spcAft>
            </a:pPr>
            <a:r>
              <a:rPr lang="fr-FR" sz="1600" dirty="0" smtClean="0">
                <a:solidFill>
                  <a:srgbClr val="4D4D4D"/>
                </a:solidFill>
              </a:rPr>
              <a:t>Mois</a:t>
            </a:r>
            <a:endParaRPr lang="fr-FR" sz="1600" dirty="0">
              <a:solidFill>
                <a:srgbClr val="4D4D4D"/>
              </a:solidFill>
            </a:endParaRPr>
          </a:p>
        </p:txBody>
      </p:sp>
      <p:grpSp>
        <p:nvGrpSpPr>
          <p:cNvPr id="14" name="Group 13">
            <a:extLst>
              <a:ext uri="{FF2B5EF4-FFF2-40B4-BE49-F238E27FC236}">
                <a16:creationId xmlns="" xmlns:a16="http://schemas.microsoft.com/office/drawing/2014/main" id="{A3CC40D4-5646-46CC-9B3B-03F06492E503}"/>
              </a:ext>
            </a:extLst>
          </p:cNvPr>
          <p:cNvGrpSpPr/>
          <p:nvPr/>
        </p:nvGrpSpPr>
        <p:grpSpPr>
          <a:xfrm>
            <a:off x="1443038" y="2018092"/>
            <a:ext cx="6983413" cy="3168650"/>
            <a:chOff x="1443038" y="2159000"/>
            <a:chExt cx="6983413" cy="3168650"/>
          </a:xfrm>
        </p:grpSpPr>
        <p:sp>
          <p:nvSpPr>
            <p:cNvPr id="16" name="Freeform 5">
              <a:extLst>
                <a:ext uri="{FF2B5EF4-FFF2-40B4-BE49-F238E27FC236}">
                  <a16:creationId xmlns="" xmlns:a16="http://schemas.microsoft.com/office/drawing/2014/main" id="{97741A46-8957-405C-9D1E-2F92B844BE73}"/>
                </a:ext>
              </a:extLst>
            </p:cNvPr>
            <p:cNvSpPr>
              <a:spLocks/>
            </p:cNvSpPr>
            <p:nvPr/>
          </p:nvSpPr>
          <p:spPr bwMode="auto">
            <a:xfrm>
              <a:off x="1538288" y="2159000"/>
              <a:ext cx="6888163" cy="3076575"/>
            </a:xfrm>
            <a:custGeom>
              <a:avLst/>
              <a:gdLst>
                <a:gd name="T0" fmla="*/ 0 w 4339"/>
                <a:gd name="T1" fmla="*/ 0 h 1938"/>
                <a:gd name="T2" fmla="*/ 0 w 4339"/>
                <a:gd name="T3" fmla="*/ 1938 h 1938"/>
                <a:gd name="T4" fmla="*/ 4339 w 4339"/>
                <a:gd name="T5" fmla="*/ 1938 h 1938"/>
              </a:gdLst>
              <a:ahLst/>
              <a:cxnLst>
                <a:cxn ang="0">
                  <a:pos x="T0" y="T1"/>
                </a:cxn>
                <a:cxn ang="0">
                  <a:pos x="T2" y="T3"/>
                </a:cxn>
                <a:cxn ang="0">
                  <a:pos x="T4" y="T5"/>
                </a:cxn>
              </a:cxnLst>
              <a:rect l="0" t="0" r="r" b="b"/>
              <a:pathLst>
                <a:path w="4339" h="1938">
                  <a:moveTo>
                    <a:pt x="0" y="0"/>
                  </a:moveTo>
                  <a:lnTo>
                    <a:pt x="0" y="1938"/>
                  </a:lnTo>
                  <a:lnTo>
                    <a:pt x="4339" y="1938"/>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7" name="Line 6">
              <a:extLst>
                <a:ext uri="{FF2B5EF4-FFF2-40B4-BE49-F238E27FC236}">
                  <a16:creationId xmlns="" xmlns:a16="http://schemas.microsoft.com/office/drawing/2014/main" id="{9D7A4681-9676-4385-A4D9-82250274AF63}"/>
                </a:ext>
              </a:extLst>
            </p:cNvPr>
            <p:cNvSpPr>
              <a:spLocks noChangeShapeType="1"/>
            </p:cNvSpPr>
            <p:nvPr/>
          </p:nvSpPr>
          <p:spPr bwMode="auto">
            <a:xfrm>
              <a:off x="1446213" y="2159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8" name="Line 7">
              <a:extLst>
                <a:ext uri="{FF2B5EF4-FFF2-40B4-BE49-F238E27FC236}">
                  <a16:creationId xmlns="" xmlns:a16="http://schemas.microsoft.com/office/drawing/2014/main" id="{6FE15614-1223-4E2C-9D3C-F21B516F7401}"/>
                </a:ext>
              </a:extLst>
            </p:cNvPr>
            <p:cNvSpPr>
              <a:spLocks noChangeShapeType="1"/>
            </p:cNvSpPr>
            <p:nvPr/>
          </p:nvSpPr>
          <p:spPr bwMode="auto">
            <a:xfrm>
              <a:off x="1446213" y="27749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9" name="Line 8">
              <a:extLst>
                <a:ext uri="{FF2B5EF4-FFF2-40B4-BE49-F238E27FC236}">
                  <a16:creationId xmlns="" xmlns:a16="http://schemas.microsoft.com/office/drawing/2014/main" id="{D57936FD-9327-4892-AA67-EC35E277DAE1}"/>
                </a:ext>
              </a:extLst>
            </p:cNvPr>
            <p:cNvSpPr>
              <a:spLocks noChangeShapeType="1"/>
            </p:cNvSpPr>
            <p:nvPr/>
          </p:nvSpPr>
          <p:spPr bwMode="auto">
            <a:xfrm>
              <a:off x="1446213" y="40068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0" name="Line 9">
              <a:extLst>
                <a:ext uri="{FF2B5EF4-FFF2-40B4-BE49-F238E27FC236}">
                  <a16:creationId xmlns="" xmlns:a16="http://schemas.microsoft.com/office/drawing/2014/main" id="{4B1D39DF-3AEE-44B7-BA3B-7400D82902C9}"/>
                </a:ext>
              </a:extLst>
            </p:cNvPr>
            <p:cNvSpPr>
              <a:spLocks noChangeShapeType="1"/>
            </p:cNvSpPr>
            <p:nvPr/>
          </p:nvSpPr>
          <p:spPr bwMode="auto">
            <a:xfrm>
              <a:off x="1446213" y="46196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1" name="Line 10">
              <a:extLst>
                <a:ext uri="{FF2B5EF4-FFF2-40B4-BE49-F238E27FC236}">
                  <a16:creationId xmlns="" xmlns:a16="http://schemas.microsoft.com/office/drawing/2014/main" id="{05A1A930-22EF-4C6D-8C32-B6532B14CA9C}"/>
                </a:ext>
              </a:extLst>
            </p:cNvPr>
            <p:cNvSpPr>
              <a:spLocks noChangeShapeType="1"/>
            </p:cNvSpPr>
            <p:nvPr/>
          </p:nvSpPr>
          <p:spPr bwMode="auto">
            <a:xfrm>
              <a:off x="1446213" y="5235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2" name="Line 11">
              <a:extLst>
                <a:ext uri="{FF2B5EF4-FFF2-40B4-BE49-F238E27FC236}">
                  <a16:creationId xmlns="" xmlns:a16="http://schemas.microsoft.com/office/drawing/2014/main" id="{7F84E088-ADA4-4B9A-9F41-A35978F62143}"/>
                </a:ext>
              </a:extLst>
            </p:cNvPr>
            <p:cNvSpPr>
              <a:spLocks noChangeShapeType="1"/>
            </p:cNvSpPr>
            <p:nvPr/>
          </p:nvSpPr>
          <p:spPr bwMode="auto">
            <a:xfrm>
              <a:off x="1446213" y="33909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3" name="Line 12">
              <a:extLst>
                <a:ext uri="{FF2B5EF4-FFF2-40B4-BE49-F238E27FC236}">
                  <a16:creationId xmlns="" xmlns:a16="http://schemas.microsoft.com/office/drawing/2014/main" id="{3F6F7CB1-16AC-42ED-88D4-390AAD3F1D1E}"/>
                </a:ext>
              </a:extLst>
            </p:cNvPr>
            <p:cNvSpPr>
              <a:spLocks noChangeShapeType="1"/>
            </p:cNvSpPr>
            <p:nvPr/>
          </p:nvSpPr>
          <p:spPr bwMode="auto">
            <a:xfrm>
              <a:off x="1443038" y="2466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4" name="Line 13">
              <a:extLst>
                <a:ext uri="{FF2B5EF4-FFF2-40B4-BE49-F238E27FC236}">
                  <a16:creationId xmlns="" xmlns:a16="http://schemas.microsoft.com/office/drawing/2014/main" id="{9570180B-58FC-43D6-9A43-9A3A1998E1C9}"/>
                </a:ext>
              </a:extLst>
            </p:cNvPr>
            <p:cNvSpPr>
              <a:spLocks noChangeShapeType="1"/>
            </p:cNvSpPr>
            <p:nvPr/>
          </p:nvSpPr>
          <p:spPr bwMode="auto">
            <a:xfrm>
              <a:off x="1443038" y="30829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5" name="Line 14">
              <a:extLst>
                <a:ext uri="{FF2B5EF4-FFF2-40B4-BE49-F238E27FC236}">
                  <a16:creationId xmlns="" xmlns:a16="http://schemas.microsoft.com/office/drawing/2014/main" id="{7BB188E3-5EDE-4E2B-B2AB-3EF543787496}"/>
                </a:ext>
              </a:extLst>
            </p:cNvPr>
            <p:cNvSpPr>
              <a:spLocks noChangeShapeType="1"/>
            </p:cNvSpPr>
            <p:nvPr/>
          </p:nvSpPr>
          <p:spPr bwMode="auto">
            <a:xfrm>
              <a:off x="1443038" y="43148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6" name="Line 15">
              <a:extLst>
                <a:ext uri="{FF2B5EF4-FFF2-40B4-BE49-F238E27FC236}">
                  <a16:creationId xmlns="" xmlns:a16="http://schemas.microsoft.com/office/drawing/2014/main" id="{7D3B46B7-E5D8-4C96-8A01-88B76BF7075D}"/>
                </a:ext>
              </a:extLst>
            </p:cNvPr>
            <p:cNvSpPr>
              <a:spLocks noChangeShapeType="1"/>
            </p:cNvSpPr>
            <p:nvPr/>
          </p:nvSpPr>
          <p:spPr bwMode="auto">
            <a:xfrm>
              <a:off x="1443038" y="49276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7" name="Line 16">
              <a:extLst>
                <a:ext uri="{FF2B5EF4-FFF2-40B4-BE49-F238E27FC236}">
                  <a16:creationId xmlns="" xmlns:a16="http://schemas.microsoft.com/office/drawing/2014/main" id="{0A6BB928-7E97-4B98-AC5D-630056847653}"/>
                </a:ext>
              </a:extLst>
            </p:cNvPr>
            <p:cNvSpPr>
              <a:spLocks noChangeShapeType="1"/>
            </p:cNvSpPr>
            <p:nvPr/>
          </p:nvSpPr>
          <p:spPr bwMode="auto">
            <a:xfrm>
              <a:off x="1443038" y="36988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8" name="Line 17">
              <a:extLst>
                <a:ext uri="{FF2B5EF4-FFF2-40B4-BE49-F238E27FC236}">
                  <a16:creationId xmlns="" xmlns:a16="http://schemas.microsoft.com/office/drawing/2014/main" id="{331FABBE-3F40-4A1C-803D-F51C5C042E17}"/>
                </a:ext>
              </a:extLst>
            </p:cNvPr>
            <p:cNvSpPr>
              <a:spLocks noChangeShapeType="1"/>
            </p:cNvSpPr>
            <p:nvPr/>
          </p:nvSpPr>
          <p:spPr bwMode="auto">
            <a:xfrm>
              <a:off x="5365751"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9" name="Line 18">
              <a:extLst>
                <a:ext uri="{FF2B5EF4-FFF2-40B4-BE49-F238E27FC236}">
                  <a16:creationId xmlns="" xmlns:a16="http://schemas.microsoft.com/office/drawing/2014/main" id="{0E687AF6-3989-46EC-A120-6C48658F7AE8}"/>
                </a:ext>
              </a:extLst>
            </p:cNvPr>
            <p:cNvSpPr>
              <a:spLocks noChangeShapeType="1"/>
            </p:cNvSpPr>
            <p:nvPr/>
          </p:nvSpPr>
          <p:spPr bwMode="auto">
            <a:xfrm>
              <a:off x="4600576"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0" name="Line 19">
              <a:extLst>
                <a:ext uri="{FF2B5EF4-FFF2-40B4-BE49-F238E27FC236}">
                  <a16:creationId xmlns="" xmlns:a16="http://schemas.microsoft.com/office/drawing/2014/main" id="{3C01EE0C-A27F-45C2-94F1-FD0DE3CE191A}"/>
                </a:ext>
              </a:extLst>
            </p:cNvPr>
            <p:cNvSpPr>
              <a:spLocks noChangeShapeType="1"/>
            </p:cNvSpPr>
            <p:nvPr/>
          </p:nvSpPr>
          <p:spPr bwMode="auto">
            <a:xfrm>
              <a:off x="306863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1" name="Line 20">
              <a:extLst>
                <a:ext uri="{FF2B5EF4-FFF2-40B4-BE49-F238E27FC236}">
                  <a16:creationId xmlns="" xmlns:a16="http://schemas.microsoft.com/office/drawing/2014/main" id="{E55BCCBC-957B-46D1-829F-6C52FAAB4C2D}"/>
                </a:ext>
              </a:extLst>
            </p:cNvPr>
            <p:cNvSpPr>
              <a:spLocks noChangeShapeType="1"/>
            </p:cNvSpPr>
            <p:nvPr/>
          </p:nvSpPr>
          <p:spPr bwMode="auto">
            <a:xfrm>
              <a:off x="2303463"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 name="Line 21">
              <a:extLst>
                <a:ext uri="{FF2B5EF4-FFF2-40B4-BE49-F238E27FC236}">
                  <a16:creationId xmlns="" xmlns:a16="http://schemas.microsoft.com/office/drawing/2014/main" id="{5FA152FE-596F-4F5D-841F-BC94C760B460}"/>
                </a:ext>
              </a:extLst>
            </p:cNvPr>
            <p:cNvSpPr>
              <a:spLocks noChangeShapeType="1"/>
            </p:cNvSpPr>
            <p:nvPr/>
          </p:nvSpPr>
          <p:spPr bwMode="auto">
            <a:xfrm>
              <a:off x="153828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3" name="Line 22">
              <a:extLst>
                <a:ext uri="{FF2B5EF4-FFF2-40B4-BE49-F238E27FC236}">
                  <a16:creationId xmlns="" xmlns:a16="http://schemas.microsoft.com/office/drawing/2014/main" id="{7DA56D13-6AC3-4D81-BEC5-65C8273C5E42}"/>
                </a:ext>
              </a:extLst>
            </p:cNvPr>
            <p:cNvSpPr>
              <a:spLocks noChangeShapeType="1"/>
            </p:cNvSpPr>
            <p:nvPr/>
          </p:nvSpPr>
          <p:spPr bwMode="auto">
            <a:xfrm>
              <a:off x="3832226"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4" name="Line 23">
              <a:extLst>
                <a:ext uri="{FF2B5EF4-FFF2-40B4-BE49-F238E27FC236}">
                  <a16:creationId xmlns="" xmlns:a16="http://schemas.microsoft.com/office/drawing/2014/main" id="{DE968A02-A3CA-4DF0-A296-66C8E044F08C}"/>
                </a:ext>
              </a:extLst>
            </p:cNvPr>
            <p:cNvSpPr>
              <a:spLocks noChangeShapeType="1"/>
            </p:cNvSpPr>
            <p:nvPr/>
          </p:nvSpPr>
          <p:spPr bwMode="auto">
            <a:xfrm>
              <a:off x="8426451"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5" name="Line 24">
              <a:extLst>
                <a:ext uri="{FF2B5EF4-FFF2-40B4-BE49-F238E27FC236}">
                  <a16:creationId xmlns="" xmlns:a16="http://schemas.microsoft.com/office/drawing/2014/main" id="{EF3C1E9F-7126-4AEE-8EEB-FDD232AFB16A}"/>
                </a:ext>
              </a:extLst>
            </p:cNvPr>
            <p:cNvSpPr>
              <a:spLocks noChangeShapeType="1"/>
            </p:cNvSpPr>
            <p:nvPr/>
          </p:nvSpPr>
          <p:spPr bwMode="auto">
            <a:xfrm>
              <a:off x="6894513"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6" name="Line 25">
              <a:extLst>
                <a:ext uri="{FF2B5EF4-FFF2-40B4-BE49-F238E27FC236}">
                  <a16:creationId xmlns="" xmlns:a16="http://schemas.microsoft.com/office/drawing/2014/main" id="{A1F7B18D-EAE6-4265-9AD1-37C36ABC983F}"/>
                </a:ext>
              </a:extLst>
            </p:cNvPr>
            <p:cNvSpPr>
              <a:spLocks noChangeShapeType="1"/>
            </p:cNvSpPr>
            <p:nvPr/>
          </p:nvSpPr>
          <p:spPr bwMode="auto">
            <a:xfrm>
              <a:off x="612933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7" name="Line 26">
              <a:extLst>
                <a:ext uri="{FF2B5EF4-FFF2-40B4-BE49-F238E27FC236}">
                  <a16:creationId xmlns="" xmlns:a16="http://schemas.microsoft.com/office/drawing/2014/main" id="{E6112CA9-4D76-4B16-8FA4-C71E5829CAD4}"/>
                </a:ext>
              </a:extLst>
            </p:cNvPr>
            <p:cNvSpPr>
              <a:spLocks noChangeShapeType="1"/>
            </p:cNvSpPr>
            <p:nvPr/>
          </p:nvSpPr>
          <p:spPr bwMode="auto">
            <a:xfrm>
              <a:off x="765968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grpSp>
      <p:sp>
        <p:nvSpPr>
          <p:cNvPr id="38" name="Line 27">
            <a:extLst>
              <a:ext uri="{FF2B5EF4-FFF2-40B4-BE49-F238E27FC236}">
                <a16:creationId xmlns="" xmlns:a16="http://schemas.microsoft.com/office/drawing/2014/main" id="{E785ADA3-DF70-4CB5-AF32-37FCCA5710DA}"/>
              </a:ext>
            </a:extLst>
          </p:cNvPr>
          <p:cNvSpPr>
            <a:spLocks noChangeShapeType="1"/>
          </p:cNvSpPr>
          <p:nvPr/>
        </p:nvSpPr>
        <p:spPr bwMode="auto">
          <a:xfrm>
            <a:off x="1535113" y="3557967"/>
            <a:ext cx="6891338" cy="0"/>
          </a:xfrm>
          <a:prstGeom prst="line">
            <a:avLst/>
          </a:prstGeom>
          <a:solidFill>
            <a:schemeClr val="accent1"/>
          </a:solidFill>
          <a:ln w="19050" cap="flat">
            <a:solidFill>
              <a:schemeClr val="tx1"/>
            </a:solidFill>
            <a:prstDash val="sysDash"/>
            <a:miter lim="800000"/>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grpSp>
        <p:nvGrpSpPr>
          <p:cNvPr id="39" name="Group 38">
            <a:extLst>
              <a:ext uri="{FF2B5EF4-FFF2-40B4-BE49-F238E27FC236}">
                <a16:creationId xmlns="" xmlns:a16="http://schemas.microsoft.com/office/drawing/2014/main" id="{1CF2051B-DB76-4D87-8E54-BB646AB6738C}"/>
              </a:ext>
            </a:extLst>
          </p:cNvPr>
          <p:cNvGrpSpPr/>
          <p:nvPr/>
        </p:nvGrpSpPr>
        <p:grpSpPr>
          <a:xfrm>
            <a:off x="1737208" y="4394974"/>
            <a:ext cx="861621" cy="584775"/>
            <a:chOff x="2743200" y="4641850"/>
            <a:chExt cx="861621" cy="584775"/>
          </a:xfrm>
        </p:grpSpPr>
        <p:sp>
          <p:nvSpPr>
            <p:cNvPr id="40" name="TextBox 39">
              <a:extLst>
                <a:ext uri="{FF2B5EF4-FFF2-40B4-BE49-F238E27FC236}">
                  <a16:creationId xmlns="" xmlns:a16="http://schemas.microsoft.com/office/drawing/2014/main" id="{1618EEB6-E96D-49E4-B6ED-D94592BEA19C}"/>
                </a:ext>
              </a:extLst>
            </p:cNvPr>
            <p:cNvSpPr txBox="1"/>
            <p:nvPr/>
          </p:nvSpPr>
          <p:spPr>
            <a:xfrm>
              <a:off x="3002605" y="4641850"/>
              <a:ext cx="602216" cy="584775"/>
            </a:xfrm>
            <a:prstGeom prst="rect">
              <a:avLst/>
            </a:prstGeom>
            <a:noFill/>
          </p:spPr>
          <p:txBody>
            <a:bodyPr wrap="none" rtlCol="0">
              <a:spAutoFit/>
            </a:bodyPr>
            <a:lstStyle/>
            <a:p>
              <a:pPr fontAlgn="base">
                <a:spcBef>
                  <a:spcPct val="0"/>
                </a:spcBef>
                <a:spcAft>
                  <a:spcPct val="0"/>
                </a:spcAft>
              </a:pPr>
              <a:r>
                <a:rPr lang="fr-FR" sz="1600" smtClean="0">
                  <a:solidFill>
                    <a:srgbClr val="4D4D4D"/>
                  </a:solidFill>
                </a:rPr>
                <a:t>PAG</a:t>
              </a:r>
            </a:p>
            <a:p>
              <a:pPr fontAlgn="base">
                <a:spcBef>
                  <a:spcPct val="0"/>
                </a:spcBef>
                <a:spcAft>
                  <a:spcPct val="0"/>
                </a:spcAft>
              </a:pPr>
              <a:r>
                <a:rPr lang="fr-FR" sz="1600" smtClean="0">
                  <a:solidFill>
                    <a:srgbClr val="4D4D4D"/>
                  </a:solidFill>
                </a:rPr>
                <a:t>AG</a:t>
              </a:r>
              <a:endParaRPr lang="fr-FR" sz="1600">
                <a:solidFill>
                  <a:srgbClr val="4D4D4D"/>
                </a:solidFill>
              </a:endParaRPr>
            </a:p>
          </p:txBody>
        </p:sp>
        <p:cxnSp>
          <p:nvCxnSpPr>
            <p:cNvPr id="41" name="Straight Connector 40">
              <a:extLst>
                <a:ext uri="{FF2B5EF4-FFF2-40B4-BE49-F238E27FC236}">
                  <a16:creationId xmlns="" xmlns:a16="http://schemas.microsoft.com/office/drawing/2014/main" id="{DE034D0A-B813-4E51-AA04-FD689B32C076}"/>
                </a:ext>
              </a:extLst>
            </p:cNvPr>
            <p:cNvCxnSpPr>
              <a:cxnSpLocks/>
            </p:cNvCxnSpPr>
            <p:nvPr/>
          </p:nvCxnSpPr>
          <p:spPr>
            <a:xfrm>
              <a:off x="2743200" y="4814743"/>
              <a:ext cx="259405" cy="1"/>
            </a:xfrm>
            <a:prstGeom prst="line">
              <a:avLst/>
            </a:prstGeom>
            <a:solidFill>
              <a:schemeClr val="accent1"/>
            </a:solid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4D05155A-6811-4173-9678-4EB867A54614}"/>
                </a:ext>
              </a:extLst>
            </p:cNvPr>
            <p:cNvCxnSpPr/>
            <p:nvPr/>
          </p:nvCxnSpPr>
          <p:spPr>
            <a:xfrm>
              <a:off x="2743200" y="5044527"/>
              <a:ext cx="259405" cy="1"/>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 xmlns:a16="http://schemas.microsoft.com/office/drawing/2014/main" id="{D0E8836B-A4CC-4B3F-8DD8-3D51FE9FE359}"/>
              </a:ext>
            </a:extLst>
          </p:cNvPr>
          <p:cNvGrpSpPr/>
          <p:nvPr/>
        </p:nvGrpSpPr>
        <p:grpSpPr>
          <a:xfrm>
            <a:off x="1524549" y="2009364"/>
            <a:ext cx="5003910" cy="2850650"/>
            <a:chOff x="1524549" y="2009364"/>
            <a:chExt cx="5003910" cy="2850650"/>
          </a:xfrm>
        </p:grpSpPr>
        <p:sp>
          <p:nvSpPr>
            <p:cNvPr id="44" name="Freeform 5">
              <a:extLst>
                <a:ext uri="{FF2B5EF4-FFF2-40B4-BE49-F238E27FC236}">
                  <a16:creationId xmlns="" xmlns:a16="http://schemas.microsoft.com/office/drawing/2014/main" id="{8BD21B38-B810-4A05-95C2-857B1772B72D}"/>
                </a:ext>
              </a:extLst>
            </p:cNvPr>
            <p:cNvSpPr>
              <a:spLocks/>
            </p:cNvSpPr>
            <p:nvPr/>
          </p:nvSpPr>
          <p:spPr bwMode="auto">
            <a:xfrm>
              <a:off x="1541428" y="2039832"/>
              <a:ext cx="4961653" cy="2789450"/>
            </a:xfrm>
            <a:custGeom>
              <a:avLst/>
              <a:gdLst>
                <a:gd name="T0" fmla="*/ 0 w 3143"/>
                <a:gd name="T1" fmla="*/ 0 h 1767"/>
                <a:gd name="T2" fmla="*/ 48 w 3143"/>
                <a:gd name="T3" fmla="*/ 0 h 1767"/>
                <a:gd name="T4" fmla="*/ 48 w 3143"/>
                <a:gd name="T5" fmla="*/ 64 h 1767"/>
                <a:gd name="T6" fmla="*/ 68 w 3143"/>
                <a:gd name="T7" fmla="*/ 64 h 1767"/>
                <a:gd name="T8" fmla="*/ 68 w 3143"/>
                <a:gd name="T9" fmla="*/ 128 h 1767"/>
                <a:gd name="T10" fmla="*/ 96 w 3143"/>
                <a:gd name="T11" fmla="*/ 128 h 1767"/>
                <a:gd name="T12" fmla="*/ 96 w 3143"/>
                <a:gd name="T13" fmla="*/ 187 h 1767"/>
                <a:gd name="T14" fmla="*/ 142 w 3143"/>
                <a:gd name="T15" fmla="*/ 187 h 1767"/>
                <a:gd name="T16" fmla="*/ 142 w 3143"/>
                <a:gd name="T17" fmla="*/ 249 h 1767"/>
                <a:gd name="T18" fmla="*/ 150 w 3143"/>
                <a:gd name="T19" fmla="*/ 249 h 1767"/>
                <a:gd name="T20" fmla="*/ 150 w 3143"/>
                <a:gd name="T21" fmla="*/ 311 h 1767"/>
                <a:gd name="T22" fmla="*/ 158 w 3143"/>
                <a:gd name="T23" fmla="*/ 311 h 1767"/>
                <a:gd name="T24" fmla="*/ 158 w 3143"/>
                <a:gd name="T25" fmla="*/ 377 h 1767"/>
                <a:gd name="T26" fmla="*/ 211 w 3143"/>
                <a:gd name="T27" fmla="*/ 377 h 1767"/>
                <a:gd name="T28" fmla="*/ 211 w 3143"/>
                <a:gd name="T29" fmla="*/ 442 h 1767"/>
                <a:gd name="T30" fmla="*/ 441 w 3143"/>
                <a:gd name="T31" fmla="*/ 442 h 1767"/>
                <a:gd name="T32" fmla="*/ 441 w 3143"/>
                <a:gd name="T33" fmla="*/ 504 h 1767"/>
                <a:gd name="T34" fmla="*/ 821 w 3143"/>
                <a:gd name="T35" fmla="*/ 504 h 1767"/>
                <a:gd name="T36" fmla="*/ 821 w 3143"/>
                <a:gd name="T37" fmla="*/ 574 h 1767"/>
                <a:gd name="T38" fmla="*/ 857 w 3143"/>
                <a:gd name="T39" fmla="*/ 574 h 1767"/>
                <a:gd name="T40" fmla="*/ 857 w 3143"/>
                <a:gd name="T41" fmla="*/ 653 h 1767"/>
                <a:gd name="T42" fmla="*/ 899 w 3143"/>
                <a:gd name="T43" fmla="*/ 653 h 1767"/>
                <a:gd name="T44" fmla="*/ 899 w 3143"/>
                <a:gd name="T45" fmla="*/ 757 h 1767"/>
                <a:gd name="T46" fmla="*/ 923 w 3143"/>
                <a:gd name="T47" fmla="*/ 757 h 1767"/>
                <a:gd name="T48" fmla="*/ 923 w 3143"/>
                <a:gd name="T49" fmla="*/ 851 h 1767"/>
                <a:gd name="T50" fmla="*/ 1106 w 3143"/>
                <a:gd name="T51" fmla="*/ 851 h 1767"/>
                <a:gd name="T52" fmla="*/ 1106 w 3143"/>
                <a:gd name="T53" fmla="*/ 956 h 1767"/>
                <a:gd name="T54" fmla="*/ 1266 w 3143"/>
                <a:gd name="T55" fmla="*/ 956 h 1767"/>
                <a:gd name="T56" fmla="*/ 1266 w 3143"/>
                <a:gd name="T57" fmla="*/ 1064 h 1767"/>
                <a:gd name="T58" fmla="*/ 1467 w 3143"/>
                <a:gd name="T59" fmla="*/ 1064 h 1767"/>
                <a:gd name="T60" fmla="*/ 1467 w 3143"/>
                <a:gd name="T61" fmla="*/ 1185 h 1767"/>
                <a:gd name="T62" fmla="*/ 1541 w 3143"/>
                <a:gd name="T63" fmla="*/ 1185 h 1767"/>
                <a:gd name="T64" fmla="*/ 1541 w 3143"/>
                <a:gd name="T65" fmla="*/ 1311 h 1767"/>
                <a:gd name="T66" fmla="*/ 1591 w 3143"/>
                <a:gd name="T67" fmla="*/ 1311 h 1767"/>
                <a:gd name="T68" fmla="*/ 1591 w 3143"/>
                <a:gd name="T69" fmla="*/ 1436 h 1767"/>
                <a:gd name="T70" fmla="*/ 1754 w 3143"/>
                <a:gd name="T71" fmla="*/ 1436 h 1767"/>
                <a:gd name="T72" fmla="*/ 1754 w 3143"/>
                <a:gd name="T73" fmla="*/ 1600 h 1767"/>
                <a:gd name="T74" fmla="*/ 2101 w 3143"/>
                <a:gd name="T75" fmla="*/ 1600 h 1767"/>
                <a:gd name="T76" fmla="*/ 2101 w 3143"/>
                <a:gd name="T77" fmla="*/ 1767 h 1767"/>
                <a:gd name="T78" fmla="*/ 3143 w 3143"/>
                <a:gd name="T79" fmla="*/ 1767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43" h="1767">
                  <a:moveTo>
                    <a:pt x="0" y="0"/>
                  </a:moveTo>
                  <a:lnTo>
                    <a:pt x="48" y="0"/>
                  </a:lnTo>
                  <a:lnTo>
                    <a:pt x="48" y="64"/>
                  </a:lnTo>
                  <a:lnTo>
                    <a:pt x="68" y="64"/>
                  </a:lnTo>
                  <a:lnTo>
                    <a:pt x="68" y="128"/>
                  </a:lnTo>
                  <a:lnTo>
                    <a:pt x="96" y="128"/>
                  </a:lnTo>
                  <a:lnTo>
                    <a:pt x="96" y="187"/>
                  </a:lnTo>
                  <a:lnTo>
                    <a:pt x="142" y="187"/>
                  </a:lnTo>
                  <a:lnTo>
                    <a:pt x="142" y="249"/>
                  </a:lnTo>
                  <a:lnTo>
                    <a:pt x="150" y="249"/>
                  </a:lnTo>
                  <a:lnTo>
                    <a:pt x="150" y="311"/>
                  </a:lnTo>
                  <a:lnTo>
                    <a:pt x="158" y="311"/>
                  </a:lnTo>
                  <a:lnTo>
                    <a:pt x="158" y="377"/>
                  </a:lnTo>
                  <a:lnTo>
                    <a:pt x="211" y="377"/>
                  </a:lnTo>
                  <a:lnTo>
                    <a:pt x="211" y="442"/>
                  </a:lnTo>
                  <a:lnTo>
                    <a:pt x="441" y="442"/>
                  </a:lnTo>
                  <a:lnTo>
                    <a:pt x="441" y="504"/>
                  </a:lnTo>
                  <a:lnTo>
                    <a:pt x="821" y="504"/>
                  </a:lnTo>
                  <a:lnTo>
                    <a:pt x="821" y="574"/>
                  </a:lnTo>
                  <a:lnTo>
                    <a:pt x="857" y="574"/>
                  </a:lnTo>
                  <a:lnTo>
                    <a:pt x="857" y="653"/>
                  </a:lnTo>
                  <a:lnTo>
                    <a:pt x="899" y="653"/>
                  </a:lnTo>
                  <a:lnTo>
                    <a:pt x="899" y="757"/>
                  </a:lnTo>
                  <a:lnTo>
                    <a:pt x="923" y="757"/>
                  </a:lnTo>
                  <a:lnTo>
                    <a:pt x="923" y="851"/>
                  </a:lnTo>
                  <a:lnTo>
                    <a:pt x="1106" y="851"/>
                  </a:lnTo>
                  <a:lnTo>
                    <a:pt x="1106" y="956"/>
                  </a:lnTo>
                  <a:lnTo>
                    <a:pt x="1266" y="956"/>
                  </a:lnTo>
                  <a:lnTo>
                    <a:pt x="1266" y="1064"/>
                  </a:lnTo>
                  <a:lnTo>
                    <a:pt x="1467" y="1064"/>
                  </a:lnTo>
                  <a:lnTo>
                    <a:pt x="1467" y="1185"/>
                  </a:lnTo>
                  <a:lnTo>
                    <a:pt x="1541" y="1185"/>
                  </a:lnTo>
                  <a:lnTo>
                    <a:pt x="1541" y="1311"/>
                  </a:lnTo>
                  <a:lnTo>
                    <a:pt x="1591" y="1311"/>
                  </a:lnTo>
                  <a:lnTo>
                    <a:pt x="1591" y="1436"/>
                  </a:lnTo>
                  <a:lnTo>
                    <a:pt x="1754" y="1436"/>
                  </a:lnTo>
                  <a:lnTo>
                    <a:pt x="1754" y="1600"/>
                  </a:lnTo>
                  <a:lnTo>
                    <a:pt x="2101" y="1600"/>
                  </a:lnTo>
                  <a:lnTo>
                    <a:pt x="2101" y="1767"/>
                  </a:lnTo>
                  <a:lnTo>
                    <a:pt x="3143" y="1767"/>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5" name="Rectangle 6">
              <a:extLst>
                <a:ext uri="{FF2B5EF4-FFF2-40B4-BE49-F238E27FC236}">
                  <a16:creationId xmlns="" xmlns:a16="http://schemas.microsoft.com/office/drawing/2014/main" id="{1AACD04B-0E8C-4106-81CC-9A21F59F7D5A}"/>
                </a:ext>
              </a:extLst>
            </p:cNvPr>
            <p:cNvSpPr>
              <a:spLocks noChangeArrowheads="1"/>
            </p:cNvSpPr>
            <p:nvPr/>
          </p:nvSpPr>
          <p:spPr bwMode="auto">
            <a:xfrm>
              <a:off x="6467259" y="479881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46" name="Rectangle 7">
              <a:extLst>
                <a:ext uri="{FF2B5EF4-FFF2-40B4-BE49-F238E27FC236}">
                  <a16:creationId xmlns="" xmlns:a16="http://schemas.microsoft.com/office/drawing/2014/main" id="{7CB65D3A-FBF6-4568-9616-338C200B6B19}"/>
                </a:ext>
              </a:extLst>
            </p:cNvPr>
            <p:cNvSpPr>
              <a:spLocks noChangeArrowheads="1"/>
            </p:cNvSpPr>
            <p:nvPr/>
          </p:nvSpPr>
          <p:spPr bwMode="auto">
            <a:xfrm>
              <a:off x="4831792" y="479881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47" name="Rectangle 8">
              <a:extLst>
                <a:ext uri="{FF2B5EF4-FFF2-40B4-BE49-F238E27FC236}">
                  <a16:creationId xmlns="" xmlns:a16="http://schemas.microsoft.com/office/drawing/2014/main" id="{F8BE94DD-F8BB-4121-96FC-D54D69F44DBE}"/>
                </a:ext>
              </a:extLst>
            </p:cNvPr>
            <p:cNvSpPr>
              <a:spLocks noChangeArrowheads="1"/>
            </p:cNvSpPr>
            <p:nvPr/>
          </p:nvSpPr>
          <p:spPr bwMode="auto">
            <a:xfrm>
              <a:off x="4280848" y="453833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48" name="Rectangle 9">
              <a:extLst>
                <a:ext uri="{FF2B5EF4-FFF2-40B4-BE49-F238E27FC236}">
                  <a16:creationId xmlns="" xmlns:a16="http://schemas.microsoft.com/office/drawing/2014/main" id="{42AEC945-FBD0-4A16-973E-08E76A5BADE9}"/>
                </a:ext>
              </a:extLst>
            </p:cNvPr>
            <p:cNvSpPr>
              <a:spLocks noChangeArrowheads="1"/>
            </p:cNvSpPr>
            <p:nvPr/>
          </p:nvSpPr>
          <p:spPr bwMode="auto">
            <a:xfrm>
              <a:off x="4194640" y="427944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49" name="Rectangle 10">
              <a:extLst>
                <a:ext uri="{FF2B5EF4-FFF2-40B4-BE49-F238E27FC236}">
                  <a16:creationId xmlns="" xmlns:a16="http://schemas.microsoft.com/office/drawing/2014/main" id="{8E3A2B34-4100-43A0-8E61-2D8FE36FAFB5}"/>
                </a:ext>
              </a:extLst>
            </p:cNvPr>
            <p:cNvSpPr>
              <a:spLocks noChangeArrowheads="1"/>
            </p:cNvSpPr>
            <p:nvPr/>
          </p:nvSpPr>
          <p:spPr bwMode="auto">
            <a:xfrm>
              <a:off x="4025726" y="427944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0" name="Rectangle 11">
              <a:extLst>
                <a:ext uri="{FF2B5EF4-FFF2-40B4-BE49-F238E27FC236}">
                  <a16:creationId xmlns="" xmlns:a16="http://schemas.microsoft.com/office/drawing/2014/main" id="{0F55CD77-BFB7-4CAC-BB82-11386261D9E7}"/>
                </a:ext>
              </a:extLst>
            </p:cNvPr>
            <p:cNvSpPr>
              <a:spLocks noChangeArrowheads="1"/>
            </p:cNvSpPr>
            <p:nvPr/>
          </p:nvSpPr>
          <p:spPr bwMode="auto">
            <a:xfrm>
              <a:off x="3946794" y="408211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1" name="Rectangle 12">
              <a:extLst>
                <a:ext uri="{FF2B5EF4-FFF2-40B4-BE49-F238E27FC236}">
                  <a16:creationId xmlns="" xmlns:a16="http://schemas.microsoft.com/office/drawing/2014/main" id="{A0CA392F-5F3C-48A8-9849-496ED9F5A60E}"/>
                </a:ext>
              </a:extLst>
            </p:cNvPr>
            <p:cNvSpPr>
              <a:spLocks noChangeArrowheads="1"/>
            </p:cNvSpPr>
            <p:nvPr/>
          </p:nvSpPr>
          <p:spPr bwMode="auto">
            <a:xfrm>
              <a:off x="3836290" y="3880048"/>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2" name="Rectangle 13">
              <a:extLst>
                <a:ext uri="{FF2B5EF4-FFF2-40B4-BE49-F238E27FC236}">
                  <a16:creationId xmlns="" xmlns:a16="http://schemas.microsoft.com/office/drawing/2014/main" id="{249FFE41-0B4E-41A9-B049-87E757D4F3D9}"/>
                </a:ext>
              </a:extLst>
            </p:cNvPr>
            <p:cNvSpPr>
              <a:spLocks noChangeArrowheads="1"/>
            </p:cNvSpPr>
            <p:nvPr/>
          </p:nvSpPr>
          <p:spPr bwMode="auto">
            <a:xfrm>
              <a:off x="3741572" y="368903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3" name="Rectangle 14">
              <a:extLst>
                <a:ext uri="{FF2B5EF4-FFF2-40B4-BE49-F238E27FC236}">
                  <a16:creationId xmlns="" xmlns:a16="http://schemas.microsoft.com/office/drawing/2014/main" id="{0F92E585-53F8-4590-889D-226FA54B86C0}"/>
                </a:ext>
              </a:extLst>
            </p:cNvPr>
            <p:cNvSpPr>
              <a:spLocks noChangeArrowheads="1"/>
            </p:cNvSpPr>
            <p:nvPr/>
          </p:nvSpPr>
          <p:spPr bwMode="auto">
            <a:xfrm>
              <a:off x="3518984" y="368903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4" name="Rectangle 15">
              <a:extLst>
                <a:ext uri="{FF2B5EF4-FFF2-40B4-BE49-F238E27FC236}">
                  <a16:creationId xmlns="" xmlns:a16="http://schemas.microsoft.com/office/drawing/2014/main" id="{B538F8E5-EB97-442E-8B3D-9D1B832A98FF}"/>
                </a:ext>
              </a:extLst>
            </p:cNvPr>
            <p:cNvSpPr>
              <a:spLocks noChangeArrowheads="1"/>
            </p:cNvSpPr>
            <p:nvPr/>
          </p:nvSpPr>
          <p:spPr bwMode="auto">
            <a:xfrm>
              <a:off x="3260088" y="351538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5" name="Rectangle 16">
              <a:extLst>
                <a:ext uri="{FF2B5EF4-FFF2-40B4-BE49-F238E27FC236}">
                  <a16:creationId xmlns="" xmlns:a16="http://schemas.microsoft.com/office/drawing/2014/main" id="{3CEE6017-5531-40B3-9542-67E835DD815A}"/>
                </a:ext>
              </a:extLst>
            </p:cNvPr>
            <p:cNvSpPr>
              <a:spLocks noChangeArrowheads="1"/>
            </p:cNvSpPr>
            <p:nvPr/>
          </p:nvSpPr>
          <p:spPr bwMode="auto">
            <a:xfrm>
              <a:off x="3250616" y="3349626"/>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6" name="Rectangle 17">
              <a:extLst>
                <a:ext uri="{FF2B5EF4-FFF2-40B4-BE49-F238E27FC236}">
                  <a16:creationId xmlns="" xmlns:a16="http://schemas.microsoft.com/office/drawing/2014/main" id="{74F80896-E086-40C2-B282-A95F5BECC8D4}"/>
                </a:ext>
              </a:extLst>
            </p:cNvPr>
            <p:cNvSpPr>
              <a:spLocks noChangeArrowheads="1"/>
            </p:cNvSpPr>
            <p:nvPr/>
          </p:nvSpPr>
          <p:spPr bwMode="auto">
            <a:xfrm>
              <a:off x="2977512" y="3349626"/>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7" name="Rectangle 18">
              <a:extLst>
                <a:ext uri="{FF2B5EF4-FFF2-40B4-BE49-F238E27FC236}">
                  <a16:creationId xmlns="" xmlns:a16="http://schemas.microsoft.com/office/drawing/2014/main" id="{7B054DD1-CCFC-4E68-BAFA-EE49BD70F66C}"/>
                </a:ext>
              </a:extLst>
            </p:cNvPr>
            <p:cNvSpPr>
              <a:spLocks noChangeArrowheads="1"/>
            </p:cNvSpPr>
            <p:nvPr/>
          </p:nvSpPr>
          <p:spPr bwMode="auto">
            <a:xfrm>
              <a:off x="2933310" y="319903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8" name="Rectangle 19">
              <a:extLst>
                <a:ext uri="{FF2B5EF4-FFF2-40B4-BE49-F238E27FC236}">
                  <a16:creationId xmlns="" xmlns:a16="http://schemas.microsoft.com/office/drawing/2014/main" id="{234F2264-69F7-498A-B363-704D5AC9F55E}"/>
                </a:ext>
              </a:extLst>
            </p:cNvPr>
            <p:cNvSpPr>
              <a:spLocks noChangeArrowheads="1"/>
            </p:cNvSpPr>
            <p:nvPr/>
          </p:nvSpPr>
          <p:spPr bwMode="auto">
            <a:xfrm>
              <a:off x="2877439" y="3039115"/>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9" name="Rectangle 20">
              <a:extLst>
                <a:ext uri="{FF2B5EF4-FFF2-40B4-BE49-F238E27FC236}">
                  <a16:creationId xmlns="" xmlns:a16="http://schemas.microsoft.com/office/drawing/2014/main" id="{88BD4CA2-D458-49D0-A804-14AE5CA7F680}"/>
                </a:ext>
              </a:extLst>
            </p:cNvPr>
            <p:cNvSpPr>
              <a:spLocks noChangeArrowheads="1"/>
            </p:cNvSpPr>
            <p:nvPr/>
          </p:nvSpPr>
          <p:spPr bwMode="auto">
            <a:xfrm>
              <a:off x="2816491" y="2915501"/>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60" name="Rectangle 21">
              <a:extLst>
                <a:ext uri="{FF2B5EF4-FFF2-40B4-BE49-F238E27FC236}">
                  <a16:creationId xmlns="" xmlns:a16="http://schemas.microsoft.com/office/drawing/2014/main" id="{043701B0-C623-4BA0-811D-8867707BFC51}"/>
                </a:ext>
              </a:extLst>
            </p:cNvPr>
            <p:cNvSpPr>
              <a:spLocks noChangeArrowheads="1"/>
            </p:cNvSpPr>
            <p:nvPr/>
          </p:nvSpPr>
          <p:spPr bwMode="auto">
            <a:xfrm>
              <a:off x="2287648" y="280595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61" name="Rectangle 22">
              <a:extLst>
                <a:ext uri="{FF2B5EF4-FFF2-40B4-BE49-F238E27FC236}">
                  <a16:creationId xmlns="" xmlns:a16="http://schemas.microsoft.com/office/drawing/2014/main" id="{3F1FB251-D2CD-4E9A-8E2A-6A91ECB4CAFD}"/>
                </a:ext>
              </a:extLst>
            </p:cNvPr>
            <p:cNvSpPr>
              <a:spLocks noChangeArrowheads="1"/>
            </p:cNvSpPr>
            <p:nvPr/>
          </p:nvSpPr>
          <p:spPr bwMode="auto">
            <a:xfrm>
              <a:off x="2212973" y="280595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62" name="Rectangle 23">
              <a:extLst>
                <a:ext uri="{FF2B5EF4-FFF2-40B4-BE49-F238E27FC236}">
                  <a16:creationId xmlns="" xmlns:a16="http://schemas.microsoft.com/office/drawing/2014/main" id="{E054A1BC-9C71-4422-826F-164142FD6A80}"/>
                </a:ext>
              </a:extLst>
            </p:cNvPr>
            <p:cNvSpPr>
              <a:spLocks noChangeArrowheads="1"/>
            </p:cNvSpPr>
            <p:nvPr/>
          </p:nvSpPr>
          <p:spPr bwMode="auto">
            <a:xfrm>
              <a:off x="1809321" y="260402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63" name="Rectangle 24">
              <a:extLst>
                <a:ext uri="{FF2B5EF4-FFF2-40B4-BE49-F238E27FC236}">
                  <a16:creationId xmlns="" xmlns:a16="http://schemas.microsoft.com/office/drawing/2014/main" id="{3A077707-873B-4916-8DAF-EDCD3E1914A3}"/>
                </a:ext>
              </a:extLst>
            </p:cNvPr>
            <p:cNvSpPr>
              <a:spLocks noChangeArrowheads="1"/>
            </p:cNvSpPr>
            <p:nvPr/>
          </p:nvSpPr>
          <p:spPr bwMode="auto">
            <a:xfrm>
              <a:off x="1759903" y="260402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64" name="Rectangle 25">
              <a:extLst>
                <a:ext uri="{FF2B5EF4-FFF2-40B4-BE49-F238E27FC236}">
                  <a16:creationId xmlns="" xmlns:a16="http://schemas.microsoft.com/office/drawing/2014/main" id="{D78CE7E4-59A3-4C73-8864-822A8B202D2C}"/>
                </a:ext>
              </a:extLst>
            </p:cNvPr>
            <p:cNvSpPr>
              <a:spLocks noChangeArrowheads="1"/>
            </p:cNvSpPr>
            <p:nvPr/>
          </p:nvSpPr>
          <p:spPr bwMode="auto">
            <a:xfrm>
              <a:off x="1759902" y="2500320"/>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65" name="Rectangle 26">
              <a:extLst>
                <a:ext uri="{FF2B5EF4-FFF2-40B4-BE49-F238E27FC236}">
                  <a16:creationId xmlns="" xmlns:a16="http://schemas.microsoft.com/office/drawing/2014/main" id="{E75F0774-183A-4AD4-A884-C99B4C00DC91}"/>
                </a:ext>
              </a:extLst>
            </p:cNvPr>
            <p:cNvSpPr>
              <a:spLocks noChangeArrowheads="1"/>
            </p:cNvSpPr>
            <p:nvPr/>
          </p:nvSpPr>
          <p:spPr bwMode="auto">
            <a:xfrm>
              <a:off x="1741440" y="240340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66" name="Rectangle 27">
              <a:extLst>
                <a:ext uri="{FF2B5EF4-FFF2-40B4-BE49-F238E27FC236}">
                  <a16:creationId xmlns="" xmlns:a16="http://schemas.microsoft.com/office/drawing/2014/main" id="{23CB24A2-C337-41E3-A8FF-9BA5EE56A632}"/>
                </a:ext>
              </a:extLst>
            </p:cNvPr>
            <p:cNvSpPr>
              <a:spLocks noChangeArrowheads="1"/>
            </p:cNvSpPr>
            <p:nvPr/>
          </p:nvSpPr>
          <p:spPr bwMode="auto">
            <a:xfrm>
              <a:off x="1666626" y="230456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67" name="Rectangle 28">
              <a:extLst>
                <a:ext uri="{FF2B5EF4-FFF2-40B4-BE49-F238E27FC236}">
                  <a16:creationId xmlns="" xmlns:a16="http://schemas.microsoft.com/office/drawing/2014/main" id="{E962619A-282E-4508-A5F8-B40C286EB08F}"/>
                </a:ext>
              </a:extLst>
            </p:cNvPr>
            <p:cNvSpPr>
              <a:spLocks noChangeArrowheads="1"/>
            </p:cNvSpPr>
            <p:nvPr/>
          </p:nvSpPr>
          <p:spPr bwMode="auto">
            <a:xfrm>
              <a:off x="1624620" y="221190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68" name="Rectangle 29">
              <a:extLst>
                <a:ext uri="{FF2B5EF4-FFF2-40B4-BE49-F238E27FC236}">
                  <a16:creationId xmlns="" xmlns:a16="http://schemas.microsoft.com/office/drawing/2014/main" id="{E71C9146-FABA-4215-A7F1-A9BFD4B92227}"/>
                </a:ext>
              </a:extLst>
            </p:cNvPr>
            <p:cNvSpPr>
              <a:spLocks noChangeArrowheads="1"/>
            </p:cNvSpPr>
            <p:nvPr/>
          </p:nvSpPr>
          <p:spPr bwMode="auto">
            <a:xfrm>
              <a:off x="1596205" y="211039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69" name="Rectangle 30">
              <a:extLst>
                <a:ext uri="{FF2B5EF4-FFF2-40B4-BE49-F238E27FC236}">
                  <a16:creationId xmlns="" xmlns:a16="http://schemas.microsoft.com/office/drawing/2014/main" id="{75041E9B-FE1B-4851-87E3-6AB2D0C7458D}"/>
                </a:ext>
              </a:extLst>
            </p:cNvPr>
            <p:cNvSpPr>
              <a:spLocks noChangeArrowheads="1"/>
            </p:cNvSpPr>
            <p:nvPr/>
          </p:nvSpPr>
          <p:spPr bwMode="auto">
            <a:xfrm>
              <a:off x="1524549" y="200936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grpSp>
      <p:grpSp>
        <p:nvGrpSpPr>
          <p:cNvPr id="70" name="Group 69">
            <a:extLst>
              <a:ext uri="{FF2B5EF4-FFF2-40B4-BE49-F238E27FC236}">
                <a16:creationId xmlns="" xmlns:a16="http://schemas.microsoft.com/office/drawing/2014/main" id="{5ABEFA30-8104-49AB-931E-AB2C1C58C943}"/>
              </a:ext>
            </a:extLst>
          </p:cNvPr>
          <p:cNvGrpSpPr/>
          <p:nvPr/>
        </p:nvGrpSpPr>
        <p:grpSpPr>
          <a:xfrm>
            <a:off x="1529903" y="2009364"/>
            <a:ext cx="6923531" cy="2618590"/>
            <a:chOff x="1529903" y="2009364"/>
            <a:chExt cx="6923531" cy="2618590"/>
          </a:xfrm>
        </p:grpSpPr>
        <p:sp>
          <p:nvSpPr>
            <p:cNvPr id="71" name="Freeform 31">
              <a:extLst>
                <a:ext uri="{FF2B5EF4-FFF2-40B4-BE49-F238E27FC236}">
                  <a16:creationId xmlns="" xmlns:a16="http://schemas.microsoft.com/office/drawing/2014/main" id="{F632B230-A4A6-4E7A-899D-09A3BC8BF9B0}"/>
                </a:ext>
              </a:extLst>
            </p:cNvPr>
            <p:cNvSpPr>
              <a:spLocks/>
            </p:cNvSpPr>
            <p:nvPr/>
          </p:nvSpPr>
          <p:spPr bwMode="auto">
            <a:xfrm>
              <a:off x="1550899" y="2039832"/>
              <a:ext cx="6865488" cy="2557390"/>
            </a:xfrm>
            <a:custGeom>
              <a:avLst/>
              <a:gdLst>
                <a:gd name="T0" fmla="*/ 0 w 4349"/>
                <a:gd name="T1" fmla="*/ 0 h 1620"/>
                <a:gd name="T2" fmla="*/ 58 w 4349"/>
                <a:gd name="T3" fmla="*/ 0 h 1620"/>
                <a:gd name="T4" fmla="*/ 58 w 4349"/>
                <a:gd name="T5" fmla="*/ 50 h 1620"/>
                <a:gd name="T6" fmla="*/ 96 w 4349"/>
                <a:gd name="T7" fmla="*/ 50 h 1620"/>
                <a:gd name="T8" fmla="*/ 96 w 4349"/>
                <a:gd name="T9" fmla="*/ 92 h 1620"/>
                <a:gd name="T10" fmla="*/ 161 w 4349"/>
                <a:gd name="T11" fmla="*/ 92 h 1620"/>
                <a:gd name="T12" fmla="*/ 161 w 4349"/>
                <a:gd name="T13" fmla="*/ 145 h 1620"/>
                <a:gd name="T14" fmla="*/ 203 w 4349"/>
                <a:gd name="T15" fmla="*/ 145 h 1620"/>
                <a:gd name="T16" fmla="*/ 203 w 4349"/>
                <a:gd name="T17" fmla="*/ 187 h 1620"/>
                <a:gd name="T18" fmla="*/ 383 w 4349"/>
                <a:gd name="T19" fmla="*/ 187 h 1620"/>
                <a:gd name="T20" fmla="*/ 383 w 4349"/>
                <a:gd name="T21" fmla="*/ 239 h 1620"/>
                <a:gd name="T22" fmla="*/ 450 w 4349"/>
                <a:gd name="T23" fmla="*/ 239 h 1620"/>
                <a:gd name="T24" fmla="*/ 450 w 4349"/>
                <a:gd name="T25" fmla="*/ 291 h 1620"/>
                <a:gd name="T26" fmla="*/ 568 w 4349"/>
                <a:gd name="T27" fmla="*/ 291 h 1620"/>
                <a:gd name="T28" fmla="*/ 568 w 4349"/>
                <a:gd name="T29" fmla="*/ 343 h 1620"/>
                <a:gd name="T30" fmla="*/ 608 w 4349"/>
                <a:gd name="T31" fmla="*/ 343 h 1620"/>
                <a:gd name="T32" fmla="*/ 608 w 4349"/>
                <a:gd name="T33" fmla="*/ 394 h 1620"/>
                <a:gd name="T34" fmla="*/ 845 w 4349"/>
                <a:gd name="T35" fmla="*/ 394 h 1620"/>
                <a:gd name="T36" fmla="*/ 845 w 4349"/>
                <a:gd name="T37" fmla="*/ 560 h 1620"/>
                <a:gd name="T38" fmla="*/ 1455 w 4349"/>
                <a:gd name="T39" fmla="*/ 560 h 1620"/>
                <a:gd name="T40" fmla="*/ 1455 w 4349"/>
                <a:gd name="T41" fmla="*/ 628 h 1620"/>
                <a:gd name="T42" fmla="*/ 1535 w 4349"/>
                <a:gd name="T43" fmla="*/ 628 h 1620"/>
                <a:gd name="T44" fmla="*/ 1535 w 4349"/>
                <a:gd name="T45" fmla="*/ 701 h 1620"/>
                <a:gd name="T46" fmla="*/ 1770 w 4349"/>
                <a:gd name="T47" fmla="*/ 701 h 1620"/>
                <a:gd name="T48" fmla="*/ 1770 w 4349"/>
                <a:gd name="T49" fmla="*/ 779 h 1620"/>
                <a:gd name="T50" fmla="*/ 1788 w 4349"/>
                <a:gd name="T51" fmla="*/ 779 h 1620"/>
                <a:gd name="T52" fmla="*/ 1788 w 4349"/>
                <a:gd name="T53" fmla="*/ 851 h 1620"/>
                <a:gd name="T54" fmla="*/ 2085 w 4349"/>
                <a:gd name="T55" fmla="*/ 851 h 1620"/>
                <a:gd name="T56" fmla="*/ 2085 w 4349"/>
                <a:gd name="T57" fmla="*/ 918 h 1620"/>
                <a:gd name="T58" fmla="*/ 2238 w 4349"/>
                <a:gd name="T59" fmla="*/ 918 h 1620"/>
                <a:gd name="T60" fmla="*/ 2238 w 4349"/>
                <a:gd name="T61" fmla="*/ 998 h 1620"/>
                <a:gd name="T62" fmla="*/ 2300 w 4349"/>
                <a:gd name="T63" fmla="*/ 998 h 1620"/>
                <a:gd name="T64" fmla="*/ 2300 w 4349"/>
                <a:gd name="T65" fmla="*/ 1076 h 1620"/>
                <a:gd name="T66" fmla="*/ 2332 w 4349"/>
                <a:gd name="T67" fmla="*/ 1076 h 1620"/>
                <a:gd name="T68" fmla="*/ 2332 w 4349"/>
                <a:gd name="T69" fmla="*/ 1153 h 1620"/>
                <a:gd name="T70" fmla="*/ 2382 w 4349"/>
                <a:gd name="T71" fmla="*/ 1153 h 1620"/>
                <a:gd name="T72" fmla="*/ 2382 w 4349"/>
                <a:gd name="T73" fmla="*/ 1231 h 1620"/>
                <a:gd name="T74" fmla="*/ 2559 w 4349"/>
                <a:gd name="T75" fmla="*/ 1231 h 1620"/>
                <a:gd name="T76" fmla="*/ 2559 w 4349"/>
                <a:gd name="T77" fmla="*/ 1311 h 1620"/>
                <a:gd name="T78" fmla="*/ 2727 w 4349"/>
                <a:gd name="T79" fmla="*/ 1311 h 1620"/>
                <a:gd name="T80" fmla="*/ 2727 w 4349"/>
                <a:gd name="T81" fmla="*/ 1416 h 1620"/>
                <a:gd name="T82" fmla="*/ 2858 w 4349"/>
                <a:gd name="T83" fmla="*/ 1416 h 1620"/>
                <a:gd name="T84" fmla="*/ 2858 w 4349"/>
                <a:gd name="T85" fmla="*/ 1516 h 1620"/>
                <a:gd name="T86" fmla="*/ 3526 w 4349"/>
                <a:gd name="T87" fmla="*/ 1516 h 1620"/>
                <a:gd name="T88" fmla="*/ 3526 w 4349"/>
                <a:gd name="T89" fmla="*/ 1620 h 1620"/>
                <a:gd name="T90" fmla="*/ 4349 w 4349"/>
                <a:gd name="T91" fmla="*/ 1620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9" h="1620">
                  <a:moveTo>
                    <a:pt x="0" y="0"/>
                  </a:moveTo>
                  <a:lnTo>
                    <a:pt x="58" y="0"/>
                  </a:lnTo>
                  <a:lnTo>
                    <a:pt x="58" y="50"/>
                  </a:lnTo>
                  <a:lnTo>
                    <a:pt x="96" y="50"/>
                  </a:lnTo>
                  <a:lnTo>
                    <a:pt x="96" y="92"/>
                  </a:lnTo>
                  <a:lnTo>
                    <a:pt x="161" y="92"/>
                  </a:lnTo>
                  <a:lnTo>
                    <a:pt x="161" y="145"/>
                  </a:lnTo>
                  <a:lnTo>
                    <a:pt x="203" y="145"/>
                  </a:lnTo>
                  <a:lnTo>
                    <a:pt x="203" y="187"/>
                  </a:lnTo>
                  <a:lnTo>
                    <a:pt x="383" y="187"/>
                  </a:lnTo>
                  <a:lnTo>
                    <a:pt x="383" y="239"/>
                  </a:lnTo>
                  <a:lnTo>
                    <a:pt x="450" y="239"/>
                  </a:lnTo>
                  <a:lnTo>
                    <a:pt x="450" y="291"/>
                  </a:lnTo>
                  <a:lnTo>
                    <a:pt x="568" y="291"/>
                  </a:lnTo>
                  <a:lnTo>
                    <a:pt x="568" y="343"/>
                  </a:lnTo>
                  <a:lnTo>
                    <a:pt x="608" y="343"/>
                  </a:lnTo>
                  <a:lnTo>
                    <a:pt x="608" y="394"/>
                  </a:lnTo>
                  <a:lnTo>
                    <a:pt x="845" y="394"/>
                  </a:lnTo>
                  <a:lnTo>
                    <a:pt x="845" y="560"/>
                  </a:lnTo>
                  <a:lnTo>
                    <a:pt x="1455" y="560"/>
                  </a:lnTo>
                  <a:lnTo>
                    <a:pt x="1455" y="628"/>
                  </a:lnTo>
                  <a:lnTo>
                    <a:pt x="1535" y="628"/>
                  </a:lnTo>
                  <a:lnTo>
                    <a:pt x="1535" y="701"/>
                  </a:lnTo>
                  <a:lnTo>
                    <a:pt x="1770" y="701"/>
                  </a:lnTo>
                  <a:lnTo>
                    <a:pt x="1770" y="779"/>
                  </a:lnTo>
                  <a:lnTo>
                    <a:pt x="1788" y="779"/>
                  </a:lnTo>
                  <a:lnTo>
                    <a:pt x="1788" y="851"/>
                  </a:lnTo>
                  <a:lnTo>
                    <a:pt x="2085" y="851"/>
                  </a:lnTo>
                  <a:lnTo>
                    <a:pt x="2085" y="918"/>
                  </a:lnTo>
                  <a:lnTo>
                    <a:pt x="2238" y="918"/>
                  </a:lnTo>
                  <a:lnTo>
                    <a:pt x="2238" y="998"/>
                  </a:lnTo>
                  <a:lnTo>
                    <a:pt x="2300" y="998"/>
                  </a:lnTo>
                  <a:lnTo>
                    <a:pt x="2300" y="1076"/>
                  </a:lnTo>
                  <a:lnTo>
                    <a:pt x="2332" y="1076"/>
                  </a:lnTo>
                  <a:lnTo>
                    <a:pt x="2332" y="1153"/>
                  </a:lnTo>
                  <a:lnTo>
                    <a:pt x="2382" y="1153"/>
                  </a:lnTo>
                  <a:lnTo>
                    <a:pt x="2382" y="1231"/>
                  </a:lnTo>
                  <a:lnTo>
                    <a:pt x="2559" y="1231"/>
                  </a:lnTo>
                  <a:lnTo>
                    <a:pt x="2559" y="1311"/>
                  </a:lnTo>
                  <a:lnTo>
                    <a:pt x="2727" y="1311"/>
                  </a:lnTo>
                  <a:lnTo>
                    <a:pt x="2727" y="1416"/>
                  </a:lnTo>
                  <a:lnTo>
                    <a:pt x="2858" y="1416"/>
                  </a:lnTo>
                  <a:lnTo>
                    <a:pt x="2858" y="1516"/>
                  </a:lnTo>
                  <a:lnTo>
                    <a:pt x="3526" y="1516"/>
                  </a:lnTo>
                  <a:lnTo>
                    <a:pt x="3526" y="1620"/>
                  </a:lnTo>
                  <a:lnTo>
                    <a:pt x="4349" y="162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72" name="Rectangle 32">
              <a:extLst>
                <a:ext uri="{FF2B5EF4-FFF2-40B4-BE49-F238E27FC236}">
                  <a16:creationId xmlns="" xmlns:a16="http://schemas.microsoft.com/office/drawing/2014/main" id="{0511F0A2-A462-4564-8C96-6C57530456DA}"/>
                </a:ext>
              </a:extLst>
            </p:cNvPr>
            <p:cNvSpPr>
              <a:spLocks noChangeArrowheads="1"/>
            </p:cNvSpPr>
            <p:nvPr/>
          </p:nvSpPr>
          <p:spPr bwMode="auto">
            <a:xfrm>
              <a:off x="8392234"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73" name="Rectangle 33">
              <a:extLst>
                <a:ext uri="{FF2B5EF4-FFF2-40B4-BE49-F238E27FC236}">
                  <a16:creationId xmlns="" xmlns:a16="http://schemas.microsoft.com/office/drawing/2014/main" id="{82927D1F-1065-46AA-A21F-83D48BCED8B1}"/>
                </a:ext>
              </a:extLst>
            </p:cNvPr>
            <p:cNvSpPr>
              <a:spLocks noChangeArrowheads="1"/>
            </p:cNvSpPr>
            <p:nvPr/>
          </p:nvSpPr>
          <p:spPr bwMode="auto">
            <a:xfrm>
              <a:off x="7498726"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74" name="Rectangle 34">
              <a:extLst>
                <a:ext uri="{FF2B5EF4-FFF2-40B4-BE49-F238E27FC236}">
                  <a16:creationId xmlns="" xmlns:a16="http://schemas.microsoft.com/office/drawing/2014/main" id="{E3F9D16F-E32B-4600-A74B-609CEDCDAC9C}"/>
                </a:ext>
              </a:extLst>
            </p:cNvPr>
            <p:cNvSpPr>
              <a:spLocks noChangeArrowheads="1"/>
            </p:cNvSpPr>
            <p:nvPr/>
          </p:nvSpPr>
          <p:spPr bwMode="auto">
            <a:xfrm>
              <a:off x="7089859"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75" name="Rectangle 35">
              <a:extLst>
                <a:ext uri="{FF2B5EF4-FFF2-40B4-BE49-F238E27FC236}">
                  <a16:creationId xmlns="" xmlns:a16="http://schemas.microsoft.com/office/drawing/2014/main" id="{DB849273-27A2-40D7-A514-0392CA1D6AF8}"/>
                </a:ext>
              </a:extLst>
            </p:cNvPr>
            <p:cNvSpPr>
              <a:spLocks noChangeArrowheads="1"/>
            </p:cNvSpPr>
            <p:nvPr/>
          </p:nvSpPr>
          <p:spPr bwMode="auto">
            <a:xfrm>
              <a:off x="6054274" y="440353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76" name="Rectangle 36">
              <a:extLst>
                <a:ext uri="{FF2B5EF4-FFF2-40B4-BE49-F238E27FC236}">
                  <a16:creationId xmlns="" xmlns:a16="http://schemas.microsoft.com/office/drawing/2014/main" id="{8EEAFA5F-A095-4CAB-BA9B-BE49D322EC24}"/>
                </a:ext>
              </a:extLst>
            </p:cNvPr>
            <p:cNvSpPr>
              <a:spLocks noChangeArrowheads="1"/>
            </p:cNvSpPr>
            <p:nvPr/>
          </p:nvSpPr>
          <p:spPr bwMode="auto">
            <a:xfrm>
              <a:off x="5834842" y="424361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77" name="Rectangle 37">
              <a:extLst>
                <a:ext uri="{FF2B5EF4-FFF2-40B4-BE49-F238E27FC236}">
                  <a16:creationId xmlns="" xmlns:a16="http://schemas.microsoft.com/office/drawing/2014/main" id="{B07C0A13-F0A5-4CA6-92F4-F03706279C85}"/>
                </a:ext>
              </a:extLst>
            </p:cNvPr>
            <p:cNvSpPr>
              <a:spLocks noChangeArrowheads="1"/>
            </p:cNvSpPr>
            <p:nvPr/>
          </p:nvSpPr>
          <p:spPr bwMode="auto">
            <a:xfrm>
              <a:off x="5736968"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78" name="Rectangle 38">
              <a:extLst>
                <a:ext uri="{FF2B5EF4-FFF2-40B4-BE49-F238E27FC236}">
                  <a16:creationId xmlns="" xmlns:a16="http://schemas.microsoft.com/office/drawing/2014/main" id="{EF958701-A631-4349-9B65-8D46E47B5EDA}"/>
                </a:ext>
              </a:extLst>
            </p:cNvPr>
            <p:cNvSpPr>
              <a:spLocks noChangeArrowheads="1"/>
            </p:cNvSpPr>
            <p:nvPr/>
          </p:nvSpPr>
          <p:spPr bwMode="auto">
            <a:xfrm>
              <a:off x="5604362"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79" name="Rectangle 39">
              <a:extLst>
                <a:ext uri="{FF2B5EF4-FFF2-40B4-BE49-F238E27FC236}">
                  <a16:creationId xmlns="" xmlns:a16="http://schemas.microsoft.com/office/drawing/2014/main" id="{91F59501-8603-4325-9E96-519A4BF73DC2}"/>
                </a:ext>
              </a:extLst>
            </p:cNvPr>
            <p:cNvSpPr>
              <a:spLocks noChangeArrowheads="1"/>
            </p:cNvSpPr>
            <p:nvPr/>
          </p:nvSpPr>
          <p:spPr bwMode="auto">
            <a:xfrm>
              <a:off x="5290214" y="395678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80" name="Rectangle 40">
              <a:extLst>
                <a:ext uri="{FF2B5EF4-FFF2-40B4-BE49-F238E27FC236}">
                  <a16:creationId xmlns="" xmlns:a16="http://schemas.microsoft.com/office/drawing/2014/main" id="{58D37A6B-5C9E-43C3-8FA6-FB5569F2E7BA}"/>
                </a:ext>
              </a:extLst>
            </p:cNvPr>
            <p:cNvSpPr>
              <a:spLocks noChangeArrowheads="1"/>
            </p:cNvSpPr>
            <p:nvPr/>
          </p:nvSpPr>
          <p:spPr bwMode="auto">
            <a:xfrm>
              <a:off x="5208124" y="383159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81" name="Rectangle 41">
              <a:extLst>
                <a:ext uri="{FF2B5EF4-FFF2-40B4-BE49-F238E27FC236}">
                  <a16:creationId xmlns="" xmlns:a16="http://schemas.microsoft.com/office/drawing/2014/main" id="{34F2872F-618B-4F77-A360-79208736B83C}"/>
                </a:ext>
              </a:extLst>
            </p:cNvPr>
            <p:cNvSpPr>
              <a:spLocks noChangeArrowheads="1"/>
            </p:cNvSpPr>
            <p:nvPr/>
          </p:nvSpPr>
          <p:spPr bwMode="auto">
            <a:xfrm>
              <a:off x="5170237" y="370797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82" name="Rectangle 42">
              <a:extLst>
                <a:ext uri="{FF2B5EF4-FFF2-40B4-BE49-F238E27FC236}">
                  <a16:creationId xmlns="" xmlns:a16="http://schemas.microsoft.com/office/drawing/2014/main" id="{FD7414C8-70F0-4B2F-8BD9-176F676088F2}"/>
                </a:ext>
              </a:extLst>
            </p:cNvPr>
            <p:cNvSpPr>
              <a:spLocks noChangeArrowheads="1"/>
            </p:cNvSpPr>
            <p:nvPr/>
          </p:nvSpPr>
          <p:spPr bwMode="auto">
            <a:xfrm>
              <a:off x="5072362" y="3584843"/>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83" name="Rectangle 43">
              <a:extLst>
                <a:ext uri="{FF2B5EF4-FFF2-40B4-BE49-F238E27FC236}">
                  <a16:creationId xmlns="" xmlns:a16="http://schemas.microsoft.com/office/drawing/2014/main" id="{B1E8CF4F-188A-4C53-A3C4-D2724B376C41}"/>
                </a:ext>
              </a:extLst>
            </p:cNvPr>
            <p:cNvSpPr>
              <a:spLocks noChangeArrowheads="1"/>
            </p:cNvSpPr>
            <p:nvPr/>
          </p:nvSpPr>
          <p:spPr bwMode="auto">
            <a:xfrm>
              <a:off x="4931863" y="345855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84" name="Rectangle 44">
              <a:extLst>
                <a:ext uri="{FF2B5EF4-FFF2-40B4-BE49-F238E27FC236}">
                  <a16:creationId xmlns="" xmlns:a16="http://schemas.microsoft.com/office/drawing/2014/main" id="{9CB39BC9-9573-428B-BA4C-81689EA5A534}"/>
                </a:ext>
              </a:extLst>
            </p:cNvPr>
            <p:cNvSpPr>
              <a:spLocks noChangeArrowheads="1"/>
            </p:cNvSpPr>
            <p:nvPr/>
          </p:nvSpPr>
          <p:spPr bwMode="auto">
            <a:xfrm>
              <a:off x="4824516" y="345855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85" name="Rectangle 45">
              <a:extLst>
                <a:ext uri="{FF2B5EF4-FFF2-40B4-BE49-F238E27FC236}">
                  <a16:creationId xmlns="" xmlns:a16="http://schemas.microsoft.com/office/drawing/2014/main" id="{F5DEFCF9-7A25-40FF-9CE2-8BE8591E76A5}"/>
                </a:ext>
              </a:extLst>
            </p:cNvPr>
            <p:cNvSpPr>
              <a:spLocks noChangeArrowheads="1"/>
            </p:cNvSpPr>
            <p:nvPr/>
          </p:nvSpPr>
          <p:spPr bwMode="auto">
            <a:xfrm>
              <a:off x="4346189" y="3353743"/>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86" name="Rectangle 46">
              <a:extLst>
                <a:ext uri="{FF2B5EF4-FFF2-40B4-BE49-F238E27FC236}">
                  <a16:creationId xmlns="" xmlns:a16="http://schemas.microsoft.com/office/drawing/2014/main" id="{068A53F8-DF00-4931-8BD4-88B0C2489ED7}"/>
                </a:ext>
              </a:extLst>
            </p:cNvPr>
            <p:cNvSpPr>
              <a:spLocks noChangeArrowheads="1"/>
            </p:cNvSpPr>
            <p:nvPr/>
          </p:nvSpPr>
          <p:spPr bwMode="auto">
            <a:xfrm>
              <a:off x="4325049" y="323912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87" name="Rectangle 47">
              <a:extLst>
                <a:ext uri="{FF2B5EF4-FFF2-40B4-BE49-F238E27FC236}">
                  <a16:creationId xmlns="" xmlns:a16="http://schemas.microsoft.com/office/drawing/2014/main" id="{EEE8AE53-A4C4-4EEE-89B6-9DC1A26220C0}"/>
                </a:ext>
              </a:extLst>
            </p:cNvPr>
            <p:cNvSpPr>
              <a:spLocks noChangeArrowheads="1"/>
            </p:cNvSpPr>
            <p:nvPr/>
          </p:nvSpPr>
          <p:spPr bwMode="auto">
            <a:xfrm>
              <a:off x="3950913" y="312230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88" name="Rectangle 48">
              <a:extLst>
                <a:ext uri="{FF2B5EF4-FFF2-40B4-BE49-F238E27FC236}">
                  <a16:creationId xmlns="" xmlns:a16="http://schemas.microsoft.com/office/drawing/2014/main" id="{3219C6D3-DA41-4626-B2E8-03FDDE386970}"/>
                </a:ext>
              </a:extLst>
            </p:cNvPr>
            <p:cNvSpPr>
              <a:spLocks noChangeArrowheads="1"/>
            </p:cNvSpPr>
            <p:nvPr/>
          </p:nvSpPr>
          <p:spPr bwMode="auto">
            <a:xfrm>
              <a:off x="3820504" y="3003905"/>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89" name="Rectangle 49">
              <a:extLst>
                <a:ext uri="{FF2B5EF4-FFF2-40B4-BE49-F238E27FC236}">
                  <a16:creationId xmlns="" xmlns:a16="http://schemas.microsoft.com/office/drawing/2014/main" id="{7B206581-FF87-4665-885D-AB1EA88EA6B9}"/>
                </a:ext>
              </a:extLst>
            </p:cNvPr>
            <p:cNvSpPr>
              <a:spLocks noChangeArrowheads="1"/>
            </p:cNvSpPr>
            <p:nvPr/>
          </p:nvSpPr>
          <p:spPr bwMode="auto">
            <a:xfrm>
              <a:off x="3741572"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90" name="Rectangle 50">
              <a:extLst>
                <a:ext uri="{FF2B5EF4-FFF2-40B4-BE49-F238E27FC236}">
                  <a16:creationId xmlns="" xmlns:a16="http://schemas.microsoft.com/office/drawing/2014/main" id="{51DDCC2A-5F19-449A-A83A-43786168A8AD}"/>
                </a:ext>
              </a:extLst>
            </p:cNvPr>
            <p:cNvSpPr>
              <a:spLocks noChangeArrowheads="1"/>
            </p:cNvSpPr>
            <p:nvPr/>
          </p:nvSpPr>
          <p:spPr bwMode="auto">
            <a:xfrm>
              <a:off x="3665797"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91" name="Rectangle 51">
              <a:extLst>
                <a:ext uri="{FF2B5EF4-FFF2-40B4-BE49-F238E27FC236}">
                  <a16:creationId xmlns="" xmlns:a16="http://schemas.microsoft.com/office/drawing/2014/main" id="{185E494A-E164-4DBA-9465-3453541D6EF1}"/>
                </a:ext>
              </a:extLst>
            </p:cNvPr>
            <p:cNvSpPr>
              <a:spLocks noChangeArrowheads="1"/>
            </p:cNvSpPr>
            <p:nvPr/>
          </p:nvSpPr>
          <p:spPr bwMode="auto">
            <a:xfrm>
              <a:off x="3606907"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92" name="Rectangle 52">
              <a:extLst>
                <a:ext uri="{FF2B5EF4-FFF2-40B4-BE49-F238E27FC236}">
                  <a16:creationId xmlns="" xmlns:a16="http://schemas.microsoft.com/office/drawing/2014/main" id="{9B12C7DE-835E-4AAC-84FE-7550BC8C68AA}"/>
                </a:ext>
              </a:extLst>
            </p:cNvPr>
            <p:cNvSpPr>
              <a:spLocks noChangeArrowheads="1"/>
            </p:cNvSpPr>
            <p:nvPr/>
          </p:nvSpPr>
          <p:spPr bwMode="auto">
            <a:xfrm>
              <a:off x="3171684"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93" name="Rectangle 53">
              <a:extLst>
                <a:ext uri="{FF2B5EF4-FFF2-40B4-BE49-F238E27FC236}">
                  <a16:creationId xmlns="" xmlns:a16="http://schemas.microsoft.com/office/drawing/2014/main" id="{ABB191AC-24B3-42BA-BBDD-F5F6BFE828CE}"/>
                </a:ext>
              </a:extLst>
            </p:cNvPr>
            <p:cNvSpPr>
              <a:spLocks noChangeArrowheads="1"/>
            </p:cNvSpPr>
            <p:nvPr/>
          </p:nvSpPr>
          <p:spPr bwMode="auto">
            <a:xfrm>
              <a:off x="2920681"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94" name="Rectangle 54">
              <a:extLst>
                <a:ext uri="{FF2B5EF4-FFF2-40B4-BE49-F238E27FC236}">
                  <a16:creationId xmlns="" xmlns:a16="http://schemas.microsoft.com/office/drawing/2014/main" id="{A2B92F7E-593D-42F7-BCD5-98BF0564A4F5}"/>
                </a:ext>
              </a:extLst>
            </p:cNvPr>
            <p:cNvSpPr>
              <a:spLocks noChangeArrowheads="1"/>
            </p:cNvSpPr>
            <p:nvPr/>
          </p:nvSpPr>
          <p:spPr bwMode="auto">
            <a:xfrm>
              <a:off x="2860693"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95" name="Rectangle 55">
              <a:extLst>
                <a:ext uri="{FF2B5EF4-FFF2-40B4-BE49-F238E27FC236}">
                  <a16:creationId xmlns="" xmlns:a16="http://schemas.microsoft.com/office/drawing/2014/main" id="{5C12F527-8147-4BD2-B32A-D093758E5292}"/>
                </a:ext>
              </a:extLst>
            </p:cNvPr>
            <p:cNvSpPr>
              <a:spLocks noChangeArrowheads="1"/>
            </p:cNvSpPr>
            <p:nvPr/>
          </p:nvSpPr>
          <p:spPr bwMode="auto">
            <a:xfrm>
              <a:off x="2794390"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96" name="Rectangle 56">
              <a:extLst>
                <a:ext uri="{FF2B5EF4-FFF2-40B4-BE49-F238E27FC236}">
                  <a16:creationId xmlns="" xmlns:a16="http://schemas.microsoft.com/office/drawing/2014/main" id="{59F01F6B-A073-44B0-BEFE-82B2EEB10F46}"/>
                </a:ext>
              </a:extLst>
            </p:cNvPr>
            <p:cNvSpPr>
              <a:spLocks noChangeArrowheads="1"/>
            </p:cNvSpPr>
            <p:nvPr/>
          </p:nvSpPr>
          <p:spPr bwMode="auto">
            <a:xfrm>
              <a:off x="2496028"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97" name="Rectangle 57">
              <a:extLst>
                <a:ext uri="{FF2B5EF4-FFF2-40B4-BE49-F238E27FC236}">
                  <a16:creationId xmlns="" xmlns:a16="http://schemas.microsoft.com/office/drawing/2014/main" id="{EE2037C8-6C47-415F-BD26-8962EA330E7D}"/>
                </a:ext>
              </a:extLst>
            </p:cNvPr>
            <p:cNvSpPr>
              <a:spLocks noChangeArrowheads="1"/>
            </p:cNvSpPr>
            <p:nvPr/>
          </p:nvSpPr>
          <p:spPr bwMode="auto">
            <a:xfrm>
              <a:off x="2432882" y="255083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98" name="Rectangle 58">
              <a:extLst>
                <a:ext uri="{FF2B5EF4-FFF2-40B4-BE49-F238E27FC236}">
                  <a16:creationId xmlns="" xmlns:a16="http://schemas.microsoft.com/office/drawing/2014/main" id="{F15B24F3-865D-4789-96E2-1717EEA45E74}"/>
                </a:ext>
              </a:extLst>
            </p:cNvPr>
            <p:cNvSpPr>
              <a:spLocks noChangeArrowheads="1"/>
            </p:cNvSpPr>
            <p:nvPr/>
          </p:nvSpPr>
          <p:spPr bwMode="auto">
            <a:xfrm>
              <a:off x="2242347" y="247190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99" name="Rectangle 59">
              <a:extLst>
                <a:ext uri="{FF2B5EF4-FFF2-40B4-BE49-F238E27FC236}">
                  <a16:creationId xmlns="" xmlns:a16="http://schemas.microsoft.com/office/drawing/2014/main" id="{7F725F52-92A1-49E1-9C13-DCD6154DE7B5}"/>
                </a:ext>
              </a:extLst>
            </p:cNvPr>
            <p:cNvSpPr>
              <a:spLocks noChangeArrowheads="1"/>
            </p:cNvSpPr>
            <p:nvPr/>
          </p:nvSpPr>
          <p:spPr bwMode="auto">
            <a:xfrm>
              <a:off x="2137677"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100" name="Rectangle 60">
              <a:extLst>
                <a:ext uri="{FF2B5EF4-FFF2-40B4-BE49-F238E27FC236}">
                  <a16:creationId xmlns="" xmlns:a16="http://schemas.microsoft.com/office/drawing/2014/main" id="{4C49D66F-1C24-4713-9DF0-F8ECA01FFBF4}"/>
                </a:ext>
              </a:extLst>
            </p:cNvPr>
            <p:cNvSpPr>
              <a:spLocks noChangeArrowheads="1"/>
            </p:cNvSpPr>
            <p:nvPr/>
          </p:nvSpPr>
          <p:spPr bwMode="auto">
            <a:xfrm>
              <a:off x="2172407"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101" name="Rectangle 61">
              <a:extLst>
                <a:ext uri="{FF2B5EF4-FFF2-40B4-BE49-F238E27FC236}">
                  <a16:creationId xmlns="" xmlns:a16="http://schemas.microsoft.com/office/drawing/2014/main" id="{DD5286C7-2FCD-4E36-8E5F-4BFE213841BC}"/>
                </a:ext>
              </a:extLst>
            </p:cNvPr>
            <p:cNvSpPr>
              <a:spLocks noChangeArrowheads="1"/>
            </p:cNvSpPr>
            <p:nvPr/>
          </p:nvSpPr>
          <p:spPr bwMode="auto">
            <a:xfrm>
              <a:off x="2203980"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102" name="Rectangle 62">
              <a:extLst>
                <a:ext uri="{FF2B5EF4-FFF2-40B4-BE49-F238E27FC236}">
                  <a16:creationId xmlns="" xmlns:a16="http://schemas.microsoft.com/office/drawing/2014/main" id="{DCF1168A-2CD3-4E6C-9E65-1161220A1FCF}"/>
                </a:ext>
              </a:extLst>
            </p:cNvPr>
            <p:cNvSpPr>
              <a:spLocks noChangeArrowheads="1"/>
            </p:cNvSpPr>
            <p:nvPr/>
          </p:nvSpPr>
          <p:spPr bwMode="auto">
            <a:xfrm>
              <a:off x="1853523" y="230772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103" name="Rectangle 63">
              <a:extLst>
                <a:ext uri="{FF2B5EF4-FFF2-40B4-BE49-F238E27FC236}">
                  <a16:creationId xmlns="" xmlns:a16="http://schemas.microsoft.com/office/drawing/2014/main" id="{5A1C7ED7-2B6E-4C41-8296-C8E9F3D8E802}"/>
                </a:ext>
              </a:extLst>
            </p:cNvPr>
            <p:cNvSpPr>
              <a:spLocks noChangeArrowheads="1"/>
            </p:cNvSpPr>
            <p:nvPr/>
          </p:nvSpPr>
          <p:spPr bwMode="auto">
            <a:xfrm>
              <a:off x="1796692" y="2236207"/>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104" name="Rectangle 64">
              <a:extLst>
                <a:ext uri="{FF2B5EF4-FFF2-40B4-BE49-F238E27FC236}">
                  <a16:creationId xmlns="" xmlns:a16="http://schemas.microsoft.com/office/drawing/2014/main" id="{294C297E-6E77-4B3F-A91B-9028AA9D7BDB}"/>
                </a:ext>
              </a:extLst>
            </p:cNvPr>
            <p:cNvSpPr>
              <a:spLocks noChangeArrowheads="1"/>
            </p:cNvSpPr>
            <p:nvPr/>
          </p:nvSpPr>
          <p:spPr bwMode="auto">
            <a:xfrm>
              <a:off x="1694081" y="21577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105" name="Rectangle 65">
              <a:extLst>
                <a:ext uri="{FF2B5EF4-FFF2-40B4-BE49-F238E27FC236}">
                  <a16:creationId xmlns="" xmlns:a16="http://schemas.microsoft.com/office/drawing/2014/main" id="{9F7EB1C7-2AFA-45E0-A8D8-59F9C69608B9}"/>
                </a:ext>
              </a:extLst>
            </p:cNvPr>
            <p:cNvSpPr>
              <a:spLocks noChangeArrowheads="1"/>
            </p:cNvSpPr>
            <p:nvPr/>
          </p:nvSpPr>
          <p:spPr bwMode="auto">
            <a:xfrm>
              <a:off x="1630935" y="208829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106" name="Rectangle 66">
              <a:extLst>
                <a:ext uri="{FF2B5EF4-FFF2-40B4-BE49-F238E27FC236}">
                  <a16:creationId xmlns="" xmlns:a16="http://schemas.microsoft.com/office/drawing/2014/main" id="{45D41955-AB6F-4810-BC62-8A79C050E943}"/>
                </a:ext>
              </a:extLst>
            </p:cNvPr>
            <p:cNvSpPr>
              <a:spLocks noChangeArrowheads="1"/>
            </p:cNvSpPr>
            <p:nvPr/>
          </p:nvSpPr>
          <p:spPr bwMode="auto">
            <a:xfrm>
              <a:off x="1529903" y="200936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sp>
          <p:nvSpPr>
            <p:cNvPr id="107" name="Rectangle 67">
              <a:extLst>
                <a:ext uri="{FF2B5EF4-FFF2-40B4-BE49-F238E27FC236}">
                  <a16:creationId xmlns="" xmlns:a16="http://schemas.microsoft.com/office/drawing/2014/main" id="{1909637C-A3AE-49DE-A855-0540FF7C633C}"/>
                </a:ext>
              </a:extLst>
            </p:cNvPr>
            <p:cNvSpPr>
              <a:spLocks noChangeArrowheads="1"/>
            </p:cNvSpPr>
            <p:nvPr/>
          </p:nvSpPr>
          <p:spPr bwMode="auto">
            <a:xfrm>
              <a:off x="5567436"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fr-FR"/>
            </a:p>
          </p:txBody>
        </p:sp>
      </p:grpSp>
      <p:sp>
        <p:nvSpPr>
          <p:cNvPr id="108" name="Rectangle 2"/>
          <p:cNvSpPr>
            <a:spLocks noGrp="1" noChangeArrowheads="1"/>
          </p:cNvSpPr>
          <p:nvPr>
            <p:ph type="title"/>
          </p:nvPr>
        </p:nvSpPr>
        <p:spPr>
          <a:xfrm>
            <a:off x="365124" y="179614"/>
            <a:ext cx="8238945" cy="807720"/>
          </a:xfrm>
        </p:spPr>
        <p:txBody>
          <a:bodyPr/>
          <a:lstStyle/>
          <a:p>
            <a:r>
              <a:rPr lang="fr-FR" dirty="0" smtClean="0"/>
              <a:t>4008: Etude de phase II randomisée de PEGPH20 plus </a:t>
            </a:r>
            <a:br>
              <a:rPr lang="fr-FR" dirty="0" smtClean="0"/>
            </a:br>
            <a:r>
              <a:rPr lang="fr-FR" dirty="0" err="1" smtClean="0"/>
              <a:t>nab-paclitaxel</a:t>
            </a:r>
            <a:r>
              <a:rPr lang="fr-FR" dirty="0" smtClean="0"/>
              <a:t>/</a:t>
            </a:r>
            <a:r>
              <a:rPr lang="fr-FR" dirty="0" err="1" smtClean="0"/>
              <a:t>gemcitabine</a:t>
            </a:r>
            <a:r>
              <a:rPr lang="fr-FR" dirty="0" smtClean="0"/>
              <a:t> (PAG) vs AG chez les patients avec adénocarcinome </a:t>
            </a:r>
            <a:r>
              <a:rPr lang="fr-FR" dirty="0" err="1" smtClean="0"/>
              <a:t>canalaire</a:t>
            </a:r>
            <a:r>
              <a:rPr lang="fr-FR" dirty="0" smtClean="0"/>
              <a:t> pancréatique (ACP) métastatique non </a:t>
            </a:r>
            <a:br>
              <a:rPr lang="fr-FR" dirty="0" smtClean="0"/>
            </a:br>
            <a:r>
              <a:rPr lang="fr-FR" dirty="0" smtClean="0"/>
              <a:t>prétraité – </a:t>
            </a:r>
            <a:r>
              <a:rPr lang="fr-FR" dirty="0" err="1" smtClean="0"/>
              <a:t>Hingorani</a:t>
            </a:r>
            <a:r>
              <a:rPr lang="fr-FR" dirty="0" smtClean="0"/>
              <a:t> SR, et al</a:t>
            </a:r>
            <a:endParaRPr lang="fr-FR" dirty="0"/>
          </a:p>
        </p:txBody>
      </p:sp>
    </p:spTree>
    <p:custDataLst>
      <p:tags r:id="rId1"/>
    </p:custDataLst>
    <p:extLst>
      <p:ext uri="{BB962C8B-B14F-4D97-AF65-F5344CB8AC3E}">
        <p14:creationId xmlns:p14="http://schemas.microsoft.com/office/powerpoint/2010/main" val="2942793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Diaporama oncologie médicale ESDO</a:t>
            </a:r>
            <a:r>
              <a:rPr lang="fr-FR" dirty="0" smtClean="0"/>
              <a:t/>
            </a:r>
            <a:br>
              <a:rPr lang="fr-FR" dirty="0" smtClean="0"/>
            </a:br>
            <a:r>
              <a:rPr lang="fr-FR" b="0" dirty="0" smtClean="0"/>
              <a:t>Contributeurs 2017</a:t>
            </a:r>
            <a:endParaRPr lang="fr-FR" b="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5" name="Group 24"/>
          <p:cNvGrpSpPr/>
          <p:nvPr/>
        </p:nvGrpSpPr>
        <p:grpSpPr>
          <a:xfrm>
            <a:off x="365124" y="4904299"/>
            <a:ext cx="8441919" cy="953293"/>
            <a:chOff x="365124" y="4904299"/>
            <a:chExt cx="8441919" cy="953293"/>
          </a:xfrm>
        </p:grpSpPr>
        <p:sp>
          <p:nvSpPr>
            <p:cNvPr id="2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BIOMARQUEURS</a:t>
              </a:r>
              <a:endParaRPr lang="fr-FR" sz="1200" b="1" dirty="0" smtClean="0">
                <a:solidFill>
                  <a:srgbClr val="043882"/>
                </a:solidFill>
              </a:endParaRPr>
            </a:p>
            <a:p>
              <a:pPr>
                <a:lnSpc>
                  <a:spcPct val="150000"/>
                </a:lnSpc>
                <a:spcAft>
                  <a:spcPts val="0"/>
                </a:spcAft>
                <a:tabLst>
                  <a:tab pos="2155825" algn="l"/>
                </a:tabLst>
              </a:pPr>
              <a:r>
                <a:rPr lang="fr-FR" sz="1200" b="1" dirty="0" smtClean="0">
                  <a:solidFill>
                    <a:srgbClr val="4D4D4D"/>
                  </a:solidFill>
                </a:rPr>
                <a:t>Prof Eric Van </a:t>
              </a:r>
              <a:r>
                <a:rPr lang="fr-FR" sz="1200" b="1" dirty="0" err="1" smtClean="0">
                  <a:solidFill>
                    <a:srgbClr val="4D4D4D"/>
                  </a:solidFill>
                </a:rPr>
                <a:t>Cutsem</a:t>
              </a:r>
              <a:r>
                <a:rPr lang="fr-FR" sz="1200" b="1" dirty="0" smtClean="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155825"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7" name="Group 26"/>
            <p:cNvGrpSpPr/>
            <p:nvPr/>
          </p:nvGrpSpPr>
          <p:grpSpPr>
            <a:xfrm>
              <a:off x="7548507" y="4911130"/>
              <a:ext cx="1247477" cy="728283"/>
              <a:chOff x="7007694" y="5540377"/>
              <a:chExt cx="1002417" cy="585216"/>
            </a:xfrm>
          </p:grpSpPr>
          <p:pic>
            <p:nvPicPr>
              <p:cNvPr id="28"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0" name="Group 29"/>
          <p:cNvGrpSpPr/>
          <p:nvPr/>
        </p:nvGrpSpPr>
        <p:grpSpPr>
          <a:xfrm>
            <a:off x="365125" y="3774842"/>
            <a:ext cx="8430859" cy="996842"/>
            <a:chOff x="365125" y="3804050"/>
            <a:chExt cx="8430859" cy="996842"/>
          </a:xfrm>
        </p:grpSpPr>
        <p:sp>
          <p:nvSpPr>
            <p:cNvPr id="31"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TUMEURS GASTRO-OESOPHAGIENNES ET NEUROENDOCRINES </a:t>
              </a:r>
            </a:p>
            <a:p>
              <a:pPr>
                <a:lnSpc>
                  <a:spcPct val="150000"/>
                </a:lnSpc>
                <a:spcAft>
                  <a:spcPts val="0"/>
                </a:spcAft>
                <a:tabLst>
                  <a:tab pos="2243138" algn="l"/>
                </a:tabLst>
              </a:pPr>
              <a:r>
                <a:rPr lang="fr-FR" sz="1200" b="1" dirty="0" smtClean="0">
                  <a:solidFill>
                    <a:srgbClr val="4D4D4D"/>
                  </a:solidFill>
                </a:rPr>
                <a:t>Prof émérite Philippe Rougier	</a:t>
              </a:r>
              <a:r>
                <a:rPr lang="fr-FR" sz="1200" dirty="0" smtClean="0">
                  <a:solidFill>
                    <a:srgbClr val="4D4D4D"/>
                  </a:solidFill>
                </a:rPr>
                <a:t>Hôpital universitaire de Nantes, Nantes, France</a:t>
              </a:r>
            </a:p>
            <a:p>
              <a:pPr>
                <a:lnSpc>
                  <a:spcPct val="150000"/>
                </a:lnSpc>
                <a:spcAft>
                  <a:spcPts val="0"/>
                </a:spcAft>
                <a:tabLst>
                  <a:tab pos="2243138" algn="l"/>
                </a:tabLst>
              </a:pPr>
              <a:r>
                <a:rPr lang="fr-FR" sz="1200" b="1" dirty="0" smtClean="0">
                  <a:solidFill>
                    <a:srgbClr val="4D4D4D"/>
                  </a:solidFill>
                </a:rPr>
                <a:t>Prof Côme Lepage	</a:t>
              </a:r>
              <a:r>
                <a:rPr lang="fr-FR" sz="1200" dirty="0" smtClean="0">
                  <a:solidFill>
                    <a:srgbClr val="4D4D4D"/>
                  </a:solidFill>
                </a:rPr>
                <a:t>Hôpital universitaire et INSERM, Dijon, France</a:t>
              </a:r>
              <a:endParaRPr lang="fr-FR" sz="1200" dirty="0">
                <a:solidFill>
                  <a:srgbClr val="4D4D4D"/>
                </a:solidFill>
              </a:endParaRPr>
            </a:p>
          </p:txBody>
        </p:sp>
        <p:grpSp>
          <p:nvGrpSpPr>
            <p:cNvPr id="32" name="Group 31"/>
            <p:cNvGrpSpPr/>
            <p:nvPr/>
          </p:nvGrpSpPr>
          <p:grpSpPr>
            <a:xfrm>
              <a:off x="7548507" y="3804050"/>
              <a:ext cx="1247477" cy="728283"/>
              <a:chOff x="7007694" y="4419649"/>
              <a:chExt cx="1002417" cy="585216"/>
            </a:xfrm>
          </p:grpSpPr>
          <p:pic>
            <p:nvPicPr>
              <p:cNvPr id="33" name="Picture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5" name="Group 34"/>
          <p:cNvGrpSpPr/>
          <p:nvPr/>
        </p:nvGrpSpPr>
        <p:grpSpPr>
          <a:xfrm>
            <a:off x="365124" y="2671098"/>
            <a:ext cx="8439811" cy="971130"/>
            <a:chOff x="365124" y="2745296"/>
            <a:chExt cx="8439811" cy="971130"/>
          </a:xfrm>
        </p:grpSpPr>
        <p:sp>
          <p:nvSpPr>
            <p:cNvPr id="36"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fr-FR" sz="1400" b="1" dirty="0" smtClean="0">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2155825" algn="l"/>
                </a:tabLst>
              </a:pPr>
              <a:r>
                <a:rPr lang="fr-FR" sz="1200" b="1" dirty="0" smtClean="0">
                  <a:solidFill>
                    <a:srgbClr val="4D4D4D"/>
                  </a:solidFill>
                </a:rPr>
                <a:t>Prof Jean-Luc Van </a:t>
              </a:r>
              <a:r>
                <a:rPr lang="fr-FR" sz="1200" b="1" dirty="0" err="1" smtClean="0">
                  <a:solidFill>
                    <a:srgbClr val="4D4D4D"/>
                  </a:solidFill>
                </a:rPr>
                <a:t>Laethem</a:t>
              </a:r>
              <a:r>
                <a:rPr lang="fr-FR" sz="1200" b="1" dirty="0" smtClean="0">
                  <a:solidFill>
                    <a:srgbClr val="4D4D4D"/>
                  </a:solidFill>
                </a:rPr>
                <a:t>	</a:t>
              </a:r>
              <a:r>
                <a:rPr lang="fr-FR" sz="1200" dirty="0" smtClean="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2155825"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37" name="Group 36"/>
            <p:cNvGrpSpPr/>
            <p:nvPr/>
          </p:nvGrpSpPr>
          <p:grpSpPr>
            <a:xfrm>
              <a:off x="7548507" y="2754401"/>
              <a:ext cx="1247477" cy="728283"/>
              <a:chOff x="7007694" y="3247168"/>
              <a:chExt cx="1002417" cy="585216"/>
            </a:xfrm>
          </p:grpSpPr>
          <p:pic>
            <p:nvPicPr>
              <p:cNvPr id="38" name="Picture 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0" name="Group 39"/>
          <p:cNvGrpSpPr/>
          <p:nvPr/>
        </p:nvGrpSpPr>
        <p:grpSpPr>
          <a:xfrm>
            <a:off x="365125" y="1307745"/>
            <a:ext cx="8430868" cy="1230739"/>
            <a:chOff x="365125" y="1307745"/>
            <a:chExt cx="8430868" cy="1230739"/>
          </a:xfrm>
        </p:grpSpPr>
        <p:sp>
          <p:nvSpPr>
            <p:cNvPr id="41"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fr-FR" sz="1400" b="1" dirty="0" smtClean="0">
                  <a:solidFill>
                    <a:srgbClr val="043882"/>
                  </a:solidFill>
                </a:rPr>
                <a:t>CANCER COLORECTAL</a:t>
              </a:r>
            </a:p>
            <a:p>
              <a:pPr>
                <a:lnSpc>
                  <a:spcPct val="150000"/>
                </a:lnSpc>
                <a:spcAft>
                  <a:spcPts val="0"/>
                </a:spcAft>
                <a:tabLst>
                  <a:tab pos="2155825" algn="l"/>
                </a:tabLst>
              </a:pPr>
              <a:r>
                <a:rPr lang="fr-FR" sz="1200" b="1" dirty="0" smtClean="0">
                  <a:solidFill>
                    <a:srgbClr val="4D4D4D"/>
                  </a:solidFill>
                </a:rPr>
                <a:t>Prof Eric Van Cutsem</a:t>
              </a:r>
              <a:r>
                <a:rPr lang="fr-FR" sz="1200" b="1" dirty="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155825" algn="l"/>
                </a:tabLst>
              </a:pPr>
              <a:r>
                <a:rPr lang="fr-FR" sz="1200" b="1" dirty="0" smtClean="0">
                  <a:solidFill>
                    <a:srgbClr val="4D4D4D"/>
                  </a:solidFill>
                </a:rPr>
                <a:t>Prof Wolff </a:t>
              </a:r>
              <a:r>
                <a:rPr lang="fr-FR" sz="1200" b="1" dirty="0" err="1" smtClean="0">
                  <a:solidFill>
                    <a:srgbClr val="4D4D4D"/>
                  </a:solidFill>
                </a:rPr>
                <a:t>Schmiegel</a:t>
              </a:r>
              <a:r>
                <a:rPr lang="fr-FR" sz="1200" dirty="0">
                  <a:solidFill>
                    <a:srgbClr val="4D4D4D"/>
                  </a:solidFill>
                </a:rPr>
                <a:t>	</a:t>
              </a:r>
              <a:r>
                <a:rPr lang="fr-FR" sz="1200" dirty="0" smtClean="0">
                  <a:solidFill>
                    <a:srgbClr val="4D4D4D"/>
                  </a:solidFill>
                </a:rPr>
                <a:t>Département de médecine, Ruhr </a:t>
              </a:r>
              <a:r>
                <a:rPr lang="fr-FR" sz="1200" dirty="0" err="1" smtClean="0">
                  <a:solidFill>
                    <a:srgbClr val="4D4D4D"/>
                  </a:solidFill>
                </a:rPr>
                <a:t>University</a:t>
              </a:r>
              <a:r>
                <a:rPr lang="fr-FR" sz="1200" dirty="0" smtClean="0">
                  <a:solidFill>
                    <a:srgbClr val="4D4D4D"/>
                  </a:solidFill>
                </a:rPr>
                <a:t>, Bochum, Allemagne</a:t>
              </a:r>
            </a:p>
            <a:p>
              <a:pPr>
                <a:lnSpc>
                  <a:spcPct val="150000"/>
                </a:lnSpc>
                <a:spcAft>
                  <a:spcPts val="0"/>
                </a:spcAft>
                <a:tabLst>
                  <a:tab pos="2155825" algn="l"/>
                </a:tabLst>
              </a:pPr>
              <a:r>
                <a:rPr lang="fr-FR" sz="1200" b="1" dirty="0" smtClean="0">
                  <a:solidFill>
                    <a:srgbClr val="4D4D4D"/>
                  </a:solidFill>
                </a:rPr>
                <a:t>Prof Thomas </a:t>
              </a:r>
              <a:r>
                <a:rPr lang="fr-FR" sz="1200" b="1" dirty="0" err="1" smtClean="0">
                  <a:solidFill>
                    <a:srgbClr val="4D4D4D"/>
                  </a:solidFill>
                </a:rPr>
                <a:t>Gruenberger</a:t>
              </a:r>
              <a:r>
                <a:rPr lang="fr-FR" sz="1200" b="1" dirty="0">
                  <a:solidFill>
                    <a:srgbClr val="4D4D4D"/>
                  </a:solidFill>
                </a:rPr>
                <a:t>	</a:t>
              </a:r>
              <a:r>
                <a:rPr lang="fr-FR" sz="1200" dirty="0" smtClean="0">
                  <a:solidFill>
                    <a:srgbClr val="4D4D4D"/>
                  </a:solidFill>
                </a:rPr>
                <a:t>Département de chirurgie I, Rudolf </a:t>
              </a:r>
              <a:r>
                <a:rPr lang="fr-FR" sz="1200" dirty="0" err="1" smtClean="0">
                  <a:solidFill>
                    <a:srgbClr val="4D4D4D"/>
                  </a:solidFill>
                </a:rPr>
                <a:t>Foundation</a:t>
              </a:r>
              <a:r>
                <a:rPr lang="fr-FR" sz="1200" dirty="0" smtClean="0">
                  <a:solidFill>
                    <a:srgbClr val="4D4D4D"/>
                  </a:solidFill>
                </a:rPr>
                <a:t> </a:t>
              </a:r>
              <a:r>
                <a:rPr lang="fr-FR" sz="1200" dirty="0" err="1" smtClean="0">
                  <a:solidFill>
                    <a:srgbClr val="4D4D4D"/>
                  </a:solidFill>
                </a:rPr>
                <a:t>Clinic</a:t>
              </a:r>
              <a:r>
                <a:rPr lang="fr-FR" sz="1200" dirty="0" smtClean="0">
                  <a:solidFill>
                    <a:srgbClr val="4D4D4D"/>
                  </a:solidFill>
                </a:rPr>
                <a:t>, Vienne, Autriche</a:t>
              </a:r>
              <a:endParaRPr lang="fr-FR" sz="1200" dirty="0">
                <a:solidFill>
                  <a:srgbClr val="4D4D4D"/>
                </a:solidFill>
              </a:endParaRPr>
            </a:p>
          </p:txBody>
        </p:sp>
        <p:grpSp>
          <p:nvGrpSpPr>
            <p:cNvPr id="42" name="Group 41"/>
            <p:cNvGrpSpPr/>
            <p:nvPr/>
          </p:nvGrpSpPr>
          <p:grpSpPr>
            <a:xfrm>
              <a:off x="7020267" y="1323245"/>
              <a:ext cx="1775726" cy="723731"/>
              <a:chOff x="6583218" y="1626755"/>
              <a:chExt cx="1426893" cy="581558"/>
            </a:xfrm>
          </p:grpSpPr>
          <p:pic>
            <p:nvPicPr>
              <p:cNvPr id="43" name="Picture 42"/>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30620" y="1626755"/>
                <a:ext cx="484632" cy="581558"/>
              </a:xfrm>
              <a:prstGeom prst="rect">
                <a:avLst/>
              </a:prstGeom>
            </p:spPr>
          </p:pic>
          <p:pic>
            <p:nvPicPr>
              <p:cNvPr id="44" name="Picture 4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218" y="1626755"/>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26755"/>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965763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5124" y="4136568"/>
            <a:ext cx="8413751" cy="1504407"/>
          </a:xfrm>
        </p:spPr>
        <p:txBody>
          <a:bodyPr/>
          <a:lstStyle/>
          <a:p>
            <a:pPr marL="0" indent="0">
              <a:buNone/>
            </a:pPr>
            <a:r>
              <a:rPr lang="fr-FR" b="1" dirty="0" smtClean="0"/>
              <a:t>Conclusions</a:t>
            </a:r>
          </a:p>
          <a:p>
            <a:r>
              <a:rPr lang="fr-FR" b="1" dirty="0" smtClean="0"/>
              <a:t>Les deux critères principaux (SSP et taux d’ETE) ont été atteints, l’amélioration de la SSP était la plus élevée chez les patients avec taux d’AH élevé</a:t>
            </a:r>
          </a:p>
          <a:p>
            <a:r>
              <a:rPr lang="fr-FR" b="1" dirty="0" smtClean="0"/>
              <a:t>Il n’y a pas eu de différence de saignements entre les 2 bras</a:t>
            </a:r>
          </a:p>
          <a:p>
            <a:r>
              <a:rPr lang="fr-FR" b="1" dirty="0" smtClean="0"/>
              <a:t>Ces données sont en faveur de l’utilisation de l’AH comme </a:t>
            </a:r>
            <a:r>
              <a:rPr lang="fr-FR" b="1" dirty="0" err="1" smtClean="0"/>
              <a:t>biomarqueur</a:t>
            </a:r>
            <a:r>
              <a:rPr lang="fr-FR" b="1" dirty="0" smtClean="0"/>
              <a:t> prédictif potentiel pour l’utilisation du PEGPH20</a:t>
            </a:r>
            <a:endParaRPr lang="fr-FR" b="1" dirty="0"/>
          </a:p>
        </p:txBody>
      </p:sp>
      <p:sp>
        <p:nvSpPr>
          <p:cNvPr id="14" name="Text Placeholder 13"/>
          <p:cNvSpPr>
            <a:spLocks noGrp="1"/>
          </p:cNvSpPr>
          <p:nvPr>
            <p:ph type="body" sz="quarter" idx="10"/>
          </p:nvPr>
        </p:nvSpPr>
        <p:spPr/>
        <p:txBody>
          <a:bodyPr/>
          <a:lstStyle/>
          <a:p>
            <a:r>
              <a:rPr lang="fr-FR" smtClean="0"/>
              <a:t>*Les taux d’ETE pour tous les patients de l’étape 2 étaient de 12/86 (14%) et 4/49 (10%) dans les bras PAG et AG respectivement</a:t>
            </a:r>
            <a:endParaRPr lang="fr-FR" dirty="0"/>
          </a:p>
        </p:txBody>
      </p:sp>
      <p:sp>
        <p:nvSpPr>
          <p:cNvPr id="15" name="Text Placeholder 14"/>
          <p:cNvSpPr>
            <a:spLocks noGrp="1"/>
          </p:cNvSpPr>
          <p:nvPr>
            <p:ph type="body" sz="quarter" idx="11"/>
          </p:nvPr>
        </p:nvSpPr>
        <p:spPr/>
        <p:txBody>
          <a:bodyPr/>
          <a:lstStyle/>
          <a:p>
            <a:r>
              <a:rPr lang="fr-FR" smtClean="0"/>
              <a:t>Hingorani SR, et al. J Clin Oncol 2017;35(Suppl):Abstr 4008</a:t>
            </a:r>
            <a:endParaRPr lang="fr-FR"/>
          </a:p>
        </p:txBody>
      </p:sp>
      <p:sp>
        <p:nvSpPr>
          <p:cNvPr id="11"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graphicFrame>
        <p:nvGraphicFramePr>
          <p:cNvPr id="12" name="Group 88"/>
          <p:cNvGraphicFramePr>
            <a:graphicFrameLocks noGrp="1"/>
          </p:cNvGraphicFramePr>
          <p:nvPr>
            <p:extLst>
              <p:ext uri="{D42A27DB-BD31-4B8C-83A1-F6EECF244321}">
                <p14:modId xmlns:p14="http://schemas.microsoft.com/office/powerpoint/2010/main" val="1372489870"/>
              </p:ext>
            </p:extLst>
          </p:nvPr>
        </p:nvGraphicFramePr>
        <p:xfrm>
          <a:off x="369888" y="1816458"/>
          <a:ext cx="8408988" cy="2243077"/>
        </p:xfrm>
        <a:graphic>
          <a:graphicData uri="http://schemas.openxmlformats.org/drawingml/2006/table">
            <a:tbl>
              <a:tblPr firstRow="1" bandRow="1">
                <a:tableStyleId>{69012ECD-51FC-41F1-AA8D-1B2483CD663E}</a:tableStyleId>
              </a:tblPr>
              <a:tblGrid>
                <a:gridCol w="1622787">
                  <a:extLst>
                    <a:ext uri="{9D8B030D-6E8A-4147-A177-3AD203B41FA5}">
                      <a16:colId xmlns="" xmlns:a16="http://schemas.microsoft.com/office/drawing/2014/main" val="20000"/>
                    </a:ext>
                  </a:extLst>
                </a:gridCol>
                <a:gridCol w="2262067">
                  <a:extLst>
                    <a:ext uri="{9D8B030D-6E8A-4147-A177-3AD203B41FA5}">
                      <a16:colId xmlns="" xmlns:a16="http://schemas.microsoft.com/office/drawing/2014/main" val="20001"/>
                    </a:ext>
                  </a:extLst>
                </a:gridCol>
                <a:gridCol w="2262067">
                  <a:extLst>
                    <a:ext uri="{9D8B030D-6E8A-4147-A177-3AD203B41FA5}">
                      <a16:colId xmlns="" xmlns:a16="http://schemas.microsoft.com/office/drawing/2014/main" val="20002"/>
                    </a:ext>
                  </a:extLst>
                </a:gridCol>
                <a:gridCol w="2262067">
                  <a:extLst>
                    <a:ext uri="{9D8B030D-6E8A-4147-A177-3AD203B41FA5}">
                      <a16:colId xmlns="" xmlns:a16="http://schemas.microsoft.com/office/drawing/2014/main" val="20003"/>
                    </a:ext>
                  </a:extLst>
                </a:gridCol>
              </a:tblGrid>
              <a:tr h="53624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smtClean="0">
                          <a:ln>
                            <a:noFill/>
                          </a:ln>
                          <a:solidFill>
                            <a:schemeClr val="tx2"/>
                          </a:solidFill>
                          <a:effectLst/>
                          <a:latin typeface="+mn-lt"/>
                        </a:rPr>
                        <a:t>Dose prophylactique d’</a:t>
                      </a:r>
                      <a:r>
                        <a:rPr kumimoji="0" lang="fr-FR" sz="1600" u="none" strike="noStrike" cap="none" normalizeH="0" baseline="0" noProof="0" dirty="0" err="1" smtClean="0">
                          <a:ln>
                            <a:noFill/>
                          </a:ln>
                          <a:solidFill>
                            <a:schemeClr val="tx2"/>
                          </a:solidFill>
                          <a:effectLst/>
                          <a:latin typeface="+mn-lt"/>
                        </a:rPr>
                        <a:t>énoxaparine</a:t>
                      </a:r>
                      <a:endParaRPr kumimoji="0" lang="fr-FR" sz="16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smtClean="0">
                          <a:ln>
                            <a:noFill/>
                          </a:ln>
                          <a:solidFill>
                            <a:schemeClr val="tx2"/>
                          </a:solidFill>
                          <a:effectLst/>
                          <a:latin typeface="+mn-lt"/>
                        </a:rPr>
                        <a:t>Taux d’ETE, n/N (%)</a:t>
                      </a:r>
                      <a:endParaRPr kumimoji="0" lang="fr-FR" sz="16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2349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mn-lt"/>
                          <a:cs typeface="Arial" charset="0"/>
                        </a:rPr>
                        <a:t>PAG</a:t>
                      </a:r>
                      <a:endParaRPr kumimoji="0" lang="fr-FR" sz="16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mn-lt"/>
                          <a:cs typeface="Arial" charset="0"/>
                        </a:rPr>
                        <a:t>AG</a:t>
                      </a:r>
                      <a:endParaRPr kumimoji="0" lang="fr-FR" sz="16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34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smtClean="0">
                          <a:ln>
                            <a:noFill/>
                          </a:ln>
                          <a:effectLst/>
                          <a:latin typeface="+mn-lt"/>
                        </a:rPr>
                        <a:t>Etape 1</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smtClean="0">
                          <a:ln>
                            <a:noFill/>
                          </a:ln>
                          <a:effectLst/>
                          <a:latin typeface="+mn-lt"/>
                        </a:rPr>
                        <a:t>N/A</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smtClean="0">
                          <a:ln>
                            <a:noFill/>
                          </a:ln>
                          <a:effectLst/>
                          <a:latin typeface="+mn-lt"/>
                        </a:rPr>
                        <a:t>32/74 (43)</a:t>
                      </a:r>
                      <a:endParaRPr kumimoji="0" lang="fr-FR" sz="16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mn-lt"/>
                          <a:cs typeface="Arial" charset="0"/>
                        </a:rPr>
                        <a:t>15/61 (25)</a:t>
                      </a:r>
                      <a:endParaRPr kumimoji="0" lang="fr-FR" sz="16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36331">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smtClean="0">
                          <a:ln>
                            <a:noFill/>
                          </a:ln>
                          <a:effectLst/>
                          <a:latin typeface="+mn-lt"/>
                        </a:rPr>
                        <a:t>Etape 2*</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Arial" charset="0"/>
                        </a:rPr>
                        <a:t>40 mg/j</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mn-lt"/>
                          <a:cs typeface="Arial" charset="0"/>
                        </a:rPr>
                        <a:t>5/18 (28)</a:t>
                      </a:r>
                      <a:endParaRPr kumimoji="0" lang="fr-FR" sz="16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mn-lt"/>
                          <a:cs typeface="Arial" charset="0"/>
                        </a:rPr>
                        <a:t>2/7 (29)</a:t>
                      </a:r>
                      <a:endParaRPr kumimoji="0" lang="fr-FR" sz="16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2349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Arial" charset="0"/>
                        </a:rPr>
                        <a:t>1 mg/kg/j</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mn-lt"/>
                          <a:cs typeface="Arial" charset="0"/>
                        </a:rPr>
                        <a:t>7/68 (10)</a:t>
                      </a:r>
                      <a:endParaRPr kumimoji="0" lang="fr-FR" sz="16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dirty="0" smtClean="0">
                          <a:ln>
                            <a:noFill/>
                          </a:ln>
                          <a:solidFill>
                            <a:schemeClr val="tx1"/>
                          </a:solidFill>
                          <a:effectLst/>
                          <a:latin typeface="+mn-lt"/>
                          <a:cs typeface="Arial" charset="0"/>
                        </a:rPr>
                        <a:t>2/32 (6)</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9" name="Rectangle 2"/>
          <p:cNvSpPr>
            <a:spLocks noGrp="1" noChangeArrowheads="1"/>
          </p:cNvSpPr>
          <p:nvPr>
            <p:ph type="title"/>
          </p:nvPr>
        </p:nvSpPr>
        <p:spPr>
          <a:xfrm>
            <a:off x="365124" y="179614"/>
            <a:ext cx="8238945" cy="807720"/>
          </a:xfrm>
        </p:spPr>
        <p:txBody>
          <a:bodyPr/>
          <a:lstStyle/>
          <a:p>
            <a:r>
              <a:rPr lang="fr-FR" smtClean="0"/>
              <a:t>4008: Etude de phase II randomisée de PEGPH20 plus </a:t>
            </a:r>
            <a:br>
              <a:rPr lang="fr-FR" smtClean="0"/>
            </a:br>
            <a:r>
              <a:rPr lang="fr-FR" smtClean="0"/>
              <a:t>nab-paclitaxel/gemcitabine (PAG) vs AG chez les patients avec adénocarcinome canalaire pancréatique (ACP) métastatique non </a:t>
            </a:r>
            <a:br>
              <a:rPr lang="fr-FR" smtClean="0"/>
            </a:br>
            <a:r>
              <a:rPr lang="fr-FR" smtClean="0"/>
              <a:t>prétraité – Hingorani SR, et al</a:t>
            </a:r>
            <a:endParaRPr lang="fr-FR" dirty="0"/>
          </a:p>
        </p:txBody>
      </p:sp>
    </p:spTree>
    <p:custDataLst>
      <p:tags r:id="rId1"/>
    </p:custDataLst>
    <p:extLst>
      <p:ext uri="{BB962C8B-B14F-4D97-AF65-F5344CB8AC3E}">
        <p14:creationId xmlns:p14="http://schemas.microsoft.com/office/powerpoint/2010/main" val="2361936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CARCINOME </a:t>
            </a:r>
            <a:r>
              <a:rPr lang="fr-FR" dirty="0" err="1" smtClean="0"/>
              <a:t>HÉpatocellulaIrE</a:t>
            </a:r>
            <a:endParaRPr lang="fr-FR" dirty="0"/>
          </a:p>
        </p:txBody>
      </p:sp>
      <p:sp>
        <p:nvSpPr>
          <p:cNvPr id="3" name="Text Placeholder 2"/>
          <p:cNvSpPr>
            <a:spLocks noGrp="1"/>
          </p:cNvSpPr>
          <p:nvPr>
            <p:ph type="body" idx="1"/>
          </p:nvPr>
        </p:nvSpPr>
        <p:spPr/>
        <p:txBody>
          <a:bodyPr/>
          <a:lstStyle/>
          <a:p>
            <a:r>
              <a:rPr lang="fr-FR" b="1" dirty="0" smtClean="0"/>
              <a:t>Cancers du pancréas, de l’intestin grêle et des voies biliaires</a:t>
            </a:r>
            <a:endParaRPr lang="fr-FR" b="1" dirty="0"/>
          </a:p>
        </p:txBody>
      </p:sp>
    </p:spTree>
    <p:extLst>
      <p:ext uri="{BB962C8B-B14F-4D97-AF65-F5344CB8AC3E}">
        <p14:creationId xmlns:p14="http://schemas.microsoft.com/office/powerpoint/2010/main" val="3583587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kern="0" dirty="0" smtClean="0"/>
              <a:t>Evaluer l’efficacité et la tolérance du </a:t>
            </a:r>
            <a:r>
              <a:rPr lang="fr-FR" kern="0" dirty="0" err="1" smtClean="0"/>
              <a:t>tivantinib</a:t>
            </a:r>
            <a:r>
              <a:rPr lang="fr-FR" kern="0" dirty="0" smtClean="0"/>
              <a:t> en 2</a:t>
            </a:r>
            <a:r>
              <a:rPr lang="fr-FR" kern="0" baseline="30000" dirty="0" smtClean="0"/>
              <a:t>e</a:t>
            </a:r>
            <a:r>
              <a:rPr lang="fr-FR" kern="0" dirty="0" smtClean="0"/>
              <a:t> ligne chez des patients avec carcinome hépatocellulaire (CHC) avec expression de MET élevée (MET-e) ayant progressé sous ou étant intolérants au </a:t>
            </a:r>
            <a:r>
              <a:rPr lang="fr-FR" kern="0" dirty="0" err="1" smtClean="0"/>
              <a:t>sorafenib</a:t>
            </a:r>
            <a:endParaRPr lang="fr-FR" kern="0" dirty="0"/>
          </a:p>
        </p:txBody>
      </p:sp>
      <p:sp>
        <p:nvSpPr>
          <p:cNvPr id="23554" name="Rectangle 2"/>
          <p:cNvSpPr>
            <a:spLocks noGrp="1" noChangeArrowheads="1"/>
          </p:cNvSpPr>
          <p:nvPr>
            <p:ph type="title"/>
          </p:nvPr>
        </p:nvSpPr>
        <p:spPr/>
        <p:txBody>
          <a:bodyPr/>
          <a:lstStyle/>
          <a:p>
            <a:r>
              <a:rPr lang="fr-FR" sz="1800" dirty="0" smtClean="0"/>
              <a:t>4000: </a:t>
            </a:r>
            <a:r>
              <a:rPr lang="fr-FR" sz="1800" dirty="0" err="1" smtClean="0"/>
              <a:t>Tivantinib</a:t>
            </a:r>
            <a:r>
              <a:rPr lang="fr-FR" sz="1800" dirty="0" smtClean="0"/>
              <a:t> (ARQ 197) vs. placebo en 2</a:t>
            </a:r>
            <a:r>
              <a:rPr lang="fr-FR" sz="1800" baseline="30000" dirty="0" smtClean="0"/>
              <a:t>e</a:t>
            </a:r>
            <a:r>
              <a:rPr lang="fr-FR" sz="1800" dirty="0" smtClean="0"/>
              <a:t> ligne chez les patients ayant un carcinome hépatocellulaire avec expression de MET élevée: résultats de l’étude de phase III METIV-HCC – </a:t>
            </a:r>
            <a:r>
              <a:rPr lang="fr-FR" sz="1800" dirty="0" err="1" smtClean="0"/>
              <a:t>Rimassa</a:t>
            </a:r>
            <a:r>
              <a:rPr lang="fr-FR" sz="1800" dirty="0" smtClean="0"/>
              <a:t> L, et al</a:t>
            </a:r>
            <a:endParaRPr lang="fr-FR" altLang="zh-CN" sz="1800" dirty="0"/>
          </a:p>
        </p:txBody>
      </p:sp>
      <p:sp>
        <p:nvSpPr>
          <p:cNvPr id="16" name="Text Placeholder 15"/>
          <p:cNvSpPr>
            <a:spLocks noGrp="1"/>
          </p:cNvSpPr>
          <p:nvPr>
            <p:ph type="body" sz="quarter" idx="10"/>
          </p:nvPr>
        </p:nvSpPr>
        <p:spPr>
          <a:xfrm>
            <a:off x="365125" y="6096000"/>
            <a:ext cx="4378997" cy="487363"/>
          </a:xfrm>
        </p:spPr>
        <p:txBody>
          <a:bodyPr/>
          <a:lstStyle/>
          <a:p>
            <a:r>
              <a:rPr lang="fr-FR" dirty="0" smtClean="0"/>
              <a:t>*Comprend les ganglions </a:t>
            </a:r>
            <a:r>
              <a:rPr lang="fr-FR" dirty="0" err="1" smtClean="0"/>
              <a:t>périhépatiques</a:t>
            </a:r>
            <a:r>
              <a:rPr lang="fr-FR" dirty="0" smtClean="0"/>
              <a:t> &gt;2 cm de </a:t>
            </a:r>
            <a:br>
              <a:rPr lang="fr-FR" dirty="0" smtClean="0"/>
            </a:br>
            <a:r>
              <a:rPr lang="fr-FR" dirty="0" smtClean="0"/>
              <a:t>diamètre minimal</a:t>
            </a:r>
          </a:p>
        </p:txBody>
      </p:sp>
      <p:sp>
        <p:nvSpPr>
          <p:cNvPr id="23558" name="Oval 14"/>
          <p:cNvSpPr>
            <a:spLocks noChangeArrowheads="1"/>
          </p:cNvSpPr>
          <p:nvPr/>
        </p:nvSpPr>
        <p:spPr bwMode="auto">
          <a:xfrm>
            <a:off x="3941537" y="341380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chemeClr val="bg1"/>
                </a:solidFill>
                <a:ea typeface="SimSun" pitchFamily="2" charset="-122"/>
              </a:rPr>
              <a:t>R</a:t>
            </a:r>
            <a:br>
              <a:rPr lang="fr-FR" altLang="zh-CN" sz="1600" b="1" smtClean="0">
                <a:solidFill>
                  <a:schemeClr val="bg1"/>
                </a:solidFill>
                <a:ea typeface="SimSun" pitchFamily="2" charset="-122"/>
              </a:rPr>
            </a:br>
            <a:r>
              <a:rPr lang="fr-FR" altLang="zh-CN" sz="1600" b="1" smtClean="0">
                <a:solidFill>
                  <a:schemeClr val="bg1"/>
                </a:solidFill>
                <a:ea typeface="SimSun" pitchFamily="2" charset="-122"/>
              </a:rPr>
              <a:t>2:1</a:t>
            </a:r>
            <a:endParaRPr lang="fr-FR" altLang="zh-CN" sz="1600" b="1">
              <a:solidFill>
                <a:schemeClr val="bg1"/>
              </a:solidFill>
              <a:ea typeface="SimSun" pitchFamily="2" charset="-122"/>
            </a:endParaRPr>
          </a:p>
        </p:txBody>
      </p:sp>
      <p:cxnSp>
        <p:nvCxnSpPr>
          <p:cNvPr id="23559" name="AutoShape 15"/>
          <p:cNvCxnSpPr>
            <a:cxnSpLocks noChangeShapeType="1"/>
            <a:stCxn id="23558" idx="0"/>
            <a:endCxn id="48" idx="1"/>
          </p:cNvCxnSpPr>
          <p:nvPr/>
        </p:nvCxnSpPr>
        <p:spPr bwMode="auto">
          <a:xfrm rot="5400000" flipH="1" flipV="1">
            <a:off x="4223126" y="2841962"/>
            <a:ext cx="582056" cy="561639"/>
          </a:xfrm>
          <a:prstGeom prst="bentConnector2">
            <a:avLst/>
          </a:prstGeom>
          <a:noFill/>
          <a:ln w="57150">
            <a:solidFill>
              <a:schemeClr val="bg2">
                <a:lumMod val="60000"/>
                <a:lumOff val="40000"/>
              </a:schemeClr>
            </a:solidFill>
            <a:round/>
            <a:headEnd/>
            <a:tailEnd type="triangle" w="med" len="med"/>
          </a:ln>
        </p:spPr>
      </p:cxnSp>
      <p:sp>
        <p:nvSpPr>
          <p:cNvPr id="43" name="Content Placeholder 26"/>
          <p:cNvSpPr txBox="1">
            <a:spLocks/>
          </p:cNvSpPr>
          <p:nvPr/>
        </p:nvSpPr>
        <p:spPr bwMode="auto">
          <a:xfrm>
            <a:off x="4794703" y="3274997"/>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fr-FR" sz="12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Extension extra-hépatique*</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Invasion vasculaire</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AFP (&gt;/≤ 200 </a:t>
            </a:r>
            <a:r>
              <a:rPr lang="fr-FR" sz="1200" dirty="0" err="1" smtClean="0">
                <a:solidFill>
                  <a:srgbClr val="4D4D4D"/>
                </a:solidFill>
                <a:latin typeface="Arial"/>
              </a:rPr>
              <a:t>ng</a:t>
            </a:r>
            <a:r>
              <a:rPr lang="fr-FR" sz="1200" dirty="0" smtClean="0">
                <a:solidFill>
                  <a:srgbClr val="4D4D4D"/>
                </a:solidFill>
                <a:latin typeface="Arial"/>
              </a:rPr>
              <a:t>/</a:t>
            </a:r>
            <a:r>
              <a:rPr lang="fr-FR" sz="1200" dirty="0" err="1" smtClean="0">
                <a:solidFill>
                  <a:srgbClr val="4D4D4D"/>
                </a:solidFill>
                <a:latin typeface="Arial"/>
              </a:rPr>
              <a:t>mL</a:t>
            </a:r>
            <a:r>
              <a:rPr lang="fr-FR" sz="1200" dirty="0" smtClean="0">
                <a:solidFill>
                  <a:srgbClr val="4D4D4D"/>
                </a:solidFill>
                <a:latin typeface="Arial"/>
              </a:rPr>
              <a:t>)</a:t>
            </a:r>
            <a:endParaRPr lang="fr-FR" sz="1200" dirty="0">
              <a:solidFill>
                <a:srgbClr val="4D4D4D"/>
              </a:solidFill>
              <a:latin typeface="Arial"/>
            </a:endParaRPr>
          </a:p>
        </p:txBody>
      </p:sp>
      <p:cxnSp>
        <p:nvCxnSpPr>
          <p:cNvPr id="23566" name="AutoShape 19"/>
          <p:cNvCxnSpPr>
            <a:cxnSpLocks noChangeShapeType="1"/>
            <a:stCxn id="31" idx="3"/>
            <a:endCxn id="23558" idx="2"/>
          </p:cNvCxnSpPr>
          <p:nvPr/>
        </p:nvCxnSpPr>
        <p:spPr bwMode="auto">
          <a:xfrm flipV="1">
            <a:off x="3684814" y="3705909"/>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23568" name="AutoShape 21"/>
          <p:cNvCxnSpPr>
            <a:cxnSpLocks noChangeShapeType="1"/>
            <a:stCxn id="48" idx="3"/>
            <a:endCxn id="30" idx="1"/>
          </p:cNvCxnSpPr>
          <p:nvPr/>
        </p:nvCxnSpPr>
        <p:spPr bwMode="auto">
          <a:xfrm flipV="1">
            <a:off x="7473464" y="2831752"/>
            <a:ext cx="482202" cy="1"/>
          </a:xfrm>
          <a:prstGeom prst="straightConnector1">
            <a:avLst/>
          </a:prstGeom>
          <a:noFill/>
          <a:ln w="57150">
            <a:solidFill>
              <a:schemeClr val="bg2">
                <a:lumMod val="60000"/>
                <a:lumOff val="40000"/>
              </a:schemeClr>
            </a:solidFill>
            <a:round/>
            <a:headEnd/>
            <a:tailEnd type="triangle" w="med" len="med"/>
          </a:ln>
        </p:spPr>
      </p:cxnSp>
      <p:sp>
        <p:nvSpPr>
          <p:cNvPr id="48" name="AutoShape 8"/>
          <p:cNvSpPr>
            <a:spLocks noChangeArrowheads="1"/>
          </p:cNvSpPr>
          <p:nvPr/>
        </p:nvSpPr>
        <p:spPr bwMode="auto">
          <a:xfrm>
            <a:off x="4794974" y="242138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err="1" smtClean="0">
                <a:solidFill>
                  <a:srgbClr val="FFFFFF"/>
                </a:solidFill>
                <a:ea typeface="SimSun" pitchFamily="2" charset="-122"/>
              </a:rPr>
              <a:t>Tivantinib</a:t>
            </a:r>
            <a:r>
              <a:rPr lang="fr-FR" altLang="zh-CN" sz="1600" dirty="0" smtClean="0">
                <a:solidFill>
                  <a:srgbClr val="FFFFFF"/>
                </a:solidFill>
                <a:ea typeface="SimSun" pitchFamily="2" charset="-122"/>
              </a:rPr>
              <a:t>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120 mg 2x/j PO</a:t>
            </a:r>
          </a:p>
          <a:p>
            <a:pPr algn="ctr" defTabSz="892175" eaLnBrk="0" hangingPunct="0"/>
            <a:r>
              <a:rPr lang="fr-FR" altLang="zh-CN" sz="1600" dirty="0" smtClean="0">
                <a:solidFill>
                  <a:srgbClr val="FFFFFF"/>
                </a:solidFill>
                <a:ea typeface="SimSun" pitchFamily="2" charset="-122"/>
              </a:rPr>
              <a:t>(n=226)</a:t>
            </a:r>
            <a:endParaRPr lang="fr-FR" altLang="zh-CN" sz="1600" dirty="0">
              <a:solidFill>
                <a:srgbClr val="FFFFFF"/>
              </a:solidFill>
              <a:ea typeface="SimSun" pitchFamily="2" charset="-122"/>
            </a:endParaRPr>
          </a:p>
        </p:txBody>
      </p:sp>
      <p:sp>
        <p:nvSpPr>
          <p:cNvPr id="31" name="AutoShape 9"/>
          <p:cNvSpPr>
            <a:spLocks noChangeArrowheads="1"/>
          </p:cNvSpPr>
          <p:nvPr/>
        </p:nvSpPr>
        <p:spPr bwMode="auto">
          <a:xfrm>
            <a:off x="365124" y="2614585"/>
            <a:ext cx="3319690"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CHC mesurable, MET-e</a:t>
            </a:r>
            <a:endParaRPr lang="fr-FR" altLang="zh-CN" sz="1600"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Child </a:t>
            </a:r>
            <a:r>
              <a:rPr lang="fr-FR" altLang="zh-CN" sz="1600" dirty="0" err="1" smtClean="0">
                <a:solidFill>
                  <a:srgbClr val="FFFFFF"/>
                </a:solidFill>
                <a:ea typeface="SimSun" pitchFamily="2" charset="-122"/>
              </a:rPr>
              <a:t>Pugh</a:t>
            </a:r>
            <a:r>
              <a:rPr lang="fr-FR" altLang="zh-CN" sz="1600" dirty="0" smtClean="0">
                <a:solidFill>
                  <a:srgbClr val="FFFFFF"/>
                </a:solidFill>
                <a:ea typeface="SimSun" pitchFamily="2" charset="-122"/>
              </a:rPr>
              <a:t> A</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ECOG PS 0–1</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Progression sous ou intolérance au </a:t>
            </a:r>
            <a:r>
              <a:rPr lang="fr-FR" altLang="zh-CN" sz="1600" dirty="0" err="1" smtClean="0">
                <a:solidFill>
                  <a:schemeClr val="tx2"/>
                </a:solidFill>
                <a:ea typeface="SimSun" pitchFamily="2" charset="-122"/>
              </a:rPr>
              <a:t>sorafenib</a:t>
            </a:r>
            <a:endParaRPr lang="fr-FR" altLang="zh-CN" sz="1600" dirty="0" smtClean="0">
              <a:solidFill>
                <a:schemeClr val="tx2"/>
              </a:solidFill>
              <a:ea typeface="SimSun" pitchFamily="2" charset="-122"/>
            </a:endParaRPr>
          </a:p>
          <a:p>
            <a:pPr defTabSz="892175" eaLnBrk="0" hangingPunct="0">
              <a:spcAft>
                <a:spcPct val="30000"/>
              </a:spcAft>
            </a:pPr>
            <a:r>
              <a:rPr lang="fr-FR" altLang="zh-CN" sz="1600" dirty="0" smtClean="0">
                <a:solidFill>
                  <a:schemeClr val="tx2"/>
                </a:solidFill>
                <a:ea typeface="SimSun" pitchFamily="2" charset="-122"/>
              </a:rPr>
              <a:t>(n=340)</a:t>
            </a:r>
            <a:endParaRPr lang="fr-FR" altLang="zh-CN" sz="1600" dirty="0">
              <a:solidFill>
                <a:schemeClr val="tx2"/>
              </a:solidFill>
              <a:ea typeface="SimSun" pitchFamily="2" charset="-122"/>
            </a:endParaRPr>
          </a:p>
        </p:txBody>
      </p:sp>
      <p:sp>
        <p:nvSpPr>
          <p:cNvPr id="42" name="Rectangle 9"/>
          <p:cNvSpPr>
            <a:spLocks noGrp="1" noChangeArrowheads="1"/>
          </p:cNvSpPr>
          <p:nvPr>
            <p:ph sz="half" idx="1"/>
          </p:nvPr>
        </p:nvSpPr>
        <p:spPr>
          <a:xfrm>
            <a:off x="365124" y="5193746"/>
            <a:ext cx="4130676" cy="886760"/>
          </a:xfrm>
        </p:spPr>
        <p:txBody>
          <a:bodyPr/>
          <a:lstStyle/>
          <a:p>
            <a:pPr marL="0" indent="0">
              <a:buNone/>
            </a:pPr>
            <a:r>
              <a:rPr lang="fr-FR" b="1" dirty="0" smtClean="0">
                <a:solidFill>
                  <a:schemeClr val="bg2"/>
                </a:solidFill>
              </a:rPr>
              <a:t>CRITÈRE PRINCIPAL</a:t>
            </a:r>
          </a:p>
          <a:p>
            <a:r>
              <a:rPr lang="fr-FR" dirty="0" smtClean="0"/>
              <a:t>SG</a:t>
            </a:r>
          </a:p>
          <a:p>
            <a:pPr marL="0" indent="0">
              <a:buNone/>
            </a:pPr>
            <a:endParaRPr lang="fr-FR" dirty="0"/>
          </a:p>
        </p:txBody>
      </p:sp>
      <p:sp>
        <p:nvSpPr>
          <p:cNvPr id="44" name="Content Placeholder 26"/>
          <p:cNvSpPr>
            <a:spLocks noGrp="1"/>
          </p:cNvSpPr>
          <p:nvPr>
            <p:ph sz="half" idx="2"/>
          </p:nvPr>
        </p:nvSpPr>
        <p:spPr>
          <a:xfrm>
            <a:off x="4648200" y="5193746"/>
            <a:ext cx="4130675" cy="1039160"/>
          </a:xfrm>
        </p:spPr>
        <p:txBody>
          <a:bodyPr/>
          <a:lstStyle/>
          <a:p>
            <a:pPr marL="0" indent="0">
              <a:buNone/>
            </a:pPr>
            <a:r>
              <a:rPr lang="fr-FR" b="1" dirty="0" smtClean="0">
                <a:solidFill>
                  <a:schemeClr val="bg2"/>
                </a:solidFill>
              </a:rPr>
              <a:t>CRITÈRES SECONDAIRES</a:t>
            </a:r>
          </a:p>
          <a:p>
            <a:r>
              <a:rPr lang="fr-FR" dirty="0" smtClean="0"/>
              <a:t>SSP, tolérance, délai jusqu’à progression, TRO, TCM, type de progression, PK, </a:t>
            </a:r>
            <a:r>
              <a:rPr lang="fr-FR" dirty="0" err="1" smtClean="0"/>
              <a:t>biomarqueurs</a:t>
            </a:r>
            <a:r>
              <a:rPr lang="fr-FR" dirty="0" smtClean="0"/>
              <a:t>, résultats selon le patient</a:t>
            </a:r>
            <a:endParaRPr lang="fr-FR" dirty="0"/>
          </a:p>
        </p:txBody>
      </p:sp>
      <p:cxnSp>
        <p:nvCxnSpPr>
          <p:cNvPr id="46" name="AutoShape 16"/>
          <p:cNvCxnSpPr>
            <a:cxnSpLocks noChangeShapeType="1"/>
            <a:stCxn id="23558" idx="4"/>
            <a:endCxn id="52" idx="1"/>
          </p:cNvCxnSpPr>
          <p:nvPr/>
        </p:nvCxnSpPr>
        <p:spPr bwMode="auto">
          <a:xfrm rot="16200000" flipH="1">
            <a:off x="4160711" y="4070632"/>
            <a:ext cx="706887" cy="561639"/>
          </a:xfrm>
          <a:prstGeom prst="bentConnector2">
            <a:avLst/>
          </a:prstGeom>
          <a:noFill/>
          <a:ln w="57150">
            <a:solidFill>
              <a:schemeClr val="bg2">
                <a:lumMod val="60000"/>
                <a:lumOff val="40000"/>
              </a:schemeClr>
            </a:solidFill>
            <a:round/>
            <a:headEnd/>
            <a:tailEnd type="triangle" w="med" len="med"/>
          </a:ln>
        </p:spPr>
      </p:cxnSp>
      <p:cxnSp>
        <p:nvCxnSpPr>
          <p:cNvPr id="50" name="AutoShape 20"/>
          <p:cNvCxnSpPr>
            <a:cxnSpLocks noChangeShapeType="1"/>
            <a:stCxn id="52" idx="3"/>
            <a:endCxn id="32" idx="1"/>
          </p:cNvCxnSpPr>
          <p:nvPr/>
        </p:nvCxnSpPr>
        <p:spPr bwMode="auto">
          <a:xfrm>
            <a:off x="7471884" y="4704896"/>
            <a:ext cx="483782"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AutoShape 12"/>
          <p:cNvSpPr>
            <a:spLocks noChangeArrowheads="1"/>
          </p:cNvSpPr>
          <p:nvPr/>
        </p:nvSpPr>
        <p:spPr bwMode="auto">
          <a:xfrm>
            <a:off x="4794974" y="4294528"/>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Placebo 2x/j</a:t>
            </a:r>
          </a:p>
          <a:p>
            <a:pPr algn="ctr" defTabSz="892175" eaLnBrk="0" hangingPunct="0"/>
            <a:r>
              <a:rPr lang="fr-FR" altLang="zh-CN" sz="1600" dirty="0" smtClean="0">
                <a:solidFill>
                  <a:srgbClr val="4D4D4D"/>
                </a:solidFill>
                <a:ea typeface="SimSun" pitchFamily="2" charset="-122"/>
              </a:rPr>
              <a:t>(n=114)</a:t>
            </a:r>
            <a:endParaRPr lang="fr-FR" altLang="zh-CN" sz="1600" dirty="0">
              <a:solidFill>
                <a:srgbClr val="4D4D4D"/>
              </a:solidFill>
              <a:ea typeface="SimSun" pitchFamily="2" charset="-122"/>
            </a:endParaRPr>
          </a:p>
        </p:txBody>
      </p:sp>
      <p:sp>
        <p:nvSpPr>
          <p:cNvPr id="30" name="AutoShape 12"/>
          <p:cNvSpPr>
            <a:spLocks noChangeArrowheads="1"/>
          </p:cNvSpPr>
          <p:nvPr/>
        </p:nvSpPr>
        <p:spPr bwMode="auto">
          <a:xfrm>
            <a:off x="7955666" y="2518124"/>
            <a:ext cx="798965" cy="627256"/>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200" b="1" dirty="0" err="1" smtClean="0">
                <a:solidFill>
                  <a:srgbClr val="FFFFFF"/>
                </a:solidFill>
                <a:ea typeface="SimSun" pitchFamily="2" charset="-122"/>
              </a:rPr>
              <a:t>Prog</a:t>
            </a:r>
            <a:r>
              <a:rPr lang="fr-FR" altLang="zh-CN" sz="1200" b="1" dirty="0" smtClean="0">
                <a:solidFill>
                  <a:srgbClr val="FFFFFF"/>
                </a:solidFill>
                <a:ea typeface="SimSun" pitchFamily="2" charset="-122"/>
              </a:rPr>
              <a:t>/ toxicité/décès</a:t>
            </a:r>
            <a:endParaRPr lang="fr-FR" altLang="zh-CN" sz="1200" b="1" dirty="0">
              <a:solidFill>
                <a:srgbClr val="FFFFFF"/>
              </a:solidFill>
              <a:ea typeface="SimSun" pitchFamily="2" charset="-122"/>
            </a:endParaRPr>
          </a:p>
        </p:txBody>
      </p:sp>
      <p:sp>
        <p:nvSpPr>
          <p:cNvPr id="32" name="AutoShape 12"/>
          <p:cNvSpPr>
            <a:spLocks noChangeArrowheads="1"/>
          </p:cNvSpPr>
          <p:nvPr/>
        </p:nvSpPr>
        <p:spPr bwMode="auto">
          <a:xfrm>
            <a:off x="7955666" y="4391268"/>
            <a:ext cx="798965" cy="627256"/>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200" b="1" dirty="0" err="1">
                <a:solidFill>
                  <a:srgbClr val="FFFFFF"/>
                </a:solidFill>
                <a:ea typeface="SimSun" pitchFamily="2" charset="-122"/>
              </a:rPr>
              <a:t>Prog</a:t>
            </a:r>
            <a:r>
              <a:rPr lang="fr-FR" altLang="zh-CN" sz="1200" b="1" dirty="0">
                <a:solidFill>
                  <a:srgbClr val="FFFFFF"/>
                </a:solidFill>
                <a:ea typeface="SimSun" pitchFamily="2" charset="-122"/>
              </a:rPr>
              <a:t>/ toxicité/</a:t>
            </a:r>
            <a:r>
              <a:rPr lang="fr-FR" altLang="zh-CN" sz="1200" b="1" dirty="0" smtClean="0">
                <a:solidFill>
                  <a:srgbClr val="FFFFFF"/>
                </a:solidFill>
                <a:ea typeface="SimSun" pitchFamily="2" charset="-122"/>
              </a:rPr>
              <a:t>décès</a:t>
            </a:r>
            <a:endParaRPr lang="fr-FR" altLang="zh-CN" sz="1200" b="1" dirty="0">
              <a:solidFill>
                <a:srgbClr val="FFFFFF"/>
              </a:solidFill>
              <a:ea typeface="SimSun" pitchFamily="2" charset="-122"/>
            </a:endParaRPr>
          </a:p>
        </p:txBody>
      </p:sp>
      <p:sp>
        <p:nvSpPr>
          <p:cNvPr id="23" name="Text Placeholder 14"/>
          <p:cNvSpPr>
            <a:spLocks noGrp="1"/>
          </p:cNvSpPr>
          <p:nvPr>
            <p:ph type="body" sz="quarter" idx="11"/>
          </p:nvPr>
        </p:nvSpPr>
        <p:spPr>
          <a:xfrm>
            <a:off x="4648200" y="6096000"/>
            <a:ext cx="4130675" cy="487363"/>
          </a:xfrm>
        </p:spPr>
        <p:txBody>
          <a:bodyPr/>
          <a:lstStyle/>
          <a:p>
            <a:r>
              <a:rPr lang="fr-FR" dirty="0" err="1" smtClean="0"/>
              <a:t>Rimassa</a:t>
            </a:r>
            <a:r>
              <a:rPr lang="fr-FR" dirty="0" smtClean="0"/>
              <a:t> L, et al. J Clin </a:t>
            </a:r>
            <a:r>
              <a:rPr lang="fr-FR" dirty="0" err="1" smtClean="0"/>
              <a:t>Oncol</a:t>
            </a:r>
            <a:r>
              <a:rPr lang="fr-FR" dirty="0" smtClean="0"/>
              <a:t> 2017;35(</a:t>
            </a:r>
            <a:r>
              <a:rPr lang="fr-FR" dirty="0" err="1" smtClean="0"/>
              <a:t>Suppl</a:t>
            </a:r>
            <a:r>
              <a:rPr lang="fr-FR" dirty="0" smtClean="0"/>
              <a:t>):</a:t>
            </a:r>
            <a:r>
              <a:rPr lang="fr-FR" dirty="0" err="1" smtClean="0"/>
              <a:t>Abstr</a:t>
            </a:r>
            <a:r>
              <a:rPr lang="fr-FR" dirty="0" smtClean="0"/>
              <a:t> 4000</a:t>
            </a:r>
            <a:endParaRPr lang="fr-FR" dirty="0"/>
          </a:p>
        </p:txBody>
      </p:sp>
    </p:spTree>
    <p:extLst>
      <p:ext uri="{BB962C8B-B14F-4D97-AF65-F5344CB8AC3E}">
        <p14:creationId xmlns:p14="http://schemas.microsoft.com/office/powerpoint/2010/main" val="34228908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4000: </a:t>
            </a:r>
            <a:r>
              <a:rPr lang="fr-FR" sz="1800" dirty="0" err="1" smtClean="0"/>
              <a:t>Tivantinib</a:t>
            </a:r>
            <a:r>
              <a:rPr lang="fr-FR" sz="1800" dirty="0" smtClean="0"/>
              <a:t> (ARQ 197) vs placebo en 2</a:t>
            </a:r>
            <a:r>
              <a:rPr lang="fr-FR" sz="1800" baseline="30000" dirty="0" smtClean="0"/>
              <a:t>e</a:t>
            </a:r>
            <a:r>
              <a:rPr lang="fr-FR" sz="1800" dirty="0" smtClean="0"/>
              <a:t> ligne chez les patients ayant un carcinome hépatocellulaire avec expression de MET élevée: résultats de l’étude de phase III METIV-HCC – </a:t>
            </a:r>
            <a:r>
              <a:rPr lang="fr-FR" sz="1800" dirty="0" err="1" smtClean="0"/>
              <a:t>Rimassa</a:t>
            </a:r>
            <a:r>
              <a:rPr lang="fr-FR" sz="1800" dirty="0" smtClean="0"/>
              <a:t> L, et al</a:t>
            </a:r>
            <a:endParaRPr lang="fr-FR" sz="1800" dirty="0"/>
          </a:p>
        </p:txBody>
      </p:sp>
      <p:sp>
        <p:nvSpPr>
          <p:cNvPr id="15" name="Text Placeholder 14"/>
          <p:cNvSpPr>
            <a:spLocks noGrp="1"/>
          </p:cNvSpPr>
          <p:nvPr>
            <p:ph type="body" sz="quarter" idx="11"/>
          </p:nvPr>
        </p:nvSpPr>
        <p:spPr/>
        <p:txBody>
          <a:bodyPr/>
          <a:lstStyle/>
          <a:p>
            <a:r>
              <a:rPr lang="fr-FR" dirty="0" err="1" smtClean="0"/>
              <a:t>Rimassa</a:t>
            </a:r>
            <a:r>
              <a:rPr lang="fr-FR" dirty="0" smtClean="0"/>
              <a:t> L, et al. J Clin </a:t>
            </a:r>
            <a:r>
              <a:rPr lang="fr-FR" dirty="0" err="1" smtClean="0"/>
              <a:t>Oncol</a:t>
            </a:r>
            <a:r>
              <a:rPr lang="fr-FR" dirty="0" smtClean="0"/>
              <a:t> 2017;35(</a:t>
            </a:r>
            <a:r>
              <a:rPr lang="fr-FR" dirty="0" err="1" smtClean="0"/>
              <a:t>Suppl</a:t>
            </a:r>
            <a:r>
              <a:rPr lang="fr-FR" dirty="0" smtClean="0"/>
              <a:t>):</a:t>
            </a:r>
            <a:r>
              <a:rPr lang="fr-FR" dirty="0" err="1" smtClean="0"/>
              <a:t>Abstr</a:t>
            </a:r>
            <a:r>
              <a:rPr lang="fr-FR" dirty="0" smtClean="0"/>
              <a:t> 4000</a:t>
            </a:r>
            <a:endParaRPr lang="fr-FR" dirty="0"/>
          </a:p>
        </p:txBody>
      </p:sp>
      <p:sp>
        <p:nvSpPr>
          <p:cNvPr id="9" name="Content Placeholder 2"/>
          <p:cNvSpPr>
            <a:spLocks noGrp="1"/>
          </p:cNvSpPr>
          <p:nvPr>
            <p:ph idx="1"/>
          </p:nvPr>
        </p:nvSpPr>
        <p:spPr>
          <a:xfrm>
            <a:off x="365124" y="1254035"/>
            <a:ext cx="8413751" cy="498565"/>
          </a:xfrm>
        </p:spPr>
        <p:txBody>
          <a:bodyPr/>
          <a:lstStyle/>
          <a:p>
            <a:pPr marL="0" indent="0">
              <a:buNone/>
            </a:pPr>
            <a:r>
              <a:rPr lang="fr-FR" b="1" smtClean="0"/>
              <a:t>Résultats</a:t>
            </a:r>
            <a:endParaRPr lang="fr-FR" b="1"/>
          </a:p>
        </p:txBody>
      </p:sp>
      <p:graphicFrame>
        <p:nvGraphicFramePr>
          <p:cNvPr id="5" name="Table 4"/>
          <p:cNvGraphicFramePr>
            <a:graphicFrameLocks noGrp="1"/>
          </p:cNvGraphicFramePr>
          <p:nvPr>
            <p:extLst>
              <p:ext uri="{D42A27DB-BD31-4B8C-83A1-F6EECF244321}">
                <p14:modId xmlns:p14="http://schemas.microsoft.com/office/powerpoint/2010/main" val="4211103253"/>
              </p:ext>
            </p:extLst>
          </p:nvPr>
        </p:nvGraphicFramePr>
        <p:xfrm>
          <a:off x="4583229" y="2447925"/>
          <a:ext cx="4343057" cy="1005840"/>
        </p:xfrm>
        <a:graphic>
          <a:graphicData uri="http://schemas.openxmlformats.org/drawingml/2006/table">
            <a:tbl>
              <a:tblPr firstRow="1" bandRow="1">
                <a:tableStyleId>{69012ECD-51FC-41F1-AA8D-1B2483CD663E}</a:tableStyleId>
              </a:tblPr>
              <a:tblGrid>
                <a:gridCol w="1056695"/>
                <a:gridCol w="1369317"/>
                <a:gridCol w="810330"/>
                <a:gridCol w="1106715"/>
              </a:tblGrid>
              <a:tr h="239902">
                <a:tc>
                  <a:txBody>
                    <a:bodyPr/>
                    <a:lstStyle/>
                    <a:p>
                      <a:endParaRPr lang="en-GB" sz="1200" noProof="0" dirty="0">
                        <a:solidFill>
                          <a:srgbClr val="4D4D4D"/>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smtClean="0">
                          <a:solidFill>
                            <a:srgbClr val="4D4D4D"/>
                          </a:solidFill>
                        </a:rPr>
                        <a:t>SG </a:t>
                      </a:r>
                      <a:r>
                        <a:rPr lang="en-GB" sz="1200" noProof="0" dirty="0" err="1" smtClean="0">
                          <a:solidFill>
                            <a:srgbClr val="4D4D4D"/>
                          </a:solidFill>
                        </a:rPr>
                        <a:t>médiane</a:t>
                      </a:r>
                      <a:r>
                        <a:rPr lang="en-GB" sz="1200" noProof="0" dirty="0" smtClean="0">
                          <a:solidFill>
                            <a:srgbClr val="4D4D4D"/>
                          </a:solidFill>
                        </a:rPr>
                        <a:t>, </a:t>
                      </a:r>
                      <a:r>
                        <a:rPr lang="en-GB" sz="1200" noProof="0" dirty="0" err="1" smtClean="0">
                          <a:solidFill>
                            <a:srgbClr val="4D4D4D"/>
                          </a:solidFill>
                        </a:rPr>
                        <a:t>mois</a:t>
                      </a:r>
                      <a:endParaRPr lang="en-GB" sz="1200" noProof="0" dirty="0">
                        <a:solidFill>
                          <a:srgbClr val="4D4D4D"/>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smtClean="0">
                          <a:solidFill>
                            <a:srgbClr val="4D4D4D"/>
                          </a:solidFill>
                        </a:rPr>
                        <a:t>Patients</a:t>
                      </a:r>
                      <a:endParaRPr lang="en-GB" sz="1200" noProof="0" dirty="0">
                        <a:solidFill>
                          <a:srgbClr val="4D4D4D"/>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err="1" smtClean="0">
                          <a:solidFill>
                            <a:srgbClr val="4D4D4D"/>
                          </a:solidFill>
                        </a:rPr>
                        <a:t>Evènements</a:t>
                      </a:r>
                      <a:endParaRPr lang="en-GB" sz="1200" noProof="0" dirty="0">
                        <a:solidFill>
                          <a:srgbClr val="4D4D4D"/>
                        </a:solidFill>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8782">
                <a:tc>
                  <a:txBody>
                    <a:bodyPr/>
                    <a:lstStyle/>
                    <a:p>
                      <a:r>
                        <a:rPr lang="en-GB" sz="1200" noProof="0" dirty="0" smtClean="0">
                          <a:solidFill>
                            <a:srgbClr val="4D4D4D"/>
                          </a:solidFill>
                        </a:rPr>
                        <a:t>Tivantinib</a:t>
                      </a:r>
                      <a:endParaRPr lang="en-GB" sz="1200" noProof="0" dirty="0">
                        <a:solidFill>
                          <a:srgbClr val="4D4D4D"/>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8,4</a:t>
                      </a:r>
                      <a:endParaRPr lang="en-GB" sz="1200" noProof="0" dirty="0">
                        <a:solidFill>
                          <a:srgbClr val="4D4D4D"/>
                        </a:solidFill>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226</a:t>
                      </a:r>
                      <a:endParaRPr lang="en-GB" sz="1200" noProof="0" dirty="0">
                        <a:solidFill>
                          <a:srgbClr val="4D4D4D"/>
                        </a:solidFill>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180</a:t>
                      </a:r>
                      <a:endParaRPr lang="en-GB" sz="1200" noProof="0" dirty="0">
                        <a:solidFill>
                          <a:srgbClr val="4D4D4D"/>
                        </a:solid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en-GB" sz="1200" noProof="0" dirty="0" smtClean="0">
                          <a:solidFill>
                            <a:srgbClr val="4D4D4D"/>
                          </a:solidFill>
                        </a:rPr>
                        <a:t>Placebo</a:t>
                      </a:r>
                      <a:endParaRPr lang="en-GB" sz="1200" noProof="0" dirty="0">
                        <a:solidFill>
                          <a:srgbClr val="4D4D4D"/>
                        </a:solidFill>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9,1</a:t>
                      </a:r>
                      <a:endParaRPr lang="en-GB" sz="1200" noProof="0" dirty="0">
                        <a:solidFill>
                          <a:srgbClr val="4D4D4D"/>
                        </a:solidFill>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114</a:t>
                      </a:r>
                      <a:endParaRPr lang="en-GB" sz="1200" noProof="0" dirty="0">
                        <a:solidFill>
                          <a:srgbClr val="4D4D4D"/>
                        </a:solidFill>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94</a:t>
                      </a:r>
                      <a:endParaRPr lang="en-GB" sz="1200" noProof="0" dirty="0">
                        <a:solidFill>
                          <a:srgbClr val="4D4D4D"/>
                        </a:solidFill>
                      </a:endParaRP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08" name="Group 107"/>
          <p:cNvGrpSpPr/>
          <p:nvPr/>
        </p:nvGrpSpPr>
        <p:grpSpPr>
          <a:xfrm>
            <a:off x="1179296" y="2913912"/>
            <a:ext cx="7140780" cy="2940390"/>
            <a:chOff x="1273425" y="2913912"/>
            <a:chExt cx="7140780" cy="2940390"/>
          </a:xfrm>
        </p:grpSpPr>
        <p:sp>
          <p:nvSpPr>
            <p:cNvPr id="26" name="Freeform 25"/>
            <p:cNvSpPr>
              <a:spLocks/>
            </p:cNvSpPr>
            <p:nvPr/>
          </p:nvSpPr>
          <p:spPr bwMode="auto">
            <a:xfrm>
              <a:off x="2112633" y="3054474"/>
              <a:ext cx="5770014" cy="192528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7" name="Line 6"/>
            <p:cNvSpPr>
              <a:spLocks noChangeShapeType="1"/>
            </p:cNvSpPr>
            <p:nvPr/>
          </p:nvSpPr>
          <p:spPr bwMode="auto">
            <a:xfrm>
              <a:off x="1978096" y="3054473"/>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8" name="Line 7"/>
            <p:cNvSpPr>
              <a:spLocks noChangeShapeType="1"/>
            </p:cNvSpPr>
            <p:nvPr/>
          </p:nvSpPr>
          <p:spPr bwMode="auto">
            <a:xfrm>
              <a:off x="1978096" y="3419591"/>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9" name="Line 8"/>
            <p:cNvSpPr>
              <a:spLocks noChangeShapeType="1"/>
            </p:cNvSpPr>
            <p:nvPr/>
          </p:nvSpPr>
          <p:spPr bwMode="auto">
            <a:xfrm>
              <a:off x="1978096" y="3808513"/>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0" name="Line 9"/>
            <p:cNvSpPr>
              <a:spLocks noChangeShapeType="1"/>
            </p:cNvSpPr>
            <p:nvPr/>
          </p:nvSpPr>
          <p:spPr bwMode="auto">
            <a:xfrm>
              <a:off x="1978096" y="4217386"/>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1" name="Line 10"/>
            <p:cNvSpPr>
              <a:spLocks noChangeShapeType="1"/>
            </p:cNvSpPr>
            <p:nvPr/>
          </p:nvSpPr>
          <p:spPr bwMode="auto">
            <a:xfrm>
              <a:off x="1978096" y="4546701"/>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2" name="Line 11"/>
            <p:cNvSpPr>
              <a:spLocks noChangeShapeType="1"/>
            </p:cNvSpPr>
            <p:nvPr/>
          </p:nvSpPr>
          <p:spPr bwMode="auto">
            <a:xfrm>
              <a:off x="1978096" y="4919771"/>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 name="TextBox 9"/>
            <p:cNvSpPr txBox="1"/>
            <p:nvPr/>
          </p:nvSpPr>
          <p:spPr>
            <a:xfrm rot="16200000">
              <a:off x="605341" y="3843975"/>
              <a:ext cx="1613167"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Probabilité de SG, %</a:t>
              </a:r>
              <a:endParaRPr lang="fr-FR" sz="1200" dirty="0">
                <a:latin typeface="Arial" panose="020B0604020202020204" pitchFamily="34" charset="0"/>
                <a:cs typeface="Arial" panose="020B0604020202020204" pitchFamily="34" charset="0"/>
              </a:endParaRPr>
            </a:p>
          </p:txBody>
        </p:sp>
        <p:sp>
          <p:nvSpPr>
            <p:cNvPr id="11" name="TextBox 10"/>
            <p:cNvSpPr txBox="1"/>
            <p:nvPr/>
          </p:nvSpPr>
          <p:spPr>
            <a:xfrm>
              <a:off x="4805817" y="5230083"/>
              <a:ext cx="5095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12" name="TextBox 11"/>
            <p:cNvSpPr txBox="1"/>
            <p:nvPr/>
          </p:nvSpPr>
          <p:spPr>
            <a:xfrm>
              <a:off x="1539500" y="2913912"/>
              <a:ext cx="439543"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100</a:t>
              </a:r>
              <a:endParaRPr lang="fr-FR" sz="1200">
                <a:latin typeface="Arial" panose="020B0604020202020204" pitchFamily="34" charset="0"/>
                <a:cs typeface="Arial" panose="020B0604020202020204" pitchFamily="34" charset="0"/>
              </a:endParaRPr>
            </a:p>
          </p:txBody>
        </p:sp>
        <p:sp>
          <p:nvSpPr>
            <p:cNvPr id="13" name="TextBox 12"/>
            <p:cNvSpPr txBox="1"/>
            <p:nvPr/>
          </p:nvSpPr>
          <p:spPr>
            <a:xfrm>
              <a:off x="1624463" y="3280469"/>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14" name="TextBox 13"/>
            <p:cNvSpPr txBox="1"/>
            <p:nvPr/>
          </p:nvSpPr>
          <p:spPr>
            <a:xfrm>
              <a:off x="1624463" y="3669220"/>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16" name="TextBox 15"/>
            <p:cNvSpPr txBox="1"/>
            <p:nvPr/>
          </p:nvSpPr>
          <p:spPr>
            <a:xfrm>
              <a:off x="1624463" y="4077922"/>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17" name="TextBox 16"/>
            <p:cNvSpPr txBox="1"/>
            <p:nvPr/>
          </p:nvSpPr>
          <p:spPr>
            <a:xfrm>
              <a:off x="1624463" y="4407065"/>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18" name="TextBox 17"/>
            <p:cNvSpPr txBox="1"/>
            <p:nvPr/>
          </p:nvSpPr>
          <p:spPr>
            <a:xfrm>
              <a:off x="1709428" y="4779963"/>
              <a:ext cx="269625"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grpSp>
          <p:nvGrpSpPr>
            <p:cNvPr id="4" name="Group 3"/>
            <p:cNvGrpSpPr/>
            <p:nvPr/>
          </p:nvGrpSpPr>
          <p:grpSpPr>
            <a:xfrm>
              <a:off x="2026285" y="4980078"/>
              <a:ext cx="439543" cy="874200"/>
              <a:chOff x="2026285" y="4980078"/>
              <a:chExt cx="439543" cy="874200"/>
            </a:xfrm>
          </p:grpSpPr>
          <p:sp>
            <p:nvSpPr>
              <p:cNvPr id="38"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19" name="TextBox 18"/>
              <p:cNvSpPr txBox="1"/>
              <p:nvPr/>
            </p:nvSpPr>
            <p:spPr>
              <a:xfrm>
                <a:off x="2026285" y="5023281"/>
                <a:ext cx="439543"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226</a:t>
                </a:r>
              </a:p>
              <a:p>
                <a:pPr algn="ctr"/>
                <a:r>
                  <a:rPr lang="fr-FR" sz="1200" smtClean="0">
                    <a:latin typeface="Arial" panose="020B0604020202020204" pitchFamily="34" charset="0"/>
                    <a:cs typeface="Arial" panose="020B0604020202020204" pitchFamily="34" charset="0"/>
                  </a:rPr>
                  <a:t>114</a:t>
                </a:r>
                <a:endParaRPr lang="fr-FR" sz="1200">
                  <a:latin typeface="Arial" panose="020B0604020202020204" pitchFamily="34" charset="0"/>
                  <a:cs typeface="Arial" panose="020B0604020202020204" pitchFamily="34" charset="0"/>
                </a:endParaRPr>
              </a:p>
            </p:txBody>
          </p:sp>
        </p:grpSp>
        <p:grpSp>
          <p:nvGrpSpPr>
            <p:cNvPr id="39" name="Group 38"/>
            <p:cNvGrpSpPr/>
            <p:nvPr/>
          </p:nvGrpSpPr>
          <p:grpSpPr>
            <a:xfrm>
              <a:off x="2342974" y="4980078"/>
              <a:ext cx="439543" cy="874200"/>
              <a:chOff x="2026285" y="4980078"/>
              <a:chExt cx="439543" cy="874200"/>
            </a:xfrm>
          </p:grpSpPr>
          <p:sp>
            <p:nvSpPr>
              <p:cNvPr id="40"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41" name="TextBox 40"/>
              <p:cNvSpPr txBox="1"/>
              <p:nvPr/>
            </p:nvSpPr>
            <p:spPr>
              <a:xfrm>
                <a:off x="2026285" y="5023281"/>
                <a:ext cx="439543"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209</a:t>
                </a:r>
              </a:p>
              <a:p>
                <a:pPr algn="ctr"/>
                <a:r>
                  <a:rPr lang="fr-FR" sz="1200" smtClean="0">
                    <a:latin typeface="Arial" panose="020B0604020202020204" pitchFamily="34" charset="0"/>
                    <a:cs typeface="Arial" panose="020B0604020202020204" pitchFamily="34" charset="0"/>
                  </a:rPr>
                  <a:t>103</a:t>
                </a:r>
                <a:endParaRPr lang="fr-FR" sz="1200">
                  <a:latin typeface="Arial" panose="020B0604020202020204" pitchFamily="34" charset="0"/>
                  <a:cs typeface="Arial" panose="020B0604020202020204" pitchFamily="34" charset="0"/>
                </a:endParaRPr>
              </a:p>
            </p:txBody>
          </p:sp>
        </p:grpSp>
        <p:grpSp>
          <p:nvGrpSpPr>
            <p:cNvPr id="42" name="Group 41"/>
            <p:cNvGrpSpPr/>
            <p:nvPr/>
          </p:nvGrpSpPr>
          <p:grpSpPr>
            <a:xfrm>
              <a:off x="2654901" y="4980078"/>
              <a:ext cx="439543" cy="874200"/>
              <a:chOff x="2026285" y="4980078"/>
              <a:chExt cx="439543" cy="874200"/>
            </a:xfrm>
          </p:grpSpPr>
          <p:sp>
            <p:nvSpPr>
              <p:cNvPr id="43"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44" name="TextBox 43"/>
              <p:cNvSpPr txBox="1"/>
              <p:nvPr/>
            </p:nvSpPr>
            <p:spPr>
              <a:xfrm>
                <a:off x="2026285" y="5023281"/>
                <a:ext cx="439543"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171</a:t>
                </a:r>
              </a:p>
              <a:p>
                <a:pPr algn="r"/>
                <a:r>
                  <a:rPr lang="fr-FR" sz="1200" smtClean="0">
                    <a:latin typeface="Arial" panose="020B0604020202020204" pitchFamily="34" charset="0"/>
                    <a:cs typeface="Arial" panose="020B0604020202020204" pitchFamily="34" charset="0"/>
                  </a:rPr>
                  <a:t>89</a:t>
                </a:r>
                <a:endParaRPr lang="fr-FR" sz="1200">
                  <a:latin typeface="Arial" panose="020B0604020202020204" pitchFamily="34" charset="0"/>
                  <a:cs typeface="Arial" panose="020B0604020202020204" pitchFamily="34" charset="0"/>
                </a:endParaRPr>
              </a:p>
            </p:txBody>
          </p:sp>
        </p:grpSp>
        <p:grpSp>
          <p:nvGrpSpPr>
            <p:cNvPr id="45" name="Group 44"/>
            <p:cNvGrpSpPr/>
            <p:nvPr/>
          </p:nvGrpSpPr>
          <p:grpSpPr>
            <a:xfrm>
              <a:off x="2969209" y="4980078"/>
              <a:ext cx="439543" cy="874200"/>
              <a:chOff x="2026285" y="4980078"/>
              <a:chExt cx="439543" cy="874200"/>
            </a:xfrm>
          </p:grpSpPr>
          <p:sp>
            <p:nvSpPr>
              <p:cNvPr id="46"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47" name="TextBox 46"/>
              <p:cNvSpPr txBox="1"/>
              <p:nvPr/>
            </p:nvSpPr>
            <p:spPr>
              <a:xfrm>
                <a:off x="2026285" y="5023281"/>
                <a:ext cx="439543"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137</a:t>
                </a:r>
              </a:p>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grpSp>
        <p:grpSp>
          <p:nvGrpSpPr>
            <p:cNvPr id="48" name="Group 47"/>
            <p:cNvGrpSpPr/>
            <p:nvPr/>
          </p:nvGrpSpPr>
          <p:grpSpPr>
            <a:xfrm>
              <a:off x="3289224" y="4980078"/>
              <a:ext cx="428131" cy="874200"/>
              <a:chOff x="2031992" y="4980078"/>
              <a:chExt cx="428131" cy="874200"/>
            </a:xfrm>
          </p:grpSpPr>
          <p:sp>
            <p:nvSpPr>
              <p:cNvPr id="49"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0" name="TextBox 49"/>
              <p:cNvSpPr txBox="1"/>
              <p:nvPr/>
            </p:nvSpPr>
            <p:spPr>
              <a:xfrm>
                <a:off x="2031992" y="5023281"/>
                <a:ext cx="428131"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114</a:t>
                </a:r>
              </a:p>
              <a:p>
                <a:pPr algn="r"/>
                <a:r>
                  <a:rPr lang="fr-FR" sz="1200" smtClean="0">
                    <a:latin typeface="Arial" panose="020B0604020202020204" pitchFamily="34" charset="0"/>
                    <a:cs typeface="Arial" panose="020B0604020202020204" pitchFamily="34" charset="0"/>
                  </a:rPr>
                  <a:t>61</a:t>
                </a:r>
                <a:endParaRPr lang="fr-FR" sz="1200">
                  <a:latin typeface="Arial" panose="020B0604020202020204" pitchFamily="34" charset="0"/>
                  <a:cs typeface="Arial" panose="020B0604020202020204" pitchFamily="34" charset="0"/>
                </a:endParaRPr>
              </a:p>
            </p:txBody>
          </p:sp>
        </p:grpSp>
        <p:grpSp>
          <p:nvGrpSpPr>
            <p:cNvPr id="51" name="Group 50"/>
            <p:cNvGrpSpPr/>
            <p:nvPr/>
          </p:nvGrpSpPr>
          <p:grpSpPr>
            <a:xfrm>
              <a:off x="3640304" y="4980078"/>
              <a:ext cx="354584" cy="874200"/>
              <a:chOff x="2068764" y="4980078"/>
              <a:chExt cx="354584" cy="874200"/>
            </a:xfrm>
          </p:grpSpPr>
          <p:sp>
            <p:nvSpPr>
              <p:cNvPr id="52"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3" name="TextBox 52"/>
              <p:cNvSpPr txBox="1"/>
              <p:nvPr/>
            </p:nvSpPr>
            <p:spPr>
              <a:xfrm>
                <a:off x="2068764"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98</a:t>
                </a:r>
              </a:p>
              <a:p>
                <a:pPr algn="ctr"/>
                <a:r>
                  <a:rPr lang="fr-FR" sz="1200" smtClean="0">
                    <a:latin typeface="Arial" panose="020B0604020202020204" pitchFamily="34" charset="0"/>
                    <a:cs typeface="Arial" panose="020B0604020202020204" pitchFamily="34" charset="0"/>
                  </a:rPr>
                  <a:t>49</a:t>
                </a:r>
                <a:endParaRPr lang="fr-FR" sz="1200">
                  <a:latin typeface="Arial" panose="020B0604020202020204" pitchFamily="34" charset="0"/>
                  <a:cs typeface="Arial" panose="020B0604020202020204" pitchFamily="34" charset="0"/>
                </a:endParaRPr>
              </a:p>
            </p:txBody>
          </p:sp>
        </p:grpSp>
        <p:grpSp>
          <p:nvGrpSpPr>
            <p:cNvPr id="54" name="Group 53"/>
            <p:cNvGrpSpPr/>
            <p:nvPr/>
          </p:nvGrpSpPr>
          <p:grpSpPr>
            <a:xfrm>
              <a:off x="3954613" y="4980078"/>
              <a:ext cx="354584" cy="874200"/>
              <a:chOff x="2068765" y="4980078"/>
              <a:chExt cx="354584" cy="874200"/>
            </a:xfrm>
          </p:grpSpPr>
          <p:sp>
            <p:nvSpPr>
              <p:cNvPr id="55"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6" name="TextBox 55"/>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82</a:t>
                </a:r>
              </a:p>
              <a:p>
                <a:pPr algn="ctr"/>
                <a:r>
                  <a:rPr lang="fr-FR" sz="1200" smtClean="0">
                    <a:latin typeface="Arial" panose="020B0604020202020204" pitchFamily="34" charset="0"/>
                    <a:cs typeface="Arial" panose="020B0604020202020204" pitchFamily="34" charset="0"/>
                  </a:rPr>
                  <a:t>41</a:t>
                </a:r>
                <a:endParaRPr lang="fr-FR" sz="1200">
                  <a:latin typeface="Arial" panose="020B0604020202020204" pitchFamily="34" charset="0"/>
                  <a:cs typeface="Arial" panose="020B0604020202020204" pitchFamily="34" charset="0"/>
                </a:endParaRPr>
              </a:p>
            </p:txBody>
          </p:sp>
        </p:grpSp>
        <p:grpSp>
          <p:nvGrpSpPr>
            <p:cNvPr id="57" name="Group 56"/>
            <p:cNvGrpSpPr/>
            <p:nvPr/>
          </p:nvGrpSpPr>
          <p:grpSpPr>
            <a:xfrm>
              <a:off x="4268921" y="4980078"/>
              <a:ext cx="354584" cy="874200"/>
              <a:chOff x="2068765" y="4980078"/>
              <a:chExt cx="354584" cy="874200"/>
            </a:xfrm>
          </p:grpSpPr>
          <p:sp>
            <p:nvSpPr>
              <p:cNvPr id="58"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9" name="TextBox 58"/>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65</a:t>
                </a:r>
              </a:p>
              <a:p>
                <a:pPr algn="ctr"/>
                <a:r>
                  <a:rPr lang="fr-FR" sz="1200" smtClean="0">
                    <a:latin typeface="Arial" panose="020B0604020202020204" pitchFamily="34" charset="0"/>
                    <a:cs typeface="Arial" panose="020B0604020202020204" pitchFamily="34" charset="0"/>
                  </a:rPr>
                  <a:t>33</a:t>
                </a:r>
                <a:endParaRPr lang="fr-FR" sz="1200">
                  <a:latin typeface="Arial" panose="020B0604020202020204" pitchFamily="34" charset="0"/>
                  <a:cs typeface="Arial" panose="020B0604020202020204" pitchFamily="34" charset="0"/>
                </a:endParaRPr>
              </a:p>
            </p:txBody>
          </p:sp>
        </p:grpSp>
        <p:grpSp>
          <p:nvGrpSpPr>
            <p:cNvPr id="60" name="Group 59"/>
            <p:cNvGrpSpPr/>
            <p:nvPr/>
          </p:nvGrpSpPr>
          <p:grpSpPr>
            <a:xfrm>
              <a:off x="4566295" y="4980078"/>
              <a:ext cx="354584" cy="874224"/>
              <a:chOff x="2051831" y="4980078"/>
              <a:chExt cx="354584" cy="874224"/>
            </a:xfrm>
          </p:grpSpPr>
          <p:sp>
            <p:nvSpPr>
              <p:cNvPr id="61"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62" name="TextBox 61"/>
              <p:cNvSpPr txBox="1"/>
              <p:nvPr/>
            </p:nvSpPr>
            <p:spPr>
              <a:xfrm>
                <a:off x="2051831" y="5023305"/>
                <a:ext cx="354584" cy="830997"/>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16</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46</a:t>
                </a:r>
              </a:p>
              <a:p>
                <a:pPr algn="ctr"/>
                <a:r>
                  <a:rPr lang="fr-FR" sz="1200" dirty="0" smtClean="0">
                    <a:latin typeface="Arial" panose="020B0604020202020204" pitchFamily="34" charset="0"/>
                    <a:cs typeface="Arial" panose="020B0604020202020204" pitchFamily="34" charset="0"/>
                  </a:rPr>
                  <a:t>23</a:t>
                </a:r>
                <a:endParaRPr lang="fr-FR" sz="1200" dirty="0">
                  <a:latin typeface="Arial" panose="020B0604020202020204" pitchFamily="34" charset="0"/>
                  <a:cs typeface="Arial" panose="020B0604020202020204" pitchFamily="34" charset="0"/>
                </a:endParaRPr>
              </a:p>
            </p:txBody>
          </p:sp>
        </p:grpSp>
        <p:grpSp>
          <p:nvGrpSpPr>
            <p:cNvPr id="63" name="Group 62"/>
            <p:cNvGrpSpPr/>
            <p:nvPr/>
          </p:nvGrpSpPr>
          <p:grpSpPr>
            <a:xfrm>
              <a:off x="4897537" y="4980078"/>
              <a:ext cx="354584" cy="874200"/>
              <a:chOff x="2068765" y="4980078"/>
              <a:chExt cx="354584" cy="874200"/>
            </a:xfrm>
          </p:grpSpPr>
          <p:sp>
            <p:nvSpPr>
              <p:cNvPr id="64"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65" name="TextBox 64"/>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42</a:t>
                </a:r>
              </a:p>
              <a:p>
                <a:pPr algn="ctr"/>
                <a:r>
                  <a:rPr lang="fr-FR" sz="1200" smtClean="0">
                    <a:latin typeface="Arial" panose="020B0604020202020204" pitchFamily="34" charset="0"/>
                    <a:cs typeface="Arial" panose="020B0604020202020204" pitchFamily="34" charset="0"/>
                  </a:rPr>
                  <a:t>16</a:t>
                </a:r>
                <a:endParaRPr lang="fr-FR" sz="1200">
                  <a:latin typeface="Arial" panose="020B0604020202020204" pitchFamily="34" charset="0"/>
                  <a:cs typeface="Arial" panose="020B0604020202020204" pitchFamily="34" charset="0"/>
                </a:endParaRPr>
              </a:p>
            </p:txBody>
          </p:sp>
        </p:grpSp>
        <p:grpSp>
          <p:nvGrpSpPr>
            <p:cNvPr id="66" name="Group 65"/>
            <p:cNvGrpSpPr/>
            <p:nvPr/>
          </p:nvGrpSpPr>
          <p:grpSpPr>
            <a:xfrm>
              <a:off x="5211844" y="4980078"/>
              <a:ext cx="354584" cy="874200"/>
              <a:chOff x="2068764" y="4980078"/>
              <a:chExt cx="354584" cy="874200"/>
            </a:xfrm>
          </p:grpSpPr>
          <p:sp>
            <p:nvSpPr>
              <p:cNvPr id="67"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68" name="TextBox 67"/>
              <p:cNvSpPr txBox="1"/>
              <p:nvPr/>
            </p:nvSpPr>
            <p:spPr>
              <a:xfrm>
                <a:off x="2068764"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33</a:t>
                </a:r>
              </a:p>
              <a:p>
                <a:pPr algn="ctr"/>
                <a:r>
                  <a:rPr lang="fr-FR" sz="1200" smtClean="0">
                    <a:latin typeface="Arial" panose="020B0604020202020204" pitchFamily="34" charset="0"/>
                    <a:cs typeface="Arial" panose="020B0604020202020204" pitchFamily="34" charset="0"/>
                  </a:rPr>
                  <a:t>10</a:t>
                </a:r>
                <a:endParaRPr lang="fr-FR" sz="1200">
                  <a:latin typeface="Arial" panose="020B0604020202020204" pitchFamily="34" charset="0"/>
                  <a:cs typeface="Arial" panose="020B0604020202020204" pitchFamily="34" charset="0"/>
                </a:endParaRPr>
              </a:p>
            </p:txBody>
          </p:sp>
        </p:grpSp>
        <p:grpSp>
          <p:nvGrpSpPr>
            <p:cNvPr id="69" name="Group 68"/>
            <p:cNvGrpSpPr/>
            <p:nvPr/>
          </p:nvGrpSpPr>
          <p:grpSpPr>
            <a:xfrm>
              <a:off x="5526153" y="4980078"/>
              <a:ext cx="354584" cy="874200"/>
              <a:chOff x="2068765" y="4980078"/>
              <a:chExt cx="354584" cy="874200"/>
            </a:xfrm>
          </p:grpSpPr>
          <p:sp>
            <p:nvSpPr>
              <p:cNvPr id="70"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71" name="TextBox 70"/>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23</a:t>
                </a:r>
              </a:p>
              <a:p>
                <a:pPr algn="r"/>
                <a:r>
                  <a:rPr lang="fr-FR" sz="1200" smtClean="0">
                    <a:latin typeface="Arial" panose="020B0604020202020204" pitchFamily="34" charset="0"/>
                    <a:cs typeface="Arial" panose="020B0604020202020204" pitchFamily="34" charset="0"/>
                  </a:rPr>
                  <a:t>7</a:t>
                </a:r>
                <a:endParaRPr lang="fr-FR" sz="1200">
                  <a:latin typeface="Arial" panose="020B0604020202020204" pitchFamily="34" charset="0"/>
                  <a:cs typeface="Arial" panose="020B0604020202020204" pitchFamily="34" charset="0"/>
                </a:endParaRPr>
              </a:p>
            </p:txBody>
          </p:sp>
        </p:grpSp>
        <p:grpSp>
          <p:nvGrpSpPr>
            <p:cNvPr id="72" name="Group 71"/>
            <p:cNvGrpSpPr/>
            <p:nvPr/>
          </p:nvGrpSpPr>
          <p:grpSpPr>
            <a:xfrm>
              <a:off x="5840461" y="4980078"/>
              <a:ext cx="354584" cy="874200"/>
              <a:chOff x="2068765" y="4980078"/>
              <a:chExt cx="354584" cy="874200"/>
            </a:xfrm>
          </p:grpSpPr>
          <p:sp>
            <p:nvSpPr>
              <p:cNvPr id="73"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74" name="TextBox 73"/>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15</a:t>
                </a:r>
              </a:p>
              <a:p>
                <a:pPr algn="r"/>
                <a:r>
                  <a:rPr lang="fr-FR" sz="1200" smtClean="0">
                    <a:latin typeface="Arial" panose="020B0604020202020204" pitchFamily="34" charset="0"/>
                    <a:cs typeface="Arial" panose="020B0604020202020204" pitchFamily="34" charset="0"/>
                  </a:rPr>
                  <a:t>5</a:t>
                </a:r>
                <a:endParaRPr lang="fr-FR" sz="1200">
                  <a:latin typeface="Arial" panose="020B0604020202020204" pitchFamily="34" charset="0"/>
                  <a:cs typeface="Arial" panose="020B0604020202020204" pitchFamily="34" charset="0"/>
                </a:endParaRPr>
              </a:p>
            </p:txBody>
          </p:sp>
        </p:grpSp>
        <p:grpSp>
          <p:nvGrpSpPr>
            <p:cNvPr id="75" name="Group 74"/>
            <p:cNvGrpSpPr/>
            <p:nvPr/>
          </p:nvGrpSpPr>
          <p:grpSpPr>
            <a:xfrm>
              <a:off x="6154769" y="4980078"/>
              <a:ext cx="354584" cy="874200"/>
              <a:chOff x="2068765" y="4980078"/>
              <a:chExt cx="354584" cy="874200"/>
            </a:xfrm>
          </p:grpSpPr>
          <p:sp>
            <p:nvSpPr>
              <p:cNvPr id="76"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77" name="TextBox 76"/>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11</a:t>
                </a:r>
              </a:p>
              <a:p>
                <a:pPr algn="r"/>
                <a:r>
                  <a:rPr lang="fr-FR" sz="1200" smtClean="0">
                    <a:latin typeface="Arial" panose="020B0604020202020204" pitchFamily="34" charset="0"/>
                    <a:cs typeface="Arial" panose="020B0604020202020204" pitchFamily="34" charset="0"/>
                  </a:rPr>
                  <a:t>3</a:t>
                </a:r>
                <a:endParaRPr lang="fr-FR" sz="1200">
                  <a:latin typeface="Arial" panose="020B0604020202020204" pitchFamily="34" charset="0"/>
                  <a:cs typeface="Arial" panose="020B0604020202020204" pitchFamily="34" charset="0"/>
                </a:endParaRPr>
              </a:p>
            </p:txBody>
          </p:sp>
        </p:grpSp>
        <p:grpSp>
          <p:nvGrpSpPr>
            <p:cNvPr id="78" name="Group 77"/>
            <p:cNvGrpSpPr/>
            <p:nvPr/>
          </p:nvGrpSpPr>
          <p:grpSpPr>
            <a:xfrm>
              <a:off x="6469077" y="4980078"/>
              <a:ext cx="354584" cy="874200"/>
              <a:chOff x="2068765" y="4980078"/>
              <a:chExt cx="354584" cy="874200"/>
            </a:xfrm>
          </p:grpSpPr>
          <p:sp>
            <p:nvSpPr>
              <p:cNvPr id="79"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80" name="TextBox 79"/>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9</a:t>
                </a:r>
              </a:p>
              <a:p>
                <a:pPr algn="ctr"/>
                <a:r>
                  <a:rPr lang="fr-FR" sz="1200" smtClean="0">
                    <a:latin typeface="Arial" panose="020B0604020202020204" pitchFamily="34" charset="0"/>
                    <a:cs typeface="Arial" panose="020B0604020202020204" pitchFamily="34" charset="0"/>
                  </a:rPr>
                  <a:t>1</a:t>
                </a:r>
                <a:endParaRPr lang="fr-FR" sz="1200">
                  <a:latin typeface="Arial" panose="020B0604020202020204" pitchFamily="34" charset="0"/>
                  <a:cs typeface="Arial" panose="020B0604020202020204" pitchFamily="34" charset="0"/>
                </a:endParaRPr>
              </a:p>
            </p:txBody>
          </p:sp>
        </p:grpSp>
        <p:grpSp>
          <p:nvGrpSpPr>
            <p:cNvPr id="81" name="Group 80"/>
            <p:cNvGrpSpPr/>
            <p:nvPr/>
          </p:nvGrpSpPr>
          <p:grpSpPr>
            <a:xfrm>
              <a:off x="6783384" y="4980078"/>
              <a:ext cx="354584" cy="874200"/>
              <a:chOff x="2068764" y="4980078"/>
              <a:chExt cx="354584" cy="874200"/>
            </a:xfrm>
          </p:grpSpPr>
          <p:sp>
            <p:nvSpPr>
              <p:cNvPr id="82"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83" name="TextBox 82"/>
              <p:cNvSpPr txBox="1"/>
              <p:nvPr/>
            </p:nvSpPr>
            <p:spPr>
              <a:xfrm>
                <a:off x="2068764"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30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a:t>
                </a:r>
              </a:p>
              <a:p>
                <a:pPr algn="ctr"/>
                <a:r>
                  <a:rPr lang="fr-FR" sz="1200" smtClean="0">
                    <a:latin typeface="Arial" panose="020B0604020202020204" pitchFamily="34" charset="0"/>
                    <a:cs typeface="Arial" panose="020B0604020202020204" pitchFamily="34" charset="0"/>
                  </a:rPr>
                  <a:t>1</a:t>
                </a:r>
                <a:endParaRPr lang="fr-FR" sz="1200">
                  <a:latin typeface="Arial" panose="020B0604020202020204" pitchFamily="34" charset="0"/>
                  <a:cs typeface="Arial" panose="020B0604020202020204" pitchFamily="34" charset="0"/>
                </a:endParaRPr>
              </a:p>
            </p:txBody>
          </p:sp>
        </p:grpSp>
        <p:grpSp>
          <p:nvGrpSpPr>
            <p:cNvPr id="84" name="Group 83"/>
            <p:cNvGrpSpPr/>
            <p:nvPr/>
          </p:nvGrpSpPr>
          <p:grpSpPr>
            <a:xfrm>
              <a:off x="7097693" y="4980078"/>
              <a:ext cx="354584" cy="874200"/>
              <a:chOff x="2068765" y="4980078"/>
              <a:chExt cx="354584" cy="874200"/>
            </a:xfrm>
          </p:grpSpPr>
          <p:sp>
            <p:nvSpPr>
              <p:cNvPr id="85"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86" name="TextBox 85"/>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32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a:t>
                </a:r>
              </a:p>
              <a:p>
                <a:pPr algn="ctr"/>
                <a:r>
                  <a:rPr lang="fr-FR" sz="1200" smtClean="0">
                    <a:latin typeface="Arial" panose="020B0604020202020204" pitchFamily="34" charset="0"/>
                    <a:cs typeface="Arial" panose="020B0604020202020204" pitchFamily="34" charset="0"/>
                  </a:rPr>
                  <a:t>1</a:t>
                </a:r>
                <a:endParaRPr lang="fr-FR" sz="1200">
                  <a:latin typeface="Arial" panose="020B0604020202020204" pitchFamily="34" charset="0"/>
                  <a:cs typeface="Arial" panose="020B0604020202020204" pitchFamily="34" charset="0"/>
                </a:endParaRPr>
              </a:p>
            </p:txBody>
          </p:sp>
        </p:grpSp>
        <p:grpSp>
          <p:nvGrpSpPr>
            <p:cNvPr id="87" name="Group 86"/>
            <p:cNvGrpSpPr/>
            <p:nvPr/>
          </p:nvGrpSpPr>
          <p:grpSpPr>
            <a:xfrm>
              <a:off x="7404858" y="4980078"/>
              <a:ext cx="354584" cy="874200"/>
              <a:chOff x="2068765" y="4980078"/>
              <a:chExt cx="354584" cy="874200"/>
            </a:xfrm>
          </p:grpSpPr>
          <p:sp>
            <p:nvSpPr>
              <p:cNvPr id="88"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89" name="TextBox 88"/>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34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a:t>
                </a:r>
              </a:p>
              <a:p>
                <a:pPr algn="ct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grpSp>
        <p:grpSp>
          <p:nvGrpSpPr>
            <p:cNvPr id="90" name="Group 89"/>
            <p:cNvGrpSpPr/>
            <p:nvPr/>
          </p:nvGrpSpPr>
          <p:grpSpPr>
            <a:xfrm>
              <a:off x="7712023" y="4980078"/>
              <a:ext cx="354584" cy="874200"/>
              <a:chOff x="2068765" y="4980078"/>
              <a:chExt cx="354584" cy="874200"/>
            </a:xfrm>
          </p:grpSpPr>
          <p:sp>
            <p:nvSpPr>
              <p:cNvPr id="91"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92" name="TextBox 91"/>
              <p:cNvSpPr txBox="1"/>
              <p:nvPr/>
            </p:nvSpPr>
            <p:spPr>
              <a:xfrm>
                <a:off x="2068765" y="5023281"/>
                <a:ext cx="354584" cy="830997"/>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36</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0</a:t>
                </a:r>
              </a:p>
              <a:p>
                <a:pPr algn="ctr"/>
                <a:r>
                  <a:rPr lang="fr-FR" sz="1200" dirty="0" smtClean="0">
                    <a:latin typeface="Arial" panose="020B0604020202020204" pitchFamily="34" charset="0"/>
                    <a:cs typeface="Arial" panose="020B0604020202020204" pitchFamily="34" charset="0"/>
                  </a:rPr>
                  <a:t>0</a:t>
                </a:r>
                <a:endParaRPr lang="fr-FR" sz="1200" dirty="0">
                  <a:latin typeface="Arial" panose="020B0604020202020204" pitchFamily="34" charset="0"/>
                  <a:cs typeface="Arial" panose="020B0604020202020204" pitchFamily="34" charset="0"/>
                </a:endParaRPr>
              </a:p>
            </p:txBody>
          </p:sp>
        </p:grpSp>
        <p:sp>
          <p:nvSpPr>
            <p:cNvPr id="93" name="TextBox 92"/>
            <p:cNvSpPr txBox="1"/>
            <p:nvPr/>
          </p:nvSpPr>
          <p:spPr>
            <a:xfrm>
              <a:off x="1280761" y="5207947"/>
              <a:ext cx="837564" cy="646331"/>
            </a:xfrm>
            <a:prstGeom prst="rect">
              <a:avLst/>
            </a:prstGeom>
            <a:noFill/>
          </p:spPr>
          <p:txBody>
            <a:bodyPr wrap="none" rtlCol="0">
              <a:spAutoFit/>
            </a:bodyPr>
            <a:lstStyle/>
            <a:p>
              <a:pPr algn="r" fontAlgn="base">
                <a:spcBef>
                  <a:spcPct val="0"/>
                </a:spcBef>
                <a:spcAft>
                  <a:spcPct val="0"/>
                </a:spcAft>
              </a:pPr>
              <a:r>
                <a:rPr lang="fr-FR" sz="1200" dirty="0" smtClean="0">
                  <a:latin typeface="Arial" panose="020B0604020202020204" pitchFamily="34" charset="0"/>
                  <a:cs typeface="Arial" panose="020B0604020202020204" pitchFamily="34" charset="0"/>
                </a:rPr>
                <a:t>N</a:t>
              </a:r>
            </a:p>
            <a:p>
              <a:pPr algn="r" fontAlgn="base">
                <a:spcBef>
                  <a:spcPct val="0"/>
                </a:spcBef>
                <a:spcAft>
                  <a:spcPct val="0"/>
                </a:spcAft>
              </a:pPr>
              <a:r>
                <a:rPr lang="fr-FR" sz="1200" dirty="0" err="1" smtClean="0">
                  <a:latin typeface="Arial" panose="020B0604020202020204" pitchFamily="34" charset="0"/>
                  <a:cs typeface="Arial" panose="020B0604020202020204" pitchFamily="34" charset="0"/>
                </a:rPr>
                <a:t>Tivantinib</a:t>
              </a:r>
              <a:endParaRPr lang="fr-FR" sz="1200" dirty="0" smtClean="0">
                <a:latin typeface="Arial" panose="020B0604020202020204" pitchFamily="34" charset="0"/>
                <a:cs typeface="Arial" panose="020B0604020202020204" pitchFamily="34" charset="0"/>
              </a:endParaRPr>
            </a:p>
            <a:p>
              <a:pPr algn="r" fontAlgn="base">
                <a:spcBef>
                  <a:spcPct val="0"/>
                </a:spcBef>
                <a:spcAft>
                  <a:spcPct val="0"/>
                </a:spcAft>
              </a:pPr>
              <a:r>
                <a:rPr lang="fr-FR" sz="1200" dirty="0" smtClean="0">
                  <a:latin typeface="Arial" panose="020B0604020202020204" pitchFamily="34" charset="0"/>
                  <a:cs typeface="Arial" panose="020B0604020202020204" pitchFamily="34" charset="0"/>
                </a:rPr>
                <a:t>Placebo</a:t>
              </a:r>
              <a:endParaRPr lang="fr-FR" sz="1200" dirty="0">
                <a:latin typeface="Arial" panose="020B0604020202020204" pitchFamily="34" charset="0"/>
                <a:cs typeface="Arial" panose="020B0604020202020204" pitchFamily="34" charset="0"/>
              </a:endParaRPr>
            </a:p>
          </p:txBody>
        </p:sp>
        <p:sp>
          <p:nvSpPr>
            <p:cNvPr id="6" name="TextBox 5"/>
            <p:cNvSpPr txBox="1"/>
            <p:nvPr/>
          </p:nvSpPr>
          <p:spPr>
            <a:xfrm>
              <a:off x="5676106" y="3533001"/>
              <a:ext cx="2738099" cy="276999"/>
            </a:xfrm>
            <a:prstGeom prst="rect">
              <a:avLst/>
            </a:prstGeom>
            <a:noFill/>
          </p:spPr>
          <p:txBody>
            <a:bodyPr wrap="none" rtlCol="0">
              <a:spAutoFit/>
            </a:bodyPr>
            <a:lstStyle/>
            <a:p>
              <a:r>
                <a:rPr lang="fr-FR" sz="1200" dirty="0" smtClean="0">
                  <a:latin typeface="+mn-lt"/>
                </a:rPr>
                <a:t>HR 0,97 (IC95% 0,75 – 1,25); p=0,81</a:t>
              </a:r>
              <a:endParaRPr lang="fr-FR" sz="1200" dirty="0">
                <a:latin typeface="+mn-lt"/>
              </a:endParaRPr>
            </a:p>
          </p:txBody>
        </p:sp>
        <p:grpSp>
          <p:nvGrpSpPr>
            <p:cNvPr id="96" name="Group 95"/>
            <p:cNvGrpSpPr/>
            <p:nvPr/>
          </p:nvGrpSpPr>
          <p:grpSpPr>
            <a:xfrm>
              <a:off x="2223997" y="3069097"/>
              <a:ext cx="5350808" cy="1835626"/>
              <a:chOff x="2223997" y="3042203"/>
              <a:chExt cx="5350808" cy="1835626"/>
            </a:xfrm>
          </p:grpSpPr>
          <p:sp>
            <p:nvSpPr>
              <p:cNvPr id="94" name="Freeform 2"/>
              <p:cNvSpPr>
                <a:spLocks/>
              </p:cNvSpPr>
              <p:nvPr/>
            </p:nvSpPr>
            <p:spPr bwMode="auto">
              <a:xfrm>
                <a:off x="2223997" y="3042203"/>
                <a:ext cx="5310000" cy="1800000"/>
              </a:xfrm>
              <a:custGeom>
                <a:avLst/>
                <a:gdLst>
                  <a:gd name="T0" fmla="*/ 330 w 416"/>
                  <a:gd name="T1" fmla="*/ 140 h 140"/>
                  <a:gd name="T2" fmla="*/ 314 w 416"/>
                  <a:gd name="T3" fmla="*/ 136 h 140"/>
                  <a:gd name="T4" fmla="*/ 306 w 416"/>
                  <a:gd name="T5" fmla="*/ 132 h 140"/>
                  <a:gd name="T6" fmla="*/ 276 w 416"/>
                  <a:gd name="T7" fmla="*/ 129 h 140"/>
                  <a:gd name="T8" fmla="*/ 264 w 416"/>
                  <a:gd name="T9" fmla="*/ 126 h 140"/>
                  <a:gd name="T10" fmla="*/ 244 w 416"/>
                  <a:gd name="T11" fmla="*/ 123 h 140"/>
                  <a:gd name="T12" fmla="*/ 242 w 416"/>
                  <a:gd name="T13" fmla="*/ 121 h 140"/>
                  <a:gd name="T14" fmla="*/ 234 w 416"/>
                  <a:gd name="T15" fmla="*/ 119 h 140"/>
                  <a:gd name="T16" fmla="*/ 222 w 416"/>
                  <a:gd name="T17" fmla="*/ 116 h 140"/>
                  <a:gd name="T18" fmla="*/ 218 w 416"/>
                  <a:gd name="T19" fmla="*/ 115 h 140"/>
                  <a:gd name="T20" fmla="*/ 215 w 416"/>
                  <a:gd name="T21" fmla="*/ 111 h 140"/>
                  <a:gd name="T22" fmla="*/ 200 w 416"/>
                  <a:gd name="T23" fmla="*/ 109 h 140"/>
                  <a:gd name="T24" fmla="*/ 186 w 416"/>
                  <a:gd name="T25" fmla="*/ 107 h 140"/>
                  <a:gd name="T26" fmla="*/ 180 w 416"/>
                  <a:gd name="T27" fmla="*/ 105 h 140"/>
                  <a:gd name="T28" fmla="*/ 171 w 416"/>
                  <a:gd name="T29" fmla="*/ 100 h 140"/>
                  <a:gd name="T30" fmla="*/ 162 w 416"/>
                  <a:gd name="T31" fmla="*/ 98 h 140"/>
                  <a:gd name="T32" fmla="*/ 157 w 416"/>
                  <a:gd name="T33" fmla="*/ 96 h 140"/>
                  <a:gd name="T34" fmla="*/ 154 w 416"/>
                  <a:gd name="T35" fmla="*/ 94 h 140"/>
                  <a:gd name="T36" fmla="*/ 147 w 416"/>
                  <a:gd name="T37" fmla="*/ 92 h 140"/>
                  <a:gd name="T38" fmla="*/ 136 w 416"/>
                  <a:gd name="T39" fmla="*/ 91 h 140"/>
                  <a:gd name="T40" fmla="*/ 130 w 416"/>
                  <a:gd name="T41" fmla="*/ 88 h 140"/>
                  <a:gd name="T42" fmla="*/ 124 w 416"/>
                  <a:gd name="T43" fmla="*/ 85 h 140"/>
                  <a:gd name="T44" fmla="*/ 122 w 416"/>
                  <a:gd name="T45" fmla="*/ 81 h 140"/>
                  <a:gd name="T46" fmla="*/ 121 w 416"/>
                  <a:gd name="T47" fmla="*/ 79 h 140"/>
                  <a:gd name="T48" fmla="*/ 118 w 416"/>
                  <a:gd name="T49" fmla="*/ 77 h 140"/>
                  <a:gd name="T50" fmla="*/ 117 w 416"/>
                  <a:gd name="T51" fmla="*/ 76 h 140"/>
                  <a:gd name="T52" fmla="*/ 113 w 416"/>
                  <a:gd name="T53" fmla="*/ 74 h 140"/>
                  <a:gd name="T54" fmla="*/ 110 w 416"/>
                  <a:gd name="T55" fmla="*/ 72 h 140"/>
                  <a:gd name="T56" fmla="*/ 106 w 416"/>
                  <a:gd name="T57" fmla="*/ 71 h 140"/>
                  <a:gd name="T58" fmla="*/ 99 w 416"/>
                  <a:gd name="T59" fmla="*/ 69 h 140"/>
                  <a:gd name="T60" fmla="*/ 97 w 416"/>
                  <a:gd name="T61" fmla="*/ 67 h 140"/>
                  <a:gd name="T62" fmla="*/ 95 w 416"/>
                  <a:gd name="T63" fmla="*/ 65 h 140"/>
                  <a:gd name="T64" fmla="*/ 92 w 416"/>
                  <a:gd name="T65" fmla="*/ 63 h 140"/>
                  <a:gd name="T66" fmla="*/ 90 w 416"/>
                  <a:gd name="T67" fmla="*/ 60 h 140"/>
                  <a:gd name="T68" fmla="*/ 89 w 416"/>
                  <a:gd name="T69" fmla="*/ 57 h 140"/>
                  <a:gd name="T70" fmla="*/ 86 w 416"/>
                  <a:gd name="T71" fmla="*/ 53 h 140"/>
                  <a:gd name="T72" fmla="*/ 82 w 416"/>
                  <a:gd name="T73" fmla="*/ 51 h 140"/>
                  <a:gd name="T74" fmla="*/ 80 w 416"/>
                  <a:gd name="T75" fmla="*/ 48 h 140"/>
                  <a:gd name="T76" fmla="*/ 78 w 416"/>
                  <a:gd name="T77" fmla="*/ 47 h 140"/>
                  <a:gd name="T78" fmla="*/ 75 w 416"/>
                  <a:gd name="T79" fmla="*/ 45 h 140"/>
                  <a:gd name="T80" fmla="*/ 70 w 416"/>
                  <a:gd name="T81" fmla="*/ 43 h 140"/>
                  <a:gd name="T82" fmla="*/ 63 w 416"/>
                  <a:gd name="T83" fmla="*/ 41 h 140"/>
                  <a:gd name="T84" fmla="*/ 56 w 416"/>
                  <a:gd name="T85" fmla="*/ 40 h 140"/>
                  <a:gd name="T86" fmla="*/ 54 w 416"/>
                  <a:gd name="T87" fmla="*/ 37 h 140"/>
                  <a:gd name="T88" fmla="*/ 52 w 416"/>
                  <a:gd name="T89" fmla="*/ 34 h 140"/>
                  <a:gd name="T90" fmla="*/ 50 w 416"/>
                  <a:gd name="T91" fmla="*/ 31 h 140"/>
                  <a:gd name="T92" fmla="*/ 48 w 416"/>
                  <a:gd name="T93" fmla="*/ 29 h 140"/>
                  <a:gd name="T94" fmla="*/ 45 w 416"/>
                  <a:gd name="T95" fmla="*/ 27 h 140"/>
                  <a:gd name="T96" fmla="*/ 42 w 416"/>
                  <a:gd name="T97" fmla="*/ 25 h 140"/>
                  <a:gd name="T98" fmla="*/ 39 w 416"/>
                  <a:gd name="T99" fmla="*/ 24 h 140"/>
                  <a:gd name="T100" fmla="*/ 35 w 416"/>
                  <a:gd name="T101" fmla="*/ 21 h 140"/>
                  <a:gd name="T102" fmla="*/ 31 w 416"/>
                  <a:gd name="T103" fmla="*/ 20 h 140"/>
                  <a:gd name="T104" fmla="*/ 29 w 416"/>
                  <a:gd name="T105" fmla="*/ 18 h 140"/>
                  <a:gd name="T106" fmla="*/ 26 w 416"/>
                  <a:gd name="T107" fmla="*/ 16 h 140"/>
                  <a:gd name="T108" fmla="*/ 25 w 416"/>
                  <a:gd name="T109" fmla="*/ 13 h 140"/>
                  <a:gd name="T110" fmla="*/ 21 w 416"/>
                  <a:gd name="T111" fmla="*/ 12 h 140"/>
                  <a:gd name="T112" fmla="*/ 19 w 416"/>
                  <a:gd name="T113" fmla="*/ 10 h 140"/>
                  <a:gd name="T114" fmla="*/ 15 w 416"/>
                  <a:gd name="T115" fmla="*/ 8 h 140"/>
                  <a:gd name="T116" fmla="*/ 12 w 416"/>
                  <a:gd name="T117" fmla="*/ 6 h 140"/>
                  <a:gd name="T118" fmla="*/ 10 w 416"/>
                  <a:gd name="T119" fmla="*/ 4 h 140"/>
                  <a:gd name="T120" fmla="*/ 7 w 416"/>
                  <a:gd name="T121" fmla="*/ 1 h 140"/>
                  <a:gd name="T122" fmla="*/ 0 w 416"/>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 h="140">
                    <a:moveTo>
                      <a:pt x="416" y="140"/>
                    </a:moveTo>
                    <a:lnTo>
                      <a:pt x="330" y="140"/>
                    </a:lnTo>
                    <a:lnTo>
                      <a:pt x="330" y="136"/>
                    </a:lnTo>
                    <a:lnTo>
                      <a:pt x="314" y="136"/>
                    </a:lnTo>
                    <a:lnTo>
                      <a:pt x="314" y="132"/>
                    </a:lnTo>
                    <a:lnTo>
                      <a:pt x="306" y="132"/>
                    </a:lnTo>
                    <a:lnTo>
                      <a:pt x="306" y="129"/>
                    </a:lnTo>
                    <a:lnTo>
                      <a:pt x="276" y="129"/>
                    </a:lnTo>
                    <a:lnTo>
                      <a:pt x="276" y="126"/>
                    </a:lnTo>
                    <a:lnTo>
                      <a:pt x="264" y="126"/>
                    </a:lnTo>
                    <a:lnTo>
                      <a:pt x="264" y="123"/>
                    </a:lnTo>
                    <a:lnTo>
                      <a:pt x="244" y="123"/>
                    </a:lnTo>
                    <a:lnTo>
                      <a:pt x="244" y="121"/>
                    </a:lnTo>
                    <a:lnTo>
                      <a:pt x="242" y="121"/>
                    </a:lnTo>
                    <a:lnTo>
                      <a:pt x="242" y="119"/>
                    </a:lnTo>
                    <a:lnTo>
                      <a:pt x="234" y="119"/>
                    </a:lnTo>
                    <a:lnTo>
                      <a:pt x="234" y="116"/>
                    </a:lnTo>
                    <a:lnTo>
                      <a:pt x="222" y="116"/>
                    </a:lnTo>
                    <a:lnTo>
                      <a:pt x="222" y="115"/>
                    </a:lnTo>
                    <a:lnTo>
                      <a:pt x="218" y="115"/>
                    </a:lnTo>
                    <a:lnTo>
                      <a:pt x="218" y="111"/>
                    </a:lnTo>
                    <a:lnTo>
                      <a:pt x="215" y="111"/>
                    </a:lnTo>
                    <a:lnTo>
                      <a:pt x="215" y="109"/>
                    </a:lnTo>
                    <a:lnTo>
                      <a:pt x="200" y="109"/>
                    </a:lnTo>
                    <a:lnTo>
                      <a:pt x="200" y="107"/>
                    </a:lnTo>
                    <a:lnTo>
                      <a:pt x="186" y="107"/>
                    </a:lnTo>
                    <a:lnTo>
                      <a:pt x="186" y="105"/>
                    </a:lnTo>
                    <a:lnTo>
                      <a:pt x="180" y="105"/>
                    </a:lnTo>
                    <a:lnTo>
                      <a:pt x="180" y="100"/>
                    </a:lnTo>
                    <a:lnTo>
                      <a:pt x="171" y="100"/>
                    </a:lnTo>
                    <a:lnTo>
                      <a:pt x="171" y="98"/>
                    </a:lnTo>
                    <a:lnTo>
                      <a:pt x="162" y="98"/>
                    </a:lnTo>
                    <a:lnTo>
                      <a:pt x="162" y="96"/>
                    </a:lnTo>
                    <a:lnTo>
                      <a:pt x="157" y="96"/>
                    </a:lnTo>
                    <a:lnTo>
                      <a:pt x="157" y="94"/>
                    </a:lnTo>
                    <a:lnTo>
                      <a:pt x="154" y="94"/>
                    </a:lnTo>
                    <a:lnTo>
                      <a:pt x="154" y="92"/>
                    </a:lnTo>
                    <a:lnTo>
                      <a:pt x="147" y="92"/>
                    </a:lnTo>
                    <a:lnTo>
                      <a:pt x="147" y="91"/>
                    </a:lnTo>
                    <a:lnTo>
                      <a:pt x="136" y="91"/>
                    </a:lnTo>
                    <a:lnTo>
                      <a:pt x="136" y="88"/>
                    </a:lnTo>
                    <a:lnTo>
                      <a:pt x="130" y="88"/>
                    </a:lnTo>
                    <a:lnTo>
                      <a:pt x="130" y="85"/>
                    </a:lnTo>
                    <a:lnTo>
                      <a:pt x="124" y="85"/>
                    </a:lnTo>
                    <a:lnTo>
                      <a:pt x="124" y="81"/>
                    </a:lnTo>
                    <a:lnTo>
                      <a:pt x="122" y="81"/>
                    </a:lnTo>
                    <a:lnTo>
                      <a:pt x="122" y="79"/>
                    </a:lnTo>
                    <a:lnTo>
                      <a:pt x="121" y="79"/>
                    </a:lnTo>
                    <a:lnTo>
                      <a:pt x="121" y="77"/>
                    </a:lnTo>
                    <a:lnTo>
                      <a:pt x="118" y="77"/>
                    </a:lnTo>
                    <a:lnTo>
                      <a:pt x="118" y="76"/>
                    </a:lnTo>
                    <a:lnTo>
                      <a:pt x="117" y="76"/>
                    </a:lnTo>
                    <a:lnTo>
                      <a:pt x="117" y="74"/>
                    </a:lnTo>
                    <a:lnTo>
                      <a:pt x="113" y="74"/>
                    </a:lnTo>
                    <a:lnTo>
                      <a:pt x="113" y="72"/>
                    </a:lnTo>
                    <a:lnTo>
                      <a:pt x="110" y="72"/>
                    </a:lnTo>
                    <a:lnTo>
                      <a:pt x="110" y="71"/>
                    </a:lnTo>
                    <a:lnTo>
                      <a:pt x="106" y="71"/>
                    </a:lnTo>
                    <a:lnTo>
                      <a:pt x="106" y="69"/>
                    </a:lnTo>
                    <a:lnTo>
                      <a:pt x="99" y="69"/>
                    </a:lnTo>
                    <a:lnTo>
                      <a:pt x="99" y="67"/>
                    </a:lnTo>
                    <a:lnTo>
                      <a:pt x="97" y="67"/>
                    </a:lnTo>
                    <a:lnTo>
                      <a:pt x="97" y="65"/>
                    </a:lnTo>
                    <a:lnTo>
                      <a:pt x="95" y="65"/>
                    </a:lnTo>
                    <a:lnTo>
                      <a:pt x="95" y="63"/>
                    </a:lnTo>
                    <a:lnTo>
                      <a:pt x="92" y="63"/>
                    </a:lnTo>
                    <a:cubicBezTo>
                      <a:pt x="92" y="63"/>
                      <a:pt x="91" y="60"/>
                      <a:pt x="92" y="60"/>
                    </a:cubicBezTo>
                    <a:cubicBezTo>
                      <a:pt x="93" y="60"/>
                      <a:pt x="90" y="60"/>
                      <a:pt x="90" y="60"/>
                    </a:cubicBezTo>
                    <a:lnTo>
                      <a:pt x="90" y="57"/>
                    </a:lnTo>
                    <a:lnTo>
                      <a:pt x="89" y="57"/>
                    </a:lnTo>
                    <a:lnTo>
                      <a:pt x="89" y="53"/>
                    </a:lnTo>
                    <a:lnTo>
                      <a:pt x="86" y="53"/>
                    </a:lnTo>
                    <a:lnTo>
                      <a:pt x="86" y="51"/>
                    </a:lnTo>
                    <a:lnTo>
                      <a:pt x="82" y="51"/>
                    </a:lnTo>
                    <a:lnTo>
                      <a:pt x="82" y="48"/>
                    </a:lnTo>
                    <a:lnTo>
                      <a:pt x="80" y="48"/>
                    </a:lnTo>
                    <a:lnTo>
                      <a:pt x="80" y="47"/>
                    </a:lnTo>
                    <a:lnTo>
                      <a:pt x="78" y="47"/>
                    </a:lnTo>
                    <a:lnTo>
                      <a:pt x="78" y="45"/>
                    </a:lnTo>
                    <a:lnTo>
                      <a:pt x="75" y="45"/>
                    </a:lnTo>
                    <a:lnTo>
                      <a:pt x="75" y="43"/>
                    </a:lnTo>
                    <a:lnTo>
                      <a:pt x="70" y="43"/>
                    </a:lnTo>
                    <a:lnTo>
                      <a:pt x="70" y="41"/>
                    </a:lnTo>
                    <a:lnTo>
                      <a:pt x="63" y="41"/>
                    </a:lnTo>
                    <a:lnTo>
                      <a:pt x="63" y="40"/>
                    </a:lnTo>
                    <a:lnTo>
                      <a:pt x="56" y="40"/>
                    </a:lnTo>
                    <a:lnTo>
                      <a:pt x="56" y="37"/>
                    </a:lnTo>
                    <a:lnTo>
                      <a:pt x="54" y="37"/>
                    </a:lnTo>
                    <a:lnTo>
                      <a:pt x="54" y="34"/>
                    </a:lnTo>
                    <a:lnTo>
                      <a:pt x="52" y="34"/>
                    </a:lnTo>
                    <a:lnTo>
                      <a:pt x="52" y="31"/>
                    </a:lnTo>
                    <a:lnTo>
                      <a:pt x="50" y="31"/>
                    </a:lnTo>
                    <a:lnTo>
                      <a:pt x="50" y="29"/>
                    </a:lnTo>
                    <a:lnTo>
                      <a:pt x="48" y="29"/>
                    </a:lnTo>
                    <a:lnTo>
                      <a:pt x="48" y="27"/>
                    </a:lnTo>
                    <a:lnTo>
                      <a:pt x="45" y="27"/>
                    </a:lnTo>
                    <a:lnTo>
                      <a:pt x="45" y="25"/>
                    </a:lnTo>
                    <a:lnTo>
                      <a:pt x="42" y="25"/>
                    </a:lnTo>
                    <a:lnTo>
                      <a:pt x="42" y="24"/>
                    </a:lnTo>
                    <a:lnTo>
                      <a:pt x="39" y="24"/>
                    </a:lnTo>
                    <a:lnTo>
                      <a:pt x="39" y="21"/>
                    </a:lnTo>
                    <a:lnTo>
                      <a:pt x="35" y="21"/>
                    </a:lnTo>
                    <a:lnTo>
                      <a:pt x="35" y="20"/>
                    </a:lnTo>
                    <a:lnTo>
                      <a:pt x="31" y="20"/>
                    </a:lnTo>
                    <a:lnTo>
                      <a:pt x="31" y="18"/>
                    </a:lnTo>
                    <a:lnTo>
                      <a:pt x="29" y="18"/>
                    </a:lnTo>
                    <a:lnTo>
                      <a:pt x="29" y="16"/>
                    </a:lnTo>
                    <a:lnTo>
                      <a:pt x="26" y="16"/>
                    </a:lnTo>
                    <a:lnTo>
                      <a:pt x="26" y="13"/>
                    </a:lnTo>
                    <a:lnTo>
                      <a:pt x="25" y="13"/>
                    </a:lnTo>
                    <a:lnTo>
                      <a:pt x="25" y="12"/>
                    </a:lnTo>
                    <a:lnTo>
                      <a:pt x="21" y="12"/>
                    </a:lnTo>
                    <a:lnTo>
                      <a:pt x="21" y="10"/>
                    </a:lnTo>
                    <a:lnTo>
                      <a:pt x="19" y="10"/>
                    </a:lnTo>
                    <a:lnTo>
                      <a:pt x="19" y="8"/>
                    </a:lnTo>
                    <a:lnTo>
                      <a:pt x="15" y="8"/>
                    </a:lnTo>
                    <a:lnTo>
                      <a:pt x="15" y="6"/>
                    </a:lnTo>
                    <a:lnTo>
                      <a:pt x="12" y="6"/>
                    </a:lnTo>
                    <a:lnTo>
                      <a:pt x="12" y="4"/>
                    </a:lnTo>
                    <a:lnTo>
                      <a:pt x="10" y="4"/>
                    </a:lnTo>
                    <a:lnTo>
                      <a:pt x="10" y="1"/>
                    </a:lnTo>
                    <a:lnTo>
                      <a:pt x="7" y="1"/>
                    </a:lnTo>
                    <a:lnTo>
                      <a:pt x="7"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Isosceles Triangle 94"/>
              <p:cNvSpPr/>
              <p:nvPr/>
            </p:nvSpPr>
            <p:spPr>
              <a:xfrm>
                <a:off x="7492153" y="4806577"/>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7" name="Isosceles Triangle 96"/>
              <p:cNvSpPr/>
              <p:nvPr/>
            </p:nvSpPr>
            <p:spPr>
              <a:xfrm>
                <a:off x="5880737" y="4644329"/>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8" name="Isosceles Triangle 97"/>
              <p:cNvSpPr/>
              <p:nvPr/>
            </p:nvSpPr>
            <p:spPr>
              <a:xfrm>
                <a:off x="5566332" y="4644329"/>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9" name="Isosceles Triangle 98"/>
              <p:cNvSpPr/>
              <p:nvPr/>
            </p:nvSpPr>
            <p:spPr>
              <a:xfrm>
                <a:off x="5483509" y="4602763"/>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0" name="Isosceles Triangle 99"/>
              <p:cNvSpPr/>
              <p:nvPr/>
            </p:nvSpPr>
            <p:spPr>
              <a:xfrm>
                <a:off x="5275988" y="4543383"/>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1" name="Isosceles Triangle 100"/>
              <p:cNvSpPr/>
              <p:nvPr/>
            </p:nvSpPr>
            <p:spPr>
              <a:xfrm>
                <a:off x="5216917" y="4543383"/>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2" name="Isosceles Triangle 101"/>
              <p:cNvSpPr/>
              <p:nvPr/>
            </p:nvSpPr>
            <p:spPr>
              <a:xfrm>
                <a:off x="4733642" y="4392945"/>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3" name="Isosceles Triangle 102"/>
              <p:cNvSpPr/>
              <p:nvPr/>
            </p:nvSpPr>
            <p:spPr>
              <a:xfrm>
                <a:off x="4674571" y="4392945"/>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4" name="Isosceles Triangle 103"/>
              <p:cNvSpPr/>
              <p:nvPr/>
            </p:nvSpPr>
            <p:spPr>
              <a:xfrm>
                <a:off x="4059977" y="4181760"/>
                <a:ext cx="82652" cy="71252"/>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5" name="Isosceles Triangle 104"/>
              <p:cNvSpPr/>
              <p:nvPr/>
            </p:nvSpPr>
            <p:spPr>
              <a:xfrm>
                <a:off x="4061278" y="4181760"/>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106" name="Freeform 3"/>
            <p:cNvSpPr>
              <a:spLocks/>
            </p:cNvSpPr>
            <p:nvPr/>
          </p:nvSpPr>
          <p:spPr bwMode="auto">
            <a:xfrm>
              <a:off x="2223996" y="3069097"/>
              <a:ext cx="5634000" cy="1872000"/>
            </a:xfrm>
            <a:custGeom>
              <a:avLst/>
              <a:gdLst>
                <a:gd name="T0" fmla="*/ 442 w 442"/>
                <a:gd name="T1" fmla="*/ 134 h 147"/>
                <a:gd name="T2" fmla="*/ 408 w 442"/>
                <a:gd name="T3" fmla="*/ 127 h 147"/>
                <a:gd name="T4" fmla="*/ 305 w 442"/>
                <a:gd name="T5" fmla="*/ 125 h 147"/>
                <a:gd name="T6" fmla="*/ 297 w 442"/>
                <a:gd name="T7" fmla="*/ 123 h 147"/>
                <a:gd name="T8" fmla="*/ 287 w 442"/>
                <a:gd name="T9" fmla="*/ 121 h 147"/>
                <a:gd name="T10" fmla="*/ 278 w 442"/>
                <a:gd name="T11" fmla="*/ 121 h 147"/>
                <a:gd name="T12" fmla="*/ 268 w 442"/>
                <a:gd name="T13" fmla="*/ 119 h 147"/>
                <a:gd name="T14" fmla="*/ 259 w 442"/>
                <a:gd name="T15" fmla="*/ 117 h 147"/>
                <a:gd name="T16" fmla="*/ 247 w 442"/>
                <a:gd name="T17" fmla="*/ 115 h 147"/>
                <a:gd name="T18" fmla="*/ 237 w 442"/>
                <a:gd name="T19" fmla="*/ 113 h 147"/>
                <a:gd name="T20" fmla="*/ 224 w 442"/>
                <a:gd name="T21" fmla="*/ 112 h 147"/>
                <a:gd name="T22" fmla="*/ 200 w 442"/>
                <a:gd name="T23" fmla="*/ 110 h 147"/>
                <a:gd name="T24" fmla="*/ 193 w 442"/>
                <a:gd name="T25" fmla="*/ 108 h 147"/>
                <a:gd name="T26" fmla="*/ 188 w 442"/>
                <a:gd name="T27" fmla="*/ 106 h 147"/>
                <a:gd name="T28" fmla="*/ 184 w 442"/>
                <a:gd name="T29" fmla="*/ 104 h 147"/>
                <a:gd name="T30" fmla="*/ 181 w 442"/>
                <a:gd name="T31" fmla="*/ 102 h 147"/>
                <a:gd name="T32" fmla="*/ 172 w 442"/>
                <a:gd name="T33" fmla="*/ 100 h 147"/>
                <a:gd name="T34" fmla="*/ 168 w 442"/>
                <a:gd name="T35" fmla="*/ 98 h 147"/>
                <a:gd name="T36" fmla="*/ 159 w 442"/>
                <a:gd name="T37" fmla="*/ 97 h 147"/>
                <a:gd name="T38" fmla="*/ 149 w 442"/>
                <a:gd name="T39" fmla="*/ 95 h 147"/>
                <a:gd name="T40" fmla="*/ 145 w 442"/>
                <a:gd name="T41" fmla="*/ 92 h 147"/>
                <a:gd name="T42" fmla="*/ 141 w 442"/>
                <a:gd name="T43" fmla="*/ 90 h 147"/>
                <a:gd name="T44" fmla="*/ 139 w 442"/>
                <a:gd name="T45" fmla="*/ 88 h 147"/>
                <a:gd name="T46" fmla="*/ 125 w 442"/>
                <a:gd name="T47" fmla="*/ 86 h 147"/>
                <a:gd name="T48" fmla="*/ 121 w 442"/>
                <a:gd name="T49" fmla="*/ 82 h 147"/>
                <a:gd name="T50" fmla="*/ 117 w 442"/>
                <a:gd name="T51" fmla="*/ 81 h 147"/>
                <a:gd name="T52" fmla="*/ 111 w 442"/>
                <a:gd name="T53" fmla="*/ 78 h 147"/>
                <a:gd name="T54" fmla="*/ 107 w 442"/>
                <a:gd name="T55" fmla="*/ 77 h 147"/>
                <a:gd name="T56" fmla="*/ 103 w 442"/>
                <a:gd name="T57" fmla="*/ 75 h 147"/>
                <a:gd name="T58" fmla="*/ 97 w 442"/>
                <a:gd name="T59" fmla="*/ 73 h 147"/>
                <a:gd name="T60" fmla="*/ 93 w 442"/>
                <a:gd name="T61" fmla="*/ 71 h 147"/>
                <a:gd name="T62" fmla="*/ 88 w 442"/>
                <a:gd name="T63" fmla="*/ 69 h 147"/>
                <a:gd name="T64" fmla="*/ 85 w 442"/>
                <a:gd name="T65" fmla="*/ 66 h 147"/>
                <a:gd name="T66" fmla="*/ 83 w 442"/>
                <a:gd name="T67" fmla="*/ 64 h 147"/>
                <a:gd name="T68" fmla="*/ 76 w 442"/>
                <a:gd name="T69" fmla="*/ 61 h 147"/>
                <a:gd name="T70" fmla="*/ 69 w 442"/>
                <a:gd name="T71" fmla="*/ 56 h 147"/>
                <a:gd name="T72" fmla="*/ 67 w 442"/>
                <a:gd name="T73" fmla="*/ 54 h 147"/>
                <a:gd name="T74" fmla="*/ 63 w 442"/>
                <a:gd name="T75" fmla="*/ 53 h 147"/>
                <a:gd name="T76" fmla="*/ 60 w 442"/>
                <a:gd name="T77" fmla="*/ 49 h 147"/>
                <a:gd name="T78" fmla="*/ 58 w 442"/>
                <a:gd name="T79" fmla="*/ 48 h 147"/>
                <a:gd name="T80" fmla="*/ 55 w 442"/>
                <a:gd name="T81" fmla="*/ 44 h 147"/>
                <a:gd name="T82" fmla="*/ 53 w 442"/>
                <a:gd name="T83" fmla="*/ 42 h 147"/>
                <a:gd name="T84" fmla="*/ 51 w 442"/>
                <a:gd name="T85" fmla="*/ 39 h 147"/>
                <a:gd name="T86" fmla="*/ 49 w 442"/>
                <a:gd name="T87" fmla="*/ 36 h 147"/>
                <a:gd name="T88" fmla="*/ 47 w 442"/>
                <a:gd name="T89" fmla="*/ 33 h 147"/>
                <a:gd name="T90" fmla="*/ 45 w 442"/>
                <a:gd name="T91" fmla="*/ 31 h 147"/>
                <a:gd name="T92" fmla="*/ 43 w 442"/>
                <a:gd name="T93" fmla="*/ 29 h 147"/>
                <a:gd name="T94" fmla="*/ 41 w 442"/>
                <a:gd name="T95" fmla="*/ 26 h 147"/>
                <a:gd name="T96" fmla="*/ 38 w 442"/>
                <a:gd name="T97" fmla="*/ 23 h 147"/>
                <a:gd name="T98" fmla="*/ 36 w 442"/>
                <a:gd name="T99" fmla="*/ 20 h 147"/>
                <a:gd name="T100" fmla="*/ 35 w 442"/>
                <a:gd name="T101" fmla="*/ 18 h 147"/>
                <a:gd name="T102" fmla="*/ 31 w 442"/>
                <a:gd name="T103" fmla="*/ 16 h 147"/>
                <a:gd name="T104" fmla="*/ 29 w 442"/>
                <a:gd name="T105" fmla="*/ 14 h 147"/>
                <a:gd name="T106" fmla="*/ 24 w 442"/>
                <a:gd name="T107" fmla="*/ 11 h 147"/>
                <a:gd name="T108" fmla="*/ 20 w 442"/>
                <a:gd name="T109" fmla="*/ 9 h 147"/>
                <a:gd name="T110" fmla="*/ 18 w 442"/>
                <a:gd name="T111" fmla="*/ 8 h 147"/>
                <a:gd name="T112" fmla="*/ 14 w 442"/>
                <a:gd name="T113" fmla="*/ 5 h 147"/>
                <a:gd name="T114" fmla="*/ 10 w 442"/>
                <a:gd name="T115" fmla="*/ 4 h 147"/>
                <a:gd name="T116" fmla="*/ 9 w 442"/>
                <a:gd name="T117" fmla="*/ 1 h 147"/>
                <a:gd name="T118" fmla="*/ 6 w 442"/>
                <a:gd name="T1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2" h="147">
                  <a:moveTo>
                    <a:pt x="442" y="147"/>
                  </a:moveTo>
                  <a:lnTo>
                    <a:pt x="442" y="134"/>
                  </a:lnTo>
                  <a:lnTo>
                    <a:pt x="408" y="134"/>
                  </a:lnTo>
                  <a:lnTo>
                    <a:pt x="408" y="127"/>
                  </a:lnTo>
                  <a:lnTo>
                    <a:pt x="305" y="127"/>
                  </a:lnTo>
                  <a:lnTo>
                    <a:pt x="305" y="125"/>
                  </a:lnTo>
                  <a:lnTo>
                    <a:pt x="297" y="125"/>
                  </a:lnTo>
                  <a:lnTo>
                    <a:pt x="297" y="123"/>
                  </a:lnTo>
                  <a:lnTo>
                    <a:pt x="287" y="123"/>
                  </a:lnTo>
                  <a:lnTo>
                    <a:pt x="287" y="121"/>
                  </a:lnTo>
                  <a:lnTo>
                    <a:pt x="281" y="121"/>
                  </a:lnTo>
                  <a:lnTo>
                    <a:pt x="278" y="121"/>
                  </a:lnTo>
                  <a:lnTo>
                    <a:pt x="278" y="119"/>
                  </a:lnTo>
                  <a:lnTo>
                    <a:pt x="268" y="119"/>
                  </a:lnTo>
                  <a:lnTo>
                    <a:pt x="268" y="117"/>
                  </a:lnTo>
                  <a:lnTo>
                    <a:pt x="259" y="117"/>
                  </a:lnTo>
                  <a:lnTo>
                    <a:pt x="259" y="115"/>
                  </a:lnTo>
                  <a:lnTo>
                    <a:pt x="247" y="115"/>
                  </a:lnTo>
                  <a:lnTo>
                    <a:pt x="247" y="113"/>
                  </a:lnTo>
                  <a:lnTo>
                    <a:pt x="237" y="113"/>
                  </a:lnTo>
                  <a:lnTo>
                    <a:pt x="237" y="112"/>
                  </a:lnTo>
                  <a:lnTo>
                    <a:pt x="224" y="112"/>
                  </a:lnTo>
                  <a:lnTo>
                    <a:pt x="224" y="110"/>
                  </a:lnTo>
                  <a:lnTo>
                    <a:pt x="200" y="110"/>
                  </a:lnTo>
                  <a:lnTo>
                    <a:pt x="200" y="108"/>
                  </a:lnTo>
                  <a:lnTo>
                    <a:pt x="193" y="108"/>
                  </a:lnTo>
                  <a:lnTo>
                    <a:pt x="193" y="106"/>
                  </a:lnTo>
                  <a:lnTo>
                    <a:pt x="188" y="106"/>
                  </a:lnTo>
                  <a:lnTo>
                    <a:pt x="188" y="104"/>
                  </a:lnTo>
                  <a:lnTo>
                    <a:pt x="184" y="104"/>
                  </a:lnTo>
                  <a:lnTo>
                    <a:pt x="184" y="102"/>
                  </a:lnTo>
                  <a:lnTo>
                    <a:pt x="181" y="102"/>
                  </a:lnTo>
                  <a:lnTo>
                    <a:pt x="181" y="100"/>
                  </a:lnTo>
                  <a:lnTo>
                    <a:pt x="172" y="100"/>
                  </a:lnTo>
                  <a:lnTo>
                    <a:pt x="172" y="98"/>
                  </a:lnTo>
                  <a:lnTo>
                    <a:pt x="168" y="98"/>
                  </a:lnTo>
                  <a:lnTo>
                    <a:pt x="168" y="97"/>
                  </a:lnTo>
                  <a:lnTo>
                    <a:pt x="159" y="97"/>
                  </a:lnTo>
                  <a:lnTo>
                    <a:pt x="159" y="95"/>
                  </a:lnTo>
                  <a:lnTo>
                    <a:pt x="149" y="95"/>
                  </a:lnTo>
                  <a:lnTo>
                    <a:pt x="149" y="92"/>
                  </a:lnTo>
                  <a:lnTo>
                    <a:pt x="145" y="92"/>
                  </a:lnTo>
                  <a:lnTo>
                    <a:pt x="145" y="90"/>
                  </a:lnTo>
                  <a:lnTo>
                    <a:pt x="141" y="90"/>
                  </a:lnTo>
                  <a:lnTo>
                    <a:pt x="141" y="88"/>
                  </a:lnTo>
                  <a:lnTo>
                    <a:pt x="139" y="88"/>
                  </a:lnTo>
                  <a:lnTo>
                    <a:pt x="139" y="86"/>
                  </a:lnTo>
                  <a:lnTo>
                    <a:pt x="125" y="86"/>
                  </a:lnTo>
                  <a:lnTo>
                    <a:pt x="125" y="82"/>
                  </a:lnTo>
                  <a:lnTo>
                    <a:pt x="121" y="82"/>
                  </a:lnTo>
                  <a:lnTo>
                    <a:pt x="121" y="81"/>
                  </a:lnTo>
                  <a:lnTo>
                    <a:pt x="117" y="81"/>
                  </a:lnTo>
                  <a:lnTo>
                    <a:pt x="117" y="78"/>
                  </a:lnTo>
                  <a:lnTo>
                    <a:pt x="111" y="78"/>
                  </a:lnTo>
                  <a:lnTo>
                    <a:pt x="111" y="77"/>
                  </a:lnTo>
                  <a:lnTo>
                    <a:pt x="107" y="77"/>
                  </a:lnTo>
                  <a:lnTo>
                    <a:pt x="107" y="75"/>
                  </a:lnTo>
                  <a:lnTo>
                    <a:pt x="103" y="75"/>
                  </a:lnTo>
                  <a:lnTo>
                    <a:pt x="103" y="73"/>
                  </a:lnTo>
                  <a:lnTo>
                    <a:pt x="97" y="73"/>
                  </a:lnTo>
                  <a:lnTo>
                    <a:pt x="97" y="71"/>
                  </a:lnTo>
                  <a:lnTo>
                    <a:pt x="93" y="71"/>
                  </a:lnTo>
                  <a:lnTo>
                    <a:pt x="93" y="69"/>
                  </a:lnTo>
                  <a:lnTo>
                    <a:pt x="88" y="69"/>
                  </a:lnTo>
                  <a:lnTo>
                    <a:pt x="88" y="66"/>
                  </a:lnTo>
                  <a:lnTo>
                    <a:pt x="85" y="66"/>
                  </a:lnTo>
                  <a:lnTo>
                    <a:pt x="85" y="64"/>
                  </a:lnTo>
                  <a:lnTo>
                    <a:pt x="83" y="64"/>
                  </a:lnTo>
                  <a:lnTo>
                    <a:pt x="83" y="61"/>
                  </a:lnTo>
                  <a:lnTo>
                    <a:pt x="76" y="61"/>
                  </a:lnTo>
                  <a:lnTo>
                    <a:pt x="76" y="56"/>
                  </a:lnTo>
                  <a:lnTo>
                    <a:pt x="69" y="56"/>
                  </a:lnTo>
                  <a:lnTo>
                    <a:pt x="69" y="54"/>
                  </a:lnTo>
                  <a:lnTo>
                    <a:pt x="67" y="54"/>
                  </a:lnTo>
                  <a:lnTo>
                    <a:pt x="67" y="53"/>
                  </a:lnTo>
                  <a:lnTo>
                    <a:pt x="63" y="53"/>
                  </a:lnTo>
                  <a:lnTo>
                    <a:pt x="63" y="49"/>
                  </a:lnTo>
                  <a:lnTo>
                    <a:pt x="60" y="49"/>
                  </a:lnTo>
                  <a:lnTo>
                    <a:pt x="60" y="48"/>
                  </a:lnTo>
                  <a:lnTo>
                    <a:pt x="58" y="48"/>
                  </a:lnTo>
                  <a:lnTo>
                    <a:pt x="58" y="44"/>
                  </a:lnTo>
                  <a:lnTo>
                    <a:pt x="55" y="44"/>
                  </a:lnTo>
                  <a:lnTo>
                    <a:pt x="55" y="42"/>
                  </a:lnTo>
                  <a:lnTo>
                    <a:pt x="53" y="42"/>
                  </a:lnTo>
                  <a:lnTo>
                    <a:pt x="53" y="39"/>
                  </a:lnTo>
                  <a:lnTo>
                    <a:pt x="51" y="39"/>
                  </a:lnTo>
                  <a:lnTo>
                    <a:pt x="51" y="36"/>
                  </a:lnTo>
                  <a:lnTo>
                    <a:pt x="49" y="36"/>
                  </a:lnTo>
                  <a:lnTo>
                    <a:pt x="49" y="33"/>
                  </a:lnTo>
                  <a:lnTo>
                    <a:pt x="47" y="33"/>
                  </a:lnTo>
                  <a:lnTo>
                    <a:pt x="47" y="31"/>
                  </a:lnTo>
                  <a:lnTo>
                    <a:pt x="45" y="31"/>
                  </a:lnTo>
                  <a:lnTo>
                    <a:pt x="45" y="29"/>
                  </a:lnTo>
                  <a:lnTo>
                    <a:pt x="43" y="29"/>
                  </a:lnTo>
                  <a:lnTo>
                    <a:pt x="43" y="26"/>
                  </a:lnTo>
                  <a:lnTo>
                    <a:pt x="41" y="26"/>
                  </a:lnTo>
                  <a:lnTo>
                    <a:pt x="41" y="23"/>
                  </a:lnTo>
                  <a:lnTo>
                    <a:pt x="38" y="23"/>
                  </a:lnTo>
                  <a:lnTo>
                    <a:pt x="38" y="20"/>
                  </a:lnTo>
                  <a:lnTo>
                    <a:pt x="36" y="20"/>
                  </a:lnTo>
                  <a:lnTo>
                    <a:pt x="36" y="18"/>
                  </a:lnTo>
                  <a:lnTo>
                    <a:pt x="35" y="18"/>
                  </a:lnTo>
                  <a:lnTo>
                    <a:pt x="35" y="16"/>
                  </a:lnTo>
                  <a:lnTo>
                    <a:pt x="31" y="16"/>
                  </a:lnTo>
                  <a:lnTo>
                    <a:pt x="31" y="14"/>
                  </a:lnTo>
                  <a:lnTo>
                    <a:pt x="29" y="14"/>
                  </a:lnTo>
                  <a:lnTo>
                    <a:pt x="29" y="11"/>
                  </a:lnTo>
                  <a:lnTo>
                    <a:pt x="24" y="11"/>
                  </a:lnTo>
                  <a:lnTo>
                    <a:pt x="24" y="9"/>
                  </a:lnTo>
                  <a:lnTo>
                    <a:pt x="20" y="9"/>
                  </a:lnTo>
                  <a:lnTo>
                    <a:pt x="20" y="8"/>
                  </a:lnTo>
                  <a:lnTo>
                    <a:pt x="18" y="8"/>
                  </a:lnTo>
                  <a:lnTo>
                    <a:pt x="18" y="5"/>
                  </a:lnTo>
                  <a:lnTo>
                    <a:pt x="14" y="5"/>
                  </a:lnTo>
                  <a:lnTo>
                    <a:pt x="14" y="4"/>
                  </a:lnTo>
                  <a:lnTo>
                    <a:pt x="10" y="4"/>
                  </a:lnTo>
                  <a:lnTo>
                    <a:pt x="9" y="4"/>
                  </a:lnTo>
                  <a:lnTo>
                    <a:pt x="9" y="1"/>
                  </a:lnTo>
                  <a:lnTo>
                    <a:pt x="6" y="1"/>
                  </a:lnTo>
                  <a:lnTo>
                    <a:pt x="6"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Oval 106"/>
            <p:cNvSpPr/>
            <p:nvPr/>
          </p:nvSpPr>
          <p:spPr>
            <a:xfrm>
              <a:off x="7585435" y="472215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9" name="Oval 108"/>
            <p:cNvSpPr/>
            <p:nvPr/>
          </p:nvSpPr>
          <p:spPr>
            <a:xfrm>
              <a:off x="7278517"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0" name="Oval 109"/>
            <p:cNvSpPr/>
            <p:nvPr/>
          </p:nvSpPr>
          <p:spPr>
            <a:xfrm>
              <a:off x="6995455"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1" name="Oval 110"/>
            <p:cNvSpPr/>
            <p:nvPr/>
          </p:nvSpPr>
          <p:spPr>
            <a:xfrm>
              <a:off x="6871433"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2" name="Oval 111"/>
            <p:cNvSpPr/>
            <p:nvPr/>
          </p:nvSpPr>
          <p:spPr>
            <a:xfrm>
              <a:off x="6774111"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3" name="Oval 112"/>
            <p:cNvSpPr/>
            <p:nvPr/>
          </p:nvSpPr>
          <p:spPr>
            <a:xfrm>
              <a:off x="6650089"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4" name="Oval 113"/>
            <p:cNvSpPr/>
            <p:nvPr/>
          </p:nvSpPr>
          <p:spPr>
            <a:xfrm>
              <a:off x="6473247"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 name="Oval 114"/>
            <p:cNvSpPr/>
            <p:nvPr/>
          </p:nvSpPr>
          <p:spPr>
            <a:xfrm>
              <a:off x="6349225"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6" name="Oval 115"/>
            <p:cNvSpPr/>
            <p:nvPr/>
          </p:nvSpPr>
          <p:spPr>
            <a:xfrm>
              <a:off x="6241225"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7" name="Oval 116"/>
            <p:cNvSpPr/>
            <p:nvPr/>
          </p:nvSpPr>
          <p:spPr>
            <a:xfrm>
              <a:off x="6025225" y="46112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8" name="Oval 117"/>
            <p:cNvSpPr/>
            <p:nvPr/>
          </p:nvSpPr>
          <p:spPr>
            <a:xfrm>
              <a:off x="5925177" y="458752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9" name="Oval 118"/>
            <p:cNvSpPr/>
            <p:nvPr/>
          </p:nvSpPr>
          <p:spPr>
            <a:xfrm>
              <a:off x="5825129" y="456377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0" name="Oval 119"/>
            <p:cNvSpPr/>
            <p:nvPr/>
          </p:nvSpPr>
          <p:spPr>
            <a:xfrm>
              <a:off x="5725081" y="454002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1" name="Oval 120"/>
            <p:cNvSpPr/>
            <p:nvPr/>
          </p:nvSpPr>
          <p:spPr>
            <a:xfrm>
              <a:off x="5625033" y="451626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2" name="Oval 121"/>
            <p:cNvSpPr/>
            <p:nvPr/>
          </p:nvSpPr>
          <p:spPr>
            <a:xfrm>
              <a:off x="5524985" y="449251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3" name="Oval 122"/>
            <p:cNvSpPr/>
            <p:nvPr/>
          </p:nvSpPr>
          <p:spPr>
            <a:xfrm>
              <a:off x="5358640" y="447369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4" name="Oval 123"/>
            <p:cNvSpPr/>
            <p:nvPr/>
          </p:nvSpPr>
          <p:spPr>
            <a:xfrm>
              <a:off x="5192295" y="445487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5" name="Oval 124"/>
            <p:cNvSpPr/>
            <p:nvPr/>
          </p:nvSpPr>
          <p:spPr>
            <a:xfrm>
              <a:off x="5094959" y="444788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6" name="Oval 125"/>
            <p:cNvSpPr/>
            <p:nvPr/>
          </p:nvSpPr>
          <p:spPr>
            <a:xfrm>
              <a:off x="4897537" y="442663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7" name="Oval 126"/>
            <p:cNvSpPr/>
            <p:nvPr/>
          </p:nvSpPr>
          <p:spPr>
            <a:xfrm>
              <a:off x="4800201" y="441964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8" name="Oval 127"/>
            <p:cNvSpPr/>
            <p:nvPr/>
          </p:nvSpPr>
          <p:spPr>
            <a:xfrm>
              <a:off x="4529229" y="431863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9" name="Oval 128"/>
            <p:cNvSpPr/>
            <p:nvPr/>
          </p:nvSpPr>
          <p:spPr>
            <a:xfrm>
              <a:off x="4338213" y="427036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0" name="Oval 129"/>
            <p:cNvSpPr/>
            <p:nvPr/>
          </p:nvSpPr>
          <p:spPr>
            <a:xfrm>
              <a:off x="4147197" y="422209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1" name="Oval 130"/>
            <p:cNvSpPr/>
            <p:nvPr/>
          </p:nvSpPr>
          <p:spPr>
            <a:xfrm>
              <a:off x="2411828" y="3124070"/>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cxnSp>
        <p:nvCxnSpPr>
          <p:cNvPr id="133" name="Straight Connector 132"/>
          <p:cNvCxnSpPr/>
          <p:nvPr/>
        </p:nvCxnSpPr>
        <p:spPr>
          <a:xfrm>
            <a:off x="4125183" y="3069097"/>
            <a:ext cx="368161" cy="2572"/>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5" name="Straight Connector 134"/>
          <p:cNvCxnSpPr/>
          <p:nvPr/>
        </p:nvCxnSpPr>
        <p:spPr>
          <a:xfrm>
            <a:off x="4125183" y="3344526"/>
            <a:ext cx="368161" cy="2572"/>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32" name="TextBox 131"/>
          <p:cNvSpPr txBox="1"/>
          <p:nvPr/>
        </p:nvSpPr>
        <p:spPr>
          <a:xfrm>
            <a:off x="1257299" y="2057400"/>
            <a:ext cx="6629400" cy="338554"/>
          </a:xfrm>
          <a:prstGeom prst="rect">
            <a:avLst/>
          </a:prstGeom>
          <a:noFill/>
        </p:spPr>
        <p:txBody>
          <a:bodyPr wrap="square" rtlCol="0">
            <a:spAutoFit/>
          </a:bodyPr>
          <a:lstStyle/>
          <a:p>
            <a:pPr algn="ctr"/>
            <a:r>
              <a:rPr lang="fr-FR" sz="1600" b="1" dirty="0" smtClean="0"/>
              <a:t>SG</a:t>
            </a:r>
            <a:endParaRPr lang="fr-FR" sz="1600" b="1" dirty="0"/>
          </a:p>
        </p:txBody>
      </p:sp>
    </p:spTree>
    <p:custDataLst>
      <p:tags r:id="rId1"/>
    </p:custDataLst>
    <p:extLst>
      <p:ext uri="{BB962C8B-B14F-4D97-AF65-F5344CB8AC3E}">
        <p14:creationId xmlns:p14="http://schemas.microsoft.com/office/powerpoint/2010/main" val="667933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4000: </a:t>
            </a:r>
            <a:r>
              <a:rPr lang="fr-FR" sz="1800" dirty="0" err="1" smtClean="0"/>
              <a:t>Tivantinib</a:t>
            </a:r>
            <a:r>
              <a:rPr lang="fr-FR" sz="1800" dirty="0" smtClean="0"/>
              <a:t> (ARQ 197) vs placebo en 2</a:t>
            </a:r>
            <a:r>
              <a:rPr lang="fr-FR" sz="1800" baseline="30000" dirty="0" smtClean="0"/>
              <a:t>e</a:t>
            </a:r>
            <a:r>
              <a:rPr lang="fr-FR" sz="1800" dirty="0" smtClean="0"/>
              <a:t> ligne chez les patients ayant un carcinome hépatocellulaire avec expression de MET élevée: résultats de l’étude de phase III METIV-HCC – </a:t>
            </a:r>
            <a:r>
              <a:rPr lang="fr-FR" sz="1800" dirty="0" err="1" smtClean="0"/>
              <a:t>Rimassa</a:t>
            </a:r>
            <a:r>
              <a:rPr lang="fr-FR" sz="1800" dirty="0" smtClean="0"/>
              <a:t> L, et al</a:t>
            </a:r>
            <a:endParaRPr lang="fr-FR" sz="1800" dirty="0"/>
          </a:p>
        </p:txBody>
      </p:sp>
      <p:sp>
        <p:nvSpPr>
          <p:cNvPr id="9" name="Content Placeholder 2"/>
          <p:cNvSpPr>
            <a:spLocks noGrp="1"/>
          </p:cNvSpPr>
          <p:nvPr>
            <p:ph idx="1"/>
          </p:nvPr>
        </p:nvSpPr>
        <p:spPr>
          <a:xfrm>
            <a:off x="365124" y="1254035"/>
            <a:ext cx="8413751" cy="4746172"/>
          </a:xfrm>
        </p:spPr>
        <p:txBody>
          <a:bodyPr/>
          <a:lstStyle/>
          <a:p>
            <a:pPr marL="0" indent="0">
              <a:buNone/>
            </a:pPr>
            <a:r>
              <a:rPr lang="fr-FR" b="1" dirty="0" smtClean="0"/>
              <a:t>Résultats </a:t>
            </a:r>
            <a:endParaRPr lang="fr-FR" b="1" dirty="0"/>
          </a:p>
        </p:txBody>
      </p:sp>
      <p:sp>
        <p:nvSpPr>
          <p:cNvPr id="15" name="Text Placeholder 14"/>
          <p:cNvSpPr>
            <a:spLocks noGrp="1"/>
          </p:cNvSpPr>
          <p:nvPr>
            <p:ph type="body" sz="quarter" idx="11"/>
          </p:nvPr>
        </p:nvSpPr>
        <p:spPr/>
        <p:txBody>
          <a:bodyPr/>
          <a:lstStyle/>
          <a:p>
            <a:r>
              <a:rPr lang="fr-FR" smtClean="0"/>
              <a:t>Rimassa L, et al. J Clin Oncol 2017;35(Suppl):Abstr 4000</a:t>
            </a:r>
            <a:endParaRPr lang="fr-FR"/>
          </a:p>
        </p:txBody>
      </p:sp>
      <p:graphicFrame>
        <p:nvGraphicFramePr>
          <p:cNvPr id="5" name="Table 4"/>
          <p:cNvGraphicFramePr>
            <a:graphicFrameLocks noGrp="1"/>
          </p:cNvGraphicFramePr>
          <p:nvPr>
            <p:extLst>
              <p:ext uri="{D42A27DB-BD31-4B8C-83A1-F6EECF244321}">
                <p14:modId xmlns:p14="http://schemas.microsoft.com/office/powerpoint/2010/main" val="3609372570"/>
              </p:ext>
            </p:extLst>
          </p:nvPr>
        </p:nvGraphicFramePr>
        <p:xfrm>
          <a:off x="4583229" y="1952441"/>
          <a:ext cx="4143486" cy="1005840"/>
        </p:xfrm>
        <a:graphic>
          <a:graphicData uri="http://schemas.openxmlformats.org/drawingml/2006/table">
            <a:tbl>
              <a:tblPr firstRow="1" bandRow="1">
                <a:tableStyleId>{69012ECD-51FC-41F1-AA8D-1B2483CD663E}</a:tableStyleId>
              </a:tblPr>
              <a:tblGrid>
                <a:gridCol w="841485"/>
                <a:gridCol w="1306286"/>
                <a:gridCol w="907143"/>
                <a:gridCol w="1088572"/>
              </a:tblGrid>
              <a:tr h="239902">
                <a:tc>
                  <a:txBody>
                    <a:bodyPr/>
                    <a:lstStyle/>
                    <a:p>
                      <a:endParaRPr lang="en-GB" sz="1200" noProof="0" dirty="0">
                        <a:solidFill>
                          <a:srgbClr val="4D4D4D"/>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smtClean="0">
                          <a:solidFill>
                            <a:srgbClr val="4D4D4D"/>
                          </a:solidFill>
                        </a:rPr>
                        <a:t>SSP </a:t>
                      </a:r>
                      <a:r>
                        <a:rPr lang="en-GB" sz="1200" noProof="0" dirty="0" err="1" smtClean="0">
                          <a:solidFill>
                            <a:srgbClr val="4D4D4D"/>
                          </a:solidFill>
                        </a:rPr>
                        <a:t>médiane</a:t>
                      </a:r>
                      <a:r>
                        <a:rPr lang="en-GB" sz="1200" noProof="0" dirty="0" smtClean="0">
                          <a:solidFill>
                            <a:srgbClr val="4D4D4D"/>
                          </a:solidFill>
                        </a:rPr>
                        <a:t>, </a:t>
                      </a:r>
                      <a:r>
                        <a:rPr lang="en-GB" sz="1200" noProof="0" dirty="0" err="1" smtClean="0">
                          <a:solidFill>
                            <a:srgbClr val="4D4D4D"/>
                          </a:solidFill>
                        </a:rPr>
                        <a:t>mois</a:t>
                      </a:r>
                      <a:endParaRPr lang="en-GB" sz="1200" noProof="0" dirty="0">
                        <a:solidFill>
                          <a:srgbClr val="4D4D4D"/>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smtClean="0">
                          <a:solidFill>
                            <a:srgbClr val="4D4D4D"/>
                          </a:solidFill>
                        </a:rPr>
                        <a:t>Patients</a:t>
                      </a:r>
                      <a:endParaRPr lang="en-GB" sz="1200" noProof="0" dirty="0">
                        <a:solidFill>
                          <a:srgbClr val="4D4D4D"/>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err="1" smtClean="0">
                          <a:solidFill>
                            <a:srgbClr val="4D4D4D"/>
                          </a:solidFill>
                        </a:rPr>
                        <a:t>Evènements</a:t>
                      </a:r>
                      <a:endParaRPr lang="en-GB" sz="1200" noProof="0" dirty="0">
                        <a:solidFill>
                          <a:srgbClr val="4D4D4D"/>
                        </a:solidFill>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8782">
                <a:tc>
                  <a:txBody>
                    <a:bodyPr/>
                    <a:lstStyle/>
                    <a:p>
                      <a:r>
                        <a:rPr lang="en-GB" sz="1200" noProof="0" dirty="0" smtClean="0">
                          <a:solidFill>
                            <a:srgbClr val="4D4D4D"/>
                          </a:solidFill>
                        </a:rPr>
                        <a:t>Tivantinib</a:t>
                      </a:r>
                      <a:endParaRPr lang="en-GB" sz="1200" noProof="0" dirty="0">
                        <a:solidFill>
                          <a:srgbClr val="4D4D4D"/>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2,1</a:t>
                      </a:r>
                      <a:endParaRPr lang="en-GB" sz="1200" noProof="0" dirty="0">
                        <a:solidFill>
                          <a:srgbClr val="4D4D4D"/>
                        </a:solidFill>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226</a:t>
                      </a:r>
                      <a:endParaRPr lang="en-GB" sz="1200" noProof="0" dirty="0">
                        <a:solidFill>
                          <a:srgbClr val="4D4D4D"/>
                        </a:solidFill>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206</a:t>
                      </a:r>
                      <a:endParaRPr lang="en-GB" sz="1200" noProof="0" dirty="0">
                        <a:solidFill>
                          <a:srgbClr val="4D4D4D"/>
                        </a:solid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en-GB" sz="1200" noProof="0" dirty="0" smtClean="0">
                          <a:solidFill>
                            <a:srgbClr val="4D4D4D"/>
                          </a:solidFill>
                        </a:rPr>
                        <a:t>Placebo</a:t>
                      </a:r>
                      <a:endParaRPr lang="en-GB" sz="1200" noProof="0" dirty="0">
                        <a:solidFill>
                          <a:srgbClr val="4D4D4D"/>
                        </a:solidFill>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2,0</a:t>
                      </a:r>
                      <a:endParaRPr lang="en-GB" sz="1200" noProof="0" dirty="0">
                        <a:solidFill>
                          <a:srgbClr val="4D4D4D"/>
                        </a:solidFill>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114</a:t>
                      </a:r>
                      <a:endParaRPr lang="en-GB" sz="1200" noProof="0" dirty="0">
                        <a:solidFill>
                          <a:srgbClr val="4D4D4D"/>
                        </a:solidFill>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4D4D4D"/>
                          </a:solidFill>
                        </a:rPr>
                        <a:t>104</a:t>
                      </a:r>
                      <a:endParaRPr lang="en-GB" sz="1200" noProof="0" dirty="0">
                        <a:solidFill>
                          <a:srgbClr val="4D4D4D"/>
                        </a:solidFill>
                      </a:endParaRP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6" name="Freeform 25"/>
          <p:cNvSpPr>
            <a:spLocks/>
          </p:cNvSpPr>
          <p:nvPr/>
        </p:nvSpPr>
        <p:spPr bwMode="auto">
          <a:xfrm>
            <a:off x="2018504" y="2346726"/>
            <a:ext cx="5770014" cy="192528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7" name="Line 6"/>
          <p:cNvSpPr>
            <a:spLocks noChangeShapeType="1"/>
          </p:cNvSpPr>
          <p:nvPr/>
        </p:nvSpPr>
        <p:spPr bwMode="auto">
          <a:xfrm>
            <a:off x="1883967" y="2346725"/>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8" name="Line 7"/>
          <p:cNvSpPr>
            <a:spLocks noChangeShapeType="1"/>
          </p:cNvSpPr>
          <p:nvPr/>
        </p:nvSpPr>
        <p:spPr bwMode="auto">
          <a:xfrm>
            <a:off x="1883967" y="2711843"/>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9" name="Line 8"/>
          <p:cNvSpPr>
            <a:spLocks noChangeShapeType="1"/>
          </p:cNvSpPr>
          <p:nvPr/>
        </p:nvSpPr>
        <p:spPr bwMode="auto">
          <a:xfrm>
            <a:off x="1883967" y="3100765"/>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0" name="Line 9"/>
          <p:cNvSpPr>
            <a:spLocks noChangeShapeType="1"/>
          </p:cNvSpPr>
          <p:nvPr/>
        </p:nvSpPr>
        <p:spPr bwMode="auto">
          <a:xfrm>
            <a:off x="1883967" y="3509638"/>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1" name="Line 10"/>
          <p:cNvSpPr>
            <a:spLocks noChangeShapeType="1"/>
          </p:cNvSpPr>
          <p:nvPr/>
        </p:nvSpPr>
        <p:spPr bwMode="auto">
          <a:xfrm>
            <a:off x="1883967" y="3838953"/>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2" name="Line 11"/>
          <p:cNvSpPr>
            <a:spLocks noChangeShapeType="1"/>
          </p:cNvSpPr>
          <p:nvPr/>
        </p:nvSpPr>
        <p:spPr bwMode="auto">
          <a:xfrm>
            <a:off x="1883967" y="4212023"/>
            <a:ext cx="1345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 name="TextBox 9"/>
          <p:cNvSpPr txBox="1"/>
          <p:nvPr/>
        </p:nvSpPr>
        <p:spPr>
          <a:xfrm rot="16200000">
            <a:off x="478338" y="3136227"/>
            <a:ext cx="167891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Probabilité de SSP, %</a:t>
            </a:r>
            <a:endParaRPr lang="fr-FR" sz="1200" dirty="0">
              <a:latin typeface="Arial" panose="020B0604020202020204" pitchFamily="34" charset="0"/>
              <a:cs typeface="Arial" panose="020B0604020202020204" pitchFamily="34" charset="0"/>
            </a:endParaRPr>
          </a:p>
        </p:txBody>
      </p:sp>
      <p:sp>
        <p:nvSpPr>
          <p:cNvPr id="11" name="TextBox 10"/>
          <p:cNvSpPr txBox="1"/>
          <p:nvPr/>
        </p:nvSpPr>
        <p:spPr>
          <a:xfrm>
            <a:off x="4701895" y="4522335"/>
            <a:ext cx="5095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12" name="TextBox 11"/>
          <p:cNvSpPr txBox="1"/>
          <p:nvPr/>
        </p:nvSpPr>
        <p:spPr>
          <a:xfrm>
            <a:off x="1445371" y="2206164"/>
            <a:ext cx="439543"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100</a:t>
            </a:r>
            <a:endParaRPr lang="fr-FR" sz="1200">
              <a:latin typeface="Arial" panose="020B0604020202020204" pitchFamily="34" charset="0"/>
              <a:cs typeface="Arial" panose="020B0604020202020204" pitchFamily="34" charset="0"/>
            </a:endParaRPr>
          </a:p>
        </p:txBody>
      </p:sp>
      <p:sp>
        <p:nvSpPr>
          <p:cNvPr id="13" name="TextBox 12"/>
          <p:cNvSpPr txBox="1"/>
          <p:nvPr/>
        </p:nvSpPr>
        <p:spPr>
          <a:xfrm>
            <a:off x="1530334" y="2572721"/>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14" name="TextBox 13"/>
          <p:cNvSpPr txBox="1"/>
          <p:nvPr/>
        </p:nvSpPr>
        <p:spPr>
          <a:xfrm>
            <a:off x="1530334" y="2961472"/>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16" name="TextBox 15"/>
          <p:cNvSpPr txBox="1"/>
          <p:nvPr/>
        </p:nvSpPr>
        <p:spPr>
          <a:xfrm>
            <a:off x="1530334" y="3370174"/>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17" name="TextBox 16"/>
          <p:cNvSpPr txBox="1"/>
          <p:nvPr/>
        </p:nvSpPr>
        <p:spPr>
          <a:xfrm>
            <a:off x="1530334" y="3699317"/>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18" name="TextBox 17"/>
          <p:cNvSpPr txBox="1"/>
          <p:nvPr/>
        </p:nvSpPr>
        <p:spPr>
          <a:xfrm>
            <a:off x="1615299" y="4072215"/>
            <a:ext cx="269625"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grpSp>
        <p:nvGrpSpPr>
          <p:cNvPr id="4" name="Group 3"/>
          <p:cNvGrpSpPr/>
          <p:nvPr/>
        </p:nvGrpSpPr>
        <p:grpSpPr>
          <a:xfrm>
            <a:off x="1932156" y="4272330"/>
            <a:ext cx="439543" cy="874200"/>
            <a:chOff x="2026285" y="4980078"/>
            <a:chExt cx="439543" cy="874200"/>
          </a:xfrm>
        </p:grpSpPr>
        <p:sp>
          <p:nvSpPr>
            <p:cNvPr id="38"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19" name="TextBox 18"/>
            <p:cNvSpPr txBox="1"/>
            <p:nvPr/>
          </p:nvSpPr>
          <p:spPr>
            <a:xfrm>
              <a:off x="2026285" y="5023281"/>
              <a:ext cx="439543"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226</a:t>
              </a:r>
            </a:p>
            <a:p>
              <a:pPr algn="ctr"/>
              <a:r>
                <a:rPr lang="fr-FR" sz="1200" smtClean="0">
                  <a:latin typeface="Arial" panose="020B0604020202020204" pitchFamily="34" charset="0"/>
                  <a:cs typeface="Arial" panose="020B0604020202020204" pitchFamily="34" charset="0"/>
                </a:rPr>
                <a:t>114</a:t>
              </a:r>
              <a:endParaRPr lang="fr-FR" sz="1200">
                <a:latin typeface="Arial" panose="020B0604020202020204" pitchFamily="34" charset="0"/>
                <a:cs typeface="Arial" panose="020B0604020202020204" pitchFamily="34" charset="0"/>
              </a:endParaRPr>
            </a:p>
          </p:txBody>
        </p:sp>
      </p:grpSp>
      <p:grpSp>
        <p:nvGrpSpPr>
          <p:cNvPr id="39" name="Group 38"/>
          <p:cNvGrpSpPr/>
          <p:nvPr/>
        </p:nvGrpSpPr>
        <p:grpSpPr>
          <a:xfrm>
            <a:off x="2388545" y="4272330"/>
            <a:ext cx="439543" cy="874200"/>
            <a:chOff x="2026285" y="4980078"/>
            <a:chExt cx="439543" cy="874200"/>
          </a:xfrm>
        </p:grpSpPr>
        <p:sp>
          <p:nvSpPr>
            <p:cNvPr id="40"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41" name="TextBox 40"/>
            <p:cNvSpPr txBox="1"/>
            <p:nvPr/>
          </p:nvSpPr>
          <p:spPr>
            <a:xfrm>
              <a:off x="2026285" y="5023281"/>
              <a:ext cx="439543"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108</a:t>
              </a:r>
            </a:p>
            <a:p>
              <a:pPr algn="r"/>
              <a:r>
                <a:rPr lang="fr-FR" sz="1200" smtClean="0">
                  <a:latin typeface="Arial" panose="020B0604020202020204" pitchFamily="34" charset="0"/>
                  <a:cs typeface="Arial" panose="020B0604020202020204" pitchFamily="34" charset="0"/>
                </a:rPr>
                <a:t>53</a:t>
              </a:r>
              <a:endParaRPr lang="fr-FR" sz="1200">
                <a:latin typeface="Arial" panose="020B0604020202020204" pitchFamily="34" charset="0"/>
                <a:cs typeface="Arial" panose="020B0604020202020204" pitchFamily="34" charset="0"/>
              </a:endParaRPr>
            </a:p>
          </p:txBody>
        </p:sp>
      </p:grpSp>
      <p:grpSp>
        <p:nvGrpSpPr>
          <p:cNvPr id="48" name="Group 47"/>
          <p:cNvGrpSpPr/>
          <p:nvPr/>
        </p:nvGrpSpPr>
        <p:grpSpPr>
          <a:xfrm>
            <a:off x="2908018" y="4272330"/>
            <a:ext cx="354584" cy="874200"/>
            <a:chOff x="2068765" y="4980078"/>
            <a:chExt cx="354584" cy="874200"/>
          </a:xfrm>
        </p:grpSpPr>
        <p:sp>
          <p:nvSpPr>
            <p:cNvPr id="49"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0" name="TextBox 49"/>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56</a:t>
              </a:r>
            </a:p>
            <a:p>
              <a:pPr algn="ctr"/>
              <a:r>
                <a:rPr lang="fr-FR" sz="1200" smtClean="0">
                  <a:latin typeface="Arial" panose="020B0604020202020204" pitchFamily="34" charset="0"/>
                  <a:cs typeface="Arial" panose="020B0604020202020204" pitchFamily="34" charset="0"/>
                </a:rPr>
                <a:t>28</a:t>
              </a:r>
              <a:endParaRPr lang="fr-FR" sz="1200">
                <a:latin typeface="Arial" panose="020B0604020202020204" pitchFamily="34" charset="0"/>
                <a:cs typeface="Arial" panose="020B0604020202020204" pitchFamily="34" charset="0"/>
              </a:endParaRPr>
            </a:p>
          </p:txBody>
        </p:sp>
      </p:grpSp>
      <p:grpSp>
        <p:nvGrpSpPr>
          <p:cNvPr id="51" name="Group 50"/>
          <p:cNvGrpSpPr/>
          <p:nvPr/>
        </p:nvGrpSpPr>
        <p:grpSpPr>
          <a:xfrm>
            <a:off x="3374725" y="4272330"/>
            <a:ext cx="354584" cy="874200"/>
            <a:chOff x="2068764" y="4980078"/>
            <a:chExt cx="354584" cy="874200"/>
          </a:xfrm>
        </p:grpSpPr>
        <p:sp>
          <p:nvSpPr>
            <p:cNvPr id="52"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3" name="TextBox 52"/>
            <p:cNvSpPr txBox="1"/>
            <p:nvPr/>
          </p:nvSpPr>
          <p:spPr>
            <a:xfrm>
              <a:off x="2068764"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28</a:t>
              </a:r>
            </a:p>
            <a:p>
              <a:pPr algn="ctr"/>
              <a:r>
                <a:rPr lang="fr-FR" sz="1200" smtClean="0">
                  <a:latin typeface="Arial" panose="020B0604020202020204" pitchFamily="34" charset="0"/>
                  <a:cs typeface="Arial" panose="020B0604020202020204" pitchFamily="34" charset="0"/>
                </a:rPr>
                <a:t>12</a:t>
              </a:r>
              <a:endParaRPr lang="fr-FR" sz="1200">
                <a:latin typeface="Arial" panose="020B0604020202020204" pitchFamily="34" charset="0"/>
                <a:cs typeface="Arial" panose="020B0604020202020204" pitchFamily="34" charset="0"/>
              </a:endParaRPr>
            </a:p>
          </p:txBody>
        </p:sp>
      </p:grpSp>
      <p:grpSp>
        <p:nvGrpSpPr>
          <p:cNvPr id="54" name="Group 53"/>
          <p:cNvGrpSpPr/>
          <p:nvPr/>
        </p:nvGrpSpPr>
        <p:grpSpPr>
          <a:xfrm>
            <a:off x="3847784" y="4272330"/>
            <a:ext cx="354584" cy="874200"/>
            <a:chOff x="2068765" y="4980078"/>
            <a:chExt cx="354584" cy="874200"/>
          </a:xfrm>
        </p:grpSpPr>
        <p:sp>
          <p:nvSpPr>
            <p:cNvPr id="55"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6" name="TextBox 55"/>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17</a:t>
              </a:r>
            </a:p>
            <a:p>
              <a:pPr algn="r"/>
              <a:r>
                <a:rPr lang="fr-FR" sz="1200" smtClean="0">
                  <a:latin typeface="Arial" panose="020B0604020202020204" pitchFamily="34" charset="0"/>
                  <a:cs typeface="Arial" panose="020B0604020202020204" pitchFamily="34" charset="0"/>
                </a:rPr>
                <a:t>5</a:t>
              </a:r>
              <a:endParaRPr lang="fr-FR" sz="1200">
                <a:latin typeface="Arial" panose="020B0604020202020204" pitchFamily="34" charset="0"/>
                <a:cs typeface="Arial" panose="020B0604020202020204" pitchFamily="34" charset="0"/>
              </a:endParaRPr>
            </a:p>
          </p:txBody>
        </p:sp>
      </p:grpSp>
      <p:grpSp>
        <p:nvGrpSpPr>
          <p:cNvPr id="60" name="Group 59"/>
          <p:cNvGrpSpPr/>
          <p:nvPr/>
        </p:nvGrpSpPr>
        <p:grpSpPr>
          <a:xfrm>
            <a:off x="4317650" y="4280821"/>
            <a:ext cx="354584" cy="874200"/>
            <a:chOff x="2068765" y="4980078"/>
            <a:chExt cx="354584" cy="874200"/>
          </a:xfrm>
        </p:grpSpPr>
        <p:sp>
          <p:nvSpPr>
            <p:cNvPr id="61"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62" name="TextBox 61"/>
            <p:cNvSpPr txBox="1"/>
            <p:nvPr/>
          </p:nvSpPr>
          <p:spPr>
            <a:xfrm>
              <a:off x="2068765" y="5023281"/>
              <a:ext cx="354584" cy="830997"/>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10</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9</a:t>
              </a:r>
            </a:p>
            <a:p>
              <a:pPr algn="ctr"/>
              <a:r>
                <a:rPr lang="fr-FR" sz="1200" dirty="0" smtClean="0">
                  <a:latin typeface="Arial" panose="020B0604020202020204" pitchFamily="34" charset="0"/>
                  <a:cs typeface="Arial" panose="020B0604020202020204" pitchFamily="34" charset="0"/>
                </a:rPr>
                <a:t>5</a:t>
              </a:r>
              <a:endParaRPr lang="fr-FR" sz="1200" dirty="0">
                <a:latin typeface="Arial" panose="020B0604020202020204" pitchFamily="34" charset="0"/>
                <a:cs typeface="Arial" panose="020B0604020202020204" pitchFamily="34" charset="0"/>
              </a:endParaRPr>
            </a:p>
          </p:txBody>
        </p:sp>
      </p:grpSp>
      <p:grpSp>
        <p:nvGrpSpPr>
          <p:cNvPr id="63" name="Group 62"/>
          <p:cNvGrpSpPr/>
          <p:nvPr/>
        </p:nvGrpSpPr>
        <p:grpSpPr>
          <a:xfrm>
            <a:off x="4790708" y="4272330"/>
            <a:ext cx="354584" cy="874200"/>
            <a:chOff x="2068765" y="4980078"/>
            <a:chExt cx="354584" cy="874200"/>
          </a:xfrm>
        </p:grpSpPr>
        <p:sp>
          <p:nvSpPr>
            <p:cNvPr id="64"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65" name="TextBox 64"/>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a:t>
              </a:r>
            </a:p>
            <a:p>
              <a:pPr algn="ctr"/>
              <a:r>
                <a:rPr lang="fr-FR" sz="1200" smtClean="0">
                  <a:latin typeface="Arial" panose="020B0604020202020204" pitchFamily="34" charset="0"/>
                  <a:cs typeface="Arial" panose="020B0604020202020204" pitchFamily="34" charset="0"/>
                </a:rPr>
                <a:t>3</a:t>
              </a:r>
              <a:endParaRPr lang="fr-FR" sz="1200">
                <a:latin typeface="Arial" panose="020B0604020202020204" pitchFamily="34" charset="0"/>
                <a:cs typeface="Arial" panose="020B0604020202020204" pitchFamily="34" charset="0"/>
              </a:endParaRPr>
            </a:p>
          </p:txBody>
        </p:sp>
      </p:grpSp>
      <p:grpSp>
        <p:nvGrpSpPr>
          <p:cNvPr id="69" name="Group 68"/>
          <p:cNvGrpSpPr/>
          <p:nvPr/>
        </p:nvGrpSpPr>
        <p:grpSpPr>
          <a:xfrm>
            <a:off x="5247874" y="4272330"/>
            <a:ext cx="354584" cy="874200"/>
            <a:chOff x="2068765" y="4980078"/>
            <a:chExt cx="354584" cy="874200"/>
          </a:xfrm>
        </p:grpSpPr>
        <p:sp>
          <p:nvSpPr>
            <p:cNvPr id="70"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71" name="TextBox 70"/>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14</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a:t>
              </a:r>
            </a:p>
            <a:p>
              <a:pPr algn="ctr"/>
              <a:r>
                <a:rPr lang="fr-FR" sz="1200" smtClean="0">
                  <a:latin typeface="Arial" panose="020B0604020202020204" pitchFamily="34" charset="0"/>
                  <a:cs typeface="Arial" panose="020B0604020202020204" pitchFamily="34" charset="0"/>
                </a:rPr>
                <a:t>2</a:t>
              </a:r>
              <a:endParaRPr lang="fr-FR" sz="1200">
                <a:latin typeface="Arial" panose="020B0604020202020204" pitchFamily="34" charset="0"/>
                <a:cs typeface="Arial" panose="020B0604020202020204" pitchFamily="34" charset="0"/>
              </a:endParaRPr>
            </a:p>
          </p:txBody>
        </p:sp>
      </p:grpSp>
      <p:grpSp>
        <p:nvGrpSpPr>
          <p:cNvPr id="72" name="Group 71"/>
          <p:cNvGrpSpPr/>
          <p:nvPr/>
        </p:nvGrpSpPr>
        <p:grpSpPr>
          <a:xfrm>
            <a:off x="5720932" y="4272330"/>
            <a:ext cx="354584" cy="874200"/>
            <a:chOff x="2068765" y="4980078"/>
            <a:chExt cx="354584" cy="874200"/>
          </a:xfrm>
        </p:grpSpPr>
        <p:sp>
          <p:nvSpPr>
            <p:cNvPr id="73"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74" name="TextBox 73"/>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16</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a:t>
              </a:r>
            </a:p>
            <a:p>
              <a:pPr algn="ctr"/>
              <a:r>
                <a:rPr lang="fr-FR" sz="1200" smtClean="0">
                  <a:latin typeface="Arial" panose="020B0604020202020204" pitchFamily="34" charset="0"/>
                  <a:cs typeface="Arial" panose="020B0604020202020204" pitchFamily="34" charset="0"/>
                </a:rPr>
                <a:t>1</a:t>
              </a:r>
              <a:endParaRPr lang="fr-FR" sz="1200">
                <a:latin typeface="Arial" panose="020B0604020202020204" pitchFamily="34" charset="0"/>
                <a:cs typeface="Arial" panose="020B0604020202020204" pitchFamily="34" charset="0"/>
              </a:endParaRPr>
            </a:p>
          </p:txBody>
        </p:sp>
      </p:grpSp>
      <p:grpSp>
        <p:nvGrpSpPr>
          <p:cNvPr id="78" name="Group 77"/>
          <p:cNvGrpSpPr/>
          <p:nvPr/>
        </p:nvGrpSpPr>
        <p:grpSpPr>
          <a:xfrm>
            <a:off x="6190798" y="4272330"/>
            <a:ext cx="354584" cy="874200"/>
            <a:chOff x="2068765" y="4980078"/>
            <a:chExt cx="354584" cy="874200"/>
          </a:xfrm>
        </p:grpSpPr>
        <p:sp>
          <p:nvSpPr>
            <p:cNvPr id="79"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80" name="TextBox 79"/>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18</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a:t>
              </a:r>
            </a:p>
            <a:p>
              <a:pPr algn="ctr"/>
              <a:r>
                <a:rPr lang="fr-FR" sz="1200" smtClean="0">
                  <a:latin typeface="Arial" panose="020B0604020202020204" pitchFamily="34" charset="0"/>
                  <a:cs typeface="Arial" panose="020B0604020202020204" pitchFamily="34" charset="0"/>
                </a:rPr>
                <a:t>1</a:t>
              </a:r>
              <a:endParaRPr lang="fr-FR" sz="1200">
                <a:latin typeface="Arial" panose="020B0604020202020204" pitchFamily="34" charset="0"/>
                <a:cs typeface="Arial" panose="020B0604020202020204" pitchFamily="34" charset="0"/>
              </a:endParaRPr>
            </a:p>
          </p:txBody>
        </p:sp>
      </p:grpSp>
      <p:grpSp>
        <p:nvGrpSpPr>
          <p:cNvPr id="81" name="Group 80"/>
          <p:cNvGrpSpPr/>
          <p:nvPr/>
        </p:nvGrpSpPr>
        <p:grpSpPr>
          <a:xfrm>
            <a:off x="6663855" y="4272330"/>
            <a:ext cx="354584" cy="874200"/>
            <a:chOff x="2068764" y="4980078"/>
            <a:chExt cx="354584" cy="874200"/>
          </a:xfrm>
        </p:grpSpPr>
        <p:sp>
          <p:nvSpPr>
            <p:cNvPr id="82"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83" name="TextBox 82"/>
            <p:cNvSpPr txBox="1"/>
            <p:nvPr/>
          </p:nvSpPr>
          <p:spPr>
            <a:xfrm>
              <a:off x="2068764"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20</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a:t>
              </a:r>
            </a:p>
            <a:p>
              <a:pPr algn="ctr"/>
              <a:r>
                <a:rPr lang="fr-FR" sz="1200" smtClean="0">
                  <a:latin typeface="Arial" panose="020B0604020202020204" pitchFamily="34" charset="0"/>
                  <a:cs typeface="Arial" panose="020B0604020202020204" pitchFamily="34" charset="0"/>
                </a:rPr>
                <a:t>1</a:t>
              </a:r>
              <a:endParaRPr lang="fr-FR" sz="1200">
                <a:latin typeface="Arial" panose="020B0604020202020204" pitchFamily="34" charset="0"/>
                <a:cs typeface="Arial" panose="020B0604020202020204" pitchFamily="34" charset="0"/>
              </a:endParaRPr>
            </a:p>
          </p:txBody>
        </p:sp>
      </p:grpSp>
      <p:grpSp>
        <p:nvGrpSpPr>
          <p:cNvPr id="87" name="Group 86"/>
          <p:cNvGrpSpPr/>
          <p:nvPr/>
        </p:nvGrpSpPr>
        <p:grpSpPr>
          <a:xfrm>
            <a:off x="7132929" y="4272330"/>
            <a:ext cx="354584" cy="874200"/>
            <a:chOff x="2068765" y="4980078"/>
            <a:chExt cx="354584" cy="874200"/>
          </a:xfrm>
        </p:grpSpPr>
        <p:sp>
          <p:nvSpPr>
            <p:cNvPr id="88"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89" name="TextBox 88"/>
            <p:cNvSpPr txBox="1"/>
            <p:nvPr/>
          </p:nvSpPr>
          <p:spPr>
            <a:xfrm>
              <a:off x="2068765" y="5023281"/>
              <a:ext cx="354584" cy="830997"/>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22</a:t>
              </a: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0</a:t>
              </a:r>
            </a:p>
            <a:p>
              <a:pPr algn="ctr"/>
              <a:r>
                <a:rPr lang="fr-FR" sz="1200" smtClean="0">
                  <a:latin typeface="Arial" panose="020B0604020202020204" pitchFamily="34" charset="0"/>
                  <a:cs typeface="Arial" panose="020B0604020202020204" pitchFamily="34" charset="0"/>
                </a:rPr>
                <a:t>1</a:t>
              </a:r>
              <a:endParaRPr lang="fr-FR" sz="1200">
                <a:latin typeface="Arial" panose="020B0604020202020204" pitchFamily="34" charset="0"/>
                <a:cs typeface="Arial" panose="020B0604020202020204" pitchFamily="34" charset="0"/>
              </a:endParaRPr>
            </a:p>
          </p:txBody>
        </p:sp>
      </p:grpSp>
      <p:grpSp>
        <p:nvGrpSpPr>
          <p:cNvPr id="90" name="Group 89"/>
          <p:cNvGrpSpPr/>
          <p:nvPr/>
        </p:nvGrpSpPr>
        <p:grpSpPr>
          <a:xfrm>
            <a:off x="7617894" y="4272330"/>
            <a:ext cx="354584" cy="874200"/>
            <a:chOff x="2068765" y="4980078"/>
            <a:chExt cx="354584" cy="874200"/>
          </a:xfrm>
        </p:grpSpPr>
        <p:sp>
          <p:nvSpPr>
            <p:cNvPr id="91" name="Line 21"/>
            <p:cNvSpPr>
              <a:spLocks noChangeShapeType="1"/>
            </p:cNvSpPr>
            <p:nvPr/>
          </p:nvSpPr>
          <p:spPr bwMode="auto">
            <a:xfrm>
              <a:off x="2238712" y="4980078"/>
              <a:ext cx="0" cy="8525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92" name="TextBox 91"/>
            <p:cNvSpPr txBox="1"/>
            <p:nvPr/>
          </p:nvSpPr>
          <p:spPr>
            <a:xfrm>
              <a:off x="2068765" y="5023281"/>
              <a:ext cx="354584" cy="830997"/>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24</a:t>
              </a: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0</a:t>
              </a:r>
            </a:p>
            <a:p>
              <a:pPr algn="ctr"/>
              <a:r>
                <a:rPr lang="fr-FR" sz="1200" dirty="0" smtClean="0">
                  <a:latin typeface="Arial" panose="020B0604020202020204" pitchFamily="34" charset="0"/>
                  <a:cs typeface="Arial" panose="020B0604020202020204" pitchFamily="34" charset="0"/>
                </a:rPr>
                <a:t>0</a:t>
              </a:r>
              <a:endParaRPr lang="fr-FR" sz="1200" dirty="0">
                <a:latin typeface="Arial" panose="020B0604020202020204" pitchFamily="34" charset="0"/>
                <a:cs typeface="Arial" panose="020B0604020202020204" pitchFamily="34" charset="0"/>
              </a:endParaRPr>
            </a:p>
          </p:txBody>
        </p:sp>
      </p:grpSp>
      <p:sp>
        <p:nvSpPr>
          <p:cNvPr id="93" name="TextBox 92"/>
          <p:cNvSpPr txBox="1"/>
          <p:nvPr/>
        </p:nvSpPr>
        <p:spPr>
          <a:xfrm>
            <a:off x="1186632" y="4500199"/>
            <a:ext cx="837564" cy="646331"/>
          </a:xfrm>
          <a:prstGeom prst="rect">
            <a:avLst/>
          </a:prstGeom>
          <a:noFill/>
        </p:spPr>
        <p:txBody>
          <a:bodyPr wrap="none" rtlCol="0">
            <a:spAutoFit/>
          </a:bodyPr>
          <a:lstStyle/>
          <a:p>
            <a:pPr algn="r" fontAlgn="base">
              <a:spcBef>
                <a:spcPct val="0"/>
              </a:spcBef>
              <a:spcAft>
                <a:spcPct val="0"/>
              </a:spcAft>
            </a:pPr>
            <a:r>
              <a:rPr lang="fr-FR" sz="1200" dirty="0" smtClean="0">
                <a:latin typeface="Arial" panose="020B0604020202020204" pitchFamily="34" charset="0"/>
                <a:cs typeface="Arial" panose="020B0604020202020204" pitchFamily="34" charset="0"/>
              </a:rPr>
              <a:t>N</a:t>
            </a:r>
          </a:p>
          <a:p>
            <a:pPr algn="r" fontAlgn="base">
              <a:spcBef>
                <a:spcPct val="0"/>
              </a:spcBef>
              <a:spcAft>
                <a:spcPct val="0"/>
              </a:spcAft>
            </a:pPr>
            <a:r>
              <a:rPr lang="fr-FR" sz="1200" dirty="0" err="1" smtClean="0">
                <a:latin typeface="Arial" panose="020B0604020202020204" pitchFamily="34" charset="0"/>
                <a:cs typeface="Arial" panose="020B0604020202020204" pitchFamily="34" charset="0"/>
              </a:rPr>
              <a:t>Tivantinib</a:t>
            </a:r>
            <a:endParaRPr lang="fr-FR" sz="1200" dirty="0" smtClean="0">
              <a:latin typeface="Arial" panose="020B0604020202020204" pitchFamily="34" charset="0"/>
              <a:cs typeface="Arial" panose="020B0604020202020204" pitchFamily="34" charset="0"/>
            </a:endParaRPr>
          </a:p>
          <a:p>
            <a:pPr algn="r" fontAlgn="base">
              <a:spcBef>
                <a:spcPct val="0"/>
              </a:spcBef>
              <a:spcAft>
                <a:spcPct val="0"/>
              </a:spcAft>
            </a:pPr>
            <a:r>
              <a:rPr lang="fr-FR" sz="1200" dirty="0" smtClean="0">
                <a:latin typeface="Arial" panose="020B0604020202020204" pitchFamily="34" charset="0"/>
                <a:cs typeface="Arial" panose="020B0604020202020204" pitchFamily="34" charset="0"/>
              </a:rPr>
              <a:t>Placebo</a:t>
            </a:r>
            <a:endParaRPr lang="fr-FR" sz="1200" dirty="0">
              <a:latin typeface="Arial" panose="020B0604020202020204" pitchFamily="34" charset="0"/>
              <a:cs typeface="Arial" panose="020B0604020202020204" pitchFamily="34" charset="0"/>
            </a:endParaRPr>
          </a:p>
        </p:txBody>
      </p:sp>
      <p:sp>
        <p:nvSpPr>
          <p:cNvPr id="6" name="TextBox 5"/>
          <p:cNvSpPr txBox="1"/>
          <p:nvPr/>
        </p:nvSpPr>
        <p:spPr>
          <a:xfrm>
            <a:off x="5590736" y="3130053"/>
            <a:ext cx="2738099" cy="276999"/>
          </a:xfrm>
          <a:prstGeom prst="rect">
            <a:avLst/>
          </a:prstGeom>
          <a:noFill/>
        </p:spPr>
        <p:txBody>
          <a:bodyPr wrap="none" rtlCol="0">
            <a:spAutoFit/>
          </a:bodyPr>
          <a:lstStyle/>
          <a:p>
            <a:r>
              <a:rPr lang="fr-FR" sz="1200" dirty="0" smtClean="0">
                <a:latin typeface="+mn-lt"/>
              </a:rPr>
              <a:t>HR 0,96 (IC95% 0,75 – 1,22); p=0,72</a:t>
            </a:r>
            <a:endParaRPr lang="fr-FR" sz="1200" dirty="0">
              <a:latin typeface="+mn-lt"/>
            </a:endParaRPr>
          </a:p>
        </p:txBody>
      </p:sp>
      <p:sp>
        <p:nvSpPr>
          <p:cNvPr id="95" name="Isosceles Triangle 94"/>
          <p:cNvSpPr/>
          <p:nvPr/>
        </p:nvSpPr>
        <p:spPr>
          <a:xfrm>
            <a:off x="2981119" y="3610891"/>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7" name="Isosceles Triangle 96"/>
          <p:cNvSpPr/>
          <p:nvPr/>
        </p:nvSpPr>
        <p:spPr>
          <a:xfrm>
            <a:off x="2511727" y="2612456"/>
            <a:ext cx="82652" cy="71252"/>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8" name="Oval 117"/>
          <p:cNvSpPr/>
          <p:nvPr/>
        </p:nvSpPr>
        <p:spPr>
          <a:xfrm>
            <a:off x="4125183" y="4013076"/>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0" name="Oval 119"/>
          <p:cNvSpPr/>
          <p:nvPr/>
        </p:nvSpPr>
        <p:spPr>
          <a:xfrm>
            <a:off x="2097927" y="230734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4" name="Oval 123"/>
          <p:cNvSpPr/>
          <p:nvPr/>
        </p:nvSpPr>
        <p:spPr>
          <a:xfrm>
            <a:off x="5548458" y="411878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33" name="Straight Connector 132"/>
          <p:cNvCxnSpPr/>
          <p:nvPr/>
        </p:nvCxnSpPr>
        <p:spPr>
          <a:xfrm>
            <a:off x="4203839" y="2557551"/>
            <a:ext cx="368161" cy="2572"/>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5" name="Straight Connector 134"/>
          <p:cNvCxnSpPr/>
          <p:nvPr/>
        </p:nvCxnSpPr>
        <p:spPr>
          <a:xfrm>
            <a:off x="4203839" y="2832980"/>
            <a:ext cx="368161" cy="2572"/>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2" name="TextBox 1"/>
          <p:cNvSpPr txBox="1"/>
          <p:nvPr/>
        </p:nvSpPr>
        <p:spPr>
          <a:xfrm>
            <a:off x="374434" y="5278162"/>
            <a:ext cx="8506095" cy="1128514"/>
          </a:xfrm>
          <a:prstGeom prst="rect">
            <a:avLst/>
          </a:prstGeom>
          <a:noFill/>
        </p:spPr>
        <p:txBody>
          <a:bodyPr wrap="square" rtlCol="0">
            <a:spAutoFit/>
          </a:bodyPr>
          <a:lstStyle/>
          <a:p>
            <a:pPr marL="250825" indent="-250825">
              <a:spcBef>
                <a:spcPts val="0"/>
              </a:spcBef>
              <a:spcAft>
                <a:spcPts val="400"/>
              </a:spcAft>
              <a:buClr>
                <a:schemeClr val="bg1"/>
              </a:buClr>
              <a:buSzPct val="110000"/>
              <a:buFont typeface="Arial" panose="020B0604020202020204" pitchFamily="34" charset="0"/>
              <a:buChar char="•"/>
            </a:pPr>
            <a:r>
              <a:rPr lang="fr-FR" sz="1600" kern="0" dirty="0">
                <a:solidFill>
                  <a:srgbClr val="4D4D4D"/>
                </a:solidFill>
                <a:latin typeface="+mn-lt"/>
                <a:cs typeface="+mn-cs"/>
              </a:rPr>
              <a:t>Délai médian jusqu’à progression: 2,4 vs. 3,0 mois pour le </a:t>
            </a:r>
            <a:r>
              <a:rPr lang="fr-FR" sz="1600" kern="0" dirty="0" err="1">
                <a:solidFill>
                  <a:srgbClr val="4D4D4D"/>
                </a:solidFill>
                <a:latin typeface="+mn-lt"/>
                <a:cs typeface="+mn-cs"/>
              </a:rPr>
              <a:t>tivantinib</a:t>
            </a:r>
            <a:r>
              <a:rPr lang="fr-FR" sz="1600" kern="0" dirty="0">
                <a:solidFill>
                  <a:srgbClr val="4D4D4D"/>
                </a:solidFill>
                <a:latin typeface="+mn-lt"/>
                <a:cs typeface="+mn-cs"/>
              </a:rPr>
              <a:t> vs. placebo (HR 0,96 </a:t>
            </a:r>
            <a:br>
              <a:rPr lang="fr-FR" sz="1600" kern="0" dirty="0">
                <a:solidFill>
                  <a:srgbClr val="4D4D4D"/>
                </a:solidFill>
                <a:latin typeface="+mn-lt"/>
                <a:cs typeface="+mn-cs"/>
              </a:rPr>
            </a:br>
            <a:r>
              <a:rPr lang="fr-FR" sz="1600" kern="0" dirty="0">
                <a:solidFill>
                  <a:srgbClr val="4D4D4D"/>
                </a:solidFill>
                <a:latin typeface="+mn-lt"/>
                <a:cs typeface="+mn-cs"/>
              </a:rPr>
              <a:t>[IC95% 0,74 – 1,25]; p=0,76)</a:t>
            </a:r>
          </a:p>
          <a:p>
            <a:pPr marL="250825" indent="-250825">
              <a:spcBef>
                <a:spcPts val="0"/>
              </a:spcBef>
              <a:spcAft>
                <a:spcPts val="400"/>
              </a:spcAft>
              <a:buClr>
                <a:schemeClr val="bg1"/>
              </a:buClr>
              <a:buSzPct val="110000"/>
              <a:buFont typeface="Arial" panose="020B0604020202020204" pitchFamily="34" charset="0"/>
              <a:buChar char="•"/>
            </a:pPr>
            <a:r>
              <a:rPr lang="fr-FR" sz="1600" kern="0" dirty="0">
                <a:solidFill>
                  <a:srgbClr val="4D4D4D"/>
                </a:solidFill>
                <a:latin typeface="+mn-lt"/>
                <a:cs typeface="+mn-cs"/>
              </a:rPr>
              <a:t>TCM: 49,5% vs. 50% pour le </a:t>
            </a:r>
            <a:r>
              <a:rPr lang="fr-FR" sz="1600" kern="0" dirty="0" err="1">
                <a:solidFill>
                  <a:srgbClr val="4D4D4D"/>
                </a:solidFill>
                <a:latin typeface="+mn-lt"/>
                <a:cs typeface="+mn-cs"/>
              </a:rPr>
              <a:t>tivantinib</a:t>
            </a:r>
            <a:r>
              <a:rPr lang="fr-FR" sz="1600" kern="0" dirty="0">
                <a:solidFill>
                  <a:srgbClr val="4D4D4D"/>
                </a:solidFill>
                <a:latin typeface="+mn-lt"/>
                <a:cs typeface="+mn-cs"/>
              </a:rPr>
              <a:t> vs. placebo, sans réponse objective dans aucun des 2 bras</a:t>
            </a:r>
          </a:p>
        </p:txBody>
      </p:sp>
      <p:sp>
        <p:nvSpPr>
          <p:cNvPr id="3" name="Freeform 2"/>
          <p:cNvSpPr>
            <a:spLocks/>
          </p:cNvSpPr>
          <p:nvPr/>
        </p:nvSpPr>
        <p:spPr bwMode="auto">
          <a:xfrm>
            <a:off x="2145199" y="2352723"/>
            <a:ext cx="5149051" cy="1844252"/>
          </a:xfrm>
          <a:custGeom>
            <a:avLst/>
            <a:gdLst>
              <a:gd name="T0" fmla="*/ 287 w 406"/>
              <a:gd name="T1" fmla="*/ 144 h 144"/>
              <a:gd name="T2" fmla="*/ 238 w 406"/>
              <a:gd name="T3" fmla="*/ 142 h 144"/>
              <a:gd name="T4" fmla="*/ 204 w 406"/>
              <a:gd name="T5" fmla="*/ 141 h 144"/>
              <a:gd name="T6" fmla="*/ 191 w 406"/>
              <a:gd name="T7" fmla="*/ 140 h 144"/>
              <a:gd name="T8" fmla="*/ 141 w 406"/>
              <a:gd name="T9" fmla="*/ 138 h 144"/>
              <a:gd name="T10" fmla="*/ 137 w 406"/>
              <a:gd name="T11" fmla="*/ 135 h 144"/>
              <a:gd name="T12" fmla="*/ 135 w 406"/>
              <a:gd name="T13" fmla="*/ 134 h 144"/>
              <a:gd name="T14" fmla="*/ 134 w 406"/>
              <a:gd name="T15" fmla="*/ 132 h 144"/>
              <a:gd name="T16" fmla="*/ 132 w 406"/>
              <a:gd name="T17" fmla="*/ 129 h 144"/>
              <a:gd name="T18" fmla="*/ 104 w 406"/>
              <a:gd name="T19" fmla="*/ 127 h 144"/>
              <a:gd name="T20" fmla="*/ 103 w 406"/>
              <a:gd name="T21" fmla="*/ 125 h 144"/>
              <a:gd name="T22" fmla="*/ 102 w 406"/>
              <a:gd name="T23" fmla="*/ 117 h 144"/>
              <a:gd name="T24" fmla="*/ 95 w 406"/>
              <a:gd name="T25" fmla="*/ 114 h 144"/>
              <a:gd name="T26" fmla="*/ 91 w 406"/>
              <a:gd name="T27" fmla="*/ 111 h 144"/>
              <a:gd name="T28" fmla="*/ 83 w 406"/>
              <a:gd name="T29" fmla="*/ 106 h 144"/>
              <a:gd name="T30" fmla="*/ 74 w 406"/>
              <a:gd name="T31" fmla="*/ 105 h 144"/>
              <a:gd name="T32" fmla="*/ 73 w 406"/>
              <a:gd name="T33" fmla="*/ 103 h 144"/>
              <a:gd name="T34" fmla="*/ 69 w 406"/>
              <a:gd name="T35" fmla="*/ 103 h 144"/>
              <a:gd name="T36" fmla="*/ 69 w 406"/>
              <a:gd name="T37" fmla="*/ 90 h 144"/>
              <a:gd name="T38" fmla="*/ 67 w 406"/>
              <a:gd name="T39" fmla="*/ 85 h 144"/>
              <a:gd name="T40" fmla="*/ 64 w 406"/>
              <a:gd name="T41" fmla="*/ 82 h 144"/>
              <a:gd name="T42" fmla="*/ 59 w 406"/>
              <a:gd name="T43" fmla="*/ 81 h 144"/>
              <a:gd name="T44" fmla="*/ 55 w 406"/>
              <a:gd name="T45" fmla="*/ 79 h 144"/>
              <a:gd name="T46" fmla="*/ 50 w 406"/>
              <a:gd name="T47" fmla="*/ 77 h 144"/>
              <a:gd name="T48" fmla="*/ 47 w 406"/>
              <a:gd name="T49" fmla="*/ 76 h 144"/>
              <a:gd name="T50" fmla="*/ 45 w 406"/>
              <a:gd name="T51" fmla="*/ 74 h 144"/>
              <a:gd name="T52" fmla="*/ 38 w 406"/>
              <a:gd name="T53" fmla="*/ 65 h 144"/>
              <a:gd name="T54" fmla="*/ 36 w 406"/>
              <a:gd name="T55" fmla="*/ 32 h 144"/>
              <a:gd name="T56" fmla="*/ 34 w 406"/>
              <a:gd name="T57" fmla="*/ 26 h 144"/>
              <a:gd name="T58" fmla="*/ 31 w 406"/>
              <a:gd name="T59" fmla="*/ 18 h 144"/>
              <a:gd name="T60" fmla="*/ 30 w 406"/>
              <a:gd name="T61" fmla="*/ 14 h 144"/>
              <a:gd name="T62" fmla="*/ 28 w 406"/>
              <a:gd name="T63" fmla="*/ 11 h 144"/>
              <a:gd name="T64" fmla="*/ 24 w 406"/>
              <a:gd name="T65" fmla="*/ 9 h 144"/>
              <a:gd name="T66" fmla="*/ 21 w 406"/>
              <a:gd name="T67" fmla="*/ 7 h 144"/>
              <a:gd name="T68" fmla="*/ 18 w 406"/>
              <a:gd name="T69" fmla="*/ 4 h 144"/>
              <a:gd name="T70" fmla="*/ 15 w 406"/>
              <a:gd name="T71" fmla="*/ 2 h 144"/>
              <a:gd name="T72" fmla="*/ 10 w 406"/>
              <a:gd name="T7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144">
                <a:moveTo>
                  <a:pt x="406" y="144"/>
                </a:moveTo>
                <a:lnTo>
                  <a:pt x="287" y="144"/>
                </a:lnTo>
                <a:lnTo>
                  <a:pt x="287" y="142"/>
                </a:lnTo>
                <a:lnTo>
                  <a:pt x="238" y="142"/>
                </a:lnTo>
                <a:lnTo>
                  <a:pt x="238" y="141"/>
                </a:lnTo>
                <a:lnTo>
                  <a:pt x="204" y="141"/>
                </a:lnTo>
                <a:lnTo>
                  <a:pt x="204" y="140"/>
                </a:lnTo>
                <a:lnTo>
                  <a:pt x="191" y="140"/>
                </a:lnTo>
                <a:lnTo>
                  <a:pt x="191" y="138"/>
                </a:lnTo>
                <a:lnTo>
                  <a:pt x="141" y="138"/>
                </a:lnTo>
                <a:lnTo>
                  <a:pt x="141" y="135"/>
                </a:lnTo>
                <a:lnTo>
                  <a:pt x="137" y="135"/>
                </a:lnTo>
                <a:lnTo>
                  <a:pt x="137" y="134"/>
                </a:lnTo>
                <a:lnTo>
                  <a:pt x="135" y="134"/>
                </a:lnTo>
                <a:lnTo>
                  <a:pt x="135" y="132"/>
                </a:lnTo>
                <a:lnTo>
                  <a:pt x="134" y="132"/>
                </a:lnTo>
                <a:lnTo>
                  <a:pt x="134" y="129"/>
                </a:lnTo>
                <a:lnTo>
                  <a:pt x="132" y="129"/>
                </a:lnTo>
                <a:lnTo>
                  <a:pt x="132" y="127"/>
                </a:lnTo>
                <a:lnTo>
                  <a:pt x="104" y="127"/>
                </a:lnTo>
                <a:lnTo>
                  <a:pt x="104" y="125"/>
                </a:lnTo>
                <a:lnTo>
                  <a:pt x="103" y="125"/>
                </a:lnTo>
                <a:lnTo>
                  <a:pt x="103" y="117"/>
                </a:lnTo>
                <a:lnTo>
                  <a:pt x="102" y="117"/>
                </a:lnTo>
                <a:lnTo>
                  <a:pt x="102" y="114"/>
                </a:lnTo>
                <a:lnTo>
                  <a:pt x="95" y="114"/>
                </a:lnTo>
                <a:lnTo>
                  <a:pt x="95" y="111"/>
                </a:lnTo>
                <a:lnTo>
                  <a:pt x="91" y="111"/>
                </a:lnTo>
                <a:lnTo>
                  <a:pt x="83" y="111"/>
                </a:lnTo>
                <a:lnTo>
                  <a:pt x="83" y="106"/>
                </a:lnTo>
                <a:lnTo>
                  <a:pt x="74" y="106"/>
                </a:lnTo>
                <a:lnTo>
                  <a:pt x="74" y="105"/>
                </a:lnTo>
                <a:lnTo>
                  <a:pt x="73" y="105"/>
                </a:lnTo>
                <a:lnTo>
                  <a:pt x="73" y="103"/>
                </a:lnTo>
                <a:lnTo>
                  <a:pt x="71" y="103"/>
                </a:lnTo>
                <a:lnTo>
                  <a:pt x="69" y="103"/>
                </a:lnTo>
                <a:lnTo>
                  <a:pt x="69" y="97"/>
                </a:lnTo>
                <a:lnTo>
                  <a:pt x="69" y="90"/>
                </a:lnTo>
                <a:lnTo>
                  <a:pt x="67" y="90"/>
                </a:lnTo>
                <a:lnTo>
                  <a:pt x="67" y="85"/>
                </a:lnTo>
                <a:lnTo>
                  <a:pt x="64" y="85"/>
                </a:lnTo>
                <a:lnTo>
                  <a:pt x="64" y="82"/>
                </a:lnTo>
                <a:lnTo>
                  <a:pt x="59" y="82"/>
                </a:lnTo>
                <a:lnTo>
                  <a:pt x="59" y="81"/>
                </a:lnTo>
                <a:lnTo>
                  <a:pt x="55" y="81"/>
                </a:lnTo>
                <a:lnTo>
                  <a:pt x="55" y="79"/>
                </a:lnTo>
                <a:lnTo>
                  <a:pt x="50" y="79"/>
                </a:lnTo>
                <a:lnTo>
                  <a:pt x="50" y="77"/>
                </a:lnTo>
                <a:lnTo>
                  <a:pt x="47" y="77"/>
                </a:lnTo>
                <a:lnTo>
                  <a:pt x="47" y="76"/>
                </a:lnTo>
                <a:lnTo>
                  <a:pt x="45" y="76"/>
                </a:lnTo>
                <a:lnTo>
                  <a:pt x="45" y="74"/>
                </a:lnTo>
                <a:lnTo>
                  <a:pt x="38" y="74"/>
                </a:lnTo>
                <a:lnTo>
                  <a:pt x="38" y="65"/>
                </a:lnTo>
                <a:lnTo>
                  <a:pt x="36" y="65"/>
                </a:lnTo>
                <a:lnTo>
                  <a:pt x="36" y="32"/>
                </a:lnTo>
                <a:lnTo>
                  <a:pt x="34" y="32"/>
                </a:lnTo>
                <a:lnTo>
                  <a:pt x="34" y="26"/>
                </a:lnTo>
                <a:lnTo>
                  <a:pt x="31" y="26"/>
                </a:lnTo>
                <a:lnTo>
                  <a:pt x="31" y="18"/>
                </a:lnTo>
                <a:lnTo>
                  <a:pt x="30" y="18"/>
                </a:lnTo>
                <a:lnTo>
                  <a:pt x="30" y="14"/>
                </a:lnTo>
                <a:lnTo>
                  <a:pt x="28" y="14"/>
                </a:lnTo>
                <a:lnTo>
                  <a:pt x="28" y="11"/>
                </a:lnTo>
                <a:lnTo>
                  <a:pt x="24" y="11"/>
                </a:lnTo>
                <a:lnTo>
                  <a:pt x="24" y="9"/>
                </a:lnTo>
                <a:lnTo>
                  <a:pt x="21" y="9"/>
                </a:lnTo>
                <a:lnTo>
                  <a:pt x="21" y="7"/>
                </a:lnTo>
                <a:lnTo>
                  <a:pt x="18" y="7"/>
                </a:lnTo>
                <a:lnTo>
                  <a:pt x="18" y="4"/>
                </a:lnTo>
                <a:lnTo>
                  <a:pt x="15" y="4"/>
                </a:lnTo>
                <a:lnTo>
                  <a:pt x="15" y="2"/>
                </a:lnTo>
                <a:lnTo>
                  <a:pt x="10" y="2"/>
                </a:lnTo>
                <a:lnTo>
                  <a:pt x="10"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Isosceles Triangle 135"/>
          <p:cNvSpPr/>
          <p:nvPr/>
        </p:nvSpPr>
        <p:spPr>
          <a:xfrm>
            <a:off x="7235907" y="4145016"/>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reeform 3"/>
          <p:cNvSpPr>
            <a:spLocks/>
          </p:cNvSpPr>
          <p:nvPr/>
        </p:nvSpPr>
        <p:spPr bwMode="auto">
          <a:xfrm>
            <a:off x="2145199" y="2361776"/>
            <a:ext cx="4688604" cy="1836000"/>
          </a:xfrm>
          <a:custGeom>
            <a:avLst/>
            <a:gdLst>
              <a:gd name="T0" fmla="*/ 287 w 369"/>
              <a:gd name="T1" fmla="*/ 144 h 144"/>
              <a:gd name="T2" fmla="*/ 236 w 369"/>
              <a:gd name="T3" fmla="*/ 142 h 144"/>
              <a:gd name="T4" fmla="*/ 220 w 369"/>
              <a:gd name="T5" fmla="*/ 140 h 144"/>
              <a:gd name="T6" fmla="*/ 202 w 369"/>
              <a:gd name="T7" fmla="*/ 138 h 144"/>
              <a:gd name="T8" fmla="*/ 178 w 369"/>
              <a:gd name="T9" fmla="*/ 137 h 144"/>
              <a:gd name="T10" fmla="*/ 171 w 369"/>
              <a:gd name="T11" fmla="*/ 136 h 144"/>
              <a:gd name="T12" fmla="*/ 170 w 369"/>
              <a:gd name="T13" fmla="*/ 134 h 144"/>
              <a:gd name="T14" fmla="*/ 158 w 369"/>
              <a:gd name="T15" fmla="*/ 133 h 144"/>
              <a:gd name="T16" fmla="*/ 154 w 369"/>
              <a:gd name="T17" fmla="*/ 131 h 144"/>
              <a:gd name="T18" fmla="*/ 140 w 369"/>
              <a:gd name="T19" fmla="*/ 130 h 144"/>
              <a:gd name="T20" fmla="*/ 135 w 369"/>
              <a:gd name="T21" fmla="*/ 128 h 144"/>
              <a:gd name="T22" fmla="*/ 119 w 369"/>
              <a:gd name="T23" fmla="*/ 125 h 144"/>
              <a:gd name="T24" fmla="*/ 105 w 369"/>
              <a:gd name="T25" fmla="*/ 124 h 144"/>
              <a:gd name="T26" fmla="*/ 102 w 369"/>
              <a:gd name="T27" fmla="*/ 117 h 144"/>
              <a:gd name="T28" fmla="*/ 101 w 369"/>
              <a:gd name="T29" fmla="*/ 112 h 144"/>
              <a:gd name="T30" fmla="*/ 93 w 369"/>
              <a:gd name="T31" fmla="*/ 110 h 144"/>
              <a:gd name="T32" fmla="*/ 87 w 369"/>
              <a:gd name="T33" fmla="*/ 108 h 144"/>
              <a:gd name="T34" fmla="*/ 84 w 369"/>
              <a:gd name="T35" fmla="*/ 107 h 144"/>
              <a:gd name="T36" fmla="*/ 80 w 369"/>
              <a:gd name="T37" fmla="*/ 105 h 144"/>
              <a:gd name="T38" fmla="*/ 72 w 369"/>
              <a:gd name="T39" fmla="*/ 102 h 144"/>
              <a:gd name="T40" fmla="*/ 69 w 369"/>
              <a:gd name="T41" fmla="*/ 96 h 144"/>
              <a:gd name="T42" fmla="*/ 67 w 369"/>
              <a:gd name="T43" fmla="*/ 89 h 144"/>
              <a:gd name="T44" fmla="*/ 63 w 369"/>
              <a:gd name="T45" fmla="*/ 87 h 144"/>
              <a:gd name="T46" fmla="*/ 58 w 369"/>
              <a:gd name="T47" fmla="*/ 84 h 144"/>
              <a:gd name="T48" fmla="*/ 57 w 369"/>
              <a:gd name="T49" fmla="*/ 82 h 144"/>
              <a:gd name="T50" fmla="*/ 55 w 369"/>
              <a:gd name="T51" fmla="*/ 80 h 144"/>
              <a:gd name="T52" fmla="*/ 51 w 369"/>
              <a:gd name="T53" fmla="*/ 79 h 144"/>
              <a:gd name="T54" fmla="*/ 47 w 369"/>
              <a:gd name="T55" fmla="*/ 76 h 144"/>
              <a:gd name="T56" fmla="*/ 44 w 369"/>
              <a:gd name="T57" fmla="*/ 74 h 144"/>
              <a:gd name="T58" fmla="*/ 41 w 369"/>
              <a:gd name="T59" fmla="*/ 73 h 144"/>
              <a:gd name="T60" fmla="*/ 37 w 369"/>
              <a:gd name="T61" fmla="*/ 68 h 144"/>
              <a:gd name="T62" fmla="*/ 36 w 369"/>
              <a:gd name="T63" fmla="*/ 55 h 144"/>
              <a:gd name="T64" fmla="*/ 34 w 369"/>
              <a:gd name="T65" fmla="*/ 29 h 144"/>
              <a:gd name="T66" fmla="*/ 32 w 369"/>
              <a:gd name="T67" fmla="*/ 23 h 144"/>
              <a:gd name="T68" fmla="*/ 30 w 369"/>
              <a:gd name="T69" fmla="*/ 17 h 144"/>
              <a:gd name="T70" fmla="*/ 28 w 369"/>
              <a:gd name="T71" fmla="*/ 15 h 144"/>
              <a:gd name="T72" fmla="*/ 25 w 369"/>
              <a:gd name="T73" fmla="*/ 12 h 144"/>
              <a:gd name="T74" fmla="*/ 23 w 369"/>
              <a:gd name="T75" fmla="*/ 10 h 144"/>
              <a:gd name="T76" fmla="*/ 21 w 369"/>
              <a:gd name="T77" fmla="*/ 7 h 144"/>
              <a:gd name="T78" fmla="*/ 18 w 369"/>
              <a:gd name="T79" fmla="*/ 5 h 144"/>
              <a:gd name="T80" fmla="*/ 13 w 369"/>
              <a:gd name="T81" fmla="*/ 4 h 144"/>
              <a:gd name="T82" fmla="*/ 9 w 369"/>
              <a:gd name="T83" fmla="*/ 2 h 144"/>
              <a:gd name="T84" fmla="*/ 0 w 369"/>
              <a:gd name="T8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9" h="144">
                <a:moveTo>
                  <a:pt x="369" y="144"/>
                </a:moveTo>
                <a:lnTo>
                  <a:pt x="287" y="144"/>
                </a:lnTo>
                <a:lnTo>
                  <a:pt x="287" y="142"/>
                </a:lnTo>
                <a:lnTo>
                  <a:pt x="236" y="142"/>
                </a:lnTo>
                <a:lnTo>
                  <a:pt x="236" y="140"/>
                </a:lnTo>
                <a:lnTo>
                  <a:pt x="220" y="140"/>
                </a:lnTo>
                <a:lnTo>
                  <a:pt x="220" y="138"/>
                </a:lnTo>
                <a:lnTo>
                  <a:pt x="202" y="138"/>
                </a:lnTo>
                <a:lnTo>
                  <a:pt x="178" y="138"/>
                </a:lnTo>
                <a:lnTo>
                  <a:pt x="178" y="137"/>
                </a:lnTo>
                <a:lnTo>
                  <a:pt x="171" y="137"/>
                </a:lnTo>
                <a:lnTo>
                  <a:pt x="171" y="136"/>
                </a:lnTo>
                <a:lnTo>
                  <a:pt x="170" y="136"/>
                </a:lnTo>
                <a:lnTo>
                  <a:pt x="170" y="134"/>
                </a:lnTo>
                <a:lnTo>
                  <a:pt x="158" y="134"/>
                </a:lnTo>
                <a:lnTo>
                  <a:pt x="158" y="133"/>
                </a:lnTo>
                <a:lnTo>
                  <a:pt x="154" y="133"/>
                </a:lnTo>
                <a:lnTo>
                  <a:pt x="154" y="131"/>
                </a:lnTo>
                <a:lnTo>
                  <a:pt x="140" y="131"/>
                </a:lnTo>
                <a:lnTo>
                  <a:pt x="140" y="130"/>
                </a:lnTo>
                <a:lnTo>
                  <a:pt x="135" y="130"/>
                </a:lnTo>
                <a:lnTo>
                  <a:pt x="135" y="128"/>
                </a:lnTo>
                <a:lnTo>
                  <a:pt x="119" y="128"/>
                </a:lnTo>
                <a:lnTo>
                  <a:pt x="119" y="125"/>
                </a:lnTo>
                <a:lnTo>
                  <a:pt x="105" y="125"/>
                </a:lnTo>
                <a:lnTo>
                  <a:pt x="105" y="124"/>
                </a:lnTo>
                <a:lnTo>
                  <a:pt x="102" y="124"/>
                </a:lnTo>
                <a:lnTo>
                  <a:pt x="102" y="117"/>
                </a:lnTo>
                <a:lnTo>
                  <a:pt x="101" y="117"/>
                </a:lnTo>
                <a:lnTo>
                  <a:pt x="101" y="112"/>
                </a:lnTo>
                <a:lnTo>
                  <a:pt x="93" y="112"/>
                </a:lnTo>
                <a:lnTo>
                  <a:pt x="93" y="110"/>
                </a:lnTo>
                <a:lnTo>
                  <a:pt x="87" y="110"/>
                </a:lnTo>
                <a:lnTo>
                  <a:pt x="87" y="108"/>
                </a:lnTo>
                <a:lnTo>
                  <a:pt x="84" y="108"/>
                </a:lnTo>
                <a:lnTo>
                  <a:pt x="84" y="107"/>
                </a:lnTo>
                <a:lnTo>
                  <a:pt x="80" y="107"/>
                </a:lnTo>
                <a:lnTo>
                  <a:pt x="80" y="105"/>
                </a:lnTo>
                <a:lnTo>
                  <a:pt x="72" y="105"/>
                </a:lnTo>
                <a:lnTo>
                  <a:pt x="72" y="102"/>
                </a:lnTo>
                <a:lnTo>
                  <a:pt x="69" y="102"/>
                </a:lnTo>
                <a:lnTo>
                  <a:pt x="69" y="96"/>
                </a:lnTo>
                <a:lnTo>
                  <a:pt x="67" y="96"/>
                </a:lnTo>
                <a:lnTo>
                  <a:pt x="67" y="89"/>
                </a:lnTo>
                <a:lnTo>
                  <a:pt x="63" y="89"/>
                </a:lnTo>
                <a:lnTo>
                  <a:pt x="63" y="87"/>
                </a:lnTo>
                <a:lnTo>
                  <a:pt x="58" y="87"/>
                </a:lnTo>
                <a:lnTo>
                  <a:pt x="58" y="84"/>
                </a:lnTo>
                <a:lnTo>
                  <a:pt x="57" y="84"/>
                </a:lnTo>
                <a:lnTo>
                  <a:pt x="57" y="82"/>
                </a:lnTo>
                <a:lnTo>
                  <a:pt x="55" y="82"/>
                </a:lnTo>
                <a:lnTo>
                  <a:pt x="55" y="80"/>
                </a:lnTo>
                <a:lnTo>
                  <a:pt x="51" y="80"/>
                </a:lnTo>
                <a:lnTo>
                  <a:pt x="51" y="79"/>
                </a:lnTo>
                <a:lnTo>
                  <a:pt x="47" y="79"/>
                </a:lnTo>
                <a:lnTo>
                  <a:pt x="47" y="76"/>
                </a:lnTo>
                <a:lnTo>
                  <a:pt x="44" y="76"/>
                </a:lnTo>
                <a:lnTo>
                  <a:pt x="44" y="74"/>
                </a:lnTo>
                <a:lnTo>
                  <a:pt x="41" y="74"/>
                </a:lnTo>
                <a:lnTo>
                  <a:pt x="41" y="73"/>
                </a:lnTo>
                <a:lnTo>
                  <a:pt x="37" y="73"/>
                </a:lnTo>
                <a:lnTo>
                  <a:pt x="37" y="68"/>
                </a:lnTo>
                <a:lnTo>
                  <a:pt x="36" y="68"/>
                </a:lnTo>
                <a:lnTo>
                  <a:pt x="36" y="55"/>
                </a:lnTo>
                <a:lnTo>
                  <a:pt x="34" y="55"/>
                </a:lnTo>
                <a:lnTo>
                  <a:pt x="34" y="29"/>
                </a:lnTo>
                <a:lnTo>
                  <a:pt x="32" y="29"/>
                </a:lnTo>
                <a:lnTo>
                  <a:pt x="32" y="23"/>
                </a:lnTo>
                <a:lnTo>
                  <a:pt x="32" y="17"/>
                </a:lnTo>
                <a:lnTo>
                  <a:pt x="30" y="17"/>
                </a:lnTo>
                <a:lnTo>
                  <a:pt x="30" y="15"/>
                </a:lnTo>
                <a:lnTo>
                  <a:pt x="28" y="15"/>
                </a:lnTo>
                <a:lnTo>
                  <a:pt x="28" y="12"/>
                </a:lnTo>
                <a:lnTo>
                  <a:pt x="25" y="12"/>
                </a:lnTo>
                <a:lnTo>
                  <a:pt x="25" y="10"/>
                </a:lnTo>
                <a:cubicBezTo>
                  <a:pt x="25" y="10"/>
                  <a:pt x="23" y="11"/>
                  <a:pt x="23" y="10"/>
                </a:cubicBezTo>
                <a:cubicBezTo>
                  <a:pt x="23" y="9"/>
                  <a:pt x="23" y="7"/>
                  <a:pt x="23" y="7"/>
                </a:cubicBezTo>
                <a:lnTo>
                  <a:pt x="21" y="7"/>
                </a:lnTo>
                <a:lnTo>
                  <a:pt x="21" y="5"/>
                </a:lnTo>
                <a:lnTo>
                  <a:pt x="18" y="5"/>
                </a:lnTo>
                <a:lnTo>
                  <a:pt x="18" y="4"/>
                </a:lnTo>
                <a:lnTo>
                  <a:pt x="13" y="4"/>
                </a:lnTo>
                <a:lnTo>
                  <a:pt x="13" y="2"/>
                </a:lnTo>
                <a:lnTo>
                  <a:pt x="9" y="2"/>
                </a:lnTo>
                <a:lnTo>
                  <a:pt x="9"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Oval 106"/>
          <p:cNvSpPr/>
          <p:nvPr/>
        </p:nvSpPr>
        <p:spPr>
          <a:xfrm>
            <a:off x="6787147" y="413116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1" name="Oval 120"/>
          <p:cNvSpPr/>
          <p:nvPr/>
        </p:nvSpPr>
        <p:spPr>
          <a:xfrm>
            <a:off x="2511727" y="280998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5" name="Oval 124"/>
          <p:cNvSpPr/>
          <p:nvPr/>
        </p:nvSpPr>
        <p:spPr>
          <a:xfrm>
            <a:off x="3154602" y="368214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3" name="Oval 122"/>
          <p:cNvSpPr/>
          <p:nvPr/>
        </p:nvSpPr>
        <p:spPr>
          <a:xfrm>
            <a:off x="2927119" y="350289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2" name="Oval 121"/>
          <p:cNvSpPr/>
          <p:nvPr/>
        </p:nvSpPr>
        <p:spPr>
          <a:xfrm>
            <a:off x="2722978" y="330936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7" name="Oval 116"/>
          <p:cNvSpPr/>
          <p:nvPr/>
        </p:nvSpPr>
        <p:spPr>
          <a:xfrm>
            <a:off x="3793784" y="393658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4" name="TextBox 83"/>
          <p:cNvSpPr txBox="1"/>
          <p:nvPr/>
        </p:nvSpPr>
        <p:spPr>
          <a:xfrm>
            <a:off x="1257299" y="1473636"/>
            <a:ext cx="6629400" cy="338554"/>
          </a:xfrm>
          <a:prstGeom prst="rect">
            <a:avLst/>
          </a:prstGeom>
          <a:noFill/>
        </p:spPr>
        <p:txBody>
          <a:bodyPr wrap="square" rtlCol="0">
            <a:spAutoFit/>
          </a:bodyPr>
          <a:lstStyle/>
          <a:p>
            <a:pPr algn="ctr"/>
            <a:r>
              <a:rPr lang="fr-FR" sz="1600" b="1" smtClean="0"/>
              <a:t>SSP</a:t>
            </a:r>
            <a:endParaRPr lang="fr-FR" sz="1600" b="1"/>
          </a:p>
        </p:txBody>
      </p:sp>
    </p:spTree>
    <p:custDataLst>
      <p:tags r:id="rId1"/>
    </p:custDataLst>
    <p:extLst>
      <p:ext uri="{BB962C8B-B14F-4D97-AF65-F5344CB8AC3E}">
        <p14:creationId xmlns:p14="http://schemas.microsoft.com/office/powerpoint/2010/main" val="4122806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4000</a:t>
            </a:r>
            <a:r>
              <a:rPr lang="en-GB" sz="1800" dirty="0" smtClean="0"/>
              <a:t>: </a:t>
            </a:r>
            <a:r>
              <a:rPr lang="fr-FR" sz="1800" dirty="0" err="1"/>
              <a:t>Tivantinib</a:t>
            </a:r>
            <a:r>
              <a:rPr lang="fr-FR" sz="1800" dirty="0"/>
              <a:t> (ARQ 197) vs placebo en 2</a:t>
            </a:r>
            <a:r>
              <a:rPr lang="fr-FR" sz="1800" baseline="30000" dirty="0"/>
              <a:t>e</a:t>
            </a:r>
            <a:r>
              <a:rPr lang="fr-FR" sz="1800" dirty="0"/>
              <a:t> ligne chez les patients ayant un carcinome hépatocellulaire avec expression de MET élevée: résultats de l’étude de </a:t>
            </a:r>
            <a:r>
              <a:rPr lang="fr-FR" sz="1800" dirty="0" smtClean="0"/>
              <a:t>phase </a:t>
            </a:r>
            <a:r>
              <a:rPr lang="fr-FR" sz="1800" dirty="0"/>
              <a:t>III METIV-HCC – </a:t>
            </a:r>
            <a:r>
              <a:rPr lang="fr-FR" sz="1800" dirty="0" err="1"/>
              <a:t>Rimassa</a:t>
            </a:r>
            <a:r>
              <a:rPr lang="fr-FR" sz="1800" dirty="0"/>
              <a:t> L, et al</a:t>
            </a:r>
            <a:endParaRPr lang="en-GB" sz="1800" dirty="0"/>
          </a:p>
        </p:txBody>
      </p:sp>
      <p:sp>
        <p:nvSpPr>
          <p:cNvPr id="15" name="Text Placeholder 14"/>
          <p:cNvSpPr>
            <a:spLocks noGrp="1"/>
          </p:cNvSpPr>
          <p:nvPr>
            <p:ph type="body" sz="quarter" idx="11"/>
          </p:nvPr>
        </p:nvSpPr>
        <p:spPr/>
        <p:txBody>
          <a:bodyPr/>
          <a:lstStyle/>
          <a:p>
            <a:r>
              <a:rPr lang="en-GB" dirty="0" err="1" smtClean="0"/>
              <a:t>Rimassa</a:t>
            </a:r>
            <a:r>
              <a:rPr lang="en-GB" dirty="0" smtClean="0"/>
              <a:t> L, et al. J </a:t>
            </a:r>
            <a:r>
              <a:rPr lang="en-GB" dirty="0" err="1" smtClean="0"/>
              <a:t>Clin</a:t>
            </a:r>
            <a:r>
              <a:rPr lang="en-GB" dirty="0" smtClean="0"/>
              <a:t> </a:t>
            </a:r>
            <a:r>
              <a:rPr lang="en-GB" dirty="0" err="1" smtClean="0"/>
              <a:t>Oncol</a:t>
            </a:r>
            <a:r>
              <a:rPr lang="en-GB" dirty="0" smtClean="0"/>
              <a:t> 2017;35(</a:t>
            </a:r>
            <a:r>
              <a:rPr lang="en-GB" dirty="0" err="1" smtClean="0"/>
              <a:t>Suppl</a:t>
            </a:r>
            <a:r>
              <a:rPr lang="en-GB" dirty="0" smtClean="0"/>
              <a:t>):</a:t>
            </a:r>
            <a:r>
              <a:rPr lang="en-GB" dirty="0" err="1" smtClean="0"/>
              <a:t>Abstr</a:t>
            </a:r>
            <a:r>
              <a:rPr lang="en-GB" dirty="0" smtClean="0"/>
              <a:t> 4000</a:t>
            </a:r>
            <a:endParaRPr lang="en-GB" dirty="0"/>
          </a:p>
        </p:txBody>
      </p:sp>
      <p:graphicFrame>
        <p:nvGraphicFramePr>
          <p:cNvPr id="12" name="Group 88"/>
          <p:cNvGraphicFramePr>
            <a:graphicFrameLocks noGrp="1"/>
          </p:cNvGraphicFramePr>
          <p:nvPr>
            <p:extLst>
              <p:ext uri="{D42A27DB-BD31-4B8C-83A1-F6EECF244321}">
                <p14:modId xmlns:p14="http://schemas.microsoft.com/office/powerpoint/2010/main" val="98861035"/>
              </p:ext>
            </p:extLst>
          </p:nvPr>
        </p:nvGraphicFramePr>
        <p:xfrm>
          <a:off x="369888" y="1600200"/>
          <a:ext cx="8408989" cy="4424294"/>
        </p:xfrm>
        <a:graphic>
          <a:graphicData uri="http://schemas.openxmlformats.org/drawingml/2006/table">
            <a:tbl>
              <a:tblPr firstRow="1" bandRow="1">
                <a:tableStyleId>{69012ECD-51FC-41F1-AA8D-1B2483CD663E}</a:tableStyleId>
              </a:tblPr>
              <a:tblGrid>
                <a:gridCol w="1931185">
                  <a:extLst>
                    <a:ext uri="{9D8B030D-6E8A-4147-A177-3AD203B41FA5}">
                      <a16:colId xmlns="" xmlns:a16="http://schemas.microsoft.com/office/drawing/2014/main" val="20000"/>
                    </a:ext>
                  </a:extLst>
                </a:gridCol>
                <a:gridCol w="1619451"/>
                <a:gridCol w="1619451">
                  <a:extLst>
                    <a:ext uri="{9D8B030D-6E8A-4147-A177-3AD203B41FA5}">
                      <a16:colId xmlns="" xmlns:a16="http://schemas.microsoft.com/office/drawing/2014/main" val="20002"/>
                    </a:ext>
                  </a:extLst>
                </a:gridCol>
                <a:gridCol w="1619451">
                  <a:extLst>
                    <a:ext uri="{9D8B030D-6E8A-4147-A177-3AD203B41FA5}">
                      <a16:colId xmlns="" xmlns:a16="http://schemas.microsoft.com/office/drawing/2014/main" val="20003"/>
                    </a:ext>
                  </a:extLst>
                </a:gridCol>
                <a:gridCol w="1619451"/>
              </a:tblGrid>
              <a:tr h="29559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mn-lt"/>
                          <a:cs typeface="Arial" charset="0"/>
                        </a:rPr>
                        <a:t>EIs</a:t>
                      </a:r>
                      <a:r>
                        <a:rPr kumimoji="0" lang="fr-FR" sz="1400" b="1" i="0" u="none" strike="noStrike" cap="none" normalizeH="0" baseline="0" noProof="0" dirty="0" smtClean="0">
                          <a:ln>
                            <a:noFill/>
                          </a:ln>
                          <a:solidFill>
                            <a:schemeClr val="tx2"/>
                          </a:solidFill>
                          <a:effectLst/>
                          <a:latin typeface="+mn-lt"/>
                          <a:cs typeface="Arial" charset="0"/>
                        </a:rPr>
                        <a:t> (&gt;15%), </a:t>
                      </a:r>
                      <a:br>
                        <a:rPr kumimoji="0" lang="fr-FR" sz="1400" b="1" i="0" u="none" strike="noStrike" cap="none" normalizeH="0" baseline="0" noProof="0" dirty="0" smtClean="0">
                          <a:ln>
                            <a:noFill/>
                          </a:ln>
                          <a:solidFill>
                            <a:schemeClr val="tx2"/>
                          </a:solidFill>
                          <a:effectLst/>
                          <a:latin typeface="+mn-lt"/>
                          <a:cs typeface="Arial" charset="0"/>
                        </a:rPr>
                      </a:br>
                      <a:r>
                        <a:rPr kumimoji="0" lang="fr-FR" sz="1400" b="1" i="0" u="none" strike="noStrike" cap="none" normalizeH="0" baseline="0" noProof="0" dirty="0" smtClean="0">
                          <a:ln>
                            <a:noFill/>
                          </a:ln>
                          <a:solidFill>
                            <a:schemeClr val="tx2"/>
                          </a:solidFill>
                          <a:effectLst/>
                          <a:latin typeface="+mn-lt"/>
                          <a:cs typeface="Arial" charset="0"/>
                        </a:rPr>
                        <a:t>n (%)</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err="1" smtClean="0">
                          <a:ln>
                            <a:noFill/>
                          </a:ln>
                          <a:solidFill>
                            <a:schemeClr val="tx2"/>
                          </a:solidFill>
                          <a:effectLst/>
                          <a:latin typeface="+mn-lt"/>
                        </a:rPr>
                        <a:t>Tivantinib</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latin typeface="+mn-lt"/>
                        </a:rPr>
                        <a:t>Placebo</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9559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Tous grades</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Grade ≥3</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Tous grades</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Grade ≥3</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smtClean="0">
                          <a:ln>
                            <a:noFill/>
                          </a:ln>
                          <a:effectLst/>
                          <a:latin typeface="+mn-lt"/>
                        </a:rPr>
                        <a:t>Douleur abdominale</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69 (30,7)</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9 (4,0)</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44 (38,6)</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5 (4,4)</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mn-cs"/>
                        </a:rPr>
                        <a:t>Fatigue</a:t>
                      </a:r>
                      <a:endParaRPr kumimoji="0" lang="fr-FR" sz="12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58 (25,8)</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3 (1,3)</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31 (27,2)</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smtClean="0">
                          <a:ln>
                            <a:noFill/>
                          </a:ln>
                          <a:solidFill>
                            <a:schemeClr val="tx1"/>
                          </a:solidFill>
                          <a:effectLst/>
                          <a:latin typeface="+mn-lt"/>
                          <a:cs typeface="Arial" charset="0"/>
                        </a:rPr>
                        <a:t>5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Asthénie</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48 (21,3)</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7 (3,1)</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25 (21,9)</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 (1,8)</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Ascite</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46 (20,4)</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16 (7,1)</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24 (21,1)</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9 (7,9)</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mn-cs"/>
                        </a:rPr>
                        <a:t>Diminution appétit</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36 (16,0)</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 (0,9)</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21 (18,4)</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3 (0,6)</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Prurit</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24 (10,7)</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3 (1,3)</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21 (18,4)</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0 (0)</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err="1" smtClean="0">
                          <a:ln>
                            <a:noFill/>
                          </a:ln>
                          <a:solidFill>
                            <a:schemeClr val="tx1"/>
                          </a:solidFill>
                          <a:effectLst/>
                          <a:latin typeface="+mn-lt"/>
                          <a:cs typeface="Arial" charset="0"/>
                        </a:rPr>
                        <a:t>Oedèmes</a:t>
                      </a:r>
                      <a:r>
                        <a:rPr kumimoji="0" lang="fr-FR" sz="1200" b="0" i="0" u="none" strike="noStrike" cap="none" normalizeH="0" baseline="0" noProof="0" dirty="0" smtClean="0">
                          <a:ln>
                            <a:noFill/>
                          </a:ln>
                          <a:solidFill>
                            <a:schemeClr val="tx1"/>
                          </a:solidFill>
                          <a:effectLst/>
                          <a:latin typeface="+mn-lt"/>
                          <a:cs typeface="Arial" charset="0"/>
                        </a:rPr>
                        <a:t> périphériques</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54 (24,0)</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 (0,4)</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19 (16,7)</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0 (0)</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Anémie</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42 (18,7)</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11 (4,9)</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17 (14,9)</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7 (6,1)</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Diarrhée</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50 (22,2)</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4 (1,8)</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17 (14,9)</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 (1,8)</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Nausées</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50 (22,2)</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 (0,4)</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13 (11,4)</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 (0,9)</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gridSpan="5">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Autres </a:t>
                      </a:r>
                      <a:r>
                        <a:rPr kumimoji="0" lang="fr-FR" sz="1200" b="0" i="0" u="none" strike="noStrike" cap="none" normalizeH="0" baseline="0" noProof="0" dirty="0" err="1" smtClean="0">
                          <a:ln>
                            <a:noFill/>
                          </a:ln>
                          <a:solidFill>
                            <a:schemeClr val="tx1"/>
                          </a:solidFill>
                          <a:effectLst/>
                          <a:latin typeface="+mn-lt"/>
                          <a:cs typeface="Arial" charset="0"/>
                        </a:rPr>
                        <a:t>EIs</a:t>
                      </a:r>
                      <a:r>
                        <a:rPr kumimoji="0" lang="fr-FR" sz="1200" b="0" i="0" u="none" strike="noStrike" cap="none" normalizeH="0" baseline="0" noProof="0" dirty="0" smtClean="0">
                          <a:ln>
                            <a:noFill/>
                          </a:ln>
                          <a:solidFill>
                            <a:schemeClr val="tx1"/>
                          </a:solidFill>
                          <a:effectLst/>
                          <a:latin typeface="+mn-lt"/>
                          <a:cs typeface="Arial" charset="0"/>
                        </a:rPr>
                        <a:t> d’intérêt</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Neutropénie</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28 (12,4)</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9 (4,0)</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5 (4,4)</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 (0,9)</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Bradycardie</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31 (13,8)</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1 (0,4)</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0 (0)</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0 (0)</a:t>
                      </a:r>
                      <a:endParaRPr kumimoji="0" lang="fr-FR"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6" name="Content Placeholder 2"/>
          <p:cNvSpPr>
            <a:spLocks noGrp="1"/>
          </p:cNvSpPr>
          <p:nvPr>
            <p:ph idx="1"/>
          </p:nvPr>
        </p:nvSpPr>
        <p:spPr>
          <a:xfrm>
            <a:off x="365124" y="1254035"/>
            <a:ext cx="8413751" cy="498565"/>
          </a:xfrm>
        </p:spPr>
        <p:txBody>
          <a:bodyPr/>
          <a:lstStyle/>
          <a:p>
            <a:pPr marL="0" indent="0">
              <a:buNone/>
            </a:pPr>
            <a:r>
              <a:rPr lang="en-GB" b="1" dirty="0" err="1" smtClean="0"/>
              <a:t>Résultats</a:t>
            </a:r>
            <a:r>
              <a:rPr lang="en-GB" b="1" dirty="0" smtClean="0"/>
              <a:t> </a:t>
            </a:r>
            <a:endParaRPr lang="en-GB" b="1" dirty="0"/>
          </a:p>
        </p:txBody>
      </p:sp>
    </p:spTree>
    <p:custDataLst>
      <p:tags r:id="rId1"/>
    </p:custDataLst>
    <p:extLst>
      <p:ext uri="{BB962C8B-B14F-4D97-AF65-F5344CB8AC3E}">
        <p14:creationId xmlns:p14="http://schemas.microsoft.com/office/powerpoint/2010/main" val="3376583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4000: </a:t>
            </a:r>
            <a:r>
              <a:rPr lang="fr-FR" sz="1800" dirty="0" err="1" smtClean="0"/>
              <a:t>Tivantinib</a:t>
            </a:r>
            <a:r>
              <a:rPr lang="fr-FR" sz="1800" dirty="0" smtClean="0"/>
              <a:t> (ARQ 197) vs placebo en 2e ligne chez les patients ayant un carcinome hépatocellulaire avec expression de MET élevée: résultats de l’étude de phase III METIV-HCC – </a:t>
            </a:r>
            <a:r>
              <a:rPr lang="fr-FR" sz="1800" dirty="0" err="1" smtClean="0"/>
              <a:t>Rimassa</a:t>
            </a:r>
            <a:r>
              <a:rPr lang="fr-FR" sz="1800" dirty="0" smtClean="0"/>
              <a:t> L,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Chez ces patients ayant un CHC avec expression de MET élevée, ayant progressé sous ou étant intolérant au </a:t>
            </a:r>
            <a:r>
              <a:rPr lang="fr-FR" b="1" dirty="0" err="1" smtClean="0"/>
              <a:t>sorafenib</a:t>
            </a:r>
            <a:r>
              <a:rPr lang="fr-FR" b="1" dirty="0" smtClean="0"/>
              <a:t>, le </a:t>
            </a:r>
            <a:r>
              <a:rPr lang="fr-FR" b="1" dirty="0" err="1" smtClean="0"/>
              <a:t>tivantinib</a:t>
            </a:r>
            <a:r>
              <a:rPr lang="fr-FR" b="1" dirty="0" smtClean="0"/>
              <a:t> 120 mg 2x/jour n’a pas amélioré la SG ni la SSP </a:t>
            </a:r>
          </a:p>
          <a:p>
            <a:r>
              <a:rPr lang="fr-FR" b="1" dirty="0" smtClean="0"/>
              <a:t>Sous placebo, la SG était plus longue qu’attendue pour des patients avec expression de MET élevée </a:t>
            </a:r>
          </a:p>
          <a:p>
            <a:r>
              <a:rPr lang="fr-FR" b="1" dirty="0" smtClean="0"/>
              <a:t>Les effets indésirables du </a:t>
            </a:r>
            <a:r>
              <a:rPr lang="fr-FR" b="1" dirty="0" err="1" smtClean="0"/>
              <a:t>tivantinib</a:t>
            </a:r>
            <a:r>
              <a:rPr lang="fr-FR" b="1" dirty="0" smtClean="0"/>
              <a:t> sont apparus gérables à la dose finalement établie de 120 mg 2x/jour</a:t>
            </a:r>
            <a:endParaRPr lang="fr-FR" b="1" dirty="0"/>
          </a:p>
        </p:txBody>
      </p:sp>
      <p:sp>
        <p:nvSpPr>
          <p:cNvPr id="15" name="Text Placeholder 14"/>
          <p:cNvSpPr>
            <a:spLocks noGrp="1"/>
          </p:cNvSpPr>
          <p:nvPr>
            <p:ph type="body" sz="quarter" idx="11"/>
          </p:nvPr>
        </p:nvSpPr>
        <p:spPr/>
        <p:txBody>
          <a:bodyPr/>
          <a:lstStyle/>
          <a:p>
            <a:r>
              <a:rPr lang="fr-FR" smtClean="0"/>
              <a:t>Rimassa L, et al. J Clin Oncol 2017;35(Suppl):Abstr 4000</a:t>
            </a:r>
            <a:endParaRPr lang="fr-FR"/>
          </a:p>
        </p:txBody>
      </p:sp>
    </p:spTree>
    <p:custDataLst>
      <p:tags r:id="rId1"/>
    </p:custDataLst>
    <p:extLst>
      <p:ext uri="{BB962C8B-B14F-4D97-AF65-F5344CB8AC3E}">
        <p14:creationId xmlns:p14="http://schemas.microsoft.com/office/powerpoint/2010/main" val="1380955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smtClean="0"/>
              <a:t>4001: Etude de phase III lenvatinib vs sorafenib en traitement de 1</a:t>
            </a:r>
            <a:r>
              <a:rPr lang="fr-FR" sz="1800" baseline="30000" smtClean="0"/>
              <a:t>e</a:t>
            </a:r>
            <a:r>
              <a:rPr lang="fr-FR" sz="1800" smtClean="0"/>
              <a:t> ligne de patients avec carcinome hépatocellulaire non résécable – Cheng A-L, et al</a:t>
            </a:r>
            <a:endParaRPr lang="fr-FR" sz="1800" dirty="0"/>
          </a:p>
        </p:txBody>
      </p:sp>
      <p:sp>
        <p:nvSpPr>
          <p:cNvPr id="5" name="Text Placeholder 4"/>
          <p:cNvSpPr>
            <a:spLocks noGrp="1"/>
          </p:cNvSpPr>
          <p:nvPr>
            <p:ph type="body" sz="quarter" idx="11"/>
          </p:nvPr>
        </p:nvSpPr>
        <p:spPr>
          <a:xfrm>
            <a:off x="4648200" y="6096000"/>
            <a:ext cx="4130675" cy="487363"/>
          </a:xfrm>
        </p:spPr>
        <p:txBody>
          <a:bodyPr/>
          <a:lstStyle/>
          <a:p>
            <a:r>
              <a:rPr lang="fr-FR" smtClean="0"/>
              <a:t>Cheng A-L, et al. J Clin Oncol 2017;35(Suppl):Abstr 4001</a:t>
            </a:r>
            <a:endParaRPr lang="fr-FR"/>
          </a:p>
        </p:txBody>
      </p:sp>
      <p:sp>
        <p:nvSpPr>
          <p:cNvPr id="7"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kern="0" dirty="0" smtClean="0"/>
              <a:t>Evaluer l’</a:t>
            </a:r>
            <a:r>
              <a:rPr lang="fr-FR" dirty="0" smtClean="0"/>
              <a:t>efficacité et la tolérance du </a:t>
            </a:r>
            <a:r>
              <a:rPr lang="fr-FR" dirty="0" err="1" smtClean="0"/>
              <a:t>lenvatinib</a:t>
            </a:r>
            <a:r>
              <a:rPr lang="fr-FR" dirty="0" smtClean="0"/>
              <a:t> en traitement de 1</a:t>
            </a:r>
            <a:r>
              <a:rPr lang="fr-FR" baseline="30000" dirty="0" smtClean="0"/>
              <a:t>e</a:t>
            </a:r>
            <a:r>
              <a:rPr lang="fr-FR" dirty="0" smtClean="0"/>
              <a:t> ligne de patients avec CHC</a:t>
            </a:r>
            <a:endParaRPr lang="fr-FR" dirty="0"/>
          </a:p>
        </p:txBody>
      </p:sp>
      <p:sp>
        <p:nvSpPr>
          <p:cNvPr id="8" name="Oval 14"/>
          <p:cNvSpPr>
            <a:spLocks noChangeArrowheads="1"/>
          </p:cNvSpPr>
          <p:nvPr/>
        </p:nvSpPr>
        <p:spPr bwMode="auto">
          <a:xfrm>
            <a:off x="3941537" y="310693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400" b="1" smtClean="0">
                <a:solidFill>
                  <a:schemeClr val="bg1"/>
                </a:solidFill>
                <a:ea typeface="SimSun" pitchFamily="2" charset="-122"/>
              </a:rPr>
              <a:t>R</a:t>
            </a:r>
          </a:p>
          <a:p>
            <a:pPr algn="ctr"/>
            <a:r>
              <a:rPr lang="fr-FR" altLang="zh-CN" sz="1400" b="1" smtClean="0">
                <a:solidFill>
                  <a:schemeClr val="bg1"/>
                </a:solidFill>
                <a:ea typeface="SimSun" pitchFamily="2" charset="-122"/>
              </a:rPr>
              <a:t>1:1</a:t>
            </a:r>
            <a:endParaRPr lang="fr-FR" altLang="zh-CN" sz="1400" b="1">
              <a:solidFill>
                <a:schemeClr val="bg1"/>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4199150" y="2440780"/>
            <a:ext cx="700345"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142276"/>
            <a:ext cx="657678" cy="528637"/>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fr-FR" altLang="zh-CN" sz="1200" kern="0" dirty="0" err="1" smtClean="0">
                <a:solidFill>
                  <a:srgbClr val="FFFFFF"/>
                </a:solidFill>
                <a:latin typeface="Arial" panose="020B0604020202020204" pitchFamily="34" charset="0"/>
                <a:cs typeface="Arial" panose="020B0604020202020204" pitchFamily="34" charset="0"/>
              </a:rPr>
              <a:t>Prog</a:t>
            </a:r>
            <a:r>
              <a:rPr lang="fr-FR" altLang="zh-CN" sz="1200" kern="0" dirty="0" smtClean="0">
                <a:solidFill>
                  <a:srgbClr val="FFFFFF"/>
                </a:solidFill>
                <a:latin typeface="Arial" panose="020B0604020202020204" pitchFamily="34" charset="0"/>
                <a:cs typeface="Arial" panose="020B0604020202020204" pitchFamily="34" charset="0"/>
              </a:rPr>
              <a:t>/</a:t>
            </a:r>
            <a:br>
              <a:rPr lang="fr-FR" altLang="zh-CN" sz="1200" kern="0" dirty="0" smtClean="0">
                <a:solidFill>
                  <a:srgbClr val="FFFFFF"/>
                </a:solidFill>
                <a:latin typeface="Arial" panose="020B0604020202020204" pitchFamily="34" charset="0"/>
                <a:cs typeface="Arial" panose="020B0604020202020204" pitchFamily="34" charset="0"/>
              </a:rPr>
            </a:br>
            <a:r>
              <a:rPr lang="fr-FR" altLang="zh-CN" sz="1200" kern="0" dirty="0" smtClean="0">
                <a:solidFill>
                  <a:srgbClr val="FFFFFF"/>
                </a:solidFill>
                <a:latin typeface="Arial" panose="020B0604020202020204" pitchFamily="34" charset="0"/>
                <a:cs typeface="Arial" panose="020B0604020202020204" pitchFamily="34" charset="0"/>
              </a:rPr>
              <a:t>toxicité</a:t>
            </a:r>
            <a:endParaRPr lang="fr-FR" altLang="zh-CN" sz="1200" kern="0" dirty="0">
              <a:solidFill>
                <a:srgbClr val="FFFFFF"/>
              </a:solidFill>
              <a:latin typeface="Arial" panose="020B0604020202020204" pitchFamily="34" charset="0"/>
              <a:cs typeface="Arial" panose="020B0604020202020204" pitchFamily="34" charset="0"/>
            </a:endParaRPr>
          </a:p>
        </p:txBody>
      </p:sp>
      <p:sp>
        <p:nvSpPr>
          <p:cNvPr id="11" name="Content Placeholder 26"/>
          <p:cNvSpPr txBox="1">
            <a:spLocks/>
          </p:cNvSpPr>
          <p:nvPr/>
        </p:nvSpPr>
        <p:spPr bwMode="auto">
          <a:xfrm>
            <a:off x="4855936" y="2853420"/>
            <a:ext cx="3983125" cy="1249403"/>
          </a:xfrm>
          <a:prstGeom prst="rect">
            <a:avLst/>
          </a:prstGeom>
          <a:noFill/>
          <a:ln w="9525">
            <a:noFill/>
            <a:miter lim="800000"/>
            <a:headEnd/>
            <a:tailEnd/>
          </a:ln>
        </p:spPr>
        <p:txBody>
          <a:bodyPr/>
          <a:lstStyle/>
          <a:p>
            <a:pPr marL="190500" indent="-190500">
              <a:spcBef>
                <a:spcPts val="0"/>
              </a:spcBef>
              <a:spcAft>
                <a:spcPts val="400"/>
              </a:spcAft>
              <a:defRPr/>
            </a:pPr>
            <a:r>
              <a:rPr lang="fr-FR" sz="1400" b="1" dirty="0" smtClean="0">
                <a:solidFill>
                  <a:srgbClr val="043882"/>
                </a:solidFill>
                <a:latin typeface="Arial"/>
              </a:rPr>
              <a:t>Stratification</a:t>
            </a:r>
          </a:p>
          <a:p>
            <a:pPr marL="285750" indent="-285750" defTabSz="457200" fontAlgn="auto">
              <a:spcBef>
                <a:spcPts val="0"/>
              </a:spcBef>
              <a:spcAft>
                <a:spcPts val="0"/>
              </a:spcAft>
              <a:buFont typeface="Arial" panose="020B0604020202020204" pitchFamily="34" charset="0"/>
              <a:buChar char="•"/>
            </a:pPr>
            <a:r>
              <a:rPr lang="fr-FR" sz="1200" dirty="0" smtClean="0">
                <a:solidFill>
                  <a:srgbClr val="000000"/>
                </a:solidFill>
                <a:latin typeface="Arial" panose="020B0604020202020204" pitchFamily="34" charset="0"/>
                <a:cs typeface="Arial" panose="020B0604020202020204" pitchFamily="34" charset="0"/>
              </a:rPr>
              <a:t>Région (Asie-Pacifique vs. Occident)</a:t>
            </a:r>
          </a:p>
          <a:p>
            <a:pPr marL="285750" indent="-285750" defTabSz="457200" fontAlgn="auto">
              <a:spcBef>
                <a:spcPts val="0"/>
              </a:spcBef>
              <a:spcAft>
                <a:spcPts val="0"/>
              </a:spcAft>
              <a:buFont typeface="Arial" panose="020B0604020202020204" pitchFamily="34" charset="0"/>
              <a:buChar char="•"/>
            </a:pPr>
            <a:r>
              <a:rPr lang="fr-FR" sz="1200" dirty="0" smtClean="0">
                <a:solidFill>
                  <a:srgbClr val="000000"/>
                </a:solidFill>
                <a:latin typeface="Arial" panose="020B0604020202020204" pitchFamily="34" charset="0"/>
                <a:cs typeface="Arial" panose="020B0604020202020204" pitchFamily="34" charset="0"/>
              </a:rPr>
              <a:t>IMVP et/ou EEH** (oui vs. non)</a:t>
            </a:r>
          </a:p>
          <a:p>
            <a:pPr marL="285750" indent="-285750" defTabSz="457200" fontAlgn="auto">
              <a:spcBef>
                <a:spcPts val="0"/>
              </a:spcBef>
              <a:spcAft>
                <a:spcPts val="0"/>
              </a:spcAft>
              <a:buFont typeface="Arial" panose="020B0604020202020204" pitchFamily="34" charset="0"/>
              <a:buChar char="•"/>
            </a:pPr>
            <a:r>
              <a:rPr lang="fr-FR" sz="1200" dirty="0" smtClean="0">
                <a:solidFill>
                  <a:srgbClr val="000000"/>
                </a:solidFill>
                <a:latin typeface="Arial" panose="020B0604020202020204" pitchFamily="34" charset="0"/>
                <a:cs typeface="Arial" panose="020B0604020202020204" pitchFamily="34" charset="0"/>
              </a:rPr>
              <a:t>ECOG PS (0 vs. 1)</a:t>
            </a:r>
          </a:p>
          <a:p>
            <a:pPr marL="285750" indent="-285750" defTabSz="457200" fontAlgn="auto">
              <a:spcBef>
                <a:spcPts val="0"/>
              </a:spcBef>
              <a:spcAft>
                <a:spcPts val="0"/>
              </a:spcAft>
              <a:buFont typeface="Arial" panose="020B0604020202020204" pitchFamily="34" charset="0"/>
              <a:buChar char="•"/>
            </a:pPr>
            <a:r>
              <a:rPr lang="fr-FR" sz="1200" dirty="0" smtClean="0">
                <a:solidFill>
                  <a:srgbClr val="000000"/>
                </a:solidFill>
                <a:latin typeface="Arial" panose="020B0604020202020204" pitchFamily="34" charset="0"/>
                <a:cs typeface="Arial" panose="020B0604020202020204" pitchFamily="34" charset="0"/>
              </a:rPr>
              <a:t>Poids (&lt;60 vs. </a:t>
            </a:r>
            <a:r>
              <a:rPr lang="fr-FR" sz="1200" dirty="0" smtClean="0">
                <a:solidFill>
                  <a:srgbClr val="000000"/>
                </a:solidFill>
                <a:latin typeface="Arial"/>
                <a:cs typeface="Arial"/>
              </a:rPr>
              <a:t>≥</a:t>
            </a:r>
            <a:r>
              <a:rPr lang="fr-FR" sz="1200" dirty="0" smtClean="0">
                <a:solidFill>
                  <a:srgbClr val="000000"/>
                </a:solidFill>
                <a:latin typeface="Arial" panose="020B0604020202020204" pitchFamily="34" charset="0"/>
                <a:cs typeface="Arial" panose="020B0604020202020204" pitchFamily="34" charset="0"/>
              </a:rPr>
              <a:t>60 kg)</a:t>
            </a:r>
            <a:endParaRPr lang="fr-FR" sz="1200" dirty="0">
              <a:solidFill>
                <a:srgbClr val="000000"/>
              </a:solidFill>
              <a:latin typeface="Arial" panose="020B0604020202020204" pitchFamily="34" charset="0"/>
              <a:cs typeface="Arial" panose="020B0604020202020204" pitchFamily="34" charset="0"/>
            </a:endParaRPr>
          </a:p>
        </p:txBody>
      </p:sp>
      <p:cxnSp>
        <p:nvCxnSpPr>
          <p:cNvPr id="12" name="AutoShape 19"/>
          <p:cNvCxnSpPr>
            <a:cxnSpLocks noChangeShapeType="1"/>
            <a:stCxn id="15" idx="3"/>
            <a:endCxn id="8" idx="2"/>
          </p:cNvCxnSpPr>
          <p:nvPr/>
        </p:nvCxnSpPr>
        <p:spPr bwMode="auto">
          <a:xfrm>
            <a:off x="3684814" y="3399039"/>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406594"/>
            <a:ext cx="57263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1935050"/>
            <a:ext cx="2678490" cy="943088"/>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400" dirty="0" err="1" smtClean="0">
                <a:solidFill>
                  <a:srgbClr val="FFFFFF"/>
                </a:solidFill>
                <a:latin typeface="Arial" panose="020B0604020202020204" pitchFamily="34" charset="0"/>
                <a:cs typeface="Arial" panose="020B0604020202020204" pitchFamily="34" charset="0"/>
              </a:rPr>
              <a:t>Lenvatinib</a:t>
            </a:r>
            <a:endParaRPr lang="fr-FR" altLang="zh-CN" sz="1400" dirty="0" smtClean="0">
              <a:solidFill>
                <a:srgbClr val="FFFFFF"/>
              </a:solidFill>
              <a:latin typeface="Arial" panose="020B0604020202020204" pitchFamily="34" charset="0"/>
              <a:cs typeface="Arial" panose="020B0604020202020204" pitchFamily="34" charset="0"/>
            </a:endParaRPr>
          </a:p>
          <a:p>
            <a:pPr algn="ctr" defTabSz="892175" eaLnBrk="0" fontAlgn="auto" hangingPunct="0">
              <a:spcBef>
                <a:spcPts val="0"/>
              </a:spcBef>
              <a:spcAft>
                <a:spcPts val="0"/>
              </a:spcAft>
            </a:pPr>
            <a:r>
              <a:rPr lang="fr-FR" altLang="zh-CN" sz="1400" dirty="0" smtClean="0">
                <a:solidFill>
                  <a:srgbClr val="FFFFFF"/>
                </a:solidFill>
                <a:latin typeface="Arial" panose="020B0604020202020204" pitchFamily="34" charset="0"/>
                <a:cs typeface="Arial" panose="020B0604020202020204" pitchFamily="34" charset="0"/>
              </a:rPr>
              <a:t>8 mg/j (poids &lt;60 kg) ou </a:t>
            </a:r>
            <a:br>
              <a:rPr lang="fr-FR" altLang="zh-CN" sz="1400" dirty="0" smtClean="0">
                <a:solidFill>
                  <a:srgbClr val="FFFFFF"/>
                </a:solidFill>
                <a:latin typeface="Arial" panose="020B0604020202020204" pitchFamily="34" charset="0"/>
                <a:cs typeface="Arial" panose="020B0604020202020204" pitchFamily="34" charset="0"/>
              </a:rPr>
            </a:br>
            <a:r>
              <a:rPr lang="fr-FR" altLang="zh-CN" sz="1400" dirty="0" smtClean="0">
                <a:solidFill>
                  <a:srgbClr val="FFFFFF"/>
                </a:solidFill>
                <a:latin typeface="Arial" panose="020B0604020202020204" pitchFamily="34" charset="0"/>
                <a:cs typeface="Arial" panose="020B0604020202020204" pitchFamily="34" charset="0"/>
              </a:rPr>
              <a:t>12 mg/j (poids ≥60 kg)</a:t>
            </a:r>
          </a:p>
          <a:p>
            <a:pPr algn="ctr" defTabSz="892175" eaLnBrk="0" fontAlgn="auto" hangingPunct="0">
              <a:spcBef>
                <a:spcPts val="0"/>
              </a:spcBef>
              <a:spcAft>
                <a:spcPts val="0"/>
              </a:spcAft>
            </a:pPr>
            <a:r>
              <a:rPr lang="fr-FR" altLang="zh-CN" sz="1400" dirty="0" smtClean="0">
                <a:solidFill>
                  <a:srgbClr val="FFFFFF"/>
                </a:solidFill>
                <a:latin typeface="Arial" panose="020B0604020202020204" pitchFamily="34" charset="0"/>
                <a:cs typeface="Arial" panose="020B0604020202020204" pitchFamily="34" charset="0"/>
              </a:rPr>
              <a:t>(n=478)</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15" name="AutoShape 9"/>
          <p:cNvSpPr>
            <a:spLocks noChangeArrowheads="1"/>
          </p:cNvSpPr>
          <p:nvPr/>
        </p:nvSpPr>
        <p:spPr bwMode="auto">
          <a:xfrm>
            <a:off x="365124" y="2236926"/>
            <a:ext cx="3319690" cy="232422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a:t>
            </a:r>
          </a:p>
          <a:p>
            <a:pPr marL="285750" indent="-285750" defTabSz="892175" eaLnBrk="0" fontAlgn="auto" hangingPunct="0">
              <a:spcBef>
                <a:spcPts val="0"/>
              </a:spcBef>
              <a:spcAft>
                <a:spcPts val="3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Pas de traitement systémique préalable</a:t>
            </a:r>
          </a:p>
          <a:p>
            <a:pPr marL="285750" indent="-285750" defTabSz="892175" eaLnBrk="0" fontAlgn="auto" hangingPunct="0">
              <a:spcBef>
                <a:spcPts val="0"/>
              </a:spcBef>
              <a:spcAft>
                <a:spcPts val="3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≥1 lésion cible mesurable </a:t>
            </a:r>
          </a:p>
          <a:p>
            <a:pPr marL="285750" indent="-285750" defTabSz="892175" eaLnBrk="0" fontAlgn="auto" hangingPunct="0">
              <a:spcBef>
                <a:spcPts val="0"/>
              </a:spcBef>
              <a:spcAft>
                <a:spcPts val="3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Stade BCLC B ou C</a:t>
            </a:r>
          </a:p>
          <a:p>
            <a:pPr marL="285750" indent="-285750" defTabSz="892175" eaLnBrk="0" fontAlgn="auto" hangingPunct="0">
              <a:spcBef>
                <a:spcPts val="0"/>
              </a:spcBef>
              <a:spcAft>
                <a:spcPts val="3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Child-</a:t>
            </a:r>
            <a:r>
              <a:rPr lang="fr-FR" altLang="zh-CN" sz="1400" dirty="0" err="1" smtClean="0">
                <a:solidFill>
                  <a:srgbClr val="FFFFFF"/>
                </a:solidFill>
                <a:latin typeface="Arial" panose="020B0604020202020204" pitchFamily="34" charset="0"/>
                <a:cs typeface="Arial" panose="020B0604020202020204" pitchFamily="34" charset="0"/>
              </a:rPr>
              <a:t>Pugh</a:t>
            </a:r>
            <a:r>
              <a:rPr lang="fr-FR" altLang="zh-CN" sz="1400" dirty="0" smtClean="0">
                <a:solidFill>
                  <a:srgbClr val="FFFFFF"/>
                </a:solidFill>
                <a:latin typeface="Arial" panose="020B0604020202020204" pitchFamily="34" charset="0"/>
                <a:cs typeface="Arial" panose="020B0604020202020204" pitchFamily="34" charset="0"/>
              </a:rPr>
              <a:t> A</a:t>
            </a:r>
          </a:p>
          <a:p>
            <a:pPr marL="285750" indent="-285750" defTabSz="892175" eaLnBrk="0" fontAlgn="auto" hangingPunct="0">
              <a:spcBef>
                <a:spcPts val="0"/>
              </a:spcBef>
              <a:spcAft>
                <a:spcPts val="3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ECOG PS ≤1</a:t>
            </a:r>
          </a:p>
          <a:p>
            <a:pPr marL="285750" indent="-285750" defTabSz="892175" eaLnBrk="0" fontAlgn="auto" hangingPunct="0">
              <a:spcBef>
                <a:spcPts val="0"/>
              </a:spcBef>
              <a:spcAft>
                <a:spcPts val="3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Pas de défaillance d’organe</a:t>
            </a:r>
          </a:p>
          <a:p>
            <a:pPr defTabSz="892175" eaLnBrk="0" fontAlgn="auto" hangingPunct="0">
              <a:spcBef>
                <a:spcPts val="0"/>
              </a:spcBef>
              <a:spcAft>
                <a:spcPts val="300"/>
              </a:spcAft>
            </a:pPr>
            <a:r>
              <a:rPr lang="fr-FR" altLang="zh-CN" sz="1400" dirty="0" smtClean="0">
                <a:solidFill>
                  <a:srgbClr val="FFFFFF"/>
                </a:solidFill>
                <a:latin typeface="Arial" panose="020B0604020202020204" pitchFamily="34" charset="0"/>
                <a:cs typeface="Arial" panose="020B0604020202020204" pitchFamily="34" charset="0"/>
              </a:rPr>
              <a:t>(n=954)</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16" name="Rectangle 9"/>
          <p:cNvSpPr>
            <a:spLocks noGrp="1" noChangeArrowheads="1"/>
          </p:cNvSpPr>
          <p:nvPr>
            <p:ph sz="half" idx="1"/>
          </p:nvPr>
        </p:nvSpPr>
        <p:spPr>
          <a:xfrm>
            <a:off x="214743" y="4937783"/>
            <a:ext cx="4130676" cy="683157"/>
          </a:xfrm>
        </p:spPr>
        <p:txBody>
          <a:bodyPr/>
          <a:lstStyle/>
          <a:p>
            <a:pPr marL="0" indent="0">
              <a:buNone/>
            </a:pPr>
            <a:r>
              <a:rPr lang="fr-FR" b="1" dirty="0" smtClean="0">
                <a:solidFill>
                  <a:schemeClr val="bg2"/>
                </a:solidFill>
              </a:rPr>
              <a:t>CRITÈRE PRINCIPAL</a:t>
            </a:r>
          </a:p>
          <a:p>
            <a:r>
              <a:rPr lang="fr-FR" dirty="0" smtClean="0"/>
              <a:t>SG</a:t>
            </a:r>
          </a:p>
          <a:p>
            <a:pPr marL="0" indent="0">
              <a:buNone/>
            </a:pPr>
            <a:endParaRPr lang="fr-FR" dirty="0"/>
          </a:p>
        </p:txBody>
      </p:sp>
      <p:sp>
        <p:nvSpPr>
          <p:cNvPr id="17" name="Content Placeholder 26"/>
          <p:cNvSpPr txBox="1">
            <a:spLocks/>
          </p:cNvSpPr>
          <p:nvPr/>
        </p:nvSpPr>
        <p:spPr>
          <a:xfrm>
            <a:off x="4461304" y="4937783"/>
            <a:ext cx="4512216" cy="787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dirty="0" smtClean="0"/>
              <a:t>SSP, délai jusqu’à progression, TRO, </a:t>
            </a:r>
            <a:r>
              <a:rPr lang="fr-FR" dirty="0" err="1" smtClean="0"/>
              <a:t>QoL</a:t>
            </a:r>
            <a:r>
              <a:rPr lang="fr-FR" dirty="0" smtClean="0"/>
              <a:t>, PK, </a:t>
            </a:r>
            <a:r>
              <a:rPr lang="fr-FR" dirty="0" err="1" smtClean="0"/>
              <a:t>biomarqueurs</a:t>
            </a:r>
            <a:endParaRPr lang="fr-FR" dirty="0"/>
          </a:p>
        </p:txBody>
      </p:sp>
      <p:cxnSp>
        <p:nvCxnSpPr>
          <p:cNvPr id="18" name="AutoShape 16"/>
          <p:cNvCxnSpPr>
            <a:cxnSpLocks noChangeShapeType="1"/>
            <a:stCxn id="8" idx="4"/>
            <a:endCxn id="21" idx="1"/>
          </p:cNvCxnSpPr>
          <p:nvPr/>
        </p:nvCxnSpPr>
        <p:spPr bwMode="auto">
          <a:xfrm rot="16200000" flipH="1">
            <a:off x="4187094" y="3737379"/>
            <a:ext cx="724456"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151275"/>
            <a:ext cx="657678" cy="52863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fr-FR" altLang="zh-CN" sz="1200" kern="0" dirty="0" err="1" smtClean="0">
                <a:solidFill>
                  <a:srgbClr val="FFFFFF"/>
                </a:solidFill>
                <a:latin typeface="Arial" panose="020B0604020202020204" pitchFamily="34" charset="0"/>
                <a:cs typeface="Arial" panose="020B0604020202020204" pitchFamily="34" charset="0"/>
              </a:rPr>
              <a:t>Prog</a:t>
            </a:r>
            <a:r>
              <a:rPr lang="fr-FR" altLang="zh-CN" sz="1200" kern="0" dirty="0" smtClean="0">
                <a:solidFill>
                  <a:srgbClr val="FFFFFF"/>
                </a:solidFill>
                <a:latin typeface="Arial" panose="020B0604020202020204" pitchFamily="34" charset="0"/>
                <a:cs typeface="Arial" panose="020B0604020202020204" pitchFamily="34" charset="0"/>
              </a:rPr>
              <a:t>/</a:t>
            </a:r>
            <a:br>
              <a:rPr lang="fr-FR" altLang="zh-CN" sz="1200" kern="0" dirty="0" smtClean="0">
                <a:solidFill>
                  <a:srgbClr val="FFFFFF"/>
                </a:solidFill>
                <a:latin typeface="Arial" panose="020B0604020202020204" pitchFamily="34" charset="0"/>
                <a:cs typeface="Arial" panose="020B0604020202020204" pitchFamily="34" charset="0"/>
              </a:rPr>
            </a:br>
            <a:r>
              <a:rPr lang="fr-FR" altLang="zh-CN" sz="1200" kern="0" dirty="0" smtClean="0">
                <a:solidFill>
                  <a:srgbClr val="FFFFFF"/>
                </a:solidFill>
                <a:latin typeface="Arial" panose="020B0604020202020204" pitchFamily="34" charset="0"/>
                <a:cs typeface="Arial" panose="020B0604020202020204" pitchFamily="34" charset="0"/>
              </a:rPr>
              <a:t>toxicité</a:t>
            </a:r>
            <a:endParaRPr lang="fr-FR" altLang="zh-CN" sz="1200" kern="0" dirty="0">
              <a:solidFill>
                <a:srgbClr val="FFFFFF"/>
              </a:solidFill>
              <a:latin typeface="Arial" panose="020B0604020202020204" pitchFamily="34" charset="0"/>
              <a:cs typeface="Arial" panose="020B0604020202020204" pitchFamily="34" charset="0"/>
            </a:endParaRPr>
          </a:p>
        </p:txBody>
      </p:sp>
      <p:cxnSp>
        <p:nvCxnSpPr>
          <p:cNvPr id="20" name="AutoShape 20"/>
          <p:cNvCxnSpPr>
            <a:cxnSpLocks noChangeShapeType="1"/>
            <a:stCxn id="21" idx="3"/>
            <a:endCxn id="19" idx="1"/>
          </p:cNvCxnSpPr>
          <p:nvPr/>
        </p:nvCxnSpPr>
        <p:spPr bwMode="auto">
          <a:xfrm flipV="1">
            <a:off x="7542220" y="4415594"/>
            <a:ext cx="574215"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3944051"/>
            <a:ext cx="2676910" cy="943087"/>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z="1400" dirty="0" err="1" smtClean="0">
                <a:latin typeface="Arial" panose="020B0604020202020204" pitchFamily="34" charset="0"/>
                <a:cs typeface="Arial" panose="020B0604020202020204" pitchFamily="34" charset="0"/>
              </a:rPr>
              <a:t>Sorafenib</a:t>
            </a:r>
            <a:r>
              <a:rPr lang="fr-FR" altLang="zh-CN" sz="1400" dirty="0" smtClean="0">
                <a:latin typeface="Arial" panose="020B0604020202020204" pitchFamily="34" charset="0"/>
                <a:cs typeface="Arial" panose="020B0604020202020204" pitchFamily="34" charset="0"/>
              </a:rPr>
              <a:t> </a:t>
            </a:r>
          </a:p>
          <a:p>
            <a:pPr algn="ctr" defTabSz="892175" eaLnBrk="0" fontAlgn="auto" hangingPunct="0">
              <a:spcBef>
                <a:spcPts val="0"/>
              </a:spcBef>
              <a:spcAft>
                <a:spcPts val="0"/>
              </a:spcAft>
            </a:pPr>
            <a:r>
              <a:rPr lang="fr-FR" altLang="zh-CN" sz="1400" dirty="0" smtClean="0">
                <a:latin typeface="Arial" panose="020B0604020202020204" pitchFamily="34" charset="0"/>
                <a:cs typeface="Arial" panose="020B0604020202020204" pitchFamily="34" charset="0"/>
              </a:rPr>
              <a:t>400 mg 2x/j</a:t>
            </a:r>
          </a:p>
          <a:p>
            <a:pPr algn="ctr" defTabSz="892175" eaLnBrk="0" fontAlgn="auto" hangingPunct="0">
              <a:spcBef>
                <a:spcPts val="0"/>
              </a:spcBef>
              <a:spcAft>
                <a:spcPts val="0"/>
              </a:spcAft>
            </a:pPr>
            <a:r>
              <a:rPr lang="fr-FR" altLang="zh-CN" sz="1400" dirty="0" smtClean="0">
                <a:latin typeface="Arial" panose="020B0604020202020204" pitchFamily="34" charset="0"/>
                <a:cs typeface="Arial" panose="020B0604020202020204" pitchFamily="34" charset="0"/>
              </a:rPr>
              <a:t>(n=476)</a:t>
            </a:r>
            <a:endParaRPr lang="fr-FR" altLang="zh-CN" sz="1400" dirty="0">
              <a:latin typeface="Arial" panose="020B0604020202020204" pitchFamily="34" charset="0"/>
              <a:cs typeface="Arial" panose="020B0604020202020204" pitchFamily="34" charset="0"/>
            </a:endParaRPr>
          </a:p>
        </p:txBody>
      </p:sp>
      <p:sp>
        <p:nvSpPr>
          <p:cNvPr id="22" name="TextBox 21"/>
          <p:cNvSpPr txBox="1"/>
          <p:nvPr/>
        </p:nvSpPr>
        <p:spPr>
          <a:xfrm>
            <a:off x="121576" y="5660033"/>
            <a:ext cx="4310783" cy="923330"/>
          </a:xfrm>
          <a:prstGeom prst="rect">
            <a:avLst/>
          </a:prstGeom>
          <a:noFill/>
        </p:spPr>
        <p:txBody>
          <a:bodyPr wrap="square" lIns="0" tIns="0" rIns="0" bIns="0" rtlCol="0">
            <a:spAutoFit/>
          </a:bodyPr>
          <a:lstStyle/>
          <a:p>
            <a:pPr defTabSz="457200" fontAlgn="auto">
              <a:spcBef>
                <a:spcPts val="0"/>
              </a:spcBef>
              <a:spcAft>
                <a:spcPts val="0"/>
              </a:spcAft>
            </a:pPr>
            <a:r>
              <a:rPr lang="fr-FR" sz="1200" dirty="0" smtClean="0">
                <a:solidFill>
                  <a:srgbClr val="4D4D4D"/>
                </a:solidFill>
                <a:latin typeface="Arial" pitchFamily="34" charset="0"/>
                <a:cs typeface="Arial" pitchFamily="34" charset="0"/>
              </a:rPr>
              <a:t>*L’étude a exclus les patients avec ≥50% d’envahissement hépatique ou avec invasion évidente des canaux biliaires ou de la veine porte principale</a:t>
            </a:r>
          </a:p>
          <a:p>
            <a:pPr defTabSz="457200" fontAlgn="auto">
              <a:spcBef>
                <a:spcPts val="0"/>
              </a:spcBef>
              <a:spcAft>
                <a:spcPts val="0"/>
              </a:spcAft>
            </a:pPr>
            <a:r>
              <a:rPr lang="fr-FR" sz="1200" dirty="0" smtClean="0">
                <a:solidFill>
                  <a:srgbClr val="4D4D4D"/>
                </a:solidFill>
                <a:latin typeface="Arial" pitchFamily="34" charset="0"/>
                <a:cs typeface="Arial" pitchFamily="34" charset="0"/>
              </a:rPr>
              <a:t>**IMVP: invasion macroscopique de la veine porte; </a:t>
            </a:r>
            <a:br>
              <a:rPr lang="fr-FR" sz="1200" dirty="0" smtClean="0">
                <a:solidFill>
                  <a:srgbClr val="4D4D4D"/>
                </a:solidFill>
                <a:latin typeface="Arial" pitchFamily="34" charset="0"/>
                <a:cs typeface="Arial" pitchFamily="34" charset="0"/>
              </a:rPr>
            </a:br>
            <a:r>
              <a:rPr lang="fr-FR" sz="1200" dirty="0" smtClean="0">
                <a:solidFill>
                  <a:srgbClr val="4D4D4D"/>
                </a:solidFill>
                <a:latin typeface="Arial" pitchFamily="34" charset="0"/>
                <a:cs typeface="Arial" pitchFamily="34" charset="0"/>
              </a:rPr>
              <a:t>EEH: extension extra-hépatique</a:t>
            </a:r>
            <a:endParaRPr lang="fr-FR" sz="1200" dirty="0">
              <a:solidFill>
                <a:srgbClr val="4D4D4D"/>
              </a:solidFill>
              <a:latin typeface="Arial" pitchFamily="34" charset="0"/>
              <a:cs typeface="Arial" pitchFamily="34" charset="0"/>
            </a:endParaRPr>
          </a:p>
        </p:txBody>
      </p:sp>
    </p:spTree>
    <p:extLst>
      <p:ext uri="{BB962C8B-B14F-4D97-AF65-F5344CB8AC3E}">
        <p14:creationId xmlns:p14="http://schemas.microsoft.com/office/powerpoint/2010/main" val="667528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smtClean="0"/>
              <a:t>4001: Etude de phase III </a:t>
            </a:r>
            <a:r>
              <a:rPr lang="fr-FR" sz="1800" dirty="0" err="1" smtClean="0"/>
              <a:t>lenvatinib</a:t>
            </a:r>
            <a:r>
              <a:rPr lang="fr-FR" sz="1800" dirty="0" smtClean="0"/>
              <a:t> vs </a:t>
            </a:r>
            <a:r>
              <a:rPr lang="fr-FR" sz="1800" dirty="0" err="1" smtClean="0"/>
              <a:t>sorafenib</a:t>
            </a:r>
            <a:r>
              <a:rPr lang="fr-FR" sz="1800" dirty="0" smtClean="0"/>
              <a:t> en traitement de 1</a:t>
            </a:r>
            <a:r>
              <a:rPr lang="fr-FR" sz="1800" baseline="30000" dirty="0" smtClean="0"/>
              <a:t>e</a:t>
            </a:r>
            <a:r>
              <a:rPr lang="fr-FR" sz="1800" dirty="0" smtClean="0"/>
              <a:t> ligne de patients avec carcinome hépatocellulaire non résécable – Cheng A-L, et al</a:t>
            </a:r>
            <a:endParaRPr lang="fr-FR" sz="1800" dirty="0"/>
          </a:p>
        </p:txBody>
      </p:sp>
      <p:sp>
        <p:nvSpPr>
          <p:cNvPr id="5" name="Text Placeholder 4"/>
          <p:cNvSpPr>
            <a:spLocks noGrp="1"/>
          </p:cNvSpPr>
          <p:nvPr>
            <p:ph type="body" sz="quarter" idx="11"/>
          </p:nvPr>
        </p:nvSpPr>
        <p:spPr/>
        <p:txBody>
          <a:bodyPr/>
          <a:lstStyle/>
          <a:p>
            <a:r>
              <a:rPr lang="fr-FR" smtClean="0"/>
              <a:t>Cheng A-L, et al. J Clin Oncol 2017;35(Suppl):Abstr 4001</a:t>
            </a:r>
            <a:endParaRPr lang="fr-FR"/>
          </a:p>
        </p:txBody>
      </p:sp>
      <p:sp>
        <p:nvSpPr>
          <p:cNvPr id="6" name="Content Placeholder 2"/>
          <p:cNvSpPr>
            <a:spLocks noGrp="1"/>
          </p:cNvSpPr>
          <p:nvPr>
            <p:ph idx="1"/>
          </p:nvPr>
        </p:nvSpPr>
        <p:spPr>
          <a:xfrm>
            <a:off x="365124" y="1254035"/>
            <a:ext cx="8413751" cy="498565"/>
          </a:xfrm>
        </p:spPr>
        <p:txBody>
          <a:bodyPr/>
          <a:lstStyle/>
          <a:p>
            <a:pPr marL="0" indent="0">
              <a:buNone/>
            </a:pPr>
            <a:r>
              <a:rPr lang="fr-FR" b="1" smtClean="0"/>
              <a:t>Résultats</a:t>
            </a:r>
            <a:endParaRPr lang="fr-FR" b="1"/>
          </a:p>
        </p:txBody>
      </p:sp>
      <p:sp>
        <p:nvSpPr>
          <p:cNvPr id="7" name="TextBox 6"/>
          <p:cNvSpPr txBox="1"/>
          <p:nvPr/>
        </p:nvSpPr>
        <p:spPr>
          <a:xfrm>
            <a:off x="1975711" y="1705970"/>
            <a:ext cx="481121" cy="338554"/>
          </a:xfrm>
          <a:prstGeom prst="rect">
            <a:avLst/>
          </a:prstGeom>
          <a:noFill/>
        </p:spPr>
        <p:txBody>
          <a:bodyPr wrap="none" rtlCol="0">
            <a:spAutoFit/>
          </a:bodyPr>
          <a:lstStyle/>
          <a:p>
            <a:pPr algn="ctr" defTabSz="457200" fontAlgn="auto">
              <a:spcBef>
                <a:spcPts val="0"/>
              </a:spcBef>
              <a:spcAft>
                <a:spcPts val="0"/>
              </a:spcAft>
            </a:pPr>
            <a:r>
              <a:rPr lang="fr-FR" sz="1600" b="1" dirty="0" smtClean="0">
                <a:latin typeface="Arial" panose="020B0604020202020204" pitchFamily="34" charset="0"/>
                <a:cs typeface="Arial" panose="020B0604020202020204" pitchFamily="34" charset="0"/>
              </a:rPr>
              <a:t>SG</a:t>
            </a:r>
            <a:endParaRPr lang="fr-FR" sz="1600" b="1" dirty="0">
              <a:latin typeface="Arial" panose="020B0604020202020204" pitchFamily="34" charset="0"/>
              <a:cs typeface="Arial" panose="020B0604020202020204" pitchFamily="34" charset="0"/>
            </a:endParaRPr>
          </a:p>
        </p:txBody>
      </p:sp>
      <p:sp>
        <p:nvSpPr>
          <p:cNvPr id="8" name="TextBox 7"/>
          <p:cNvSpPr txBox="1"/>
          <p:nvPr/>
        </p:nvSpPr>
        <p:spPr>
          <a:xfrm>
            <a:off x="6968406" y="1687872"/>
            <a:ext cx="591528" cy="338554"/>
          </a:xfrm>
          <a:prstGeom prst="rect">
            <a:avLst/>
          </a:prstGeom>
          <a:noFill/>
        </p:spPr>
        <p:txBody>
          <a:bodyPr wrap="none" rtlCol="0">
            <a:spAutoFit/>
          </a:bodyPr>
          <a:lstStyle/>
          <a:p>
            <a:pPr algn="ctr" defTabSz="457200" fontAlgn="auto">
              <a:spcBef>
                <a:spcPts val="0"/>
              </a:spcBef>
              <a:spcAft>
                <a:spcPts val="0"/>
              </a:spcAft>
            </a:pPr>
            <a:r>
              <a:rPr lang="fr-FR" sz="1600" b="1" smtClean="0">
                <a:latin typeface="Arial" panose="020B0604020202020204" pitchFamily="34" charset="0"/>
                <a:cs typeface="Arial" panose="020B0604020202020204" pitchFamily="34" charset="0"/>
              </a:rPr>
              <a:t>SSP</a:t>
            </a:r>
            <a:endParaRPr lang="fr-FR" sz="1600" b="1">
              <a:latin typeface="Arial" panose="020B0604020202020204" pitchFamily="34" charset="0"/>
              <a:cs typeface="Arial" panose="020B0604020202020204" pitchFamily="34" charset="0"/>
            </a:endParaRPr>
          </a:p>
        </p:txBody>
      </p:sp>
      <p:grpSp>
        <p:nvGrpSpPr>
          <p:cNvPr id="9" name="Group 8"/>
          <p:cNvGrpSpPr/>
          <p:nvPr/>
        </p:nvGrpSpPr>
        <p:grpSpPr>
          <a:xfrm>
            <a:off x="273971" y="2331453"/>
            <a:ext cx="4199189" cy="2619427"/>
            <a:chOff x="273971" y="2331453"/>
            <a:chExt cx="4199189" cy="2619427"/>
          </a:xfrm>
        </p:grpSpPr>
        <p:sp>
          <p:nvSpPr>
            <p:cNvPr id="10" name="Freeform 9"/>
            <p:cNvSpPr>
              <a:spLocks/>
            </p:cNvSpPr>
            <p:nvPr/>
          </p:nvSpPr>
          <p:spPr bwMode="auto">
            <a:xfrm>
              <a:off x="925011" y="2472047"/>
              <a:ext cx="3046101" cy="19540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1" name="Line 6"/>
            <p:cNvSpPr>
              <a:spLocks noChangeShapeType="1"/>
            </p:cNvSpPr>
            <p:nvPr/>
          </p:nvSpPr>
          <p:spPr bwMode="auto">
            <a:xfrm>
              <a:off x="853986" y="2472046"/>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2" name="Line 7"/>
            <p:cNvSpPr>
              <a:spLocks noChangeShapeType="1"/>
            </p:cNvSpPr>
            <p:nvPr/>
          </p:nvSpPr>
          <p:spPr bwMode="auto">
            <a:xfrm>
              <a:off x="853986" y="2842614"/>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3" name="Line 8"/>
            <p:cNvSpPr>
              <a:spLocks noChangeShapeType="1"/>
            </p:cNvSpPr>
            <p:nvPr/>
          </p:nvSpPr>
          <p:spPr bwMode="auto">
            <a:xfrm>
              <a:off x="853986" y="3205062"/>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4" name="Line 9"/>
            <p:cNvSpPr>
              <a:spLocks noChangeShapeType="1"/>
            </p:cNvSpPr>
            <p:nvPr/>
          </p:nvSpPr>
          <p:spPr bwMode="auto">
            <a:xfrm>
              <a:off x="853986" y="3579689"/>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5" name="Line 10"/>
            <p:cNvSpPr>
              <a:spLocks noChangeShapeType="1"/>
            </p:cNvSpPr>
            <p:nvPr/>
          </p:nvSpPr>
          <p:spPr bwMode="auto">
            <a:xfrm>
              <a:off x="853986" y="3946198"/>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6" name="Line 11"/>
            <p:cNvSpPr>
              <a:spLocks noChangeShapeType="1"/>
            </p:cNvSpPr>
            <p:nvPr/>
          </p:nvSpPr>
          <p:spPr bwMode="auto">
            <a:xfrm>
              <a:off x="853986" y="4316766"/>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7" name="Line 13"/>
            <p:cNvSpPr>
              <a:spLocks noChangeShapeType="1"/>
            </p:cNvSpPr>
            <p:nvPr/>
          </p:nvSpPr>
          <p:spPr bwMode="auto">
            <a:xfrm>
              <a:off x="1426330"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8" name="Line 19"/>
            <p:cNvSpPr>
              <a:spLocks noChangeShapeType="1"/>
            </p:cNvSpPr>
            <p:nvPr/>
          </p:nvSpPr>
          <p:spPr bwMode="auto">
            <a:xfrm>
              <a:off x="1205227"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9" name="Line 21"/>
            <p:cNvSpPr>
              <a:spLocks noChangeShapeType="1"/>
            </p:cNvSpPr>
            <p:nvPr/>
          </p:nvSpPr>
          <p:spPr bwMode="auto">
            <a:xfrm>
              <a:off x="998987"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20" name="TextBox 19"/>
            <p:cNvSpPr txBox="1"/>
            <p:nvPr/>
          </p:nvSpPr>
          <p:spPr>
            <a:xfrm rot="16200000">
              <a:off x="-43431" y="3316342"/>
              <a:ext cx="911803" cy="276999"/>
            </a:xfrm>
            <a:prstGeom prst="rect">
              <a:avLst/>
            </a:prstGeom>
            <a:noFill/>
          </p:spPr>
          <p:txBody>
            <a:bodyPr wrap="none" rtlCol="0">
              <a:spAutoFit/>
            </a:bodyPr>
            <a:lstStyle/>
            <a:p>
              <a:pPr algn="ctr" defTabSz="457200"/>
              <a:r>
                <a:rPr lang="fr-FR" sz="1200" dirty="0" smtClean="0">
                  <a:latin typeface="Arial" panose="020B0604020202020204" pitchFamily="34" charset="0"/>
                  <a:cs typeface="Arial" panose="020B0604020202020204" pitchFamily="34" charset="0"/>
                </a:rPr>
                <a:t>Probabilité</a:t>
              </a:r>
              <a:endParaRPr lang="fr-FR" sz="1200" dirty="0">
                <a:latin typeface="Arial" panose="020B0604020202020204" pitchFamily="34" charset="0"/>
                <a:cs typeface="Arial" panose="020B0604020202020204" pitchFamily="34" charset="0"/>
              </a:endParaRPr>
            </a:p>
          </p:txBody>
        </p:sp>
        <p:sp>
          <p:nvSpPr>
            <p:cNvPr id="21" name="TextBox 20"/>
            <p:cNvSpPr txBox="1"/>
            <p:nvPr/>
          </p:nvSpPr>
          <p:spPr>
            <a:xfrm>
              <a:off x="2341539" y="4673881"/>
              <a:ext cx="509575" cy="276999"/>
            </a:xfrm>
            <a:prstGeom prst="rect">
              <a:avLst/>
            </a:prstGeom>
            <a:noFill/>
          </p:spPr>
          <p:txBody>
            <a:bodyPr wrap="none" rtlCol="0">
              <a:spAutoFit/>
            </a:bodyPr>
            <a:lstStyle/>
            <a:p>
              <a:pPr algn="ctr" defTabSz="457200"/>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22" name="TextBox 21"/>
            <p:cNvSpPr txBox="1"/>
            <p:nvPr/>
          </p:nvSpPr>
          <p:spPr>
            <a:xfrm>
              <a:off x="480435" y="2331453"/>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1,0</a:t>
              </a:r>
              <a:endParaRPr lang="fr-FR" sz="1200" dirty="0">
                <a:latin typeface="Arial" panose="020B0604020202020204" pitchFamily="34" charset="0"/>
                <a:cs typeface="Arial" panose="020B0604020202020204" pitchFamily="34" charset="0"/>
              </a:endParaRPr>
            </a:p>
          </p:txBody>
        </p:sp>
        <p:sp>
          <p:nvSpPr>
            <p:cNvPr id="23" name="TextBox 22"/>
            <p:cNvSpPr txBox="1"/>
            <p:nvPr/>
          </p:nvSpPr>
          <p:spPr>
            <a:xfrm>
              <a:off x="480436" y="2703481"/>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0,8</a:t>
              </a:r>
              <a:endParaRPr lang="fr-FR" sz="1200" dirty="0">
                <a:latin typeface="Arial" panose="020B0604020202020204" pitchFamily="34" charset="0"/>
                <a:cs typeface="Arial" panose="020B0604020202020204" pitchFamily="34" charset="0"/>
              </a:endParaRPr>
            </a:p>
          </p:txBody>
        </p:sp>
        <p:sp>
          <p:nvSpPr>
            <p:cNvPr id="24" name="TextBox 23"/>
            <p:cNvSpPr txBox="1"/>
            <p:nvPr/>
          </p:nvSpPr>
          <p:spPr>
            <a:xfrm>
              <a:off x="480436" y="3065755"/>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0,6</a:t>
              </a:r>
              <a:endParaRPr lang="fr-FR" sz="1200" dirty="0">
                <a:latin typeface="Arial" panose="020B0604020202020204" pitchFamily="34" charset="0"/>
                <a:cs typeface="Arial" panose="020B0604020202020204" pitchFamily="34" charset="0"/>
              </a:endParaRPr>
            </a:p>
          </p:txBody>
        </p:sp>
        <p:sp>
          <p:nvSpPr>
            <p:cNvPr id="25" name="TextBox 24"/>
            <p:cNvSpPr txBox="1"/>
            <p:nvPr/>
          </p:nvSpPr>
          <p:spPr>
            <a:xfrm>
              <a:off x="480436" y="3440210"/>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0,4</a:t>
              </a:r>
              <a:endParaRPr lang="fr-FR" sz="1200" dirty="0">
                <a:latin typeface="Arial" panose="020B0604020202020204" pitchFamily="34" charset="0"/>
                <a:cs typeface="Arial" panose="020B0604020202020204" pitchFamily="34" charset="0"/>
              </a:endParaRPr>
            </a:p>
          </p:txBody>
        </p:sp>
        <p:sp>
          <p:nvSpPr>
            <p:cNvPr id="26" name="TextBox 25"/>
            <p:cNvSpPr txBox="1"/>
            <p:nvPr/>
          </p:nvSpPr>
          <p:spPr>
            <a:xfrm>
              <a:off x="480436" y="3806544"/>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0,2</a:t>
              </a:r>
              <a:endParaRPr lang="fr-FR" sz="1200" dirty="0">
                <a:latin typeface="Arial" panose="020B0604020202020204" pitchFamily="34" charset="0"/>
                <a:cs typeface="Arial" panose="020B0604020202020204" pitchFamily="34" charset="0"/>
              </a:endParaRPr>
            </a:p>
          </p:txBody>
        </p:sp>
        <p:sp>
          <p:nvSpPr>
            <p:cNvPr id="27" name="TextBox 26"/>
            <p:cNvSpPr txBox="1"/>
            <p:nvPr/>
          </p:nvSpPr>
          <p:spPr>
            <a:xfrm>
              <a:off x="480439" y="4176937"/>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0,0</a:t>
              </a:r>
              <a:endParaRPr lang="fr-FR" sz="1200" dirty="0">
                <a:latin typeface="Arial" panose="020B0604020202020204" pitchFamily="34" charset="0"/>
                <a:cs typeface="Arial" panose="020B0604020202020204" pitchFamily="34" charset="0"/>
              </a:endParaRPr>
            </a:p>
          </p:txBody>
        </p:sp>
        <p:sp>
          <p:nvSpPr>
            <p:cNvPr id="28" name="TextBox 27"/>
            <p:cNvSpPr txBox="1"/>
            <p:nvPr/>
          </p:nvSpPr>
          <p:spPr>
            <a:xfrm>
              <a:off x="868051"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29" name="TextBox 28"/>
            <p:cNvSpPr txBox="1"/>
            <p:nvPr/>
          </p:nvSpPr>
          <p:spPr>
            <a:xfrm>
              <a:off x="1071879"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3</a:t>
              </a:r>
              <a:endParaRPr lang="fr-FR" sz="1200">
                <a:latin typeface="Arial" panose="020B0604020202020204" pitchFamily="34" charset="0"/>
                <a:cs typeface="Arial" panose="020B0604020202020204" pitchFamily="34" charset="0"/>
              </a:endParaRPr>
            </a:p>
          </p:txBody>
        </p:sp>
        <p:sp>
          <p:nvSpPr>
            <p:cNvPr id="30" name="TextBox 29"/>
            <p:cNvSpPr txBox="1"/>
            <p:nvPr/>
          </p:nvSpPr>
          <p:spPr>
            <a:xfrm>
              <a:off x="1984895" y="4470238"/>
              <a:ext cx="184731" cy="276999"/>
            </a:xfrm>
            <a:prstGeom prst="rect">
              <a:avLst/>
            </a:prstGeom>
            <a:noFill/>
          </p:spPr>
          <p:txBody>
            <a:bodyPr wrap="none" rtlCol="0" anchor="t" anchorCtr="0">
              <a:spAutoFit/>
            </a:bodyPr>
            <a:lstStyle/>
            <a:p>
              <a:pPr algn="ctr" defTabSz="457200" fontAlgn="auto">
                <a:spcBef>
                  <a:spcPts val="0"/>
                </a:spcBef>
                <a:spcAft>
                  <a:spcPts val="0"/>
                </a:spcAft>
              </a:pPr>
              <a:endParaRPr lang="fr-FR" sz="1200">
                <a:latin typeface="Arial" panose="020B0604020202020204" pitchFamily="34" charset="0"/>
                <a:cs typeface="Arial" panose="020B0604020202020204" pitchFamily="34" charset="0"/>
              </a:endParaRPr>
            </a:p>
          </p:txBody>
        </p:sp>
        <p:sp>
          <p:nvSpPr>
            <p:cNvPr id="31" name="TextBox 30"/>
            <p:cNvSpPr txBox="1"/>
            <p:nvPr/>
          </p:nvSpPr>
          <p:spPr>
            <a:xfrm>
              <a:off x="1288536"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6</a:t>
              </a:r>
              <a:endParaRPr lang="fr-FR" sz="1200">
                <a:latin typeface="Arial" panose="020B0604020202020204" pitchFamily="34" charset="0"/>
                <a:cs typeface="Arial" panose="020B0604020202020204" pitchFamily="34" charset="0"/>
              </a:endParaRPr>
            </a:p>
          </p:txBody>
        </p:sp>
        <p:grpSp>
          <p:nvGrpSpPr>
            <p:cNvPr id="32" name="Group 31"/>
            <p:cNvGrpSpPr/>
            <p:nvPr/>
          </p:nvGrpSpPr>
          <p:grpSpPr>
            <a:xfrm>
              <a:off x="1510567" y="4426392"/>
              <a:ext cx="734341" cy="320845"/>
              <a:chOff x="1510567" y="4426392"/>
              <a:chExt cx="734341" cy="320845"/>
            </a:xfrm>
          </p:grpSpPr>
          <p:sp>
            <p:nvSpPr>
              <p:cNvPr id="59" name="Line 12"/>
              <p:cNvSpPr>
                <a:spLocks noChangeShapeType="1"/>
              </p:cNvSpPr>
              <p:nvPr/>
            </p:nvSpPr>
            <p:spPr bwMode="auto">
              <a:xfrm>
                <a:off x="1640802"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60" name="Line 14"/>
              <p:cNvSpPr>
                <a:spLocks noChangeShapeType="1"/>
              </p:cNvSpPr>
              <p:nvPr/>
            </p:nvSpPr>
            <p:spPr bwMode="auto">
              <a:xfrm>
                <a:off x="1858603"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61" name="Line 17"/>
              <p:cNvSpPr>
                <a:spLocks noChangeShapeType="1"/>
              </p:cNvSpPr>
              <p:nvPr/>
            </p:nvSpPr>
            <p:spPr bwMode="auto">
              <a:xfrm>
                <a:off x="2065190"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62" name="TextBox 61"/>
              <p:cNvSpPr txBox="1"/>
              <p:nvPr/>
            </p:nvSpPr>
            <p:spPr>
              <a:xfrm>
                <a:off x="1510567"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9</a:t>
                </a:r>
                <a:endParaRPr lang="fr-FR" sz="1200">
                  <a:latin typeface="Arial" panose="020B0604020202020204" pitchFamily="34" charset="0"/>
                  <a:cs typeface="Arial" panose="020B0604020202020204" pitchFamily="34" charset="0"/>
                </a:endParaRPr>
              </a:p>
            </p:txBody>
          </p:sp>
          <p:sp>
            <p:nvSpPr>
              <p:cNvPr id="63" name="TextBox 62"/>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12</a:t>
                </a:r>
                <a:endParaRPr lang="fr-FR" sz="1200">
                  <a:latin typeface="Arial" panose="020B0604020202020204" pitchFamily="34" charset="0"/>
                  <a:cs typeface="Arial" panose="020B0604020202020204" pitchFamily="34" charset="0"/>
                </a:endParaRPr>
              </a:p>
            </p:txBody>
          </p:sp>
          <p:sp>
            <p:nvSpPr>
              <p:cNvPr id="64" name="TextBox 63"/>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15</a:t>
                </a:r>
                <a:endParaRPr lang="fr-FR" sz="1200">
                  <a:latin typeface="Arial" panose="020B0604020202020204" pitchFamily="34" charset="0"/>
                  <a:cs typeface="Arial" panose="020B0604020202020204" pitchFamily="34" charset="0"/>
                </a:endParaRPr>
              </a:p>
            </p:txBody>
          </p:sp>
        </p:grpSp>
        <p:grpSp>
          <p:nvGrpSpPr>
            <p:cNvPr id="33" name="Group 32"/>
            <p:cNvGrpSpPr/>
            <p:nvPr/>
          </p:nvGrpSpPr>
          <p:grpSpPr>
            <a:xfrm>
              <a:off x="2101060" y="4426392"/>
              <a:ext cx="776820" cy="320845"/>
              <a:chOff x="1468088" y="4426392"/>
              <a:chExt cx="776820" cy="320845"/>
            </a:xfrm>
          </p:grpSpPr>
          <p:sp>
            <p:nvSpPr>
              <p:cNvPr id="53" name="Line 12"/>
              <p:cNvSpPr>
                <a:spLocks noChangeShapeType="1"/>
              </p:cNvSpPr>
              <p:nvPr/>
            </p:nvSpPr>
            <p:spPr bwMode="auto">
              <a:xfrm>
                <a:off x="1640802"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54" name="Line 14"/>
              <p:cNvSpPr>
                <a:spLocks noChangeShapeType="1"/>
              </p:cNvSpPr>
              <p:nvPr/>
            </p:nvSpPr>
            <p:spPr bwMode="auto">
              <a:xfrm>
                <a:off x="1858603"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55" name="Line 17"/>
              <p:cNvSpPr>
                <a:spLocks noChangeShapeType="1"/>
              </p:cNvSpPr>
              <p:nvPr/>
            </p:nvSpPr>
            <p:spPr bwMode="auto">
              <a:xfrm>
                <a:off x="2065190"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56" name="TextBox 55"/>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18</a:t>
                </a:r>
                <a:endParaRPr lang="fr-FR" sz="1200">
                  <a:latin typeface="Arial" panose="020B0604020202020204" pitchFamily="34" charset="0"/>
                  <a:cs typeface="Arial" panose="020B0604020202020204" pitchFamily="34" charset="0"/>
                </a:endParaRPr>
              </a:p>
            </p:txBody>
          </p:sp>
          <p:sp>
            <p:nvSpPr>
              <p:cNvPr id="57" name="TextBox 56"/>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21</a:t>
                </a:r>
                <a:endParaRPr lang="fr-FR" sz="1200">
                  <a:latin typeface="Arial" panose="020B0604020202020204" pitchFamily="34" charset="0"/>
                  <a:cs typeface="Arial" panose="020B0604020202020204" pitchFamily="34" charset="0"/>
                </a:endParaRPr>
              </a:p>
            </p:txBody>
          </p:sp>
          <p:sp>
            <p:nvSpPr>
              <p:cNvPr id="58" name="TextBox 57"/>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24</a:t>
                </a:r>
                <a:endParaRPr lang="fr-FR" sz="1200">
                  <a:latin typeface="Arial" panose="020B0604020202020204" pitchFamily="34" charset="0"/>
                  <a:cs typeface="Arial" panose="020B0604020202020204" pitchFamily="34" charset="0"/>
                </a:endParaRPr>
              </a:p>
            </p:txBody>
          </p:sp>
        </p:grpSp>
        <p:grpSp>
          <p:nvGrpSpPr>
            <p:cNvPr id="34" name="Group 33"/>
            <p:cNvGrpSpPr/>
            <p:nvPr/>
          </p:nvGrpSpPr>
          <p:grpSpPr>
            <a:xfrm>
              <a:off x="2743558" y="4426392"/>
              <a:ext cx="776820" cy="320845"/>
              <a:chOff x="1468088" y="4426392"/>
              <a:chExt cx="776820" cy="320845"/>
            </a:xfrm>
          </p:grpSpPr>
          <p:sp>
            <p:nvSpPr>
              <p:cNvPr id="47" name="Line 12"/>
              <p:cNvSpPr>
                <a:spLocks noChangeShapeType="1"/>
              </p:cNvSpPr>
              <p:nvPr/>
            </p:nvSpPr>
            <p:spPr bwMode="auto">
              <a:xfrm>
                <a:off x="1640802"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48" name="Line 14"/>
              <p:cNvSpPr>
                <a:spLocks noChangeShapeType="1"/>
              </p:cNvSpPr>
              <p:nvPr/>
            </p:nvSpPr>
            <p:spPr bwMode="auto">
              <a:xfrm>
                <a:off x="1858603"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49" name="Line 17"/>
              <p:cNvSpPr>
                <a:spLocks noChangeShapeType="1"/>
              </p:cNvSpPr>
              <p:nvPr/>
            </p:nvSpPr>
            <p:spPr bwMode="auto">
              <a:xfrm>
                <a:off x="2065190"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50" name="TextBox 49"/>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27</a:t>
                </a:r>
                <a:endParaRPr lang="fr-FR" sz="1200">
                  <a:latin typeface="Arial" panose="020B0604020202020204" pitchFamily="34" charset="0"/>
                  <a:cs typeface="Arial" panose="020B0604020202020204" pitchFamily="34" charset="0"/>
                </a:endParaRPr>
              </a:p>
            </p:txBody>
          </p:sp>
          <p:sp>
            <p:nvSpPr>
              <p:cNvPr id="51" name="TextBox 50"/>
              <p:cNvSpPr txBox="1"/>
              <p:nvPr/>
            </p:nvSpPr>
            <p:spPr>
              <a:xfrm>
                <a:off x="1680173"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30</a:t>
                </a:r>
                <a:endParaRPr lang="fr-FR" sz="1200">
                  <a:latin typeface="Arial" panose="020B0604020202020204" pitchFamily="34" charset="0"/>
                  <a:cs typeface="Arial" panose="020B0604020202020204" pitchFamily="34" charset="0"/>
                </a:endParaRPr>
              </a:p>
            </p:txBody>
          </p:sp>
          <p:sp>
            <p:nvSpPr>
              <p:cNvPr id="52" name="TextBox 51"/>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33</a:t>
                </a:r>
                <a:endParaRPr lang="fr-FR" sz="1200">
                  <a:latin typeface="Arial" panose="020B0604020202020204" pitchFamily="34" charset="0"/>
                  <a:cs typeface="Arial" panose="020B0604020202020204" pitchFamily="34" charset="0"/>
                </a:endParaRPr>
              </a:p>
            </p:txBody>
          </p:sp>
        </p:grpSp>
        <p:grpSp>
          <p:nvGrpSpPr>
            <p:cNvPr id="35" name="Group 34"/>
            <p:cNvGrpSpPr/>
            <p:nvPr/>
          </p:nvGrpSpPr>
          <p:grpSpPr>
            <a:xfrm>
              <a:off x="3386056" y="4426392"/>
              <a:ext cx="776820" cy="320845"/>
              <a:chOff x="1468088" y="4426392"/>
              <a:chExt cx="776820" cy="320845"/>
            </a:xfrm>
          </p:grpSpPr>
          <p:sp>
            <p:nvSpPr>
              <p:cNvPr id="41" name="Line 12"/>
              <p:cNvSpPr>
                <a:spLocks noChangeShapeType="1"/>
              </p:cNvSpPr>
              <p:nvPr/>
            </p:nvSpPr>
            <p:spPr bwMode="auto">
              <a:xfrm>
                <a:off x="1640802"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42" name="Line 14"/>
              <p:cNvSpPr>
                <a:spLocks noChangeShapeType="1"/>
              </p:cNvSpPr>
              <p:nvPr/>
            </p:nvSpPr>
            <p:spPr bwMode="auto">
              <a:xfrm>
                <a:off x="1858603"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43" name="Line 17"/>
              <p:cNvSpPr>
                <a:spLocks noChangeShapeType="1"/>
              </p:cNvSpPr>
              <p:nvPr/>
            </p:nvSpPr>
            <p:spPr bwMode="auto">
              <a:xfrm>
                <a:off x="2065190"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44" name="TextBox 43"/>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36</a:t>
                </a:r>
                <a:endParaRPr lang="fr-FR" sz="1200">
                  <a:latin typeface="Arial" panose="020B0604020202020204" pitchFamily="34" charset="0"/>
                  <a:cs typeface="Arial" panose="020B0604020202020204" pitchFamily="34" charset="0"/>
                </a:endParaRPr>
              </a:p>
            </p:txBody>
          </p:sp>
          <p:sp>
            <p:nvSpPr>
              <p:cNvPr id="45" name="TextBox 44"/>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39</a:t>
                </a:r>
                <a:endParaRPr lang="fr-FR" sz="1200">
                  <a:latin typeface="Arial" panose="020B0604020202020204" pitchFamily="34" charset="0"/>
                  <a:cs typeface="Arial" panose="020B0604020202020204" pitchFamily="34" charset="0"/>
                </a:endParaRPr>
              </a:p>
            </p:txBody>
          </p:sp>
          <p:sp>
            <p:nvSpPr>
              <p:cNvPr id="46" name="TextBox 45"/>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42</a:t>
                </a:r>
                <a:endParaRPr lang="fr-FR" sz="1200" dirty="0">
                  <a:latin typeface="Arial" panose="020B0604020202020204" pitchFamily="34" charset="0"/>
                  <a:cs typeface="Arial" panose="020B0604020202020204" pitchFamily="34" charset="0"/>
                </a:endParaRPr>
              </a:p>
            </p:txBody>
          </p:sp>
        </p:grpSp>
        <p:sp>
          <p:nvSpPr>
            <p:cNvPr id="36" name="TextBox 35"/>
            <p:cNvSpPr txBox="1"/>
            <p:nvPr/>
          </p:nvSpPr>
          <p:spPr>
            <a:xfrm>
              <a:off x="2674527" y="2623840"/>
              <a:ext cx="829073" cy="261610"/>
            </a:xfrm>
            <a:prstGeom prst="rect">
              <a:avLst/>
            </a:prstGeom>
            <a:noFill/>
          </p:spPr>
          <p:txBody>
            <a:bodyPr wrap="none" rtlCol="0">
              <a:spAutoFit/>
            </a:bodyPr>
            <a:lstStyle/>
            <a:p>
              <a:pPr defTabSz="457200" fontAlgn="auto">
                <a:spcBef>
                  <a:spcPts val="0"/>
                </a:spcBef>
                <a:spcAft>
                  <a:spcPts val="0"/>
                </a:spcAft>
              </a:pPr>
              <a:r>
                <a:rPr lang="fr-FR" sz="1100" smtClean="0">
                  <a:latin typeface="Arial" panose="020B0604020202020204" pitchFamily="34" charset="0"/>
                  <a:cs typeface="Arial" panose="020B0604020202020204" pitchFamily="34" charset="0"/>
                </a:rPr>
                <a:t>Lenvatinib</a:t>
              </a:r>
              <a:endParaRPr lang="fr-FR" sz="1100">
                <a:latin typeface="Arial" panose="020B0604020202020204" pitchFamily="34" charset="0"/>
                <a:cs typeface="Arial" panose="020B0604020202020204" pitchFamily="34" charset="0"/>
              </a:endParaRPr>
            </a:p>
          </p:txBody>
        </p:sp>
        <p:sp>
          <p:nvSpPr>
            <p:cNvPr id="37" name="TextBox 36"/>
            <p:cNvSpPr txBox="1"/>
            <p:nvPr/>
          </p:nvSpPr>
          <p:spPr>
            <a:xfrm>
              <a:off x="2674527" y="2775195"/>
              <a:ext cx="788999" cy="261610"/>
            </a:xfrm>
            <a:prstGeom prst="rect">
              <a:avLst/>
            </a:prstGeom>
            <a:noFill/>
          </p:spPr>
          <p:txBody>
            <a:bodyPr wrap="none" rtlCol="0">
              <a:spAutoFit/>
            </a:bodyPr>
            <a:lstStyle/>
            <a:p>
              <a:pPr defTabSz="457200" fontAlgn="auto">
                <a:spcBef>
                  <a:spcPts val="0"/>
                </a:spcBef>
                <a:spcAft>
                  <a:spcPts val="0"/>
                </a:spcAft>
              </a:pPr>
              <a:r>
                <a:rPr lang="fr-FR" sz="1100" smtClean="0">
                  <a:latin typeface="Arial" panose="020B0604020202020204" pitchFamily="34" charset="0"/>
                  <a:cs typeface="Arial" panose="020B0604020202020204" pitchFamily="34" charset="0"/>
                </a:rPr>
                <a:t>Sorafenib</a:t>
              </a:r>
              <a:endParaRPr lang="fr-FR" sz="1100">
                <a:latin typeface="Arial" panose="020B0604020202020204" pitchFamily="34" charset="0"/>
                <a:cs typeface="Arial" panose="020B0604020202020204" pitchFamily="34" charset="0"/>
              </a:endParaRPr>
            </a:p>
          </p:txBody>
        </p:sp>
        <p:sp>
          <p:nvSpPr>
            <p:cNvPr id="38" name="TextBox 37"/>
            <p:cNvSpPr txBox="1"/>
            <p:nvPr/>
          </p:nvSpPr>
          <p:spPr>
            <a:xfrm>
              <a:off x="2375379" y="3094794"/>
              <a:ext cx="2097781" cy="261610"/>
            </a:xfrm>
            <a:prstGeom prst="rect">
              <a:avLst/>
            </a:prstGeom>
            <a:noFill/>
          </p:spPr>
          <p:txBody>
            <a:bodyPr wrap="none" rtlCol="0">
              <a:spAutoFit/>
            </a:bodyPr>
            <a:lstStyle/>
            <a:p>
              <a:pPr defTabSz="457200" fontAlgn="auto">
                <a:spcBef>
                  <a:spcPts val="0"/>
                </a:spcBef>
                <a:spcAft>
                  <a:spcPts val="0"/>
                </a:spcAft>
              </a:pPr>
              <a:r>
                <a:rPr lang="fr-FR" sz="1100" dirty="0" smtClean="0">
                  <a:latin typeface="Arial" panose="020B0604020202020204" pitchFamily="34" charset="0"/>
                  <a:cs typeface="Arial" panose="020B0604020202020204" pitchFamily="34" charset="0"/>
                </a:rPr>
                <a:t>HR (IC95%) 0,92 (0,79 – 1,06)</a:t>
              </a:r>
              <a:endParaRPr lang="fr-FR" sz="1100" dirty="0">
                <a:latin typeface="Arial" panose="020B0604020202020204" pitchFamily="34" charset="0"/>
                <a:cs typeface="Arial" panose="020B0604020202020204" pitchFamily="34" charset="0"/>
              </a:endParaRPr>
            </a:p>
          </p:txBody>
        </p:sp>
        <p:cxnSp>
          <p:nvCxnSpPr>
            <p:cNvPr id="39" name="Straight Connector 38"/>
            <p:cNvCxnSpPr/>
            <p:nvPr/>
          </p:nvCxnSpPr>
          <p:spPr>
            <a:xfrm>
              <a:off x="2448411" y="2892819"/>
              <a:ext cx="281552"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448411" y="2738369"/>
              <a:ext cx="281552"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4856639" y="2331453"/>
            <a:ext cx="4206904" cy="2619427"/>
            <a:chOff x="273971" y="2331453"/>
            <a:chExt cx="4206904" cy="2619427"/>
          </a:xfrm>
        </p:grpSpPr>
        <p:sp>
          <p:nvSpPr>
            <p:cNvPr id="66" name="Freeform 65"/>
            <p:cNvSpPr>
              <a:spLocks/>
            </p:cNvSpPr>
            <p:nvPr/>
          </p:nvSpPr>
          <p:spPr bwMode="auto">
            <a:xfrm>
              <a:off x="925011" y="2472047"/>
              <a:ext cx="3046101" cy="19540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67" name="Line 6"/>
            <p:cNvSpPr>
              <a:spLocks noChangeShapeType="1"/>
            </p:cNvSpPr>
            <p:nvPr/>
          </p:nvSpPr>
          <p:spPr bwMode="auto">
            <a:xfrm>
              <a:off x="853986" y="2472046"/>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68" name="Line 7"/>
            <p:cNvSpPr>
              <a:spLocks noChangeShapeType="1"/>
            </p:cNvSpPr>
            <p:nvPr/>
          </p:nvSpPr>
          <p:spPr bwMode="auto">
            <a:xfrm>
              <a:off x="853986" y="2842614"/>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69" name="Line 8"/>
            <p:cNvSpPr>
              <a:spLocks noChangeShapeType="1"/>
            </p:cNvSpPr>
            <p:nvPr/>
          </p:nvSpPr>
          <p:spPr bwMode="auto">
            <a:xfrm>
              <a:off x="853986" y="3205062"/>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70" name="Line 9"/>
            <p:cNvSpPr>
              <a:spLocks noChangeShapeType="1"/>
            </p:cNvSpPr>
            <p:nvPr/>
          </p:nvSpPr>
          <p:spPr bwMode="auto">
            <a:xfrm>
              <a:off x="853986" y="3579689"/>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71" name="Line 10"/>
            <p:cNvSpPr>
              <a:spLocks noChangeShapeType="1"/>
            </p:cNvSpPr>
            <p:nvPr/>
          </p:nvSpPr>
          <p:spPr bwMode="auto">
            <a:xfrm>
              <a:off x="853986" y="3946198"/>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72" name="Line 11"/>
            <p:cNvSpPr>
              <a:spLocks noChangeShapeType="1"/>
            </p:cNvSpPr>
            <p:nvPr/>
          </p:nvSpPr>
          <p:spPr bwMode="auto">
            <a:xfrm>
              <a:off x="853986" y="4316766"/>
              <a:ext cx="710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73" name="Line 13"/>
            <p:cNvSpPr>
              <a:spLocks noChangeShapeType="1"/>
            </p:cNvSpPr>
            <p:nvPr/>
          </p:nvSpPr>
          <p:spPr bwMode="auto">
            <a:xfrm>
              <a:off x="1426330"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74" name="Line 19"/>
            <p:cNvSpPr>
              <a:spLocks noChangeShapeType="1"/>
            </p:cNvSpPr>
            <p:nvPr/>
          </p:nvSpPr>
          <p:spPr bwMode="auto">
            <a:xfrm>
              <a:off x="1205227"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75" name="Line 21"/>
            <p:cNvSpPr>
              <a:spLocks noChangeShapeType="1"/>
            </p:cNvSpPr>
            <p:nvPr/>
          </p:nvSpPr>
          <p:spPr bwMode="auto">
            <a:xfrm>
              <a:off x="998987"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76" name="TextBox 75"/>
            <p:cNvSpPr txBox="1"/>
            <p:nvPr/>
          </p:nvSpPr>
          <p:spPr>
            <a:xfrm rot="16200000">
              <a:off x="-43431" y="3316342"/>
              <a:ext cx="911803" cy="276999"/>
            </a:xfrm>
            <a:prstGeom prst="rect">
              <a:avLst/>
            </a:prstGeom>
            <a:noFill/>
          </p:spPr>
          <p:txBody>
            <a:bodyPr wrap="none" rtlCol="0">
              <a:spAutoFit/>
            </a:bodyPr>
            <a:lstStyle/>
            <a:p>
              <a:pPr algn="ctr" defTabSz="457200"/>
              <a:r>
                <a:rPr lang="fr-FR" sz="1200" dirty="0" smtClean="0">
                  <a:latin typeface="Arial" panose="020B0604020202020204" pitchFamily="34" charset="0"/>
                  <a:cs typeface="Arial" panose="020B0604020202020204" pitchFamily="34" charset="0"/>
                </a:rPr>
                <a:t>Probabilité</a:t>
              </a:r>
              <a:endParaRPr lang="fr-FR" sz="1200" dirty="0">
                <a:latin typeface="Arial" panose="020B0604020202020204" pitchFamily="34" charset="0"/>
                <a:cs typeface="Arial" panose="020B0604020202020204" pitchFamily="34" charset="0"/>
              </a:endParaRPr>
            </a:p>
          </p:txBody>
        </p:sp>
        <p:sp>
          <p:nvSpPr>
            <p:cNvPr id="77" name="TextBox 76"/>
            <p:cNvSpPr txBox="1"/>
            <p:nvPr/>
          </p:nvSpPr>
          <p:spPr>
            <a:xfrm>
              <a:off x="2341540" y="4673881"/>
              <a:ext cx="509575" cy="276999"/>
            </a:xfrm>
            <a:prstGeom prst="rect">
              <a:avLst/>
            </a:prstGeom>
            <a:noFill/>
          </p:spPr>
          <p:txBody>
            <a:bodyPr wrap="none" rtlCol="0">
              <a:spAutoFit/>
            </a:bodyPr>
            <a:lstStyle/>
            <a:p>
              <a:pPr algn="ctr" defTabSz="457200"/>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78" name="TextBox 77"/>
            <p:cNvSpPr txBox="1"/>
            <p:nvPr/>
          </p:nvSpPr>
          <p:spPr>
            <a:xfrm>
              <a:off x="480435" y="2331453"/>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1,0</a:t>
              </a:r>
              <a:endParaRPr lang="fr-FR" sz="1200" dirty="0">
                <a:latin typeface="Arial" panose="020B0604020202020204" pitchFamily="34" charset="0"/>
                <a:cs typeface="Arial" panose="020B0604020202020204" pitchFamily="34" charset="0"/>
              </a:endParaRPr>
            </a:p>
          </p:txBody>
        </p:sp>
        <p:sp>
          <p:nvSpPr>
            <p:cNvPr id="79" name="TextBox 78"/>
            <p:cNvSpPr txBox="1"/>
            <p:nvPr/>
          </p:nvSpPr>
          <p:spPr>
            <a:xfrm>
              <a:off x="480436" y="2703481"/>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0,8</a:t>
              </a:r>
              <a:endParaRPr lang="fr-FR" sz="1200" dirty="0">
                <a:latin typeface="Arial" panose="020B0604020202020204" pitchFamily="34" charset="0"/>
                <a:cs typeface="Arial" panose="020B0604020202020204" pitchFamily="34" charset="0"/>
              </a:endParaRPr>
            </a:p>
          </p:txBody>
        </p:sp>
        <p:sp>
          <p:nvSpPr>
            <p:cNvPr id="80" name="TextBox 79"/>
            <p:cNvSpPr txBox="1"/>
            <p:nvPr/>
          </p:nvSpPr>
          <p:spPr>
            <a:xfrm>
              <a:off x="480436" y="3065755"/>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0,6</a:t>
              </a:r>
              <a:endParaRPr lang="fr-FR" sz="1200" dirty="0">
                <a:latin typeface="Arial" panose="020B0604020202020204" pitchFamily="34" charset="0"/>
                <a:cs typeface="Arial" panose="020B0604020202020204" pitchFamily="34" charset="0"/>
              </a:endParaRPr>
            </a:p>
          </p:txBody>
        </p:sp>
        <p:sp>
          <p:nvSpPr>
            <p:cNvPr id="81" name="TextBox 80"/>
            <p:cNvSpPr txBox="1"/>
            <p:nvPr/>
          </p:nvSpPr>
          <p:spPr>
            <a:xfrm>
              <a:off x="480436" y="3440210"/>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0,4</a:t>
              </a:r>
              <a:endParaRPr lang="fr-FR" sz="1200" dirty="0">
                <a:latin typeface="Arial" panose="020B0604020202020204" pitchFamily="34" charset="0"/>
                <a:cs typeface="Arial" panose="020B0604020202020204" pitchFamily="34" charset="0"/>
              </a:endParaRPr>
            </a:p>
          </p:txBody>
        </p:sp>
        <p:sp>
          <p:nvSpPr>
            <p:cNvPr id="82" name="TextBox 81"/>
            <p:cNvSpPr txBox="1"/>
            <p:nvPr/>
          </p:nvSpPr>
          <p:spPr>
            <a:xfrm>
              <a:off x="480436" y="3806544"/>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0,2</a:t>
              </a:r>
              <a:endParaRPr lang="fr-FR" sz="1200" dirty="0">
                <a:latin typeface="Arial" panose="020B0604020202020204" pitchFamily="34" charset="0"/>
                <a:cs typeface="Arial" panose="020B0604020202020204" pitchFamily="34" charset="0"/>
              </a:endParaRPr>
            </a:p>
          </p:txBody>
        </p:sp>
        <p:sp>
          <p:nvSpPr>
            <p:cNvPr id="83" name="TextBox 82"/>
            <p:cNvSpPr txBox="1"/>
            <p:nvPr/>
          </p:nvSpPr>
          <p:spPr>
            <a:xfrm>
              <a:off x="480439" y="4176937"/>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0,0</a:t>
              </a:r>
              <a:endParaRPr lang="fr-FR" sz="1200" dirty="0">
                <a:latin typeface="Arial" panose="020B0604020202020204" pitchFamily="34" charset="0"/>
                <a:cs typeface="Arial" panose="020B0604020202020204" pitchFamily="34" charset="0"/>
              </a:endParaRPr>
            </a:p>
          </p:txBody>
        </p:sp>
        <p:sp>
          <p:nvSpPr>
            <p:cNvPr id="84" name="TextBox 83"/>
            <p:cNvSpPr txBox="1"/>
            <p:nvPr/>
          </p:nvSpPr>
          <p:spPr>
            <a:xfrm>
              <a:off x="868051"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85" name="TextBox 84"/>
            <p:cNvSpPr txBox="1"/>
            <p:nvPr/>
          </p:nvSpPr>
          <p:spPr>
            <a:xfrm>
              <a:off x="1071879"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3</a:t>
              </a:r>
              <a:endParaRPr lang="fr-FR" sz="1200">
                <a:latin typeface="Arial" panose="020B0604020202020204" pitchFamily="34" charset="0"/>
                <a:cs typeface="Arial" panose="020B0604020202020204" pitchFamily="34" charset="0"/>
              </a:endParaRPr>
            </a:p>
          </p:txBody>
        </p:sp>
        <p:sp>
          <p:nvSpPr>
            <p:cNvPr id="86" name="TextBox 85"/>
            <p:cNvSpPr txBox="1"/>
            <p:nvPr/>
          </p:nvSpPr>
          <p:spPr>
            <a:xfrm>
              <a:off x="1984895" y="4470238"/>
              <a:ext cx="184731" cy="276999"/>
            </a:xfrm>
            <a:prstGeom prst="rect">
              <a:avLst/>
            </a:prstGeom>
            <a:noFill/>
          </p:spPr>
          <p:txBody>
            <a:bodyPr wrap="none" rtlCol="0" anchor="t" anchorCtr="0">
              <a:spAutoFit/>
            </a:bodyPr>
            <a:lstStyle/>
            <a:p>
              <a:pPr algn="ctr" defTabSz="457200" fontAlgn="auto">
                <a:spcBef>
                  <a:spcPts val="0"/>
                </a:spcBef>
                <a:spcAft>
                  <a:spcPts val="0"/>
                </a:spcAft>
              </a:pPr>
              <a:endParaRPr lang="fr-FR" sz="1200">
                <a:latin typeface="Arial" panose="020B0604020202020204" pitchFamily="34" charset="0"/>
                <a:cs typeface="Arial" panose="020B0604020202020204" pitchFamily="34" charset="0"/>
              </a:endParaRPr>
            </a:p>
          </p:txBody>
        </p:sp>
        <p:sp>
          <p:nvSpPr>
            <p:cNvPr id="87" name="TextBox 86"/>
            <p:cNvSpPr txBox="1"/>
            <p:nvPr/>
          </p:nvSpPr>
          <p:spPr>
            <a:xfrm>
              <a:off x="1288536"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6</a:t>
              </a:r>
              <a:endParaRPr lang="fr-FR" sz="1200">
                <a:latin typeface="Arial" panose="020B0604020202020204" pitchFamily="34" charset="0"/>
                <a:cs typeface="Arial" panose="020B0604020202020204" pitchFamily="34" charset="0"/>
              </a:endParaRPr>
            </a:p>
          </p:txBody>
        </p:sp>
        <p:grpSp>
          <p:nvGrpSpPr>
            <p:cNvPr id="88" name="Group 87"/>
            <p:cNvGrpSpPr/>
            <p:nvPr/>
          </p:nvGrpSpPr>
          <p:grpSpPr>
            <a:xfrm>
              <a:off x="1510567" y="4426392"/>
              <a:ext cx="734341" cy="320845"/>
              <a:chOff x="1510567" y="4426392"/>
              <a:chExt cx="734341" cy="320845"/>
            </a:xfrm>
          </p:grpSpPr>
          <p:sp>
            <p:nvSpPr>
              <p:cNvPr id="111" name="Line 12"/>
              <p:cNvSpPr>
                <a:spLocks noChangeShapeType="1"/>
              </p:cNvSpPr>
              <p:nvPr/>
            </p:nvSpPr>
            <p:spPr bwMode="auto">
              <a:xfrm>
                <a:off x="1640802"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12" name="Line 14"/>
              <p:cNvSpPr>
                <a:spLocks noChangeShapeType="1"/>
              </p:cNvSpPr>
              <p:nvPr/>
            </p:nvSpPr>
            <p:spPr bwMode="auto">
              <a:xfrm>
                <a:off x="1858603"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13" name="Line 17"/>
              <p:cNvSpPr>
                <a:spLocks noChangeShapeType="1"/>
              </p:cNvSpPr>
              <p:nvPr/>
            </p:nvSpPr>
            <p:spPr bwMode="auto">
              <a:xfrm>
                <a:off x="2065190"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14" name="TextBox 113"/>
              <p:cNvSpPr txBox="1"/>
              <p:nvPr/>
            </p:nvSpPr>
            <p:spPr>
              <a:xfrm>
                <a:off x="1510567"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9</a:t>
                </a:r>
                <a:endParaRPr lang="fr-FR" sz="1200">
                  <a:latin typeface="Arial" panose="020B0604020202020204" pitchFamily="34" charset="0"/>
                  <a:cs typeface="Arial" panose="020B0604020202020204" pitchFamily="34" charset="0"/>
                </a:endParaRPr>
              </a:p>
            </p:txBody>
          </p:sp>
          <p:sp>
            <p:nvSpPr>
              <p:cNvPr id="115" name="TextBox 114"/>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12</a:t>
                </a:r>
                <a:endParaRPr lang="fr-FR" sz="1200">
                  <a:latin typeface="Arial" panose="020B0604020202020204" pitchFamily="34" charset="0"/>
                  <a:cs typeface="Arial" panose="020B0604020202020204" pitchFamily="34" charset="0"/>
                </a:endParaRPr>
              </a:p>
            </p:txBody>
          </p:sp>
          <p:sp>
            <p:nvSpPr>
              <p:cNvPr id="116" name="TextBox 115"/>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15</a:t>
                </a:r>
                <a:endParaRPr lang="fr-FR" sz="1200">
                  <a:latin typeface="Arial" panose="020B0604020202020204" pitchFamily="34" charset="0"/>
                  <a:cs typeface="Arial" panose="020B0604020202020204" pitchFamily="34" charset="0"/>
                </a:endParaRPr>
              </a:p>
            </p:txBody>
          </p:sp>
        </p:grpSp>
        <p:grpSp>
          <p:nvGrpSpPr>
            <p:cNvPr id="89" name="Group 88"/>
            <p:cNvGrpSpPr/>
            <p:nvPr/>
          </p:nvGrpSpPr>
          <p:grpSpPr>
            <a:xfrm>
              <a:off x="2101060" y="4426392"/>
              <a:ext cx="776820" cy="320845"/>
              <a:chOff x="1468088" y="4426392"/>
              <a:chExt cx="776820" cy="320845"/>
            </a:xfrm>
          </p:grpSpPr>
          <p:sp>
            <p:nvSpPr>
              <p:cNvPr id="105" name="Line 12"/>
              <p:cNvSpPr>
                <a:spLocks noChangeShapeType="1"/>
              </p:cNvSpPr>
              <p:nvPr/>
            </p:nvSpPr>
            <p:spPr bwMode="auto">
              <a:xfrm>
                <a:off x="1640802"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06" name="Line 14"/>
              <p:cNvSpPr>
                <a:spLocks noChangeShapeType="1"/>
              </p:cNvSpPr>
              <p:nvPr/>
            </p:nvSpPr>
            <p:spPr bwMode="auto">
              <a:xfrm>
                <a:off x="1858603"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07" name="Line 17"/>
              <p:cNvSpPr>
                <a:spLocks noChangeShapeType="1"/>
              </p:cNvSpPr>
              <p:nvPr/>
            </p:nvSpPr>
            <p:spPr bwMode="auto">
              <a:xfrm>
                <a:off x="2065190"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08" name="TextBox 107"/>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18</a:t>
                </a:r>
                <a:endParaRPr lang="fr-FR" sz="1200">
                  <a:latin typeface="Arial" panose="020B0604020202020204" pitchFamily="34" charset="0"/>
                  <a:cs typeface="Arial" panose="020B0604020202020204" pitchFamily="34" charset="0"/>
                </a:endParaRPr>
              </a:p>
            </p:txBody>
          </p:sp>
          <p:sp>
            <p:nvSpPr>
              <p:cNvPr id="109" name="TextBox 108"/>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21</a:t>
                </a:r>
                <a:endParaRPr lang="fr-FR" sz="1200">
                  <a:latin typeface="Arial" panose="020B0604020202020204" pitchFamily="34" charset="0"/>
                  <a:cs typeface="Arial" panose="020B0604020202020204" pitchFamily="34" charset="0"/>
                </a:endParaRPr>
              </a:p>
            </p:txBody>
          </p:sp>
          <p:sp>
            <p:nvSpPr>
              <p:cNvPr id="110" name="TextBox 109"/>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24</a:t>
                </a:r>
                <a:endParaRPr lang="fr-FR" sz="1200">
                  <a:latin typeface="Arial" panose="020B0604020202020204" pitchFamily="34" charset="0"/>
                  <a:cs typeface="Arial" panose="020B0604020202020204" pitchFamily="34" charset="0"/>
                </a:endParaRPr>
              </a:p>
            </p:txBody>
          </p:sp>
        </p:grpSp>
        <p:grpSp>
          <p:nvGrpSpPr>
            <p:cNvPr id="90" name="Group 89"/>
            <p:cNvGrpSpPr/>
            <p:nvPr/>
          </p:nvGrpSpPr>
          <p:grpSpPr>
            <a:xfrm>
              <a:off x="2743558" y="4426392"/>
              <a:ext cx="776820" cy="320845"/>
              <a:chOff x="1468088" y="4426392"/>
              <a:chExt cx="776820" cy="320845"/>
            </a:xfrm>
          </p:grpSpPr>
          <p:sp>
            <p:nvSpPr>
              <p:cNvPr id="99" name="Line 12"/>
              <p:cNvSpPr>
                <a:spLocks noChangeShapeType="1"/>
              </p:cNvSpPr>
              <p:nvPr/>
            </p:nvSpPr>
            <p:spPr bwMode="auto">
              <a:xfrm>
                <a:off x="1640802"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00" name="Line 14"/>
              <p:cNvSpPr>
                <a:spLocks noChangeShapeType="1"/>
              </p:cNvSpPr>
              <p:nvPr/>
            </p:nvSpPr>
            <p:spPr bwMode="auto">
              <a:xfrm>
                <a:off x="1858603"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01" name="Line 17"/>
              <p:cNvSpPr>
                <a:spLocks noChangeShapeType="1"/>
              </p:cNvSpPr>
              <p:nvPr/>
            </p:nvSpPr>
            <p:spPr bwMode="auto">
              <a:xfrm>
                <a:off x="2065190"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102" name="TextBox 101"/>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27</a:t>
                </a:r>
                <a:endParaRPr lang="fr-FR" sz="1200">
                  <a:latin typeface="Arial" panose="020B0604020202020204" pitchFamily="34" charset="0"/>
                  <a:cs typeface="Arial" panose="020B0604020202020204" pitchFamily="34" charset="0"/>
                </a:endParaRPr>
              </a:p>
            </p:txBody>
          </p:sp>
          <p:sp>
            <p:nvSpPr>
              <p:cNvPr id="103" name="TextBox 102"/>
              <p:cNvSpPr txBox="1"/>
              <p:nvPr/>
            </p:nvSpPr>
            <p:spPr>
              <a:xfrm>
                <a:off x="1680173"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30</a:t>
                </a:r>
                <a:endParaRPr lang="fr-FR" sz="1200">
                  <a:latin typeface="Arial" panose="020B0604020202020204" pitchFamily="34" charset="0"/>
                  <a:cs typeface="Arial" panose="020B0604020202020204" pitchFamily="34" charset="0"/>
                </a:endParaRPr>
              </a:p>
            </p:txBody>
          </p:sp>
          <p:sp>
            <p:nvSpPr>
              <p:cNvPr id="104" name="TextBox 103"/>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33</a:t>
                </a:r>
                <a:endParaRPr lang="fr-FR" sz="1200">
                  <a:latin typeface="Arial" panose="020B0604020202020204" pitchFamily="34" charset="0"/>
                  <a:cs typeface="Arial" panose="020B0604020202020204" pitchFamily="34" charset="0"/>
                </a:endParaRPr>
              </a:p>
            </p:txBody>
          </p:sp>
        </p:grpSp>
        <p:grpSp>
          <p:nvGrpSpPr>
            <p:cNvPr id="91" name="Group 90"/>
            <p:cNvGrpSpPr/>
            <p:nvPr/>
          </p:nvGrpSpPr>
          <p:grpSpPr>
            <a:xfrm>
              <a:off x="3386056" y="4418300"/>
              <a:ext cx="776820" cy="328937"/>
              <a:chOff x="1468088" y="4418300"/>
              <a:chExt cx="776820" cy="328937"/>
            </a:xfrm>
          </p:grpSpPr>
          <p:sp>
            <p:nvSpPr>
              <p:cNvPr id="93" name="Line 12"/>
              <p:cNvSpPr>
                <a:spLocks noChangeShapeType="1"/>
              </p:cNvSpPr>
              <p:nvPr/>
            </p:nvSpPr>
            <p:spPr bwMode="auto">
              <a:xfrm>
                <a:off x="1640802"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94" name="Line 14"/>
              <p:cNvSpPr>
                <a:spLocks noChangeShapeType="1"/>
              </p:cNvSpPr>
              <p:nvPr/>
            </p:nvSpPr>
            <p:spPr bwMode="auto">
              <a:xfrm>
                <a:off x="1858603" y="4426392"/>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95" name="Line 17"/>
              <p:cNvSpPr>
                <a:spLocks noChangeShapeType="1"/>
              </p:cNvSpPr>
              <p:nvPr/>
            </p:nvSpPr>
            <p:spPr bwMode="auto">
              <a:xfrm>
                <a:off x="2065190" y="4418300"/>
                <a:ext cx="0" cy="86528"/>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fr-FR">
                  <a:latin typeface="Arial" panose="020B0604020202020204" pitchFamily="34" charset="0"/>
                  <a:cs typeface="Arial" panose="020B0604020202020204" pitchFamily="34" charset="0"/>
                </a:endParaRPr>
              </a:p>
            </p:txBody>
          </p:sp>
          <p:sp>
            <p:nvSpPr>
              <p:cNvPr id="96" name="TextBox 95"/>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36</a:t>
                </a:r>
                <a:endParaRPr lang="fr-FR" sz="1200">
                  <a:latin typeface="Arial" panose="020B0604020202020204" pitchFamily="34" charset="0"/>
                  <a:cs typeface="Arial" panose="020B0604020202020204" pitchFamily="34" charset="0"/>
                </a:endParaRPr>
              </a:p>
            </p:txBody>
          </p:sp>
          <p:sp>
            <p:nvSpPr>
              <p:cNvPr id="97" name="TextBox 96"/>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smtClean="0">
                    <a:latin typeface="Arial" panose="020B0604020202020204" pitchFamily="34" charset="0"/>
                    <a:cs typeface="Arial" panose="020B0604020202020204" pitchFamily="34" charset="0"/>
                  </a:rPr>
                  <a:t>39</a:t>
                </a:r>
                <a:endParaRPr lang="fr-FR" sz="1200">
                  <a:latin typeface="Arial" panose="020B0604020202020204" pitchFamily="34" charset="0"/>
                  <a:cs typeface="Arial" panose="020B0604020202020204" pitchFamily="34" charset="0"/>
                </a:endParaRPr>
              </a:p>
            </p:txBody>
          </p:sp>
          <p:sp>
            <p:nvSpPr>
              <p:cNvPr id="98" name="TextBox 97"/>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fr-FR" sz="1200" dirty="0" smtClean="0">
                    <a:latin typeface="Arial" panose="020B0604020202020204" pitchFamily="34" charset="0"/>
                    <a:cs typeface="Arial" panose="020B0604020202020204" pitchFamily="34" charset="0"/>
                  </a:rPr>
                  <a:t>42</a:t>
                </a:r>
                <a:endParaRPr lang="fr-FR" sz="1200" dirty="0">
                  <a:latin typeface="Arial" panose="020B0604020202020204" pitchFamily="34" charset="0"/>
                  <a:cs typeface="Arial" panose="020B0604020202020204" pitchFamily="34" charset="0"/>
                </a:endParaRPr>
              </a:p>
            </p:txBody>
          </p:sp>
        </p:grpSp>
        <p:sp>
          <p:nvSpPr>
            <p:cNvPr id="92" name="TextBox 91"/>
            <p:cNvSpPr txBox="1"/>
            <p:nvPr/>
          </p:nvSpPr>
          <p:spPr>
            <a:xfrm>
              <a:off x="2375379" y="3038150"/>
              <a:ext cx="2105496" cy="430887"/>
            </a:xfrm>
            <a:prstGeom prst="rect">
              <a:avLst/>
            </a:prstGeom>
            <a:noFill/>
          </p:spPr>
          <p:txBody>
            <a:bodyPr wrap="none" rtlCol="0">
              <a:spAutoFit/>
            </a:bodyPr>
            <a:lstStyle/>
            <a:p>
              <a:pPr defTabSz="457200" fontAlgn="auto">
                <a:spcBef>
                  <a:spcPts val="0"/>
                </a:spcBef>
                <a:spcAft>
                  <a:spcPts val="0"/>
                </a:spcAft>
              </a:pPr>
              <a:r>
                <a:rPr lang="fr-FR" sz="1100" dirty="0" smtClean="0">
                  <a:latin typeface="Arial" panose="020B0604020202020204" pitchFamily="34" charset="0"/>
                  <a:cs typeface="Arial" panose="020B0604020202020204" pitchFamily="34" charset="0"/>
                </a:rPr>
                <a:t>HR (IC95%) 0,66 (0,57 – 0,77)</a:t>
              </a:r>
            </a:p>
            <a:p>
              <a:pPr defTabSz="457200" fontAlgn="auto">
                <a:spcBef>
                  <a:spcPts val="0"/>
                </a:spcBef>
                <a:spcAft>
                  <a:spcPts val="0"/>
                </a:spcAft>
              </a:pPr>
              <a:r>
                <a:rPr lang="fr-FR" sz="1100" dirty="0" smtClean="0">
                  <a:latin typeface="Arial" panose="020B0604020202020204" pitchFamily="34" charset="0"/>
                  <a:cs typeface="Arial" panose="020B0604020202020204" pitchFamily="34" charset="0"/>
                </a:rPr>
                <a:t>Log-</a:t>
              </a:r>
              <a:r>
                <a:rPr lang="fr-FR" sz="1100" dirty="0" err="1" smtClean="0">
                  <a:latin typeface="Arial" panose="020B0604020202020204" pitchFamily="34" charset="0"/>
                  <a:cs typeface="Arial" panose="020B0604020202020204" pitchFamily="34" charset="0"/>
                </a:rPr>
                <a:t>rank</a:t>
              </a:r>
              <a:r>
                <a:rPr lang="fr-FR" sz="1100" dirty="0" smtClean="0">
                  <a:latin typeface="Arial" panose="020B0604020202020204" pitchFamily="34" charset="0"/>
                  <a:cs typeface="Arial" panose="020B0604020202020204" pitchFamily="34" charset="0"/>
                </a:rPr>
                <a:t> p&lt;0,00001</a:t>
              </a:r>
              <a:endParaRPr lang="fr-FR" sz="1100" dirty="0">
                <a:latin typeface="Arial" panose="020B0604020202020204" pitchFamily="34" charset="0"/>
                <a:cs typeface="Arial" panose="020B0604020202020204" pitchFamily="34" charset="0"/>
              </a:endParaRPr>
            </a:p>
          </p:txBody>
        </p:sp>
      </p:grpSp>
      <p:sp>
        <p:nvSpPr>
          <p:cNvPr id="117" name="Freeform 2"/>
          <p:cNvSpPr>
            <a:spLocks/>
          </p:cNvSpPr>
          <p:nvPr/>
        </p:nvSpPr>
        <p:spPr bwMode="auto">
          <a:xfrm>
            <a:off x="1007827" y="2486273"/>
            <a:ext cx="2874060" cy="1624164"/>
          </a:xfrm>
          <a:custGeom>
            <a:avLst/>
            <a:gdLst>
              <a:gd name="T0" fmla="*/ 194 w 221"/>
              <a:gd name="T1" fmla="*/ 124 h 124"/>
              <a:gd name="T2" fmla="*/ 165 w 221"/>
              <a:gd name="T3" fmla="*/ 118 h 124"/>
              <a:gd name="T4" fmla="*/ 156 w 221"/>
              <a:gd name="T5" fmla="*/ 115 h 124"/>
              <a:gd name="T6" fmla="*/ 148 w 221"/>
              <a:gd name="T7" fmla="*/ 114 h 124"/>
              <a:gd name="T8" fmla="*/ 143 w 221"/>
              <a:gd name="T9" fmla="*/ 112 h 124"/>
              <a:gd name="T10" fmla="*/ 141 w 221"/>
              <a:gd name="T11" fmla="*/ 111 h 124"/>
              <a:gd name="T12" fmla="*/ 129 w 221"/>
              <a:gd name="T13" fmla="*/ 109 h 124"/>
              <a:gd name="T14" fmla="*/ 128 w 221"/>
              <a:gd name="T15" fmla="*/ 107 h 124"/>
              <a:gd name="T16" fmla="*/ 122 w 221"/>
              <a:gd name="T17" fmla="*/ 105 h 124"/>
              <a:gd name="T18" fmla="*/ 115 w 221"/>
              <a:gd name="T19" fmla="*/ 103 h 124"/>
              <a:gd name="T20" fmla="*/ 110 w 221"/>
              <a:gd name="T21" fmla="*/ 101 h 124"/>
              <a:gd name="T22" fmla="*/ 104 w 221"/>
              <a:gd name="T23" fmla="*/ 99 h 124"/>
              <a:gd name="T24" fmla="*/ 101 w 221"/>
              <a:gd name="T25" fmla="*/ 96 h 124"/>
              <a:gd name="T26" fmla="*/ 99 w 221"/>
              <a:gd name="T27" fmla="*/ 94 h 124"/>
              <a:gd name="T28" fmla="*/ 94 w 221"/>
              <a:gd name="T29" fmla="*/ 92 h 124"/>
              <a:gd name="T30" fmla="*/ 92 w 221"/>
              <a:gd name="T31" fmla="*/ 90 h 124"/>
              <a:gd name="T32" fmla="*/ 85 w 221"/>
              <a:gd name="T33" fmla="*/ 88 h 124"/>
              <a:gd name="T34" fmla="*/ 77 w 221"/>
              <a:gd name="T35" fmla="*/ 84 h 124"/>
              <a:gd name="T36" fmla="*/ 76 w 221"/>
              <a:gd name="T37" fmla="*/ 82 h 124"/>
              <a:gd name="T38" fmla="*/ 72 w 221"/>
              <a:gd name="T39" fmla="*/ 79 h 124"/>
              <a:gd name="T40" fmla="*/ 70 w 221"/>
              <a:gd name="T41" fmla="*/ 77 h 124"/>
              <a:gd name="T42" fmla="*/ 67 w 221"/>
              <a:gd name="T43" fmla="*/ 76 h 124"/>
              <a:gd name="T44" fmla="*/ 63 w 221"/>
              <a:gd name="T45" fmla="*/ 73 h 124"/>
              <a:gd name="T46" fmla="*/ 62 w 221"/>
              <a:gd name="T47" fmla="*/ 70 h 124"/>
              <a:gd name="T48" fmla="*/ 62 w 221"/>
              <a:gd name="T49" fmla="*/ 67 h 124"/>
              <a:gd name="T50" fmla="*/ 56 w 221"/>
              <a:gd name="T51" fmla="*/ 65 h 124"/>
              <a:gd name="T52" fmla="*/ 53 w 221"/>
              <a:gd name="T53" fmla="*/ 60 h 124"/>
              <a:gd name="T54" fmla="*/ 51 w 221"/>
              <a:gd name="T55" fmla="*/ 58 h 124"/>
              <a:gd name="T56" fmla="*/ 48 w 221"/>
              <a:gd name="T57" fmla="*/ 56 h 124"/>
              <a:gd name="T58" fmla="*/ 46 w 221"/>
              <a:gd name="T59" fmla="*/ 53 h 124"/>
              <a:gd name="T60" fmla="*/ 44 w 221"/>
              <a:gd name="T61" fmla="*/ 51 h 124"/>
              <a:gd name="T62" fmla="*/ 41 w 221"/>
              <a:gd name="T63" fmla="*/ 47 h 124"/>
              <a:gd name="T64" fmla="*/ 38 w 221"/>
              <a:gd name="T65" fmla="*/ 43 h 124"/>
              <a:gd name="T66" fmla="*/ 36 w 221"/>
              <a:gd name="T67" fmla="*/ 40 h 124"/>
              <a:gd name="T68" fmla="*/ 34 w 221"/>
              <a:gd name="T69" fmla="*/ 37 h 124"/>
              <a:gd name="T70" fmla="*/ 32 w 221"/>
              <a:gd name="T71" fmla="*/ 35 h 124"/>
              <a:gd name="T72" fmla="*/ 31 w 221"/>
              <a:gd name="T73" fmla="*/ 33 h 124"/>
              <a:gd name="T74" fmla="*/ 29 w 221"/>
              <a:gd name="T75" fmla="*/ 30 h 124"/>
              <a:gd name="T76" fmla="*/ 27 w 221"/>
              <a:gd name="T77" fmla="*/ 27 h 124"/>
              <a:gd name="T78" fmla="*/ 24 w 221"/>
              <a:gd name="T79" fmla="*/ 22 h 124"/>
              <a:gd name="T80" fmla="*/ 23 w 221"/>
              <a:gd name="T81" fmla="*/ 19 h 124"/>
              <a:gd name="T82" fmla="*/ 20 w 221"/>
              <a:gd name="T83" fmla="*/ 16 h 124"/>
              <a:gd name="T84" fmla="*/ 19 w 221"/>
              <a:gd name="T85" fmla="*/ 12 h 124"/>
              <a:gd name="T86" fmla="*/ 17 w 221"/>
              <a:gd name="T87" fmla="*/ 11 h 124"/>
              <a:gd name="T88" fmla="*/ 14 w 221"/>
              <a:gd name="T89" fmla="*/ 8 h 124"/>
              <a:gd name="T90" fmla="*/ 12 w 221"/>
              <a:gd name="T91" fmla="*/ 6 h 124"/>
              <a:gd name="T92" fmla="*/ 11 w 221"/>
              <a:gd name="T93" fmla="*/ 4 h 124"/>
              <a:gd name="T94" fmla="*/ 8 w 221"/>
              <a:gd name="T95" fmla="*/ 3 h 124"/>
              <a:gd name="T96" fmla="*/ 6 w 221"/>
              <a:gd name="T97" fmla="*/ 1 h 124"/>
              <a:gd name="T98" fmla="*/ 5 w 221"/>
              <a:gd name="T9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124">
                <a:moveTo>
                  <a:pt x="221" y="124"/>
                </a:moveTo>
                <a:lnTo>
                  <a:pt x="194" y="124"/>
                </a:lnTo>
                <a:lnTo>
                  <a:pt x="194" y="118"/>
                </a:lnTo>
                <a:lnTo>
                  <a:pt x="165" y="118"/>
                </a:lnTo>
                <a:lnTo>
                  <a:pt x="165" y="115"/>
                </a:lnTo>
                <a:lnTo>
                  <a:pt x="156" y="115"/>
                </a:lnTo>
                <a:lnTo>
                  <a:pt x="156" y="114"/>
                </a:lnTo>
                <a:lnTo>
                  <a:pt x="148" y="114"/>
                </a:lnTo>
                <a:lnTo>
                  <a:pt x="148" y="112"/>
                </a:lnTo>
                <a:lnTo>
                  <a:pt x="143" y="112"/>
                </a:lnTo>
                <a:lnTo>
                  <a:pt x="143" y="111"/>
                </a:lnTo>
                <a:lnTo>
                  <a:pt x="141" y="111"/>
                </a:lnTo>
                <a:lnTo>
                  <a:pt x="141" y="109"/>
                </a:lnTo>
                <a:lnTo>
                  <a:pt x="129" y="109"/>
                </a:lnTo>
                <a:lnTo>
                  <a:pt x="129" y="107"/>
                </a:lnTo>
                <a:lnTo>
                  <a:pt x="128" y="107"/>
                </a:lnTo>
                <a:lnTo>
                  <a:pt x="128" y="105"/>
                </a:lnTo>
                <a:lnTo>
                  <a:pt x="122" y="105"/>
                </a:lnTo>
                <a:lnTo>
                  <a:pt x="122" y="103"/>
                </a:lnTo>
                <a:lnTo>
                  <a:pt x="115" y="103"/>
                </a:lnTo>
                <a:lnTo>
                  <a:pt x="115" y="101"/>
                </a:lnTo>
                <a:lnTo>
                  <a:pt x="110" y="101"/>
                </a:lnTo>
                <a:lnTo>
                  <a:pt x="110" y="99"/>
                </a:lnTo>
                <a:lnTo>
                  <a:pt x="104" y="99"/>
                </a:lnTo>
                <a:lnTo>
                  <a:pt x="104" y="96"/>
                </a:lnTo>
                <a:lnTo>
                  <a:pt x="101" y="96"/>
                </a:lnTo>
                <a:lnTo>
                  <a:pt x="101" y="94"/>
                </a:lnTo>
                <a:lnTo>
                  <a:pt x="99" y="94"/>
                </a:lnTo>
                <a:lnTo>
                  <a:pt x="99" y="92"/>
                </a:lnTo>
                <a:lnTo>
                  <a:pt x="94" y="92"/>
                </a:lnTo>
                <a:lnTo>
                  <a:pt x="94" y="90"/>
                </a:lnTo>
                <a:lnTo>
                  <a:pt x="92" y="90"/>
                </a:lnTo>
                <a:lnTo>
                  <a:pt x="92" y="88"/>
                </a:lnTo>
                <a:lnTo>
                  <a:pt x="85" y="88"/>
                </a:lnTo>
                <a:lnTo>
                  <a:pt x="85" y="84"/>
                </a:lnTo>
                <a:lnTo>
                  <a:pt x="77" y="84"/>
                </a:lnTo>
                <a:lnTo>
                  <a:pt x="77" y="82"/>
                </a:lnTo>
                <a:lnTo>
                  <a:pt x="76" y="82"/>
                </a:lnTo>
                <a:lnTo>
                  <a:pt x="76" y="79"/>
                </a:lnTo>
                <a:lnTo>
                  <a:pt x="72" y="79"/>
                </a:lnTo>
                <a:lnTo>
                  <a:pt x="72" y="77"/>
                </a:lnTo>
                <a:lnTo>
                  <a:pt x="70" y="77"/>
                </a:lnTo>
                <a:lnTo>
                  <a:pt x="70" y="76"/>
                </a:lnTo>
                <a:lnTo>
                  <a:pt x="67" y="76"/>
                </a:lnTo>
                <a:lnTo>
                  <a:pt x="67" y="73"/>
                </a:lnTo>
                <a:lnTo>
                  <a:pt x="63" y="73"/>
                </a:lnTo>
                <a:lnTo>
                  <a:pt x="63" y="70"/>
                </a:lnTo>
                <a:lnTo>
                  <a:pt x="62" y="70"/>
                </a:lnTo>
                <a:lnTo>
                  <a:pt x="62" y="69"/>
                </a:lnTo>
                <a:lnTo>
                  <a:pt x="62" y="67"/>
                </a:lnTo>
                <a:lnTo>
                  <a:pt x="56" y="67"/>
                </a:lnTo>
                <a:lnTo>
                  <a:pt x="56" y="65"/>
                </a:lnTo>
                <a:cubicBezTo>
                  <a:pt x="56" y="65"/>
                  <a:pt x="53" y="66"/>
                  <a:pt x="53" y="65"/>
                </a:cubicBezTo>
                <a:cubicBezTo>
                  <a:pt x="53" y="64"/>
                  <a:pt x="53" y="60"/>
                  <a:pt x="53" y="60"/>
                </a:cubicBezTo>
                <a:lnTo>
                  <a:pt x="51" y="60"/>
                </a:lnTo>
                <a:lnTo>
                  <a:pt x="51" y="58"/>
                </a:lnTo>
                <a:lnTo>
                  <a:pt x="48" y="58"/>
                </a:lnTo>
                <a:lnTo>
                  <a:pt x="48" y="56"/>
                </a:lnTo>
                <a:lnTo>
                  <a:pt x="46" y="56"/>
                </a:lnTo>
                <a:lnTo>
                  <a:pt x="46" y="53"/>
                </a:lnTo>
                <a:lnTo>
                  <a:pt x="44" y="53"/>
                </a:lnTo>
                <a:lnTo>
                  <a:pt x="44" y="51"/>
                </a:lnTo>
                <a:lnTo>
                  <a:pt x="41" y="51"/>
                </a:lnTo>
                <a:lnTo>
                  <a:pt x="41" y="47"/>
                </a:lnTo>
                <a:lnTo>
                  <a:pt x="38" y="47"/>
                </a:lnTo>
                <a:lnTo>
                  <a:pt x="38" y="43"/>
                </a:lnTo>
                <a:lnTo>
                  <a:pt x="36" y="43"/>
                </a:lnTo>
                <a:lnTo>
                  <a:pt x="36" y="40"/>
                </a:lnTo>
                <a:cubicBezTo>
                  <a:pt x="36" y="40"/>
                  <a:pt x="34" y="41"/>
                  <a:pt x="34" y="40"/>
                </a:cubicBezTo>
                <a:cubicBezTo>
                  <a:pt x="34" y="39"/>
                  <a:pt x="34" y="37"/>
                  <a:pt x="34" y="37"/>
                </a:cubicBezTo>
                <a:lnTo>
                  <a:pt x="32" y="37"/>
                </a:lnTo>
                <a:lnTo>
                  <a:pt x="32" y="35"/>
                </a:lnTo>
                <a:lnTo>
                  <a:pt x="31" y="35"/>
                </a:lnTo>
                <a:lnTo>
                  <a:pt x="31" y="33"/>
                </a:lnTo>
                <a:lnTo>
                  <a:pt x="29" y="33"/>
                </a:lnTo>
                <a:lnTo>
                  <a:pt x="29" y="30"/>
                </a:lnTo>
                <a:lnTo>
                  <a:pt x="27" y="30"/>
                </a:lnTo>
                <a:lnTo>
                  <a:pt x="27" y="27"/>
                </a:lnTo>
                <a:lnTo>
                  <a:pt x="24" y="27"/>
                </a:lnTo>
                <a:lnTo>
                  <a:pt x="24" y="22"/>
                </a:lnTo>
                <a:lnTo>
                  <a:pt x="23" y="22"/>
                </a:lnTo>
                <a:cubicBezTo>
                  <a:pt x="23" y="22"/>
                  <a:pt x="23" y="19"/>
                  <a:pt x="23" y="19"/>
                </a:cubicBezTo>
                <a:cubicBezTo>
                  <a:pt x="23" y="19"/>
                  <a:pt x="20" y="19"/>
                  <a:pt x="20" y="19"/>
                </a:cubicBezTo>
                <a:lnTo>
                  <a:pt x="20" y="16"/>
                </a:lnTo>
                <a:lnTo>
                  <a:pt x="19" y="16"/>
                </a:lnTo>
                <a:lnTo>
                  <a:pt x="19" y="12"/>
                </a:lnTo>
                <a:lnTo>
                  <a:pt x="17" y="12"/>
                </a:lnTo>
                <a:lnTo>
                  <a:pt x="17" y="11"/>
                </a:lnTo>
                <a:lnTo>
                  <a:pt x="14" y="11"/>
                </a:lnTo>
                <a:lnTo>
                  <a:pt x="14" y="8"/>
                </a:lnTo>
                <a:lnTo>
                  <a:pt x="12" y="8"/>
                </a:lnTo>
                <a:lnTo>
                  <a:pt x="12" y="6"/>
                </a:lnTo>
                <a:lnTo>
                  <a:pt x="11" y="6"/>
                </a:lnTo>
                <a:lnTo>
                  <a:pt x="11" y="4"/>
                </a:lnTo>
                <a:lnTo>
                  <a:pt x="8" y="4"/>
                </a:lnTo>
                <a:lnTo>
                  <a:pt x="8" y="3"/>
                </a:lnTo>
                <a:lnTo>
                  <a:pt x="6" y="3"/>
                </a:lnTo>
                <a:lnTo>
                  <a:pt x="6" y="1"/>
                </a:lnTo>
                <a:lnTo>
                  <a:pt x="5" y="1"/>
                </a:lnTo>
                <a:lnTo>
                  <a:pt x="5" y="0"/>
                </a:lnTo>
                <a:lnTo>
                  <a:pt x="0" y="0"/>
                </a:lnTo>
              </a:path>
            </a:pathLst>
          </a:custGeom>
          <a:ln w="28575">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p>
        </p:txBody>
      </p:sp>
      <p:sp>
        <p:nvSpPr>
          <p:cNvPr id="118" name="Freeform 3"/>
          <p:cNvSpPr>
            <a:spLocks/>
          </p:cNvSpPr>
          <p:nvPr/>
        </p:nvSpPr>
        <p:spPr bwMode="auto">
          <a:xfrm>
            <a:off x="1002642" y="2498940"/>
            <a:ext cx="2844000" cy="1872000"/>
          </a:xfrm>
          <a:custGeom>
            <a:avLst/>
            <a:gdLst>
              <a:gd name="T0" fmla="*/ 220 w 220"/>
              <a:gd name="T1" fmla="*/ 127 h 147"/>
              <a:gd name="T2" fmla="*/ 201 w 220"/>
              <a:gd name="T3" fmla="*/ 124 h 147"/>
              <a:gd name="T4" fmla="*/ 188 w 220"/>
              <a:gd name="T5" fmla="*/ 122 h 147"/>
              <a:gd name="T6" fmla="*/ 185 w 220"/>
              <a:gd name="T7" fmla="*/ 120 h 147"/>
              <a:gd name="T8" fmla="*/ 177 w 220"/>
              <a:gd name="T9" fmla="*/ 117 h 147"/>
              <a:gd name="T10" fmla="*/ 164 w 220"/>
              <a:gd name="T11" fmla="*/ 116 h 147"/>
              <a:gd name="T12" fmla="*/ 157 w 220"/>
              <a:gd name="T13" fmla="*/ 114 h 147"/>
              <a:gd name="T14" fmla="*/ 153 w 220"/>
              <a:gd name="T15" fmla="*/ 112 h 147"/>
              <a:gd name="T16" fmla="*/ 151 w 220"/>
              <a:gd name="T17" fmla="*/ 110 h 147"/>
              <a:gd name="T18" fmla="*/ 145 w 220"/>
              <a:gd name="T19" fmla="*/ 108 h 147"/>
              <a:gd name="T20" fmla="*/ 142 w 220"/>
              <a:gd name="T21" fmla="*/ 105 h 147"/>
              <a:gd name="T22" fmla="*/ 139 w 220"/>
              <a:gd name="T23" fmla="*/ 104 h 147"/>
              <a:gd name="T24" fmla="*/ 132 w 220"/>
              <a:gd name="T25" fmla="*/ 103 h 147"/>
              <a:gd name="T26" fmla="*/ 127 w 220"/>
              <a:gd name="T27" fmla="*/ 101 h 147"/>
              <a:gd name="T28" fmla="*/ 125 w 220"/>
              <a:gd name="T29" fmla="*/ 100 h 147"/>
              <a:gd name="T30" fmla="*/ 122 w 220"/>
              <a:gd name="T31" fmla="*/ 98 h 147"/>
              <a:gd name="T32" fmla="*/ 115 w 220"/>
              <a:gd name="T33" fmla="*/ 95 h 147"/>
              <a:gd name="T34" fmla="*/ 112 w 220"/>
              <a:gd name="T35" fmla="*/ 94 h 147"/>
              <a:gd name="T36" fmla="*/ 108 w 220"/>
              <a:gd name="T37" fmla="*/ 92 h 147"/>
              <a:gd name="T38" fmla="*/ 106 w 220"/>
              <a:gd name="T39" fmla="*/ 90 h 147"/>
              <a:gd name="T40" fmla="*/ 102 w 220"/>
              <a:gd name="T41" fmla="*/ 88 h 147"/>
              <a:gd name="T42" fmla="*/ 100 w 220"/>
              <a:gd name="T43" fmla="*/ 87 h 147"/>
              <a:gd name="T44" fmla="*/ 98 w 220"/>
              <a:gd name="T45" fmla="*/ 86 h 147"/>
              <a:gd name="T46" fmla="*/ 93 w 220"/>
              <a:gd name="T47" fmla="*/ 84 h 147"/>
              <a:gd name="T48" fmla="*/ 89 w 220"/>
              <a:gd name="T49" fmla="*/ 83 h 147"/>
              <a:gd name="T50" fmla="*/ 87 w 220"/>
              <a:gd name="T51" fmla="*/ 82 h 147"/>
              <a:gd name="T52" fmla="*/ 84 w 220"/>
              <a:gd name="T53" fmla="*/ 81 h 147"/>
              <a:gd name="T54" fmla="*/ 81 w 220"/>
              <a:gd name="T55" fmla="*/ 79 h 147"/>
              <a:gd name="T56" fmla="*/ 80 w 220"/>
              <a:gd name="T57" fmla="*/ 78 h 147"/>
              <a:gd name="T58" fmla="*/ 78 w 220"/>
              <a:gd name="T59" fmla="*/ 76 h 147"/>
              <a:gd name="T60" fmla="*/ 75 w 220"/>
              <a:gd name="T61" fmla="*/ 73 h 147"/>
              <a:gd name="T62" fmla="*/ 72 w 220"/>
              <a:gd name="T63" fmla="*/ 70 h 147"/>
              <a:gd name="T64" fmla="*/ 69 w 220"/>
              <a:gd name="T65" fmla="*/ 68 h 147"/>
              <a:gd name="T66" fmla="*/ 66 w 220"/>
              <a:gd name="T67" fmla="*/ 66 h 147"/>
              <a:gd name="T68" fmla="*/ 64 w 220"/>
              <a:gd name="T69" fmla="*/ 64 h 147"/>
              <a:gd name="T70" fmla="*/ 62 w 220"/>
              <a:gd name="T71" fmla="*/ 61 h 147"/>
              <a:gd name="T72" fmla="*/ 61 w 220"/>
              <a:gd name="T73" fmla="*/ 59 h 147"/>
              <a:gd name="T74" fmla="*/ 59 w 220"/>
              <a:gd name="T75" fmla="*/ 58 h 147"/>
              <a:gd name="T76" fmla="*/ 56 w 220"/>
              <a:gd name="T77" fmla="*/ 56 h 147"/>
              <a:gd name="T78" fmla="*/ 53 w 220"/>
              <a:gd name="T79" fmla="*/ 54 h 147"/>
              <a:gd name="T80" fmla="*/ 51 w 220"/>
              <a:gd name="T81" fmla="*/ 52 h 147"/>
              <a:gd name="T82" fmla="*/ 48 w 220"/>
              <a:gd name="T83" fmla="*/ 48 h 147"/>
              <a:gd name="T84" fmla="*/ 46 w 220"/>
              <a:gd name="T85" fmla="*/ 45 h 147"/>
              <a:gd name="T86" fmla="*/ 43 w 220"/>
              <a:gd name="T87" fmla="*/ 43 h 147"/>
              <a:gd name="T88" fmla="*/ 41 w 220"/>
              <a:gd name="T89" fmla="*/ 40 h 147"/>
              <a:gd name="T90" fmla="*/ 40 w 220"/>
              <a:gd name="T91" fmla="*/ 38 h 147"/>
              <a:gd name="T92" fmla="*/ 37 w 220"/>
              <a:gd name="T93" fmla="*/ 36 h 147"/>
              <a:gd name="T94" fmla="*/ 36 w 220"/>
              <a:gd name="T95" fmla="*/ 33 h 147"/>
              <a:gd name="T96" fmla="*/ 34 w 220"/>
              <a:gd name="T97" fmla="*/ 30 h 147"/>
              <a:gd name="T98" fmla="*/ 32 w 220"/>
              <a:gd name="T99" fmla="*/ 27 h 147"/>
              <a:gd name="T100" fmla="*/ 30 w 220"/>
              <a:gd name="T101" fmla="*/ 24 h 147"/>
              <a:gd name="T102" fmla="*/ 28 w 220"/>
              <a:gd name="T103" fmla="*/ 24 h 147"/>
              <a:gd name="T104" fmla="*/ 27 w 220"/>
              <a:gd name="T105" fmla="*/ 22 h 147"/>
              <a:gd name="T106" fmla="*/ 25 w 220"/>
              <a:gd name="T107" fmla="*/ 20 h 147"/>
              <a:gd name="T108" fmla="*/ 23 w 220"/>
              <a:gd name="T109" fmla="*/ 19 h 147"/>
              <a:gd name="T110" fmla="*/ 21 w 220"/>
              <a:gd name="T111" fmla="*/ 17 h 147"/>
              <a:gd name="T112" fmla="*/ 20 w 220"/>
              <a:gd name="T113" fmla="*/ 15 h 147"/>
              <a:gd name="T114" fmla="*/ 17 w 220"/>
              <a:gd name="T115" fmla="*/ 12 h 147"/>
              <a:gd name="T116" fmla="*/ 15 w 220"/>
              <a:gd name="T117" fmla="*/ 10 h 147"/>
              <a:gd name="T118" fmla="*/ 13 w 220"/>
              <a:gd name="T119" fmla="*/ 9 h 147"/>
              <a:gd name="T120" fmla="*/ 11 w 220"/>
              <a:gd name="T121" fmla="*/ 6 h 147"/>
              <a:gd name="T122" fmla="*/ 7 w 220"/>
              <a:gd name="T123" fmla="*/ 3 h 147"/>
              <a:gd name="T124" fmla="*/ 0 w 220"/>
              <a:gd name="T12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147">
                <a:moveTo>
                  <a:pt x="220" y="147"/>
                </a:moveTo>
                <a:lnTo>
                  <a:pt x="220" y="127"/>
                </a:lnTo>
                <a:lnTo>
                  <a:pt x="201" y="127"/>
                </a:lnTo>
                <a:lnTo>
                  <a:pt x="201" y="124"/>
                </a:lnTo>
                <a:lnTo>
                  <a:pt x="188" y="124"/>
                </a:lnTo>
                <a:lnTo>
                  <a:pt x="188" y="122"/>
                </a:lnTo>
                <a:lnTo>
                  <a:pt x="185" y="122"/>
                </a:lnTo>
                <a:lnTo>
                  <a:pt x="185" y="120"/>
                </a:lnTo>
                <a:lnTo>
                  <a:pt x="177" y="120"/>
                </a:lnTo>
                <a:lnTo>
                  <a:pt x="177" y="117"/>
                </a:lnTo>
                <a:lnTo>
                  <a:pt x="164" y="117"/>
                </a:lnTo>
                <a:lnTo>
                  <a:pt x="164" y="116"/>
                </a:lnTo>
                <a:lnTo>
                  <a:pt x="157" y="116"/>
                </a:lnTo>
                <a:lnTo>
                  <a:pt x="157" y="114"/>
                </a:lnTo>
                <a:lnTo>
                  <a:pt x="153" y="114"/>
                </a:lnTo>
                <a:lnTo>
                  <a:pt x="153" y="112"/>
                </a:lnTo>
                <a:lnTo>
                  <a:pt x="151" y="112"/>
                </a:lnTo>
                <a:lnTo>
                  <a:pt x="151" y="110"/>
                </a:lnTo>
                <a:lnTo>
                  <a:pt x="145" y="110"/>
                </a:lnTo>
                <a:lnTo>
                  <a:pt x="145" y="108"/>
                </a:lnTo>
                <a:lnTo>
                  <a:pt x="142" y="108"/>
                </a:lnTo>
                <a:lnTo>
                  <a:pt x="142" y="105"/>
                </a:lnTo>
                <a:lnTo>
                  <a:pt x="139" y="105"/>
                </a:lnTo>
                <a:lnTo>
                  <a:pt x="139" y="104"/>
                </a:lnTo>
                <a:lnTo>
                  <a:pt x="132" y="104"/>
                </a:lnTo>
                <a:lnTo>
                  <a:pt x="132" y="103"/>
                </a:lnTo>
                <a:lnTo>
                  <a:pt x="127" y="103"/>
                </a:lnTo>
                <a:lnTo>
                  <a:pt x="127" y="101"/>
                </a:lnTo>
                <a:lnTo>
                  <a:pt x="125" y="101"/>
                </a:lnTo>
                <a:lnTo>
                  <a:pt x="125" y="100"/>
                </a:lnTo>
                <a:lnTo>
                  <a:pt x="122" y="100"/>
                </a:lnTo>
                <a:lnTo>
                  <a:pt x="122" y="98"/>
                </a:lnTo>
                <a:lnTo>
                  <a:pt x="115" y="98"/>
                </a:lnTo>
                <a:lnTo>
                  <a:pt x="115" y="95"/>
                </a:lnTo>
                <a:lnTo>
                  <a:pt x="112" y="95"/>
                </a:lnTo>
                <a:lnTo>
                  <a:pt x="112" y="94"/>
                </a:lnTo>
                <a:lnTo>
                  <a:pt x="108" y="94"/>
                </a:lnTo>
                <a:lnTo>
                  <a:pt x="108" y="92"/>
                </a:lnTo>
                <a:lnTo>
                  <a:pt x="106" y="92"/>
                </a:lnTo>
                <a:lnTo>
                  <a:pt x="106" y="90"/>
                </a:lnTo>
                <a:lnTo>
                  <a:pt x="102" y="90"/>
                </a:lnTo>
                <a:lnTo>
                  <a:pt x="102" y="88"/>
                </a:lnTo>
                <a:lnTo>
                  <a:pt x="100" y="88"/>
                </a:lnTo>
                <a:lnTo>
                  <a:pt x="100" y="87"/>
                </a:lnTo>
                <a:lnTo>
                  <a:pt x="98" y="87"/>
                </a:lnTo>
                <a:lnTo>
                  <a:pt x="98" y="86"/>
                </a:lnTo>
                <a:lnTo>
                  <a:pt x="93" y="86"/>
                </a:lnTo>
                <a:lnTo>
                  <a:pt x="93" y="84"/>
                </a:lnTo>
                <a:lnTo>
                  <a:pt x="89" y="84"/>
                </a:lnTo>
                <a:lnTo>
                  <a:pt x="89" y="83"/>
                </a:lnTo>
                <a:lnTo>
                  <a:pt x="87" y="83"/>
                </a:lnTo>
                <a:lnTo>
                  <a:pt x="87" y="82"/>
                </a:lnTo>
                <a:lnTo>
                  <a:pt x="84" y="82"/>
                </a:lnTo>
                <a:lnTo>
                  <a:pt x="84" y="81"/>
                </a:lnTo>
                <a:lnTo>
                  <a:pt x="81" y="81"/>
                </a:lnTo>
                <a:lnTo>
                  <a:pt x="81" y="79"/>
                </a:lnTo>
                <a:lnTo>
                  <a:pt x="80" y="79"/>
                </a:lnTo>
                <a:lnTo>
                  <a:pt x="80" y="78"/>
                </a:lnTo>
                <a:lnTo>
                  <a:pt x="78" y="78"/>
                </a:lnTo>
                <a:lnTo>
                  <a:pt x="78" y="76"/>
                </a:lnTo>
                <a:lnTo>
                  <a:pt x="75" y="76"/>
                </a:lnTo>
                <a:lnTo>
                  <a:pt x="75" y="73"/>
                </a:lnTo>
                <a:lnTo>
                  <a:pt x="72" y="73"/>
                </a:lnTo>
                <a:lnTo>
                  <a:pt x="72" y="70"/>
                </a:lnTo>
                <a:lnTo>
                  <a:pt x="69" y="70"/>
                </a:lnTo>
                <a:lnTo>
                  <a:pt x="69" y="68"/>
                </a:lnTo>
                <a:lnTo>
                  <a:pt x="66" y="68"/>
                </a:lnTo>
                <a:lnTo>
                  <a:pt x="66" y="66"/>
                </a:lnTo>
                <a:lnTo>
                  <a:pt x="64" y="66"/>
                </a:lnTo>
                <a:lnTo>
                  <a:pt x="64" y="64"/>
                </a:lnTo>
                <a:lnTo>
                  <a:pt x="62" y="64"/>
                </a:lnTo>
                <a:lnTo>
                  <a:pt x="62" y="61"/>
                </a:lnTo>
                <a:lnTo>
                  <a:pt x="61" y="61"/>
                </a:lnTo>
                <a:lnTo>
                  <a:pt x="61" y="59"/>
                </a:lnTo>
                <a:lnTo>
                  <a:pt x="59" y="59"/>
                </a:lnTo>
                <a:lnTo>
                  <a:pt x="59" y="58"/>
                </a:lnTo>
                <a:lnTo>
                  <a:pt x="56" y="58"/>
                </a:lnTo>
                <a:lnTo>
                  <a:pt x="56" y="56"/>
                </a:lnTo>
                <a:lnTo>
                  <a:pt x="53" y="56"/>
                </a:lnTo>
                <a:lnTo>
                  <a:pt x="53" y="54"/>
                </a:lnTo>
                <a:lnTo>
                  <a:pt x="51" y="54"/>
                </a:lnTo>
                <a:lnTo>
                  <a:pt x="51" y="52"/>
                </a:lnTo>
                <a:lnTo>
                  <a:pt x="48" y="52"/>
                </a:lnTo>
                <a:lnTo>
                  <a:pt x="48" y="48"/>
                </a:lnTo>
                <a:lnTo>
                  <a:pt x="46" y="48"/>
                </a:lnTo>
                <a:lnTo>
                  <a:pt x="46" y="45"/>
                </a:lnTo>
                <a:lnTo>
                  <a:pt x="43" y="45"/>
                </a:lnTo>
                <a:lnTo>
                  <a:pt x="43" y="43"/>
                </a:lnTo>
                <a:lnTo>
                  <a:pt x="41" y="43"/>
                </a:lnTo>
                <a:lnTo>
                  <a:pt x="41" y="40"/>
                </a:lnTo>
                <a:lnTo>
                  <a:pt x="40" y="40"/>
                </a:lnTo>
                <a:lnTo>
                  <a:pt x="40" y="38"/>
                </a:lnTo>
                <a:lnTo>
                  <a:pt x="37" y="38"/>
                </a:lnTo>
                <a:lnTo>
                  <a:pt x="37" y="36"/>
                </a:lnTo>
                <a:lnTo>
                  <a:pt x="36" y="36"/>
                </a:lnTo>
                <a:lnTo>
                  <a:pt x="36" y="33"/>
                </a:lnTo>
                <a:lnTo>
                  <a:pt x="34" y="33"/>
                </a:lnTo>
                <a:lnTo>
                  <a:pt x="34" y="30"/>
                </a:lnTo>
                <a:lnTo>
                  <a:pt x="32" y="30"/>
                </a:lnTo>
                <a:lnTo>
                  <a:pt x="32" y="27"/>
                </a:lnTo>
                <a:lnTo>
                  <a:pt x="30" y="27"/>
                </a:lnTo>
                <a:lnTo>
                  <a:pt x="30" y="24"/>
                </a:lnTo>
                <a:lnTo>
                  <a:pt x="29" y="24"/>
                </a:lnTo>
                <a:lnTo>
                  <a:pt x="28" y="24"/>
                </a:lnTo>
                <a:lnTo>
                  <a:pt x="28" y="22"/>
                </a:lnTo>
                <a:lnTo>
                  <a:pt x="27" y="22"/>
                </a:lnTo>
                <a:lnTo>
                  <a:pt x="27" y="20"/>
                </a:lnTo>
                <a:lnTo>
                  <a:pt x="25" y="20"/>
                </a:lnTo>
                <a:lnTo>
                  <a:pt x="25" y="19"/>
                </a:lnTo>
                <a:lnTo>
                  <a:pt x="23" y="19"/>
                </a:lnTo>
                <a:lnTo>
                  <a:pt x="23" y="17"/>
                </a:lnTo>
                <a:lnTo>
                  <a:pt x="21" y="17"/>
                </a:lnTo>
                <a:lnTo>
                  <a:pt x="21" y="15"/>
                </a:lnTo>
                <a:lnTo>
                  <a:pt x="20" y="15"/>
                </a:lnTo>
                <a:lnTo>
                  <a:pt x="20" y="12"/>
                </a:lnTo>
                <a:lnTo>
                  <a:pt x="17" y="12"/>
                </a:lnTo>
                <a:lnTo>
                  <a:pt x="17" y="10"/>
                </a:lnTo>
                <a:lnTo>
                  <a:pt x="15" y="10"/>
                </a:lnTo>
                <a:lnTo>
                  <a:pt x="15" y="9"/>
                </a:lnTo>
                <a:lnTo>
                  <a:pt x="13" y="9"/>
                </a:lnTo>
                <a:lnTo>
                  <a:pt x="13" y="6"/>
                </a:lnTo>
                <a:lnTo>
                  <a:pt x="11" y="6"/>
                </a:lnTo>
                <a:lnTo>
                  <a:pt x="11" y="3"/>
                </a:lnTo>
                <a:lnTo>
                  <a:pt x="7" y="3"/>
                </a:lnTo>
                <a:lnTo>
                  <a:pt x="7" y="0"/>
                </a:lnTo>
                <a:lnTo>
                  <a:pt x="0" y="0"/>
                </a:lnTo>
              </a:path>
            </a:pathLst>
          </a:custGeom>
          <a:ln w="28575">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p>
        </p:txBody>
      </p:sp>
      <p:sp>
        <p:nvSpPr>
          <p:cNvPr id="119" name="Freeform 4"/>
          <p:cNvSpPr>
            <a:spLocks/>
          </p:cNvSpPr>
          <p:nvPr/>
        </p:nvSpPr>
        <p:spPr bwMode="auto">
          <a:xfrm>
            <a:off x="5594785" y="2495449"/>
            <a:ext cx="2402356" cy="1875491"/>
          </a:xfrm>
          <a:custGeom>
            <a:avLst/>
            <a:gdLst>
              <a:gd name="T0" fmla="*/ 190 w 190"/>
              <a:gd name="T1" fmla="*/ 140 h 149"/>
              <a:gd name="T2" fmla="*/ 171 w 190"/>
              <a:gd name="T3" fmla="*/ 136 h 149"/>
              <a:gd name="T4" fmla="*/ 140 w 190"/>
              <a:gd name="T5" fmla="*/ 135 h 149"/>
              <a:gd name="T6" fmla="*/ 129 w 190"/>
              <a:gd name="T7" fmla="*/ 132 h 149"/>
              <a:gd name="T8" fmla="*/ 119 w 190"/>
              <a:gd name="T9" fmla="*/ 131 h 149"/>
              <a:gd name="T10" fmla="*/ 118 w 190"/>
              <a:gd name="T11" fmla="*/ 130 h 149"/>
              <a:gd name="T12" fmla="*/ 107 w 190"/>
              <a:gd name="T13" fmla="*/ 128 h 149"/>
              <a:gd name="T14" fmla="*/ 101 w 190"/>
              <a:gd name="T15" fmla="*/ 127 h 149"/>
              <a:gd name="T16" fmla="*/ 99 w 190"/>
              <a:gd name="T17" fmla="*/ 124 h 149"/>
              <a:gd name="T18" fmla="*/ 95 w 190"/>
              <a:gd name="T19" fmla="*/ 122 h 149"/>
              <a:gd name="T20" fmla="*/ 89 w 190"/>
              <a:gd name="T21" fmla="*/ 116 h 149"/>
              <a:gd name="T22" fmla="*/ 86 w 190"/>
              <a:gd name="T23" fmla="*/ 114 h 149"/>
              <a:gd name="T24" fmla="*/ 81 w 190"/>
              <a:gd name="T25" fmla="*/ 113 h 149"/>
              <a:gd name="T26" fmla="*/ 79 w 190"/>
              <a:gd name="T27" fmla="*/ 110 h 149"/>
              <a:gd name="T28" fmla="*/ 76 w 190"/>
              <a:gd name="T29" fmla="*/ 109 h 149"/>
              <a:gd name="T30" fmla="*/ 73 w 190"/>
              <a:gd name="T31" fmla="*/ 108 h 149"/>
              <a:gd name="T32" fmla="*/ 69 w 190"/>
              <a:gd name="T33" fmla="*/ 102 h 149"/>
              <a:gd name="T34" fmla="*/ 65 w 190"/>
              <a:gd name="T35" fmla="*/ 101 h 149"/>
              <a:gd name="T36" fmla="*/ 59 w 190"/>
              <a:gd name="T37" fmla="*/ 94 h 149"/>
              <a:gd name="T38" fmla="*/ 50 w 190"/>
              <a:gd name="T39" fmla="*/ 85 h 149"/>
              <a:gd name="T40" fmla="*/ 47 w 190"/>
              <a:gd name="T41" fmla="*/ 79 h 149"/>
              <a:gd name="T42" fmla="*/ 45 w 190"/>
              <a:gd name="T43" fmla="*/ 77 h 149"/>
              <a:gd name="T44" fmla="*/ 39 w 190"/>
              <a:gd name="T45" fmla="*/ 66 h 149"/>
              <a:gd name="T46" fmla="*/ 37 w 190"/>
              <a:gd name="T47" fmla="*/ 65 h 149"/>
              <a:gd name="T48" fmla="*/ 33 w 190"/>
              <a:gd name="T49" fmla="*/ 62 h 149"/>
              <a:gd name="T50" fmla="*/ 29 w 190"/>
              <a:gd name="T51" fmla="*/ 51 h 149"/>
              <a:gd name="T52" fmla="*/ 25 w 190"/>
              <a:gd name="T53" fmla="*/ 50 h 149"/>
              <a:gd name="T54" fmla="*/ 21 w 190"/>
              <a:gd name="T55" fmla="*/ 48 h 149"/>
              <a:gd name="T56" fmla="*/ 19 w 190"/>
              <a:gd name="T57" fmla="*/ 30 h 149"/>
              <a:gd name="T58" fmla="*/ 17 w 190"/>
              <a:gd name="T59" fmla="*/ 28 h 149"/>
              <a:gd name="T60" fmla="*/ 15 w 190"/>
              <a:gd name="T61" fmla="*/ 26 h 149"/>
              <a:gd name="T62" fmla="*/ 13 w 190"/>
              <a:gd name="T63" fmla="*/ 24 h 149"/>
              <a:gd name="T64" fmla="*/ 10 w 190"/>
              <a:gd name="T65" fmla="*/ 6 h 149"/>
              <a:gd name="T66" fmla="*/ 8 w 190"/>
              <a:gd name="T67" fmla="*/ 3 h 149"/>
              <a:gd name="T68" fmla="*/ 4 w 190"/>
              <a:gd name="T69" fmla="*/ 1 h 149"/>
              <a:gd name="T70" fmla="*/ 3 w 190"/>
              <a:gd name="T7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190" y="149"/>
                </a:moveTo>
                <a:lnTo>
                  <a:pt x="190" y="140"/>
                </a:lnTo>
                <a:lnTo>
                  <a:pt x="171" y="140"/>
                </a:lnTo>
                <a:lnTo>
                  <a:pt x="171" y="136"/>
                </a:lnTo>
                <a:lnTo>
                  <a:pt x="140" y="136"/>
                </a:lnTo>
                <a:lnTo>
                  <a:pt x="140" y="135"/>
                </a:lnTo>
                <a:lnTo>
                  <a:pt x="129" y="135"/>
                </a:lnTo>
                <a:lnTo>
                  <a:pt x="129" y="132"/>
                </a:lnTo>
                <a:lnTo>
                  <a:pt x="119" y="132"/>
                </a:lnTo>
                <a:lnTo>
                  <a:pt x="119" y="131"/>
                </a:lnTo>
                <a:lnTo>
                  <a:pt x="118" y="131"/>
                </a:lnTo>
                <a:lnTo>
                  <a:pt x="118" y="130"/>
                </a:lnTo>
                <a:lnTo>
                  <a:pt x="107" y="130"/>
                </a:lnTo>
                <a:lnTo>
                  <a:pt x="107" y="128"/>
                </a:lnTo>
                <a:lnTo>
                  <a:pt x="101" y="128"/>
                </a:lnTo>
                <a:lnTo>
                  <a:pt x="101" y="127"/>
                </a:lnTo>
                <a:lnTo>
                  <a:pt x="99" y="127"/>
                </a:lnTo>
                <a:lnTo>
                  <a:pt x="99" y="124"/>
                </a:lnTo>
                <a:lnTo>
                  <a:pt x="95" y="124"/>
                </a:lnTo>
                <a:lnTo>
                  <a:pt x="95" y="122"/>
                </a:lnTo>
                <a:lnTo>
                  <a:pt x="89" y="122"/>
                </a:lnTo>
                <a:lnTo>
                  <a:pt x="89" y="116"/>
                </a:lnTo>
                <a:lnTo>
                  <a:pt x="86" y="116"/>
                </a:lnTo>
                <a:lnTo>
                  <a:pt x="86" y="114"/>
                </a:lnTo>
                <a:lnTo>
                  <a:pt x="81" y="114"/>
                </a:lnTo>
                <a:lnTo>
                  <a:pt x="81" y="113"/>
                </a:lnTo>
                <a:lnTo>
                  <a:pt x="79" y="113"/>
                </a:lnTo>
                <a:lnTo>
                  <a:pt x="79" y="110"/>
                </a:lnTo>
                <a:lnTo>
                  <a:pt x="76" y="110"/>
                </a:lnTo>
                <a:lnTo>
                  <a:pt x="76" y="109"/>
                </a:lnTo>
                <a:lnTo>
                  <a:pt x="73" y="109"/>
                </a:lnTo>
                <a:lnTo>
                  <a:pt x="73" y="108"/>
                </a:lnTo>
                <a:lnTo>
                  <a:pt x="69" y="108"/>
                </a:lnTo>
                <a:lnTo>
                  <a:pt x="69" y="102"/>
                </a:lnTo>
                <a:lnTo>
                  <a:pt x="65" y="102"/>
                </a:lnTo>
                <a:lnTo>
                  <a:pt x="65" y="101"/>
                </a:lnTo>
                <a:lnTo>
                  <a:pt x="59" y="101"/>
                </a:lnTo>
                <a:lnTo>
                  <a:pt x="59" y="94"/>
                </a:lnTo>
                <a:lnTo>
                  <a:pt x="50" y="94"/>
                </a:lnTo>
                <a:lnTo>
                  <a:pt x="50" y="85"/>
                </a:lnTo>
                <a:lnTo>
                  <a:pt x="47" y="85"/>
                </a:lnTo>
                <a:lnTo>
                  <a:pt x="47" y="79"/>
                </a:lnTo>
                <a:lnTo>
                  <a:pt x="45" y="79"/>
                </a:lnTo>
                <a:lnTo>
                  <a:pt x="45" y="77"/>
                </a:lnTo>
                <a:lnTo>
                  <a:pt x="39" y="77"/>
                </a:lnTo>
                <a:lnTo>
                  <a:pt x="39" y="66"/>
                </a:lnTo>
                <a:lnTo>
                  <a:pt x="37" y="66"/>
                </a:lnTo>
                <a:lnTo>
                  <a:pt x="37" y="65"/>
                </a:lnTo>
                <a:lnTo>
                  <a:pt x="33" y="65"/>
                </a:lnTo>
                <a:lnTo>
                  <a:pt x="33" y="62"/>
                </a:lnTo>
                <a:lnTo>
                  <a:pt x="29" y="62"/>
                </a:lnTo>
                <a:lnTo>
                  <a:pt x="29" y="51"/>
                </a:lnTo>
                <a:lnTo>
                  <a:pt x="25" y="51"/>
                </a:lnTo>
                <a:lnTo>
                  <a:pt x="25" y="50"/>
                </a:lnTo>
                <a:lnTo>
                  <a:pt x="21" y="50"/>
                </a:lnTo>
                <a:lnTo>
                  <a:pt x="21" y="48"/>
                </a:lnTo>
                <a:lnTo>
                  <a:pt x="19" y="48"/>
                </a:lnTo>
                <a:lnTo>
                  <a:pt x="19" y="30"/>
                </a:lnTo>
                <a:lnTo>
                  <a:pt x="17" y="30"/>
                </a:lnTo>
                <a:lnTo>
                  <a:pt x="17" y="28"/>
                </a:lnTo>
                <a:lnTo>
                  <a:pt x="15" y="28"/>
                </a:lnTo>
                <a:lnTo>
                  <a:pt x="15" y="26"/>
                </a:lnTo>
                <a:lnTo>
                  <a:pt x="13" y="26"/>
                </a:lnTo>
                <a:lnTo>
                  <a:pt x="13" y="24"/>
                </a:lnTo>
                <a:lnTo>
                  <a:pt x="10" y="24"/>
                </a:lnTo>
                <a:lnTo>
                  <a:pt x="10" y="6"/>
                </a:lnTo>
                <a:lnTo>
                  <a:pt x="8" y="6"/>
                </a:lnTo>
                <a:lnTo>
                  <a:pt x="8" y="3"/>
                </a:lnTo>
                <a:lnTo>
                  <a:pt x="4" y="3"/>
                </a:lnTo>
                <a:lnTo>
                  <a:pt x="4" y="1"/>
                </a:lnTo>
                <a:lnTo>
                  <a:pt x="3" y="1"/>
                </a:lnTo>
                <a:lnTo>
                  <a:pt x="3" y="0"/>
                </a:lnTo>
                <a:lnTo>
                  <a:pt x="0" y="0"/>
                </a:lnTo>
              </a:path>
            </a:pathLst>
          </a:custGeom>
          <a:ln w="28575">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Arial" panose="020B0604020202020204" pitchFamily="34" charset="0"/>
              <a:cs typeface="Arial" panose="020B0604020202020204" pitchFamily="34" charset="0"/>
            </a:endParaRPr>
          </a:p>
        </p:txBody>
      </p:sp>
      <p:sp>
        <p:nvSpPr>
          <p:cNvPr id="120" name="Freeform 5"/>
          <p:cNvSpPr>
            <a:spLocks/>
          </p:cNvSpPr>
          <p:nvPr/>
        </p:nvSpPr>
        <p:spPr bwMode="auto">
          <a:xfrm>
            <a:off x="5612536" y="2482569"/>
            <a:ext cx="2710772" cy="1770254"/>
          </a:xfrm>
          <a:custGeom>
            <a:avLst/>
            <a:gdLst>
              <a:gd name="T0" fmla="*/ 211 w 211"/>
              <a:gd name="T1" fmla="*/ 139 h 139"/>
              <a:gd name="T2" fmla="*/ 160 w 211"/>
              <a:gd name="T3" fmla="*/ 139 h 139"/>
              <a:gd name="T4" fmla="*/ 160 w 211"/>
              <a:gd name="T5" fmla="*/ 137 h 139"/>
              <a:gd name="T6" fmla="*/ 140 w 211"/>
              <a:gd name="T7" fmla="*/ 137 h 139"/>
              <a:gd name="T8" fmla="*/ 140 w 211"/>
              <a:gd name="T9" fmla="*/ 135 h 139"/>
              <a:gd name="T10" fmla="*/ 130 w 211"/>
              <a:gd name="T11" fmla="*/ 135 h 139"/>
              <a:gd name="T12" fmla="*/ 130 w 211"/>
              <a:gd name="T13" fmla="*/ 134 h 139"/>
              <a:gd name="T14" fmla="*/ 118 w 211"/>
              <a:gd name="T15" fmla="*/ 134 h 139"/>
              <a:gd name="T16" fmla="*/ 118 w 211"/>
              <a:gd name="T17" fmla="*/ 132 h 139"/>
              <a:gd name="T18" fmla="*/ 100 w 211"/>
              <a:gd name="T19" fmla="*/ 132 h 139"/>
              <a:gd name="T20" fmla="*/ 100 w 211"/>
              <a:gd name="T21" fmla="*/ 130 h 139"/>
              <a:gd name="T22" fmla="*/ 95 w 211"/>
              <a:gd name="T23" fmla="*/ 130 h 139"/>
              <a:gd name="T24" fmla="*/ 95 w 211"/>
              <a:gd name="T25" fmla="*/ 127 h 139"/>
              <a:gd name="T26" fmla="*/ 89 w 211"/>
              <a:gd name="T27" fmla="*/ 127 h 139"/>
              <a:gd name="T28" fmla="*/ 89 w 211"/>
              <a:gd name="T29" fmla="*/ 126 h 139"/>
              <a:gd name="T30" fmla="*/ 70 w 211"/>
              <a:gd name="T31" fmla="*/ 126 h 139"/>
              <a:gd name="T32" fmla="*/ 70 w 211"/>
              <a:gd name="T33" fmla="*/ 122 h 139"/>
              <a:gd name="T34" fmla="*/ 58 w 211"/>
              <a:gd name="T35" fmla="*/ 122 h 139"/>
              <a:gd name="T36" fmla="*/ 58 w 211"/>
              <a:gd name="T37" fmla="*/ 116 h 139"/>
              <a:gd name="T38" fmla="*/ 49 w 211"/>
              <a:gd name="T39" fmla="*/ 116 h 139"/>
              <a:gd name="T40" fmla="*/ 49 w 211"/>
              <a:gd name="T41" fmla="*/ 113 h 139"/>
              <a:gd name="T42" fmla="*/ 47 w 211"/>
              <a:gd name="T43" fmla="*/ 113 h 139"/>
              <a:gd name="T44" fmla="*/ 47 w 211"/>
              <a:gd name="T45" fmla="*/ 108 h 139"/>
              <a:gd name="T46" fmla="*/ 39 w 211"/>
              <a:gd name="T47" fmla="*/ 108 h 139"/>
              <a:gd name="T48" fmla="*/ 39 w 211"/>
              <a:gd name="T49" fmla="*/ 97 h 139"/>
              <a:gd name="T50" fmla="*/ 35 w 211"/>
              <a:gd name="T51" fmla="*/ 97 h 139"/>
              <a:gd name="T52" fmla="*/ 35 w 211"/>
              <a:gd name="T53" fmla="*/ 95 h 139"/>
              <a:gd name="T54" fmla="*/ 30 w 211"/>
              <a:gd name="T55" fmla="*/ 95 h 139"/>
              <a:gd name="T56" fmla="*/ 30 w 211"/>
              <a:gd name="T57" fmla="*/ 85 h 139"/>
              <a:gd name="T58" fmla="*/ 27 w 211"/>
              <a:gd name="T59" fmla="*/ 85 h 139"/>
              <a:gd name="T60" fmla="*/ 27 w 211"/>
              <a:gd name="T61" fmla="*/ 81 h 139"/>
              <a:gd name="T62" fmla="*/ 24 w 211"/>
              <a:gd name="T63" fmla="*/ 81 h 139"/>
              <a:gd name="T64" fmla="*/ 24 w 211"/>
              <a:gd name="T65" fmla="*/ 79 h 139"/>
              <a:gd name="T66" fmla="*/ 19 w 211"/>
              <a:gd name="T67" fmla="*/ 79 h 139"/>
              <a:gd name="T68" fmla="*/ 19 w 211"/>
              <a:gd name="T69" fmla="*/ 59 h 139"/>
              <a:gd name="T70" fmla="*/ 17 w 211"/>
              <a:gd name="T71" fmla="*/ 59 h 139"/>
              <a:gd name="T72" fmla="*/ 17 w 211"/>
              <a:gd name="T73" fmla="*/ 55 h 139"/>
              <a:gd name="T74" fmla="*/ 14 w 211"/>
              <a:gd name="T75" fmla="*/ 55 h 139"/>
              <a:gd name="T76" fmla="*/ 14 w 211"/>
              <a:gd name="T77" fmla="*/ 53 h 139"/>
              <a:gd name="T78" fmla="*/ 12 w 211"/>
              <a:gd name="T79" fmla="*/ 53 h 139"/>
              <a:gd name="T80" fmla="*/ 12 w 211"/>
              <a:gd name="T81" fmla="*/ 52 h 139"/>
              <a:gd name="T82" fmla="*/ 10 w 211"/>
              <a:gd name="T83" fmla="*/ 52 h 139"/>
              <a:gd name="T84" fmla="*/ 10 w 211"/>
              <a:gd name="T85" fmla="*/ 17 h 139"/>
              <a:gd name="T86" fmla="*/ 9 w 211"/>
              <a:gd name="T87" fmla="*/ 17 h 139"/>
              <a:gd name="T88" fmla="*/ 9 w 211"/>
              <a:gd name="T89" fmla="*/ 7 h 139"/>
              <a:gd name="T90" fmla="*/ 7 w 211"/>
              <a:gd name="T91" fmla="*/ 7 h 139"/>
              <a:gd name="T92" fmla="*/ 7 w 211"/>
              <a:gd name="T93" fmla="*/ 2 h 139"/>
              <a:gd name="T94" fmla="*/ 5 w 211"/>
              <a:gd name="T95" fmla="*/ 2 h 139"/>
              <a:gd name="T96" fmla="*/ 3 w 211"/>
              <a:gd name="T97" fmla="*/ 2 h 139"/>
              <a:gd name="T98" fmla="*/ 3 w 211"/>
              <a:gd name="T99" fmla="*/ 0 h 139"/>
              <a:gd name="T100" fmla="*/ 0 w 211"/>
              <a:gd name="T10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 h="139">
                <a:moveTo>
                  <a:pt x="211" y="139"/>
                </a:moveTo>
                <a:lnTo>
                  <a:pt x="160" y="139"/>
                </a:lnTo>
                <a:lnTo>
                  <a:pt x="160" y="137"/>
                </a:lnTo>
                <a:lnTo>
                  <a:pt x="140" y="137"/>
                </a:lnTo>
                <a:lnTo>
                  <a:pt x="140" y="135"/>
                </a:lnTo>
                <a:lnTo>
                  <a:pt x="130" y="135"/>
                </a:lnTo>
                <a:lnTo>
                  <a:pt x="130" y="134"/>
                </a:lnTo>
                <a:lnTo>
                  <a:pt x="118" y="134"/>
                </a:lnTo>
                <a:lnTo>
                  <a:pt x="118" y="132"/>
                </a:lnTo>
                <a:lnTo>
                  <a:pt x="100" y="132"/>
                </a:lnTo>
                <a:lnTo>
                  <a:pt x="100" y="130"/>
                </a:lnTo>
                <a:lnTo>
                  <a:pt x="95" y="130"/>
                </a:lnTo>
                <a:lnTo>
                  <a:pt x="95" y="127"/>
                </a:lnTo>
                <a:lnTo>
                  <a:pt x="89" y="127"/>
                </a:lnTo>
                <a:lnTo>
                  <a:pt x="89" y="126"/>
                </a:lnTo>
                <a:lnTo>
                  <a:pt x="70" y="126"/>
                </a:lnTo>
                <a:lnTo>
                  <a:pt x="70" y="122"/>
                </a:lnTo>
                <a:lnTo>
                  <a:pt x="58" y="122"/>
                </a:lnTo>
                <a:lnTo>
                  <a:pt x="58" y="116"/>
                </a:lnTo>
                <a:lnTo>
                  <a:pt x="49" y="116"/>
                </a:lnTo>
                <a:lnTo>
                  <a:pt x="49" y="113"/>
                </a:lnTo>
                <a:lnTo>
                  <a:pt x="47" y="113"/>
                </a:lnTo>
                <a:lnTo>
                  <a:pt x="47" y="108"/>
                </a:lnTo>
                <a:lnTo>
                  <a:pt x="39" y="108"/>
                </a:lnTo>
                <a:lnTo>
                  <a:pt x="39" y="97"/>
                </a:lnTo>
                <a:lnTo>
                  <a:pt x="35" y="97"/>
                </a:lnTo>
                <a:lnTo>
                  <a:pt x="35" y="95"/>
                </a:lnTo>
                <a:lnTo>
                  <a:pt x="30" y="95"/>
                </a:lnTo>
                <a:lnTo>
                  <a:pt x="30" y="85"/>
                </a:lnTo>
                <a:lnTo>
                  <a:pt x="27" y="85"/>
                </a:lnTo>
                <a:lnTo>
                  <a:pt x="27" y="81"/>
                </a:lnTo>
                <a:lnTo>
                  <a:pt x="24" y="81"/>
                </a:lnTo>
                <a:lnTo>
                  <a:pt x="24" y="79"/>
                </a:lnTo>
                <a:lnTo>
                  <a:pt x="19" y="79"/>
                </a:lnTo>
                <a:lnTo>
                  <a:pt x="19" y="59"/>
                </a:lnTo>
                <a:lnTo>
                  <a:pt x="17" y="59"/>
                </a:lnTo>
                <a:lnTo>
                  <a:pt x="17" y="55"/>
                </a:lnTo>
                <a:lnTo>
                  <a:pt x="14" y="55"/>
                </a:lnTo>
                <a:lnTo>
                  <a:pt x="14" y="53"/>
                </a:lnTo>
                <a:lnTo>
                  <a:pt x="12" y="53"/>
                </a:lnTo>
                <a:lnTo>
                  <a:pt x="12" y="52"/>
                </a:lnTo>
                <a:lnTo>
                  <a:pt x="10" y="52"/>
                </a:lnTo>
                <a:lnTo>
                  <a:pt x="10" y="17"/>
                </a:lnTo>
                <a:lnTo>
                  <a:pt x="9" y="17"/>
                </a:lnTo>
                <a:lnTo>
                  <a:pt x="9" y="7"/>
                </a:lnTo>
                <a:lnTo>
                  <a:pt x="7" y="7"/>
                </a:lnTo>
                <a:lnTo>
                  <a:pt x="7" y="2"/>
                </a:lnTo>
                <a:lnTo>
                  <a:pt x="5" y="2"/>
                </a:lnTo>
                <a:lnTo>
                  <a:pt x="3" y="2"/>
                </a:lnTo>
                <a:lnTo>
                  <a:pt x="3" y="0"/>
                </a:lnTo>
                <a:lnTo>
                  <a:pt x="0" y="0"/>
                </a:lnTo>
              </a:path>
            </a:pathLst>
          </a:custGeom>
          <a:ln w="28575">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fr-FR">
              <a:latin typeface="Arial" panose="020B0604020202020204" pitchFamily="34" charset="0"/>
              <a:cs typeface="Arial" panose="020B0604020202020204" pitchFamily="34" charset="0"/>
            </a:endParaRPr>
          </a:p>
        </p:txBody>
      </p:sp>
      <p:sp>
        <p:nvSpPr>
          <p:cNvPr id="123" name="TextBox 122"/>
          <p:cNvSpPr txBox="1"/>
          <p:nvPr/>
        </p:nvSpPr>
        <p:spPr>
          <a:xfrm>
            <a:off x="7261343" y="2622492"/>
            <a:ext cx="829073" cy="261610"/>
          </a:xfrm>
          <a:prstGeom prst="rect">
            <a:avLst/>
          </a:prstGeom>
          <a:noFill/>
        </p:spPr>
        <p:txBody>
          <a:bodyPr wrap="none" rtlCol="0">
            <a:spAutoFit/>
          </a:bodyPr>
          <a:lstStyle/>
          <a:p>
            <a:pPr defTabSz="457200" fontAlgn="auto">
              <a:spcBef>
                <a:spcPts val="0"/>
              </a:spcBef>
              <a:spcAft>
                <a:spcPts val="0"/>
              </a:spcAft>
            </a:pPr>
            <a:r>
              <a:rPr lang="fr-FR" sz="1100" smtClean="0">
                <a:latin typeface="Arial" panose="020B0604020202020204" pitchFamily="34" charset="0"/>
                <a:cs typeface="Arial" panose="020B0604020202020204" pitchFamily="34" charset="0"/>
              </a:rPr>
              <a:t>Lenvatinib</a:t>
            </a:r>
            <a:endParaRPr lang="fr-FR" sz="1100">
              <a:latin typeface="Arial" panose="020B0604020202020204" pitchFamily="34" charset="0"/>
              <a:cs typeface="Arial" panose="020B0604020202020204" pitchFamily="34" charset="0"/>
            </a:endParaRPr>
          </a:p>
        </p:txBody>
      </p:sp>
      <p:sp>
        <p:nvSpPr>
          <p:cNvPr id="124" name="TextBox 123"/>
          <p:cNvSpPr txBox="1"/>
          <p:nvPr/>
        </p:nvSpPr>
        <p:spPr>
          <a:xfrm>
            <a:off x="7261343" y="2773847"/>
            <a:ext cx="788999" cy="261610"/>
          </a:xfrm>
          <a:prstGeom prst="rect">
            <a:avLst/>
          </a:prstGeom>
          <a:noFill/>
        </p:spPr>
        <p:txBody>
          <a:bodyPr wrap="none" rtlCol="0">
            <a:spAutoFit/>
          </a:bodyPr>
          <a:lstStyle/>
          <a:p>
            <a:pPr defTabSz="457200" fontAlgn="auto">
              <a:spcBef>
                <a:spcPts val="0"/>
              </a:spcBef>
              <a:spcAft>
                <a:spcPts val="0"/>
              </a:spcAft>
            </a:pPr>
            <a:r>
              <a:rPr lang="fr-FR" sz="1100" smtClean="0">
                <a:latin typeface="Arial" panose="020B0604020202020204" pitchFamily="34" charset="0"/>
                <a:cs typeface="Arial" panose="020B0604020202020204" pitchFamily="34" charset="0"/>
              </a:rPr>
              <a:t>Sorafenib</a:t>
            </a:r>
            <a:endParaRPr lang="fr-FR" sz="1100">
              <a:latin typeface="Arial" panose="020B0604020202020204" pitchFamily="34" charset="0"/>
              <a:cs typeface="Arial" panose="020B0604020202020204" pitchFamily="34" charset="0"/>
            </a:endParaRPr>
          </a:p>
        </p:txBody>
      </p:sp>
      <p:cxnSp>
        <p:nvCxnSpPr>
          <p:cNvPr id="125" name="Straight Connector 124"/>
          <p:cNvCxnSpPr/>
          <p:nvPr/>
        </p:nvCxnSpPr>
        <p:spPr>
          <a:xfrm>
            <a:off x="7035227" y="2891471"/>
            <a:ext cx="281552"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7035227" y="2737021"/>
            <a:ext cx="281552"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aphicFrame>
        <p:nvGraphicFramePr>
          <p:cNvPr id="128" name="Table 127">
            <a:extLst>
              <a:ext uri="{FF2B5EF4-FFF2-40B4-BE49-F238E27FC236}">
                <a16:creationId xmlns:a16="http://schemas.microsoft.com/office/drawing/2014/main" xmlns="" id="{0A316501-37BC-4E82-843C-A706C473B118}"/>
              </a:ext>
            </a:extLst>
          </p:cNvPr>
          <p:cNvGraphicFramePr>
            <a:graphicFrameLocks noGrp="1"/>
          </p:cNvGraphicFramePr>
          <p:nvPr>
            <p:extLst>
              <p:ext uri="{D42A27DB-BD31-4B8C-83A1-F6EECF244321}">
                <p14:modId xmlns:p14="http://schemas.microsoft.com/office/powerpoint/2010/main" val="2284291667"/>
              </p:ext>
            </p:extLst>
          </p:nvPr>
        </p:nvGraphicFramePr>
        <p:xfrm>
          <a:off x="1113994" y="4998993"/>
          <a:ext cx="2587851" cy="969238"/>
        </p:xfrm>
        <a:graphic>
          <a:graphicData uri="http://schemas.openxmlformats.org/drawingml/2006/table">
            <a:tbl>
              <a:tblPr firstRow="1" bandRow="1"/>
              <a:tblGrid>
                <a:gridCol w="947576">
                  <a:extLst>
                    <a:ext uri="{9D8B030D-6E8A-4147-A177-3AD203B41FA5}">
                      <a16:colId xmlns:a16="http://schemas.microsoft.com/office/drawing/2014/main" xmlns="" val="1766070265"/>
                    </a:ext>
                  </a:extLst>
                </a:gridCol>
                <a:gridCol w="1640275">
                  <a:extLst>
                    <a:ext uri="{9D8B030D-6E8A-4147-A177-3AD203B41FA5}">
                      <a16:colId xmlns:a16="http://schemas.microsoft.com/office/drawing/2014/main" xmlns="" val="3420700969"/>
                    </a:ext>
                  </a:extLst>
                </a:gridCol>
              </a:tblGrid>
              <a:tr h="3412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000" noProof="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000" noProof="0" dirty="0" smtClean="0">
                          <a:solidFill>
                            <a:schemeClr val="tx1"/>
                          </a:solidFill>
                          <a:latin typeface="Arial" panose="020B0604020202020204" pitchFamily="34" charset="0"/>
                          <a:cs typeface="Arial" panose="020B0604020202020204" pitchFamily="34" charset="0"/>
                        </a:rPr>
                        <a:t>SG </a:t>
                      </a:r>
                      <a:r>
                        <a:rPr lang="en-US" sz="1000" noProof="0" dirty="0" err="1" smtClean="0">
                          <a:solidFill>
                            <a:schemeClr val="tx1"/>
                          </a:solidFill>
                          <a:latin typeface="Arial" panose="020B0604020202020204" pitchFamily="34" charset="0"/>
                          <a:cs typeface="Arial" panose="020B0604020202020204" pitchFamily="34" charset="0"/>
                        </a:rPr>
                        <a:t>médiane</a:t>
                      </a:r>
                      <a:r>
                        <a:rPr lang="en-US" sz="1000" noProof="0" dirty="0" smtClean="0">
                          <a:solidFill>
                            <a:schemeClr val="tx1"/>
                          </a:solidFill>
                          <a:latin typeface="Arial" panose="020B0604020202020204" pitchFamily="34" charset="0"/>
                          <a:cs typeface="Arial" panose="020B0604020202020204" pitchFamily="34" charset="0"/>
                        </a:rPr>
                        <a:t>, </a:t>
                      </a:r>
                      <a:r>
                        <a:rPr lang="en-US" sz="1000" noProof="0" dirty="0" err="1" smtClean="0">
                          <a:solidFill>
                            <a:schemeClr val="tx1"/>
                          </a:solidFill>
                          <a:latin typeface="Arial" panose="020B0604020202020204" pitchFamily="34" charset="0"/>
                          <a:cs typeface="Arial" panose="020B0604020202020204" pitchFamily="34" charset="0"/>
                        </a:rPr>
                        <a:t>mois</a:t>
                      </a:r>
                      <a:r>
                        <a:rPr lang="en-US" sz="1000" noProof="0" dirty="0" smtClean="0">
                          <a:solidFill>
                            <a:schemeClr val="tx1"/>
                          </a:solidFill>
                          <a:latin typeface="Arial" panose="020B0604020202020204" pitchFamily="34" charset="0"/>
                          <a:cs typeface="Arial" panose="020B0604020202020204" pitchFamily="34" charset="0"/>
                        </a:rPr>
                        <a:t> (IC95%)</a:t>
                      </a:r>
                      <a:endParaRPr lang="en-US" sz="1000" noProof="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17646540"/>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noProof="0" dirty="0">
                          <a:solidFill>
                            <a:schemeClr val="tx1"/>
                          </a:solidFill>
                          <a:latin typeface="Arial" panose="020B0604020202020204" pitchFamily="34" charset="0"/>
                          <a:cs typeface="Arial" panose="020B0604020202020204" pitchFamily="34" charset="0"/>
                        </a:rPr>
                        <a:t>Lenvatinib</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noProof="0" dirty="0" smtClean="0">
                          <a:solidFill>
                            <a:schemeClr val="tx1"/>
                          </a:solidFill>
                          <a:latin typeface="Arial" panose="020B0604020202020204" pitchFamily="34" charset="0"/>
                          <a:cs typeface="Arial" panose="020B0604020202020204" pitchFamily="34" charset="0"/>
                        </a:rPr>
                        <a:t>13,6 </a:t>
                      </a:r>
                      <a:r>
                        <a:rPr lang="en-US" sz="1000" noProof="0" dirty="0">
                          <a:solidFill>
                            <a:schemeClr val="tx1"/>
                          </a:solidFill>
                          <a:latin typeface="Arial" panose="020B0604020202020204" pitchFamily="34" charset="0"/>
                          <a:cs typeface="Arial" panose="020B0604020202020204" pitchFamily="34" charset="0"/>
                        </a:rPr>
                        <a:t>(</a:t>
                      </a:r>
                      <a:r>
                        <a:rPr lang="en-US" sz="1000" noProof="0" dirty="0" smtClean="0">
                          <a:solidFill>
                            <a:schemeClr val="tx1"/>
                          </a:solidFill>
                          <a:latin typeface="Arial" panose="020B0604020202020204" pitchFamily="34" charset="0"/>
                          <a:cs typeface="Arial" panose="020B0604020202020204" pitchFamily="34" charset="0"/>
                        </a:rPr>
                        <a:t>12,1 – 14,9</a:t>
                      </a:r>
                      <a:r>
                        <a:rPr lang="en-US" sz="1000" noProof="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58662465"/>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noProof="0" dirty="0">
                          <a:solidFill>
                            <a:schemeClr val="tx1"/>
                          </a:solidFill>
                          <a:latin typeface="Arial" panose="020B0604020202020204" pitchFamily="34" charset="0"/>
                          <a:cs typeface="Arial" panose="020B0604020202020204" pitchFamily="34" charset="0"/>
                        </a:rPr>
                        <a:t>Sorafenib</a:t>
                      </a: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noProof="0" dirty="0" smtClean="0">
                          <a:solidFill>
                            <a:schemeClr val="tx1"/>
                          </a:solidFill>
                          <a:latin typeface="Arial" panose="020B0604020202020204" pitchFamily="34" charset="0"/>
                          <a:cs typeface="Arial" panose="020B0604020202020204" pitchFamily="34" charset="0"/>
                        </a:rPr>
                        <a:t>12,3 </a:t>
                      </a:r>
                      <a:r>
                        <a:rPr lang="en-US" sz="1000" noProof="0" dirty="0">
                          <a:solidFill>
                            <a:schemeClr val="tx1"/>
                          </a:solidFill>
                          <a:latin typeface="Arial" panose="020B0604020202020204" pitchFamily="34" charset="0"/>
                          <a:cs typeface="Arial" panose="020B0604020202020204" pitchFamily="34" charset="0"/>
                        </a:rPr>
                        <a:t>(</a:t>
                      </a:r>
                      <a:r>
                        <a:rPr lang="en-US" sz="1000" noProof="0" dirty="0" smtClean="0">
                          <a:solidFill>
                            <a:schemeClr val="tx1"/>
                          </a:solidFill>
                          <a:latin typeface="Arial" panose="020B0604020202020204" pitchFamily="34" charset="0"/>
                          <a:cs typeface="Arial" panose="020B0604020202020204" pitchFamily="34" charset="0"/>
                        </a:rPr>
                        <a:t>10,4</a:t>
                      </a:r>
                      <a:r>
                        <a:rPr lang="en-US" sz="1000" baseline="0" noProof="0" dirty="0" smtClean="0">
                          <a:solidFill>
                            <a:schemeClr val="tx1"/>
                          </a:solidFill>
                          <a:latin typeface="Arial" panose="020B0604020202020204" pitchFamily="34" charset="0"/>
                          <a:cs typeface="Arial" panose="020B0604020202020204" pitchFamily="34" charset="0"/>
                        </a:rPr>
                        <a:t> – 13,9</a:t>
                      </a:r>
                      <a:r>
                        <a:rPr lang="en-US" sz="1000" baseline="0" noProof="0" dirty="0">
                          <a:solidFill>
                            <a:schemeClr val="tx1"/>
                          </a:solidFill>
                          <a:latin typeface="Arial" panose="020B0604020202020204" pitchFamily="34" charset="0"/>
                          <a:cs typeface="Arial" panose="020B0604020202020204" pitchFamily="34" charset="0"/>
                        </a:rPr>
                        <a:t>)</a:t>
                      </a:r>
                      <a:endParaRPr lang="en-US" sz="1000" noProof="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130" name="Table 129">
            <a:extLst>
              <a:ext uri="{FF2B5EF4-FFF2-40B4-BE49-F238E27FC236}">
                <a16:creationId xmlns:a16="http://schemas.microsoft.com/office/drawing/2014/main" xmlns="" id="{0A316501-37BC-4E82-843C-A706C473B118}"/>
              </a:ext>
            </a:extLst>
          </p:cNvPr>
          <p:cNvGraphicFramePr>
            <a:graphicFrameLocks noGrp="1"/>
          </p:cNvGraphicFramePr>
          <p:nvPr>
            <p:extLst>
              <p:ext uri="{D42A27DB-BD31-4B8C-83A1-F6EECF244321}">
                <p14:modId xmlns:p14="http://schemas.microsoft.com/office/powerpoint/2010/main" val="3288663571"/>
              </p:ext>
            </p:extLst>
          </p:nvPr>
        </p:nvGraphicFramePr>
        <p:xfrm>
          <a:off x="5806006" y="4997645"/>
          <a:ext cx="2587851" cy="969238"/>
        </p:xfrm>
        <a:graphic>
          <a:graphicData uri="http://schemas.openxmlformats.org/drawingml/2006/table">
            <a:tbl>
              <a:tblPr firstRow="1" bandRow="1"/>
              <a:tblGrid>
                <a:gridCol w="947576">
                  <a:extLst>
                    <a:ext uri="{9D8B030D-6E8A-4147-A177-3AD203B41FA5}">
                      <a16:colId xmlns:a16="http://schemas.microsoft.com/office/drawing/2014/main" xmlns="" val="1766070265"/>
                    </a:ext>
                  </a:extLst>
                </a:gridCol>
                <a:gridCol w="1640275">
                  <a:extLst>
                    <a:ext uri="{9D8B030D-6E8A-4147-A177-3AD203B41FA5}">
                      <a16:colId xmlns:a16="http://schemas.microsoft.com/office/drawing/2014/main" xmlns="" val="3420700969"/>
                    </a:ext>
                  </a:extLst>
                </a:gridCol>
              </a:tblGrid>
              <a:tr h="3412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000" noProof="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000" noProof="0" dirty="0" smtClean="0">
                          <a:solidFill>
                            <a:schemeClr val="tx1"/>
                          </a:solidFill>
                          <a:latin typeface="Arial" panose="020B0604020202020204" pitchFamily="34" charset="0"/>
                          <a:cs typeface="Arial" panose="020B0604020202020204" pitchFamily="34" charset="0"/>
                        </a:rPr>
                        <a:t>SSP </a:t>
                      </a:r>
                      <a:r>
                        <a:rPr lang="en-US" sz="1000" noProof="0" dirty="0" err="1" smtClean="0">
                          <a:solidFill>
                            <a:schemeClr val="tx1"/>
                          </a:solidFill>
                          <a:latin typeface="Arial" panose="020B0604020202020204" pitchFamily="34" charset="0"/>
                          <a:cs typeface="Arial" panose="020B0604020202020204" pitchFamily="34" charset="0"/>
                        </a:rPr>
                        <a:t>médiane</a:t>
                      </a:r>
                      <a:r>
                        <a:rPr lang="en-US" sz="1000" noProof="0" dirty="0" smtClean="0">
                          <a:solidFill>
                            <a:schemeClr val="tx1"/>
                          </a:solidFill>
                          <a:latin typeface="Arial" panose="020B0604020202020204" pitchFamily="34" charset="0"/>
                          <a:cs typeface="Arial" panose="020B0604020202020204" pitchFamily="34" charset="0"/>
                        </a:rPr>
                        <a:t>, </a:t>
                      </a:r>
                      <a:r>
                        <a:rPr lang="en-US" sz="1000" noProof="0" dirty="0" err="1" smtClean="0">
                          <a:solidFill>
                            <a:schemeClr val="tx1"/>
                          </a:solidFill>
                          <a:latin typeface="Arial" panose="020B0604020202020204" pitchFamily="34" charset="0"/>
                          <a:cs typeface="Arial" panose="020B0604020202020204" pitchFamily="34" charset="0"/>
                        </a:rPr>
                        <a:t>mois</a:t>
                      </a:r>
                      <a:r>
                        <a:rPr lang="en-US" sz="1000" noProof="0" dirty="0" smtClean="0">
                          <a:solidFill>
                            <a:schemeClr val="tx1"/>
                          </a:solidFill>
                          <a:latin typeface="Arial" panose="020B0604020202020204" pitchFamily="34" charset="0"/>
                          <a:cs typeface="Arial" panose="020B0604020202020204" pitchFamily="34" charset="0"/>
                        </a:rPr>
                        <a:t> (IC95%)</a:t>
                      </a:r>
                      <a:endParaRPr lang="en-US" sz="1000" noProof="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17646540"/>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noProof="0" dirty="0">
                          <a:solidFill>
                            <a:schemeClr val="tx1"/>
                          </a:solidFill>
                          <a:latin typeface="Arial" panose="020B0604020202020204" pitchFamily="34" charset="0"/>
                          <a:cs typeface="Arial" panose="020B0604020202020204" pitchFamily="34" charset="0"/>
                        </a:rPr>
                        <a:t>Lenvatinib</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noProof="0" dirty="0" smtClean="0">
                          <a:solidFill>
                            <a:schemeClr val="tx1"/>
                          </a:solidFill>
                          <a:latin typeface="Arial" panose="020B0604020202020204" pitchFamily="34" charset="0"/>
                          <a:cs typeface="Arial" panose="020B0604020202020204" pitchFamily="34" charset="0"/>
                        </a:rPr>
                        <a:t>7,4 </a:t>
                      </a:r>
                      <a:r>
                        <a:rPr lang="en-US" sz="1000" noProof="0" dirty="0">
                          <a:solidFill>
                            <a:schemeClr val="tx1"/>
                          </a:solidFill>
                          <a:latin typeface="Arial" panose="020B0604020202020204" pitchFamily="34" charset="0"/>
                          <a:cs typeface="Arial" panose="020B0604020202020204" pitchFamily="34" charset="0"/>
                        </a:rPr>
                        <a:t>(</a:t>
                      </a:r>
                      <a:r>
                        <a:rPr lang="en-US" sz="1000" noProof="0" dirty="0" smtClean="0">
                          <a:solidFill>
                            <a:schemeClr val="tx1"/>
                          </a:solidFill>
                          <a:latin typeface="Arial" panose="020B0604020202020204" pitchFamily="34" charset="0"/>
                          <a:cs typeface="Arial" panose="020B0604020202020204" pitchFamily="34" charset="0"/>
                        </a:rPr>
                        <a:t>6,9 – 8,8</a:t>
                      </a:r>
                      <a:r>
                        <a:rPr lang="en-US" sz="1000" noProof="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58662465"/>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noProof="0" dirty="0">
                          <a:solidFill>
                            <a:schemeClr val="tx1"/>
                          </a:solidFill>
                          <a:latin typeface="Arial" panose="020B0604020202020204" pitchFamily="34" charset="0"/>
                          <a:cs typeface="Arial" panose="020B0604020202020204" pitchFamily="34" charset="0"/>
                        </a:rPr>
                        <a:t>Sorafenib</a:t>
                      </a: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noProof="0" dirty="0" smtClean="0">
                          <a:solidFill>
                            <a:schemeClr val="tx1"/>
                          </a:solidFill>
                          <a:latin typeface="Arial" panose="020B0604020202020204" pitchFamily="34" charset="0"/>
                          <a:cs typeface="Arial" panose="020B0604020202020204" pitchFamily="34" charset="0"/>
                        </a:rPr>
                        <a:t>3,7 </a:t>
                      </a:r>
                      <a:r>
                        <a:rPr lang="en-US" sz="1000" noProof="0" dirty="0">
                          <a:solidFill>
                            <a:schemeClr val="tx1"/>
                          </a:solidFill>
                          <a:latin typeface="Arial" panose="020B0604020202020204" pitchFamily="34" charset="0"/>
                          <a:cs typeface="Arial" panose="020B0604020202020204" pitchFamily="34" charset="0"/>
                        </a:rPr>
                        <a:t>(</a:t>
                      </a:r>
                      <a:r>
                        <a:rPr lang="en-US" sz="1000" noProof="0" dirty="0" smtClean="0">
                          <a:solidFill>
                            <a:schemeClr val="tx1"/>
                          </a:solidFill>
                          <a:latin typeface="Arial" panose="020B0604020202020204" pitchFamily="34" charset="0"/>
                          <a:cs typeface="Arial" panose="020B0604020202020204" pitchFamily="34" charset="0"/>
                        </a:rPr>
                        <a:t>3,6 – 4,8</a:t>
                      </a:r>
                      <a:r>
                        <a:rPr lang="en-US" sz="1000" baseline="0" noProof="0" dirty="0">
                          <a:solidFill>
                            <a:schemeClr val="tx1"/>
                          </a:solidFill>
                          <a:latin typeface="Arial" panose="020B0604020202020204" pitchFamily="34" charset="0"/>
                          <a:cs typeface="Arial" panose="020B0604020202020204" pitchFamily="34" charset="0"/>
                        </a:rPr>
                        <a:t>)</a:t>
                      </a:r>
                      <a:endParaRPr lang="en-US" sz="1000" noProof="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484369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smtClean="0"/>
              <a:t>4001: Etude de phase III </a:t>
            </a:r>
            <a:r>
              <a:rPr lang="fr-FR" sz="1800" dirty="0" err="1" smtClean="0"/>
              <a:t>lenvatinib</a:t>
            </a:r>
            <a:r>
              <a:rPr lang="fr-FR" sz="1800" dirty="0" smtClean="0"/>
              <a:t> vs </a:t>
            </a:r>
            <a:r>
              <a:rPr lang="fr-FR" sz="1800" dirty="0" err="1" smtClean="0"/>
              <a:t>sorafenib</a:t>
            </a:r>
            <a:r>
              <a:rPr lang="fr-FR" sz="1800" dirty="0" smtClean="0"/>
              <a:t> en traitement de 1</a:t>
            </a:r>
            <a:r>
              <a:rPr lang="fr-FR" sz="1800" baseline="30000" dirty="0" smtClean="0"/>
              <a:t>e</a:t>
            </a:r>
            <a:r>
              <a:rPr lang="fr-FR" sz="1800" dirty="0" smtClean="0"/>
              <a:t> ligne de patients avec carcinome hépatocellulaire non résécable – Cheng A-L, et al</a:t>
            </a:r>
            <a:endParaRPr lang="fr-FR" sz="1800" dirty="0"/>
          </a:p>
        </p:txBody>
      </p:sp>
      <p:sp>
        <p:nvSpPr>
          <p:cNvPr id="5" name="Text Placeholder 4"/>
          <p:cNvSpPr>
            <a:spLocks noGrp="1"/>
          </p:cNvSpPr>
          <p:nvPr>
            <p:ph type="body" sz="quarter" idx="11"/>
          </p:nvPr>
        </p:nvSpPr>
        <p:spPr/>
        <p:txBody>
          <a:bodyPr/>
          <a:lstStyle/>
          <a:p>
            <a:r>
              <a:rPr lang="fr-FR" smtClean="0"/>
              <a:t>Cheng A-L, et al. J Clin Oncol 2017;35(Suppl):Abstr 4001</a:t>
            </a:r>
            <a:endParaRPr lang="fr-FR"/>
          </a:p>
        </p:txBody>
      </p:sp>
      <p:sp>
        <p:nvSpPr>
          <p:cNvPr id="6" name="Content Placeholder 2"/>
          <p:cNvSpPr>
            <a:spLocks noGrp="1"/>
          </p:cNvSpPr>
          <p:nvPr>
            <p:ph idx="1"/>
          </p:nvPr>
        </p:nvSpPr>
        <p:spPr>
          <a:xfrm>
            <a:off x="365124" y="1254035"/>
            <a:ext cx="8413751" cy="498565"/>
          </a:xfrm>
        </p:spPr>
        <p:txBody>
          <a:bodyPr/>
          <a:lstStyle/>
          <a:p>
            <a:pPr marL="0" indent="0">
              <a:buNone/>
            </a:pPr>
            <a:r>
              <a:rPr lang="fr-FR" b="1" dirty="0" smtClean="0">
                <a:solidFill>
                  <a:schemeClr val="tx1"/>
                </a:solidFill>
              </a:rPr>
              <a:t>Résultats </a:t>
            </a:r>
            <a:endParaRPr lang="fr-FR" b="1" dirty="0">
              <a:solidFill>
                <a:schemeClr val="tx1"/>
              </a:solidFill>
            </a:endParaRPr>
          </a:p>
        </p:txBody>
      </p:sp>
      <p:grpSp>
        <p:nvGrpSpPr>
          <p:cNvPr id="155" name="Group 154"/>
          <p:cNvGrpSpPr/>
          <p:nvPr/>
        </p:nvGrpSpPr>
        <p:grpSpPr>
          <a:xfrm>
            <a:off x="28318" y="1501656"/>
            <a:ext cx="9045686" cy="4765024"/>
            <a:chOff x="68659" y="1501656"/>
            <a:chExt cx="9045686" cy="4765024"/>
          </a:xfrm>
        </p:grpSpPr>
        <p:sp>
          <p:nvSpPr>
            <p:cNvPr id="156" name="TextBox 155"/>
            <p:cNvSpPr txBox="1"/>
            <p:nvPr/>
          </p:nvSpPr>
          <p:spPr>
            <a:xfrm>
              <a:off x="70828" y="2061203"/>
              <a:ext cx="1537550" cy="3970317"/>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Tous</a:t>
              </a:r>
            </a:p>
            <a:p>
              <a:r>
                <a:rPr lang="fr-FR" sz="1200" dirty="0" smtClean="0">
                  <a:latin typeface="Arial" panose="020B0604020202020204" pitchFamily="34" charset="0"/>
                  <a:cs typeface="Arial" panose="020B0604020202020204" pitchFamily="34" charset="0"/>
                </a:rPr>
                <a:t>Age</a:t>
              </a:r>
            </a:p>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Sexe</a:t>
              </a:r>
            </a:p>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Région</a:t>
              </a:r>
            </a:p>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ECOG PS</a:t>
              </a:r>
            </a:p>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Poids corporel</a:t>
              </a:r>
            </a:p>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IMVP, EEH ou les 2</a:t>
              </a:r>
            </a:p>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AFP à l’inclusion</a:t>
              </a:r>
            </a:p>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Etiologie</a:t>
              </a:r>
            </a:p>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Stade BCLC </a:t>
              </a:r>
            </a:p>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Anticancéreux</a:t>
              </a:r>
              <a:br>
                <a:rPr lang="fr-FR" sz="1200" dirty="0" smtClean="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Post-traitement</a:t>
              </a:r>
              <a:endParaRPr lang="fr-FR" sz="1200" dirty="0">
                <a:latin typeface="Arial" panose="020B0604020202020204" pitchFamily="34" charset="0"/>
                <a:cs typeface="Arial" panose="020B0604020202020204" pitchFamily="34" charset="0"/>
              </a:endParaRPr>
            </a:p>
          </p:txBody>
        </p:sp>
        <p:sp>
          <p:nvSpPr>
            <p:cNvPr id="157" name="TextBox 156"/>
            <p:cNvSpPr txBox="1"/>
            <p:nvPr/>
          </p:nvSpPr>
          <p:spPr>
            <a:xfrm>
              <a:off x="1453556" y="2061203"/>
              <a:ext cx="1181158" cy="3970317"/>
            </a:xfrm>
            <a:prstGeom prst="rect">
              <a:avLst/>
            </a:prstGeom>
            <a:noFill/>
          </p:spPr>
          <p:txBody>
            <a:bodyPr wrap="none" rtlCol="0">
              <a:spAutoFit/>
            </a:bodyPr>
            <a:lstStyle/>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&lt;65 ans</a:t>
              </a:r>
            </a:p>
            <a:p>
              <a:r>
                <a:rPr lang="fr-FR" sz="1200" dirty="0" smtClean="0">
                  <a:latin typeface="Arial" panose="020B0604020202020204" pitchFamily="34" charset="0"/>
                  <a:cs typeface="Arial" panose="020B0604020202020204" pitchFamily="34" charset="0"/>
                </a:rPr>
                <a:t>≥65 ans</a:t>
              </a:r>
            </a:p>
            <a:p>
              <a:r>
                <a:rPr lang="fr-FR" sz="1200" dirty="0" smtClean="0">
                  <a:latin typeface="Arial" panose="020B0604020202020204" pitchFamily="34" charset="0"/>
                  <a:cs typeface="Arial" panose="020B0604020202020204" pitchFamily="34" charset="0"/>
                </a:rPr>
                <a:t>Homme</a:t>
              </a:r>
            </a:p>
            <a:p>
              <a:r>
                <a:rPr lang="fr-FR" sz="1200" dirty="0" smtClean="0">
                  <a:latin typeface="Arial" panose="020B0604020202020204" pitchFamily="34" charset="0"/>
                  <a:cs typeface="Arial" panose="020B0604020202020204" pitchFamily="34" charset="0"/>
                </a:rPr>
                <a:t>Femme</a:t>
              </a:r>
            </a:p>
            <a:p>
              <a:r>
                <a:rPr lang="fr-FR" sz="1200" dirty="0" smtClean="0">
                  <a:latin typeface="Arial" panose="020B0604020202020204" pitchFamily="34" charset="0"/>
                  <a:cs typeface="Arial" panose="020B0604020202020204" pitchFamily="34" charset="0"/>
                </a:rPr>
                <a:t>Asie-Pacifique</a:t>
              </a:r>
            </a:p>
            <a:p>
              <a:r>
                <a:rPr lang="fr-FR" sz="1200" dirty="0" smtClean="0">
                  <a:latin typeface="Arial" panose="020B0604020202020204" pitchFamily="34" charset="0"/>
                  <a:cs typeface="Arial" panose="020B0604020202020204" pitchFamily="34" charset="0"/>
                </a:rPr>
                <a:t>Occident</a:t>
              </a:r>
            </a:p>
            <a:p>
              <a:r>
                <a:rPr lang="fr-FR" sz="1200" dirty="0" smtClean="0">
                  <a:latin typeface="Arial" panose="020B0604020202020204" pitchFamily="34" charset="0"/>
                  <a:cs typeface="Arial" panose="020B0604020202020204" pitchFamily="34" charset="0"/>
                </a:rPr>
                <a:t>0</a:t>
              </a:r>
            </a:p>
            <a:p>
              <a:r>
                <a:rPr lang="fr-FR" sz="1200" dirty="0" smtClean="0">
                  <a:latin typeface="Arial" panose="020B0604020202020204" pitchFamily="34" charset="0"/>
                  <a:cs typeface="Arial" panose="020B0604020202020204" pitchFamily="34" charset="0"/>
                </a:rPr>
                <a:t>1</a:t>
              </a:r>
            </a:p>
            <a:p>
              <a:r>
                <a:rPr lang="fr-FR" sz="1200" dirty="0" smtClean="0">
                  <a:latin typeface="Arial" panose="020B0604020202020204" pitchFamily="34" charset="0"/>
                  <a:cs typeface="Arial" panose="020B0604020202020204" pitchFamily="34" charset="0"/>
                </a:rPr>
                <a:t>&lt;60 kg</a:t>
              </a:r>
            </a:p>
            <a:p>
              <a:r>
                <a:rPr lang="fr-FR" sz="1200" dirty="0" smtClean="0">
                  <a:latin typeface="Arial" panose="020B0604020202020204" pitchFamily="34" charset="0"/>
                  <a:cs typeface="Arial" panose="020B0604020202020204" pitchFamily="34" charset="0"/>
                </a:rPr>
                <a:t>≥60 kg</a:t>
              </a:r>
            </a:p>
            <a:p>
              <a:r>
                <a:rPr lang="fr-FR" sz="1200" dirty="0" smtClean="0">
                  <a:latin typeface="Arial" panose="020B0604020202020204" pitchFamily="34" charset="0"/>
                  <a:cs typeface="Arial" panose="020B0604020202020204" pitchFamily="34" charset="0"/>
                </a:rPr>
                <a:t>Oui</a:t>
              </a:r>
            </a:p>
            <a:p>
              <a:r>
                <a:rPr lang="fr-FR" sz="1200" dirty="0" smtClean="0">
                  <a:latin typeface="Arial" panose="020B0604020202020204" pitchFamily="34" charset="0"/>
                  <a:cs typeface="Arial" panose="020B0604020202020204" pitchFamily="34" charset="0"/>
                </a:rPr>
                <a:t>Non</a:t>
              </a:r>
            </a:p>
            <a:p>
              <a:r>
                <a:rPr lang="fr-FR" sz="1200" dirty="0" smtClean="0">
                  <a:latin typeface="Arial" panose="020B0604020202020204" pitchFamily="34" charset="0"/>
                  <a:cs typeface="Arial" panose="020B0604020202020204" pitchFamily="34" charset="0"/>
                </a:rPr>
                <a:t>&lt;200 </a:t>
              </a:r>
              <a:r>
                <a:rPr lang="fr-FR" sz="1200" dirty="0" err="1" smtClean="0">
                  <a:latin typeface="Arial" panose="020B0604020202020204" pitchFamily="34" charset="0"/>
                  <a:cs typeface="Arial" panose="020B0604020202020204" pitchFamily="34" charset="0"/>
                </a:rPr>
                <a:t>ng</a:t>
              </a:r>
              <a:r>
                <a:rPr lang="fr-FR" sz="1200" dirty="0" smtClean="0">
                  <a:latin typeface="Arial" panose="020B0604020202020204" pitchFamily="34" charset="0"/>
                  <a:cs typeface="Arial" panose="020B0604020202020204" pitchFamily="34" charset="0"/>
                </a:rPr>
                <a:t>/</a:t>
              </a:r>
              <a:r>
                <a:rPr lang="fr-FR" sz="1200" dirty="0" err="1" smtClean="0">
                  <a:latin typeface="Arial" panose="020B0604020202020204" pitchFamily="34" charset="0"/>
                  <a:cs typeface="Arial" panose="020B0604020202020204" pitchFamily="34" charset="0"/>
                </a:rPr>
                <a:t>mL</a:t>
              </a:r>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≥200 </a:t>
              </a:r>
              <a:r>
                <a:rPr lang="fr-FR" sz="1200" dirty="0" err="1" smtClean="0">
                  <a:latin typeface="Arial" panose="020B0604020202020204" pitchFamily="34" charset="0"/>
                  <a:cs typeface="Arial" panose="020B0604020202020204" pitchFamily="34" charset="0"/>
                </a:rPr>
                <a:t>ng</a:t>
              </a:r>
              <a:r>
                <a:rPr lang="fr-FR" sz="1200" dirty="0" smtClean="0">
                  <a:latin typeface="Arial" panose="020B0604020202020204" pitchFamily="34" charset="0"/>
                  <a:cs typeface="Arial" panose="020B0604020202020204" pitchFamily="34" charset="0"/>
                </a:rPr>
                <a:t>/</a:t>
              </a:r>
              <a:r>
                <a:rPr lang="fr-FR" sz="1200" dirty="0" err="1" smtClean="0">
                  <a:latin typeface="Arial" panose="020B0604020202020204" pitchFamily="34" charset="0"/>
                  <a:cs typeface="Arial" panose="020B0604020202020204" pitchFamily="34" charset="0"/>
                </a:rPr>
                <a:t>mL</a:t>
              </a:r>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HBV</a:t>
              </a:r>
            </a:p>
            <a:p>
              <a:r>
                <a:rPr lang="fr-FR" sz="1200" dirty="0" smtClean="0">
                  <a:latin typeface="Arial" panose="020B0604020202020204" pitchFamily="34" charset="0"/>
                  <a:cs typeface="Arial" panose="020B0604020202020204" pitchFamily="34" charset="0"/>
                </a:rPr>
                <a:t>HCV</a:t>
              </a:r>
            </a:p>
            <a:p>
              <a:r>
                <a:rPr lang="fr-FR" sz="1200" dirty="0" smtClean="0">
                  <a:latin typeface="Arial" panose="020B0604020202020204" pitchFamily="34" charset="0"/>
                  <a:cs typeface="Arial" panose="020B0604020202020204" pitchFamily="34" charset="0"/>
                </a:rPr>
                <a:t>Stade B</a:t>
              </a:r>
            </a:p>
            <a:p>
              <a:r>
                <a:rPr lang="fr-FR" sz="1200" dirty="0" smtClean="0">
                  <a:latin typeface="Arial" panose="020B0604020202020204" pitchFamily="34" charset="0"/>
                  <a:cs typeface="Arial" panose="020B0604020202020204" pitchFamily="34" charset="0"/>
                </a:rPr>
                <a:t>Stade C</a:t>
              </a:r>
            </a:p>
            <a:p>
              <a:r>
                <a:rPr lang="fr-FR" sz="1200" dirty="0" smtClean="0">
                  <a:latin typeface="Arial" panose="020B0604020202020204" pitchFamily="34" charset="0"/>
                  <a:cs typeface="Arial" panose="020B0604020202020204" pitchFamily="34" charset="0"/>
                </a:rPr>
                <a:t>Oui</a:t>
              </a:r>
            </a:p>
            <a:p>
              <a:r>
                <a:rPr lang="fr-FR" sz="1200" dirty="0" smtClean="0">
                  <a:latin typeface="Arial" panose="020B0604020202020204" pitchFamily="34" charset="0"/>
                  <a:cs typeface="Arial" panose="020B0604020202020204" pitchFamily="34" charset="0"/>
                </a:rPr>
                <a:t>Non</a:t>
              </a:r>
              <a:endParaRPr lang="fr-FR" sz="1200" dirty="0">
                <a:latin typeface="Arial" panose="020B0604020202020204" pitchFamily="34" charset="0"/>
                <a:cs typeface="Arial" panose="020B0604020202020204" pitchFamily="34" charset="0"/>
              </a:endParaRPr>
            </a:p>
          </p:txBody>
        </p:sp>
        <p:sp>
          <p:nvSpPr>
            <p:cNvPr id="158" name="TextBox 157"/>
            <p:cNvSpPr txBox="1"/>
            <p:nvPr/>
          </p:nvSpPr>
          <p:spPr>
            <a:xfrm>
              <a:off x="2517060" y="2061203"/>
              <a:ext cx="737702" cy="3970318"/>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351/478</a:t>
              </a:r>
            </a:p>
            <a:p>
              <a:pPr algn="ctr"/>
              <a:r>
                <a:rPr lang="fr-FR" sz="1200" dirty="0" smtClean="0">
                  <a:latin typeface="Arial" panose="020B0604020202020204" pitchFamily="34" charset="0"/>
                  <a:cs typeface="Arial" panose="020B0604020202020204" pitchFamily="34" charset="0"/>
                </a:rPr>
                <a:t>203/270</a:t>
              </a:r>
            </a:p>
            <a:p>
              <a:pPr algn="ctr"/>
              <a:r>
                <a:rPr lang="fr-FR" sz="1200" dirty="0" smtClean="0">
                  <a:latin typeface="Arial" panose="020B0604020202020204" pitchFamily="34" charset="0"/>
                  <a:cs typeface="Arial" panose="020B0604020202020204" pitchFamily="34" charset="0"/>
                </a:rPr>
                <a:t>148/208</a:t>
              </a:r>
            </a:p>
            <a:p>
              <a:pPr algn="ctr"/>
              <a:r>
                <a:rPr lang="fr-FR" sz="1200" dirty="0" smtClean="0">
                  <a:latin typeface="Arial" panose="020B0604020202020204" pitchFamily="34" charset="0"/>
                  <a:cs typeface="Arial" panose="020B0604020202020204" pitchFamily="34" charset="0"/>
                </a:rPr>
                <a:t>293/405</a:t>
              </a:r>
            </a:p>
            <a:p>
              <a:pPr algn="ctr"/>
              <a:r>
                <a:rPr lang="fr-FR" sz="1200" dirty="0" smtClean="0">
                  <a:latin typeface="Arial" panose="020B0604020202020204" pitchFamily="34" charset="0"/>
                  <a:cs typeface="Arial" panose="020B0604020202020204" pitchFamily="34" charset="0"/>
                </a:rPr>
                <a:t>58/73</a:t>
              </a:r>
            </a:p>
            <a:p>
              <a:pPr algn="ctr"/>
              <a:r>
                <a:rPr lang="fr-FR" sz="1200" dirty="0" smtClean="0">
                  <a:latin typeface="Arial" panose="020B0604020202020204" pitchFamily="34" charset="0"/>
                  <a:cs typeface="Arial" panose="020B0604020202020204" pitchFamily="34" charset="0"/>
                </a:rPr>
                <a:t>243/321</a:t>
              </a:r>
            </a:p>
            <a:p>
              <a:pPr algn="ctr"/>
              <a:r>
                <a:rPr lang="fr-FR" sz="1200" dirty="0" smtClean="0">
                  <a:latin typeface="Arial" panose="020B0604020202020204" pitchFamily="34" charset="0"/>
                  <a:cs typeface="Arial" panose="020B0604020202020204" pitchFamily="34" charset="0"/>
                </a:rPr>
                <a:t>108/157</a:t>
              </a:r>
            </a:p>
            <a:p>
              <a:pPr algn="ctr"/>
              <a:r>
                <a:rPr lang="fr-FR" sz="1200" dirty="0" smtClean="0">
                  <a:latin typeface="Arial" panose="020B0604020202020204" pitchFamily="34" charset="0"/>
                  <a:cs typeface="Arial" panose="020B0604020202020204" pitchFamily="34" charset="0"/>
                </a:rPr>
                <a:t>221/304</a:t>
              </a:r>
            </a:p>
            <a:p>
              <a:pPr algn="ctr"/>
              <a:r>
                <a:rPr lang="fr-FR" sz="1200" dirty="0" smtClean="0">
                  <a:latin typeface="Arial" panose="020B0604020202020204" pitchFamily="34" charset="0"/>
                  <a:cs typeface="Arial" panose="020B0604020202020204" pitchFamily="34" charset="0"/>
                </a:rPr>
                <a:t>130/174</a:t>
              </a:r>
            </a:p>
            <a:p>
              <a:pPr algn="ctr"/>
              <a:r>
                <a:rPr lang="fr-FR" sz="1200" dirty="0" smtClean="0">
                  <a:latin typeface="Arial" panose="020B0604020202020204" pitchFamily="34" charset="0"/>
                  <a:cs typeface="Arial" panose="020B0604020202020204" pitchFamily="34" charset="0"/>
                </a:rPr>
                <a:t>110/153</a:t>
              </a:r>
            </a:p>
            <a:p>
              <a:pPr algn="ctr"/>
              <a:r>
                <a:rPr lang="fr-FR" sz="1200" dirty="0" smtClean="0">
                  <a:latin typeface="Arial" panose="020B0604020202020204" pitchFamily="34" charset="0"/>
                  <a:cs typeface="Arial" panose="020B0604020202020204" pitchFamily="34" charset="0"/>
                </a:rPr>
                <a:t>241/325</a:t>
              </a:r>
            </a:p>
            <a:p>
              <a:pPr algn="ctr"/>
              <a:r>
                <a:rPr lang="fr-FR" sz="1200" dirty="0" smtClean="0">
                  <a:latin typeface="Arial" panose="020B0604020202020204" pitchFamily="34" charset="0"/>
                  <a:cs typeface="Arial" panose="020B0604020202020204" pitchFamily="34" charset="0"/>
                </a:rPr>
                <a:t>250/329</a:t>
              </a:r>
            </a:p>
            <a:p>
              <a:pPr algn="ctr"/>
              <a:r>
                <a:rPr lang="fr-FR" sz="1200" dirty="0" smtClean="0">
                  <a:latin typeface="Arial" panose="020B0604020202020204" pitchFamily="34" charset="0"/>
                  <a:cs typeface="Arial" panose="020B0604020202020204" pitchFamily="34" charset="0"/>
                </a:rPr>
                <a:t>101/149</a:t>
              </a:r>
            </a:p>
            <a:p>
              <a:pPr algn="ctr"/>
              <a:r>
                <a:rPr lang="fr-FR" sz="1200" dirty="0" smtClean="0">
                  <a:latin typeface="Arial" panose="020B0604020202020204" pitchFamily="34" charset="0"/>
                  <a:cs typeface="Arial" panose="020B0604020202020204" pitchFamily="34" charset="0"/>
                </a:rPr>
                <a:t>167/255</a:t>
              </a:r>
            </a:p>
            <a:p>
              <a:pPr algn="ctr"/>
              <a:r>
                <a:rPr lang="fr-FR" sz="1200" dirty="0" smtClean="0">
                  <a:latin typeface="Arial" panose="020B0604020202020204" pitchFamily="34" charset="0"/>
                  <a:cs typeface="Arial" panose="020B0604020202020204" pitchFamily="34" charset="0"/>
                </a:rPr>
                <a:t>182/222</a:t>
              </a:r>
            </a:p>
            <a:p>
              <a:pPr algn="ctr"/>
              <a:r>
                <a:rPr lang="fr-FR" sz="1200" dirty="0" smtClean="0">
                  <a:latin typeface="Arial" panose="020B0604020202020204" pitchFamily="34" charset="0"/>
                  <a:cs typeface="Arial" panose="020B0604020202020204" pitchFamily="34" charset="0"/>
                </a:rPr>
                <a:t>196/259</a:t>
              </a:r>
            </a:p>
            <a:p>
              <a:pPr algn="ctr"/>
              <a:r>
                <a:rPr lang="fr-FR" sz="1200" dirty="0" smtClean="0">
                  <a:latin typeface="Arial" panose="020B0604020202020204" pitchFamily="34" charset="0"/>
                  <a:cs typeface="Arial" panose="020B0604020202020204" pitchFamily="34" charset="0"/>
                </a:rPr>
                <a:t>75/103</a:t>
              </a:r>
            </a:p>
            <a:p>
              <a:pPr algn="ctr"/>
              <a:r>
                <a:rPr lang="fr-FR" sz="1200" dirty="0" smtClean="0">
                  <a:latin typeface="Arial" panose="020B0604020202020204" pitchFamily="34" charset="0"/>
                  <a:cs typeface="Arial" panose="020B0604020202020204" pitchFamily="34" charset="0"/>
                </a:rPr>
                <a:t>71/104</a:t>
              </a:r>
            </a:p>
            <a:p>
              <a:pPr algn="ctr"/>
              <a:r>
                <a:rPr lang="fr-FR" sz="1200" dirty="0" smtClean="0">
                  <a:latin typeface="Arial" panose="020B0604020202020204" pitchFamily="34" charset="0"/>
                  <a:cs typeface="Arial" panose="020B0604020202020204" pitchFamily="34" charset="0"/>
                </a:rPr>
                <a:t>280/374</a:t>
              </a:r>
            </a:p>
            <a:p>
              <a:pPr algn="ctr"/>
              <a:r>
                <a:rPr lang="fr-FR" sz="1200" dirty="0" smtClean="0">
                  <a:latin typeface="Arial" panose="020B0604020202020204" pitchFamily="34" charset="0"/>
                  <a:cs typeface="Arial" panose="020B0604020202020204" pitchFamily="34" charset="0"/>
                </a:rPr>
                <a:t>143/206</a:t>
              </a:r>
            </a:p>
            <a:p>
              <a:pPr algn="ctr"/>
              <a:r>
                <a:rPr lang="fr-FR" sz="1200" dirty="0" smtClean="0">
                  <a:latin typeface="Arial" panose="020B0604020202020204" pitchFamily="34" charset="0"/>
                  <a:cs typeface="Arial" panose="020B0604020202020204" pitchFamily="34" charset="0"/>
                </a:rPr>
                <a:t>208/272</a:t>
              </a:r>
              <a:endParaRPr lang="fr-FR" sz="1200" dirty="0">
                <a:latin typeface="Arial" panose="020B0604020202020204" pitchFamily="34" charset="0"/>
                <a:cs typeface="Arial" panose="020B0604020202020204" pitchFamily="34" charset="0"/>
              </a:endParaRPr>
            </a:p>
          </p:txBody>
        </p:sp>
        <p:sp>
          <p:nvSpPr>
            <p:cNvPr id="159" name="TextBox 158"/>
            <p:cNvSpPr txBox="1"/>
            <p:nvPr/>
          </p:nvSpPr>
          <p:spPr>
            <a:xfrm>
              <a:off x="3267624" y="2061203"/>
              <a:ext cx="737702" cy="3970318"/>
            </a:xfrm>
            <a:prstGeom prst="rect">
              <a:avLst/>
            </a:prstGeom>
            <a:noFill/>
          </p:spPr>
          <p:txBody>
            <a:bodyPr wrap="none" rtlCol="0">
              <a:spAutoFit/>
            </a:bodyPr>
            <a:lstStyle/>
            <a:p>
              <a:pPr algn="ctr"/>
              <a:r>
                <a:rPr lang="fr-FR" sz="1200" smtClean="0">
                  <a:latin typeface="Arial" panose="020B0604020202020204" pitchFamily="34" charset="0"/>
                  <a:cs typeface="Arial" panose="020B0604020202020204" pitchFamily="34" charset="0"/>
                </a:rPr>
                <a:t>350/476</a:t>
              </a:r>
            </a:p>
            <a:p>
              <a:pPr algn="ctr"/>
              <a:r>
                <a:rPr lang="fr-FR" sz="1200" smtClean="0">
                  <a:latin typeface="Arial" panose="020B0604020202020204" pitchFamily="34" charset="0"/>
                  <a:cs typeface="Arial" panose="020B0604020202020204" pitchFamily="34" charset="0"/>
                </a:rPr>
                <a:t>204/283</a:t>
              </a:r>
            </a:p>
            <a:p>
              <a:pPr algn="ctr"/>
              <a:r>
                <a:rPr lang="fr-FR" sz="1200" smtClean="0">
                  <a:latin typeface="Arial" panose="020B0604020202020204" pitchFamily="34" charset="0"/>
                  <a:cs typeface="Arial" panose="020B0604020202020204" pitchFamily="34" charset="0"/>
                </a:rPr>
                <a:t>146/193</a:t>
              </a:r>
            </a:p>
            <a:p>
              <a:pPr algn="ctr"/>
              <a:r>
                <a:rPr lang="fr-FR" sz="1200" smtClean="0">
                  <a:latin typeface="Arial" panose="020B0604020202020204" pitchFamily="34" charset="0"/>
                  <a:cs typeface="Arial" panose="020B0604020202020204" pitchFamily="34" charset="0"/>
                </a:rPr>
                <a:t>293/401</a:t>
              </a:r>
            </a:p>
            <a:p>
              <a:pPr algn="ctr"/>
              <a:r>
                <a:rPr lang="fr-FR" sz="1200" smtClean="0">
                  <a:latin typeface="Arial" panose="020B0604020202020204" pitchFamily="34" charset="0"/>
                  <a:cs typeface="Arial" panose="020B0604020202020204" pitchFamily="34" charset="0"/>
                </a:rPr>
                <a:t>57/75</a:t>
              </a:r>
            </a:p>
            <a:p>
              <a:pPr algn="ctr"/>
              <a:r>
                <a:rPr lang="fr-FR" sz="1200" smtClean="0">
                  <a:latin typeface="Arial" panose="020B0604020202020204" pitchFamily="34" charset="0"/>
                  <a:cs typeface="Arial" panose="020B0604020202020204" pitchFamily="34" charset="0"/>
                </a:rPr>
                <a:t>248/319</a:t>
              </a:r>
            </a:p>
            <a:p>
              <a:pPr algn="ctr"/>
              <a:r>
                <a:rPr lang="fr-FR" sz="1200" smtClean="0">
                  <a:latin typeface="Arial" panose="020B0604020202020204" pitchFamily="34" charset="0"/>
                  <a:cs typeface="Arial" panose="020B0604020202020204" pitchFamily="34" charset="0"/>
                </a:rPr>
                <a:t>102/157</a:t>
              </a:r>
            </a:p>
            <a:p>
              <a:pPr algn="ctr"/>
              <a:r>
                <a:rPr lang="fr-FR" sz="1200" smtClean="0">
                  <a:latin typeface="Arial" panose="020B0604020202020204" pitchFamily="34" charset="0"/>
                  <a:cs typeface="Arial" panose="020B0604020202020204" pitchFamily="34" charset="0"/>
                </a:rPr>
                <a:t>223/301</a:t>
              </a:r>
            </a:p>
            <a:p>
              <a:pPr algn="ctr"/>
              <a:r>
                <a:rPr lang="fr-FR" sz="1200" smtClean="0">
                  <a:latin typeface="Arial" panose="020B0604020202020204" pitchFamily="34" charset="0"/>
                  <a:cs typeface="Arial" panose="020B0604020202020204" pitchFamily="34" charset="0"/>
                </a:rPr>
                <a:t>127/175</a:t>
              </a:r>
            </a:p>
            <a:p>
              <a:pPr algn="ctr"/>
              <a:r>
                <a:rPr lang="fr-FR" sz="1200" smtClean="0">
                  <a:latin typeface="Arial" panose="020B0604020202020204" pitchFamily="34" charset="0"/>
                  <a:cs typeface="Arial" panose="020B0604020202020204" pitchFamily="34" charset="0"/>
                </a:rPr>
                <a:t>113/146</a:t>
              </a:r>
            </a:p>
            <a:p>
              <a:pPr algn="ctr"/>
              <a:r>
                <a:rPr lang="fr-FR" sz="1200" smtClean="0">
                  <a:latin typeface="Arial" panose="020B0604020202020204" pitchFamily="34" charset="0"/>
                  <a:cs typeface="Arial" panose="020B0604020202020204" pitchFamily="34" charset="0"/>
                </a:rPr>
                <a:t>237/330</a:t>
              </a:r>
            </a:p>
            <a:p>
              <a:pPr algn="ctr"/>
              <a:r>
                <a:rPr lang="fr-FR" sz="1200" smtClean="0">
                  <a:latin typeface="Arial" panose="020B0604020202020204" pitchFamily="34" charset="0"/>
                  <a:cs typeface="Arial" panose="020B0604020202020204" pitchFamily="34" charset="0"/>
                </a:rPr>
                <a:t>259/336</a:t>
              </a:r>
            </a:p>
            <a:p>
              <a:pPr algn="ctr"/>
              <a:r>
                <a:rPr lang="fr-FR" sz="1200" smtClean="0">
                  <a:latin typeface="Arial" panose="020B0604020202020204" pitchFamily="34" charset="0"/>
                  <a:cs typeface="Arial" panose="020B0604020202020204" pitchFamily="34" charset="0"/>
                </a:rPr>
                <a:t>91/140</a:t>
              </a:r>
            </a:p>
            <a:p>
              <a:pPr algn="ctr"/>
              <a:r>
                <a:rPr lang="fr-FR" sz="1200" smtClean="0">
                  <a:latin typeface="Arial" panose="020B0604020202020204" pitchFamily="34" charset="0"/>
                  <a:cs typeface="Arial" panose="020B0604020202020204" pitchFamily="34" charset="0"/>
                </a:rPr>
                <a:t>193/266</a:t>
              </a:r>
            </a:p>
            <a:p>
              <a:pPr algn="ctr"/>
              <a:r>
                <a:rPr lang="fr-FR" sz="1200" smtClean="0">
                  <a:latin typeface="Arial" panose="020B0604020202020204" pitchFamily="34" charset="0"/>
                  <a:cs typeface="Arial" panose="020B0604020202020204" pitchFamily="34" charset="0"/>
                </a:rPr>
                <a:t>154/187</a:t>
              </a:r>
            </a:p>
            <a:p>
              <a:pPr algn="ctr"/>
              <a:r>
                <a:rPr lang="fr-FR" sz="1200" smtClean="0">
                  <a:latin typeface="Arial" panose="020B0604020202020204" pitchFamily="34" charset="0"/>
                  <a:cs typeface="Arial" panose="020B0604020202020204" pitchFamily="34" charset="0"/>
                </a:rPr>
                <a:t>186/244</a:t>
              </a:r>
            </a:p>
            <a:p>
              <a:pPr algn="ctr"/>
              <a:r>
                <a:rPr lang="fr-FR" sz="1200" smtClean="0">
                  <a:latin typeface="Arial" panose="020B0604020202020204" pitchFamily="34" charset="0"/>
                  <a:cs typeface="Arial" panose="020B0604020202020204" pitchFamily="34" charset="0"/>
                </a:rPr>
                <a:t>97/135</a:t>
              </a:r>
            </a:p>
            <a:p>
              <a:pPr algn="ctr"/>
              <a:r>
                <a:rPr lang="fr-FR" sz="1200" smtClean="0">
                  <a:latin typeface="Arial" panose="020B0604020202020204" pitchFamily="34" charset="0"/>
                  <a:cs typeface="Arial" panose="020B0604020202020204" pitchFamily="34" charset="0"/>
                </a:rPr>
                <a:t>65/92</a:t>
              </a:r>
            </a:p>
            <a:p>
              <a:pPr algn="ctr"/>
              <a:r>
                <a:rPr lang="fr-FR" sz="1200" smtClean="0">
                  <a:latin typeface="Arial" panose="020B0604020202020204" pitchFamily="34" charset="0"/>
                  <a:cs typeface="Arial" panose="020B0604020202020204" pitchFamily="34" charset="0"/>
                </a:rPr>
                <a:t>285/384</a:t>
              </a:r>
            </a:p>
            <a:p>
              <a:pPr algn="ctr"/>
              <a:r>
                <a:rPr lang="fr-FR" sz="1200" smtClean="0">
                  <a:latin typeface="Arial" panose="020B0604020202020204" pitchFamily="34" charset="0"/>
                  <a:cs typeface="Arial" panose="020B0604020202020204" pitchFamily="34" charset="0"/>
                </a:rPr>
                <a:t>175/243</a:t>
              </a:r>
            </a:p>
            <a:p>
              <a:pPr algn="ctr"/>
              <a:r>
                <a:rPr lang="fr-FR" sz="1200" smtClean="0">
                  <a:latin typeface="Arial" panose="020B0604020202020204" pitchFamily="34" charset="0"/>
                  <a:cs typeface="Arial" panose="020B0604020202020204" pitchFamily="34" charset="0"/>
                </a:rPr>
                <a:t>175/233</a:t>
              </a:r>
              <a:endParaRPr lang="fr-FR" sz="1200">
                <a:latin typeface="Arial" panose="020B0604020202020204" pitchFamily="34" charset="0"/>
                <a:cs typeface="Arial" panose="020B0604020202020204" pitchFamily="34" charset="0"/>
              </a:endParaRPr>
            </a:p>
          </p:txBody>
        </p:sp>
        <p:sp>
          <p:nvSpPr>
            <p:cNvPr id="160" name="TextBox 159"/>
            <p:cNvSpPr txBox="1"/>
            <p:nvPr/>
          </p:nvSpPr>
          <p:spPr>
            <a:xfrm>
              <a:off x="6109432" y="2061203"/>
              <a:ext cx="1407958" cy="3970317"/>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0,92 (0,79 – 1,06)</a:t>
              </a:r>
            </a:p>
            <a:p>
              <a:pPr algn="ctr"/>
              <a:r>
                <a:rPr lang="fr-FR" sz="1200" dirty="0" smtClean="0">
                  <a:latin typeface="Arial" panose="020B0604020202020204" pitchFamily="34" charset="0"/>
                  <a:cs typeface="Arial" panose="020B0604020202020204" pitchFamily="34" charset="0"/>
                </a:rPr>
                <a:t>0,94 (0,77 – 1,15)</a:t>
              </a:r>
            </a:p>
            <a:p>
              <a:pPr algn="ctr"/>
              <a:r>
                <a:rPr lang="fr-FR" sz="1200" dirty="0" smtClean="0">
                  <a:latin typeface="Arial" panose="020B0604020202020204" pitchFamily="34" charset="0"/>
                  <a:cs typeface="Arial" panose="020B0604020202020204" pitchFamily="34" charset="0"/>
                </a:rPr>
                <a:t>0,84 (0,66 – 1,07)</a:t>
              </a:r>
            </a:p>
            <a:p>
              <a:pPr algn="ctr"/>
              <a:r>
                <a:rPr lang="fr-FR" sz="1200" dirty="0" smtClean="0">
                  <a:latin typeface="Arial" panose="020B0604020202020204" pitchFamily="34" charset="0"/>
                  <a:cs typeface="Arial" panose="020B0604020202020204" pitchFamily="34" charset="0"/>
                </a:rPr>
                <a:t>0,91 (0,77 – 1,07)</a:t>
              </a:r>
            </a:p>
            <a:p>
              <a:pPr algn="ctr"/>
              <a:r>
                <a:rPr lang="fr-FR" sz="1200" dirty="0" smtClean="0">
                  <a:latin typeface="Arial" panose="020B0604020202020204" pitchFamily="34" charset="0"/>
                  <a:cs typeface="Arial" panose="020B0604020202020204" pitchFamily="34" charset="0"/>
                </a:rPr>
                <a:t>0,84 (0,56 – 1,26)</a:t>
              </a:r>
            </a:p>
            <a:p>
              <a:pPr algn="ctr"/>
              <a:r>
                <a:rPr lang="fr-FR" sz="1200" dirty="0" smtClean="0">
                  <a:latin typeface="Arial" panose="020B0604020202020204" pitchFamily="34" charset="0"/>
                  <a:cs typeface="Arial" panose="020B0604020202020204" pitchFamily="34" charset="0"/>
                </a:rPr>
                <a:t>0,86 (0,72 – 1,02)</a:t>
              </a:r>
            </a:p>
            <a:p>
              <a:pPr algn="ctr"/>
              <a:r>
                <a:rPr lang="fr-FR" sz="1200" dirty="0" smtClean="0">
                  <a:latin typeface="Arial" panose="020B0604020202020204" pitchFamily="34" charset="0"/>
                  <a:cs typeface="Arial" panose="020B0604020202020204" pitchFamily="34" charset="0"/>
                </a:rPr>
                <a:t>1,08 (0,82 – 1,42)</a:t>
              </a:r>
            </a:p>
            <a:p>
              <a:pPr algn="ctr"/>
              <a:r>
                <a:rPr lang="fr-FR" sz="1200" dirty="0" smtClean="0">
                  <a:latin typeface="Arial" panose="020B0604020202020204" pitchFamily="34" charset="0"/>
                  <a:cs typeface="Arial" panose="020B0604020202020204" pitchFamily="34" charset="0"/>
                </a:rPr>
                <a:t>0,88 (0,73 – 1,06)</a:t>
              </a:r>
            </a:p>
            <a:p>
              <a:pPr algn="ctr"/>
              <a:r>
                <a:rPr lang="fr-FR" sz="1200" dirty="0" smtClean="0">
                  <a:latin typeface="Arial" panose="020B0604020202020204" pitchFamily="34" charset="0"/>
                  <a:cs typeface="Arial" panose="020B0604020202020204" pitchFamily="34" charset="0"/>
                </a:rPr>
                <a:t>0,97 (0,76 – 1,25)</a:t>
              </a:r>
            </a:p>
            <a:p>
              <a:pPr algn="ctr"/>
              <a:r>
                <a:rPr lang="fr-FR" sz="1200" dirty="0" smtClean="0">
                  <a:latin typeface="Arial" panose="020B0604020202020204" pitchFamily="34" charset="0"/>
                  <a:cs typeface="Arial" panose="020B0604020202020204" pitchFamily="34" charset="0"/>
                </a:rPr>
                <a:t>0,85 (0,65 – 1,11)</a:t>
              </a:r>
            </a:p>
            <a:p>
              <a:pPr algn="ctr"/>
              <a:r>
                <a:rPr lang="fr-FR" sz="1200" dirty="0" smtClean="0">
                  <a:latin typeface="Arial" panose="020B0604020202020204" pitchFamily="34" charset="0"/>
                  <a:cs typeface="Arial" panose="020B0604020202020204" pitchFamily="34" charset="0"/>
                </a:rPr>
                <a:t>0,95 (0,79 – 1,14)</a:t>
              </a:r>
            </a:p>
            <a:p>
              <a:pPr algn="ctr"/>
              <a:r>
                <a:rPr lang="fr-FR" sz="1200" dirty="0" smtClean="0">
                  <a:latin typeface="Arial" panose="020B0604020202020204" pitchFamily="34" charset="0"/>
                  <a:cs typeface="Arial" panose="020B0604020202020204" pitchFamily="34" charset="0"/>
                </a:rPr>
                <a:t>0,87 (0,73 – 1,04)</a:t>
              </a:r>
            </a:p>
            <a:p>
              <a:pPr algn="ctr"/>
              <a:r>
                <a:rPr lang="fr-FR" sz="1200" dirty="0" smtClean="0">
                  <a:latin typeface="Arial" panose="020B0604020202020204" pitchFamily="34" charset="0"/>
                  <a:cs typeface="Arial" panose="020B0604020202020204" pitchFamily="34" charset="0"/>
                </a:rPr>
                <a:t>1,05 (0,79 – 1,40)</a:t>
              </a:r>
            </a:p>
            <a:p>
              <a:pPr algn="ctr"/>
              <a:r>
                <a:rPr lang="fr-FR" sz="1200" dirty="0" smtClean="0">
                  <a:latin typeface="Arial" panose="020B0604020202020204" pitchFamily="34" charset="0"/>
                  <a:cs typeface="Arial" panose="020B0604020202020204" pitchFamily="34" charset="0"/>
                </a:rPr>
                <a:t>0,91 (0,74 – 1,12)</a:t>
              </a:r>
            </a:p>
            <a:p>
              <a:pPr algn="ctr"/>
              <a:r>
                <a:rPr lang="fr-FR" sz="1200" dirty="0" smtClean="0">
                  <a:latin typeface="Arial" panose="020B0604020202020204" pitchFamily="34" charset="0"/>
                  <a:cs typeface="Arial" panose="020B0604020202020204" pitchFamily="34" charset="0"/>
                </a:rPr>
                <a:t>0,78 (0,63 – 0,98)</a:t>
              </a:r>
            </a:p>
            <a:p>
              <a:pPr algn="ctr"/>
              <a:r>
                <a:rPr lang="fr-FR" sz="1200" dirty="0" smtClean="0">
                  <a:latin typeface="Arial" panose="020B0604020202020204" pitchFamily="34" charset="0"/>
                  <a:cs typeface="Arial" panose="020B0604020202020204" pitchFamily="34" charset="0"/>
                </a:rPr>
                <a:t>0,83 (0,68 – 1,02)</a:t>
              </a:r>
            </a:p>
            <a:p>
              <a:pPr algn="ctr"/>
              <a:r>
                <a:rPr lang="fr-FR" sz="1200" dirty="0" smtClean="0">
                  <a:latin typeface="Arial" panose="020B0604020202020204" pitchFamily="34" charset="0"/>
                  <a:cs typeface="Arial" panose="020B0604020202020204" pitchFamily="34" charset="0"/>
                </a:rPr>
                <a:t>0,91 (0,66 – 1,26)</a:t>
              </a:r>
            </a:p>
            <a:p>
              <a:pPr algn="ctr"/>
              <a:r>
                <a:rPr lang="fr-FR" sz="1200" dirty="0" smtClean="0">
                  <a:latin typeface="Arial" panose="020B0604020202020204" pitchFamily="34" charset="0"/>
                  <a:cs typeface="Arial" panose="020B0604020202020204" pitchFamily="34" charset="0"/>
                </a:rPr>
                <a:t>0,91 (0,65 – 1,28)</a:t>
              </a:r>
            </a:p>
            <a:p>
              <a:pPr algn="ctr"/>
              <a:r>
                <a:rPr lang="fr-FR" sz="1200" dirty="0" smtClean="0">
                  <a:latin typeface="Arial" panose="020B0604020202020204" pitchFamily="34" charset="0"/>
                  <a:cs typeface="Arial" panose="020B0604020202020204" pitchFamily="34" charset="0"/>
                </a:rPr>
                <a:t>0,92 (0,77 – 1,08)</a:t>
              </a:r>
            </a:p>
            <a:p>
              <a:pPr algn="ctr"/>
              <a:r>
                <a:rPr lang="fr-FR" sz="1200" dirty="0" smtClean="0">
                  <a:latin typeface="Arial" panose="020B0604020202020204" pitchFamily="34" charset="0"/>
                  <a:cs typeface="Arial" panose="020B0604020202020204" pitchFamily="34" charset="0"/>
                </a:rPr>
                <a:t>0,84 (0,67 – 1,06)</a:t>
              </a:r>
            </a:p>
            <a:p>
              <a:pPr algn="ctr"/>
              <a:r>
                <a:rPr lang="fr-FR" sz="1200" dirty="0" smtClean="0">
                  <a:latin typeface="Arial" panose="020B0604020202020204" pitchFamily="34" charset="0"/>
                  <a:cs typeface="Arial" panose="020B0604020202020204" pitchFamily="34" charset="0"/>
                </a:rPr>
                <a:t>0,91 (0,74 – 1,11)</a:t>
              </a:r>
              <a:endParaRPr lang="fr-FR" sz="1200" dirty="0">
                <a:latin typeface="Arial" panose="020B0604020202020204" pitchFamily="34" charset="0"/>
                <a:cs typeface="Arial" panose="020B0604020202020204" pitchFamily="34" charset="0"/>
              </a:endParaRPr>
            </a:p>
          </p:txBody>
        </p:sp>
        <p:sp>
          <p:nvSpPr>
            <p:cNvPr id="161" name="TextBox 160"/>
            <p:cNvSpPr txBox="1"/>
            <p:nvPr/>
          </p:nvSpPr>
          <p:spPr>
            <a:xfrm>
              <a:off x="7519564" y="2061203"/>
              <a:ext cx="484177" cy="3970317"/>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13,6</a:t>
              </a:r>
            </a:p>
            <a:p>
              <a:pPr algn="ctr"/>
              <a:r>
                <a:rPr lang="fr-FR" sz="1200" dirty="0" smtClean="0">
                  <a:latin typeface="Arial" panose="020B0604020202020204" pitchFamily="34" charset="0"/>
                  <a:cs typeface="Arial" panose="020B0604020202020204" pitchFamily="34" charset="0"/>
                </a:rPr>
                <a:t>12,4</a:t>
              </a:r>
            </a:p>
            <a:p>
              <a:pPr algn="ctr"/>
              <a:r>
                <a:rPr lang="fr-FR" sz="1200" dirty="0" smtClean="0">
                  <a:latin typeface="Arial" panose="020B0604020202020204" pitchFamily="34" charset="0"/>
                  <a:cs typeface="Arial" panose="020B0604020202020204" pitchFamily="34" charset="0"/>
                </a:rPr>
                <a:t>14,6</a:t>
              </a:r>
            </a:p>
            <a:p>
              <a:pPr algn="ctr"/>
              <a:r>
                <a:rPr lang="fr-FR" sz="1200" dirty="0" smtClean="0">
                  <a:latin typeface="Arial" panose="020B0604020202020204" pitchFamily="34" charset="0"/>
                  <a:cs typeface="Arial" panose="020B0604020202020204" pitchFamily="34" charset="0"/>
                </a:rPr>
                <a:t>13,4</a:t>
              </a:r>
            </a:p>
            <a:p>
              <a:pPr algn="ctr"/>
              <a:r>
                <a:rPr lang="fr-FR" sz="1200" dirty="0" smtClean="0">
                  <a:latin typeface="Arial" panose="020B0604020202020204" pitchFamily="34" charset="0"/>
                  <a:cs typeface="Arial" panose="020B0604020202020204" pitchFamily="34" charset="0"/>
                </a:rPr>
                <a:t>15,3</a:t>
              </a:r>
            </a:p>
            <a:p>
              <a:pPr algn="ctr"/>
              <a:r>
                <a:rPr lang="fr-FR" sz="1200" dirty="0" smtClean="0">
                  <a:latin typeface="Arial" panose="020B0604020202020204" pitchFamily="34" charset="0"/>
                  <a:cs typeface="Arial" panose="020B0604020202020204" pitchFamily="34" charset="0"/>
                </a:rPr>
                <a:t>13,5</a:t>
              </a:r>
            </a:p>
            <a:p>
              <a:pPr algn="ctr"/>
              <a:r>
                <a:rPr lang="fr-FR" sz="1200" dirty="0" smtClean="0">
                  <a:latin typeface="Arial" panose="020B0604020202020204" pitchFamily="34" charset="0"/>
                  <a:cs typeface="Arial" panose="020B0604020202020204" pitchFamily="34" charset="0"/>
                </a:rPr>
                <a:t>13,6</a:t>
              </a:r>
            </a:p>
            <a:p>
              <a:pPr algn="ctr"/>
              <a:r>
                <a:rPr lang="fr-FR" sz="1200" dirty="0" smtClean="0">
                  <a:latin typeface="Arial" panose="020B0604020202020204" pitchFamily="34" charset="0"/>
                  <a:cs typeface="Arial" panose="020B0604020202020204" pitchFamily="34" charset="0"/>
                </a:rPr>
                <a:t>14,6</a:t>
              </a:r>
            </a:p>
            <a:p>
              <a:pPr algn="ctr"/>
              <a:r>
                <a:rPr lang="fr-FR" sz="1200" dirty="0" smtClean="0">
                  <a:latin typeface="Arial" panose="020B0604020202020204" pitchFamily="34" charset="0"/>
                  <a:cs typeface="Arial" panose="020B0604020202020204" pitchFamily="34" charset="0"/>
                </a:rPr>
                <a:t>10,7</a:t>
              </a:r>
            </a:p>
            <a:p>
              <a:pPr algn="ctr"/>
              <a:r>
                <a:rPr lang="fr-FR" sz="1200" dirty="0" smtClean="0">
                  <a:latin typeface="Arial" panose="020B0604020202020204" pitchFamily="34" charset="0"/>
                  <a:cs typeface="Arial" panose="020B0604020202020204" pitchFamily="34" charset="0"/>
                </a:rPr>
                <a:t>13,4</a:t>
              </a:r>
            </a:p>
            <a:p>
              <a:pPr algn="ctr"/>
              <a:r>
                <a:rPr lang="fr-FR" sz="1200" dirty="0" smtClean="0">
                  <a:latin typeface="Arial" panose="020B0604020202020204" pitchFamily="34" charset="0"/>
                  <a:cs typeface="Arial" panose="020B0604020202020204" pitchFamily="34" charset="0"/>
                </a:rPr>
                <a:t>13,7</a:t>
              </a:r>
            </a:p>
            <a:p>
              <a:pPr algn="ctr"/>
              <a:r>
                <a:rPr lang="fr-FR" sz="1200" dirty="0" smtClean="0">
                  <a:latin typeface="Arial" panose="020B0604020202020204" pitchFamily="34" charset="0"/>
                  <a:cs typeface="Arial" panose="020B0604020202020204" pitchFamily="34" charset="0"/>
                </a:rPr>
                <a:t>11,5</a:t>
              </a:r>
            </a:p>
            <a:p>
              <a:pPr algn="ctr"/>
              <a:r>
                <a:rPr lang="fr-FR" sz="1200" dirty="0" smtClean="0">
                  <a:latin typeface="Arial" panose="020B0604020202020204" pitchFamily="34" charset="0"/>
                  <a:cs typeface="Arial" panose="020B0604020202020204" pitchFamily="34" charset="0"/>
                </a:rPr>
                <a:t>18,0</a:t>
              </a:r>
            </a:p>
            <a:p>
              <a:pPr algn="ctr"/>
              <a:r>
                <a:rPr lang="fr-FR" sz="1200" dirty="0" smtClean="0">
                  <a:latin typeface="Arial" panose="020B0604020202020204" pitchFamily="34" charset="0"/>
                  <a:cs typeface="Arial" panose="020B0604020202020204" pitchFamily="34" charset="0"/>
                </a:rPr>
                <a:t>19,5</a:t>
              </a:r>
            </a:p>
            <a:p>
              <a:pPr algn="ctr"/>
              <a:r>
                <a:rPr lang="fr-FR" sz="1200" dirty="0" smtClean="0">
                  <a:latin typeface="Arial" panose="020B0604020202020204" pitchFamily="34" charset="0"/>
                  <a:cs typeface="Arial" panose="020B0604020202020204" pitchFamily="34" charset="0"/>
                </a:rPr>
                <a:t>10,4</a:t>
              </a:r>
            </a:p>
            <a:p>
              <a:pPr algn="ctr"/>
              <a:r>
                <a:rPr lang="fr-FR" sz="1200" dirty="0" smtClean="0">
                  <a:latin typeface="Arial" panose="020B0604020202020204" pitchFamily="34" charset="0"/>
                  <a:cs typeface="Arial" panose="020B0604020202020204" pitchFamily="34" charset="0"/>
                </a:rPr>
                <a:t>13,4</a:t>
              </a:r>
            </a:p>
            <a:p>
              <a:pPr algn="ctr"/>
              <a:r>
                <a:rPr lang="fr-FR" sz="1200" dirty="0" smtClean="0">
                  <a:latin typeface="Arial" panose="020B0604020202020204" pitchFamily="34" charset="0"/>
                  <a:cs typeface="Arial" panose="020B0604020202020204" pitchFamily="34" charset="0"/>
                </a:rPr>
                <a:t>15,3</a:t>
              </a:r>
            </a:p>
            <a:p>
              <a:pPr algn="ctr"/>
              <a:r>
                <a:rPr lang="fr-FR" sz="1200" dirty="0" smtClean="0">
                  <a:latin typeface="Arial" panose="020B0604020202020204" pitchFamily="34" charset="0"/>
                  <a:cs typeface="Arial" panose="020B0604020202020204" pitchFamily="34" charset="0"/>
                </a:rPr>
                <a:t>18,5</a:t>
              </a:r>
            </a:p>
            <a:p>
              <a:pPr algn="ctr"/>
              <a:r>
                <a:rPr lang="fr-FR" sz="1200" dirty="0" smtClean="0">
                  <a:latin typeface="Arial" panose="020B0604020202020204" pitchFamily="34" charset="0"/>
                  <a:cs typeface="Arial" panose="020B0604020202020204" pitchFamily="34" charset="0"/>
                </a:rPr>
                <a:t>11,8</a:t>
              </a:r>
            </a:p>
            <a:p>
              <a:pPr algn="ctr"/>
              <a:r>
                <a:rPr lang="fr-FR" sz="1200" dirty="0" smtClean="0">
                  <a:latin typeface="Arial" panose="020B0604020202020204" pitchFamily="34" charset="0"/>
                  <a:cs typeface="Arial" panose="020B0604020202020204" pitchFamily="34" charset="0"/>
                </a:rPr>
                <a:t>19,5</a:t>
              </a:r>
            </a:p>
            <a:p>
              <a:pPr algn="ctr"/>
              <a:r>
                <a:rPr lang="fr-FR" sz="1200" dirty="0" smtClean="0">
                  <a:latin typeface="Arial" panose="020B0604020202020204" pitchFamily="34" charset="0"/>
                  <a:cs typeface="Arial" panose="020B0604020202020204" pitchFamily="34" charset="0"/>
                </a:rPr>
                <a:t>10,5</a:t>
              </a:r>
              <a:endParaRPr lang="fr-FR" sz="1200" dirty="0">
                <a:latin typeface="Arial" panose="020B0604020202020204" pitchFamily="34" charset="0"/>
                <a:cs typeface="Arial" panose="020B0604020202020204" pitchFamily="34" charset="0"/>
              </a:endParaRPr>
            </a:p>
          </p:txBody>
        </p:sp>
        <p:sp>
          <p:nvSpPr>
            <p:cNvPr id="162" name="TextBox 161"/>
            <p:cNvSpPr txBox="1"/>
            <p:nvPr/>
          </p:nvSpPr>
          <p:spPr>
            <a:xfrm>
              <a:off x="8378204" y="2061203"/>
              <a:ext cx="485580" cy="3970317"/>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12,3</a:t>
              </a:r>
            </a:p>
            <a:p>
              <a:pPr algn="ctr"/>
              <a:r>
                <a:rPr lang="fr-FR" sz="1200" dirty="0" smtClean="0">
                  <a:latin typeface="Arial" panose="020B0604020202020204" pitchFamily="34" charset="0"/>
                  <a:cs typeface="Arial" panose="020B0604020202020204" pitchFamily="34" charset="0"/>
                </a:rPr>
                <a:t>11,4</a:t>
              </a:r>
            </a:p>
            <a:p>
              <a:pPr algn="ctr"/>
              <a:r>
                <a:rPr lang="fr-FR" sz="1200" dirty="0" smtClean="0">
                  <a:latin typeface="Arial" panose="020B0604020202020204" pitchFamily="34" charset="0"/>
                  <a:cs typeface="Arial" panose="020B0604020202020204" pitchFamily="34" charset="0"/>
                </a:rPr>
                <a:t>13,4</a:t>
              </a:r>
            </a:p>
            <a:p>
              <a:pPr algn="ctr"/>
              <a:r>
                <a:rPr lang="fr-FR" sz="1200" dirty="0" smtClean="0">
                  <a:latin typeface="Arial" panose="020B0604020202020204" pitchFamily="34" charset="0"/>
                  <a:cs typeface="Arial" panose="020B0604020202020204" pitchFamily="34" charset="0"/>
                </a:rPr>
                <a:t>12,4</a:t>
              </a:r>
            </a:p>
            <a:p>
              <a:pPr algn="ctr"/>
              <a:r>
                <a:rPr lang="fr-FR" sz="1200" dirty="0" smtClean="0">
                  <a:latin typeface="Arial" panose="020B0604020202020204" pitchFamily="34" charset="0"/>
                  <a:cs typeface="Arial" panose="020B0604020202020204" pitchFamily="34" charset="0"/>
                </a:rPr>
                <a:t>11,4</a:t>
              </a:r>
            </a:p>
            <a:p>
              <a:pPr algn="ctr"/>
              <a:r>
                <a:rPr lang="fr-FR" sz="1200" dirty="0" smtClean="0">
                  <a:latin typeface="Arial" panose="020B0604020202020204" pitchFamily="34" charset="0"/>
                  <a:cs typeface="Arial" panose="020B0604020202020204" pitchFamily="34" charset="0"/>
                </a:rPr>
                <a:t>11,0</a:t>
              </a:r>
            </a:p>
            <a:p>
              <a:pPr algn="ctr"/>
              <a:r>
                <a:rPr lang="fr-FR" sz="1200" dirty="0" smtClean="0">
                  <a:latin typeface="Arial" panose="020B0604020202020204" pitchFamily="34" charset="0"/>
                  <a:cs typeface="Arial" panose="020B0604020202020204" pitchFamily="34" charset="0"/>
                </a:rPr>
                <a:t>14,2</a:t>
              </a:r>
            </a:p>
            <a:p>
              <a:pPr algn="ctr"/>
              <a:r>
                <a:rPr lang="fr-FR" sz="1200" dirty="0" smtClean="0">
                  <a:latin typeface="Arial" panose="020B0604020202020204" pitchFamily="34" charset="0"/>
                  <a:cs typeface="Arial" panose="020B0604020202020204" pitchFamily="34" charset="0"/>
                </a:rPr>
                <a:t>12,8</a:t>
              </a:r>
            </a:p>
            <a:p>
              <a:pPr algn="ctr"/>
              <a:r>
                <a:rPr lang="fr-FR" sz="1200" dirty="0" smtClean="0">
                  <a:latin typeface="Arial" panose="020B0604020202020204" pitchFamily="34" charset="0"/>
                  <a:cs typeface="Arial" panose="020B0604020202020204" pitchFamily="34" charset="0"/>
                </a:rPr>
                <a:t>10,3</a:t>
              </a:r>
            </a:p>
            <a:p>
              <a:pPr algn="ctr"/>
              <a:r>
                <a:rPr lang="fr-FR" sz="1200" dirty="0" smtClean="0">
                  <a:latin typeface="Arial" panose="020B0604020202020204" pitchFamily="34" charset="0"/>
                  <a:cs typeface="Arial" panose="020B0604020202020204" pitchFamily="34" charset="0"/>
                </a:rPr>
                <a:t>10,3</a:t>
              </a:r>
            </a:p>
            <a:p>
              <a:pPr algn="ctr"/>
              <a:r>
                <a:rPr lang="fr-FR" sz="1200" dirty="0" smtClean="0">
                  <a:latin typeface="Arial" panose="020B0604020202020204" pitchFamily="34" charset="0"/>
                  <a:cs typeface="Arial" panose="020B0604020202020204" pitchFamily="34" charset="0"/>
                </a:rPr>
                <a:t>12,5</a:t>
              </a:r>
            </a:p>
            <a:p>
              <a:pPr algn="ctr"/>
              <a:r>
                <a:rPr lang="fr-FR" sz="1200" dirty="0" smtClean="0">
                  <a:latin typeface="Arial" panose="020B0604020202020204" pitchFamily="34" charset="0"/>
                  <a:cs typeface="Arial" panose="020B0604020202020204" pitchFamily="34" charset="0"/>
                </a:rPr>
                <a:t>9,8</a:t>
              </a:r>
            </a:p>
            <a:p>
              <a:pPr algn="ctr"/>
              <a:r>
                <a:rPr lang="fr-FR" sz="1200" dirty="0" smtClean="0">
                  <a:latin typeface="Arial" panose="020B0604020202020204" pitchFamily="34" charset="0"/>
                  <a:cs typeface="Arial" panose="020B0604020202020204" pitchFamily="34" charset="0"/>
                </a:rPr>
                <a:t>18,0</a:t>
              </a:r>
            </a:p>
            <a:p>
              <a:pPr algn="ctr"/>
              <a:r>
                <a:rPr lang="fr-FR" sz="1200" dirty="0" smtClean="0">
                  <a:latin typeface="Arial" panose="020B0604020202020204" pitchFamily="34" charset="0"/>
                  <a:cs typeface="Arial" panose="020B0604020202020204" pitchFamily="34" charset="0"/>
                </a:rPr>
                <a:t>16,3</a:t>
              </a:r>
            </a:p>
            <a:p>
              <a:pPr algn="ctr"/>
              <a:r>
                <a:rPr lang="fr-FR" sz="1200" dirty="0" smtClean="0">
                  <a:latin typeface="Arial" panose="020B0604020202020204" pitchFamily="34" charset="0"/>
                  <a:cs typeface="Arial" panose="020B0604020202020204" pitchFamily="34" charset="0"/>
                </a:rPr>
                <a:t>8,2</a:t>
              </a:r>
            </a:p>
            <a:p>
              <a:pPr algn="ctr"/>
              <a:r>
                <a:rPr lang="fr-FR" sz="1200" dirty="0" smtClean="0">
                  <a:latin typeface="Arial" panose="020B0604020202020204" pitchFamily="34" charset="0"/>
                  <a:cs typeface="Arial" panose="020B0604020202020204" pitchFamily="34" charset="0"/>
                </a:rPr>
                <a:t>10,2</a:t>
              </a:r>
            </a:p>
            <a:p>
              <a:pPr algn="ctr"/>
              <a:r>
                <a:rPr lang="fr-FR" sz="1200" dirty="0" smtClean="0">
                  <a:latin typeface="Arial" panose="020B0604020202020204" pitchFamily="34" charset="0"/>
                  <a:cs typeface="Arial" panose="020B0604020202020204" pitchFamily="34" charset="0"/>
                </a:rPr>
                <a:t>14,1</a:t>
              </a:r>
            </a:p>
            <a:p>
              <a:pPr algn="ctr"/>
              <a:r>
                <a:rPr lang="fr-FR" sz="1200" dirty="0" smtClean="0">
                  <a:latin typeface="Arial" panose="020B0604020202020204" pitchFamily="34" charset="0"/>
                  <a:cs typeface="Arial" panose="020B0604020202020204" pitchFamily="34" charset="0"/>
                </a:rPr>
                <a:t>17,3</a:t>
              </a:r>
            </a:p>
            <a:p>
              <a:pPr algn="ctr"/>
              <a:r>
                <a:rPr lang="fr-FR" sz="1200" dirty="0" smtClean="0">
                  <a:latin typeface="Arial" panose="020B0604020202020204" pitchFamily="34" charset="0"/>
                  <a:cs typeface="Arial" panose="020B0604020202020204" pitchFamily="34" charset="0"/>
                </a:rPr>
                <a:t>10,3</a:t>
              </a:r>
            </a:p>
            <a:p>
              <a:pPr algn="ctr"/>
              <a:r>
                <a:rPr lang="fr-FR" sz="1200" dirty="0" smtClean="0">
                  <a:latin typeface="Arial" panose="020B0604020202020204" pitchFamily="34" charset="0"/>
                  <a:cs typeface="Arial" panose="020B0604020202020204" pitchFamily="34" charset="0"/>
                </a:rPr>
                <a:t>17,0</a:t>
              </a:r>
            </a:p>
            <a:p>
              <a:pPr algn="ctr"/>
              <a:r>
                <a:rPr lang="fr-FR" sz="1200" dirty="0" smtClean="0">
                  <a:latin typeface="Arial" panose="020B0604020202020204" pitchFamily="34" charset="0"/>
                  <a:cs typeface="Arial" panose="020B0604020202020204" pitchFamily="34" charset="0"/>
                </a:rPr>
                <a:t>7,9</a:t>
              </a:r>
              <a:endParaRPr lang="fr-FR" sz="1200" dirty="0">
                <a:latin typeface="Arial" panose="020B0604020202020204" pitchFamily="34" charset="0"/>
                <a:cs typeface="Arial" panose="020B0604020202020204" pitchFamily="34" charset="0"/>
              </a:endParaRPr>
            </a:p>
          </p:txBody>
        </p:sp>
        <p:sp>
          <p:nvSpPr>
            <p:cNvPr id="163" name="TextBox 162"/>
            <p:cNvSpPr txBox="1"/>
            <p:nvPr/>
          </p:nvSpPr>
          <p:spPr>
            <a:xfrm>
              <a:off x="68659" y="1818850"/>
              <a:ext cx="1211721" cy="261610"/>
            </a:xfrm>
            <a:prstGeom prst="rect">
              <a:avLst/>
            </a:prstGeom>
            <a:noFill/>
          </p:spPr>
          <p:txBody>
            <a:bodyPr wrap="none" rtlCol="0">
              <a:spAutoFit/>
            </a:bodyPr>
            <a:lstStyle/>
            <a:p>
              <a:pPr algn="ctr"/>
              <a:r>
                <a:rPr lang="fr-FR" sz="1100" b="1" dirty="0" smtClean="0">
                  <a:latin typeface="Arial" panose="020B0604020202020204" pitchFamily="34" charset="0"/>
                  <a:cs typeface="Arial" panose="020B0604020202020204" pitchFamily="34" charset="0"/>
                </a:rPr>
                <a:t>Caractéristique</a:t>
              </a:r>
              <a:endParaRPr lang="fr-FR" sz="1100" b="1" dirty="0">
                <a:latin typeface="Arial" panose="020B0604020202020204" pitchFamily="34" charset="0"/>
                <a:cs typeface="Arial" panose="020B0604020202020204" pitchFamily="34" charset="0"/>
              </a:endParaRPr>
            </a:p>
          </p:txBody>
        </p:sp>
        <p:sp>
          <p:nvSpPr>
            <p:cNvPr id="164" name="TextBox 163"/>
            <p:cNvSpPr txBox="1"/>
            <p:nvPr/>
          </p:nvSpPr>
          <p:spPr>
            <a:xfrm>
              <a:off x="1382223" y="1818850"/>
              <a:ext cx="1056700" cy="261610"/>
            </a:xfrm>
            <a:prstGeom prst="rect">
              <a:avLst/>
            </a:prstGeom>
            <a:noFill/>
          </p:spPr>
          <p:txBody>
            <a:bodyPr wrap="none" rtlCol="0">
              <a:spAutoFit/>
            </a:bodyPr>
            <a:lstStyle/>
            <a:p>
              <a:pPr algn="ctr"/>
              <a:r>
                <a:rPr lang="fr-FR" sz="1100" b="1" dirty="0" smtClean="0">
                  <a:latin typeface="Arial" panose="020B0604020202020204" pitchFamily="34" charset="0"/>
                  <a:cs typeface="Arial" panose="020B0604020202020204" pitchFamily="34" charset="0"/>
                </a:rPr>
                <a:t>Sous-groupe</a:t>
              </a:r>
              <a:endParaRPr lang="fr-FR" sz="1100" b="1" dirty="0">
                <a:latin typeface="Arial" panose="020B0604020202020204" pitchFamily="34" charset="0"/>
                <a:cs typeface="Arial" panose="020B0604020202020204" pitchFamily="34" charset="0"/>
              </a:endParaRPr>
            </a:p>
          </p:txBody>
        </p:sp>
        <p:sp>
          <p:nvSpPr>
            <p:cNvPr id="165" name="TextBox 164"/>
            <p:cNvSpPr txBox="1"/>
            <p:nvPr/>
          </p:nvSpPr>
          <p:spPr>
            <a:xfrm>
              <a:off x="2444897" y="1818850"/>
              <a:ext cx="889987" cy="261610"/>
            </a:xfrm>
            <a:prstGeom prst="rect">
              <a:avLst/>
            </a:prstGeom>
            <a:noFill/>
          </p:spPr>
          <p:txBody>
            <a:bodyPr wrap="none" rtlCol="0">
              <a:spAutoFit/>
            </a:bodyPr>
            <a:lstStyle/>
            <a:p>
              <a:pPr algn="ctr"/>
              <a:r>
                <a:rPr lang="fr-FR" sz="1100" b="1" smtClean="0">
                  <a:latin typeface="Arial" panose="020B0604020202020204" pitchFamily="34" charset="0"/>
                  <a:cs typeface="Arial" panose="020B0604020202020204" pitchFamily="34" charset="0"/>
                </a:rPr>
                <a:t>Lenvatinib</a:t>
              </a:r>
              <a:endParaRPr lang="fr-FR" sz="1100" b="1">
                <a:latin typeface="Arial" panose="020B0604020202020204" pitchFamily="34" charset="0"/>
                <a:cs typeface="Arial" panose="020B0604020202020204" pitchFamily="34" charset="0"/>
              </a:endParaRPr>
            </a:p>
          </p:txBody>
        </p:sp>
        <p:sp>
          <p:nvSpPr>
            <p:cNvPr id="166" name="TextBox 165"/>
            <p:cNvSpPr txBox="1"/>
            <p:nvPr/>
          </p:nvSpPr>
          <p:spPr>
            <a:xfrm>
              <a:off x="3272520" y="1818850"/>
              <a:ext cx="835486" cy="261610"/>
            </a:xfrm>
            <a:prstGeom prst="rect">
              <a:avLst/>
            </a:prstGeom>
            <a:noFill/>
          </p:spPr>
          <p:txBody>
            <a:bodyPr wrap="none" rtlCol="0">
              <a:spAutoFit/>
            </a:bodyPr>
            <a:lstStyle/>
            <a:p>
              <a:pPr algn="ctr"/>
              <a:r>
                <a:rPr lang="fr-FR" sz="1100" b="1" smtClean="0">
                  <a:latin typeface="Arial" panose="020B0604020202020204" pitchFamily="34" charset="0"/>
                  <a:cs typeface="Arial" panose="020B0604020202020204" pitchFamily="34" charset="0"/>
                </a:rPr>
                <a:t>Sorafenib</a:t>
              </a:r>
              <a:endParaRPr lang="fr-FR" sz="1100" b="1">
                <a:latin typeface="Arial" panose="020B0604020202020204" pitchFamily="34" charset="0"/>
                <a:cs typeface="Arial" panose="020B0604020202020204" pitchFamily="34" charset="0"/>
              </a:endParaRPr>
            </a:p>
          </p:txBody>
        </p:sp>
        <p:sp>
          <p:nvSpPr>
            <p:cNvPr id="167" name="TextBox 166"/>
            <p:cNvSpPr txBox="1"/>
            <p:nvPr/>
          </p:nvSpPr>
          <p:spPr>
            <a:xfrm>
              <a:off x="7316766" y="1818850"/>
              <a:ext cx="889987" cy="261610"/>
            </a:xfrm>
            <a:prstGeom prst="rect">
              <a:avLst/>
            </a:prstGeom>
            <a:noFill/>
          </p:spPr>
          <p:txBody>
            <a:bodyPr wrap="none" rtlCol="0">
              <a:spAutoFit/>
            </a:bodyPr>
            <a:lstStyle/>
            <a:p>
              <a:pPr algn="ctr"/>
              <a:r>
                <a:rPr lang="fr-FR" sz="1100" b="1" smtClean="0">
                  <a:latin typeface="Arial" panose="020B0604020202020204" pitchFamily="34" charset="0"/>
                  <a:cs typeface="Arial" panose="020B0604020202020204" pitchFamily="34" charset="0"/>
                </a:rPr>
                <a:t>Lenvatinib</a:t>
              </a:r>
              <a:endParaRPr lang="fr-FR" sz="1100" b="1">
                <a:latin typeface="Arial" panose="020B0604020202020204" pitchFamily="34" charset="0"/>
                <a:cs typeface="Arial" panose="020B0604020202020204" pitchFamily="34" charset="0"/>
              </a:endParaRPr>
            </a:p>
          </p:txBody>
        </p:sp>
        <p:sp>
          <p:nvSpPr>
            <p:cNvPr id="168" name="TextBox 167"/>
            <p:cNvSpPr txBox="1"/>
            <p:nvPr/>
          </p:nvSpPr>
          <p:spPr>
            <a:xfrm>
              <a:off x="8144389" y="1818850"/>
              <a:ext cx="835486" cy="261610"/>
            </a:xfrm>
            <a:prstGeom prst="rect">
              <a:avLst/>
            </a:prstGeom>
            <a:noFill/>
          </p:spPr>
          <p:txBody>
            <a:bodyPr wrap="none" rtlCol="0">
              <a:spAutoFit/>
            </a:bodyPr>
            <a:lstStyle/>
            <a:p>
              <a:pPr algn="ctr"/>
              <a:r>
                <a:rPr lang="fr-FR" sz="1100" b="1" smtClean="0">
                  <a:latin typeface="Arial" panose="020B0604020202020204" pitchFamily="34" charset="0"/>
                  <a:cs typeface="Arial" panose="020B0604020202020204" pitchFamily="34" charset="0"/>
                </a:rPr>
                <a:t>Sorafenib</a:t>
              </a:r>
              <a:endParaRPr lang="fr-FR" sz="1100" b="1">
                <a:latin typeface="Arial" panose="020B0604020202020204" pitchFamily="34" charset="0"/>
                <a:cs typeface="Arial" panose="020B0604020202020204" pitchFamily="34" charset="0"/>
              </a:endParaRPr>
            </a:p>
          </p:txBody>
        </p:sp>
        <p:sp>
          <p:nvSpPr>
            <p:cNvPr id="169" name="TextBox 168"/>
            <p:cNvSpPr txBox="1"/>
            <p:nvPr/>
          </p:nvSpPr>
          <p:spPr>
            <a:xfrm>
              <a:off x="6232162" y="1501656"/>
              <a:ext cx="1162499" cy="600164"/>
            </a:xfrm>
            <a:prstGeom prst="rect">
              <a:avLst/>
            </a:prstGeom>
            <a:noFill/>
          </p:spPr>
          <p:txBody>
            <a:bodyPr wrap="none" rtlCol="0">
              <a:spAutoFit/>
            </a:bodyPr>
            <a:lstStyle/>
            <a:p>
              <a:pPr algn="ctr"/>
              <a:r>
                <a:rPr lang="fr-FR" sz="1100" b="1" smtClean="0">
                  <a:latin typeface="Arial" panose="020B0604020202020204" pitchFamily="34" charset="0"/>
                  <a:cs typeface="Arial" panose="020B0604020202020204" pitchFamily="34" charset="0"/>
                </a:rPr>
                <a:t>HR (IC95%)</a:t>
              </a:r>
            </a:p>
            <a:p>
              <a:pPr algn="ctr"/>
              <a:r>
                <a:rPr lang="fr-FR" sz="1100" b="1" smtClean="0">
                  <a:latin typeface="Arial" panose="020B0604020202020204" pitchFamily="34" charset="0"/>
                  <a:cs typeface="Arial" panose="020B0604020202020204" pitchFamily="34" charset="0"/>
                </a:rPr>
                <a:t>Lenvatinib vs. </a:t>
              </a:r>
              <a:br>
                <a:rPr lang="fr-FR" sz="1100" b="1" smtClean="0">
                  <a:latin typeface="Arial" panose="020B0604020202020204" pitchFamily="34" charset="0"/>
                  <a:cs typeface="Arial" panose="020B0604020202020204" pitchFamily="34" charset="0"/>
                </a:rPr>
              </a:br>
              <a:r>
                <a:rPr lang="fr-FR" sz="1100" b="1" smtClean="0">
                  <a:latin typeface="Arial" panose="020B0604020202020204" pitchFamily="34" charset="0"/>
                  <a:cs typeface="Arial" panose="020B0604020202020204" pitchFamily="34" charset="0"/>
                </a:rPr>
                <a:t>sorafenib </a:t>
              </a:r>
              <a:endParaRPr lang="fr-FR" sz="1100" b="1">
                <a:latin typeface="Arial" panose="020B0604020202020204" pitchFamily="34" charset="0"/>
                <a:cs typeface="Arial" panose="020B0604020202020204" pitchFamily="34" charset="0"/>
              </a:endParaRPr>
            </a:p>
          </p:txBody>
        </p:sp>
        <p:sp>
          <p:nvSpPr>
            <p:cNvPr id="170" name="TextBox 169"/>
            <p:cNvSpPr txBox="1"/>
            <p:nvPr/>
          </p:nvSpPr>
          <p:spPr>
            <a:xfrm>
              <a:off x="2464938" y="1618998"/>
              <a:ext cx="1674175" cy="261610"/>
            </a:xfrm>
            <a:prstGeom prst="rect">
              <a:avLst/>
            </a:prstGeom>
            <a:noFill/>
          </p:spPr>
          <p:txBody>
            <a:bodyPr wrap="none" rtlCol="0">
              <a:spAutoFit/>
            </a:bodyPr>
            <a:lstStyle/>
            <a:p>
              <a:pPr algn="ctr"/>
              <a:r>
                <a:rPr lang="fr-FR" sz="1100" b="1" dirty="0" smtClean="0">
                  <a:latin typeface="Arial" panose="020B0604020202020204" pitchFamily="34" charset="0"/>
                  <a:cs typeface="Arial" panose="020B0604020202020204" pitchFamily="34" charset="0"/>
                </a:rPr>
                <a:t>Evènements / patients</a:t>
              </a:r>
              <a:endParaRPr lang="fr-FR" sz="1100" b="1" dirty="0">
                <a:latin typeface="Arial" panose="020B0604020202020204" pitchFamily="34" charset="0"/>
                <a:cs typeface="Arial" panose="020B0604020202020204" pitchFamily="34" charset="0"/>
              </a:endParaRPr>
            </a:p>
          </p:txBody>
        </p:sp>
        <p:sp>
          <p:nvSpPr>
            <p:cNvPr id="171" name="TextBox 170"/>
            <p:cNvSpPr txBox="1"/>
            <p:nvPr/>
          </p:nvSpPr>
          <p:spPr>
            <a:xfrm>
              <a:off x="7596785" y="1645892"/>
              <a:ext cx="1159292" cy="261610"/>
            </a:xfrm>
            <a:prstGeom prst="rect">
              <a:avLst/>
            </a:prstGeom>
            <a:noFill/>
          </p:spPr>
          <p:txBody>
            <a:bodyPr wrap="none" rtlCol="0">
              <a:spAutoFit/>
            </a:bodyPr>
            <a:lstStyle/>
            <a:p>
              <a:pPr algn="ctr"/>
              <a:r>
                <a:rPr lang="fr-FR" sz="1100" b="1" dirty="0" smtClean="0">
                  <a:latin typeface="Arial" panose="020B0604020202020204" pitchFamily="34" charset="0"/>
                  <a:cs typeface="Arial" panose="020B0604020202020204" pitchFamily="34" charset="0"/>
                </a:rPr>
                <a:t>Médiane, mois</a:t>
              </a:r>
              <a:endParaRPr lang="fr-FR" sz="1100" b="1" dirty="0">
                <a:latin typeface="Arial" panose="020B0604020202020204" pitchFamily="34" charset="0"/>
                <a:cs typeface="Arial" panose="020B0604020202020204" pitchFamily="34" charset="0"/>
              </a:endParaRPr>
            </a:p>
          </p:txBody>
        </p:sp>
        <p:cxnSp>
          <p:nvCxnSpPr>
            <p:cNvPr id="172" name="Straight Connector 171"/>
            <p:cNvCxnSpPr/>
            <p:nvPr/>
          </p:nvCxnSpPr>
          <p:spPr>
            <a:xfrm>
              <a:off x="2571699" y="1859191"/>
              <a:ext cx="143362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7429636" y="1859191"/>
              <a:ext cx="143362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112506" y="2101544"/>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112506" y="2283943"/>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112506" y="2661431"/>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112506" y="3024851"/>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112506" y="3388271"/>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112506" y="3751691"/>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112506" y="4115111"/>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112506" y="4478531"/>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112506" y="4849903"/>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112506" y="5205992"/>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112506" y="5573692"/>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a:off x="112506" y="5966767"/>
              <a:ext cx="9001839"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132564" y="6200225"/>
              <a:ext cx="205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4130961" y="6200225"/>
              <a:ext cx="0" cy="6645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5203340" y="6200225"/>
              <a:ext cx="0" cy="6645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6178352" y="6200225"/>
              <a:ext cx="0" cy="6645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5041663" y="6200225"/>
              <a:ext cx="0" cy="6645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4872034" y="6200225"/>
              <a:ext cx="0" cy="6645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4646741" y="6200225"/>
              <a:ext cx="0" cy="6645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4417472" y="6200225"/>
              <a:ext cx="0" cy="6645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3558854" y="5958892"/>
              <a:ext cx="1631188" cy="246221"/>
            </a:xfrm>
            <a:prstGeom prst="rect">
              <a:avLst/>
            </a:prstGeom>
            <a:noFill/>
          </p:spPr>
          <p:txBody>
            <a:bodyPr wrap="none" rtlCol="0">
              <a:spAutoFit/>
            </a:bodyPr>
            <a:lstStyle/>
            <a:p>
              <a:r>
                <a:rPr lang="fr-FR" sz="1000" b="1" dirty="0" smtClean="0">
                  <a:latin typeface="Arial" panose="020B0604020202020204" pitchFamily="34" charset="0"/>
                  <a:cs typeface="Arial" panose="020B0604020202020204" pitchFamily="34" charset="0"/>
                </a:rPr>
                <a:t>En faveur du </a:t>
              </a:r>
              <a:r>
                <a:rPr lang="fr-FR" sz="1000" b="1" dirty="0" err="1" smtClean="0">
                  <a:latin typeface="Arial" panose="020B0604020202020204" pitchFamily="34" charset="0"/>
                  <a:cs typeface="Arial" panose="020B0604020202020204" pitchFamily="34" charset="0"/>
                </a:rPr>
                <a:t>lenvatinib</a:t>
              </a:r>
              <a:r>
                <a:rPr lang="fr-FR" sz="1000" b="1" dirty="0" smtClean="0">
                  <a:latin typeface="Arial" panose="020B0604020202020204" pitchFamily="34" charset="0"/>
                  <a:cs typeface="Arial" panose="020B0604020202020204" pitchFamily="34" charset="0"/>
                </a:rPr>
                <a:t> </a:t>
              </a:r>
              <a:endParaRPr lang="fr-FR" sz="1000" b="1" dirty="0">
                <a:latin typeface="Arial" panose="020B0604020202020204" pitchFamily="34" charset="0"/>
                <a:cs typeface="Arial" panose="020B0604020202020204" pitchFamily="34" charset="0"/>
              </a:endParaRPr>
            </a:p>
          </p:txBody>
        </p:sp>
        <p:sp>
          <p:nvSpPr>
            <p:cNvPr id="195" name="TextBox 194"/>
            <p:cNvSpPr txBox="1"/>
            <p:nvPr/>
          </p:nvSpPr>
          <p:spPr>
            <a:xfrm>
              <a:off x="5588086" y="5958892"/>
              <a:ext cx="1574206" cy="246221"/>
            </a:xfrm>
            <a:prstGeom prst="rect">
              <a:avLst/>
            </a:prstGeom>
            <a:noFill/>
          </p:spPr>
          <p:txBody>
            <a:bodyPr wrap="none" rtlCol="0">
              <a:spAutoFit/>
            </a:bodyPr>
            <a:lstStyle/>
            <a:p>
              <a:r>
                <a:rPr lang="fr-FR" sz="1000" b="1" dirty="0" smtClean="0">
                  <a:latin typeface="Arial" panose="020B0604020202020204" pitchFamily="34" charset="0"/>
                  <a:cs typeface="Arial" panose="020B0604020202020204" pitchFamily="34" charset="0"/>
                </a:rPr>
                <a:t>En faveur du </a:t>
              </a:r>
              <a:r>
                <a:rPr lang="fr-FR" sz="1000" b="1" dirty="0" err="1" smtClean="0">
                  <a:latin typeface="Arial" panose="020B0604020202020204" pitchFamily="34" charset="0"/>
                  <a:cs typeface="Arial" panose="020B0604020202020204" pitchFamily="34" charset="0"/>
                </a:rPr>
                <a:t>sorafenib</a:t>
              </a:r>
              <a:endParaRPr lang="fr-FR" sz="1000" b="1" dirty="0">
                <a:latin typeface="Arial" panose="020B0604020202020204" pitchFamily="34" charset="0"/>
                <a:cs typeface="Arial" panose="020B0604020202020204" pitchFamily="34" charset="0"/>
              </a:endParaRPr>
            </a:p>
          </p:txBody>
        </p:sp>
        <p:cxnSp>
          <p:nvCxnSpPr>
            <p:cNvPr id="196" name="Straight Connector 195"/>
            <p:cNvCxnSpPr/>
            <p:nvPr/>
          </p:nvCxnSpPr>
          <p:spPr>
            <a:xfrm flipV="1">
              <a:off x="5209785" y="2164978"/>
              <a:ext cx="0" cy="4040135"/>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97" name="Group 196"/>
            <p:cNvGrpSpPr/>
            <p:nvPr/>
          </p:nvGrpSpPr>
          <p:grpSpPr>
            <a:xfrm>
              <a:off x="4853354" y="2168814"/>
              <a:ext cx="464875" cy="93646"/>
              <a:chOff x="4853354" y="2370519"/>
              <a:chExt cx="464875" cy="93646"/>
            </a:xfrm>
          </p:grpSpPr>
          <p:cxnSp>
            <p:nvCxnSpPr>
              <p:cNvPr id="299" name="Straight Connector 298"/>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8" name="Group 197"/>
            <p:cNvGrpSpPr/>
            <p:nvPr/>
          </p:nvGrpSpPr>
          <p:grpSpPr>
            <a:xfrm>
              <a:off x="4836030" y="2368037"/>
              <a:ext cx="540000" cy="93646"/>
              <a:chOff x="4853354" y="2370519"/>
              <a:chExt cx="464875" cy="93646"/>
            </a:xfrm>
          </p:grpSpPr>
          <p:cxnSp>
            <p:nvCxnSpPr>
              <p:cNvPr id="296" name="Straight Connector 295"/>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9" name="Group 198"/>
            <p:cNvGrpSpPr/>
            <p:nvPr/>
          </p:nvGrpSpPr>
          <p:grpSpPr>
            <a:xfrm>
              <a:off x="4583354" y="2520437"/>
              <a:ext cx="756000" cy="93646"/>
              <a:chOff x="4853354" y="2370519"/>
              <a:chExt cx="464875" cy="93646"/>
            </a:xfrm>
          </p:grpSpPr>
          <p:cxnSp>
            <p:nvCxnSpPr>
              <p:cNvPr id="293" name="Straight Connector 292"/>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0" name="Group 199"/>
            <p:cNvGrpSpPr/>
            <p:nvPr/>
          </p:nvGrpSpPr>
          <p:grpSpPr>
            <a:xfrm>
              <a:off x="4834424" y="2689282"/>
              <a:ext cx="483805" cy="93646"/>
              <a:chOff x="4853354" y="2370519"/>
              <a:chExt cx="464875" cy="93646"/>
            </a:xfrm>
          </p:grpSpPr>
          <p:cxnSp>
            <p:nvCxnSpPr>
              <p:cNvPr id="290" name="Straight Connector 289"/>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1" name="Group 200"/>
            <p:cNvGrpSpPr/>
            <p:nvPr/>
          </p:nvGrpSpPr>
          <p:grpSpPr>
            <a:xfrm>
              <a:off x="4378358" y="2867994"/>
              <a:ext cx="1044669" cy="93646"/>
              <a:chOff x="4853354" y="2370519"/>
              <a:chExt cx="464875" cy="93646"/>
            </a:xfrm>
          </p:grpSpPr>
          <p:cxnSp>
            <p:nvCxnSpPr>
              <p:cNvPr id="287" name="Straight Connector 286"/>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2" name="Group 201"/>
            <p:cNvGrpSpPr/>
            <p:nvPr/>
          </p:nvGrpSpPr>
          <p:grpSpPr>
            <a:xfrm>
              <a:off x="4695208" y="3049995"/>
              <a:ext cx="554369" cy="93646"/>
              <a:chOff x="4853354" y="2370519"/>
              <a:chExt cx="464875" cy="93646"/>
            </a:xfrm>
          </p:grpSpPr>
          <p:cxnSp>
            <p:nvCxnSpPr>
              <p:cNvPr id="284" name="Straight Connector 283"/>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3" name="Group 202"/>
            <p:cNvGrpSpPr/>
            <p:nvPr/>
          </p:nvGrpSpPr>
          <p:grpSpPr>
            <a:xfrm>
              <a:off x="4913388" y="3225418"/>
              <a:ext cx="638796" cy="93646"/>
              <a:chOff x="4853354" y="2370519"/>
              <a:chExt cx="464875" cy="93646"/>
            </a:xfrm>
          </p:grpSpPr>
          <p:cxnSp>
            <p:nvCxnSpPr>
              <p:cNvPr id="281" name="Straight Connector 280"/>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4" name="Group 203"/>
            <p:cNvGrpSpPr/>
            <p:nvPr/>
          </p:nvGrpSpPr>
          <p:grpSpPr>
            <a:xfrm>
              <a:off x="4690842" y="3410708"/>
              <a:ext cx="638796" cy="93646"/>
              <a:chOff x="4853354" y="2370519"/>
              <a:chExt cx="464875" cy="93646"/>
            </a:xfrm>
          </p:grpSpPr>
          <p:cxnSp>
            <p:nvCxnSpPr>
              <p:cNvPr id="278" name="Straight Connector 277"/>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5" name="Group 204"/>
            <p:cNvGrpSpPr/>
            <p:nvPr/>
          </p:nvGrpSpPr>
          <p:grpSpPr>
            <a:xfrm>
              <a:off x="4790619" y="3595998"/>
              <a:ext cx="625964" cy="93646"/>
              <a:chOff x="4853354" y="2370519"/>
              <a:chExt cx="464875" cy="93646"/>
            </a:xfrm>
          </p:grpSpPr>
          <p:cxnSp>
            <p:nvCxnSpPr>
              <p:cNvPr id="275" name="Straight Connector 274"/>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6" name="Group 205"/>
            <p:cNvGrpSpPr/>
            <p:nvPr/>
          </p:nvGrpSpPr>
          <p:grpSpPr>
            <a:xfrm>
              <a:off x="4583354" y="3781288"/>
              <a:ext cx="732377" cy="93646"/>
              <a:chOff x="4853354" y="2370519"/>
              <a:chExt cx="464875" cy="93646"/>
            </a:xfrm>
          </p:grpSpPr>
          <p:cxnSp>
            <p:nvCxnSpPr>
              <p:cNvPr id="272" name="Straight Connector 271"/>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7" name="Group 206"/>
            <p:cNvGrpSpPr/>
            <p:nvPr/>
          </p:nvGrpSpPr>
          <p:grpSpPr>
            <a:xfrm>
              <a:off x="4839839" y="3963289"/>
              <a:ext cx="499516" cy="93646"/>
              <a:chOff x="4853354" y="2370519"/>
              <a:chExt cx="464875" cy="93646"/>
            </a:xfrm>
          </p:grpSpPr>
          <p:cxnSp>
            <p:nvCxnSpPr>
              <p:cNvPr id="269" name="Straight Connector 268"/>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8" name="Group 207"/>
            <p:cNvGrpSpPr/>
            <p:nvPr/>
          </p:nvGrpSpPr>
          <p:grpSpPr>
            <a:xfrm>
              <a:off x="4695208" y="4145290"/>
              <a:ext cx="575021" cy="93646"/>
              <a:chOff x="4853354" y="2370519"/>
              <a:chExt cx="464875" cy="93646"/>
            </a:xfrm>
          </p:grpSpPr>
          <p:cxnSp>
            <p:nvCxnSpPr>
              <p:cNvPr id="266" name="Straight Connector 265"/>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9" name="Group 208"/>
            <p:cNvGrpSpPr/>
            <p:nvPr/>
          </p:nvGrpSpPr>
          <p:grpSpPr>
            <a:xfrm>
              <a:off x="4840009" y="4320713"/>
              <a:ext cx="708234" cy="93646"/>
              <a:chOff x="4853354" y="2370519"/>
              <a:chExt cx="464875" cy="93646"/>
            </a:xfrm>
          </p:grpSpPr>
          <p:cxnSp>
            <p:nvCxnSpPr>
              <p:cNvPr id="263" name="Straight Connector 262"/>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0" name="Group 209"/>
            <p:cNvGrpSpPr/>
            <p:nvPr/>
          </p:nvGrpSpPr>
          <p:grpSpPr>
            <a:xfrm>
              <a:off x="4744713" y="4515870"/>
              <a:ext cx="584925" cy="93646"/>
              <a:chOff x="4853354" y="2370519"/>
              <a:chExt cx="464875" cy="93646"/>
            </a:xfrm>
          </p:grpSpPr>
          <p:cxnSp>
            <p:nvCxnSpPr>
              <p:cNvPr id="260" name="Straight Connector 259"/>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1" name="Group 210"/>
            <p:cNvGrpSpPr/>
            <p:nvPr/>
          </p:nvGrpSpPr>
          <p:grpSpPr>
            <a:xfrm>
              <a:off x="4522663" y="4711027"/>
              <a:ext cx="672212" cy="93646"/>
              <a:chOff x="4853354" y="2370519"/>
              <a:chExt cx="464875" cy="93646"/>
            </a:xfrm>
          </p:grpSpPr>
          <p:cxnSp>
            <p:nvCxnSpPr>
              <p:cNvPr id="257" name="Straight Connector 256"/>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2" name="Group 211"/>
            <p:cNvGrpSpPr/>
            <p:nvPr/>
          </p:nvGrpSpPr>
          <p:grpSpPr>
            <a:xfrm>
              <a:off x="4613424" y="4906184"/>
              <a:ext cx="645543" cy="93646"/>
              <a:chOff x="4853354" y="2370519"/>
              <a:chExt cx="464875" cy="93646"/>
            </a:xfrm>
          </p:grpSpPr>
          <p:cxnSp>
            <p:nvCxnSpPr>
              <p:cNvPr id="254" name="Straight Connector 253"/>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3" name="Group 212"/>
            <p:cNvGrpSpPr/>
            <p:nvPr/>
          </p:nvGrpSpPr>
          <p:grpSpPr>
            <a:xfrm>
              <a:off x="4572001" y="5101341"/>
              <a:ext cx="851026" cy="93646"/>
              <a:chOff x="4853354" y="2370519"/>
              <a:chExt cx="464875" cy="93646"/>
            </a:xfrm>
          </p:grpSpPr>
          <p:cxnSp>
            <p:nvCxnSpPr>
              <p:cNvPr id="251" name="Straight Connector 250"/>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4" name="Group 213"/>
            <p:cNvGrpSpPr/>
            <p:nvPr/>
          </p:nvGrpSpPr>
          <p:grpSpPr>
            <a:xfrm>
              <a:off x="4530577" y="5266897"/>
              <a:ext cx="916351" cy="93646"/>
              <a:chOff x="4853354" y="2370519"/>
              <a:chExt cx="464875" cy="93646"/>
            </a:xfrm>
          </p:grpSpPr>
          <p:cxnSp>
            <p:nvCxnSpPr>
              <p:cNvPr id="248" name="Straight Connector 247"/>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5" name="Group 214"/>
            <p:cNvGrpSpPr/>
            <p:nvPr/>
          </p:nvGrpSpPr>
          <p:grpSpPr>
            <a:xfrm>
              <a:off x="4790619" y="5432453"/>
              <a:ext cx="493192" cy="93646"/>
              <a:chOff x="4853354" y="2370519"/>
              <a:chExt cx="464875" cy="93646"/>
            </a:xfrm>
          </p:grpSpPr>
          <p:cxnSp>
            <p:nvCxnSpPr>
              <p:cNvPr id="245" name="Straight Connector 244"/>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6" name="Group 215"/>
            <p:cNvGrpSpPr/>
            <p:nvPr/>
          </p:nvGrpSpPr>
          <p:grpSpPr>
            <a:xfrm>
              <a:off x="4572001" y="5627610"/>
              <a:ext cx="708732" cy="93646"/>
              <a:chOff x="4853354" y="2370519"/>
              <a:chExt cx="464875" cy="93646"/>
            </a:xfrm>
          </p:grpSpPr>
          <p:cxnSp>
            <p:nvCxnSpPr>
              <p:cNvPr id="242" name="Straight Connector 241"/>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7" name="Group 216"/>
            <p:cNvGrpSpPr/>
            <p:nvPr/>
          </p:nvGrpSpPr>
          <p:grpSpPr>
            <a:xfrm>
              <a:off x="4695207" y="5822767"/>
              <a:ext cx="616871" cy="93646"/>
              <a:chOff x="4853354" y="2370519"/>
              <a:chExt cx="464875" cy="93646"/>
            </a:xfrm>
          </p:grpSpPr>
          <p:cxnSp>
            <p:nvCxnSpPr>
              <p:cNvPr id="239" name="Straight Connector 238"/>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18" name="Oval 217"/>
            <p:cNvSpPr>
              <a:spLocks noChangeAspect="1"/>
            </p:cNvSpPr>
            <p:nvPr/>
          </p:nvSpPr>
          <p:spPr>
            <a:xfrm>
              <a:off x="5029646" y="5821409"/>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19" name="Oval 218"/>
            <p:cNvSpPr>
              <a:spLocks noChangeAspect="1"/>
            </p:cNvSpPr>
            <p:nvPr/>
          </p:nvSpPr>
          <p:spPr>
            <a:xfrm>
              <a:off x="4920227" y="5627610"/>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0" name="Oval 219"/>
            <p:cNvSpPr>
              <a:spLocks noChangeAspect="1"/>
            </p:cNvSpPr>
            <p:nvPr/>
          </p:nvSpPr>
          <p:spPr>
            <a:xfrm>
              <a:off x="5041038" y="543381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1" name="Oval 220"/>
            <p:cNvSpPr>
              <a:spLocks noChangeAspect="1"/>
            </p:cNvSpPr>
            <p:nvPr/>
          </p:nvSpPr>
          <p:spPr>
            <a:xfrm>
              <a:off x="5027000" y="5266324"/>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2" name="Oval 221"/>
            <p:cNvSpPr>
              <a:spLocks noChangeAspect="1"/>
            </p:cNvSpPr>
            <p:nvPr/>
          </p:nvSpPr>
          <p:spPr>
            <a:xfrm>
              <a:off x="5012962" y="509883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3" name="Oval 222"/>
            <p:cNvSpPr>
              <a:spLocks noChangeAspect="1"/>
            </p:cNvSpPr>
            <p:nvPr/>
          </p:nvSpPr>
          <p:spPr>
            <a:xfrm>
              <a:off x="4890387" y="490832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4" name="Oval 223"/>
            <p:cNvSpPr>
              <a:spLocks noChangeAspect="1"/>
            </p:cNvSpPr>
            <p:nvPr/>
          </p:nvSpPr>
          <p:spPr>
            <a:xfrm>
              <a:off x="4767812" y="4714528"/>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5" name="Oval 224"/>
            <p:cNvSpPr>
              <a:spLocks noChangeAspect="1"/>
            </p:cNvSpPr>
            <p:nvPr/>
          </p:nvSpPr>
          <p:spPr>
            <a:xfrm>
              <a:off x="5033339" y="451415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6" name="Oval 225"/>
            <p:cNvSpPr>
              <a:spLocks noChangeAspect="1"/>
            </p:cNvSpPr>
            <p:nvPr/>
          </p:nvSpPr>
          <p:spPr>
            <a:xfrm>
              <a:off x="5210063" y="4317063"/>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7" name="Oval 226"/>
            <p:cNvSpPr>
              <a:spLocks noChangeAspect="1"/>
            </p:cNvSpPr>
            <p:nvPr/>
          </p:nvSpPr>
          <p:spPr>
            <a:xfrm>
              <a:off x="4969084" y="414628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8" name="Oval 227"/>
            <p:cNvSpPr>
              <a:spLocks noChangeAspect="1"/>
            </p:cNvSpPr>
            <p:nvPr/>
          </p:nvSpPr>
          <p:spPr>
            <a:xfrm>
              <a:off x="5086606" y="3959066"/>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9" name="Oval 228"/>
            <p:cNvSpPr>
              <a:spLocks noChangeAspect="1"/>
            </p:cNvSpPr>
            <p:nvPr/>
          </p:nvSpPr>
          <p:spPr>
            <a:xfrm>
              <a:off x="4931141" y="3775134"/>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30" name="Oval 229"/>
            <p:cNvSpPr>
              <a:spLocks noChangeAspect="1"/>
            </p:cNvSpPr>
            <p:nvPr/>
          </p:nvSpPr>
          <p:spPr>
            <a:xfrm>
              <a:off x="5130888" y="3597780"/>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31" name="Oval 230"/>
            <p:cNvSpPr>
              <a:spLocks noChangeAspect="1"/>
            </p:cNvSpPr>
            <p:nvPr/>
          </p:nvSpPr>
          <p:spPr>
            <a:xfrm>
              <a:off x="4982001" y="3410559"/>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32" name="Oval 231"/>
            <p:cNvSpPr>
              <a:spLocks noChangeAspect="1"/>
            </p:cNvSpPr>
            <p:nvPr/>
          </p:nvSpPr>
          <p:spPr>
            <a:xfrm>
              <a:off x="5217927" y="3223338"/>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33" name="Oval 232"/>
            <p:cNvSpPr>
              <a:spLocks noChangeAspect="1"/>
            </p:cNvSpPr>
            <p:nvPr/>
          </p:nvSpPr>
          <p:spPr>
            <a:xfrm>
              <a:off x="4960503" y="3052562"/>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34" name="Oval 233"/>
            <p:cNvSpPr>
              <a:spLocks noChangeAspect="1"/>
            </p:cNvSpPr>
            <p:nvPr/>
          </p:nvSpPr>
          <p:spPr>
            <a:xfrm>
              <a:off x="4933309" y="286534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35" name="Oval 234"/>
            <p:cNvSpPr>
              <a:spLocks noChangeAspect="1"/>
            </p:cNvSpPr>
            <p:nvPr/>
          </p:nvSpPr>
          <p:spPr>
            <a:xfrm>
              <a:off x="5040964" y="268798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36" name="Oval 235"/>
            <p:cNvSpPr>
              <a:spLocks noChangeAspect="1"/>
            </p:cNvSpPr>
            <p:nvPr/>
          </p:nvSpPr>
          <p:spPr>
            <a:xfrm>
              <a:off x="4941412" y="2520500"/>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37" name="Oval 236"/>
            <p:cNvSpPr>
              <a:spLocks noChangeAspect="1"/>
            </p:cNvSpPr>
            <p:nvPr/>
          </p:nvSpPr>
          <p:spPr>
            <a:xfrm>
              <a:off x="5101691" y="2366169"/>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38" name="Oval 237"/>
            <p:cNvSpPr>
              <a:spLocks noChangeAspect="1"/>
            </p:cNvSpPr>
            <p:nvPr/>
          </p:nvSpPr>
          <p:spPr>
            <a:xfrm>
              <a:off x="5054763" y="216908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sp>
        <p:nvSpPr>
          <p:cNvPr id="302" name="TextBox 301"/>
          <p:cNvSpPr txBox="1"/>
          <p:nvPr/>
        </p:nvSpPr>
        <p:spPr>
          <a:xfrm>
            <a:off x="3581986" y="1295400"/>
            <a:ext cx="2156961" cy="338554"/>
          </a:xfrm>
          <a:prstGeom prst="rect">
            <a:avLst/>
          </a:prstGeom>
          <a:noFill/>
        </p:spPr>
        <p:txBody>
          <a:bodyPr wrap="none" rtlCol="0">
            <a:spAutoFit/>
          </a:bodyPr>
          <a:lstStyle/>
          <a:p>
            <a:pPr defTabSz="457200" fontAlgn="auto">
              <a:spcBef>
                <a:spcPts val="0"/>
              </a:spcBef>
              <a:spcAft>
                <a:spcPts val="0"/>
              </a:spcAft>
            </a:pPr>
            <a:r>
              <a:rPr lang="fr-FR" sz="1600" b="1" dirty="0" smtClean="0">
                <a:latin typeface="Arial" panose="020B0604020202020204" pitchFamily="34" charset="0"/>
                <a:cs typeface="Arial" panose="020B0604020202020204" pitchFamily="34" charset="0"/>
              </a:rPr>
              <a:t>SG par sous-groupe</a:t>
            </a:r>
            <a:endParaRPr lang="fr-FR" sz="1600" b="1" dirty="0">
              <a:latin typeface="Arial" panose="020B0604020202020204" pitchFamily="34" charset="0"/>
              <a:cs typeface="Arial" panose="020B0604020202020204" pitchFamily="34" charset="0"/>
            </a:endParaRPr>
          </a:p>
        </p:txBody>
      </p:sp>
      <p:sp>
        <p:nvSpPr>
          <p:cNvPr id="153" name="TextBox 152"/>
          <p:cNvSpPr txBox="1"/>
          <p:nvPr/>
        </p:nvSpPr>
        <p:spPr>
          <a:xfrm>
            <a:off x="3921920" y="6211856"/>
            <a:ext cx="360996" cy="246221"/>
          </a:xfrm>
          <a:prstGeom prst="rect">
            <a:avLst/>
          </a:prstGeom>
          <a:noFill/>
        </p:spPr>
        <p:txBody>
          <a:bodyPr wrap="none" rtlCol="0">
            <a:spAutoFit/>
          </a:bodyPr>
          <a:lstStyle/>
          <a:p>
            <a:r>
              <a:rPr lang="fr-FR" sz="1000" b="1" dirty="0" smtClean="0">
                <a:latin typeface="Arial" panose="020B0604020202020204" pitchFamily="34" charset="0"/>
                <a:cs typeface="Arial" panose="020B0604020202020204" pitchFamily="34" charset="0"/>
              </a:rPr>
              <a:t>0,5</a:t>
            </a:r>
            <a:endParaRPr lang="fr-FR" sz="1000" b="1" dirty="0">
              <a:latin typeface="Arial" panose="020B0604020202020204" pitchFamily="34" charset="0"/>
              <a:cs typeface="Arial" panose="020B0604020202020204" pitchFamily="34" charset="0"/>
            </a:endParaRPr>
          </a:p>
        </p:txBody>
      </p:sp>
      <p:sp>
        <p:nvSpPr>
          <p:cNvPr id="154" name="TextBox 153"/>
          <p:cNvSpPr txBox="1"/>
          <p:nvPr/>
        </p:nvSpPr>
        <p:spPr>
          <a:xfrm>
            <a:off x="4994750" y="6191390"/>
            <a:ext cx="393382" cy="246221"/>
          </a:xfrm>
          <a:prstGeom prst="rect">
            <a:avLst/>
          </a:prstGeom>
          <a:noFill/>
        </p:spPr>
        <p:txBody>
          <a:bodyPr wrap="square" rtlCol="0">
            <a:spAutoFit/>
          </a:bodyPr>
          <a:lstStyle/>
          <a:p>
            <a:pPr algn="ctr"/>
            <a:r>
              <a:rPr lang="fr-FR" sz="1000" b="1" smtClean="0">
                <a:latin typeface="Arial" panose="020B0604020202020204" pitchFamily="34" charset="0"/>
                <a:cs typeface="Arial" panose="020B0604020202020204" pitchFamily="34" charset="0"/>
              </a:rPr>
              <a:t>1</a:t>
            </a:r>
            <a:endParaRPr lang="fr-FR" sz="1000" b="1">
              <a:latin typeface="Arial" panose="020B0604020202020204" pitchFamily="34" charset="0"/>
              <a:cs typeface="Arial" panose="020B0604020202020204" pitchFamily="34" charset="0"/>
            </a:endParaRPr>
          </a:p>
        </p:txBody>
      </p:sp>
      <p:sp>
        <p:nvSpPr>
          <p:cNvPr id="303" name="TextBox 302"/>
          <p:cNvSpPr txBox="1"/>
          <p:nvPr/>
        </p:nvSpPr>
        <p:spPr>
          <a:xfrm>
            <a:off x="5944234" y="6211856"/>
            <a:ext cx="393382" cy="246221"/>
          </a:xfrm>
          <a:prstGeom prst="rect">
            <a:avLst/>
          </a:prstGeom>
          <a:noFill/>
        </p:spPr>
        <p:txBody>
          <a:bodyPr wrap="square" rtlCol="0">
            <a:spAutoFit/>
          </a:bodyPr>
          <a:lstStyle/>
          <a:p>
            <a:pPr algn="ctr"/>
            <a:r>
              <a:rPr lang="fr-FR" sz="1000" b="1" smtClean="0">
                <a:latin typeface="Arial" panose="020B0604020202020204" pitchFamily="34" charset="0"/>
                <a:cs typeface="Arial" panose="020B0604020202020204" pitchFamily="34" charset="0"/>
              </a:rPr>
              <a:t>2</a:t>
            </a:r>
            <a:endParaRPr lang="fr-FR" sz="1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217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Abréviations</a:t>
            </a:r>
            <a:endParaRPr lang="fr-FR" dirty="0"/>
          </a:p>
        </p:txBody>
      </p:sp>
      <p:sp>
        <p:nvSpPr>
          <p:cNvPr id="5" name="Content Placeholder 4"/>
          <p:cNvSpPr>
            <a:spLocks noGrp="1"/>
          </p:cNvSpPr>
          <p:nvPr>
            <p:ph idx="1"/>
          </p:nvPr>
        </p:nvSpPr>
        <p:spPr>
          <a:xfrm>
            <a:off x="305857" y="1296368"/>
            <a:ext cx="8413751" cy="5119930"/>
          </a:xfrm>
        </p:spPr>
        <p:txBody>
          <a:bodyPr numCol="2"/>
          <a:lstStyle/>
          <a:p>
            <a:pPr marL="0" lvl="0" indent="0">
              <a:spcBef>
                <a:spcPct val="0"/>
              </a:spcBef>
              <a:spcAft>
                <a:spcPts val="0"/>
              </a:spcAft>
              <a:buClr>
                <a:srgbClr val="043882"/>
              </a:buClr>
              <a:buSzTx/>
              <a:buNone/>
              <a:tabLst>
                <a:tab pos="1073150" algn="l"/>
              </a:tabLst>
            </a:pPr>
            <a:r>
              <a:rPr lang="fr-FR" sz="1000" kern="1200" dirty="0" smtClean="0">
                <a:cs typeface="Arial" charset="0"/>
              </a:rPr>
              <a:t>/XS	toutes les X semaines</a:t>
            </a:r>
          </a:p>
          <a:p>
            <a:pPr marL="0" lvl="0" indent="0">
              <a:spcBef>
                <a:spcPct val="0"/>
              </a:spcBef>
              <a:spcAft>
                <a:spcPts val="0"/>
              </a:spcAft>
              <a:buClr>
                <a:srgbClr val="043882"/>
              </a:buClr>
              <a:buSzTx/>
              <a:buNone/>
              <a:tabLst>
                <a:tab pos="1073150" algn="l"/>
              </a:tabLst>
            </a:pPr>
            <a:r>
              <a:rPr lang="fr-FR" sz="1000" kern="1200" dirty="0" smtClean="0">
                <a:cs typeface="Arial" charset="0"/>
              </a:rPr>
              <a:t>5FU	5-fluorouracile</a:t>
            </a:r>
          </a:p>
          <a:p>
            <a:pPr marL="0" lvl="0" indent="0">
              <a:spcBef>
                <a:spcPct val="0"/>
              </a:spcBef>
              <a:spcAft>
                <a:spcPts val="0"/>
              </a:spcAft>
              <a:buClr>
                <a:srgbClr val="043882"/>
              </a:buClr>
              <a:buSzTx/>
              <a:buNone/>
              <a:tabLst>
                <a:tab pos="1073150" algn="l"/>
              </a:tabLst>
            </a:pPr>
            <a:r>
              <a:rPr lang="fr-FR" sz="1000" kern="1200" dirty="0" smtClean="0">
                <a:cs typeface="Arial" charset="0"/>
              </a:rPr>
              <a:t>ACE	antigène </a:t>
            </a:r>
            <a:r>
              <a:rPr lang="fr-FR" sz="1000" kern="1200" dirty="0" err="1" smtClean="0">
                <a:cs typeface="Arial" charset="0"/>
              </a:rPr>
              <a:t>carcino</a:t>
            </a:r>
            <a:r>
              <a:rPr lang="fr-FR" sz="1000" kern="1200" dirty="0" smtClean="0">
                <a:cs typeface="Arial" charset="0"/>
              </a:rPr>
              <a:t>-embryonnaire</a:t>
            </a:r>
          </a:p>
          <a:p>
            <a:pPr marL="0" lvl="0" indent="0">
              <a:spcBef>
                <a:spcPct val="0"/>
              </a:spcBef>
              <a:spcAft>
                <a:spcPts val="0"/>
              </a:spcAft>
              <a:buClr>
                <a:srgbClr val="043882"/>
              </a:buClr>
              <a:buSzTx/>
              <a:buNone/>
              <a:tabLst>
                <a:tab pos="1073150" algn="l"/>
              </a:tabLst>
            </a:pPr>
            <a:r>
              <a:rPr lang="fr-FR" sz="1000" kern="1200" dirty="0" smtClean="0">
                <a:cs typeface="Arial" charset="0"/>
              </a:rPr>
              <a:t>ACP 	adénocarcinome </a:t>
            </a:r>
            <a:r>
              <a:rPr lang="fr-FR" sz="1000" kern="1200" dirty="0" err="1" smtClean="0">
                <a:cs typeface="Arial" charset="0"/>
              </a:rPr>
              <a:t>canalaire</a:t>
            </a:r>
            <a:r>
              <a:rPr lang="fr-FR" sz="1000" kern="1200" dirty="0" smtClean="0">
                <a:cs typeface="Arial" charset="0"/>
              </a:rPr>
              <a:t> pancréatique</a:t>
            </a:r>
          </a:p>
          <a:p>
            <a:pPr marL="0" lvl="0" indent="0">
              <a:spcBef>
                <a:spcPct val="0"/>
              </a:spcBef>
              <a:spcAft>
                <a:spcPts val="0"/>
              </a:spcAft>
              <a:buClr>
                <a:srgbClr val="043882"/>
              </a:buClr>
              <a:buSzTx/>
              <a:buNone/>
              <a:tabLst>
                <a:tab pos="1073150" algn="l"/>
              </a:tabLst>
            </a:pPr>
            <a:r>
              <a:rPr lang="fr-FR" sz="1000" kern="1200" dirty="0" err="1" smtClean="0">
                <a:cs typeface="Arial" charset="0"/>
              </a:rPr>
              <a:t>ADNtc</a:t>
            </a:r>
            <a:r>
              <a:rPr lang="fr-FR" sz="1000" kern="1200" dirty="0" smtClean="0">
                <a:cs typeface="Arial" charset="0"/>
              </a:rPr>
              <a:t>	ADN tumoral circulant</a:t>
            </a:r>
          </a:p>
          <a:p>
            <a:pPr marL="0" lvl="0" indent="0">
              <a:spcBef>
                <a:spcPct val="0"/>
              </a:spcBef>
              <a:spcAft>
                <a:spcPts val="0"/>
              </a:spcAft>
              <a:buClr>
                <a:srgbClr val="043882"/>
              </a:buClr>
              <a:buSzTx/>
              <a:buNone/>
              <a:tabLst>
                <a:tab pos="1073150" algn="l"/>
              </a:tabLst>
            </a:pPr>
            <a:r>
              <a:rPr lang="fr-FR" sz="1000" kern="1200" dirty="0" smtClean="0">
                <a:cs typeface="Arial" charset="0"/>
              </a:rPr>
              <a:t>ALT	alanine </a:t>
            </a:r>
            <a:r>
              <a:rPr lang="fr-FR" sz="1000" kern="1200" dirty="0" err="1" smtClean="0">
                <a:cs typeface="Arial" charset="0"/>
              </a:rPr>
              <a:t>aminotransferase</a:t>
            </a:r>
            <a:endParaRPr lang="fr-FR" sz="1000" kern="1200" dirty="0" smtClean="0">
              <a:cs typeface="Arial" charset="0"/>
            </a:endParaRPr>
          </a:p>
          <a:p>
            <a:pPr marL="0" lvl="0" indent="0">
              <a:spcBef>
                <a:spcPct val="0"/>
              </a:spcBef>
              <a:spcAft>
                <a:spcPts val="0"/>
              </a:spcAft>
              <a:buClr>
                <a:srgbClr val="043882"/>
              </a:buClr>
              <a:buSzTx/>
              <a:buNone/>
              <a:tabLst>
                <a:tab pos="1073150" algn="l"/>
              </a:tabLst>
            </a:pPr>
            <a:r>
              <a:rPr lang="fr-FR" sz="1000" kern="1200" dirty="0" smtClean="0">
                <a:cs typeface="Arial" charset="0"/>
              </a:rPr>
              <a:t>AST	</a:t>
            </a:r>
            <a:r>
              <a:rPr lang="fr-FR" sz="1000" kern="1200" dirty="0" err="1" smtClean="0">
                <a:cs typeface="Arial" charset="0"/>
              </a:rPr>
              <a:t>aspartate</a:t>
            </a:r>
            <a:r>
              <a:rPr lang="fr-FR" sz="1000" kern="1200" dirty="0" smtClean="0">
                <a:cs typeface="Arial" charset="0"/>
              </a:rPr>
              <a:t> </a:t>
            </a:r>
            <a:r>
              <a:rPr lang="fr-FR" sz="1000" kern="1200" dirty="0" err="1" smtClean="0">
                <a:cs typeface="Arial" charset="0"/>
              </a:rPr>
              <a:t>aminotransferase</a:t>
            </a:r>
            <a:endParaRPr lang="fr-FR" sz="1000" kern="1200" dirty="0" smtClean="0">
              <a:cs typeface="Arial" charset="0"/>
            </a:endParaRPr>
          </a:p>
          <a:p>
            <a:pPr marL="0" lvl="0" indent="0">
              <a:spcBef>
                <a:spcPct val="0"/>
              </a:spcBef>
              <a:spcAft>
                <a:spcPts val="0"/>
              </a:spcAft>
              <a:buClr>
                <a:srgbClr val="043882"/>
              </a:buClr>
              <a:buSzTx/>
              <a:buNone/>
              <a:tabLst>
                <a:tab pos="1073150" algn="l"/>
              </a:tabLst>
            </a:pPr>
            <a:r>
              <a:rPr lang="fr-FR" sz="1000" kern="1200" dirty="0" smtClean="0">
                <a:cs typeface="Arial" charset="0"/>
              </a:rPr>
              <a:t>CCR	cancer colorectal</a:t>
            </a:r>
          </a:p>
          <a:p>
            <a:pPr marL="0" lvl="0" indent="0">
              <a:spcBef>
                <a:spcPct val="0"/>
              </a:spcBef>
              <a:spcAft>
                <a:spcPts val="0"/>
              </a:spcAft>
              <a:buClr>
                <a:srgbClr val="043882"/>
              </a:buClr>
              <a:buSzTx/>
              <a:buNone/>
              <a:tabLst>
                <a:tab pos="1073150" algn="l"/>
              </a:tabLst>
            </a:pPr>
            <a:r>
              <a:rPr lang="fr-FR" sz="1000" kern="1200" dirty="0" smtClean="0">
                <a:cs typeface="Arial" charset="0"/>
              </a:rPr>
              <a:t>CCR(m)	cancer colorectal (métastatique) </a:t>
            </a:r>
          </a:p>
          <a:p>
            <a:pPr marL="0" lvl="0" indent="0">
              <a:spcBef>
                <a:spcPct val="0"/>
              </a:spcBef>
              <a:spcAft>
                <a:spcPts val="0"/>
              </a:spcAft>
              <a:buClr>
                <a:srgbClr val="043882"/>
              </a:buClr>
              <a:buSzTx/>
              <a:buNone/>
              <a:tabLst>
                <a:tab pos="1073150" algn="l"/>
              </a:tabLst>
            </a:pPr>
            <a:r>
              <a:rPr lang="fr-FR" sz="1000" kern="1200" dirty="0" smtClean="0">
                <a:cs typeface="Arial" charset="0"/>
              </a:rPr>
              <a:t>CHC	carcinome hépatocellulaire	</a:t>
            </a:r>
          </a:p>
          <a:p>
            <a:pPr marL="0" lvl="0" indent="0">
              <a:spcBef>
                <a:spcPct val="0"/>
              </a:spcBef>
              <a:spcAft>
                <a:spcPts val="0"/>
              </a:spcAft>
              <a:buClr>
                <a:srgbClr val="043882"/>
              </a:buClr>
              <a:buSzTx/>
              <a:buNone/>
              <a:tabLst>
                <a:tab pos="1073150" algn="l"/>
              </a:tabLst>
            </a:pPr>
            <a:r>
              <a:rPr lang="fr-FR" sz="1000" kern="1200" dirty="0" smtClean="0">
                <a:cs typeface="Arial" charset="0"/>
              </a:rPr>
              <a:t>CT	chimiothérapie</a:t>
            </a:r>
          </a:p>
          <a:p>
            <a:pPr marL="0" lvl="0" indent="0">
              <a:spcBef>
                <a:spcPct val="0"/>
              </a:spcBef>
              <a:spcAft>
                <a:spcPts val="0"/>
              </a:spcAft>
              <a:buClr>
                <a:srgbClr val="043882"/>
              </a:buClr>
              <a:buSzTx/>
              <a:buNone/>
              <a:tabLst>
                <a:tab pos="1073150" algn="l"/>
              </a:tabLst>
            </a:pPr>
            <a:r>
              <a:rPr lang="fr-FR" sz="1000" kern="1200" dirty="0" smtClean="0">
                <a:cs typeface="Arial" charset="0"/>
              </a:rPr>
              <a:t>CTC	cellules tumorales circulantes</a:t>
            </a:r>
          </a:p>
          <a:p>
            <a:pPr marL="0" lvl="0" indent="0">
              <a:spcBef>
                <a:spcPct val="0"/>
              </a:spcBef>
              <a:spcAft>
                <a:spcPts val="0"/>
              </a:spcAft>
              <a:buClr>
                <a:srgbClr val="043882"/>
              </a:buClr>
              <a:buSzTx/>
              <a:buNone/>
              <a:tabLst>
                <a:tab pos="1073150" algn="l"/>
              </a:tabLst>
            </a:pPr>
            <a:r>
              <a:rPr lang="fr-FR" sz="1000" kern="1200" dirty="0" err="1" smtClean="0">
                <a:cs typeface="Arial" charset="0"/>
              </a:rPr>
              <a:t>ddPCR</a:t>
            </a:r>
            <a:r>
              <a:rPr lang="fr-FR" sz="1000" kern="1200" dirty="0" smtClean="0">
                <a:cs typeface="Arial" charset="0"/>
              </a:rPr>
              <a:t>	</a:t>
            </a:r>
            <a:r>
              <a:rPr lang="fr-FR" sz="1000" kern="1200" dirty="0" err="1" smtClean="0">
                <a:cs typeface="Arial" charset="0"/>
              </a:rPr>
              <a:t>droplet</a:t>
            </a:r>
            <a:r>
              <a:rPr lang="fr-FR" sz="1000" kern="1200" dirty="0" smtClean="0">
                <a:cs typeface="Arial" charset="0"/>
              </a:rPr>
              <a:t> digital </a:t>
            </a:r>
            <a:r>
              <a:rPr lang="fr-FR" sz="1000" kern="1200" dirty="0" err="1" smtClean="0">
                <a:cs typeface="Arial" charset="0"/>
              </a:rPr>
              <a:t>polymerase</a:t>
            </a:r>
            <a:r>
              <a:rPr lang="fr-FR" sz="1000" kern="1200" dirty="0" smtClean="0">
                <a:cs typeface="Arial" charset="0"/>
              </a:rPr>
              <a:t> </a:t>
            </a:r>
            <a:r>
              <a:rPr lang="fr-FR" sz="1000" kern="1200" dirty="0" err="1" smtClean="0">
                <a:cs typeface="Arial" charset="0"/>
              </a:rPr>
              <a:t>chain</a:t>
            </a:r>
            <a:r>
              <a:rPr lang="fr-FR" sz="1000" kern="1200" dirty="0" smtClean="0">
                <a:cs typeface="Arial" charset="0"/>
              </a:rPr>
              <a:t> </a:t>
            </a:r>
            <a:r>
              <a:rPr lang="fr-FR" sz="1000" kern="1200" dirty="0" err="1" smtClean="0">
                <a:cs typeface="Arial" charset="0"/>
              </a:rPr>
              <a:t>reaction</a:t>
            </a:r>
            <a:endParaRPr lang="fr-FR" sz="1000" kern="1200" dirty="0" smtClean="0">
              <a:cs typeface="Arial" charset="0"/>
            </a:endParaRPr>
          </a:p>
          <a:p>
            <a:pPr marL="0" lvl="0" indent="0">
              <a:spcBef>
                <a:spcPct val="0"/>
              </a:spcBef>
              <a:spcAft>
                <a:spcPts val="0"/>
              </a:spcAft>
              <a:buClr>
                <a:srgbClr val="043882"/>
              </a:buClr>
              <a:buSzTx/>
              <a:buNone/>
              <a:tabLst>
                <a:tab pos="1073150" algn="l"/>
              </a:tabLst>
            </a:pPr>
            <a:r>
              <a:rPr lang="fr-FR" sz="1000" kern="1200" dirty="0" smtClean="0">
                <a:cs typeface="Arial" charset="0"/>
              </a:rPr>
              <a:t>DR	durée de réponse </a:t>
            </a:r>
          </a:p>
          <a:p>
            <a:pPr marL="0" lvl="0" indent="0">
              <a:spcBef>
                <a:spcPct val="0"/>
              </a:spcBef>
              <a:spcAft>
                <a:spcPts val="0"/>
              </a:spcAft>
              <a:buClr>
                <a:srgbClr val="043882"/>
              </a:buClr>
              <a:buSzTx/>
              <a:buNone/>
              <a:tabLst>
                <a:tab pos="1073150" algn="l"/>
              </a:tabLst>
            </a:pPr>
            <a:r>
              <a:rPr lang="fr-FR" sz="1000" kern="1200" dirty="0" smtClean="0">
                <a:cs typeface="Arial" charset="0"/>
              </a:rPr>
              <a:t>ECOG	</a:t>
            </a:r>
            <a:r>
              <a:rPr lang="fr-FR" sz="1000" kern="1200" dirty="0" err="1" smtClean="0">
                <a:cs typeface="Arial" charset="0"/>
              </a:rPr>
              <a:t>Eastern</a:t>
            </a:r>
            <a:r>
              <a:rPr lang="fr-FR" sz="1000" kern="1200" dirty="0" smtClean="0">
                <a:cs typeface="Arial" charset="0"/>
              </a:rPr>
              <a:t> </a:t>
            </a:r>
            <a:r>
              <a:rPr lang="fr-FR" sz="1000" kern="1200" dirty="0" err="1" smtClean="0">
                <a:cs typeface="Arial" charset="0"/>
              </a:rPr>
              <a:t>Cooperative</a:t>
            </a:r>
            <a:r>
              <a:rPr lang="fr-FR" sz="1000" kern="1200" dirty="0" smtClean="0">
                <a:cs typeface="Arial" charset="0"/>
              </a:rPr>
              <a:t> </a:t>
            </a:r>
            <a:r>
              <a:rPr lang="fr-FR" sz="1000" kern="1200" dirty="0" err="1" smtClean="0">
                <a:cs typeface="Arial" charset="0"/>
              </a:rPr>
              <a:t>Oncology</a:t>
            </a:r>
            <a:r>
              <a:rPr lang="fr-FR" sz="1000" kern="1200" dirty="0" smtClean="0">
                <a:cs typeface="Arial" charset="0"/>
              </a:rPr>
              <a:t> Group</a:t>
            </a:r>
          </a:p>
          <a:p>
            <a:pPr marL="0" lvl="0" indent="0">
              <a:spcBef>
                <a:spcPct val="0"/>
              </a:spcBef>
              <a:spcAft>
                <a:spcPts val="0"/>
              </a:spcAft>
              <a:buClr>
                <a:srgbClr val="043882"/>
              </a:buClr>
              <a:buSzTx/>
              <a:buNone/>
              <a:tabLst>
                <a:tab pos="1073150" algn="l"/>
              </a:tabLst>
            </a:pPr>
            <a:r>
              <a:rPr lang="fr-FR" sz="1000" kern="1200" dirty="0" smtClean="0">
                <a:cs typeface="Arial" charset="0"/>
              </a:rPr>
              <a:t>EGFR	</a:t>
            </a:r>
            <a:r>
              <a:rPr lang="fr-FR" sz="1000" kern="1200" dirty="0" err="1" smtClean="0">
                <a:cs typeface="Arial" charset="0"/>
              </a:rPr>
              <a:t>endothelial</a:t>
            </a:r>
            <a:r>
              <a:rPr lang="fr-FR" sz="1000" kern="1200" dirty="0" smtClean="0">
                <a:cs typeface="Arial" charset="0"/>
              </a:rPr>
              <a:t> </a:t>
            </a:r>
            <a:r>
              <a:rPr lang="fr-FR" sz="1000" kern="1200" dirty="0" err="1" smtClean="0">
                <a:cs typeface="Arial" charset="0"/>
              </a:rPr>
              <a:t>growth</a:t>
            </a:r>
            <a:r>
              <a:rPr lang="fr-FR" sz="1000" kern="1200" dirty="0" smtClean="0">
                <a:cs typeface="Arial" charset="0"/>
              </a:rPr>
              <a:t> factor </a:t>
            </a:r>
            <a:r>
              <a:rPr lang="fr-FR" sz="1000" kern="1200" dirty="0" err="1" smtClean="0">
                <a:cs typeface="Arial" charset="0"/>
              </a:rPr>
              <a:t>receptor</a:t>
            </a:r>
            <a:endParaRPr lang="fr-FR" sz="1000" kern="1200" dirty="0" smtClean="0">
              <a:cs typeface="Arial" charset="0"/>
            </a:endParaRPr>
          </a:p>
          <a:p>
            <a:pPr marL="0" indent="0">
              <a:spcBef>
                <a:spcPct val="0"/>
              </a:spcBef>
              <a:spcAft>
                <a:spcPts val="0"/>
              </a:spcAft>
              <a:buClr>
                <a:srgbClr val="043882"/>
              </a:buClr>
              <a:buSzTx/>
              <a:buNone/>
              <a:tabLst>
                <a:tab pos="1073150" algn="l"/>
              </a:tabLst>
            </a:pPr>
            <a:r>
              <a:rPr lang="fr-FR" sz="1000" kern="1200" dirty="0">
                <a:cs typeface="Arial" charset="0"/>
              </a:rPr>
              <a:t>EI	évènement </a:t>
            </a:r>
            <a:r>
              <a:rPr lang="fr-FR" sz="1000" kern="1200" dirty="0" smtClean="0">
                <a:cs typeface="Arial" charset="0"/>
              </a:rPr>
              <a:t>indésirable</a:t>
            </a:r>
          </a:p>
          <a:p>
            <a:pPr marL="0" indent="0">
              <a:spcBef>
                <a:spcPct val="0"/>
              </a:spcBef>
              <a:spcAft>
                <a:spcPts val="0"/>
              </a:spcAft>
              <a:buClr>
                <a:srgbClr val="043882"/>
              </a:buClr>
              <a:buSzTx/>
              <a:buNone/>
              <a:tabLst>
                <a:tab pos="1073150" algn="l"/>
              </a:tabLst>
            </a:pPr>
            <a:r>
              <a:rPr lang="fr-FR" sz="1000" kern="1200" dirty="0" smtClean="0">
                <a:cs typeface="Arial" charset="0"/>
              </a:rPr>
              <a:t>EIG	événement indésirable grave</a:t>
            </a:r>
          </a:p>
          <a:p>
            <a:pPr marL="0" indent="0">
              <a:spcBef>
                <a:spcPct val="0"/>
              </a:spcBef>
              <a:spcAft>
                <a:spcPts val="0"/>
              </a:spcAft>
              <a:buClr>
                <a:srgbClr val="043882"/>
              </a:buClr>
              <a:buSzTx/>
              <a:buNone/>
              <a:tabLst>
                <a:tab pos="1073150" algn="l"/>
              </a:tabLst>
            </a:pPr>
            <a:r>
              <a:rPr lang="fr-FR" sz="1000" kern="1200" dirty="0" smtClean="0">
                <a:cs typeface="Arial" charset="0"/>
              </a:rPr>
              <a:t>EILT	événement indésirable lié au traitement</a:t>
            </a:r>
          </a:p>
          <a:p>
            <a:pPr marL="0" lvl="0" indent="0">
              <a:spcBef>
                <a:spcPct val="0"/>
              </a:spcBef>
              <a:spcAft>
                <a:spcPts val="0"/>
              </a:spcAft>
              <a:buClr>
                <a:srgbClr val="043882"/>
              </a:buClr>
              <a:buSzTx/>
              <a:buNone/>
              <a:tabLst>
                <a:tab pos="1073150" algn="l"/>
              </a:tabLst>
            </a:pPr>
            <a:r>
              <a:rPr lang="fr-FR" sz="1000" kern="1200" dirty="0" smtClean="0">
                <a:cs typeface="Arial" charset="0"/>
              </a:rPr>
              <a:t>ESMO	</a:t>
            </a:r>
            <a:r>
              <a:rPr lang="fr-FR" sz="1000" kern="1200" dirty="0" err="1" smtClean="0">
                <a:cs typeface="Arial" charset="0"/>
              </a:rPr>
              <a:t>European</a:t>
            </a:r>
            <a:r>
              <a:rPr lang="fr-FR" sz="1000" kern="1200" dirty="0" smtClean="0">
                <a:cs typeface="Arial" charset="0"/>
              </a:rPr>
              <a:t> Society for </a:t>
            </a:r>
            <a:r>
              <a:rPr lang="fr-FR" sz="1000" kern="1200" dirty="0" err="1" smtClean="0">
                <a:cs typeface="Arial" charset="0"/>
              </a:rPr>
              <a:t>Medical</a:t>
            </a:r>
            <a:r>
              <a:rPr lang="fr-FR" sz="1000" kern="1200" dirty="0" smtClean="0">
                <a:cs typeface="Arial" charset="0"/>
              </a:rPr>
              <a:t> </a:t>
            </a:r>
            <a:r>
              <a:rPr lang="fr-FR" sz="1000" kern="1200" dirty="0" err="1" smtClean="0">
                <a:cs typeface="Arial" charset="0"/>
              </a:rPr>
              <a:t>Oncology</a:t>
            </a:r>
            <a:endParaRPr lang="fr-FR" sz="1000" kern="1200" dirty="0" smtClean="0">
              <a:cs typeface="Arial" charset="0"/>
            </a:endParaRPr>
          </a:p>
          <a:p>
            <a:pPr marL="0" lvl="0" indent="0">
              <a:spcBef>
                <a:spcPct val="0"/>
              </a:spcBef>
              <a:spcAft>
                <a:spcPts val="0"/>
              </a:spcAft>
              <a:buClr>
                <a:srgbClr val="043882"/>
              </a:buClr>
              <a:buSzTx/>
              <a:buNone/>
              <a:tabLst>
                <a:tab pos="1073150" algn="l"/>
              </a:tabLst>
            </a:pPr>
            <a:r>
              <a:rPr lang="fr-FR" sz="1000" kern="1200" dirty="0" smtClean="0">
                <a:cs typeface="Arial" charset="0"/>
              </a:rPr>
              <a:t>FISH	fluorescence par hybridation in situ</a:t>
            </a:r>
          </a:p>
          <a:p>
            <a:pPr marL="0" lvl="0" indent="0">
              <a:spcBef>
                <a:spcPct val="0"/>
              </a:spcBef>
              <a:spcAft>
                <a:spcPts val="0"/>
              </a:spcAft>
              <a:buClr>
                <a:srgbClr val="043882"/>
              </a:buClr>
              <a:buSzTx/>
              <a:buNone/>
              <a:tabLst>
                <a:tab pos="1073150" algn="l"/>
              </a:tabLst>
            </a:pPr>
            <a:r>
              <a:rPr lang="fr-FR" sz="1000" kern="1200" dirty="0" smtClean="0">
                <a:cs typeface="Arial" charset="0"/>
              </a:rPr>
              <a:t>FOLFIRI	</a:t>
            </a:r>
            <a:r>
              <a:rPr lang="fr-FR" sz="1000" kern="1200" dirty="0" err="1" smtClean="0">
                <a:cs typeface="Arial" charset="0"/>
              </a:rPr>
              <a:t>leucovorine</a:t>
            </a:r>
            <a:r>
              <a:rPr lang="fr-FR" sz="1000" kern="1200" dirty="0" smtClean="0">
                <a:cs typeface="Arial" charset="0"/>
              </a:rPr>
              <a:t>, fluorouracile, irinotécan</a:t>
            </a:r>
          </a:p>
          <a:p>
            <a:pPr marL="0" lvl="0" indent="0">
              <a:spcBef>
                <a:spcPct val="0"/>
              </a:spcBef>
              <a:spcAft>
                <a:spcPts val="0"/>
              </a:spcAft>
              <a:buClr>
                <a:srgbClr val="043882"/>
              </a:buClr>
              <a:buSzTx/>
              <a:buNone/>
              <a:tabLst>
                <a:tab pos="1073150" algn="l"/>
              </a:tabLst>
            </a:pPr>
            <a:r>
              <a:rPr lang="fr-FR" sz="1000" kern="1200" dirty="0" smtClean="0">
                <a:cs typeface="Arial" charset="0"/>
              </a:rPr>
              <a:t>FOLFOXIRI 	</a:t>
            </a:r>
            <a:r>
              <a:rPr lang="fr-FR" sz="1000" kern="1200" dirty="0" err="1" smtClean="0">
                <a:cs typeface="Arial" charset="0"/>
              </a:rPr>
              <a:t>leucovorine</a:t>
            </a:r>
            <a:r>
              <a:rPr lang="fr-FR" sz="1000" kern="1200" dirty="0" smtClean="0">
                <a:cs typeface="Arial" charset="0"/>
              </a:rPr>
              <a:t>, fluorouracile, irinotécan, oxaliplatine</a:t>
            </a:r>
          </a:p>
          <a:p>
            <a:pPr marL="0" lvl="0" indent="0">
              <a:spcBef>
                <a:spcPct val="0"/>
              </a:spcBef>
              <a:spcAft>
                <a:spcPts val="0"/>
              </a:spcAft>
              <a:buClr>
                <a:srgbClr val="043882"/>
              </a:buClr>
              <a:buSzTx/>
              <a:buNone/>
              <a:tabLst>
                <a:tab pos="1073150" algn="l"/>
              </a:tabLst>
            </a:pPr>
            <a:r>
              <a:rPr lang="fr-FR" sz="1000" kern="1200" dirty="0" smtClean="0">
                <a:cs typeface="Arial" charset="0"/>
              </a:rPr>
              <a:t>FOLFOX	</a:t>
            </a:r>
            <a:r>
              <a:rPr lang="fr-FR" sz="1000" kern="1200" dirty="0" err="1" smtClean="0">
                <a:cs typeface="Arial" charset="0"/>
              </a:rPr>
              <a:t>leucovorine</a:t>
            </a:r>
            <a:r>
              <a:rPr lang="fr-FR" sz="1000" kern="1200" dirty="0" smtClean="0">
                <a:cs typeface="Arial" charset="0"/>
              </a:rPr>
              <a:t>, fluorouracile, oxaliplatine</a:t>
            </a:r>
          </a:p>
          <a:p>
            <a:pPr marL="0" lvl="0" indent="0">
              <a:spcBef>
                <a:spcPct val="0"/>
              </a:spcBef>
              <a:spcAft>
                <a:spcPts val="0"/>
              </a:spcAft>
              <a:buClr>
                <a:srgbClr val="043882"/>
              </a:buClr>
              <a:buSzTx/>
              <a:buNone/>
              <a:tabLst>
                <a:tab pos="1073150" algn="l"/>
              </a:tabLst>
            </a:pPr>
            <a:r>
              <a:rPr lang="fr-FR" sz="1000" kern="1200" dirty="0" smtClean="0">
                <a:cs typeface="Arial" charset="0"/>
              </a:rPr>
              <a:t>FP	fluoropyrimidine</a:t>
            </a:r>
          </a:p>
          <a:p>
            <a:pPr marL="0" lvl="0" indent="0">
              <a:spcBef>
                <a:spcPct val="0"/>
              </a:spcBef>
              <a:spcAft>
                <a:spcPts val="0"/>
              </a:spcAft>
              <a:buClr>
                <a:srgbClr val="043882"/>
              </a:buClr>
              <a:buSzTx/>
              <a:buNone/>
              <a:tabLst>
                <a:tab pos="1073150" algn="l"/>
              </a:tabLst>
            </a:pPr>
            <a:r>
              <a:rPr lang="fr-FR" sz="1000" kern="1200" dirty="0" smtClean="0">
                <a:cs typeface="Arial" charset="0"/>
              </a:rPr>
              <a:t>GGT	gamma-</a:t>
            </a:r>
            <a:r>
              <a:rPr lang="fr-FR" sz="1000" kern="1200" dirty="0" err="1" smtClean="0">
                <a:cs typeface="Arial" charset="0"/>
              </a:rPr>
              <a:t>glutamyl</a:t>
            </a:r>
            <a:r>
              <a:rPr lang="fr-FR" sz="1000" kern="1200" dirty="0" smtClean="0">
                <a:cs typeface="Arial" charset="0"/>
              </a:rPr>
              <a:t> </a:t>
            </a:r>
            <a:r>
              <a:rPr lang="fr-FR" sz="1000" kern="1200" dirty="0" err="1" smtClean="0">
                <a:cs typeface="Arial" charset="0"/>
              </a:rPr>
              <a:t>transpeptidase</a:t>
            </a:r>
            <a:endParaRPr lang="fr-FR" sz="1000" kern="1200" dirty="0" smtClean="0">
              <a:cs typeface="Arial" charset="0"/>
            </a:endParaRPr>
          </a:p>
          <a:p>
            <a:pPr marL="0" lvl="0" indent="0">
              <a:spcBef>
                <a:spcPct val="0"/>
              </a:spcBef>
              <a:spcAft>
                <a:spcPts val="0"/>
              </a:spcAft>
              <a:buClr>
                <a:srgbClr val="043882"/>
              </a:buClr>
              <a:buSzTx/>
              <a:buNone/>
              <a:tabLst>
                <a:tab pos="1073150" algn="l"/>
              </a:tabLst>
            </a:pPr>
            <a:r>
              <a:rPr lang="fr-FR" sz="1000" kern="1200" dirty="0" smtClean="0">
                <a:cs typeface="Arial" charset="0"/>
              </a:rPr>
              <a:t>HFSR	syndrome main </a:t>
            </a:r>
            <a:r>
              <a:rPr lang="fr-FR" sz="1000" kern="1200" dirty="0" err="1" smtClean="0">
                <a:cs typeface="Arial" charset="0"/>
              </a:rPr>
              <a:t>peid</a:t>
            </a:r>
            <a:endParaRPr lang="fr-FR" sz="1000" kern="1200" dirty="0" smtClean="0">
              <a:cs typeface="Arial" charset="0"/>
            </a:endParaRPr>
          </a:p>
          <a:p>
            <a:pPr marL="0" lvl="0" indent="0">
              <a:spcBef>
                <a:spcPct val="0"/>
              </a:spcBef>
              <a:spcAft>
                <a:spcPts val="0"/>
              </a:spcAft>
              <a:buClr>
                <a:srgbClr val="043882"/>
              </a:buClr>
              <a:buSzTx/>
              <a:buNone/>
              <a:tabLst>
                <a:tab pos="1073150" algn="l"/>
              </a:tabLst>
            </a:pPr>
            <a:r>
              <a:rPr lang="fr-FR" sz="1000" kern="1200" dirty="0" smtClean="0">
                <a:cs typeface="Arial" charset="0"/>
              </a:rPr>
              <a:t>HR	</a:t>
            </a:r>
            <a:r>
              <a:rPr lang="fr-FR" sz="1000" kern="1200" dirty="0" err="1" smtClean="0">
                <a:cs typeface="Arial" charset="0"/>
              </a:rPr>
              <a:t>hazard</a:t>
            </a:r>
            <a:r>
              <a:rPr lang="fr-FR" sz="1000" kern="1200" dirty="0" smtClean="0">
                <a:cs typeface="Arial" charset="0"/>
              </a:rPr>
              <a:t> ratio</a:t>
            </a:r>
          </a:p>
          <a:p>
            <a:pPr marL="0" indent="0">
              <a:spcBef>
                <a:spcPct val="0"/>
              </a:spcBef>
              <a:spcAft>
                <a:spcPts val="0"/>
              </a:spcAft>
              <a:buClr>
                <a:srgbClr val="043882"/>
              </a:buClr>
              <a:buSzTx/>
              <a:buNone/>
              <a:tabLst>
                <a:tab pos="1073150" algn="l"/>
              </a:tabLst>
            </a:pPr>
            <a:r>
              <a:rPr lang="fr-FR" sz="1000" kern="1200" dirty="0">
                <a:cs typeface="Arial" charset="0"/>
              </a:rPr>
              <a:t>IC	intervalle de </a:t>
            </a:r>
            <a:r>
              <a:rPr lang="fr-FR" sz="1000" kern="1200" dirty="0" smtClean="0">
                <a:cs typeface="Arial" charset="0"/>
              </a:rPr>
              <a:t>confiance</a:t>
            </a:r>
          </a:p>
          <a:p>
            <a:pPr marL="0" lvl="0" indent="0">
              <a:spcBef>
                <a:spcPct val="0"/>
              </a:spcBef>
              <a:spcAft>
                <a:spcPts val="0"/>
              </a:spcAft>
              <a:buClr>
                <a:srgbClr val="043882"/>
              </a:buClr>
              <a:buSzTx/>
              <a:buNone/>
              <a:tabLst>
                <a:tab pos="1073150" algn="l"/>
              </a:tabLst>
            </a:pPr>
            <a:r>
              <a:rPr lang="fr-FR" sz="1000" kern="1200" dirty="0" smtClean="0">
                <a:cs typeface="Arial" charset="0"/>
              </a:rPr>
              <a:t>IHC	immunohistochimie</a:t>
            </a:r>
          </a:p>
          <a:p>
            <a:pPr marL="0" lvl="0" indent="0">
              <a:spcBef>
                <a:spcPct val="0"/>
              </a:spcBef>
              <a:spcAft>
                <a:spcPts val="0"/>
              </a:spcAft>
              <a:buClr>
                <a:srgbClr val="043882"/>
              </a:buClr>
              <a:buSzTx/>
              <a:buNone/>
              <a:tabLst>
                <a:tab pos="1073150" algn="l"/>
              </a:tabLst>
            </a:pPr>
            <a:r>
              <a:rPr lang="fr-FR" sz="1000" kern="1200" dirty="0" smtClean="0">
                <a:cs typeface="Arial" charset="0"/>
              </a:rPr>
              <a:t>(m)ITT	intention de traiter (modifiée)</a:t>
            </a:r>
          </a:p>
          <a:p>
            <a:pPr marL="0" lvl="0" indent="0">
              <a:spcBef>
                <a:spcPct val="0"/>
              </a:spcBef>
              <a:spcAft>
                <a:spcPts val="0"/>
              </a:spcAft>
              <a:buClr>
                <a:srgbClr val="043882"/>
              </a:buClr>
              <a:buSzTx/>
              <a:buNone/>
              <a:tabLst>
                <a:tab pos="1073150" algn="l"/>
              </a:tabLst>
            </a:pPr>
            <a:r>
              <a:rPr lang="fr-FR" sz="1000" kern="1200" dirty="0" smtClean="0">
                <a:cs typeface="Arial" charset="0"/>
              </a:rPr>
              <a:t>Iv	intraveineux</a:t>
            </a:r>
            <a:endParaRPr lang="fr-FR" sz="1000" kern="1200" dirty="0">
              <a:cs typeface="Arial" charset="0"/>
            </a:endParaRPr>
          </a:p>
          <a:p>
            <a:pPr marL="0" lvl="0" indent="0">
              <a:spcBef>
                <a:spcPct val="0"/>
              </a:spcBef>
              <a:spcAft>
                <a:spcPts val="0"/>
              </a:spcAft>
              <a:buClr>
                <a:srgbClr val="043882"/>
              </a:buClr>
              <a:buSzTx/>
              <a:buNone/>
              <a:tabLst>
                <a:tab pos="1073150" algn="l"/>
              </a:tabLst>
            </a:pPr>
            <a:r>
              <a:rPr lang="fr-FR" sz="1000" kern="1200" dirty="0" smtClean="0">
                <a:cs typeface="Arial" charset="0"/>
              </a:rPr>
              <a:t>MS	maladie stable</a:t>
            </a:r>
          </a:p>
          <a:p>
            <a:pPr marL="0" lvl="0" indent="0">
              <a:spcBef>
                <a:spcPct val="0"/>
              </a:spcBef>
              <a:spcAft>
                <a:spcPts val="0"/>
              </a:spcAft>
              <a:buClr>
                <a:srgbClr val="043882"/>
              </a:buClr>
              <a:buSzTx/>
              <a:buNone/>
              <a:tabLst>
                <a:tab pos="1073150" algn="l"/>
              </a:tabLst>
            </a:pPr>
            <a:r>
              <a:rPr lang="fr-FR" sz="1000" kern="1200" dirty="0" smtClean="0">
                <a:cs typeface="Arial" charset="0"/>
              </a:rPr>
              <a:t>MSI-I	instabilité </a:t>
            </a:r>
            <a:r>
              <a:rPr lang="fr-FR" sz="1000" kern="1200" dirty="0" err="1" smtClean="0">
                <a:cs typeface="Arial" charset="0"/>
              </a:rPr>
              <a:t>microsatellitaire</a:t>
            </a:r>
            <a:r>
              <a:rPr lang="fr-FR" sz="1000" kern="1200" dirty="0" smtClean="0">
                <a:cs typeface="Arial" charset="0"/>
              </a:rPr>
              <a:t> élevée </a:t>
            </a:r>
          </a:p>
          <a:p>
            <a:pPr marL="0" lvl="0" indent="0">
              <a:spcBef>
                <a:spcPct val="0"/>
              </a:spcBef>
              <a:spcAft>
                <a:spcPts val="0"/>
              </a:spcAft>
              <a:buClr>
                <a:srgbClr val="043882"/>
              </a:buClr>
              <a:buSzTx/>
              <a:buNone/>
            </a:pPr>
            <a:r>
              <a:rPr lang="fr-FR" sz="1000" kern="1200" dirty="0" smtClean="0">
                <a:cs typeface="Arial" charset="0"/>
              </a:rPr>
              <a:t>MSS	microsatellite stable</a:t>
            </a:r>
          </a:p>
          <a:p>
            <a:pPr marL="0" lvl="0" indent="0">
              <a:spcBef>
                <a:spcPct val="0"/>
              </a:spcBef>
              <a:spcAft>
                <a:spcPts val="0"/>
              </a:spcAft>
              <a:buClr>
                <a:srgbClr val="043882"/>
              </a:buClr>
              <a:buSzTx/>
              <a:buNone/>
            </a:pPr>
            <a:r>
              <a:rPr lang="fr-FR" sz="1000" kern="1200" dirty="0" smtClean="0">
                <a:cs typeface="Arial" charset="0"/>
              </a:rPr>
              <a:t>MSSUP	meilleurs soins de support</a:t>
            </a:r>
          </a:p>
          <a:p>
            <a:pPr marL="0" lvl="0" indent="0">
              <a:spcBef>
                <a:spcPct val="0"/>
              </a:spcBef>
              <a:spcAft>
                <a:spcPts val="0"/>
              </a:spcAft>
              <a:buClr>
                <a:srgbClr val="043882"/>
              </a:buClr>
              <a:buSzTx/>
              <a:buNone/>
            </a:pPr>
            <a:r>
              <a:rPr lang="fr-FR" sz="1000" kern="1200" dirty="0" smtClean="0">
                <a:cs typeface="Arial" charset="0"/>
              </a:rPr>
              <a:t>Mut	muté</a:t>
            </a:r>
          </a:p>
          <a:p>
            <a:pPr marL="0" lvl="0" indent="0">
              <a:spcBef>
                <a:spcPct val="0"/>
              </a:spcBef>
              <a:spcAft>
                <a:spcPts val="0"/>
              </a:spcAft>
              <a:buClr>
                <a:srgbClr val="043882"/>
              </a:buClr>
              <a:buSzTx/>
              <a:buNone/>
            </a:pPr>
            <a:r>
              <a:rPr lang="fr-FR" sz="1000" kern="1200" dirty="0" smtClean="0">
                <a:cs typeface="Arial" charset="0"/>
              </a:rPr>
              <a:t>NCI-CTC	National Cancer Institute-Common </a:t>
            </a:r>
            <a:r>
              <a:rPr lang="fr-FR" sz="1000" kern="1200" dirty="0" err="1" smtClean="0">
                <a:cs typeface="Arial" charset="0"/>
              </a:rPr>
              <a:t>Toxicity</a:t>
            </a:r>
            <a:r>
              <a:rPr lang="fr-FR" sz="1000" kern="1200" dirty="0" smtClean="0">
                <a:cs typeface="Arial" charset="0"/>
              </a:rPr>
              <a:t> </a:t>
            </a:r>
            <a:r>
              <a:rPr lang="fr-FR" sz="1000" kern="1200" dirty="0" err="1" smtClean="0">
                <a:cs typeface="Arial" charset="0"/>
              </a:rPr>
              <a:t>Criteria</a:t>
            </a:r>
            <a:endParaRPr lang="fr-FR" sz="1000" kern="1200" dirty="0" smtClean="0">
              <a:cs typeface="Arial" charset="0"/>
            </a:endParaRPr>
          </a:p>
          <a:p>
            <a:pPr marL="0" lvl="0" indent="0">
              <a:spcBef>
                <a:spcPct val="0"/>
              </a:spcBef>
              <a:spcAft>
                <a:spcPts val="0"/>
              </a:spcAft>
              <a:buClr>
                <a:srgbClr val="043882"/>
              </a:buClr>
              <a:buSzTx/>
              <a:buNone/>
            </a:pPr>
            <a:r>
              <a:rPr lang="fr-FR" sz="1000" kern="1200" dirty="0" smtClean="0">
                <a:cs typeface="Arial" charset="0"/>
              </a:rPr>
              <a:t>ND	non disponible</a:t>
            </a:r>
          </a:p>
          <a:p>
            <a:pPr marL="0" lvl="0" indent="0">
              <a:spcBef>
                <a:spcPct val="0"/>
              </a:spcBef>
              <a:spcAft>
                <a:spcPts val="0"/>
              </a:spcAft>
              <a:buClr>
                <a:srgbClr val="043882"/>
              </a:buClr>
              <a:buSzTx/>
              <a:buNone/>
            </a:pPr>
            <a:r>
              <a:rPr lang="fr-FR" sz="1000" kern="1200" dirty="0" smtClean="0">
                <a:cs typeface="Arial" charset="0"/>
              </a:rPr>
              <a:t>NEXIRI	irinotécan, sorafenib</a:t>
            </a:r>
          </a:p>
          <a:p>
            <a:pPr marL="0" lvl="0" indent="0">
              <a:spcBef>
                <a:spcPct val="0"/>
              </a:spcBef>
              <a:spcAft>
                <a:spcPts val="0"/>
              </a:spcAft>
              <a:buClr>
                <a:srgbClr val="043882"/>
              </a:buClr>
              <a:buSzTx/>
              <a:buNone/>
            </a:pPr>
            <a:r>
              <a:rPr lang="fr-FR" sz="1000" kern="1200" dirty="0" smtClean="0">
                <a:cs typeface="Arial" charset="0"/>
              </a:rPr>
              <a:t>NGS	séquençage de nouvelle génération </a:t>
            </a:r>
          </a:p>
          <a:p>
            <a:pPr marL="0" lvl="0" indent="0">
              <a:spcBef>
                <a:spcPct val="0"/>
              </a:spcBef>
              <a:spcAft>
                <a:spcPts val="0"/>
              </a:spcAft>
              <a:buClr>
                <a:srgbClr val="043882"/>
              </a:buClr>
              <a:buSzTx/>
              <a:buNone/>
            </a:pPr>
            <a:r>
              <a:rPr lang="fr-FR" sz="1000" kern="1200" dirty="0" smtClean="0">
                <a:cs typeface="Arial" charset="0"/>
              </a:rPr>
              <a:t>NS 	non significatif </a:t>
            </a:r>
          </a:p>
          <a:p>
            <a:pPr marL="0" indent="0">
              <a:spcBef>
                <a:spcPct val="0"/>
              </a:spcBef>
              <a:spcAft>
                <a:spcPts val="0"/>
              </a:spcAft>
              <a:buClr>
                <a:srgbClr val="043882"/>
              </a:buClr>
              <a:buSzTx/>
              <a:buNone/>
            </a:pPr>
            <a:r>
              <a:rPr lang="fr-FR" sz="1000" kern="1200" dirty="0">
                <a:cs typeface="Arial" charset="0"/>
              </a:rPr>
              <a:t>OMS 	</a:t>
            </a:r>
            <a:r>
              <a:rPr lang="fr-FR" sz="1000" kern="1200" dirty="0" smtClean="0">
                <a:cs typeface="Arial" charset="0"/>
              </a:rPr>
              <a:t>organisation </a:t>
            </a:r>
            <a:r>
              <a:rPr lang="fr-FR" sz="1000" kern="1200" dirty="0">
                <a:cs typeface="Arial" charset="0"/>
              </a:rPr>
              <a:t>mondiale de la santé </a:t>
            </a:r>
          </a:p>
          <a:p>
            <a:pPr marL="0" indent="0">
              <a:spcBef>
                <a:spcPct val="0"/>
              </a:spcBef>
              <a:spcAft>
                <a:spcPts val="0"/>
              </a:spcAft>
              <a:buClr>
                <a:srgbClr val="043882"/>
              </a:buClr>
              <a:buSzTx/>
              <a:buNone/>
            </a:pPr>
            <a:r>
              <a:rPr lang="fr-FR" sz="1000" kern="1200" dirty="0" err="1" smtClean="0">
                <a:cs typeface="Arial" charset="0"/>
              </a:rPr>
              <a:t>Oxali</a:t>
            </a:r>
            <a:r>
              <a:rPr lang="fr-FR" sz="1000" kern="1200" dirty="0">
                <a:cs typeface="Arial" charset="0"/>
              </a:rPr>
              <a:t>	</a:t>
            </a:r>
            <a:r>
              <a:rPr lang="fr-FR" sz="1000" kern="1200" dirty="0" err="1" smtClean="0">
                <a:cs typeface="Arial" charset="0"/>
              </a:rPr>
              <a:t>oxaliplatine</a:t>
            </a:r>
            <a:endParaRPr lang="fr-FR" sz="1000" kern="1200" dirty="0">
              <a:cs typeface="Arial" charset="0"/>
            </a:endParaRPr>
          </a:p>
          <a:p>
            <a:pPr marL="0" lvl="0" indent="0">
              <a:spcBef>
                <a:spcPct val="0"/>
              </a:spcBef>
              <a:spcAft>
                <a:spcPts val="0"/>
              </a:spcAft>
              <a:buClr>
                <a:srgbClr val="043882"/>
              </a:buClr>
              <a:buSzTx/>
              <a:buNone/>
            </a:pPr>
            <a:r>
              <a:rPr lang="fr-FR" sz="1000" kern="1200" dirty="0" smtClean="0">
                <a:cs typeface="Arial" charset="0"/>
              </a:rPr>
              <a:t>(p)CR	réponse pathologique complète </a:t>
            </a:r>
            <a:endParaRPr lang="fr-FR" sz="1000" kern="1200" dirty="0">
              <a:cs typeface="Arial" charset="0"/>
            </a:endParaRPr>
          </a:p>
          <a:p>
            <a:pPr marL="0" lvl="0" indent="0">
              <a:spcBef>
                <a:spcPct val="0"/>
              </a:spcBef>
              <a:spcAft>
                <a:spcPts val="0"/>
              </a:spcAft>
              <a:buClr>
                <a:srgbClr val="043882"/>
              </a:buClr>
              <a:buSzTx/>
              <a:buNone/>
            </a:pPr>
            <a:r>
              <a:rPr lang="fr-FR" sz="1000" kern="1200" dirty="0" smtClean="0">
                <a:cs typeface="Arial" charset="0"/>
              </a:rPr>
              <a:t>PK	pharmacocinétique </a:t>
            </a:r>
          </a:p>
          <a:p>
            <a:pPr marL="0" lvl="0" indent="0">
              <a:spcBef>
                <a:spcPct val="0"/>
              </a:spcBef>
              <a:spcAft>
                <a:spcPts val="0"/>
              </a:spcAft>
              <a:buClr>
                <a:srgbClr val="043882"/>
              </a:buClr>
              <a:buSzTx/>
              <a:buNone/>
            </a:pPr>
            <a:r>
              <a:rPr lang="fr-FR" sz="1000" kern="1200" dirty="0" smtClean="0">
                <a:cs typeface="Arial" charset="0"/>
              </a:rPr>
              <a:t>PPE	</a:t>
            </a:r>
            <a:r>
              <a:rPr lang="fr-FR" sz="1000" kern="1200" dirty="0" err="1" smtClean="0">
                <a:latin typeface="Arial"/>
                <a:cs typeface="Arial"/>
              </a:rPr>
              <a:t>érythrodysesthésie</a:t>
            </a:r>
            <a:r>
              <a:rPr lang="fr-FR" sz="1000" kern="1200" dirty="0" smtClean="0">
                <a:latin typeface="Arial"/>
                <a:cs typeface="Arial"/>
              </a:rPr>
              <a:t> </a:t>
            </a:r>
            <a:r>
              <a:rPr lang="fr-FR" sz="1000" kern="1200" dirty="0" err="1" smtClean="0">
                <a:latin typeface="Arial"/>
                <a:cs typeface="Arial"/>
              </a:rPr>
              <a:t>palmo</a:t>
            </a:r>
            <a:r>
              <a:rPr lang="fr-FR" sz="1000" kern="1200" dirty="0" smtClean="0">
                <a:latin typeface="Arial"/>
                <a:cs typeface="Arial"/>
              </a:rPr>
              <a:t>-plantaire</a:t>
            </a:r>
            <a:endParaRPr lang="fr-FR" sz="1000" kern="1200" dirty="0" smtClean="0">
              <a:cs typeface="Arial" charset="0"/>
            </a:endParaRPr>
          </a:p>
          <a:p>
            <a:pPr marL="0" lvl="0" indent="0">
              <a:spcBef>
                <a:spcPct val="0"/>
              </a:spcBef>
              <a:spcAft>
                <a:spcPts val="0"/>
              </a:spcAft>
              <a:buClr>
                <a:srgbClr val="043882"/>
              </a:buClr>
              <a:buSzTx/>
              <a:buNone/>
            </a:pPr>
            <a:r>
              <a:rPr lang="fr-FR" sz="1000" kern="1200" dirty="0" smtClean="0">
                <a:cs typeface="Arial" charset="0"/>
              </a:rPr>
              <a:t>PO	per os</a:t>
            </a:r>
          </a:p>
          <a:p>
            <a:pPr marL="0" lvl="0" indent="0">
              <a:spcBef>
                <a:spcPct val="0"/>
              </a:spcBef>
              <a:spcAft>
                <a:spcPts val="0"/>
              </a:spcAft>
              <a:buClr>
                <a:srgbClr val="043882"/>
              </a:buClr>
              <a:buSzTx/>
              <a:buNone/>
            </a:pPr>
            <a:r>
              <a:rPr lang="fr-FR" sz="1000" kern="1200" dirty="0" err="1">
                <a:cs typeface="Arial" charset="0"/>
              </a:rPr>
              <a:t>Prog</a:t>
            </a:r>
            <a:r>
              <a:rPr lang="fr-FR" sz="1000" kern="1200" dirty="0">
                <a:cs typeface="Arial" charset="0"/>
              </a:rPr>
              <a:t>	</a:t>
            </a:r>
            <a:r>
              <a:rPr lang="fr-FR" sz="1000" kern="1200" dirty="0" smtClean="0">
                <a:cs typeface="Arial" charset="0"/>
              </a:rPr>
              <a:t>progression</a:t>
            </a:r>
          </a:p>
          <a:p>
            <a:pPr marL="0" lvl="0" indent="0">
              <a:spcBef>
                <a:spcPct val="0"/>
              </a:spcBef>
              <a:spcAft>
                <a:spcPts val="0"/>
              </a:spcAft>
              <a:buClr>
                <a:srgbClr val="043882"/>
              </a:buClr>
              <a:buSzTx/>
              <a:buNone/>
            </a:pPr>
            <a:r>
              <a:rPr lang="fr-FR" sz="1000" kern="1200" dirty="0" smtClean="0">
                <a:cs typeface="Arial" charset="0"/>
              </a:rPr>
              <a:t>PS	performance </a:t>
            </a:r>
            <a:r>
              <a:rPr lang="fr-FR" sz="1000" kern="1200" dirty="0" err="1" smtClean="0">
                <a:cs typeface="Arial" charset="0"/>
              </a:rPr>
              <a:t>status</a:t>
            </a:r>
            <a:endParaRPr lang="fr-FR" sz="1000" kern="1200" dirty="0" smtClean="0">
              <a:cs typeface="Arial" charset="0"/>
            </a:endParaRPr>
          </a:p>
          <a:p>
            <a:pPr marL="0" lvl="0" indent="0">
              <a:spcBef>
                <a:spcPct val="0"/>
              </a:spcBef>
              <a:spcAft>
                <a:spcPts val="0"/>
              </a:spcAft>
              <a:buClr>
                <a:srgbClr val="043882"/>
              </a:buClr>
              <a:buSzTx/>
              <a:buNone/>
            </a:pPr>
            <a:r>
              <a:rPr lang="fr-FR" sz="1000" kern="1200" dirty="0" err="1" smtClean="0">
                <a:cs typeface="Arial" charset="0"/>
              </a:rPr>
              <a:t>QoL</a:t>
            </a:r>
            <a:r>
              <a:rPr lang="fr-FR" sz="1000" kern="1200" dirty="0" smtClean="0">
                <a:cs typeface="Arial" charset="0"/>
              </a:rPr>
              <a:t>	qualité de vie</a:t>
            </a:r>
          </a:p>
          <a:p>
            <a:pPr marL="0" lvl="0" indent="0">
              <a:spcBef>
                <a:spcPct val="0"/>
              </a:spcBef>
              <a:spcAft>
                <a:spcPts val="0"/>
              </a:spcAft>
              <a:buClr>
                <a:srgbClr val="043882"/>
              </a:buClr>
              <a:buSzTx/>
              <a:buNone/>
            </a:pPr>
            <a:r>
              <a:rPr lang="fr-FR" sz="1000" kern="1200" dirty="0" smtClean="0">
                <a:cs typeface="Arial" charset="0"/>
              </a:rPr>
              <a:t>(</a:t>
            </a:r>
            <a:r>
              <a:rPr lang="fr-FR" sz="1000" kern="1200" dirty="0" err="1">
                <a:cs typeface="Arial" charset="0"/>
              </a:rPr>
              <a:t>qRT</a:t>
            </a:r>
            <a:r>
              <a:rPr lang="fr-FR" sz="1000" kern="1200" dirty="0">
                <a:cs typeface="Arial" charset="0"/>
              </a:rPr>
              <a:t>)PCR	(quantitative real-time) </a:t>
            </a:r>
            <a:r>
              <a:rPr lang="fr-FR" sz="1000" kern="1200" dirty="0" err="1">
                <a:cs typeface="Arial" charset="0"/>
              </a:rPr>
              <a:t>polymerase</a:t>
            </a:r>
            <a:r>
              <a:rPr lang="fr-FR" sz="1000" kern="1200" dirty="0">
                <a:cs typeface="Arial" charset="0"/>
              </a:rPr>
              <a:t> </a:t>
            </a:r>
            <a:r>
              <a:rPr lang="fr-FR" sz="1000" kern="1200" dirty="0" err="1">
                <a:cs typeface="Arial" charset="0"/>
              </a:rPr>
              <a:t>chain</a:t>
            </a:r>
            <a:r>
              <a:rPr lang="fr-FR" sz="1000" kern="1200" dirty="0">
                <a:cs typeface="Arial" charset="0"/>
              </a:rPr>
              <a:t> </a:t>
            </a:r>
            <a:r>
              <a:rPr lang="fr-FR" sz="1000" kern="1200" dirty="0" err="1">
                <a:cs typeface="Arial" charset="0"/>
              </a:rPr>
              <a:t>reaction</a:t>
            </a:r>
            <a:endParaRPr lang="fr-FR" sz="1000" kern="1200" dirty="0">
              <a:cs typeface="Arial" charset="0"/>
            </a:endParaRPr>
          </a:p>
          <a:p>
            <a:pPr marL="0" lvl="0" indent="0">
              <a:spcBef>
                <a:spcPct val="0"/>
              </a:spcBef>
              <a:spcAft>
                <a:spcPts val="0"/>
              </a:spcAft>
              <a:buClr>
                <a:srgbClr val="043882"/>
              </a:buClr>
              <a:buSzTx/>
              <a:buNone/>
            </a:pPr>
            <a:r>
              <a:rPr lang="fr-FR" sz="1000" kern="1200" dirty="0" smtClean="0">
                <a:cs typeface="Arial" charset="0"/>
              </a:rPr>
              <a:t>RCT</a:t>
            </a:r>
            <a:r>
              <a:rPr lang="fr-FR" sz="1000" kern="1200" dirty="0">
                <a:cs typeface="Arial" charset="0"/>
              </a:rPr>
              <a:t>	</a:t>
            </a:r>
            <a:r>
              <a:rPr lang="fr-FR" sz="1000" kern="1200" dirty="0" err="1" smtClean="0">
                <a:cs typeface="Arial" charset="0"/>
              </a:rPr>
              <a:t>radiochimiothérapie</a:t>
            </a:r>
            <a:endParaRPr lang="fr-FR" sz="1000" kern="1200" dirty="0" smtClean="0">
              <a:cs typeface="Arial" charset="0"/>
            </a:endParaRPr>
          </a:p>
          <a:p>
            <a:pPr marL="0" lvl="0" indent="0">
              <a:spcBef>
                <a:spcPct val="0"/>
              </a:spcBef>
              <a:spcAft>
                <a:spcPts val="0"/>
              </a:spcAft>
              <a:buClr>
                <a:srgbClr val="043882"/>
              </a:buClr>
              <a:buSzTx/>
              <a:buNone/>
            </a:pPr>
            <a:r>
              <a:rPr lang="fr-FR" sz="1000" kern="1200" dirty="0" smtClean="0">
                <a:cs typeface="Arial" charset="0"/>
              </a:rPr>
              <a:t>RECIST	</a:t>
            </a:r>
            <a:r>
              <a:rPr lang="fr-FR" sz="1000" kern="1200" dirty="0" err="1" smtClean="0">
                <a:cs typeface="Arial" charset="0"/>
              </a:rPr>
              <a:t>Response</a:t>
            </a:r>
            <a:r>
              <a:rPr lang="fr-FR" sz="1000" kern="1200" dirty="0" smtClean="0">
                <a:cs typeface="Arial" charset="0"/>
              </a:rPr>
              <a:t> Evaluation </a:t>
            </a:r>
            <a:r>
              <a:rPr lang="fr-FR" sz="1000" kern="1200" dirty="0" err="1" smtClean="0">
                <a:cs typeface="Arial" charset="0"/>
              </a:rPr>
              <a:t>Criteria</a:t>
            </a:r>
            <a:r>
              <a:rPr lang="fr-FR" sz="1000" kern="1200" dirty="0" smtClean="0">
                <a:cs typeface="Arial" charset="0"/>
              </a:rPr>
              <a:t> In Solid </a:t>
            </a:r>
            <a:r>
              <a:rPr lang="fr-FR" sz="1000" kern="1200" dirty="0" err="1" smtClean="0">
                <a:cs typeface="Arial" charset="0"/>
              </a:rPr>
              <a:t>Tumors</a:t>
            </a:r>
            <a:endParaRPr lang="fr-FR" sz="1000" kern="1200" dirty="0" smtClean="0">
              <a:cs typeface="Arial" charset="0"/>
            </a:endParaRPr>
          </a:p>
          <a:p>
            <a:pPr marL="0" indent="0">
              <a:spcBef>
                <a:spcPct val="0"/>
              </a:spcBef>
              <a:spcAft>
                <a:spcPts val="0"/>
              </a:spcAft>
              <a:buClr>
                <a:srgbClr val="043882"/>
              </a:buClr>
              <a:buSzTx/>
              <a:buNone/>
            </a:pPr>
            <a:r>
              <a:rPr lang="fr-FR" sz="1000" kern="1200" dirty="0">
                <a:cs typeface="Arial" charset="0"/>
              </a:rPr>
              <a:t>RP	</a:t>
            </a:r>
            <a:r>
              <a:rPr lang="fr-FR" sz="1000" kern="1200" dirty="0" smtClean="0">
                <a:cs typeface="Arial" charset="0"/>
              </a:rPr>
              <a:t>réponse </a:t>
            </a:r>
            <a:r>
              <a:rPr lang="fr-FR" sz="1000" kern="1200" dirty="0">
                <a:cs typeface="Arial" charset="0"/>
              </a:rPr>
              <a:t>partielle</a:t>
            </a:r>
          </a:p>
          <a:p>
            <a:pPr marL="0" lvl="0" indent="0">
              <a:spcBef>
                <a:spcPct val="0"/>
              </a:spcBef>
              <a:spcAft>
                <a:spcPts val="0"/>
              </a:spcAft>
              <a:buClr>
                <a:srgbClr val="043882"/>
              </a:buClr>
              <a:buSzTx/>
              <a:buNone/>
            </a:pPr>
            <a:r>
              <a:rPr lang="fr-FR" sz="1000" kern="1200" dirty="0" smtClean="0">
                <a:cs typeface="Arial" charset="0"/>
              </a:rPr>
              <a:t>RT</a:t>
            </a:r>
            <a:r>
              <a:rPr lang="fr-FR" sz="1000" kern="1200" dirty="0">
                <a:cs typeface="Arial" charset="0"/>
              </a:rPr>
              <a:t>	</a:t>
            </a:r>
            <a:r>
              <a:rPr lang="fr-FR" sz="1000" kern="1200" dirty="0" smtClean="0">
                <a:cs typeface="Arial" charset="0"/>
              </a:rPr>
              <a:t>radiothérapie</a:t>
            </a:r>
            <a:endParaRPr lang="fr-FR" sz="1000" kern="1200" dirty="0">
              <a:cs typeface="Arial" charset="0"/>
            </a:endParaRPr>
          </a:p>
          <a:p>
            <a:pPr marL="0" indent="0">
              <a:spcBef>
                <a:spcPct val="0"/>
              </a:spcBef>
              <a:spcAft>
                <a:spcPts val="0"/>
              </a:spcAft>
              <a:buClr>
                <a:srgbClr val="043882"/>
              </a:buClr>
              <a:buSzTx/>
              <a:buNone/>
            </a:pPr>
            <a:r>
              <a:rPr lang="fr-FR" sz="1000" kern="1200" dirty="0">
                <a:cs typeface="Arial" charset="0"/>
              </a:rPr>
              <a:t>RTP	</a:t>
            </a:r>
            <a:r>
              <a:rPr lang="fr-FR" sz="1000" kern="1200" dirty="0" smtClean="0">
                <a:cs typeface="Arial" charset="0"/>
              </a:rPr>
              <a:t>réduction </a:t>
            </a:r>
            <a:r>
              <a:rPr lang="fr-FR" sz="1000" kern="1200" dirty="0">
                <a:cs typeface="Arial" charset="0"/>
              </a:rPr>
              <a:t>tumorale </a:t>
            </a:r>
            <a:r>
              <a:rPr lang="fr-FR" sz="1000" kern="1200" dirty="0" smtClean="0">
                <a:cs typeface="Arial" charset="0"/>
              </a:rPr>
              <a:t>précoce</a:t>
            </a:r>
          </a:p>
          <a:p>
            <a:pPr marL="0" indent="0">
              <a:spcBef>
                <a:spcPct val="0"/>
              </a:spcBef>
              <a:spcAft>
                <a:spcPts val="0"/>
              </a:spcAft>
              <a:buClr>
                <a:srgbClr val="043882"/>
              </a:buClr>
              <a:buSzTx/>
              <a:buNone/>
            </a:pPr>
            <a:r>
              <a:rPr lang="fr-FR" sz="1000" kern="1200" dirty="0" smtClean="0">
                <a:cs typeface="Arial" charset="0"/>
              </a:rPr>
              <a:t>SAR	survie après récidive</a:t>
            </a:r>
            <a:endParaRPr lang="fr-FR" sz="1000" kern="1200" dirty="0">
              <a:cs typeface="Arial" charset="0"/>
            </a:endParaRPr>
          </a:p>
          <a:p>
            <a:pPr marL="0" indent="0">
              <a:spcBef>
                <a:spcPct val="0"/>
              </a:spcBef>
              <a:spcAft>
                <a:spcPts val="0"/>
              </a:spcAft>
              <a:buClr>
                <a:srgbClr val="043882"/>
              </a:buClr>
              <a:buSzTx/>
              <a:buNone/>
            </a:pPr>
            <a:r>
              <a:rPr lang="fr-FR" sz="1000" kern="1200" dirty="0" smtClean="0">
                <a:cs typeface="Arial" charset="0"/>
              </a:rPr>
              <a:t>SG</a:t>
            </a:r>
            <a:r>
              <a:rPr lang="fr-FR" sz="1000" kern="1200" dirty="0">
                <a:cs typeface="Arial" charset="0"/>
              </a:rPr>
              <a:t>(m)	survie globale (médiane) </a:t>
            </a:r>
          </a:p>
          <a:p>
            <a:pPr marL="0" indent="0">
              <a:spcBef>
                <a:spcPct val="0"/>
              </a:spcBef>
              <a:spcAft>
                <a:spcPts val="0"/>
              </a:spcAft>
              <a:buClr>
                <a:srgbClr val="043882"/>
              </a:buClr>
              <a:buSzTx/>
              <a:buNone/>
            </a:pPr>
            <a:r>
              <a:rPr lang="fr-FR" sz="1000" kern="1200" dirty="0" smtClean="0">
                <a:cs typeface="Arial" charset="0"/>
              </a:rPr>
              <a:t>SSM</a:t>
            </a:r>
            <a:r>
              <a:rPr lang="fr-FR" sz="1000" kern="1200" dirty="0">
                <a:cs typeface="Arial" charset="0"/>
              </a:rPr>
              <a:t>	</a:t>
            </a:r>
            <a:r>
              <a:rPr lang="fr-FR" sz="1000" kern="1200" dirty="0" smtClean="0">
                <a:cs typeface="Arial" charset="0"/>
              </a:rPr>
              <a:t>survie </a:t>
            </a:r>
            <a:r>
              <a:rPr lang="fr-FR" sz="1000" kern="1200" dirty="0">
                <a:cs typeface="Arial" charset="0"/>
              </a:rPr>
              <a:t>sans maladie </a:t>
            </a:r>
            <a:endParaRPr lang="fr-FR" sz="1000" kern="1200" dirty="0" smtClean="0">
              <a:cs typeface="Arial" charset="0"/>
            </a:endParaRPr>
          </a:p>
          <a:p>
            <a:pPr marL="0" lvl="0" indent="0">
              <a:spcBef>
                <a:spcPct val="0"/>
              </a:spcBef>
              <a:spcAft>
                <a:spcPts val="0"/>
              </a:spcAft>
              <a:buClr>
                <a:srgbClr val="043882"/>
              </a:buClr>
              <a:buSzTx/>
              <a:buNone/>
            </a:pPr>
            <a:r>
              <a:rPr lang="fr-FR" sz="1000" kern="1200" dirty="0">
                <a:cs typeface="Arial" charset="0"/>
              </a:rPr>
              <a:t>SSP(m)	survie sans progression (médiane) </a:t>
            </a:r>
          </a:p>
          <a:p>
            <a:pPr marL="0" lvl="0" indent="0">
              <a:spcBef>
                <a:spcPct val="0"/>
              </a:spcBef>
              <a:spcAft>
                <a:spcPts val="0"/>
              </a:spcAft>
              <a:buClr>
                <a:srgbClr val="043882"/>
              </a:buClr>
              <a:buSzTx/>
              <a:buNone/>
            </a:pPr>
            <a:r>
              <a:rPr lang="fr-FR" sz="1000" kern="1200" dirty="0" smtClean="0">
                <a:cs typeface="Arial" charset="0"/>
              </a:rPr>
              <a:t>SSR	survie sans récidive </a:t>
            </a:r>
          </a:p>
          <a:p>
            <a:pPr marL="0" indent="0">
              <a:spcBef>
                <a:spcPct val="0"/>
              </a:spcBef>
              <a:spcAft>
                <a:spcPts val="0"/>
              </a:spcAft>
              <a:buClr>
                <a:srgbClr val="043882"/>
              </a:buClr>
              <a:buSzTx/>
              <a:buNone/>
            </a:pPr>
            <a:r>
              <a:rPr lang="fr-FR" sz="1000" kern="1200" dirty="0" smtClean="0">
                <a:cs typeface="Arial" charset="0"/>
              </a:rPr>
              <a:t>TCM</a:t>
            </a:r>
            <a:r>
              <a:rPr lang="fr-FR" sz="1000" kern="1200" dirty="0">
                <a:cs typeface="Arial" charset="0"/>
              </a:rPr>
              <a:t>	</a:t>
            </a:r>
            <a:r>
              <a:rPr lang="fr-FR" sz="1000" kern="1200" dirty="0" smtClean="0">
                <a:cs typeface="Arial" charset="0"/>
              </a:rPr>
              <a:t>taux </a:t>
            </a:r>
            <a:r>
              <a:rPr lang="fr-FR" sz="1000" kern="1200" dirty="0">
                <a:cs typeface="Arial" charset="0"/>
              </a:rPr>
              <a:t>de contrôle de la </a:t>
            </a:r>
            <a:r>
              <a:rPr lang="fr-FR" sz="1000" kern="1200" dirty="0" smtClean="0">
                <a:cs typeface="Arial" charset="0"/>
              </a:rPr>
              <a:t>maladie</a:t>
            </a:r>
          </a:p>
          <a:p>
            <a:pPr marL="0" lvl="0" indent="0">
              <a:spcBef>
                <a:spcPct val="0"/>
              </a:spcBef>
              <a:spcAft>
                <a:spcPts val="0"/>
              </a:spcAft>
              <a:buClr>
                <a:srgbClr val="043882"/>
              </a:buClr>
              <a:buSzTx/>
              <a:buNone/>
            </a:pPr>
            <a:r>
              <a:rPr lang="fr-FR" sz="1000" kern="1200" dirty="0">
                <a:cs typeface="Arial" charset="0"/>
              </a:rPr>
              <a:t>TR	</a:t>
            </a:r>
            <a:r>
              <a:rPr lang="fr-FR" sz="1000" kern="1200" dirty="0" smtClean="0">
                <a:cs typeface="Arial" charset="0"/>
              </a:rPr>
              <a:t>taux </a:t>
            </a:r>
            <a:r>
              <a:rPr lang="fr-FR" sz="1000" kern="1200" dirty="0">
                <a:cs typeface="Arial" charset="0"/>
              </a:rPr>
              <a:t>de réponse </a:t>
            </a:r>
          </a:p>
          <a:p>
            <a:pPr marL="0" lvl="0" indent="0">
              <a:spcBef>
                <a:spcPct val="0"/>
              </a:spcBef>
              <a:spcAft>
                <a:spcPts val="0"/>
              </a:spcAft>
              <a:buClr>
                <a:srgbClr val="043882"/>
              </a:buClr>
              <a:buSzTx/>
              <a:buNone/>
            </a:pPr>
            <a:r>
              <a:rPr lang="fr-FR" sz="1000" kern="1200" dirty="0">
                <a:cs typeface="Arial" charset="0"/>
              </a:rPr>
              <a:t>TRO	</a:t>
            </a:r>
            <a:r>
              <a:rPr lang="fr-FR" sz="1000" kern="1200" dirty="0" smtClean="0">
                <a:cs typeface="Arial" charset="0"/>
              </a:rPr>
              <a:t>taux </a:t>
            </a:r>
            <a:r>
              <a:rPr lang="fr-FR" sz="1000" kern="1200" dirty="0">
                <a:cs typeface="Arial" charset="0"/>
              </a:rPr>
              <a:t>de réponse </a:t>
            </a:r>
            <a:r>
              <a:rPr lang="fr-FR" sz="1000" kern="1200" dirty="0" smtClean="0">
                <a:cs typeface="Arial" charset="0"/>
              </a:rPr>
              <a:t>objective</a:t>
            </a:r>
            <a:endParaRPr lang="fr-FR" sz="1000" kern="1200" dirty="0">
              <a:cs typeface="Arial" charset="0"/>
            </a:endParaRPr>
          </a:p>
          <a:p>
            <a:pPr marL="0" indent="0">
              <a:spcBef>
                <a:spcPct val="0"/>
              </a:spcBef>
              <a:spcAft>
                <a:spcPts val="0"/>
              </a:spcAft>
              <a:buClr>
                <a:srgbClr val="043882"/>
              </a:buClr>
              <a:buSzTx/>
              <a:buNone/>
            </a:pPr>
            <a:r>
              <a:rPr lang="fr-FR" sz="1000" kern="1200" dirty="0" smtClean="0">
                <a:cs typeface="Arial" charset="0"/>
              </a:rPr>
              <a:t>VEGF(R)	</a:t>
            </a:r>
            <a:r>
              <a:rPr lang="fr-FR" sz="1000" kern="1200" dirty="0" err="1" smtClean="0">
                <a:cs typeface="Arial" charset="0"/>
              </a:rPr>
              <a:t>vascular</a:t>
            </a:r>
            <a:r>
              <a:rPr lang="fr-FR" sz="1000" kern="1200" dirty="0" smtClean="0">
                <a:cs typeface="Arial" charset="0"/>
              </a:rPr>
              <a:t> </a:t>
            </a:r>
            <a:r>
              <a:rPr lang="fr-FR" sz="1000" kern="1200" dirty="0" err="1" smtClean="0">
                <a:cs typeface="Arial" charset="0"/>
              </a:rPr>
              <a:t>endothelial</a:t>
            </a:r>
            <a:r>
              <a:rPr lang="fr-FR" sz="1000" kern="1200" dirty="0" smtClean="0">
                <a:cs typeface="Arial" charset="0"/>
              </a:rPr>
              <a:t> </a:t>
            </a:r>
            <a:r>
              <a:rPr lang="fr-FR" sz="1000" kern="1200" dirty="0" err="1" smtClean="0">
                <a:cs typeface="Arial" charset="0"/>
              </a:rPr>
              <a:t>growth</a:t>
            </a:r>
            <a:r>
              <a:rPr lang="fr-FR" sz="1000" kern="1200" dirty="0" smtClean="0">
                <a:cs typeface="Arial" charset="0"/>
              </a:rPr>
              <a:t> factor (</a:t>
            </a:r>
            <a:r>
              <a:rPr lang="fr-FR" sz="1000" kern="1200" dirty="0" err="1" smtClean="0">
                <a:cs typeface="Arial" charset="0"/>
              </a:rPr>
              <a:t>receptor</a:t>
            </a:r>
            <a:r>
              <a:rPr lang="fr-FR" sz="1000" kern="1200" dirty="0" smtClean="0">
                <a:cs typeface="Arial" charset="0"/>
              </a:rPr>
              <a:t>)</a:t>
            </a:r>
          </a:p>
          <a:p>
            <a:pPr marL="0" lvl="0" indent="0">
              <a:spcBef>
                <a:spcPct val="0"/>
              </a:spcBef>
              <a:spcAft>
                <a:spcPts val="0"/>
              </a:spcAft>
              <a:buClr>
                <a:srgbClr val="043882"/>
              </a:buClr>
              <a:buSzTx/>
              <a:buNone/>
            </a:pPr>
            <a:r>
              <a:rPr lang="fr-FR" sz="1000" kern="1200" dirty="0" err="1" smtClean="0">
                <a:cs typeface="Arial" charset="0"/>
              </a:rPr>
              <a:t>wt</a:t>
            </a:r>
            <a:r>
              <a:rPr lang="fr-FR" sz="1000" kern="1200" dirty="0" smtClean="0">
                <a:cs typeface="Arial" charset="0"/>
              </a:rPr>
              <a:t>	sauvage</a:t>
            </a:r>
          </a:p>
        </p:txBody>
      </p:sp>
    </p:spTree>
    <p:extLst>
      <p:ext uri="{BB962C8B-B14F-4D97-AF65-F5344CB8AC3E}">
        <p14:creationId xmlns:p14="http://schemas.microsoft.com/office/powerpoint/2010/main" val="3814634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4001</a:t>
            </a:r>
            <a:r>
              <a:rPr lang="en-GB" sz="1800" dirty="0" smtClean="0"/>
              <a:t>: </a:t>
            </a:r>
            <a:r>
              <a:rPr lang="fr-FR" sz="1800" dirty="0"/>
              <a:t>Etude de phase III </a:t>
            </a:r>
            <a:r>
              <a:rPr lang="fr-FR" sz="1800" dirty="0" err="1"/>
              <a:t>lenvatinib</a:t>
            </a:r>
            <a:r>
              <a:rPr lang="fr-FR" sz="1800" dirty="0"/>
              <a:t> vs </a:t>
            </a:r>
            <a:r>
              <a:rPr lang="fr-FR" sz="1800" dirty="0" err="1"/>
              <a:t>sorafenib</a:t>
            </a:r>
            <a:r>
              <a:rPr lang="fr-FR" sz="1800" dirty="0"/>
              <a:t> en traitement de 1</a:t>
            </a:r>
            <a:r>
              <a:rPr lang="fr-FR" sz="1800" baseline="30000" dirty="0"/>
              <a:t>e</a:t>
            </a:r>
            <a:r>
              <a:rPr lang="fr-FR" sz="1800" dirty="0"/>
              <a:t> ligne de patients avec carcinome hépatocellulaire non résécable – Cheng A-L, et al</a:t>
            </a:r>
            <a:endParaRPr lang="en-GB" sz="1800" dirty="0"/>
          </a:p>
        </p:txBody>
      </p:sp>
      <p:sp>
        <p:nvSpPr>
          <p:cNvPr id="5" name="Text Placeholder 4"/>
          <p:cNvSpPr>
            <a:spLocks noGrp="1"/>
          </p:cNvSpPr>
          <p:nvPr>
            <p:ph type="body" sz="quarter" idx="11"/>
          </p:nvPr>
        </p:nvSpPr>
        <p:spPr/>
        <p:txBody>
          <a:bodyPr/>
          <a:lstStyle/>
          <a:p>
            <a:r>
              <a:rPr lang="en-GB" dirty="0" smtClean="0"/>
              <a:t>Cheng A-L</a:t>
            </a:r>
            <a:r>
              <a:rPr lang="en-GB" dirty="0"/>
              <a:t>,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4001</a:t>
            </a:r>
            <a:endParaRPr lang="en-GB" dirty="0"/>
          </a:p>
        </p:txBody>
      </p:sp>
      <p:sp>
        <p:nvSpPr>
          <p:cNvPr id="6" name="Content Placeholder 2"/>
          <p:cNvSpPr>
            <a:spLocks noGrp="1"/>
          </p:cNvSpPr>
          <p:nvPr>
            <p:ph idx="1"/>
          </p:nvPr>
        </p:nvSpPr>
        <p:spPr>
          <a:xfrm>
            <a:off x="365124" y="1254035"/>
            <a:ext cx="8413751" cy="498565"/>
          </a:xfrm>
        </p:spPr>
        <p:txBody>
          <a:bodyPr/>
          <a:lstStyle/>
          <a:p>
            <a:pPr marL="0" indent="0">
              <a:buNone/>
            </a:pPr>
            <a:r>
              <a:rPr lang="en-GB" b="1" dirty="0" err="1" smtClean="0"/>
              <a:t>Résultats</a:t>
            </a:r>
            <a:r>
              <a:rPr lang="en-GB" b="1" dirty="0" smtClean="0"/>
              <a:t> </a:t>
            </a:r>
            <a:endParaRPr lang="en-GB" b="1" dirty="0"/>
          </a:p>
        </p:txBody>
      </p:sp>
      <p:graphicFrame>
        <p:nvGraphicFramePr>
          <p:cNvPr id="7" name="Group 88"/>
          <p:cNvGraphicFramePr>
            <a:graphicFrameLocks noGrp="1"/>
          </p:cNvGraphicFramePr>
          <p:nvPr>
            <p:extLst>
              <p:ext uri="{D42A27DB-BD31-4B8C-83A1-F6EECF244321}">
                <p14:modId xmlns:p14="http://schemas.microsoft.com/office/powerpoint/2010/main" val="1421722716"/>
              </p:ext>
            </p:extLst>
          </p:nvPr>
        </p:nvGraphicFramePr>
        <p:xfrm>
          <a:off x="369888" y="1752599"/>
          <a:ext cx="8408986" cy="3530872"/>
        </p:xfrm>
        <a:graphic>
          <a:graphicData uri="http://schemas.openxmlformats.org/drawingml/2006/table">
            <a:tbl>
              <a:tblPr firstRow="1" bandRow="1">
                <a:tableStyleId>{69012ECD-51FC-41F1-AA8D-1B2483CD663E}</a:tableStyleId>
              </a:tblPr>
              <a:tblGrid>
                <a:gridCol w="3516312">
                  <a:extLst>
                    <a:ext uri="{9D8B030D-6E8A-4147-A177-3AD203B41FA5}">
                      <a16:colId xmlns="" xmlns:a16="http://schemas.microsoft.com/office/drawing/2014/main" val="20000"/>
                    </a:ext>
                  </a:extLst>
                </a:gridCol>
                <a:gridCol w="2446337"/>
                <a:gridCol w="2446337">
                  <a:extLst>
                    <a:ext uri="{9D8B030D-6E8A-4147-A177-3AD203B41FA5}">
                      <a16:colId xmlns="" xmlns:a16="http://schemas.microsoft.com/office/drawing/2014/main" val="20003"/>
                    </a:ext>
                  </a:extLst>
                </a:gridCol>
              </a:tblGrid>
              <a:tr h="517265">
                <a:tc>
                  <a:txBody>
                    <a:bodyPr/>
                    <a:lstStyle/>
                    <a:p>
                      <a:pPr>
                        <a:lnSpc>
                          <a:spcPct val="90000"/>
                        </a:lnSpc>
                      </a:pPr>
                      <a:r>
                        <a:rPr lang="fr-FR" sz="1400" b="1" i="0" u="none" strike="noStrike" kern="1200" baseline="0" noProof="0" smtClean="0">
                          <a:solidFill>
                            <a:schemeClr val="tx2"/>
                          </a:solidFill>
                          <a:latin typeface="Arial" panose="020B0604020202020204" pitchFamily="34" charset="0"/>
                          <a:ea typeface="+mn-ea"/>
                          <a:cs typeface="Arial" panose="020B0604020202020204" pitchFamily="34" charset="0"/>
                        </a:rPr>
                        <a:t>Patients, n (%)</a:t>
                      </a:r>
                      <a:endParaRPr lang="fr-FR" sz="1400" b="1" i="0" u="none" strike="noStrike" kern="1200" baseline="0" noProof="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i="0" u="none" strike="noStrike" kern="1200" baseline="0" noProof="0" smtClean="0">
                          <a:solidFill>
                            <a:schemeClr val="tx2"/>
                          </a:solidFill>
                          <a:latin typeface="Arial" panose="020B0604020202020204" pitchFamily="34" charset="0"/>
                          <a:ea typeface="+mn-ea"/>
                          <a:cs typeface="Arial" panose="020B0604020202020204" pitchFamily="34" charset="0"/>
                        </a:rPr>
                        <a:t>Lenvatinib</a:t>
                      </a:r>
                      <a:br>
                        <a:rPr lang="fr-FR" sz="1400" b="1" i="0" u="none" strike="noStrike" kern="1200" baseline="0" noProof="0" smtClean="0">
                          <a:solidFill>
                            <a:schemeClr val="tx2"/>
                          </a:solidFill>
                          <a:latin typeface="Arial" panose="020B0604020202020204" pitchFamily="34" charset="0"/>
                          <a:ea typeface="+mn-ea"/>
                          <a:cs typeface="Arial" panose="020B0604020202020204" pitchFamily="34" charset="0"/>
                        </a:rPr>
                      </a:br>
                      <a:r>
                        <a:rPr lang="fr-FR" sz="1400" b="1" i="0" u="none" strike="noStrike" kern="1200" baseline="0" noProof="0" smtClean="0">
                          <a:solidFill>
                            <a:schemeClr val="tx2"/>
                          </a:solidFill>
                          <a:latin typeface="Arial" panose="020B0604020202020204" pitchFamily="34" charset="0"/>
                          <a:ea typeface="+mn-ea"/>
                          <a:cs typeface="Arial" panose="020B0604020202020204" pitchFamily="34" charset="0"/>
                        </a:rPr>
                        <a:t>(n=476)</a:t>
                      </a:r>
                      <a:endParaRPr lang="fr-FR" sz="1400" b="1" i="0" u="none" strike="noStrike" kern="1200" baseline="0" noProof="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fr-FR" sz="1400" b="1" i="0" u="none" strike="noStrike" kern="1200" baseline="0" noProof="0" smtClean="0">
                          <a:solidFill>
                            <a:schemeClr val="tx2"/>
                          </a:solidFill>
                          <a:latin typeface="Arial" panose="020B0604020202020204" pitchFamily="34" charset="0"/>
                          <a:ea typeface="+mn-ea"/>
                          <a:cs typeface="Arial" panose="020B0604020202020204" pitchFamily="34" charset="0"/>
                        </a:rPr>
                        <a:t>Sorafenib</a:t>
                      </a:r>
                    </a:p>
                    <a:p>
                      <a:pPr algn="ctr">
                        <a:lnSpc>
                          <a:spcPct val="90000"/>
                        </a:lnSpc>
                      </a:pPr>
                      <a:r>
                        <a:rPr lang="fr-FR" sz="1400" b="1" i="0" u="none" strike="noStrike" kern="1200" baseline="0" noProof="0" smtClean="0">
                          <a:solidFill>
                            <a:schemeClr val="tx2"/>
                          </a:solidFill>
                          <a:latin typeface="Arial" panose="020B0604020202020204" pitchFamily="34" charset="0"/>
                          <a:ea typeface="+mn-ea"/>
                          <a:cs typeface="Arial" panose="020B0604020202020204" pitchFamily="34" charset="0"/>
                        </a:rPr>
                        <a:t>(n=475)</a:t>
                      </a:r>
                      <a:endParaRPr lang="fr-FR" sz="1400" b="1" noProof="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487366">
                <a:tc>
                  <a:txBody>
                    <a:bodyPr/>
                    <a:lstStyle/>
                    <a:p>
                      <a:r>
                        <a:rPr lang="fr-FR" sz="1400" noProof="0" dirty="0" smtClean="0">
                          <a:solidFill>
                            <a:schemeClr val="tx1"/>
                          </a:solidFill>
                          <a:latin typeface="Arial" panose="020B0604020202020204" pitchFamily="34" charset="0"/>
                          <a:cs typeface="Arial" panose="020B0604020202020204" pitchFamily="34" charset="0"/>
                        </a:rPr>
                        <a:t>Tous </a:t>
                      </a:r>
                      <a:r>
                        <a:rPr lang="fr-FR" sz="1400" noProof="0" dirty="0" err="1" smtClean="0">
                          <a:solidFill>
                            <a:schemeClr val="tx1"/>
                          </a:solidFill>
                          <a:latin typeface="Arial" panose="020B0604020202020204" pitchFamily="34" charset="0"/>
                          <a:cs typeface="Arial" panose="020B0604020202020204" pitchFamily="34" charset="0"/>
                        </a:rPr>
                        <a:t>EIs</a:t>
                      </a:r>
                      <a:endParaRPr lang="fr-FR" sz="1400" noProof="0" dirty="0" smtClean="0">
                        <a:solidFill>
                          <a:schemeClr val="tx1"/>
                        </a:solidFill>
                        <a:latin typeface="Arial" panose="020B0604020202020204" pitchFamily="34" charset="0"/>
                        <a:cs typeface="Arial" panose="020B0604020202020204" pitchFamily="34" charset="0"/>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lang="fr-FR" sz="1400" noProof="0" dirty="0" err="1" smtClean="0">
                          <a:solidFill>
                            <a:schemeClr val="tx1"/>
                          </a:solidFill>
                          <a:latin typeface="Arial" panose="020B0604020202020204" pitchFamily="34" charset="0"/>
                          <a:cs typeface="Arial" panose="020B0604020202020204" pitchFamily="34" charset="0"/>
                        </a:rPr>
                        <a:t>EILTs</a:t>
                      </a:r>
                      <a:endParaRPr lang="fr-FR" sz="1400" noProof="0" dirty="0" smtClean="0">
                        <a:solidFill>
                          <a:schemeClr val="tx1"/>
                        </a:solidFill>
                        <a:latin typeface="Arial" panose="020B0604020202020204" pitchFamily="34" charset="0"/>
                        <a:cs typeface="Arial" panose="020B0604020202020204" pitchFamily="34" charset="0"/>
                      </a:endParaRPr>
                    </a:p>
                    <a:p>
                      <a:r>
                        <a:rPr lang="fr-FR" sz="1400" noProof="0" dirty="0" smtClean="0">
                          <a:solidFill>
                            <a:schemeClr val="tx1"/>
                          </a:solidFill>
                          <a:latin typeface="Arial" panose="020B0604020202020204" pitchFamily="34" charset="0"/>
                          <a:cs typeface="Arial" panose="020B0604020202020204" pitchFamily="34" charset="0"/>
                        </a:rPr>
                        <a:t>Tous </a:t>
                      </a:r>
                      <a:r>
                        <a:rPr lang="fr-FR" sz="1400" noProof="0" dirty="0" err="1" smtClean="0">
                          <a:solidFill>
                            <a:schemeClr val="tx1"/>
                          </a:solidFill>
                          <a:latin typeface="Arial" panose="020B0604020202020204" pitchFamily="34" charset="0"/>
                          <a:cs typeface="Arial" panose="020B0604020202020204" pitchFamily="34" charset="0"/>
                        </a:rPr>
                        <a:t>EIs</a:t>
                      </a:r>
                      <a:r>
                        <a:rPr lang="fr-FR" sz="1400" baseline="0" noProof="0" dirty="0" smtClean="0">
                          <a:solidFill>
                            <a:schemeClr val="tx1"/>
                          </a:solidFill>
                          <a:latin typeface="Arial" panose="020B0604020202020204" pitchFamily="34" charset="0"/>
                          <a:cs typeface="Arial" panose="020B0604020202020204" pitchFamily="34" charset="0"/>
                        </a:rPr>
                        <a:t> grade </a:t>
                      </a:r>
                      <a:r>
                        <a:rPr lang="fr-FR" sz="1400" baseline="0" noProof="0" dirty="0" smtClean="0">
                          <a:solidFill>
                            <a:schemeClr val="tx1"/>
                          </a:solidFill>
                          <a:latin typeface="Arial"/>
                          <a:cs typeface="Arial"/>
                        </a:rPr>
                        <a:t>≥</a:t>
                      </a:r>
                      <a:r>
                        <a:rPr lang="fr-FR" sz="1400" baseline="0" noProof="0" dirty="0" smtClean="0">
                          <a:solidFill>
                            <a:schemeClr val="tx1"/>
                          </a:solidFill>
                          <a:latin typeface="Arial" panose="020B0604020202020204" pitchFamily="34" charset="0"/>
                          <a:cs typeface="Arial" panose="020B0604020202020204" pitchFamily="34" charset="0"/>
                        </a:rPr>
                        <a:t>3</a:t>
                      </a:r>
                    </a:p>
                    <a:p>
                      <a:pPr marL="182563" marR="0" lvl="0" indent="0" algn="l" defTabSz="457200" rtl="0" eaLnBrk="1" fontAlgn="auto" latinLnBrk="0" hangingPunct="1">
                        <a:lnSpc>
                          <a:spcPct val="100000"/>
                        </a:lnSpc>
                        <a:spcBef>
                          <a:spcPts val="0"/>
                        </a:spcBef>
                        <a:spcAft>
                          <a:spcPts val="0"/>
                        </a:spcAft>
                        <a:buClrTx/>
                        <a:buSzTx/>
                        <a:buFontTx/>
                        <a:buNone/>
                        <a:tabLst/>
                        <a:defRPr/>
                      </a:pPr>
                      <a:r>
                        <a:rPr lang="fr-FR" sz="1400" baseline="0" noProof="0" dirty="0" err="1" smtClean="0">
                          <a:solidFill>
                            <a:schemeClr val="tx1"/>
                          </a:solidFill>
                          <a:latin typeface="Arial" panose="020B0604020202020204" pitchFamily="34" charset="0"/>
                          <a:cs typeface="Arial" panose="020B0604020202020204" pitchFamily="34" charset="0"/>
                        </a:rPr>
                        <a:t>EILTs</a:t>
                      </a:r>
                      <a:r>
                        <a:rPr lang="fr-FR" sz="1400" baseline="0" noProof="0" dirty="0" smtClean="0">
                          <a:solidFill>
                            <a:schemeClr val="tx1"/>
                          </a:solidFill>
                          <a:latin typeface="Arial" panose="020B0604020202020204" pitchFamily="34" charset="0"/>
                          <a:cs typeface="Arial" panose="020B0604020202020204" pitchFamily="34" charset="0"/>
                        </a:rPr>
                        <a:t> grade </a:t>
                      </a:r>
                      <a:r>
                        <a:rPr lang="fr-FR" sz="1400" baseline="0" noProof="0" dirty="0" smtClean="0">
                          <a:solidFill>
                            <a:schemeClr val="tx1"/>
                          </a:solidFill>
                          <a:latin typeface="Arial"/>
                          <a:cs typeface="Arial"/>
                        </a:rPr>
                        <a:t>≥</a:t>
                      </a:r>
                      <a:r>
                        <a:rPr lang="fr-FR" sz="1400" baseline="0" noProof="0" dirty="0" smtClean="0">
                          <a:solidFill>
                            <a:schemeClr val="tx1"/>
                          </a:solidFill>
                          <a:latin typeface="Arial" panose="020B0604020202020204" pitchFamily="34" charset="0"/>
                          <a:cs typeface="Arial" panose="020B0604020202020204" pitchFamily="34" charset="0"/>
                        </a:rPr>
                        <a:t>3</a:t>
                      </a:r>
                    </a:p>
                    <a:p>
                      <a:r>
                        <a:rPr lang="fr-FR" sz="1400" baseline="0" noProof="0" dirty="0" smtClean="0">
                          <a:solidFill>
                            <a:schemeClr val="tx1"/>
                          </a:solidFill>
                          <a:latin typeface="Arial" panose="020B0604020202020204" pitchFamily="34" charset="0"/>
                          <a:cs typeface="Arial" panose="020B0604020202020204" pitchFamily="34" charset="0"/>
                        </a:rPr>
                        <a:t>Tous </a:t>
                      </a:r>
                      <a:r>
                        <a:rPr lang="fr-FR" sz="1400" baseline="0" noProof="0" dirty="0" err="1" smtClean="0">
                          <a:solidFill>
                            <a:schemeClr val="tx1"/>
                          </a:solidFill>
                          <a:latin typeface="Arial" panose="020B0604020202020204" pitchFamily="34" charset="0"/>
                          <a:cs typeface="Arial" panose="020B0604020202020204" pitchFamily="34" charset="0"/>
                        </a:rPr>
                        <a:t>EIGs</a:t>
                      </a:r>
                      <a:endParaRPr lang="fr-FR" sz="1400" baseline="0" noProof="0" dirty="0" smtClean="0">
                        <a:solidFill>
                          <a:schemeClr val="tx1"/>
                        </a:solidFill>
                        <a:latin typeface="Arial" panose="020B0604020202020204" pitchFamily="34" charset="0"/>
                        <a:cs typeface="Arial" panose="020B0604020202020204" pitchFamily="34" charset="0"/>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lang="fr-FR" sz="1400" noProof="0" dirty="0" err="1" smtClean="0">
                          <a:solidFill>
                            <a:schemeClr val="tx1"/>
                          </a:solidFill>
                          <a:latin typeface="Arial" panose="020B0604020202020204" pitchFamily="34" charset="0"/>
                          <a:cs typeface="Arial" panose="020B0604020202020204" pitchFamily="34" charset="0"/>
                        </a:rPr>
                        <a:t>EILTs</a:t>
                      </a:r>
                      <a:r>
                        <a:rPr lang="fr-FR" sz="1400" noProof="0" dirty="0" smtClean="0">
                          <a:solidFill>
                            <a:schemeClr val="tx1"/>
                          </a:solidFill>
                          <a:latin typeface="Arial" panose="020B0604020202020204" pitchFamily="34" charset="0"/>
                          <a:cs typeface="Arial" panose="020B0604020202020204" pitchFamily="34" charset="0"/>
                        </a:rPr>
                        <a:t> graves</a:t>
                      </a:r>
                      <a:endParaRPr lang="fr-FR" sz="14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470</a:t>
                      </a:r>
                      <a:r>
                        <a:rPr lang="fr-FR" sz="1400" baseline="0" noProof="0" smtClean="0">
                          <a:solidFill>
                            <a:schemeClr val="tx1"/>
                          </a:solidFill>
                          <a:latin typeface="Arial" panose="020B0604020202020204" pitchFamily="34" charset="0"/>
                          <a:cs typeface="Arial" panose="020B0604020202020204" pitchFamily="34" charset="0"/>
                        </a:rPr>
                        <a:t> (99)</a:t>
                      </a:r>
                    </a:p>
                    <a:p>
                      <a:pPr algn="ctr"/>
                      <a:r>
                        <a:rPr lang="fr-FR" sz="1400" baseline="0" noProof="0" smtClean="0">
                          <a:solidFill>
                            <a:schemeClr val="tx1"/>
                          </a:solidFill>
                          <a:latin typeface="Arial" panose="020B0604020202020204" pitchFamily="34" charset="0"/>
                          <a:cs typeface="Arial" panose="020B0604020202020204" pitchFamily="34" charset="0"/>
                        </a:rPr>
                        <a:t>447 (94)</a:t>
                      </a:r>
                    </a:p>
                    <a:p>
                      <a:pPr algn="ctr"/>
                      <a:r>
                        <a:rPr lang="fr-FR" sz="1400" baseline="0" noProof="0" smtClean="0">
                          <a:solidFill>
                            <a:schemeClr val="tx1"/>
                          </a:solidFill>
                          <a:latin typeface="Arial" panose="020B0604020202020204" pitchFamily="34" charset="0"/>
                          <a:cs typeface="Arial" panose="020B0604020202020204" pitchFamily="34" charset="0"/>
                        </a:rPr>
                        <a:t>357 (75)</a:t>
                      </a:r>
                    </a:p>
                    <a:p>
                      <a:pPr algn="ctr"/>
                      <a:r>
                        <a:rPr lang="fr-FR" sz="1400" baseline="0" noProof="0" smtClean="0">
                          <a:solidFill>
                            <a:schemeClr val="tx1"/>
                          </a:solidFill>
                          <a:latin typeface="Arial" panose="020B0604020202020204" pitchFamily="34" charset="0"/>
                          <a:cs typeface="Arial" panose="020B0604020202020204" pitchFamily="34" charset="0"/>
                        </a:rPr>
                        <a:t>270 (57)</a:t>
                      </a:r>
                    </a:p>
                    <a:p>
                      <a:pPr algn="ctr"/>
                      <a:r>
                        <a:rPr lang="fr-FR" sz="1400" baseline="0" noProof="0" smtClean="0">
                          <a:solidFill>
                            <a:schemeClr val="tx1"/>
                          </a:solidFill>
                          <a:latin typeface="Arial" panose="020B0604020202020204" pitchFamily="34" charset="0"/>
                          <a:cs typeface="Arial" panose="020B0604020202020204" pitchFamily="34" charset="0"/>
                        </a:rPr>
                        <a:t>205 (43)</a:t>
                      </a:r>
                    </a:p>
                    <a:p>
                      <a:pPr algn="ctr"/>
                      <a:r>
                        <a:rPr lang="fr-FR" sz="1400" baseline="0" noProof="0" smtClean="0">
                          <a:solidFill>
                            <a:schemeClr val="tx1"/>
                          </a:solidFill>
                          <a:latin typeface="Arial" panose="020B0604020202020204" pitchFamily="34" charset="0"/>
                          <a:cs typeface="Arial" panose="020B0604020202020204" pitchFamily="34" charset="0"/>
                        </a:rPr>
                        <a:t>84 (18)</a:t>
                      </a:r>
                      <a:endParaRPr lang="fr-FR" sz="1400" noProof="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solidFill>
                            <a:schemeClr val="tx1"/>
                          </a:solidFill>
                          <a:latin typeface="Arial" panose="020B0604020202020204" pitchFamily="34" charset="0"/>
                          <a:cs typeface="Arial" panose="020B0604020202020204" pitchFamily="34" charset="0"/>
                        </a:rPr>
                        <a:t>472 (99)</a:t>
                      </a:r>
                    </a:p>
                    <a:p>
                      <a:pPr algn="ctr"/>
                      <a:r>
                        <a:rPr lang="fr-FR" sz="1400" noProof="0" smtClean="0">
                          <a:solidFill>
                            <a:schemeClr val="tx1"/>
                          </a:solidFill>
                          <a:latin typeface="Arial" panose="020B0604020202020204" pitchFamily="34" charset="0"/>
                          <a:cs typeface="Arial" panose="020B0604020202020204" pitchFamily="34" charset="0"/>
                        </a:rPr>
                        <a:t>452 (95)</a:t>
                      </a:r>
                    </a:p>
                    <a:p>
                      <a:pPr algn="ctr"/>
                      <a:r>
                        <a:rPr lang="fr-FR" sz="1400" noProof="0" smtClean="0">
                          <a:solidFill>
                            <a:schemeClr val="tx1"/>
                          </a:solidFill>
                          <a:latin typeface="Arial" panose="020B0604020202020204" pitchFamily="34" charset="0"/>
                          <a:cs typeface="Arial" panose="020B0604020202020204" pitchFamily="34" charset="0"/>
                        </a:rPr>
                        <a:t>316 (67)</a:t>
                      </a:r>
                    </a:p>
                    <a:p>
                      <a:pPr algn="ctr"/>
                      <a:r>
                        <a:rPr lang="fr-FR" sz="1400" noProof="0" smtClean="0">
                          <a:solidFill>
                            <a:schemeClr val="tx1"/>
                          </a:solidFill>
                          <a:latin typeface="Arial" panose="020B0604020202020204" pitchFamily="34" charset="0"/>
                          <a:cs typeface="Arial" panose="020B0604020202020204" pitchFamily="34" charset="0"/>
                        </a:rPr>
                        <a:t>231 (49)</a:t>
                      </a:r>
                    </a:p>
                    <a:p>
                      <a:pPr algn="ctr"/>
                      <a:r>
                        <a:rPr lang="fr-FR" sz="1400" noProof="0" smtClean="0">
                          <a:solidFill>
                            <a:schemeClr val="tx1"/>
                          </a:solidFill>
                          <a:latin typeface="Arial" panose="020B0604020202020204" pitchFamily="34" charset="0"/>
                          <a:cs typeface="Arial" panose="020B0604020202020204" pitchFamily="34" charset="0"/>
                        </a:rPr>
                        <a:t>144 (30)</a:t>
                      </a:r>
                    </a:p>
                    <a:p>
                      <a:pPr algn="ctr"/>
                      <a:r>
                        <a:rPr lang="fr-FR" sz="1400" noProof="0" smtClean="0">
                          <a:solidFill>
                            <a:schemeClr val="tx1"/>
                          </a:solidFill>
                          <a:latin typeface="Arial" panose="020B0604020202020204" pitchFamily="34" charset="0"/>
                          <a:cs typeface="Arial" panose="020B0604020202020204" pitchFamily="34" charset="0"/>
                        </a:rPr>
                        <a:t>48 (10)</a:t>
                      </a:r>
                      <a:endParaRPr lang="fr-FR" sz="1400" noProof="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017977">
                <a:tc>
                  <a:txBody>
                    <a:bodyPr/>
                    <a:lstStyle/>
                    <a:p>
                      <a:r>
                        <a:rPr lang="fr-FR" sz="1400" noProof="0" dirty="0" smtClean="0">
                          <a:solidFill>
                            <a:schemeClr val="tx1"/>
                          </a:solidFill>
                          <a:latin typeface="Arial" panose="020B0604020202020204" pitchFamily="34" charset="0"/>
                          <a:cs typeface="Arial" panose="020B0604020202020204" pitchFamily="34" charset="0"/>
                        </a:rPr>
                        <a:t>Modifications de dose</a:t>
                      </a:r>
                    </a:p>
                    <a:p>
                      <a:pPr marL="182563" marR="0" lvl="0" indent="0" algn="l" defTabSz="457200" rtl="0" eaLnBrk="1" fontAlgn="auto" latinLnBrk="0" hangingPunct="1">
                        <a:lnSpc>
                          <a:spcPct val="100000"/>
                        </a:lnSpc>
                        <a:spcBef>
                          <a:spcPts val="0"/>
                        </a:spcBef>
                        <a:spcAft>
                          <a:spcPts val="0"/>
                        </a:spcAft>
                        <a:buClrTx/>
                        <a:buSzTx/>
                        <a:buFontTx/>
                        <a:buNone/>
                        <a:tabLst/>
                        <a:defRPr/>
                      </a:pPr>
                      <a:r>
                        <a:rPr lang="fr-FR" sz="1400" noProof="0" dirty="0" smtClean="0">
                          <a:solidFill>
                            <a:schemeClr val="tx1"/>
                          </a:solidFill>
                          <a:latin typeface="Arial" panose="020B0604020202020204" pitchFamily="34" charset="0"/>
                          <a:cs typeface="Arial" panose="020B0604020202020204" pitchFamily="34" charset="0"/>
                        </a:rPr>
                        <a:t>Réductions</a:t>
                      </a:r>
                      <a:r>
                        <a:rPr lang="fr-FR" sz="1400" baseline="0" noProof="0" dirty="0" smtClean="0">
                          <a:solidFill>
                            <a:schemeClr val="tx1"/>
                          </a:solidFill>
                          <a:latin typeface="Arial" panose="020B0604020202020204" pitchFamily="34" charset="0"/>
                          <a:cs typeface="Arial" panose="020B0604020202020204" pitchFamily="34" charset="0"/>
                        </a:rPr>
                        <a:t> de d</a:t>
                      </a:r>
                      <a:r>
                        <a:rPr lang="fr-FR" sz="1400" noProof="0" dirty="0" smtClean="0">
                          <a:solidFill>
                            <a:schemeClr val="tx1"/>
                          </a:solidFill>
                          <a:latin typeface="Arial" panose="020B0604020202020204" pitchFamily="34" charset="0"/>
                          <a:cs typeface="Arial" panose="020B0604020202020204" pitchFamily="34" charset="0"/>
                        </a:rPr>
                        <a:t>ose pour</a:t>
                      </a:r>
                      <a:r>
                        <a:rPr lang="fr-FR" sz="1400" baseline="0" noProof="0" dirty="0" smtClean="0">
                          <a:solidFill>
                            <a:schemeClr val="tx1"/>
                          </a:solidFill>
                          <a:latin typeface="Arial" panose="020B0604020202020204" pitchFamily="34" charset="0"/>
                          <a:cs typeface="Arial" panose="020B0604020202020204" pitchFamily="34" charset="0"/>
                        </a:rPr>
                        <a:t> </a:t>
                      </a:r>
                      <a:r>
                        <a:rPr lang="fr-FR" sz="1400" baseline="0" noProof="0" dirty="0" err="1" smtClean="0">
                          <a:solidFill>
                            <a:schemeClr val="tx1"/>
                          </a:solidFill>
                          <a:latin typeface="Arial" panose="020B0604020202020204" pitchFamily="34" charset="0"/>
                          <a:cs typeface="Arial" panose="020B0604020202020204" pitchFamily="34" charset="0"/>
                        </a:rPr>
                        <a:t>EILTs</a:t>
                      </a:r>
                      <a:endParaRPr lang="fr-FR" sz="1400" baseline="0" noProof="0" dirty="0" smtClean="0">
                        <a:solidFill>
                          <a:schemeClr val="tx1"/>
                        </a:solidFill>
                        <a:latin typeface="Arial" panose="020B0604020202020204" pitchFamily="34" charset="0"/>
                        <a:cs typeface="Arial" panose="020B0604020202020204" pitchFamily="34" charset="0"/>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lang="fr-FR" sz="1400" baseline="0" noProof="0" dirty="0" smtClean="0">
                          <a:solidFill>
                            <a:schemeClr val="tx1"/>
                          </a:solidFill>
                          <a:latin typeface="Arial" panose="020B0604020202020204" pitchFamily="34" charset="0"/>
                          <a:cs typeface="Arial" panose="020B0604020202020204" pitchFamily="34" charset="0"/>
                        </a:rPr>
                        <a:t>Réduction de dose ou interruption pour </a:t>
                      </a:r>
                      <a:r>
                        <a:rPr lang="fr-FR" sz="1400" baseline="0" noProof="0" dirty="0" err="1" smtClean="0">
                          <a:solidFill>
                            <a:schemeClr val="tx1"/>
                          </a:solidFill>
                          <a:latin typeface="Arial" panose="020B0604020202020204" pitchFamily="34" charset="0"/>
                          <a:cs typeface="Arial" panose="020B0604020202020204" pitchFamily="34" charset="0"/>
                        </a:rPr>
                        <a:t>EILTs</a:t>
                      </a:r>
                      <a:endParaRPr lang="fr-FR" sz="1400" baseline="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176 (37)</a:t>
                      </a:r>
                    </a:p>
                    <a:p>
                      <a:pPr algn="ctr"/>
                      <a:r>
                        <a:rPr lang="fr-FR" sz="1400" noProof="0" smtClean="0">
                          <a:solidFill>
                            <a:schemeClr val="tx1"/>
                          </a:solidFill>
                          <a:latin typeface="Arial" panose="020B0604020202020204" pitchFamily="34" charset="0"/>
                          <a:cs typeface="Arial" panose="020B0604020202020204" pitchFamily="34" charset="0"/>
                        </a:rPr>
                        <a:t>252 (53)</a:t>
                      </a:r>
                      <a:endParaRPr lang="fr-FR" sz="1400" noProof="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400" noProof="0" smtClean="0">
                        <a:solidFill>
                          <a:schemeClr val="tx1"/>
                        </a:solidFill>
                        <a:latin typeface="Arial" panose="020B0604020202020204" pitchFamily="34" charset="0"/>
                        <a:cs typeface="Arial" panose="020B0604020202020204" pitchFamily="34" charset="0"/>
                      </a:endParaRPr>
                    </a:p>
                    <a:p>
                      <a:pPr algn="ctr"/>
                      <a:r>
                        <a:rPr lang="fr-FR" sz="1400" noProof="0" smtClean="0">
                          <a:solidFill>
                            <a:schemeClr val="tx1"/>
                          </a:solidFill>
                          <a:latin typeface="Arial" panose="020B0604020202020204" pitchFamily="34" charset="0"/>
                          <a:cs typeface="Arial" panose="020B0604020202020204" pitchFamily="34" charset="0"/>
                        </a:rPr>
                        <a:t>181 (38)</a:t>
                      </a:r>
                    </a:p>
                    <a:p>
                      <a:pPr algn="ctr"/>
                      <a:r>
                        <a:rPr lang="fr-FR" sz="1400" noProof="0" smtClean="0">
                          <a:solidFill>
                            <a:schemeClr val="tx1"/>
                          </a:solidFill>
                          <a:latin typeface="Arial" panose="020B0604020202020204" pitchFamily="34" charset="0"/>
                          <a:cs typeface="Arial" panose="020B0604020202020204" pitchFamily="34" charset="0"/>
                        </a:rPr>
                        <a:t>236 (50)</a:t>
                      </a:r>
                      <a:endParaRPr lang="fr-FR" sz="1400" noProof="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5082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noProof="0" dirty="0" smtClean="0">
                          <a:solidFill>
                            <a:schemeClr val="tx1"/>
                          </a:solidFill>
                          <a:latin typeface="Arial" panose="020B0604020202020204" pitchFamily="34" charset="0"/>
                          <a:cs typeface="Arial" panose="020B0604020202020204" pitchFamily="34" charset="0"/>
                        </a:rPr>
                        <a:t>Arrêt de traitement pour </a:t>
                      </a:r>
                      <a:r>
                        <a:rPr lang="fr-FR" sz="1400" baseline="0" noProof="0" dirty="0" err="1" smtClean="0">
                          <a:solidFill>
                            <a:schemeClr val="tx1"/>
                          </a:solidFill>
                          <a:latin typeface="Arial" panose="020B0604020202020204" pitchFamily="34" charset="0"/>
                          <a:cs typeface="Arial" panose="020B0604020202020204" pitchFamily="34" charset="0"/>
                        </a:rPr>
                        <a:t>EILTs</a:t>
                      </a:r>
                      <a:endParaRPr lang="fr-FR" sz="14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noProof="0" smtClean="0">
                          <a:solidFill>
                            <a:schemeClr val="tx1"/>
                          </a:solidFill>
                          <a:latin typeface="Arial" panose="020B0604020202020204" pitchFamily="34" charset="0"/>
                          <a:cs typeface="Arial" panose="020B0604020202020204" pitchFamily="34" charset="0"/>
                        </a:rPr>
                        <a:t>42 (9)</a:t>
                      </a:r>
                      <a:endParaRPr lang="fr-FR" sz="1400" noProof="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noProof="0" dirty="0" smtClean="0">
                          <a:solidFill>
                            <a:schemeClr val="tx1"/>
                          </a:solidFill>
                          <a:latin typeface="Arial" panose="020B0604020202020204" pitchFamily="34" charset="0"/>
                          <a:cs typeface="Arial" panose="020B0604020202020204" pitchFamily="34" charset="0"/>
                        </a:rPr>
                        <a:t>34</a:t>
                      </a:r>
                      <a:r>
                        <a:rPr lang="fr-FR" sz="1400" baseline="0" noProof="0" dirty="0" smtClean="0">
                          <a:solidFill>
                            <a:schemeClr val="tx1"/>
                          </a:solidFill>
                          <a:latin typeface="Arial" panose="020B0604020202020204" pitchFamily="34" charset="0"/>
                          <a:cs typeface="Arial" panose="020B0604020202020204" pitchFamily="34" charset="0"/>
                        </a:rPr>
                        <a:t> (7)</a:t>
                      </a:r>
                      <a:endParaRPr lang="fr-FR" sz="14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543015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GB" sz="1800" dirty="0" smtClean="0"/>
              <a:t>4001: </a:t>
            </a:r>
            <a:r>
              <a:rPr lang="fr-FR" sz="1800" dirty="0" smtClean="0"/>
              <a:t>Etude de phase III </a:t>
            </a:r>
            <a:r>
              <a:rPr lang="fr-FR" sz="1800" dirty="0" err="1" smtClean="0"/>
              <a:t>lenvatinib</a:t>
            </a:r>
            <a:r>
              <a:rPr lang="fr-FR" sz="1800" dirty="0" smtClean="0"/>
              <a:t> vs </a:t>
            </a:r>
            <a:r>
              <a:rPr lang="fr-FR" sz="1800" dirty="0" err="1" smtClean="0"/>
              <a:t>sorafenib</a:t>
            </a:r>
            <a:r>
              <a:rPr lang="fr-FR" sz="1800" dirty="0" smtClean="0"/>
              <a:t> en traitement de 1e ligne de patients avec carcinome hépatocellulaire non </a:t>
            </a:r>
            <a:r>
              <a:rPr lang="fr-FR" sz="1800" dirty="0" err="1" smtClean="0"/>
              <a:t>résécable</a:t>
            </a:r>
            <a:r>
              <a:rPr lang="fr-FR" sz="1800" dirty="0" smtClean="0"/>
              <a:t> – Cheng A-L, et al</a:t>
            </a:r>
            <a:endParaRPr lang="en-GB" sz="1800" dirty="0"/>
          </a:p>
        </p:txBody>
      </p:sp>
      <p:sp>
        <p:nvSpPr>
          <p:cNvPr id="10" name="Content Placeholder 9"/>
          <p:cNvSpPr>
            <a:spLocks noGrp="1"/>
          </p:cNvSpPr>
          <p:nvPr>
            <p:ph idx="1"/>
          </p:nvPr>
        </p:nvSpPr>
        <p:spPr/>
        <p:txBody>
          <a:bodyPr/>
          <a:lstStyle/>
          <a:p>
            <a:pPr marL="0" indent="0">
              <a:buFontTx/>
              <a:buNone/>
            </a:pPr>
            <a:r>
              <a:rPr lang="fr-FR" b="1" dirty="0"/>
              <a:t>Conclusions</a:t>
            </a:r>
            <a:endParaRPr lang="fr-FR" dirty="0"/>
          </a:p>
          <a:p>
            <a:r>
              <a:rPr lang="fr-FR" b="1" dirty="0"/>
              <a:t>Chez ces patients avec CHC non </a:t>
            </a:r>
            <a:r>
              <a:rPr lang="fr-FR" b="1" dirty="0" err="1"/>
              <a:t>résécable</a:t>
            </a:r>
            <a:r>
              <a:rPr lang="fr-FR" b="1" dirty="0"/>
              <a:t>, le </a:t>
            </a:r>
            <a:r>
              <a:rPr lang="fr-FR" b="1" dirty="0" err="1"/>
              <a:t>lenvatinib</a:t>
            </a:r>
            <a:r>
              <a:rPr lang="fr-FR" b="1" dirty="0"/>
              <a:t> a démontré sa non infériorité par rapport au </a:t>
            </a:r>
            <a:r>
              <a:rPr lang="fr-FR" b="1" dirty="0" err="1"/>
              <a:t>sorafenib</a:t>
            </a:r>
            <a:r>
              <a:rPr lang="fr-FR" b="1" dirty="0"/>
              <a:t> pour la SG (13,6 vs. 12,3 mois) </a:t>
            </a:r>
          </a:p>
          <a:p>
            <a:r>
              <a:rPr lang="fr-FR" b="1" dirty="0"/>
              <a:t>Dans cette population, le </a:t>
            </a:r>
            <a:r>
              <a:rPr lang="fr-FR" b="1" dirty="0" err="1"/>
              <a:t>lenvatinib</a:t>
            </a:r>
            <a:r>
              <a:rPr lang="fr-FR" b="1" dirty="0"/>
              <a:t> comparé au </a:t>
            </a:r>
            <a:r>
              <a:rPr lang="fr-FR" b="1" dirty="0" err="1"/>
              <a:t>sorafenib</a:t>
            </a:r>
            <a:r>
              <a:rPr lang="fr-FR" b="1" dirty="0"/>
              <a:t> a allongé de façon statistiquement et cliniquement significative la SSP, le délai jusqu’à progression et le TRO </a:t>
            </a:r>
          </a:p>
          <a:p>
            <a:r>
              <a:rPr lang="fr-FR" b="1" dirty="0"/>
              <a:t>Les profils de tolérance du </a:t>
            </a:r>
            <a:r>
              <a:rPr lang="fr-FR" b="1" dirty="0" err="1"/>
              <a:t>lenvatinib</a:t>
            </a:r>
            <a:r>
              <a:rPr lang="fr-FR" b="1" dirty="0"/>
              <a:t> et du </a:t>
            </a:r>
            <a:r>
              <a:rPr lang="fr-FR" b="1" dirty="0" err="1"/>
              <a:t>sorafenib</a:t>
            </a:r>
            <a:r>
              <a:rPr lang="fr-FR" b="1" dirty="0"/>
              <a:t> semblent compatibles avec ceux rapportés au préalable chez les patients avec CHC</a:t>
            </a:r>
          </a:p>
          <a:p>
            <a:r>
              <a:rPr lang="fr-FR" b="1" dirty="0"/>
              <a:t>Chez les patients avec CHC avancé, le </a:t>
            </a:r>
            <a:r>
              <a:rPr lang="fr-FR" b="1" dirty="0" err="1"/>
              <a:t>lenvatinib</a:t>
            </a:r>
            <a:r>
              <a:rPr lang="fr-FR" b="1" dirty="0"/>
              <a:t> pourrait représenter une nouvelle option thérapeutique</a:t>
            </a:r>
            <a:endParaRPr lang="fr-FR" dirty="0"/>
          </a:p>
          <a:p>
            <a:endParaRPr lang="en-US" dirty="0"/>
          </a:p>
        </p:txBody>
      </p:sp>
      <p:sp>
        <p:nvSpPr>
          <p:cNvPr id="5" name="Text Placeholder 4"/>
          <p:cNvSpPr>
            <a:spLocks noGrp="1"/>
          </p:cNvSpPr>
          <p:nvPr>
            <p:ph type="body" sz="quarter" idx="11"/>
          </p:nvPr>
        </p:nvSpPr>
        <p:spPr/>
        <p:txBody>
          <a:bodyPr/>
          <a:lstStyle/>
          <a:p>
            <a:r>
              <a:rPr lang="fr-FR" smtClean="0"/>
              <a:t>Cheng A-L, et al. J Clin Oncol 2017;35(Suppl):Abstr 4001</a:t>
            </a:r>
            <a:endParaRPr lang="fr-FR"/>
          </a:p>
        </p:txBody>
      </p:sp>
    </p:spTree>
    <p:extLst>
      <p:ext uri="{BB962C8B-B14F-4D97-AF65-F5344CB8AC3E}">
        <p14:creationId xmlns:p14="http://schemas.microsoft.com/office/powerpoint/2010/main" val="887640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kern="0" dirty="0" smtClean="0"/>
              <a:t>Evaluer l’</a:t>
            </a:r>
            <a:r>
              <a:rPr lang="fr-FR" dirty="0" smtClean="0"/>
              <a:t>efficacité de la SIRT utilisant des microsphères de résines chargées à l’Y90 comparée à celle du </a:t>
            </a:r>
            <a:r>
              <a:rPr lang="fr-FR" dirty="0" err="1" smtClean="0"/>
              <a:t>sorafenib</a:t>
            </a:r>
            <a:r>
              <a:rPr lang="fr-FR" dirty="0" smtClean="0"/>
              <a:t> chez des patients avec CHC localement avancé non éligible au traitement curatif</a:t>
            </a:r>
            <a:endParaRPr lang="fr-FR" dirty="0"/>
          </a:p>
        </p:txBody>
      </p:sp>
      <p:sp>
        <p:nvSpPr>
          <p:cNvPr id="5122" name="Rectangle 2"/>
          <p:cNvSpPr>
            <a:spLocks noGrp="1" noChangeArrowheads="1"/>
          </p:cNvSpPr>
          <p:nvPr>
            <p:ph type="title"/>
          </p:nvPr>
        </p:nvSpPr>
        <p:spPr/>
        <p:txBody>
          <a:bodyPr/>
          <a:lstStyle/>
          <a:p>
            <a:r>
              <a:rPr lang="fr-FR" sz="1800" dirty="0" smtClean="0"/>
              <a:t>4002: Etude de phase III multicentrique en ouvert randomisée contrôlée de radiothérapie interne sélective (SIRT) versus </a:t>
            </a:r>
            <a:r>
              <a:rPr lang="fr-FR" sz="1800" dirty="0" err="1" smtClean="0"/>
              <a:t>sorafenib</a:t>
            </a:r>
            <a:r>
              <a:rPr lang="fr-FR" sz="1800" dirty="0" smtClean="0"/>
              <a:t> dans le carcinome hépatocellulaire localement avancé: l’étude </a:t>
            </a:r>
            <a:r>
              <a:rPr lang="fr-FR" sz="1800" dirty="0" err="1" smtClean="0"/>
              <a:t>SIRveNIB</a:t>
            </a:r>
            <a:r>
              <a:rPr lang="fr-FR" sz="1800" dirty="0" smtClean="0"/>
              <a:t> – Chow P, et al</a:t>
            </a:r>
            <a:endParaRPr lang="fr-FR" sz="1800" dirty="0"/>
          </a:p>
        </p:txBody>
      </p:sp>
      <p:sp>
        <p:nvSpPr>
          <p:cNvPr id="14" name="Text Placeholder 13"/>
          <p:cNvSpPr>
            <a:spLocks noGrp="1"/>
          </p:cNvSpPr>
          <p:nvPr>
            <p:ph type="body" sz="quarter" idx="10"/>
          </p:nvPr>
        </p:nvSpPr>
        <p:spPr/>
        <p:txBody>
          <a:bodyPr/>
          <a:lstStyle/>
          <a:p>
            <a:r>
              <a:rPr lang="fr-FR" dirty="0" smtClean="0"/>
              <a:t>*Une seule injection</a:t>
            </a:r>
            <a:endParaRPr lang="fr-FR" dirty="0"/>
          </a:p>
        </p:txBody>
      </p:sp>
      <p:sp>
        <p:nvSpPr>
          <p:cNvPr id="15" name="Text Placeholder 14"/>
          <p:cNvSpPr>
            <a:spLocks noGrp="1"/>
          </p:cNvSpPr>
          <p:nvPr>
            <p:ph type="body" sz="quarter" idx="11"/>
          </p:nvPr>
        </p:nvSpPr>
        <p:spPr/>
        <p:txBody>
          <a:bodyPr/>
          <a:lstStyle/>
          <a:p>
            <a:r>
              <a:rPr lang="fr-FR" smtClean="0"/>
              <a:t>Chow P, et al. J Clin Oncol 2017;35(Suppl):Abstr 4002</a:t>
            </a:r>
            <a:endParaRPr lang="fr-FR"/>
          </a:p>
        </p:txBody>
      </p:sp>
      <p:sp>
        <p:nvSpPr>
          <p:cNvPr id="16" name="AutoShape 9"/>
          <p:cNvSpPr>
            <a:spLocks noChangeArrowheads="1"/>
          </p:cNvSpPr>
          <p:nvPr/>
        </p:nvSpPr>
        <p:spPr bwMode="auto">
          <a:xfrm>
            <a:off x="365124" y="2419013"/>
            <a:ext cx="3319690"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CHC localement avancé sans métastases extra-hépatiques</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Au moins une lésion ≥10 mm</a:t>
            </a:r>
            <a:endParaRPr lang="fr-FR" altLang="zh-CN" sz="1600"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Child-</a:t>
            </a:r>
            <a:r>
              <a:rPr lang="fr-FR" altLang="zh-CN" sz="1600" dirty="0" err="1" smtClean="0">
                <a:solidFill>
                  <a:srgbClr val="FFFFFF"/>
                </a:solidFill>
                <a:ea typeface="SimSun" pitchFamily="2" charset="-122"/>
              </a:rPr>
              <a:t>Pugh</a:t>
            </a:r>
            <a:r>
              <a:rPr lang="fr-FR" altLang="zh-CN" sz="1600" dirty="0" smtClean="0">
                <a:solidFill>
                  <a:srgbClr val="FFFFFF"/>
                </a:solidFill>
                <a:ea typeface="SimSun" pitchFamily="2" charset="-122"/>
              </a:rPr>
              <a:t> A ou B (≤7 points)</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≤2 administrations préalables de thérapies intra-artérielles </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ECOG PS </a:t>
            </a:r>
            <a:r>
              <a:rPr lang="fr-FR" altLang="zh-CN" sz="1600" dirty="0" smtClean="0">
                <a:solidFill>
                  <a:schemeClr val="tx2"/>
                </a:solidFill>
                <a:ea typeface="SimSun" pitchFamily="2" charset="-122"/>
              </a:rPr>
              <a:t>0</a:t>
            </a:r>
            <a:r>
              <a:rPr lang="fr-FR" sz="1600" dirty="0" smtClean="0">
                <a:solidFill>
                  <a:schemeClr val="tx2"/>
                </a:solidFill>
              </a:rPr>
              <a:t>–</a:t>
            </a:r>
            <a:r>
              <a:rPr lang="fr-FR" altLang="zh-CN" sz="1600" dirty="0" smtClean="0">
                <a:solidFill>
                  <a:srgbClr val="FFFFFF"/>
                </a:solidFill>
                <a:ea typeface="SimSun" pitchFamily="2" charset="-122"/>
              </a:rPr>
              <a:t>1</a:t>
            </a:r>
          </a:p>
          <a:p>
            <a:pPr defTabSz="892175" eaLnBrk="0" hangingPunct="0">
              <a:spcAft>
                <a:spcPct val="30000"/>
              </a:spcAft>
            </a:pPr>
            <a:r>
              <a:rPr lang="fr-FR" altLang="zh-CN" sz="1600" dirty="0" smtClean="0">
                <a:solidFill>
                  <a:schemeClr val="tx2"/>
                </a:solidFill>
                <a:ea typeface="SimSun" pitchFamily="2" charset="-122"/>
              </a:rPr>
              <a:t>(n=360)</a:t>
            </a:r>
            <a:endParaRPr lang="fr-FR" altLang="zh-CN" sz="1600" dirty="0">
              <a:solidFill>
                <a:schemeClr val="tx2"/>
              </a:solidFill>
              <a:ea typeface="SimSun" pitchFamily="2" charset="-122"/>
            </a:endParaRPr>
          </a:p>
        </p:txBody>
      </p:sp>
      <p:sp>
        <p:nvSpPr>
          <p:cNvPr id="17" name="Oval 14"/>
          <p:cNvSpPr>
            <a:spLocks noChangeArrowheads="1"/>
          </p:cNvSpPr>
          <p:nvPr/>
        </p:nvSpPr>
        <p:spPr bwMode="auto">
          <a:xfrm>
            <a:off x="3941537" y="350139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endParaRPr lang="fr-FR" altLang="zh-CN" sz="1600" b="1">
              <a:solidFill>
                <a:srgbClr val="043882"/>
              </a:solidFill>
              <a:ea typeface="SimSun" pitchFamily="2" charset="-122"/>
            </a:endParaRPr>
          </a:p>
        </p:txBody>
      </p:sp>
      <p:cxnSp>
        <p:nvCxnSpPr>
          <p:cNvPr id="18" name="AutoShape 15"/>
          <p:cNvCxnSpPr>
            <a:cxnSpLocks noChangeShapeType="1"/>
            <a:stCxn id="17" idx="0"/>
            <a:endCxn id="23" idx="1"/>
          </p:cNvCxnSpPr>
          <p:nvPr/>
        </p:nvCxnSpPr>
        <p:spPr bwMode="auto">
          <a:xfrm rot="5400000" flipH="1" flipV="1">
            <a:off x="4194347" y="2830430"/>
            <a:ext cx="709950"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905426" y="2527123"/>
            <a:ext cx="839589"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err="1" smtClean="0">
                <a:solidFill>
                  <a:srgbClr val="FFFFFF"/>
                </a:solidFill>
                <a:ea typeface="SimSun" pitchFamily="2" charset="-122"/>
              </a:rPr>
              <a:t>Prog</a:t>
            </a:r>
            <a:endParaRPr lang="fr-FR" altLang="zh-CN" sz="1600" b="1" dirty="0">
              <a:solidFill>
                <a:srgbClr val="FFFFFF"/>
              </a:solidFill>
              <a:ea typeface="SimSun" pitchFamily="2" charset="-122"/>
            </a:endParaRPr>
          </a:p>
        </p:txBody>
      </p:sp>
      <p:sp>
        <p:nvSpPr>
          <p:cNvPr id="20" name="Content Placeholder 26"/>
          <p:cNvSpPr txBox="1">
            <a:spLocks/>
          </p:cNvSpPr>
          <p:nvPr/>
        </p:nvSpPr>
        <p:spPr bwMode="auto">
          <a:xfrm>
            <a:off x="4855935" y="3322668"/>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Site</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Thrombose de la veine porte</a:t>
            </a:r>
            <a:endParaRPr lang="fr-FR" sz="1400" dirty="0">
              <a:solidFill>
                <a:srgbClr val="4D4D4D"/>
              </a:solidFill>
              <a:latin typeface="Arial"/>
            </a:endParaRPr>
          </a:p>
        </p:txBody>
      </p:sp>
      <p:cxnSp>
        <p:nvCxnSpPr>
          <p:cNvPr id="21" name="AutoShape 19"/>
          <p:cNvCxnSpPr>
            <a:cxnSpLocks noChangeShapeType="1"/>
            <a:stCxn id="16" idx="3"/>
            <a:endCxn id="17" idx="2"/>
          </p:cNvCxnSpPr>
          <p:nvPr/>
        </p:nvCxnSpPr>
        <p:spPr bwMode="auto">
          <a:xfrm>
            <a:off x="3684814" y="3793492"/>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23" name="AutoShape 8"/>
          <p:cNvSpPr>
            <a:spLocks noChangeArrowheads="1"/>
          </p:cNvSpPr>
          <p:nvPr/>
        </p:nvSpPr>
        <p:spPr bwMode="auto">
          <a:xfrm>
            <a:off x="4865310" y="238107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SIRT avec microsphères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à l’Y90*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(n=182)</a:t>
            </a:r>
            <a:endParaRPr lang="fr-FR" altLang="zh-CN" sz="1600" dirty="0">
              <a:solidFill>
                <a:srgbClr val="FFFFFF"/>
              </a:solidFill>
              <a:ea typeface="SimSun" pitchFamily="2" charset="-122"/>
            </a:endParaRPr>
          </a:p>
        </p:txBody>
      </p:sp>
      <p:cxnSp>
        <p:nvCxnSpPr>
          <p:cNvPr id="24" name="AutoShape 16"/>
          <p:cNvCxnSpPr>
            <a:cxnSpLocks noChangeShapeType="1"/>
            <a:stCxn id="17" idx="4"/>
            <a:endCxn id="27" idx="1"/>
          </p:cNvCxnSpPr>
          <p:nvPr/>
        </p:nvCxnSpPr>
        <p:spPr bwMode="auto">
          <a:xfrm rot="16200000" flipH="1">
            <a:off x="4206036" y="4112890"/>
            <a:ext cx="686573" cy="631975"/>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7905426" y="4507846"/>
            <a:ext cx="806171"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err="1" smtClean="0">
                <a:solidFill>
                  <a:srgbClr val="FFFFFF"/>
                </a:solidFill>
                <a:ea typeface="SimSun" pitchFamily="2" charset="-122"/>
              </a:rPr>
              <a:t>Prog</a:t>
            </a:r>
            <a:endParaRPr lang="fr-FR" altLang="zh-CN" sz="1600" b="1" dirty="0">
              <a:solidFill>
                <a:srgbClr val="FFFFFF"/>
              </a:solidFill>
              <a:ea typeface="SimSun" pitchFamily="2" charset="-122"/>
            </a:endParaRPr>
          </a:p>
        </p:txBody>
      </p:sp>
      <p:cxnSp>
        <p:nvCxnSpPr>
          <p:cNvPr id="26" name="AutoShape 20"/>
          <p:cNvCxnSpPr>
            <a:cxnSpLocks noChangeShapeType="1"/>
            <a:stCxn id="27" idx="3"/>
            <a:endCxn id="25" idx="1"/>
          </p:cNvCxnSpPr>
          <p:nvPr/>
        </p:nvCxnSpPr>
        <p:spPr bwMode="auto">
          <a:xfrm>
            <a:off x="7542220" y="4772165"/>
            <a:ext cx="363206" cy="0"/>
          </a:xfrm>
          <a:prstGeom prst="straightConnector1">
            <a:avLst/>
          </a:prstGeom>
          <a:noFill/>
          <a:ln w="57150">
            <a:solidFill>
              <a:schemeClr val="bg2">
                <a:lumMod val="60000"/>
                <a:lumOff val="40000"/>
              </a:schemeClr>
            </a:solidFill>
            <a:prstDash val="sysDot"/>
            <a:round/>
            <a:headEnd/>
            <a:tailEnd type="triangle" w="med" len="med"/>
          </a:ln>
        </p:spPr>
      </p:cxnSp>
      <p:sp>
        <p:nvSpPr>
          <p:cNvPr id="27" name="AutoShape 12"/>
          <p:cNvSpPr>
            <a:spLocks noChangeArrowheads="1"/>
          </p:cNvSpPr>
          <p:nvPr/>
        </p:nvSpPr>
        <p:spPr bwMode="auto">
          <a:xfrm>
            <a:off x="4865310" y="4361797"/>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err="1" smtClean="0">
                <a:solidFill>
                  <a:srgbClr val="4D4D4D"/>
                </a:solidFill>
                <a:ea typeface="SimSun" pitchFamily="2" charset="-122"/>
              </a:rPr>
              <a:t>Sorafenib</a:t>
            </a:r>
            <a:r>
              <a:rPr lang="fr-FR" altLang="zh-CN" sz="1600" dirty="0" smtClean="0">
                <a:solidFill>
                  <a:srgbClr val="4D4D4D"/>
                </a:solidFill>
                <a:ea typeface="SimSun" pitchFamily="2" charset="-122"/>
              </a:rPr>
              <a:t> 400 mg 2x/j</a:t>
            </a:r>
          </a:p>
          <a:p>
            <a:pPr algn="ctr" defTabSz="892175" eaLnBrk="0" hangingPunct="0"/>
            <a:r>
              <a:rPr lang="fr-FR" altLang="zh-CN" sz="1600" dirty="0" smtClean="0">
                <a:solidFill>
                  <a:srgbClr val="4D4D4D"/>
                </a:solidFill>
                <a:ea typeface="SimSun" pitchFamily="2" charset="-122"/>
              </a:rPr>
              <a:t>(n=178)</a:t>
            </a:r>
            <a:endParaRPr lang="fr-FR" altLang="zh-CN" sz="1600" dirty="0">
              <a:solidFill>
                <a:srgbClr val="4D4D4D"/>
              </a:solidFill>
              <a:ea typeface="SimSun" pitchFamily="2" charset="-122"/>
            </a:endParaRPr>
          </a:p>
        </p:txBody>
      </p:sp>
      <p:cxnSp>
        <p:nvCxnSpPr>
          <p:cNvPr id="29" name="AutoShape 21"/>
          <p:cNvCxnSpPr>
            <a:cxnSpLocks noChangeShapeType="1"/>
            <a:stCxn id="23" idx="3"/>
            <a:endCxn id="19" idx="1"/>
          </p:cNvCxnSpPr>
          <p:nvPr/>
        </p:nvCxnSpPr>
        <p:spPr bwMode="auto">
          <a:xfrm>
            <a:off x="7543800" y="2791442"/>
            <a:ext cx="361626" cy="0"/>
          </a:xfrm>
          <a:prstGeom prst="straightConnector1">
            <a:avLst/>
          </a:prstGeom>
          <a:noFill/>
          <a:ln w="57150">
            <a:solidFill>
              <a:schemeClr val="bg2">
                <a:lumMod val="60000"/>
                <a:lumOff val="40000"/>
              </a:schemeClr>
            </a:solidFill>
            <a:round/>
            <a:headEnd/>
            <a:tailEnd type="triangle" w="med" len="med"/>
          </a:ln>
        </p:spPr>
      </p:cxnSp>
      <p:sp>
        <p:nvSpPr>
          <p:cNvPr id="32" name="Rectangle 9"/>
          <p:cNvSpPr txBox="1">
            <a:spLocks noChangeArrowheads="1"/>
          </p:cNvSpPr>
          <p:nvPr/>
        </p:nvSpPr>
        <p:spPr bwMode="auto">
          <a:xfrm>
            <a:off x="365124" y="5380063"/>
            <a:ext cx="4130676" cy="69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SG</a:t>
            </a:r>
          </a:p>
          <a:p>
            <a:pPr marL="0" indent="0">
              <a:buFontTx/>
              <a:buNone/>
            </a:pPr>
            <a:endParaRPr lang="fr-FR" kern="0" dirty="0"/>
          </a:p>
        </p:txBody>
      </p:sp>
      <p:sp>
        <p:nvSpPr>
          <p:cNvPr id="33" name="Content Placeholder 26"/>
          <p:cNvSpPr txBox="1">
            <a:spLocks/>
          </p:cNvSpPr>
          <p:nvPr/>
        </p:nvSpPr>
        <p:spPr>
          <a:xfrm>
            <a:off x="4648200" y="5380063"/>
            <a:ext cx="4130675" cy="67586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Réponse tumorale, TCM, SSP, délai jusqu’à progression</a:t>
            </a:r>
            <a:endParaRPr lang="fr-FR" kern="0" dirty="0"/>
          </a:p>
        </p:txBody>
      </p:sp>
    </p:spTree>
    <p:custDataLst>
      <p:tags r:id="rId1"/>
    </p:custDataLst>
    <p:extLst>
      <p:ext uri="{BB962C8B-B14F-4D97-AF65-F5344CB8AC3E}">
        <p14:creationId xmlns:p14="http://schemas.microsoft.com/office/powerpoint/2010/main" val="1526010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 name="Table 191"/>
          <p:cNvGraphicFramePr>
            <a:graphicFrameLocks noGrp="1"/>
          </p:cNvGraphicFramePr>
          <p:nvPr>
            <p:extLst>
              <p:ext uri="{D42A27DB-BD31-4B8C-83A1-F6EECF244321}">
                <p14:modId xmlns:p14="http://schemas.microsoft.com/office/powerpoint/2010/main" val="3647523566"/>
              </p:ext>
            </p:extLst>
          </p:nvPr>
        </p:nvGraphicFramePr>
        <p:xfrm>
          <a:off x="6334167" y="2500408"/>
          <a:ext cx="2505033" cy="822960"/>
        </p:xfrm>
        <a:graphic>
          <a:graphicData uri="http://schemas.openxmlformats.org/drawingml/2006/table">
            <a:tbl>
              <a:tblPr firstRow="1" bandRow="1">
                <a:tableStyleId>{69012ECD-51FC-41F1-AA8D-1B2483CD663E}</a:tableStyleId>
              </a:tblPr>
              <a:tblGrid>
                <a:gridCol w="711859"/>
                <a:gridCol w="1335974"/>
                <a:gridCol w="457200"/>
              </a:tblGrid>
              <a:tr h="0">
                <a:tc>
                  <a:txBody>
                    <a:bodyPr/>
                    <a:lstStyle/>
                    <a:p>
                      <a:endParaRPr lang="en-GB" sz="900" noProof="0" dirty="0">
                        <a:solidFill>
                          <a:schemeClr val="tx1"/>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smtClean="0">
                          <a:solidFill>
                            <a:schemeClr val="tx1"/>
                          </a:solidFill>
                          <a:latin typeface="+mn-lt"/>
                        </a:rPr>
                        <a:t>SG </a:t>
                      </a:r>
                      <a:r>
                        <a:rPr lang="en-GB" sz="900" noProof="0" dirty="0" err="1" smtClean="0">
                          <a:solidFill>
                            <a:schemeClr val="tx1"/>
                          </a:solidFill>
                          <a:latin typeface="+mn-lt"/>
                        </a:rPr>
                        <a:t>médiane</a:t>
                      </a:r>
                      <a:r>
                        <a:rPr lang="en-GB" sz="900" noProof="0" dirty="0" smtClean="0">
                          <a:solidFill>
                            <a:schemeClr val="tx1"/>
                          </a:solidFill>
                          <a:latin typeface="+mn-lt"/>
                        </a:rPr>
                        <a:t>, </a:t>
                      </a:r>
                      <a:br>
                        <a:rPr lang="en-GB" sz="900" noProof="0" dirty="0" smtClean="0">
                          <a:solidFill>
                            <a:schemeClr val="tx1"/>
                          </a:solidFill>
                          <a:latin typeface="+mn-lt"/>
                        </a:rPr>
                      </a:br>
                      <a:r>
                        <a:rPr lang="en-GB" sz="900" noProof="0" dirty="0" err="1" smtClean="0">
                          <a:solidFill>
                            <a:schemeClr val="tx1"/>
                          </a:solidFill>
                          <a:latin typeface="+mn-lt"/>
                        </a:rPr>
                        <a:t>mois</a:t>
                      </a:r>
                      <a:r>
                        <a:rPr lang="en-GB" sz="900" noProof="0" dirty="0" smtClean="0">
                          <a:solidFill>
                            <a:schemeClr val="tx1"/>
                          </a:solidFill>
                          <a:latin typeface="+mn-lt"/>
                        </a:rPr>
                        <a:t> (IC95%)</a:t>
                      </a:r>
                      <a:endParaRPr lang="en-GB" sz="900" noProof="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err="1" smtClean="0">
                          <a:solidFill>
                            <a:schemeClr val="tx1"/>
                          </a:solidFill>
                          <a:latin typeface="+mn-lt"/>
                        </a:rPr>
                        <a:t>Evts</a:t>
                      </a:r>
                      <a:endParaRPr lang="en-GB" sz="900" noProof="0" dirty="0">
                        <a:solidFill>
                          <a:schemeClr val="tx1"/>
                        </a:solidFill>
                        <a:latin typeface="+mn-lt"/>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GB" sz="900" noProof="0" dirty="0" smtClean="0">
                          <a:solidFill>
                            <a:schemeClr val="tx1"/>
                          </a:solidFill>
                          <a:latin typeface="+mn-lt"/>
                        </a:rPr>
                        <a:t>SIRT</a:t>
                      </a:r>
                      <a:endParaRPr lang="en-GB" sz="900" noProof="0" dirty="0">
                        <a:solidFill>
                          <a:schemeClr val="tx1"/>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900" noProof="0" dirty="0" smtClean="0">
                          <a:solidFill>
                            <a:schemeClr val="tx1"/>
                          </a:solidFill>
                          <a:latin typeface="+mn-lt"/>
                        </a:rPr>
                        <a:t>11,27 (9,17 –</a:t>
                      </a:r>
                      <a:r>
                        <a:rPr lang="en-GB" sz="900" baseline="0" noProof="0" dirty="0" smtClean="0">
                          <a:solidFill>
                            <a:schemeClr val="tx1"/>
                          </a:solidFill>
                          <a:latin typeface="+mn-lt"/>
                        </a:rPr>
                        <a:t> </a:t>
                      </a:r>
                      <a:r>
                        <a:rPr lang="en-GB" sz="900" noProof="0" dirty="0" smtClean="0">
                          <a:solidFill>
                            <a:schemeClr val="tx1"/>
                          </a:solidFill>
                          <a:latin typeface="+mn-lt"/>
                        </a:rPr>
                        <a:t>13,57)</a:t>
                      </a:r>
                      <a:endParaRPr lang="en-GB" sz="900" noProof="0" dirty="0">
                        <a:solidFill>
                          <a:schemeClr val="tx1"/>
                        </a:solidFill>
                        <a:latin typeface="+mn-lt"/>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900" noProof="0" dirty="0" smtClean="0">
                          <a:solidFill>
                            <a:schemeClr val="tx1"/>
                          </a:solidFill>
                          <a:latin typeface="+mn-lt"/>
                        </a:rPr>
                        <a:t> 94</a:t>
                      </a:r>
                      <a:endParaRPr lang="en-GB" sz="900" noProof="0" dirty="0">
                        <a:solidFill>
                          <a:schemeClr val="tx1"/>
                        </a:solidFill>
                        <a:latin typeface="+mn-lt"/>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en-GB" sz="900" noProof="0" dirty="0" smtClean="0">
                          <a:solidFill>
                            <a:schemeClr val="tx1"/>
                          </a:solidFill>
                          <a:latin typeface="+mn-lt"/>
                        </a:rPr>
                        <a:t>Sorafenib</a:t>
                      </a:r>
                      <a:endParaRPr lang="en-GB" sz="900" noProof="0" dirty="0">
                        <a:solidFill>
                          <a:schemeClr val="tx1"/>
                        </a:solidFill>
                        <a:latin typeface="+mn-lt"/>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smtClean="0">
                          <a:solidFill>
                            <a:schemeClr val="tx1"/>
                          </a:solidFill>
                          <a:latin typeface="+mn-lt"/>
                        </a:rPr>
                        <a:t>10,41</a:t>
                      </a:r>
                      <a:r>
                        <a:rPr lang="en-GB" sz="900" baseline="0" noProof="0" dirty="0" smtClean="0">
                          <a:solidFill>
                            <a:schemeClr val="tx1"/>
                          </a:solidFill>
                          <a:latin typeface="+mn-lt"/>
                        </a:rPr>
                        <a:t> (8,57 – 13,83)</a:t>
                      </a:r>
                      <a:endParaRPr lang="en-GB" sz="900" noProof="0" dirty="0">
                        <a:solidFill>
                          <a:schemeClr val="tx1"/>
                        </a:solidFill>
                        <a:latin typeface="+mn-lt"/>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smtClean="0">
                          <a:solidFill>
                            <a:schemeClr val="tx1"/>
                          </a:solidFill>
                          <a:latin typeface="+mn-lt"/>
                        </a:rPr>
                        <a:t>124</a:t>
                      </a:r>
                      <a:endParaRPr lang="en-GB" sz="900" noProof="0" dirty="0">
                        <a:solidFill>
                          <a:schemeClr val="tx1"/>
                        </a:solidFill>
                        <a:latin typeface="+mn-lt"/>
                      </a:endParaRP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122" name="Rectangle 2"/>
          <p:cNvSpPr>
            <a:spLocks noGrp="1" noChangeArrowheads="1"/>
          </p:cNvSpPr>
          <p:nvPr>
            <p:ph type="title"/>
          </p:nvPr>
        </p:nvSpPr>
        <p:spPr/>
        <p:txBody>
          <a:bodyPr/>
          <a:lstStyle/>
          <a:p>
            <a:r>
              <a:rPr lang="fr-FR" sz="1800" dirty="0" smtClean="0"/>
              <a:t>4002: Etude de phase III multicentrique en ouvert randomisée contrôlée de radiothérapie interne sélective (SIRT) versus </a:t>
            </a:r>
            <a:r>
              <a:rPr lang="fr-FR" sz="1800" dirty="0" err="1" smtClean="0"/>
              <a:t>sorafenib</a:t>
            </a:r>
            <a:r>
              <a:rPr lang="fr-FR" sz="1800" dirty="0" smtClean="0"/>
              <a:t> dans le carcinome hépatocellulaire localement avancé: l’étude </a:t>
            </a:r>
            <a:r>
              <a:rPr lang="fr-FR" sz="1800" dirty="0" err="1" smtClean="0"/>
              <a:t>SIRveNIB</a:t>
            </a:r>
            <a:r>
              <a:rPr lang="fr-FR" sz="1800" dirty="0" smtClean="0"/>
              <a:t> – Chow P, et al</a:t>
            </a:r>
            <a:endParaRPr lang="fr-FR" sz="1800" dirty="0"/>
          </a:p>
        </p:txBody>
      </p:sp>
      <p:sp>
        <p:nvSpPr>
          <p:cNvPr id="15" name="Text Placeholder 14"/>
          <p:cNvSpPr>
            <a:spLocks noGrp="1"/>
          </p:cNvSpPr>
          <p:nvPr>
            <p:ph type="body" sz="quarter" idx="11"/>
          </p:nvPr>
        </p:nvSpPr>
        <p:spPr/>
        <p:txBody>
          <a:bodyPr/>
          <a:lstStyle/>
          <a:p>
            <a:r>
              <a:rPr lang="fr-FR" smtClean="0"/>
              <a:t>Chow P, et al. J Clin Oncol 2017;35(Suppl):Abstr 4002</a:t>
            </a:r>
            <a:endParaRPr lang="fr-FR"/>
          </a:p>
        </p:txBody>
      </p:sp>
      <p:sp>
        <p:nvSpPr>
          <p:cNvPr id="11" name="Content Placeholder 2"/>
          <p:cNvSpPr>
            <a:spLocks noGrp="1"/>
          </p:cNvSpPr>
          <p:nvPr>
            <p:ph idx="1"/>
          </p:nvPr>
        </p:nvSpPr>
        <p:spPr>
          <a:xfrm>
            <a:off x="365124" y="1254035"/>
            <a:ext cx="8413751" cy="498565"/>
          </a:xfrm>
        </p:spPr>
        <p:txBody>
          <a:bodyPr/>
          <a:lstStyle/>
          <a:p>
            <a:pPr marL="0" indent="0">
              <a:buNone/>
            </a:pPr>
            <a:r>
              <a:rPr lang="fr-FR" b="1" smtClean="0"/>
              <a:t>Résultats</a:t>
            </a:r>
            <a:endParaRPr lang="fr-FR" b="1"/>
          </a:p>
        </p:txBody>
      </p:sp>
      <p:graphicFrame>
        <p:nvGraphicFramePr>
          <p:cNvPr id="5" name="Table 4"/>
          <p:cNvGraphicFramePr>
            <a:graphicFrameLocks noGrp="1"/>
          </p:cNvGraphicFramePr>
          <p:nvPr>
            <p:extLst>
              <p:ext uri="{D42A27DB-BD31-4B8C-83A1-F6EECF244321}">
                <p14:modId xmlns:p14="http://schemas.microsoft.com/office/powerpoint/2010/main" val="3065316323"/>
              </p:ext>
            </p:extLst>
          </p:nvPr>
        </p:nvGraphicFramePr>
        <p:xfrm>
          <a:off x="1940485" y="2500408"/>
          <a:ext cx="2505033" cy="822960"/>
        </p:xfrm>
        <a:graphic>
          <a:graphicData uri="http://schemas.openxmlformats.org/drawingml/2006/table">
            <a:tbl>
              <a:tblPr firstRow="1" bandRow="1">
                <a:tableStyleId>{69012ECD-51FC-41F1-AA8D-1B2483CD663E}</a:tableStyleId>
              </a:tblPr>
              <a:tblGrid>
                <a:gridCol w="711859"/>
                <a:gridCol w="1301589"/>
                <a:gridCol w="491585"/>
              </a:tblGrid>
              <a:tr h="0">
                <a:tc>
                  <a:txBody>
                    <a:bodyPr/>
                    <a:lstStyle/>
                    <a:p>
                      <a:endParaRPr lang="en-GB" sz="900" noProof="0" dirty="0">
                        <a:solidFill>
                          <a:schemeClr val="tx1"/>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smtClean="0">
                          <a:solidFill>
                            <a:schemeClr val="tx1"/>
                          </a:solidFill>
                          <a:latin typeface="+mn-lt"/>
                        </a:rPr>
                        <a:t>SG </a:t>
                      </a:r>
                      <a:r>
                        <a:rPr lang="en-GB" sz="900" noProof="0" dirty="0" err="1" smtClean="0">
                          <a:solidFill>
                            <a:schemeClr val="tx1"/>
                          </a:solidFill>
                          <a:latin typeface="+mn-lt"/>
                        </a:rPr>
                        <a:t>médiane</a:t>
                      </a:r>
                      <a:r>
                        <a:rPr lang="en-GB" sz="900" noProof="0" dirty="0" smtClean="0">
                          <a:solidFill>
                            <a:schemeClr val="tx1"/>
                          </a:solidFill>
                          <a:latin typeface="+mn-lt"/>
                        </a:rPr>
                        <a:t>, </a:t>
                      </a:r>
                      <a:br>
                        <a:rPr lang="en-GB" sz="900" noProof="0" dirty="0" smtClean="0">
                          <a:solidFill>
                            <a:schemeClr val="tx1"/>
                          </a:solidFill>
                          <a:latin typeface="+mn-lt"/>
                        </a:rPr>
                      </a:br>
                      <a:r>
                        <a:rPr lang="en-GB" sz="900" noProof="0" dirty="0" err="1" smtClean="0">
                          <a:solidFill>
                            <a:schemeClr val="tx1"/>
                          </a:solidFill>
                          <a:latin typeface="+mn-lt"/>
                        </a:rPr>
                        <a:t>mois</a:t>
                      </a:r>
                      <a:r>
                        <a:rPr lang="en-GB" sz="900" noProof="0" dirty="0" smtClean="0">
                          <a:solidFill>
                            <a:schemeClr val="tx1"/>
                          </a:solidFill>
                          <a:latin typeface="+mn-lt"/>
                        </a:rPr>
                        <a:t> (IC95%)</a:t>
                      </a:r>
                      <a:endParaRPr lang="en-GB" sz="900" noProof="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err="1" smtClean="0">
                          <a:solidFill>
                            <a:schemeClr val="tx1"/>
                          </a:solidFill>
                          <a:latin typeface="+mn-lt"/>
                        </a:rPr>
                        <a:t>Evts</a:t>
                      </a:r>
                      <a:endParaRPr lang="en-GB" sz="900" noProof="0" dirty="0">
                        <a:solidFill>
                          <a:schemeClr val="tx1"/>
                        </a:solidFill>
                        <a:latin typeface="+mn-lt"/>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GB" sz="900" noProof="0" dirty="0" smtClean="0">
                          <a:solidFill>
                            <a:schemeClr val="tx1"/>
                          </a:solidFill>
                          <a:latin typeface="+mn-lt"/>
                        </a:rPr>
                        <a:t>SIRT</a:t>
                      </a:r>
                      <a:endParaRPr lang="en-GB" sz="900" noProof="0" dirty="0">
                        <a:solidFill>
                          <a:schemeClr val="tx1"/>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900" noProof="0" dirty="0" smtClean="0">
                          <a:solidFill>
                            <a:schemeClr val="tx1"/>
                          </a:solidFill>
                          <a:latin typeface="+mn-lt"/>
                        </a:rPr>
                        <a:t>8,84 (7,52 –</a:t>
                      </a:r>
                      <a:r>
                        <a:rPr lang="en-GB" sz="900" baseline="0" noProof="0" dirty="0" smtClean="0">
                          <a:solidFill>
                            <a:schemeClr val="tx1"/>
                          </a:solidFill>
                          <a:latin typeface="+mn-lt"/>
                        </a:rPr>
                        <a:t> </a:t>
                      </a:r>
                      <a:r>
                        <a:rPr lang="en-GB" sz="900" noProof="0" dirty="0" smtClean="0">
                          <a:solidFill>
                            <a:schemeClr val="tx1"/>
                          </a:solidFill>
                          <a:latin typeface="+mn-lt"/>
                        </a:rPr>
                        <a:t>10,84)</a:t>
                      </a:r>
                      <a:endParaRPr lang="en-GB" sz="900" noProof="0" dirty="0">
                        <a:solidFill>
                          <a:schemeClr val="tx1"/>
                        </a:solidFill>
                        <a:latin typeface="+mn-lt"/>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900" noProof="0" dirty="0" smtClean="0">
                          <a:solidFill>
                            <a:schemeClr val="tx1"/>
                          </a:solidFill>
                          <a:latin typeface="+mn-lt"/>
                        </a:rPr>
                        <a:t>135</a:t>
                      </a:r>
                      <a:endParaRPr lang="en-GB" sz="900" noProof="0" dirty="0">
                        <a:solidFill>
                          <a:schemeClr val="tx1"/>
                        </a:solidFill>
                        <a:latin typeface="+mn-lt"/>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en-GB" sz="900" noProof="0" dirty="0" smtClean="0">
                          <a:solidFill>
                            <a:schemeClr val="tx1"/>
                          </a:solidFill>
                          <a:latin typeface="+mn-lt"/>
                        </a:rPr>
                        <a:t>Sorafenib</a:t>
                      </a:r>
                      <a:endParaRPr lang="en-GB" sz="900" noProof="0" dirty="0">
                        <a:solidFill>
                          <a:schemeClr val="tx1"/>
                        </a:solidFill>
                        <a:latin typeface="+mn-lt"/>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smtClean="0">
                          <a:solidFill>
                            <a:schemeClr val="tx1"/>
                          </a:solidFill>
                          <a:latin typeface="+mn-lt"/>
                        </a:rPr>
                        <a:t>10,02</a:t>
                      </a:r>
                      <a:r>
                        <a:rPr lang="en-GB" sz="900" baseline="0" noProof="0" dirty="0" smtClean="0">
                          <a:solidFill>
                            <a:schemeClr val="tx1"/>
                          </a:solidFill>
                          <a:latin typeface="+mn-lt"/>
                        </a:rPr>
                        <a:t> (8,57 – 13,80)</a:t>
                      </a:r>
                      <a:endParaRPr lang="en-GB" sz="900" noProof="0" dirty="0">
                        <a:solidFill>
                          <a:schemeClr val="tx1"/>
                        </a:solidFill>
                        <a:latin typeface="+mn-lt"/>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smtClean="0">
                          <a:solidFill>
                            <a:schemeClr val="tx1"/>
                          </a:solidFill>
                          <a:latin typeface="+mn-lt"/>
                        </a:rPr>
                        <a:t>131</a:t>
                      </a:r>
                      <a:endParaRPr lang="en-GB" sz="900" noProof="0" dirty="0">
                        <a:solidFill>
                          <a:schemeClr val="tx1"/>
                        </a:solidFill>
                        <a:latin typeface="+mn-lt"/>
                      </a:endParaRP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078" name="Group 3077"/>
          <p:cNvGrpSpPr/>
          <p:nvPr/>
        </p:nvGrpSpPr>
        <p:grpSpPr>
          <a:xfrm>
            <a:off x="243714" y="2079180"/>
            <a:ext cx="4216765" cy="3457267"/>
            <a:chOff x="243714" y="2231580"/>
            <a:chExt cx="4216765" cy="3457267"/>
          </a:xfrm>
        </p:grpSpPr>
        <p:sp>
          <p:nvSpPr>
            <p:cNvPr id="31" name="Freeform 30"/>
            <p:cNvSpPr>
              <a:spLocks/>
            </p:cNvSpPr>
            <p:nvPr/>
          </p:nvSpPr>
          <p:spPr bwMode="auto">
            <a:xfrm>
              <a:off x="857881" y="2817669"/>
              <a:ext cx="3602598" cy="204023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2" name="Line 6"/>
            <p:cNvSpPr>
              <a:spLocks noChangeShapeType="1"/>
            </p:cNvSpPr>
            <p:nvPr/>
          </p:nvSpPr>
          <p:spPr bwMode="auto">
            <a:xfrm>
              <a:off x="773881" y="2817668"/>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3" name="Line 7"/>
            <p:cNvSpPr>
              <a:spLocks noChangeShapeType="1"/>
            </p:cNvSpPr>
            <p:nvPr/>
          </p:nvSpPr>
          <p:spPr bwMode="auto">
            <a:xfrm>
              <a:off x="773881" y="3204584"/>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4" name="Line 8"/>
            <p:cNvSpPr>
              <a:spLocks noChangeShapeType="1"/>
            </p:cNvSpPr>
            <p:nvPr/>
          </p:nvSpPr>
          <p:spPr bwMode="auto">
            <a:xfrm>
              <a:off x="773881" y="3583023"/>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5" name="Line 9"/>
            <p:cNvSpPr>
              <a:spLocks noChangeShapeType="1"/>
            </p:cNvSpPr>
            <p:nvPr/>
          </p:nvSpPr>
          <p:spPr bwMode="auto">
            <a:xfrm>
              <a:off x="773881" y="3974178"/>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6" name="Line 10"/>
            <p:cNvSpPr>
              <a:spLocks noChangeShapeType="1"/>
            </p:cNvSpPr>
            <p:nvPr/>
          </p:nvSpPr>
          <p:spPr bwMode="auto">
            <a:xfrm>
              <a:off x="773881" y="4356856"/>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7" name="Line 11"/>
            <p:cNvSpPr>
              <a:spLocks noChangeShapeType="1"/>
            </p:cNvSpPr>
            <p:nvPr/>
          </p:nvSpPr>
          <p:spPr bwMode="auto">
            <a:xfrm>
              <a:off x="773881" y="4743773"/>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8" name="Line 12"/>
            <p:cNvSpPr>
              <a:spLocks noChangeShapeType="1"/>
            </p:cNvSpPr>
            <p:nvPr/>
          </p:nvSpPr>
          <p:spPr bwMode="auto">
            <a:xfrm>
              <a:off x="2530501"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9" name="Line 13"/>
            <p:cNvSpPr>
              <a:spLocks noChangeShapeType="1"/>
            </p:cNvSpPr>
            <p:nvPr/>
          </p:nvSpPr>
          <p:spPr bwMode="auto">
            <a:xfrm>
              <a:off x="2009361"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1" name="Line 17"/>
            <p:cNvSpPr>
              <a:spLocks noChangeShapeType="1"/>
            </p:cNvSpPr>
            <p:nvPr/>
          </p:nvSpPr>
          <p:spPr bwMode="auto">
            <a:xfrm>
              <a:off x="4091164"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2" name="Line 19"/>
            <p:cNvSpPr>
              <a:spLocks noChangeShapeType="1"/>
            </p:cNvSpPr>
            <p:nvPr/>
          </p:nvSpPr>
          <p:spPr bwMode="auto">
            <a:xfrm>
              <a:off x="1478849"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3" name="Line 21"/>
            <p:cNvSpPr>
              <a:spLocks noChangeShapeType="1"/>
            </p:cNvSpPr>
            <p:nvPr/>
          </p:nvSpPr>
          <p:spPr bwMode="auto">
            <a:xfrm>
              <a:off x="961807"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16" name="TextBox 15"/>
            <p:cNvSpPr txBox="1"/>
            <p:nvPr/>
          </p:nvSpPr>
          <p:spPr>
            <a:xfrm rot="16200000">
              <a:off x="-88047" y="3728406"/>
              <a:ext cx="916105" cy="230832"/>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Survie globale</a:t>
              </a:r>
              <a:endParaRPr lang="fr-FR" sz="900" dirty="0">
                <a:latin typeface="Arial" panose="020B0604020202020204" pitchFamily="34" charset="0"/>
                <a:cs typeface="Arial" panose="020B0604020202020204" pitchFamily="34" charset="0"/>
              </a:endParaRPr>
            </a:p>
          </p:txBody>
        </p:sp>
        <p:sp>
          <p:nvSpPr>
            <p:cNvPr id="17" name="TextBox 16"/>
            <p:cNvSpPr txBox="1"/>
            <p:nvPr/>
          </p:nvSpPr>
          <p:spPr>
            <a:xfrm>
              <a:off x="2620354" y="5057501"/>
              <a:ext cx="428347" cy="230832"/>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Mois</a:t>
              </a:r>
              <a:endParaRPr lang="fr-FR" sz="900" dirty="0">
                <a:latin typeface="Arial" panose="020B0604020202020204" pitchFamily="34" charset="0"/>
                <a:cs typeface="Arial" panose="020B0604020202020204" pitchFamily="34" charset="0"/>
              </a:endParaRPr>
            </a:p>
          </p:txBody>
        </p:sp>
        <p:sp>
          <p:nvSpPr>
            <p:cNvPr id="18" name="TextBox 17"/>
            <p:cNvSpPr txBox="1"/>
            <p:nvPr/>
          </p:nvSpPr>
          <p:spPr>
            <a:xfrm>
              <a:off x="429506" y="2700067"/>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1,0</a:t>
              </a:r>
              <a:endParaRPr lang="fr-FR" sz="900" dirty="0">
                <a:latin typeface="Arial" panose="020B0604020202020204" pitchFamily="34" charset="0"/>
                <a:cs typeface="Arial" panose="020B0604020202020204" pitchFamily="34" charset="0"/>
              </a:endParaRPr>
            </a:p>
          </p:txBody>
        </p:sp>
        <p:sp>
          <p:nvSpPr>
            <p:cNvPr id="19" name="TextBox 18"/>
            <p:cNvSpPr txBox="1"/>
            <p:nvPr/>
          </p:nvSpPr>
          <p:spPr>
            <a:xfrm>
              <a:off x="429509" y="3088508"/>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0,8</a:t>
              </a:r>
              <a:endParaRPr lang="fr-FR" sz="900" dirty="0">
                <a:latin typeface="Arial" panose="020B0604020202020204" pitchFamily="34" charset="0"/>
                <a:cs typeface="Arial" panose="020B0604020202020204" pitchFamily="34" charset="0"/>
              </a:endParaRPr>
            </a:p>
          </p:txBody>
        </p:sp>
        <p:sp>
          <p:nvSpPr>
            <p:cNvPr id="20" name="TextBox 19"/>
            <p:cNvSpPr txBox="1"/>
            <p:nvPr/>
          </p:nvSpPr>
          <p:spPr>
            <a:xfrm>
              <a:off x="429509" y="3466765"/>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0,6</a:t>
              </a:r>
              <a:endParaRPr lang="fr-FR" sz="900" dirty="0">
                <a:latin typeface="Arial" panose="020B0604020202020204" pitchFamily="34" charset="0"/>
                <a:cs typeface="Arial" panose="020B0604020202020204" pitchFamily="34" charset="0"/>
              </a:endParaRPr>
            </a:p>
          </p:txBody>
        </p:sp>
        <p:sp>
          <p:nvSpPr>
            <p:cNvPr id="21" name="TextBox 20"/>
            <p:cNvSpPr txBox="1"/>
            <p:nvPr/>
          </p:nvSpPr>
          <p:spPr>
            <a:xfrm>
              <a:off x="429509" y="3857740"/>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0,4</a:t>
              </a:r>
              <a:endParaRPr lang="fr-FR" sz="900" dirty="0">
                <a:latin typeface="Arial" panose="020B0604020202020204" pitchFamily="34" charset="0"/>
                <a:cs typeface="Arial" panose="020B0604020202020204" pitchFamily="34" charset="0"/>
              </a:endParaRPr>
            </a:p>
          </p:txBody>
        </p:sp>
        <p:sp>
          <p:nvSpPr>
            <p:cNvPr id="22" name="TextBox 21"/>
            <p:cNvSpPr txBox="1"/>
            <p:nvPr/>
          </p:nvSpPr>
          <p:spPr>
            <a:xfrm>
              <a:off x="429509" y="4240235"/>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0,2</a:t>
              </a:r>
              <a:endParaRPr lang="fr-FR" sz="900" dirty="0">
                <a:latin typeface="Arial" panose="020B0604020202020204" pitchFamily="34" charset="0"/>
                <a:cs typeface="Arial" panose="020B0604020202020204" pitchFamily="34" charset="0"/>
              </a:endParaRPr>
            </a:p>
          </p:txBody>
        </p:sp>
        <p:sp>
          <p:nvSpPr>
            <p:cNvPr id="23" name="TextBox 22"/>
            <p:cNvSpPr txBox="1"/>
            <p:nvPr/>
          </p:nvSpPr>
          <p:spPr>
            <a:xfrm>
              <a:off x="429512" y="4626970"/>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0,0</a:t>
              </a:r>
              <a:endParaRPr lang="fr-FR" sz="900" dirty="0">
                <a:latin typeface="Arial" panose="020B0604020202020204" pitchFamily="34" charset="0"/>
                <a:cs typeface="Arial" panose="020B0604020202020204" pitchFamily="34" charset="0"/>
              </a:endParaRPr>
            </a:p>
          </p:txBody>
        </p:sp>
        <p:sp>
          <p:nvSpPr>
            <p:cNvPr id="24" name="TextBox 23"/>
            <p:cNvSpPr txBox="1"/>
            <p:nvPr/>
          </p:nvSpPr>
          <p:spPr>
            <a:xfrm>
              <a:off x="777878" y="4904017"/>
              <a:ext cx="37702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0</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182</a:t>
              </a:r>
            </a:p>
            <a:p>
              <a:pPr algn="ctr"/>
              <a:r>
                <a:rPr lang="fr-FR" sz="900" smtClean="0">
                  <a:latin typeface="Arial" panose="020B0604020202020204" pitchFamily="34" charset="0"/>
                  <a:cs typeface="Arial" panose="020B0604020202020204" pitchFamily="34" charset="0"/>
                </a:rPr>
                <a:t>178</a:t>
              </a:r>
              <a:endParaRPr lang="fr-FR" sz="900">
                <a:latin typeface="Arial" panose="020B0604020202020204" pitchFamily="34" charset="0"/>
                <a:cs typeface="Arial" panose="020B0604020202020204" pitchFamily="34" charset="0"/>
              </a:endParaRPr>
            </a:p>
          </p:txBody>
        </p:sp>
        <p:sp>
          <p:nvSpPr>
            <p:cNvPr id="25" name="TextBox 24"/>
            <p:cNvSpPr txBox="1"/>
            <p:nvPr/>
          </p:nvSpPr>
          <p:spPr>
            <a:xfrm>
              <a:off x="1292071" y="4904017"/>
              <a:ext cx="37702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6</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110</a:t>
              </a:r>
            </a:p>
            <a:p>
              <a:pPr algn="ctr"/>
              <a:r>
                <a:rPr lang="fr-FR" sz="900" smtClean="0">
                  <a:latin typeface="Arial" panose="020B0604020202020204" pitchFamily="34" charset="0"/>
                  <a:cs typeface="Arial" panose="020B0604020202020204" pitchFamily="34" charset="0"/>
                </a:rPr>
                <a:t>110</a:t>
              </a:r>
              <a:endParaRPr lang="fr-FR" sz="900">
                <a:latin typeface="Arial" panose="020B0604020202020204" pitchFamily="34" charset="0"/>
                <a:cs typeface="Arial" panose="020B0604020202020204" pitchFamily="34" charset="0"/>
              </a:endParaRPr>
            </a:p>
          </p:txBody>
        </p:sp>
        <p:sp>
          <p:nvSpPr>
            <p:cNvPr id="26" name="TextBox 25"/>
            <p:cNvSpPr txBox="1"/>
            <p:nvPr/>
          </p:nvSpPr>
          <p:spPr>
            <a:xfrm>
              <a:off x="2128271" y="4904017"/>
              <a:ext cx="184730" cy="276999"/>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sp>
          <p:nvSpPr>
            <p:cNvPr id="27" name="TextBox 26"/>
            <p:cNvSpPr txBox="1"/>
            <p:nvPr/>
          </p:nvSpPr>
          <p:spPr>
            <a:xfrm>
              <a:off x="1849383" y="4904017"/>
              <a:ext cx="31290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12</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55</a:t>
              </a:r>
            </a:p>
            <a:p>
              <a:pPr algn="ctr"/>
              <a:r>
                <a:rPr lang="fr-FR" sz="900" smtClean="0">
                  <a:latin typeface="Arial" panose="020B0604020202020204" pitchFamily="34" charset="0"/>
                  <a:cs typeface="Arial" panose="020B0604020202020204" pitchFamily="34" charset="0"/>
                </a:rPr>
                <a:t>68</a:t>
              </a:r>
              <a:endParaRPr lang="fr-FR" sz="900">
                <a:latin typeface="Arial" panose="020B0604020202020204" pitchFamily="34" charset="0"/>
                <a:cs typeface="Arial" panose="020B0604020202020204" pitchFamily="34" charset="0"/>
              </a:endParaRPr>
            </a:p>
          </p:txBody>
        </p:sp>
        <p:sp>
          <p:nvSpPr>
            <p:cNvPr id="28" name="TextBox 27"/>
            <p:cNvSpPr txBox="1"/>
            <p:nvPr/>
          </p:nvSpPr>
          <p:spPr>
            <a:xfrm>
              <a:off x="2379466" y="4904017"/>
              <a:ext cx="31290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18</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33</a:t>
              </a:r>
            </a:p>
            <a:p>
              <a:pPr algn="ctr"/>
              <a:r>
                <a:rPr lang="fr-FR" sz="900" smtClean="0">
                  <a:latin typeface="Arial" panose="020B0604020202020204" pitchFamily="34" charset="0"/>
                  <a:cs typeface="Arial" panose="020B0604020202020204" pitchFamily="34" charset="0"/>
                </a:rPr>
                <a:t>39</a:t>
              </a:r>
              <a:endParaRPr lang="fr-FR" sz="900">
                <a:latin typeface="Arial" panose="020B0604020202020204" pitchFamily="34" charset="0"/>
                <a:cs typeface="Arial" panose="020B0604020202020204" pitchFamily="34" charset="0"/>
              </a:endParaRPr>
            </a:p>
          </p:txBody>
        </p:sp>
        <p:grpSp>
          <p:nvGrpSpPr>
            <p:cNvPr id="2" name="Group 1"/>
            <p:cNvGrpSpPr/>
            <p:nvPr/>
          </p:nvGrpSpPr>
          <p:grpSpPr>
            <a:xfrm>
              <a:off x="2892762" y="4858235"/>
              <a:ext cx="312906" cy="830612"/>
              <a:chOff x="2892762" y="4858235"/>
              <a:chExt cx="312906" cy="830612"/>
            </a:xfrm>
          </p:grpSpPr>
          <p:sp>
            <p:nvSpPr>
              <p:cNvPr id="40" name="Line 14"/>
              <p:cNvSpPr>
                <a:spLocks noChangeShapeType="1"/>
              </p:cNvSpPr>
              <p:nvPr/>
            </p:nvSpPr>
            <p:spPr bwMode="auto">
              <a:xfrm>
                <a:off x="3050559"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29" name="TextBox 28"/>
              <p:cNvSpPr txBox="1"/>
              <p:nvPr/>
            </p:nvSpPr>
            <p:spPr>
              <a:xfrm>
                <a:off x="2892762" y="4904017"/>
                <a:ext cx="31290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24</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21</a:t>
                </a:r>
              </a:p>
              <a:p>
                <a:pPr algn="ctr"/>
                <a:r>
                  <a:rPr lang="fr-FR" sz="900" smtClean="0">
                    <a:latin typeface="Arial" panose="020B0604020202020204" pitchFamily="34" charset="0"/>
                    <a:cs typeface="Arial" panose="020B0604020202020204" pitchFamily="34" charset="0"/>
                  </a:rPr>
                  <a:t>23</a:t>
                </a:r>
                <a:endParaRPr lang="fr-FR" sz="900">
                  <a:latin typeface="Arial" panose="020B0604020202020204" pitchFamily="34" charset="0"/>
                  <a:cs typeface="Arial" panose="020B0604020202020204" pitchFamily="34" charset="0"/>
                </a:endParaRPr>
              </a:p>
            </p:txBody>
          </p:sp>
        </p:grpSp>
        <p:sp>
          <p:nvSpPr>
            <p:cNvPr id="30" name="TextBox 29"/>
            <p:cNvSpPr txBox="1"/>
            <p:nvPr/>
          </p:nvSpPr>
          <p:spPr>
            <a:xfrm>
              <a:off x="3937582" y="4904017"/>
              <a:ext cx="31290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36</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8</a:t>
              </a:r>
            </a:p>
            <a:p>
              <a:pPr algn="ctr"/>
              <a:r>
                <a:rPr lang="fr-FR" sz="900" smtClean="0">
                  <a:latin typeface="Arial" panose="020B0604020202020204" pitchFamily="34" charset="0"/>
                  <a:cs typeface="Arial" panose="020B0604020202020204" pitchFamily="34" charset="0"/>
                </a:rPr>
                <a:t>8</a:t>
              </a:r>
              <a:endParaRPr lang="fr-FR" sz="900">
                <a:latin typeface="Arial" panose="020B0604020202020204" pitchFamily="34" charset="0"/>
                <a:cs typeface="Arial" panose="020B0604020202020204" pitchFamily="34" charset="0"/>
              </a:endParaRPr>
            </a:p>
          </p:txBody>
        </p:sp>
        <p:grpSp>
          <p:nvGrpSpPr>
            <p:cNvPr id="44" name="Group 43"/>
            <p:cNvGrpSpPr/>
            <p:nvPr/>
          </p:nvGrpSpPr>
          <p:grpSpPr>
            <a:xfrm>
              <a:off x="3413318" y="4858235"/>
              <a:ext cx="312906" cy="830612"/>
              <a:chOff x="2892762" y="4858235"/>
              <a:chExt cx="312906" cy="830612"/>
            </a:xfrm>
          </p:grpSpPr>
          <p:sp>
            <p:nvSpPr>
              <p:cNvPr id="45" name="Line 14"/>
              <p:cNvSpPr>
                <a:spLocks noChangeShapeType="1"/>
              </p:cNvSpPr>
              <p:nvPr/>
            </p:nvSpPr>
            <p:spPr bwMode="auto">
              <a:xfrm>
                <a:off x="3050559"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6" name="TextBox 45"/>
              <p:cNvSpPr txBox="1"/>
              <p:nvPr/>
            </p:nvSpPr>
            <p:spPr>
              <a:xfrm>
                <a:off x="2892762" y="4904017"/>
                <a:ext cx="31290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30</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17</a:t>
                </a:r>
              </a:p>
              <a:p>
                <a:pPr algn="ctr"/>
                <a:r>
                  <a:rPr lang="fr-FR" sz="900" smtClean="0">
                    <a:latin typeface="Arial" panose="020B0604020202020204" pitchFamily="34" charset="0"/>
                    <a:cs typeface="Arial" panose="020B0604020202020204" pitchFamily="34" charset="0"/>
                  </a:rPr>
                  <a:t>16</a:t>
                </a:r>
                <a:endParaRPr lang="fr-FR" sz="900">
                  <a:latin typeface="Arial" panose="020B0604020202020204" pitchFamily="34" charset="0"/>
                  <a:cs typeface="Arial" panose="020B0604020202020204" pitchFamily="34" charset="0"/>
                </a:endParaRPr>
              </a:p>
            </p:txBody>
          </p:sp>
        </p:grpSp>
        <p:sp>
          <p:nvSpPr>
            <p:cNvPr id="3" name="TextBox 2"/>
            <p:cNvSpPr txBox="1"/>
            <p:nvPr/>
          </p:nvSpPr>
          <p:spPr>
            <a:xfrm>
              <a:off x="243714" y="5177809"/>
              <a:ext cx="687051" cy="507831"/>
            </a:xfrm>
            <a:prstGeom prst="rect">
              <a:avLst/>
            </a:prstGeom>
            <a:noFill/>
          </p:spPr>
          <p:txBody>
            <a:bodyPr wrap="none" rtlCol="0">
              <a:spAutoFit/>
            </a:bodyPr>
            <a:lstStyle/>
            <a:p>
              <a:pPr algn="r"/>
              <a:r>
                <a:rPr lang="fr-FR" sz="900" dirty="0" smtClean="0"/>
                <a:t>N</a:t>
              </a:r>
            </a:p>
            <a:p>
              <a:pPr algn="r"/>
              <a:r>
                <a:rPr lang="fr-FR" sz="900" dirty="0" smtClean="0"/>
                <a:t>SIRT</a:t>
              </a:r>
            </a:p>
            <a:p>
              <a:pPr algn="r"/>
              <a:r>
                <a:rPr lang="fr-FR" sz="900" dirty="0" err="1" smtClean="0"/>
                <a:t>Sorafenib</a:t>
              </a:r>
              <a:endParaRPr lang="fr-FR" sz="900" dirty="0"/>
            </a:p>
          </p:txBody>
        </p:sp>
        <p:sp>
          <p:nvSpPr>
            <p:cNvPr id="4" name="TextBox 3"/>
            <p:cNvSpPr txBox="1"/>
            <p:nvPr/>
          </p:nvSpPr>
          <p:spPr>
            <a:xfrm>
              <a:off x="1942597" y="3509396"/>
              <a:ext cx="2163930" cy="230832"/>
            </a:xfrm>
            <a:prstGeom prst="rect">
              <a:avLst/>
            </a:prstGeom>
            <a:noFill/>
          </p:spPr>
          <p:txBody>
            <a:bodyPr wrap="none" rtlCol="0">
              <a:spAutoFit/>
            </a:bodyPr>
            <a:lstStyle/>
            <a:p>
              <a:r>
                <a:rPr lang="fr-FR" sz="900" dirty="0" smtClean="0">
                  <a:latin typeface="+mn-lt"/>
                </a:rPr>
                <a:t>HR 1,12 (IC95% 0,88 – 1,42); p=0,360</a:t>
              </a:r>
              <a:endParaRPr lang="fr-FR" sz="900" dirty="0">
                <a:latin typeface="+mn-lt"/>
              </a:endParaRPr>
            </a:p>
          </p:txBody>
        </p:sp>
        <p:sp>
          <p:nvSpPr>
            <p:cNvPr id="6" name="TextBox 5"/>
            <p:cNvSpPr txBox="1"/>
            <p:nvPr/>
          </p:nvSpPr>
          <p:spPr>
            <a:xfrm>
              <a:off x="1852011" y="2231580"/>
              <a:ext cx="1431251" cy="307777"/>
            </a:xfrm>
            <a:prstGeom prst="rect">
              <a:avLst/>
            </a:prstGeom>
            <a:noFill/>
          </p:spPr>
          <p:txBody>
            <a:bodyPr wrap="none" rtlCol="0">
              <a:spAutoFit/>
            </a:bodyPr>
            <a:lstStyle/>
            <a:p>
              <a:pPr algn="ctr"/>
              <a:r>
                <a:rPr lang="fr-FR" sz="1400" b="1" dirty="0" smtClean="0"/>
                <a:t>Population ITT</a:t>
              </a:r>
              <a:endParaRPr lang="fr-FR" sz="1400" b="1" dirty="0"/>
            </a:p>
          </p:txBody>
        </p:sp>
        <p:grpSp>
          <p:nvGrpSpPr>
            <p:cNvPr id="5128" name="Group 5127"/>
            <p:cNvGrpSpPr/>
            <p:nvPr/>
          </p:nvGrpSpPr>
          <p:grpSpPr>
            <a:xfrm>
              <a:off x="949737" y="2811463"/>
              <a:ext cx="3510742" cy="1730849"/>
              <a:chOff x="949737" y="2811463"/>
              <a:chExt cx="2638425" cy="1304925"/>
            </a:xfrm>
          </p:grpSpPr>
          <p:sp>
            <p:nvSpPr>
              <p:cNvPr id="7" name="Line 2"/>
              <p:cNvSpPr>
                <a:spLocks noChangeShapeType="1"/>
              </p:cNvSpPr>
              <p:nvPr/>
            </p:nvSpPr>
            <p:spPr bwMode="auto">
              <a:xfrm>
                <a:off x="1845087" y="3668713"/>
                <a:ext cx="4762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3"/>
              <p:cNvSpPr>
                <a:spLocks noChangeShapeType="1"/>
              </p:cNvSpPr>
              <p:nvPr/>
            </p:nvSpPr>
            <p:spPr bwMode="auto">
              <a:xfrm>
                <a:off x="1311687" y="3230563"/>
                <a:ext cx="4762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4"/>
              <p:cNvSpPr>
                <a:spLocks noChangeShapeType="1"/>
              </p:cNvSpPr>
              <p:nvPr/>
            </p:nvSpPr>
            <p:spPr bwMode="auto">
              <a:xfrm>
                <a:off x="1302162" y="3240088"/>
                <a:ext cx="571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5"/>
              <p:cNvSpPr>
                <a:spLocks noChangeShapeType="1"/>
              </p:cNvSpPr>
              <p:nvPr/>
            </p:nvSpPr>
            <p:spPr bwMode="auto">
              <a:xfrm>
                <a:off x="1245012" y="3135313"/>
                <a:ext cx="4762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6"/>
              <p:cNvSpPr>
                <a:spLocks noChangeShapeType="1"/>
              </p:cNvSpPr>
              <p:nvPr/>
            </p:nvSpPr>
            <p:spPr bwMode="auto">
              <a:xfrm>
                <a:off x="1187862" y="3049588"/>
                <a:ext cx="4762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7"/>
              <p:cNvSpPr>
                <a:spLocks noChangeShapeType="1"/>
              </p:cNvSpPr>
              <p:nvPr/>
            </p:nvSpPr>
            <p:spPr bwMode="auto">
              <a:xfrm>
                <a:off x="1149762" y="3011488"/>
                <a:ext cx="47625"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8"/>
              <p:cNvSpPr>
                <a:spLocks noChangeShapeType="1"/>
              </p:cNvSpPr>
              <p:nvPr/>
            </p:nvSpPr>
            <p:spPr bwMode="auto">
              <a:xfrm>
                <a:off x="1130712" y="2973388"/>
                <a:ext cx="5715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9"/>
              <p:cNvSpPr>
                <a:spLocks noChangeShapeType="1"/>
              </p:cNvSpPr>
              <p:nvPr/>
            </p:nvSpPr>
            <p:spPr bwMode="auto">
              <a:xfrm>
                <a:off x="2416587" y="390683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10"/>
              <p:cNvSpPr>
                <a:spLocks noChangeShapeType="1"/>
              </p:cNvSpPr>
              <p:nvPr/>
            </p:nvSpPr>
            <p:spPr bwMode="auto">
              <a:xfrm>
                <a:off x="2930937" y="39925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11"/>
              <p:cNvSpPr>
                <a:spLocks noChangeShapeType="1"/>
              </p:cNvSpPr>
              <p:nvPr/>
            </p:nvSpPr>
            <p:spPr bwMode="auto">
              <a:xfrm>
                <a:off x="2949987" y="39925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12"/>
              <p:cNvSpPr>
                <a:spLocks noChangeShapeType="1"/>
              </p:cNvSpPr>
              <p:nvPr/>
            </p:nvSpPr>
            <p:spPr bwMode="auto">
              <a:xfrm>
                <a:off x="2597562" y="3954463"/>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13"/>
              <p:cNvSpPr>
                <a:spLocks noChangeShapeType="1"/>
              </p:cNvSpPr>
              <p:nvPr/>
            </p:nvSpPr>
            <p:spPr bwMode="auto">
              <a:xfrm>
                <a:off x="2226087" y="3821113"/>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14"/>
              <p:cNvSpPr>
                <a:spLocks noChangeShapeType="1"/>
              </p:cNvSpPr>
              <p:nvPr/>
            </p:nvSpPr>
            <p:spPr bwMode="auto">
              <a:xfrm>
                <a:off x="1711737" y="356393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15"/>
              <p:cNvSpPr>
                <a:spLocks noChangeShapeType="1"/>
              </p:cNvSpPr>
              <p:nvPr/>
            </p:nvSpPr>
            <p:spPr bwMode="auto">
              <a:xfrm>
                <a:off x="968787" y="2811463"/>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16"/>
              <p:cNvSpPr>
                <a:spLocks noChangeShapeType="1"/>
              </p:cNvSpPr>
              <p:nvPr/>
            </p:nvSpPr>
            <p:spPr bwMode="auto">
              <a:xfrm>
                <a:off x="2749962" y="39925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17"/>
              <p:cNvSpPr>
                <a:spLocks noChangeShapeType="1"/>
              </p:cNvSpPr>
              <p:nvPr/>
            </p:nvSpPr>
            <p:spPr bwMode="auto">
              <a:xfrm>
                <a:off x="2064162" y="37734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18"/>
              <p:cNvSpPr>
                <a:spLocks noChangeShapeType="1"/>
              </p:cNvSpPr>
              <p:nvPr/>
            </p:nvSpPr>
            <p:spPr bwMode="auto">
              <a:xfrm>
                <a:off x="1787937" y="362108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19"/>
              <p:cNvSpPr>
                <a:spLocks noChangeShapeType="1"/>
              </p:cNvSpPr>
              <p:nvPr/>
            </p:nvSpPr>
            <p:spPr bwMode="auto">
              <a:xfrm>
                <a:off x="3311937" y="405923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0" name="Line 20"/>
              <p:cNvSpPr>
                <a:spLocks noChangeShapeType="1"/>
              </p:cNvSpPr>
              <p:nvPr/>
            </p:nvSpPr>
            <p:spPr bwMode="auto">
              <a:xfrm>
                <a:off x="2397537" y="3897313"/>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1" name="Line 21"/>
              <p:cNvSpPr>
                <a:spLocks noChangeShapeType="1"/>
              </p:cNvSpPr>
              <p:nvPr/>
            </p:nvSpPr>
            <p:spPr bwMode="auto">
              <a:xfrm>
                <a:off x="2778537" y="3992563"/>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3" name="Line 22"/>
              <p:cNvSpPr>
                <a:spLocks noChangeShapeType="1"/>
              </p:cNvSpPr>
              <p:nvPr/>
            </p:nvSpPr>
            <p:spPr bwMode="auto">
              <a:xfrm>
                <a:off x="1692687" y="356393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4" name="Line 23"/>
              <p:cNvSpPr>
                <a:spLocks noChangeShapeType="1"/>
              </p:cNvSpPr>
              <p:nvPr/>
            </p:nvSpPr>
            <p:spPr bwMode="auto">
              <a:xfrm>
                <a:off x="2045112" y="3773488"/>
                <a:ext cx="0" cy="476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5" name="Line 24"/>
              <p:cNvSpPr>
                <a:spLocks noChangeShapeType="1"/>
              </p:cNvSpPr>
              <p:nvPr/>
            </p:nvSpPr>
            <p:spPr bwMode="auto">
              <a:xfrm>
                <a:off x="1806987" y="3621088"/>
                <a:ext cx="0" cy="5715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6" name="Line 25"/>
              <p:cNvSpPr>
                <a:spLocks noChangeShapeType="1"/>
              </p:cNvSpPr>
              <p:nvPr/>
            </p:nvSpPr>
            <p:spPr bwMode="auto">
              <a:xfrm>
                <a:off x="3130962" y="4040188"/>
                <a:ext cx="0" cy="5715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27" name="Freeform 26"/>
              <p:cNvSpPr>
                <a:spLocks/>
              </p:cNvSpPr>
              <p:nvPr/>
            </p:nvSpPr>
            <p:spPr bwMode="auto">
              <a:xfrm>
                <a:off x="949737" y="2830513"/>
                <a:ext cx="2638425" cy="1285875"/>
              </a:xfrm>
              <a:custGeom>
                <a:avLst/>
                <a:gdLst>
                  <a:gd name="T0" fmla="*/ 267 w 277"/>
                  <a:gd name="T1" fmla="*/ 135 h 135"/>
                  <a:gd name="T2" fmla="*/ 241 w 277"/>
                  <a:gd name="T3" fmla="*/ 132 h 135"/>
                  <a:gd name="T4" fmla="*/ 224 w 277"/>
                  <a:gd name="T5" fmla="*/ 130 h 135"/>
                  <a:gd name="T6" fmla="*/ 218 w 277"/>
                  <a:gd name="T7" fmla="*/ 128 h 135"/>
                  <a:gd name="T8" fmla="*/ 215 w 277"/>
                  <a:gd name="T9" fmla="*/ 126 h 135"/>
                  <a:gd name="T10" fmla="*/ 184 w 277"/>
                  <a:gd name="T11" fmla="*/ 124 h 135"/>
                  <a:gd name="T12" fmla="*/ 179 w 277"/>
                  <a:gd name="T13" fmla="*/ 122 h 135"/>
                  <a:gd name="T14" fmla="*/ 171 w 277"/>
                  <a:gd name="T15" fmla="*/ 121 h 135"/>
                  <a:gd name="T16" fmla="*/ 166 w 277"/>
                  <a:gd name="T17" fmla="*/ 119 h 135"/>
                  <a:gd name="T18" fmla="*/ 154 w 277"/>
                  <a:gd name="T19" fmla="*/ 118 h 135"/>
                  <a:gd name="T20" fmla="*/ 148 w 277"/>
                  <a:gd name="T21" fmla="*/ 115 h 135"/>
                  <a:gd name="T22" fmla="*/ 146 w 277"/>
                  <a:gd name="T23" fmla="*/ 114 h 135"/>
                  <a:gd name="T24" fmla="*/ 138 w 277"/>
                  <a:gd name="T25" fmla="*/ 112 h 135"/>
                  <a:gd name="T26" fmla="*/ 137 w 277"/>
                  <a:gd name="T27" fmla="*/ 110 h 135"/>
                  <a:gd name="T28" fmla="*/ 132 w 277"/>
                  <a:gd name="T29" fmla="*/ 107 h 135"/>
                  <a:gd name="T30" fmla="*/ 129 w 277"/>
                  <a:gd name="T31" fmla="*/ 105 h 135"/>
                  <a:gd name="T32" fmla="*/ 119 w 277"/>
                  <a:gd name="T33" fmla="*/ 103 h 135"/>
                  <a:gd name="T34" fmla="*/ 112 w 277"/>
                  <a:gd name="T35" fmla="*/ 101 h 135"/>
                  <a:gd name="T36" fmla="*/ 108 w 277"/>
                  <a:gd name="T37" fmla="*/ 100 h 135"/>
                  <a:gd name="T38" fmla="*/ 106 w 277"/>
                  <a:gd name="T39" fmla="*/ 99 h 135"/>
                  <a:gd name="T40" fmla="*/ 105 w 277"/>
                  <a:gd name="T41" fmla="*/ 98 h 135"/>
                  <a:gd name="T42" fmla="*/ 101 w 277"/>
                  <a:gd name="T43" fmla="*/ 97 h 135"/>
                  <a:gd name="T44" fmla="*/ 100 w 277"/>
                  <a:gd name="T45" fmla="*/ 94 h 135"/>
                  <a:gd name="T46" fmla="*/ 98 w 277"/>
                  <a:gd name="T47" fmla="*/ 92 h 135"/>
                  <a:gd name="T48" fmla="*/ 97 w 277"/>
                  <a:gd name="T49" fmla="*/ 91 h 135"/>
                  <a:gd name="T50" fmla="*/ 86 w 277"/>
                  <a:gd name="T51" fmla="*/ 86 h 135"/>
                  <a:gd name="T52" fmla="*/ 85 w 277"/>
                  <a:gd name="T53" fmla="*/ 83 h 135"/>
                  <a:gd name="T54" fmla="*/ 75 w 277"/>
                  <a:gd name="T55" fmla="*/ 80 h 135"/>
                  <a:gd name="T56" fmla="*/ 74 w 277"/>
                  <a:gd name="T57" fmla="*/ 79 h 135"/>
                  <a:gd name="T58" fmla="*/ 70 w 277"/>
                  <a:gd name="T59" fmla="*/ 76 h 135"/>
                  <a:gd name="T60" fmla="*/ 67 w 277"/>
                  <a:gd name="T61" fmla="*/ 74 h 135"/>
                  <a:gd name="T62" fmla="*/ 67 w 277"/>
                  <a:gd name="T63" fmla="*/ 72 h 135"/>
                  <a:gd name="T64" fmla="*/ 64 w 277"/>
                  <a:gd name="T65" fmla="*/ 70 h 135"/>
                  <a:gd name="T66" fmla="*/ 61 w 277"/>
                  <a:gd name="T67" fmla="*/ 67 h 135"/>
                  <a:gd name="T68" fmla="*/ 59 w 277"/>
                  <a:gd name="T69" fmla="*/ 63 h 135"/>
                  <a:gd name="T70" fmla="*/ 56 w 277"/>
                  <a:gd name="T71" fmla="*/ 61 h 135"/>
                  <a:gd name="T72" fmla="*/ 54 w 277"/>
                  <a:gd name="T73" fmla="*/ 56 h 135"/>
                  <a:gd name="T74" fmla="*/ 52 w 277"/>
                  <a:gd name="T75" fmla="*/ 55 h 135"/>
                  <a:gd name="T76" fmla="*/ 46 w 277"/>
                  <a:gd name="T77" fmla="*/ 53 h 135"/>
                  <a:gd name="T78" fmla="*/ 44 w 277"/>
                  <a:gd name="T79" fmla="*/ 51 h 135"/>
                  <a:gd name="T80" fmla="*/ 42 w 277"/>
                  <a:gd name="T81" fmla="*/ 48 h 135"/>
                  <a:gd name="T82" fmla="*/ 40 w 277"/>
                  <a:gd name="T83" fmla="*/ 45 h 135"/>
                  <a:gd name="T84" fmla="*/ 39 w 277"/>
                  <a:gd name="T85" fmla="*/ 39 h 135"/>
                  <a:gd name="T86" fmla="*/ 36 w 277"/>
                  <a:gd name="T87" fmla="*/ 38 h 135"/>
                  <a:gd name="T88" fmla="*/ 34 w 277"/>
                  <a:gd name="T89" fmla="*/ 35 h 135"/>
                  <a:gd name="T90" fmla="*/ 33 w 277"/>
                  <a:gd name="T91" fmla="*/ 32 h 135"/>
                  <a:gd name="T92" fmla="*/ 30 w 277"/>
                  <a:gd name="T93" fmla="*/ 30 h 135"/>
                  <a:gd name="T94" fmla="*/ 28 w 277"/>
                  <a:gd name="T95" fmla="*/ 26 h 135"/>
                  <a:gd name="T96" fmla="*/ 27 w 277"/>
                  <a:gd name="T97" fmla="*/ 25 h 135"/>
                  <a:gd name="T98" fmla="*/ 25 w 277"/>
                  <a:gd name="T99" fmla="*/ 22 h 135"/>
                  <a:gd name="T100" fmla="*/ 23 w 277"/>
                  <a:gd name="T101" fmla="*/ 20 h 135"/>
                  <a:gd name="T102" fmla="*/ 21 w 277"/>
                  <a:gd name="T103" fmla="*/ 17 h 135"/>
                  <a:gd name="T104" fmla="*/ 19 w 277"/>
                  <a:gd name="T105" fmla="*/ 13 h 135"/>
                  <a:gd name="T106" fmla="*/ 17 w 277"/>
                  <a:gd name="T107" fmla="*/ 10 h 135"/>
                  <a:gd name="T108" fmla="*/ 11 w 277"/>
                  <a:gd name="T109" fmla="*/ 7 h 135"/>
                  <a:gd name="T110" fmla="*/ 8 w 277"/>
                  <a:gd name="T111" fmla="*/ 6 h 135"/>
                  <a:gd name="T112" fmla="*/ 6 w 277"/>
                  <a:gd name="T113" fmla="*/ 3 h 135"/>
                  <a:gd name="T114" fmla="*/ 5 w 277"/>
                  <a:gd name="T115" fmla="*/ 1 h 135"/>
                  <a:gd name="T116" fmla="*/ 0 w 277"/>
                  <a:gd name="T1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7" h="135">
                    <a:moveTo>
                      <a:pt x="277" y="135"/>
                    </a:moveTo>
                    <a:lnTo>
                      <a:pt x="267" y="135"/>
                    </a:lnTo>
                    <a:lnTo>
                      <a:pt x="267" y="132"/>
                    </a:lnTo>
                    <a:lnTo>
                      <a:pt x="241" y="132"/>
                    </a:lnTo>
                    <a:lnTo>
                      <a:pt x="241" y="130"/>
                    </a:lnTo>
                    <a:lnTo>
                      <a:pt x="224" y="130"/>
                    </a:lnTo>
                    <a:lnTo>
                      <a:pt x="224" y="128"/>
                    </a:lnTo>
                    <a:lnTo>
                      <a:pt x="218" y="128"/>
                    </a:lnTo>
                    <a:lnTo>
                      <a:pt x="218" y="126"/>
                    </a:lnTo>
                    <a:lnTo>
                      <a:pt x="215" y="126"/>
                    </a:lnTo>
                    <a:lnTo>
                      <a:pt x="215" y="124"/>
                    </a:lnTo>
                    <a:lnTo>
                      <a:pt x="184" y="124"/>
                    </a:lnTo>
                    <a:lnTo>
                      <a:pt x="184" y="122"/>
                    </a:lnTo>
                    <a:lnTo>
                      <a:pt x="179" y="122"/>
                    </a:lnTo>
                    <a:lnTo>
                      <a:pt x="179" y="121"/>
                    </a:lnTo>
                    <a:lnTo>
                      <a:pt x="171" y="121"/>
                    </a:lnTo>
                    <a:lnTo>
                      <a:pt x="171" y="119"/>
                    </a:lnTo>
                    <a:lnTo>
                      <a:pt x="166" y="119"/>
                    </a:lnTo>
                    <a:lnTo>
                      <a:pt x="166" y="118"/>
                    </a:lnTo>
                    <a:lnTo>
                      <a:pt x="154" y="118"/>
                    </a:lnTo>
                    <a:lnTo>
                      <a:pt x="154" y="115"/>
                    </a:lnTo>
                    <a:lnTo>
                      <a:pt x="148" y="115"/>
                    </a:lnTo>
                    <a:lnTo>
                      <a:pt x="148" y="114"/>
                    </a:lnTo>
                    <a:lnTo>
                      <a:pt x="146" y="114"/>
                    </a:lnTo>
                    <a:lnTo>
                      <a:pt x="146" y="112"/>
                    </a:lnTo>
                    <a:lnTo>
                      <a:pt x="138" y="112"/>
                    </a:lnTo>
                    <a:lnTo>
                      <a:pt x="138" y="110"/>
                    </a:lnTo>
                    <a:lnTo>
                      <a:pt x="137" y="110"/>
                    </a:lnTo>
                    <a:lnTo>
                      <a:pt x="137" y="107"/>
                    </a:lnTo>
                    <a:lnTo>
                      <a:pt x="132" y="107"/>
                    </a:lnTo>
                    <a:lnTo>
                      <a:pt x="132" y="105"/>
                    </a:lnTo>
                    <a:lnTo>
                      <a:pt x="129" y="105"/>
                    </a:lnTo>
                    <a:lnTo>
                      <a:pt x="129" y="103"/>
                    </a:lnTo>
                    <a:lnTo>
                      <a:pt x="119" y="103"/>
                    </a:lnTo>
                    <a:lnTo>
                      <a:pt x="119" y="101"/>
                    </a:lnTo>
                    <a:lnTo>
                      <a:pt x="112" y="101"/>
                    </a:lnTo>
                    <a:lnTo>
                      <a:pt x="112" y="100"/>
                    </a:lnTo>
                    <a:lnTo>
                      <a:pt x="108" y="100"/>
                    </a:lnTo>
                    <a:lnTo>
                      <a:pt x="108" y="99"/>
                    </a:lnTo>
                    <a:lnTo>
                      <a:pt x="106" y="99"/>
                    </a:lnTo>
                    <a:lnTo>
                      <a:pt x="106" y="98"/>
                    </a:lnTo>
                    <a:lnTo>
                      <a:pt x="105" y="98"/>
                    </a:lnTo>
                    <a:lnTo>
                      <a:pt x="105" y="97"/>
                    </a:lnTo>
                    <a:lnTo>
                      <a:pt x="101" y="97"/>
                    </a:lnTo>
                    <a:lnTo>
                      <a:pt x="101" y="94"/>
                    </a:lnTo>
                    <a:lnTo>
                      <a:pt x="100" y="94"/>
                    </a:lnTo>
                    <a:lnTo>
                      <a:pt x="100" y="92"/>
                    </a:lnTo>
                    <a:lnTo>
                      <a:pt x="98" y="92"/>
                    </a:lnTo>
                    <a:lnTo>
                      <a:pt x="98" y="91"/>
                    </a:lnTo>
                    <a:lnTo>
                      <a:pt x="97" y="91"/>
                    </a:lnTo>
                    <a:lnTo>
                      <a:pt x="97" y="86"/>
                    </a:lnTo>
                    <a:lnTo>
                      <a:pt x="86" y="86"/>
                    </a:lnTo>
                    <a:lnTo>
                      <a:pt x="86" y="83"/>
                    </a:lnTo>
                    <a:lnTo>
                      <a:pt x="85" y="83"/>
                    </a:lnTo>
                    <a:lnTo>
                      <a:pt x="85" y="80"/>
                    </a:lnTo>
                    <a:lnTo>
                      <a:pt x="75" y="80"/>
                    </a:lnTo>
                    <a:lnTo>
                      <a:pt x="75" y="79"/>
                    </a:lnTo>
                    <a:lnTo>
                      <a:pt x="74" y="79"/>
                    </a:lnTo>
                    <a:lnTo>
                      <a:pt x="74" y="76"/>
                    </a:lnTo>
                    <a:lnTo>
                      <a:pt x="70" y="76"/>
                    </a:lnTo>
                    <a:lnTo>
                      <a:pt x="70" y="74"/>
                    </a:lnTo>
                    <a:lnTo>
                      <a:pt x="67" y="74"/>
                    </a:lnTo>
                    <a:lnTo>
                      <a:pt x="67" y="72"/>
                    </a:lnTo>
                    <a:lnTo>
                      <a:pt x="67" y="72"/>
                    </a:lnTo>
                    <a:lnTo>
                      <a:pt x="67" y="70"/>
                    </a:lnTo>
                    <a:lnTo>
                      <a:pt x="64" y="70"/>
                    </a:lnTo>
                    <a:lnTo>
                      <a:pt x="64" y="67"/>
                    </a:lnTo>
                    <a:lnTo>
                      <a:pt x="61" y="67"/>
                    </a:lnTo>
                    <a:lnTo>
                      <a:pt x="61" y="63"/>
                    </a:lnTo>
                    <a:lnTo>
                      <a:pt x="59" y="63"/>
                    </a:lnTo>
                    <a:lnTo>
                      <a:pt x="59" y="61"/>
                    </a:lnTo>
                    <a:lnTo>
                      <a:pt x="56" y="61"/>
                    </a:lnTo>
                    <a:lnTo>
                      <a:pt x="56" y="56"/>
                    </a:lnTo>
                    <a:lnTo>
                      <a:pt x="54" y="56"/>
                    </a:lnTo>
                    <a:lnTo>
                      <a:pt x="54" y="55"/>
                    </a:lnTo>
                    <a:lnTo>
                      <a:pt x="52" y="55"/>
                    </a:lnTo>
                    <a:lnTo>
                      <a:pt x="52" y="53"/>
                    </a:lnTo>
                    <a:lnTo>
                      <a:pt x="46" y="53"/>
                    </a:lnTo>
                    <a:lnTo>
                      <a:pt x="46" y="51"/>
                    </a:lnTo>
                    <a:lnTo>
                      <a:pt x="44" y="51"/>
                    </a:lnTo>
                    <a:lnTo>
                      <a:pt x="44" y="48"/>
                    </a:lnTo>
                    <a:lnTo>
                      <a:pt x="42" y="48"/>
                    </a:lnTo>
                    <a:lnTo>
                      <a:pt x="42" y="45"/>
                    </a:lnTo>
                    <a:lnTo>
                      <a:pt x="40" y="45"/>
                    </a:lnTo>
                    <a:lnTo>
                      <a:pt x="40" y="39"/>
                    </a:lnTo>
                    <a:lnTo>
                      <a:pt x="39" y="39"/>
                    </a:lnTo>
                    <a:lnTo>
                      <a:pt x="39" y="38"/>
                    </a:lnTo>
                    <a:lnTo>
                      <a:pt x="36" y="38"/>
                    </a:lnTo>
                    <a:lnTo>
                      <a:pt x="36" y="35"/>
                    </a:lnTo>
                    <a:lnTo>
                      <a:pt x="34" y="35"/>
                    </a:lnTo>
                    <a:lnTo>
                      <a:pt x="34" y="32"/>
                    </a:lnTo>
                    <a:lnTo>
                      <a:pt x="33" y="32"/>
                    </a:lnTo>
                    <a:lnTo>
                      <a:pt x="33" y="30"/>
                    </a:lnTo>
                    <a:lnTo>
                      <a:pt x="30" y="30"/>
                    </a:lnTo>
                    <a:lnTo>
                      <a:pt x="30" y="26"/>
                    </a:lnTo>
                    <a:lnTo>
                      <a:pt x="28" y="26"/>
                    </a:lnTo>
                    <a:lnTo>
                      <a:pt x="28" y="25"/>
                    </a:lnTo>
                    <a:lnTo>
                      <a:pt x="27" y="25"/>
                    </a:lnTo>
                    <a:lnTo>
                      <a:pt x="27" y="22"/>
                    </a:lnTo>
                    <a:lnTo>
                      <a:pt x="25" y="22"/>
                    </a:lnTo>
                    <a:lnTo>
                      <a:pt x="25" y="20"/>
                    </a:lnTo>
                    <a:lnTo>
                      <a:pt x="23" y="20"/>
                    </a:lnTo>
                    <a:lnTo>
                      <a:pt x="23" y="17"/>
                    </a:lnTo>
                    <a:lnTo>
                      <a:pt x="21" y="17"/>
                    </a:lnTo>
                    <a:lnTo>
                      <a:pt x="21" y="13"/>
                    </a:lnTo>
                    <a:lnTo>
                      <a:pt x="19" y="13"/>
                    </a:lnTo>
                    <a:lnTo>
                      <a:pt x="19" y="10"/>
                    </a:lnTo>
                    <a:lnTo>
                      <a:pt x="17" y="10"/>
                    </a:lnTo>
                    <a:lnTo>
                      <a:pt x="17" y="7"/>
                    </a:lnTo>
                    <a:lnTo>
                      <a:pt x="11" y="7"/>
                    </a:lnTo>
                    <a:lnTo>
                      <a:pt x="11" y="6"/>
                    </a:lnTo>
                    <a:lnTo>
                      <a:pt x="8" y="6"/>
                    </a:lnTo>
                    <a:lnTo>
                      <a:pt x="8" y="3"/>
                    </a:lnTo>
                    <a:lnTo>
                      <a:pt x="6" y="3"/>
                    </a:lnTo>
                    <a:lnTo>
                      <a:pt x="6" y="1"/>
                    </a:lnTo>
                    <a:lnTo>
                      <a:pt x="5" y="1"/>
                    </a:lnTo>
                    <a:lnTo>
                      <a:pt x="5"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151" name="Group 5150"/>
            <p:cNvGrpSpPr/>
            <p:nvPr/>
          </p:nvGrpSpPr>
          <p:grpSpPr>
            <a:xfrm>
              <a:off x="949737" y="2841152"/>
              <a:ext cx="3510742" cy="1692947"/>
              <a:chOff x="1092815" y="3522010"/>
              <a:chExt cx="2628900" cy="1276350"/>
            </a:xfrm>
          </p:grpSpPr>
          <p:sp>
            <p:nvSpPr>
              <p:cNvPr id="5129" name="Line 28"/>
              <p:cNvSpPr>
                <a:spLocks noChangeShapeType="1"/>
              </p:cNvSpPr>
              <p:nvPr/>
            </p:nvSpPr>
            <p:spPr bwMode="auto">
              <a:xfrm>
                <a:off x="1273790" y="3807760"/>
                <a:ext cx="57150" cy="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0" name="Line 29"/>
              <p:cNvSpPr>
                <a:spLocks noChangeShapeType="1"/>
              </p:cNvSpPr>
              <p:nvPr/>
            </p:nvSpPr>
            <p:spPr bwMode="auto">
              <a:xfrm>
                <a:off x="1254740" y="3731560"/>
                <a:ext cx="47625" cy="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1" name="Line 30"/>
              <p:cNvSpPr>
                <a:spLocks noChangeShapeType="1"/>
              </p:cNvSpPr>
              <p:nvPr/>
            </p:nvSpPr>
            <p:spPr bwMode="auto">
              <a:xfrm>
                <a:off x="1216640" y="3655360"/>
                <a:ext cx="47625" cy="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2" name="Line 31"/>
              <p:cNvSpPr>
                <a:spLocks noChangeShapeType="1"/>
              </p:cNvSpPr>
              <p:nvPr/>
            </p:nvSpPr>
            <p:spPr bwMode="auto">
              <a:xfrm>
                <a:off x="1149965" y="3560110"/>
                <a:ext cx="47625" cy="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3" name="Line 32"/>
              <p:cNvSpPr>
                <a:spLocks noChangeShapeType="1"/>
              </p:cNvSpPr>
              <p:nvPr/>
            </p:nvSpPr>
            <p:spPr bwMode="auto">
              <a:xfrm>
                <a:off x="1216640" y="3674410"/>
                <a:ext cx="57150" cy="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4" name="Line 33"/>
              <p:cNvSpPr>
                <a:spLocks noChangeShapeType="1"/>
              </p:cNvSpPr>
              <p:nvPr/>
            </p:nvSpPr>
            <p:spPr bwMode="auto">
              <a:xfrm>
                <a:off x="2921615" y="4665010"/>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5" name="Line 34"/>
              <p:cNvSpPr>
                <a:spLocks noChangeShapeType="1"/>
              </p:cNvSpPr>
              <p:nvPr/>
            </p:nvSpPr>
            <p:spPr bwMode="auto">
              <a:xfrm>
                <a:off x="2359640" y="4588810"/>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6" name="Line 35"/>
              <p:cNvSpPr>
                <a:spLocks noChangeShapeType="1"/>
              </p:cNvSpPr>
              <p:nvPr/>
            </p:nvSpPr>
            <p:spPr bwMode="auto">
              <a:xfrm>
                <a:off x="2369165" y="4588810"/>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7" name="Line 36"/>
              <p:cNvSpPr>
                <a:spLocks noChangeShapeType="1"/>
              </p:cNvSpPr>
              <p:nvPr/>
            </p:nvSpPr>
            <p:spPr bwMode="auto">
              <a:xfrm>
                <a:off x="3083540" y="4674535"/>
                <a:ext cx="0" cy="47625"/>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8" name="Line 37"/>
              <p:cNvSpPr>
                <a:spLocks noChangeShapeType="1"/>
              </p:cNvSpPr>
              <p:nvPr/>
            </p:nvSpPr>
            <p:spPr bwMode="auto">
              <a:xfrm>
                <a:off x="2597765" y="4645960"/>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9" name="Line 38"/>
              <p:cNvSpPr>
                <a:spLocks noChangeShapeType="1"/>
              </p:cNvSpPr>
              <p:nvPr/>
            </p:nvSpPr>
            <p:spPr bwMode="auto">
              <a:xfrm>
                <a:off x="1826240" y="4341160"/>
                <a:ext cx="0" cy="47625"/>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0" name="Line 39"/>
              <p:cNvSpPr>
                <a:spLocks noChangeShapeType="1"/>
              </p:cNvSpPr>
              <p:nvPr/>
            </p:nvSpPr>
            <p:spPr bwMode="auto">
              <a:xfrm>
                <a:off x="3264515" y="4693585"/>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1" name="Line 40"/>
              <p:cNvSpPr>
                <a:spLocks noChangeShapeType="1"/>
              </p:cNvSpPr>
              <p:nvPr/>
            </p:nvSpPr>
            <p:spPr bwMode="auto">
              <a:xfrm>
                <a:off x="2254865" y="4550710"/>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2" name="Line 41"/>
              <p:cNvSpPr>
                <a:spLocks noChangeShapeType="1"/>
              </p:cNvSpPr>
              <p:nvPr/>
            </p:nvSpPr>
            <p:spPr bwMode="auto">
              <a:xfrm>
                <a:off x="1997690" y="4464985"/>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3" name="Line 42"/>
              <p:cNvSpPr>
                <a:spLocks noChangeShapeType="1"/>
              </p:cNvSpPr>
              <p:nvPr/>
            </p:nvSpPr>
            <p:spPr bwMode="auto">
              <a:xfrm>
                <a:off x="3693140" y="4741210"/>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4" name="Line 43"/>
              <p:cNvSpPr>
                <a:spLocks noChangeShapeType="1"/>
              </p:cNvSpPr>
              <p:nvPr/>
            </p:nvSpPr>
            <p:spPr bwMode="auto">
              <a:xfrm>
                <a:off x="2731115" y="4645960"/>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5" name="Line 44"/>
              <p:cNvSpPr>
                <a:spLocks noChangeShapeType="1"/>
              </p:cNvSpPr>
              <p:nvPr/>
            </p:nvSpPr>
            <p:spPr bwMode="auto">
              <a:xfrm>
                <a:off x="3445490" y="4722160"/>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6" name="Line 45"/>
              <p:cNvSpPr>
                <a:spLocks noChangeShapeType="1"/>
              </p:cNvSpPr>
              <p:nvPr/>
            </p:nvSpPr>
            <p:spPr bwMode="auto">
              <a:xfrm>
                <a:off x="1492865" y="3969685"/>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7" name="Line 46"/>
              <p:cNvSpPr>
                <a:spLocks noChangeShapeType="1"/>
              </p:cNvSpPr>
              <p:nvPr/>
            </p:nvSpPr>
            <p:spPr bwMode="auto">
              <a:xfrm>
                <a:off x="2235815" y="4531660"/>
                <a:ext cx="0" cy="57150"/>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8" name="Line 47"/>
              <p:cNvSpPr>
                <a:spLocks noChangeShapeType="1"/>
              </p:cNvSpPr>
              <p:nvPr/>
            </p:nvSpPr>
            <p:spPr bwMode="auto">
              <a:xfrm>
                <a:off x="2188190" y="4550710"/>
                <a:ext cx="0" cy="47625"/>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9" name="Line 48"/>
              <p:cNvSpPr>
                <a:spLocks noChangeShapeType="1"/>
              </p:cNvSpPr>
              <p:nvPr/>
            </p:nvSpPr>
            <p:spPr bwMode="auto">
              <a:xfrm>
                <a:off x="3550265" y="4741210"/>
                <a:ext cx="0" cy="57150"/>
              </a:xfrm>
              <a:prstGeom prst="line">
                <a:avLst/>
              </a:prstGeom>
              <a:noFill/>
              <a:ln w="15875">
                <a:solidFill>
                  <a:srgbClr val="B2C6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0" name="Freeform 49"/>
              <p:cNvSpPr>
                <a:spLocks/>
              </p:cNvSpPr>
              <p:nvPr/>
            </p:nvSpPr>
            <p:spPr bwMode="auto">
              <a:xfrm>
                <a:off x="1092815" y="3522010"/>
                <a:ext cx="2628900" cy="1257300"/>
              </a:xfrm>
              <a:custGeom>
                <a:avLst/>
                <a:gdLst>
                  <a:gd name="T0" fmla="*/ 246 w 276"/>
                  <a:gd name="T1" fmla="*/ 132 h 132"/>
                  <a:gd name="T2" fmla="*/ 240 w 276"/>
                  <a:gd name="T3" fmla="*/ 128 h 132"/>
                  <a:gd name="T4" fmla="*/ 222 w 276"/>
                  <a:gd name="T5" fmla="*/ 127 h 132"/>
                  <a:gd name="T6" fmla="*/ 213 w 276"/>
                  <a:gd name="T7" fmla="*/ 124 h 132"/>
                  <a:gd name="T8" fmla="*/ 172 w 276"/>
                  <a:gd name="T9" fmla="*/ 123 h 132"/>
                  <a:gd name="T10" fmla="*/ 156 w 276"/>
                  <a:gd name="T11" fmla="*/ 121 h 132"/>
                  <a:gd name="T12" fmla="*/ 150 w 276"/>
                  <a:gd name="T13" fmla="*/ 119 h 132"/>
                  <a:gd name="T14" fmla="*/ 137 w 276"/>
                  <a:gd name="T15" fmla="*/ 118 h 132"/>
                  <a:gd name="T16" fmla="*/ 130 w 276"/>
                  <a:gd name="T17" fmla="*/ 114 h 132"/>
                  <a:gd name="T18" fmla="*/ 128 w 276"/>
                  <a:gd name="T19" fmla="*/ 112 h 132"/>
                  <a:gd name="T20" fmla="*/ 121 w 276"/>
                  <a:gd name="T21" fmla="*/ 111 h 132"/>
                  <a:gd name="T22" fmla="*/ 108 w 276"/>
                  <a:gd name="T23" fmla="*/ 109 h 132"/>
                  <a:gd name="T24" fmla="*/ 101 w 276"/>
                  <a:gd name="T25" fmla="*/ 106 h 132"/>
                  <a:gd name="T26" fmla="*/ 100 w 276"/>
                  <a:gd name="T27" fmla="*/ 104 h 132"/>
                  <a:gd name="T28" fmla="*/ 93 w 276"/>
                  <a:gd name="T29" fmla="*/ 103 h 132"/>
                  <a:gd name="T30" fmla="*/ 88 w 276"/>
                  <a:gd name="T31" fmla="*/ 100 h 132"/>
                  <a:gd name="T32" fmla="*/ 85 w 276"/>
                  <a:gd name="T33" fmla="*/ 97 h 132"/>
                  <a:gd name="T34" fmla="*/ 83 w 276"/>
                  <a:gd name="T35" fmla="*/ 95 h 132"/>
                  <a:gd name="T36" fmla="*/ 81 w 276"/>
                  <a:gd name="T37" fmla="*/ 92 h 132"/>
                  <a:gd name="T38" fmla="*/ 79 w 276"/>
                  <a:gd name="T39" fmla="*/ 89 h 132"/>
                  <a:gd name="T40" fmla="*/ 76 w 276"/>
                  <a:gd name="T41" fmla="*/ 87 h 132"/>
                  <a:gd name="T42" fmla="*/ 73 w 276"/>
                  <a:gd name="T43" fmla="*/ 85 h 132"/>
                  <a:gd name="T44" fmla="*/ 68 w 276"/>
                  <a:gd name="T45" fmla="*/ 84 h 132"/>
                  <a:gd name="T46" fmla="*/ 67 w 276"/>
                  <a:gd name="T47" fmla="*/ 82 h 132"/>
                  <a:gd name="T48" fmla="*/ 64 w 276"/>
                  <a:gd name="T49" fmla="*/ 78 h 132"/>
                  <a:gd name="T50" fmla="*/ 62 w 276"/>
                  <a:gd name="T51" fmla="*/ 76 h 132"/>
                  <a:gd name="T52" fmla="*/ 60 w 276"/>
                  <a:gd name="T53" fmla="*/ 71 h 132"/>
                  <a:gd name="T54" fmla="*/ 57 w 276"/>
                  <a:gd name="T55" fmla="*/ 69 h 132"/>
                  <a:gd name="T56" fmla="*/ 56 w 276"/>
                  <a:gd name="T57" fmla="*/ 67 h 132"/>
                  <a:gd name="T58" fmla="*/ 54 w 276"/>
                  <a:gd name="T59" fmla="*/ 64 h 132"/>
                  <a:gd name="T60" fmla="*/ 52 w 276"/>
                  <a:gd name="T61" fmla="*/ 62 h 132"/>
                  <a:gd name="T62" fmla="*/ 50 w 276"/>
                  <a:gd name="T63" fmla="*/ 59 h 132"/>
                  <a:gd name="T64" fmla="*/ 48 w 276"/>
                  <a:gd name="T65" fmla="*/ 57 h 132"/>
                  <a:gd name="T66" fmla="*/ 45 w 276"/>
                  <a:gd name="T67" fmla="*/ 53 h 132"/>
                  <a:gd name="T68" fmla="*/ 44 w 276"/>
                  <a:gd name="T69" fmla="*/ 52 h 132"/>
                  <a:gd name="T70" fmla="*/ 39 w 276"/>
                  <a:gd name="T71" fmla="*/ 50 h 132"/>
                  <a:gd name="T72" fmla="*/ 36 w 276"/>
                  <a:gd name="T73" fmla="*/ 47 h 132"/>
                  <a:gd name="T74" fmla="*/ 32 w 276"/>
                  <a:gd name="T75" fmla="*/ 43 h 132"/>
                  <a:gd name="T76" fmla="*/ 29 w 276"/>
                  <a:gd name="T77" fmla="*/ 41 h 132"/>
                  <a:gd name="T78" fmla="*/ 27 w 276"/>
                  <a:gd name="T79" fmla="*/ 37 h 132"/>
                  <a:gd name="T80" fmla="*/ 22 w 276"/>
                  <a:gd name="T81" fmla="*/ 34 h 132"/>
                  <a:gd name="T82" fmla="*/ 20 w 276"/>
                  <a:gd name="T83" fmla="*/ 26 h 132"/>
                  <a:gd name="T84" fmla="*/ 18 w 276"/>
                  <a:gd name="T85" fmla="*/ 21 h 132"/>
                  <a:gd name="T86" fmla="*/ 15 w 276"/>
                  <a:gd name="T87" fmla="*/ 16 h 132"/>
                  <a:gd name="T88" fmla="*/ 14 w 276"/>
                  <a:gd name="T89" fmla="*/ 12 h 132"/>
                  <a:gd name="T90" fmla="*/ 11 w 276"/>
                  <a:gd name="T91" fmla="*/ 9 h 132"/>
                  <a:gd name="T92" fmla="*/ 8 w 276"/>
                  <a:gd name="T93" fmla="*/ 6 h 132"/>
                  <a:gd name="T94" fmla="*/ 5 w 276"/>
                  <a:gd name="T95" fmla="*/ 2 h 132"/>
                  <a:gd name="T96" fmla="*/ 0 w 276"/>
                  <a:gd name="T9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6" h="132">
                    <a:moveTo>
                      <a:pt x="276" y="132"/>
                    </a:moveTo>
                    <a:lnTo>
                      <a:pt x="246" y="132"/>
                    </a:lnTo>
                    <a:lnTo>
                      <a:pt x="246" y="128"/>
                    </a:lnTo>
                    <a:lnTo>
                      <a:pt x="240" y="128"/>
                    </a:lnTo>
                    <a:lnTo>
                      <a:pt x="240" y="127"/>
                    </a:lnTo>
                    <a:lnTo>
                      <a:pt x="222" y="127"/>
                    </a:lnTo>
                    <a:lnTo>
                      <a:pt x="222" y="124"/>
                    </a:lnTo>
                    <a:lnTo>
                      <a:pt x="213" y="124"/>
                    </a:lnTo>
                    <a:lnTo>
                      <a:pt x="213" y="123"/>
                    </a:lnTo>
                    <a:lnTo>
                      <a:pt x="172" y="123"/>
                    </a:lnTo>
                    <a:lnTo>
                      <a:pt x="172" y="121"/>
                    </a:lnTo>
                    <a:lnTo>
                      <a:pt x="156" y="121"/>
                    </a:lnTo>
                    <a:lnTo>
                      <a:pt x="156" y="119"/>
                    </a:lnTo>
                    <a:lnTo>
                      <a:pt x="150" y="119"/>
                    </a:lnTo>
                    <a:lnTo>
                      <a:pt x="150" y="118"/>
                    </a:lnTo>
                    <a:lnTo>
                      <a:pt x="137" y="118"/>
                    </a:lnTo>
                    <a:lnTo>
                      <a:pt x="137" y="114"/>
                    </a:lnTo>
                    <a:lnTo>
                      <a:pt x="130" y="114"/>
                    </a:lnTo>
                    <a:lnTo>
                      <a:pt x="130" y="112"/>
                    </a:lnTo>
                    <a:lnTo>
                      <a:pt x="128" y="112"/>
                    </a:lnTo>
                    <a:lnTo>
                      <a:pt x="128" y="111"/>
                    </a:lnTo>
                    <a:lnTo>
                      <a:pt x="121" y="111"/>
                    </a:lnTo>
                    <a:lnTo>
                      <a:pt x="121" y="109"/>
                    </a:lnTo>
                    <a:lnTo>
                      <a:pt x="108" y="109"/>
                    </a:lnTo>
                    <a:lnTo>
                      <a:pt x="108" y="106"/>
                    </a:lnTo>
                    <a:lnTo>
                      <a:pt x="101" y="106"/>
                    </a:lnTo>
                    <a:lnTo>
                      <a:pt x="101" y="104"/>
                    </a:lnTo>
                    <a:lnTo>
                      <a:pt x="100" y="104"/>
                    </a:lnTo>
                    <a:lnTo>
                      <a:pt x="100" y="103"/>
                    </a:lnTo>
                    <a:lnTo>
                      <a:pt x="93" y="103"/>
                    </a:lnTo>
                    <a:lnTo>
                      <a:pt x="93" y="100"/>
                    </a:lnTo>
                    <a:lnTo>
                      <a:pt x="88" y="100"/>
                    </a:lnTo>
                    <a:lnTo>
                      <a:pt x="88" y="97"/>
                    </a:lnTo>
                    <a:lnTo>
                      <a:pt x="85" y="97"/>
                    </a:lnTo>
                    <a:lnTo>
                      <a:pt x="85" y="95"/>
                    </a:lnTo>
                    <a:lnTo>
                      <a:pt x="83" y="95"/>
                    </a:lnTo>
                    <a:lnTo>
                      <a:pt x="81" y="95"/>
                    </a:lnTo>
                    <a:lnTo>
                      <a:pt x="81" y="92"/>
                    </a:lnTo>
                    <a:lnTo>
                      <a:pt x="79" y="92"/>
                    </a:lnTo>
                    <a:lnTo>
                      <a:pt x="79" y="89"/>
                    </a:lnTo>
                    <a:lnTo>
                      <a:pt x="76" y="89"/>
                    </a:lnTo>
                    <a:lnTo>
                      <a:pt x="76" y="87"/>
                    </a:lnTo>
                    <a:lnTo>
                      <a:pt x="73" y="87"/>
                    </a:lnTo>
                    <a:lnTo>
                      <a:pt x="73" y="85"/>
                    </a:lnTo>
                    <a:lnTo>
                      <a:pt x="68" y="85"/>
                    </a:lnTo>
                    <a:lnTo>
                      <a:pt x="68" y="84"/>
                    </a:lnTo>
                    <a:lnTo>
                      <a:pt x="67" y="84"/>
                    </a:lnTo>
                    <a:lnTo>
                      <a:pt x="67" y="82"/>
                    </a:lnTo>
                    <a:lnTo>
                      <a:pt x="64" y="82"/>
                    </a:lnTo>
                    <a:lnTo>
                      <a:pt x="64" y="78"/>
                    </a:lnTo>
                    <a:lnTo>
                      <a:pt x="62" y="78"/>
                    </a:lnTo>
                    <a:lnTo>
                      <a:pt x="62" y="76"/>
                    </a:lnTo>
                    <a:lnTo>
                      <a:pt x="60" y="76"/>
                    </a:lnTo>
                    <a:lnTo>
                      <a:pt x="60" y="71"/>
                    </a:lnTo>
                    <a:lnTo>
                      <a:pt x="57" y="71"/>
                    </a:lnTo>
                    <a:lnTo>
                      <a:pt x="57" y="69"/>
                    </a:lnTo>
                    <a:lnTo>
                      <a:pt x="56" y="69"/>
                    </a:lnTo>
                    <a:lnTo>
                      <a:pt x="56" y="67"/>
                    </a:lnTo>
                    <a:lnTo>
                      <a:pt x="54" y="67"/>
                    </a:lnTo>
                    <a:lnTo>
                      <a:pt x="54" y="64"/>
                    </a:lnTo>
                    <a:lnTo>
                      <a:pt x="52" y="64"/>
                    </a:lnTo>
                    <a:lnTo>
                      <a:pt x="52" y="62"/>
                    </a:lnTo>
                    <a:lnTo>
                      <a:pt x="50" y="62"/>
                    </a:lnTo>
                    <a:lnTo>
                      <a:pt x="50" y="59"/>
                    </a:lnTo>
                    <a:lnTo>
                      <a:pt x="50" y="57"/>
                    </a:lnTo>
                    <a:lnTo>
                      <a:pt x="48" y="57"/>
                    </a:lnTo>
                    <a:lnTo>
                      <a:pt x="48" y="53"/>
                    </a:lnTo>
                    <a:lnTo>
                      <a:pt x="45" y="53"/>
                    </a:lnTo>
                    <a:lnTo>
                      <a:pt x="45" y="52"/>
                    </a:lnTo>
                    <a:lnTo>
                      <a:pt x="44" y="52"/>
                    </a:lnTo>
                    <a:lnTo>
                      <a:pt x="44" y="50"/>
                    </a:lnTo>
                    <a:lnTo>
                      <a:pt x="39" y="50"/>
                    </a:lnTo>
                    <a:lnTo>
                      <a:pt x="39" y="47"/>
                    </a:lnTo>
                    <a:lnTo>
                      <a:pt x="36" y="47"/>
                    </a:lnTo>
                    <a:lnTo>
                      <a:pt x="36" y="43"/>
                    </a:lnTo>
                    <a:lnTo>
                      <a:pt x="32" y="43"/>
                    </a:lnTo>
                    <a:lnTo>
                      <a:pt x="32" y="41"/>
                    </a:lnTo>
                    <a:lnTo>
                      <a:pt x="29" y="41"/>
                    </a:lnTo>
                    <a:lnTo>
                      <a:pt x="29" y="37"/>
                    </a:lnTo>
                    <a:lnTo>
                      <a:pt x="27" y="37"/>
                    </a:lnTo>
                    <a:lnTo>
                      <a:pt x="27" y="34"/>
                    </a:lnTo>
                    <a:lnTo>
                      <a:pt x="22" y="34"/>
                    </a:lnTo>
                    <a:lnTo>
                      <a:pt x="22" y="26"/>
                    </a:lnTo>
                    <a:lnTo>
                      <a:pt x="20" y="26"/>
                    </a:lnTo>
                    <a:lnTo>
                      <a:pt x="20" y="21"/>
                    </a:lnTo>
                    <a:lnTo>
                      <a:pt x="18" y="21"/>
                    </a:lnTo>
                    <a:lnTo>
                      <a:pt x="18" y="16"/>
                    </a:lnTo>
                    <a:lnTo>
                      <a:pt x="15" y="16"/>
                    </a:lnTo>
                    <a:lnTo>
                      <a:pt x="15" y="12"/>
                    </a:lnTo>
                    <a:lnTo>
                      <a:pt x="14" y="12"/>
                    </a:lnTo>
                    <a:lnTo>
                      <a:pt x="14" y="9"/>
                    </a:lnTo>
                    <a:lnTo>
                      <a:pt x="11" y="9"/>
                    </a:lnTo>
                    <a:lnTo>
                      <a:pt x="11" y="6"/>
                    </a:lnTo>
                    <a:lnTo>
                      <a:pt x="8" y="6"/>
                    </a:lnTo>
                    <a:lnTo>
                      <a:pt x="8" y="2"/>
                    </a:lnTo>
                    <a:lnTo>
                      <a:pt x="5" y="2"/>
                    </a:lnTo>
                    <a:lnTo>
                      <a:pt x="5"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cxnSp>
          <p:nvCxnSpPr>
            <p:cNvPr id="3074" name="Straight Connector 3073"/>
            <p:cNvCxnSpPr/>
            <p:nvPr/>
          </p:nvCxnSpPr>
          <p:spPr>
            <a:xfrm>
              <a:off x="1789797" y="3127062"/>
              <a:ext cx="148524"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3" name="Straight Connector 102"/>
            <p:cNvCxnSpPr/>
            <p:nvPr/>
          </p:nvCxnSpPr>
          <p:spPr>
            <a:xfrm>
              <a:off x="1789797" y="3366245"/>
              <a:ext cx="148524"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105" name="Group 104"/>
          <p:cNvGrpSpPr/>
          <p:nvPr/>
        </p:nvGrpSpPr>
        <p:grpSpPr>
          <a:xfrm>
            <a:off x="4568520" y="2079180"/>
            <a:ext cx="4216765" cy="3457267"/>
            <a:chOff x="243714" y="2231580"/>
            <a:chExt cx="4216765" cy="3457267"/>
          </a:xfrm>
        </p:grpSpPr>
        <p:sp>
          <p:nvSpPr>
            <p:cNvPr id="106" name="Freeform 105"/>
            <p:cNvSpPr>
              <a:spLocks/>
            </p:cNvSpPr>
            <p:nvPr/>
          </p:nvSpPr>
          <p:spPr bwMode="auto">
            <a:xfrm>
              <a:off x="857881" y="2817669"/>
              <a:ext cx="3602598" cy="204023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7" name="Line 6"/>
            <p:cNvSpPr>
              <a:spLocks noChangeShapeType="1"/>
            </p:cNvSpPr>
            <p:nvPr/>
          </p:nvSpPr>
          <p:spPr bwMode="auto">
            <a:xfrm>
              <a:off x="773881" y="2817668"/>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8" name="Line 7"/>
            <p:cNvSpPr>
              <a:spLocks noChangeShapeType="1"/>
            </p:cNvSpPr>
            <p:nvPr/>
          </p:nvSpPr>
          <p:spPr bwMode="auto">
            <a:xfrm>
              <a:off x="773881" y="3204584"/>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9" name="Line 8"/>
            <p:cNvSpPr>
              <a:spLocks noChangeShapeType="1"/>
            </p:cNvSpPr>
            <p:nvPr/>
          </p:nvSpPr>
          <p:spPr bwMode="auto">
            <a:xfrm>
              <a:off x="773881" y="3583023"/>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0" name="Line 9"/>
            <p:cNvSpPr>
              <a:spLocks noChangeShapeType="1"/>
            </p:cNvSpPr>
            <p:nvPr/>
          </p:nvSpPr>
          <p:spPr bwMode="auto">
            <a:xfrm>
              <a:off x="773881" y="3974178"/>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1" name="Line 10"/>
            <p:cNvSpPr>
              <a:spLocks noChangeShapeType="1"/>
            </p:cNvSpPr>
            <p:nvPr/>
          </p:nvSpPr>
          <p:spPr bwMode="auto">
            <a:xfrm>
              <a:off x="773881" y="4356856"/>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2" name="Line 11"/>
            <p:cNvSpPr>
              <a:spLocks noChangeShapeType="1"/>
            </p:cNvSpPr>
            <p:nvPr/>
          </p:nvSpPr>
          <p:spPr bwMode="auto">
            <a:xfrm>
              <a:off x="773881" y="4743773"/>
              <a:ext cx="839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3" name="Line 12"/>
            <p:cNvSpPr>
              <a:spLocks noChangeShapeType="1"/>
            </p:cNvSpPr>
            <p:nvPr/>
          </p:nvSpPr>
          <p:spPr bwMode="auto">
            <a:xfrm>
              <a:off x="2530501"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4" name="Line 13"/>
            <p:cNvSpPr>
              <a:spLocks noChangeShapeType="1"/>
            </p:cNvSpPr>
            <p:nvPr/>
          </p:nvSpPr>
          <p:spPr bwMode="auto">
            <a:xfrm>
              <a:off x="2009361"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5" name="Line 17"/>
            <p:cNvSpPr>
              <a:spLocks noChangeShapeType="1"/>
            </p:cNvSpPr>
            <p:nvPr/>
          </p:nvSpPr>
          <p:spPr bwMode="auto">
            <a:xfrm>
              <a:off x="4091164"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6" name="Line 19"/>
            <p:cNvSpPr>
              <a:spLocks noChangeShapeType="1"/>
            </p:cNvSpPr>
            <p:nvPr/>
          </p:nvSpPr>
          <p:spPr bwMode="auto">
            <a:xfrm>
              <a:off x="1478849"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7" name="Line 21"/>
            <p:cNvSpPr>
              <a:spLocks noChangeShapeType="1"/>
            </p:cNvSpPr>
            <p:nvPr/>
          </p:nvSpPr>
          <p:spPr bwMode="auto">
            <a:xfrm>
              <a:off x="961807"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118" name="TextBox 117"/>
            <p:cNvSpPr txBox="1"/>
            <p:nvPr/>
          </p:nvSpPr>
          <p:spPr>
            <a:xfrm rot="16200000">
              <a:off x="-88047" y="3728406"/>
              <a:ext cx="916105" cy="230832"/>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Survie globale</a:t>
              </a:r>
              <a:endParaRPr lang="fr-FR" sz="900" dirty="0">
                <a:latin typeface="Arial" panose="020B0604020202020204" pitchFamily="34" charset="0"/>
                <a:cs typeface="Arial" panose="020B0604020202020204" pitchFamily="34" charset="0"/>
              </a:endParaRPr>
            </a:p>
          </p:txBody>
        </p:sp>
        <p:sp>
          <p:nvSpPr>
            <p:cNvPr id="119" name="TextBox 118"/>
            <p:cNvSpPr txBox="1"/>
            <p:nvPr/>
          </p:nvSpPr>
          <p:spPr>
            <a:xfrm>
              <a:off x="2620354" y="5057501"/>
              <a:ext cx="428347" cy="230832"/>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Mois</a:t>
              </a:r>
              <a:endParaRPr lang="fr-FR" sz="900" dirty="0">
                <a:latin typeface="Arial" panose="020B0604020202020204" pitchFamily="34" charset="0"/>
                <a:cs typeface="Arial" panose="020B0604020202020204" pitchFamily="34" charset="0"/>
              </a:endParaRPr>
            </a:p>
          </p:txBody>
        </p:sp>
        <p:sp>
          <p:nvSpPr>
            <p:cNvPr id="120" name="TextBox 119"/>
            <p:cNvSpPr txBox="1"/>
            <p:nvPr/>
          </p:nvSpPr>
          <p:spPr>
            <a:xfrm>
              <a:off x="429506" y="2700067"/>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1,0</a:t>
              </a:r>
              <a:endParaRPr lang="fr-FR" sz="900" dirty="0">
                <a:latin typeface="Arial" panose="020B0604020202020204" pitchFamily="34" charset="0"/>
                <a:cs typeface="Arial" panose="020B0604020202020204" pitchFamily="34" charset="0"/>
              </a:endParaRPr>
            </a:p>
          </p:txBody>
        </p:sp>
        <p:sp>
          <p:nvSpPr>
            <p:cNvPr id="121" name="TextBox 120"/>
            <p:cNvSpPr txBox="1"/>
            <p:nvPr/>
          </p:nvSpPr>
          <p:spPr>
            <a:xfrm>
              <a:off x="429509" y="3088508"/>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0,8</a:t>
              </a:r>
              <a:endParaRPr lang="fr-FR" sz="900" dirty="0">
                <a:latin typeface="Arial" panose="020B0604020202020204" pitchFamily="34" charset="0"/>
                <a:cs typeface="Arial" panose="020B0604020202020204" pitchFamily="34" charset="0"/>
              </a:endParaRPr>
            </a:p>
          </p:txBody>
        </p:sp>
        <p:sp>
          <p:nvSpPr>
            <p:cNvPr id="122" name="TextBox 121"/>
            <p:cNvSpPr txBox="1"/>
            <p:nvPr/>
          </p:nvSpPr>
          <p:spPr>
            <a:xfrm>
              <a:off x="429509" y="3466765"/>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0,6</a:t>
              </a:r>
              <a:endParaRPr lang="fr-FR" sz="900" dirty="0">
                <a:latin typeface="Arial" panose="020B0604020202020204" pitchFamily="34" charset="0"/>
                <a:cs typeface="Arial" panose="020B0604020202020204" pitchFamily="34" charset="0"/>
              </a:endParaRPr>
            </a:p>
          </p:txBody>
        </p:sp>
        <p:sp>
          <p:nvSpPr>
            <p:cNvPr id="123" name="TextBox 122"/>
            <p:cNvSpPr txBox="1"/>
            <p:nvPr/>
          </p:nvSpPr>
          <p:spPr>
            <a:xfrm>
              <a:off x="429509" y="3857740"/>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0,4</a:t>
              </a:r>
              <a:endParaRPr lang="fr-FR" sz="900" dirty="0">
                <a:latin typeface="Arial" panose="020B0604020202020204" pitchFamily="34" charset="0"/>
                <a:cs typeface="Arial" panose="020B0604020202020204" pitchFamily="34" charset="0"/>
              </a:endParaRPr>
            </a:p>
          </p:txBody>
        </p:sp>
        <p:sp>
          <p:nvSpPr>
            <p:cNvPr id="124" name="TextBox 123"/>
            <p:cNvSpPr txBox="1"/>
            <p:nvPr/>
          </p:nvSpPr>
          <p:spPr>
            <a:xfrm>
              <a:off x="429509" y="4240235"/>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0,2</a:t>
              </a:r>
              <a:endParaRPr lang="fr-FR" sz="900" dirty="0">
                <a:latin typeface="Arial" panose="020B0604020202020204" pitchFamily="34" charset="0"/>
                <a:cs typeface="Arial" panose="020B0604020202020204" pitchFamily="34" charset="0"/>
              </a:endParaRPr>
            </a:p>
          </p:txBody>
        </p:sp>
        <p:sp>
          <p:nvSpPr>
            <p:cNvPr id="125" name="TextBox 124"/>
            <p:cNvSpPr txBox="1"/>
            <p:nvPr/>
          </p:nvSpPr>
          <p:spPr>
            <a:xfrm>
              <a:off x="429512" y="4626970"/>
              <a:ext cx="344966" cy="230832"/>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0,0</a:t>
              </a:r>
              <a:endParaRPr lang="fr-FR" sz="900" dirty="0">
                <a:latin typeface="Arial" panose="020B0604020202020204" pitchFamily="34" charset="0"/>
                <a:cs typeface="Arial" panose="020B0604020202020204" pitchFamily="34" charset="0"/>
              </a:endParaRPr>
            </a:p>
          </p:txBody>
        </p:sp>
        <p:sp>
          <p:nvSpPr>
            <p:cNvPr id="126" name="TextBox 125"/>
            <p:cNvSpPr txBox="1"/>
            <p:nvPr/>
          </p:nvSpPr>
          <p:spPr>
            <a:xfrm>
              <a:off x="777878" y="4904017"/>
              <a:ext cx="37702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0</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130</a:t>
              </a:r>
            </a:p>
            <a:p>
              <a:pPr algn="ctr"/>
              <a:r>
                <a:rPr lang="fr-FR" sz="900" smtClean="0">
                  <a:latin typeface="Arial" panose="020B0604020202020204" pitchFamily="34" charset="0"/>
                  <a:cs typeface="Arial" panose="020B0604020202020204" pitchFamily="34" charset="0"/>
                </a:rPr>
                <a:t>162</a:t>
              </a:r>
              <a:endParaRPr lang="fr-FR" sz="900">
                <a:latin typeface="Arial" panose="020B0604020202020204" pitchFamily="34" charset="0"/>
                <a:cs typeface="Arial" panose="020B0604020202020204" pitchFamily="34" charset="0"/>
              </a:endParaRPr>
            </a:p>
          </p:txBody>
        </p:sp>
        <p:sp>
          <p:nvSpPr>
            <p:cNvPr id="127" name="TextBox 126"/>
            <p:cNvSpPr txBox="1"/>
            <p:nvPr/>
          </p:nvSpPr>
          <p:spPr>
            <a:xfrm>
              <a:off x="1292071" y="4904017"/>
              <a:ext cx="377027"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6</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r"/>
              <a:r>
                <a:rPr lang="fr-FR" sz="900" smtClean="0">
                  <a:latin typeface="Arial" panose="020B0604020202020204" pitchFamily="34" charset="0"/>
                  <a:cs typeface="Arial" panose="020B0604020202020204" pitchFamily="34" charset="0"/>
                </a:rPr>
                <a:t>98</a:t>
              </a:r>
            </a:p>
            <a:p>
              <a:pPr algn="ctr"/>
              <a:r>
                <a:rPr lang="fr-FR" sz="900" smtClean="0">
                  <a:latin typeface="Arial" panose="020B0604020202020204" pitchFamily="34" charset="0"/>
                  <a:cs typeface="Arial" panose="020B0604020202020204" pitchFamily="34" charset="0"/>
                </a:rPr>
                <a:t>103</a:t>
              </a:r>
              <a:endParaRPr lang="fr-FR" sz="900">
                <a:latin typeface="Arial" panose="020B0604020202020204" pitchFamily="34" charset="0"/>
                <a:cs typeface="Arial" panose="020B0604020202020204" pitchFamily="34" charset="0"/>
              </a:endParaRPr>
            </a:p>
          </p:txBody>
        </p:sp>
        <p:sp>
          <p:nvSpPr>
            <p:cNvPr id="129" name="TextBox 128"/>
            <p:cNvSpPr txBox="1"/>
            <p:nvPr/>
          </p:nvSpPr>
          <p:spPr>
            <a:xfrm>
              <a:off x="1849383" y="4904017"/>
              <a:ext cx="312906" cy="784830"/>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12</a:t>
              </a:r>
            </a:p>
            <a:p>
              <a:pPr algn="ctr"/>
              <a:endParaRPr lang="fr-FR" sz="900" dirty="0" smtClean="0">
                <a:latin typeface="Arial" panose="020B0604020202020204" pitchFamily="34" charset="0"/>
                <a:cs typeface="Arial" panose="020B0604020202020204" pitchFamily="34" charset="0"/>
              </a:endParaRPr>
            </a:p>
            <a:p>
              <a:pPr algn="ctr"/>
              <a:endParaRPr lang="fr-FR" sz="900" dirty="0" smtClean="0">
                <a:latin typeface="Arial" panose="020B0604020202020204" pitchFamily="34" charset="0"/>
                <a:cs typeface="Arial" panose="020B0604020202020204" pitchFamily="34" charset="0"/>
              </a:endParaRPr>
            </a:p>
            <a:p>
              <a:pPr algn="ctr"/>
              <a:r>
                <a:rPr lang="fr-FR" sz="900" dirty="0" smtClean="0">
                  <a:latin typeface="Arial" panose="020B0604020202020204" pitchFamily="34" charset="0"/>
                  <a:cs typeface="Arial" panose="020B0604020202020204" pitchFamily="34" charset="0"/>
                </a:rPr>
                <a:t>53</a:t>
              </a:r>
            </a:p>
            <a:p>
              <a:pPr algn="ctr"/>
              <a:r>
                <a:rPr lang="fr-FR" sz="900" dirty="0" smtClean="0">
                  <a:latin typeface="Arial" panose="020B0604020202020204" pitchFamily="34" charset="0"/>
                  <a:cs typeface="Arial" panose="020B0604020202020204" pitchFamily="34" charset="0"/>
                </a:rPr>
                <a:t>66</a:t>
              </a:r>
              <a:endParaRPr lang="fr-FR" sz="900" dirty="0">
                <a:latin typeface="Arial" panose="020B0604020202020204" pitchFamily="34" charset="0"/>
                <a:cs typeface="Arial" panose="020B0604020202020204" pitchFamily="34" charset="0"/>
              </a:endParaRPr>
            </a:p>
          </p:txBody>
        </p:sp>
        <p:sp>
          <p:nvSpPr>
            <p:cNvPr id="130" name="TextBox 129"/>
            <p:cNvSpPr txBox="1"/>
            <p:nvPr/>
          </p:nvSpPr>
          <p:spPr>
            <a:xfrm>
              <a:off x="2379466" y="4904017"/>
              <a:ext cx="31290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18</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32</a:t>
              </a:r>
            </a:p>
            <a:p>
              <a:pPr algn="ctr"/>
              <a:r>
                <a:rPr lang="fr-FR" sz="900" smtClean="0">
                  <a:latin typeface="Arial" panose="020B0604020202020204" pitchFamily="34" charset="0"/>
                  <a:cs typeface="Arial" panose="020B0604020202020204" pitchFamily="34" charset="0"/>
                </a:rPr>
                <a:t>37</a:t>
              </a:r>
              <a:endParaRPr lang="fr-FR" sz="900">
                <a:latin typeface="Arial" panose="020B0604020202020204" pitchFamily="34" charset="0"/>
                <a:cs typeface="Arial" panose="020B0604020202020204" pitchFamily="34" charset="0"/>
              </a:endParaRPr>
            </a:p>
          </p:txBody>
        </p:sp>
        <p:grpSp>
          <p:nvGrpSpPr>
            <p:cNvPr id="131" name="Group 130"/>
            <p:cNvGrpSpPr/>
            <p:nvPr/>
          </p:nvGrpSpPr>
          <p:grpSpPr>
            <a:xfrm>
              <a:off x="2892762" y="4858235"/>
              <a:ext cx="312906" cy="830612"/>
              <a:chOff x="2892762" y="4858235"/>
              <a:chExt cx="312906" cy="830612"/>
            </a:xfrm>
          </p:grpSpPr>
          <p:sp>
            <p:nvSpPr>
              <p:cNvPr id="190" name="Line 14"/>
              <p:cNvSpPr>
                <a:spLocks noChangeShapeType="1"/>
              </p:cNvSpPr>
              <p:nvPr/>
            </p:nvSpPr>
            <p:spPr bwMode="auto">
              <a:xfrm>
                <a:off x="3050559"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91" name="TextBox 190"/>
              <p:cNvSpPr txBox="1"/>
              <p:nvPr/>
            </p:nvSpPr>
            <p:spPr>
              <a:xfrm>
                <a:off x="2892762" y="4904017"/>
                <a:ext cx="31290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24</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21</a:t>
                </a:r>
              </a:p>
              <a:p>
                <a:pPr algn="ctr"/>
                <a:r>
                  <a:rPr lang="fr-FR" sz="900" smtClean="0">
                    <a:latin typeface="Arial" panose="020B0604020202020204" pitchFamily="34" charset="0"/>
                    <a:cs typeface="Arial" panose="020B0604020202020204" pitchFamily="34" charset="0"/>
                  </a:rPr>
                  <a:t>23</a:t>
                </a:r>
                <a:endParaRPr lang="fr-FR" sz="900">
                  <a:latin typeface="Arial" panose="020B0604020202020204" pitchFamily="34" charset="0"/>
                  <a:cs typeface="Arial" panose="020B0604020202020204" pitchFamily="34" charset="0"/>
                </a:endParaRPr>
              </a:p>
            </p:txBody>
          </p:sp>
        </p:grpSp>
        <p:sp>
          <p:nvSpPr>
            <p:cNvPr id="132" name="TextBox 131"/>
            <p:cNvSpPr txBox="1"/>
            <p:nvPr/>
          </p:nvSpPr>
          <p:spPr>
            <a:xfrm>
              <a:off x="3937582" y="4904017"/>
              <a:ext cx="31290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36</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8</a:t>
              </a:r>
            </a:p>
            <a:p>
              <a:pPr algn="ctr"/>
              <a:r>
                <a:rPr lang="fr-FR" sz="900" smtClean="0">
                  <a:latin typeface="Arial" panose="020B0604020202020204" pitchFamily="34" charset="0"/>
                  <a:cs typeface="Arial" panose="020B0604020202020204" pitchFamily="34" charset="0"/>
                </a:rPr>
                <a:t>8</a:t>
              </a:r>
              <a:endParaRPr lang="fr-FR" sz="900">
                <a:latin typeface="Arial" panose="020B0604020202020204" pitchFamily="34" charset="0"/>
                <a:cs typeface="Arial" panose="020B0604020202020204" pitchFamily="34" charset="0"/>
              </a:endParaRPr>
            </a:p>
          </p:txBody>
        </p:sp>
        <p:grpSp>
          <p:nvGrpSpPr>
            <p:cNvPr id="133" name="Group 132"/>
            <p:cNvGrpSpPr/>
            <p:nvPr/>
          </p:nvGrpSpPr>
          <p:grpSpPr>
            <a:xfrm>
              <a:off x="3413318" y="4858235"/>
              <a:ext cx="312906" cy="830612"/>
              <a:chOff x="2892762" y="4858235"/>
              <a:chExt cx="312906" cy="830612"/>
            </a:xfrm>
          </p:grpSpPr>
          <p:sp>
            <p:nvSpPr>
              <p:cNvPr id="188" name="Line 14"/>
              <p:cNvSpPr>
                <a:spLocks noChangeShapeType="1"/>
              </p:cNvSpPr>
              <p:nvPr/>
            </p:nvSpPr>
            <p:spPr bwMode="auto">
              <a:xfrm>
                <a:off x="3050559" y="4858235"/>
                <a:ext cx="0" cy="90346"/>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89" name="TextBox 188"/>
              <p:cNvSpPr txBox="1"/>
              <p:nvPr/>
            </p:nvSpPr>
            <p:spPr>
              <a:xfrm>
                <a:off x="2892762" y="4904017"/>
                <a:ext cx="312906" cy="784830"/>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30</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17</a:t>
                </a:r>
              </a:p>
              <a:p>
                <a:pPr algn="ctr"/>
                <a:r>
                  <a:rPr lang="fr-FR" sz="900" smtClean="0">
                    <a:latin typeface="Arial" panose="020B0604020202020204" pitchFamily="34" charset="0"/>
                    <a:cs typeface="Arial" panose="020B0604020202020204" pitchFamily="34" charset="0"/>
                  </a:rPr>
                  <a:t>16</a:t>
                </a:r>
                <a:endParaRPr lang="fr-FR" sz="900">
                  <a:latin typeface="Arial" panose="020B0604020202020204" pitchFamily="34" charset="0"/>
                  <a:cs typeface="Arial" panose="020B0604020202020204" pitchFamily="34" charset="0"/>
                </a:endParaRPr>
              </a:p>
            </p:txBody>
          </p:sp>
        </p:grpSp>
        <p:sp>
          <p:nvSpPr>
            <p:cNvPr id="134" name="TextBox 133"/>
            <p:cNvSpPr txBox="1"/>
            <p:nvPr/>
          </p:nvSpPr>
          <p:spPr>
            <a:xfrm>
              <a:off x="243714" y="5177809"/>
              <a:ext cx="687051" cy="507831"/>
            </a:xfrm>
            <a:prstGeom prst="rect">
              <a:avLst/>
            </a:prstGeom>
            <a:noFill/>
          </p:spPr>
          <p:txBody>
            <a:bodyPr wrap="none" rtlCol="0">
              <a:spAutoFit/>
            </a:bodyPr>
            <a:lstStyle/>
            <a:p>
              <a:pPr algn="r"/>
              <a:r>
                <a:rPr lang="fr-FR" sz="900" dirty="0" smtClean="0"/>
                <a:t>N</a:t>
              </a:r>
            </a:p>
            <a:p>
              <a:pPr algn="r"/>
              <a:r>
                <a:rPr lang="fr-FR" sz="900" dirty="0" smtClean="0"/>
                <a:t>SIRT</a:t>
              </a:r>
            </a:p>
            <a:p>
              <a:pPr algn="r"/>
              <a:r>
                <a:rPr lang="fr-FR" sz="900" dirty="0" err="1" smtClean="0"/>
                <a:t>Sorafenib</a:t>
              </a:r>
              <a:endParaRPr lang="fr-FR" sz="900" dirty="0"/>
            </a:p>
          </p:txBody>
        </p:sp>
        <p:sp>
          <p:nvSpPr>
            <p:cNvPr id="135" name="TextBox 134"/>
            <p:cNvSpPr txBox="1"/>
            <p:nvPr/>
          </p:nvSpPr>
          <p:spPr>
            <a:xfrm>
              <a:off x="2011649" y="3490346"/>
              <a:ext cx="2163930" cy="230832"/>
            </a:xfrm>
            <a:prstGeom prst="rect">
              <a:avLst/>
            </a:prstGeom>
            <a:noFill/>
          </p:spPr>
          <p:txBody>
            <a:bodyPr wrap="none" rtlCol="0">
              <a:spAutoFit/>
            </a:bodyPr>
            <a:lstStyle/>
            <a:p>
              <a:r>
                <a:rPr lang="fr-FR" sz="900" dirty="0" smtClean="0">
                  <a:latin typeface="+mn-lt"/>
                </a:rPr>
                <a:t>HR 0,86 (IC95% 0,66 – 1,13); p=0,273</a:t>
              </a:r>
              <a:endParaRPr lang="fr-FR" sz="900" dirty="0">
                <a:latin typeface="+mn-lt"/>
              </a:endParaRPr>
            </a:p>
          </p:txBody>
        </p:sp>
        <p:sp>
          <p:nvSpPr>
            <p:cNvPr id="136" name="TextBox 135"/>
            <p:cNvSpPr txBox="1"/>
            <p:nvPr/>
          </p:nvSpPr>
          <p:spPr>
            <a:xfrm>
              <a:off x="1717185" y="2231580"/>
              <a:ext cx="1700906" cy="307777"/>
            </a:xfrm>
            <a:prstGeom prst="rect">
              <a:avLst/>
            </a:prstGeom>
            <a:noFill/>
          </p:spPr>
          <p:txBody>
            <a:bodyPr wrap="none" rtlCol="0">
              <a:spAutoFit/>
            </a:bodyPr>
            <a:lstStyle/>
            <a:p>
              <a:pPr algn="ctr"/>
              <a:r>
                <a:rPr lang="fr-FR" sz="1400" b="1" dirty="0" smtClean="0"/>
                <a:t>Population traitée</a:t>
              </a:r>
              <a:endParaRPr lang="fr-FR" sz="1400" b="1" dirty="0"/>
            </a:p>
          </p:txBody>
        </p:sp>
        <p:cxnSp>
          <p:nvCxnSpPr>
            <p:cNvPr id="139" name="Straight Connector 138"/>
            <p:cNvCxnSpPr/>
            <p:nvPr/>
          </p:nvCxnSpPr>
          <p:spPr>
            <a:xfrm>
              <a:off x="1789797" y="3127062"/>
              <a:ext cx="148524"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40" name="Straight Connector 139"/>
            <p:cNvCxnSpPr/>
            <p:nvPr/>
          </p:nvCxnSpPr>
          <p:spPr>
            <a:xfrm>
              <a:off x="1789797" y="3366245"/>
              <a:ext cx="148524" cy="0"/>
            </a:xfrm>
            <a:prstGeom prst="line">
              <a:avLst/>
            </a:prstGeom>
            <a:noFill/>
            <a:ln w="1905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3101" name="Group 3100"/>
          <p:cNvGrpSpPr/>
          <p:nvPr/>
        </p:nvGrpSpPr>
        <p:grpSpPr>
          <a:xfrm>
            <a:off x="5275202" y="2656739"/>
            <a:ext cx="3510083" cy="1670004"/>
            <a:chOff x="3260725" y="2808288"/>
            <a:chExt cx="2619375" cy="1238250"/>
          </a:xfrm>
        </p:grpSpPr>
        <p:sp>
          <p:nvSpPr>
            <p:cNvPr id="3079" name="Line 50"/>
            <p:cNvSpPr>
              <a:spLocks noChangeShapeType="1"/>
            </p:cNvSpPr>
            <p:nvPr/>
          </p:nvSpPr>
          <p:spPr bwMode="auto">
            <a:xfrm>
              <a:off x="3765550" y="3303588"/>
              <a:ext cx="57150"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0" name="Line 51"/>
            <p:cNvSpPr>
              <a:spLocks noChangeShapeType="1"/>
            </p:cNvSpPr>
            <p:nvPr/>
          </p:nvSpPr>
          <p:spPr bwMode="auto">
            <a:xfrm>
              <a:off x="3403600" y="2874963"/>
              <a:ext cx="47625"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1" name="Line 52"/>
            <p:cNvSpPr>
              <a:spLocks noChangeShapeType="1"/>
            </p:cNvSpPr>
            <p:nvPr/>
          </p:nvSpPr>
          <p:spPr bwMode="auto">
            <a:xfrm>
              <a:off x="5575300" y="3989388"/>
              <a:ext cx="47625" cy="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2" name="Line 53"/>
            <p:cNvSpPr>
              <a:spLocks noChangeShapeType="1"/>
            </p:cNvSpPr>
            <p:nvPr/>
          </p:nvSpPr>
          <p:spPr bwMode="auto">
            <a:xfrm>
              <a:off x="4889500" y="3865563"/>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3" name="Line 54"/>
            <p:cNvSpPr>
              <a:spLocks noChangeShapeType="1"/>
            </p:cNvSpPr>
            <p:nvPr/>
          </p:nvSpPr>
          <p:spPr bwMode="auto">
            <a:xfrm>
              <a:off x="3622675" y="3065463"/>
              <a:ext cx="0" cy="4762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4" name="Line 55"/>
            <p:cNvSpPr>
              <a:spLocks noChangeShapeType="1"/>
            </p:cNvSpPr>
            <p:nvPr/>
          </p:nvSpPr>
          <p:spPr bwMode="auto">
            <a:xfrm>
              <a:off x="3641725" y="3065463"/>
              <a:ext cx="0" cy="4762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5" name="Line 56"/>
            <p:cNvSpPr>
              <a:spLocks noChangeShapeType="1"/>
            </p:cNvSpPr>
            <p:nvPr/>
          </p:nvSpPr>
          <p:spPr bwMode="auto">
            <a:xfrm>
              <a:off x="5070475" y="389413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6" name="Line 57"/>
            <p:cNvSpPr>
              <a:spLocks noChangeShapeType="1"/>
            </p:cNvSpPr>
            <p:nvPr/>
          </p:nvSpPr>
          <p:spPr bwMode="auto">
            <a:xfrm>
              <a:off x="5851525" y="39893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7" name="Line 58"/>
            <p:cNvSpPr>
              <a:spLocks noChangeShapeType="1"/>
            </p:cNvSpPr>
            <p:nvPr/>
          </p:nvSpPr>
          <p:spPr bwMode="auto">
            <a:xfrm>
              <a:off x="4527550" y="3798888"/>
              <a:ext cx="0" cy="47625"/>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8" name="Line 59"/>
            <p:cNvSpPr>
              <a:spLocks noChangeShapeType="1"/>
            </p:cNvSpPr>
            <p:nvPr/>
          </p:nvSpPr>
          <p:spPr bwMode="auto">
            <a:xfrm>
              <a:off x="3394075" y="28082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89" name="Line 60"/>
            <p:cNvSpPr>
              <a:spLocks noChangeShapeType="1"/>
            </p:cNvSpPr>
            <p:nvPr/>
          </p:nvSpPr>
          <p:spPr bwMode="auto">
            <a:xfrm>
              <a:off x="5241925" y="389413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0" name="Line 61"/>
            <p:cNvSpPr>
              <a:spLocks noChangeShapeType="1"/>
            </p:cNvSpPr>
            <p:nvPr/>
          </p:nvSpPr>
          <p:spPr bwMode="auto">
            <a:xfrm>
              <a:off x="5708650" y="39893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1" name="Line 62"/>
            <p:cNvSpPr>
              <a:spLocks noChangeShapeType="1"/>
            </p:cNvSpPr>
            <p:nvPr/>
          </p:nvSpPr>
          <p:spPr bwMode="auto">
            <a:xfrm>
              <a:off x="3984625" y="3503613"/>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2" name="Line 63"/>
            <p:cNvSpPr>
              <a:spLocks noChangeShapeType="1"/>
            </p:cNvSpPr>
            <p:nvPr/>
          </p:nvSpPr>
          <p:spPr bwMode="auto">
            <a:xfrm>
              <a:off x="4508500" y="37988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3" name="Line 64"/>
            <p:cNvSpPr>
              <a:spLocks noChangeShapeType="1"/>
            </p:cNvSpPr>
            <p:nvPr/>
          </p:nvSpPr>
          <p:spPr bwMode="auto">
            <a:xfrm>
              <a:off x="4746625" y="3865563"/>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4" name="Line 65"/>
            <p:cNvSpPr>
              <a:spLocks noChangeShapeType="1"/>
            </p:cNvSpPr>
            <p:nvPr/>
          </p:nvSpPr>
          <p:spPr bwMode="auto">
            <a:xfrm>
              <a:off x="5413375" y="3941763"/>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5" name="Line 66"/>
            <p:cNvSpPr>
              <a:spLocks noChangeShapeType="1"/>
            </p:cNvSpPr>
            <p:nvPr/>
          </p:nvSpPr>
          <p:spPr bwMode="auto">
            <a:xfrm>
              <a:off x="3327400" y="28082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6" name="Line 67"/>
            <p:cNvSpPr>
              <a:spLocks noChangeShapeType="1"/>
            </p:cNvSpPr>
            <p:nvPr/>
          </p:nvSpPr>
          <p:spPr bwMode="auto">
            <a:xfrm>
              <a:off x="3470275" y="290353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7" name="Line 68"/>
            <p:cNvSpPr>
              <a:spLocks noChangeShapeType="1"/>
            </p:cNvSpPr>
            <p:nvPr/>
          </p:nvSpPr>
          <p:spPr bwMode="auto">
            <a:xfrm>
              <a:off x="3498850" y="29225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98" name="Line 69"/>
            <p:cNvSpPr>
              <a:spLocks noChangeShapeType="1"/>
            </p:cNvSpPr>
            <p:nvPr/>
          </p:nvSpPr>
          <p:spPr bwMode="auto">
            <a:xfrm>
              <a:off x="5594350" y="397033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0" name="Freeform 70"/>
            <p:cNvSpPr>
              <a:spLocks/>
            </p:cNvSpPr>
            <p:nvPr/>
          </p:nvSpPr>
          <p:spPr bwMode="auto">
            <a:xfrm>
              <a:off x="3260725" y="2836863"/>
              <a:ext cx="2619375" cy="1190625"/>
            </a:xfrm>
            <a:custGeom>
              <a:avLst/>
              <a:gdLst>
                <a:gd name="T0" fmla="*/ 245 w 275"/>
                <a:gd name="T1" fmla="*/ 125 h 125"/>
                <a:gd name="T2" fmla="*/ 238 w 275"/>
                <a:gd name="T3" fmla="*/ 121 h 125"/>
                <a:gd name="T4" fmla="*/ 221 w 275"/>
                <a:gd name="T5" fmla="*/ 118 h 125"/>
                <a:gd name="T6" fmla="*/ 212 w 275"/>
                <a:gd name="T7" fmla="*/ 117 h 125"/>
                <a:gd name="T8" fmla="*/ 171 w 275"/>
                <a:gd name="T9" fmla="*/ 114 h 125"/>
                <a:gd name="T10" fmla="*/ 151 w 275"/>
                <a:gd name="T11" fmla="*/ 111 h 125"/>
                <a:gd name="T12" fmla="*/ 149 w 275"/>
                <a:gd name="T13" fmla="*/ 110 h 125"/>
                <a:gd name="T14" fmla="*/ 136 w 275"/>
                <a:gd name="T15" fmla="*/ 108 h 125"/>
                <a:gd name="T16" fmla="*/ 129 w 275"/>
                <a:gd name="T17" fmla="*/ 105 h 125"/>
                <a:gd name="T18" fmla="*/ 126 w 275"/>
                <a:gd name="T19" fmla="*/ 101 h 125"/>
                <a:gd name="T20" fmla="*/ 119 w 275"/>
                <a:gd name="T21" fmla="*/ 99 h 125"/>
                <a:gd name="T22" fmla="*/ 108 w 275"/>
                <a:gd name="T23" fmla="*/ 98 h 125"/>
                <a:gd name="T24" fmla="*/ 106 w 275"/>
                <a:gd name="T25" fmla="*/ 96 h 125"/>
                <a:gd name="T26" fmla="*/ 99 w 275"/>
                <a:gd name="T27" fmla="*/ 94 h 125"/>
                <a:gd name="T28" fmla="*/ 97 w 275"/>
                <a:gd name="T29" fmla="*/ 91 h 125"/>
                <a:gd name="T30" fmla="*/ 93 w 275"/>
                <a:gd name="T31" fmla="*/ 89 h 125"/>
                <a:gd name="T32" fmla="*/ 88 w 275"/>
                <a:gd name="T33" fmla="*/ 85 h 125"/>
                <a:gd name="T34" fmla="*/ 85 w 275"/>
                <a:gd name="T35" fmla="*/ 83 h 125"/>
                <a:gd name="T36" fmla="*/ 80 w 275"/>
                <a:gd name="T37" fmla="*/ 82 h 125"/>
                <a:gd name="T38" fmla="*/ 79 w 275"/>
                <a:gd name="T39" fmla="*/ 79 h 125"/>
                <a:gd name="T40" fmla="*/ 77 w 275"/>
                <a:gd name="T41" fmla="*/ 77 h 125"/>
                <a:gd name="T42" fmla="*/ 75 w 275"/>
                <a:gd name="T43" fmla="*/ 74 h 125"/>
                <a:gd name="T44" fmla="*/ 72 w 275"/>
                <a:gd name="T45" fmla="*/ 70 h 125"/>
                <a:gd name="T46" fmla="*/ 67 w 275"/>
                <a:gd name="T47" fmla="*/ 67 h 125"/>
                <a:gd name="T48" fmla="*/ 64 w 275"/>
                <a:gd name="T49" fmla="*/ 65 h 125"/>
                <a:gd name="T50" fmla="*/ 63 w 275"/>
                <a:gd name="T51" fmla="*/ 63 h 125"/>
                <a:gd name="T52" fmla="*/ 61 w 275"/>
                <a:gd name="T53" fmla="*/ 60 h 125"/>
                <a:gd name="T54" fmla="*/ 60 w 275"/>
                <a:gd name="T55" fmla="*/ 57 h 125"/>
                <a:gd name="T56" fmla="*/ 58 w 275"/>
                <a:gd name="T57" fmla="*/ 54 h 125"/>
                <a:gd name="T58" fmla="*/ 55 w 275"/>
                <a:gd name="T59" fmla="*/ 50 h 125"/>
                <a:gd name="T60" fmla="*/ 54 w 275"/>
                <a:gd name="T61" fmla="*/ 46 h 125"/>
                <a:gd name="T62" fmla="*/ 52 w 275"/>
                <a:gd name="T63" fmla="*/ 43 h 125"/>
                <a:gd name="T64" fmla="*/ 50 w 275"/>
                <a:gd name="T65" fmla="*/ 40 h 125"/>
                <a:gd name="T66" fmla="*/ 47 w 275"/>
                <a:gd name="T67" fmla="*/ 36 h 125"/>
                <a:gd name="T68" fmla="*/ 46 w 275"/>
                <a:gd name="T69" fmla="*/ 32 h 125"/>
                <a:gd name="T70" fmla="*/ 42 w 275"/>
                <a:gd name="T71" fmla="*/ 31 h 125"/>
                <a:gd name="T72" fmla="*/ 36 w 275"/>
                <a:gd name="T73" fmla="*/ 27 h 125"/>
                <a:gd name="T74" fmla="*/ 35 w 275"/>
                <a:gd name="T75" fmla="*/ 23 h 125"/>
                <a:gd name="T76" fmla="*/ 30 w 275"/>
                <a:gd name="T77" fmla="*/ 20 h 125"/>
                <a:gd name="T78" fmla="*/ 29 w 275"/>
                <a:gd name="T79" fmla="*/ 17 h 125"/>
                <a:gd name="T80" fmla="*/ 26 w 275"/>
                <a:gd name="T81" fmla="*/ 15 h 125"/>
                <a:gd name="T82" fmla="*/ 23 w 275"/>
                <a:gd name="T83" fmla="*/ 12 h 125"/>
                <a:gd name="T84" fmla="*/ 20 w 275"/>
                <a:gd name="T85" fmla="*/ 9 h 125"/>
                <a:gd name="T86" fmla="*/ 18 w 275"/>
                <a:gd name="T87" fmla="*/ 8 h 125"/>
                <a:gd name="T88" fmla="*/ 17 w 275"/>
                <a:gd name="T89" fmla="*/ 5 h 125"/>
                <a:gd name="T90" fmla="*/ 15 w 275"/>
                <a:gd name="T91" fmla="*/ 2 h 125"/>
                <a:gd name="T92" fmla="*/ 0 w 275"/>
                <a:gd name="T9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125">
                  <a:moveTo>
                    <a:pt x="275" y="125"/>
                  </a:moveTo>
                  <a:lnTo>
                    <a:pt x="245" y="125"/>
                  </a:lnTo>
                  <a:lnTo>
                    <a:pt x="245" y="121"/>
                  </a:lnTo>
                  <a:lnTo>
                    <a:pt x="238" y="121"/>
                  </a:lnTo>
                  <a:lnTo>
                    <a:pt x="238" y="118"/>
                  </a:lnTo>
                  <a:lnTo>
                    <a:pt x="221" y="118"/>
                  </a:lnTo>
                  <a:lnTo>
                    <a:pt x="221" y="117"/>
                  </a:lnTo>
                  <a:lnTo>
                    <a:pt x="212" y="117"/>
                  </a:lnTo>
                  <a:lnTo>
                    <a:pt x="212" y="114"/>
                  </a:lnTo>
                  <a:lnTo>
                    <a:pt x="171" y="114"/>
                  </a:lnTo>
                  <a:lnTo>
                    <a:pt x="171" y="111"/>
                  </a:lnTo>
                  <a:lnTo>
                    <a:pt x="151" y="111"/>
                  </a:lnTo>
                  <a:lnTo>
                    <a:pt x="151" y="110"/>
                  </a:lnTo>
                  <a:lnTo>
                    <a:pt x="149" y="110"/>
                  </a:lnTo>
                  <a:lnTo>
                    <a:pt x="149" y="108"/>
                  </a:lnTo>
                  <a:lnTo>
                    <a:pt x="136" y="108"/>
                  </a:lnTo>
                  <a:lnTo>
                    <a:pt x="136" y="105"/>
                  </a:lnTo>
                  <a:lnTo>
                    <a:pt x="129" y="105"/>
                  </a:lnTo>
                  <a:lnTo>
                    <a:pt x="129" y="101"/>
                  </a:lnTo>
                  <a:lnTo>
                    <a:pt x="126" y="101"/>
                  </a:lnTo>
                  <a:lnTo>
                    <a:pt x="126" y="99"/>
                  </a:lnTo>
                  <a:lnTo>
                    <a:pt x="119" y="99"/>
                  </a:lnTo>
                  <a:lnTo>
                    <a:pt x="119" y="98"/>
                  </a:lnTo>
                  <a:lnTo>
                    <a:pt x="108" y="98"/>
                  </a:lnTo>
                  <a:lnTo>
                    <a:pt x="108" y="96"/>
                  </a:lnTo>
                  <a:lnTo>
                    <a:pt x="106" y="96"/>
                  </a:lnTo>
                  <a:lnTo>
                    <a:pt x="106" y="94"/>
                  </a:lnTo>
                  <a:lnTo>
                    <a:pt x="99" y="94"/>
                  </a:lnTo>
                  <a:lnTo>
                    <a:pt x="99" y="91"/>
                  </a:lnTo>
                  <a:lnTo>
                    <a:pt x="97" y="91"/>
                  </a:lnTo>
                  <a:lnTo>
                    <a:pt x="97" y="89"/>
                  </a:lnTo>
                  <a:lnTo>
                    <a:pt x="93" y="89"/>
                  </a:lnTo>
                  <a:lnTo>
                    <a:pt x="93" y="85"/>
                  </a:lnTo>
                  <a:lnTo>
                    <a:pt x="88" y="85"/>
                  </a:lnTo>
                  <a:lnTo>
                    <a:pt x="88" y="83"/>
                  </a:lnTo>
                  <a:lnTo>
                    <a:pt x="85" y="83"/>
                  </a:lnTo>
                  <a:lnTo>
                    <a:pt x="85" y="82"/>
                  </a:lnTo>
                  <a:lnTo>
                    <a:pt x="80" y="82"/>
                  </a:lnTo>
                  <a:lnTo>
                    <a:pt x="80" y="79"/>
                  </a:lnTo>
                  <a:lnTo>
                    <a:pt x="79" y="79"/>
                  </a:lnTo>
                  <a:lnTo>
                    <a:pt x="79" y="77"/>
                  </a:lnTo>
                  <a:lnTo>
                    <a:pt x="77" y="77"/>
                  </a:lnTo>
                  <a:lnTo>
                    <a:pt x="77" y="74"/>
                  </a:lnTo>
                  <a:lnTo>
                    <a:pt x="75" y="74"/>
                  </a:lnTo>
                  <a:lnTo>
                    <a:pt x="75" y="70"/>
                  </a:lnTo>
                  <a:lnTo>
                    <a:pt x="72" y="70"/>
                  </a:lnTo>
                  <a:lnTo>
                    <a:pt x="72" y="67"/>
                  </a:lnTo>
                  <a:lnTo>
                    <a:pt x="67" y="67"/>
                  </a:lnTo>
                  <a:lnTo>
                    <a:pt x="67" y="65"/>
                  </a:lnTo>
                  <a:lnTo>
                    <a:pt x="64" y="65"/>
                  </a:lnTo>
                  <a:lnTo>
                    <a:pt x="64" y="63"/>
                  </a:lnTo>
                  <a:lnTo>
                    <a:pt x="63" y="63"/>
                  </a:lnTo>
                  <a:lnTo>
                    <a:pt x="63" y="60"/>
                  </a:lnTo>
                  <a:lnTo>
                    <a:pt x="61" y="60"/>
                  </a:lnTo>
                  <a:lnTo>
                    <a:pt x="61" y="57"/>
                  </a:lnTo>
                  <a:lnTo>
                    <a:pt x="60" y="57"/>
                  </a:lnTo>
                  <a:lnTo>
                    <a:pt x="60" y="54"/>
                  </a:lnTo>
                  <a:lnTo>
                    <a:pt x="58" y="54"/>
                  </a:lnTo>
                  <a:lnTo>
                    <a:pt x="58" y="50"/>
                  </a:lnTo>
                  <a:lnTo>
                    <a:pt x="55" y="50"/>
                  </a:lnTo>
                  <a:lnTo>
                    <a:pt x="55" y="46"/>
                  </a:lnTo>
                  <a:lnTo>
                    <a:pt x="54" y="46"/>
                  </a:lnTo>
                  <a:lnTo>
                    <a:pt x="54" y="43"/>
                  </a:lnTo>
                  <a:lnTo>
                    <a:pt x="52" y="43"/>
                  </a:lnTo>
                  <a:lnTo>
                    <a:pt x="52" y="40"/>
                  </a:lnTo>
                  <a:lnTo>
                    <a:pt x="50" y="40"/>
                  </a:lnTo>
                  <a:lnTo>
                    <a:pt x="50" y="36"/>
                  </a:lnTo>
                  <a:lnTo>
                    <a:pt x="47" y="36"/>
                  </a:lnTo>
                  <a:lnTo>
                    <a:pt x="47" y="32"/>
                  </a:lnTo>
                  <a:lnTo>
                    <a:pt x="46" y="32"/>
                  </a:lnTo>
                  <a:lnTo>
                    <a:pt x="46" y="31"/>
                  </a:lnTo>
                  <a:lnTo>
                    <a:pt x="42" y="31"/>
                  </a:lnTo>
                  <a:lnTo>
                    <a:pt x="42" y="27"/>
                  </a:lnTo>
                  <a:lnTo>
                    <a:pt x="36" y="27"/>
                  </a:lnTo>
                  <a:lnTo>
                    <a:pt x="36" y="23"/>
                  </a:lnTo>
                  <a:lnTo>
                    <a:pt x="35" y="23"/>
                  </a:lnTo>
                  <a:lnTo>
                    <a:pt x="35" y="20"/>
                  </a:lnTo>
                  <a:lnTo>
                    <a:pt x="30" y="20"/>
                  </a:lnTo>
                  <a:lnTo>
                    <a:pt x="30" y="17"/>
                  </a:lnTo>
                  <a:lnTo>
                    <a:pt x="29" y="17"/>
                  </a:lnTo>
                  <a:lnTo>
                    <a:pt x="29" y="15"/>
                  </a:lnTo>
                  <a:lnTo>
                    <a:pt x="26" y="15"/>
                  </a:lnTo>
                  <a:lnTo>
                    <a:pt x="26" y="12"/>
                  </a:lnTo>
                  <a:lnTo>
                    <a:pt x="23" y="12"/>
                  </a:lnTo>
                  <a:lnTo>
                    <a:pt x="23" y="9"/>
                  </a:lnTo>
                  <a:lnTo>
                    <a:pt x="20" y="9"/>
                  </a:lnTo>
                  <a:lnTo>
                    <a:pt x="20" y="8"/>
                  </a:lnTo>
                  <a:lnTo>
                    <a:pt x="18" y="8"/>
                  </a:lnTo>
                  <a:lnTo>
                    <a:pt x="18" y="5"/>
                  </a:lnTo>
                  <a:lnTo>
                    <a:pt x="17" y="5"/>
                  </a:lnTo>
                  <a:lnTo>
                    <a:pt x="17" y="2"/>
                  </a:lnTo>
                  <a:lnTo>
                    <a:pt x="15" y="2"/>
                  </a:lnTo>
                  <a:lnTo>
                    <a:pt x="15"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09" name="Group 208"/>
          <p:cNvGrpSpPr/>
          <p:nvPr/>
        </p:nvGrpSpPr>
        <p:grpSpPr>
          <a:xfrm>
            <a:off x="5275201" y="2656739"/>
            <a:ext cx="3510083" cy="1733173"/>
            <a:chOff x="9144000" y="1918049"/>
            <a:chExt cx="2628900" cy="1285875"/>
          </a:xfrm>
        </p:grpSpPr>
        <p:sp>
          <p:nvSpPr>
            <p:cNvPr id="3102" name="Line 71"/>
            <p:cNvSpPr>
              <a:spLocks noChangeShapeType="1"/>
            </p:cNvSpPr>
            <p:nvPr/>
          </p:nvSpPr>
          <p:spPr bwMode="auto">
            <a:xfrm>
              <a:off x="9350375" y="2078386"/>
              <a:ext cx="57150"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3" name="Line 72"/>
            <p:cNvSpPr>
              <a:spLocks noChangeShapeType="1"/>
            </p:cNvSpPr>
            <p:nvPr/>
          </p:nvSpPr>
          <p:spPr bwMode="auto">
            <a:xfrm>
              <a:off x="9426575" y="2202211"/>
              <a:ext cx="57150"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73"/>
            <p:cNvSpPr>
              <a:spLocks noChangeShapeType="1"/>
            </p:cNvSpPr>
            <p:nvPr/>
          </p:nvSpPr>
          <p:spPr bwMode="auto">
            <a:xfrm>
              <a:off x="9436100" y="2211736"/>
              <a:ext cx="47625"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74"/>
            <p:cNvSpPr>
              <a:spLocks noChangeShapeType="1"/>
            </p:cNvSpPr>
            <p:nvPr/>
          </p:nvSpPr>
          <p:spPr bwMode="auto">
            <a:xfrm>
              <a:off x="9493250" y="2297461"/>
              <a:ext cx="57150"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75"/>
            <p:cNvSpPr>
              <a:spLocks noChangeShapeType="1"/>
            </p:cNvSpPr>
            <p:nvPr/>
          </p:nvSpPr>
          <p:spPr bwMode="auto">
            <a:xfrm>
              <a:off x="9502775" y="2306986"/>
              <a:ext cx="47625"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76"/>
            <p:cNvSpPr>
              <a:spLocks noChangeShapeType="1"/>
            </p:cNvSpPr>
            <p:nvPr/>
          </p:nvSpPr>
          <p:spPr bwMode="auto">
            <a:xfrm>
              <a:off x="9683750" y="2497486"/>
              <a:ext cx="47625"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77"/>
            <p:cNvSpPr>
              <a:spLocks noChangeShapeType="1"/>
            </p:cNvSpPr>
            <p:nvPr/>
          </p:nvSpPr>
          <p:spPr bwMode="auto">
            <a:xfrm>
              <a:off x="9331325" y="2040286"/>
              <a:ext cx="47625"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78"/>
            <p:cNvSpPr>
              <a:spLocks noChangeShapeType="1"/>
            </p:cNvSpPr>
            <p:nvPr/>
          </p:nvSpPr>
          <p:spPr bwMode="auto">
            <a:xfrm>
              <a:off x="9988550" y="269751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79"/>
            <p:cNvSpPr>
              <a:spLocks noChangeShapeType="1"/>
            </p:cNvSpPr>
            <p:nvPr/>
          </p:nvSpPr>
          <p:spPr bwMode="auto">
            <a:xfrm>
              <a:off x="10007600" y="269751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80"/>
            <p:cNvSpPr>
              <a:spLocks noChangeShapeType="1"/>
            </p:cNvSpPr>
            <p:nvPr/>
          </p:nvSpPr>
          <p:spPr bwMode="auto">
            <a:xfrm>
              <a:off x="10255250" y="285943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3" name="Line 81"/>
            <p:cNvSpPr>
              <a:spLocks noChangeShapeType="1"/>
            </p:cNvSpPr>
            <p:nvPr/>
          </p:nvSpPr>
          <p:spPr bwMode="auto">
            <a:xfrm>
              <a:off x="9512300" y="2240311"/>
              <a:ext cx="0" cy="4762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4" name="Line 82"/>
            <p:cNvSpPr>
              <a:spLocks noChangeShapeType="1"/>
            </p:cNvSpPr>
            <p:nvPr/>
          </p:nvSpPr>
          <p:spPr bwMode="auto">
            <a:xfrm>
              <a:off x="10779125" y="304041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5" name="Line 83"/>
            <p:cNvSpPr>
              <a:spLocks noChangeShapeType="1"/>
            </p:cNvSpPr>
            <p:nvPr/>
          </p:nvSpPr>
          <p:spPr bwMode="auto">
            <a:xfrm>
              <a:off x="9731375" y="252606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6" name="Line 84"/>
            <p:cNvSpPr>
              <a:spLocks noChangeShapeType="1"/>
            </p:cNvSpPr>
            <p:nvPr/>
          </p:nvSpPr>
          <p:spPr bwMode="auto">
            <a:xfrm>
              <a:off x="11493500" y="314518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Line 85"/>
            <p:cNvSpPr>
              <a:spLocks noChangeShapeType="1"/>
            </p:cNvSpPr>
            <p:nvPr/>
          </p:nvSpPr>
          <p:spPr bwMode="auto">
            <a:xfrm>
              <a:off x="9226550" y="1935511"/>
              <a:ext cx="0" cy="4762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8" name="Line 86"/>
            <p:cNvSpPr>
              <a:spLocks noChangeShapeType="1"/>
            </p:cNvSpPr>
            <p:nvPr/>
          </p:nvSpPr>
          <p:spPr bwMode="auto">
            <a:xfrm>
              <a:off x="10969625" y="306898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9" name="Line 87"/>
            <p:cNvSpPr>
              <a:spLocks noChangeShapeType="1"/>
            </p:cNvSpPr>
            <p:nvPr/>
          </p:nvSpPr>
          <p:spPr bwMode="auto">
            <a:xfrm>
              <a:off x="10245725" y="285943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0" name="Line 88"/>
            <p:cNvSpPr>
              <a:spLocks noChangeShapeType="1"/>
            </p:cNvSpPr>
            <p:nvPr/>
          </p:nvSpPr>
          <p:spPr bwMode="auto">
            <a:xfrm>
              <a:off x="10941050" y="3078511"/>
              <a:ext cx="0" cy="4762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1" name="Line 89"/>
            <p:cNvSpPr>
              <a:spLocks noChangeShapeType="1"/>
            </p:cNvSpPr>
            <p:nvPr/>
          </p:nvSpPr>
          <p:spPr bwMode="auto">
            <a:xfrm>
              <a:off x="11122025" y="3078511"/>
              <a:ext cx="0" cy="4762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2" name="Line 90"/>
            <p:cNvSpPr>
              <a:spLocks noChangeShapeType="1"/>
            </p:cNvSpPr>
            <p:nvPr/>
          </p:nvSpPr>
          <p:spPr bwMode="auto">
            <a:xfrm>
              <a:off x="10588625" y="3002311"/>
              <a:ext cx="0" cy="4762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3" name="Line 91"/>
            <p:cNvSpPr>
              <a:spLocks noChangeShapeType="1"/>
            </p:cNvSpPr>
            <p:nvPr/>
          </p:nvSpPr>
          <p:spPr bwMode="auto">
            <a:xfrm>
              <a:off x="11141075" y="306898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 name="Line 92"/>
            <p:cNvSpPr>
              <a:spLocks noChangeShapeType="1"/>
            </p:cNvSpPr>
            <p:nvPr/>
          </p:nvSpPr>
          <p:spPr bwMode="auto">
            <a:xfrm>
              <a:off x="11322050" y="312613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 name="Line 93"/>
            <p:cNvSpPr>
              <a:spLocks noChangeShapeType="1"/>
            </p:cNvSpPr>
            <p:nvPr/>
          </p:nvSpPr>
          <p:spPr bwMode="auto">
            <a:xfrm>
              <a:off x="9702800" y="246891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 name="Line 94"/>
            <p:cNvSpPr>
              <a:spLocks noChangeShapeType="1"/>
            </p:cNvSpPr>
            <p:nvPr/>
          </p:nvSpPr>
          <p:spPr bwMode="auto">
            <a:xfrm>
              <a:off x="9578975" y="237366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Line 95"/>
            <p:cNvSpPr>
              <a:spLocks noChangeShapeType="1"/>
            </p:cNvSpPr>
            <p:nvPr/>
          </p:nvSpPr>
          <p:spPr bwMode="auto">
            <a:xfrm>
              <a:off x="10426700" y="291658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 name="Freeform 96"/>
            <p:cNvSpPr>
              <a:spLocks/>
            </p:cNvSpPr>
            <p:nvPr/>
          </p:nvSpPr>
          <p:spPr bwMode="auto">
            <a:xfrm>
              <a:off x="9144000" y="1918049"/>
              <a:ext cx="2628900" cy="1285875"/>
            </a:xfrm>
            <a:custGeom>
              <a:avLst/>
              <a:gdLst>
                <a:gd name="T0" fmla="*/ 267 w 276"/>
                <a:gd name="T1" fmla="*/ 135 h 135"/>
                <a:gd name="T2" fmla="*/ 240 w 276"/>
                <a:gd name="T3" fmla="*/ 132 h 135"/>
                <a:gd name="T4" fmla="*/ 224 w 276"/>
                <a:gd name="T5" fmla="*/ 130 h 135"/>
                <a:gd name="T6" fmla="*/ 217 w 276"/>
                <a:gd name="T7" fmla="*/ 129 h 135"/>
                <a:gd name="T8" fmla="*/ 215 w 276"/>
                <a:gd name="T9" fmla="*/ 127 h 135"/>
                <a:gd name="T10" fmla="*/ 183 w 276"/>
                <a:gd name="T11" fmla="*/ 124 h 135"/>
                <a:gd name="T12" fmla="*/ 180 w 276"/>
                <a:gd name="T13" fmla="*/ 123 h 135"/>
                <a:gd name="T14" fmla="*/ 171 w 276"/>
                <a:gd name="T15" fmla="*/ 122 h 135"/>
                <a:gd name="T16" fmla="*/ 165 w 276"/>
                <a:gd name="T17" fmla="*/ 120 h 135"/>
                <a:gd name="T18" fmla="*/ 155 w 276"/>
                <a:gd name="T19" fmla="*/ 119 h 135"/>
                <a:gd name="T20" fmla="*/ 149 w 276"/>
                <a:gd name="T21" fmla="*/ 116 h 135"/>
                <a:gd name="T22" fmla="*/ 146 w 276"/>
                <a:gd name="T23" fmla="*/ 114 h 135"/>
                <a:gd name="T24" fmla="*/ 138 w 276"/>
                <a:gd name="T25" fmla="*/ 113 h 135"/>
                <a:gd name="T26" fmla="*/ 136 w 276"/>
                <a:gd name="T27" fmla="*/ 110 h 135"/>
                <a:gd name="T28" fmla="*/ 133 w 276"/>
                <a:gd name="T29" fmla="*/ 108 h 135"/>
                <a:gd name="T30" fmla="*/ 129 w 276"/>
                <a:gd name="T31" fmla="*/ 106 h 135"/>
                <a:gd name="T32" fmla="*/ 120 w 276"/>
                <a:gd name="T33" fmla="*/ 104 h 135"/>
                <a:gd name="T34" fmla="*/ 113 w 276"/>
                <a:gd name="T35" fmla="*/ 102 h 135"/>
                <a:gd name="T36" fmla="*/ 107 w 276"/>
                <a:gd name="T37" fmla="*/ 101 h 135"/>
                <a:gd name="T38" fmla="*/ 105 w 276"/>
                <a:gd name="T39" fmla="*/ 98 h 135"/>
                <a:gd name="T40" fmla="*/ 102 w 276"/>
                <a:gd name="T41" fmla="*/ 97 h 135"/>
                <a:gd name="T42" fmla="*/ 101 w 276"/>
                <a:gd name="T43" fmla="*/ 94 h 135"/>
                <a:gd name="T44" fmla="*/ 98 w 276"/>
                <a:gd name="T45" fmla="*/ 92 h 135"/>
                <a:gd name="T46" fmla="*/ 96 w 276"/>
                <a:gd name="T47" fmla="*/ 90 h 135"/>
                <a:gd name="T48" fmla="*/ 87 w 276"/>
                <a:gd name="T49" fmla="*/ 85 h 135"/>
                <a:gd name="T50" fmla="*/ 85 w 276"/>
                <a:gd name="T51" fmla="*/ 82 h 135"/>
                <a:gd name="T52" fmla="*/ 76 w 276"/>
                <a:gd name="T53" fmla="*/ 79 h 135"/>
                <a:gd name="T54" fmla="*/ 74 w 276"/>
                <a:gd name="T55" fmla="*/ 77 h 135"/>
                <a:gd name="T56" fmla="*/ 71 w 276"/>
                <a:gd name="T57" fmla="*/ 76 h 135"/>
                <a:gd name="T58" fmla="*/ 67 w 276"/>
                <a:gd name="T59" fmla="*/ 73 h 135"/>
                <a:gd name="T60" fmla="*/ 64 w 276"/>
                <a:gd name="T61" fmla="*/ 70 h 135"/>
                <a:gd name="T62" fmla="*/ 61 w 276"/>
                <a:gd name="T63" fmla="*/ 66 h 135"/>
                <a:gd name="T64" fmla="*/ 59 w 276"/>
                <a:gd name="T65" fmla="*/ 61 h 135"/>
                <a:gd name="T66" fmla="*/ 56 w 276"/>
                <a:gd name="T67" fmla="*/ 59 h 135"/>
                <a:gd name="T68" fmla="*/ 55 w 276"/>
                <a:gd name="T69" fmla="*/ 56 h 135"/>
                <a:gd name="T70" fmla="*/ 52 w 276"/>
                <a:gd name="T71" fmla="*/ 53 h 135"/>
                <a:gd name="T72" fmla="*/ 48 w 276"/>
                <a:gd name="T73" fmla="*/ 52 h 135"/>
                <a:gd name="T74" fmla="*/ 44 w 276"/>
                <a:gd name="T75" fmla="*/ 51 h 135"/>
                <a:gd name="T76" fmla="*/ 43 w 276"/>
                <a:gd name="T77" fmla="*/ 47 h 135"/>
                <a:gd name="T78" fmla="*/ 40 w 276"/>
                <a:gd name="T79" fmla="*/ 44 h 135"/>
                <a:gd name="T80" fmla="*/ 37 w 276"/>
                <a:gd name="T81" fmla="*/ 37 h 135"/>
                <a:gd name="T82" fmla="*/ 36 w 276"/>
                <a:gd name="T83" fmla="*/ 35 h 135"/>
                <a:gd name="T84" fmla="*/ 33 w 276"/>
                <a:gd name="T85" fmla="*/ 32 h 135"/>
                <a:gd name="T86" fmla="*/ 31 w 276"/>
                <a:gd name="T87" fmla="*/ 27 h 135"/>
                <a:gd name="T88" fmla="*/ 28 w 276"/>
                <a:gd name="T89" fmla="*/ 24 h 135"/>
                <a:gd name="T90" fmla="*/ 26 w 276"/>
                <a:gd name="T91" fmla="*/ 19 h 135"/>
                <a:gd name="T92" fmla="*/ 24 w 276"/>
                <a:gd name="T93" fmla="*/ 17 h 135"/>
                <a:gd name="T94" fmla="*/ 22 w 276"/>
                <a:gd name="T95" fmla="*/ 15 h 135"/>
                <a:gd name="T96" fmla="*/ 20 w 276"/>
                <a:gd name="T97" fmla="*/ 11 h 135"/>
                <a:gd name="T98" fmla="*/ 18 w 276"/>
                <a:gd name="T99" fmla="*/ 7 h 135"/>
                <a:gd name="T100" fmla="*/ 12 w 276"/>
                <a:gd name="T101" fmla="*/ 5 h 135"/>
                <a:gd name="T102" fmla="*/ 8 w 276"/>
                <a:gd name="T103" fmla="*/ 4 h 135"/>
                <a:gd name="T104" fmla="*/ 6 w 276"/>
                <a:gd name="T105" fmla="*/ 2 h 135"/>
                <a:gd name="T106" fmla="*/ 0 w 276"/>
                <a:gd name="T10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 h="135">
                  <a:moveTo>
                    <a:pt x="276" y="135"/>
                  </a:moveTo>
                  <a:lnTo>
                    <a:pt x="267" y="135"/>
                  </a:lnTo>
                  <a:lnTo>
                    <a:pt x="267" y="132"/>
                  </a:lnTo>
                  <a:lnTo>
                    <a:pt x="240" y="132"/>
                  </a:lnTo>
                  <a:lnTo>
                    <a:pt x="240" y="130"/>
                  </a:lnTo>
                  <a:lnTo>
                    <a:pt x="224" y="130"/>
                  </a:lnTo>
                  <a:lnTo>
                    <a:pt x="224" y="129"/>
                  </a:lnTo>
                  <a:lnTo>
                    <a:pt x="217" y="129"/>
                  </a:lnTo>
                  <a:lnTo>
                    <a:pt x="217" y="127"/>
                  </a:lnTo>
                  <a:lnTo>
                    <a:pt x="215" y="127"/>
                  </a:lnTo>
                  <a:lnTo>
                    <a:pt x="215" y="124"/>
                  </a:lnTo>
                  <a:lnTo>
                    <a:pt x="183" y="124"/>
                  </a:lnTo>
                  <a:lnTo>
                    <a:pt x="183" y="123"/>
                  </a:lnTo>
                  <a:lnTo>
                    <a:pt x="180" y="123"/>
                  </a:lnTo>
                  <a:cubicBezTo>
                    <a:pt x="178" y="123"/>
                    <a:pt x="180" y="122"/>
                    <a:pt x="180" y="122"/>
                  </a:cubicBezTo>
                  <a:lnTo>
                    <a:pt x="171" y="122"/>
                  </a:lnTo>
                  <a:lnTo>
                    <a:pt x="171" y="120"/>
                  </a:lnTo>
                  <a:lnTo>
                    <a:pt x="165" y="120"/>
                  </a:lnTo>
                  <a:lnTo>
                    <a:pt x="165" y="119"/>
                  </a:lnTo>
                  <a:lnTo>
                    <a:pt x="155" y="119"/>
                  </a:lnTo>
                  <a:lnTo>
                    <a:pt x="155" y="116"/>
                  </a:lnTo>
                  <a:lnTo>
                    <a:pt x="149" y="116"/>
                  </a:lnTo>
                  <a:lnTo>
                    <a:pt x="149" y="114"/>
                  </a:lnTo>
                  <a:lnTo>
                    <a:pt x="146" y="114"/>
                  </a:lnTo>
                  <a:lnTo>
                    <a:pt x="146" y="113"/>
                  </a:lnTo>
                  <a:lnTo>
                    <a:pt x="138" y="113"/>
                  </a:lnTo>
                  <a:lnTo>
                    <a:pt x="138" y="110"/>
                  </a:lnTo>
                  <a:lnTo>
                    <a:pt x="136" y="110"/>
                  </a:lnTo>
                  <a:lnTo>
                    <a:pt x="136" y="108"/>
                  </a:lnTo>
                  <a:lnTo>
                    <a:pt x="133" y="108"/>
                  </a:lnTo>
                  <a:lnTo>
                    <a:pt x="133" y="106"/>
                  </a:lnTo>
                  <a:lnTo>
                    <a:pt x="129" y="106"/>
                  </a:lnTo>
                  <a:lnTo>
                    <a:pt x="129" y="104"/>
                  </a:lnTo>
                  <a:lnTo>
                    <a:pt x="120" y="104"/>
                  </a:lnTo>
                  <a:lnTo>
                    <a:pt x="120" y="102"/>
                  </a:lnTo>
                  <a:lnTo>
                    <a:pt x="113" y="102"/>
                  </a:lnTo>
                  <a:lnTo>
                    <a:pt x="113" y="101"/>
                  </a:lnTo>
                  <a:lnTo>
                    <a:pt x="107" y="101"/>
                  </a:lnTo>
                  <a:lnTo>
                    <a:pt x="107" y="98"/>
                  </a:lnTo>
                  <a:lnTo>
                    <a:pt x="105" y="98"/>
                  </a:lnTo>
                  <a:lnTo>
                    <a:pt x="105" y="97"/>
                  </a:lnTo>
                  <a:lnTo>
                    <a:pt x="102" y="97"/>
                  </a:lnTo>
                  <a:lnTo>
                    <a:pt x="102" y="94"/>
                  </a:lnTo>
                  <a:lnTo>
                    <a:pt x="101" y="94"/>
                  </a:lnTo>
                  <a:lnTo>
                    <a:pt x="101" y="92"/>
                  </a:lnTo>
                  <a:lnTo>
                    <a:pt x="98" y="92"/>
                  </a:lnTo>
                  <a:lnTo>
                    <a:pt x="98" y="90"/>
                  </a:lnTo>
                  <a:lnTo>
                    <a:pt x="96" y="90"/>
                  </a:lnTo>
                  <a:lnTo>
                    <a:pt x="96" y="85"/>
                  </a:lnTo>
                  <a:lnTo>
                    <a:pt x="87" y="85"/>
                  </a:lnTo>
                  <a:lnTo>
                    <a:pt x="87" y="82"/>
                  </a:lnTo>
                  <a:lnTo>
                    <a:pt x="85" y="82"/>
                  </a:lnTo>
                  <a:lnTo>
                    <a:pt x="85" y="79"/>
                  </a:lnTo>
                  <a:lnTo>
                    <a:pt x="76" y="79"/>
                  </a:lnTo>
                  <a:lnTo>
                    <a:pt x="76" y="77"/>
                  </a:lnTo>
                  <a:lnTo>
                    <a:pt x="74" y="77"/>
                  </a:lnTo>
                  <a:lnTo>
                    <a:pt x="74" y="76"/>
                  </a:lnTo>
                  <a:lnTo>
                    <a:pt x="71" y="76"/>
                  </a:lnTo>
                  <a:lnTo>
                    <a:pt x="71" y="73"/>
                  </a:lnTo>
                  <a:lnTo>
                    <a:pt x="67" y="73"/>
                  </a:lnTo>
                  <a:lnTo>
                    <a:pt x="67" y="70"/>
                  </a:lnTo>
                  <a:lnTo>
                    <a:pt x="64" y="70"/>
                  </a:lnTo>
                  <a:lnTo>
                    <a:pt x="64" y="66"/>
                  </a:lnTo>
                  <a:lnTo>
                    <a:pt x="61" y="66"/>
                  </a:lnTo>
                  <a:lnTo>
                    <a:pt x="61" y="61"/>
                  </a:lnTo>
                  <a:lnTo>
                    <a:pt x="59" y="61"/>
                  </a:lnTo>
                  <a:lnTo>
                    <a:pt x="59" y="59"/>
                  </a:lnTo>
                  <a:lnTo>
                    <a:pt x="56" y="59"/>
                  </a:lnTo>
                  <a:lnTo>
                    <a:pt x="56" y="56"/>
                  </a:lnTo>
                  <a:lnTo>
                    <a:pt x="55" y="56"/>
                  </a:lnTo>
                  <a:lnTo>
                    <a:pt x="55" y="53"/>
                  </a:lnTo>
                  <a:lnTo>
                    <a:pt x="52" y="53"/>
                  </a:lnTo>
                  <a:lnTo>
                    <a:pt x="52" y="52"/>
                  </a:lnTo>
                  <a:lnTo>
                    <a:pt x="48" y="52"/>
                  </a:lnTo>
                  <a:lnTo>
                    <a:pt x="48" y="51"/>
                  </a:lnTo>
                  <a:lnTo>
                    <a:pt x="44" y="51"/>
                  </a:lnTo>
                  <a:lnTo>
                    <a:pt x="44" y="47"/>
                  </a:lnTo>
                  <a:lnTo>
                    <a:pt x="43" y="47"/>
                  </a:lnTo>
                  <a:lnTo>
                    <a:pt x="43" y="44"/>
                  </a:lnTo>
                  <a:lnTo>
                    <a:pt x="40" y="44"/>
                  </a:lnTo>
                  <a:lnTo>
                    <a:pt x="40" y="37"/>
                  </a:lnTo>
                  <a:lnTo>
                    <a:pt x="37" y="37"/>
                  </a:lnTo>
                  <a:lnTo>
                    <a:pt x="37" y="35"/>
                  </a:lnTo>
                  <a:lnTo>
                    <a:pt x="36" y="35"/>
                  </a:lnTo>
                  <a:lnTo>
                    <a:pt x="36" y="32"/>
                  </a:lnTo>
                  <a:lnTo>
                    <a:pt x="33" y="32"/>
                  </a:lnTo>
                  <a:lnTo>
                    <a:pt x="33" y="27"/>
                  </a:lnTo>
                  <a:lnTo>
                    <a:pt x="31" y="27"/>
                  </a:lnTo>
                  <a:lnTo>
                    <a:pt x="31" y="24"/>
                  </a:lnTo>
                  <a:lnTo>
                    <a:pt x="28" y="24"/>
                  </a:lnTo>
                  <a:lnTo>
                    <a:pt x="28" y="19"/>
                  </a:lnTo>
                  <a:lnTo>
                    <a:pt x="26" y="19"/>
                  </a:lnTo>
                  <a:lnTo>
                    <a:pt x="26" y="17"/>
                  </a:lnTo>
                  <a:lnTo>
                    <a:pt x="24" y="17"/>
                  </a:lnTo>
                  <a:lnTo>
                    <a:pt x="24" y="15"/>
                  </a:lnTo>
                  <a:lnTo>
                    <a:pt x="22" y="15"/>
                  </a:lnTo>
                  <a:lnTo>
                    <a:pt x="22" y="11"/>
                  </a:lnTo>
                  <a:lnTo>
                    <a:pt x="20" y="11"/>
                  </a:lnTo>
                  <a:lnTo>
                    <a:pt x="20" y="7"/>
                  </a:lnTo>
                  <a:lnTo>
                    <a:pt x="18" y="7"/>
                  </a:lnTo>
                  <a:lnTo>
                    <a:pt x="18" y="5"/>
                  </a:lnTo>
                  <a:lnTo>
                    <a:pt x="12" y="5"/>
                  </a:lnTo>
                  <a:lnTo>
                    <a:pt x="12" y="4"/>
                  </a:lnTo>
                  <a:lnTo>
                    <a:pt x="8" y="4"/>
                  </a:lnTo>
                  <a:lnTo>
                    <a:pt x="8" y="2"/>
                  </a:lnTo>
                  <a:lnTo>
                    <a:pt x="6" y="2"/>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82" name="TextBox 181"/>
          <p:cNvSpPr txBox="1"/>
          <p:nvPr/>
        </p:nvSpPr>
        <p:spPr>
          <a:xfrm>
            <a:off x="1257299" y="1676400"/>
            <a:ext cx="6629400" cy="338554"/>
          </a:xfrm>
          <a:prstGeom prst="rect">
            <a:avLst/>
          </a:prstGeom>
          <a:noFill/>
        </p:spPr>
        <p:txBody>
          <a:bodyPr wrap="square" rtlCol="0">
            <a:spAutoFit/>
          </a:bodyPr>
          <a:lstStyle/>
          <a:p>
            <a:pPr algn="ctr"/>
            <a:r>
              <a:rPr lang="fr-FR" sz="1600" b="1" dirty="0" smtClean="0"/>
              <a:t>SG</a:t>
            </a:r>
            <a:endParaRPr lang="fr-FR" sz="1600" b="1" dirty="0"/>
          </a:p>
        </p:txBody>
      </p:sp>
    </p:spTree>
    <p:custDataLst>
      <p:tags r:id="rId1"/>
    </p:custDataLst>
    <p:extLst>
      <p:ext uri="{BB962C8B-B14F-4D97-AF65-F5344CB8AC3E}">
        <p14:creationId xmlns:p14="http://schemas.microsoft.com/office/powerpoint/2010/main" val="646799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fr-FR" dirty="0" smtClean="0"/>
              <a:t>*p&lt;0,001</a:t>
            </a:r>
            <a:endParaRPr lang="fr-FR" dirty="0"/>
          </a:p>
        </p:txBody>
      </p:sp>
      <p:sp>
        <p:nvSpPr>
          <p:cNvPr id="15" name="Text Placeholder 14"/>
          <p:cNvSpPr>
            <a:spLocks noGrp="1"/>
          </p:cNvSpPr>
          <p:nvPr>
            <p:ph type="body" sz="quarter" idx="11"/>
          </p:nvPr>
        </p:nvSpPr>
        <p:spPr/>
        <p:txBody>
          <a:bodyPr/>
          <a:lstStyle/>
          <a:p>
            <a:r>
              <a:rPr lang="fr-FR" smtClean="0"/>
              <a:t>Chow P, et al. J Clin Oncol 2017;35(Suppl):Abstr 4002</a:t>
            </a:r>
            <a:endParaRPr lang="fr-FR"/>
          </a:p>
        </p:txBody>
      </p:sp>
      <p:sp>
        <p:nvSpPr>
          <p:cNvPr id="4" name="Title 3"/>
          <p:cNvSpPr>
            <a:spLocks noGrp="1"/>
          </p:cNvSpPr>
          <p:nvPr>
            <p:ph type="title"/>
          </p:nvPr>
        </p:nvSpPr>
        <p:spPr/>
        <p:txBody>
          <a:bodyPr/>
          <a:lstStyle/>
          <a:p>
            <a:r>
              <a:rPr lang="fr-FR" sz="1800" dirty="0" smtClean="0"/>
              <a:t>4002: Etude de phase III multicentrique en ouvert randomisée contrôlée de radiothérapie interne sélective (SIRT) versus </a:t>
            </a:r>
            <a:r>
              <a:rPr lang="fr-FR" sz="1800" dirty="0" err="1" smtClean="0"/>
              <a:t>sorafenib</a:t>
            </a:r>
            <a:r>
              <a:rPr lang="fr-FR" sz="1800" dirty="0" smtClean="0"/>
              <a:t> dans le carcinome hépatocellulaire localement avancé: l’étude </a:t>
            </a:r>
            <a:r>
              <a:rPr lang="fr-FR" sz="1800" dirty="0" err="1" smtClean="0"/>
              <a:t>SIRveNIB</a:t>
            </a:r>
            <a:r>
              <a:rPr lang="fr-FR" sz="1800" dirty="0" smtClean="0"/>
              <a:t> – Chow P, et al</a:t>
            </a:r>
            <a:endParaRPr lang="fr-FR" sz="1800" dirty="0"/>
          </a:p>
        </p:txBody>
      </p:sp>
      <p:sp>
        <p:nvSpPr>
          <p:cNvPr id="13" name="Content Placeholder 2"/>
          <p:cNvSpPr>
            <a:spLocks noGrp="1"/>
          </p:cNvSpPr>
          <p:nvPr>
            <p:ph idx="1"/>
          </p:nvPr>
        </p:nvSpPr>
        <p:spPr>
          <a:xfrm>
            <a:off x="365124" y="1254035"/>
            <a:ext cx="8413751" cy="498565"/>
          </a:xfrm>
        </p:spPr>
        <p:txBody>
          <a:bodyPr/>
          <a:lstStyle/>
          <a:p>
            <a:pPr marL="0" indent="0">
              <a:buNone/>
            </a:pPr>
            <a:r>
              <a:rPr lang="fr-FR" b="1" dirty="0" smtClean="0"/>
              <a:t>Résultats</a:t>
            </a:r>
            <a:endParaRPr lang="fr-FR" b="1" dirty="0"/>
          </a:p>
        </p:txBody>
      </p:sp>
      <p:grpSp>
        <p:nvGrpSpPr>
          <p:cNvPr id="7" name="Group 6"/>
          <p:cNvGrpSpPr/>
          <p:nvPr/>
        </p:nvGrpSpPr>
        <p:grpSpPr>
          <a:xfrm>
            <a:off x="228605" y="2590781"/>
            <a:ext cx="4343396" cy="2710953"/>
            <a:chOff x="228605" y="2017025"/>
            <a:chExt cx="4343396" cy="2710953"/>
          </a:xfrm>
        </p:grpSpPr>
        <p:graphicFrame>
          <p:nvGraphicFramePr>
            <p:cNvPr id="2" name="Chart 1"/>
            <p:cNvGraphicFramePr/>
            <p:nvPr>
              <p:extLst>
                <p:ext uri="{D42A27DB-BD31-4B8C-83A1-F6EECF244321}">
                  <p14:modId xmlns:p14="http://schemas.microsoft.com/office/powerpoint/2010/main" val="2475240548"/>
                </p:ext>
              </p:extLst>
            </p:nvPr>
          </p:nvGraphicFramePr>
          <p:xfrm>
            <a:off x="361951" y="2382817"/>
            <a:ext cx="4210050" cy="22982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48445" y="4450979"/>
              <a:ext cx="1184940" cy="276999"/>
            </a:xfrm>
            <a:prstGeom prst="rect">
              <a:avLst/>
            </a:prstGeom>
            <a:noFill/>
          </p:spPr>
          <p:txBody>
            <a:bodyPr wrap="none" rtlCol="0">
              <a:spAutoFit/>
            </a:bodyPr>
            <a:lstStyle/>
            <a:p>
              <a:pPr algn="ctr"/>
              <a:r>
                <a:rPr lang="fr-FR" sz="1200" dirty="0" smtClean="0"/>
                <a:t>Population ITT</a:t>
              </a:r>
              <a:endParaRPr lang="fr-FR" sz="1200" dirty="0"/>
            </a:p>
          </p:txBody>
        </p:sp>
        <p:sp>
          <p:nvSpPr>
            <p:cNvPr id="17" name="TextBox 16"/>
            <p:cNvSpPr txBox="1"/>
            <p:nvPr/>
          </p:nvSpPr>
          <p:spPr>
            <a:xfrm>
              <a:off x="2842745" y="4450979"/>
              <a:ext cx="1382410" cy="276999"/>
            </a:xfrm>
            <a:prstGeom prst="rect">
              <a:avLst/>
            </a:prstGeom>
            <a:noFill/>
          </p:spPr>
          <p:txBody>
            <a:bodyPr wrap="none" rtlCol="0">
              <a:spAutoFit/>
            </a:bodyPr>
            <a:lstStyle/>
            <a:p>
              <a:pPr algn="ctr"/>
              <a:r>
                <a:rPr lang="fr-FR" sz="1200" dirty="0" smtClean="0"/>
                <a:t>Population traitée</a:t>
              </a:r>
              <a:endParaRPr lang="fr-FR" sz="1200" dirty="0"/>
            </a:p>
          </p:txBody>
        </p:sp>
        <p:sp>
          <p:nvSpPr>
            <p:cNvPr id="18" name="TextBox 17"/>
            <p:cNvSpPr txBox="1"/>
            <p:nvPr/>
          </p:nvSpPr>
          <p:spPr>
            <a:xfrm>
              <a:off x="1439698" y="2017025"/>
              <a:ext cx="2406165" cy="307777"/>
            </a:xfrm>
            <a:prstGeom prst="rect">
              <a:avLst/>
            </a:prstGeom>
            <a:noFill/>
          </p:spPr>
          <p:txBody>
            <a:bodyPr wrap="none" rtlCol="0">
              <a:spAutoFit/>
            </a:bodyPr>
            <a:lstStyle/>
            <a:p>
              <a:pPr algn="ctr"/>
              <a:r>
                <a:rPr lang="fr-FR" sz="1400" b="1" dirty="0" smtClean="0"/>
                <a:t>Taux de réponse tumorale</a:t>
              </a:r>
              <a:endParaRPr lang="fr-FR" sz="1400" b="1" dirty="0"/>
            </a:p>
          </p:txBody>
        </p:sp>
        <p:sp>
          <p:nvSpPr>
            <p:cNvPr id="5" name="TextBox 4"/>
            <p:cNvSpPr txBox="1"/>
            <p:nvPr/>
          </p:nvSpPr>
          <p:spPr>
            <a:xfrm rot="16200000">
              <a:off x="-405327" y="3173097"/>
              <a:ext cx="1544864" cy="276999"/>
            </a:xfrm>
            <a:prstGeom prst="rect">
              <a:avLst/>
            </a:prstGeom>
            <a:noFill/>
          </p:spPr>
          <p:txBody>
            <a:bodyPr wrap="none" rtlCol="0">
              <a:spAutoFit/>
            </a:bodyPr>
            <a:lstStyle/>
            <a:p>
              <a:pPr algn="ctr"/>
              <a:r>
                <a:rPr lang="fr-FR" sz="1200" dirty="0" smtClean="0"/>
                <a:t>Taux de réponse, %</a:t>
              </a:r>
              <a:endParaRPr lang="fr-FR" sz="1200" dirty="0"/>
            </a:p>
          </p:txBody>
        </p:sp>
      </p:grpSp>
      <p:grpSp>
        <p:nvGrpSpPr>
          <p:cNvPr id="19" name="Group 18"/>
          <p:cNvGrpSpPr/>
          <p:nvPr/>
        </p:nvGrpSpPr>
        <p:grpSpPr>
          <a:xfrm>
            <a:off x="4610099" y="2590781"/>
            <a:ext cx="4381501" cy="2710953"/>
            <a:chOff x="190500" y="2017025"/>
            <a:chExt cx="4381501" cy="2710953"/>
          </a:xfrm>
        </p:grpSpPr>
        <p:graphicFrame>
          <p:nvGraphicFramePr>
            <p:cNvPr id="20" name="Chart 19"/>
            <p:cNvGraphicFramePr/>
            <p:nvPr>
              <p:extLst>
                <p:ext uri="{D42A27DB-BD31-4B8C-83A1-F6EECF244321}">
                  <p14:modId xmlns:p14="http://schemas.microsoft.com/office/powerpoint/2010/main" val="3049603611"/>
                </p:ext>
              </p:extLst>
            </p:nvPr>
          </p:nvGraphicFramePr>
          <p:xfrm>
            <a:off x="361951" y="2382817"/>
            <a:ext cx="4210050" cy="2298294"/>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1179439" y="4450979"/>
              <a:ext cx="1184940" cy="276999"/>
            </a:xfrm>
            <a:prstGeom prst="rect">
              <a:avLst/>
            </a:prstGeom>
            <a:noFill/>
          </p:spPr>
          <p:txBody>
            <a:bodyPr wrap="none" rtlCol="0">
              <a:spAutoFit/>
            </a:bodyPr>
            <a:lstStyle/>
            <a:p>
              <a:pPr algn="ctr"/>
              <a:r>
                <a:rPr lang="fr-FR" sz="1200" dirty="0" smtClean="0"/>
                <a:t>Population ITT</a:t>
              </a:r>
              <a:endParaRPr lang="fr-FR" sz="1200" dirty="0"/>
            </a:p>
          </p:txBody>
        </p:sp>
        <p:sp>
          <p:nvSpPr>
            <p:cNvPr id="22" name="TextBox 21"/>
            <p:cNvSpPr txBox="1"/>
            <p:nvPr/>
          </p:nvSpPr>
          <p:spPr>
            <a:xfrm>
              <a:off x="2858242" y="4450979"/>
              <a:ext cx="1382410" cy="276999"/>
            </a:xfrm>
            <a:prstGeom prst="rect">
              <a:avLst/>
            </a:prstGeom>
            <a:noFill/>
          </p:spPr>
          <p:txBody>
            <a:bodyPr wrap="none" rtlCol="0">
              <a:spAutoFit/>
            </a:bodyPr>
            <a:lstStyle/>
            <a:p>
              <a:pPr algn="ctr"/>
              <a:r>
                <a:rPr lang="fr-FR" sz="1200" dirty="0" smtClean="0"/>
                <a:t>Population traitée</a:t>
              </a:r>
              <a:endParaRPr lang="fr-FR" sz="1200" dirty="0"/>
            </a:p>
          </p:txBody>
        </p:sp>
        <p:sp>
          <p:nvSpPr>
            <p:cNvPr id="23" name="TextBox 22"/>
            <p:cNvSpPr txBox="1"/>
            <p:nvPr/>
          </p:nvSpPr>
          <p:spPr>
            <a:xfrm>
              <a:off x="2351672" y="2017025"/>
              <a:ext cx="582211" cy="307777"/>
            </a:xfrm>
            <a:prstGeom prst="rect">
              <a:avLst/>
            </a:prstGeom>
            <a:noFill/>
          </p:spPr>
          <p:txBody>
            <a:bodyPr wrap="none" rtlCol="0">
              <a:spAutoFit/>
            </a:bodyPr>
            <a:lstStyle/>
            <a:p>
              <a:pPr algn="ctr"/>
              <a:r>
                <a:rPr lang="fr-FR" sz="1400" b="1" dirty="0" smtClean="0"/>
                <a:t>TCM</a:t>
              </a:r>
              <a:endParaRPr lang="fr-FR" sz="1400" b="1" dirty="0"/>
            </a:p>
          </p:txBody>
        </p:sp>
        <p:sp>
          <p:nvSpPr>
            <p:cNvPr id="24" name="TextBox 23"/>
            <p:cNvSpPr txBox="1"/>
            <p:nvPr/>
          </p:nvSpPr>
          <p:spPr>
            <a:xfrm rot="16200000">
              <a:off x="-41166" y="3173097"/>
              <a:ext cx="740332" cy="276999"/>
            </a:xfrm>
            <a:prstGeom prst="rect">
              <a:avLst/>
            </a:prstGeom>
            <a:noFill/>
          </p:spPr>
          <p:txBody>
            <a:bodyPr wrap="none" rtlCol="0">
              <a:spAutoFit/>
            </a:bodyPr>
            <a:lstStyle/>
            <a:p>
              <a:pPr algn="ctr"/>
              <a:r>
                <a:rPr lang="fr-FR" sz="1200" dirty="0" smtClean="0"/>
                <a:t>TCM, %</a:t>
              </a:r>
              <a:endParaRPr lang="fr-FR" sz="1200" dirty="0"/>
            </a:p>
          </p:txBody>
        </p:sp>
      </p:grpSp>
      <p:sp>
        <p:nvSpPr>
          <p:cNvPr id="8" name="TextBox 7"/>
          <p:cNvSpPr txBox="1"/>
          <p:nvPr/>
        </p:nvSpPr>
        <p:spPr>
          <a:xfrm>
            <a:off x="1524000" y="3328571"/>
            <a:ext cx="457200" cy="338554"/>
          </a:xfrm>
          <a:prstGeom prst="rect">
            <a:avLst/>
          </a:prstGeom>
          <a:noFill/>
        </p:spPr>
        <p:txBody>
          <a:bodyPr wrap="square" rtlCol="0">
            <a:spAutoFit/>
          </a:bodyPr>
          <a:lstStyle/>
          <a:p>
            <a:pPr algn="ctr"/>
            <a:r>
              <a:rPr lang="fr-FR" sz="1600" smtClean="0"/>
              <a:t>*</a:t>
            </a:r>
            <a:endParaRPr lang="fr-FR" sz="1600"/>
          </a:p>
        </p:txBody>
      </p:sp>
      <p:sp>
        <p:nvSpPr>
          <p:cNvPr id="25" name="TextBox 24"/>
          <p:cNvSpPr txBox="1"/>
          <p:nvPr/>
        </p:nvSpPr>
        <p:spPr>
          <a:xfrm>
            <a:off x="3314700" y="2871371"/>
            <a:ext cx="457200" cy="338554"/>
          </a:xfrm>
          <a:prstGeom prst="rect">
            <a:avLst/>
          </a:prstGeom>
          <a:noFill/>
        </p:spPr>
        <p:txBody>
          <a:bodyPr wrap="square" rtlCol="0">
            <a:spAutoFit/>
          </a:bodyPr>
          <a:lstStyle/>
          <a:p>
            <a:pPr algn="ctr"/>
            <a:r>
              <a:rPr lang="fr-FR" sz="1600" smtClean="0"/>
              <a:t>*</a:t>
            </a:r>
            <a:endParaRPr lang="fr-FR" sz="1600"/>
          </a:p>
        </p:txBody>
      </p:sp>
      <p:sp>
        <p:nvSpPr>
          <p:cNvPr id="9" name="TextBox 8"/>
          <p:cNvSpPr txBox="1"/>
          <p:nvPr/>
        </p:nvSpPr>
        <p:spPr>
          <a:xfrm>
            <a:off x="4561700" y="1901776"/>
            <a:ext cx="1381900" cy="307777"/>
          </a:xfrm>
          <a:prstGeom prst="rect">
            <a:avLst/>
          </a:prstGeom>
          <a:noFill/>
        </p:spPr>
        <p:txBody>
          <a:bodyPr wrap="square" rtlCol="0">
            <a:spAutoFit/>
          </a:bodyPr>
          <a:lstStyle/>
          <a:p>
            <a:r>
              <a:rPr lang="fr-FR" sz="1400" smtClean="0"/>
              <a:t>SIRT (n=130)</a:t>
            </a:r>
          </a:p>
        </p:txBody>
      </p:sp>
      <p:sp>
        <p:nvSpPr>
          <p:cNvPr id="10" name="Rectangle 9"/>
          <p:cNvSpPr/>
          <p:nvPr/>
        </p:nvSpPr>
        <p:spPr>
          <a:xfrm>
            <a:off x="4392000" y="1965665"/>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6220800" y="1965665"/>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extBox 26"/>
          <p:cNvSpPr txBox="1"/>
          <p:nvPr/>
        </p:nvSpPr>
        <p:spPr>
          <a:xfrm>
            <a:off x="6383969" y="1904805"/>
            <a:ext cx="2220100" cy="307777"/>
          </a:xfrm>
          <a:prstGeom prst="rect">
            <a:avLst/>
          </a:prstGeom>
          <a:noFill/>
        </p:spPr>
        <p:txBody>
          <a:bodyPr wrap="square" rtlCol="0">
            <a:spAutoFit/>
          </a:bodyPr>
          <a:lstStyle/>
          <a:p>
            <a:r>
              <a:rPr lang="fr-FR" sz="1400" smtClean="0"/>
              <a:t>Sorafenib (n=162)</a:t>
            </a:r>
            <a:endParaRPr lang="fr-FR" sz="1400"/>
          </a:p>
        </p:txBody>
      </p:sp>
    </p:spTree>
    <p:custDataLst>
      <p:tags r:id="rId1"/>
    </p:custDataLst>
    <p:extLst>
      <p:ext uri="{BB962C8B-B14F-4D97-AF65-F5344CB8AC3E}">
        <p14:creationId xmlns:p14="http://schemas.microsoft.com/office/powerpoint/2010/main" val="1551521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15319" y="2438400"/>
            <a:ext cx="3734277" cy="2836333"/>
            <a:chOff x="4815319" y="2746488"/>
            <a:chExt cx="3734277" cy="2836333"/>
          </a:xfrm>
        </p:grpSpPr>
        <p:sp>
          <p:nvSpPr>
            <p:cNvPr id="37" name="Freeform 36"/>
            <p:cNvSpPr>
              <a:spLocks/>
            </p:cNvSpPr>
            <p:nvPr/>
          </p:nvSpPr>
          <p:spPr bwMode="auto">
            <a:xfrm>
              <a:off x="5014136" y="2771797"/>
              <a:ext cx="3240678" cy="218689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8" name="Line 6"/>
            <p:cNvSpPr>
              <a:spLocks noChangeShapeType="1"/>
            </p:cNvSpPr>
            <p:nvPr/>
          </p:nvSpPr>
          <p:spPr bwMode="auto">
            <a:xfrm>
              <a:off x="4938574" y="2771796"/>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9" name="Line 7"/>
            <p:cNvSpPr>
              <a:spLocks noChangeShapeType="1"/>
            </p:cNvSpPr>
            <p:nvPr/>
          </p:nvSpPr>
          <p:spPr bwMode="auto">
            <a:xfrm>
              <a:off x="4938574" y="3495291"/>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0" name="Line 8"/>
            <p:cNvSpPr>
              <a:spLocks noChangeShapeType="1"/>
            </p:cNvSpPr>
            <p:nvPr/>
          </p:nvSpPr>
          <p:spPr bwMode="auto">
            <a:xfrm>
              <a:off x="4938574" y="3863399"/>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1" name="Line 9"/>
            <p:cNvSpPr>
              <a:spLocks noChangeShapeType="1"/>
            </p:cNvSpPr>
            <p:nvPr/>
          </p:nvSpPr>
          <p:spPr bwMode="auto">
            <a:xfrm>
              <a:off x="4938574" y="4227172"/>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2" name="Line 10"/>
            <p:cNvSpPr>
              <a:spLocks noChangeShapeType="1"/>
            </p:cNvSpPr>
            <p:nvPr/>
          </p:nvSpPr>
          <p:spPr bwMode="auto">
            <a:xfrm>
              <a:off x="4938574" y="4595279"/>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3" name="Line 11"/>
            <p:cNvSpPr>
              <a:spLocks noChangeShapeType="1"/>
            </p:cNvSpPr>
            <p:nvPr/>
          </p:nvSpPr>
          <p:spPr bwMode="auto">
            <a:xfrm>
              <a:off x="4938574" y="4959053"/>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4" name="Line 12"/>
            <p:cNvSpPr>
              <a:spLocks noChangeShapeType="1"/>
            </p:cNvSpPr>
            <p:nvPr/>
          </p:nvSpPr>
          <p:spPr bwMode="auto">
            <a:xfrm>
              <a:off x="6969516" y="4959053"/>
              <a:ext cx="0" cy="9684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6" name="Line 14"/>
            <p:cNvSpPr>
              <a:spLocks noChangeShapeType="1"/>
            </p:cNvSpPr>
            <p:nvPr/>
          </p:nvSpPr>
          <p:spPr bwMode="auto">
            <a:xfrm>
              <a:off x="7621436" y="4959053"/>
              <a:ext cx="0" cy="9684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8" name="Line 17"/>
            <p:cNvSpPr>
              <a:spLocks noChangeShapeType="1"/>
            </p:cNvSpPr>
            <p:nvPr/>
          </p:nvSpPr>
          <p:spPr bwMode="auto">
            <a:xfrm>
              <a:off x="8259113" y="4959053"/>
              <a:ext cx="0" cy="9684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49" name="Line 18"/>
            <p:cNvSpPr>
              <a:spLocks noChangeShapeType="1"/>
            </p:cNvSpPr>
            <p:nvPr/>
          </p:nvSpPr>
          <p:spPr bwMode="auto">
            <a:xfrm>
              <a:off x="6314898" y="4959053"/>
              <a:ext cx="0" cy="9684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0" name="Line 19"/>
            <p:cNvSpPr>
              <a:spLocks noChangeShapeType="1"/>
            </p:cNvSpPr>
            <p:nvPr/>
          </p:nvSpPr>
          <p:spPr bwMode="auto">
            <a:xfrm>
              <a:off x="5664419" y="4959053"/>
              <a:ext cx="0" cy="9684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52" name="Line 21"/>
            <p:cNvSpPr>
              <a:spLocks noChangeShapeType="1"/>
            </p:cNvSpPr>
            <p:nvPr/>
          </p:nvSpPr>
          <p:spPr bwMode="auto">
            <a:xfrm>
              <a:off x="5014135" y="4959053"/>
              <a:ext cx="0" cy="9684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21" name="TextBox 20"/>
            <p:cNvSpPr txBox="1"/>
            <p:nvPr/>
          </p:nvSpPr>
          <p:spPr>
            <a:xfrm>
              <a:off x="5261805" y="5305822"/>
              <a:ext cx="1105687" cy="276999"/>
            </a:xfrm>
            <a:prstGeom prst="rect">
              <a:avLst/>
            </a:prstGeom>
            <a:noFill/>
          </p:spPr>
          <p:txBody>
            <a:bodyPr wrap="none" rtlCol="0">
              <a:spAutoFit/>
            </a:bodyPr>
            <a:lstStyle/>
            <a:p>
              <a:pPr algn="ctr" fontAlgn="base">
                <a:spcBef>
                  <a:spcPct val="0"/>
                </a:spcBef>
                <a:spcAft>
                  <a:spcPct val="0"/>
                </a:spcAft>
              </a:pPr>
              <a:r>
                <a:rPr lang="fr-FR" sz="1200" smtClean="0">
                  <a:solidFill>
                    <a:srgbClr val="363636"/>
                  </a:solidFill>
                </a:rPr>
                <a:t>SIRT (n=130)</a:t>
              </a:r>
              <a:endParaRPr lang="fr-FR" sz="1200">
                <a:solidFill>
                  <a:srgbClr val="363636"/>
                </a:solidFill>
              </a:endParaRPr>
            </a:p>
          </p:txBody>
        </p:sp>
        <p:sp>
          <p:nvSpPr>
            <p:cNvPr id="28" name="TextBox 27"/>
            <p:cNvSpPr txBox="1"/>
            <p:nvPr/>
          </p:nvSpPr>
          <p:spPr>
            <a:xfrm>
              <a:off x="4815319" y="5008126"/>
              <a:ext cx="405880" cy="276999"/>
            </a:xfrm>
            <a:prstGeom prst="rect">
              <a:avLst/>
            </a:prstGeom>
            <a:noFill/>
          </p:spPr>
          <p:txBody>
            <a:bodyPr wrap="none" rtlCol="0" anchor="t" anchorCtr="0">
              <a:spAutoFit/>
            </a:bodyPr>
            <a:lstStyle/>
            <a:p>
              <a:pPr algn="ctr"/>
              <a:r>
                <a:rPr lang="fr-FR" sz="1200" smtClean="0"/>
                <a:t>0%</a:t>
              </a:r>
              <a:endParaRPr lang="fr-FR" sz="1200"/>
            </a:p>
          </p:txBody>
        </p:sp>
        <p:sp>
          <p:nvSpPr>
            <p:cNvPr id="30" name="TextBox 29"/>
            <p:cNvSpPr txBox="1"/>
            <p:nvPr/>
          </p:nvSpPr>
          <p:spPr>
            <a:xfrm>
              <a:off x="5420560" y="5008126"/>
              <a:ext cx="490840" cy="276999"/>
            </a:xfrm>
            <a:prstGeom prst="rect">
              <a:avLst/>
            </a:prstGeom>
            <a:noFill/>
          </p:spPr>
          <p:txBody>
            <a:bodyPr wrap="none" rtlCol="0" anchor="t" anchorCtr="0">
              <a:spAutoFit/>
            </a:bodyPr>
            <a:lstStyle/>
            <a:p>
              <a:pPr algn="ctr"/>
              <a:r>
                <a:rPr lang="fr-FR" sz="1200" smtClean="0"/>
                <a:t>20%</a:t>
              </a:r>
              <a:endParaRPr lang="fr-FR" sz="1200"/>
            </a:p>
          </p:txBody>
        </p:sp>
        <p:sp>
          <p:nvSpPr>
            <p:cNvPr id="31" name="TextBox 30"/>
            <p:cNvSpPr txBox="1"/>
            <p:nvPr/>
          </p:nvSpPr>
          <p:spPr>
            <a:xfrm>
              <a:off x="6076914" y="5008126"/>
              <a:ext cx="490840" cy="276999"/>
            </a:xfrm>
            <a:prstGeom prst="rect">
              <a:avLst/>
            </a:prstGeom>
            <a:noFill/>
          </p:spPr>
          <p:txBody>
            <a:bodyPr wrap="none" rtlCol="0" anchor="t" anchorCtr="0">
              <a:spAutoFit/>
            </a:bodyPr>
            <a:lstStyle/>
            <a:p>
              <a:pPr algn="ctr"/>
              <a:r>
                <a:rPr lang="fr-FR" sz="1200" smtClean="0"/>
                <a:t>40%</a:t>
              </a:r>
              <a:endParaRPr lang="fr-FR" sz="1200"/>
            </a:p>
          </p:txBody>
        </p:sp>
        <p:sp>
          <p:nvSpPr>
            <p:cNvPr id="33" name="TextBox 32"/>
            <p:cNvSpPr txBox="1"/>
            <p:nvPr/>
          </p:nvSpPr>
          <p:spPr>
            <a:xfrm>
              <a:off x="6728970" y="5008126"/>
              <a:ext cx="490840" cy="276999"/>
            </a:xfrm>
            <a:prstGeom prst="rect">
              <a:avLst/>
            </a:prstGeom>
            <a:noFill/>
          </p:spPr>
          <p:txBody>
            <a:bodyPr wrap="none" rtlCol="0" anchor="t" anchorCtr="0">
              <a:spAutoFit/>
            </a:bodyPr>
            <a:lstStyle/>
            <a:p>
              <a:pPr algn="ctr"/>
              <a:r>
                <a:rPr lang="fr-FR" sz="1200" smtClean="0"/>
                <a:t>60%</a:t>
              </a:r>
              <a:endParaRPr lang="fr-FR" sz="1200"/>
            </a:p>
          </p:txBody>
        </p:sp>
        <p:sp>
          <p:nvSpPr>
            <p:cNvPr id="35" name="TextBox 34"/>
            <p:cNvSpPr txBox="1"/>
            <p:nvPr/>
          </p:nvSpPr>
          <p:spPr>
            <a:xfrm>
              <a:off x="7374808" y="5008126"/>
              <a:ext cx="490840" cy="276999"/>
            </a:xfrm>
            <a:prstGeom prst="rect">
              <a:avLst/>
            </a:prstGeom>
            <a:noFill/>
          </p:spPr>
          <p:txBody>
            <a:bodyPr wrap="none" rtlCol="0" anchor="t" anchorCtr="0">
              <a:spAutoFit/>
            </a:bodyPr>
            <a:lstStyle/>
            <a:p>
              <a:pPr algn="ctr"/>
              <a:r>
                <a:rPr lang="fr-FR" sz="1200" smtClean="0"/>
                <a:t>80%</a:t>
              </a:r>
              <a:endParaRPr lang="fr-FR" sz="1200"/>
            </a:p>
          </p:txBody>
        </p:sp>
        <p:sp>
          <p:nvSpPr>
            <p:cNvPr id="36" name="TextBox 35"/>
            <p:cNvSpPr txBox="1"/>
            <p:nvPr/>
          </p:nvSpPr>
          <p:spPr>
            <a:xfrm>
              <a:off x="7973796" y="5008126"/>
              <a:ext cx="575800" cy="276999"/>
            </a:xfrm>
            <a:prstGeom prst="rect">
              <a:avLst/>
            </a:prstGeom>
            <a:noFill/>
          </p:spPr>
          <p:txBody>
            <a:bodyPr wrap="none" rtlCol="0" anchor="t" anchorCtr="0">
              <a:spAutoFit/>
            </a:bodyPr>
            <a:lstStyle/>
            <a:p>
              <a:pPr algn="ctr"/>
              <a:r>
                <a:rPr lang="fr-FR" sz="1200" smtClean="0"/>
                <a:t>100%</a:t>
              </a:r>
              <a:endParaRPr lang="fr-FR" sz="1200"/>
            </a:p>
          </p:txBody>
        </p:sp>
        <p:sp>
          <p:nvSpPr>
            <p:cNvPr id="53" name="Line 7"/>
            <p:cNvSpPr>
              <a:spLocks noChangeShapeType="1"/>
            </p:cNvSpPr>
            <p:nvPr/>
          </p:nvSpPr>
          <p:spPr bwMode="auto">
            <a:xfrm>
              <a:off x="4938868" y="3131398"/>
              <a:ext cx="75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endParaRPr>
            </a:p>
          </p:txBody>
        </p:sp>
        <p:sp>
          <p:nvSpPr>
            <p:cNvPr id="3" name="Rectangle 2"/>
            <p:cNvSpPr/>
            <p:nvPr/>
          </p:nvSpPr>
          <p:spPr>
            <a:xfrm>
              <a:off x="5018258" y="2851707"/>
              <a:ext cx="194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5018258" y="2944550"/>
              <a:ext cx="2736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5018258" y="3214862"/>
              <a:ext cx="1008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5018258" y="3313650"/>
              <a:ext cx="2412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5018258" y="3578676"/>
              <a:ext cx="900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5018258" y="3682750"/>
              <a:ext cx="1656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5018258" y="3947776"/>
              <a:ext cx="432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5018258" y="4051850"/>
              <a:ext cx="1224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5018258" y="4316876"/>
              <a:ext cx="68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5018258" y="4420950"/>
              <a:ext cx="1152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5018259" y="4685976"/>
              <a:ext cx="14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5018258" y="4790050"/>
              <a:ext cx="288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p:cNvSpPr/>
            <p:nvPr/>
          </p:nvSpPr>
          <p:spPr>
            <a:xfrm>
              <a:off x="5115016" y="5394716"/>
              <a:ext cx="14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p:cNvSpPr/>
            <p:nvPr/>
          </p:nvSpPr>
          <p:spPr>
            <a:xfrm>
              <a:off x="6435981" y="5394716"/>
              <a:ext cx="144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TextBox 66"/>
            <p:cNvSpPr txBox="1"/>
            <p:nvPr/>
          </p:nvSpPr>
          <p:spPr>
            <a:xfrm>
              <a:off x="6563678" y="5305822"/>
              <a:ext cx="1415772" cy="276999"/>
            </a:xfrm>
            <a:prstGeom prst="rect">
              <a:avLst/>
            </a:prstGeom>
            <a:noFill/>
          </p:spPr>
          <p:txBody>
            <a:bodyPr wrap="none" rtlCol="0">
              <a:spAutoFit/>
            </a:bodyPr>
            <a:lstStyle/>
            <a:p>
              <a:pPr algn="ctr" fontAlgn="base">
                <a:spcBef>
                  <a:spcPct val="0"/>
                </a:spcBef>
                <a:spcAft>
                  <a:spcPct val="0"/>
                </a:spcAft>
              </a:pPr>
              <a:r>
                <a:rPr lang="fr-FR" sz="1200" smtClean="0">
                  <a:solidFill>
                    <a:srgbClr val="363636"/>
                  </a:solidFill>
                </a:rPr>
                <a:t>Sorafenib (n=162)</a:t>
              </a:r>
              <a:endParaRPr lang="fr-FR" sz="1200">
                <a:solidFill>
                  <a:srgbClr val="363636"/>
                </a:solidFill>
              </a:endParaRPr>
            </a:p>
          </p:txBody>
        </p:sp>
        <p:sp>
          <p:nvSpPr>
            <p:cNvPr id="68" name="TextBox 67"/>
            <p:cNvSpPr txBox="1"/>
            <p:nvPr/>
          </p:nvSpPr>
          <p:spPr>
            <a:xfrm>
              <a:off x="7008587" y="2746488"/>
              <a:ext cx="1200971"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60,0% (p&lt;0,0001)</a:t>
              </a:r>
              <a:endParaRPr lang="fr-FR" sz="1000" dirty="0">
                <a:solidFill>
                  <a:srgbClr val="4D4D4D"/>
                </a:solidFill>
              </a:endParaRPr>
            </a:p>
          </p:txBody>
        </p:sp>
        <p:sp>
          <p:nvSpPr>
            <p:cNvPr id="69" name="TextBox 68"/>
            <p:cNvSpPr txBox="1"/>
            <p:nvPr/>
          </p:nvSpPr>
          <p:spPr>
            <a:xfrm>
              <a:off x="6051344" y="3119914"/>
              <a:ext cx="1200971"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31,5% (p&lt;0,0001)</a:t>
              </a:r>
              <a:endParaRPr lang="fr-FR" sz="1000" dirty="0">
                <a:solidFill>
                  <a:srgbClr val="4D4D4D"/>
                </a:solidFill>
              </a:endParaRPr>
            </a:p>
          </p:txBody>
        </p:sp>
        <p:sp>
          <p:nvSpPr>
            <p:cNvPr id="70" name="TextBox 69"/>
            <p:cNvSpPr txBox="1"/>
            <p:nvPr/>
          </p:nvSpPr>
          <p:spPr>
            <a:xfrm>
              <a:off x="5939860" y="3490929"/>
              <a:ext cx="1200971"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27,7% (p&lt;0,0001)</a:t>
              </a:r>
              <a:endParaRPr lang="fr-FR" sz="1000" dirty="0">
                <a:solidFill>
                  <a:srgbClr val="4D4D4D"/>
                </a:solidFill>
              </a:endParaRPr>
            </a:p>
          </p:txBody>
        </p:sp>
        <p:sp>
          <p:nvSpPr>
            <p:cNvPr id="71" name="TextBox 70"/>
            <p:cNvSpPr txBox="1"/>
            <p:nvPr/>
          </p:nvSpPr>
          <p:spPr>
            <a:xfrm>
              <a:off x="5476428" y="3855703"/>
              <a:ext cx="1200971"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13,1% (p&lt;0,0001)</a:t>
              </a:r>
              <a:endParaRPr lang="fr-FR" sz="1000" dirty="0">
                <a:solidFill>
                  <a:srgbClr val="4D4D4D"/>
                </a:solidFill>
              </a:endParaRPr>
            </a:p>
          </p:txBody>
        </p:sp>
        <p:sp>
          <p:nvSpPr>
            <p:cNvPr id="72" name="TextBox 71"/>
            <p:cNvSpPr txBox="1"/>
            <p:nvPr/>
          </p:nvSpPr>
          <p:spPr>
            <a:xfrm>
              <a:off x="5779830" y="4218227"/>
              <a:ext cx="1200970"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20,8% (p=0,0091)</a:t>
              </a:r>
              <a:endParaRPr lang="fr-FR" sz="1000" dirty="0">
                <a:solidFill>
                  <a:srgbClr val="4D4D4D"/>
                </a:solidFill>
              </a:endParaRPr>
            </a:p>
          </p:txBody>
        </p:sp>
        <p:sp>
          <p:nvSpPr>
            <p:cNvPr id="73" name="TextBox 72"/>
            <p:cNvSpPr txBox="1"/>
            <p:nvPr/>
          </p:nvSpPr>
          <p:spPr>
            <a:xfrm>
              <a:off x="5236288" y="4596458"/>
              <a:ext cx="1130439"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4,6% (p=0,1715)</a:t>
              </a:r>
              <a:endParaRPr lang="fr-FR" sz="1000" dirty="0">
                <a:solidFill>
                  <a:srgbClr val="4D4D4D"/>
                </a:solidFill>
              </a:endParaRPr>
            </a:p>
          </p:txBody>
        </p:sp>
        <p:sp>
          <p:nvSpPr>
            <p:cNvPr id="74" name="TextBox 73"/>
            <p:cNvSpPr txBox="1"/>
            <p:nvPr/>
          </p:nvSpPr>
          <p:spPr>
            <a:xfrm>
              <a:off x="5334404" y="4724956"/>
              <a:ext cx="476963"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9,3%</a:t>
              </a:r>
              <a:endParaRPr lang="fr-FR" sz="1000" dirty="0">
                <a:solidFill>
                  <a:srgbClr val="4D4D4D"/>
                </a:solidFill>
              </a:endParaRPr>
            </a:p>
          </p:txBody>
        </p:sp>
        <p:sp>
          <p:nvSpPr>
            <p:cNvPr id="75" name="TextBox 74"/>
            <p:cNvSpPr txBox="1"/>
            <p:nvPr/>
          </p:nvSpPr>
          <p:spPr>
            <a:xfrm>
              <a:off x="6173115" y="4362505"/>
              <a:ext cx="548285"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35,2%</a:t>
              </a:r>
              <a:endParaRPr lang="fr-FR" sz="1000" dirty="0">
                <a:solidFill>
                  <a:srgbClr val="4D4D4D"/>
                </a:solidFill>
              </a:endParaRPr>
            </a:p>
          </p:txBody>
        </p:sp>
        <p:sp>
          <p:nvSpPr>
            <p:cNvPr id="76" name="TextBox 75"/>
            <p:cNvSpPr txBox="1"/>
            <p:nvPr/>
          </p:nvSpPr>
          <p:spPr>
            <a:xfrm>
              <a:off x="6249122" y="3990899"/>
              <a:ext cx="548285"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37,7%</a:t>
              </a:r>
              <a:endParaRPr lang="fr-FR" sz="1000" dirty="0">
                <a:solidFill>
                  <a:srgbClr val="4D4D4D"/>
                </a:solidFill>
              </a:endParaRPr>
            </a:p>
          </p:txBody>
        </p:sp>
        <p:sp>
          <p:nvSpPr>
            <p:cNvPr id="77" name="TextBox 76"/>
            <p:cNvSpPr txBox="1"/>
            <p:nvPr/>
          </p:nvSpPr>
          <p:spPr>
            <a:xfrm>
              <a:off x="6683346" y="3612100"/>
              <a:ext cx="548285"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50,6%</a:t>
              </a:r>
              <a:endParaRPr lang="fr-FR" sz="1000" dirty="0">
                <a:solidFill>
                  <a:srgbClr val="4D4D4D"/>
                </a:solidFill>
              </a:endParaRPr>
            </a:p>
          </p:txBody>
        </p:sp>
        <p:sp>
          <p:nvSpPr>
            <p:cNvPr id="78" name="TextBox 77"/>
            <p:cNvSpPr txBox="1"/>
            <p:nvPr/>
          </p:nvSpPr>
          <p:spPr>
            <a:xfrm>
              <a:off x="7450588" y="3243873"/>
              <a:ext cx="548285"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74,7%</a:t>
              </a:r>
              <a:endParaRPr lang="fr-FR" sz="1000" dirty="0">
                <a:solidFill>
                  <a:srgbClr val="4D4D4D"/>
                </a:solidFill>
              </a:endParaRPr>
            </a:p>
          </p:txBody>
        </p:sp>
        <p:sp>
          <p:nvSpPr>
            <p:cNvPr id="79" name="TextBox 78"/>
            <p:cNvSpPr txBox="1"/>
            <p:nvPr/>
          </p:nvSpPr>
          <p:spPr>
            <a:xfrm>
              <a:off x="7773806" y="2876110"/>
              <a:ext cx="548285" cy="246221"/>
            </a:xfrm>
            <a:prstGeom prst="rect">
              <a:avLst/>
            </a:prstGeom>
            <a:noFill/>
          </p:spPr>
          <p:txBody>
            <a:bodyPr wrap="none" rtlCol="0">
              <a:spAutoFit/>
            </a:bodyPr>
            <a:lstStyle/>
            <a:p>
              <a:pPr algn="ctr" fontAlgn="base">
                <a:spcBef>
                  <a:spcPct val="0"/>
                </a:spcBef>
                <a:spcAft>
                  <a:spcPct val="0"/>
                </a:spcAft>
              </a:pPr>
              <a:r>
                <a:rPr lang="fr-FR" sz="1000" dirty="0" smtClean="0">
                  <a:solidFill>
                    <a:srgbClr val="4D4D4D"/>
                  </a:solidFill>
                </a:rPr>
                <a:t>84,6%</a:t>
              </a:r>
              <a:endParaRPr lang="fr-FR" sz="1000" dirty="0">
                <a:solidFill>
                  <a:srgbClr val="4D4D4D"/>
                </a:solidFill>
              </a:endParaRPr>
            </a:p>
          </p:txBody>
        </p:sp>
      </p:grpSp>
      <p:sp>
        <p:nvSpPr>
          <p:cNvPr id="5122" name="Rectangle 2"/>
          <p:cNvSpPr>
            <a:spLocks noGrp="1" noChangeArrowheads="1"/>
          </p:cNvSpPr>
          <p:nvPr>
            <p:ph type="title"/>
          </p:nvPr>
        </p:nvSpPr>
        <p:spPr/>
        <p:txBody>
          <a:bodyPr/>
          <a:lstStyle/>
          <a:p>
            <a:r>
              <a:rPr lang="fr-FR" sz="1800" dirty="0" smtClean="0"/>
              <a:t>4002: Etude de phase III multicentrique en ouvert randomisée contrôlée de radiothérapie interne sélective (SIRT) versus </a:t>
            </a:r>
            <a:r>
              <a:rPr lang="fr-FR" sz="1800" dirty="0" err="1" smtClean="0"/>
              <a:t>sorafenib</a:t>
            </a:r>
            <a:r>
              <a:rPr lang="fr-FR" sz="1800" dirty="0" smtClean="0"/>
              <a:t> dans le carcinome hépatocellulaire localement avancé: l’étude </a:t>
            </a:r>
            <a:r>
              <a:rPr lang="fr-FR" sz="1800" dirty="0" err="1" smtClean="0"/>
              <a:t>SIRveNIB</a:t>
            </a:r>
            <a:r>
              <a:rPr lang="fr-FR" sz="1800" dirty="0" smtClean="0"/>
              <a:t> – Chow P, et al</a:t>
            </a:r>
            <a:endParaRPr lang="fr-FR" sz="1800" dirty="0"/>
          </a:p>
        </p:txBody>
      </p:sp>
      <p:sp>
        <p:nvSpPr>
          <p:cNvPr id="14" name="Text Placeholder 13"/>
          <p:cNvSpPr>
            <a:spLocks noGrp="1"/>
          </p:cNvSpPr>
          <p:nvPr>
            <p:ph type="body" sz="quarter" idx="10"/>
          </p:nvPr>
        </p:nvSpPr>
        <p:spPr>
          <a:xfrm>
            <a:off x="365125" y="6096000"/>
            <a:ext cx="4450194" cy="487363"/>
          </a:xfrm>
        </p:spPr>
        <p:txBody>
          <a:bodyPr/>
          <a:lstStyle/>
          <a:p>
            <a:r>
              <a:rPr lang="fr-FR" dirty="0" smtClean="0"/>
              <a:t>Comprend les </a:t>
            </a:r>
            <a:r>
              <a:rPr lang="fr-FR" dirty="0" err="1" smtClean="0"/>
              <a:t>EIs</a:t>
            </a:r>
            <a:r>
              <a:rPr lang="fr-FR" dirty="0" smtClean="0"/>
              <a:t> et les </a:t>
            </a:r>
            <a:r>
              <a:rPr lang="fr-FR" dirty="0" err="1" smtClean="0"/>
              <a:t>EIGs</a:t>
            </a:r>
            <a:r>
              <a:rPr lang="fr-FR" dirty="0" smtClean="0"/>
              <a:t> ayant débuté au moment ou après le début du traitement à l’étude. Les </a:t>
            </a:r>
            <a:r>
              <a:rPr lang="fr-FR" dirty="0" err="1" smtClean="0"/>
              <a:t>EILTs</a:t>
            </a:r>
            <a:r>
              <a:rPr lang="fr-FR" dirty="0" smtClean="0"/>
              <a:t> ou </a:t>
            </a:r>
            <a:r>
              <a:rPr lang="fr-FR" dirty="0" err="1" smtClean="0"/>
              <a:t>EIGs</a:t>
            </a:r>
            <a:r>
              <a:rPr lang="fr-FR" dirty="0" smtClean="0"/>
              <a:t> sont définis comme ceux ayant une relation certaine, probable, possible, ou absente avec le traitement à l’étude</a:t>
            </a:r>
            <a:endParaRPr lang="fr-FR" dirty="0"/>
          </a:p>
        </p:txBody>
      </p:sp>
      <p:sp>
        <p:nvSpPr>
          <p:cNvPr id="15" name="Text Placeholder 14"/>
          <p:cNvSpPr>
            <a:spLocks noGrp="1"/>
          </p:cNvSpPr>
          <p:nvPr>
            <p:ph type="body" sz="quarter" idx="11"/>
          </p:nvPr>
        </p:nvSpPr>
        <p:spPr/>
        <p:txBody>
          <a:bodyPr/>
          <a:lstStyle/>
          <a:p>
            <a:r>
              <a:rPr lang="fr-FR" smtClean="0"/>
              <a:t>Chow P, et al. J Clin Oncol 2017;35(Suppl):Abstr 4002</a:t>
            </a:r>
            <a:endParaRPr lang="fr-FR"/>
          </a:p>
        </p:txBody>
      </p:sp>
      <p:sp>
        <p:nvSpPr>
          <p:cNvPr id="12" name="Content Placeholder 2"/>
          <p:cNvSpPr>
            <a:spLocks noGrp="1"/>
          </p:cNvSpPr>
          <p:nvPr>
            <p:ph idx="1"/>
          </p:nvPr>
        </p:nvSpPr>
        <p:spPr>
          <a:xfrm>
            <a:off x="365124" y="1254035"/>
            <a:ext cx="8413751" cy="498565"/>
          </a:xfrm>
        </p:spPr>
        <p:txBody>
          <a:bodyPr/>
          <a:lstStyle/>
          <a:p>
            <a:pPr marL="0" indent="0">
              <a:buNone/>
            </a:pPr>
            <a:r>
              <a:rPr lang="fr-FR" b="1" dirty="0" smtClean="0"/>
              <a:t>Résultats </a:t>
            </a:r>
            <a:endParaRPr lang="fr-FR" b="1" dirty="0"/>
          </a:p>
        </p:txBody>
      </p:sp>
      <p:sp>
        <p:nvSpPr>
          <p:cNvPr id="2" name="TextBox 1"/>
          <p:cNvSpPr txBox="1"/>
          <p:nvPr/>
        </p:nvSpPr>
        <p:spPr>
          <a:xfrm>
            <a:off x="2816103" y="2495497"/>
            <a:ext cx="2177775" cy="276999"/>
          </a:xfrm>
          <a:prstGeom prst="rect">
            <a:avLst/>
          </a:prstGeom>
          <a:noFill/>
        </p:spPr>
        <p:txBody>
          <a:bodyPr wrap="none" rtlCol="0">
            <a:spAutoFit/>
          </a:bodyPr>
          <a:lstStyle/>
          <a:p>
            <a:pPr algn="r"/>
            <a:r>
              <a:rPr lang="fr-FR" sz="1200" dirty="0" smtClean="0"/>
              <a:t>Patients avec au moins un EI</a:t>
            </a:r>
            <a:endParaRPr lang="fr-FR" sz="1200" dirty="0"/>
          </a:p>
        </p:txBody>
      </p:sp>
      <p:sp>
        <p:nvSpPr>
          <p:cNvPr id="9" name="TextBox 8"/>
          <p:cNvSpPr txBox="1"/>
          <p:nvPr/>
        </p:nvSpPr>
        <p:spPr>
          <a:xfrm>
            <a:off x="2171621" y="4359957"/>
            <a:ext cx="2822257" cy="276999"/>
          </a:xfrm>
          <a:prstGeom prst="rect">
            <a:avLst/>
          </a:prstGeom>
          <a:noFill/>
        </p:spPr>
        <p:txBody>
          <a:bodyPr wrap="none" rtlCol="0">
            <a:spAutoFit/>
          </a:bodyPr>
          <a:lstStyle/>
          <a:p>
            <a:pPr algn="r"/>
            <a:r>
              <a:rPr lang="fr-FR" sz="1200" dirty="0"/>
              <a:t>Patients avec au moins un </a:t>
            </a:r>
            <a:r>
              <a:rPr lang="fr-FR" sz="1200" dirty="0" smtClean="0"/>
              <a:t>EILT grave</a:t>
            </a:r>
            <a:endParaRPr lang="fr-FR" sz="1200" dirty="0"/>
          </a:p>
        </p:txBody>
      </p:sp>
      <p:sp>
        <p:nvSpPr>
          <p:cNvPr id="10" name="TextBox 9"/>
          <p:cNvSpPr txBox="1"/>
          <p:nvPr/>
        </p:nvSpPr>
        <p:spPr>
          <a:xfrm>
            <a:off x="2650719" y="2846221"/>
            <a:ext cx="2343159" cy="276999"/>
          </a:xfrm>
          <a:prstGeom prst="rect">
            <a:avLst/>
          </a:prstGeom>
          <a:noFill/>
        </p:spPr>
        <p:txBody>
          <a:bodyPr wrap="none" rtlCol="0">
            <a:spAutoFit/>
          </a:bodyPr>
          <a:lstStyle/>
          <a:p>
            <a:pPr algn="r"/>
            <a:r>
              <a:rPr lang="fr-FR" sz="1200" dirty="0"/>
              <a:t>Patients avec au moins un </a:t>
            </a:r>
            <a:r>
              <a:rPr lang="fr-FR" sz="1200" dirty="0" smtClean="0"/>
              <a:t>EILT</a:t>
            </a:r>
            <a:endParaRPr lang="fr-FR" sz="1200" dirty="0"/>
          </a:p>
        </p:txBody>
      </p:sp>
      <p:sp>
        <p:nvSpPr>
          <p:cNvPr id="13" name="TextBox 12"/>
          <p:cNvSpPr txBox="1"/>
          <p:nvPr/>
        </p:nvSpPr>
        <p:spPr>
          <a:xfrm>
            <a:off x="2166962" y="3232398"/>
            <a:ext cx="2826916" cy="276999"/>
          </a:xfrm>
          <a:prstGeom prst="rect">
            <a:avLst/>
          </a:prstGeom>
          <a:noFill/>
        </p:spPr>
        <p:txBody>
          <a:bodyPr wrap="none" rtlCol="0">
            <a:spAutoFit/>
          </a:bodyPr>
          <a:lstStyle/>
          <a:p>
            <a:pPr algn="r"/>
            <a:r>
              <a:rPr lang="fr-FR" sz="1200" dirty="0"/>
              <a:t>Patients avec au moins un </a:t>
            </a:r>
            <a:r>
              <a:rPr lang="fr-FR" sz="1200" dirty="0" smtClean="0"/>
              <a:t>EI grade ≥3</a:t>
            </a:r>
            <a:endParaRPr lang="fr-FR" sz="1200" dirty="0"/>
          </a:p>
        </p:txBody>
      </p:sp>
      <p:sp>
        <p:nvSpPr>
          <p:cNvPr id="16" name="TextBox 15"/>
          <p:cNvSpPr txBox="1"/>
          <p:nvPr/>
        </p:nvSpPr>
        <p:spPr>
          <a:xfrm>
            <a:off x="2001577" y="3623836"/>
            <a:ext cx="2992301" cy="276999"/>
          </a:xfrm>
          <a:prstGeom prst="rect">
            <a:avLst/>
          </a:prstGeom>
          <a:noFill/>
        </p:spPr>
        <p:txBody>
          <a:bodyPr wrap="none" rtlCol="0">
            <a:spAutoFit/>
          </a:bodyPr>
          <a:lstStyle/>
          <a:p>
            <a:pPr algn="r"/>
            <a:r>
              <a:rPr lang="fr-FR" sz="1200" dirty="0"/>
              <a:t>Patients avec au moins un </a:t>
            </a:r>
            <a:r>
              <a:rPr lang="fr-FR" sz="1200" dirty="0" smtClean="0"/>
              <a:t>EILT grade ≥3</a:t>
            </a:r>
            <a:endParaRPr lang="fr-FR" sz="1200" dirty="0"/>
          </a:p>
        </p:txBody>
      </p:sp>
      <p:sp>
        <p:nvSpPr>
          <p:cNvPr id="17" name="TextBox 16"/>
          <p:cNvSpPr txBox="1"/>
          <p:nvPr/>
        </p:nvSpPr>
        <p:spPr>
          <a:xfrm>
            <a:off x="2696404" y="3968893"/>
            <a:ext cx="2297474" cy="276999"/>
          </a:xfrm>
          <a:prstGeom prst="rect">
            <a:avLst/>
          </a:prstGeom>
          <a:noFill/>
        </p:spPr>
        <p:txBody>
          <a:bodyPr wrap="none" rtlCol="0">
            <a:spAutoFit/>
          </a:bodyPr>
          <a:lstStyle/>
          <a:p>
            <a:pPr algn="r"/>
            <a:r>
              <a:rPr lang="fr-FR" sz="1200" dirty="0"/>
              <a:t>Patients avec au moins un </a:t>
            </a:r>
            <a:r>
              <a:rPr lang="fr-FR" sz="1200" dirty="0" smtClean="0"/>
              <a:t>EIG</a:t>
            </a:r>
            <a:endParaRPr lang="fr-FR" sz="1200" dirty="0"/>
          </a:p>
        </p:txBody>
      </p:sp>
    </p:spTree>
    <p:custDataLst>
      <p:tags r:id="rId1"/>
    </p:custDataLst>
    <p:extLst>
      <p:ext uri="{BB962C8B-B14F-4D97-AF65-F5344CB8AC3E}">
        <p14:creationId xmlns:p14="http://schemas.microsoft.com/office/powerpoint/2010/main" val="202465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4002: Etude de phase III multicentrique en ouvert randomisée contrôlée de radiothérapie interne sélective (SIRT) versus </a:t>
            </a:r>
            <a:r>
              <a:rPr lang="fr-FR" sz="1800" dirty="0" err="1" smtClean="0"/>
              <a:t>sorafenib</a:t>
            </a:r>
            <a:r>
              <a:rPr lang="fr-FR" sz="1800" dirty="0" smtClean="0"/>
              <a:t> dans le carcinome hépatocellulaire localement avancé: l’étude </a:t>
            </a:r>
            <a:r>
              <a:rPr lang="fr-FR" sz="1800" dirty="0" err="1" smtClean="0"/>
              <a:t>SIRveNIB</a:t>
            </a:r>
            <a:r>
              <a:rPr lang="fr-FR" sz="1800" dirty="0" smtClean="0"/>
              <a:t> – Chow P,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sz="1800" b="1" dirty="0" smtClean="0"/>
              <a:t>Conclusions</a:t>
            </a:r>
          </a:p>
          <a:p>
            <a:pPr>
              <a:buFont typeface="Arial" panose="020B0604020202020204" pitchFamily="34" charset="0"/>
              <a:buChar char="•"/>
            </a:pPr>
            <a:r>
              <a:rPr lang="fr-FR" sz="1800" b="1" dirty="0" smtClean="0"/>
              <a:t>Chez ces patients avec CHC localement avancé, la SIRT ne s’est pas montrée supérieure au </a:t>
            </a:r>
            <a:r>
              <a:rPr lang="fr-FR" sz="1800" b="1" dirty="0" err="1" smtClean="0"/>
              <a:t>sorafenib</a:t>
            </a:r>
            <a:r>
              <a:rPr lang="fr-FR" sz="1800" b="1" dirty="0" smtClean="0"/>
              <a:t> en termes de SG </a:t>
            </a:r>
          </a:p>
          <a:p>
            <a:pPr>
              <a:buFont typeface="Arial" panose="020B0604020202020204" pitchFamily="34" charset="0"/>
              <a:buChar char="•"/>
            </a:pPr>
            <a:r>
              <a:rPr lang="fr-FR" sz="1800" b="1" dirty="0" smtClean="0"/>
              <a:t>Les patients traités par SIRT ont eu un taux de réponse tumorale significativement plus élevé que ceux traités par </a:t>
            </a:r>
            <a:r>
              <a:rPr lang="fr-FR" sz="1800" b="1" dirty="0" err="1" smtClean="0"/>
              <a:t>sorafenib</a:t>
            </a:r>
            <a:endParaRPr lang="fr-FR" sz="1800" b="1" dirty="0" smtClean="0"/>
          </a:p>
          <a:p>
            <a:r>
              <a:rPr lang="fr-FR" sz="1800" b="1" dirty="0" smtClean="0"/>
              <a:t>La SIRT a provoqué moins d’</a:t>
            </a:r>
            <a:r>
              <a:rPr lang="fr-FR" sz="1800" b="1" dirty="0" err="1" smtClean="0"/>
              <a:t>EIs</a:t>
            </a:r>
            <a:r>
              <a:rPr lang="fr-FR" sz="1800" b="1" dirty="0" smtClean="0"/>
              <a:t> et d’</a:t>
            </a:r>
            <a:r>
              <a:rPr lang="fr-FR" sz="1800" b="1" dirty="0" err="1" smtClean="0"/>
              <a:t>EIGs</a:t>
            </a:r>
            <a:r>
              <a:rPr lang="fr-FR" sz="1800" b="1" dirty="0" smtClean="0"/>
              <a:t> que le </a:t>
            </a:r>
            <a:r>
              <a:rPr lang="fr-FR" sz="1800" b="1" dirty="0" err="1" smtClean="0"/>
              <a:t>sorafenib</a:t>
            </a:r>
            <a:endParaRPr lang="fr-FR" sz="1800" b="1" dirty="0"/>
          </a:p>
        </p:txBody>
      </p:sp>
      <p:sp>
        <p:nvSpPr>
          <p:cNvPr id="15" name="Text Placeholder 14"/>
          <p:cNvSpPr>
            <a:spLocks noGrp="1"/>
          </p:cNvSpPr>
          <p:nvPr>
            <p:ph type="body" sz="quarter" idx="11"/>
          </p:nvPr>
        </p:nvSpPr>
        <p:spPr/>
        <p:txBody>
          <a:bodyPr/>
          <a:lstStyle/>
          <a:p>
            <a:r>
              <a:rPr lang="fr-FR" smtClean="0"/>
              <a:t>Chow P, et al. J Clin Oncol 2017;35(Suppl):Abstr 4002</a:t>
            </a:r>
            <a:endParaRPr lang="fr-FR"/>
          </a:p>
        </p:txBody>
      </p:sp>
    </p:spTree>
    <p:custDataLst>
      <p:tags r:id="rId1"/>
    </p:custDataLst>
    <p:extLst>
      <p:ext uri="{BB962C8B-B14F-4D97-AF65-F5344CB8AC3E}">
        <p14:creationId xmlns:p14="http://schemas.microsoft.com/office/powerpoint/2010/main" val="26786372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err="1" smtClean="0"/>
              <a:t>caNCER</a:t>
            </a:r>
            <a:r>
              <a:rPr lang="fr-FR" dirty="0" smtClean="0"/>
              <a:t> DES VOIES BILIAIRES</a:t>
            </a:r>
            <a:endParaRPr lang="fr-FR" dirty="0"/>
          </a:p>
        </p:txBody>
      </p:sp>
      <p:sp>
        <p:nvSpPr>
          <p:cNvPr id="3" name="Text Placeholder 2"/>
          <p:cNvSpPr>
            <a:spLocks noGrp="1"/>
          </p:cNvSpPr>
          <p:nvPr>
            <p:ph type="body" idx="1"/>
          </p:nvPr>
        </p:nvSpPr>
        <p:spPr/>
        <p:txBody>
          <a:bodyPr/>
          <a:lstStyle/>
          <a:p>
            <a:r>
              <a:rPr lang="fr-FR" b="1" dirty="0" smtClean="0"/>
              <a:t>Cancers du pancréas, de l’intestin grêle et des voies biliaires</a:t>
            </a:r>
            <a:endParaRPr lang="fr-FR" b="1" dirty="0"/>
          </a:p>
        </p:txBody>
      </p:sp>
    </p:spTree>
    <p:extLst>
      <p:ext uri="{BB962C8B-B14F-4D97-AF65-F5344CB8AC3E}">
        <p14:creationId xmlns:p14="http://schemas.microsoft.com/office/powerpoint/2010/main" val="4177719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txBox="1">
            <a:spLocks/>
          </p:cNvSpPr>
          <p:nvPr/>
        </p:nvSpPr>
        <p:spPr bwMode="auto">
          <a:xfrm>
            <a:off x="365124" y="1249430"/>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kern="0" dirty="0" smtClean="0"/>
              <a:t>Déterminer si la </a:t>
            </a:r>
            <a:r>
              <a:rPr lang="fr-FR" dirty="0" err="1" smtClean="0">
                <a:solidFill>
                  <a:schemeClr val="tx1"/>
                </a:solidFill>
              </a:rPr>
              <a:t>capécitabine</a:t>
            </a:r>
            <a:r>
              <a:rPr lang="fr-FR" dirty="0" smtClean="0">
                <a:solidFill>
                  <a:schemeClr val="tx1"/>
                </a:solidFill>
              </a:rPr>
              <a:t> améliore la SG comparativement à la surveillance après chirurgie radicale dans le </a:t>
            </a:r>
            <a:r>
              <a:rPr lang="fr-FR" dirty="0" err="1" smtClean="0">
                <a:solidFill>
                  <a:schemeClr val="tx1"/>
                </a:solidFill>
              </a:rPr>
              <a:t>cholangiocarcinome</a:t>
            </a:r>
            <a:r>
              <a:rPr lang="fr-FR" dirty="0" smtClean="0">
                <a:solidFill>
                  <a:schemeClr val="tx1"/>
                </a:solidFill>
              </a:rPr>
              <a:t> (CC) ou le cancer de la vésicule biliaire (CVB)</a:t>
            </a:r>
            <a:endParaRPr lang="fr-FR" dirty="0">
              <a:solidFill>
                <a:schemeClr val="tx1"/>
              </a:solidFill>
            </a:endParaRPr>
          </a:p>
        </p:txBody>
      </p:sp>
      <p:sp>
        <p:nvSpPr>
          <p:cNvPr id="5122" name="Rectangle 2"/>
          <p:cNvSpPr>
            <a:spLocks noGrp="1" noChangeArrowheads="1"/>
          </p:cNvSpPr>
          <p:nvPr>
            <p:ph type="title"/>
          </p:nvPr>
        </p:nvSpPr>
        <p:spPr/>
        <p:txBody>
          <a:bodyPr/>
          <a:lstStyle/>
          <a:p>
            <a:r>
              <a:rPr lang="fr-FR" sz="1800" smtClean="0"/>
              <a:t>4006: Capécitabine en adjuvant dans les cancers des voies biliaires: l’étude randomisée BILCAP – Primrose JN, et al</a:t>
            </a:r>
            <a:endParaRPr lang="fr-FR" sz="1800" dirty="0"/>
          </a:p>
        </p:txBody>
      </p:sp>
      <p:sp>
        <p:nvSpPr>
          <p:cNvPr id="14" name="Text Placeholder 13"/>
          <p:cNvSpPr>
            <a:spLocks noGrp="1"/>
          </p:cNvSpPr>
          <p:nvPr>
            <p:ph type="body" sz="quarter" idx="10"/>
          </p:nvPr>
        </p:nvSpPr>
        <p:spPr/>
        <p:txBody>
          <a:bodyPr/>
          <a:lstStyle/>
          <a:p>
            <a:r>
              <a:rPr lang="fr-FR" smtClean="0"/>
              <a:t>*Analyse principale après un suivi minimal de 2 ans</a:t>
            </a:r>
            <a:endParaRPr lang="fr-FR" dirty="0"/>
          </a:p>
        </p:txBody>
      </p:sp>
      <p:sp>
        <p:nvSpPr>
          <p:cNvPr id="13" name="AutoShape 9"/>
          <p:cNvSpPr>
            <a:spLocks noChangeArrowheads="1"/>
          </p:cNvSpPr>
          <p:nvPr/>
        </p:nvSpPr>
        <p:spPr bwMode="auto">
          <a:xfrm>
            <a:off x="365124" y="2866921"/>
            <a:ext cx="3319690"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600" dirty="0" smtClean="0">
                <a:solidFill>
                  <a:schemeClr val="tx2"/>
                </a:solidFill>
              </a:rPr>
              <a:t>CC ou CVB totalement réséqué (y compris résection hépatique ou pancréatique si nécessaire)</a:t>
            </a:r>
          </a:p>
          <a:p>
            <a:pPr marL="228600" indent="-228600" defTabSz="892175" eaLnBrk="0" hangingPunct="0">
              <a:spcAft>
                <a:spcPct val="30000"/>
              </a:spcAft>
              <a:buFont typeface="Arial" pitchFamily="34" charset="0"/>
              <a:buChar char="•"/>
            </a:pPr>
            <a:r>
              <a:rPr lang="fr-FR" sz="1600" dirty="0" smtClean="0">
                <a:solidFill>
                  <a:schemeClr val="tx2"/>
                </a:solidFill>
              </a:rPr>
              <a:t>Drainage biliaire </a:t>
            </a:r>
            <a:r>
              <a:rPr lang="fr-FR" sz="1600" dirty="0">
                <a:solidFill>
                  <a:schemeClr val="tx2"/>
                </a:solidFill>
              </a:rPr>
              <a:t>a</a:t>
            </a:r>
            <a:r>
              <a:rPr lang="fr-FR" sz="1600" dirty="0" smtClean="0">
                <a:solidFill>
                  <a:schemeClr val="tx2"/>
                </a:solidFill>
              </a:rPr>
              <a:t>déquat</a:t>
            </a:r>
          </a:p>
          <a:p>
            <a:pPr marL="228600" indent="-228600" defTabSz="892175" eaLnBrk="0" hangingPunct="0">
              <a:spcAft>
                <a:spcPct val="30000"/>
              </a:spcAft>
              <a:buFont typeface="Arial" pitchFamily="34" charset="0"/>
              <a:buChar char="•"/>
            </a:pPr>
            <a:r>
              <a:rPr lang="fr-FR" sz="1600" dirty="0" smtClean="0">
                <a:solidFill>
                  <a:schemeClr val="tx2"/>
                </a:solidFill>
              </a:rPr>
              <a:t>ECOG PS ≤2</a:t>
            </a:r>
          </a:p>
          <a:p>
            <a:pPr defTabSz="892175" eaLnBrk="0" hangingPunct="0">
              <a:spcAft>
                <a:spcPct val="30000"/>
              </a:spcAft>
            </a:pPr>
            <a:r>
              <a:rPr lang="fr-FR" altLang="zh-CN" sz="1600" dirty="0" smtClean="0">
                <a:solidFill>
                  <a:schemeClr val="tx2"/>
                </a:solidFill>
                <a:ea typeface="SimSun" pitchFamily="2" charset="-122"/>
              </a:rPr>
              <a:t>(n=447)</a:t>
            </a:r>
            <a:endParaRPr lang="fr-FR" altLang="zh-CN" sz="1600" dirty="0">
              <a:solidFill>
                <a:schemeClr val="tx2"/>
              </a:solidFill>
              <a:ea typeface="SimSun" pitchFamily="2" charset="-122"/>
            </a:endParaRPr>
          </a:p>
        </p:txBody>
      </p:sp>
      <p:sp>
        <p:nvSpPr>
          <p:cNvPr id="16" name="Oval 14"/>
          <p:cNvSpPr>
            <a:spLocks noChangeArrowheads="1"/>
          </p:cNvSpPr>
          <p:nvPr/>
        </p:nvSpPr>
        <p:spPr bwMode="auto">
          <a:xfrm>
            <a:off x="3941537" y="362475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17" name="AutoShape 15"/>
          <p:cNvCxnSpPr>
            <a:cxnSpLocks noChangeShapeType="1"/>
            <a:stCxn id="16" idx="0"/>
            <a:endCxn id="22" idx="1"/>
          </p:cNvCxnSpPr>
          <p:nvPr/>
        </p:nvCxnSpPr>
        <p:spPr bwMode="auto">
          <a:xfrm rot="5400000" flipH="1" flipV="1">
            <a:off x="4055250" y="2895078"/>
            <a:ext cx="907761" cy="551591"/>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895378" y="2452673"/>
            <a:ext cx="839589"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r>
              <a:rPr lang="fr-FR" altLang="zh-CN" b="1" dirty="0" smtClean="0">
                <a:solidFill>
                  <a:srgbClr val="FFFFFF"/>
                </a:solidFill>
                <a:ea typeface="SimSun" pitchFamily="2" charset="-122"/>
              </a:rPr>
              <a:t>*</a:t>
            </a:r>
            <a:endParaRPr lang="fr-FR" altLang="zh-CN" b="1" dirty="0">
              <a:solidFill>
                <a:srgbClr val="FFFFFF"/>
              </a:solidFill>
              <a:ea typeface="SimSun" pitchFamily="2" charset="-122"/>
            </a:endParaRPr>
          </a:p>
        </p:txBody>
      </p:sp>
      <p:sp>
        <p:nvSpPr>
          <p:cNvPr id="19" name="Content Placeholder 26"/>
          <p:cNvSpPr txBox="1">
            <a:spLocks/>
          </p:cNvSpPr>
          <p:nvPr/>
        </p:nvSpPr>
        <p:spPr bwMode="auto">
          <a:xfrm>
            <a:off x="4855936" y="3289163"/>
            <a:ext cx="2819703" cy="1239666"/>
          </a:xfrm>
          <a:prstGeom prst="rect">
            <a:avLst/>
          </a:prstGeom>
          <a:noFill/>
          <a:ln w="9525">
            <a:noFill/>
            <a:miter lim="800000"/>
            <a:headEnd/>
            <a:tailEnd/>
          </a:ln>
        </p:spPr>
        <p:txBody>
          <a:bodyPr/>
          <a:lstStyle/>
          <a:p>
            <a:pPr marL="190500" indent="-190500">
              <a:spcBef>
                <a:spcPts val="0"/>
              </a:spcBef>
              <a:spcAft>
                <a:spcPts val="400"/>
              </a:spcAft>
              <a:defRPr/>
            </a:pPr>
            <a:r>
              <a:rPr lang="fr-FR" sz="12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Statut de résection tumorale</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ECOG PS</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Localisation tumorale</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Centre</a:t>
            </a:r>
          </a:p>
          <a:p>
            <a:pPr marL="203200" indent="-203200">
              <a:spcBef>
                <a:spcPts val="0"/>
              </a:spcBef>
              <a:spcAft>
                <a:spcPts val="400"/>
              </a:spcAft>
              <a:buFont typeface="Arial" pitchFamily="34" charset="0"/>
              <a:buChar char="•"/>
              <a:defRPr/>
            </a:pPr>
            <a:endParaRPr lang="fr-FR" sz="1200" dirty="0">
              <a:solidFill>
                <a:srgbClr val="4D4D4D"/>
              </a:solidFill>
              <a:latin typeface="Arial"/>
            </a:endParaRPr>
          </a:p>
        </p:txBody>
      </p:sp>
      <p:cxnSp>
        <p:nvCxnSpPr>
          <p:cNvPr id="20" name="AutoShape 19"/>
          <p:cNvCxnSpPr>
            <a:cxnSpLocks noChangeShapeType="1"/>
            <a:stCxn id="13" idx="3"/>
            <a:endCxn id="16" idx="2"/>
          </p:cNvCxnSpPr>
          <p:nvPr/>
        </p:nvCxnSpPr>
        <p:spPr bwMode="auto">
          <a:xfrm flipV="1">
            <a:off x="3684814" y="3916853"/>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22" name="AutoShape 8"/>
          <p:cNvSpPr>
            <a:spLocks noChangeArrowheads="1"/>
          </p:cNvSpPr>
          <p:nvPr/>
        </p:nvSpPr>
        <p:spPr bwMode="auto">
          <a:xfrm>
            <a:off x="4784926" y="2209800"/>
            <a:ext cx="2678490" cy="10143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err="1">
                <a:solidFill>
                  <a:srgbClr val="FFFFFF"/>
                </a:solidFill>
                <a:ea typeface="SimSun" pitchFamily="2" charset="-122"/>
              </a:rPr>
              <a:t>C</a:t>
            </a:r>
            <a:r>
              <a:rPr lang="fr-FR" altLang="zh-CN" sz="1600" dirty="0" err="1" smtClean="0">
                <a:solidFill>
                  <a:srgbClr val="FFFFFF"/>
                </a:solidFill>
                <a:ea typeface="SimSun" pitchFamily="2" charset="-122"/>
              </a:rPr>
              <a:t>apécitabine</a:t>
            </a:r>
            <a:r>
              <a:rPr lang="fr-FR" altLang="zh-CN" sz="1600" dirty="0" smtClean="0">
                <a:solidFill>
                  <a:srgbClr val="FFFFFF"/>
                </a:solidFill>
                <a:ea typeface="SimSun" pitchFamily="2" charset="-122"/>
              </a:rPr>
              <a:t>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1250 mg/m</a:t>
            </a:r>
            <a:r>
              <a:rPr lang="fr-FR" altLang="zh-CN" sz="1600" baseline="30000" dirty="0" smtClean="0">
                <a:solidFill>
                  <a:srgbClr val="FFFFFF"/>
                </a:solidFill>
                <a:ea typeface="SimSun" pitchFamily="2" charset="-122"/>
              </a:rPr>
              <a:t>2</a:t>
            </a:r>
            <a:r>
              <a:rPr lang="fr-FR" altLang="zh-CN" sz="1600" dirty="0" smtClean="0">
                <a:solidFill>
                  <a:srgbClr val="FFFFFF"/>
                </a:solidFill>
                <a:ea typeface="SimSun" pitchFamily="2" charset="-122"/>
              </a:rPr>
              <a:t> 2x/j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J1</a:t>
            </a:r>
            <a:r>
              <a:rPr lang="fr-FR" altLang="zh-CN" sz="1600" dirty="0" smtClean="0">
                <a:solidFill>
                  <a:srgbClr val="FFFFFF"/>
                </a:solidFill>
                <a:ea typeface="SimSun" pitchFamily="2" charset="-122"/>
                <a:sym typeface="Symbol" panose="05050102010706020507" pitchFamily="18" charset="2"/>
              </a:rPr>
              <a:t></a:t>
            </a:r>
            <a:r>
              <a:rPr lang="fr-FR" altLang="zh-CN" sz="1600" dirty="0" smtClean="0">
                <a:solidFill>
                  <a:srgbClr val="FFFFFF"/>
                </a:solidFill>
                <a:ea typeface="SimSun" pitchFamily="2" charset="-122"/>
              </a:rPr>
              <a:t>14 /3S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8 cycles (n=223)</a:t>
            </a:r>
            <a:endParaRPr lang="fr-FR" altLang="zh-CN" sz="1600" dirty="0">
              <a:solidFill>
                <a:srgbClr val="FFFFFF"/>
              </a:solidFill>
              <a:ea typeface="SimSun" pitchFamily="2" charset="-122"/>
            </a:endParaRPr>
          </a:p>
        </p:txBody>
      </p:sp>
      <p:cxnSp>
        <p:nvCxnSpPr>
          <p:cNvPr id="23" name="AutoShape 16"/>
          <p:cNvCxnSpPr>
            <a:cxnSpLocks noChangeShapeType="1"/>
            <a:stCxn id="16" idx="4"/>
            <a:endCxn id="26" idx="1"/>
          </p:cNvCxnSpPr>
          <p:nvPr/>
        </p:nvCxnSpPr>
        <p:spPr bwMode="auto">
          <a:xfrm rot="16200000" flipH="1">
            <a:off x="4072376" y="4369911"/>
            <a:ext cx="864135" cy="542217"/>
          </a:xfrm>
          <a:prstGeom prst="bentConnector2">
            <a:avLst/>
          </a:prstGeom>
          <a:noFill/>
          <a:ln w="57150">
            <a:solidFill>
              <a:schemeClr val="bg2">
                <a:lumMod val="60000"/>
                <a:lumOff val="40000"/>
              </a:schemeClr>
            </a:solidFill>
            <a:round/>
            <a:headEnd/>
            <a:tailEnd type="triangle" w="med" len="med"/>
          </a:ln>
        </p:spPr>
      </p:cxnSp>
      <p:sp>
        <p:nvSpPr>
          <p:cNvPr id="24" name="AutoShape 12"/>
          <p:cNvSpPr>
            <a:spLocks noChangeArrowheads="1"/>
          </p:cNvSpPr>
          <p:nvPr/>
        </p:nvSpPr>
        <p:spPr bwMode="auto">
          <a:xfrm>
            <a:off x="7895378" y="4808769"/>
            <a:ext cx="806171"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r>
              <a:rPr lang="fr-FR" altLang="zh-CN" b="1" dirty="0" smtClean="0">
                <a:solidFill>
                  <a:srgbClr val="FFFFFF"/>
                </a:solidFill>
                <a:ea typeface="SimSun" pitchFamily="2" charset="-122"/>
              </a:rPr>
              <a:t>*</a:t>
            </a:r>
            <a:endParaRPr lang="fr-FR" altLang="zh-CN" b="1" dirty="0">
              <a:solidFill>
                <a:srgbClr val="FFFFFF"/>
              </a:solidFill>
              <a:ea typeface="SimSun" pitchFamily="2" charset="-122"/>
            </a:endParaRPr>
          </a:p>
        </p:txBody>
      </p:sp>
      <p:cxnSp>
        <p:nvCxnSpPr>
          <p:cNvPr id="25" name="AutoShape 20"/>
          <p:cNvCxnSpPr>
            <a:cxnSpLocks noChangeShapeType="1"/>
            <a:stCxn id="26" idx="3"/>
            <a:endCxn id="24" idx="1"/>
          </p:cNvCxnSpPr>
          <p:nvPr/>
        </p:nvCxnSpPr>
        <p:spPr bwMode="auto">
          <a:xfrm>
            <a:off x="7452462" y="5073088"/>
            <a:ext cx="442916" cy="0"/>
          </a:xfrm>
          <a:prstGeom prst="straightConnector1">
            <a:avLst/>
          </a:prstGeom>
          <a:noFill/>
          <a:ln w="57150">
            <a:solidFill>
              <a:schemeClr val="bg2">
                <a:lumMod val="60000"/>
                <a:lumOff val="40000"/>
              </a:schemeClr>
            </a:solidFill>
            <a:prstDash val="sysDot"/>
            <a:round/>
            <a:headEnd/>
            <a:tailEnd type="triangle" w="med" len="med"/>
          </a:ln>
        </p:spPr>
      </p:cxnSp>
      <p:sp>
        <p:nvSpPr>
          <p:cNvPr id="26" name="AutoShape 12"/>
          <p:cNvSpPr>
            <a:spLocks noChangeArrowheads="1"/>
          </p:cNvSpPr>
          <p:nvPr/>
        </p:nvSpPr>
        <p:spPr bwMode="auto">
          <a:xfrm>
            <a:off x="4775552" y="4565947"/>
            <a:ext cx="2676910" cy="101428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smtClean="0">
                <a:solidFill>
                  <a:srgbClr val="4D4D4D"/>
                </a:solidFill>
                <a:ea typeface="SimSun" pitchFamily="2" charset="-122"/>
              </a:rPr>
              <a:t>Observation</a:t>
            </a:r>
          </a:p>
          <a:p>
            <a:pPr algn="ctr" defTabSz="892175" eaLnBrk="0" hangingPunct="0"/>
            <a:r>
              <a:rPr lang="fr-FR" altLang="zh-CN" sz="1600" smtClean="0">
                <a:solidFill>
                  <a:srgbClr val="4D4D4D"/>
                </a:solidFill>
                <a:ea typeface="SimSun" pitchFamily="2" charset="-122"/>
              </a:rPr>
              <a:t>(n=224)</a:t>
            </a:r>
            <a:endParaRPr lang="fr-FR" altLang="zh-CN" sz="1600">
              <a:solidFill>
                <a:srgbClr val="4D4D4D"/>
              </a:solidFill>
              <a:ea typeface="SimSun" pitchFamily="2" charset="-122"/>
            </a:endParaRPr>
          </a:p>
        </p:txBody>
      </p:sp>
      <p:cxnSp>
        <p:nvCxnSpPr>
          <p:cNvPr id="28" name="AutoShape 21"/>
          <p:cNvCxnSpPr>
            <a:cxnSpLocks noChangeShapeType="1"/>
            <a:stCxn id="22" idx="3"/>
            <a:endCxn id="18" idx="1"/>
          </p:cNvCxnSpPr>
          <p:nvPr/>
        </p:nvCxnSpPr>
        <p:spPr bwMode="auto">
          <a:xfrm>
            <a:off x="7463416" y="2716992"/>
            <a:ext cx="431962" cy="0"/>
          </a:xfrm>
          <a:prstGeom prst="straightConnector1">
            <a:avLst/>
          </a:prstGeom>
          <a:noFill/>
          <a:ln w="57150">
            <a:solidFill>
              <a:schemeClr val="bg2">
                <a:lumMod val="60000"/>
                <a:lumOff val="40000"/>
              </a:schemeClr>
            </a:solidFill>
            <a:round/>
            <a:headEnd/>
            <a:tailEnd type="triangle" w="med" len="med"/>
          </a:ln>
        </p:spPr>
      </p:cxnSp>
      <p:sp>
        <p:nvSpPr>
          <p:cNvPr id="31" name="Rectangle 9"/>
          <p:cNvSpPr txBox="1">
            <a:spLocks noChangeArrowheads="1"/>
          </p:cNvSpPr>
          <p:nvPr/>
        </p:nvSpPr>
        <p:spPr bwMode="auto">
          <a:xfrm>
            <a:off x="425129" y="5539933"/>
            <a:ext cx="4130676" cy="77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SG</a:t>
            </a:r>
          </a:p>
          <a:p>
            <a:pPr marL="0" indent="0">
              <a:buFontTx/>
              <a:buNone/>
            </a:pPr>
            <a:endParaRPr lang="fr-FR" kern="0" dirty="0"/>
          </a:p>
        </p:txBody>
      </p:sp>
      <p:sp>
        <p:nvSpPr>
          <p:cNvPr id="32" name="Content Placeholder 26"/>
          <p:cNvSpPr txBox="1">
            <a:spLocks/>
          </p:cNvSpPr>
          <p:nvPr/>
        </p:nvSpPr>
        <p:spPr>
          <a:xfrm>
            <a:off x="4648200" y="5552818"/>
            <a:ext cx="4130675" cy="9300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Survie sans récidive, délai jusqu’à progression, toxicité, </a:t>
            </a:r>
            <a:r>
              <a:rPr lang="fr-FR" kern="0" dirty="0" err="1" smtClean="0"/>
              <a:t>QoL</a:t>
            </a:r>
            <a:endParaRPr lang="fr-FR" kern="0" dirty="0"/>
          </a:p>
        </p:txBody>
      </p:sp>
      <p:sp>
        <p:nvSpPr>
          <p:cNvPr id="27" name="Text Placeholder 14"/>
          <p:cNvSpPr>
            <a:spLocks noGrp="1"/>
          </p:cNvSpPr>
          <p:nvPr>
            <p:ph type="body" sz="quarter" idx="11"/>
          </p:nvPr>
        </p:nvSpPr>
        <p:spPr>
          <a:xfrm>
            <a:off x="4648200" y="6096000"/>
            <a:ext cx="4130675" cy="487363"/>
          </a:xfrm>
        </p:spPr>
        <p:txBody>
          <a:bodyPr/>
          <a:lstStyle/>
          <a:p>
            <a:r>
              <a:rPr lang="fr-FR" smtClean="0"/>
              <a:t>Primrose JN, et al. J Clin Oncol 2017;35(Suppl):Abstr 4006</a:t>
            </a:r>
            <a:endParaRPr lang="fr-FR" dirty="0"/>
          </a:p>
        </p:txBody>
      </p:sp>
    </p:spTree>
    <p:custDataLst>
      <p:tags r:id="rId1"/>
    </p:custDataLst>
    <p:extLst>
      <p:ext uri="{BB962C8B-B14F-4D97-AF65-F5344CB8AC3E}">
        <p14:creationId xmlns:p14="http://schemas.microsoft.com/office/powerpoint/2010/main" val="27769443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4006: Capécitabine en adjuvant dans les cancers des voies biliaires: l’étude randomisée BILCAP – Primrose JN, et al</a:t>
            </a:r>
            <a:endParaRPr lang="fr-FR" sz="1800"/>
          </a:p>
        </p:txBody>
      </p:sp>
      <p:sp>
        <p:nvSpPr>
          <p:cNvPr id="15" name="Text Placeholder 14"/>
          <p:cNvSpPr>
            <a:spLocks noGrp="1"/>
          </p:cNvSpPr>
          <p:nvPr>
            <p:ph type="body" sz="quarter" idx="11"/>
          </p:nvPr>
        </p:nvSpPr>
        <p:spPr/>
        <p:txBody>
          <a:bodyPr/>
          <a:lstStyle/>
          <a:p>
            <a:r>
              <a:rPr lang="fr-FR" dirty="0" err="1" smtClean="0"/>
              <a:t>Primrose</a:t>
            </a:r>
            <a:r>
              <a:rPr lang="fr-FR" dirty="0" smtClean="0"/>
              <a:t> JN, et al. J Clin </a:t>
            </a:r>
            <a:r>
              <a:rPr lang="fr-FR" dirty="0" err="1" smtClean="0"/>
              <a:t>Oncol</a:t>
            </a:r>
            <a:r>
              <a:rPr lang="fr-FR" dirty="0" smtClean="0"/>
              <a:t> 2017;35(</a:t>
            </a:r>
            <a:r>
              <a:rPr lang="fr-FR" dirty="0" err="1" smtClean="0"/>
              <a:t>Suppl</a:t>
            </a:r>
            <a:r>
              <a:rPr lang="fr-FR" dirty="0" smtClean="0"/>
              <a:t>):</a:t>
            </a:r>
            <a:r>
              <a:rPr lang="fr-FR" dirty="0" err="1" smtClean="0"/>
              <a:t>Abstr</a:t>
            </a:r>
            <a:r>
              <a:rPr lang="fr-FR" dirty="0" smtClean="0"/>
              <a:t> 4006</a:t>
            </a:r>
            <a:endParaRPr lang="fr-FR" dirty="0"/>
          </a:p>
        </p:txBody>
      </p:sp>
      <p:graphicFrame>
        <p:nvGraphicFramePr>
          <p:cNvPr id="6" name="Table 5"/>
          <p:cNvGraphicFramePr>
            <a:graphicFrameLocks noGrp="1"/>
          </p:cNvGraphicFramePr>
          <p:nvPr>
            <p:extLst>
              <p:ext uri="{D42A27DB-BD31-4B8C-83A1-F6EECF244321}">
                <p14:modId xmlns:p14="http://schemas.microsoft.com/office/powerpoint/2010/main" val="3671344596"/>
              </p:ext>
            </p:extLst>
          </p:nvPr>
        </p:nvGraphicFramePr>
        <p:xfrm>
          <a:off x="4296767" y="1847850"/>
          <a:ext cx="3898786" cy="1021080"/>
        </p:xfrm>
        <a:graphic>
          <a:graphicData uri="http://schemas.openxmlformats.org/drawingml/2006/table">
            <a:tbl>
              <a:tblPr firstRow="1" bandRow="1">
                <a:tableStyleId>{69012ECD-51FC-41F1-AA8D-1B2483CD663E}</a:tableStyleId>
              </a:tblPr>
              <a:tblGrid>
                <a:gridCol w="1086313"/>
                <a:gridCol w="1787237"/>
                <a:gridCol w="1025236"/>
              </a:tblGrid>
              <a:tr h="289226">
                <a:tc>
                  <a:txBody>
                    <a:bodyPr/>
                    <a:lstStyle/>
                    <a:p>
                      <a:r>
                        <a:rPr lang="en-GB" sz="1100" noProof="0" dirty="0" err="1" smtClean="0">
                          <a:solidFill>
                            <a:schemeClr val="tx1"/>
                          </a:solidFill>
                          <a:latin typeface="+mn-lt"/>
                        </a:rPr>
                        <a:t>Traitement</a:t>
                      </a:r>
                      <a:endParaRPr lang="en-GB" sz="1100" noProof="0" dirty="0">
                        <a:solidFill>
                          <a:schemeClr val="tx1"/>
                        </a:solidFill>
                        <a:latin typeface="+mn-lt"/>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solidFill>
                            <a:schemeClr val="tx1"/>
                          </a:solidFill>
                          <a:latin typeface="+mn-lt"/>
                        </a:rPr>
                        <a:t>SG </a:t>
                      </a:r>
                      <a:r>
                        <a:rPr lang="en-GB" sz="1100" noProof="0" dirty="0" err="1" smtClean="0">
                          <a:solidFill>
                            <a:schemeClr val="tx1"/>
                          </a:solidFill>
                          <a:latin typeface="+mn-lt"/>
                        </a:rPr>
                        <a:t>médiane</a:t>
                      </a:r>
                      <a:r>
                        <a:rPr lang="en-GB" sz="1100" noProof="0" dirty="0" smtClean="0">
                          <a:solidFill>
                            <a:schemeClr val="tx1"/>
                          </a:solidFill>
                          <a:latin typeface="+mn-lt"/>
                        </a:rPr>
                        <a:t>,</a:t>
                      </a:r>
                      <a:r>
                        <a:rPr lang="en-GB" sz="1100" baseline="0" noProof="0" dirty="0" smtClean="0">
                          <a:solidFill>
                            <a:schemeClr val="tx1"/>
                          </a:solidFill>
                          <a:latin typeface="+mn-lt"/>
                        </a:rPr>
                        <a:t> </a:t>
                      </a:r>
                      <a:br>
                        <a:rPr lang="en-GB" sz="1100" baseline="0" noProof="0" dirty="0" smtClean="0">
                          <a:solidFill>
                            <a:schemeClr val="tx1"/>
                          </a:solidFill>
                          <a:latin typeface="+mn-lt"/>
                        </a:rPr>
                      </a:br>
                      <a:r>
                        <a:rPr lang="en-GB" sz="1100" baseline="0" noProof="0" dirty="0" err="1" smtClean="0">
                          <a:solidFill>
                            <a:schemeClr val="tx1"/>
                          </a:solidFill>
                          <a:latin typeface="+mn-lt"/>
                        </a:rPr>
                        <a:t>mois</a:t>
                      </a:r>
                      <a:r>
                        <a:rPr lang="en-GB" sz="1100" noProof="0" dirty="0" smtClean="0">
                          <a:solidFill>
                            <a:schemeClr val="tx1"/>
                          </a:solidFill>
                          <a:latin typeface="+mn-lt"/>
                        </a:rPr>
                        <a:t> (IC95%)</a:t>
                      </a:r>
                      <a:endParaRPr lang="en-GB" sz="1100" noProof="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solidFill>
                            <a:schemeClr val="tx1"/>
                          </a:solidFill>
                          <a:latin typeface="+mn-lt"/>
                        </a:rPr>
                        <a:t>HR (IC95%)</a:t>
                      </a:r>
                      <a:endParaRPr lang="en-GB" sz="1100" noProof="0" dirty="0">
                        <a:solidFill>
                          <a:schemeClr val="tx1"/>
                        </a:solidFill>
                        <a:latin typeface="+mn-lt"/>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0896">
                <a:tc>
                  <a:txBody>
                    <a:bodyPr/>
                    <a:lstStyle/>
                    <a:p>
                      <a:r>
                        <a:rPr lang="en-GB" sz="1100" noProof="0" dirty="0" err="1" smtClean="0">
                          <a:solidFill>
                            <a:schemeClr val="accent3"/>
                          </a:solidFill>
                          <a:latin typeface="+mn-lt"/>
                        </a:rPr>
                        <a:t>Capécitabine</a:t>
                      </a:r>
                      <a:endParaRPr lang="en-GB" sz="1100" noProof="0" dirty="0">
                        <a:solidFill>
                          <a:schemeClr val="accent3"/>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100" noProof="0" dirty="0" smtClean="0">
                          <a:solidFill>
                            <a:schemeClr val="accent3"/>
                          </a:solidFill>
                          <a:latin typeface="+mn-lt"/>
                        </a:rPr>
                        <a:t>51,1 (34,6 –</a:t>
                      </a:r>
                      <a:r>
                        <a:rPr lang="en-GB" sz="1100" baseline="0" noProof="0" dirty="0" smtClean="0">
                          <a:solidFill>
                            <a:schemeClr val="accent3"/>
                          </a:solidFill>
                          <a:latin typeface="+mn-lt"/>
                        </a:rPr>
                        <a:t> </a:t>
                      </a:r>
                      <a:r>
                        <a:rPr lang="en-GB" sz="1100" noProof="0" dirty="0" smtClean="0">
                          <a:solidFill>
                            <a:schemeClr val="accent3"/>
                          </a:solidFill>
                          <a:latin typeface="+mn-lt"/>
                        </a:rPr>
                        <a:t>59,1)</a:t>
                      </a:r>
                      <a:endParaRPr lang="en-GB" sz="1100" noProof="0" dirty="0">
                        <a:solidFill>
                          <a:schemeClr val="accent3"/>
                        </a:solidFill>
                        <a:latin typeface="+mn-lt"/>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rowSpan="2">
                  <a:txBody>
                    <a:bodyPr/>
                    <a:lstStyle/>
                    <a:p>
                      <a:pPr algn="ctr"/>
                      <a:r>
                        <a:rPr lang="en-GB" sz="1100" noProof="0" dirty="0" smtClean="0">
                          <a:solidFill>
                            <a:schemeClr val="tx1"/>
                          </a:solidFill>
                          <a:latin typeface="+mn-lt"/>
                        </a:rPr>
                        <a:t>0,81 </a:t>
                      </a:r>
                      <a:br>
                        <a:rPr lang="en-GB" sz="1100" noProof="0" dirty="0" smtClean="0">
                          <a:solidFill>
                            <a:schemeClr val="tx1"/>
                          </a:solidFill>
                          <a:latin typeface="+mn-lt"/>
                        </a:rPr>
                      </a:br>
                      <a:r>
                        <a:rPr lang="en-GB" sz="1100" noProof="0" dirty="0" smtClean="0">
                          <a:solidFill>
                            <a:schemeClr val="tx1"/>
                          </a:solidFill>
                          <a:latin typeface="+mn-lt"/>
                        </a:rPr>
                        <a:t>(0,63 –</a:t>
                      </a:r>
                      <a:r>
                        <a:rPr lang="en-GB" sz="1100" baseline="0" noProof="0" dirty="0" smtClean="0">
                          <a:solidFill>
                            <a:schemeClr val="tx1"/>
                          </a:solidFill>
                          <a:latin typeface="+mn-lt"/>
                        </a:rPr>
                        <a:t> </a:t>
                      </a:r>
                      <a:r>
                        <a:rPr lang="en-GB" sz="1100" noProof="0" dirty="0" smtClean="0">
                          <a:solidFill>
                            <a:schemeClr val="tx1"/>
                          </a:solidFill>
                          <a:latin typeface="+mn-lt"/>
                        </a:rPr>
                        <a:t>1,04) p=0,097</a:t>
                      </a:r>
                      <a:endParaRPr lang="en-GB" sz="1100" noProof="0" dirty="0">
                        <a:solidFill>
                          <a:schemeClr val="tx1"/>
                        </a:solidFill>
                        <a:latin typeface="+mn-lt"/>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411">
                <a:tc>
                  <a:txBody>
                    <a:bodyPr/>
                    <a:lstStyle/>
                    <a:p>
                      <a:r>
                        <a:rPr lang="en-GB" sz="1100" noProof="0" dirty="0" smtClean="0">
                          <a:solidFill>
                            <a:schemeClr val="accent2"/>
                          </a:solidFill>
                          <a:latin typeface="+mn-lt"/>
                        </a:rPr>
                        <a:t>Observation</a:t>
                      </a:r>
                      <a:endParaRPr lang="en-GB" sz="1100" noProof="0" dirty="0">
                        <a:solidFill>
                          <a:schemeClr val="accent2"/>
                        </a:solidFill>
                        <a:latin typeface="+mn-lt"/>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accent2"/>
                          </a:solidFill>
                          <a:latin typeface="+mn-lt"/>
                        </a:rPr>
                        <a:t>36,4 (29,7 –</a:t>
                      </a:r>
                      <a:r>
                        <a:rPr lang="en-GB" sz="1100" baseline="0" noProof="0" dirty="0" smtClean="0">
                          <a:solidFill>
                            <a:schemeClr val="accent2"/>
                          </a:solidFill>
                          <a:latin typeface="+mn-lt"/>
                        </a:rPr>
                        <a:t> </a:t>
                      </a:r>
                      <a:r>
                        <a:rPr lang="en-GB" sz="1100" noProof="0" dirty="0" smtClean="0">
                          <a:solidFill>
                            <a:schemeClr val="accent2"/>
                          </a:solidFill>
                          <a:latin typeface="+mn-lt"/>
                        </a:rPr>
                        <a:t>44,5)</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100" dirty="0">
                        <a:solidFill>
                          <a:srgbClr val="000000"/>
                        </a:solidFill>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7" name="Rounded Rectangle 6"/>
          <p:cNvSpPr/>
          <p:nvPr/>
        </p:nvSpPr>
        <p:spPr>
          <a:xfrm>
            <a:off x="6912930" y="3310230"/>
            <a:ext cx="2138082" cy="1730103"/>
          </a:xfrm>
          <a:prstGeom prst="roundRect">
            <a:avLst/>
          </a:prstGeom>
          <a:solidFill>
            <a:srgbClr val="0438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smtClean="0">
                <a:solidFill>
                  <a:schemeClr val="tx2"/>
                </a:solidFill>
              </a:rPr>
              <a:t>Analyses de sensibilité</a:t>
            </a:r>
          </a:p>
          <a:p>
            <a:endParaRPr lang="fr-FR" sz="1100" dirty="0" smtClean="0">
              <a:solidFill>
                <a:schemeClr val="tx2"/>
              </a:solidFill>
            </a:endParaRPr>
          </a:p>
          <a:p>
            <a:r>
              <a:rPr lang="fr-FR" sz="1100" dirty="0" smtClean="0">
                <a:solidFill>
                  <a:schemeClr val="tx2"/>
                </a:solidFill>
              </a:rPr>
              <a:t>Ajustement sur facteurs pronostiques (statut ganglionnaire, grade, sexe)</a:t>
            </a:r>
          </a:p>
          <a:p>
            <a:endParaRPr lang="fr-FR" sz="1100" dirty="0" smtClean="0">
              <a:solidFill>
                <a:schemeClr val="tx2"/>
              </a:solidFill>
            </a:endParaRPr>
          </a:p>
          <a:p>
            <a:r>
              <a:rPr lang="fr-FR" sz="1100" dirty="0" smtClean="0">
                <a:solidFill>
                  <a:schemeClr val="tx2"/>
                </a:solidFill>
              </a:rPr>
              <a:t>HR 0,70 </a:t>
            </a:r>
            <a:br>
              <a:rPr lang="fr-FR" sz="1100" dirty="0" smtClean="0">
                <a:solidFill>
                  <a:schemeClr val="tx2"/>
                </a:solidFill>
              </a:rPr>
            </a:br>
            <a:r>
              <a:rPr lang="fr-FR" sz="1100" dirty="0" smtClean="0">
                <a:solidFill>
                  <a:schemeClr val="tx2"/>
                </a:solidFill>
              </a:rPr>
              <a:t>(IC95% 0,55 – 0,91); p=0,007</a:t>
            </a:r>
            <a:endParaRPr lang="fr-FR" sz="1100" dirty="0">
              <a:solidFill>
                <a:schemeClr val="tx2"/>
              </a:solidFill>
            </a:endParaRPr>
          </a:p>
        </p:txBody>
      </p:sp>
      <p:grpSp>
        <p:nvGrpSpPr>
          <p:cNvPr id="27" name="Group 26"/>
          <p:cNvGrpSpPr/>
          <p:nvPr/>
        </p:nvGrpSpPr>
        <p:grpSpPr>
          <a:xfrm>
            <a:off x="1619999" y="2520000"/>
            <a:ext cx="5327296" cy="3263443"/>
            <a:chOff x="393821" y="1967923"/>
            <a:chExt cx="5327296" cy="3263443"/>
          </a:xfrm>
        </p:grpSpPr>
        <p:grpSp>
          <p:nvGrpSpPr>
            <p:cNvPr id="8" name="Group 7"/>
            <p:cNvGrpSpPr/>
            <p:nvPr/>
          </p:nvGrpSpPr>
          <p:grpSpPr>
            <a:xfrm>
              <a:off x="968519" y="1967923"/>
              <a:ext cx="4752598" cy="3263443"/>
              <a:chOff x="2045399" y="2265728"/>
              <a:chExt cx="4652561" cy="3028086"/>
            </a:xfrm>
          </p:grpSpPr>
          <p:grpSp>
            <p:nvGrpSpPr>
              <p:cNvPr id="9" name="Group 8"/>
              <p:cNvGrpSpPr/>
              <p:nvPr/>
            </p:nvGrpSpPr>
            <p:grpSpPr>
              <a:xfrm>
                <a:off x="2614623" y="2396465"/>
                <a:ext cx="3906738" cy="2171700"/>
                <a:chOff x="836615" y="2448719"/>
                <a:chExt cx="3906738" cy="2171700"/>
              </a:xfrm>
            </p:grpSpPr>
            <p:sp>
              <p:nvSpPr>
                <p:cNvPr id="30" name="Freeform 2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1"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2"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3"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4"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5"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6"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7" name="Line 12"/>
                <p:cNvSpPr>
                  <a:spLocks noChangeShapeType="1"/>
                </p:cNvSpPr>
                <p:nvPr/>
              </p:nvSpPr>
              <p:spPr bwMode="auto">
                <a:xfrm>
                  <a:off x="32125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9" name="Line 14"/>
                <p:cNvSpPr>
                  <a:spLocks noChangeShapeType="1"/>
                </p:cNvSpPr>
                <p:nvPr/>
              </p:nvSpPr>
              <p:spPr bwMode="auto">
                <a:xfrm>
                  <a:off x="397378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1"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2" name="Line 18"/>
                <p:cNvSpPr>
                  <a:spLocks noChangeShapeType="1"/>
                </p:cNvSpPr>
                <p:nvPr/>
              </p:nvSpPr>
              <p:spPr bwMode="auto">
                <a:xfrm>
                  <a:off x="245624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3" name="Line 19"/>
                <p:cNvSpPr>
                  <a:spLocks noChangeShapeType="1"/>
                </p:cNvSpPr>
                <p:nvPr/>
              </p:nvSpPr>
              <p:spPr bwMode="auto">
                <a:xfrm>
                  <a:off x="169397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5"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grpSp>
          <p:sp>
            <p:nvSpPr>
              <p:cNvPr id="11" name="TextBox 10"/>
              <p:cNvSpPr txBox="1"/>
              <p:nvPr/>
            </p:nvSpPr>
            <p:spPr>
              <a:xfrm rot="16200000">
                <a:off x="1523835" y="3306677"/>
                <a:ext cx="1314295" cy="271168"/>
              </a:xfrm>
              <a:prstGeom prst="rect">
                <a:avLst/>
              </a:prstGeom>
              <a:noFill/>
            </p:spPr>
            <p:txBody>
              <a:bodyPr wrap="none" rtlCol="0">
                <a:spAutoFit/>
              </a:bodyPr>
              <a:lstStyle/>
              <a:p>
                <a:pPr algn="ctr" fontAlgn="base">
                  <a:spcBef>
                    <a:spcPct val="0"/>
                  </a:spcBef>
                  <a:spcAft>
                    <a:spcPct val="0"/>
                  </a:spcAft>
                </a:pPr>
                <a:r>
                  <a:rPr lang="fr-FR" sz="1200" dirty="0" smtClean="0"/>
                  <a:t>Patients en vie, %</a:t>
                </a:r>
                <a:endParaRPr lang="fr-FR" sz="1200" dirty="0"/>
              </a:p>
            </p:txBody>
          </p:sp>
          <p:sp>
            <p:nvSpPr>
              <p:cNvPr id="12" name="TextBox 11"/>
              <p:cNvSpPr txBox="1"/>
              <p:nvPr/>
            </p:nvSpPr>
            <p:spPr>
              <a:xfrm>
                <a:off x="4374626" y="4682907"/>
                <a:ext cx="498849" cy="257022"/>
              </a:xfrm>
              <a:prstGeom prst="rect">
                <a:avLst/>
              </a:prstGeom>
              <a:noFill/>
            </p:spPr>
            <p:txBody>
              <a:bodyPr wrap="none" rtlCol="0">
                <a:spAutoFit/>
              </a:bodyPr>
              <a:lstStyle/>
              <a:p>
                <a:pPr algn="ctr" fontAlgn="base">
                  <a:spcBef>
                    <a:spcPct val="0"/>
                  </a:spcBef>
                  <a:spcAft>
                    <a:spcPct val="0"/>
                  </a:spcAft>
                </a:pPr>
                <a:r>
                  <a:rPr lang="fr-FR" sz="1200" dirty="0" smtClean="0"/>
                  <a:t>Mois</a:t>
                </a:r>
                <a:endParaRPr lang="fr-FR" sz="1200" dirty="0"/>
              </a:p>
            </p:txBody>
          </p:sp>
          <p:sp>
            <p:nvSpPr>
              <p:cNvPr id="13" name="TextBox 12"/>
              <p:cNvSpPr txBox="1"/>
              <p:nvPr/>
            </p:nvSpPr>
            <p:spPr>
              <a:xfrm>
                <a:off x="2253181" y="2265728"/>
                <a:ext cx="430292" cy="257022"/>
              </a:xfrm>
              <a:prstGeom prst="rect">
                <a:avLst/>
              </a:prstGeom>
              <a:noFill/>
            </p:spPr>
            <p:txBody>
              <a:bodyPr wrap="none" rtlCol="0" anchor="ctr" anchorCtr="0">
                <a:spAutoFit/>
              </a:bodyPr>
              <a:lstStyle/>
              <a:p>
                <a:pPr algn="r"/>
                <a:r>
                  <a:rPr lang="fr-FR" sz="1200" smtClean="0"/>
                  <a:t>100</a:t>
                </a:r>
                <a:endParaRPr lang="fr-FR" sz="1200"/>
              </a:p>
            </p:txBody>
          </p:sp>
          <p:sp>
            <p:nvSpPr>
              <p:cNvPr id="16" name="TextBox 15"/>
              <p:cNvSpPr txBox="1"/>
              <p:nvPr/>
            </p:nvSpPr>
            <p:spPr>
              <a:xfrm>
                <a:off x="2336353" y="2683207"/>
                <a:ext cx="347120" cy="257022"/>
              </a:xfrm>
              <a:prstGeom prst="rect">
                <a:avLst/>
              </a:prstGeom>
              <a:noFill/>
            </p:spPr>
            <p:txBody>
              <a:bodyPr wrap="none" rtlCol="0" anchor="ctr" anchorCtr="0">
                <a:spAutoFit/>
              </a:bodyPr>
              <a:lstStyle/>
              <a:p>
                <a:pPr algn="r"/>
                <a:r>
                  <a:rPr lang="fr-FR" sz="1200" smtClean="0"/>
                  <a:t>80</a:t>
                </a:r>
                <a:endParaRPr lang="fr-FR" sz="1200"/>
              </a:p>
            </p:txBody>
          </p:sp>
          <p:sp>
            <p:nvSpPr>
              <p:cNvPr id="17" name="TextBox 16"/>
              <p:cNvSpPr txBox="1"/>
              <p:nvPr/>
            </p:nvSpPr>
            <p:spPr>
              <a:xfrm>
                <a:off x="2336353" y="3098946"/>
                <a:ext cx="347120" cy="257022"/>
              </a:xfrm>
              <a:prstGeom prst="rect">
                <a:avLst/>
              </a:prstGeom>
              <a:noFill/>
            </p:spPr>
            <p:txBody>
              <a:bodyPr wrap="none" rtlCol="0" anchor="ctr" anchorCtr="0">
                <a:spAutoFit/>
              </a:bodyPr>
              <a:lstStyle/>
              <a:p>
                <a:pPr algn="r"/>
                <a:r>
                  <a:rPr lang="fr-FR" sz="1200" smtClean="0"/>
                  <a:t>60</a:t>
                </a:r>
                <a:endParaRPr lang="fr-FR" sz="1200"/>
              </a:p>
            </p:txBody>
          </p:sp>
          <p:sp>
            <p:nvSpPr>
              <p:cNvPr id="18" name="TextBox 17"/>
              <p:cNvSpPr txBox="1"/>
              <p:nvPr/>
            </p:nvSpPr>
            <p:spPr>
              <a:xfrm>
                <a:off x="2336353" y="3514686"/>
                <a:ext cx="347120" cy="257022"/>
              </a:xfrm>
              <a:prstGeom prst="rect">
                <a:avLst/>
              </a:prstGeom>
              <a:noFill/>
            </p:spPr>
            <p:txBody>
              <a:bodyPr wrap="none" rtlCol="0" anchor="ctr" anchorCtr="0">
                <a:spAutoFit/>
              </a:bodyPr>
              <a:lstStyle/>
              <a:p>
                <a:pPr algn="r"/>
                <a:r>
                  <a:rPr lang="fr-FR" sz="1200" smtClean="0"/>
                  <a:t>40</a:t>
                </a:r>
                <a:endParaRPr lang="fr-FR" sz="1200"/>
              </a:p>
            </p:txBody>
          </p:sp>
          <p:sp>
            <p:nvSpPr>
              <p:cNvPr id="19" name="TextBox 18"/>
              <p:cNvSpPr txBox="1"/>
              <p:nvPr/>
            </p:nvSpPr>
            <p:spPr>
              <a:xfrm>
                <a:off x="2336353" y="3930427"/>
                <a:ext cx="347120" cy="257022"/>
              </a:xfrm>
              <a:prstGeom prst="rect">
                <a:avLst/>
              </a:prstGeom>
              <a:noFill/>
            </p:spPr>
            <p:txBody>
              <a:bodyPr wrap="none" rtlCol="0" anchor="ctr" anchorCtr="0">
                <a:spAutoFit/>
              </a:bodyPr>
              <a:lstStyle/>
              <a:p>
                <a:pPr algn="r"/>
                <a:r>
                  <a:rPr lang="fr-FR" sz="1200" smtClean="0"/>
                  <a:t>20</a:t>
                </a:r>
                <a:endParaRPr lang="fr-FR" sz="1200"/>
              </a:p>
            </p:txBody>
          </p:sp>
          <p:sp>
            <p:nvSpPr>
              <p:cNvPr id="20" name="TextBox 19"/>
              <p:cNvSpPr txBox="1"/>
              <p:nvPr/>
            </p:nvSpPr>
            <p:spPr>
              <a:xfrm>
                <a:off x="2419523" y="4346167"/>
                <a:ext cx="263950" cy="257022"/>
              </a:xfrm>
              <a:prstGeom prst="rect">
                <a:avLst/>
              </a:prstGeom>
              <a:noFill/>
            </p:spPr>
            <p:txBody>
              <a:bodyPr wrap="none" rtlCol="0" anchor="ctr" anchorCtr="0">
                <a:spAutoFit/>
              </a:bodyPr>
              <a:lstStyle/>
              <a:p>
                <a:pPr algn="r"/>
                <a:r>
                  <a:rPr lang="fr-FR" sz="1200" smtClean="0"/>
                  <a:t>0</a:t>
                </a:r>
                <a:endParaRPr lang="fr-FR" sz="1200"/>
              </a:p>
            </p:txBody>
          </p:sp>
          <p:sp>
            <p:nvSpPr>
              <p:cNvPr id="21" name="TextBox 20"/>
              <p:cNvSpPr txBox="1"/>
              <p:nvPr/>
            </p:nvSpPr>
            <p:spPr>
              <a:xfrm>
                <a:off x="2493229" y="4522748"/>
                <a:ext cx="430291" cy="771066"/>
              </a:xfrm>
              <a:prstGeom prst="rect">
                <a:avLst/>
              </a:prstGeom>
              <a:noFill/>
            </p:spPr>
            <p:txBody>
              <a:bodyPr wrap="none" rtlCol="0" anchor="t" anchorCtr="0">
                <a:spAutoFit/>
              </a:bodyPr>
              <a:lstStyle/>
              <a:p>
                <a:pPr algn="ctr"/>
                <a:r>
                  <a:rPr lang="fr-FR" sz="1200" smtClean="0"/>
                  <a:t>0</a:t>
                </a:r>
              </a:p>
              <a:p>
                <a:pPr algn="ctr"/>
                <a:endParaRPr lang="fr-FR" sz="1200" smtClean="0"/>
              </a:p>
              <a:p>
                <a:pPr algn="ctr"/>
                <a:r>
                  <a:rPr lang="fr-FR" sz="1200" smtClean="0"/>
                  <a:t>224</a:t>
                </a:r>
              </a:p>
              <a:p>
                <a:pPr algn="ctr"/>
                <a:r>
                  <a:rPr lang="fr-FR" sz="1200" smtClean="0"/>
                  <a:t>223</a:t>
                </a:r>
                <a:endParaRPr lang="fr-FR" sz="1200"/>
              </a:p>
            </p:txBody>
          </p:sp>
          <p:sp>
            <p:nvSpPr>
              <p:cNvPr id="23" name="TextBox 22"/>
              <p:cNvSpPr txBox="1"/>
              <p:nvPr/>
            </p:nvSpPr>
            <p:spPr>
              <a:xfrm>
                <a:off x="3258672" y="4522748"/>
                <a:ext cx="430291" cy="771066"/>
              </a:xfrm>
              <a:prstGeom prst="rect">
                <a:avLst/>
              </a:prstGeom>
              <a:noFill/>
            </p:spPr>
            <p:txBody>
              <a:bodyPr wrap="none" rtlCol="0" anchor="t" anchorCtr="0">
                <a:spAutoFit/>
              </a:bodyPr>
              <a:lstStyle/>
              <a:p>
                <a:pPr algn="ctr"/>
                <a:r>
                  <a:rPr lang="fr-FR" sz="1200" smtClean="0"/>
                  <a:t>12</a:t>
                </a:r>
              </a:p>
              <a:p>
                <a:pPr algn="ctr"/>
                <a:endParaRPr lang="fr-FR" sz="1200" smtClean="0"/>
              </a:p>
              <a:p>
                <a:pPr algn="ctr"/>
                <a:r>
                  <a:rPr lang="fr-FR" sz="1200" smtClean="0"/>
                  <a:t>193</a:t>
                </a:r>
              </a:p>
              <a:p>
                <a:pPr algn="ctr"/>
                <a:r>
                  <a:rPr lang="fr-FR" sz="1200" smtClean="0"/>
                  <a:t>195</a:t>
                </a:r>
                <a:endParaRPr lang="fr-FR" sz="1200"/>
              </a:p>
            </p:txBody>
          </p:sp>
          <p:sp>
            <p:nvSpPr>
              <p:cNvPr id="24" name="TextBox 23"/>
              <p:cNvSpPr txBox="1"/>
              <p:nvPr/>
            </p:nvSpPr>
            <p:spPr>
              <a:xfrm>
                <a:off x="4027861" y="4522748"/>
                <a:ext cx="430291" cy="771066"/>
              </a:xfrm>
              <a:prstGeom prst="rect">
                <a:avLst/>
              </a:prstGeom>
              <a:noFill/>
            </p:spPr>
            <p:txBody>
              <a:bodyPr wrap="none" rtlCol="0" anchor="t" anchorCtr="0">
                <a:spAutoFit/>
              </a:bodyPr>
              <a:lstStyle/>
              <a:p>
                <a:pPr algn="ctr"/>
                <a:r>
                  <a:rPr lang="fr-FR" sz="1200" smtClean="0"/>
                  <a:t>24</a:t>
                </a:r>
              </a:p>
              <a:p>
                <a:pPr algn="ctr"/>
                <a:endParaRPr lang="fr-FR" sz="1200" smtClean="0"/>
              </a:p>
              <a:p>
                <a:pPr algn="ctr"/>
                <a:r>
                  <a:rPr lang="fr-FR" sz="1200" smtClean="0"/>
                  <a:t>137</a:t>
                </a:r>
              </a:p>
              <a:p>
                <a:pPr algn="ctr"/>
                <a:r>
                  <a:rPr lang="fr-FR" sz="1200" smtClean="0"/>
                  <a:t>155</a:t>
                </a:r>
                <a:endParaRPr lang="fr-FR" sz="1200"/>
              </a:p>
            </p:txBody>
          </p:sp>
          <p:sp>
            <p:nvSpPr>
              <p:cNvPr id="26" name="TextBox 25"/>
              <p:cNvSpPr txBox="1"/>
              <p:nvPr/>
            </p:nvSpPr>
            <p:spPr>
              <a:xfrm>
                <a:off x="4781151" y="4522748"/>
                <a:ext cx="430292" cy="771066"/>
              </a:xfrm>
              <a:prstGeom prst="rect">
                <a:avLst/>
              </a:prstGeom>
              <a:noFill/>
            </p:spPr>
            <p:txBody>
              <a:bodyPr wrap="none" rtlCol="0" anchor="t" anchorCtr="0">
                <a:spAutoFit/>
              </a:bodyPr>
              <a:lstStyle/>
              <a:p>
                <a:pPr algn="ctr"/>
                <a:r>
                  <a:rPr lang="fr-FR" sz="1200" smtClean="0"/>
                  <a:t>36</a:t>
                </a:r>
              </a:p>
              <a:p>
                <a:pPr algn="ctr"/>
                <a:endParaRPr lang="fr-FR" sz="1200" smtClean="0"/>
              </a:p>
              <a:p>
                <a:pPr algn="r"/>
                <a:r>
                  <a:rPr lang="fr-FR" sz="1200" smtClean="0"/>
                  <a:t>95</a:t>
                </a:r>
              </a:p>
              <a:p>
                <a:pPr algn="r"/>
                <a:r>
                  <a:rPr lang="fr-FR" sz="1200" smtClean="0"/>
                  <a:t>105</a:t>
                </a:r>
                <a:endParaRPr lang="fr-FR" sz="1200"/>
              </a:p>
            </p:txBody>
          </p:sp>
          <p:sp>
            <p:nvSpPr>
              <p:cNvPr id="28" name="TextBox 27"/>
              <p:cNvSpPr txBox="1"/>
              <p:nvPr/>
            </p:nvSpPr>
            <p:spPr>
              <a:xfrm>
                <a:off x="5576813" y="4522748"/>
                <a:ext cx="347120" cy="771066"/>
              </a:xfrm>
              <a:prstGeom prst="rect">
                <a:avLst/>
              </a:prstGeom>
              <a:noFill/>
            </p:spPr>
            <p:txBody>
              <a:bodyPr wrap="none" rtlCol="0" anchor="t" anchorCtr="0">
                <a:spAutoFit/>
              </a:bodyPr>
              <a:lstStyle/>
              <a:p>
                <a:pPr algn="ctr"/>
                <a:r>
                  <a:rPr lang="fr-FR" sz="1200" smtClean="0"/>
                  <a:t>48</a:t>
                </a:r>
              </a:p>
              <a:p>
                <a:pPr algn="ctr"/>
                <a:endParaRPr lang="fr-FR" sz="1200" smtClean="0"/>
              </a:p>
              <a:p>
                <a:pPr algn="ctr"/>
                <a:r>
                  <a:rPr lang="fr-FR" sz="1200" smtClean="0"/>
                  <a:t>67</a:t>
                </a:r>
              </a:p>
              <a:p>
                <a:pPr algn="ctr"/>
                <a:r>
                  <a:rPr lang="fr-FR" sz="1200" smtClean="0"/>
                  <a:t>83</a:t>
                </a:r>
                <a:endParaRPr lang="fr-FR" sz="1200"/>
              </a:p>
            </p:txBody>
          </p:sp>
          <p:sp>
            <p:nvSpPr>
              <p:cNvPr id="29" name="TextBox 28"/>
              <p:cNvSpPr txBox="1"/>
              <p:nvPr/>
            </p:nvSpPr>
            <p:spPr>
              <a:xfrm>
                <a:off x="6350840" y="4522748"/>
                <a:ext cx="347120" cy="771066"/>
              </a:xfrm>
              <a:prstGeom prst="rect">
                <a:avLst/>
              </a:prstGeom>
              <a:noFill/>
            </p:spPr>
            <p:txBody>
              <a:bodyPr wrap="none" rtlCol="0" anchor="t" anchorCtr="0">
                <a:spAutoFit/>
              </a:bodyPr>
              <a:lstStyle/>
              <a:p>
                <a:pPr algn="ctr"/>
                <a:r>
                  <a:rPr lang="fr-FR" sz="1200" smtClean="0"/>
                  <a:t>60</a:t>
                </a:r>
              </a:p>
              <a:p>
                <a:pPr algn="ctr"/>
                <a:endParaRPr lang="fr-FR" sz="1200" smtClean="0"/>
              </a:p>
              <a:p>
                <a:pPr algn="ctr"/>
                <a:r>
                  <a:rPr lang="fr-FR" sz="1200" smtClean="0"/>
                  <a:t>46</a:t>
                </a:r>
              </a:p>
              <a:p>
                <a:pPr algn="ctr"/>
                <a:r>
                  <a:rPr lang="fr-FR" sz="1200" smtClean="0"/>
                  <a:t>56</a:t>
                </a:r>
                <a:endParaRPr lang="fr-FR" sz="1200"/>
              </a:p>
            </p:txBody>
          </p:sp>
        </p:grpSp>
        <p:sp>
          <p:nvSpPr>
            <p:cNvPr id="4" name="TextBox 3"/>
            <p:cNvSpPr txBox="1"/>
            <p:nvPr/>
          </p:nvSpPr>
          <p:spPr>
            <a:xfrm>
              <a:off x="393821" y="4585035"/>
              <a:ext cx="1077539" cy="646331"/>
            </a:xfrm>
            <a:prstGeom prst="rect">
              <a:avLst/>
            </a:prstGeom>
            <a:noFill/>
          </p:spPr>
          <p:txBody>
            <a:bodyPr wrap="none" rtlCol="0">
              <a:spAutoFit/>
            </a:bodyPr>
            <a:lstStyle/>
            <a:p>
              <a:pPr algn="r"/>
              <a:r>
                <a:rPr lang="fr-FR" sz="1200" dirty="0" smtClean="0"/>
                <a:t>N</a:t>
              </a:r>
            </a:p>
            <a:p>
              <a:pPr algn="r"/>
              <a:r>
                <a:rPr lang="fr-FR" sz="1200" dirty="0" smtClean="0"/>
                <a:t>Observation</a:t>
              </a:r>
            </a:p>
            <a:p>
              <a:pPr algn="r"/>
              <a:r>
                <a:rPr lang="fr-FR" sz="1200" dirty="0" err="1" smtClean="0"/>
                <a:t>Capécitabine</a:t>
              </a:r>
              <a:endParaRPr lang="fr-FR" sz="1200" dirty="0"/>
            </a:p>
          </p:txBody>
        </p:sp>
        <p:sp>
          <p:nvSpPr>
            <p:cNvPr id="5" name="TextBox 4"/>
            <p:cNvSpPr txBox="1"/>
            <p:nvPr/>
          </p:nvSpPr>
          <p:spPr>
            <a:xfrm>
              <a:off x="1784073" y="3947975"/>
              <a:ext cx="2457724" cy="276999"/>
            </a:xfrm>
            <a:prstGeom prst="rect">
              <a:avLst/>
            </a:prstGeom>
            <a:noFill/>
          </p:spPr>
          <p:txBody>
            <a:bodyPr wrap="none" rtlCol="0">
              <a:spAutoFit/>
            </a:bodyPr>
            <a:lstStyle/>
            <a:p>
              <a:r>
                <a:rPr lang="fr-FR" sz="1200" dirty="0" smtClean="0"/>
                <a:t>&gt;80% des patients suivis 36 mois</a:t>
              </a:r>
              <a:endParaRPr lang="fr-FR" sz="1200" dirty="0"/>
            </a:p>
          </p:txBody>
        </p:sp>
        <p:sp>
          <p:nvSpPr>
            <p:cNvPr id="46" name="Freeform 2"/>
            <p:cNvSpPr>
              <a:spLocks/>
            </p:cNvSpPr>
            <p:nvPr/>
          </p:nvSpPr>
          <p:spPr bwMode="auto">
            <a:xfrm>
              <a:off x="1670739" y="2108821"/>
              <a:ext cx="3852000" cy="1440000"/>
            </a:xfrm>
            <a:custGeom>
              <a:avLst/>
              <a:gdLst>
                <a:gd name="T0" fmla="*/ 269 w 305"/>
                <a:gd name="T1" fmla="*/ 112 h 112"/>
                <a:gd name="T2" fmla="*/ 267 w 305"/>
                <a:gd name="T3" fmla="*/ 111 h 112"/>
                <a:gd name="T4" fmla="*/ 264 w 305"/>
                <a:gd name="T5" fmla="*/ 110 h 112"/>
                <a:gd name="T6" fmla="*/ 257 w 305"/>
                <a:gd name="T7" fmla="*/ 108 h 112"/>
                <a:gd name="T8" fmla="*/ 253 w 305"/>
                <a:gd name="T9" fmla="*/ 107 h 112"/>
                <a:gd name="T10" fmla="*/ 251 w 305"/>
                <a:gd name="T11" fmla="*/ 106 h 112"/>
                <a:gd name="T12" fmla="*/ 247 w 305"/>
                <a:gd name="T13" fmla="*/ 104 h 112"/>
                <a:gd name="T14" fmla="*/ 240 w 305"/>
                <a:gd name="T15" fmla="*/ 103 h 112"/>
                <a:gd name="T16" fmla="*/ 233 w 305"/>
                <a:gd name="T17" fmla="*/ 102 h 112"/>
                <a:gd name="T18" fmla="*/ 226 w 305"/>
                <a:gd name="T19" fmla="*/ 99 h 112"/>
                <a:gd name="T20" fmla="*/ 220 w 305"/>
                <a:gd name="T21" fmla="*/ 98 h 112"/>
                <a:gd name="T22" fmla="*/ 211 w 305"/>
                <a:gd name="T23" fmla="*/ 97 h 112"/>
                <a:gd name="T24" fmla="*/ 202 w 305"/>
                <a:gd name="T25" fmla="*/ 95 h 112"/>
                <a:gd name="T26" fmla="*/ 192 w 305"/>
                <a:gd name="T27" fmla="*/ 93 h 112"/>
                <a:gd name="T28" fmla="*/ 190 w 305"/>
                <a:gd name="T29" fmla="*/ 91 h 112"/>
                <a:gd name="T30" fmla="*/ 187 w 305"/>
                <a:gd name="T31" fmla="*/ 89 h 112"/>
                <a:gd name="T32" fmla="*/ 184 w 305"/>
                <a:gd name="T33" fmla="*/ 88 h 112"/>
                <a:gd name="T34" fmla="*/ 182 w 305"/>
                <a:gd name="T35" fmla="*/ 86 h 112"/>
                <a:gd name="T36" fmla="*/ 177 w 305"/>
                <a:gd name="T37" fmla="*/ 84 h 112"/>
                <a:gd name="T38" fmla="*/ 175 w 305"/>
                <a:gd name="T39" fmla="*/ 83 h 112"/>
                <a:gd name="T40" fmla="*/ 161 w 305"/>
                <a:gd name="T41" fmla="*/ 81 h 112"/>
                <a:gd name="T42" fmla="*/ 156 w 305"/>
                <a:gd name="T43" fmla="*/ 79 h 112"/>
                <a:gd name="T44" fmla="*/ 150 w 305"/>
                <a:gd name="T45" fmla="*/ 75 h 112"/>
                <a:gd name="T46" fmla="*/ 149 w 305"/>
                <a:gd name="T47" fmla="*/ 74 h 112"/>
                <a:gd name="T48" fmla="*/ 143 w 305"/>
                <a:gd name="T49" fmla="*/ 72 h 112"/>
                <a:gd name="T50" fmla="*/ 132 w 305"/>
                <a:gd name="T51" fmla="*/ 70 h 112"/>
                <a:gd name="T52" fmla="*/ 129 w 305"/>
                <a:gd name="T53" fmla="*/ 68 h 112"/>
                <a:gd name="T54" fmla="*/ 125 w 305"/>
                <a:gd name="T55" fmla="*/ 67 h 112"/>
                <a:gd name="T56" fmla="*/ 121 w 305"/>
                <a:gd name="T57" fmla="*/ 67 h 112"/>
                <a:gd name="T58" fmla="*/ 118 w 305"/>
                <a:gd name="T59" fmla="*/ 64 h 112"/>
                <a:gd name="T60" fmla="*/ 116 w 305"/>
                <a:gd name="T61" fmla="*/ 60 h 112"/>
                <a:gd name="T62" fmla="*/ 115 w 305"/>
                <a:gd name="T63" fmla="*/ 58 h 112"/>
                <a:gd name="T64" fmla="*/ 112 w 305"/>
                <a:gd name="T65" fmla="*/ 56 h 112"/>
                <a:gd name="T66" fmla="*/ 109 w 305"/>
                <a:gd name="T67" fmla="*/ 54 h 112"/>
                <a:gd name="T68" fmla="*/ 106 w 305"/>
                <a:gd name="T69" fmla="*/ 52 h 112"/>
                <a:gd name="T70" fmla="*/ 103 w 305"/>
                <a:gd name="T71" fmla="*/ 50 h 112"/>
                <a:gd name="T72" fmla="*/ 100 w 305"/>
                <a:gd name="T73" fmla="*/ 48 h 112"/>
                <a:gd name="T74" fmla="*/ 96 w 305"/>
                <a:gd name="T75" fmla="*/ 46 h 112"/>
                <a:gd name="T76" fmla="*/ 90 w 305"/>
                <a:gd name="T77" fmla="*/ 45 h 112"/>
                <a:gd name="T78" fmla="*/ 87 w 305"/>
                <a:gd name="T79" fmla="*/ 43 h 112"/>
                <a:gd name="T80" fmla="*/ 84 w 305"/>
                <a:gd name="T81" fmla="*/ 40 h 112"/>
                <a:gd name="T82" fmla="*/ 82 w 305"/>
                <a:gd name="T83" fmla="*/ 38 h 112"/>
                <a:gd name="T84" fmla="*/ 79 w 305"/>
                <a:gd name="T85" fmla="*/ 36 h 112"/>
                <a:gd name="T86" fmla="*/ 77 w 305"/>
                <a:gd name="T87" fmla="*/ 34 h 112"/>
                <a:gd name="T88" fmla="*/ 73 w 305"/>
                <a:gd name="T89" fmla="*/ 32 h 112"/>
                <a:gd name="T90" fmla="*/ 72 w 305"/>
                <a:gd name="T91" fmla="*/ 30 h 112"/>
                <a:gd name="T92" fmla="*/ 69 w 305"/>
                <a:gd name="T93" fmla="*/ 29 h 112"/>
                <a:gd name="T94" fmla="*/ 66 w 305"/>
                <a:gd name="T95" fmla="*/ 26 h 112"/>
                <a:gd name="T96" fmla="*/ 63 w 305"/>
                <a:gd name="T97" fmla="*/ 25 h 112"/>
                <a:gd name="T98" fmla="*/ 62 w 305"/>
                <a:gd name="T99" fmla="*/ 23 h 112"/>
                <a:gd name="T100" fmla="*/ 59 w 305"/>
                <a:gd name="T101" fmla="*/ 22 h 112"/>
                <a:gd name="T102" fmla="*/ 58 w 305"/>
                <a:gd name="T103" fmla="*/ 20 h 112"/>
                <a:gd name="T104" fmla="*/ 53 w 305"/>
                <a:gd name="T105" fmla="*/ 19 h 112"/>
                <a:gd name="T106" fmla="*/ 51 w 305"/>
                <a:gd name="T107" fmla="*/ 17 h 112"/>
                <a:gd name="T108" fmla="*/ 48 w 305"/>
                <a:gd name="T109" fmla="*/ 15 h 112"/>
                <a:gd name="T110" fmla="*/ 45 w 305"/>
                <a:gd name="T111" fmla="*/ 13 h 112"/>
                <a:gd name="T112" fmla="*/ 42 w 305"/>
                <a:gd name="T113" fmla="*/ 11 h 112"/>
                <a:gd name="T114" fmla="*/ 37 w 305"/>
                <a:gd name="T115" fmla="*/ 10 h 112"/>
                <a:gd name="T116" fmla="*/ 31 w 305"/>
                <a:gd name="T117" fmla="*/ 8 h 112"/>
                <a:gd name="T118" fmla="*/ 28 w 305"/>
                <a:gd name="T119" fmla="*/ 6 h 112"/>
                <a:gd name="T120" fmla="*/ 25 w 305"/>
                <a:gd name="T121" fmla="*/ 4 h 112"/>
                <a:gd name="T122" fmla="*/ 23 w 305"/>
                <a:gd name="T123" fmla="*/ 2 h 112"/>
                <a:gd name="T124" fmla="*/ 19 w 305"/>
                <a:gd name="T1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 h="112">
                  <a:moveTo>
                    <a:pt x="305" y="112"/>
                  </a:moveTo>
                  <a:lnTo>
                    <a:pt x="269" y="112"/>
                  </a:lnTo>
                  <a:lnTo>
                    <a:pt x="269" y="111"/>
                  </a:lnTo>
                  <a:lnTo>
                    <a:pt x="267" y="111"/>
                  </a:lnTo>
                  <a:lnTo>
                    <a:pt x="267" y="110"/>
                  </a:lnTo>
                  <a:lnTo>
                    <a:pt x="264" y="110"/>
                  </a:lnTo>
                  <a:lnTo>
                    <a:pt x="264" y="108"/>
                  </a:lnTo>
                  <a:lnTo>
                    <a:pt x="257" y="108"/>
                  </a:lnTo>
                  <a:lnTo>
                    <a:pt x="257" y="107"/>
                  </a:lnTo>
                  <a:lnTo>
                    <a:pt x="253" y="107"/>
                  </a:lnTo>
                  <a:lnTo>
                    <a:pt x="253" y="106"/>
                  </a:lnTo>
                  <a:lnTo>
                    <a:pt x="251" y="106"/>
                  </a:lnTo>
                  <a:lnTo>
                    <a:pt x="251" y="104"/>
                  </a:lnTo>
                  <a:lnTo>
                    <a:pt x="247" y="104"/>
                  </a:lnTo>
                  <a:lnTo>
                    <a:pt x="247" y="103"/>
                  </a:lnTo>
                  <a:lnTo>
                    <a:pt x="240" y="103"/>
                  </a:lnTo>
                  <a:lnTo>
                    <a:pt x="233" y="103"/>
                  </a:lnTo>
                  <a:lnTo>
                    <a:pt x="233" y="102"/>
                  </a:lnTo>
                  <a:lnTo>
                    <a:pt x="226" y="102"/>
                  </a:lnTo>
                  <a:lnTo>
                    <a:pt x="226" y="99"/>
                  </a:lnTo>
                  <a:lnTo>
                    <a:pt x="220" y="99"/>
                  </a:lnTo>
                  <a:lnTo>
                    <a:pt x="220" y="98"/>
                  </a:lnTo>
                  <a:lnTo>
                    <a:pt x="211" y="98"/>
                  </a:lnTo>
                  <a:lnTo>
                    <a:pt x="211" y="97"/>
                  </a:lnTo>
                  <a:lnTo>
                    <a:pt x="202" y="97"/>
                  </a:lnTo>
                  <a:lnTo>
                    <a:pt x="202" y="95"/>
                  </a:lnTo>
                  <a:lnTo>
                    <a:pt x="192" y="95"/>
                  </a:lnTo>
                  <a:lnTo>
                    <a:pt x="192" y="93"/>
                  </a:lnTo>
                  <a:lnTo>
                    <a:pt x="190" y="93"/>
                  </a:lnTo>
                  <a:lnTo>
                    <a:pt x="190" y="91"/>
                  </a:lnTo>
                  <a:lnTo>
                    <a:pt x="187" y="91"/>
                  </a:lnTo>
                  <a:lnTo>
                    <a:pt x="187" y="89"/>
                  </a:lnTo>
                  <a:lnTo>
                    <a:pt x="184" y="89"/>
                  </a:lnTo>
                  <a:lnTo>
                    <a:pt x="184" y="88"/>
                  </a:lnTo>
                  <a:lnTo>
                    <a:pt x="182" y="88"/>
                  </a:lnTo>
                  <a:lnTo>
                    <a:pt x="182" y="86"/>
                  </a:lnTo>
                  <a:lnTo>
                    <a:pt x="177" y="86"/>
                  </a:lnTo>
                  <a:lnTo>
                    <a:pt x="177" y="84"/>
                  </a:lnTo>
                  <a:lnTo>
                    <a:pt x="175" y="84"/>
                  </a:lnTo>
                  <a:lnTo>
                    <a:pt x="175" y="83"/>
                  </a:lnTo>
                  <a:lnTo>
                    <a:pt x="161" y="83"/>
                  </a:lnTo>
                  <a:lnTo>
                    <a:pt x="161" y="81"/>
                  </a:lnTo>
                  <a:lnTo>
                    <a:pt x="156" y="81"/>
                  </a:lnTo>
                  <a:lnTo>
                    <a:pt x="156" y="79"/>
                  </a:lnTo>
                  <a:lnTo>
                    <a:pt x="150" y="79"/>
                  </a:lnTo>
                  <a:lnTo>
                    <a:pt x="150" y="75"/>
                  </a:lnTo>
                  <a:lnTo>
                    <a:pt x="149" y="75"/>
                  </a:lnTo>
                  <a:lnTo>
                    <a:pt x="149" y="74"/>
                  </a:lnTo>
                  <a:lnTo>
                    <a:pt x="143" y="74"/>
                  </a:lnTo>
                  <a:lnTo>
                    <a:pt x="143" y="72"/>
                  </a:lnTo>
                  <a:lnTo>
                    <a:pt x="132" y="72"/>
                  </a:lnTo>
                  <a:lnTo>
                    <a:pt x="132" y="70"/>
                  </a:lnTo>
                  <a:lnTo>
                    <a:pt x="129" y="70"/>
                  </a:lnTo>
                  <a:lnTo>
                    <a:pt x="129" y="68"/>
                  </a:lnTo>
                  <a:lnTo>
                    <a:pt x="125" y="68"/>
                  </a:lnTo>
                  <a:lnTo>
                    <a:pt x="125" y="67"/>
                  </a:lnTo>
                  <a:lnTo>
                    <a:pt x="122" y="67"/>
                  </a:lnTo>
                  <a:lnTo>
                    <a:pt x="121" y="67"/>
                  </a:lnTo>
                  <a:lnTo>
                    <a:pt x="121" y="64"/>
                  </a:lnTo>
                  <a:lnTo>
                    <a:pt x="118" y="64"/>
                  </a:lnTo>
                  <a:lnTo>
                    <a:pt x="118" y="60"/>
                  </a:lnTo>
                  <a:lnTo>
                    <a:pt x="116" y="60"/>
                  </a:lnTo>
                  <a:lnTo>
                    <a:pt x="115" y="60"/>
                  </a:lnTo>
                  <a:lnTo>
                    <a:pt x="115" y="58"/>
                  </a:lnTo>
                  <a:lnTo>
                    <a:pt x="112" y="58"/>
                  </a:lnTo>
                  <a:lnTo>
                    <a:pt x="112" y="56"/>
                  </a:lnTo>
                  <a:lnTo>
                    <a:pt x="109" y="56"/>
                  </a:lnTo>
                  <a:lnTo>
                    <a:pt x="109" y="54"/>
                  </a:lnTo>
                  <a:lnTo>
                    <a:pt x="106" y="54"/>
                  </a:lnTo>
                  <a:lnTo>
                    <a:pt x="106" y="52"/>
                  </a:lnTo>
                  <a:lnTo>
                    <a:pt x="103" y="52"/>
                  </a:lnTo>
                  <a:lnTo>
                    <a:pt x="103" y="50"/>
                  </a:lnTo>
                  <a:lnTo>
                    <a:pt x="100" y="50"/>
                  </a:lnTo>
                  <a:lnTo>
                    <a:pt x="100" y="48"/>
                  </a:lnTo>
                  <a:lnTo>
                    <a:pt x="96" y="48"/>
                  </a:lnTo>
                  <a:lnTo>
                    <a:pt x="96" y="46"/>
                  </a:lnTo>
                  <a:lnTo>
                    <a:pt x="90" y="46"/>
                  </a:lnTo>
                  <a:lnTo>
                    <a:pt x="90" y="45"/>
                  </a:lnTo>
                  <a:lnTo>
                    <a:pt x="87" y="45"/>
                  </a:lnTo>
                  <a:lnTo>
                    <a:pt x="87" y="43"/>
                  </a:lnTo>
                  <a:lnTo>
                    <a:pt x="84" y="43"/>
                  </a:lnTo>
                  <a:lnTo>
                    <a:pt x="84" y="40"/>
                  </a:lnTo>
                  <a:lnTo>
                    <a:pt x="82" y="40"/>
                  </a:lnTo>
                  <a:lnTo>
                    <a:pt x="82" y="38"/>
                  </a:lnTo>
                  <a:lnTo>
                    <a:pt x="79" y="38"/>
                  </a:lnTo>
                  <a:lnTo>
                    <a:pt x="79" y="36"/>
                  </a:lnTo>
                  <a:lnTo>
                    <a:pt x="77" y="36"/>
                  </a:lnTo>
                  <a:lnTo>
                    <a:pt x="77" y="34"/>
                  </a:lnTo>
                  <a:lnTo>
                    <a:pt x="73" y="34"/>
                  </a:lnTo>
                  <a:lnTo>
                    <a:pt x="73" y="32"/>
                  </a:lnTo>
                  <a:lnTo>
                    <a:pt x="72" y="32"/>
                  </a:lnTo>
                  <a:lnTo>
                    <a:pt x="72" y="30"/>
                  </a:lnTo>
                  <a:lnTo>
                    <a:pt x="69" y="30"/>
                  </a:lnTo>
                  <a:lnTo>
                    <a:pt x="69" y="29"/>
                  </a:lnTo>
                  <a:lnTo>
                    <a:pt x="66" y="29"/>
                  </a:lnTo>
                  <a:lnTo>
                    <a:pt x="66" y="26"/>
                  </a:lnTo>
                  <a:lnTo>
                    <a:pt x="63" y="26"/>
                  </a:lnTo>
                  <a:lnTo>
                    <a:pt x="63" y="25"/>
                  </a:lnTo>
                  <a:lnTo>
                    <a:pt x="62" y="25"/>
                  </a:lnTo>
                  <a:lnTo>
                    <a:pt x="62" y="23"/>
                  </a:lnTo>
                  <a:lnTo>
                    <a:pt x="59" y="23"/>
                  </a:lnTo>
                  <a:lnTo>
                    <a:pt x="59" y="22"/>
                  </a:lnTo>
                  <a:lnTo>
                    <a:pt x="58" y="22"/>
                  </a:lnTo>
                  <a:lnTo>
                    <a:pt x="58" y="20"/>
                  </a:lnTo>
                  <a:lnTo>
                    <a:pt x="53" y="20"/>
                  </a:lnTo>
                  <a:lnTo>
                    <a:pt x="53" y="19"/>
                  </a:lnTo>
                  <a:lnTo>
                    <a:pt x="51" y="19"/>
                  </a:lnTo>
                  <a:lnTo>
                    <a:pt x="51" y="17"/>
                  </a:lnTo>
                  <a:lnTo>
                    <a:pt x="48" y="17"/>
                  </a:lnTo>
                  <a:lnTo>
                    <a:pt x="48" y="15"/>
                  </a:lnTo>
                  <a:lnTo>
                    <a:pt x="45" y="15"/>
                  </a:lnTo>
                  <a:lnTo>
                    <a:pt x="45" y="13"/>
                  </a:lnTo>
                  <a:lnTo>
                    <a:pt x="42" y="13"/>
                  </a:lnTo>
                  <a:lnTo>
                    <a:pt x="42" y="11"/>
                  </a:lnTo>
                  <a:lnTo>
                    <a:pt x="37" y="11"/>
                  </a:lnTo>
                  <a:lnTo>
                    <a:pt x="37" y="10"/>
                  </a:lnTo>
                  <a:lnTo>
                    <a:pt x="31" y="10"/>
                  </a:lnTo>
                  <a:lnTo>
                    <a:pt x="31" y="8"/>
                  </a:lnTo>
                  <a:lnTo>
                    <a:pt x="28" y="8"/>
                  </a:lnTo>
                  <a:lnTo>
                    <a:pt x="28" y="6"/>
                  </a:lnTo>
                  <a:lnTo>
                    <a:pt x="25" y="6"/>
                  </a:lnTo>
                  <a:lnTo>
                    <a:pt x="25" y="4"/>
                  </a:lnTo>
                  <a:lnTo>
                    <a:pt x="23" y="4"/>
                  </a:lnTo>
                  <a:lnTo>
                    <a:pt x="23" y="2"/>
                  </a:lnTo>
                  <a:lnTo>
                    <a:pt x="19" y="2"/>
                  </a:lnTo>
                  <a:lnTo>
                    <a:pt x="1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Freeform 2"/>
            <p:cNvSpPr>
              <a:spLocks/>
            </p:cNvSpPr>
            <p:nvPr/>
          </p:nvSpPr>
          <p:spPr bwMode="auto">
            <a:xfrm>
              <a:off x="1670739" y="2108820"/>
              <a:ext cx="3852000" cy="1296000"/>
            </a:xfrm>
            <a:custGeom>
              <a:avLst/>
              <a:gdLst>
                <a:gd name="T0" fmla="*/ 299 w 305"/>
                <a:gd name="T1" fmla="*/ 101 h 101"/>
                <a:gd name="T2" fmla="*/ 293 w 305"/>
                <a:gd name="T3" fmla="*/ 100 h 101"/>
                <a:gd name="T4" fmla="*/ 289 w 305"/>
                <a:gd name="T5" fmla="*/ 98 h 101"/>
                <a:gd name="T6" fmla="*/ 285 w 305"/>
                <a:gd name="T7" fmla="*/ 97 h 101"/>
                <a:gd name="T8" fmla="*/ 276 w 305"/>
                <a:gd name="T9" fmla="*/ 95 h 101"/>
                <a:gd name="T10" fmla="*/ 271 w 305"/>
                <a:gd name="T11" fmla="*/ 94 h 101"/>
                <a:gd name="T12" fmla="*/ 268 w 305"/>
                <a:gd name="T13" fmla="*/ 93 h 101"/>
                <a:gd name="T14" fmla="*/ 264 w 305"/>
                <a:gd name="T15" fmla="*/ 91 h 101"/>
                <a:gd name="T16" fmla="*/ 259 w 305"/>
                <a:gd name="T17" fmla="*/ 90 h 101"/>
                <a:gd name="T18" fmla="*/ 250 w 305"/>
                <a:gd name="T19" fmla="*/ 87 h 101"/>
                <a:gd name="T20" fmla="*/ 221 w 305"/>
                <a:gd name="T21" fmla="*/ 85 h 101"/>
                <a:gd name="T22" fmla="*/ 219 w 305"/>
                <a:gd name="T23" fmla="*/ 84 h 101"/>
                <a:gd name="T24" fmla="*/ 213 w 305"/>
                <a:gd name="T25" fmla="*/ 81 h 101"/>
                <a:gd name="T26" fmla="*/ 203 w 305"/>
                <a:gd name="T27" fmla="*/ 79 h 101"/>
                <a:gd name="T28" fmla="*/ 184 w 305"/>
                <a:gd name="T29" fmla="*/ 77 h 101"/>
                <a:gd name="T30" fmla="*/ 178 w 305"/>
                <a:gd name="T31" fmla="*/ 75 h 101"/>
                <a:gd name="T32" fmla="*/ 173 w 305"/>
                <a:gd name="T33" fmla="*/ 74 h 101"/>
                <a:gd name="T34" fmla="*/ 170 w 305"/>
                <a:gd name="T35" fmla="*/ 72 h 101"/>
                <a:gd name="T36" fmla="*/ 165 w 305"/>
                <a:gd name="T37" fmla="*/ 69 h 101"/>
                <a:gd name="T38" fmla="*/ 160 w 305"/>
                <a:gd name="T39" fmla="*/ 68 h 101"/>
                <a:gd name="T40" fmla="*/ 157 w 305"/>
                <a:gd name="T41" fmla="*/ 66 h 101"/>
                <a:gd name="T42" fmla="*/ 153 w 305"/>
                <a:gd name="T43" fmla="*/ 64 h 101"/>
                <a:gd name="T44" fmla="*/ 149 w 305"/>
                <a:gd name="T45" fmla="*/ 61 h 101"/>
                <a:gd name="T46" fmla="*/ 144 w 305"/>
                <a:gd name="T47" fmla="*/ 60 h 101"/>
                <a:gd name="T48" fmla="*/ 141 w 305"/>
                <a:gd name="T49" fmla="*/ 58 h 101"/>
                <a:gd name="T50" fmla="*/ 138 w 305"/>
                <a:gd name="T51" fmla="*/ 56 h 101"/>
                <a:gd name="T52" fmla="*/ 134 w 305"/>
                <a:gd name="T53" fmla="*/ 54 h 101"/>
                <a:gd name="T54" fmla="*/ 130 w 305"/>
                <a:gd name="T55" fmla="*/ 53 h 101"/>
                <a:gd name="T56" fmla="*/ 125 w 305"/>
                <a:gd name="T57" fmla="*/ 51 h 101"/>
                <a:gd name="T58" fmla="*/ 120 w 305"/>
                <a:gd name="T59" fmla="*/ 49 h 101"/>
                <a:gd name="T60" fmla="*/ 115 w 305"/>
                <a:gd name="T61" fmla="*/ 48 h 101"/>
                <a:gd name="T62" fmla="*/ 112 w 305"/>
                <a:gd name="T63" fmla="*/ 46 h 101"/>
                <a:gd name="T64" fmla="*/ 107 w 305"/>
                <a:gd name="T65" fmla="*/ 45 h 101"/>
                <a:gd name="T66" fmla="*/ 104 w 305"/>
                <a:gd name="T67" fmla="*/ 42 h 101"/>
                <a:gd name="T68" fmla="*/ 97 w 305"/>
                <a:gd name="T69" fmla="*/ 40 h 101"/>
                <a:gd name="T70" fmla="*/ 95 w 305"/>
                <a:gd name="T71" fmla="*/ 39 h 101"/>
                <a:gd name="T72" fmla="*/ 93 w 305"/>
                <a:gd name="T73" fmla="*/ 37 h 101"/>
                <a:gd name="T74" fmla="*/ 89 w 305"/>
                <a:gd name="T75" fmla="*/ 33 h 101"/>
                <a:gd name="T76" fmla="*/ 86 w 305"/>
                <a:gd name="T77" fmla="*/ 32 h 101"/>
                <a:gd name="T78" fmla="*/ 78 w 305"/>
                <a:gd name="T79" fmla="*/ 30 h 101"/>
                <a:gd name="T80" fmla="*/ 76 w 305"/>
                <a:gd name="T81" fmla="*/ 28 h 101"/>
                <a:gd name="T82" fmla="*/ 74 w 305"/>
                <a:gd name="T83" fmla="*/ 27 h 101"/>
                <a:gd name="T84" fmla="*/ 71 w 305"/>
                <a:gd name="T85" fmla="*/ 26 h 101"/>
                <a:gd name="T86" fmla="*/ 69 w 305"/>
                <a:gd name="T87" fmla="*/ 23 h 101"/>
                <a:gd name="T88" fmla="*/ 65 w 305"/>
                <a:gd name="T89" fmla="*/ 22 h 101"/>
                <a:gd name="T90" fmla="*/ 62 w 305"/>
                <a:gd name="T91" fmla="*/ 20 h 101"/>
                <a:gd name="T92" fmla="*/ 61 w 305"/>
                <a:gd name="T93" fmla="*/ 18 h 101"/>
                <a:gd name="T94" fmla="*/ 58 w 305"/>
                <a:gd name="T95" fmla="*/ 17 h 101"/>
                <a:gd name="T96" fmla="*/ 54 w 305"/>
                <a:gd name="T97" fmla="*/ 15 h 101"/>
                <a:gd name="T98" fmla="*/ 50 w 305"/>
                <a:gd name="T99" fmla="*/ 14 h 101"/>
                <a:gd name="T100" fmla="*/ 45 w 305"/>
                <a:gd name="T101" fmla="*/ 12 h 101"/>
                <a:gd name="T102" fmla="*/ 41 w 305"/>
                <a:gd name="T103" fmla="*/ 10 h 101"/>
                <a:gd name="T104" fmla="*/ 38 w 305"/>
                <a:gd name="T105" fmla="*/ 8 h 101"/>
                <a:gd name="T106" fmla="*/ 34 w 305"/>
                <a:gd name="T107" fmla="*/ 7 h 101"/>
                <a:gd name="T108" fmla="*/ 31 w 305"/>
                <a:gd name="T109" fmla="*/ 5 h 101"/>
                <a:gd name="T110" fmla="*/ 28 w 305"/>
                <a:gd name="T111" fmla="*/ 3 h 101"/>
                <a:gd name="T112" fmla="*/ 22 w 305"/>
                <a:gd name="T113" fmla="*/ 2 h 101"/>
                <a:gd name="T114" fmla="*/ 13 w 305"/>
                <a:gd name="T115" fmla="*/ 2 h 101"/>
                <a:gd name="T116" fmla="*/ 0 w 305"/>
                <a:gd name="T1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101">
                  <a:moveTo>
                    <a:pt x="305" y="101"/>
                  </a:moveTo>
                  <a:lnTo>
                    <a:pt x="299" y="101"/>
                  </a:lnTo>
                  <a:lnTo>
                    <a:pt x="299" y="100"/>
                  </a:lnTo>
                  <a:lnTo>
                    <a:pt x="293" y="100"/>
                  </a:lnTo>
                  <a:lnTo>
                    <a:pt x="293" y="98"/>
                  </a:lnTo>
                  <a:lnTo>
                    <a:pt x="289" y="98"/>
                  </a:lnTo>
                  <a:lnTo>
                    <a:pt x="289" y="97"/>
                  </a:lnTo>
                  <a:lnTo>
                    <a:pt x="285" y="97"/>
                  </a:lnTo>
                  <a:lnTo>
                    <a:pt x="285" y="95"/>
                  </a:lnTo>
                  <a:lnTo>
                    <a:pt x="276" y="95"/>
                  </a:lnTo>
                  <a:lnTo>
                    <a:pt x="276" y="94"/>
                  </a:lnTo>
                  <a:lnTo>
                    <a:pt x="271" y="94"/>
                  </a:lnTo>
                  <a:lnTo>
                    <a:pt x="271" y="93"/>
                  </a:lnTo>
                  <a:lnTo>
                    <a:pt x="268" y="93"/>
                  </a:lnTo>
                  <a:lnTo>
                    <a:pt x="268" y="91"/>
                  </a:lnTo>
                  <a:lnTo>
                    <a:pt x="264" y="91"/>
                  </a:lnTo>
                  <a:lnTo>
                    <a:pt x="264" y="90"/>
                  </a:lnTo>
                  <a:lnTo>
                    <a:pt x="259" y="90"/>
                  </a:lnTo>
                  <a:lnTo>
                    <a:pt x="259" y="87"/>
                  </a:lnTo>
                  <a:lnTo>
                    <a:pt x="250" y="87"/>
                  </a:lnTo>
                  <a:lnTo>
                    <a:pt x="250" y="85"/>
                  </a:lnTo>
                  <a:lnTo>
                    <a:pt x="221" y="85"/>
                  </a:lnTo>
                  <a:lnTo>
                    <a:pt x="221" y="84"/>
                  </a:lnTo>
                  <a:lnTo>
                    <a:pt x="219" y="84"/>
                  </a:lnTo>
                  <a:lnTo>
                    <a:pt x="213" y="84"/>
                  </a:lnTo>
                  <a:lnTo>
                    <a:pt x="213" y="81"/>
                  </a:lnTo>
                  <a:lnTo>
                    <a:pt x="203" y="81"/>
                  </a:lnTo>
                  <a:lnTo>
                    <a:pt x="203" y="79"/>
                  </a:lnTo>
                  <a:lnTo>
                    <a:pt x="184" y="79"/>
                  </a:lnTo>
                  <a:lnTo>
                    <a:pt x="184" y="77"/>
                  </a:lnTo>
                  <a:lnTo>
                    <a:pt x="178" y="77"/>
                  </a:lnTo>
                  <a:lnTo>
                    <a:pt x="178" y="75"/>
                  </a:lnTo>
                  <a:lnTo>
                    <a:pt x="173" y="75"/>
                  </a:lnTo>
                  <a:lnTo>
                    <a:pt x="173" y="74"/>
                  </a:lnTo>
                  <a:lnTo>
                    <a:pt x="170" y="74"/>
                  </a:lnTo>
                  <a:lnTo>
                    <a:pt x="170" y="72"/>
                  </a:lnTo>
                  <a:lnTo>
                    <a:pt x="165" y="72"/>
                  </a:lnTo>
                  <a:lnTo>
                    <a:pt x="165" y="69"/>
                  </a:lnTo>
                  <a:lnTo>
                    <a:pt x="160" y="69"/>
                  </a:lnTo>
                  <a:lnTo>
                    <a:pt x="160" y="68"/>
                  </a:lnTo>
                  <a:lnTo>
                    <a:pt x="157" y="68"/>
                  </a:lnTo>
                  <a:lnTo>
                    <a:pt x="157" y="66"/>
                  </a:lnTo>
                  <a:lnTo>
                    <a:pt x="153" y="66"/>
                  </a:lnTo>
                  <a:lnTo>
                    <a:pt x="153" y="64"/>
                  </a:lnTo>
                  <a:lnTo>
                    <a:pt x="149" y="64"/>
                  </a:lnTo>
                  <a:lnTo>
                    <a:pt x="149" y="61"/>
                  </a:lnTo>
                  <a:lnTo>
                    <a:pt x="144" y="61"/>
                  </a:lnTo>
                  <a:lnTo>
                    <a:pt x="144" y="60"/>
                  </a:lnTo>
                  <a:lnTo>
                    <a:pt x="141" y="60"/>
                  </a:lnTo>
                  <a:lnTo>
                    <a:pt x="141" y="58"/>
                  </a:lnTo>
                  <a:lnTo>
                    <a:pt x="138" y="58"/>
                  </a:lnTo>
                  <a:lnTo>
                    <a:pt x="138" y="56"/>
                  </a:lnTo>
                  <a:lnTo>
                    <a:pt x="134" y="56"/>
                  </a:lnTo>
                  <a:lnTo>
                    <a:pt x="134" y="54"/>
                  </a:lnTo>
                  <a:lnTo>
                    <a:pt x="130" y="54"/>
                  </a:lnTo>
                  <a:lnTo>
                    <a:pt x="130" y="53"/>
                  </a:lnTo>
                  <a:lnTo>
                    <a:pt x="125" y="53"/>
                  </a:lnTo>
                  <a:lnTo>
                    <a:pt x="125" y="51"/>
                  </a:lnTo>
                  <a:lnTo>
                    <a:pt x="120" y="51"/>
                  </a:lnTo>
                  <a:lnTo>
                    <a:pt x="120" y="49"/>
                  </a:lnTo>
                  <a:lnTo>
                    <a:pt x="115" y="49"/>
                  </a:lnTo>
                  <a:lnTo>
                    <a:pt x="115" y="48"/>
                  </a:lnTo>
                  <a:lnTo>
                    <a:pt x="112" y="48"/>
                  </a:lnTo>
                  <a:lnTo>
                    <a:pt x="112" y="46"/>
                  </a:lnTo>
                  <a:lnTo>
                    <a:pt x="107" y="46"/>
                  </a:lnTo>
                  <a:lnTo>
                    <a:pt x="107" y="45"/>
                  </a:lnTo>
                  <a:lnTo>
                    <a:pt x="104" y="45"/>
                  </a:lnTo>
                  <a:lnTo>
                    <a:pt x="104" y="42"/>
                  </a:lnTo>
                  <a:lnTo>
                    <a:pt x="97" y="42"/>
                  </a:lnTo>
                  <a:lnTo>
                    <a:pt x="97" y="40"/>
                  </a:lnTo>
                  <a:lnTo>
                    <a:pt x="95" y="40"/>
                  </a:lnTo>
                  <a:lnTo>
                    <a:pt x="95" y="39"/>
                  </a:lnTo>
                  <a:lnTo>
                    <a:pt x="93" y="39"/>
                  </a:lnTo>
                  <a:lnTo>
                    <a:pt x="93" y="37"/>
                  </a:lnTo>
                  <a:lnTo>
                    <a:pt x="89" y="37"/>
                  </a:lnTo>
                  <a:lnTo>
                    <a:pt x="89" y="33"/>
                  </a:lnTo>
                  <a:lnTo>
                    <a:pt x="86" y="33"/>
                  </a:lnTo>
                  <a:lnTo>
                    <a:pt x="86" y="32"/>
                  </a:lnTo>
                  <a:lnTo>
                    <a:pt x="78" y="32"/>
                  </a:lnTo>
                  <a:lnTo>
                    <a:pt x="78" y="30"/>
                  </a:lnTo>
                  <a:lnTo>
                    <a:pt x="76" y="30"/>
                  </a:lnTo>
                  <a:lnTo>
                    <a:pt x="76" y="28"/>
                  </a:lnTo>
                  <a:lnTo>
                    <a:pt x="74" y="28"/>
                  </a:lnTo>
                  <a:lnTo>
                    <a:pt x="74" y="27"/>
                  </a:lnTo>
                  <a:lnTo>
                    <a:pt x="71" y="27"/>
                  </a:lnTo>
                  <a:lnTo>
                    <a:pt x="71" y="26"/>
                  </a:lnTo>
                  <a:lnTo>
                    <a:pt x="69" y="26"/>
                  </a:lnTo>
                  <a:lnTo>
                    <a:pt x="69" y="23"/>
                  </a:lnTo>
                  <a:lnTo>
                    <a:pt x="65" y="23"/>
                  </a:lnTo>
                  <a:lnTo>
                    <a:pt x="65" y="22"/>
                  </a:lnTo>
                  <a:lnTo>
                    <a:pt x="62" y="22"/>
                  </a:lnTo>
                  <a:lnTo>
                    <a:pt x="62" y="20"/>
                  </a:lnTo>
                  <a:lnTo>
                    <a:pt x="61" y="20"/>
                  </a:lnTo>
                  <a:lnTo>
                    <a:pt x="61" y="18"/>
                  </a:lnTo>
                  <a:lnTo>
                    <a:pt x="58" y="18"/>
                  </a:lnTo>
                  <a:lnTo>
                    <a:pt x="58" y="17"/>
                  </a:lnTo>
                  <a:lnTo>
                    <a:pt x="54" y="17"/>
                  </a:lnTo>
                  <a:lnTo>
                    <a:pt x="54" y="15"/>
                  </a:lnTo>
                  <a:lnTo>
                    <a:pt x="50" y="15"/>
                  </a:lnTo>
                  <a:lnTo>
                    <a:pt x="50" y="14"/>
                  </a:lnTo>
                  <a:lnTo>
                    <a:pt x="45" y="14"/>
                  </a:lnTo>
                  <a:lnTo>
                    <a:pt x="45" y="12"/>
                  </a:lnTo>
                  <a:lnTo>
                    <a:pt x="41" y="12"/>
                  </a:lnTo>
                  <a:lnTo>
                    <a:pt x="41" y="10"/>
                  </a:lnTo>
                  <a:lnTo>
                    <a:pt x="38" y="10"/>
                  </a:lnTo>
                  <a:lnTo>
                    <a:pt x="38" y="8"/>
                  </a:lnTo>
                  <a:lnTo>
                    <a:pt x="34" y="8"/>
                  </a:lnTo>
                  <a:lnTo>
                    <a:pt x="34" y="7"/>
                  </a:lnTo>
                  <a:lnTo>
                    <a:pt x="31" y="7"/>
                  </a:lnTo>
                  <a:lnTo>
                    <a:pt x="31" y="5"/>
                  </a:lnTo>
                  <a:lnTo>
                    <a:pt x="28" y="5"/>
                  </a:lnTo>
                  <a:lnTo>
                    <a:pt x="28" y="3"/>
                  </a:lnTo>
                  <a:lnTo>
                    <a:pt x="22" y="3"/>
                  </a:lnTo>
                  <a:lnTo>
                    <a:pt x="22" y="2"/>
                  </a:lnTo>
                  <a:lnTo>
                    <a:pt x="19" y="2"/>
                  </a:lnTo>
                  <a:lnTo>
                    <a:pt x="13" y="2"/>
                  </a:lnTo>
                  <a:lnTo>
                    <a:pt x="1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cxnSp>
        <p:nvCxnSpPr>
          <p:cNvPr id="25" name="Straight Connector 24"/>
          <p:cNvCxnSpPr/>
          <p:nvPr/>
        </p:nvCxnSpPr>
        <p:spPr>
          <a:xfrm>
            <a:off x="3696748" y="2417113"/>
            <a:ext cx="4572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4" name="Straight Connector 43"/>
          <p:cNvCxnSpPr/>
          <p:nvPr/>
        </p:nvCxnSpPr>
        <p:spPr>
          <a:xfrm>
            <a:off x="3696748" y="2650195"/>
            <a:ext cx="4572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7" name="Content Placeholder 2"/>
          <p:cNvSpPr>
            <a:spLocks noGrp="1"/>
          </p:cNvSpPr>
          <p:nvPr>
            <p:ph idx="1"/>
          </p:nvPr>
        </p:nvSpPr>
        <p:spPr>
          <a:xfrm>
            <a:off x="365124" y="1254035"/>
            <a:ext cx="8413751" cy="498565"/>
          </a:xfrm>
        </p:spPr>
        <p:txBody>
          <a:bodyPr/>
          <a:lstStyle/>
          <a:p>
            <a:pPr marL="0" indent="0">
              <a:buNone/>
            </a:pPr>
            <a:r>
              <a:rPr lang="fr-FR" b="1" dirty="0" smtClean="0"/>
              <a:t>Résultats </a:t>
            </a:r>
            <a:endParaRPr lang="fr-FR" b="1" dirty="0"/>
          </a:p>
        </p:txBody>
      </p:sp>
      <p:sp>
        <p:nvSpPr>
          <p:cNvPr id="48" name="TextBox 47"/>
          <p:cNvSpPr txBox="1"/>
          <p:nvPr/>
        </p:nvSpPr>
        <p:spPr>
          <a:xfrm>
            <a:off x="2406947" y="1523998"/>
            <a:ext cx="4598971" cy="338554"/>
          </a:xfrm>
          <a:prstGeom prst="rect">
            <a:avLst/>
          </a:prstGeom>
          <a:noFill/>
        </p:spPr>
        <p:txBody>
          <a:bodyPr wrap="square" rtlCol="0">
            <a:spAutoFit/>
          </a:bodyPr>
          <a:lstStyle/>
          <a:p>
            <a:pPr algn="ctr"/>
            <a:r>
              <a:rPr lang="fr-FR" sz="1600" b="1" dirty="0" smtClean="0"/>
              <a:t>SG (population ITT)</a:t>
            </a:r>
            <a:endParaRPr lang="fr-FR" sz="1600" b="1" dirty="0"/>
          </a:p>
        </p:txBody>
      </p:sp>
    </p:spTree>
    <p:custDataLst>
      <p:tags r:id="rId1"/>
    </p:custDataLst>
    <p:extLst>
      <p:ext uri="{BB962C8B-B14F-4D97-AF65-F5344CB8AC3E}">
        <p14:creationId xmlns:p14="http://schemas.microsoft.com/office/powerpoint/2010/main" val="1692887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Sommaire</a:t>
            </a:r>
            <a:endParaRPr lang="fr-FR" dirty="0"/>
          </a:p>
        </p:txBody>
      </p:sp>
      <p:sp>
        <p:nvSpPr>
          <p:cNvPr id="5123" name="Rectangle 3"/>
          <p:cNvSpPr>
            <a:spLocks noGrp="1" noChangeArrowheads="1"/>
          </p:cNvSpPr>
          <p:nvPr>
            <p:ph type="body" idx="1"/>
          </p:nvPr>
        </p:nvSpPr>
        <p:spPr>
          <a:noFill/>
          <a:ln>
            <a:noFill/>
          </a:ln>
        </p:spPr>
        <p:txBody>
          <a:bodyPr/>
          <a:lstStyle/>
          <a:p>
            <a:pPr>
              <a:spcAft>
                <a:spcPts val="1200"/>
              </a:spcAft>
              <a:tabLst>
                <a:tab pos="8256588" algn="r"/>
              </a:tabLst>
            </a:pPr>
            <a:r>
              <a:rPr lang="fr-FR" sz="1800" dirty="0" smtClean="0">
                <a:solidFill>
                  <a:schemeClr val="accent1"/>
                </a:solidFill>
              </a:rPr>
              <a:t>Cancers de l’</a:t>
            </a:r>
            <a:r>
              <a:rPr lang="fr-FR" sz="1800" dirty="0" err="1" smtClean="0">
                <a:solidFill>
                  <a:schemeClr val="accent1"/>
                </a:solidFill>
              </a:rPr>
              <a:t>oesophage</a:t>
            </a:r>
            <a:r>
              <a:rPr lang="fr-FR" sz="1800" dirty="0" smtClean="0">
                <a:solidFill>
                  <a:schemeClr val="accent1"/>
                </a:solidFill>
              </a:rPr>
              <a:t> et de l’estomac</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3" action="ppaction://hlinksldjump"/>
              </a:rPr>
              <a:t>6</a:t>
            </a:r>
            <a:endParaRPr lang="fr-FR" sz="1800" dirty="0" smtClean="0">
              <a:solidFill>
                <a:schemeClr val="accent1"/>
              </a:solidFill>
            </a:endParaRPr>
          </a:p>
          <a:p>
            <a:pPr>
              <a:spcAft>
                <a:spcPts val="1200"/>
              </a:spcAft>
              <a:tabLst>
                <a:tab pos="8256588" algn="r"/>
              </a:tabLst>
            </a:pPr>
            <a:r>
              <a:rPr lang="fr-FR" sz="1800" dirty="0" smtClean="0">
                <a:solidFill>
                  <a:schemeClr val="accent1"/>
                </a:solidFill>
              </a:rPr>
              <a:t>Cancers du pancréas, de l’intestin grêle et des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4" action="ppaction://hlinksldjump"/>
              </a:rPr>
              <a:t>22</a:t>
            </a:r>
            <a:endParaRPr lang="fr-FR" sz="1800" u="sng"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du pancréas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5" action="ppaction://hlinksldjump"/>
              </a:rPr>
              <a:t>23</a:t>
            </a:r>
            <a:endParaRPr lang="fr-FR" sz="1800" u="sng" dirty="0" smtClean="0">
              <a:solidFill>
                <a:schemeClr val="accent1"/>
              </a:solidFill>
            </a:endParaRPr>
          </a:p>
          <a:p>
            <a:pPr lvl="1">
              <a:spcAft>
                <a:spcPts val="1200"/>
              </a:spcAft>
              <a:tabLst>
                <a:tab pos="8256588" algn="r"/>
              </a:tabLst>
            </a:pPr>
            <a:r>
              <a:rPr lang="fr-FR" sz="1800" dirty="0" smtClean="0">
                <a:solidFill>
                  <a:schemeClr val="accent1"/>
                </a:solidFill>
                <a:uFill>
                  <a:solidFill>
                    <a:schemeClr val="accent1"/>
                  </a:solidFill>
                </a:uFill>
              </a:rPr>
              <a:t>Carcinome hépatocellulaire</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6" action="ppaction://hlinksldjump"/>
              </a:rPr>
              <a:t>31</a:t>
            </a:r>
            <a:endParaRPr lang="fr-FR" sz="1800"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des voies biliaires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7" action="ppaction://hlinksldjump"/>
              </a:rPr>
              <a:t>47</a:t>
            </a:r>
            <a:endParaRPr lang="fr-FR" sz="1800" u="sng" dirty="0" smtClean="0">
              <a:solidFill>
                <a:schemeClr val="accent1"/>
              </a:solidFill>
              <a:uFill>
                <a:solidFill>
                  <a:schemeClr val="accent1"/>
                </a:solidFill>
              </a:uFill>
            </a:endParaRPr>
          </a:p>
          <a:p>
            <a:pPr>
              <a:spcAft>
                <a:spcPts val="1200"/>
              </a:spcAft>
              <a:tabLst>
                <a:tab pos="8256588" algn="r"/>
              </a:tabLst>
            </a:pPr>
            <a:r>
              <a:rPr lang="fr-FR" sz="1800" dirty="0" smtClean="0">
                <a:solidFill>
                  <a:schemeClr val="accent1"/>
                </a:solidFill>
              </a:rPr>
              <a:t>Cancers du colon, du rectum et de l’anus</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8" action="ppaction://hlinksldjump"/>
              </a:rPr>
              <a:t>53</a:t>
            </a:r>
            <a:endParaRPr lang="fr-FR" sz="1800" u="sng" dirty="0" smtClean="0">
              <a:solidFill>
                <a:schemeClr val="accent1"/>
              </a:solidFill>
              <a:uFill>
                <a:solidFill>
                  <a:schemeClr val="accent1"/>
                </a:solidFill>
              </a:uFill>
            </a:endParaRPr>
          </a:p>
          <a:p>
            <a:pPr lvl="1">
              <a:spcAft>
                <a:spcPts val="1200"/>
              </a:spcAft>
              <a:tabLst>
                <a:tab pos="8256588" algn="r"/>
              </a:tabLst>
            </a:pPr>
            <a:r>
              <a:rPr lang="fr-FR" sz="1800" dirty="0" smtClean="0">
                <a:solidFill>
                  <a:schemeClr val="accent1"/>
                </a:solidFill>
                <a:uFill>
                  <a:solidFill>
                    <a:schemeClr val="accent1"/>
                  </a:solidFill>
                </a:uFill>
              </a:rPr>
              <a:t>Cancer colorectal</a:t>
            </a:r>
            <a:r>
              <a:rPr lang="fr-FR" sz="1800" u="dotted" dirty="0" smtClean="0">
                <a:solidFill>
                  <a:schemeClr val="accent1"/>
                </a:solidFill>
                <a:uFill>
                  <a:solidFill>
                    <a:schemeClr val="accent1"/>
                  </a:solidFill>
                </a:uFill>
              </a:rPr>
              <a:t>	</a:t>
            </a:r>
            <a:r>
              <a:rPr lang="fr-FR" sz="1800" u="dotted" dirty="0" smtClean="0">
                <a:solidFill>
                  <a:schemeClr val="accent1"/>
                </a:solidFill>
                <a:uFill>
                  <a:solidFill>
                    <a:schemeClr val="accent1"/>
                  </a:solidFill>
                </a:uFill>
                <a:hlinkClick r:id="rId9" action="ppaction://hlinksldjump"/>
              </a:rPr>
              <a:t>54</a:t>
            </a:r>
            <a:endParaRPr lang="fr-FR" sz="1800" u="dotted" dirty="0" smtClean="0">
              <a:solidFill>
                <a:schemeClr val="accent1"/>
              </a:solidFill>
              <a:uFill>
                <a:solidFill>
                  <a:schemeClr val="accent1"/>
                </a:solidFill>
              </a:uFill>
            </a:endParaRPr>
          </a:p>
          <a:p>
            <a:pPr>
              <a:spcAft>
                <a:spcPts val="1200"/>
              </a:spcAft>
              <a:tabLst>
                <a:tab pos="8256588" algn="r"/>
              </a:tabLst>
            </a:pPr>
            <a:r>
              <a:rPr lang="fr-FR" sz="1800" dirty="0" smtClean="0">
                <a:solidFill>
                  <a:schemeClr val="accent1"/>
                </a:solidFill>
              </a:rPr>
              <a:t>Soins courants </a:t>
            </a:r>
            <a:r>
              <a:rPr lang="fr-FR" sz="1800" dirty="0">
                <a:solidFill>
                  <a:schemeClr val="accent1"/>
                </a:solidFill>
              </a:rPr>
              <a:t>en </a:t>
            </a:r>
            <a:r>
              <a:rPr lang="fr-FR" sz="1800" dirty="0" smtClean="0">
                <a:solidFill>
                  <a:schemeClr val="accent1"/>
                </a:solidFill>
              </a:rPr>
              <a:t>oncologie</a:t>
            </a:r>
            <a:r>
              <a:rPr lang="fr-FR" sz="1800" u="dotted" dirty="0" smtClean="0">
                <a:solidFill>
                  <a:schemeClr val="accent1"/>
                </a:solidFill>
              </a:rPr>
              <a:t>	</a:t>
            </a:r>
            <a:r>
              <a:rPr lang="fr-FR" sz="1800" dirty="0" smtClean="0">
                <a:solidFill>
                  <a:schemeClr val="accent1"/>
                </a:solidFill>
                <a:hlinkClick r:id="rId10" action="ppaction://hlinksldjump"/>
              </a:rPr>
              <a:t>117</a:t>
            </a:r>
            <a:endParaRPr lang="fr-FR" sz="1800" dirty="0">
              <a:solidFill>
                <a:schemeClr val="accent1"/>
              </a:solid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a:solidFill>
                  <a:srgbClr val="363636"/>
                </a:solidFill>
              </a:rPr>
              <a:t>Note: </a:t>
            </a:r>
            <a:r>
              <a:rPr lang="fr-FR" sz="1100" dirty="0" smtClean="0">
                <a:solidFill>
                  <a:srgbClr val="363636"/>
                </a:solidFill>
              </a:rPr>
              <a:t>pour </a:t>
            </a:r>
            <a:r>
              <a:rPr lang="fr-FR" sz="1100" dirty="0">
                <a:solidFill>
                  <a:srgbClr val="363636"/>
                </a:solidFill>
              </a:rPr>
              <a:t>aller à une section, faire un clic droit sur le chiffre correspondant puis cliquer sur « lien hypertexte </a:t>
            </a:r>
            <a:r>
              <a:rPr lang="fr-FR" sz="1100" dirty="0" smtClean="0">
                <a:solidFill>
                  <a:srgbClr val="363636"/>
                </a:solidFill>
              </a:rPr>
              <a:t>»</a:t>
            </a:r>
            <a:endParaRPr lang="fr-FR" sz="1100" dirty="0">
              <a:solidFill>
                <a:srgbClr val="363636"/>
              </a:solidFill>
            </a:endParaRPr>
          </a:p>
        </p:txBody>
      </p:sp>
    </p:spTree>
    <p:custDataLst>
      <p:tags r:id="rId1"/>
    </p:custDataLst>
    <p:extLst>
      <p:ext uri="{BB962C8B-B14F-4D97-AF65-F5344CB8AC3E}">
        <p14:creationId xmlns:p14="http://schemas.microsoft.com/office/powerpoint/2010/main" val="32935908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4006: </a:t>
            </a:r>
            <a:r>
              <a:rPr lang="fr-FR" dirty="0" err="1" smtClean="0"/>
              <a:t>Capécitabine</a:t>
            </a:r>
            <a:r>
              <a:rPr lang="fr-FR" dirty="0" smtClean="0"/>
              <a:t> en adjuvant dans les cancers des voies biliaires: l’étude randomisée BILCAP – </a:t>
            </a:r>
            <a:r>
              <a:rPr lang="fr-FR" dirty="0" err="1" smtClean="0"/>
              <a:t>Primrose</a:t>
            </a:r>
            <a:r>
              <a:rPr lang="fr-FR" dirty="0" smtClean="0"/>
              <a:t> JN, et al</a:t>
            </a:r>
            <a:endParaRPr lang="fr-FR" sz="1800" dirty="0"/>
          </a:p>
        </p:txBody>
      </p:sp>
      <p:sp>
        <p:nvSpPr>
          <p:cNvPr id="15" name="Text Placeholder 14"/>
          <p:cNvSpPr>
            <a:spLocks noGrp="1"/>
          </p:cNvSpPr>
          <p:nvPr>
            <p:ph type="body" sz="quarter" idx="11"/>
          </p:nvPr>
        </p:nvSpPr>
        <p:spPr/>
        <p:txBody>
          <a:bodyPr/>
          <a:lstStyle/>
          <a:p>
            <a:r>
              <a:rPr lang="fr-FR" dirty="0" err="1" smtClean="0"/>
              <a:t>Primrose</a:t>
            </a:r>
            <a:r>
              <a:rPr lang="fr-FR" dirty="0" smtClean="0"/>
              <a:t> JN, et al. J Clin </a:t>
            </a:r>
            <a:r>
              <a:rPr lang="fr-FR" dirty="0" err="1" smtClean="0"/>
              <a:t>Oncol</a:t>
            </a:r>
            <a:r>
              <a:rPr lang="fr-FR" dirty="0" smtClean="0"/>
              <a:t> 2017;35(</a:t>
            </a:r>
            <a:r>
              <a:rPr lang="fr-FR" dirty="0" err="1" smtClean="0"/>
              <a:t>Suppl</a:t>
            </a:r>
            <a:r>
              <a:rPr lang="fr-FR" dirty="0" smtClean="0"/>
              <a:t>):</a:t>
            </a:r>
            <a:r>
              <a:rPr lang="fr-FR" dirty="0" err="1" smtClean="0"/>
              <a:t>Abstr</a:t>
            </a:r>
            <a:r>
              <a:rPr lang="fr-FR" dirty="0" smtClean="0"/>
              <a:t> 4006</a:t>
            </a:r>
            <a:endParaRPr lang="fr-FR" dirty="0"/>
          </a:p>
        </p:txBody>
      </p:sp>
      <p:graphicFrame>
        <p:nvGraphicFramePr>
          <p:cNvPr id="6" name="Table 5"/>
          <p:cNvGraphicFramePr>
            <a:graphicFrameLocks noGrp="1"/>
          </p:cNvGraphicFramePr>
          <p:nvPr>
            <p:extLst>
              <p:ext uri="{D42A27DB-BD31-4B8C-83A1-F6EECF244321}">
                <p14:modId xmlns:p14="http://schemas.microsoft.com/office/powerpoint/2010/main" val="3466567655"/>
              </p:ext>
            </p:extLst>
          </p:nvPr>
        </p:nvGraphicFramePr>
        <p:xfrm>
          <a:off x="4296767" y="1961136"/>
          <a:ext cx="3898786" cy="1021080"/>
        </p:xfrm>
        <a:graphic>
          <a:graphicData uri="http://schemas.openxmlformats.org/drawingml/2006/table">
            <a:tbl>
              <a:tblPr firstRow="1" bandRow="1">
                <a:tableStyleId>{69012ECD-51FC-41F1-AA8D-1B2483CD663E}</a:tableStyleId>
              </a:tblPr>
              <a:tblGrid>
                <a:gridCol w="1086313"/>
                <a:gridCol w="1787237"/>
                <a:gridCol w="1025236"/>
              </a:tblGrid>
              <a:tr h="289226">
                <a:tc>
                  <a:txBody>
                    <a:bodyPr/>
                    <a:lstStyle/>
                    <a:p>
                      <a:r>
                        <a:rPr lang="en-GB" sz="1100" noProof="0" dirty="0" err="1" smtClean="0">
                          <a:solidFill>
                            <a:schemeClr val="tx1"/>
                          </a:solidFill>
                          <a:latin typeface="+mn-lt"/>
                        </a:rPr>
                        <a:t>Traitement</a:t>
                      </a:r>
                      <a:endParaRPr lang="en-GB" sz="1100" noProof="0" dirty="0">
                        <a:solidFill>
                          <a:schemeClr val="tx1"/>
                        </a:solidFill>
                        <a:latin typeface="+mn-lt"/>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solidFill>
                            <a:schemeClr val="tx1"/>
                          </a:solidFill>
                          <a:latin typeface="+mn-lt"/>
                        </a:rPr>
                        <a:t>SSR </a:t>
                      </a:r>
                      <a:r>
                        <a:rPr lang="en-GB" sz="1100" noProof="0" dirty="0" err="1" smtClean="0">
                          <a:solidFill>
                            <a:schemeClr val="tx1"/>
                          </a:solidFill>
                          <a:latin typeface="+mn-lt"/>
                        </a:rPr>
                        <a:t>médiane</a:t>
                      </a:r>
                      <a:r>
                        <a:rPr lang="en-GB" sz="1100" noProof="0" dirty="0" smtClean="0">
                          <a:solidFill>
                            <a:schemeClr val="tx1"/>
                          </a:solidFill>
                          <a:latin typeface="+mn-lt"/>
                        </a:rPr>
                        <a:t>, </a:t>
                      </a:r>
                      <a:r>
                        <a:rPr lang="en-GB" sz="1100" noProof="0" dirty="0" err="1" smtClean="0">
                          <a:solidFill>
                            <a:schemeClr val="tx1"/>
                          </a:solidFill>
                          <a:latin typeface="+mn-lt"/>
                        </a:rPr>
                        <a:t>mois</a:t>
                      </a:r>
                      <a:r>
                        <a:rPr lang="en-GB" sz="1100" noProof="0" dirty="0" smtClean="0">
                          <a:solidFill>
                            <a:schemeClr val="tx1"/>
                          </a:solidFill>
                          <a:latin typeface="+mn-lt"/>
                        </a:rPr>
                        <a:t> (IC95%)</a:t>
                      </a:r>
                      <a:endParaRPr lang="en-GB" sz="1100" noProof="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solidFill>
                            <a:schemeClr val="tx1"/>
                          </a:solidFill>
                          <a:latin typeface="+mn-lt"/>
                        </a:rPr>
                        <a:t>HR (IC95%)</a:t>
                      </a:r>
                      <a:endParaRPr lang="en-GB" sz="1100" noProof="0" dirty="0">
                        <a:solidFill>
                          <a:schemeClr val="tx1"/>
                        </a:solidFill>
                        <a:latin typeface="+mn-lt"/>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0896">
                <a:tc>
                  <a:txBody>
                    <a:bodyPr/>
                    <a:lstStyle/>
                    <a:p>
                      <a:r>
                        <a:rPr lang="en-GB" sz="1100" noProof="0" dirty="0" err="1" smtClean="0">
                          <a:solidFill>
                            <a:schemeClr val="accent3"/>
                          </a:solidFill>
                          <a:latin typeface="+mn-lt"/>
                        </a:rPr>
                        <a:t>Capécitabine</a:t>
                      </a:r>
                      <a:endParaRPr lang="en-GB" sz="1100" noProof="0" dirty="0">
                        <a:solidFill>
                          <a:schemeClr val="accent3"/>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100" noProof="0" dirty="0" smtClean="0">
                          <a:solidFill>
                            <a:schemeClr val="accent3"/>
                          </a:solidFill>
                          <a:latin typeface="+mn-lt"/>
                        </a:rPr>
                        <a:t>24,6 (18,9 –</a:t>
                      </a:r>
                      <a:r>
                        <a:rPr lang="en-GB" sz="1100" baseline="0" noProof="0" dirty="0" smtClean="0">
                          <a:solidFill>
                            <a:schemeClr val="accent3"/>
                          </a:solidFill>
                          <a:latin typeface="+mn-lt"/>
                        </a:rPr>
                        <a:t> </a:t>
                      </a:r>
                      <a:r>
                        <a:rPr lang="en-GB" sz="1100" noProof="0" dirty="0" smtClean="0">
                          <a:solidFill>
                            <a:schemeClr val="accent3"/>
                          </a:solidFill>
                          <a:latin typeface="+mn-lt"/>
                        </a:rPr>
                        <a:t>36,7)</a:t>
                      </a:r>
                      <a:endParaRPr lang="en-GB" sz="1100" noProof="0" dirty="0">
                        <a:solidFill>
                          <a:schemeClr val="accent3"/>
                        </a:solidFill>
                        <a:latin typeface="+mn-lt"/>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rowSpan="2">
                  <a:txBody>
                    <a:bodyPr/>
                    <a:lstStyle/>
                    <a:p>
                      <a:pPr algn="ctr"/>
                      <a:r>
                        <a:rPr lang="en-GB" sz="1100" noProof="0" dirty="0" smtClean="0">
                          <a:solidFill>
                            <a:schemeClr val="tx1"/>
                          </a:solidFill>
                          <a:latin typeface="+mn-lt"/>
                        </a:rPr>
                        <a:t>0,76 </a:t>
                      </a:r>
                      <a:br>
                        <a:rPr lang="en-GB" sz="1100" noProof="0" dirty="0" smtClean="0">
                          <a:solidFill>
                            <a:schemeClr val="tx1"/>
                          </a:solidFill>
                          <a:latin typeface="+mn-lt"/>
                        </a:rPr>
                      </a:br>
                      <a:r>
                        <a:rPr lang="en-GB" sz="1100" noProof="0" dirty="0" smtClean="0">
                          <a:solidFill>
                            <a:schemeClr val="tx1"/>
                          </a:solidFill>
                          <a:latin typeface="+mn-lt"/>
                        </a:rPr>
                        <a:t>(0,58 –</a:t>
                      </a:r>
                      <a:r>
                        <a:rPr lang="en-GB" sz="1100" baseline="0" noProof="0" dirty="0" smtClean="0">
                          <a:solidFill>
                            <a:schemeClr val="tx1"/>
                          </a:solidFill>
                          <a:latin typeface="+mn-lt"/>
                        </a:rPr>
                        <a:t> </a:t>
                      </a:r>
                      <a:r>
                        <a:rPr lang="en-GB" sz="1100" noProof="0" dirty="0" smtClean="0">
                          <a:solidFill>
                            <a:schemeClr val="tx1"/>
                          </a:solidFill>
                          <a:latin typeface="+mn-lt"/>
                        </a:rPr>
                        <a:t>0,99) p=0,039</a:t>
                      </a:r>
                      <a:endParaRPr lang="en-GB" sz="1100" noProof="0" dirty="0">
                        <a:solidFill>
                          <a:schemeClr val="tx1"/>
                        </a:solidFill>
                        <a:latin typeface="+mn-lt"/>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411">
                <a:tc>
                  <a:txBody>
                    <a:bodyPr/>
                    <a:lstStyle/>
                    <a:p>
                      <a:r>
                        <a:rPr lang="en-GB" sz="1100" noProof="0" dirty="0" smtClean="0">
                          <a:solidFill>
                            <a:schemeClr val="accent2"/>
                          </a:solidFill>
                          <a:latin typeface="+mn-lt"/>
                        </a:rPr>
                        <a:t>Observation</a:t>
                      </a:r>
                      <a:endParaRPr lang="en-GB" sz="1100" noProof="0" dirty="0">
                        <a:solidFill>
                          <a:schemeClr val="accent2"/>
                        </a:solidFill>
                        <a:latin typeface="+mn-lt"/>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accent2"/>
                          </a:solidFill>
                          <a:latin typeface="+mn-lt"/>
                        </a:rPr>
                        <a:t>17,6 (12,8 –</a:t>
                      </a:r>
                      <a:r>
                        <a:rPr lang="en-GB" sz="1100" baseline="0" noProof="0" dirty="0" smtClean="0">
                          <a:solidFill>
                            <a:schemeClr val="accent2"/>
                          </a:solidFill>
                          <a:latin typeface="+mn-lt"/>
                        </a:rPr>
                        <a:t> </a:t>
                      </a:r>
                      <a:r>
                        <a:rPr lang="en-GB" sz="1100" noProof="0" dirty="0" smtClean="0">
                          <a:solidFill>
                            <a:schemeClr val="accent2"/>
                          </a:solidFill>
                          <a:latin typeface="+mn-lt"/>
                        </a:rPr>
                        <a:t>27,6)</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100" dirty="0">
                        <a:solidFill>
                          <a:srgbClr val="000000"/>
                        </a:solidFill>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cxnSp>
        <p:nvCxnSpPr>
          <p:cNvPr id="25" name="Straight Connector 24"/>
          <p:cNvCxnSpPr/>
          <p:nvPr/>
        </p:nvCxnSpPr>
        <p:spPr>
          <a:xfrm>
            <a:off x="3696748" y="2519643"/>
            <a:ext cx="4572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4" name="Straight Connector 43"/>
          <p:cNvCxnSpPr/>
          <p:nvPr/>
        </p:nvCxnSpPr>
        <p:spPr>
          <a:xfrm>
            <a:off x="3696748" y="2752725"/>
            <a:ext cx="4572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27" name="Group 26"/>
          <p:cNvGrpSpPr/>
          <p:nvPr/>
        </p:nvGrpSpPr>
        <p:grpSpPr>
          <a:xfrm>
            <a:off x="1620000" y="2519251"/>
            <a:ext cx="5327295" cy="3263444"/>
            <a:chOff x="393822" y="1967924"/>
            <a:chExt cx="5327295" cy="3263444"/>
          </a:xfrm>
        </p:grpSpPr>
        <p:grpSp>
          <p:nvGrpSpPr>
            <p:cNvPr id="8" name="Group 7"/>
            <p:cNvGrpSpPr/>
            <p:nvPr/>
          </p:nvGrpSpPr>
          <p:grpSpPr>
            <a:xfrm>
              <a:off x="968517" y="1967924"/>
              <a:ext cx="4752600" cy="3263444"/>
              <a:chOff x="2045397" y="2265728"/>
              <a:chExt cx="4652563" cy="3028086"/>
            </a:xfrm>
          </p:grpSpPr>
          <p:grpSp>
            <p:nvGrpSpPr>
              <p:cNvPr id="9" name="Group 8"/>
              <p:cNvGrpSpPr/>
              <p:nvPr/>
            </p:nvGrpSpPr>
            <p:grpSpPr>
              <a:xfrm>
                <a:off x="2614623" y="2396465"/>
                <a:ext cx="3906738" cy="2171700"/>
                <a:chOff x="836615" y="2448719"/>
                <a:chExt cx="3906738" cy="2171700"/>
              </a:xfrm>
            </p:grpSpPr>
            <p:sp>
              <p:nvSpPr>
                <p:cNvPr id="30" name="Freeform 2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31"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32"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33"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34"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35"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36"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37" name="Line 12"/>
                <p:cNvSpPr>
                  <a:spLocks noChangeShapeType="1"/>
                </p:cNvSpPr>
                <p:nvPr/>
              </p:nvSpPr>
              <p:spPr bwMode="auto">
                <a:xfrm>
                  <a:off x="321255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39" name="Line 14"/>
                <p:cNvSpPr>
                  <a:spLocks noChangeShapeType="1"/>
                </p:cNvSpPr>
                <p:nvPr/>
              </p:nvSpPr>
              <p:spPr bwMode="auto">
                <a:xfrm>
                  <a:off x="3973787"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41" name="Line 17"/>
                <p:cNvSpPr>
                  <a:spLocks noChangeShapeType="1"/>
                </p:cNvSpPr>
                <p:nvPr/>
              </p:nvSpPr>
              <p:spPr bwMode="auto">
                <a:xfrm>
                  <a:off x="4743353"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42" name="Line 18"/>
                <p:cNvSpPr>
                  <a:spLocks noChangeShapeType="1"/>
                </p:cNvSpPr>
                <p:nvPr/>
              </p:nvSpPr>
              <p:spPr bwMode="auto">
                <a:xfrm>
                  <a:off x="2456249"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43" name="Line 19"/>
                <p:cNvSpPr>
                  <a:spLocks noChangeShapeType="1"/>
                </p:cNvSpPr>
                <p:nvPr/>
              </p:nvSpPr>
              <p:spPr bwMode="auto">
                <a:xfrm>
                  <a:off x="169397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sp>
              <p:nvSpPr>
                <p:cNvPr id="45"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p>
              </p:txBody>
            </p:sp>
          </p:grpSp>
          <p:sp>
            <p:nvSpPr>
              <p:cNvPr id="11" name="TextBox 10"/>
              <p:cNvSpPr txBox="1"/>
              <p:nvPr/>
            </p:nvSpPr>
            <p:spPr>
              <a:xfrm rot="16200000">
                <a:off x="1277855" y="3306677"/>
                <a:ext cx="1806251" cy="271168"/>
              </a:xfrm>
              <a:prstGeom prst="rect">
                <a:avLst/>
              </a:prstGeom>
              <a:noFill/>
            </p:spPr>
            <p:txBody>
              <a:bodyPr wrap="none" rtlCol="0">
                <a:spAutoFit/>
              </a:bodyPr>
              <a:lstStyle/>
              <a:p>
                <a:pPr algn="ctr" fontAlgn="base">
                  <a:spcBef>
                    <a:spcPct val="0"/>
                  </a:spcBef>
                  <a:spcAft>
                    <a:spcPct val="0"/>
                  </a:spcAft>
                </a:pPr>
                <a:r>
                  <a:rPr lang="fr-FR" sz="1200" dirty="0" smtClean="0"/>
                  <a:t>Patients sans récidive, %</a:t>
                </a:r>
                <a:endParaRPr lang="fr-FR" sz="1200" dirty="0"/>
              </a:p>
            </p:txBody>
          </p:sp>
          <p:sp>
            <p:nvSpPr>
              <p:cNvPr id="12" name="TextBox 11"/>
              <p:cNvSpPr txBox="1"/>
              <p:nvPr/>
            </p:nvSpPr>
            <p:spPr>
              <a:xfrm>
                <a:off x="4374627" y="4712853"/>
                <a:ext cx="498849" cy="257022"/>
              </a:xfrm>
              <a:prstGeom prst="rect">
                <a:avLst/>
              </a:prstGeom>
              <a:noFill/>
            </p:spPr>
            <p:txBody>
              <a:bodyPr wrap="none" rtlCol="0">
                <a:spAutoFit/>
              </a:bodyPr>
              <a:lstStyle/>
              <a:p>
                <a:pPr algn="ctr" fontAlgn="base">
                  <a:spcBef>
                    <a:spcPct val="0"/>
                  </a:spcBef>
                  <a:spcAft>
                    <a:spcPct val="0"/>
                  </a:spcAft>
                </a:pPr>
                <a:r>
                  <a:rPr lang="fr-FR" sz="1200" dirty="0" smtClean="0"/>
                  <a:t>Mois</a:t>
                </a:r>
                <a:endParaRPr lang="fr-FR" sz="1200" dirty="0"/>
              </a:p>
            </p:txBody>
          </p:sp>
          <p:sp>
            <p:nvSpPr>
              <p:cNvPr id="13" name="TextBox 12"/>
              <p:cNvSpPr txBox="1"/>
              <p:nvPr/>
            </p:nvSpPr>
            <p:spPr>
              <a:xfrm>
                <a:off x="2253181" y="2265728"/>
                <a:ext cx="430292" cy="257022"/>
              </a:xfrm>
              <a:prstGeom prst="rect">
                <a:avLst/>
              </a:prstGeom>
              <a:noFill/>
            </p:spPr>
            <p:txBody>
              <a:bodyPr wrap="none" rtlCol="0" anchor="ctr" anchorCtr="0">
                <a:spAutoFit/>
              </a:bodyPr>
              <a:lstStyle/>
              <a:p>
                <a:pPr algn="r"/>
                <a:r>
                  <a:rPr lang="fr-FR" sz="1200" dirty="0" smtClean="0"/>
                  <a:t>100</a:t>
                </a:r>
                <a:endParaRPr lang="fr-FR" sz="1200" dirty="0"/>
              </a:p>
            </p:txBody>
          </p:sp>
          <p:sp>
            <p:nvSpPr>
              <p:cNvPr id="16" name="TextBox 15"/>
              <p:cNvSpPr txBox="1"/>
              <p:nvPr/>
            </p:nvSpPr>
            <p:spPr>
              <a:xfrm>
                <a:off x="2336353" y="2683207"/>
                <a:ext cx="347120" cy="257022"/>
              </a:xfrm>
              <a:prstGeom prst="rect">
                <a:avLst/>
              </a:prstGeom>
              <a:noFill/>
            </p:spPr>
            <p:txBody>
              <a:bodyPr wrap="none" rtlCol="0" anchor="ctr" anchorCtr="0">
                <a:spAutoFit/>
              </a:bodyPr>
              <a:lstStyle/>
              <a:p>
                <a:pPr algn="r"/>
                <a:r>
                  <a:rPr lang="fr-FR" sz="1200" dirty="0" smtClean="0"/>
                  <a:t>80</a:t>
                </a:r>
                <a:endParaRPr lang="fr-FR" sz="1200" dirty="0"/>
              </a:p>
            </p:txBody>
          </p:sp>
          <p:sp>
            <p:nvSpPr>
              <p:cNvPr id="17" name="TextBox 16"/>
              <p:cNvSpPr txBox="1"/>
              <p:nvPr/>
            </p:nvSpPr>
            <p:spPr>
              <a:xfrm>
                <a:off x="2336353" y="3098946"/>
                <a:ext cx="347120" cy="257022"/>
              </a:xfrm>
              <a:prstGeom prst="rect">
                <a:avLst/>
              </a:prstGeom>
              <a:noFill/>
            </p:spPr>
            <p:txBody>
              <a:bodyPr wrap="none" rtlCol="0" anchor="ctr" anchorCtr="0">
                <a:spAutoFit/>
              </a:bodyPr>
              <a:lstStyle/>
              <a:p>
                <a:pPr algn="r"/>
                <a:r>
                  <a:rPr lang="fr-FR" sz="1200" dirty="0" smtClean="0"/>
                  <a:t>60</a:t>
                </a:r>
                <a:endParaRPr lang="fr-FR" sz="1200" dirty="0"/>
              </a:p>
            </p:txBody>
          </p:sp>
          <p:sp>
            <p:nvSpPr>
              <p:cNvPr id="18" name="TextBox 17"/>
              <p:cNvSpPr txBox="1"/>
              <p:nvPr/>
            </p:nvSpPr>
            <p:spPr>
              <a:xfrm>
                <a:off x="2336353" y="3514686"/>
                <a:ext cx="347120" cy="257022"/>
              </a:xfrm>
              <a:prstGeom prst="rect">
                <a:avLst/>
              </a:prstGeom>
              <a:noFill/>
            </p:spPr>
            <p:txBody>
              <a:bodyPr wrap="none" rtlCol="0" anchor="ctr" anchorCtr="0">
                <a:spAutoFit/>
              </a:bodyPr>
              <a:lstStyle/>
              <a:p>
                <a:pPr algn="r"/>
                <a:r>
                  <a:rPr lang="fr-FR" sz="1200" dirty="0" smtClean="0"/>
                  <a:t>40</a:t>
                </a:r>
                <a:endParaRPr lang="fr-FR" sz="1200" dirty="0"/>
              </a:p>
            </p:txBody>
          </p:sp>
          <p:sp>
            <p:nvSpPr>
              <p:cNvPr id="19" name="TextBox 18"/>
              <p:cNvSpPr txBox="1"/>
              <p:nvPr/>
            </p:nvSpPr>
            <p:spPr>
              <a:xfrm>
                <a:off x="2336353" y="3930427"/>
                <a:ext cx="347120" cy="257022"/>
              </a:xfrm>
              <a:prstGeom prst="rect">
                <a:avLst/>
              </a:prstGeom>
              <a:noFill/>
            </p:spPr>
            <p:txBody>
              <a:bodyPr wrap="none" rtlCol="0" anchor="ctr" anchorCtr="0">
                <a:spAutoFit/>
              </a:bodyPr>
              <a:lstStyle/>
              <a:p>
                <a:pPr algn="r"/>
                <a:r>
                  <a:rPr lang="fr-FR" sz="1200" dirty="0" smtClean="0"/>
                  <a:t>20</a:t>
                </a:r>
                <a:endParaRPr lang="fr-FR" sz="1200" dirty="0"/>
              </a:p>
            </p:txBody>
          </p:sp>
          <p:sp>
            <p:nvSpPr>
              <p:cNvPr id="20" name="TextBox 19"/>
              <p:cNvSpPr txBox="1"/>
              <p:nvPr/>
            </p:nvSpPr>
            <p:spPr>
              <a:xfrm>
                <a:off x="2419523" y="4346167"/>
                <a:ext cx="263950" cy="257022"/>
              </a:xfrm>
              <a:prstGeom prst="rect">
                <a:avLst/>
              </a:prstGeom>
              <a:noFill/>
            </p:spPr>
            <p:txBody>
              <a:bodyPr wrap="none" rtlCol="0" anchor="ctr" anchorCtr="0">
                <a:spAutoFit/>
              </a:bodyPr>
              <a:lstStyle/>
              <a:p>
                <a:pPr algn="r"/>
                <a:r>
                  <a:rPr lang="fr-FR" sz="1200" dirty="0" smtClean="0"/>
                  <a:t>0</a:t>
                </a:r>
                <a:endParaRPr lang="fr-FR" sz="1200" dirty="0"/>
              </a:p>
            </p:txBody>
          </p:sp>
          <p:sp>
            <p:nvSpPr>
              <p:cNvPr id="21" name="TextBox 20"/>
              <p:cNvSpPr txBox="1"/>
              <p:nvPr/>
            </p:nvSpPr>
            <p:spPr>
              <a:xfrm>
                <a:off x="2493229" y="4522748"/>
                <a:ext cx="430291" cy="771066"/>
              </a:xfrm>
              <a:prstGeom prst="rect">
                <a:avLst/>
              </a:prstGeom>
              <a:noFill/>
            </p:spPr>
            <p:txBody>
              <a:bodyPr wrap="none" rtlCol="0" anchor="t" anchorCtr="0">
                <a:spAutoFit/>
              </a:bodyPr>
              <a:lstStyle/>
              <a:p>
                <a:pPr algn="ctr"/>
                <a:r>
                  <a:rPr lang="fr-FR" sz="1200" dirty="0" smtClean="0"/>
                  <a:t>0</a:t>
                </a:r>
              </a:p>
              <a:p>
                <a:pPr algn="ctr"/>
                <a:endParaRPr lang="fr-FR" sz="1200" dirty="0" smtClean="0"/>
              </a:p>
              <a:p>
                <a:pPr algn="ctr"/>
                <a:r>
                  <a:rPr lang="fr-FR" sz="1200" dirty="0" smtClean="0"/>
                  <a:t>224</a:t>
                </a:r>
              </a:p>
              <a:p>
                <a:pPr algn="ctr"/>
                <a:r>
                  <a:rPr lang="fr-FR" sz="1200" dirty="0" smtClean="0"/>
                  <a:t>223</a:t>
                </a:r>
                <a:endParaRPr lang="fr-FR" sz="1200" dirty="0"/>
              </a:p>
            </p:txBody>
          </p:sp>
          <p:sp>
            <p:nvSpPr>
              <p:cNvPr id="23" name="TextBox 22"/>
              <p:cNvSpPr txBox="1"/>
              <p:nvPr/>
            </p:nvSpPr>
            <p:spPr>
              <a:xfrm>
                <a:off x="3258671" y="4522748"/>
                <a:ext cx="430291" cy="771066"/>
              </a:xfrm>
              <a:prstGeom prst="rect">
                <a:avLst/>
              </a:prstGeom>
              <a:noFill/>
            </p:spPr>
            <p:txBody>
              <a:bodyPr wrap="none" rtlCol="0" anchor="t" anchorCtr="0">
                <a:spAutoFit/>
              </a:bodyPr>
              <a:lstStyle/>
              <a:p>
                <a:pPr algn="ctr"/>
                <a:r>
                  <a:rPr lang="fr-FR" sz="1200" dirty="0" smtClean="0"/>
                  <a:t>12</a:t>
                </a:r>
              </a:p>
              <a:p>
                <a:pPr algn="ctr"/>
                <a:endParaRPr lang="fr-FR" sz="1200" dirty="0" smtClean="0"/>
              </a:p>
              <a:p>
                <a:pPr algn="ctr"/>
                <a:r>
                  <a:rPr lang="fr-FR" sz="1200" dirty="0" smtClean="0"/>
                  <a:t>126</a:t>
                </a:r>
              </a:p>
              <a:p>
                <a:pPr algn="ctr"/>
                <a:r>
                  <a:rPr lang="fr-FR" sz="1200" dirty="0" smtClean="0"/>
                  <a:t>148</a:t>
                </a:r>
                <a:endParaRPr lang="fr-FR" sz="1200" dirty="0"/>
              </a:p>
            </p:txBody>
          </p:sp>
          <p:sp>
            <p:nvSpPr>
              <p:cNvPr id="24" name="TextBox 23"/>
              <p:cNvSpPr txBox="1"/>
              <p:nvPr/>
            </p:nvSpPr>
            <p:spPr>
              <a:xfrm>
                <a:off x="4027860" y="4522748"/>
                <a:ext cx="430292" cy="771066"/>
              </a:xfrm>
              <a:prstGeom prst="rect">
                <a:avLst/>
              </a:prstGeom>
              <a:noFill/>
            </p:spPr>
            <p:txBody>
              <a:bodyPr wrap="none" rtlCol="0" anchor="t" anchorCtr="0">
                <a:spAutoFit/>
              </a:bodyPr>
              <a:lstStyle/>
              <a:p>
                <a:pPr algn="ctr"/>
                <a:r>
                  <a:rPr lang="fr-FR" sz="1200" dirty="0" smtClean="0"/>
                  <a:t>24</a:t>
                </a:r>
              </a:p>
              <a:p>
                <a:pPr algn="ctr"/>
                <a:endParaRPr lang="fr-FR" sz="1200" dirty="0" smtClean="0"/>
              </a:p>
              <a:p>
                <a:pPr algn="ctr"/>
                <a:r>
                  <a:rPr lang="fr-FR" sz="1200" dirty="0" smtClean="0"/>
                  <a:t>92</a:t>
                </a:r>
              </a:p>
              <a:p>
                <a:pPr algn="ctr"/>
                <a:r>
                  <a:rPr lang="fr-FR" sz="1200" dirty="0" smtClean="0"/>
                  <a:t>108</a:t>
                </a:r>
                <a:endParaRPr lang="fr-FR" sz="1200" dirty="0"/>
              </a:p>
            </p:txBody>
          </p:sp>
          <p:sp>
            <p:nvSpPr>
              <p:cNvPr id="26" name="TextBox 25"/>
              <p:cNvSpPr txBox="1"/>
              <p:nvPr/>
            </p:nvSpPr>
            <p:spPr>
              <a:xfrm>
                <a:off x="4815957" y="4522748"/>
                <a:ext cx="360679" cy="771066"/>
              </a:xfrm>
              <a:prstGeom prst="rect">
                <a:avLst/>
              </a:prstGeom>
              <a:noFill/>
            </p:spPr>
            <p:txBody>
              <a:bodyPr wrap="none" rtlCol="0" anchor="t" anchorCtr="0">
                <a:spAutoFit/>
              </a:bodyPr>
              <a:lstStyle/>
              <a:p>
                <a:pPr algn="ctr"/>
                <a:r>
                  <a:rPr lang="fr-FR" sz="1200" dirty="0" smtClean="0"/>
                  <a:t>36</a:t>
                </a:r>
              </a:p>
              <a:p>
                <a:pPr algn="ctr"/>
                <a:endParaRPr lang="fr-FR" sz="1200" dirty="0" smtClean="0"/>
              </a:p>
              <a:p>
                <a:pPr algn="r"/>
                <a:r>
                  <a:rPr lang="fr-FR" sz="1200" dirty="0" smtClean="0"/>
                  <a:t>67</a:t>
                </a:r>
              </a:p>
              <a:p>
                <a:pPr algn="r"/>
                <a:r>
                  <a:rPr lang="fr-FR" sz="1200" dirty="0" smtClean="0"/>
                  <a:t>78</a:t>
                </a:r>
                <a:endParaRPr lang="fr-FR" sz="1200" dirty="0"/>
              </a:p>
            </p:txBody>
          </p:sp>
          <p:sp>
            <p:nvSpPr>
              <p:cNvPr id="28" name="TextBox 27"/>
              <p:cNvSpPr txBox="1"/>
              <p:nvPr/>
            </p:nvSpPr>
            <p:spPr>
              <a:xfrm>
                <a:off x="5576813" y="4522748"/>
                <a:ext cx="347120" cy="771066"/>
              </a:xfrm>
              <a:prstGeom prst="rect">
                <a:avLst/>
              </a:prstGeom>
              <a:noFill/>
            </p:spPr>
            <p:txBody>
              <a:bodyPr wrap="none" rtlCol="0" anchor="t" anchorCtr="0">
                <a:spAutoFit/>
              </a:bodyPr>
              <a:lstStyle/>
              <a:p>
                <a:pPr algn="ctr"/>
                <a:r>
                  <a:rPr lang="fr-FR" sz="1200" dirty="0" smtClean="0"/>
                  <a:t>48</a:t>
                </a:r>
              </a:p>
              <a:p>
                <a:pPr algn="ctr"/>
                <a:endParaRPr lang="fr-FR" sz="1200" dirty="0" smtClean="0"/>
              </a:p>
              <a:p>
                <a:pPr algn="ctr"/>
                <a:r>
                  <a:rPr lang="fr-FR" sz="1200" dirty="0" smtClean="0"/>
                  <a:t>52</a:t>
                </a:r>
              </a:p>
              <a:p>
                <a:pPr algn="ctr"/>
                <a:r>
                  <a:rPr lang="fr-FR" sz="1200" dirty="0" smtClean="0"/>
                  <a:t>62</a:t>
                </a:r>
                <a:endParaRPr lang="fr-FR" sz="1200" dirty="0"/>
              </a:p>
            </p:txBody>
          </p:sp>
          <p:sp>
            <p:nvSpPr>
              <p:cNvPr id="29" name="TextBox 28"/>
              <p:cNvSpPr txBox="1"/>
              <p:nvPr/>
            </p:nvSpPr>
            <p:spPr>
              <a:xfrm>
                <a:off x="6350840" y="4522748"/>
                <a:ext cx="347120" cy="771066"/>
              </a:xfrm>
              <a:prstGeom prst="rect">
                <a:avLst/>
              </a:prstGeom>
              <a:noFill/>
            </p:spPr>
            <p:txBody>
              <a:bodyPr wrap="none" rtlCol="0" anchor="t" anchorCtr="0">
                <a:spAutoFit/>
              </a:bodyPr>
              <a:lstStyle/>
              <a:p>
                <a:pPr algn="ctr"/>
                <a:r>
                  <a:rPr lang="fr-FR" sz="1200" dirty="0" smtClean="0"/>
                  <a:t>60</a:t>
                </a:r>
              </a:p>
              <a:p>
                <a:pPr algn="ctr"/>
                <a:endParaRPr lang="fr-FR" sz="1200" dirty="0" smtClean="0"/>
              </a:p>
              <a:p>
                <a:pPr algn="ctr"/>
                <a:r>
                  <a:rPr lang="fr-FR" sz="1200" dirty="0" smtClean="0"/>
                  <a:t>37</a:t>
                </a:r>
              </a:p>
              <a:p>
                <a:pPr algn="ctr"/>
                <a:r>
                  <a:rPr lang="fr-FR" sz="1200" dirty="0" smtClean="0"/>
                  <a:t>43</a:t>
                </a:r>
                <a:endParaRPr lang="fr-FR" sz="1200" dirty="0"/>
              </a:p>
            </p:txBody>
          </p:sp>
        </p:grpSp>
        <p:sp>
          <p:nvSpPr>
            <p:cNvPr id="4" name="TextBox 3"/>
            <p:cNvSpPr txBox="1"/>
            <p:nvPr/>
          </p:nvSpPr>
          <p:spPr>
            <a:xfrm>
              <a:off x="393822" y="4585035"/>
              <a:ext cx="1077538" cy="646331"/>
            </a:xfrm>
            <a:prstGeom prst="rect">
              <a:avLst/>
            </a:prstGeom>
            <a:noFill/>
          </p:spPr>
          <p:txBody>
            <a:bodyPr wrap="none" rtlCol="0">
              <a:spAutoFit/>
            </a:bodyPr>
            <a:lstStyle/>
            <a:p>
              <a:pPr algn="r"/>
              <a:r>
                <a:rPr lang="fr-FR" sz="1200" dirty="0" smtClean="0"/>
                <a:t>N</a:t>
              </a:r>
            </a:p>
            <a:p>
              <a:pPr algn="r"/>
              <a:r>
                <a:rPr lang="fr-FR" sz="1200" dirty="0" smtClean="0"/>
                <a:t>Observation</a:t>
              </a:r>
            </a:p>
            <a:p>
              <a:pPr algn="r"/>
              <a:r>
                <a:rPr lang="fr-FR" sz="1200" dirty="0" err="1" smtClean="0"/>
                <a:t>Capécitabine</a:t>
              </a:r>
              <a:endParaRPr lang="fr-FR" sz="1200" dirty="0"/>
            </a:p>
          </p:txBody>
        </p:sp>
        <p:sp>
          <p:nvSpPr>
            <p:cNvPr id="3" name="Freeform 2"/>
            <p:cNvSpPr>
              <a:spLocks/>
            </p:cNvSpPr>
            <p:nvPr/>
          </p:nvSpPr>
          <p:spPr bwMode="auto">
            <a:xfrm>
              <a:off x="1671449" y="2107012"/>
              <a:ext cx="3864106" cy="1404000"/>
            </a:xfrm>
            <a:custGeom>
              <a:avLst/>
              <a:gdLst>
                <a:gd name="T0" fmla="*/ 292 w 304"/>
                <a:gd name="T1" fmla="*/ 112 h 112"/>
                <a:gd name="T2" fmla="*/ 273 w 304"/>
                <a:gd name="T3" fmla="*/ 110 h 112"/>
                <a:gd name="T4" fmla="*/ 266 w 304"/>
                <a:gd name="T5" fmla="*/ 109 h 112"/>
                <a:gd name="T6" fmla="*/ 263 w 304"/>
                <a:gd name="T7" fmla="*/ 108 h 112"/>
                <a:gd name="T8" fmla="*/ 252 w 304"/>
                <a:gd name="T9" fmla="*/ 106 h 112"/>
                <a:gd name="T10" fmla="*/ 249 w 304"/>
                <a:gd name="T11" fmla="*/ 104 h 112"/>
                <a:gd name="T12" fmla="*/ 243 w 304"/>
                <a:gd name="T13" fmla="*/ 103 h 112"/>
                <a:gd name="T14" fmla="*/ 224 w 304"/>
                <a:gd name="T15" fmla="*/ 101 h 112"/>
                <a:gd name="T16" fmla="*/ 216 w 304"/>
                <a:gd name="T17" fmla="*/ 100 h 112"/>
                <a:gd name="T18" fmla="*/ 190 w 304"/>
                <a:gd name="T19" fmla="*/ 99 h 112"/>
                <a:gd name="T20" fmla="*/ 185 w 304"/>
                <a:gd name="T21" fmla="*/ 98 h 112"/>
                <a:gd name="T22" fmla="*/ 181 w 304"/>
                <a:gd name="T23" fmla="*/ 96 h 112"/>
                <a:gd name="T24" fmla="*/ 178 w 304"/>
                <a:gd name="T25" fmla="*/ 95 h 112"/>
                <a:gd name="T26" fmla="*/ 174 w 304"/>
                <a:gd name="T27" fmla="*/ 94 h 112"/>
                <a:gd name="T28" fmla="*/ 171 w 304"/>
                <a:gd name="T29" fmla="*/ 92 h 112"/>
                <a:gd name="T30" fmla="*/ 166 w 304"/>
                <a:gd name="T31" fmla="*/ 91 h 112"/>
                <a:gd name="T32" fmla="*/ 167 w 304"/>
                <a:gd name="T33" fmla="*/ 89 h 112"/>
                <a:gd name="T34" fmla="*/ 138 w 304"/>
                <a:gd name="T35" fmla="*/ 88 h 112"/>
                <a:gd name="T36" fmla="*/ 128 w 304"/>
                <a:gd name="T37" fmla="*/ 87 h 112"/>
                <a:gd name="T38" fmla="*/ 125 w 304"/>
                <a:gd name="T39" fmla="*/ 85 h 112"/>
                <a:gd name="T40" fmla="*/ 123 w 304"/>
                <a:gd name="T41" fmla="*/ 83 h 112"/>
                <a:gd name="T42" fmla="*/ 115 w 304"/>
                <a:gd name="T43" fmla="*/ 82 h 112"/>
                <a:gd name="T44" fmla="*/ 109 w 304"/>
                <a:gd name="T45" fmla="*/ 80 h 112"/>
                <a:gd name="T46" fmla="*/ 105 w 304"/>
                <a:gd name="T47" fmla="*/ 78 h 112"/>
                <a:gd name="T48" fmla="*/ 101 w 304"/>
                <a:gd name="T49" fmla="*/ 77 h 112"/>
                <a:gd name="T50" fmla="*/ 100 w 304"/>
                <a:gd name="T51" fmla="*/ 76 h 112"/>
                <a:gd name="T52" fmla="*/ 97 w 304"/>
                <a:gd name="T53" fmla="*/ 74 h 112"/>
                <a:gd name="T54" fmla="*/ 94 w 304"/>
                <a:gd name="T55" fmla="*/ 71 h 112"/>
                <a:gd name="T56" fmla="*/ 90 w 304"/>
                <a:gd name="T57" fmla="*/ 69 h 112"/>
                <a:gd name="T58" fmla="*/ 87 w 304"/>
                <a:gd name="T59" fmla="*/ 67 h 112"/>
                <a:gd name="T60" fmla="*/ 85 w 304"/>
                <a:gd name="T61" fmla="*/ 65 h 112"/>
                <a:gd name="T62" fmla="*/ 81 w 304"/>
                <a:gd name="T63" fmla="*/ 64 h 112"/>
                <a:gd name="T64" fmla="*/ 76 w 304"/>
                <a:gd name="T65" fmla="*/ 60 h 112"/>
                <a:gd name="T66" fmla="*/ 70 w 304"/>
                <a:gd name="T67" fmla="*/ 59 h 112"/>
                <a:gd name="T68" fmla="*/ 68 w 304"/>
                <a:gd name="T69" fmla="*/ 57 h 112"/>
                <a:gd name="T70" fmla="*/ 64 w 304"/>
                <a:gd name="T71" fmla="*/ 53 h 112"/>
                <a:gd name="T72" fmla="*/ 61 w 304"/>
                <a:gd name="T73" fmla="*/ 50 h 112"/>
                <a:gd name="T74" fmla="*/ 59 w 304"/>
                <a:gd name="T75" fmla="*/ 48 h 112"/>
                <a:gd name="T76" fmla="*/ 56 w 304"/>
                <a:gd name="T77" fmla="*/ 46 h 112"/>
                <a:gd name="T78" fmla="*/ 53 w 304"/>
                <a:gd name="T79" fmla="*/ 45 h 112"/>
                <a:gd name="T80" fmla="*/ 50 w 304"/>
                <a:gd name="T81" fmla="*/ 42 h 112"/>
                <a:gd name="T82" fmla="*/ 48 w 304"/>
                <a:gd name="T83" fmla="*/ 38 h 112"/>
                <a:gd name="T84" fmla="*/ 45 w 304"/>
                <a:gd name="T85" fmla="*/ 37 h 112"/>
                <a:gd name="T86" fmla="*/ 43 w 304"/>
                <a:gd name="T87" fmla="*/ 34 h 112"/>
                <a:gd name="T88" fmla="*/ 41 w 304"/>
                <a:gd name="T89" fmla="*/ 33 h 112"/>
                <a:gd name="T90" fmla="*/ 38 w 304"/>
                <a:gd name="T91" fmla="*/ 30 h 112"/>
                <a:gd name="T92" fmla="*/ 35 w 304"/>
                <a:gd name="T93" fmla="*/ 29 h 112"/>
                <a:gd name="T94" fmla="*/ 31 w 304"/>
                <a:gd name="T95" fmla="*/ 27 h 112"/>
                <a:gd name="T96" fmla="*/ 30 w 304"/>
                <a:gd name="T97" fmla="*/ 23 h 112"/>
                <a:gd name="T98" fmla="*/ 28 w 304"/>
                <a:gd name="T99" fmla="*/ 21 h 112"/>
                <a:gd name="T100" fmla="*/ 26 w 304"/>
                <a:gd name="T101" fmla="*/ 19 h 112"/>
                <a:gd name="T102" fmla="*/ 24 w 304"/>
                <a:gd name="T103" fmla="*/ 15 h 112"/>
                <a:gd name="T104" fmla="*/ 22 w 304"/>
                <a:gd name="T105" fmla="*/ 11 h 112"/>
                <a:gd name="T106" fmla="*/ 21 w 304"/>
                <a:gd name="T107" fmla="*/ 9 h 112"/>
                <a:gd name="T108" fmla="*/ 18 w 304"/>
                <a:gd name="T109" fmla="*/ 7 h 112"/>
                <a:gd name="T110" fmla="*/ 15 w 304"/>
                <a:gd name="T111" fmla="*/ 5 h 112"/>
                <a:gd name="T112" fmla="*/ 12 w 304"/>
                <a:gd name="T113" fmla="*/ 3 h 112"/>
                <a:gd name="T114" fmla="*/ 8 w 304"/>
                <a:gd name="T115" fmla="*/ 1 h 112"/>
                <a:gd name="T116" fmla="*/ 0 w 304"/>
                <a:gd name="T1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112">
                  <a:moveTo>
                    <a:pt x="304" y="112"/>
                  </a:moveTo>
                  <a:lnTo>
                    <a:pt x="292" y="112"/>
                  </a:lnTo>
                  <a:lnTo>
                    <a:pt x="292" y="110"/>
                  </a:lnTo>
                  <a:lnTo>
                    <a:pt x="273" y="110"/>
                  </a:lnTo>
                  <a:lnTo>
                    <a:pt x="273" y="109"/>
                  </a:lnTo>
                  <a:lnTo>
                    <a:pt x="266" y="109"/>
                  </a:lnTo>
                  <a:lnTo>
                    <a:pt x="266" y="108"/>
                  </a:lnTo>
                  <a:lnTo>
                    <a:pt x="263" y="108"/>
                  </a:lnTo>
                  <a:lnTo>
                    <a:pt x="263" y="106"/>
                  </a:lnTo>
                  <a:lnTo>
                    <a:pt x="252" y="106"/>
                  </a:lnTo>
                  <a:lnTo>
                    <a:pt x="252" y="104"/>
                  </a:lnTo>
                  <a:lnTo>
                    <a:pt x="249" y="104"/>
                  </a:lnTo>
                  <a:lnTo>
                    <a:pt x="249" y="103"/>
                  </a:lnTo>
                  <a:lnTo>
                    <a:pt x="243" y="103"/>
                  </a:lnTo>
                  <a:lnTo>
                    <a:pt x="243" y="101"/>
                  </a:lnTo>
                  <a:lnTo>
                    <a:pt x="224" y="101"/>
                  </a:lnTo>
                  <a:lnTo>
                    <a:pt x="224" y="100"/>
                  </a:lnTo>
                  <a:lnTo>
                    <a:pt x="216" y="100"/>
                  </a:lnTo>
                  <a:lnTo>
                    <a:pt x="216" y="99"/>
                  </a:lnTo>
                  <a:lnTo>
                    <a:pt x="190" y="99"/>
                  </a:lnTo>
                  <a:lnTo>
                    <a:pt x="190" y="98"/>
                  </a:lnTo>
                  <a:lnTo>
                    <a:pt x="185" y="98"/>
                  </a:lnTo>
                  <a:lnTo>
                    <a:pt x="185" y="96"/>
                  </a:lnTo>
                  <a:lnTo>
                    <a:pt x="181" y="96"/>
                  </a:lnTo>
                  <a:lnTo>
                    <a:pt x="181" y="95"/>
                  </a:lnTo>
                  <a:lnTo>
                    <a:pt x="178" y="95"/>
                  </a:lnTo>
                  <a:lnTo>
                    <a:pt x="178" y="94"/>
                  </a:lnTo>
                  <a:lnTo>
                    <a:pt x="174" y="94"/>
                  </a:lnTo>
                  <a:lnTo>
                    <a:pt x="174" y="92"/>
                  </a:lnTo>
                  <a:lnTo>
                    <a:pt x="171" y="92"/>
                  </a:lnTo>
                  <a:lnTo>
                    <a:pt x="171" y="91"/>
                  </a:lnTo>
                  <a:lnTo>
                    <a:pt x="166" y="91"/>
                  </a:lnTo>
                  <a:lnTo>
                    <a:pt x="167" y="91"/>
                  </a:lnTo>
                  <a:lnTo>
                    <a:pt x="167" y="89"/>
                  </a:lnTo>
                  <a:lnTo>
                    <a:pt x="138" y="89"/>
                  </a:lnTo>
                  <a:lnTo>
                    <a:pt x="138" y="88"/>
                  </a:lnTo>
                  <a:lnTo>
                    <a:pt x="128" y="88"/>
                  </a:lnTo>
                  <a:lnTo>
                    <a:pt x="128" y="87"/>
                  </a:lnTo>
                  <a:lnTo>
                    <a:pt x="125" y="87"/>
                  </a:lnTo>
                  <a:lnTo>
                    <a:pt x="125" y="85"/>
                  </a:lnTo>
                  <a:lnTo>
                    <a:pt x="123" y="85"/>
                  </a:lnTo>
                  <a:lnTo>
                    <a:pt x="123" y="83"/>
                  </a:lnTo>
                  <a:lnTo>
                    <a:pt x="115" y="83"/>
                  </a:lnTo>
                  <a:lnTo>
                    <a:pt x="115" y="82"/>
                  </a:lnTo>
                  <a:lnTo>
                    <a:pt x="109" y="82"/>
                  </a:lnTo>
                  <a:lnTo>
                    <a:pt x="109" y="80"/>
                  </a:lnTo>
                  <a:lnTo>
                    <a:pt x="105" y="80"/>
                  </a:lnTo>
                  <a:lnTo>
                    <a:pt x="105" y="78"/>
                  </a:lnTo>
                  <a:lnTo>
                    <a:pt x="101" y="78"/>
                  </a:lnTo>
                  <a:lnTo>
                    <a:pt x="101" y="77"/>
                  </a:lnTo>
                  <a:lnTo>
                    <a:pt x="100" y="77"/>
                  </a:lnTo>
                  <a:lnTo>
                    <a:pt x="100" y="76"/>
                  </a:lnTo>
                  <a:lnTo>
                    <a:pt x="97" y="76"/>
                  </a:lnTo>
                  <a:lnTo>
                    <a:pt x="97" y="74"/>
                  </a:lnTo>
                  <a:lnTo>
                    <a:pt x="94" y="74"/>
                  </a:lnTo>
                  <a:lnTo>
                    <a:pt x="94" y="71"/>
                  </a:lnTo>
                  <a:lnTo>
                    <a:pt x="90" y="71"/>
                  </a:lnTo>
                  <a:lnTo>
                    <a:pt x="90" y="69"/>
                  </a:lnTo>
                  <a:lnTo>
                    <a:pt x="87" y="69"/>
                  </a:lnTo>
                  <a:lnTo>
                    <a:pt x="87" y="67"/>
                  </a:lnTo>
                  <a:lnTo>
                    <a:pt x="85" y="67"/>
                  </a:lnTo>
                  <a:lnTo>
                    <a:pt x="85" y="65"/>
                  </a:lnTo>
                  <a:lnTo>
                    <a:pt x="81" y="65"/>
                  </a:lnTo>
                  <a:lnTo>
                    <a:pt x="81" y="64"/>
                  </a:lnTo>
                  <a:lnTo>
                    <a:pt x="76" y="64"/>
                  </a:lnTo>
                  <a:lnTo>
                    <a:pt x="76" y="60"/>
                  </a:lnTo>
                  <a:lnTo>
                    <a:pt x="70" y="60"/>
                  </a:lnTo>
                  <a:lnTo>
                    <a:pt x="70" y="59"/>
                  </a:lnTo>
                  <a:lnTo>
                    <a:pt x="68" y="59"/>
                  </a:lnTo>
                  <a:lnTo>
                    <a:pt x="68" y="57"/>
                  </a:lnTo>
                  <a:lnTo>
                    <a:pt x="64" y="57"/>
                  </a:lnTo>
                  <a:lnTo>
                    <a:pt x="64" y="53"/>
                  </a:lnTo>
                  <a:lnTo>
                    <a:pt x="61" y="53"/>
                  </a:lnTo>
                  <a:lnTo>
                    <a:pt x="61" y="50"/>
                  </a:lnTo>
                  <a:lnTo>
                    <a:pt x="59" y="50"/>
                  </a:lnTo>
                  <a:lnTo>
                    <a:pt x="59" y="48"/>
                  </a:lnTo>
                  <a:lnTo>
                    <a:pt x="56" y="48"/>
                  </a:lnTo>
                  <a:lnTo>
                    <a:pt x="56" y="46"/>
                  </a:lnTo>
                  <a:lnTo>
                    <a:pt x="53" y="46"/>
                  </a:lnTo>
                  <a:lnTo>
                    <a:pt x="53" y="45"/>
                  </a:lnTo>
                  <a:lnTo>
                    <a:pt x="50" y="45"/>
                  </a:lnTo>
                  <a:lnTo>
                    <a:pt x="50" y="42"/>
                  </a:lnTo>
                  <a:lnTo>
                    <a:pt x="48" y="42"/>
                  </a:lnTo>
                  <a:lnTo>
                    <a:pt x="48" y="38"/>
                  </a:lnTo>
                  <a:lnTo>
                    <a:pt x="45" y="38"/>
                  </a:lnTo>
                  <a:lnTo>
                    <a:pt x="45" y="37"/>
                  </a:lnTo>
                  <a:lnTo>
                    <a:pt x="43" y="37"/>
                  </a:lnTo>
                  <a:lnTo>
                    <a:pt x="43" y="34"/>
                  </a:lnTo>
                  <a:lnTo>
                    <a:pt x="41" y="34"/>
                  </a:lnTo>
                  <a:lnTo>
                    <a:pt x="41" y="33"/>
                  </a:lnTo>
                  <a:lnTo>
                    <a:pt x="38" y="33"/>
                  </a:lnTo>
                  <a:lnTo>
                    <a:pt x="38" y="30"/>
                  </a:lnTo>
                  <a:lnTo>
                    <a:pt x="35" y="30"/>
                  </a:lnTo>
                  <a:lnTo>
                    <a:pt x="35" y="29"/>
                  </a:lnTo>
                  <a:lnTo>
                    <a:pt x="31" y="29"/>
                  </a:lnTo>
                  <a:lnTo>
                    <a:pt x="31" y="27"/>
                  </a:lnTo>
                  <a:lnTo>
                    <a:pt x="30" y="27"/>
                  </a:lnTo>
                  <a:lnTo>
                    <a:pt x="30" y="23"/>
                  </a:lnTo>
                  <a:lnTo>
                    <a:pt x="30" y="21"/>
                  </a:lnTo>
                  <a:lnTo>
                    <a:pt x="28" y="21"/>
                  </a:lnTo>
                  <a:lnTo>
                    <a:pt x="28" y="19"/>
                  </a:lnTo>
                  <a:lnTo>
                    <a:pt x="26" y="19"/>
                  </a:lnTo>
                  <a:lnTo>
                    <a:pt x="26" y="15"/>
                  </a:lnTo>
                  <a:lnTo>
                    <a:pt x="24" y="15"/>
                  </a:lnTo>
                  <a:lnTo>
                    <a:pt x="24" y="11"/>
                  </a:lnTo>
                  <a:lnTo>
                    <a:pt x="22" y="11"/>
                  </a:lnTo>
                  <a:lnTo>
                    <a:pt x="22" y="9"/>
                  </a:lnTo>
                  <a:lnTo>
                    <a:pt x="21" y="9"/>
                  </a:lnTo>
                  <a:lnTo>
                    <a:pt x="21" y="7"/>
                  </a:lnTo>
                  <a:lnTo>
                    <a:pt x="18" y="7"/>
                  </a:lnTo>
                  <a:lnTo>
                    <a:pt x="18" y="5"/>
                  </a:lnTo>
                  <a:lnTo>
                    <a:pt x="15" y="5"/>
                  </a:lnTo>
                  <a:lnTo>
                    <a:pt x="15" y="3"/>
                  </a:lnTo>
                  <a:lnTo>
                    <a:pt x="12" y="3"/>
                  </a:lnTo>
                  <a:lnTo>
                    <a:pt x="12" y="1"/>
                  </a:lnTo>
                  <a:lnTo>
                    <a:pt x="8" y="1"/>
                  </a:lnTo>
                  <a:lnTo>
                    <a:pt x="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2" name="Freeform 3"/>
            <p:cNvSpPr>
              <a:spLocks/>
            </p:cNvSpPr>
            <p:nvPr/>
          </p:nvSpPr>
          <p:spPr bwMode="auto">
            <a:xfrm>
              <a:off x="1671449" y="2107012"/>
              <a:ext cx="3864106" cy="1460128"/>
            </a:xfrm>
            <a:custGeom>
              <a:avLst/>
              <a:gdLst>
                <a:gd name="T0" fmla="*/ 265 w 305"/>
                <a:gd name="T1" fmla="*/ 116 h 116"/>
                <a:gd name="T2" fmla="*/ 251 w 305"/>
                <a:gd name="T3" fmla="*/ 114 h 116"/>
                <a:gd name="T4" fmla="*/ 211 w 305"/>
                <a:gd name="T5" fmla="*/ 112 h 116"/>
                <a:gd name="T6" fmla="*/ 203 w 305"/>
                <a:gd name="T7" fmla="*/ 111 h 116"/>
                <a:gd name="T8" fmla="*/ 196 w 305"/>
                <a:gd name="T9" fmla="*/ 110 h 116"/>
                <a:gd name="T10" fmla="*/ 187 w 305"/>
                <a:gd name="T11" fmla="*/ 108 h 116"/>
                <a:gd name="T12" fmla="*/ 175 w 305"/>
                <a:gd name="T13" fmla="*/ 107 h 116"/>
                <a:gd name="T14" fmla="*/ 165 w 305"/>
                <a:gd name="T15" fmla="*/ 106 h 116"/>
                <a:gd name="T16" fmla="*/ 161 w 305"/>
                <a:gd name="T17" fmla="*/ 104 h 116"/>
                <a:gd name="T18" fmla="*/ 151 w 305"/>
                <a:gd name="T19" fmla="*/ 103 h 116"/>
                <a:gd name="T20" fmla="*/ 150 w 305"/>
                <a:gd name="T21" fmla="*/ 100 h 116"/>
                <a:gd name="T22" fmla="*/ 146 w 305"/>
                <a:gd name="T23" fmla="*/ 98 h 116"/>
                <a:gd name="T24" fmla="*/ 133 w 305"/>
                <a:gd name="T25" fmla="*/ 97 h 116"/>
                <a:gd name="T26" fmla="*/ 120 w 305"/>
                <a:gd name="T27" fmla="*/ 96 h 116"/>
                <a:gd name="T28" fmla="*/ 117 w 305"/>
                <a:gd name="T29" fmla="*/ 94 h 116"/>
                <a:gd name="T30" fmla="*/ 110 w 305"/>
                <a:gd name="T31" fmla="*/ 93 h 116"/>
                <a:gd name="T32" fmla="*/ 103 w 305"/>
                <a:gd name="T33" fmla="*/ 92 h 116"/>
                <a:gd name="T34" fmla="*/ 94 w 305"/>
                <a:gd name="T35" fmla="*/ 90 h 116"/>
                <a:gd name="T36" fmla="*/ 92 w 305"/>
                <a:gd name="T37" fmla="*/ 89 h 116"/>
                <a:gd name="T38" fmla="*/ 90 w 305"/>
                <a:gd name="T39" fmla="*/ 88 h 116"/>
                <a:gd name="T40" fmla="*/ 88 w 305"/>
                <a:gd name="T41" fmla="*/ 85 h 116"/>
                <a:gd name="T42" fmla="*/ 85 w 305"/>
                <a:gd name="T43" fmla="*/ 83 h 116"/>
                <a:gd name="T44" fmla="*/ 80 w 305"/>
                <a:gd name="T45" fmla="*/ 79 h 116"/>
                <a:gd name="T46" fmla="*/ 75 w 305"/>
                <a:gd name="T47" fmla="*/ 78 h 116"/>
                <a:gd name="T48" fmla="*/ 67 w 305"/>
                <a:gd name="T49" fmla="*/ 76 h 116"/>
                <a:gd name="T50" fmla="*/ 64 w 305"/>
                <a:gd name="T51" fmla="*/ 75 h 116"/>
                <a:gd name="T52" fmla="*/ 60 w 305"/>
                <a:gd name="T53" fmla="*/ 73 h 116"/>
                <a:gd name="T54" fmla="*/ 58 w 305"/>
                <a:gd name="T55" fmla="*/ 71 h 116"/>
                <a:gd name="T56" fmla="*/ 56 w 305"/>
                <a:gd name="T57" fmla="*/ 69 h 116"/>
                <a:gd name="T58" fmla="*/ 54 w 305"/>
                <a:gd name="T59" fmla="*/ 67 h 116"/>
                <a:gd name="T60" fmla="*/ 52 w 305"/>
                <a:gd name="T61" fmla="*/ 65 h 116"/>
                <a:gd name="T62" fmla="*/ 49 w 305"/>
                <a:gd name="T63" fmla="*/ 64 h 116"/>
                <a:gd name="T64" fmla="*/ 48 w 305"/>
                <a:gd name="T65" fmla="*/ 61 h 116"/>
                <a:gd name="T66" fmla="*/ 44 w 305"/>
                <a:gd name="T67" fmla="*/ 58 h 116"/>
                <a:gd name="T68" fmla="*/ 42 w 305"/>
                <a:gd name="T69" fmla="*/ 55 h 116"/>
                <a:gd name="T70" fmla="*/ 40 w 305"/>
                <a:gd name="T71" fmla="*/ 52 h 116"/>
                <a:gd name="T72" fmla="*/ 36 w 305"/>
                <a:gd name="T73" fmla="*/ 49 h 116"/>
                <a:gd name="T74" fmla="*/ 33 w 305"/>
                <a:gd name="T75" fmla="*/ 48 h 116"/>
                <a:gd name="T76" fmla="*/ 31 w 305"/>
                <a:gd name="T77" fmla="*/ 44 h 116"/>
                <a:gd name="T78" fmla="*/ 29 w 305"/>
                <a:gd name="T79" fmla="*/ 39 h 116"/>
                <a:gd name="T80" fmla="*/ 27 w 305"/>
                <a:gd name="T81" fmla="*/ 34 h 116"/>
                <a:gd name="T82" fmla="*/ 25 w 305"/>
                <a:gd name="T83" fmla="*/ 27 h 116"/>
                <a:gd name="T84" fmla="*/ 21 w 305"/>
                <a:gd name="T85" fmla="*/ 24 h 116"/>
                <a:gd name="T86" fmla="*/ 19 w 305"/>
                <a:gd name="T87" fmla="*/ 20 h 116"/>
                <a:gd name="T88" fmla="*/ 16 w 305"/>
                <a:gd name="T89" fmla="*/ 17 h 116"/>
                <a:gd name="T90" fmla="*/ 14 w 305"/>
                <a:gd name="T91" fmla="*/ 12 h 116"/>
                <a:gd name="T92" fmla="*/ 12 w 305"/>
                <a:gd name="T93" fmla="*/ 9 h 116"/>
                <a:gd name="T94" fmla="*/ 10 w 305"/>
                <a:gd name="T95" fmla="*/ 6 h 116"/>
                <a:gd name="T96" fmla="*/ 8 w 305"/>
                <a:gd name="T97" fmla="*/ 3 h 116"/>
                <a:gd name="T98" fmla="*/ 6 w 305"/>
                <a:gd name="T99" fmla="*/ 1 h 116"/>
                <a:gd name="T100" fmla="*/ 5 w 305"/>
                <a:gd name="T10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5" h="116">
                  <a:moveTo>
                    <a:pt x="305" y="116"/>
                  </a:moveTo>
                  <a:lnTo>
                    <a:pt x="265" y="116"/>
                  </a:lnTo>
                  <a:lnTo>
                    <a:pt x="265" y="114"/>
                  </a:lnTo>
                  <a:lnTo>
                    <a:pt x="251" y="114"/>
                  </a:lnTo>
                  <a:lnTo>
                    <a:pt x="251" y="112"/>
                  </a:lnTo>
                  <a:lnTo>
                    <a:pt x="211" y="112"/>
                  </a:lnTo>
                  <a:lnTo>
                    <a:pt x="211" y="111"/>
                  </a:lnTo>
                  <a:lnTo>
                    <a:pt x="203" y="111"/>
                  </a:lnTo>
                  <a:lnTo>
                    <a:pt x="203" y="110"/>
                  </a:lnTo>
                  <a:lnTo>
                    <a:pt x="196" y="110"/>
                  </a:lnTo>
                  <a:lnTo>
                    <a:pt x="196" y="108"/>
                  </a:lnTo>
                  <a:lnTo>
                    <a:pt x="187" y="108"/>
                  </a:lnTo>
                  <a:lnTo>
                    <a:pt x="187" y="107"/>
                  </a:lnTo>
                  <a:lnTo>
                    <a:pt x="175" y="107"/>
                  </a:lnTo>
                  <a:lnTo>
                    <a:pt x="175" y="106"/>
                  </a:lnTo>
                  <a:lnTo>
                    <a:pt x="165" y="106"/>
                  </a:lnTo>
                  <a:lnTo>
                    <a:pt x="165" y="104"/>
                  </a:lnTo>
                  <a:lnTo>
                    <a:pt x="161" y="104"/>
                  </a:lnTo>
                  <a:lnTo>
                    <a:pt x="161" y="103"/>
                  </a:lnTo>
                  <a:lnTo>
                    <a:pt x="151" y="103"/>
                  </a:lnTo>
                  <a:lnTo>
                    <a:pt x="151" y="100"/>
                  </a:lnTo>
                  <a:lnTo>
                    <a:pt x="150" y="100"/>
                  </a:lnTo>
                  <a:lnTo>
                    <a:pt x="150" y="98"/>
                  </a:lnTo>
                  <a:lnTo>
                    <a:pt x="146" y="98"/>
                  </a:lnTo>
                  <a:lnTo>
                    <a:pt x="146" y="97"/>
                  </a:lnTo>
                  <a:lnTo>
                    <a:pt x="133" y="97"/>
                  </a:lnTo>
                  <a:lnTo>
                    <a:pt x="133" y="96"/>
                  </a:lnTo>
                  <a:lnTo>
                    <a:pt x="120" y="96"/>
                  </a:lnTo>
                  <a:lnTo>
                    <a:pt x="120" y="94"/>
                  </a:lnTo>
                  <a:lnTo>
                    <a:pt x="117" y="94"/>
                  </a:lnTo>
                  <a:lnTo>
                    <a:pt x="117" y="93"/>
                  </a:lnTo>
                  <a:lnTo>
                    <a:pt x="110" y="93"/>
                  </a:lnTo>
                  <a:lnTo>
                    <a:pt x="110" y="92"/>
                  </a:lnTo>
                  <a:lnTo>
                    <a:pt x="103" y="92"/>
                  </a:lnTo>
                  <a:lnTo>
                    <a:pt x="103" y="90"/>
                  </a:lnTo>
                  <a:lnTo>
                    <a:pt x="94" y="90"/>
                  </a:lnTo>
                  <a:lnTo>
                    <a:pt x="94" y="89"/>
                  </a:lnTo>
                  <a:lnTo>
                    <a:pt x="92" y="89"/>
                  </a:lnTo>
                  <a:lnTo>
                    <a:pt x="92" y="88"/>
                  </a:lnTo>
                  <a:lnTo>
                    <a:pt x="90" y="88"/>
                  </a:lnTo>
                  <a:lnTo>
                    <a:pt x="90" y="85"/>
                  </a:lnTo>
                  <a:lnTo>
                    <a:pt x="88" y="85"/>
                  </a:lnTo>
                  <a:lnTo>
                    <a:pt x="88" y="83"/>
                  </a:lnTo>
                  <a:lnTo>
                    <a:pt x="85" y="83"/>
                  </a:lnTo>
                  <a:lnTo>
                    <a:pt x="85" y="79"/>
                  </a:lnTo>
                  <a:lnTo>
                    <a:pt x="80" y="79"/>
                  </a:lnTo>
                  <a:lnTo>
                    <a:pt x="80" y="78"/>
                  </a:lnTo>
                  <a:lnTo>
                    <a:pt x="75" y="78"/>
                  </a:lnTo>
                  <a:lnTo>
                    <a:pt x="75" y="76"/>
                  </a:lnTo>
                  <a:lnTo>
                    <a:pt x="67" y="76"/>
                  </a:lnTo>
                  <a:lnTo>
                    <a:pt x="67" y="75"/>
                  </a:lnTo>
                  <a:lnTo>
                    <a:pt x="64" y="75"/>
                  </a:lnTo>
                  <a:lnTo>
                    <a:pt x="64" y="73"/>
                  </a:lnTo>
                  <a:lnTo>
                    <a:pt x="60" y="73"/>
                  </a:lnTo>
                  <a:lnTo>
                    <a:pt x="60" y="71"/>
                  </a:lnTo>
                  <a:lnTo>
                    <a:pt x="58" y="71"/>
                  </a:lnTo>
                  <a:lnTo>
                    <a:pt x="58" y="69"/>
                  </a:lnTo>
                  <a:lnTo>
                    <a:pt x="56" y="69"/>
                  </a:lnTo>
                  <a:lnTo>
                    <a:pt x="56" y="67"/>
                  </a:lnTo>
                  <a:lnTo>
                    <a:pt x="54" y="67"/>
                  </a:lnTo>
                  <a:lnTo>
                    <a:pt x="54" y="65"/>
                  </a:lnTo>
                  <a:lnTo>
                    <a:pt x="52" y="65"/>
                  </a:lnTo>
                  <a:lnTo>
                    <a:pt x="52" y="64"/>
                  </a:lnTo>
                  <a:lnTo>
                    <a:pt x="49" y="64"/>
                  </a:lnTo>
                  <a:lnTo>
                    <a:pt x="49" y="61"/>
                  </a:lnTo>
                  <a:lnTo>
                    <a:pt x="48" y="61"/>
                  </a:lnTo>
                  <a:lnTo>
                    <a:pt x="48" y="58"/>
                  </a:lnTo>
                  <a:lnTo>
                    <a:pt x="44" y="58"/>
                  </a:lnTo>
                  <a:lnTo>
                    <a:pt x="44" y="55"/>
                  </a:lnTo>
                  <a:lnTo>
                    <a:pt x="42" y="55"/>
                  </a:lnTo>
                  <a:lnTo>
                    <a:pt x="42" y="52"/>
                  </a:lnTo>
                  <a:lnTo>
                    <a:pt x="40" y="52"/>
                  </a:lnTo>
                  <a:lnTo>
                    <a:pt x="40" y="49"/>
                  </a:lnTo>
                  <a:lnTo>
                    <a:pt x="36" y="49"/>
                  </a:lnTo>
                  <a:lnTo>
                    <a:pt x="36" y="48"/>
                  </a:lnTo>
                  <a:lnTo>
                    <a:pt x="33" y="48"/>
                  </a:lnTo>
                  <a:lnTo>
                    <a:pt x="33" y="44"/>
                  </a:lnTo>
                  <a:lnTo>
                    <a:pt x="31" y="44"/>
                  </a:lnTo>
                  <a:lnTo>
                    <a:pt x="31" y="39"/>
                  </a:lnTo>
                  <a:lnTo>
                    <a:pt x="29" y="39"/>
                  </a:lnTo>
                  <a:lnTo>
                    <a:pt x="29" y="34"/>
                  </a:lnTo>
                  <a:lnTo>
                    <a:pt x="27" y="34"/>
                  </a:lnTo>
                  <a:lnTo>
                    <a:pt x="27" y="27"/>
                  </a:lnTo>
                  <a:lnTo>
                    <a:pt x="25" y="27"/>
                  </a:lnTo>
                  <a:lnTo>
                    <a:pt x="25" y="24"/>
                  </a:lnTo>
                  <a:lnTo>
                    <a:pt x="21" y="24"/>
                  </a:lnTo>
                  <a:lnTo>
                    <a:pt x="21" y="20"/>
                  </a:lnTo>
                  <a:lnTo>
                    <a:pt x="19" y="20"/>
                  </a:lnTo>
                  <a:lnTo>
                    <a:pt x="19" y="17"/>
                  </a:lnTo>
                  <a:lnTo>
                    <a:pt x="16" y="17"/>
                  </a:lnTo>
                  <a:lnTo>
                    <a:pt x="16" y="12"/>
                  </a:lnTo>
                  <a:lnTo>
                    <a:pt x="14" y="12"/>
                  </a:lnTo>
                  <a:lnTo>
                    <a:pt x="14" y="9"/>
                  </a:lnTo>
                  <a:lnTo>
                    <a:pt x="12" y="9"/>
                  </a:lnTo>
                  <a:lnTo>
                    <a:pt x="12" y="6"/>
                  </a:lnTo>
                  <a:lnTo>
                    <a:pt x="10" y="6"/>
                  </a:lnTo>
                  <a:lnTo>
                    <a:pt x="8" y="6"/>
                  </a:lnTo>
                  <a:lnTo>
                    <a:pt x="8" y="3"/>
                  </a:lnTo>
                  <a:lnTo>
                    <a:pt x="6" y="3"/>
                  </a:lnTo>
                  <a:lnTo>
                    <a:pt x="6" y="1"/>
                  </a:lnTo>
                  <a:lnTo>
                    <a:pt x="5" y="1"/>
                  </a:lnTo>
                  <a:lnTo>
                    <a:pt x="5"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sp>
        <p:nvSpPr>
          <p:cNvPr id="46" name="TextBox 45"/>
          <p:cNvSpPr txBox="1"/>
          <p:nvPr/>
        </p:nvSpPr>
        <p:spPr>
          <a:xfrm>
            <a:off x="2286000" y="1524000"/>
            <a:ext cx="4661296" cy="338554"/>
          </a:xfrm>
          <a:prstGeom prst="rect">
            <a:avLst/>
          </a:prstGeom>
          <a:noFill/>
        </p:spPr>
        <p:txBody>
          <a:bodyPr wrap="square" rtlCol="0">
            <a:spAutoFit/>
          </a:bodyPr>
          <a:lstStyle/>
          <a:p>
            <a:pPr algn="ctr"/>
            <a:r>
              <a:rPr lang="fr-FR" sz="1600" b="1" dirty="0" smtClean="0"/>
              <a:t>Survie sans récidive (population ITT)</a:t>
            </a:r>
            <a:endParaRPr lang="fr-FR" sz="1600" b="1" dirty="0"/>
          </a:p>
        </p:txBody>
      </p:sp>
      <p:sp>
        <p:nvSpPr>
          <p:cNvPr id="47" name="Content Placeholder 2"/>
          <p:cNvSpPr>
            <a:spLocks noGrp="1"/>
          </p:cNvSpPr>
          <p:nvPr>
            <p:ph idx="1"/>
          </p:nvPr>
        </p:nvSpPr>
        <p:spPr>
          <a:xfrm>
            <a:off x="365124" y="1254035"/>
            <a:ext cx="8413751" cy="498565"/>
          </a:xfrm>
        </p:spPr>
        <p:txBody>
          <a:bodyPr/>
          <a:lstStyle/>
          <a:p>
            <a:pPr marL="0" indent="0">
              <a:buNone/>
            </a:pPr>
            <a:r>
              <a:rPr lang="fr-FR" b="1" dirty="0" smtClean="0"/>
              <a:t>Résultats </a:t>
            </a:r>
            <a:endParaRPr lang="fr-FR" b="1" dirty="0"/>
          </a:p>
        </p:txBody>
      </p:sp>
    </p:spTree>
    <p:custDataLst>
      <p:tags r:id="rId1"/>
    </p:custDataLst>
    <p:extLst>
      <p:ext uri="{BB962C8B-B14F-4D97-AF65-F5344CB8AC3E}">
        <p14:creationId xmlns:p14="http://schemas.microsoft.com/office/powerpoint/2010/main" val="2031436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4006</a:t>
            </a:r>
            <a:r>
              <a:rPr lang="en-GB" dirty="0" smtClean="0"/>
              <a:t>: </a:t>
            </a:r>
            <a:r>
              <a:rPr lang="fr-FR" dirty="0" err="1"/>
              <a:t>Capécitabine</a:t>
            </a:r>
            <a:r>
              <a:rPr lang="fr-FR" dirty="0"/>
              <a:t> en adjuvant dans les cancers des voies biliaires: l’étude randomisée BILCAP – </a:t>
            </a:r>
            <a:r>
              <a:rPr lang="fr-FR" dirty="0" err="1"/>
              <a:t>Primrose</a:t>
            </a:r>
            <a:r>
              <a:rPr lang="fr-FR" dirty="0"/>
              <a:t> JN, et al</a:t>
            </a:r>
            <a:endParaRPr lang="en-GB" sz="1800" dirty="0"/>
          </a:p>
        </p:txBody>
      </p:sp>
      <p:sp>
        <p:nvSpPr>
          <p:cNvPr id="15" name="Text Placeholder 14"/>
          <p:cNvSpPr>
            <a:spLocks noGrp="1"/>
          </p:cNvSpPr>
          <p:nvPr>
            <p:ph type="body" sz="quarter" idx="11"/>
          </p:nvPr>
        </p:nvSpPr>
        <p:spPr/>
        <p:txBody>
          <a:bodyPr/>
          <a:lstStyle/>
          <a:p>
            <a:r>
              <a:rPr lang="en-GB" dirty="0" smtClean="0"/>
              <a:t>Primrose JN,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4006</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2658061241"/>
              </p:ext>
            </p:extLst>
          </p:nvPr>
        </p:nvGraphicFramePr>
        <p:xfrm>
          <a:off x="369888" y="1700680"/>
          <a:ext cx="8408989" cy="4218806"/>
        </p:xfrm>
        <a:graphic>
          <a:graphicData uri="http://schemas.openxmlformats.org/drawingml/2006/table">
            <a:tbl>
              <a:tblPr firstRow="1" bandRow="1">
                <a:tableStyleId>{69012ECD-51FC-41F1-AA8D-1B2483CD663E}</a:tableStyleId>
              </a:tblPr>
              <a:tblGrid>
                <a:gridCol w="2889679">
                  <a:extLst>
                    <a:ext uri="{9D8B030D-6E8A-4147-A177-3AD203B41FA5}">
                      <a16:colId xmlns="" xmlns:a16="http://schemas.microsoft.com/office/drawing/2014/main" val="20000"/>
                    </a:ext>
                  </a:extLst>
                </a:gridCol>
                <a:gridCol w="1839770">
                  <a:extLst>
                    <a:ext uri="{9D8B030D-6E8A-4147-A177-3AD203B41FA5}">
                      <a16:colId xmlns="" xmlns:a16="http://schemas.microsoft.com/office/drawing/2014/main" val="20001"/>
                    </a:ext>
                  </a:extLst>
                </a:gridCol>
                <a:gridCol w="1839770">
                  <a:extLst>
                    <a:ext uri="{9D8B030D-6E8A-4147-A177-3AD203B41FA5}">
                      <a16:colId xmlns="" xmlns:a16="http://schemas.microsoft.com/office/drawing/2014/main" val="20002"/>
                    </a:ext>
                  </a:extLst>
                </a:gridCol>
                <a:gridCol w="1839770">
                  <a:extLst>
                    <a:ext uri="{9D8B030D-6E8A-4147-A177-3AD203B41FA5}">
                      <a16:colId xmlns="" xmlns:a16="http://schemas.microsoft.com/office/drawing/2014/main" val="20003"/>
                    </a:ext>
                  </a:extLst>
                </a:gridCol>
              </a:tblGrid>
              <a:tr h="374113">
                <a:tc>
                  <a:txBody>
                    <a:bodyPr/>
                    <a:lstStyle/>
                    <a:p>
                      <a:pPr>
                        <a:lnSpc>
                          <a:spcPct val="90000"/>
                        </a:lnSpc>
                      </a:pPr>
                      <a:r>
                        <a:rPr lang="fr-FR" sz="1400" b="1" i="0" u="none" strike="noStrike" kern="1200" baseline="0" noProof="0" dirty="0" err="1" smtClean="0">
                          <a:solidFill>
                            <a:schemeClr val="tx2"/>
                          </a:solidFill>
                          <a:latin typeface="Arial" panose="020B0604020202020204" pitchFamily="34" charset="0"/>
                          <a:ea typeface="+mn-ea"/>
                          <a:cs typeface="Arial" panose="020B0604020202020204" pitchFamily="34" charset="0"/>
                        </a:rPr>
                        <a:t>EIs</a:t>
                      </a: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 chez les patients recevant la </a:t>
                      </a:r>
                      <a:r>
                        <a:rPr lang="fr-FR" sz="1400" b="1" i="0" u="none" strike="noStrike" kern="1200" baseline="0" noProof="0" dirty="0" err="1" smtClean="0">
                          <a:solidFill>
                            <a:schemeClr val="tx2"/>
                          </a:solidFill>
                          <a:latin typeface="Arial" panose="020B0604020202020204" pitchFamily="34" charset="0"/>
                          <a:ea typeface="+mn-ea"/>
                          <a:cs typeface="Arial" panose="020B0604020202020204" pitchFamily="34" charset="0"/>
                        </a:rPr>
                        <a:t>capécitabine</a:t>
                      </a: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 (n=213),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latin typeface="+mn-lt"/>
                        </a:rPr>
                        <a:t>Tous grades</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latin typeface="+mn-lt"/>
                        </a:rPr>
                        <a:t>Grade 1/2</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latin typeface="+mn-lt"/>
                        </a:rPr>
                        <a:t>Grade 3/4</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752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effectLst/>
                          <a:latin typeface="+mn-lt"/>
                        </a:rPr>
                        <a:t>Fatigue</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175 (82)</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159 (75)</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16 (8)</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Erythème </a:t>
                      </a:r>
                      <a:r>
                        <a:rPr kumimoji="0" lang="fr-FR" sz="1400" b="0" i="0" u="none" strike="noStrike" cap="none" normalizeH="0" baseline="0" noProof="0" dirty="0" err="1" smtClean="0">
                          <a:ln>
                            <a:noFill/>
                          </a:ln>
                          <a:solidFill>
                            <a:schemeClr val="tx1"/>
                          </a:solidFill>
                          <a:effectLst/>
                          <a:latin typeface="+mn-lt"/>
                          <a:cs typeface="+mn-cs"/>
                        </a:rPr>
                        <a:t>palmoplantaire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174 (82)</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130 (61)</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44 (21)</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Diarrhée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137 (64)</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121 (57)</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16 (8)</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752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Nausées</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108 (51)</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106 (50)</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2 (1)</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chemeClr val="tx1"/>
                          </a:solidFill>
                          <a:effectLst/>
                          <a:latin typeface="+mn-lt"/>
                          <a:cs typeface="+mn-cs"/>
                        </a:rPr>
                        <a:t>Mucite</a:t>
                      </a:r>
                      <a:r>
                        <a:rPr kumimoji="0" lang="fr-FR" sz="1400" b="0" i="0" u="none" strike="noStrike" cap="none" normalizeH="0" baseline="0" noProof="0" dirty="0" smtClean="0">
                          <a:ln>
                            <a:noFill/>
                          </a:ln>
                          <a:solidFill>
                            <a:schemeClr val="tx1"/>
                          </a:solidFill>
                          <a:effectLst/>
                          <a:latin typeface="+mn-lt"/>
                          <a:cs typeface="+mn-cs"/>
                        </a:rPr>
                        <a:t>/stomatite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96 (45)</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94 (44)</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2 (1)</a:t>
                      </a:r>
                      <a:endParaRPr lang="fr-FR" sz="1400" noProof="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Vomissements</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50 (24)</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49 (23)</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 (0.5)</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Neutropénie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49 (23)</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45 (21)</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 (2)</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Bilirubine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45 (21)</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42 (20)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 (1)</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chemeClr val="tx1"/>
                          </a:solidFill>
                          <a:effectLst/>
                          <a:latin typeface="+mn-lt"/>
                          <a:cs typeface="Arial" charset="0"/>
                        </a:rPr>
                        <a:t>Thrombocytopénie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26 (12)</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25 (12)</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 (0.5)</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Alopécie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20 (9)</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20 (9)</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 (0)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9" name="Content Placeholder 2"/>
          <p:cNvSpPr>
            <a:spLocks noGrp="1"/>
          </p:cNvSpPr>
          <p:nvPr>
            <p:ph idx="1"/>
          </p:nvPr>
        </p:nvSpPr>
        <p:spPr>
          <a:xfrm>
            <a:off x="365124" y="1254035"/>
            <a:ext cx="8413751" cy="498565"/>
          </a:xfrm>
        </p:spPr>
        <p:txBody>
          <a:bodyPr/>
          <a:lstStyle/>
          <a:p>
            <a:pPr marL="0" indent="0">
              <a:buNone/>
            </a:pPr>
            <a:r>
              <a:rPr lang="fr-FR" b="1" dirty="0" smtClean="0"/>
              <a:t>Résultats </a:t>
            </a:r>
            <a:endParaRPr lang="fr-FR" b="1" dirty="0"/>
          </a:p>
        </p:txBody>
      </p:sp>
    </p:spTree>
    <p:custDataLst>
      <p:tags r:id="rId1"/>
    </p:custDataLst>
    <p:extLst>
      <p:ext uri="{BB962C8B-B14F-4D97-AF65-F5344CB8AC3E}">
        <p14:creationId xmlns:p14="http://schemas.microsoft.com/office/powerpoint/2010/main" val="33377830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4006: Capécitabine en adjuvant dans les cancers des voies biliaires: l’étude randomisée BILCAP – Primrose JN, et al</a:t>
            </a:r>
            <a:endParaRPr lang="fr-FR"/>
          </a:p>
        </p:txBody>
      </p:sp>
      <p:sp>
        <p:nvSpPr>
          <p:cNvPr id="5123" name="Rectangle 3"/>
          <p:cNvSpPr>
            <a:spLocks noGrp="1" noChangeArrowheads="1"/>
          </p:cNvSpPr>
          <p:nvPr>
            <p:ph type="body" idx="1"/>
          </p:nvPr>
        </p:nvSpPr>
        <p:spPr/>
        <p:txBody>
          <a:bodyPr/>
          <a:lstStyle/>
          <a:p>
            <a:pPr marL="0" indent="0">
              <a:buNone/>
            </a:pPr>
            <a:r>
              <a:rPr lang="fr-FR" sz="1800" b="1" dirty="0" smtClean="0"/>
              <a:t>Conclusions</a:t>
            </a:r>
          </a:p>
          <a:p>
            <a:r>
              <a:rPr lang="fr-FR" sz="1800" b="1" dirty="0" smtClean="0"/>
              <a:t>Chez ces patients avec cancer des voies biliaires réséqué, la </a:t>
            </a:r>
            <a:r>
              <a:rPr lang="fr-FR" sz="1800" b="1" dirty="0" err="1" smtClean="0"/>
              <a:t>capécitabine</a:t>
            </a:r>
            <a:r>
              <a:rPr lang="fr-FR" sz="1800" b="1" dirty="0" smtClean="0"/>
              <a:t> en adjuvant a amélioré la SG de 36 à 51 mois et devrait devenir le standard de traitement dans cette population</a:t>
            </a:r>
          </a:p>
          <a:p>
            <a:r>
              <a:rPr lang="fr-FR" sz="1800" b="1" dirty="0" smtClean="0"/>
              <a:t>La </a:t>
            </a:r>
            <a:r>
              <a:rPr lang="fr-FR" sz="1800" b="1" dirty="0" err="1" smtClean="0"/>
              <a:t>capécitabine</a:t>
            </a:r>
            <a:r>
              <a:rPr lang="fr-FR" sz="1800" b="1" dirty="0" smtClean="0"/>
              <a:t> a montré une toxicité modérée et la qualité de vie des patients n’a pas été altérée</a:t>
            </a:r>
          </a:p>
          <a:p>
            <a:r>
              <a:rPr lang="fr-FR" sz="1800" b="1" dirty="0" smtClean="0"/>
              <a:t>Lors de futures études en adjuvant chez les patients avec cancers des voies biliaires, la </a:t>
            </a:r>
            <a:r>
              <a:rPr lang="fr-FR" sz="1800" b="1" dirty="0" err="1" smtClean="0"/>
              <a:t>capécitabine</a:t>
            </a:r>
            <a:r>
              <a:rPr lang="fr-FR" sz="1800" b="1" dirty="0" smtClean="0"/>
              <a:t> devrait être utilisée dans le bras contrôle</a:t>
            </a:r>
            <a:endParaRPr lang="fr-FR" sz="1800" b="1" dirty="0"/>
          </a:p>
        </p:txBody>
      </p:sp>
      <p:sp>
        <p:nvSpPr>
          <p:cNvPr id="15" name="Text Placeholder 14"/>
          <p:cNvSpPr>
            <a:spLocks noGrp="1"/>
          </p:cNvSpPr>
          <p:nvPr>
            <p:ph type="body" sz="quarter" idx="11"/>
          </p:nvPr>
        </p:nvSpPr>
        <p:spPr/>
        <p:txBody>
          <a:bodyPr/>
          <a:lstStyle/>
          <a:p>
            <a:r>
              <a:rPr lang="fr-FR" smtClean="0"/>
              <a:t>Primrose JN, et al. J Clin Oncol 2017;35(Suppl):Abstr 4006</a:t>
            </a:r>
            <a:endParaRPr lang="fr-FR"/>
          </a:p>
        </p:txBody>
      </p:sp>
    </p:spTree>
    <p:custDataLst>
      <p:tags r:id="rId1"/>
    </p:custDataLst>
    <p:extLst>
      <p:ext uri="{BB962C8B-B14F-4D97-AF65-F5344CB8AC3E}">
        <p14:creationId xmlns:p14="http://schemas.microsoft.com/office/powerpoint/2010/main" val="22157910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Cancers DU colon, DU rectum ET DE L‘anus</a:t>
            </a:r>
            <a:endParaRPr lang="fr-FR" dirty="0"/>
          </a:p>
        </p:txBody>
      </p:sp>
    </p:spTree>
    <p:extLst>
      <p:ext uri="{BB962C8B-B14F-4D97-AF65-F5344CB8AC3E}">
        <p14:creationId xmlns:p14="http://schemas.microsoft.com/office/powerpoint/2010/main" val="27633804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Cancer Colorectal</a:t>
            </a:r>
            <a:endParaRPr lang="fr-FR" dirty="0"/>
          </a:p>
        </p:txBody>
      </p:sp>
      <p:sp>
        <p:nvSpPr>
          <p:cNvPr id="3" name="Text Placeholder 2"/>
          <p:cNvSpPr>
            <a:spLocks noGrp="1"/>
          </p:cNvSpPr>
          <p:nvPr>
            <p:ph type="body" idx="1"/>
          </p:nvPr>
        </p:nvSpPr>
        <p:spPr/>
        <p:txBody>
          <a:bodyPr/>
          <a:lstStyle/>
          <a:p>
            <a:r>
              <a:rPr lang="fr-FR" b="1" dirty="0" smtClean="0"/>
              <a:t>Cancers du colon, du rectum et de l‘anus</a:t>
            </a:r>
            <a:endParaRPr lang="fr-FR" b="1" dirty="0"/>
          </a:p>
        </p:txBody>
      </p:sp>
    </p:spTree>
    <p:extLst>
      <p:ext uri="{BB962C8B-B14F-4D97-AF65-F5344CB8AC3E}">
        <p14:creationId xmlns:p14="http://schemas.microsoft.com/office/powerpoint/2010/main" val="1639833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LBA1: Analyse </a:t>
            </a:r>
            <a:r>
              <a:rPr lang="fr-FR" dirty="0" err="1" smtClean="0"/>
              <a:t>poolée</a:t>
            </a:r>
            <a:r>
              <a:rPr lang="fr-FR" dirty="0" smtClean="0"/>
              <a:t> prospective de 6 études de phase III évaluant la durée de traitement adjuvant à base d’</a:t>
            </a:r>
            <a:r>
              <a:rPr lang="fr-FR" dirty="0" err="1" smtClean="0"/>
              <a:t>oxaliplatine</a:t>
            </a:r>
            <a:r>
              <a:rPr lang="fr-FR" dirty="0" smtClean="0"/>
              <a:t> (3 vs 6 mois) chez les patients avec cancer du colon de stade III: la collaboration IDEA (International Duration Evaluation of Adjuvant </a:t>
            </a:r>
            <a:r>
              <a:rPr lang="fr-FR" dirty="0" err="1" smtClean="0"/>
              <a:t>Chemotherapy</a:t>
            </a:r>
            <a:r>
              <a:rPr lang="fr-FR" dirty="0" smtClean="0"/>
              <a:t>) – </a:t>
            </a:r>
            <a:r>
              <a:rPr lang="fr-FR" dirty="0" err="1" smtClean="0"/>
              <a:t>Shi</a:t>
            </a:r>
            <a:r>
              <a:rPr lang="fr-FR" dirty="0" smtClean="0"/>
              <a:t> Q, et al</a:t>
            </a:r>
            <a:endParaRPr lang="fr-FR" dirty="0"/>
          </a:p>
        </p:txBody>
      </p:sp>
      <p:sp>
        <p:nvSpPr>
          <p:cNvPr id="5" name="Content Placeholder 4"/>
          <p:cNvSpPr>
            <a:spLocks noGrp="1"/>
          </p:cNvSpPr>
          <p:nvPr>
            <p:ph idx="1"/>
          </p:nvPr>
        </p:nvSpPr>
        <p:spPr>
          <a:xfrm>
            <a:off x="365124" y="1254035"/>
            <a:ext cx="8654890" cy="4746172"/>
          </a:xfrm>
        </p:spPr>
        <p:txBody>
          <a:bodyPr/>
          <a:lstStyle/>
          <a:p>
            <a:pPr marL="0" indent="0">
              <a:buNone/>
            </a:pPr>
            <a:r>
              <a:rPr lang="fr-FR" b="1" dirty="0" smtClean="0"/>
              <a:t>Objectif</a:t>
            </a:r>
          </a:p>
          <a:p>
            <a:r>
              <a:rPr lang="fr-FR" dirty="0" smtClean="0"/>
              <a:t>Evaluer la non infériorité de 3 mois vs. 6 mois de traitement adjuvant à base d’</a:t>
            </a:r>
            <a:r>
              <a:rPr lang="fr-FR" dirty="0" err="1" smtClean="0"/>
              <a:t>oxaliplatine</a:t>
            </a:r>
            <a:r>
              <a:rPr lang="fr-FR" dirty="0" smtClean="0"/>
              <a:t> chez les patients avec cancer du colon de stade III (analyse </a:t>
            </a:r>
            <a:r>
              <a:rPr lang="fr-FR" dirty="0" err="1" smtClean="0"/>
              <a:t>poolée</a:t>
            </a:r>
            <a:r>
              <a:rPr lang="fr-FR" dirty="0" smtClean="0"/>
              <a:t> de 6 études de phase 3*)</a:t>
            </a:r>
          </a:p>
          <a:p>
            <a:endParaRPr lang="en-US" dirty="0"/>
          </a:p>
        </p:txBody>
      </p:sp>
      <p:sp>
        <p:nvSpPr>
          <p:cNvPr id="14" name="Text Placeholder 13"/>
          <p:cNvSpPr>
            <a:spLocks noGrp="1"/>
          </p:cNvSpPr>
          <p:nvPr>
            <p:ph type="body" sz="quarter" idx="10"/>
          </p:nvPr>
        </p:nvSpPr>
        <p:spPr/>
        <p:txBody>
          <a:bodyPr/>
          <a:lstStyle/>
          <a:p>
            <a:endParaRPr lang="fr-FR" dirty="0" smtClean="0"/>
          </a:p>
          <a:p>
            <a:r>
              <a:rPr lang="fr-FR" dirty="0" smtClean="0"/>
              <a:t>*SCOT, TOSCA, Alliance/SWOG 80702, IDEA France, ACHIEVE, HORG</a:t>
            </a:r>
            <a:endParaRPr lang="fr-FR" dirty="0"/>
          </a:p>
        </p:txBody>
      </p:sp>
      <p:sp>
        <p:nvSpPr>
          <p:cNvPr id="15" name="Text Placeholder 14"/>
          <p:cNvSpPr>
            <a:spLocks noGrp="1"/>
          </p:cNvSpPr>
          <p:nvPr>
            <p:ph type="body" sz="quarter" idx="11"/>
          </p:nvPr>
        </p:nvSpPr>
        <p:spPr/>
        <p:txBody>
          <a:bodyPr/>
          <a:lstStyle/>
          <a:p>
            <a:r>
              <a:rPr lang="fr-FR" smtClean="0"/>
              <a:t>Shi Q, et al. J Clin Oncol 2017;35(Suppl):Abstr LBA1</a:t>
            </a:r>
            <a:endParaRPr lang="fr-FR"/>
          </a:p>
        </p:txBody>
      </p:sp>
      <p:sp>
        <p:nvSpPr>
          <p:cNvPr id="13" name="AutoShape 9"/>
          <p:cNvSpPr>
            <a:spLocks noChangeArrowheads="1"/>
          </p:cNvSpPr>
          <p:nvPr/>
        </p:nvSpPr>
        <p:spPr bwMode="auto">
          <a:xfrm>
            <a:off x="822324" y="3037230"/>
            <a:ext cx="3319690" cy="8653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400" dirty="0" smtClean="0">
                <a:solidFill>
                  <a:schemeClr val="tx2"/>
                </a:solidFill>
              </a:rPr>
              <a:t>Cancer du colon stade III</a:t>
            </a:r>
          </a:p>
          <a:p>
            <a:pPr defTabSz="892175" eaLnBrk="0" hangingPunct="0">
              <a:spcAft>
                <a:spcPct val="30000"/>
              </a:spcAft>
            </a:pPr>
            <a:r>
              <a:rPr lang="fr-FR" altLang="zh-CN" sz="1400" dirty="0" smtClean="0">
                <a:solidFill>
                  <a:schemeClr val="tx2"/>
                </a:solidFill>
                <a:ea typeface="SimSun" pitchFamily="2" charset="-122"/>
              </a:rPr>
              <a:t>n=12,834</a:t>
            </a:r>
            <a:endParaRPr lang="fr-FR" altLang="zh-CN" sz="1400" dirty="0">
              <a:solidFill>
                <a:schemeClr val="tx2"/>
              </a:solidFill>
              <a:ea typeface="SimSun" pitchFamily="2" charset="-122"/>
            </a:endParaRPr>
          </a:p>
        </p:txBody>
      </p:sp>
      <p:sp>
        <p:nvSpPr>
          <p:cNvPr id="16" name="Oval 14"/>
          <p:cNvSpPr>
            <a:spLocks noChangeArrowheads="1"/>
          </p:cNvSpPr>
          <p:nvPr/>
        </p:nvSpPr>
        <p:spPr bwMode="auto">
          <a:xfrm>
            <a:off x="4386339" y="31778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400" b="1" smtClean="0">
                <a:solidFill>
                  <a:srgbClr val="043882"/>
                </a:solidFill>
                <a:ea typeface="SimSun" pitchFamily="2" charset="-122"/>
              </a:rPr>
              <a:t>R</a:t>
            </a:r>
            <a:endParaRPr lang="fr-FR" altLang="zh-CN" sz="1400" b="1">
              <a:solidFill>
                <a:srgbClr val="043882"/>
              </a:solidFill>
              <a:ea typeface="SimSun" pitchFamily="2" charset="-122"/>
            </a:endParaRPr>
          </a:p>
        </p:txBody>
      </p:sp>
      <p:cxnSp>
        <p:nvCxnSpPr>
          <p:cNvPr id="17" name="AutoShape 15"/>
          <p:cNvCxnSpPr>
            <a:cxnSpLocks noChangeShapeType="1"/>
            <a:stCxn id="16" idx="0"/>
            <a:endCxn id="22" idx="1"/>
          </p:cNvCxnSpPr>
          <p:nvPr/>
        </p:nvCxnSpPr>
        <p:spPr bwMode="auto">
          <a:xfrm rot="5400000" flipH="1" flipV="1">
            <a:off x="4846856" y="2702159"/>
            <a:ext cx="306934" cy="644373"/>
          </a:xfrm>
          <a:prstGeom prst="bentConnector2">
            <a:avLst/>
          </a:prstGeom>
          <a:noFill/>
          <a:ln w="57150">
            <a:solidFill>
              <a:schemeClr val="bg2">
                <a:lumMod val="60000"/>
                <a:lumOff val="40000"/>
              </a:schemeClr>
            </a:solidFill>
            <a:round/>
            <a:headEnd/>
            <a:tailEnd type="triangle" w="med" len="med"/>
          </a:ln>
        </p:spPr>
      </p:cxnSp>
      <p:cxnSp>
        <p:nvCxnSpPr>
          <p:cNvPr id="20" name="AutoShape 19"/>
          <p:cNvCxnSpPr>
            <a:cxnSpLocks noChangeShapeType="1"/>
            <a:stCxn id="13" idx="3"/>
            <a:endCxn id="16" idx="2"/>
          </p:cNvCxnSpPr>
          <p:nvPr/>
        </p:nvCxnSpPr>
        <p:spPr bwMode="auto">
          <a:xfrm flipV="1">
            <a:off x="4142014" y="3469912"/>
            <a:ext cx="244325" cy="1"/>
          </a:xfrm>
          <a:prstGeom prst="straightConnector1">
            <a:avLst/>
          </a:prstGeom>
          <a:noFill/>
          <a:ln w="57150">
            <a:solidFill>
              <a:schemeClr val="bg2">
                <a:lumMod val="60000"/>
                <a:lumOff val="40000"/>
              </a:schemeClr>
            </a:solidFill>
            <a:round/>
            <a:headEnd type="none" w="med" len="med"/>
            <a:tailEnd type="none" w="med" len="med"/>
          </a:ln>
        </p:spPr>
      </p:cxnSp>
      <p:sp>
        <p:nvSpPr>
          <p:cNvPr id="22" name="AutoShape 8"/>
          <p:cNvSpPr>
            <a:spLocks noChangeArrowheads="1"/>
          </p:cNvSpPr>
          <p:nvPr/>
        </p:nvSpPr>
        <p:spPr bwMode="auto">
          <a:xfrm>
            <a:off x="5322510" y="2395178"/>
            <a:ext cx="2678490" cy="95139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3 mois </a:t>
            </a:r>
          </a:p>
          <a:p>
            <a:pPr algn="ctr" defTabSz="892175" eaLnBrk="0" hangingPunct="0"/>
            <a:r>
              <a:rPr lang="fr-FR" altLang="zh-CN" sz="1400" dirty="0" smtClean="0">
                <a:solidFill>
                  <a:srgbClr val="FFFFFF"/>
                </a:solidFill>
                <a:ea typeface="SimSun" pitchFamily="2" charset="-122"/>
              </a:rPr>
              <a:t>FOLFOX ou CAPOX (choix de l’investigateur) </a:t>
            </a:r>
          </a:p>
          <a:p>
            <a:pPr algn="ctr" defTabSz="892175" eaLnBrk="0" hangingPunct="0"/>
            <a:r>
              <a:rPr lang="fr-FR" altLang="zh-CN" sz="1400" dirty="0" smtClean="0">
                <a:solidFill>
                  <a:srgbClr val="FFFFFF"/>
                </a:solidFill>
                <a:ea typeface="SimSun" pitchFamily="2" charset="-122"/>
              </a:rPr>
              <a:t>(n=6424)</a:t>
            </a:r>
            <a:endParaRPr lang="fr-FR" altLang="zh-CN" sz="1400" dirty="0">
              <a:solidFill>
                <a:srgbClr val="FFFFFF"/>
              </a:solidFill>
              <a:ea typeface="SimSun" pitchFamily="2" charset="-122"/>
            </a:endParaRPr>
          </a:p>
        </p:txBody>
      </p:sp>
      <p:cxnSp>
        <p:nvCxnSpPr>
          <p:cNvPr id="23" name="AutoShape 16"/>
          <p:cNvCxnSpPr>
            <a:cxnSpLocks noChangeShapeType="1"/>
            <a:stCxn id="16" idx="4"/>
            <a:endCxn id="26" idx="1"/>
          </p:cNvCxnSpPr>
          <p:nvPr/>
        </p:nvCxnSpPr>
        <p:spPr bwMode="auto">
          <a:xfrm rot="16200000" flipH="1">
            <a:off x="4855119" y="3585030"/>
            <a:ext cx="280388" cy="634352"/>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5312489" y="3577347"/>
            <a:ext cx="2676910" cy="93010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6 mois </a:t>
            </a:r>
          </a:p>
          <a:p>
            <a:pPr algn="ctr" defTabSz="892175" eaLnBrk="0" hangingPunct="0"/>
            <a:r>
              <a:rPr lang="fr-FR" altLang="zh-CN" sz="1400" dirty="0" smtClean="0">
                <a:solidFill>
                  <a:srgbClr val="4D4D4D"/>
                </a:solidFill>
                <a:ea typeface="SimSun" pitchFamily="2" charset="-122"/>
              </a:rPr>
              <a:t>FOLFOX ou CAPOX (choix de l’investigateur)</a:t>
            </a:r>
          </a:p>
          <a:p>
            <a:pPr algn="ctr" defTabSz="892175" eaLnBrk="0" hangingPunct="0"/>
            <a:r>
              <a:rPr lang="fr-FR" altLang="zh-CN" sz="1400" dirty="0" smtClean="0">
                <a:solidFill>
                  <a:srgbClr val="4D4D4D"/>
                </a:solidFill>
                <a:ea typeface="SimSun" pitchFamily="2" charset="-122"/>
              </a:rPr>
              <a:t>(n=6410)</a:t>
            </a:r>
            <a:endParaRPr lang="fr-FR" altLang="zh-CN" sz="1400" dirty="0">
              <a:solidFill>
                <a:srgbClr val="4D4D4D"/>
              </a:solidFill>
              <a:ea typeface="SimSun" pitchFamily="2" charset="-122"/>
            </a:endParaRPr>
          </a:p>
        </p:txBody>
      </p:sp>
      <p:sp>
        <p:nvSpPr>
          <p:cNvPr id="30" name="Rectangle 9"/>
          <p:cNvSpPr txBox="1">
            <a:spLocks noChangeArrowheads="1"/>
          </p:cNvSpPr>
          <p:nvPr/>
        </p:nvSpPr>
        <p:spPr bwMode="auto">
          <a:xfrm>
            <a:off x="425129" y="4800600"/>
            <a:ext cx="4130676" cy="86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SSM</a:t>
            </a:r>
            <a:endParaRPr lang="fr-FR" kern="0" dirty="0"/>
          </a:p>
        </p:txBody>
      </p:sp>
      <p:sp>
        <p:nvSpPr>
          <p:cNvPr id="31" name="Content Placeholder 26"/>
          <p:cNvSpPr txBox="1">
            <a:spLocks/>
          </p:cNvSpPr>
          <p:nvPr/>
        </p:nvSpPr>
        <p:spPr>
          <a:xfrm>
            <a:off x="4648200" y="4800600"/>
            <a:ext cx="4130675" cy="106680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Analyses de sous-groupes planifiées selon le traitement et le stade T/N</a:t>
            </a:r>
            <a:endParaRPr lang="fr-FR" kern="0" dirty="0"/>
          </a:p>
        </p:txBody>
      </p:sp>
    </p:spTree>
    <p:custDataLst>
      <p:tags r:id="rId1"/>
    </p:custDataLst>
    <p:extLst>
      <p:ext uri="{BB962C8B-B14F-4D97-AF65-F5344CB8AC3E}">
        <p14:creationId xmlns:p14="http://schemas.microsoft.com/office/powerpoint/2010/main" val="33423982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LBA1: Analyse </a:t>
            </a:r>
            <a:r>
              <a:rPr lang="fr-FR" dirty="0" err="1" smtClean="0"/>
              <a:t>poolée</a:t>
            </a:r>
            <a:r>
              <a:rPr lang="fr-FR" dirty="0" smtClean="0"/>
              <a:t> prospective de 6 études de phase III évaluant la durée de traitement adjuvant à base d’</a:t>
            </a:r>
            <a:r>
              <a:rPr lang="fr-FR" dirty="0" err="1" smtClean="0"/>
              <a:t>oxaliplatine</a:t>
            </a:r>
            <a:r>
              <a:rPr lang="fr-FR" dirty="0" smtClean="0"/>
              <a:t> (3 vs 6 mois) chez les patients avec cancer du colon de stade III: la collaboration IDEA (</a:t>
            </a:r>
            <a:r>
              <a:rPr lang="fr-FR" dirty="0"/>
              <a:t>International Duration Evaluation of Adjuvant </a:t>
            </a:r>
            <a:r>
              <a:rPr lang="fr-FR" dirty="0" err="1"/>
              <a:t>Chemotherapy</a:t>
            </a:r>
            <a:r>
              <a:rPr lang="fr-FR" dirty="0" smtClean="0"/>
              <a:t>) – </a:t>
            </a:r>
            <a:r>
              <a:rPr lang="fr-FR" dirty="0" err="1" smtClean="0"/>
              <a:t>Shi</a:t>
            </a:r>
            <a:r>
              <a:rPr lang="fr-FR" dirty="0" smtClean="0"/>
              <a:t> Q, et al</a:t>
            </a:r>
            <a:endParaRPr lang="fr-FR" sz="1800" dirty="0"/>
          </a:p>
        </p:txBody>
      </p:sp>
      <p:sp>
        <p:nvSpPr>
          <p:cNvPr id="15" name="Text Placeholder 14"/>
          <p:cNvSpPr>
            <a:spLocks noGrp="1"/>
          </p:cNvSpPr>
          <p:nvPr>
            <p:ph type="body" sz="quarter" idx="11"/>
          </p:nvPr>
        </p:nvSpPr>
        <p:spPr>
          <a:xfrm>
            <a:off x="4495800" y="6096000"/>
            <a:ext cx="4283075" cy="487363"/>
          </a:xfrm>
        </p:spPr>
        <p:txBody>
          <a:bodyPr/>
          <a:lstStyle/>
          <a:p>
            <a:r>
              <a:rPr lang="fr-FR" smtClean="0"/>
              <a:t>Shi Q, et al. J Clin Oncol 2017;35(Suppl):Abstr LBA1</a:t>
            </a:r>
            <a:endParaRPr lang="fr-FR"/>
          </a:p>
        </p:txBody>
      </p:sp>
      <p:sp>
        <p:nvSpPr>
          <p:cNvPr id="11" name="Content Placeholder 2"/>
          <p:cNvSpPr>
            <a:spLocks noGrp="1"/>
          </p:cNvSpPr>
          <p:nvPr>
            <p:ph idx="1"/>
          </p:nvPr>
        </p:nvSpPr>
        <p:spPr>
          <a:xfrm>
            <a:off x="365124" y="1254035"/>
            <a:ext cx="8413751" cy="422365"/>
          </a:xfrm>
        </p:spPr>
        <p:txBody>
          <a:bodyPr/>
          <a:lstStyle/>
          <a:p>
            <a:pPr marL="0" indent="0">
              <a:buNone/>
            </a:pPr>
            <a:r>
              <a:rPr lang="fr-FR" b="1" smtClean="0"/>
              <a:t>Résultats</a:t>
            </a:r>
            <a:endParaRPr lang="fr-FR" b="1"/>
          </a:p>
        </p:txBody>
      </p:sp>
      <p:sp>
        <p:nvSpPr>
          <p:cNvPr id="9" name="TextBox 8"/>
          <p:cNvSpPr txBox="1"/>
          <p:nvPr/>
        </p:nvSpPr>
        <p:spPr>
          <a:xfrm>
            <a:off x="3086100" y="1524000"/>
            <a:ext cx="4585209" cy="338554"/>
          </a:xfrm>
          <a:prstGeom prst="rect">
            <a:avLst/>
          </a:prstGeom>
          <a:noFill/>
        </p:spPr>
        <p:txBody>
          <a:bodyPr wrap="none" rtlCol="0">
            <a:spAutoFit/>
          </a:bodyPr>
          <a:lstStyle/>
          <a:p>
            <a:pPr defTabSz="457200"/>
            <a:r>
              <a:rPr lang="fr-FR" sz="1600" b="1" dirty="0" smtClean="0">
                <a:latin typeface="Arial" panose="020B0604020202020204" pitchFamily="34" charset="0"/>
                <a:cs typeface="Arial" panose="020B0604020202020204" pitchFamily="34" charset="0"/>
              </a:rPr>
              <a:t>Analyse principale de SSM (population </a:t>
            </a:r>
            <a:r>
              <a:rPr lang="fr-FR" sz="1600" b="1" dirty="0" err="1" smtClean="0">
                <a:latin typeface="Arial" panose="020B0604020202020204" pitchFamily="34" charset="0"/>
                <a:cs typeface="Arial" panose="020B0604020202020204" pitchFamily="34" charset="0"/>
              </a:rPr>
              <a:t>mITT</a:t>
            </a:r>
            <a:r>
              <a:rPr lang="fr-FR" sz="1600" b="1" dirty="0" smtClean="0">
                <a:latin typeface="Arial" panose="020B0604020202020204" pitchFamily="34" charset="0"/>
                <a:cs typeface="Arial" panose="020B0604020202020204" pitchFamily="34" charset="0"/>
              </a:rPr>
              <a:t>)</a:t>
            </a:r>
            <a:endParaRPr lang="fr-FR" sz="1600" b="1" dirty="0">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xmlns="" id="{30CB3817-8F6F-4756-AD25-1FF6190BD884}"/>
              </a:ext>
            </a:extLst>
          </p:cNvPr>
          <p:cNvGrpSpPr/>
          <p:nvPr/>
        </p:nvGrpSpPr>
        <p:grpSpPr>
          <a:xfrm>
            <a:off x="685802" y="2023140"/>
            <a:ext cx="8287803" cy="3387060"/>
            <a:chOff x="685802" y="2023140"/>
            <a:chExt cx="8287803" cy="3387060"/>
          </a:xfrm>
        </p:grpSpPr>
        <p:grpSp>
          <p:nvGrpSpPr>
            <p:cNvPr id="48" name="Group 47">
              <a:extLst>
                <a:ext uri="{FF2B5EF4-FFF2-40B4-BE49-F238E27FC236}">
                  <a16:creationId xmlns:a16="http://schemas.microsoft.com/office/drawing/2014/main" xmlns="" id="{F53DAF5B-F074-4A3C-B5B4-06CFD044CD22}"/>
                </a:ext>
              </a:extLst>
            </p:cNvPr>
            <p:cNvGrpSpPr/>
            <p:nvPr/>
          </p:nvGrpSpPr>
          <p:grpSpPr>
            <a:xfrm>
              <a:off x="1489075" y="2165350"/>
              <a:ext cx="7010400" cy="2587625"/>
              <a:chOff x="1489075" y="2165350"/>
              <a:chExt cx="7010400" cy="2587625"/>
            </a:xfrm>
          </p:grpSpPr>
          <p:sp>
            <p:nvSpPr>
              <p:cNvPr id="7" name="Freeform 5">
                <a:extLst>
                  <a:ext uri="{FF2B5EF4-FFF2-40B4-BE49-F238E27FC236}">
                    <a16:creationId xmlns:a16="http://schemas.microsoft.com/office/drawing/2014/main" xmlns="" id="{01AE5C2D-2785-4923-8E12-953AE1A01408}"/>
                  </a:ext>
                </a:extLst>
              </p:cNvPr>
              <p:cNvSpPr>
                <a:spLocks/>
              </p:cNvSpPr>
              <p:nvPr/>
            </p:nvSpPr>
            <p:spPr bwMode="auto">
              <a:xfrm>
                <a:off x="1581150" y="2165350"/>
                <a:ext cx="6918325" cy="2495550"/>
              </a:xfrm>
              <a:custGeom>
                <a:avLst/>
                <a:gdLst>
                  <a:gd name="T0" fmla="*/ 0 w 4358"/>
                  <a:gd name="T1" fmla="*/ 0 h 1572"/>
                  <a:gd name="T2" fmla="*/ 0 w 4358"/>
                  <a:gd name="T3" fmla="*/ 1572 h 1572"/>
                  <a:gd name="T4" fmla="*/ 4358 w 4358"/>
                  <a:gd name="T5" fmla="*/ 1572 h 1572"/>
                </a:gdLst>
                <a:ahLst/>
                <a:cxnLst>
                  <a:cxn ang="0">
                    <a:pos x="T0" y="T1"/>
                  </a:cxn>
                  <a:cxn ang="0">
                    <a:pos x="T2" y="T3"/>
                  </a:cxn>
                  <a:cxn ang="0">
                    <a:pos x="T4" y="T5"/>
                  </a:cxn>
                </a:cxnLst>
                <a:rect l="0" t="0" r="r" b="b"/>
                <a:pathLst>
                  <a:path w="4358" h="1572">
                    <a:moveTo>
                      <a:pt x="0" y="0"/>
                    </a:moveTo>
                    <a:lnTo>
                      <a:pt x="0" y="1572"/>
                    </a:lnTo>
                    <a:lnTo>
                      <a:pt x="4358" y="1572"/>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Line 6">
                <a:extLst>
                  <a:ext uri="{FF2B5EF4-FFF2-40B4-BE49-F238E27FC236}">
                    <a16:creationId xmlns:a16="http://schemas.microsoft.com/office/drawing/2014/main" xmlns="" id="{83831DCB-0A35-4531-88A2-5CCFF005A413}"/>
                  </a:ext>
                </a:extLst>
              </p:cNvPr>
              <p:cNvSpPr>
                <a:spLocks noChangeShapeType="1"/>
              </p:cNvSpPr>
              <p:nvPr/>
            </p:nvSpPr>
            <p:spPr bwMode="auto">
              <a:xfrm>
                <a:off x="1489075" y="21653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7">
                <a:extLst>
                  <a:ext uri="{FF2B5EF4-FFF2-40B4-BE49-F238E27FC236}">
                    <a16:creationId xmlns:a16="http://schemas.microsoft.com/office/drawing/2014/main" xmlns="" id="{5CF7A64C-5F40-429A-A929-9595435A44C0}"/>
                  </a:ext>
                </a:extLst>
              </p:cNvPr>
              <p:cNvSpPr>
                <a:spLocks noChangeShapeType="1"/>
              </p:cNvSpPr>
              <p:nvPr/>
            </p:nvSpPr>
            <p:spPr bwMode="auto">
              <a:xfrm>
                <a:off x="1489075" y="36639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8">
                <a:extLst>
                  <a:ext uri="{FF2B5EF4-FFF2-40B4-BE49-F238E27FC236}">
                    <a16:creationId xmlns:a16="http://schemas.microsoft.com/office/drawing/2014/main" xmlns="" id="{44405F98-D7F0-446E-A93D-28568F4AE2E5}"/>
                  </a:ext>
                </a:extLst>
              </p:cNvPr>
              <p:cNvSpPr>
                <a:spLocks noChangeShapeType="1"/>
              </p:cNvSpPr>
              <p:nvPr/>
            </p:nvSpPr>
            <p:spPr bwMode="auto">
              <a:xfrm>
                <a:off x="1489075" y="41624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9">
                <a:extLst>
                  <a:ext uri="{FF2B5EF4-FFF2-40B4-BE49-F238E27FC236}">
                    <a16:creationId xmlns:a16="http://schemas.microsoft.com/office/drawing/2014/main" xmlns="" id="{252A96C8-7A5E-4654-95AF-6A71A9981992}"/>
                  </a:ext>
                </a:extLst>
              </p:cNvPr>
              <p:cNvSpPr>
                <a:spLocks noChangeShapeType="1"/>
              </p:cNvSpPr>
              <p:nvPr/>
            </p:nvSpPr>
            <p:spPr bwMode="auto">
              <a:xfrm>
                <a:off x="1489075" y="46609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0">
                <a:extLst>
                  <a:ext uri="{FF2B5EF4-FFF2-40B4-BE49-F238E27FC236}">
                    <a16:creationId xmlns:a16="http://schemas.microsoft.com/office/drawing/2014/main" xmlns="" id="{0D2B3E94-C1AD-4D34-A57F-9A710221E9EA}"/>
                  </a:ext>
                </a:extLst>
              </p:cNvPr>
              <p:cNvSpPr>
                <a:spLocks noChangeShapeType="1"/>
              </p:cNvSpPr>
              <p:nvPr/>
            </p:nvSpPr>
            <p:spPr bwMode="auto">
              <a:xfrm>
                <a:off x="1489075" y="26638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1">
                <a:extLst>
                  <a:ext uri="{FF2B5EF4-FFF2-40B4-BE49-F238E27FC236}">
                    <a16:creationId xmlns:a16="http://schemas.microsoft.com/office/drawing/2014/main" xmlns="" id="{58A80D92-99C7-4855-8F5B-9821837DC28C}"/>
                  </a:ext>
                </a:extLst>
              </p:cNvPr>
              <p:cNvSpPr>
                <a:spLocks noChangeShapeType="1"/>
              </p:cNvSpPr>
              <p:nvPr/>
            </p:nvSpPr>
            <p:spPr bwMode="auto">
              <a:xfrm>
                <a:off x="1489075" y="31623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2">
                <a:extLst>
                  <a:ext uri="{FF2B5EF4-FFF2-40B4-BE49-F238E27FC236}">
                    <a16:creationId xmlns:a16="http://schemas.microsoft.com/office/drawing/2014/main" xmlns="" id="{B94097A2-BA50-4D84-AEE6-16CECCC03DB7}"/>
                  </a:ext>
                </a:extLst>
              </p:cNvPr>
              <p:cNvSpPr>
                <a:spLocks noChangeShapeType="1"/>
              </p:cNvSpPr>
              <p:nvPr/>
            </p:nvSpPr>
            <p:spPr bwMode="auto">
              <a:xfrm>
                <a:off x="1489075" y="24161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3">
                <a:extLst>
                  <a:ext uri="{FF2B5EF4-FFF2-40B4-BE49-F238E27FC236}">
                    <a16:creationId xmlns:a16="http://schemas.microsoft.com/office/drawing/2014/main" xmlns="" id="{51FE2FEB-AE5E-4162-9A4D-AEA6E6975B29}"/>
                  </a:ext>
                </a:extLst>
              </p:cNvPr>
              <p:cNvSpPr>
                <a:spLocks noChangeShapeType="1"/>
              </p:cNvSpPr>
              <p:nvPr/>
            </p:nvSpPr>
            <p:spPr bwMode="auto">
              <a:xfrm>
                <a:off x="1489075" y="39116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4">
                <a:extLst>
                  <a:ext uri="{FF2B5EF4-FFF2-40B4-BE49-F238E27FC236}">
                    <a16:creationId xmlns:a16="http://schemas.microsoft.com/office/drawing/2014/main" xmlns="" id="{D8008DCD-383E-435D-BF67-24364C903C9D}"/>
                  </a:ext>
                </a:extLst>
              </p:cNvPr>
              <p:cNvSpPr>
                <a:spLocks noChangeShapeType="1"/>
              </p:cNvSpPr>
              <p:nvPr/>
            </p:nvSpPr>
            <p:spPr bwMode="auto">
              <a:xfrm>
                <a:off x="1489075" y="44132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5">
                <a:extLst>
                  <a:ext uri="{FF2B5EF4-FFF2-40B4-BE49-F238E27FC236}">
                    <a16:creationId xmlns:a16="http://schemas.microsoft.com/office/drawing/2014/main" xmlns="" id="{7350AA53-315D-4FAF-BA9C-556D64D53ED8}"/>
                  </a:ext>
                </a:extLst>
              </p:cNvPr>
              <p:cNvSpPr>
                <a:spLocks noChangeShapeType="1"/>
              </p:cNvSpPr>
              <p:nvPr/>
            </p:nvSpPr>
            <p:spPr bwMode="auto">
              <a:xfrm>
                <a:off x="1489075" y="29146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6">
                <a:extLst>
                  <a:ext uri="{FF2B5EF4-FFF2-40B4-BE49-F238E27FC236}">
                    <a16:creationId xmlns:a16="http://schemas.microsoft.com/office/drawing/2014/main" xmlns="" id="{41C0CF5F-06FC-439F-B0C3-85F94F1C7747}"/>
                  </a:ext>
                </a:extLst>
              </p:cNvPr>
              <p:cNvSpPr>
                <a:spLocks noChangeShapeType="1"/>
              </p:cNvSpPr>
              <p:nvPr/>
            </p:nvSpPr>
            <p:spPr bwMode="auto">
              <a:xfrm>
                <a:off x="1489075" y="34131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7">
                <a:extLst>
                  <a:ext uri="{FF2B5EF4-FFF2-40B4-BE49-F238E27FC236}">
                    <a16:creationId xmlns:a16="http://schemas.microsoft.com/office/drawing/2014/main" xmlns="" id="{86B65CE0-A106-46E8-869C-0218BB229121}"/>
                  </a:ext>
                </a:extLst>
              </p:cNvPr>
              <p:cNvSpPr>
                <a:spLocks noChangeShapeType="1"/>
              </p:cNvSpPr>
              <p:nvPr/>
            </p:nvSpPr>
            <p:spPr bwMode="auto">
              <a:xfrm>
                <a:off x="7346950"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8">
                <a:extLst>
                  <a:ext uri="{FF2B5EF4-FFF2-40B4-BE49-F238E27FC236}">
                    <a16:creationId xmlns:a16="http://schemas.microsoft.com/office/drawing/2014/main" xmlns="" id="{5D1A9560-C2E8-4905-984B-08662477DD4F}"/>
                  </a:ext>
                </a:extLst>
              </p:cNvPr>
              <p:cNvSpPr>
                <a:spLocks noChangeShapeType="1"/>
              </p:cNvSpPr>
              <p:nvPr/>
            </p:nvSpPr>
            <p:spPr bwMode="auto">
              <a:xfrm>
                <a:off x="5038725"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19">
                <a:extLst>
                  <a:ext uri="{FF2B5EF4-FFF2-40B4-BE49-F238E27FC236}">
                    <a16:creationId xmlns:a16="http://schemas.microsoft.com/office/drawing/2014/main" xmlns="" id="{BDAB2976-FFA8-496D-8F49-4FFB06D99A01}"/>
                  </a:ext>
                </a:extLst>
              </p:cNvPr>
              <p:cNvSpPr>
                <a:spLocks noChangeShapeType="1"/>
              </p:cNvSpPr>
              <p:nvPr/>
            </p:nvSpPr>
            <p:spPr bwMode="auto">
              <a:xfrm>
                <a:off x="3886200"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0">
                <a:extLst>
                  <a:ext uri="{FF2B5EF4-FFF2-40B4-BE49-F238E27FC236}">
                    <a16:creationId xmlns:a16="http://schemas.microsoft.com/office/drawing/2014/main" xmlns="" id="{3B7D5FB7-69DD-4A29-8617-553DB9255930}"/>
                  </a:ext>
                </a:extLst>
              </p:cNvPr>
              <p:cNvSpPr>
                <a:spLocks noChangeShapeType="1"/>
              </p:cNvSpPr>
              <p:nvPr/>
            </p:nvSpPr>
            <p:spPr bwMode="auto">
              <a:xfrm>
                <a:off x="1581150"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1">
                <a:extLst>
                  <a:ext uri="{FF2B5EF4-FFF2-40B4-BE49-F238E27FC236}">
                    <a16:creationId xmlns:a16="http://schemas.microsoft.com/office/drawing/2014/main" xmlns="" id="{9C03BB23-A513-407F-870A-C3D511373EC4}"/>
                  </a:ext>
                </a:extLst>
              </p:cNvPr>
              <p:cNvSpPr>
                <a:spLocks noChangeShapeType="1"/>
              </p:cNvSpPr>
              <p:nvPr/>
            </p:nvSpPr>
            <p:spPr bwMode="auto">
              <a:xfrm>
                <a:off x="8499475"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2">
                <a:extLst>
                  <a:ext uri="{FF2B5EF4-FFF2-40B4-BE49-F238E27FC236}">
                    <a16:creationId xmlns:a16="http://schemas.microsoft.com/office/drawing/2014/main" xmlns="" id="{38681239-6464-4BF6-960B-C513224F66F0}"/>
                  </a:ext>
                </a:extLst>
              </p:cNvPr>
              <p:cNvSpPr>
                <a:spLocks noChangeShapeType="1"/>
              </p:cNvSpPr>
              <p:nvPr/>
            </p:nvSpPr>
            <p:spPr bwMode="auto">
              <a:xfrm>
                <a:off x="6194425"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23">
                <a:extLst>
                  <a:ext uri="{FF2B5EF4-FFF2-40B4-BE49-F238E27FC236}">
                    <a16:creationId xmlns:a16="http://schemas.microsoft.com/office/drawing/2014/main" xmlns="" id="{BB20F51C-BB18-474D-8AB7-47629431F5DA}"/>
                  </a:ext>
                </a:extLst>
              </p:cNvPr>
              <p:cNvSpPr>
                <a:spLocks noChangeShapeType="1"/>
              </p:cNvSpPr>
              <p:nvPr/>
            </p:nvSpPr>
            <p:spPr bwMode="auto">
              <a:xfrm>
                <a:off x="2733675"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4" name="Freeform 25">
              <a:extLst>
                <a:ext uri="{FF2B5EF4-FFF2-40B4-BE49-F238E27FC236}">
                  <a16:creationId xmlns:a16="http://schemas.microsoft.com/office/drawing/2014/main" xmlns="" id="{FB10C304-DF49-4068-A9C1-78995BD6ECB6}"/>
                </a:ext>
              </a:extLst>
            </p:cNvPr>
            <p:cNvSpPr>
              <a:spLocks/>
            </p:cNvSpPr>
            <p:nvPr/>
          </p:nvSpPr>
          <p:spPr bwMode="auto">
            <a:xfrm>
              <a:off x="1581150" y="2165350"/>
              <a:ext cx="6899275" cy="860425"/>
            </a:xfrm>
            <a:custGeom>
              <a:avLst/>
              <a:gdLst>
                <a:gd name="T0" fmla="*/ 66 w 4346"/>
                <a:gd name="T1" fmla="*/ 8 h 542"/>
                <a:gd name="T2" fmla="*/ 200 w 4346"/>
                <a:gd name="T3" fmla="*/ 12 h 542"/>
                <a:gd name="T4" fmla="*/ 224 w 4346"/>
                <a:gd name="T5" fmla="*/ 26 h 542"/>
                <a:gd name="T6" fmla="*/ 288 w 4346"/>
                <a:gd name="T7" fmla="*/ 32 h 542"/>
                <a:gd name="T8" fmla="*/ 306 w 4346"/>
                <a:gd name="T9" fmla="*/ 44 h 542"/>
                <a:gd name="T10" fmla="*/ 342 w 4346"/>
                <a:gd name="T11" fmla="*/ 52 h 542"/>
                <a:gd name="T12" fmla="*/ 362 w 4346"/>
                <a:gd name="T13" fmla="*/ 62 h 542"/>
                <a:gd name="T14" fmla="*/ 398 w 4346"/>
                <a:gd name="T15" fmla="*/ 68 h 542"/>
                <a:gd name="T16" fmla="*/ 416 w 4346"/>
                <a:gd name="T17" fmla="*/ 82 h 542"/>
                <a:gd name="T18" fmla="*/ 454 w 4346"/>
                <a:gd name="T19" fmla="*/ 88 h 542"/>
                <a:gd name="T20" fmla="*/ 482 w 4346"/>
                <a:gd name="T21" fmla="*/ 98 h 542"/>
                <a:gd name="T22" fmla="*/ 518 w 4346"/>
                <a:gd name="T23" fmla="*/ 102 h 542"/>
                <a:gd name="T24" fmla="*/ 542 w 4346"/>
                <a:gd name="T25" fmla="*/ 114 h 542"/>
                <a:gd name="T26" fmla="*/ 586 w 4346"/>
                <a:gd name="T27" fmla="*/ 120 h 542"/>
                <a:gd name="T28" fmla="*/ 604 w 4346"/>
                <a:gd name="T29" fmla="*/ 134 h 542"/>
                <a:gd name="T30" fmla="*/ 658 w 4346"/>
                <a:gd name="T31" fmla="*/ 142 h 542"/>
                <a:gd name="T32" fmla="*/ 688 w 4346"/>
                <a:gd name="T33" fmla="*/ 158 h 542"/>
                <a:gd name="T34" fmla="*/ 730 w 4346"/>
                <a:gd name="T35" fmla="*/ 168 h 542"/>
                <a:gd name="T36" fmla="*/ 742 w 4346"/>
                <a:gd name="T37" fmla="*/ 186 h 542"/>
                <a:gd name="T38" fmla="*/ 786 w 4346"/>
                <a:gd name="T39" fmla="*/ 192 h 542"/>
                <a:gd name="T40" fmla="*/ 820 w 4346"/>
                <a:gd name="T41" fmla="*/ 202 h 542"/>
                <a:gd name="T42" fmla="*/ 862 w 4346"/>
                <a:gd name="T43" fmla="*/ 206 h 542"/>
                <a:gd name="T44" fmla="*/ 890 w 4346"/>
                <a:gd name="T45" fmla="*/ 218 h 542"/>
                <a:gd name="T46" fmla="*/ 938 w 4346"/>
                <a:gd name="T47" fmla="*/ 222 h 542"/>
                <a:gd name="T48" fmla="*/ 972 w 4346"/>
                <a:gd name="T49" fmla="*/ 232 h 542"/>
                <a:gd name="T50" fmla="*/ 1024 w 4346"/>
                <a:gd name="T51" fmla="*/ 236 h 542"/>
                <a:gd name="T52" fmla="*/ 1050 w 4346"/>
                <a:gd name="T53" fmla="*/ 246 h 542"/>
                <a:gd name="T54" fmla="*/ 1100 w 4346"/>
                <a:gd name="T55" fmla="*/ 252 h 542"/>
                <a:gd name="T56" fmla="*/ 1114 w 4346"/>
                <a:gd name="T57" fmla="*/ 264 h 542"/>
                <a:gd name="T58" fmla="*/ 1152 w 4346"/>
                <a:gd name="T59" fmla="*/ 270 h 542"/>
                <a:gd name="T60" fmla="*/ 1180 w 4346"/>
                <a:gd name="T61" fmla="*/ 282 h 542"/>
                <a:gd name="T62" fmla="*/ 1252 w 4346"/>
                <a:gd name="T63" fmla="*/ 286 h 542"/>
                <a:gd name="T64" fmla="*/ 1282 w 4346"/>
                <a:gd name="T65" fmla="*/ 296 h 542"/>
                <a:gd name="T66" fmla="*/ 1354 w 4346"/>
                <a:gd name="T67" fmla="*/ 300 h 542"/>
                <a:gd name="T68" fmla="*/ 1382 w 4346"/>
                <a:gd name="T69" fmla="*/ 310 h 542"/>
                <a:gd name="T70" fmla="*/ 1444 w 4346"/>
                <a:gd name="T71" fmla="*/ 314 h 542"/>
                <a:gd name="T72" fmla="*/ 1478 w 4346"/>
                <a:gd name="T73" fmla="*/ 324 h 542"/>
                <a:gd name="T74" fmla="*/ 1548 w 4346"/>
                <a:gd name="T75" fmla="*/ 332 h 542"/>
                <a:gd name="T76" fmla="*/ 1602 w 4346"/>
                <a:gd name="T77" fmla="*/ 342 h 542"/>
                <a:gd name="T78" fmla="*/ 1694 w 4346"/>
                <a:gd name="T79" fmla="*/ 348 h 542"/>
                <a:gd name="T80" fmla="*/ 1746 w 4346"/>
                <a:gd name="T81" fmla="*/ 360 h 542"/>
                <a:gd name="T82" fmla="*/ 1836 w 4346"/>
                <a:gd name="T83" fmla="*/ 364 h 542"/>
                <a:gd name="T84" fmla="*/ 1890 w 4346"/>
                <a:gd name="T85" fmla="*/ 374 h 542"/>
                <a:gd name="T86" fmla="*/ 2028 w 4346"/>
                <a:gd name="T87" fmla="*/ 380 h 542"/>
                <a:gd name="T88" fmla="*/ 2100 w 4346"/>
                <a:gd name="T89" fmla="*/ 388 h 542"/>
                <a:gd name="T90" fmla="*/ 2162 w 4346"/>
                <a:gd name="T91" fmla="*/ 394 h 542"/>
                <a:gd name="T92" fmla="*/ 2186 w 4346"/>
                <a:gd name="T93" fmla="*/ 406 h 542"/>
                <a:gd name="T94" fmla="*/ 2258 w 4346"/>
                <a:gd name="T95" fmla="*/ 412 h 542"/>
                <a:gd name="T96" fmla="*/ 2316 w 4346"/>
                <a:gd name="T97" fmla="*/ 418 h 542"/>
                <a:gd name="T98" fmla="*/ 2482 w 4346"/>
                <a:gd name="T99" fmla="*/ 426 h 542"/>
                <a:gd name="T100" fmla="*/ 2568 w 4346"/>
                <a:gd name="T101" fmla="*/ 438 h 542"/>
                <a:gd name="T102" fmla="*/ 2744 w 4346"/>
                <a:gd name="T103" fmla="*/ 444 h 542"/>
                <a:gd name="T104" fmla="*/ 2800 w 4346"/>
                <a:gd name="T105" fmla="*/ 452 h 542"/>
                <a:gd name="T106" fmla="*/ 2942 w 4346"/>
                <a:gd name="T107" fmla="*/ 458 h 542"/>
                <a:gd name="T108" fmla="*/ 3026 w 4346"/>
                <a:gd name="T109" fmla="*/ 466 h 542"/>
                <a:gd name="T110" fmla="*/ 3142 w 4346"/>
                <a:gd name="T111" fmla="*/ 472 h 542"/>
                <a:gd name="T112" fmla="*/ 3274 w 4346"/>
                <a:gd name="T113" fmla="*/ 482 h 542"/>
                <a:gd name="T114" fmla="*/ 3416 w 4346"/>
                <a:gd name="T115" fmla="*/ 488 h 542"/>
                <a:gd name="T116" fmla="*/ 3596 w 4346"/>
                <a:gd name="T117" fmla="*/ 500 h 542"/>
                <a:gd name="T118" fmla="*/ 3902 w 4346"/>
                <a:gd name="T119" fmla="*/ 504 h 542"/>
                <a:gd name="T120" fmla="*/ 3988 w 4346"/>
                <a:gd name="T121" fmla="*/ 514 h 542"/>
                <a:gd name="T122" fmla="*/ 4256 w 4346"/>
                <a:gd name="T123" fmla="*/ 524 h 542"/>
                <a:gd name="T124" fmla="*/ 4346 w 4346"/>
                <a:gd name="T12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6" h="542">
                  <a:moveTo>
                    <a:pt x="0" y="0"/>
                  </a:moveTo>
                  <a:lnTo>
                    <a:pt x="66" y="0"/>
                  </a:lnTo>
                  <a:lnTo>
                    <a:pt x="66" y="8"/>
                  </a:lnTo>
                  <a:lnTo>
                    <a:pt x="164" y="8"/>
                  </a:lnTo>
                  <a:lnTo>
                    <a:pt x="164" y="12"/>
                  </a:lnTo>
                  <a:lnTo>
                    <a:pt x="200" y="12"/>
                  </a:lnTo>
                  <a:lnTo>
                    <a:pt x="200" y="18"/>
                  </a:lnTo>
                  <a:lnTo>
                    <a:pt x="224" y="18"/>
                  </a:lnTo>
                  <a:lnTo>
                    <a:pt x="224" y="26"/>
                  </a:lnTo>
                  <a:lnTo>
                    <a:pt x="256" y="26"/>
                  </a:lnTo>
                  <a:lnTo>
                    <a:pt x="256" y="32"/>
                  </a:lnTo>
                  <a:lnTo>
                    <a:pt x="288" y="32"/>
                  </a:lnTo>
                  <a:lnTo>
                    <a:pt x="288" y="40"/>
                  </a:lnTo>
                  <a:lnTo>
                    <a:pt x="306" y="40"/>
                  </a:lnTo>
                  <a:lnTo>
                    <a:pt x="306" y="44"/>
                  </a:lnTo>
                  <a:lnTo>
                    <a:pt x="322" y="44"/>
                  </a:lnTo>
                  <a:lnTo>
                    <a:pt x="322" y="52"/>
                  </a:lnTo>
                  <a:lnTo>
                    <a:pt x="342" y="52"/>
                  </a:lnTo>
                  <a:lnTo>
                    <a:pt x="342" y="58"/>
                  </a:lnTo>
                  <a:lnTo>
                    <a:pt x="362" y="58"/>
                  </a:lnTo>
                  <a:lnTo>
                    <a:pt x="362" y="62"/>
                  </a:lnTo>
                  <a:lnTo>
                    <a:pt x="378" y="62"/>
                  </a:lnTo>
                  <a:lnTo>
                    <a:pt x="378" y="68"/>
                  </a:lnTo>
                  <a:lnTo>
                    <a:pt x="398" y="68"/>
                  </a:lnTo>
                  <a:lnTo>
                    <a:pt x="398" y="74"/>
                  </a:lnTo>
                  <a:lnTo>
                    <a:pt x="416" y="74"/>
                  </a:lnTo>
                  <a:lnTo>
                    <a:pt x="416" y="82"/>
                  </a:lnTo>
                  <a:lnTo>
                    <a:pt x="438" y="82"/>
                  </a:lnTo>
                  <a:lnTo>
                    <a:pt x="438" y="88"/>
                  </a:lnTo>
                  <a:lnTo>
                    <a:pt x="454" y="88"/>
                  </a:lnTo>
                  <a:lnTo>
                    <a:pt x="454" y="92"/>
                  </a:lnTo>
                  <a:lnTo>
                    <a:pt x="482" y="92"/>
                  </a:lnTo>
                  <a:lnTo>
                    <a:pt x="482" y="98"/>
                  </a:lnTo>
                  <a:lnTo>
                    <a:pt x="498" y="98"/>
                  </a:lnTo>
                  <a:lnTo>
                    <a:pt x="498" y="102"/>
                  </a:lnTo>
                  <a:lnTo>
                    <a:pt x="518" y="102"/>
                  </a:lnTo>
                  <a:lnTo>
                    <a:pt x="518" y="106"/>
                  </a:lnTo>
                  <a:lnTo>
                    <a:pt x="542" y="106"/>
                  </a:lnTo>
                  <a:lnTo>
                    <a:pt x="542" y="114"/>
                  </a:lnTo>
                  <a:lnTo>
                    <a:pt x="560" y="114"/>
                  </a:lnTo>
                  <a:lnTo>
                    <a:pt x="560" y="120"/>
                  </a:lnTo>
                  <a:lnTo>
                    <a:pt x="586" y="120"/>
                  </a:lnTo>
                  <a:lnTo>
                    <a:pt x="586" y="128"/>
                  </a:lnTo>
                  <a:lnTo>
                    <a:pt x="604" y="128"/>
                  </a:lnTo>
                  <a:lnTo>
                    <a:pt x="604" y="134"/>
                  </a:lnTo>
                  <a:lnTo>
                    <a:pt x="630" y="134"/>
                  </a:lnTo>
                  <a:lnTo>
                    <a:pt x="630" y="142"/>
                  </a:lnTo>
                  <a:lnTo>
                    <a:pt x="658" y="142"/>
                  </a:lnTo>
                  <a:lnTo>
                    <a:pt x="658" y="152"/>
                  </a:lnTo>
                  <a:lnTo>
                    <a:pt x="688" y="152"/>
                  </a:lnTo>
                  <a:lnTo>
                    <a:pt x="688" y="158"/>
                  </a:lnTo>
                  <a:lnTo>
                    <a:pt x="708" y="158"/>
                  </a:lnTo>
                  <a:lnTo>
                    <a:pt x="708" y="168"/>
                  </a:lnTo>
                  <a:lnTo>
                    <a:pt x="730" y="168"/>
                  </a:lnTo>
                  <a:lnTo>
                    <a:pt x="730" y="176"/>
                  </a:lnTo>
                  <a:lnTo>
                    <a:pt x="742" y="176"/>
                  </a:lnTo>
                  <a:lnTo>
                    <a:pt x="742" y="186"/>
                  </a:lnTo>
                  <a:lnTo>
                    <a:pt x="762" y="186"/>
                  </a:lnTo>
                  <a:lnTo>
                    <a:pt x="762" y="192"/>
                  </a:lnTo>
                  <a:lnTo>
                    <a:pt x="786" y="192"/>
                  </a:lnTo>
                  <a:lnTo>
                    <a:pt x="786" y="198"/>
                  </a:lnTo>
                  <a:lnTo>
                    <a:pt x="820" y="198"/>
                  </a:lnTo>
                  <a:lnTo>
                    <a:pt x="820" y="202"/>
                  </a:lnTo>
                  <a:lnTo>
                    <a:pt x="832" y="202"/>
                  </a:lnTo>
                  <a:lnTo>
                    <a:pt x="832" y="206"/>
                  </a:lnTo>
                  <a:lnTo>
                    <a:pt x="862" y="206"/>
                  </a:lnTo>
                  <a:lnTo>
                    <a:pt x="862" y="214"/>
                  </a:lnTo>
                  <a:lnTo>
                    <a:pt x="890" y="214"/>
                  </a:lnTo>
                  <a:lnTo>
                    <a:pt x="890" y="218"/>
                  </a:lnTo>
                  <a:lnTo>
                    <a:pt x="914" y="218"/>
                  </a:lnTo>
                  <a:lnTo>
                    <a:pt x="914" y="222"/>
                  </a:lnTo>
                  <a:lnTo>
                    <a:pt x="938" y="222"/>
                  </a:lnTo>
                  <a:lnTo>
                    <a:pt x="938" y="226"/>
                  </a:lnTo>
                  <a:lnTo>
                    <a:pt x="972" y="226"/>
                  </a:lnTo>
                  <a:lnTo>
                    <a:pt x="972" y="232"/>
                  </a:lnTo>
                  <a:lnTo>
                    <a:pt x="996" y="232"/>
                  </a:lnTo>
                  <a:lnTo>
                    <a:pt x="996" y="236"/>
                  </a:lnTo>
                  <a:lnTo>
                    <a:pt x="1024" y="236"/>
                  </a:lnTo>
                  <a:lnTo>
                    <a:pt x="1024" y="242"/>
                  </a:lnTo>
                  <a:lnTo>
                    <a:pt x="1050" y="242"/>
                  </a:lnTo>
                  <a:lnTo>
                    <a:pt x="1050" y="246"/>
                  </a:lnTo>
                  <a:lnTo>
                    <a:pt x="1080" y="246"/>
                  </a:lnTo>
                  <a:lnTo>
                    <a:pt x="1080" y="252"/>
                  </a:lnTo>
                  <a:lnTo>
                    <a:pt x="1100" y="252"/>
                  </a:lnTo>
                  <a:lnTo>
                    <a:pt x="1100" y="258"/>
                  </a:lnTo>
                  <a:lnTo>
                    <a:pt x="1114" y="258"/>
                  </a:lnTo>
                  <a:lnTo>
                    <a:pt x="1114" y="264"/>
                  </a:lnTo>
                  <a:lnTo>
                    <a:pt x="1136" y="264"/>
                  </a:lnTo>
                  <a:lnTo>
                    <a:pt x="1136" y="270"/>
                  </a:lnTo>
                  <a:lnTo>
                    <a:pt x="1152" y="270"/>
                  </a:lnTo>
                  <a:lnTo>
                    <a:pt x="1152" y="274"/>
                  </a:lnTo>
                  <a:lnTo>
                    <a:pt x="1180" y="274"/>
                  </a:lnTo>
                  <a:lnTo>
                    <a:pt x="1180" y="282"/>
                  </a:lnTo>
                  <a:lnTo>
                    <a:pt x="1216" y="282"/>
                  </a:lnTo>
                  <a:lnTo>
                    <a:pt x="1216" y="286"/>
                  </a:lnTo>
                  <a:lnTo>
                    <a:pt x="1252" y="286"/>
                  </a:lnTo>
                  <a:lnTo>
                    <a:pt x="1252" y="292"/>
                  </a:lnTo>
                  <a:lnTo>
                    <a:pt x="1282" y="292"/>
                  </a:lnTo>
                  <a:lnTo>
                    <a:pt x="1282" y="296"/>
                  </a:lnTo>
                  <a:lnTo>
                    <a:pt x="1324" y="296"/>
                  </a:lnTo>
                  <a:lnTo>
                    <a:pt x="1324" y="300"/>
                  </a:lnTo>
                  <a:lnTo>
                    <a:pt x="1354" y="300"/>
                  </a:lnTo>
                  <a:lnTo>
                    <a:pt x="1354" y="304"/>
                  </a:lnTo>
                  <a:lnTo>
                    <a:pt x="1382" y="304"/>
                  </a:lnTo>
                  <a:lnTo>
                    <a:pt x="1382" y="310"/>
                  </a:lnTo>
                  <a:lnTo>
                    <a:pt x="1410" y="310"/>
                  </a:lnTo>
                  <a:lnTo>
                    <a:pt x="1410" y="314"/>
                  </a:lnTo>
                  <a:lnTo>
                    <a:pt x="1444" y="314"/>
                  </a:lnTo>
                  <a:lnTo>
                    <a:pt x="1444" y="322"/>
                  </a:lnTo>
                  <a:lnTo>
                    <a:pt x="1478" y="322"/>
                  </a:lnTo>
                  <a:lnTo>
                    <a:pt x="1478" y="324"/>
                  </a:lnTo>
                  <a:lnTo>
                    <a:pt x="1506" y="324"/>
                  </a:lnTo>
                  <a:lnTo>
                    <a:pt x="1506" y="332"/>
                  </a:lnTo>
                  <a:lnTo>
                    <a:pt x="1548" y="332"/>
                  </a:lnTo>
                  <a:lnTo>
                    <a:pt x="1548" y="338"/>
                  </a:lnTo>
                  <a:lnTo>
                    <a:pt x="1602" y="338"/>
                  </a:lnTo>
                  <a:lnTo>
                    <a:pt x="1602" y="342"/>
                  </a:lnTo>
                  <a:lnTo>
                    <a:pt x="1642" y="342"/>
                  </a:lnTo>
                  <a:lnTo>
                    <a:pt x="1642" y="348"/>
                  </a:lnTo>
                  <a:lnTo>
                    <a:pt x="1694" y="348"/>
                  </a:lnTo>
                  <a:lnTo>
                    <a:pt x="1694" y="354"/>
                  </a:lnTo>
                  <a:lnTo>
                    <a:pt x="1746" y="354"/>
                  </a:lnTo>
                  <a:lnTo>
                    <a:pt x="1746" y="360"/>
                  </a:lnTo>
                  <a:lnTo>
                    <a:pt x="1784" y="360"/>
                  </a:lnTo>
                  <a:lnTo>
                    <a:pt x="1784" y="364"/>
                  </a:lnTo>
                  <a:lnTo>
                    <a:pt x="1836" y="364"/>
                  </a:lnTo>
                  <a:lnTo>
                    <a:pt x="1836" y="370"/>
                  </a:lnTo>
                  <a:lnTo>
                    <a:pt x="1890" y="370"/>
                  </a:lnTo>
                  <a:lnTo>
                    <a:pt x="1890" y="374"/>
                  </a:lnTo>
                  <a:lnTo>
                    <a:pt x="1972" y="374"/>
                  </a:lnTo>
                  <a:lnTo>
                    <a:pt x="1972" y="380"/>
                  </a:lnTo>
                  <a:lnTo>
                    <a:pt x="2028" y="380"/>
                  </a:lnTo>
                  <a:lnTo>
                    <a:pt x="2028" y="386"/>
                  </a:lnTo>
                  <a:lnTo>
                    <a:pt x="2100" y="386"/>
                  </a:lnTo>
                  <a:lnTo>
                    <a:pt x="2100" y="388"/>
                  </a:lnTo>
                  <a:lnTo>
                    <a:pt x="2114" y="388"/>
                  </a:lnTo>
                  <a:lnTo>
                    <a:pt x="2114" y="394"/>
                  </a:lnTo>
                  <a:lnTo>
                    <a:pt x="2162" y="394"/>
                  </a:lnTo>
                  <a:lnTo>
                    <a:pt x="2162" y="400"/>
                  </a:lnTo>
                  <a:lnTo>
                    <a:pt x="2186" y="400"/>
                  </a:lnTo>
                  <a:lnTo>
                    <a:pt x="2186" y="406"/>
                  </a:lnTo>
                  <a:lnTo>
                    <a:pt x="2222" y="406"/>
                  </a:lnTo>
                  <a:lnTo>
                    <a:pt x="2222" y="412"/>
                  </a:lnTo>
                  <a:lnTo>
                    <a:pt x="2258" y="412"/>
                  </a:lnTo>
                  <a:lnTo>
                    <a:pt x="2258" y="414"/>
                  </a:lnTo>
                  <a:lnTo>
                    <a:pt x="2316" y="414"/>
                  </a:lnTo>
                  <a:lnTo>
                    <a:pt x="2316" y="418"/>
                  </a:lnTo>
                  <a:lnTo>
                    <a:pt x="2382" y="418"/>
                  </a:lnTo>
                  <a:lnTo>
                    <a:pt x="2382" y="426"/>
                  </a:lnTo>
                  <a:lnTo>
                    <a:pt x="2482" y="426"/>
                  </a:lnTo>
                  <a:lnTo>
                    <a:pt x="2482" y="434"/>
                  </a:lnTo>
                  <a:lnTo>
                    <a:pt x="2568" y="434"/>
                  </a:lnTo>
                  <a:lnTo>
                    <a:pt x="2568" y="438"/>
                  </a:lnTo>
                  <a:lnTo>
                    <a:pt x="2652" y="438"/>
                  </a:lnTo>
                  <a:lnTo>
                    <a:pt x="2652" y="444"/>
                  </a:lnTo>
                  <a:lnTo>
                    <a:pt x="2744" y="444"/>
                  </a:lnTo>
                  <a:lnTo>
                    <a:pt x="2744" y="446"/>
                  </a:lnTo>
                  <a:lnTo>
                    <a:pt x="2800" y="446"/>
                  </a:lnTo>
                  <a:lnTo>
                    <a:pt x="2800" y="452"/>
                  </a:lnTo>
                  <a:lnTo>
                    <a:pt x="2862" y="452"/>
                  </a:lnTo>
                  <a:lnTo>
                    <a:pt x="2862" y="458"/>
                  </a:lnTo>
                  <a:lnTo>
                    <a:pt x="2942" y="458"/>
                  </a:lnTo>
                  <a:lnTo>
                    <a:pt x="2942" y="464"/>
                  </a:lnTo>
                  <a:lnTo>
                    <a:pt x="3026" y="464"/>
                  </a:lnTo>
                  <a:lnTo>
                    <a:pt x="3026" y="466"/>
                  </a:lnTo>
                  <a:lnTo>
                    <a:pt x="3082" y="466"/>
                  </a:lnTo>
                  <a:lnTo>
                    <a:pt x="3082" y="472"/>
                  </a:lnTo>
                  <a:lnTo>
                    <a:pt x="3142" y="472"/>
                  </a:lnTo>
                  <a:lnTo>
                    <a:pt x="3142" y="478"/>
                  </a:lnTo>
                  <a:lnTo>
                    <a:pt x="3274" y="478"/>
                  </a:lnTo>
                  <a:lnTo>
                    <a:pt x="3274" y="482"/>
                  </a:lnTo>
                  <a:lnTo>
                    <a:pt x="3332" y="482"/>
                  </a:lnTo>
                  <a:lnTo>
                    <a:pt x="3332" y="488"/>
                  </a:lnTo>
                  <a:lnTo>
                    <a:pt x="3416" y="488"/>
                  </a:lnTo>
                  <a:lnTo>
                    <a:pt x="3416" y="494"/>
                  </a:lnTo>
                  <a:lnTo>
                    <a:pt x="3596" y="494"/>
                  </a:lnTo>
                  <a:lnTo>
                    <a:pt x="3596" y="500"/>
                  </a:lnTo>
                  <a:lnTo>
                    <a:pt x="3766" y="500"/>
                  </a:lnTo>
                  <a:lnTo>
                    <a:pt x="3766" y="504"/>
                  </a:lnTo>
                  <a:lnTo>
                    <a:pt x="3902" y="504"/>
                  </a:lnTo>
                  <a:lnTo>
                    <a:pt x="3902" y="510"/>
                  </a:lnTo>
                  <a:lnTo>
                    <a:pt x="3988" y="510"/>
                  </a:lnTo>
                  <a:lnTo>
                    <a:pt x="3988" y="514"/>
                  </a:lnTo>
                  <a:lnTo>
                    <a:pt x="4060" y="514"/>
                  </a:lnTo>
                  <a:lnTo>
                    <a:pt x="4060" y="524"/>
                  </a:lnTo>
                  <a:lnTo>
                    <a:pt x="4256" y="524"/>
                  </a:lnTo>
                  <a:lnTo>
                    <a:pt x="4256" y="528"/>
                  </a:lnTo>
                  <a:lnTo>
                    <a:pt x="4346" y="528"/>
                  </a:lnTo>
                  <a:lnTo>
                    <a:pt x="4346" y="542"/>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Freeform 24">
              <a:extLst>
                <a:ext uri="{FF2B5EF4-FFF2-40B4-BE49-F238E27FC236}">
                  <a16:creationId xmlns:a16="http://schemas.microsoft.com/office/drawing/2014/main" xmlns="" id="{F7F8E9CE-376C-48BD-8370-16E7982E0192}"/>
                </a:ext>
              </a:extLst>
            </p:cNvPr>
            <p:cNvSpPr>
              <a:spLocks/>
            </p:cNvSpPr>
            <p:nvPr/>
          </p:nvSpPr>
          <p:spPr bwMode="auto">
            <a:xfrm>
              <a:off x="1581150" y="2165350"/>
              <a:ext cx="6905625" cy="793750"/>
            </a:xfrm>
            <a:custGeom>
              <a:avLst/>
              <a:gdLst>
                <a:gd name="T0" fmla="*/ 38 w 4350"/>
                <a:gd name="T1" fmla="*/ 8 h 500"/>
                <a:gd name="T2" fmla="*/ 166 w 4350"/>
                <a:gd name="T3" fmla="*/ 14 h 500"/>
                <a:gd name="T4" fmla="*/ 190 w 4350"/>
                <a:gd name="T5" fmla="*/ 24 h 500"/>
                <a:gd name="T6" fmla="*/ 296 w 4350"/>
                <a:gd name="T7" fmla="*/ 30 h 500"/>
                <a:gd name="T8" fmla="*/ 322 w 4350"/>
                <a:gd name="T9" fmla="*/ 38 h 500"/>
                <a:gd name="T10" fmla="*/ 360 w 4350"/>
                <a:gd name="T11" fmla="*/ 42 h 500"/>
                <a:gd name="T12" fmla="*/ 370 w 4350"/>
                <a:gd name="T13" fmla="*/ 52 h 500"/>
                <a:gd name="T14" fmla="*/ 402 w 4350"/>
                <a:gd name="T15" fmla="*/ 58 h 500"/>
                <a:gd name="T16" fmla="*/ 418 w 4350"/>
                <a:gd name="T17" fmla="*/ 66 h 500"/>
                <a:gd name="T18" fmla="*/ 460 w 4350"/>
                <a:gd name="T19" fmla="*/ 72 h 500"/>
                <a:gd name="T20" fmla="*/ 484 w 4350"/>
                <a:gd name="T21" fmla="*/ 80 h 500"/>
                <a:gd name="T22" fmla="*/ 530 w 4350"/>
                <a:gd name="T23" fmla="*/ 84 h 500"/>
                <a:gd name="T24" fmla="*/ 560 w 4350"/>
                <a:gd name="T25" fmla="*/ 96 h 500"/>
                <a:gd name="T26" fmla="*/ 602 w 4350"/>
                <a:gd name="T27" fmla="*/ 104 h 500"/>
                <a:gd name="T28" fmla="*/ 632 w 4350"/>
                <a:gd name="T29" fmla="*/ 112 h 500"/>
                <a:gd name="T30" fmla="*/ 666 w 4350"/>
                <a:gd name="T31" fmla="*/ 118 h 500"/>
                <a:gd name="T32" fmla="*/ 678 w 4350"/>
                <a:gd name="T33" fmla="*/ 128 h 500"/>
                <a:gd name="T34" fmla="*/ 732 w 4350"/>
                <a:gd name="T35" fmla="*/ 138 h 500"/>
                <a:gd name="T36" fmla="*/ 740 w 4350"/>
                <a:gd name="T37" fmla="*/ 152 h 500"/>
                <a:gd name="T38" fmla="*/ 776 w 4350"/>
                <a:gd name="T39" fmla="*/ 158 h 500"/>
                <a:gd name="T40" fmla="*/ 790 w 4350"/>
                <a:gd name="T41" fmla="*/ 170 h 500"/>
                <a:gd name="T42" fmla="*/ 830 w 4350"/>
                <a:gd name="T43" fmla="*/ 178 h 500"/>
                <a:gd name="T44" fmla="*/ 856 w 4350"/>
                <a:gd name="T45" fmla="*/ 188 h 500"/>
                <a:gd name="T46" fmla="*/ 898 w 4350"/>
                <a:gd name="T47" fmla="*/ 192 h 500"/>
                <a:gd name="T48" fmla="*/ 934 w 4350"/>
                <a:gd name="T49" fmla="*/ 202 h 500"/>
                <a:gd name="T50" fmla="*/ 984 w 4350"/>
                <a:gd name="T51" fmla="*/ 206 h 500"/>
                <a:gd name="T52" fmla="*/ 1010 w 4350"/>
                <a:gd name="T53" fmla="*/ 216 h 500"/>
                <a:gd name="T54" fmla="*/ 1060 w 4350"/>
                <a:gd name="T55" fmla="*/ 224 h 500"/>
                <a:gd name="T56" fmla="*/ 1078 w 4350"/>
                <a:gd name="T57" fmla="*/ 234 h 500"/>
                <a:gd name="T58" fmla="*/ 1114 w 4350"/>
                <a:gd name="T59" fmla="*/ 240 h 500"/>
                <a:gd name="T60" fmla="*/ 1142 w 4350"/>
                <a:gd name="T61" fmla="*/ 252 h 500"/>
                <a:gd name="T62" fmla="*/ 1182 w 4350"/>
                <a:gd name="T63" fmla="*/ 260 h 500"/>
                <a:gd name="T64" fmla="*/ 1218 w 4350"/>
                <a:gd name="T65" fmla="*/ 270 h 500"/>
                <a:gd name="T66" fmla="*/ 1312 w 4350"/>
                <a:gd name="T67" fmla="*/ 276 h 500"/>
                <a:gd name="T68" fmla="*/ 1350 w 4350"/>
                <a:gd name="T69" fmla="*/ 290 h 500"/>
                <a:gd name="T70" fmla="*/ 1408 w 4350"/>
                <a:gd name="T71" fmla="*/ 298 h 500"/>
                <a:gd name="T72" fmla="*/ 1432 w 4350"/>
                <a:gd name="T73" fmla="*/ 306 h 500"/>
                <a:gd name="T74" fmla="*/ 1476 w 4350"/>
                <a:gd name="T75" fmla="*/ 310 h 500"/>
                <a:gd name="T76" fmla="*/ 1524 w 4350"/>
                <a:gd name="T77" fmla="*/ 322 h 500"/>
                <a:gd name="T78" fmla="*/ 1596 w 4350"/>
                <a:gd name="T79" fmla="*/ 326 h 500"/>
                <a:gd name="T80" fmla="*/ 1642 w 4350"/>
                <a:gd name="T81" fmla="*/ 338 h 500"/>
                <a:gd name="T82" fmla="*/ 1752 w 4350"/>
                <a:gd name="T83" fmla="*/ 344 h 500"/>
                <a:gd name="T84" fmla="*/ 1814 w 4350"/>
                <a:gd name="T85" fmla="*/ 354 h 500"/>
                <a:gd name="T86" fmla="*/ 1908 w 4350"/>
                <a:gd name="T87" fmla="*/ 358 h 500"/>
                <a:gd name="T88" fmla="*/ 1954 w 4350"/>
                <a:gd name="T89" fmla="*/ 368 h 500"/>
                <a:gd name="T90" fmla="*/ 2084 w 4350"/>
                <a:gd name="T91" fmla="*/ 372 h 500"/>
                <a:gd name="T92" fmla="*/ 2142 w 4350"/>
                <a:gd name="T93" fmla="*/ 384 h 500"/>
                <a:gd name="T94" fmla="*/ 2224 w 4350"/>
                <a:gd name="T95" fmla="*/ 390 h 500"/>
                <a:gd name="T96" fmla="*/ 2282 w 4350"/>
                <a:gd name="T97" fmla="*/ 398 h 500"/>
                <a:gd name="T98" fmla="*/ 2458 w 4350"/>
                <a:gd name="T99" fmla="*/ 402 h 500"/>
                <a:gd name="T100" fmla="*/ 2562 w 4350"/>
                <a:gd name="T101" fmla="*/ 416 h 500"/>
                <a:gd name="T102" fmla="*/ 2762 w 4350"/>
                <a:gd name="T103" fmla="*/ 424 h 500"/>
                <a:gd name="T104" fmla="*/ 2894 w 4350"/>
                <a:gd name="T105" fmla="*/ 434 h 500"/>
                <a:gd name="T106" fmla="*/ 3028 w 4350"/>
                <a:gd name="T107" fmla="*/ 438 h 500"/>
                <a:gd name="T108" fmla="*/ 3072 w 4350"/>
                <a:gd name="T109" fmla="*/ 448 h 500"/>
                <a:gd name="T110" fmla="*/ 3378 w 4350"/>
                <a:gd name="T111" fmla="*/ 452 h 500"/>
                <a:gd name="T112" fmla="*/ 3502 w 4350"/>
                <a:gd name="T113" fmla="*/ 464 h 500"/>
                <a:gd name="T114" fmla="*/ 3622 w 4350"/>
                <a:gd name="T115" fmla="*/ 468 h 500"/>
                <a:gd name="T116" fmla="*/ 3722 w 4350"/>
                <a:gd name="T117" fmla="*/ 480 h 500"/>
                <a:gd name="T118" fmla="*/ 3886 w 4350"/>
                <a:gd name="T119" fmla="*/ 484 h 500"/>
                <a:gd name="T120" fmla="*/ 4070 w 4350"/>
                <a:gd name="T121" fmla="*/ 494 h 500"/>
                <a:gd name="T122" fmla="*/ 4350 w 4350"/>
                <a:gd name="T123"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50" h="500">
                  <a:moveTo>
                    <a:pt x="0" y="0"/>
                  </a:moveTo>
                  <a:lnTo>
                    <a:pt x="38" y="0"/>
                  </a:lnTo>
                  <a:lnTo>
                    <a:pt x="38" y="8"/>
                  </a:lnTo>
                  <a:lnTo>
                    <a:pt x="106" y="8"/>
                  </a:lnTo>
                  <a:lnTo>
                    <a:pt x="106" y="14"/>
                  </a:lnTo>
                  <a:lnTo>
                    <a:pt x="166" y="14"/>
                  </a:lnTo>
                  <a:lnTo>
                    <a:pt x="166" y="18"/>
                  </a:lnTo>
                  <a:lnTo>
                    <a:pt x="190" y="18"/>
                  </a:lnTo>
                  <a:lnTo>
                    <a:pt x="190" y="24"/>
                  </a:lnTo>
                  <a:lnTo>
                    <a:pt x="244" y="24"/>
                  </a:lnTo>
                  <a:lnTo>
                    <a:pt x="244" y="30"/>
                  </a:lnTo>
                  <a:lnTo>
                    <a:pt x="296" y="30"/>
                  </a:lnTo>
                  <a:lnTo>
                    <a:pt x="296" y="34"/>
                  </a:lnTo>
                  <a:lnTo>
                    <a:pt x="322" y="34"/>
                  </a:lnTo>
                  <a:lnTo>
                    <a:pt x="322" y="38"/>
                  </a:lnTo>
                  <a:lnTo>
                    <a:pt x="344" y="38"/>
                  </a:lnTo>
                  <a:lnTo>
                    <a:pt x="344" y="42"/>
                  </a:lnTo>
                  <a:lnTo>
                    <a:pt x="360" y="42"/>
                  </a:lnTo>
                  <a:lnTo>
                    <a:pt x="360" y="48"/>
                  </a:lnTo>
                  <a:lnTo>
                    <a:pt x="370" y="48"/>
                  </a:lnTo>
                  <a:lnTo>
                    <a:pt x="370" y="52"/>
                  </a:lnTo>
                  <a:lnTo>
                    <a:pt x="384" y="52"/>
                  </a:lnTo>
                  <a:lnTo>
                    <a:pt x="384" y="58"/>
                  </a:lnTo>
                  <a:lnTo>
                    <a:pt x="402" y="58"/>
                  </a:lnTo>
                  <a:lnTo>
                    <a:pt x="402" y="60"/>
                  </a:lnTo>
                  <a:lnTo>
                    <a:pt x="418" y="60"/>
                  </a:lnTo>
                  <a:lnTo>
                    <a:pt x="418" y="66"/>
                  </a:lnTo>
                  <a:lnTo>
                    <a:pt x="438" y="66"/>
                  </a:lnTo>
                  <a:lnTo>
                    <a:pt x="438" y="72"/>
                  </a:lnTo>
                  <a:lnTo>
                    <a:pt x="460" y="72"/>
                  </a:lnTo>
                  <a:lnTo>
                    <a:pt x="460" y="74"/>
                  </a:lnTo>
                  <a:lnTo>
                    <a:pt x="484" y="74"/>
                  </a:lnTo>
                  <a:lnTo>
                    <a:pt x="484" y="80"/>
                  </a:lnTo>
                  <a:lnTo>
                    <a:pt x="498" y="80"/>
                  </a:lnTo>
                  <a:lnTo>
                    <a:pt x="498" y="84"/>
                  </a:lnTo>
                  <a:lnTo>
                    <a:pt x="530" y="84"/>
                  </a:lnTo>
                  <a:lnTo>
                    <a:pt x="530" y="90"/>
                  </a:lnTo>
                  <a:lnTo>
                    <a:pt x="560" y="90"/>
                  </a:lnTo>
                  <a:lnTo>
                    <a:pt x="560" y="96"/>
                  </a:lnTo>
                  <a:lnTo>
                    <a:pt x="586" y="96"/>
                  </a:lnTo>
                  <a:lnTo>
                    <a:pt x="586" y="104"/>
                  </a:lnTo>
                  <a:lnTo>
                    <a:pt x="602" y="104"/>
                  </a:lnTo>
                  <a:lnTo>
                    <a:pt x="602" y="108"/>
                  </a:lnTo>
                  <a:lnTo>
                    <a:pt x="632" y="108"/>
                  </a:lnTo>
                  <a:lnTo>
                    <a:pt x="632" y="112"/>
                  </a:lnTo>
                  <a:lnTo>
                    <a:pt x="652" y="112"/>
                  </a:lnTo>
                  <a:lnTo>
                    <a:pt x="652" y="118"/>
                  </a:lnTo>
                  <a:lnTo>
                    <a:pt x="666" y="118"/>
                  </a:lnTo>
                  <a:lnTo>
                    <a:pt x="666" y="122"/>
                  </a:lnTo>
                  <a:lnTo>
                    <a:pt x="678" y="122"/>
                  </a:lnTo>
                  <a:lnTo>
                    <a:pt x="678" y="128"/>
                  </a:lnTo>
                  <a:lnTo>
                    <a:pt x="698" y="128"/>
                  </a:lnTo>
                  <a:lnTo>
                    <a:pt x="698" y="138"/>
                  </a:lnTo>
                  <a:lnTo>
                    <a:pt x="732" y="138"/>
                  </a:lnTo>
                  <a:lnTo>
                    <a:pt x="732" y="144"/>
                  </a:lnTo>
                  <a:lnTo>
                    <a:pt x="740" y="144"/>
                  </a:lnTo>
                  <a:lnTo>
                    <a:pt x="740" y="152"/>
                  </a:lnTo>
                  <a:lnTo>
                    <a:pt x="762" y="152"/>
                  </a:lnTo>
                  <a:lnTo>
                    <a:pt x="762" y="158"/>
                  </a:lnTo>
                  <a:lnTo>
                    <a:pt x="776" y="158"/>
                  </a:lnTo>
                  <a:lnTo>
                    <a:pt x="776" y="164"/>
                  </a:lnTo>
                  <a:lnTo>
                    <a:pt x="790" y="164"/>
                  </a:lnTo>
                  <a:lnTo>
                    <a:pt x="790" y="170"/>
                  </a:lnTo>
                  <a:lnTo>
                    <a:pt x="810" y="170"/>
                  </a:lnTo>
                  <a:lnTo>
                    <a:pt x="810" y="178"/>
                  </a:lnTo>
                  <a:lnTo>
                    <a:pt x="830" y="178"/>
                  </a:lnTo>
                  <a:lnTo>
                    <a:pt x="830" y="184"/>
                  </a:lnTo>
                  <a:lnTo>
                    <a:pt x="856" y="184"/>
                  </a:lnTo>
                  <a:lnTo>
                    <a:pt x="856" y="188"/>
                  </a:lnTo>
                  <a:lnTo>
                    <a:pt x="878" y="188"/>
                  </a:lnTo>
                  <a:lnTo>
                    <a:pt x="878" y="192"/>
                  </a:lnTo>
                  <a:lnTo>
                    <a:pt x="898" y="192"/>
                  </a:lnTo>
                  <a:lnTo>
                    <a:pt x="898" y="198"/>
                  </a:lnTo>
                  <a:lnTo>
                    <a:pt x="934" y="198"/>
                  </a:lnTo>
                  <a:lnTo>
                    <a:pt x="934" y="202"/>
                  </a:lnTo>
                  <a:lnTo>
                    <a:pt x="948" y="202"/>
                  </a:lnTo>
                  <a:lnTo>
                    <a:pt x="948" y="206"/>
                  </a:lnTo>
                  <a:lnTo>
                    <a:pt x="984" y="206"/>
                  </a:lnTo>
                  <a:lnTo>
                    <a:pt x="984" y="212"/>
                  </a:lnTo>
                  <a:lnTo>
                    <a:pt x="1010" y="212"/>
                  </a:lnTo>
                  <a:lnTo>
                    <a:pt x="1010" y="216"/>
                  </a:lnTo>
                  <a:lnTo>
                    <a:pt x="1038" y="216"/>
                  </a:lnTo>
                  <a:lnTo>
                    <a:pt x="1038" y="224"/>
                  </a:lnTo>
                  <a:lnTo>
                    <a:pt x="1060" y="224"/>
                  </a:lnTo>
                  <a:lnTo>
                    <a:pt x="1060" y="230"/>
                  </a:lnTo>
                  <a:lnTo>
                    <a:pt x="1078" y="230"/>
                  </a:lnTo>
                  <a:lnTo>
                    <a:pt x="1078" y="234"/>
                  </a:lnTo>
                  <a:lnTo>
                    <a:pt x="1094" y="234"/>
                  </a:lnTo>
                  <a:lnTo>
                    <a:pt x="1094" y="240"/>
                  </a:lnTo>
                  <a:lnTo>
                    <a:pt x="1114" y="240"/>
                  </a:lnTo>
                  <a:lnTo>
                    <a:pt x="1114" y="246"/>
                  </a:lnTo>
                  <a:lnTo>
                    <a:pt x="1142" y="246"/>
                  </a:lnTo>
                  <a:lnTo>
                    <a:pt x="1142" y="252"/>
                  </a:lnTo>
                  <a:lnTo>
                    <a:pt x="1164" y="252"/>
                  </a:lnTo>
                  <a:lnTo>
                    <a:pt x="1164" y="260"/>
                  </a:lnTo>
                  <a:lnTo>
                    <a:pt x="1182" y="260"/>
                  </a:lnTo>
                  <a:lnTo>
                    <a:pt x="1182" y="266"/>
                  </a:lnTo>
                  <a:lnTo>
                    <a:pt x="1218" y="266"/>
                  </a:lnTo>
                  <a:lnTo>
                    <a:pt x="1218" y="270"/>
                  </a:lnTo>
                  <a:lnTo>
                    <a:pt x="1258" y="270"/>
                  </a:lnTo>
                  <a:lnTo>
                    <a:pt x="1258" y="276"/>
                  </a:lnTo>
                  <a:lnTo>
                    <a:pt x="1312" y="276"/>
                  </a:lnTo>
                  <a:lnTo>
                    <a:pt x="1312" y="284"/>
                  </a:lnTo>
                  <a:lnTo>
                    <a:pt x="1350" y="284"/>
                  </a:lnTo>
                  <a:lnTo>
                    <a:pt x="1350" y="290"/>
                  </a:lnTo>
                  <a:lnTo>
                    <a:pt x="1386" y="290"/>
                  </a:lnTo>
                  <a:lnTo>
                    <a:pt x="1386" y="298"/>
                  </a:lnTo>
                  <a:lnTo>
                    <a:pt x="1408" y="298"/>
                  </a:lnTo>
                  <a:lnTo>
                    <a:pt x="1408" y="300"/>
                  </a:lnTo>
                  <a:lnTo>
                    <a:pt x="1432" y="300"/>
                  </a:lnTo>
                  <a:lnTo>
                    <a:pt x="1432" y="306"/>
                  </a:lnTo>
                  <a:lnTo>
                    <a:pt x="1452" y="306"/>
                  </a:lnTo>
                  <a:lnTo>
                    <a:pt x="1452" y="310"/>
                  </a:lnTo>
                  <a:lnTo>
                    <a:pt x="1476" y="310"/>
                  </a:lnTo>
                  <a:lnTo>
                    <a:pt x="1476" y="314"/>
                  </a:lnTo>
                  <a:lnTo>
                    <a:pt x="1524" y="314"/>
                  </a:lnTo>
                  <a:lnTo>
                    <a:pt x="1524" y="322"/>
                  </a:lnTo>
                  <a:lnTo>
                    <a:pt x="1552" y="322"/>
                  </a:lnTo>
                  <a:lnTo>
                    <a:pt x="1552" y="326"/>
                  </a:lnTo>
                  <a:lnTo>
                    <a:pt x="1596" y="326"/>
                  </a:lnTo>
                  <a:lnTo>
                    <a:pt x="1596" y="334"/>
                  </a:lnTo>
                  <a:lnTo>
                    <a:pt x="1642" y="334"/>
                  </a:lnTo>
                  <a:lnTo>
                    <a:pt x="1642" y="338"/>
                  </a:lnTo>
                  <a:lnTo>
                    <a:pt x="1698" y="338"/>
                  </a:lnTo>
                  <a:lnTo>
                    <a:pt x="1698" y="344"/>
                  </a:lnTo>
                  <a:lnTo>
                    <a:pt x="1752" y="344"/>
                  </a:lnTo>
                  <a:lnTo>
                    <a:pt x="1752" y="348"/>
                  </a:lnTo>
                  <a:lnTo>
                    <a:pt x="1814" y="348"/>
                  </a:lnTo>
                  <a:lnTo>
                    <a:pt x="1814" y="354"/>
                  </a:lnTo>
                  <a:lnTo>
                    <a:pt x="1866" y="354"/>
                  </a:lnTo>
                  <a:lnTo>
                    <a:pt x="1866" y="358"/>
                  </a:lnTo>
                  <a:lnTo>
                    <a:pt x="1908" y="358"/>
                  </a:lnTo>
                  <a:lnTo>
                    <a:pt x="1908" y="362"/>
                  </a:lnTo>
                  <a:lnTo>
                    <a:pt x="1954" y="362"/>
                  </a:lnTo>
                  <a:lnTo>
                    <a:pt x="1954" y="368"/>
                  </a:lnTo>
                  <a:lnTo>
                    <a:pt x="2006" y="368"/>
                  </a:lnTo>
                  <a:lnTo>
                    <a:pt x="2006" y="372"/>
                  </a:lnTo>
                  <a:lnTo>
                    <a:pt x="2084" y="372"/>
                  </a:lnTo>
                  <a:lnTo>
                    <a:pt x="2084" y="378"/>
                  </a:lnTo>
                  <a:lnTo>
                    <a:pt x="2142" y="378"/>
                  </a:lnTo>
                  <a:lnTo>
                    <a:pt x="2142" y="384"/>
                  </a:lnTo>
                  <a:lnTo>
                    <a:pt x="2190" y="384"/>
                  </a:lnTo>
                  <a:lnTo>
                    <a:pt x="2190" y="390"/>
                  </a:lnTo>
                  <a:lnTo>
                    <a:pt x="2224" y="390"/>
                  </a:lnTo>
                  <a:lnTo>
                    <a:pt x="2224" y="396"/>
                  </a:lnTo>
                  <a:lnTo>
                    <a:pt x="2282" y="396"/>
                  </a:lnTo>
                  <a:lnTo>
                    <a:pt x="2282" y="398"/>
                  </a:lnTo>
                  <a:lnTo>
                    <a:pt x="2362" y="398"/>
                  </a:lnTo>
                  <a:lnTo>
                    <a:pt x="2362" y="402"/>
                  </a:lnTo>
                  <a:lnTo>
                    <a:pt x="2458" y="402"/>
                  </a:lnTo>
                  <a:lnTo>
                    <a:pt x="2458" y="410"/>
                  </a:lnTo>
                  <a:lnTo>
                    <a:pt x="2562" y="410"/>
                  </a:lnTo>
                  <a:lnTo>
                    <a:pt x="2562" y="416"/>
                  </a:lnTo>
                  <a:lnTo>
                    <a:pt x="2666" y="416"/>
                  </a:lnTo>
                  <a:lnTo>
                    <a:pt x="2666" y="424"/>
                  </a:lnTo>
                  <a:lnTo>
                    <a:pt x="2762" y="424"/>
                  </a:lnTo>
                  <a:lnTo>
                    <a:pt x="2762" y="428"/>
                  </a:lnTo>
                  <a:lnTo>
                    <a:pt x="2894" y="428"/>
                  </a:lnTo>
                  <a:lnTo>
                    <a:pt x="2894" y="434"/>
                  </a:lnTo>
                  <a:lnTo>
                    <a:pt x="2956" y="434"/>
                  </a:lnTo>
                  <a:lnTo>
                    <a:pt x="2956" y="438"/>
                  </a:lnTo>
                  <a:lnTo>
                    <a:pt x="3028" y="438"/>
                  </a:lnTo>
                  <a:lnTo>
                    <a:pt x="3028" y="442"/>
                  </a:lnTo>
                  <a:lnTo>
                    <a:pt x="3072" y="442"/>
                  </a:lnTo>
                  <a:lnTo>
                    <a:pt x="3072" y="448"/>
                  </a:lnTo>
                  <a:lnTo>
                    <a:pt x="3284" y="448"/>
                  </a:lnTo>
                  <a:lnTo>
                    <a:pt x="3284" y="452"/>
                  </a:lnTo>
                  <a:lnTo>
                    <a:pt x="3378" y="452"/>
                  </a:lnTo>
                  <a:lnTo>
                    <a:pt x="3378" y="458"/>
                  </a:lnTo>
                  <a:lnTo>
                    <a:pt x="3502" y="458"/>
                  </a:lnTo>
                  <a:lnTo>
                    <a:pt x="3502" y="464"/>
                  </a:lnTo>
                  <a:lnTo>
                    <a:pt x="3550" y="464"/>
                  </a:lnTo>
                  <a:lnTo>
                    <a:pt x="3550" y="468"/>
                  </a:lnTo>
                  <a:lnTo>
                    <a:pt x="3622" y="468"/>
                  </a:lnTo>
                  <a:lnTo>
                    <a:pt x="3622" y="474"/>
                  </a:lnTo>
                  <a:lnTo>
                    <a:pt x="3722" y="474"/>
                  </a:lnTo>
                  <a:lnTo>
                    <a:pt x="3722" y="480"/>
                  </a:lnTo>
                  <a:lnTo>
                    <a:pt x="3840" y="480"/>
                  </a:lnTo>
                  <a:lnTo>
                    <a:pt x="3840" y="484"/>
                  </a:lnTo>
                  <a:lnTo>
                    <a:pt x="3886" y="484"/>
                  </a:lnTo>
                  <a:lnTo>
                    <a:pt x="3886" y="488"/>
                  </a:lnTo>
                  <a:lnTo>
                    <a:pt x="4070" y="488"/>
                  </a:lnTo>
                  <a:lnTo>
                    <a:pt x="4070" y="494"/>
                  </a:lnTo>
                  <a:lnTo>
                    <a:pt x="4164" y="494"/>
                  </a:lnTo>
                  <a:lnTo>
                    <a:pt x="4164" y="500"/>
                  </a:lnTo>
                  <a:lnTo>
                    <a:pt x="4350" y="50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26">
              <a:extLst>
                <a:ext uri="{FF2B5EF4-FFF2-40B4-BE49-F238E27FC236}">
                  <a16:creationId xmlns:a16="http://schemas.microsoft.com/office/drawing/2014/main" xmlns="" id="{973CC4BF-2C34-4499-AC39-58B2DE78B51C}"/>
                </a:ext>
              </a:extLst>
            </p:cNvPr>
            <p:cNvSpPr>
              <a:spLocks noChangeShapeType="1"/>
            </p:cNvSpPr>
            <p:nvPr/>
          </p:nvSpPr>
          <p:spPr bwMode="auto">
            <a:xfrm flipV="1">
              <a:off x="5038725" y="2774950"/>
              <a:ext cx="0" cy="1885950"/>
            </a:xfrm>
            <a:prstGeom prst="line">
              <a:avLst/>
            </a:prstGeom>
            <a:noFill/>
            <a:ln w="19050" cap="flat">
              <a:solidFill>
                <a:srgbClr val="000000"/>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TextBox 37">
              <a:extLst>
                <a:ext uri="{FF2B5EF4-FFF2-40B4-BE49-F238E27FC236}">
                  <a16:creationId xmlns:a16="http://schemas.microsoft.com/office/drawing/2014/main" xmlns="" id="{BE4635A4-3A10-4AA2-AF87-CD35BE04DC27}"/>
                </a:ext>
              </a:extLst>
            </p:cNvPr>
            <p:cNvSpPr txBox="1"/>
            <p:nvPr/>
          </p:nvSpPr>
          <p:spPr>
            <a:xfrm rot="16200000">
              <a:off x="-600358" y="3310672"/>
              <a:ext cx="2910873" cy="338554"/>
            </a:xfrm>
            <a:prstGeom prst="rect">
              <a:avLst/>
            </a:prstGeom>
            <a:noFill/>
          </p:spPr>
          <p:txBody>
            <a:bodyPr wrap="none" rtlCol="0">
              <a:spAutoFit/>
            </a:bodyPr>
            <a:lstStyle/>
            <a:p>
              <a:pPr algn="ctr"/>
              <a:r>
                <a:rPr lang="fr-FR" sz="1600" dirty="0" smtClean="0">
                  <a:latin typeface="Arial" panose="020B0604020202020204" pitchFamily="34" charset="0"/>
                  <a:cs typeface="Arial" panose="020B0604020202020204" pitchFamily="34" charset="0"/>
                </a:rPr>
                <a:t>Pourcentage sans évènement</a:t>
              </a:r>
              <a:endParaRPr lang="fr-FR" sz="16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BDE82251-B610-4D26-B28A-098A00B2BD04}"/>
                </a:ext>
              </a:extLst>
            </p:cNvPr>
            <p:cNvSpPr txBox="1"/>
            <p:nvPr/>
          </p:nvSpPr>
          <p:spPr>
            <a:xfrm>
              <a:off x="1431925" y="4726801"/>
              <a:ext cx="7541680" cy="338554"/>
            </a:xfrm>
            <a:prstGeom prst="rect">
              <a:avLst/>
            </a:prstGeom>
            <a:noFill/>
          </p:spPr>
          <p:txBody>
            <a:bodyPr wrap="none" rtlCol="0">
              <a:spAutoFit/>
            </a:bodyPr>
            <a:lstStyle/>
            <a:p>
              <a:pPr>
                <a:tabLst>
                  <a:tab pos="1204913" algn="ctr"/>
                  <a:tab pos="2357438" algn="ctr"/>
                  <a:tab pos="3509963" algn="ctr"/>
                  <a:tab pos="4667250" algn="ctr"/>
                  <a:tab pos="5824538" algn="ctr"/>
                  <a:tab pos="6977063" algn="ctr"/>
                </a:tabLst>
              </a:pPr>
              <a:r>
                <a:rPr lang="fr-FR" sz="1600" smtClean="0">
                  <a:latin typeface="Arial" panose="020B0604020202020204" pitchFamily="34" charset="0"/>
                  <a:cs typeface="Arial" panose="020B0604020202020204" pitchFamily="34" charset="0"/>
                </a:rPr>
                <a:t>0	1	2	3	4	5	6</a:t>
              </a:r>
              <a:endParaRPr lang="fr-FR" sz="160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xmlns="" id="{5DF6AAA3-B137-4279-B867-D007F7005597}"/>
                </a:ext>
              </a:extLst>
            </p:cNvPr>
            <p:cNvSpPr/>
            <p:nvPr/>
          </p:nvSpPr>
          <p:spPr>
            <a:xfrm>
              <a:off x="4590497" y="5071646"/>
              <a:ext cx="880570" cy="338554"/>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600" dirty="0" smtClean="0">
                  <a:solidFill>
                    <a:srgbClr val="4D4D4D"/>
                  </a:solidFill>
                  <a:latin typeface="Arial" panose="020B0604020202020204" pitchFamily="34" charset="0"/>
                  <a:cs typeface="Arial" panose="020B0604020202020204" pitchFamily="34" charset="0"/>
                </a:rPr>
                <a:t>Années</a:t>
              </a:r>
              <a:endParaRPr lang="fr-FR" sz="1600" dirty="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8F602AA9-8088-415C-82ED-C997E75A1055}"/>
                </a:ext>
              </a:extLst>
            </p:cNvPr>
            <p:cNvSpPr txBox="1"/>
            <p:nvPr/>
          </p:nvSpPr>
          <p:spPr>
            <a:xfrm>
              <a:off x="905916" y="2023140"/>
              <a:ext cx="587921" cy="2854115"/>
            </a:xfrm>
            <a:prstGeom prst="rect">
              <a:avLst/>
            </a:prstGeom>
            <a:noFill/>
          </p:spPr>
          <p:txBody>
            <a:bodyPr wrap="none" rtlCol="0">
              <a:spAutoFit/>
            </a:bodyPr>
            <a:lstStyle/>
            <a:p>
              <a:pPr algn="r">
                <a:lnSpc>
                  <a:spcPct val="102000"/>
                </a:lnSpc>
                <a:spcAft>
                  <a:spcPts val="0"/>
                </a:spcAft>
              </a:pPr>
              <a:r>
                <a:rPr lang="fr-FR" sz="1600" smtClean="0">
                  <a:latin typeface="Arial" panose="020B0604020202020204" pitchFamily="34" charset="0"/>
                  <a:cs typeface="Arial" panose="020B0604020202020204" pitchFamily="34" charset="0"/>
                </a:rPr>
                <a:t>100</a:t>
              </a:r>
            </a:p>
            <a:p>
              <a:pPr algn="r">
                <a:lnSpc>
                  <a:spcPct val="102000"/>
                </a:lnSpc>
                <a:spcAft>
                  <a:spcPts val="0"/>
                </a:spcAft>
              </a:pPr>
              <a:endParaRPr lang="fr-FR" sz="1600" smtClean="0">
                <a:latin typeface="Arial" panose="020B0604020202020204" pitchFamily="34" charset="0"/>
                <a:cs typeface="Arial" panose="020B0604020202020204" pitchFamily="34" charset="0"/>
              </a:endParaRPr>
            </a:p>
            <a:p>
              <a:pPr algn="r">
                <a:lnSpc>
                  <a:spcPct val="102000"/>
                </a:lnSpc>
                <a:spcAft>
                  <a:spcPts val="0"/>
                </a:spcAft>
              </a:pPr>
              <a:r>
                <a:rPr lang="fr-FR" sz="1600" smtClean="0">
                  <a:latin typeface="Arial" panose="020B0604020202020204" pitchFamily="34" charset="0"/>
                  <a:cs typeface="Arial" panose="020B0604020202020204" pitchFamily="34" charset="0"/>
                </a:rPr>
                <a:t>80</a:t>
              </a:r>
            </a:p>
            <a:p>
              <a:pPr algn="r">
                <a:lnSpc>
                  <a:spcPct val="102000"/>
                </a:lnSpc>
                <a:spcAft>
                  <a:spcPts val="0"/>
                </a:spcAft>
              </a:pPr>
              <a:endParaRPr lang="fr-FR" sz="1600" smtClean="0">
                <a:latin typeface="Arial" panose="020B0604020202020204" pitchFamily="34" charset="0"/>
                <a:cs typeface="Arial" panose="020B0604020202020204" pitchFamily="34" charset="0"/>
              </a:endParaRPr>
            </a:p>
            <a:p>
              <a:pPr algn="r">
                <a:lnSpc>
                  <a:spcPct val="102000"/>
                </a:lnSpc>
                <a:spcAft>
                  <a:spcPts val="0"/>
                </a:spcAft>
              </a:pPr>
              <a:r>
                <a:rPr lang="fr-FR" sz="1600" smtClean="0">
                  <a:latin typeface="Arial" panose="020B0604020202020204" pitchFamily="34" charset="0"/>
                  <a:cs typeface="Arial" panose="020B0604020202020204" pitchFamily="34" charset="0"/>
                </a:rPr>
                <a:t>60</a:t>
              </a:r>
            </a:p>
            <a:p>
              <a:pPr algn="r">
                <a:lnSpc>
                  <a:spcPct val="102000"/>
                </a:lnSpc>
                <a:spcAft>
                  <a:spcPts val="0"/>
                </a:spcAft>
              </a:pPr>
              <a:endParaRPr lang="fr-FR" sz="1600" smtClean="0">
                <a:latin typeface="Arial" panose="020B0604020202020204" pitchFamily="34" charset="0"/>
                <a:cs typeface="Arial" panose="020B0604020202020204" pitchFamily="34" charset="0"/>
              </a:endParaRPr>
            </a:p>
            <a:p>
              <a:pPr algn="r">
                <a:lnSpc>
                  <a:spcPct val="102000"/>
                </a:lnSpc>
                <a:spcAft>
                  <a:spcPts val="0"/>
                </a:spcAft>
              </a:pPr>
              <a:r>
                <a:rPr lang="fr-FR" sz="1600" smtClean="0">
                  <a:latin typeface="Arial" panose="020B0604020202020204" pitchFamily="34" charset="0"/>
                  <a:cs typeface="Arial" panose="020B0604020202020204" pitchFamily="34" charset="0"/>
                </a:rPr>
                <a:t>40</a:t>
              </a:r>
            </a:p>
            <a:p>
              <a:pPr algn="r">
                <a:lnSpc>
                  <a:spcPct val="102000"/>
                </a:lnSpc>
                <a:spcAft>
                  <a:spcPts val="0"/>
                </a:spcAft>
              </a:pPr>
              <a:endParaRPr lang="fr-FR" sz="1600" smtClean="0">
                <a:latin typeface="Arial" panose="020B0604020202020204" pitchFamily="34" charset="0"/>
                <a:cs typeface="Arial" panose="020B0604020202020204" pitchFamily="34" charset="0"/>
              </a:endParaRPr>
            </a:p>
            <a:p>
              <a:pPr algn="r">
                <a:lnSpc>
                  <a:spcPct val="102000"/>
                </a:lnSpc>
                <a:spcAft>
                  <a:spcPts val="0"/>
                </a:spcAft>
              </a:pPr>
              <a:r>
                <a:rPr lang="fr-FR" sz="1600" smtClean="0">
                  <a:latin typeface="Arial" panose="020B0604020202020204" pitchFamily="34" charset="0"/>
                  <a:cs typeface="Arial" panose="020B0604020202020204" pitchFamily="34" charset="0"/>
                </a:rPr>
                <a:t>20</a:t>
              </a:r>
            </a:p>
            <a:p>
              <a:pPr algn="r">
                <a:lnSpc>
                  <a:spcPct val="102000"/>
                </a:lnSpc>
                <a:spcAft>
                  <a:spcPts val="0"/>
                </a:spcAft>
              </a:pPr>
              <a:endParaRPr lang="fr-FR" sz="1600" smtClean="0">
                <a:latin typeface="Arial" panose="020B0604020202020204" pitchFamily="34" charset="0"/>
                <a:cs typeface="Arial" panose="020B0604020202020204" pitchFamily="34" charset="0"/>
              </a:endParaRPr>
            </a:p>
            <a:p>
              <a:pPr algn="r">
                <a:lnSpc>
                  <a:spcPct val="102000"/>
                </a:lnSpc>
                <a:spcAft>
                  <a:spcPts val="0"/>
                </a:spcAft>
              </a:pPr>
              <a:r>
                <a:rPr lang="fr-FR" sz="1600" smtClean="0">
                  <a:latin typeface="Arial" panose="020B0604020202020204" pitchFamily="34" charset="0"/>
                  <a:cs typeface="Arial" panose="020B0604020202020204" pitchFamily="34" charset="0"/>
                </a:rPr>
                <a:t>0</a:t>
              </a:r>
              <a:endParaRPr lang="fr-FR" sz="160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xmlns="" id="{0F4E370A-9D00-4BFA-9F81-F89E52AA6AB2}"/>
                </a:ext>
              </a:extLst>
            </p:cNvPr>
            <p:cNvGrpSpPr/>
            <p:nvPr/>
          </p:nvGrpSpPr>
          <p:grpSpPr>
            <a:xfrm>
              <a:off x="7162800" y="2200316"/>
              <a:ext cx="892703" cy="523220"/>
              <a:chOff x="2026047" y="3913009"/>
              <a:chExt cx="892703" cy="523220"/>
            </a:xfrm>
          </p:grpSpPr>
          <p:sp>
            <p:nvSpPr>
              <p:cNvPr id="43" name="Rectangle 42">
                <a:extLst>
                  <a:ext uri="{FF2B5EF4-FFF2-40B4-BE49-F238E27FC236}">
                    <a16:creationId xmlns:a16="http://schemas.microsoft.com/office/drawing/2014/main" xmlns="" id="{1D1E1FAD-7D81-4CFA-9104-46268330CAD0}"/>
                  </a:ext>
                </a:extLst>
              </p:cNvPr>
              <p:cNvSpPr/>
              <p:nvPr/>
            </p:nvSpPr>
            <p:spPr>
              <a:xfrm>
                <a:off x="2205293" y="3913009"/>
                <a:ext cx="713457" cy="523220"/>
              </a:xfrm>
              <a:prstGeom prst="rect">
                <a:avLst/>
              </a:prstGeom>
            </p:spPr>
            <p:txBody>
              <a:bodyPr wrap="none">
                <a:spAutoFit/>
              </a:bodyPr>
              <a:lstStyle/>
              <a:p>
                <a:r>
                  <a:rPr lang="fr-FR" sz="1400" dirty="0" smtClean="0">
                    <a:solidFill>
                      <a:srgbClr val="4D4D4D"/>
                    </a:solidFill>
                  </a:rPr>
                  <a:t>3 mois</a:t>
                </a:r>
              </a:p>
              <a:p>
                <a:r>
                  <a:rPr lang="fr-FR" sz="1400" dirty="0" smtClean="0">
                    <a:solidFill>
                      <a:srgbClr val="4D4D4D"/>
                    </a:solidFill>
                  </a:rPr>
                  <a:t>6 mois</a:t>
                </a:r>
                <a:endParaRPr lang="fr-FR" sz="1400" dirty="0">
                  <a:solidFill>
                    <a:srgbClr val="4D4D4D"/>
                  </a:solidFill>
                </a:endParaRPr>
              </a:p>
            </p:txBody>
          </p:sp>
          <p:cxnSp>
            <p:nvCxnSpPr>
              <p:cNvPr id="44" name="Straight Connector 43">
                <a:extLst>
                  <a:ext uri="{FF2B5EF4-FFF2-40B4-BE49-F238E27FC236}">
                    <a16:creationId xmlns:a16="http://schemas.microsoft.com/office/drawing/2014/main" xmlns="" id="{C230D507-8B94-4F7E-B23F-9F97C87AD2BC}"/>
                  </a:ext>
                </a:extLst>
              </p:cNvPr>
              <p:cNvCxnSpPr/>
              <p:nvPr/>
            </p:nvCxnSpPr>
            <p:spPr>
              <a:xfrm>
                <a:off x="2026047" y="4079875"/>
                <a:ext cx="21804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33269AD5-3248-4CBC-ADD1-3A9753ED541D}"/>
                  </a:ext>
                </a:extLst>
              </p:cNvPr>
              <p:cNvCxnSpPr/>
              <p:nvPr/>
            </p:nvCxnSpPr>
            <p:spPr>
              <a:xfrm>
                <a:off x="2026047" y="4285636"/>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xmlns="" id="{DA001C9E-256F-4672-A32C-E418EBC1E44D}"/>
                </a:ext>
              </a:extLst>
            </p:cNvPr>
            <p:cNvSpPr txBox="1"/>
            <p:nvPr/>
          </p:nvSpPr>
          <p:spPr>
            <a:xfrm>
              <a:off x="6115572" y="3690995"/>
              <a:ext cx="1791463" cy="523220"/>
            </a:xfrm>
            <a:prstGeom prst="rect">
              <a:avLst/>
            </a:prstGeom>
            <a:noFill/>
          </p:spPr>
          <p:txBody>
            <a:bodyPr wrap="none" rtlCol="0">
              <a:spAutoFit/>
            </a:bodyPr>
            <a:lstStyle/>
            <a:p>
              <a:pPr algn="ctr"/>
              <a:r>
                <a:rPr lang="fr-FR" sz="1400" dirty="0" smtClean="0"/>
                <a:t>SSM: HR 1,07</a:t>
              </a:r>
            </a:p>
            <a:p>
              <a:pPr algn="ctr"/>
              <a:r>
                <a:rPr lang="fr-FR" sz="1400" dirty="0" smtClean="0"/>
                <a:t>(IC95% 1,00 –</a:t>
              </a:r>
              <a:r>
                <a:rPr lang="fr-FR" sz="1400" dirty="0" smtClean="0">
                  <a:solidFill>
                    <a:srgbClr val="4D4D4D"/>
                  </a:solidFill>
                </a:rPr>
                <a:t> 1,15)</a:t>
              </a:r>
              <a:endParaRPr lang="fr-FR" sz="1400" dirty="0">
                <a:solidFill>
                  <a:srgbClr val="4D4D4D"/>
                </a:solidFill>
              </a:endParaRPr>
            </a:p>
          </p:txBody>
        </p:sp>
      </p:grpSp>
      <p:sp>
        <p:nvSpPr>
          <p:cNvPr id="42" name="TextBox 41">
            <a:extLst>
              <a:ext uri="{FF2B5EF4-FFF2-40B4-BE49-F238E27FC236}">
                <a16:creationId xmlns:a16="http://schemas.microsoft.com/office/drawing/2014/main" xmlns="" id="{E00D1CDE-2FC3-4BED-976E-59C9D08C77BF}"/>
              </a:ext>
            </a:extLst>
          </p:cNvPr>
          <p:cNvSpPr txBox="1"/>
          <p:nvPr/>
        </p:nvSpPr>
        <p:spPr>
          <a:xfrm>
            <a:off x="377825" y="5496580"/>
            <a:ext cx="8595943" cy="523220"/>
          </a:xfrm>
          <a:prstGeom prst="rect">
            <a:avLst/>
          </a:prstGeom>
          <a:noFill/>
        </p:spPr>
        <p:txBody>
          <a:bodyPr wrap="none" rtlCol="0">
            <a:spAutoFit/>
          </a:bodyPr>
          <a:lstStyle/>
          <a:p>
            <a:pPr>
              <a:tabLst>
                <a:tab pos="1109663" algn="ctr"/>
                <a:tab pos="2263775" algn="ctr"/>
                <a:tab pos="3417888" algn="ctr"/>
                <a:tab pos="4565650" algn="ctr"/>
                <a:tab pos="5713413" algn="ctr"/>
                <a:tab pos="6880225" algn="ctr"/>
                <a:tab pos="8034338" algn="l"/>
              </a:tabLst>
            </a:pPr>
            <a:r>
              <a:rPr lang="fr-FR" sz="1400" dirty="0" smtClean="0">
                <a:latin typeface="Arial" panose="020B0604020202020204" pitchFamily="34" charset="0"/>
                <a:cs typeface="Arial" panose="020B0604020202020204" pitchFamily="34" charset="0"/>
              </a:rPr>
              <a:t>N	6424	5446	4464	3000	1609	826	321</a:t>
            </a:r>
          </a:p>
          <a:p>
            <a:pPr>
              <a:tabLst>
                <a:tab pos="1109663" algn="ctr"/>
                <a:tab pos="2263775" algn="ctr"/>
                <a:tab pos="3417888" algn="ctr"/>
                <a:tab pos="4565650" algn="ctr"/>
                <a:tab pos="5713413" algn="ctr"/>
                <a:tab pos="6880225" algn="ctr"/>
                <a:tab pos="8034338" algn="l"/>
              </a:tabLst>
            </a:pPr>
            <a:r>
              <a:rPr lang="fr-FR" sz="1400" dirty="0" smtClean="0">
                <a:latin typeface="Arial" panose="020B0604020202020204" pitchFamily="34" charset="0"/>
                <a:cs typeface="Arial" panose="020B0604020202020204" pitchFamily="34" charset="0"/>
              </a:rPr>
              <a:t>	6410	5530	4477	3065	1679	873	334</a:t>
            </a:r>
            <a:endParaRPr lang="fr-FR" sz="1400" dirty="0">
              <a:latin typeface="Arial" panose="020B0604020202020204" pitchFamily="34" charset="0"/>
              <a:cs typeface="Arial" panose="020B0604020202020204" pitchFamily="34" charset="0"/>
            </a:endParaRPr>
          </a:p>
        </p:txBody>
      </p:sp>
      <p:graphicFrame>
        <p:nvGraphicFramePr>
          <p:cNvPr id="47" name="Table 46">
            <a:extLst>
              <a:ext uri="{FF2B5EF4-FFF2-40B4-BE49-F238E27FC236}">
                <a16:creationId xmlns:a16="http://schemas.microsoft.com/office/drawing/2014/main" xmlns="" id="{9661A759-C5CB-4D56-BD9A-CA8024006719}"/>
              </a:ext>
            </a:extLst>
          </p:cNvPr>
          <p:cNvGraphicFramePr>
            <a:graphicFrameLocks noGrp="1"/>
          </p:cNvGraphicFramePr>
          <p:nvPr>
            <p:extLst>
              <p:ext uri="{D42A27DB-BD31-4B8C-83A1-F6EECF244321}">
                <p14:modId xmlns:p14="http://schemas.microsoft.com/office/powerpoint/2010/main" val="2075053783"/>
              </p:ext>
            </p:extLst>
          </p:nvPr>
        </p:nvGraphicFramePr>
        <p:xfrm>
          <a:off x="1768510" y="3201342"/>
          <a:ext cx="3034601" cy="1234326"/>
        </p:xfrm>
        <a:graphic>
          <a:graphicData uri="http://schemas.openxmlformats.org/drawingml/2006/table">
            <a:tbl>
              <a:tblPr firstRow="1" bandRow="1">
                <a:tableStyleId>{69012ECD-51FC-41F1-AA8D-1B2483CD663E}</a:tableStyleId>
              </a:tblPr>
              <a:tblGrid>
                <a:gridCol w="1262064">
                  <a:extLst>
                    <a:ext uri="{9D8B030D-6E8A-4147-A177-3AD203B41FA5}">
                      <a16:colId xmlns:a16="http://schemas.microsoft.com/office/drawing/2014/main" xmlns="" val="1170919105"/>
                    </a:ext>
                  </a:extLst>
                </a:gridCol>
                <a:gridCol w="1772537">
                  <a:extLst>
                    <a:ext uri="{9D8B030D-6E8A-4147-A177-3AD203B41FA5}">
                      <a16:colId xmlns:a16="http://schemas.microsoft.com/office/drawing/2014/main" xmlns="" val="148748108"/>
                    </a:ext>
                  </a:extLst>
                </a:gridCol>
              </a:tblGrid>
              <a:tr h="251678">
                <a:tc>
                  <a:txBody>
                    <a:bodyPr/>
                    <a:lstStyle/>
                    <a:p>
                      <a:r>
                        <a:rPr lang="fr-FR" sz="1400" noProof="0" dirty="0" smtClean="0">
                          <a:solidFill>
                            <a:srgbClr val="4D4D4D"/>
                          </a:solidFill>
                        </a:rPr>
                        <a:t>Durée</a:t>
                      </a:r>
                      <a:endParaRPr lang="fr-FR" sz="1400" noProof="0" dirty="0">
                        <a:solidFill>
                          <a:srgbClr val="4D4D4D"/>
                        </a:solidFill>
                      </a:endParaRPr>
                    </a:p>
                  </a:txBody>
                  <a:tcPr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smtClean="0">
                          <a:solidFill>
                            <a:srgbClr val="4D4D4D"/>
                          </a:solidFill>
                        </a:rPr>
                        <a:t>SSM à 3 ans</a:t>
                      </a:r>
                      <a:endParaRPr lang="fr-FR" sz="1400" noProof="0">
                        <a:solidFill>
                          <a:srgbClr val="4D4D4D"/>
                        </a:solidFill>
                      </a:endParaRPr>
                    </a:p>
                  </a:txBody>
                  <a:tcPr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72413715"/>
                  </a:ext>
                </a:extLst>
              </a:tr>
              <a:tr h="251678">
                <a:tc>
                  <a:txBody>
                    <a:bodyPr/>
                    <a:lstStyle/>
                    <a:p>
                      <a:r>
                        <a:rPr lang="fr-FR" sz="1400" noProof="0" smtClean="0">
                          <a:solidFill>
                            <a:srgbClr val="4D4D4D"/>
                          </a:solidFill>
                        </a:rPr>
                        <a:t>3 mois</a:t>
                      </a:r>
                      <a:endParaRPr lang="fr-FR" sz="1400" noProof="0">
                        <a:solidFill>
                          <a:srgbClr val="4D4D4D"/>
                        </a:solidFill>
                      </a:endParaRPr>
                    </a:p>
                  </a:txBody>
                  <a:tcPr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smtClean="0">
                          <a:solidFill>
                            <a:srgbClr val="4D4D4D"/>
                          </a:solidFill>
                        </a:rPr>
                        <a:t>74,6%</a:t>
                      </a:r>
                      <a:endParaRPr lang="fr-FR" sz="1400" noProof="0">
                        <a:solidFill>
                          <a:srgbClr val="4D4D4D"/>
                        </a:solidFill>
                      </a:endParaRPr>
                    </a:p>
                  </a:txBody>
                  <a:tcPr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52937010"/>
                  </a:ext>
                </a:extLst>
              </a:tr>
              <a:tr h="251678">
                <a:tc>
                  <a:txBody>
                    <a:bodyPr/>
                    <a:lstStyle/>
                    <a:p>
                      <a:r>
                        <a:rPr lang="fr-FR" sz="1400" noProof="0" smtClean="0">
                          <a:solidFill>
                            <a:srgbClr val="4D4D4D"/>
                          </a:solidFill>
                        </a:rPr>
                        <a:t>6 mois</a:t>
                      </a:r>
                      <a:endParaRPr lang="fr-FR" sz="1400" noProof="0">
                        <a:solidFill>
                          <a:srgbClr val="4D4D4D"/>
                        </a:solidFill>
                      </a:endParaRPr>
                    </a:p>
                  </a:txBody>
                  <a:tcPr marT="0" marB="0" anchor="ct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smtClean="0">
                          <a:solidFill>
                            <a:srgbClr val="4D4D4D"/>
                          </a:solidFill>
                        </a:rPr>
                        <a:t>75,5%</a:t>
                      </a:r>
                      <a:endParaRPr lang="fr-FR" sz="1400" noProof="0">
                        <a:solidFill>
                          <a:srgbClr val="4D4D4D"/>
                        </a:solidFill>
                      </a:endParaRPr>
                    </a:p>
                  </a:txBody>
                  <a:tcPr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05533298"/>
                  </a:ext>
                </a:extLst>
              </a:tr>
              <a:tr h="479292">
                <a:tc gridSpan="2">
                  <a:txBody>
                    <a:bodyPr/>
                    <a:lstStyle/>
                    <a:p>
                      <a:pPr algn="ctr"/>
                      <a:r>
                        <a:rPr lang="fr-FR" sz="1400" noProof="0" dirty="0" smtClean="0">
                          <a:solidFill>
                            <a:srgbClr val="4D4D4D"/>
                          </a:solidFill>
                        </a:rPr>
                        <a:t>Différence de SSM à 3 ans –</a:t>
                      </a:r>
                      <a:r>
                        <a:rPr lang="fr-FR" sz="1400" b="0" noProof="0" dirty="0" smtClean="0">
                          <a:solidFill>
                            <a:srgbClr val="4D4D4D"/>
                          </a:solidFill>
                        </a:rPr>
                        <a:t>0,9%,</a:t>
                      </a:r>
                      <a:r>
                        <a:rPr lang="fr-FR" sz="1400" noProof="0" dirty="0" smtClean="0">
                          <a:solidFill>
                            <a:srgbClr val="4D4D4D"/>
                          </a:solidFill>
                        </a:rPr>
                        <a:t/>
                      </a:r>
                      <a:br>
                        <a:rPr lang="fr-FR" sz="1400" noProof="0" dirty="0" smtClean="0">
                          <a:solidFill>
                            <a:srgbClr val="4D4D4D"/>
                          </a:solidFill>
                        </a:rPr>
                      </a:br>
                      <a:r>
                        <a:rPr lang="fr-FR" sz="1400" noProof="0" dirty="0" smtClean="0">
                          <a:solidFill>
                            <a:srgbClr val="4D4D4D"/>
                          </a:solidFill>
                        </a:rPr>
                        <a:t>(IC95% –2,4 –</a:t>
                      </a:r>
                      <a:r>
                        <a:rPr lang="fr-FR" sz="1400" baseline="0" noProof="0" dirty="0" smtClean="0">
                          <a:solidFill>
                            <a:srgbClr val="4D4D4D"/>
                          </a:solidFill>
                        </a:rPr>
                        <a:t> </a:t>
                      </a:r>
                      <a:r>
                        <a:rPr lang="fr-FR" sz="1400" noProof="0" dirty="0" smtClean="0">
                          <a:solidFill>
                            <a:srgbClr val="4D4D4D"/>
                          </a:solidFill>
                        </a:rPr>
                        <a:t>0,6)</a:t>
                      </a:r>
                      <a:endParaRPr lang="fr-FR" sz="1400" noProof="0" dirty="0">
                        <a:solidFill>
                          <a:srgbClr val="4D4D4D"/>
                        </a:solidFill>
                      </a:endParaRPr>
                    </a:p>
                  </a:txBody>
                  <a:tcPr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400" dirty="0">
                        <a:solidFill>
                          <a:srgbClr val="4D4D4D"/>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673328607"/>
                  </a:ext>
                </a:extLst>
              </a:tr>
            </a:tbl>
          </a:graphicData>
        </a:graphic>
      </p:graphicFrame>
    </p:spTree>
    <p:custDataLst>
      <p:tags r:id="rId1"/>
    </p:custDataLst>
    <p:extLst>
      <p:ext uri="{BB962C8B-B14F-4D97-AF65-F5344CB8AC3E}">
        <p14:creationId xmlns:p14="http://schemas.microsoft.com/office/powerpoint/2010/main" val="33523943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sp>
        <p:nvSpPr>
          <p:cNvPr id="5122" name="Rectangle 2"/>
          <p:cNvSpPr>
            <a:spLocks noGrp="1" noChangeArrowheads="1"/>
          </p:cNvSpPr>
          <p:nvPr>
            <p:ph type="title"/>
          </p:nvPr>
        </p:nvSpPr>
        <p:spPr/>
        <p:txBody>
          <a:bodyPr/>
          <a:lstStyle/>
          <a:p>
            <a:pPr>
              <a:lnSpc>
                <a:spcPct val="90000"/>
              </a:lnSpc>
            </a:pPr>
            <a:r>
              <a:rPr lang="fr-FR" dirty="0" smtClean="0"/>
              <a:t>LBA1: Analyse </a:t>
            </a:r>
            <a:r>
              <a:rPr lang="fr-FR" dirty="0" err="1" smtClean="0"/>
              <a:t>poolée</a:t>
            </a:r>
            <a:r>
              <a:rPr lang="fr-FR" dirty="0" smtClean="0"/>
              <a:t> prospective de 6 études de phase III évaluant la durée de traitement adjuvant à base d’</a:t>
            </a:r>
            <a:r>
              <a:rPr lang="fr-FR" dirty="0" err="1" smtClean="0"/>
              <a:t>oxaliplatine</a:t>
            </a:r>
            <a:r>
              <a:rPr lang="fr-FR" dirty="0" smtClean="0"/>
              <a:t> (3 vs 6 mois) chez les patients avec cancer du colon de stade III: la collaboration IDEA (</a:t>
            </a:r>
            <a:r>
              <a:rPr lang="fr-FR" dirty="0"/>
              <a:t>International Duration Evaluation of Adjuvant </a:t>
            </a:r>
            <a:r>
              <a:rPr lang="fr-FR" dirty="0" err="1"/>
              <a:t>Chemotherapy</a:t>
            </a:r>
            <a:r>
              <a:rPr lang="fr-FR" dirty="0" smtClean="0"/>
              <a:t>) – </a:t>
            </a:r>
            <a:r>
              <a:rPr lang="fr-FR" dirty="0" err="1" smtClean="0"/>
              <a:t>Shi</a:t>
            </a:r>
            <a:r>
              <a:rPr lang="fr-FR" dirty="0" smtClean="0"/>
              <a:t> Q, et al</a:t>
            </a:r>
            <a:endParaRPr lang="fr-FR" sz="1800" dirty="0"/>
          </a:p>
        </p:txBody>
      </p:sp>
      <p:sp>
        <p:nvSpPr>
          <p:cNvPr id="15" name="Text Placeholder 14"/>
          <p:cNvSpPr>
            <a:spLocks noGrp="1"/>
          </p:cNvSpPr>
          <p:nvPr>
            <p:ph type="body" sz="quarter" idx="11"/>
          </p:nvPr>
        </p:nvSpPr>
        <p:spPr>
          <a:xfrm>
            <a:off x="4495800" y="6096000"/>
            <a:ext cx="4283075" cy="487363"/>
          </a:xfrm>
        </p:spPr>
        <p:txBody>
          <a:bodyPr/>
          <a:lstStyle/>
          <a:p>
            <a:r>
              <a:rPr lang="fr-FR" smtClean="0"/>
              <a:t>Shi Q, et al. J Clin Oncol 2017;35(Suppl):Abstr LBA1</a:t>
            </a:r>
            <a:endParaRPr lang="fr-FR"/>
          </a:p>
        </p:txBody>
      </p:sp>
      <p:sp>
        <p:nvSpPr>
          <p:cNvPr id="11" name="TextBox 10"/>
          <p:cNvSpPr txBox="1"/>
          <p:nvPr/>
        </p:nvSpPr>
        <p:spPr>
          <a:xfrm>
            <a:off x="2982089" y="1706857"/>
            <a:ext cx="3297197" cy="338554"/>
          </a:xfrm>
          <a:prstGeom prst="rect">
            <a:avLst/>
          </a:prstGeom>
          <a:noFill/>
        </p:spPr>
        <p:txBody>
          <a:bodyPr wrap="none" rtlCol="0">
            <a:spAutoFit/>
          </a:bodyPr>
          <a:lstStyle/>
          <a:p>
            <a:pPr defTabSz="457200"/>
            <a:r>
              <a:rPr lang="fr-FR" sz="1600" b="1" dirty="0" smtClean="0">
                <a:latin typeface="Arial" panose="020B0604020202020204" pitchFamily="34" charset="0"/>
                <a:cs typeface="Arial" panose="020B0604020202020204" pitchFamily="34" charset="0"/>
              </a:rPr>
              <a:t>SSM selon le groupe de risque</a:t>
            </a:r>
            <a:endParaRPr lang="fr-FR" sz="1600" b="1"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5F553C38-4D52-442A-B9A1-4411A1358CD6}"/>
              </a:ext>
            </a:extLst>
          </p:cNvPr>
          <p:cNvSpPr txBox="1"/>
          <p:nvPr/>
        </p:nvSpPr>
        <p:spPr>
          <a:xfrm>
            <a:off x="3417880" y="5452646"/>
            <a:ext cx="2308244" cy="338554"/>
          </a:xfrm>
          <a:prstGeom prst="rect">
            <a:avLst/>
          </a:prstGeom>
          <a:noFill/>
        </p:spPr>
        <p:txBody>
          <a:bodyPr wrap="none" rtlCol="0">
            <a:spAutoFit/>
          </a:bodyPr>
          <a:lstStyle/>
          <a:p>
            <a:pPr algn="ctr"/>
            <a:r>
              <a:rPr lang="fr-FR" sz="1600" dirty="0" smtClean="0"/>
              <a:t>p de l’Interaction = 0,11</a:t>
            </a:r>
            <a:endParaRPr lang="fr-FR" sz="1600" dirty="0"/>
          </a:p>
        </p:txBody>
      </p:sp>
      <p:cxnSp>
        <p:nvCxnSpPr>
          <p:cNvPr id="72" name="Straight Connector 71">
            <a:extLst>
              <a:ext uri="{FF2B5EF4-FFF2-40B4-BE49-F238E27FC236}">
                <a16:creationId xmlns:a16="http://schemas.microsoft.com/office/drawing/2014/main" xmlns="" id="{72DE3DFC-F82E-46D7-9FAB-963FD7D951AB}"/>
              </a:ext>
            </a:extLst>
          </p:cNvPr>
          <p:cNvCxnSpPr>
            <a:cxnSpLocks/>
          </p:cNvCxnSpPr>
          <p:nvPr/>
        </p:nvCxnSpPr>
        <p:spPr>
          <a:xfrm flipV="1">
            <a:off x="4572000" y="2364008"/>
            <a:ext cx="0" cy="29485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xmlns="" id="{7268C687-AE4B-4A95-AE64-308AD161E0D3}"/>
              </a:ext>
            </a:extLst>
          </p:cNvPr>
          <p:cNvGrpSpPr/>
          <p:nvPr/>
        </p:nvGrpSpPr>
        <p:grpSpPr>
          <a:xfrm>
            <a:off x="337034" y="2364007"/>
            <a:ext cx="4113723" cy="2967159"/>
            <a:chOff x="337034" y="2364007"/>
            <a:chExt cx="4113723" cy="2967159"/>
          </a:xfrm>
        </p:grpSpPr>
        <p:grpSp>
          <p:nvGrpSpPr>
            <p:cNvPr id="68" name="Group 67">
              <a:extLst>
                <a:ext uri="{FF2B5EF4-FFF2-40B4-BE49-F238E27FC236}">
                  <a16:creationId xmlns:a16="http://schemas.microsoft.com/office/drawing/2014/main" xmlns="" id="{6EED4081-E6F2-4396-BB71-6268CEAE5231}"/>
                </a:ext>
              </a:extLst>
            </p:cNvPr>
            <p:cNvGrpSpPr/>
            <p:nvPr/>
          </p:nvGrpSpPr>
          <p:grpSpPr>
            <a:xfrm>
              <a:off x="365125" y="3251200"/>
              <a:ext cx="4085632" cy="1231900"/>
              <a:chOff x="587375" y="3251200"/>
              <a:chExt cx="3695700" cy="1231900"/>
            </a:xfrm>
          </p:grpSpPr>
          <p:cxnSp>
            <p:nvCxnSpPr>
              <p:cNvPr id="4" name="Straight Arrow Connector 3">
                <a:extLst>
                  <a:ext uri="{FF2B5EF4-FFF2-40B4-BE49-F238E27FC236}">
                    <a16:creationId xmlns:a16="http://schemas.microsoft.com/office/drawing/2014/main" xmlns="" id="{43B7A608-FD7C-49A3-887E-51D0A40F036E}"/>
                  </a:ext>
                </a:extLst>
              </p:cNvPr>
              <p:cNvCxnSpPr>
                <a:cxnSpLocks/>
              </p:cNvCxnSpPr>
              <p:nvPr/>
            </p:nvCxnSpPr>
            <p:spPr>
              <a:xfrm>
                <a:off x="587375"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FE383946-5100-4F04-8606-80690824D5C7}"/>
                  </a:ext>
                </a:extLst>
              </p:cNvPr>
              <p:cNvCxnSpPr>
                <a:cxnSpLocks/>
              </p:cNvCxnSpPr>
              <p:nvPr/>
            </p:nvCxnSpPr>
            <p:spPr>
              <a:xfrm>
                <a:off x="587375"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6C22D683-0F94-467E-A6A3-BC022D75871F}"/>
                </a:ext>
              </a:extLst>
            </p:cNvPr>
            <p:cNvCxnSpPr>
              <a:cxnSpLocks/>
            </p:cNvCxnSpPr>
            <p:nvPr/>
          </p:nvCxnSpPr>
          <p:spPr>
            <a:xfrm flipV="1">
              <a:off x="3244849"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7BC3B997-D099-4749-AC67-B615FDDECFCE}"/>
                </a:ext>
              </a:extLst>
            </p:cNvPr>
            <p:cNvSpPr txBox="1"/>
            <p:nvPr/>
          </p:nvSpPr>
          <p:spPr>
            <a:xfrm>
              <a:off x="764389" y="2890736"/>
              <a:ext cx="1305660" cy="292388"/>
            </a:xfrm>
            <a:prstGeom prst="rect">
              <a:avLst/>
            </a:prstGeom>
            <a:noFill/>
          </p:spPr>
          <p:txBody>
            <a:bodyPr wrap="none" rtlCol="0">
              <a:spAutoFit/>
            </a:bodyPr>
            <a:lstStyle/>
            <a:p>
              <a:pPr algn="ctr"/>
              <a:r>
                <a:rPr lang="fr-FR" sz="1300" dirty="0" smtClean="0"/>
                <a:t>3 mois meilleur</a:t>
              </a:r>
              <a:endParaRPr lang="fr-FR" sz="1300" dirty="0"/>
            </a:p>
          </p:txBody>
        </p:sp>
        <p:sp>
          <p:nvSpPr>
            <p:cNvPr id="27" name="TextBox 26">
              <a:extLst>
                <a:ext uri="{FF2B5EF4-FFF2-40B4-BE49-F238E27FC236}">
                  <a16:creationId xmlns:a16="http://schemas.microsoft.com/office/drawing/2014/main" xmlns="" id="{4C524F60-4651-4828-8311-5621078D0D1E}"/>
                </a:ext>
              </a:extLst>
            </p:cNvPr>
            <p:cNvSpPr txBox="1"/>
            <p:nvPr/>
          </p:nvSpPr>
          <p:spPr>
            <a:xfrm>
              <a:off x="2808170" y="2890736"/>
              <a:ext cx="1342698" cy="292388"/>
            </a:xfrm>
            <a:prstGeom prst="rect">
              <a:avLst/>
            </a:prstGeom>
            <a:noFill/>
          </p:spPr>
          <p:txBody>
            <a:bodyPr wrap="none" rtlCol="0">
              <a:spAutoFit/>
            </a:bodyPr>
            <a:lstStyle/>
            <a:p>
              <a:pPr algn="ctr"/>
              <a:r>
                <a:rPr lang="fr-FR" sz="1300" dirty="0" smtClean="0"/>
                <a:t>6 mois </a:t>
              </a:r>
              <a:r>
                <a:rPr lang="fr-FR" sz="1300" dirty="0" err="1" smtClean="0"/>
                <a:t>meillleur</a:t>
              </a:r>
              <a:endParaRPr lang="fr-FR" sz="1300" dirty="0"/>
            </a:p>
          </p:txBody>
        </p:sp>
        <p:sp>
          <p:nvSpPr>
            <p:cNvPr id="28" name="TextBox 27">
              <a:extLst>
                <a:ext uri="{FF2B5EF4-FFF2-40B4-BE49-F238E27FC236}">
                  <a16:creationId xmlns:a16="http://schemas.microsoft.com/office/drawing/2014/main" xmlns="" id="{3C4A6B99-AECE-428C-B62D-D307201CC49F}"/>
                </a:ext>
              </a:extLst>
            </p:cNvPr>
            <p:cNvSpPr txBox="1"/>
            <p:nvPr/>
          </p:nvSpPr>
          <p:spPr>
            <a:xfrm>
              <a:off x="337034" y="3407316"/>
              <a:ext cx="1884350" cy="584776"/>
            </a:xfrm>
            <a:prstGeom prst="rect">
              <a:avLst/>
            </a:prstGeom>
            <a:noFill/>
          </p:spPr>
          <p:txBody>
            <a:bodyPr wrap="none" rtlCol="0">
              <a:spAutoFit/>
            </a:bodyPr>
            <a:lstStyle/>
            <a:p>
              <a:pPr algn="ctr"/>
              <a:r>
                <a:rPr lang="fr-FR" sz="1600" dirty="0" smtClean="0"/>
                <a:t>SSM: HR </a:t>
              </a:r>
              <a:r>
                <a:rPr lang="fr-FR" sz="1600" b="1" dirty="0" smtClean="0">
                  <a:solidFill>
                    <a:schemeClr val="accent1"/>
                  </a:solidFill>
                </a:rPr>
                <a:t>1,01</a:t>
              </a:r>
            </a:p>
            <a:p>
              <a:pPr algn="ctr"/>
              <a:r>
                <a:rPr lang="fr-FR" sz="1600" dirty="0" smtClean="0"/>
                <a:t>IC95% 0,90 – 1,12</a:t>
              </a:r>
              <a:endParaRPr lang="fr-FR" sz="1600" dirty="0"/>
            </a:p>
          </p:txBody>
        </p:sp>
        <p:sp>
          <p:nvSpPr>
            <p:cNvPr id="26" name="TextBox 25">
              <a:extLst>
                <a:ext uri="{FF2B5EF4-FFF2-40B4-BE49-F238E27FC236}">
                  <a16:creationId xmlns:a16="http://schemas.microsoft.com/office/drawing/2014/main" xmlns="" id="{265E370A-4B60-4931-890F-20349873D50C}"/>
                </a:ext>
              </a:extLst>
            </p:cNvPr>
            <p:cNvSpPr txBox="1"/>
            <p:nvPr/>
          </p:nvSpPr>
          <p:spPr>
            <a:xfrm>
              <a:off x="388691" y="3933190"/>
              <a:ext cx="1586793" cy="338554"/>
            </a:xfrm>
            <a:prstGeom prst="rect">
              <a:avLst/>
            </a:prstGeom>
            <a:noFill/>
          </p:spPr>
          <p:txBody>
            <a:bodyPr wrap="none" rtlCol="0">
              <a:spAutoFit/>
            </a:bodyPr>
            <a:lstStyle/>
            <a:p>
              <a:pPr algn="r"/>
              <a:r>
                <a:rPr lang="fr-FR" sz="1600" b="1" dirty="0" smtClean="0">
                  <a:solidFill>
                    <a:schemeClr val="accent1"/>
                  </a:solidFill>
                </a:rPr>
                <a:t>Non infériorité</a:t>
              </a:r>
              <a:endParaRPr lang="fr-FR" sz="1600" b="1" dirty="0">
                <a:solidFill>
                  <a:schemeClr val="accent1"/>
                </a:solidFill>
              </a:endParaRPr>
            </a:p>
          </p:txBody>
        </p:sp>
        <p:sp>
          <p:nvSpPr>
            <p:cNvPr id="29" name="TextBox 28">
              <a:extLst>
                <a:ext uri="{FF2B5EF4-FFF2-40B4-BE49-F238E27FC236}">
                  <a16:creationId xmlns:a16="http://schemas.microsoft.com/office/drawing/2014/main" xmlns="" id="{AE444562-C635-48C4-AC37-B3FEBF32DE72}"/>
                </a:ext>
              </a:extLst>
            </p:cNvPr>
            <p:cNvSpPr txBox="1"/>
            <p:nvPr/>
          </p:nvSpPr>
          <p:spPr>
            <a:xfrm>
              <a:off x="1454150" y="4489669"/>
              <a:ext cx="2091791" cy="338554"/>
            </a:xfrm>
            <a:prstGeom prst="rect">
              <a:avLst/>
            </a:prstGeom>
            <a:noFill/>
          </p:spPr>
          <p:txBody>
            <a:bodyPr wrap="none" rtlCol="0">
              <a:spAutoFit/>
            </a:bodyPr>
            <a:lstStyle/>
            <a:p>
              <a:pPr>
                <a:tabLst>
                  <a:tab pos="1000125" algn="ctr"/>
                  <a:tab pos="1690688" algn="ctr"/>
                </a:tabLst>
              </a:pPr>
              <a:r>
                <a:rPr lang="fr-FR" sz="1600" dirty="0" smtClean="0"/>
                <a:t>HR	1,0	</a:t>
              </a:r>
              <a:r>
                <a:rPr lang="fr-FR" sz="1600" dirty="0" smtClean="0">
                  <a:solidFill>
                    <a:schemeClr val="accent3"/>
                  </a:solidFill>
                </a:rPr>
                <a:t>1,12</a:t>
              </a:r>
              <a:endParaRPr lang="fr-FR" sz="1600" dirty="0">
                <a:solidFill>
                  <a:schemeClr val="accent3"/>
                </a:solidFill>
              </a:endParaRPr>
            </a:p>
          </p:txBody>
        </p:sp>
        <p:sp>
          <p:nvSpPr>
            <p:cNvPr id="30" name="TextBox 29">
              <a:extLst>
                <a:ext uri="{FF2B5EF4-FFF2-40B4-BE49-F238E27FC236}">
                  <a16:creationId xmlns:a16="http://schemas.microsoft.com/office/drawing/2014/main" xmlns="" id="{EB1F16EC-4BB9-4377-AE51-16EA3AE1CEEB}"/>
                </a:ext>
              </a:extLst>
            </p:cNvPr>
            <p:cNvSpPr txBox="1"/>
            <p:nvPr/>
          </p:nvSpPr>
          <p:spPr>
            <a:xfrm>
              <a:off x="2068990" y="4992612"/>
              <a:ext cx="2351725" cy="338554"/>
            </a:xfrm>
            <a:prstGeom prst="rect">
              <a:avLst/>
            </a:prstGeom>
            <a:noFill/>
          </p:spPr>
          <p:txBody>
            <a:bodyPr wrap="none" rtlCol="0">
              <a:spAutoFit/>
            </a:bodyPr>
            <a:lstStyle/>
            <a:p>
              <a:pPr algn="ctr"/>
              <a:r>
                <a:rPr lang="fr-FR" sz="1600" dirty="0" smtClean="0">
                  <a:solidFill>
                    <a:schemeClr val="accent3"/>
                  </a:solidFill>
                </a:rPr>
                <a:t>Marge de non infériorité</a:t>
              </a:r>
              <a:endParaRPr lang="fr-FR" sz="1600" dirty="0">
                <a:solidFill>
                  <a:schemeClr val="accent3"/>
                </a:solidFill>
              </a:endParaRPr>
            </a:p>
          </p:txBody>
        </p:sp>
        <p:cxnSp>
          <p:nvCxnSpPr>
            <p:cNvPr id="32" name="Straight Arrow Connector 31">
              <a:extLst>
                <a:ext uri="{FF2B5EF4-FFF2-40B4-BE49-F238E27FC236}">
                  <a16:creationId xmlns:a16="http://schemas.microsoft.com/office/drawing/2014/main" xmlns="" id="{B61D2662-B9FE-4924-BEC2-0FF9C9557568}"/>
                </a:ext>
              </a:extLst>
            </p:cNvPr>
            <p:cNvCxnSpPr/>
            <p:nvPr/>
          </p:nvCxnSpPr>
          <p:spPr>
            <a:xfrm flipV="1">
              <a:off x="3266283"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263A3D3A-F0CA-4B3D-B679-0C0B8382059F}"/>
                </a:ext>
              </a:extLst>
            </p:cNvPr>
            <p:cNvSpPr txBox="1"/>
            <p:nvPr/>
          </p:nvSpPr>
          <p:spPr>
            <a:xfrm>
              <a:off x="1658272" y="2364007"/>
              <a:ext cx="1747594" cy="338554"/>
            </a:xfrm>
            <a:prstGeom prst="rect">
              <a:avLst/>
            </a:prstGeom>
            <a:noFill/>
          </p:spPr>
          <p:txBody>
            <a:bodyPr wrap="none" rtlCol="0">
              <a:spAutoFit/>
            </a:bodyPr>
            <a:lstStyle/>
            <a:p>
              <a:pPr algn="ctr"/>
              <a:r>
                <a:rPr lang="fr-FR" sz="1600" b="1" dirty="0" smtClean="0"/>
                <a:t>T1–3 N1 (58,7%)</a:t>
              </a:r>
              <a:endParaRPr lang="fr-FR" sz="1600" b="1" dirty="0"/>
            </a:p>
          </p:txBody>
        </p:sp>
        <p:cxnSp>
          <p:nvCxnSpPr>
            <p:cNvPr id="51" name="Straight Connector 50">
              <a:extLst>
                <a:ext uri="{FF2B5EF4-FFF2-40B4-BE49-F238E27FC236}">
                  <a16:creationId xmlns:a16="http://schemas.microsoft.com/office/drawing/2014/main" xmlns="" id="{E187BE71-8424-4612-9EC0-DE8B64254E4F}"/>
                </a:ext>
              </a:extLst>
            </p:cNvPr>
            <p:cNvCxnSpPr>
              <a:cxnSpLocks/>
            </p:cNvCxnSpPr>
            <p:nvPr/>
          </p:nvCxnSpPr>
          <p:spPr>
            <a:xfrm flipV="1">
              <a:off x="2549524"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EA1ABF13-D652-47CD-B6B8-13AB395ADDDD}"/>
                </a:ext>
              </a:extLst>
            </p:cNvPr>
            <p:cNvSpPr/>
            <p:nvPr/>
          </p:nvSpPr>
          <p:spPr>
            <a:xfrm>
              <a:off x="2553292"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Straight Connector 18">
              <a:extLst>
                <a:ext uri="{FF2B5EF4-FFF2-40B4-BE49-F238E27FC236}">
                  <a16:creationId xmlns:a16="http://schemas.microsoft.com/office/drawing/2014/main" xmlns="" id="{2754547C-5169-43C7-A60A-E050F2B2812B}"/>
                </a:ext>
              </a:extLst>
            </p:cNvPr>
            <p:cNvCxnSpPr>
              <a:cxnSpLocks/>
            </p:cNvCxnSpPr>
            <p:nvPr/>
          </p:nvCxnSpPr>
          <p:spPr>
            <a:xfrm>
              <a:off x="1975644" y="4121943"/>
              <a:ext cx="127635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E2BF1370-E29A-4C08-82EF-99E1406239B3}"/>
              </a:ext>
            </a:extLst>
          </p:cNvPr>
          <p:cNvGrpSpPr/>
          <p:nvPr/>
        </p:nvGrpSpPr>
        <p:grpSpPr>
          <a:xfrm>
            <a:off x="4649278" y="2364007"/>
            <a:ext cx="4113722" cy="2967159"/>
            <a:chOff x="4649278" y="2364007"/>
            <a:chExt cx="4113722" cy="2967159"/>
          </a:xfrm>
        </p:grpSpPr>
        <p:sp>
          <p:nvSpPr>
            <p:cNvPr id="60" name="TextBox 59">
              <a:extLst>
                <a:ext uri="{FF2B5EF4-FFF2-40B4-BE49-F238E27FC236}">
                  <a16:creationId xmlns:a16="http://schemas.microsoft.com/office/drawing/2014/main" xmlns="" id="{FF0B53EE-C5B1-46D5-B857-FFFB50951151}"/>
                </a:ext>
              </a:extLst>
            </p:cNvPr>
            <p:cNvSpPr txBox="1"/>
            <p:nvPr/>
          </p:nvSpPr>
          <p:spPr>
            <a:xfrm>
              <a:off x="4649278" y="3407316"/>
              <a:ext cx="1884350" cy="584776"/>
            </a:xfrm>
            <a:prstGeom prst="rect">
              <a:avLst/>
            </a:prstGeom>
            <a:noFill/>
          </p:spPr>
          <p:txBody>
            <a:bodyPr wrap="none" rtlCol="0">
              <a:spAutoFit/>
            </a:bodyPr>
            <a:lstStyle/>
            <a:p>
              <a:pPr algn="ctr"/>
              <a:r>
                <a:rPr lang="fr-FR" sz="1600" dirty="0" smtClean="0"/>
                <a:t>SSM: HR </a:t>
              </a:r>
              <a:r>
                <a:rPr lang="fr-FR" sz="1600" b="1" dirty="0" smtClean="0">
                  <a:solidFill>
                    <a:schemeClr val="accent1"/>
                  </a:solidFill>
                </a:rPr>
                <a:t>1,12</a:t>
              </a:r>
            </a:p>
            <a:p>
              <a:pPr algn="ctr"/>
              <a:r>
                <a:rPr lang="fr-FR" sz="1600" dirty="0" smtClean="0"/>
                <a:t>IC95% 1,03</a:t>
              </a:r>
              <a:r>
                <a:rPr lang="fr-FR" sz="1600" dirty="0"/>
                <a:t> </a:t>
              </a:r>
              <a:r>
                <a:rPr lang="fr-FR" sz="1600" dirty="0" smtClean="0"/>
                <a:t>– 1,23</a:t>
              </a:r>
              <a:endParaRPr lang="fr-FR" sz="1600" dirty="0"/>
            </a:p>
          </p:txBody>
        </p:sp>
        <p:grpSp>
          <p:nvGrpSpPr>
            <p:cNvPr id="67" name="Group 66">
              <a:extLst>
                <a:ext uri="{FF2B5EF4-FFF2-40B4-BE49-F238E27FC236}">
                  <a16:creationId xmlns:a16="http://schemas.microsoft.com/office/drawing/2014/main" xmlns="" id="{95C6D6EC-6424-454F-A32C-646AF4B944BB}"/>
                </a:ext>
              </a:extLst>
            </p:cNvPr>
            <p:cNvGrpSpPr/>
            <p:nvPr/>
          </p:nvGrpSpPr>
          <p:grpSpPr>
            <a:xfrm>
              <a:off x="4677368" y="3251200"/>
              <a:ext cx="4085632" cy="1231900"/>
              <a:chOff x="5092700" y="3251200"/>
              <a:chExt cx="3695700" cy="1231900"/>
            </a:xfrm>
          </p:grpSpPr>
          <p:cxnSp>
            <p:nvCxnSpPr>
              <p:cNvPr id="53" name="Straight Arrow Connector 52">
                <a:extLst>
                  <a:ext uri="{FF2B5EF4-FFF2-40B4-BE49-F238E27FC236}">
                    <a16:creationId xmlns:a16="http://schemas.microsoft.com/office/drawing/2014/main" xmlns="" id="{9A7DCD24-787C-4FD1-878D-C0B7BD200C14}"/>
                  </a:ext>
                </a:extLst>
              </p:cNvPr>
              <p:cNvCxnSpPr>
                <a:cxnSpLocks/>
              </p:cNvCxnSpPr>
              <p:nvPr/>
            </p:nvCxnSpPr>
            <p:spPr>
              <a:xfrm>
                <a:off x="5092700"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260AAA85-A713-4820-B65A-767C4FC5A957}"/>
                  </a:ext>
                </a:extLst>
              </p:cNvPr>
              <p:cNvCxnSpPr>
                <a:cxnSpLocks/>
              </p:cNvCxnSpPr>
              <p:nvPr/>
            </p:nvCxnSpPr>
            <p:spPr>
              <a:xfrm>
                <a:off x="5092700"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xmlns="" id="{3076B830-12DD-44D9-8491-05BBA441D7B9}"/>
                </a:ext>
              </a:extLst>
            </p:cNvPr>
            <p:cNvCxnSpPr>
              <a:cxnSpLocks/>
            </p:cNvCxnSpPr>
            <p:nvPr/>
          </p:nvCxnSpPr>
          <p:spPr>
            <a:xfrm flipV="1">
              <a:off x="7557092"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D0965625-581B-4058-AB36-9D3D25BBB892}"/>
                </a:ext>
              </a:extLst>
            </p:cNvPr>
            <p:cNvSpPr txBox="1"/>
            <p:nvPr/>
          </p:nvSpPr>
          <p:spPr>
            <a:xfrm>
              <a:off x="5076634" y="2890736"/>
              <a:ext cx="1305660" cy="292388"/>
            </a:xfrm>
            <a:prstGeom prst="rect">
              <a:avLst/>
            </a:prstGeom>
            <a:noFill/>
          </p:spPr>
          <p:txBody>
            <a:bodyPr wrap="none" rtlCol="0">
              <a:spAutoFit/>
            </a:bodyPr>
            <a:lstStyle/>
            <a:p>
              <a:pPr algn="ctr"/>
              <a:r>
                <a:rPr lang="fr-FR" sz="1300" dirty="0" smtClean="0"/>
                <a:t>3 mois meilleur</a:t>
              </a:r>
              <a:endParaRPr lang="fr-FR" sz="1300" dirty="0"/>
            </a:p>
          </p:txBody>
        </p:sp>
        <p:sp>
          <p:nvSpPr>
            <p:cNvPr id="59" name="TextBox 58">
              <a:extLst>
                <a:ext uri="{FF2B5EF4-FFF2-40B4-BE49-F238E27FC236}">
                  <a16:creationId xmlns:a16="http://schemas.microsoft.com/office/drawing/2014/main" xmlns="" id="{0C7D3809-27DF-4A58-B191-E07421FD8029}"/>
                </a:ext>
              </a:extLst>
            </p:cNvPr>
            <p:cNvSpPr txBox="1"/>
            <p:nvPr/>
          </p:nvSpPr>
          <p:spPr>
            <a:xfrm>
              <a:off x="7138928" y="2890736"/>
              <a:ext cx="1305660" cy="292388"/>
            </a:xfrm>
            <a:prstGeom prst="rect">
              <a:avLst/>
            </a:prstGeom>
            <a:noFill/>
          </p:spPr>
          <p:txBody>
            <a:bodyPr wrap="none" rtlCol="0">
              <a:spAutoFit/>
            </a:bodyPr>
            <a:lstStyle/>
            <a:p>
              <a:pPr algn="ctr"/>
              <a:r>
                <a:rPr lang="fr-FR" sz="1300" dirty="0" smtClean="0"/>
                <a:t>6 mois meilleur</a:t>
              </a:r>
              <a:endParaRPr lang="fr-FR" sz="1300" dirty="0"/>
            </a:p>
          </p:txBody>
        </p:sp>
        <p:sp>
          <p:nvSpPr>
            <p:cNvPr id="61" name="TextBox 60">
              <a:extLst>
                <a:ext uri="{FF2B5EF4-FFF2-40B4-BE49-F238E27FC236}">
                  <a16:creationId xmlns:a16="http://schemas.microsoft.com/office/drawing/2014/main" xmlns="" id="{4C91EF24-EEDB-4857-8CFB-21A4E2164259}"/>
                </a:ext>
              </a:extLst>
            </p:cNvPr>
            <p:cNvSpPr txBox="1"/>
            <p:nvPr/>
          </p:nvSpPr>
          <p:spPr>
            <a:xfrm>
              <a:off x="5423286" y="3933190"/>
              <a:ext cx="1130939" cy="338554"/>
            </a:xfrm>
            <a:prstGeom prst="rect">
              <a:avLst/>
            </a:prstGeom>
            <a:noFill/>
          </p:spPr>
          <p:txBody>
            <a:bodyPr wrap="none" rtlCol="0">
              <a:spAutoFit/>
            </a:bodyPr>
            <a:lstStyle/>
            <a:p>
              <a:pPr algn="r"/>
              <a:r>
                <a:rPr lang="fr-FR" sz="1600" b="1" dirty="0" smtClean="0">
                  <a:solidFill>
                    <a:schemeClr val="accent1"/>
                  </a:solidFill>
                </a:rPr>
                <a:t>Infériorité</a:t>
              </a:r>
              <a:endParaRPr lang="fr-FR" sz="1600" b="1" dirty="0">
                <a:solidFill>
                  <a:schemeClr val="accent1"/>
                </a:solidFill>
              </a:endParaRPr>
            </a:p>
          </p:txBody>
        </p:sp>
        <p:sp>
          <p:nvSpPr>
            <p:cNvPr id="62" name="TextBox 61">
              <a:extLst>
                <a:ext uri="{FF2B5EF4-FFF2-40B4-BE49-F238E27FC236}">
                  <a16:creationId xmlns:a16="http://schemas.microsoft.com/office/drawing/2014/main" xmlns="" id="{499925F3-B5E7-402E-AF8B-12093426F1EE}"/>
                </a:ext>
              </a:extLst>
            </p:cNvPr>
            <p:cNvSpPr txBox="1"/>
            <p:nvPr/>
          </p:nvSpPr>
          <p:spPr>
            <a:xfrm>
              <a:off x="5766393" y="4489669"/>
              <a:ext cx="2091791" cy="338554"/>
            </a:xfrm>
            <a:prstGeom prst="rect">
              <a:avLst/>
            </a:prstGeom>
            <a:noFill/>
          </p:spPr>
          <p:txBody>
            <a:bodyPr wrap="none" rtlCol="0">
              <a:spAutoFit/>
            </a:bodyPr>
            <a:lstStyle/>
            <a:p>
              <a:pPr>
                <a:tabLst>
                  <a:tab pos="1000125" algn="ctr"/>
                  <a:tab pos="1690688" algn="ctr"/>
                </a:tabLst>
              </a:pPr>
              <a:r>
                <a:rPr lang="fr-FR" sz="1600" dirty="0" smtClean="0"/>
                <a:t>HR	1,0	</a:t>
              </a:r>
              <a:r>
                <a:rPr lang="fr-FR" sz="1600" dirty="0" smtClean="0">
                  <a:solidFill>
                    <a:schemeClr val="accent3"/>
                  </a:solidFill>
                </a:rPr>
                <a:t>1,12</a:t>
              </a:r>
              <a:endParaRPr lang="fr-FR" sz="1600" dirty="0">
                <a:solidFill>
                  <a:schemeClr val="accent3"/>
                </a:solidFill>
              </a:endParaRPr>
            </a:p>
          </p:txBody>
        </p:sp>
        <p:sp>
          <p:nvSpPr>
            <p:cNvPr id="63" name="TextBox 62">
              <a:extLst>
                <a:ext uri="{FF2B5EF4-FFF2-40B4-BE49-F238E27FC236}">
                  <a16:creationId xmlns:a16="http://schemas.microsoft.com/office/drawing/2014/main" xmlns="" id="{D485A2B7-1B0B-4B75-BB8D-AF0BB00D8940}"/>
                </a:ext>
              </a:extLst>
            </p:cNvPr>
            <p:cNvSpPr txBox="1"/>
            <p:nvPr/>
          </p:nvSpPr>
          <p:spPr>
            <a:xfrm>
              <a:off x="6381229" y="4992612"/>
              <a:ext cx="2351725" cy="338554"/>
            </a:xfrm>
            <a:prstGeom prst="rect">
              <a:avLst/>
            </a:prstGeom>
            <a:noFill/>
          </p:spPr>
          <p:txBody>
            <a:bodyPr wrap="none" rtlCol="0">
              <a:spAutoFit/>
            </a:bodyPr>
            <a:lstStyle/>
            <a:p>
              <a:pPr algn="ctr"/>
              <a:r>
                <a:rPr lang="fr-FR" sz="1600" dirty="0">
                  <a:solidFill>
                    <a:schemeClr val="accent3"/>
                  </a:solidFill>
                </a:rPr>
                <a:t>Marge de non </a:t>
              </a:r>
              <a:r>
                <a:rPr lang="fr-FR" sz="1600" dirty="0" smtClean="0">
                  <a:solidFill>
                    <a:schemeClr val="accent3"/>
                  </a:solidFill>
                </a:rPr>
                <a:t>infériorité</a:t>
              </a:r>
              <a:endParaRPr lang="fr-FR" sz="1600" dirty="0">
                <a:solidFill>
                  <a:schemeClr val="accent3"/>
                </a:solidFill>
              </a:endParaRPr>
            </a:p>
          </p:txBody>
        </p:sp>
        <p:cxnSp>
          <p:nvCxnSpPr>
            <p:cNvPr id="64" name="Straight Arrow Connector 63">
              <a:extLst>
                <a:ext uri="{FF2B5EF4-FFF2-40B4-BE49-F238E27FC236}">
                  <a16:creationId xmlns:a16="http://schemas.microsoft.com/office/drawing/2014/main" xmlns="" id="{7087404A-357E-4DF1-89C5-DCE683081BCD}"/>
                </a:ext>
              </a:extLst>
            </p:cNvPr>
            <p:cNvCxnSpPr/>
            <p:nvPr/>
          </p:nvCxnSpPr>
          <p:spPr>
            <a:xfrm flipV="1">
              <a:off x="7578526"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0525FF8A-C856-4624-B786-ADF1780CB340}"/>
                </a:ext>
              </a:extLst>
            </p:cNvPr>
            <p:cNvSpPr txBox="1"/>
            <p:nvPr/>
          </p:nvSpPr>
          <p:spPr>
            <a:xfrm>
              <a:off x="6124123" y="2364007"/>
              <a:ext cx="1826542" cy="338554"/>
            </a:xfrm>
            <a:prstGeom prst="rect">
              <a:avLst/>
            </a:prstGeom>
            <a:noFill/>
          </p:spPr>
          <p:txBody>
            <a:bodyPr wrap="none" rtlCol="0">
              <a:spAutoFit/>
            </a:bodyPr>
            <a:lstStyle/>
            <a:p>
              <a:pPr algn="ctr"/>
              <a:r>
                <a:rPr lang="fr-FR" sz="1600" b="1" dirty="0" smtClean="0"/>
                <a:t>T4 ou N2 (41,3%)</a:t>
              </a:r>
              <a:endParaRPr lang="fr-FR" sz="1600" b="1" dirty="0"/>
            </a:p>
          </p:txBody>
        </p:sp>
        <p:cxnSp>
          <p:nvCxnSpPr>
            <p:cNvPr id="66" name="Straight Connector 65">
              <a:extLst>
                <a:ext uri="{FF2B5EF4-FFF2-40B4-BE49-F238E27FC236}">
                  <a16:creationId xmlns:a16="http://schemas.microsoft.com/office/drawing/2014/main" xmlns="" id="{700DFF04-6590-4301-91B1-11941C4A44D6}"/>
                </a:ext>
              </a:extLst>
            </p:cNvPr>
            <p:cNvCxnSpPr>
              <a:cxnSpLocks/>
            </p:cNvCxnSpPr>
            <p:nvPr/>
          </p:nvCxnSpPr>
          <p:spPr>
            <a:xfrm flipV="1">
              <a:off x="6861767"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xmlns="" id="{37AFB97F-5243-45CF-B77A-0FFB8CA88936}"/>
                </a:ext>
              </a:extLst>
            </p:cNvPr>
            <p:cNvSpPr/>
            <p:nvPr/>
          </p:nvSpPr>
          <p:spPr>
            <a:xfrm>
              <a:off x="7503710"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6" name="Straight Connector 55">
              <a:extLst>
                <a:ext uri="{FF2B5EF4-FFF2-40B4-BE49-F238E27FC236}">
                  <a16:creationId xmlns:a16="http://schemas.microsoft.com/office/drawing/2014/main" xmlns="" id="{66F3C5FD-94A2-4ADD-9610-3E59486D3932}"/>
                </a:ext>
              </a:extLst>
            </p:cNvPr>
            <p:cNvCxnSpPr>
              <a:cxnSpLocks/>
            </p:cNvCxnSpPr>
            <p:nvPr/>
          </p:nvCxnSpPr>
          <p:spPr>
            <a:xfrm>
              <a:off x="7033218" y="4121943"/>
              <a:ext cx="1169194"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5597349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dirty="0" smtClean="0"/>
              <a:t>LBA1: Analyse </a:t>
            </a:r>
            <a:r>
              <a:rPr lang="fr-FR" dirty="0" err="1" smtClean="0"/>
              <a:t>poolée</a:t>
            </a:r>
            <a:r>
              <a:rPr lang="fr-FR" dirty="0" smtClean="0"/>
              <a:t> prospective de 6 études de phase III évaluant la durée de traitement adjuvant à base d’</a:t>
            </a:r>
            <a:r>
              <a:rPr lang="fr-FR" dirty="0" err="1" smtClean="0"/>
              <a:t>oxaliplatine</a:t>
            </a:r>
            <a:r>
              <a:rPr lang="fr-FR" dirty="0" smtClean="0"/>
              <a:t> (3 vs 6 mois) chez les patients avec cancer du colon de stade III: la collaboration IDEA (</a:t>
            </a:r>
            <a:r>
              <a:rPr lang="fr-FR" dirty="0"/>
              <a:t>International Duration Evaluation of Adjuvant </a:t>
            </a:r>
            <a:r>
              <a:rPr lang="fr-FR" dirty="0" err="1"/>
              <a:t>Chemotherapy</a:t>
            </a:r>
            <a:r>
              <a:rPr lang="fr-FR" dirty="0" smtClean="0"/>
              <a:t>) – </a:t>
            </a:r>
            <a:r>
              <a:rPr lang="fr-FR" dirty="0" err="1" smtClean="0"/>
              <a:t>Shi</a:t>
            </a:r>
            <a:r>
              <a:rPr lang="fr-FR" dirty="0" smtClean="0"/>
              <a:t> Q, et al</a:t>
            </a:r>
            <a:endParaRPr lang="fr-FR" sz="1800" dirty="0"/>
          </a:p>
        </p:txBody>
      </p:sp>
      <p:sp>
        <p:nvSpPr>
          <p:cNvPr id="15" name="Text Placeholder 14"/>
          <p:cNvSpPr>
            <a:spLocks noGrp="1"/>
          </p:cNvSpPr>
          <p:nvPr>
            <p:ph type="body" sz="quarter" idx="11"/>
          </p:nvPr>
        </p:nvSpPr>
        <p:spPr>
          <a:xfrm>
            <a:off x="4495800" y="6096000"/>
            <a:ext cx="4283075" cy="487363"/>
          </a:xfrm>
        </p:spPr>
        <p:txBody>
          <a:bodyPr/>
          <a:lstStyle/>
          <a:p>
            <a:r>
              <a:rPr lang="fr-FR" smtClean="0"/>
              <a:t>Shi Q, et al. J Clin Oncol 2017;35(Suppl):Abstr LBA1</a:t>
            </a:r>
            <a:endParaRPr lang="fr-FR"/>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sp>
        <p:nvSpPr>
          <p:cNvPr id="12" name="TextBox 11"/>
          <p:cNvSpPr txBox="1"/>
          <p:nvPr/>
        </p:nvSpPr>
        <p:spPr>
          <a:xfrm>
            <a:off x="2982089" y="1706857"/>
            <a:ext cx="2499302" cy="338554"/>
          </a:xfrm>
          <a:prstGeom prst="rect">
            <a:avLst/>
          </a:prstGeom>
          <a:noFill/>
        </p:spPr>
        <p:txBody>
          <a:bodyPr wrap="none" rtlCol="0">
            <a:spAutoFit/>
          </a:bodyPr>
          <a:lstStyle/>
          <a:p>
            <a:pPr defTabSz="457200"/>
            <a:r>
              <a:rPr lang="fr-FR" sz="1600" b="1" dirty="0" smtClean="0">
                <a:latin typeface="Arial" panose="020B0604020202020204" pitchFamily="34" charset="0"/>
                <a:cs typeface="Arial" panose="020B0604020202020204" pitchFamily="34" charset="0"/>
              </a:rPr>
              <a:t>SSM selon le traitement</a:t>
            </a:r>
            <a:endParaRPr lang="fr-FR" sz="1600" b="1"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xmlns="" id="{B26EFCEC-95A6-4EEB-BB7C-D9564E39DD89}"/>
              </a:ext>
            </a:extLst>
          </p:cNvPr>
          <p:cNvGrpSpPr/>
          <p:nvPr/>
        </p:nvGrpSpPr>
        <p:grpSpPr>
          <a:xfrm>
            <a:off x="337036" y="2364007"/>
            <a:ext cx="4113721" cy="2967159"/>
            <a:chOff x="337036" y="2364007"/>
            <a:chExt cx="4113721" cy="2967159"/>
          </a:xfrm>
        </p:grpSpPr>
        <p:grpSp>
          <p:nvGrpSpPr>
            <p:cNvPr id="17" name="Group 16">
              <a:extLst>
                <a:ext uri="{FF2B5EF4-FFF2-40B4-BE49-F238E27FC236}">
                  <a16:creationId xmlns:a16="http://schemas.microsoft.com/office/drawing/2014/main" xmlns="" id="{A1548147-AE7F-4792-89FE-822B3DFF9A30}"/>
                </a:ext>
              </a:extLst>
            </p:cNvPr>
            <p:cNvGrpSpPr/>
            <p:nvPr/>
          </p:nvGrpSpPr>
          <p:grpSpPr>
            <a:xfrm>
              <a:off x="365125" y="3251200"/>
              <a:ext cx="4085632" cy="1231900"/>
              <a:chOff x="587375" y="3251200"/>
              <a:chExt cx="3695700" cy="1231900"/>
            </a:xfrm>
          </p:grpSpPr>
          <p:cxnSp>
            <p:nvCxnSpPr>
              <p:cNvPr id="30" name="Straight Arrow Connector 29">
                <a:extLst>
                  <a:ext uri="{FF2B5EF4-FFF2-40B4-BE49-F238E27FC236}">
                    <a16:creationId xmlns:a16="http://schemas.microsoft.com/office/drawing/2014/main" xmlns="" id="{21A101CE-6556-417C-8AEB-DD4CB38B8CC8}"/>
                  </a:ext>
                </a:extLst>
              </p:cNvPr>
              <p:cNvCxnSpPr>
                <a:cxnSpLocks/>
              </p:cNvCxnSpPr>
              <p:nvPr/>
            </p:nvCxnSpPr>
            <p:spPr>
              <a:xfrm>
                <a:off x="587375"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578770B0-A81C-48D6-A074-DDB9C68066A0}"/>
                  </a:ext>
                </a:extLst>
              </p:cNvPr>
              <p:cNvCxnSpPr>
                <a:cxnSpLocks/>
              </p:cNvCxnSpPr>
              <p:nvPr/>
            </p:nvCxnSpPr>
            <p:spPr>
              <a:xfrm>
                <a:off x="587375"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xmlns="" id="{A6778A67-68BF-443F-A0AE-7D252204270A}"/>
                </a:ext>
              </a:extLst>
            </p:cNvPr>
            <p:cNvCxnSpPr>
              <a:cxnSpLocks/>
            </p:cNvCxnSpPr>
            <p:nvPr/>
          </p:nvCxnSpPr>
          <p:spPr>
            <a:xfrm flipV="1">
              <a:off x="3244849"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00DF86D5-2C2A-423A-927E-391F6B38D4E7}"/>
                </a:ext>
              </a:extLst>
            </p:cNvPr>
            <p:cNvSpPr txBox="1"/>
            <p:nvPr/>
          </p:nvSpPr>
          <p:spPr>
            <a:xfrm>
              <a:off x="764391" y="2890736"/>
              <a:ext cx="1305660" cy="492443"/>
            </a:xfrm>
            <a:prstGeom prst="rect">
              <a:avLst/>
            </a:prstGeom>
            <a:noFill/>
          </p:spPr>
          <p:txBody>
            <a:bodyPr wrap="none" rtlCol="0">
              <a:spAutoFit/>
            </a:bodyPr>
            <a:lstStyle/>
            <a:p>
              <a:pPr algn="ctr"/>
              <a:r>
                <a:rPr lang="fr-FR" sz="1300" dirty="0"/>
                <a:t>3 mois meilleur</a:t>
              </a:r>
            </a:p>
            <a:p>
              <a:pPr algn="ctr"/>
              <a:endParaRPr lang="fr-FR" sz="1300" dirty="0"/>
            </a:p>
          </p:txBody>
        </p:sp>
        <p:sp>
          <p:nvSpPr>
            <p:cNvPr id="20" name="TextBox 19">
              <a:extLst>
                <a:ext uri="{FF2B5EF4-FFF2-40B4-BE49-F238E27FC236}">
                  <a16:creationId xmlns:a16="http://schemas.microsoft.com/office/drawing/2014/main" xmlns="" id="{67125C70-44F4-46E8-99AD-EE3A7D73AE80}"/>
                </a:ext>
              </a:extLst>
            </p:cNvPr>
            <p:cNvSpPr txBox="1"/>
            <p:nvPr/>
          </p:nvSpPr>
          <p:spPr>
            <a:xfrm>
              <a:off x="2826687" y="2890736"/>
              <a:ext cx="1305660" cy="492443"/>
            </a:xfrm>
            <a:prstGeom prst="rect">
              <a:avLst/>
            </a:prstGeom>
            <a:noFill/>
          </p:spPr>
          <p:txBody>
            <a:bodyPr wrap="none" rtlCol="0">
              <a:spAutoFit/>
            </a:bodyPr>
            <a:lstStyle/>
            <a:p>
              <a:pPr algn="ctr"/>
              <a:r>
                <a:rPr lang="fr-FR" sz="1300" dirty="0" smtClean="0"/>
                <a:t>6 </a:t>
              </a:r>
              <a:r>
                <a:rPr lang="fr-FR" sz="1300" dirty="0"/>
                <a:t>mois meilleur</a:t>
              </a:r>
            </a:p>
            <a:p>
              <a:pPr algn="ctr"/>
              <a:endParaRPr lang="fr-FR" sz="1300" dirty="0"/>
            </a:p>
          </p:txBody>
        </p:sp>
        <p:sp>
          <p:nvSpPr>
            <p:cNvPr id="21" name="TextBox 20">
              <a:extLst>
                <a:ext uri="{FF2B5EF4-FFF2-40B4-BE49-F238E27FC236}">
                  <a16:creationId xmlns:a16="http://schemas.microsoft.com/office/drawing/2014/main" xmlns="" id="{25DDCA9F-ED32-44F9-BCDE-9356169C14B7}"/>
                </a:ext>
              </a:extLst>
            </p:cNvPr>
            <p:cNvSpPr txBox="1"/>
            <p:nvPr/>
          </p:nvSpPr>
          <p:spPr>
            <a:xfrm>
              <a:off x="337036" y="3407316"/>
              <a:ext cx="1884350" cy="584776"/>
            </a:xfrm>
            <a:prstGeom prst="rect">
              <a:avLst/>
            </a:prstGeom>
            <a:noFill/>
          </p:spPr>
          <p:txBody>
            <a:bodyPr wrap="none" rtlCol="0">
              <a:spAutoFit/>
            </a:bodyPr>
            <a:lstStyle/>
            <a:p>
              <a:pPr algn="ctr"/>
              <a:r>
                <a:rPr lang="fr-FR" sz="1600" dirty="0" smtClean="0"/>
                <a:t>SSM: HR </a:t>
              </a:r>
              <a:r>
                <a:rPr lang="fr-FR" sz="1600" b="1" dirty="0" smtClean="0">
                  <a:solidFill>
                    <a:schemeClr val="accent1"/>
                  </a:solidFill>
                </a:rPr>
                <a:t>1,16</a:t>
              </a:r>
            </a:p>
            <a:p>
              <a:pPr algn="ctr"/>
              <a:r>
                <a:rPr lang="fr-FR" sz="1600" dirty="0" smtClean="0"/>
                <a:t>IC95% 1,06 – 1,26</a:t>
              </a:r>
              <a:endParaRPr lang="fr-FR" sz="1600" dirty="0"/>
            </a:p>
          </p:txBody>
        </p:sp>
        <p:sp>
          <p:nvSpPr>
            <p:cNvPr id="22" name="TextBox 21">
              <a:extLst>
                <a:ext uri="{FF2B5EF4-FFF2-40B4-BE49-F238E27FC236}">
                  <a16:creationId xmlns:a16="http://schemas.microsoft.com/office/drawing/2014/main" xmlns="" id="{7A8EB712-2820-455B-9981-2ADCE28C4573}"/>
                </a:ext>
              </a:extLst>
            </p:cNvPr>
            <p:cNvSpPr txBox="1"/>
            <p:nvPr/>
          </p:nvSpPr>
          <p:spPr>
            <a:xfrm>
              <a:off x="1183339" y="3933190"/>
              <a:ext cx="1130939" cy="338554"/>
            </a:xfrm>
            <a:prstGeom prst="rect">
              <a:avLst/>
            </a:prstGeom>
            <a:noFill/>
          </p:spPr>
          <p:txBody>
            <a:bodyPr wrap="none" rtlCol="0">
              <a:spAutoFit/>
            </a:bodyPr>
            <a:lstStyle/>
            <a:p>
              <a:pPr algn="r"/>
              <a:r>
                <a:rPr lang="fr-FR" sz="1600" b="1" dirty="0" smtClean="0">
                  <a:solidFill>
                    <a:schemeClr val="accent1"/>
                  </a:solidFill>
                </a:rPr>
                <a:t>Infériorité</a:t>
              </a:r>
              <a:endParaRPr lang="fr-FR" sz="1600" b="1" dirty="0">
                <a:solidFill>
                  <a:schemeClr val="accent1"/>
                </a:solidFill>
              </a:endParaRPr>
            </a:p>
          </p:txBody>
        </p:sp>
        <p:sp>
          <p:nvSpPr>
            <p:cNvPr id="23" name="TextBox 22">
              <a:extLst>
                <a:ext uri="{FF2B5EF4-FFF2-40B4-BE49-F238E27FC236}">
                  <a16:creationId xmlns:a16="http://schemas.microsoft.com/office/drawing/2014/main" xmlns="" id="{4C33430C-7A39-4222-A9AA-FBA9E6863C65}"/>
                </a:ext>
              </a:extLst>
            </p:cNvPr>
            <p:cNvSpPr txBox="1"/>
            <p:nvPr/>
          </p:nvSpPr>
          <p:spPr>
            <a:xfrm>
              <a:off x="1454150" y="4489669"/>
              <a:ext cx="2091791" cy="338554"/>
            </a:xfrm>
            <a:prstGeom prst="rect">
              <a:avLst/>
            </a:prstGeom>
            <a:noFill/>
          </p:spPr>
          <p:txBody>
            <a:bodyPr wrap="none" rtlCol="0">
              <a:spAutoFit/>
            </a:bodyPr>
            <a:lstStyle/>
            <a:p>
              <a:pPr>
                <a:tabLst>
                  <a:tab pos="1000125" algn="ctr"/>
                  <a:tab pos="1690688" algn="ctr"/>
                </a:tabLst>
              </a:pPr>
              <a:r>
                <a:rPr lang="fr-FR" sz="1600" dirty="0" smtClean="0"/>
                <a:t>HR	1,0	</a:t>
              </a:r>
              <a:r>
                <a:rPr lang="fr-FR" sz="1600" dirty="0" smtClean="0">
                  <a:solidFill>
                    <a:schemeClr val="accent3"/>
                  </a:solidFill>
                </a:rPr>
                <a:t>1,12</a:t>
              </a:r>
              <a:endParaRPr lang="fr-FR" sz="1600" dirty="0">
                <a:solidFill>
                  <a:schemeClr val="accent3"/>
                </a:solidFill>
              </a:endParaRPr>
            </a:p>
          </p:txBody>
        </p:sp>
        <p:sp>
          <p:nvSpPr>
            <p:cNvPr id="24" name="TextBox 23">
              <a:extLst>
                <a:ext uri="{FF2B5EF4-FFF2-40B4-BE49-F238E27FC236}">
                  <a16:creationId xmlns:a16="http://schemas.microsoft.com/office/drawing/2014/main" xmlns="" id="{951E91D5-C37D-456F-ABEA-26AF0C9B4995}"/>
                </a:ext>
              </a:extLst>
            </p:cNvPr>
            <p:cNvSpPr txBox="1"/>
            <p:nvPr/>
          </p:nvSpPr>
          <p:spPr>
            <a:xfrm>
              <a:off x="2068986" y="4992612"/>
              <a:ext cx="2351725" cy="338554"/>
            </a:xfrm>
            <a:prstGeom prst="rect">
              <a:avLst/>
            </a:prstGeom>
            <a:noFill/>
          </p:spPr>
          <p:txBody>
            <a:bodyPr wrap="none" rtlCol="0">
              <a:spAutoFit/>
            </a:bodyPr>
            <a:lstStyle/>
            <a:p>
              <a:pPr algn="ctr"/>
              <a:r>
                <a:rPr lang="fr-FR" sz="1600" dirty="0">
                  <a:solidFill>
                    <a:schemeClr val="accent3"/>
                  </a:solidFill>
                </a:rPr>
                <a:t>Marge de non </a:t>
              </a:r>
              <a:r>
                <a:rPr lang="fr-FR" sz="1600" dirty="0" smtClean="0">
                  <a:solidFill>
                    <a:schemeClr val="accent3"/>
                  </a:solidFill>
                </a:rPr>
                <a:t>infériorité</a:t>
              </a:r>
              <a:endParaRPr lang="fr-FR" sz="1600" dirty="0">
                <a:solidFill>
                  <a:schemeClr val="accent3"/>
                </a:solidFill>
              </a:endParaRPr>
            </a:p>
          </p:txBody>
        </p:sp>
        <p:cxnSp>
          <p:nvCxnSpPr>
            <p:cNvPr id="25" name="Straight Arrow Connector 24">
              <a:extLst>
                <a:ext uri="{FF2B5EF4-FFF2-40B4-BE49-F238E27FC236}">
                  <a16:creationId xmlns:a16="http://schemas.microsoft.com/office/drawing/2014/main" xmlns="" id="{95165F80-7C23-458B-815E-DA5812B439A0}"/>
                </a:ext>
              </a:extLst>
            </p:cNvPr>
            <p:cNvCxnSpPr/>
            <p:nvPr/>
          </p:nvCxnSpPr>
          <p:spPr>
            <a:xfrm flipV="1">
              <a:off x="3266283"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B2D8D0F3-4B73-4E4E-9F72-6D0EC05AAF7F}"/>
                </a:ext>
              </a:extLst>
            </p:cNvPr>
            <p:cNvSpPr txBox="1"/>
            <p:nvPr/>
          </p:nvSpPr>
          <p:spPr>
            <a:xfrm>
              <a:off x="2023758" y="2364007"/>
              <a:ext cx="1016625" cy="338554"/>
            </a:xfrm>
            <a:prstGeom prst="rect">
              <a:avLst/>
            </a:prstGeom>
            <a:noFill/>
          </p:spPr>
          <p:txBody>
            <a:bodyPr wrap="none" rtlCol="0">
              <a:spAutoFit/>
            </a:bodyPr>
            <a:lstStyle/>
            <a:p>
              <a:pPr algn="ctr"/>
              <a:r>
                <a:rPr lang="fr-FR" sz="1600" b="1" smtClean="0"/>
                <a:t>FOLFOX</a:t>
              </a:r>
              <a:endParaRPr lang="fr-FR" sz="1600" b="1"/>
            </a:p>
          </p:txBody>
        </p:sp>
        <p:cxnSp>
          <p:nvCxnSpPr>
            <p:cNvPr id="27" name="Straight Connector 26">
              <a:extLst>
                <a:ext uri="{FF2B5EF4-FFF2-40B4-BE49-F238E27FC236}">
                  <a16:creationId xmlns:a16="http://schemas.microsoft.com/office/drawing/2014/main" xmlns="" id="{8807B86B-D670-4DE6-B9AA-138AC997CCF0}"/>
                </a:ext>
              </a:extLst>
            </p:cNvPr>
            <p:cNvCxnSpPr>
              <a:cxnSpLocks/>
            </p:cNvCxnSpPr>
            <p:nvPr/>
          </p:nvCxnSpPr>
          <p:spPr>
            <a:xfrm flipV="1">
              <a:off x="2549524"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DC9361BA-D5E5-42A5-86C7-E6FD4FE576EB}"/>
                </a:ext>
              </a:extLst>
            </p:cNvPr>
            <p:cNvSpPr/>
            <p:nvPr/>
          </p:nvSpPr>
          <p:spPr>
            <a:xfrm>
              <a:off x="3408161"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Straight Connector 28">
              <a:extLst>
                <a:ext uri="{FF2B5EF4-FFF2-40B4-BE49-F238E27FC236}">
                  <a16:creationId xmlns:a16="http://schemas.microsoft.com/office/drawing/2014/main" xmlns="" id="{2DC08351-925C-4B06-A846-92D962AE0A5C}"/>
                </a:ext>
              </a:extLst>
            </p:cNvPr>
            <p:cNvCxnSpPr>
              <a:cxnSpLocks/>
            </p:cNvCxnSpPr>
            <p:nvPr/>
          </p:nvCxnSpPr>
          <p:spPr>
            <a:xfrm>
              <a:off x="2830513" y="4121943"/>
              <a:ext cx="127635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xmlns="" id="{DFC1F4C8-1EA0-4C70-BB19-6358B2AB3912}"/>
              </a:ext>
            </a:extLst>
          </p:cNvPr>
          <p:cNvGrpSpPr/>
          <p:nvPr/>
        </p:nvGrpSpPr>
        <p:grpSpPr>
          <a:xfrm>
            <a:off x="4649281" y="2364007"/>
            <a:ext cx="4496386" cy="2967159"/>
            <a:chOff x="4649281" y="2364007"/>
            <a:chExt cx="4496386" cy="2967159"/>
          </a:xfrm>
        </p:grpSpPr>
        <p:grpSp>
          <p:nvGrpSpPr>
            <p:cNvPr id="33" name="Group 32">
              <a:extLst>
                <a:ext uri="{FF2B5EF4-FFF2-40B4-BE49-F238E27FC236}">
                  <a16:creationId xmlns:a16="http://schemas.microsoft.com/office/drawing/2014/main" xmlns="" id="{E81A3DF1-AC0F-4B55-9D58-62C219CF0FBF}"/>
                </a:ext>
              </a:extLst>
            </p:cNvPr>
            <p:cNvGrpSpPr/>
            <p:nvPr/>
          </p:nvGrpSpPr>
          <p:grpSpPr>
            <a:xfrm>
              <a:off x="4677368" y="3251200"/>
              <a:ext cx="4085632" cy="1231900"/>
              <a:chOff x="5092700" y="3251200"/>
              <a:chExt cx="3695700" cy="1231900"/>
            </a:xfrm>
          </p:grpSpPr>
          <p:cxnSp>
            <p:nvCxnSpPr>
              <p:cNvPr id="45" name="Straight Arrow Connector 44">
                <a:extLst>
                  <a:ext uri="{FF2B5EF4-FFF2-40B4-BE49-F238E27FC236}">
                    <a16:creationId xmlns:a16="http://schemas.microsoft.com/office/drawing/2014/main" xmlns="" id="{438C3F9C-7080-4941-A921-C8AE928EEA45}"/>
                  </a:ext>
                </a:extLst>
              </p:cNvPr>
              <p:cNvCxnSpPr>
                <a:cxnSpLocks/>
              </p:cNvCxnSpPr>
              <p:nvPr/>
            </p:nvCxnSpPr>
            <p:spPr>
              <a:xfrm>
                <a:off x="5092700"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A39578D7-5E4A-4CFD-A238-75E14FB4BC0E}"/>
                  </a:ext>
                </a:extLst>
              </p:cNvPr>
              <p:cNvCxnSpPr>
                <a:cxnSpLocks/>
              </p:cNvCxnSpPr>
              <p:nvPr/>
            </p:nvCxnSpPr>
            <p:spPr>
              <a:xfrm>
                <a:off x="5092700"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xmlns="" id="{8EB831BF-7603-4759-A535-3A0E1FA803A7}"/>
                </a:ext>
              </a:extLst>
            </p:cNvPr>
            <p:cNvCxnSpPr>
              <a:cxnSpLocks/>
            </p:cNvCxnSpPr>
            <p:nvPr/>
          </p:nvCxnSpPr>
          <p:spPr>
            <a:xfrm flipV="1">
              <a:off x="8175773"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DA5AFEC1-88EF-4C40-B323-CF27C70074C7}"/>
                </a:ext>
              </a:extLst>
            </p:cNvPr>
            <p:cNvSpPr txBox="1"/>
            <p:nvPr/>
          </p:nvSpPr>
          <p:spPr>
            <a:xfrm>
              <a:off x="5076634" y="2890736"/>
              <a:ext cx="1305660" cy="492443"/>
            </a:xfrm>
            <a:prstGeom prst="rect">
              <a:avLst/>
            </a:prstGeom>
            <a:noFill/>
          </p:spPr>
          <p:txBody>
            <a:bodyPr wrap="none" rtlCol="0">
              <a:spAutoFit/>
            </a:bodyPr>
            <a:lstStyle/>
            <a:p>
              <a:pPr algn="ctr"/>
              <a:r>
                <a:rPr lang="fr-FR" sz="1300" dirty="0"/>
                <a:t>3 mois meilleur</a:t>
              </a:r>
            </a:p>
            <a:p>
              <a:pPr algn="ctr"/>
              <a:endParaRPr lang="fr-FR" sz="1300" dirty="0"/>
            </a:p>
          </p:txBody>
        </p:sp>
        <p:sp>
          <p:nvSpPr>
            <p:cNvPr id="36" name="TextBox 35">
              <a:extLst>
                <a:ext uri="{FF2B5EF4-FFF2-40B4-BE49-F238E27FC236}">
                  <a16:creationId xmlns:a16="http://schemas.microsoft.com/office/drawing/2014/main" xmlns="" id="{383EFDE8-D749-44FA-8A04-1FB6A6B5E8C0}"/>
                </a:ext>
              </a:extLst>
            </p:cNvPr>
            <p:cNvSpPr txBox="1"/>
            <p:nvPr/>
          </p:nvSpPr>
          <p:spPr>
            <a:xfrm>
              <a:off x="7138931" y="2890736"/>
              <a:ext cx="1305660" cy="492443"/>
            </a:xfrm>
            <a:prstGeom prst="rect">
              <a:avLst/>
            </a:prstGeom>
            <a:noFill/>
          </p:spPr>
          <p:txBody>
            <a:bodyPr wrap="none" rtlCol="0">
              <a:spAutoFit/>
            </a:bodyPr>
            <a:lstStyle/>
            <a:p>
              <a:pPr algn="ctr"/>
              <a:r>
                <a:rPr lang="fr-FR" sz="1300" dirty="0" smtClean="0"/>
                <a:t>6 </a:t>
              </a:r>
              <a:r>
                <a:rPr lang="fr-FR" sz="1300" dirty="0"/>
                <a:t>mois meilleur</a:t>
              </a:r>
            </a:p>
            <a:p>
              <a:pPr algn="ctr"/>
              <a:endParaRPr lang="fr-FR" sz="1300" dirty="0"/>
            </a:p>
          </p:txBody>
        </p:sp>
        <p:sp>
          <p:nvSpPr>
            <p:cNvPr id="37" name="TextBox 36">
              <a:extLst>
                <a:ext uri="{FF2B5EF4-FFF2-40B4-BE49-F238E27FC236}">
                  <a16:creationId xmlns:a16="http://schemas.microsoft.com/office/drawing/2014/main" xmlns="" id="{EA5A4EEA-9890-4F9E-91E5-0F878D3EF512}"/>
                </a:ext>
              </a:extLst>
            </p:cNvPr>
            <p:cNvSpPr txBox="1"/>
            <p:nvPr/>
          </p:nvSpPr>
          <p:spPr>
            <a:xfrm>
              <a:off x="4955235" y="3933190"/>
              <a:ext cx="1598114" cy="338554"/>
            </a:xfrm>
            <a:prstGeom prst="rect">
              <a:avLst/>
            </a:prstGeom>
            <a:noFill/>
          </p:spPr>
          <p:txBody>
            <a:bodyPr wrap="none" rtlCol="0">
              <a:spAutoFit/>
            </a:bodyPr>
            <a:lstStyle/>
            <a:p>
              <a:pPr algn="r"/>
              <a:r>
                <a:rPr lang="fr-FR" sz="1600" b="1" dirty="0" smtClean="0">
                  <a:solidFill>
                    <a:schemeClr val="accent1"/>
                  </a:solidFill>
                </a:rPr>
                <a:t>Non-infériorité</a:t>
              </a:r>
              <a:endParaRPr lang="fr-FR" sz="1600" b="1" dirty="0">
                <a:solidFill>
                  <a:schemeClr val="accent1"/>
                </a:solidFill>
              </a:endParaRPr>
            </a:p>
          </p:txBody>
        </p:sp>
        <p:sp>
          <p:nvSpPr>
            <p:cNvPr id="38" name="TextBox 37">
              <a:extLst>
                <a:ext uri="{FF2B5EF4-FFF2-40B4-BE49-F238E27FC236}">
                  <a16:creationId xmlns:a16="http://schemas.microsoft.com/office/drawing/2014/main" xmlns="" id="{680B31F9-4E48-4DCE-8FA4-C2005BDC292C}"/>
                </a:ext>
              </a:extLst>
            </p:cNvPr>
            <p:cNvSpPr txBox="1"/>
            <p:nvPr/>
          </p:nvSpPr>
          <p:spPr>
            <a:xfrm>
              <a:off x="6385074" y="4489669"/>
              <a:ext cx="2091791" cy="338554"/>
            </a:xfrm>
            <a:prstGeom prst="rect">
              <a:avLst/>
            </a:prstGeom>
            <a:noFill/>
          </p:spPr>
          <p:txBody>
            <a:bodyPr wrap="none" rtlCol="0">
              <a:spAutoFit/>
            </a:bodyPr>
            <a:lstStyle/>
            <a:p>
              <a:pPr>
                <a:tabLst>
                  <a:tab pos="1000125" algn="ctr"/>
                  <a:tab pos="1690688" algn="ctr"/>
                </a:tabLst>
              </a:pPr>
              <a:r>
                <a:rPr lang="fr-FR" sz="1600" dirty="0" smtClean="0"/>
                <a:t>HR	1,0	</a:t>
              </a:r>
              <a:r>
                <a:rPr lang="fr-FR" sz="1600" dirty="0" smtClean="0">
                  <a:solidFill>
                    <a:schemeClr val="accent3"/>
                  </a:solidFill>
                </a:rPr>
                <a:t>1,12</a:t>
              </a:r>
              <a:endParaRPr lang="fr-FR" sz="1600" dirty="0">
                <a:solidFill>
                  <a:schemeClr val="accent3"/>
                </a:solidFill>
              </a:endParaRPr>
            </a:p>
          </p:txBody>
        </p:sp>
        <p:sp>
          <p:nvSpPr>
            <p:cNvPr id="39" name="TextBox 38">
              <a:extLst>
                <a:ext uri="{FF2B5EF4-FFF2-40B4-BE49-F238E27FC236}">
                  <a16:creationId xmlns:a16="http://schemas.microsoft.com/office/drawing/2014/main" xmlns="" id="{C08F6342-D9C1-404B-90B7-A28B623C896E}"/>
                </a:ext>
              </a:extLst>
            </p:cNvPr>
            <p:cNvSpPr txBox="1"/>
            <p:nvPr/>
          </p:nvSpPr>
          <p:spPr>
            <a:xfrm>
              <a:off x="6793942" y="4992612"/>
              <a:ext cx="2351725" cy="338554"/>
            </a:xfrm>
            <a:prstGeom prst="rect">
              <a:avLst/>
            </a:prstGeom>
            <a:noFill/>
          </p:spPr>
          <p:txBody>
            <a:bodyPr wrap="none" rtlCol="0">
              <a:spAutoFit/>
            </a:bodyPr>
            <a:lstStyle/>
            <a:p>
              <a:pPr algn="ctr"/>
              <a:r>
                <a:rPr lang="fr-FR" sz="1600" dirty="0">
                  <a:solidFill>
                    <a:schemeClr val="accent3"/>
                  </a:solidFill>
                </a:rPr>
                <a:t>Marge de non </a:t>
              </a:r>
              <a:r>
                <a:rPr lang="fr-FR" sz="1600" dirty="0" smtClean="0">
                  <a:solidFill>
                    <a:schemeClr val="accent3"/>
                  </a:solidFill>
                </a:rPr>
                <a:t>infériorité</a:t>
              </a:r>
              <a:endParaRPr lang="fr-FR" sz="1600" dirty="0">
                <a:solidFill>
                  <a:schemeClr val="accent3"/>
                </a:solidFill>
              </a:endParaRPr>
            </a:p>
          </p:txBody>
        </p:sp>
        <p:cxnSp>
          <p:nvCxnSpPr>
            <p:cNvPr id="40" name="Straight Arrow Connector 39">
              <a:extLst>
                <a:ext uri="{FF2B5EF4-FFF2-40B4-BE49-F238E27FC236}">
                  <a16:creationId xmlns:a16="http://schemas.microsoft.com/office/drawing/2014/main" xmlns="" id="{0D9654E5-243E-4A2B-938E-A27EA11FEFA0}"/>
                </a:ext>
              </a:extLst>
            </p:cNvPr>
            <p:cNvCxnSpPr/>
            <p:nvPr/>
          </p:nvCxnSpPr>
          <p:spPr>
            <a:xfrm flipV="1">
              <a:off x="8197207"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C128DF8-4B93-4174-B9B3-33A1687525D3}"/>
                </a:ext>
              </a:extLst>
            </p:cNvPr>
            <p:cNvSpPr txBox="1"/>
            <p:nvPr/>
          </p:nvSpPr>
          <p:spPr>
            <a:xfrm>
              <a:off x="6581181" y="2364007"/>
              <a:ext cx="912429" cy="338554"/>
            </a:xfrm>
            <a:prstGeom prst="rect">
              <a:avLst/>
            </a:prstGeom>
            <a:noFill/>
          </p:spPr>
          <p:txBody>
            <a:bodyPr wrap="none" rtlCol="0">
              <a:spAutoFit/>
            </a:bodyPr>
            <a:lstStyle/>
            <a:p>
              <a:pPr algn="ctr"/>
              <a:r>
                <a:rPr lang="fr-FR" sz="1600" b="1" smtClean="0"/>
                <a:t>CAPOX</a:t>
              </a:r>
              <a:endParaRPr lang="fr-FR" sz="1600" b="1"/>
            </a:p>
          </p:txBody>
        </p:sp>
        <p:cxnSp>
          <p:nvCxnSpPr>
            <p:cNvPr id="42" name="Straight Connector 41">
              <a:extLst>
                <a:ext uri="{FF2B5EF4-FFF2-40B4-BE49-F238E27FC236}">
                  <a16:creationId xmlns:a16="http://schemas.microsoft.com/office/drawing/2014/main" xmlns="" id="{CB974A9E-7C2C-49F6-843B-4FE3C6316960}"/>
                </a:ext>
              </a:extLst>
            </p:cNvPr>
            <p:cNvCxnSpPr>
              <a:cxnSpLocks/>
            </p:cNvCxnSpPr>
            <p:nvPr/>
          </p:nvCxnSpPr>
          <p:spPr>
            <a:xfrm flipV="1">
              <a:off x="7480448"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7E2EAA52-F09C-4C50-ABDF-64621C6E6453}"/>
                </a:ext>
              </a:extLst>
            </p:cNvPr>
            <p:cNvSpPr/>
            <p:nvPr/>
          </p:nvSpPr>
          <p:spPr>
            <a:xfrm>
              <a:off x="7147666"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Straight Connector 43">
              <a:extLst>
                <a:ext uri="{FF2B5EF4-FFF2-40B4-BE49-F238E27FC236}">
                  <a16:creationId xmlns:a16="http://schemas.microsoft.com/office/drawing/2014/main" xmlns="" id="{29740978-97C0-4C58-AC3F-87556132F648}"/>
                </a:ext>
              </a:extLst>
            </p:cNvPr>
            <p:cNvCxnSpPr>
              <a:cxnSpLocks/>
            </p:cNvCxnSpPr>
            <p:nvPr/>
          </p:nvCxnSpPr>
          <p:spPr>
            <a:xfrm>
              <a:off x="6677174" y="4121943"/>
              <a:ext cx="116919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3147325A-39A9-4373-B0FD-78CB88401C5A}"/>
                </a:ext>
              </a:extLst>
            </p:cNvPr>
            <p:cNvSpPr txBox="1"/>
            <p:nvPr/>
          </p:nvSpPr>
          <p:spPr>
            <a:xfrm>
              <a:off x="4649281" y="3407316"/>
              <a:ext cx="1884350" cy="584776"/>
            </a:xfrm>
            <a:prstGeom prst="rect">
              <a:avLst/>
            </a:prstGeom>
            <a:noFill/>
          </p:spPr>
          <p:txBody>
            <a:bodyPr wrap="none" rtlCol="0">
              <a:spAutoFit/>
            </a:bodyPr>
            <a:lstStyle/>
            <a:p>
              <a:pPr algn="ctr"/>
              <a:r>
                <a:rPr lang="fr-FR" sz="1600" dirty="0" smtClean="0"/>
                <a:t>SSM: HR </a:t>
              </a:r>
              <a:r>
                <a:rPr lang="fr-FR" sz="1600" b="1" dirty="0" smtClean="0">
                  <a:solidFill>
                    <a:schemeClr val="accent1"/>
                  </a:solidFill>
                </a:rPr>
                <a:t>0,95</a:t>
              </a:r>
            </a:p>
            <a:p>
              <a:pPr algn="ctr"/>
              <a:r>
                <a:rPr lang="fr-FR" sz="1600" dirty="0" smtClean="0"/>
                <a:t>IC95% 0,85 – 1,06</a:t>
              </a:r>
              <a:endParaRPr lang="fr-FR" sz="1600" dirty="0"/>
            </a:p>
          </p:txBody>
        </p:sp>
      </p:grpSp>
      <p:sp>
        <p:nvSpPr>
          <p:cNvPr id="48" name="TextBox 47">
            <a:extLst>
              <a:ext uri="{FF2B5EF4-FFF2-40B4-BE49-F238E27FC236}">
                <a16:creationId xmlns:a16="http://schemas.microsoft.com/office/drawing/2014/main" xmlns="" id="{C25CF49F-7329-4208-AF60-FEAE316B5DF0}"/>
              </a:ext>
            </a:extLst>
          </p:cNvPr>
          <p:cNvSpPr txBox="1"/>
          <p:nvPr/>
        </p:nvSpPr>
        <p:spPr>
          <a:xfrm>
            <a:off x="3301862" y="5452646"/>
            <a:ext cx="2540279" cy="338554"/>
          </a:xfrm>
          <a:prstGeom prst="rect">
            <a:avLst/>
          </a:prstGeom>
          <a:noFill/>
        </p:spPr>
        <p:txBody>
          <a:bodyPr wrap="none" rtlCol="0">
            <a:spAutoFit/>
          </a:bodyPr>
          <a:lstStyle/>
          <a:p>
            <a:pPr algn="ctr"/>
            <a:r>
              <a:rPr lang="fr-FR" sz="1600" dirty="0"/>
              <a:t>p</a:t>
            </a:r>
            <a:r>
              <a:rPr lang="fr-FR" sz="1600" dirty="0" smtClean="0"/>
              <a:t> de l’interaction = 0,0051</a:t>
            </a:r>
            <a:endParaRPr lang="fr-FR" sz="1600" dirty="0"/>
          </a:p>
        </p:txBody>
      </p:sp>
      <p:cxnSp>
        <p:nvCxnSpPr>
          <p:cNvPr id="49" name="Straight Connector 48">
            <a:extLst>
              <a:ext uri="{FF2B5EF4-FFF2-40B4-BE49-F238E27FC236}">
                <a16:creationId xmlns:a16="http://schemas.microsoft.com/office/drawing/2014/main" xmlns="" id="{1C6A4FAB-222F-4813-B93E-337FF4AC3315}"/>
              </a:ext>
            </a:extLst>
          </p:cNvPr>
          <p:cNvCxnSpPr>
            <a:cxnSpLocks/>
          </p:cNvCxnSpPr>
          <p:nvPr/>
        </p:nvCxnSpPr>
        <p:spPr>
          <a:xfrm flipV="1">
            <a:off x="4572000" y="2364008"/>
            <a:ext cx="0" cy="2948532"/>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235444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Dans le cancer du colon de stade III, la non infériorité pour la SSM n’a pas été établie globalement pour un traitement adjuvant de 3 mois à base d’</a:t>
            </a:r>
            <a:r>
              <a:rPr lang="fr-FR" b="1" dirty="0" err="1" smtClean="0"/>
              <a:t>oxaliplatine</a:t>
            </a:r>
            <a:r>
              <a:rPr lang="fr-FR" b="1" dirty="0" smtClean="0"/>
              <a:t> par rapport à 6 mois </a:t>
            </a:r>
          </a:p>
          <a:p>
            <a:r>
              <a:rPr lang="fr-FR" b="1" dirty="0" smtClean="0"/>
              <a:t>Les données comparant la SSM entre 3 et 6 mois s’avèrent dépendantes du groupe de risque et du traitement</a:t>
            </a:r>
          </a:p>
          <a:p>
            <a:r>
              <a:rPr lang="fr-FR" b="1" dirty="0" smtClean="0"/>
              <a:t>Une approche basée sur le risque a été proposée pour le traitement adjuvant dans le cancer du colon de stade III</a:t>
            </a:r>
            <a:endParaRPr lang="fr-FR" b="1" dirty="0"/>
          </a:p>
        </p:txBody>
      </p:sp>
      <p:sp>
        <p:nvSpPr>
          <p:cNvPr id="15" name="Text Placeholder 14"/>
          <p:cNvSpPr>
            <a:spLocks noGrp="1"/>
          </p:cNvSpPr>
          <p:nvPr>
            <p:ph type="body" sz="quarter" idx="11"/>
          </p:nvPr>
        </p:nvSpPr>
        <p:spPr/>
        <p:txBody>
          <a:bodyPr/>
          <a:lstStyle/>
          <a:p>
            <a:r>
              <a:rPr lang="fr-FR" smtClean="0"/>
              <a:t>Shi Q, et al. J Clin Oncol 2017;35(Suppl):Abstr LBA1</a:t>
            </a:r>
            <a:endParaRPr lang="fr-FR"/>
          </a:p>
        </p:txBody>
      </p:sp>
      <p:grpSp>
        <p:nvGrpSpPr>
          <p:cNvPr id="9" name="Group 8">
            <a:extLst>
              <a:ext uri="{FF2B5EF4-FFF2-40B4-BE49-F238E27FC236}">
                <a16:creationId xmlns:a16="http://schemas.microsoft.com/office/drawing/2014/main" xmlns="" id="{EF5E6AEF-F33E-422F-86CD-AB267FD5B7F6}"/>
              </a:ext>
            </a:extLst>
          </p:cNvPr>
          <p:cNvGrpSpPr/>
          <p:nvPr/>
        </p:nvGrpSpPr>
        <p:grpSpPr>
          <a:xfrm>
            <a:off x="550545" y="3496725"/>
            <a:ext cx="8319935" cy="2874051"/>
            <a:chOff x="550545" y="3198697"/>
            <a:chExt cx="8319935" cy="2874051"/>
          </a:xfrm>
        </p:grpSpPr>
        <p:sp>
          <p:nvSpPr>
            <p:cNvPr id="2" name="TextBox 1">
              <a:extLst>
                <a:ext uri="{FF2B5EF4-FFF2-40B4-BE49-F238E27FC236}">
                  <a16:creationId xmlns:a16="http://schemas.microsoft.com/office/drawing/2014/main" xmlns="" id="{19E2A77F-B5F1-4EB8-B067-2C6D44FBC646}"/>
                </a:ext>
              </a:extLst>
            </p:cNvPr>
            <p:cNvSpPr txBox="1"/>
            <p:nvPr/>
          </p:nvSpPr>
          <p:spPr>
            <a:xfrm>
              <a:off x="609605" y="3198697"/>
              <a:ext cx="1968320" cy="369332"/>
            </a:xfrm>
            <a:prstGeom prst="rect">
              <a:avLst/>
            </a:prstGeom>
            <a:noFill/>
          </p:spPr>
          <p:txBody>
            <a:bodyPr wrap="none" rtlCol="0">
              <a:spAutoFit/>
            </a:bodyPr>
            <a:lstStyle/>
            <a:p>
              <a:pPr algn="ctr"/>
              <a:r>
                <a:rPr lang="fr-FR" dirty="0" smtClean="0"/>
                <a:t>Groupe de risque</a:t>
              </a:r>
              <a:endParaRPr lang="fr-FR" dirty="0"/>
            </a:p>
          </p:txBody>
        </p:sp>
        <p:sp>
          <p:nvSpPr>
            <p:cNvPr id="13" name="TextBox 12">
              <a:extLst>
                <a:ext uri="{FF2B5EF4-FFF2-40B4-BE49-F238E27FC236}">
                  <a16:creationId xmlns:a16="http://schemas.microsoft.com/office/drawing/2014/main" xmlns="" id="{D4E43F4A-FD8F-4EB3-A4A0-0ACEB9144B24}"/>
                </a:ext>
              </a:extLst>
            </p:cNvPr>
            <p:cNvSpPr txBox="1"/>
            <p:nvPr/>
          </p:nvSpPr>
          <p:spPr>
            <a:xfrm>
              <a:off x="550545" y="4156075"/>
              <a:ext cx="2372276" cy="369332"/>
            </a:xfrm>
            <a:prstGeom prst="rect">
              <a:avLst/>
            </a:prstGeom>
            <a:noFill/>
          </p:spPr>
          <p:txBody>
            <a:bodyPr wrap="none" rtlCol="0">
              <a:spAutoFit/>
            </a:bodyPr>
            <a:lstStyle/>
            <a:p>
              <a:r>
                <a:rPr lang="fr-FR" dirty="0" smtClean="0"/>
                <a:t>(~60% des stades III)</a:t>
              </a:r>
              <a:endParaRPr lang="fr-FR" dirty="0"/>
            </a:p>
          </p:txBody>
        </p:sp>
        <p:sp>
          <p:nvSpPr>
            <p:cNvPr id="16" name="TextBox 15">
              <a:extLst>
                <a:ext uri="{FF2B5EF4-FFF2-40B4-BE49-F238E27FC236}">
                  <a16:creationId xmlns:a16="http://schemas.microsoft.com/office/drawing/2014/main" xmlns="" id="{B3A48F52-48E9-48C7-B44C-9DBADB3BC52B}"/>
                </a:ext>
              </a:extLst>
            </p:cNvPr>
            <p:cNvSpPr txBox="1"/>
            <p:nvPr/>
          </p:nvSpPr>
          <p:spPr>
            <a:xfrm>
              <a:off x="550545" y="5238750"/>
              <a:ext cx="3751523" cy="369332"/>
            </a:xfrm>
            <a:prstGeom prst="rect">
              <a:avLst/>
            </a:prstGeom>
            <a:noFill/>
          </p:spPr>
          <p:txBody>
            <a:bodyPr wrap="none" rtlCol="0">
              <a:spAutoFit/>
            </a:bodyPr>
            <a:lstStyle/>
            <a:p>
              <a:r>
                <a:rPr lang="fr-FR" dirty="0" smtClean="0"/>
                <a:t>(Ou autre facteur de risque élevé)</a:t>
              </a:r>
              <a:endParaRPr lang="fr-FR" dirty="0"/>
            </a:p>
          </p:txBody>
        </p:sp>
        <p:sp>
          <p:nvSpPr>
            <p:cNvPr id="3" name="Rectangle: Rounded Corners 2">
              <a:extLst>
                <a:ext uri="{FF2B5EF4-FFF2-40B4-BE49-F238E27FC236}">
                  <a16:creationId xmlns:a16="http://schemas.microsoft.com/office/drawing/2014/main" xmlns="" id="{3867E71B-5028-4412-AEE8-FA577E575F84}"/>
                </a:ext>
              </a:extLst>
            </p:cNvPr>
            <p:cNvSpPr/>
            <p:nvPr/>
          </p:nvSpPr>
          <p:spPr>
            <a:xfrm>
              <a:off x="657225" y="3633471"/>
              <a:ext cx="1885950" cy="50301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2"/>
                  </a:solidFill>
                </a:rPr>
                <a:t>T1-3 N1</a:t>
              </a:r>
              <a:endParaRPr lang="fr-FR">
                <a:solidFill>
                  <a:schemeClr val="tx2"/>
                </a:solidFill>
              </a:endParaRPr>
            </a:p>
          </p:txBody>
        </p:sp>
        <p:sp>
          <p:nvSpPr>
            <p:cNvPr id="17" name="Rectangle: Rounded Corners 16">
              <a:extLst>
                <a:ext uri="{FF2B5EF4-FFF2-40B4-BE49-F238E27FC236}">
                  <a16:creationId xmlns:a16="http://schemas.microsoft.com/office/drawing/2014/main" xmlns="" id="{EB2A06D0-2191-4668-BD6A-87EA14AB6300}"/>
                </a:ext>
              </a:extLst>
            </p:cNvPr>
            <p:cNvSpPr/>
            <p:nvPr/>
          </p:nvSpPr>
          <p:spPr>
            <a:xfrm>
              <a:off x="657225" y="4678046"/>
              <a:ext cx="1885950" cy="50301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T4 et/ou N2</a:t>
              </a:r>
              <a:endParaRPr lang="fr-FR" dirty="0">
                <a:solidFill>
                  <a:schemeClr val="tx2"/>
                </a:solidFill>
              </a:endParaRPr>
            </a:p>
          </p:txBody>
        </p:sp>
        <p:cxnSp>
          <p:nvCxnSpPr>
            <p:cNvPr id="5" name="Straight Arrow Connector 4">
              <a:extLst>
                <a:ext uri="{FF2B5EF4-FFF2-40B4-BE49-F238E27FC236}">
                  <a16:creationId xmlns:a16="http://schemas.microsoft.com/office/drawing/2014/main" xmlns="" id="{4F6CB445-CF3B-430D-9A38-0074451DE206}"/>
                </a:ext>
              </a:extLst>
            </p:cNvPr>
            <p:cNvCxnSpPr/>
            <p:nvPr/>
          </p:nvCxnSpPr>
          <p:spPr>
            <a:xfrm>
              <a:off x="2590800" y="3886200"/>
              <a:ext cx="2209800" cy="0"/>
            </a:xfrm>
            <a:prstGeom prst="straightConnector1">
              <a:avLst/>
            </a:prstGeom>
            <a:ln w="381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47704B96-1F87-49B3-B2D8-FD3D512AC081}"/>
                </a:ext>
              </a:extLst>
            </p:cNvPr>
            <p:cNvCxnSpPr>
              <a:cxnSpLocks/>
            </p:cNvCxnSpPr>
            <p:nvPr/>
          </p:nvCxnSpPr>
          <p:spPr>
            <a:xfrm>
              <a:off x="2590800" y="4932123"/>
              <a:ext cx="2362200" cy="0"/>
            </a:xfrm>
            <a:prstGeom prst="straightConnector1">
              <a:avLst/>
            </a:prstGeom>
            <a:ln w="38100">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F69F5D0C-1A12-40C5-94A4-E0AAC28BD660}"/>
                </a:ext>
              </a:extLst>
            </p:cNvPr>
            <p:cNvCxnSpPr>
              <a:cxnSpLocks/>
            </p:cNvCxnSpPr>
            <p:nvPr/>
          </p:nvCxnSpPr>
          <p:spPr>
            <a:xfrm>
              <a:off x="4953000" y="4932123"/>
              <a:ext cx="2265123" cy="0"/>
            </a:xfrm>
            <a:prstGeom prst="straightConnector1">
              <a:avLst/>
            </a:prstGeom>
            <a:ln w="38100">
              <a:solidFill>
                <a:schemeClr val="accent3"/>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6B1704EF-E4F1-4CA0-B43B-BCB1497E07AF}"/>
                </a:ext>
              </a:extLst>
            </p:cNvPr>
            <p:cNvSpPr txBox="1"/>
            <p:nvPr/>
          </p:nvSpPr>
          <p:spPr>
            <a:xfrm>
              <a:off x="3561018" y="3215409"/>
              <a:ext cx="4880776" cy="369332"/>
            </a:xfrm>
            <a:prstGeom prst="rect">
              <a:avLst/>
            </a:prstGeom>
            <a:noFill/>
          </p:spPr>
          <p:txBody>
            <a:bodyPr wrap="none" rtlCol="0">
              <a:spAutoFit/>
            </a:bodyPr>
            <a:lstStyle/>
            <a:p>
              <a:pPr algn="ctr"/>
              <a:r>
                <a:rPr lang="fr-FR" dirty="0" smtClean="0"/>
                <a:t>Durée recommandée du traitement adjuvant </a:t>
              </a:r>
              <a:endParaRPr lang="fr-FR" dirty="0"/>
            </a:p>
          </p:txBody>
        </p:sp>
        <p:sp>
          <p:nvSpPr>
            <p:cNvPr id="22" name="TextBox 21">
              <a:extLst>
                <a:ext uri="{FF2B5EF4-FFF2-40B4-BE49-F238E27FC236}">
                  <a16:creationId xmlns:a16="http://schemas.microsoft.com/office/drawing/2014/main" xmlns="" id="{BA0B091F-01E3-489B-B42E-D25319C4964B}"/>
                </a:ext>
              </a:extLst>
            </p:cNvPr>
            <p:cNvSpPr txBox="1"/>
            <p:nvPr/>
          </p:nvSpPr>
          <p:spPr>
            <a:xfrm>
              <a:off x="4368329" y="3448805"/>
              <a:ext cx="864540" cy="369332"/>
            </a:xfrm>
            <a:prstGeom prst="rect">
              <a:avLst/>
            </a:prstGeom>
            <a:noFill/>
          </p:spPr>
          <p:txBody>
            <a:bodyPr wrap="none" rtlCol="0">
              <a:spAutoFit/>
            </a:bodyPr>
            <a:lstStyle/>
            <a:p>
              <a:pPr algn="ctr"/>
              <a:r>
                <a:rPr lang="fr-FR" smtClean="0"/>
                <a:t>3 mois</a:t>
              </a:r>
              <a:endParaRPr lang="fr-FR"/>
            </a:p>
          </p:txBody>
        </p:sp>
        <p:sp>
          <p:nvSpPr>
            <p:cNvPr id="23" name="TextBox 22">
              <a:extLst>
                <a:ext uri="{FF2B5EF4-FFF2-40B4-BE49-F238E27FC236}">
                  <a16:creationId xmlns:a16="http://schemas.microsoft.com/office/drawing/2014/main" xmlns="" id="{9D397CDD-2BCD-4AAC-BA46-263BF3F1FF83}"/>
                </a:ext>
              </a:extLst>
            </p:cNvPr>
            <p:cNvSpPr txBox="1"/>
            <p:nvPr/>
          </p:nvSpPr>
          <p:spPr>
            <a:xfrm>
              <a:off x="6760800" y="3448805"/>
              <a:ext cx="864540" cy="369332"/>
            </a:xfrm>
            <a:prstGeom prst="rect">
              <a:avLst/>
            </a:prstGeom>
            <a:noFill/>
          </p:spPr>
          <p:txBody>
            <a:bodyPr wrap="none" rtlCol="0">
              <a:spAutoFit/>
            </a:bodyPr>
            <a:lstStyle/>
            <a:p>
              <a:pPr algn="ctr"/>
              <a:r>
                <a:rPr lang="fr-FR" smtClean="0"/>
                <a:t>6 mois</a:t>
              </a:r>
              <a:endParaRPr lang="fr-FR"/>
            </a:p>
          </p:txBody>
        </p:sp>
        <p:sp>
          <p:nvSpPr>
            <p:cNvPr id="24" name="TextBox 23">
              <a:extLst>
                <a:ext uri="{FF2B5EF4-FFF2-40B4-BE49-F238E27FC236}">
                  <a16:creationId xmlns:a16="http://schemas.microsoft.com/office/drawing/2014/main" xmlns="" id="{D15AACB8-75F1-4E8D-926A-E7EA7767C054}"/>
                </a:ext>
              </a:extLst>
            </p:cNvPr>
            <p:cNvSpPr txBox="1"/>
            <p:nvPr/>
          </p:nvSpPr>
          <p:spPr>
            <a:xfrm>
              <a:off x="5107912" y="5076749"/>
              <a:ext cx="3762568" cy="995999"/>
            </a:xfrm>
            <a:prstGeom prst="rect">
              <a:avLst/>
            </a:prstGeom>
            <a:noFill/>
          </p:spPr>
          <p:txBody>
            <a:bodyPr wrap="none" rtlCol="0">
              <a:spAutoFit/>
            </a:bodyPr>
            <a:lstStyle/>
            <a:p>
              <a:pPr>
                <a:lnSpc>
                  <a:spcPts val="1400"/>
                </a:lnSpc>
              </a:pPr>
              <a:r>
                <a:rPr lang="fr-FR" sz="1400" dirty="0" smtClean="0">
                  <a:solidFill>
                    <a:schemeClr val="accent3"/>
                  </a:solidFill>
                </a:rPr>
                <a:t>La durée du traitement est déterminée par </a:t>
              </a:r>
            </a:p>
            <a:p>
              <a:pPr marL="174625" indent="-174625">
                <a:lnSpc>
                  <a:spcPts val="1400"/>
                </a:lnSpc>
                <a:buFont typeface="Arial" panose="020B0604020202020204" pitchFamily="34" charset="0"/>
                <a:buChar char="–"/>
              </a:pPr>
              <a:r>
                <a:rPr lang="fr-FR" sz="1400" dirty="0" smtClean="0"/>
                <a:t>La tolérance </a:t>
              </a:r>
            </a:p>
            <a:p>
              <a:pPr marL="174625" indent="-174625">
                <a:lnSpc>
                  <a:spcPts val="1400"/>
                </a:lnSpc>
                <a:buFont typeface="Arial" panose="020B0604020202020204" pitchFamily="34" charset="0"/>
                <a:buChar char="–"/>
              </a:pPr>
              <a:r>
                <a:rPr lang="fr-FR" sz="1400" dirty="0" smtClean="0"/>
                <a:t>La préférence du patient </a:t>
              </a:r>
            </a:p>
            <a:p>
              <a:pPr marL="174625" indent="-174625">
                <a:lnSpc>
                  <a:spcPts val="1400"/>
                </a:lnSpc>
                <a:buFont typeface="Arial" panose="020B0604020202020204" pitchFamily="34" charset="0"/>
                <a:buChar char="–"/>
              </a:pPr>
              <a:r>
                <a:rPr lang="fr-FR" sz="1400" dirty="0" smtClean="0"/>
                <a:t>L’évaluation du risque de rechute</a:t>
              </a:r>
            </a:p>
            <a:p>
              <a:pPr marL="174625" indent="-174625">
                <a:lnSpc>
                  <a:spcPts val="1400"/>
                </a:lnSpc>
                <a:buFont typeface="Arial" panose="020B0604020202020204" pitchFamily="34" charset="0"/>
                <a:buChar char="–"/>
              </a:pPr>
              <a:r>
                <a:rPr lang="fr-FR" sz="1400" dirty="0" smtClean="0"/>
                <a:t>L’association de CT (CAPOX vs. FOLFOX)</a:t>
              </a:r>
              <a:endParaRPr lang="fr-FR" sz="1400" dirty="0"/>
            </a:p>
          </p:txBody>
        </p:sp>
      </p:grpSp>
      <p:sp>
        <p:nvSpPr>
          <p:cNvPr id="25" name="Rectangle 2"/>
          <p:cNvSpPr>
            <a:spLocks noGrp="1" noChangeArrowheads="1"/>
          </p:cNvSpPr>
          <p:nvPr>
            <p:ph type="title"/>
          </p:nvPr>
        </p:nvSpPr>
        <p:spPr>
          <a:xfrm>
            <a:off x="365124" y="179614"/>
            <a:ext cx="8238945" cy="807720"/>
          </a:xfrm>
        </p:spPr>
        <p:txBody>
          <a:bodyPr/>
          <a:lstStyle/>
          <a:p>
            <a:pPr>
              <a:lnSpc>
                <a:spcPct val="90000"/>
              </a:lnSpc>
            </a:pPr>
            <a:r>
              <a:rPr lang="fr-FR" dirty="0" smtClean="0"/>
              <a:t>LBA1: Analyse </a:t>
            </a:r>
            <a:r>
              <a:rPr lang="fr-FR" dirty="0" err="1" smtClean="0"/>
              <a:t>poolée</a:t>
            </a:r>
            <a:r>
              <a:rPr lang="fr-FR" dirty="0" smtClean="0"/>
              <a:t> prospective de 6 études de phase III évaluant la durée de traitement adjuvant à base d’</a:t>
            </a:r>
            <a:r>
              <a:rPr lang="fr-FR" dirty="0" err="1" smtClean="0"/>
              <a:t>oxaliplatine</a:t>
            </a:r>
            <a:r>
              <a:rPr lang="fr-FR" dirty="0" smtClean="0"/>
              <a:t> (3 vs 6 mois) chez les patients avec cancer du colon de stade III: la collaboration IDEA (</a:t>
            </a:r>
            <a:r>
              <a:rPr lang="fr-FR" dirty="0"/>
              <a:t>International Duration Evaluation of Adjuvant </a:t>
            </a:r>
            <a:r>
              <a:rPr lang="fr-FR" dirty="0" err="1"/>
              <a:t>Chemotherapy</a:t>
            </a:r>
            <a:r>
              <a:rPr lang="fr-FR" dirty="0" smtClean="0"/>
              <a:t>) – </a:t>
            </a:r>
            <a:r>
              <a:rPr lang="fr-FR" dirty="0" err="1" smtClean="0"/>
              <a:t>Shi</a:t>
            </a:r>
            <a:r>
              <a:rPr lang="fr-FR" dirty="0" smtClean="0"/>
              <a:t> Q, et al</a:t>
            </a:r>
            <a:endParaRPr lang="fr-FR" sz="1800" dirty="0"/>
          </a:p>
        </p:txBody>
      </p:sp>
    </p:spTree>
    <p:custDataLst>
      <p:tags r:id="rId1"/>
    </p:custDataLst>
    <p:extLst>
      <p:ext uri="{BB962C8B-B14F-4D97-AF65-F5344CB8AC3E}">
        <p14:creationId xmlns:p14="http://schemas.microsoft.com/office/powerpoint/2010/main" val="1589375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DE L’oesophage ET DE </a:t>
            </a:r>
            <a:r>
              <a:rPr lang="en-GB" dirty="0" err="1" smtClean="0"/>
              <a:t>L’estomac</a:t>
            </a:r>
            <a:endParaRPr lang="en-GB" dirty="0"/>
          </a:p>
        </p:txBody>
      </p:sp>
    </p:spTree>
    <p:extLst>
      <p:ext uri="{BB962C8B-B14F-4D97-AF65-F5344CB8AC3E}">
        <p14:creationId xmlns:p14="http://schemas.microsoft.com/office/powerpoint/2010/main" val="20216774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3500: Chimiothérapie à base d’</a:t>
            </a:r>
            <a:r>
              <a:rPr lang="fr-FR" dirty="0" err="1" smtClean="0"/>
              <a:t>oxaliplatine</a:t>
            </a:r>
            <a:r>
              <a:rPr lang="fr-FR" dirty="0" smtClean="0"/>
              <a:t> chez les patients avec cancer du colon stade III: résultats de survie sans maladie de l’étude française IDEA comparant 3 et 6 mois en adjuvant – André T, et al </a:t>
            </a:r>
            <a:endParaRPr lang="fr-FR" dirty="0"/>
          </a:p>
        </p:txBody>
      </p:sp>
      <p:sp>
        <p:nvSpPr>
          <p:cNvPr id="6" name="Content Placeholder 6"/>
          <p:cNvSpPr>
            <a:spLocks noGrp="1"/>
          </p:cNvSpPr>
          <p:nvPr>
            <p:ph idx="1"/>
          </p:nvPr>
        </p:nvSpPr>
        <p:spPr/>
        <p:txBody>
          <a:bodyPr/>
          <a:lstStyle/>
          <a:p>
            <a:pPr marL="0" indent="0">
              <a:buNone/>
            </a:pPr>
            <a:r>
              <a:rPr lang="fr-FR" b="1" dirty="0" smtClean="0"/>
              <a:t>Objectif</a:t>
            </a:r>
          </a:p>
          <a:p>
            <a:r>
              <a:rPr lang="fr-FR" dirty="0" smtClean="0"/>
              <a:t>Evaluer la non infériorité d’un traitement de 3 vs. 6 mois par mFOLFOX6 ou CAPOX chez les patients avec cancer du colon stade III (IDEA France)</a:t>
            </a:r>
          </a:p>
        </p:txBody>
      </p:sp>
      <p:sp>
        <p:nvSpPr>
          <p:cNvPr id="15" name="Text Placeholder 14"/>
          <p:cNvSpPr>
            <a:spLocks noGrp="1"/>
          </p:cNvSpPr>
          <p:nvPr>
            <p:ph type="body" sz="quarter" idx="11"/>
          </p:nvPr>
        </p:nvSpPr>
        <p:spPr/>
        <p:txBody>
          <a:bodyPr/>
          <a:lstStyle/>
          <a:p>
            <a:r>
              <a:rPr lang="fr-FR" smtClean="0"/>
              <a:t>André T, et al. J Clin Oncol 2017;35(Suppl):Abstr 3500</a:t>
            </a:r>
            <a:endParaRPr lang="fr-FR"/>
          </a:p>
        </p:txBody>
      </p:sp>
      <p:sp>
        <p:nvSpPr>
          <p:cNvPr id="27" name="AutoShape 12"/>
          <p:cNvSpPr>
            <a:spLocks noChangeArrowheads="1"/>
          </p:cNvSpPr>
          <p:nvPr/>
        </p:nvSpPr>
        <p:spPr bwMode="auto">
          <a:xfrm>
            <a:off x="6448403" y="2624376"/>
            <a:ext cx="2168836" cy="79550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b="1" dirty="0" smtClean="0">
                <a:solidFill>
                  <a:srgbClr val="FFFFFF"/>
                </a:solidFill>
                <a:latin typeface="Arial" panose="020B0604020202020204" pitchFamily="34" charset="0"/>
                <a:cs typeface="Arial" panose="020B0604020202020204" pitchFamily="34" charset="0"/>
              </a:rPr>
              <a:t>3 mois</a:t>
            </a:r>
          </a:p>
          <a:p>
            <a:pPr algn="ctr" defTabSz="892175" eaLnBrk="0" hangingPunct="0"/>
            <a:r>
              <a:rPr lang="fr-FR" altLang="zh-CN" sz="1400" dirty="0" smtClean="0">
                <a:solidFill>
                  <a:srgbClr val="FFFFFF"/>
                </a:solidFill>
                <a:latin typeface="Arial" panose="020B0604020202020204" pitchFamily="34" charset="0"/>
                <a:cs typeface="Arial" panose="020B0604020202020204" pitchFamily="34" charset="0"/>
              </a:rPr>
              <a:t>Traitement reçu</a:t>
            </a:r>
            <a:br>
              <a:rPr lang="fr-FR" altLang="zh-CN" sz="1400" dirty="0" smtClean="0">
                <a:solidFill>
                  <a:srgbClr val="FFFFFF"/>
                </a:solidFill>
                <a:latin typeface="Arial" panose="020B0604020202020204" pitchFamily="34" charset="0"/>
                <a:cs typeface="Arial" panose="020B0604020202020204" pitchFamily="34" charset="0"/>
              </a:rPr>
            </a:br>
            <a:r>
              <a:rPr lang="fr-FR" altLang="zh-CN" sz="1400" dirty="0" smtClean="0">
                <a:solidFill>
                  <a:srgbClr val="FFFFFF"/>
                </a:solidFill>
                <a:latin typeface="Arial" panose="020B0604020202020204" pitchFamily="34" charset="0"/>
                <a:cs typeface="Arial" panose="020B0604020202020204" pitchFamily="34" charset="0"/>
              </a:rPr>
              <a:t>(</a:t>
            </a:r>
            <a:r>
              <a:rPr lang="fr-FR" altLang="zh-CN" sz="1400" dirty="0" err="1" smtClean="0">
                <a:solidFill>
                  <a:srgbClr val="FFFFFF"/>
                </a:solidFill>
                <a:latin typeface="Arial" panose="020B0604020202020204" pitchFamily="34" charset="0"/>
                <a:cs typeface="Arial" panose="020B0604020202020204" pitchFamily="34" charset="0"/>
              </a:rPr>
              <a:t>mITT</a:t>
            </a:r>
            <a:r>
              <a:rPr lang="fr-FR" altLang="zh-CN" sz="1400" dirty="0" smtClean="0">
                <a:solidFill>
                  <a:srgbClr val="FFFFFF"/>
                </a:solidFill>
                <a:latin typeface="Arial" panose="020B0604020202020204" pitchFamily="34" charset="0"/>
                <a:cs typeface="Arial" panose="020B0604020202020204" pitchFamily="34" charset="0"/>
              </a:rPr>
              <a:t> n=1002)</a:t>
            </a:r>
            <a:endParaRPr lang="fr-FR" altLang="zh-CN" sz="1400" dirty="0">
              <a:solidFill>
                <a:srgbClr val="FFFFFF"/>
              </a:solidFill>
              <a:latin typeface="Arial" panose="020B0604020202020204" pitchFamily="34" charset="0"/>
              <a:cs typeface="Arial" panose="020B0604020202020204" pitchFamily="34" charset="0"/>
            </a:endParaRPr>
          </a:p>
        </p:txBody>
      </p:sp>
      <p:cxnSp>
        <p:nvCxnSpPr>
          <p:cNvPr id="30" name="AutoShape 21"/>
          <p:cNvCxnSpPr>
            <a:cxnSpLocks noChangeShapeType="1"/>
            <a:stCxn id="31" idx="3"/>
            <a:endCxn id="27" idx="1"/>
          </p:cNvCxnSpPr>
          <p:nvPr/>
        </p:nvCxnSpPr>
        <p:spPr bwMode="auto">
          <a:xfrm>
            <a:off x="5875768" y="3022130"/>
            <a:ext cx="572635" cy="0"/>
          </a:xfrm>
          <a:prstGeom prst="straightConnector1">
            <a:avLst/>
          </a:prstGeom>
          <a:noFill/>
          <a:ln w="57150">
            <a:solidFill>
              <a:schemeClr val="bg2">
                <a:lumMod val="60000"/>
                <a:lumOff val="40000"/>
              </a:schemeClr>
            </a:solidFill>
            <a:round/>
            <a:headEnd/>
            <a:tailEnd type="triangle" w="med" len="med"/>
          </a:ln>
        </p:spPr>
      </p:cxnSp>
      <p:sp>
        <p:nvSpPr>
          <p:cNvPr id="31" name="AutoShape 8"/>
          <p:cNvSpPr>
            <a:spLocks noChangeArrowheads="1"/>
          </p:cNvSpPr>
          <p:nvPr/>
        </p:nvSpPr>
        <p:spPr bwMode="auto">
          <a:xfrm>
            <a:off x="3705352" y="2611761"/>
            <a:ext cx="217041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b="1" dirty="0" smtClean="0">
                <a:solidFill>
                  <a:srgbClr val="FFFFFF"/>
                </a:solidFill>
                <a:latin typeface="Arial" panose="020B0604020202020204" pitchFamily="34" charset="0"/>
                <a:cs typeface="Arial" panose="020B0604020202020204" pitchFamily="34" charset="0"/>
              </a:rPr>
              <a:t>3 mois</a:t>
            </a:r>
          </a:p>
          <a:p>
            <a:pPr algn="ctr" defTabSz="892175" eaLnBrk="0" hangingPunct="0"/>
            <a:r>
              <a:rPr lang="fr-FR" altLang="zh-CN" sz="1400" dirty="0" smtClean="0">
                <a:solidFill>
                  <a:srgbClr val="FFFFFF"/>
                </a:solidFill>
                <a:latin typeface="Arial" panose="020B0604020202020204" pitchFamily="34" charset="0"/>
                <a:cs typeface="Arial" panose="020B0604020202020204" pitchFamily="34" charset="0"/>
              </a:rPr>
              <a:t>mFOLFOX6 ou CAPOX </a:t>
            </a:r>
            <a:br>
              <a:rPr lang="fr-FR" altLang="zh-CN" sz="1400" dirty="0" smtClean="0">
                <a:solidFill>
                  <a:srgbClr val="FFFFFF"/>
                </a:solidFill>
                <a:latin typeface="Arial" panose="020B0604020202020204" pitchFamily="34" charset="0"/>
                <a:cs typeface="Arial" panose="020B0604020202020204" pitchFamily="34" charset="0"/>
              </a:rPr>
            </a:br>
            <a:r>
              <a:rPr lang="fr-FR" altLang="zh-CN" sz="1400" dirty="0" smtClean="0">
                <a:solidFill>
                  <a:srgbClr val="FFFFFF"/>
                </a:solidFill>
                <a:latin typeface="Arial" panose="020B0604020202020204" pitchFamily="34" charset="0"/>
                <a:cs typeface="Arial" panose="020B0604020202020204" pitchFamily="34" charset="0"/>
              </a:rPr>
              <a:t>(ITT n=1008)</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33" name="Rectangle 9"/>
          <p:cNvSpPr txBox="1">
            <a:spLocks noChangeArrowheads="1"/>
          </p:cNvSpPr>
          <p:nvPr/>
        </p:nvSpPr>
        <p:spPr bwMode="auto">
          <a:xfrm>
            <a:off x="365124" y="5512252"/>
            <a:ext cx="4130676" cy="6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SSM</a:t>
            </a:r>
          </a:p>
          <a:p>
            <a:pPr marL="0" indent="0">
              <a:buFontTx/>
              <a:buNone/>
            </a:pPr>
            <a:endParaRPr lang="fr-FR" kern="0" dirty="0"/>
          </a:p>
        </p:txBody>
      </p:sp>
      <p:sp>
        <p:nvSpPr>
          <p:cNvPr id="36" name="AutoShape 12"/>
          <p:cNvSpPr>
            <a:spLocks noChangeArrowheads="1"/>
          </p:cNvSpPr>
          <p:nvPr/>
        </p:nvSpPr>
        <p:spPr bwMode="auto">
          <a:xfrm>
            <a:off x="6448403" y="4482778"/>
            <a:ext cx="216883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b="1" dirty="0" smtClean="0">
                <a:latin typeface="Arial" panose="020B0604020202020204" pitchFamily="34" charset="0"/>
                <a:cs typeface="Arial" panose="020B0604020202020204" pitchFamily="34" charset="0"/>
              </a:rPr>
              <a:t>6 mois</a:t>
            </a:r>
          </a:p>
          <a:p>
            <a:pPr algn="ctr" defTabSz="892175" eaLnBrk="0" hangingPunct="0"/>
            <a:r>
              <a:rPr lang="fr-FR" altLang="zh-CN" sz="1400" dirty="0" smtClean="0">
                <a:latin typeface="Arial" panose="020B0604020202020204" pitchFamily="34" charset="0"/>
                <a:cs typeface="Arial" panose="020B0604020202020204" pitchFamily="34" charset="0"/>
              </a:rPr>
              <a:t>Traitement reçu</a:t>
            </a:r>
            <a:br>
              <a:rPr lang="fr-FR" altLang="zh-CN" sz="1400" dirty="0" smtClean="0">
                <a:latin typeface="Arial" panose="020B0604020202020204" pitchFamily="34" charset="0"/>
                <a:cs typeface="Arial" panose="020B0604020202020204" pitchFamily="34" charset="0"/>
              </a:rPr>
            </a:br>
            <a:r>
              <a:rPr lang="fr-FR" altLang="zh-CN" sz="1400" dirty="0" smtClean="0">
                <a:latin typeface="Arial" panose="020B0604020202020204" pitchFamily="34" charset="0"/>
                <a:cs typeface="Arial" panose="020B0604020202020204" pitchFamily="34" charset="0"/>
              </a:rPr>
              <a:t>(</a:t>
            </a:r>
            <a:r>
              <a:rPr lang="fr-FR" altLang="zh-CN" sz="1400" dirty="0" err="1" smtClean="0">
                <a:latin typeface="Arial" panose="020B0604020202020204" pitchFamily="34" charset="0"/>
                <a:cs typeface="Arial" panose="020B0604020202020204" pitchFamily="34" charset="0"/>
              </a:rPr>
              <a:t>mITT</a:t>
            </a:r>
            <a:r>
              <a:rPr lang="fr-FR" altLang="zh-CN" sz="1400" dirty="0" smtClean="0">
                <a:latin typeface="Arial" panose="020B0604020202020204" pitchFamily="34" charset="0"/>
                <a:cs typeface="Arial" panose="020B0604020202020204" pitchFamily="34" charset="0"/>
              </a:rPr>
              <a:t> n=1008)</a:t>
            </a:r>
            <a:endParaRPr lang="fr-FR" altLang="zh-CN" sz="1400" dirty="0">
              <a:latin typeface="Arial" panose="020B0604020202020204" pitchFamily="34" charset="0"/>
              <a:cs typeface="Arial" panose="020B0604020202020204" pitchFamily="34" charset="0"/>
            </a:endParaRPr>
          </a:p>
        </p:txBody>
      </p:sp>
      <p:cxnSp>
        <p:nvCxnSpPr>
          <p:cNvPr id="37" name="AutoShape 20"/>
          <p:cNvCxnSpPr>
            <a:cxnSpLocks noChangeShapeType="1"/>
            <a:stCxn id="38" idx="3"/>
            <a:endCxn id="36" idx="1"/>
          </p:cNvCxnSpPr>
          <p:nvPr/>
        </p:nvCxnSpPr>
        <p:spPr bwMode="auto">
          <a:xfrm>
            <a:off x="5875768" y="4893146"/>
            <a:ext cx="572635" cy="0"/>
          </a:xfrm>
          <a:prstGeom prst="straightConnector1">
            <a:avLst/>
          </a:prstGeom>
          <a:noFill/>
          <a:ln w="57150">
            <a:solidFill>
              <a:schemeClr val="bg2">
                <a:lumMod val="60000"/>
                <a:lumOff val="40000"/>
              </a:schemeClr>
            </a:solidFill>
            <a:prstDash val="sysDot"/>
            <a:round/>
            <a:headEnd/>
            <a:tailEnd type="triangle" w="med" len="med"/>
          </a:ln>
        </p:spPr>
      </p:cxnSp>
      <p:sp>
        <p:nvSpPr>
          <p:cNvPr id="38" name="AutoShape 12"/>
          <p:cNvSpPr>
            <a:spLocks noChangeArrowheads="1"/>
          </p:cNvSpPr>
          <p:nvPr/>
        </p:nvSpPr>
        <p:spPr bwMode="auto">
          <a:xfrm>
            <a:off x="3706932" y="4482778"/>
            <a:ext cx="216883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b="1" dirty="0" smtClean="0">
                <a:latin typeface="Arial" panose="020B0604020202020204" pitchFamily="34" charset="0"/>
                <a:cs typeface="Arial" panose="020B0604020202020204" pitchFamily="34" charset="0"/>
              </a:rPr>
              <a:t>6 mois</a:t>
            </a:r>
          </a:p>
          <a:p>
            <a:pPr algn="ctr" defTabSz="892175" eaLnBrk="0" hangingPunct="0"/>
            <a:r>
              <a:rPr lang="fr-FR" altLang="zh-CN" sz="1400" dirty="0" smtClean="0">
                <a:latin typeface="Arial" panose="020B0604020202020204" pitchFamily="34" charset="0"/>
                <a:cs typeface="Arial" panose="020B0604020202020204" pitchFamily="34" charset="0"/>
              </a:rPr>
              <a:t>mFOLFOX6 ou CAPOX </a:t>
            </a:r>
            <a:br>
              <a:rPr lang="fr-FR" altLang="zh-CN" sz="1400" dirty="0" smtClean="0">
                <a:latin typeface="Arial" panose="020B0604020202020204" pitchFamily="34" charset="0"/>
                <a:cs typeface="Arial" panose="020B0604020202020204" pitchFamily="34" charset="0"/>
              </a:rPr>
            </a:br>
            <a:r>
              <a:rPr lang="fr-FR" altLang="zh-CN" sz="1400" dirty="0" smtClean="0">
                <a:latin typeface="Arial" panose="020B0604020202020204" pitchFamily="34" charset="0"/>
                <a:cs typeface="Arial" panose="020B0604020202020204" pitchFamily="34" charset="0"/>
              </a:rPr>
              <a:t>(ITT n=1014)</a:t>
            </a:r>
            <a:endParaRPr lang="fr-FR" altLang="zh-CN" sz="1400" dirty="0">
              <a:latin typeface="Arial" panose="020B0604020202020204" pitchFamily="34" charset="0"/>
              <a:cs typeface="Arial" panose="020B0604020202020204" pitchFamily="34" charset="0"/>
            </a:endParaRPr>
          </a:p>
        </p:txBody>
      </p:sp>
      <p:cxnSp>
        <p:nvCxnSpPr>
          <p:cNvPr id="40" name="AutoShape 15"/>
          <p:cNvCxnSpPr>
            <a:cxnSpLocks noChangeShapeType="1"/>
            <a:endCxn id="31" idx="1"/>
          </p:cNvCxnSpPr>
          <p:nvPr/>
        </p:nvCxnSpPr>
        <p:spPr bwMode="auto">
          <a:xfrm rot="5400000" flipH="1" flipV="1">
            <a:off x="3064913" y="3363148"/>
            <a:ext cx="981456" cy="299421"/>
          </a:xfrm>
          <a:prstGeom prst="bentConnector2">
            <a:avLst/>
          </a:prstGeom>
          <a:noFill/>
          <a:ln w="57150">
            <a:solidFill>
              <a:schemeClr val="bg2">
                <a:lumMod val="60000"/>
                <a:lumOff val="40000"/>
              </a:schemeClr>
            </a:solidFill>
            <a:miter lim="800000"/>
            <a:headEnd/>
            <a:tailEnd type="triangle" w="med" len="med"/>
          </a:ln>
        </p:spPr>
      </p:cxnSp>
      <p:cxnSp>
        <p:nvCxnSpPr>
          <p:cNvPr id="41" name="Straight Connector 40"/>
          <p:cNvCxnSpPr/>
          <p:nvPr/>
        </p:nvCxnSpPr>
        <p:spPr>
          <a:xfrm>
            <a:off x="3105136" y="3978685"/>
            <a:ext cx="300794" cy="0"/>
          </a:xfrm>
          <a:prstGeom prst="line">
            <a:avLst/>
          </a:prstGeom>
          <a:ln w="57150">
            <a:solidFill>
              <a:schemeClr val="bg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AutoShape 16"/>
          <p:cNvCxnSpPr>
            <a:cxnSpLocks noChangeShapeType="1"/>
            <a:endCxn id="38" idx="1"/>
          </p:cNvCxnSpPr>
          <p:nvPr/>
        </p:nvCxnSpPr>
        <p:spPr bwMode="auto">
          <a:xfrm rot="16200000" flipH="1">
            <a:off x="3008316" y="4194530"/>
            <a:ext cx="1100610" cy="296621"/>
          </a:xfrm>
          <a:prstGeom prst="bentConnector2">
            <a:avLst/>
          </a:prstGeom>
          <a:noFill/>
          <a:ln w="57150">
            <a:solidFill>
              <a:schemeClr val="bg2">
                <a:lumMod val="60000"/>
                <a:lumOff val="40000"/>
              </a:schemeClr>
            </a:solidFill>
            <a:miter lim="800000"/>
            <a:headEnd/>
            <a:tailEnd type="triangle" w="med" len="med"/>
          </a:ln>
        </p:spPr>
      </p:cxnSp>
      <p:sp>
        <p:nvSpPr>
          <p:cNvPr id="32" name="AutoShape 9"/>
          <p:cNvSpPr>
            <a:spLocks noChangeArrowheads="1"/>
          </p:cNvSpPr>
          <p:nvPr/>
        </p:nvSpPr>
        <p:spPr bwMode="auto">
          <a:xfrm>
            <a:off x="442209" y="3546003"/>
            <a:ext cx="2671213" cy="8653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b="1" dirty="0" smtClean="0">
                <a:solidFill>
                  <a:srgbClr val="FFFFFF"/>
                </a:solidFill>
                <a:latin typeface="Arial" panose="020B0604020202020204" pitchFamily="34" charset="0"/>
                <a:cs typeface="Arial" panose="020B0604020202020204" pitchFamily="34" charset="0"/>
              </a:rPr>
              <a:t>Critères d'inclusion</a:t>
            </a:r>
            <a:endParaRPr lang="fr-FR" altLang="zh-CN" sz="1400" b="1" u="sng" dirty="0" smtClean="0">
              <a:solidFill>
                <a:srgbClr val="FFFFFF"/>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Cancer du colon stade III</a:t>
            </a:r>
          </a:p>
          <a:p>
            <a:pPr defTabSz="892175" eaLnBrk="0" hangingPunct="0">
              <a:spcAft>
                <a:spcPct val="30000"/>
              </a:spcAft>
            </a:pPr>
            <a:r>
              <a:rPr lang="fr-FR" altLang="zh-CN" sz="1400" dirty="0" smtClean="0">
                <a:solidFill>
                  <a:srgbClr val="FFFFFF"/>
                </a:solidFill>
                <a:latin typeface="Arial" panose="020B0604020202020204" pitchFamily="34" charset="0"/>
                <a:cs typeface="Arial" panose="020B0604020202020204" pitchFamily="34" charset="0"/>
              </a:rPr>
              <a:t>(n=2022)</a:t>
            </a:r>
            <a:endParaRPr lang="fr-FR" altLang="zh-CN" sz="1400" dirty="0">
              <a:solidFill>
                <a:srgbClr val="FFFFF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20539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3500: Chimiothérapie à base d’oxaliplatine chez les patients avec cancer du colon stade III: résultats de survie sans maladie de l’étude française IDEA comparant 3 et 6 mois en adjuvant – André T, et al </a:t>
            </a:r>
            <a:endParaRPr lang="fr-FR"/>
          </a:p>
        </p:txBody>
      </p:sp>
      <p:sp>
        <p:nvSpPr>
          <p:cNvPr id="4" name="Text Placeholder 3"/>
          <p:cNvSpPr>
            <a:spLocks noGrp="1"/>
          </p:cNvSpPr>
          <p:nvPr>
            <p:ph type="body" sz="quarter" idx="11"/>
          </p:nvPr>
        </p:nvSpPr>
        <p:spPr/>
        <p:txBody>
          <a:bodyPr/>
          <a:lstStyle/>
          <a:p>
            <a:r>
              <a:rPr lang="fr-FR" smtClean="0"/>
              <a:t>André T, et al. J Clin Oncol 2017;35(Suppl):Abstr 3500</a:t>
            </a:r>
            <a:endParaRPr lang="fr-FR"/>
          </a:p>
        </p:txBody>
      </p:sp>
      <p:graphicFrame>
        <p:nvGraphicFramePr>
          <p:cNvPr id="5" name="Content Placeholder 4"/>
          <p:cNvGraphicFramePr>
            <a:graphicFrameLocks/>
          </p:cNvGraphicFramePr>
          <p:nvPr>
            <p:extLst>
              <p:ext uri="{D42A27DB-BD31-4B8C-83A1-F6EECF244321}">
                <p14:modId xmlns:p14="http://schemas.microsoft.com/office/powerpoint/2010/main" val="3455143672"/>
              </p:ext>
            </p:extLst>
          </p:nvPr>
        </p:nvGraphicFramePr>
        <p:xfrm>
          <a:off x="5669106" y="2095481"/>
          <a:ext cx="3331311" cy="1005840"/>
        </p:xfrm>
        <a:graphic>
          <a:graphicData uri="http://schemas.openxmlformats.org/drawingml/2006/table">
            <a:tbl>
              <a:tblPr firstRow="1" bandRow="1">
                <a:tableStyleId>{5C22544A-7EE6-4342-B048-85BDC9FD1C3A}</a:tableStyleId>
              </a:tblPr>
              <a:tblGrid>
                <a:gridCol w="862601"/>
                <a:gridCol w="560439"/>
                <a:gridCol w="782274"/>
                <a:gridCol w="1125997"/>
              </a:tblGrid>
              <a:tr h="0">
                <a:tc>
                  <a:txBody>
                    <a:bodyPr/>
                    <a:lstStyle/>
                    <a:p>
                      <a:pPr algn="ctr"/>
                      <a:endParaRPr lang="en-GB"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n</a:t>
                      </a:r>
                      <a:endParaRPr lang="en-GB"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smtClean="0">
                          <a:solidFill>
                            <a:schemeClr val="tx1"/>
                          </a:solidFill>
                          <a:latin typeface="Arial" panose="020B0604020202020204" pitchFamily="34" charset="0"/>
                          <a:cs typeface="Arial" panose="020B0604020202020204" pitchFamily="34" charset="0"/>
                        </a:rPr>
                        <a:t>Evts</a:t>
                      </a:r>
                      <a:r>
                        <a:rPr lang="en-GB" sz="1200" dirty="0" smtClean="0">
                          <a:solidFill>
                            <a:schemeClr val="tx1"/>
                          </a:solidFill>
                          <a:latin typeface="Arial" panose="020B0604020202020204" pitchFamily="34" charset="0"/>
                          <a:cs typeface="Arial" panose="020B0604020202020204" pitchFamily="34" charset="0"/>
                        </a:rPr>
                        <a:t>, n</a:t>
                      </a:r>
                      <a:endParaRPr lang="en-GB"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smtClean="0">
                          <a:solidFill>
                            <a:schemeClr val="tx1"/>
                          </a:solidFill>
                          <a:latin typeface="Arial" panose="020B0604020202020204" pitchFamily="34" charset="0"/>
                          <a:cs typeface="Arial" panose="020B0604020202020204" pitchFamily="34" charset="0"/>
                        </a:rPr>
                        <a:t>Taux</a:t>
                      </a:r>
                      <a:r>
                        <a:rPr lang="en-GB" sz="1200" dirty="0" smtClean="0">
                          <a:solidFill>
                            <a:schemeClr val="tx1"/>
                          </a:solidFill>
                          <a:latin typeface="Arial" panose="020B0604020202020204" pitchFamily="34" charset="0"/>
                          <a:cs typeface="Arial" panose="020B0604020202020204" pitchFamily="34" charset="0"/>
                        </a:rPr>
                        <a:t> </a:t>
                      </a:r>
                      <a:r>
                        <a:rPr lang="en-GB" sz="1200" dirty="0" err="1" smtClean="0">
                          <a:solidFill>
                            <a:schemeClr val="tx1"/>
                          </a:solidFill>
                          <a:latin typeface="Arial" panose="020B0604020202020204" pitchFamily="34" charset="0"/>
                          <a:cs typeface="Arial" panose="020B0604020202020204" pitchFamily="34" charset="0"/>
                        </a:rPr>
                        <a:t>à</a:t>
                      </a:r>
                      <a:r>
                        <a:rPr lang="en-GB" sz="1200" dirty="0" smtClean="0">
                          <a:solidFill>
                            <a:schemeClr val="tx1"/>
                          </a:solidFill>
                          <a:latin typeface="Arial" panose="020B0604020202020204" pitchFamily="34" charset="0"/>
                          <a:cs typeface="Arial" panose="020B0604020202020204" pitchFamily="34" charset="0"/>
                        </a:rPr>
                        <a:t> 3 </a:t>
                      </a:r>
                      <a:r>
                        <a:rPr lang="en-GB" sz="1200" dirty="0" err="1" smtClean="0">
                          <a:solidFill>
                            <a:schemeClr val="tx1"/>
                          </a:solidFill>
                          <a:latin typeface="Arial" panose="020B0604020202020204" pitchFamily="34" charset="0"/>
                          <a:cs typeface="Arial" panose="020B0604020202020204" pitchFamily="34" charset="0"/>
                        </a:rPr>
                        <a:t>ans</a:t>
                      </a:r>
                      <a:r>
                        <a:rPr lang="en-GB" sz="1200" dirty="0" smtClean="0">
                          <a:solidFill>
                            <a:schemeClr val="tx1"/>
                          </a:solidFill>
                          <a:latin typeface="Arial" panose="020B0604020202020204" pitchFamily="34" charset="0"/>
                          <a:cs typeface="Arial" panose="020B0604020202020204" pitchFamily="34" charset="0"/>
                        </a:rPr>
                        <a:t/>
                      </a:r>
                      <a:br>
                        <a:rPr lang="en-GB" sz="1200" dirty="0" smtClean="0">
                          <a:solidFill>
                            <a:schemeClr val="tx1"/>
                          </a:solidFill>
                          <a:latin typeface="Arial" panose="020B0604020202020204" pitchFamily="34" charset="0"/>
                          <a:cs typeface="Arial" panose="020B0604020202020204" pitchFamily="34" charset="0"/>
                        </a:rPr>
                      </a:br>
                      <a:r>
                        <a:rPr lang="en-GB" sz="1200" dirty="0" smtClean="0">
                          <a:solidFill>
                            <a:schemeClr val="tx1"/>
                          </a:solidFill>
                          <a:latin typeface="Arial" panose="020B0604020202020204" pitchFamily="34" charset="0"/>
                          <a:cs typeface="Arial" panose="020B0604020202020204" pitchFamily="34" charset="0"/>
                        </a:rPr>
                        <a:t>% (IC95%)</a:t>
                      </a:r>
                      <a:endParaRPr lang="en-GB"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en-GB" sz="1200" dirty="0" smtClean="0">
                          <a:solidFill>
                            <a:schemeClr val="tx1"/>
                          </a:solidFill>
                          <a:latin typeface="Arial" panose="020B0604020202020204" pitchFamily="34" charset="0"/>
                          <a:cs typeface="Arial" panose="020B0604020202020204" pitchFamily="34" charset="0"/>
                        </a:rPr>
                        <a:t>3 </a:t>
                      </a:r>
                      <a:r>
                        <a:rPr lang="en-GB" sz="1200" dirty="0" err="1" smtClean="0">
                          <a:solidFill>
                            <a:schemeClr val="tx1"/>
                          </a:solidFill>
                          <a:latin typeface="Arial" panose="020B0604020202020204" pitchFamily="34" charset="0"/>
                          <a:cs typeface="Arial" panose="020B0604020202020204" pitchFamily="34" charset="0"/>
                        </a:rPr>
                        <a:t>mois</a:t>
                      </a:r>
                      <a:endParaRPr lang="en-GB"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1002</a:t>
                      </a:r>
                      <a:endParaRPr lang="en-GB"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314</a:t>
                      </a:r>
                      <a:endParaRPr lang="en-GB"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72 (69 –</a:t>
                      </a:r>
                      <a:r>
                        <a:rPr lang="en-GB" sz="1200" baseline="0" dirty="0" smtClean="0">
                          <a:solidFill>
                            <a:schemeClr val="tx1"/>
                          </a:solidFill>
                          <a:latin typeface="Arial" panose="020B0604020202020204" pitchFamily="34" charset="0"/>
                          <a:cs typeface="Arial" panose="020B0604020202020204" pitchFamily="34" charset="0"/>
                        </a:rPr>
                        <a:t> </a:t>
                      </a:r>
                      <a:r>
                        <a:rPr lang="en-GB" sz="1200" dirty="0" smtClean="0">
                          <a:solidFill>
                            <a:schemeClr val="tx1"/>
                          </a:solidFill>
                          <a:latin typeface="Arial" panose="020B0604020202020204" pitchFamily="34" charset="0"/>
                          <a:cs typeface="Arial" panose="020B0604020202020204" pitchFamily="34" charset="0"/>
                        </a:rPr>
                        <a:t>75)</a:t>
                      </a:r>
                      <a:endParaRPr lang="en-GB"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algn="l"/>
                      <a:r>
                        <a:rPr lang="en-GB" sz="1200" dirty="0" smtClean="0">
                          <a:solidFill>
                            <a:schemeClr val="tx1"/>
                          </a:solidFill>
                          <a:latin typeface="Arial" panose="020B0604020202020204" pitchFamily="34" charset="0"/>
                          <a:cs typeface="Arial" panose="020B0604020202020204" pitchFamily="34" charset="0"/>
                        </a:rPr>
                        <a:t>6 </a:t>
                      </a:r>
                      <a:r>
                        <a:rPr lang="en-GB" sz="1200" dirty="0" err="1" smtClean="0">
                          <a:solidFill>
                            <a:schemeClr val="tx1"/>
                          </a:solidFill>
                          <a:latin typeface="Arial" panose="020B0604020202020204" pitchFamily="34" charset="0"/>
                          <a:cs typeface="Arial" panose="020B0604020202020204" pitchFamily="34" charset="0"/>
                        </a:rPr>
                        <a:t>mois</a:t>
                      </a:r>
                      <a:endParaRPr lang="en-GB"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1008</a:t>
                      </a:r>
                      <a:endParaRPr lang="en-GB"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264</a:t>
                      </a:r>
                      <a:endParaRPr lang="en-GB"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latin typeface="Arial" panose="020B0604020202020204" pitchFamily="34" charset="0"/>
                          <a:cs typeface="Arial" panose="020B0604020202020204" pitchFamily="34" charset="0"/>
                        </a:rPr>
                        <a:t>76 (73 –</a:t>
                      </a:r>
                      <a:r>
                        <a:rPr lang="en-GB" sz="1200" baseline="0" dirty="0" smtClean="0">
                          <a:solidFill>
                            <a:schemeClr val="tx1"/>
                          </a:solidFill>
                          <a:latin typeface="Arial" panose="020B0604020202020204" pitchFamily="34" charset="0"/>
                          <a:cs typeface="Arial" panose="020B0604020202020204" pitchFamily="34" charset="0"/>
                        </a:rPr>
                        <a:t> </a:t>
                      </a:r>
                      <a:r>
                        <a:rPr lang="en-GB" sz="1200" dirty="0" smtClean="0">
                          <a:solidFill>
                            <a:schemeClr val="tx1"/>
                          </a:solidFill>
                          <a:latin typeface="Arial" panose="020B0604020202020204" pitchFamily="34" charset="0"/>
                          <a:cs typeface="Arial" panose="020B0604020202020204" pitchFamily="34" charset="0"/>
                        </a:rPr>
                        <a:t>78)</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 name="Group 5"/>
          <p:cNvGrpSpPr/>
          <p:nvPr/>
        </p:nvGrpSpPr>
        <p:grpSpPr>
          <a:xfrm>
            <a:off x="598228" y="1770637"/>
            <a:ext cx="8009337" cy="4578077"/>
            <a:chOff x="2628304" y="1770637"/>
            <a:chExt cx="8009337" cy="4578077"/>
          </a:xfrm>
        </p:grpSpPr>
        <p:sp>
          <p:nvSpPr>
            <p:cNvPr id="7" name="Freeform 6"/>
            <p:cNvSpPr>
              <a:spLocks/>
            </p:cNvSpPr>
            <p:nvPr/>
          </p:nvSpPr>
          <p:spPr bwMode="auto">
            <a:xfrm>
              <a:off x="3695849" y="1928098"/>
              <a:ext cx="3514730" cy="33333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 name="Line 6"/>
            <p:cNvSpPr>
              <a:spLocks noChangeShapeType="1"/>
            </p:cNvSpPr>
            <p:nvPr/>
          </p:nvSpPr>
          <p:spPr bwMode="auto">
            <a:xfrm>
              <a:off x="3613897" y="1928096"/>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9" name="Line 7"/>
            <p:cNvSpPr>
              <a:spLocks noChangeShapeType="1"/>
            </p:cNvSpPr>
            <p:nvPr/>
          </p:nvSpPr>
          <p:spPr bwMode="auto">
            <a:xfrm>
              <a:off x="3613897" y="2560241"/>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 name="Line 8"/>
            <p:cNvSpPr>
              <a:spLocks noChangeShapeType="1"/>
            </p:cNvSpPr>
            <p:nvPr/>
          </p:nvSpPr>
          <p:spPr bwMode="auto">
            <a:xfrm>
              <a:off x="3613897" y="3178534"/>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 name="Line 9"/>
            <p:cNvSpPr>
              <a:spLocks noChangeShapeType="1"/>
            </p:cNvSpPr>
            <p:nvPr/>
          </p:nvSpPr>
          <p:spPr bwMode="auto">
            <a:xfrm>
              <a:off x="3613897" y="3817604"/>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 name="Line 10"/>
            <p:cNvSpPr>
              <a:spLocks noChangeShapeType="1"/>
            </p:cNvSpPr>
            <p:nvPr/>
          </p:nvSpPr>
          <p:spPr bwMode="auto">
            <a:xfrm>
              <a:off x="3613897" y="4442825"/>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3" name="Line 11"/>
            <p:cNvSpPr>
              <a:spLocks noChangeShapeType="1"/>
            </p:cNvSpPr>
            <p:nvPr/>
          </p:nvSpPr>
          <p:spPr bwMode="auto">
            <a:xfrm>
              <a:off x="3613897" y="5074971"/>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grpSp>
          <p:nvGrpSpPr>
            <p:cNvPr id="14" name="Group 13"/>
            <p:cNvGrpSpPr/>
            <p:nvPr/>
          </p:nvGrpSpPr>
          <p:grpSpPr>
            <a:xfrm>
              <a:off x="3700085" y="5261979"/>
              <a:ext cx="3515156" cy="72000"/>
              <a:chOff x="3700085" y="5261980"/>
              <a:chExt cx="3515156" cy="147607"/>
            </a:xfrm>
          </p:grpSpPr>
          <p:sp>
            <p:nvSpPr>
              <p:cNvPr id="36" name="Line 12"/>
              <p:cNvSpPr>
                <a:spLocks noChangeShapeType="1"/>
              </p:cNvSpPr>
              <p:nvPr/>
            </p:nvSpPr>
            <p:spPr bwMode="auto">
              <a:xfrm>
                <a:off x="5996083"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7" name="Line 13"/>
              <p:cNvSpPr>
                <a:spLocks noChangeShapeType="1"/>
              </p:cNvSpPr>
              <p:nvPr/>
            </p:nvSpPr>
            <p:spPr bwMode="auto">
              <a:xfrm>
                <a:off x="5454835"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8" name="Line 14"/>
              <p:cNvSpPr>
                <a:spLocks noChangeShapeType="1"/>
              </p:cNvSpPr>
              <p:nvPr/>
            </p:nvSpPr>
            <p:spPr bwMode="auto">
              <a:xfrm>
                <a:off x="6654079"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9" name="Line 17"/>
              <p:cNvSpPr>
                <a:spLocks noChangeShapeType="1"/>
              </p:cNvSpPr>
              <p:nvPr/>
            </p:nvSpPr>
            <p:spPr bwMode="auto">
              <a:xfrm>
                <a:off x="7215241"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0" name="Line 19"/>
              <p:cNvSpPr>
                <a:spLocks noChangeShapeType="1"/>
              </p:cNvSpPr>
              <p:nvPr/>
            </p:nvSpPr>
            <p:spPr bwMode="auto">
              <a:xfrm>
                <a:off x="4864401"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41" name="Line 21"/>
              <p:cNvSpPr>
                <a:spLocks noChangeShapeType="1"/>
              </p:cNvSpPr>
              <p:nvPr/>
            </p:nvSpPr>
            <p:spPr bwMode="auto">
              <a:xfrm>
                <a:off x="4275395"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42" name="Line 21"/>
              <p:cNvSpPr>
                <a:spLocks noChangeShapeType="1"/>
              </p:cNvSpPr>
              <p:nvPr/>
            </p:nvSpPr>
            <p:spPr bwMode="auto">
              <a:xfrm>
                <a:off x="3700085"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grpSp>
        <p:sp>
          <p:nvSpPr>
            <p:cNvPr id="15" name="TextBox 14"/>
            <p:cNvSpPr txBox="1"/>
            <p:nvPr/>
          </p:nvSpPr>
          <p:spPr>
            <a:xfrm rot="16200000">
              <a:off x="2216301" y="3350380"/>
              <a:ext cx="1826867"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Survie sans maladie, %</a:t>
              </a:r>
              <a:endParaRPr lang="fr-FR" sz="1200" dirty="0">
                <a:latin typeface="Arial" panose="020B0604020202020204" pitchFamily="34" charset="0"/>
                <a:cs typeface="Arial" panose="020B0604020202020204" pitchFamily="34" charset="0"/>
              </a:endParaRPr>
            </a:p>
          </p:txBody>
        </p:sp>
        <p:sp>
          <p:nvSpPr>
            <p:cNvPr id="16" name="TextBox 15"/>
            <p:cNvSpPr txBox="1"/>
            <p:nvPr/>
          </p:nvSpPr>
          <p:spPr>
            <a:xfrm>
              <a:off x="5284680" y="5540268"/>
              <a:ext cx="793582" cy="307777"/>
            </a:xfrm>
            <a:prstGeom prst="rect">
              <a:avLst/>
            </a:prstGeom>
            <a:noFill/>
          </p:spPr>
          <p:txBody>
            <a:bodyPr wrap="none" rtlCol="0">
              <a:spAutoFit/>
            </a:bodyPr>
            <a:lstStyle/>
            <a:p>
              <a:pPr algn="ctr" fontAlgn="base">
                <a:spcBef>
                  <a:spcPct val="0"/>
                </a:spcBef>
                <a:spcAft>
                  <a:spcPct val="0"/>
                </a:spcAft>
              </a:pPr>
              <a:r>
                <a:rPr lang="fr-FR" sz="1400" dirty="0" smtClean="0">
                  <a:latin typeface="Arial" panose="020B0604020202020204" pitchFamily="34" charset="0"/>
                  <a:cs typeface="Arial" panose="020B0604020202020204" pitchFamily="34" charset="0"/>
                </a:rPr>
                <a:t>Années</a:t>
              </a:r>
              <a:endParaRPr lang="fr-FR" sz="1400" dirty="0">
                <a:latin typeface="Arial" panose="020B0604020202020204" pitchFamily="34" charset="0"/>
                <a:cs typeface="Arial" panose="020B0604020202020204" pitchFamily="34" charset="0"/>
              </a:endParaRPr>
            </a:p>
          </p:txBody>
        </p:sp>
        <p:sp>
          <p:nvSpPr>
            <p:cNvPr id="17" name="TextBox 16"/>
            <p:cNvSpPr txBox="1"/>
            <p:nvPr/>
          </p:nvSpPr>
          <p:spPr>
            <a:xfrm>
              <a:off x="3131649" y="1770637"/>
              <a:ext cx="482824" cy="307777"/>
            </a:xfrm>
            <a:prstGeom prst="rect">
              <a:avLst/>
            </a:prstGeom>
            <a:noFill/>
          </p:spPr>
          <p:txBody>
            <a:bodyPr wrap="none" rtlCol="0" anchor="ctr" anchorCtr="0">
              <a:spAutoFit/>
            </a:bodyPr>
            <a:lstStyle/>
            <a:p>
              <a:pPr algn="r"/>
              <a:r>
                <a:rPr lang="fr-FR" sz="1400" smtClean="0">
                  <a:latin typeface="Arial" panose="020B0604020202020204" pitchFamily="34" charset="0"/>
                  <a:cs typeface="Arial" panose="020B0604020202020204" pitchFamily="34" charset="0"/>
                </a:rPr>
                <a:t>100</a:t>
              </a:r>
              <a:endParaRPr lang="fr-FR" sz="1400">
                <a:latin typeface="Arial" panose="020B0604020202020204" pitchFamily="34" charset="0"/>
                <a:cs typeface="Arial" panose="020B0604020202020204" pitchFamily="34" charset="0"/>
              </a:endParaRPr>
            </a:p>
          </p:txBody>
        </p:sp>
        <p:sp>
          <p:nvSpPr>
            <p:cNvPr id="18" name="TextBox 17"/>
            <p:cNvSpPr txBox="1"/>
            <p:nvPr/>
          </p:nvSpPr>
          <p:spPr>
            <a:xfrm>
              <a:off x="3231037" y="2405273"/>
              <a:ext cx="383438" cy="307777"/>
            </a:xfrm>
            <a:prstGeom prst="rect">
              <a:avLst/>
            </a:prstGeom>
            <a:noFill/>
          </p:spPr>
          <p:txBody>
            <a:bodyPr wrap="none" rtlCol="0" anchor="ctr" anchorCtr="0">
              <a:spAutoFit/>
            </a:bodyPr>
            <a:lstStyle/>
            <a:p>
              <a:pPr algn="r"/>
              <a:r>
                <a:rPr lang="fr-FR" sz="1400" smtClean="0">
                  <a:latin typeface="Arial" panose="020B0604020202020204" pitchFamily="34" charset="0"/>
                  <a:cs typeface="Arial" panose="020B0604020202020204" pitchFamily="34" charset="0"/>
                </a:rPr>
                <a:t>80</a:t>
              </a:r>
              <a:endParaRPr lang="fr-FR" sz="1400">
                <a:latin typeface="Arial" panose="020B0604020202020204" pitchFamily="34" charset="0"/>
                <a:cs typeface="Arial" panose="020B0604020202020204" pitchFamily="34" charset="0"/>
              </a:endParaRPr>
            </a:p>
          </p:txBody>
        </p:sp>
        <p:sp>
          <p:nvSpPr>
            <p:cNvPr id="19" name="TextBox 18"/>
            <p:cNvSpPr txBox="1"/>
            <p:nvPr/>
          </p:nvSpPr>
          <p:spPr>
            <a:xfrm>
              <a:off x="3231037" y="3023270"/>
              <a:ext cx="383438" cy="307777"/>
            </a:xfrm>
            <a:prstGeom prst="rect">
              <a:avLst/>
            </a:prstGeom>
            <a:noFill/>
          </p:spPr>
          <p:txBody>
            <a:bodyPr wrap="none" rtlCol="0" anchor="ctr" anchorCtr="0">
              <a:spAutoFit/>
            </a:bodyPr>
            <a:lstStyle/>
            <a:p>
              <a:pPr algn="r"/>
              <a:r>
                <a:rPr lang="fr-FR" sz="1400" smtClean="0">
                  <a:latin typeface="Arial" panose="020B0604020202020204" pitchFamily="34" charset="0"/>
                  <a:cs typeface="Arial" panose="020B0604020202020204" pitchFamily="34" charset="0"/>
                </a:rPr>
                <a:t>60</a:t>
              </a:r>
              <a:endParaRPr lang="fr-FR" sz="1400">
                <a:latin typeface="Arial" panose="020B0604020202020204" pitchFamily="34" charset="0"/>
                <a:cs typeface="Arial" panose="020B0604020202020204" pitchFamily="34" charset="0"/>
              </a:endParaRPr>
            </a:p>
          </p:txBody>
        </p:sp>
        <p:sp>
          <p:nvSpPr>
            <p:cNvPr id="20" name="TextBox 19"/>
            <p:cNvSpPr txBox="1"/>
            <p:nvPr/>
          </p:nvSpPr>
          <p:spPr>
            <a:xfrm>
              <a:off x="3231037" y="3662045"/>
              <a:ext cx="383438" cy="307777"/>
            </a:xfrm>
            <a:prstGeom prst="rect">
              <a:avLst/>
            </a:prstGeom>
            <a:noFill/>
          </p:spPr>
          <p:txBody>
            <a:bodyPr wrap="none" rtlCol="0" anchor="ctr" anchorCtr="0">
              <a:spAutoFit/>
            </a:bodyPr>
            <a:lstStyle/>
            <a:p>
              <a:pPr algn="r"/>
              <a:r>
                <a:rPr lang="fr-FR" sz="1400" smtClean="0">
                  <a:latin typeface="Arial" panose="020B0604020202020204" pitchFamily="34" charset="0"/>
                  <a:cs typeface="Arial" panose="020B0604020202020204" pitchFamily="34" charset="0"/>
                </a:rPr>
                <a:t>40</a:t>
              </a:r>
              <a:endParaRPr lang="fr-FR" sz="1400">
                <a:latin typeface="Arial" panose="020B0604020202020204" pitchFamily="34" charset="0"/>
                <a:cs typeface="Arial" panose="020B0604020202020204" pitchFamily="34" charset="0"/>
              </a:endParaRPr>
            </a:p>
          </p:txBody>
        </p:sp>
        <p:sp>
          <p:nvSpPr>
            <p:cNvPr id="21" name="TextBox 20"/>
            <p:cNvSpPr txBox="1"/>
            <p:nvPr/>
          </p:nvSpPr>
          <p:spPr>
            <a:xfrm>
              <a:off x="3231037" y="4286968"/>
              <a:ext cx="383438" cy="307777"/>
            </a:xfrm>
            <a:prstGeom prst="rect">
              <a:avLst/>
            </a:prstGeom>
            <a:noFill/>
          </p:spPr>
          <p:txBody>
            <a:bodyPr wrap="none" rtlCol="0" anchor="ctr" anchorCtr="0">
              <a:spAutoFit/>
            </a:bodyPr>
            <a:lstStyle/>
            <a:p>
              <a:pPr algn="r"/>
              <a:r>
                <a:rPr lang="fr-FR" sz="1400" smtClean="0">
                  <a:latin typeface="Arial" panose="020B0604020202020204" pitchFamily="34" charset="0"/>
                  <a:cs typeface="Arial" panose="020B0604020202020204" pitchFamily="34" charset="0"/>
                </a:rPr>
                <a:t>20</a:t>
              </a:r>
              <a:endParaRPr lang="fr-FR" sz="1400">
                <a:latin typeface="Arial" panose="020B0604020202020204" pitchFamily="34" charset="0"/>
                <a:cs typeface="Arial" panose="020B0604020202020204" pitchFamily="34" charset="0"/>
              </a:endParaRPr>
            </a:p>
          </p:txBody>
        </p:sp>
        <p:sp>
          <p:nvSpPr>
            <p:cNvPr id="22" name="TextBox 21"/>
            <p:cNvSpPr txBox="1"/>
            <p:nvPr/>
          </p:nvSpPr>
          <p:spPr>
            <a:xfrm>
              <a:off x="3330428" y="4918816"/>
              <a:ext cx="284052" cy="307777"/>
            </a:xfrm>
            <a:prstGeom prst="rect">
              <a:avLst/>
            </a:prstGeom>
            <a:noFill/>
          </p:spPr>
          <p:txBody>
            <a:bodyPr wrap="none" rtlCol="0" anchor="ctr" anchorCtr="0">
              <a:spAutoFit/>
            </a:bodyPr>
            <a:lstStyle/>
            <a:p>
              <a:pPr algn="r"/>
              <a:r>
                <a:rPr lang="fr-FR" sz="1400" smtClean="0">
                  <a:latin typeface="Arial" panose="020B0604020202020204" pitchFamily="34" charset="0"/>
                  <a:cs typeface="Arial" panose="020B0604020202020204" pitchFamily="34" charset="0"/>
                </a:rPr>
                <a:t>0</a:t>
              </a:r>
              <a:endParaRPr lang="fr-FR" sz="1400">
                <a:latin typeface="Arial" panose="020B0604020202020204" pitchFamily="34" charset="0"/>
                <a:cs typeface="Arial" panose="020B0604020202020204" pitchFamily="34" charset="0"/>
              </a:endParaRPr>
            </a:p>
          </p:txBody>
        </p:sp>
        <p:sp>
          <p:nvSpPr>
            <p:cNvPr id="23" name="TextBox 22"/>
            <p:cNvSpPr txBox="1"/>
            <p:nvPr/>
          </p:nvSpPr>
          <p:spPr>
            <a:xfrm>
              <a:off x="4060096" y="5302274"/>
              <a:ext cx="439543" cy="1046440"/>
            </a:xfrm>
            <a:prstGeom prst="rect">
              <a:avLst/>
            </a:prstGeom>
            <a:noFill/>
          </p:spPr>
          <p:txBody>
            <a:bodyPr wrap="none" rtlCol="0" anchor="t" anchorCtr="0">
              <a:spAutoFit/>
            </a:bodyPr>
            <a:lstStyle/>
            <a:p>
              <a:pPr algn="ctr"/>
              <a:r>
                <a:rPr lang="fr-FR" sz="1400" dirty="0" smtClean="0">
                  <a:latin typeface="Arial" panose="020B0604020202020204" pitchFamily="34" charset="0"/>
                  <a:cs typeface="Arial" panose="020B0604020202020204" pitchFamily="34" charset="0"/>
                </a:rPr>
                <a:t>1</a:t>
              </a:r>
            </a:p>
            <a:p>
              <a:pPr algn="ctr"/>
              <a:endParaRPr lang="fr-FR" sz="1200" dirty="0" smtClean="0">
                <a:latin typeface="Arial" panose="020B0604020202020204" pitchFamily="34" charset="0"/>
                <a:cs typeface="Arial" panose="020B0604020202020204" pitchFamily="34" charset="0"/>
              </a:endParaRP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869</a:t>
              </a:r>
            </a:p>
            <a:p>
              <a:pPr algn="ctr"/>
              <a:r>
                <a:rPr lang="fr-FR" sz="1200" dirty="0" smtClean="0">
                  <a:latin typeface="Arial" panose="020B0604020202020204" pitchFamily="34" charset="0"/>
                  <a:cs typeface="Arial" panose="020B0604020202020204" pitchFamily="34" charset="0"/>
                </a:rPr>
                <a:t>911</a:t>
              </a:r>
              <a:endParaRPr lang="fr-FR" sz="1200" dirty="0">
                <a:latin typeface="Arial" panose="020B0604020202020204" pitchFamily="34" charset="0"/>
                <a:cs typeface="Arial" panose="020B0604020202020204" pitchFamily="34" charset="0"/>
              </a:endParaRPr>
            </a:p>
          </p:txBody>
        </p:sp>
        <p:sp>
          <p:nvSpPr>
            <p:cNvPr id="24" name="TextBox 23"/>
            <p:cNvSpPr txBox="1"/>
            <p:nvPr/>
          </p:nvSpPr>
          <p:spPr>
            <a:xfrm>
              <a:off x="4646323" y="5302274"/>
              <a:ext cx="439543" cy="1046440"/>
            </a:xfrm>
            <a:prstGeom prst="rect">
              <a:avLst/>
            </a:prstGeom>
            <a:noFill/>
          </p:spPr>
          <p:txBody>
            <a:bodyPr wrap="none" rtlCol="0" anchor="t" anchorCtr="0">
              <a:spAutoFit/>
            </a:bodyPr>
            <a:lstStyle/>
            <a:p>
              <a:pPr algn="ctr"/>
              <a:r>
                <a:rPr lang="fr-FR" sz="1400" smtClean="0">
                  <a:latin typeface="Arial" panose="020B0604020202020204" pitchFamily="34" charset="0"/>
                  <a:cs typeface="Arial" panose="020B0604020202020204" pitchFamily="34" charset="0"/>
                </a:rPr>
                <a:t>2</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755</a:t>
              </a:r>
            </a:p>
            <a:p>
              <a:pPr algn="ctr"/>
              <a:r>
                <a:rPr lang="fr-FR" sz="1200" smtClean="0">
                  <a:latin typeface="Arial" panose="020B0604020202020204" pitchFamily="34" charset="0"/>
                  <a:cs typeface="Arial" panose="020B0604020202020204" pitchFamily="34" charset="0"/>
                </a:rPr>
                <a:t>774</a:t>
              </a:r>
              <a:endParaRPr lang="fr-FR" sz="1200">
                <a:latin typeface="Arial" panose="020B0604020202020204" pitchFamily="34" charset="0"/>
                <a:cs typeface="Arial" panose="020B0604020202020204" pitchFamily="34" charset="0"/>
              </a:endParaRPr>
            </a:p>
          </p:txBody>
        </p:sp>
        <p:sp>
          <p:nvSpPr>
            <p:cNvPr id="25" name="TextBox 24"/>
            <p:cNvSpPr txBox="1"/>
            <p:nvPr/>
          </p:nvSpPr>
          <p:spPr>
            <a:xfrm>
              <a:off x="4933032" y="5336778"/>
              <a:ext cx="184666" cy="276999"/>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sp>
          <p:nvSpPr>
            <p:cNvPr id="26" name="TextBox 25"/>
            <p:cNvSpPr txBox="1"/>
            <p:nvPr/>
          </p:nvSpPr>
          <p:spPr>
            <a:xfrm>
              <a:off x="5231625" y="5302274"/>
              <a:ext cx="439543" cy="1046440"/>
            </a:xfrm>
            <a:prstGeom prst="rect">
              <a:avLst/>
            </a:prstGeom>
            <a:noFill/>
          </p:spPr>
          <p:txBody>
            <a:bodyPr wrap="none" rtlCol="0" anchor="t" anchorCtr="0">
              <a:spAutoFit/>
            </a:bodyPr>
            <a:lstStyle/>
            <a:p>
              <a:pPr algn="ctr"/>
              <a:r>
                <a:rPr lang="fr-FR" sz="1400" smtClean="0">
                  <a:latin typeface="Arial" panose="020B0604020202020204" pitchFamily="34" charset="0"/>
                  <a:cs typeface="Arial" panose="020B0604020202020204" pitchFamily="34" charset="0"/>
                </a:rPr>
                <a:t>3</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591</a:t>
              </a:r>
            </a:p>
            <a:p>
              <a:pPr algn="ctr"/>
              <a:r>
                <a:rPr lang="fr-FR" sz="1200" smtClean="0">
                  <a:latin typeface="Arial" panose="020B0604020202020204" pitchFamily="34" charset="0"/>
                  <a:cs typeface="Arial" panose="020B0604020202020204" pitchFamily="34" charset="0"/>
                </a:rPr>
                <a:t>611</a:t>
              </a:r>
              <a:endParaRPr lang="fr-FR" sz="1200">
                <a:latin typeface="Arial" panose="020B0604020202020204" pitchFamily="34" charset="0"/>
                <a:cs typeface="Arial" panose="020B0604020202020204" pitchFamily="34" charset="0"/>
              </a:endParaRPr>
            </a:p>
          </p:txBody>
        </p:sp>
        <p:sp>
          <p:nvSpPr>
            <p:cNvPr id="27" name="TextBox 26"/>
            <p:cNvSpPr txBox="1"/>
            <p:nvPr/>
          </p:nvSpPr>
          <p:spPr>
            <a:xfrm>
              <a:off x="5781598" y="5302274"/>
              <a:ext cx="439543" cy="1046440"/>
            </a:xfrm>
            <a:prstGeom prst="rect">
              <a:avLst/>
            </a:prstGeom>
            <a:noFill/>
          </p:spPr>
          <p:txBody>
            <a:bodyPr wrap="none" rtlCol="0" anchor="t" anchorCtr="0">
              <a:spAutoFit/>
            </a:bodyPr>
            <a:lstStyle/>
            <a:p>
              <a:pPr algn="ctr"/>
              <a:r>
                <a:rPr lang="fr-FR" sz="1400" smtClean="0">
                  <a:latin typeface="Arial" panose="020B0604020202020204" pitchFamily="34" charset="0"/>
                  <a:cs typeface="Arial" panose="020B0604020202020204" pitchFamily="34" charset="0"/>
                </a:rPr>
                <a:t>4</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380</a:t>
              </a:r>
            </a:p>
            <a:p>
              <a:pPr algn="ctr"/>
              <a:r>
                <a:rPr lang="fr-FR" sz="1200" smtClean="0">
                  <a:latin typeface="Arial" panose="020B0604020202020204" pitchFamily="34" charset="0"/>
                  <a:cs typeface="Arial" panose="020B0604020202020204" pitchFamily="34" charset="0"/>
                </a:rPr>
                <a:t>399</a:t>
              </a:r>
              <a:endParaRPr lang="fr-FR" sz="1200">
                <a:latin typeface="Arial" panose="020B0604020202020204" pitchFamily="34" charset="0"/>
                <a:cs typeface="Arial" panose="020B0604020202020204" pitchFamily="34" charset="0"/>
              </a:endParaRPr>
            </a:p>
          </p:txBody>
        </p:sp>
        <p:sp>
          <p:nvSpPr>
            <p:cNvPr id="28" name="TextBox 27"/>
            <p:cNvSpPr txBox="1"/>
            <p:nvPr/>
          </p:nvSpPr>
          <p:spPr>
            <a:xfrm>
              <a:off x="6407119" y="5302274"/>
              <a:ext cx="439543" cy="1046440"/>
            </a:xfrm>
            <a:prstGeom prst="rect">
              <a:avLst/>
            </a:prstGeom>
            <a:noFill/>
          </p:spPr>
          <p:txBody>
            <a:bodyPr wrap="none" rtlCol="0" anchor="t" anchorCtr="0">
              <a:spAutoFit/>
            </a:bodyPr>
            <a:lstStyle/>
            <a:p>
              <a:pPr algn="ctr"/>
              <a:r>
                <a:rPr lang="fr-FR" sz="1400" smtClean="0">
                  <a:latin typeface="Arial" panose="020B0604020202020204" pitchFamily="34" charset="0"/>
                  <a:cs typeface="Arial" panose="020B0604020202020204" pitchFamily="34" charset="0"/>
                </a:rPr>
                <a:t>5</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195</a:t>
              </a:r>
            </a:p>
            <a:p>
              <a:pPr algn="ctr"/>
              <a:r>
                <a:rPr lang="fr-FR" sz="1200" smtClean="0">
                  <a:latin typeface="Arial" panose="020B0604020202020204" pitchFamily="34" charset="0"/>
                  <a:cs typeface="Arial" panose="020B0604020202020204" pitchFamily="34" charset="0"/>
                </a:rPr>
                <a:t>214</a:t>
              </a:r>
              <a:endParaRPr lang="fr-FR" sz="1200">
                <a:latin typeface="Arial" panose="020B0604020202020204" pitchFamily="34" charset="0"/>
                <a:cs typeface="Arial" panose="020B0604020202020204" pitchFamily="34" charset="0"/>
              </a:endParaRPr>
            </a:p>
          </p:txBody>
        </p:sp>
        <p:sp>
          <p:nvSpPr>
            <p:cNvPr id="29" name="TextBox 28"/>
            <p:cNvSpPr txBox="1"/>
            <p:nvPr/>
          </p:nvSpPr>
          <p:spPr>
            <a:xfrm>
              <a:off x="7040752" y="5302274"/>
              <a:ext cx="354584" cy="1046440"/>
            </a:xfrm>
            <a:prstGeom prst="rect">
              <a:avLst/>
            </a:prstGeom>
            <a:noFill/>
          </p:spPr>
          <p:txBody>
            <a:bodyPr wrap="none" rtlCol="0" anchor="t" anchorCtr="0">
              <a:spAutoFit/>
            </a:bodyPr>
            <a:lstStyle/>
            <a:p>
              <a:pPr algn="ctr"/>
              <a:r>
                <a:rPr lang="fr-FR" sz="1400" smtClean="0">
                  <a:latin typeface="Arial" panose="020B0604020202020204" pitchFamily="34" charset="0"/>
                  <a:cs typeface="Arial" panose="020B0604020202020204" pitchFamily="34" charset="0"/>
                </a:rPr>
                <a:t>6</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67</a:t>
              </a:r>
            </a:p>
            <a:p>
              <a:pPr algn="ctr"/>
              <a:r>
                <a:rPr lang="fr-FR" sz="1200" smtClean="0">
                  <a:latin typeface="Arial" panose="020B0604020202020204" pitchFamily="34" charset="0"/>
                  <a:cs typeface="Arial" panose="020B0604020202020204" pitchFamily="34" charset="0"/>
                </a:rPr>
                <a:t>77</a:t>
              </a:r>
              <a:endParaRPr lang="fr-FR" sz="1200">
                <a:latin typeface="Arial" panose="020B0604020202020204" pitchFamily="34" charset="0"/>
                <a:cs typeface="Arial" panose="020B0604020202020204" pitchFamily="34" charset="0"/>
              </a:endParaRPr>
            </a:p>
          </p:txBody>
        </p:sp>
        <p:sp>
          <p:nvSpPr>
            <p:cNvPr id="30" name="TextBox 29"/>
            <p:cNvSpPr txBox="1"/>
            <p:nvPr/>
          </p:nvSpPr>
          <p:spPr>
            <a:xfrm>
              <a:off x="2628304" y="5678664"/>
              <a:ext cx="637915" cy="646331"/>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N</a:t>
              </a:r>
            </a:p>
            <a:p>
              <a:pPr algn="ctr"/>
              <a:r>
                <a:rPr lang="fr-FR" sz="1200" dirty="0" smtClean="0">
                  <a:latin typeface="Arial" panose="020B0604020202020204" pitchFamily="34" charset="0"/>
                  <a:cs typeface="Arial" panose="020B0604020202020204" pitchFamily="34" charset="0"/>
                </a:rPr>
                <a:t>3 mois</a:t>
              </a:r>
            </a:p>
            <a:p>
              <a:pPr algn="ctr"/>
              <a:r>
                <a:rPr lang="fr-FR" sz="1200" dirty="0" smtClean="0">
                  <a:latin typeface="Arial" panose="020B0604020202020204" pitchFamily="34" charset="0"/>
                  <a:cs typeface="Arial" panose="020B0604020202020204" pitchFamily="34" charset="0"/>
                </a:rPr>
                <a:t>6 mois</a:t>
              </a:r>
              <a:endParaRPr lang="fr-FR" sz="1200" dirty="0">
                <a:latin typeface="Arial" panose="020B0604020202020204" pitchFamily="34" charset="0"/>
                <a:cs typeface="Arial" panose="020B0604020202020204" pitchFamily="34" charset="0"/>
              </a:endParaRPr>
            </a:p>
          </p:txBody>
        </p:sp>
        <p:sp>
          <p:nvSpPr>
            <p:cNvPr id="31" name="TextBox 30"/>
            <p:cNvSpPr txBox="1"/>
            <p:nvPr/>
          </p:nvSpPr>
          <p:spPr>
            <a:xfrm>
              <a:off x="8468432" y="3350379"/>
              <a:ext cx="2169209" cy="276999"/>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HR 1,24 (IC95% 1,05 – 1,46)</a:t>
              </a:r>
              <a:endParaRPr lang="fr-FR" sz="1200" dirty="0">
                <a:latin typeface="Arial" panose="020B0604020202020204" pitchFamily="34" charset="0"/>
                <a:cs typeface="Arial" panose="020B0604020202020204" pitchFamily="34" charset="0"/>
              </a:endParaRPr>
            </a:p>
          </p:txBody>
        </p:sp>
        <p:sp>
          <p:nvSpPr>
            <p:cNvPr id="32" name="TextBox 31"/>
            <p:cNvSpPr txBox="1"/>
            <p:nvPr/>
          </p:nvSpPr>
          <p:spPr>
            <a:xfrm>
              <a:off x="9125663" y="3488262"/>
              <a:ext cx="1430007" cy="276999"/>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p=0,011 (log-</a:t>
              </a:r>
              <a:r>
                <a:rPr lang="fr-FR" sz="1200" dirty="0" err="1" smtClean="0">
                  <a:latin typeface="Arial" panose="020B0604020202020204" pitchFamily="34" charset="0"/>
                  <a:cs typeface="Arial" panose="020B0604020202020204" pitchFamily="34" charset="0"/>
                </a:rPr>
                <a:t>rank</a:t>
              </a:r>
              <a:r>
                <a:rPr lang="fr-FR" sz="1200" dirty="0" smtClean="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p:txBody>
        </p:sp>
        <p:sp>
          <p:nvSpPr>
            <p:cNvPr id="33" name="Freeform 2"/>
            <p:cNvSpPr>
              <a:spLocks/>
            </p:cNvSpPr>
            <p:nvPr/>
          </p:nvSpPr>
          <p:spPr bwMode="auto">
            <a:xfrm>
              <a:off x="3679810" y="1928854"/>
              <a:ext cx="3564000" cy="1010589"/>
            </a:xfrm>
            <a:custGeom>
              <a:avLst/>
              <a:gdLst>
                <a:gd name="T0" fmla="*/ 265 w 279"/>
                <a:gd name="T1" fmla="*/ 77 h 77"/>
                <a:gd name="T2" fmla="*/ 261 w 279"/>
                <a:gd name="T3" fmla="*/ 75 h 77"/>
                <a:gd name="T4" fmla="*/ 258 w 279"/>
                <a:gd name="T5" fmla="*/ 73 h 77"/>
                <a:gd name="T6" fmla="*/ 244 w 279"/>
                <a:gd name="T7" fmla="*/ 72 h 77"/>
                <a:gd name="T8" fmla="*/ 240 w 279"/>
                <a:gd name="T9" fmla="*/ 71 h 77"/>
                <a:gd name="T10" fmla="*/ 211 w 279"/>
                <a:gd name="T11" fmla="*/ 70 h 77"/>
                <a:gd name="T12" fmla="*/ 195 w 279"/>
                <a:gd name="T13" fmla="*/ 69 h 77"/>
                <a:gd name="T14" fmla="*/ 182 w 279"/>
                <a:gd name="T15" fmla="*/ 67 h 77"/>
                <a:gd name="T16" fmla="*/ 168 w 279"/>
                <a:gd name="T17" fmla="*/ 66 h 77"/>
                <a:gd name="T18" fmla="*/ 163 w 279"/>
                <a:gd name="T19" fmla="*/ 65 h 77"/>
                <a:gd name="T20" fmla="*/ 152 w 279"/>
                <a:gd name="T21" fmla="*/ 63 h 77"/>
                <a:gd name="T22" fmla="*/ 145 w 279"/>
                <a:gd name="T23" fmla="*/ 62 h 77"/>
                <a:gd name="T24" fmla="*/ 139 w 279"/>
                <a:gd name="T25" fmla="*/ 60 h 77"/>
                <a:gd name="T26" fmla="*/ 136 w 279"/>
                <a:gd name="T27" fmla="*/ 59 h 77"/>
                <a:gd name="T28" fmla="*/ 124 w 279"/>
                <a:gd name="T29" fmla="*/ 57 h 77"/>
                <a:gd name="T30" fmla="*/ 120 w 279"/>
                <a:gd name="T31" fmla="*/ 55 h 77"/>
                <a:gd name="T32" fmla="*/ 111 w 279"/>
                <a:gd name="T33" fmla="*/ 54 h 77"/>
                <a:gd name="T34" fmla="*/ 105 w 279"/>
                <a:gd name="T35" fmla="*/ 53 h 77"/>
                <a:gd name="T36" fmla="*/ 101 w 279"/>
                <a:gd name="T37" fmla="*/ 51 h 77"/>
                <a:gd name="T38" fmla="*/ 97 w 279"/>
                <a:gd name="T39" fmla="*/ 49 h 77"/>
                <a:gd name="T40" fmla="*/ 94 w 279"/>
                <a:gd name="T41" fmla="*/ 48 h 77"/>
                <a:gd name="T42" fmla="*/ 91 w 279"/>
                <a:gd name="T43" fmla="*/ 47 h 77"/>
                <a:gd name="T44" fmla="*/ 88 w 279"/>
                <a:gd name="T45" fmla="*/ 45 h 77"/>
                <a:gd name="T46" fmla="*/ 85 w 279"/>
                <a:gd name="T47" fmla="*/ 44 h 77"/>
                <a:gd name="T48" fmla="*/ 82 w 279"/>
                <a:gd name="T49" fmla="*/ 42 h 77"/>
                <a:gd name="T50" fmla="*/ 79 w 279"/>
                <a:gd name="T51" fmla="*/ 41 h 77"/>
                <a:gd name="T52" fmla="*/ 76 w 279"/>
                <a:gd name="T53" fmla="*/ 41 h 77"/>
                <a:gd name="T54" fmla="*/ 74 w 279"/>
                <a:gd name="T55" fmla="*/ 39 h 77"/>
                <a:gd name="T56" fmla="*/ 72 w 279"/>
                <a:gd name="T57" fmla="*/ 38 h 77"/>
                <a:gd name="T58" fmla="*/ 70 w 279"/>
                <a:gd name="T59" fmla="*/ 37 h 77"/>
                <a:gd name="T60" fmla="*/ 66 w 279"/>
                <a:gd name="T61" fmla="*/ 35 h 77"/>
                <a:gd name="T62" fmla="*/ 64 w 279"/>
                <a:gd name="T63" fmla="*/ 33 h 77"/>
                <a:gd name="T64" fmla="*/ 60 w 279"/>
                <a:gd name="T65" fmla="*/ 32 h 77"/>
                <a:gd name="T66" fmla="*/ 56 w 279"/>
                <a:gd name="T67" fmla="*/ 31 h 77"/>
                <a:gd name="T68" fmla="*/ 54 w 279"/>
                <a:gd name="T69" fmla="*/ 28 h 77"/>
                <a:gd name="T70" fmla="*/ 52 w 279"/>
                <a:gd name="T71" fmla="*/ 27 h 77"/>
                <a:gd name="T72" fmla="*/ 49 w 279"/>
                <a:gd name="T73" fmla="*/ 25 h 77"/>
                <a:gd name="T74" fmla="*/ 47 w 279"/>
                <a:gd name="T75" fmla="*/ 23 h 77"/>
                <a:gd name="T76" fmla="*/ 43 w 279"/>
                <a:gd name="T77" fmla="*/ 20 h 77"/>
                <a:gd name="T78" fmla="*/ 41 w 279"/>
                <a:gd name="T79" fmla="*/ 18 h 77"/>
                <a:gd name="T80" fmla="*/ 39 w 279"/>
                <a:gd name="T81" fmla="*/ 17 h 77"/>
                <a:gd name="T82" fmla="*/ 37 w 279"/>
                <a:gd name="T83" fmla="*/ 15 h 77"/>
                <a:gd name="T84" fmla="*/ 33 w 279"/>
                <a:gd name="T85" fmla="*/ 13 h 77"/>
                <a:gd name="T86" fmla="*/ 29 w 279"/>
                <a:gd name="T87" fmla="*/ 11 h 77"/>
                <a:gd name="T88" fmla="*/ 26 w 279"/>
                <a:gd name="T89" fmla="*/ 9 h 77"/>
                <a:gd name="T90" fmla="*/ 24 w 279"/>
                <a:gd name="T91" fmla="*/ 8 h 77"/>
                <a:gd name="T92" fmla="*/ 22 w 279"/>
                <a:gd name="T93" fmla="*/ 6 h 77"/>
                <a:gd name="T94" fmla="*/ 19 w 279"/>
                <a:gd name="T95" fmla="*/ 5 h 77"/>
                <a:gd name="T96" fmla="*/ 12 w 279"/>
                <a:gd name="T97" fmla="*/ 5 h 77"/>
                <a:gd name="T98" fmla="*/ 11 w 279"/>
                <a:gd name="T99" fmla="*/ 3 h 77"/>
                <a:gd name="T100" fmla="*/ 9 w 279"/>
                <a:gd name="T101" fmla="*/ 2 h 77"/>
                <a:gd name="T102" fmla="*/ 4 w 279"/>
                <a:gd name="T103" fmla="*/ 1 h 77"/>
                <a:gd name="T104" fmla="*/ 0 w 279"/>
                <a:gd name="T10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9" h="77">
                  <a:moveTo>
                    <a:pt x="279" y="77"/>
                  </a:moveTo>
                  <a:lnTo>
                    <a:pt x="265" y="77"/>
                  </a:lnTo>
                  <a:lnTo>
                    <a:pt x="265" y="75"/>
                  </a:lnTo>
                  <a:lnTo>
                    <a:pt x="261" y="75"/>
                  </a:lnTo>
                  <a:lnTo>
                    <a:pt x="261" y="73"/>
                  </a:lnTo>
                  <a:lnTo>
                    <a:pt x="258" y="73"/>
                  </a:lnTo>
                  <a:lnTo>
                    <a:pt x="258" y="72"/>
                  </a:lnTo>
                  <a:lnTo>
                    <a:pt x="244" y="72"/>
                  </a:lnTo>
                  <a:lnTo>
                    <a:pt x="244" y="71"/>
                  </a:lnTo>
                  <a:lnTo>
                    <a:pt x="240" y="71"/>
                  </a:lnTo>
                  <a:lnTo>
                    <a:pt x="240" y="70"/>
                  </a:lnTo>
                  <a:lnTo>
                    <a:pt x="211" y="70"/>
                  </a:lnTo>
                  <a:lnTo>
                    <a:pt x="211" y="69"/>
                  </a:lnTo>
                  <a:lnTo>
                    <a:pt x="195" y="69"/>
                  </a:lnTo>
                  <a:lnTo>
                    <a:pt x="195" y="67"/>
                  </a:lnTo>
                  <a:lnTo>
                    <a:pt x="182" y="67"/>
                  </a:lnTo>
                  <a:lnTo>
                    <a:pt x="182" y="66"/>
                  </a:lnTo>
                  <a:lnTo>
                    <a:pt x="168" y="66"/>
                  </a:lnTo>
                  <a:lnTo>
                    <a:pt x="168" y="65"/>
                  </a:lnTo>
                  <a:lnTo>
                    <a:pt x="163" y="65"/>
                  </a:lnTo>
                  <a:lnTo>
                    <a:pt x="163" y="63"/>
                  </a:lnTo>
                  <a:lnTo>
                    <a:pt x="152" y="63"/>
                  </a:lnTo>
                  <a:lnTo>
                    <a:pt x="152" y="62"/>
                  </a:lnTo>
                  <a:lnTo>
                    <a:pt x="145" y="62"/>
                  </a:lnTo>
                  <a:lnTo>
                    <a:pt x="139" y="62"/>
                  </a:lnTo>
                  <a:lnTo>
                    <a:pt x="139" y="60"/>
                  </a:lnTo>
                  <a:lnTo>
                    <a:pt x="136" y="60"/>
                  </a:lnTo>
                  <a:lnTo>
                    <a:pt x="136" y="59"/>
                  </a:lnTo>
                  <a:lnTo>
                    <a:pt x="124" y="59"/>
                  </a:lnTo>
                  <a:lnTo>
                    <a:pt x="124" y="57"/>
                  </a:lnTo>
                  <a:lnTo>
                    <a:pt x="120" y="57"/>
                  </a:lnTo>
                  <a:lnTo>
                    <a:pt x="120" y="55"/>
                  </a:lnTo>
                  <a:lnTo>
                    <a:pt x="111" y="55"/>
                  </a:lnTo>
                  <a:lnTo>
                    <a:pt x="111" y="54"/>
                  </a:lnTo>
                  <a:lnTo>
                    <a:pt x="105" y="54"/>
                  </a:lnTo>
                  <a:lnTo>
                    <a:pt x="105" y="53"/>
                  </a:lnTo>
                  <a:lnTo>
                    <a:pt x="101" y="53"/>
                  </a:lnTo>
                  <a:lnTo>
                    <a:pt x="101" y="51"/>
                  </a:lnTo>
                  <a:lnTo>
                    <a:pt x="97" y="51"/>
                  </a:lnTo>
                  <a:lnTo>
                    <a:pt x="97" y="49"/>
                  </a:lnTo>
                  <a:lnTo>
                    <a:pt x="94" y="49"/>
                  </a:lnTo>
                  <a:lnTo>
                    <a:pt x="94" y="48"/>
                  </a:lnTo>
                  <a:lnTo>
                    <a:pt x="91" y="48"/>
                  </a:lnTo>
                  <a:lnTo>
                    <a:pt x="91" y="47"/>
                  </a:lnTo>
                  <a:lnTo>
                    <a:pt x="88" y="47"/>
                  </a:lnTo>
                  <a:lnTo>
                    <a:pt x="88" y="45"/>
                  </a:lnTo>
                  <a:lnTo>
                    <a:pt x="85" y="45"/>
                  </a:lnTo>
                  <a:lnTo>
                    <a:pt x="85" y="44"/>
                  </a:lnTo>
                  <a:lnTo>
                    <a:pt x="82" y="44"/>
                  </a:lnTo>
                  <a:lnTo>
                    <a:pt x="82" y="42"/>
                  </a:lnTo>
                  <a:lnTo>
                    <a:pt x="79" y="42"/>
                  </a:lnTo>
                  <a:lnTo>
                    <a:pt x="79" y="41"/>
                  </a:lnTo>
                  <a:lnTo>
                    <a:pt x="77" y="41"/>
                  </a:lnTo>
                  <a:lnTo>
                    <a:pt x="76" y="41"/>
                  </a:lnTo>
                  <a:lnTo>
                    <a:pt x="76" y="39"/>
                  </a:lnTo>
                  <a:lnTo>
                    <a:pt x="74" y="39"/>
                  </a:lnTo>
                  <a:lnTo>
                    <a:pt x="74" y="38"/>
                  </a:lnTo>
                  <a:lnTo>
                    <a:pt x="72" y="38"/>
                  </a:lnTo>
                  <a:lnTo>
                    <a:pt x="72" y="37"/>
                  </a:lnTo>
                  <a:lnTo>
                    <a:pt x="70" y="37"/>
                  </a:lnTo>
                  <a:lnTo>
                    <a:pt x="70" y="35"/>
                  </a:lnTo>
                  <a:lnTo>
                    <a:pt x="66" y="35"/>
                  </a:lnTo>
                  <a:lnTo>
                    <a:pt x="66" y="33"/>
                  </a:lnTo>
                  <a:lnTo>
                    <a:pt x="64" y="33"/>
                  </a:lnTo>
                  <a:lnTo>
                    <a:pt x="64" y="32"/>
                  </a:lnTo>
                  <a:lnTo>
                    <a:pt x="60" y="32"/>
                  </a:lnTo>
                  <a:lnTo>
                    <a:pt x="60" y="31"/>
                  </a:lnTo>
                  <a:lnTo>
                    <a:pt x="56" y="31"/>
                  </a:lnTo>
                  <a:lnTo>
                    <a:pt x="56" y="28"/>
                  </a:lnTo>
                  <a:lnTo>
                    <a:pt x="54" y="28"/>
                  </a:lnTo>
                  <a:lnTo>
                    <a:pt x="54" y="27"/>
                  </a:lnTo>
                  <a:lnTo>
                    <a:pt x="52" y="27"/>
                  </a:lnTo>
                  <a:lnTo>
                    <a:pt x="52" y="25"/>
                  </a:lnTo>
                  <a:lnTo>
                    <a:pt x="49" y="25"/>
                  </a:lnTo>
                  <a:lnTo>
                    <a:pt x="49" y="23"/>
                  </a:lnTo>
                  <a:lnTo>
                    <a:pt x="47" y="23"/>
                  </a:lnTo>
                  <a:lnTo>
                    <a:pt x="47" y="20"/>
                  </a:lnTo>
                  <a:lnTo>
                    <a:pt x="43" y="20"/>
                  </a:lnTo>
                  <a:lnTo>
                    <a:pt x="43" y="18"/>
                  </a:lnTo>
                  <a:lnTo>
                    <a:pt x="41" y="18"/>
                  </a:lnTo>
                  <a:lnTo>
                    <a:pt x="41" y="17"/>
                  </a:lnTo>
                  <a:lnTo>
                    <a:pt x="39" y="17"/>
                  </a:lnTo>
                  <a:lnTo>
                    <a:pt x="39" y="15"/>
                  </a:lnTo>
                  <a:lnTo>
                    <a:pt x="37" y="15"/>
                  </a:lnTo>
                  <a:lnTo>
                    <a:pt x="37" y="13"/>
                  </a:lnTo>
                  <a:lnTo>
                    <a:pt x="33" y="13"/>
                  </a:lnTo>
                  <a:lnTo>
                    <a:pt x="33" y="11"/>
                  </a:lnTo>
                  <a:lnTo>
                    <a:pt x="29" y="11"/>
                  </a:lnTo>
                  <a:lnTo>
                    <a:pt x="29" y="9"/>
                  </a:lnTo>
                  <a:lnTo>
                    <a:pt x="26" y="9"/>
                  </a:lnTo>
                  <a:lnTo>
                    <a:pt x="26" y="8"/>
                  </a:lnTo>
                  <a:lnTo>
                    <a:pt x="24" y="8"/>
                  </a:lnTo>
                  <a:lnTo>
                    <a:pt x="24" y="6"/>
                  </a:lnTo>
                  <a:lnTo>
                    <a:pt x="22" y="6"/>
                  </a:lnTo>
                  <a:lnTo>
                    <a:pt x="22" y="5"/>
                  </a:lnTo>
                  <a:lnTo>
                    <a:pt x="19" y="5"/>
                  </a:lnTo>
                  <a:lnTo>
                    <a:pt x="19" y="5"/>
                  </a:lnTo>
                  <a:lnTo>
                    <a:pt x="12" y="5"/>
                  </a:lnTo>
                  <a:lnTo>
                    <a:pt x="12" y="3"/>
                  </a:lnTo>
                  <a:lnTo>
                    <a:pt x="11" y="3"/>
                  </a:lnTo>
                  <a:lnTo>
                    <a:pt x="11" y="2"/>
                  </a:lnTo>
                  <a:lnTo>
                    <a:pt x="9" y="2"/>
                  </a:lnTo>
                  <a:lnTo>
                    <a:pt x="9" y="1"/>
                  </a:lnTo>
                  <a:lnTo>
                    <a:pt x="4" y="1"/>
                  </a:lnTo>
                  <a:lnTo>
                    <a:pt x="4" y="0"/>
                  </a:lnTo>
                  <a:lnTo>
                    <a:pt x="0" y="0"/>
                  </a:lnTo>
                </a:path>
              </a:pathLst>
            </a:custGeom>
            <a:solidFill>
              <a:srgbClr val="FFFFFF"/>
            </a:solidFill>
            <a:ln w="25400">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fr-FR"/>
            </a:p>
          </p:txBody>
        </p:sp>
        <p:sp>
          <p:nvSpPr>
            <p:cNvPr id="34" name="Freeform 3"/>
            <p:cNvSpPr>
              <a:spLocks/>
            </p:cNvSpPr>
            <p:nvPr/>
          </p:nvSpPr>
          <p:spPr bwMode="auto">
            <a:xfrm>
              <a:off x="3679810" y="1928854"/>
              <a:ext cx="3564000" cy="1206532"/>
            </a:xfrm>
            <a:custGeom>
              <a:avLst/>
              <a:gdLst>
                <a:gd name="T0" fmla="*/ 271 w 279"/>
                <a:gd name="T1" fmla="*/ 92 h 92"/>
                <a:gd name="T2" fmla="*/ 258 w 279"/>
                <a:gd name="T3" fmla="*/ 90 h 92"/>
                <a:gd name="T4" fmla="*/ 254 w 279"/>
                <a:gd name="T5" fmla="*/ 88 h 92"/>
                <a:gd name="T6" fmla="*/ 231 w 279"/>
                <a:gd name="T7" fmla="*/ 87 h 92"/>
                <a:gd name="T8" fmla="*/ 229 w 279"/>
                <a:gd name="T9" fmla="*/ 85 h 92"/>
                <a:gd name="T10" fmla="*/ 224 w 279"/>
                <a:gd name="T11" fmla="*/ 84 h 92"/>
                <a:gd name="T12" fmla="*/ 215 w 279"/>
                <a:gd name="T13" fmla="*/ 83 h 92"/>
                <a:gd name="T14" fmla="*/ 207 w 279"/>
                <a:gd name="T15" fmla="*/ 82 h 92"/>
                <a:gd name="T16" fmla="*/ 200 w 279"/>
                <a:gd name="T17" fmla="*/ 81 h 92"/>
                <a:gd name="T18" fmla="*/ 194 w 279"/>
                <a:gd name="T19" fmla="*/ 79 h 92"/>
                <a:gd name="T20" fmla="*/ 184 w 279"/>
                <a:gd name="T21" fmla="*/ 78 h 92"/>
                <a:gd name="T22" fmla="*/ 181 w 279"/>
                <a:gd name="T23" fmla="*/ 76 h 92"/>
                <a:gd name="T24" fmla="*/ 169 w 279"/>
                <a:gd name="T25" fmla="*/ 76 h 92"/>
                <a:gd name="T26" fmla="*/ 160 w 279"/>
                <a:gd name="T27" fmla="*/ 74 h 92"/>
                <a:gd name="T28" fmla="*/ 156 w 279"/>
                <a:gd name="T29" fmla="*/ 73 h 92"/>
                <a:gd name="T30" fmla="*/ 145 w 279"/>
                <a:gd name="T31" fmla="*/ 72 h 92"/>
                <a:gd name="T32" fmla="*/ 136 w 279"/>
                <a:gd name="T33" fmla="*/ 71 h 92"/>
                <a:gd name="T34" fmla="*/ 132 w 279"/>
                <a:gd name="T35" fmla="*/ 69 h 92"/>
                <a:gd name="T36" fmla="*/ 129 w 279"/>
                <a:gd name="T37" fmla="*/ 68 h 92"/>
                <a:gd name="T38" fmla="*/ 122 w 279"/>
                <a:gd name="T39" fmla="*/ 66 h 92"/>
                <a:gd name="T40" fmla="*/ 117 w 279"/>
                <a:gd name="T41" fmla="*/ 65 h 92"/>
                <a:gd name="T42" fmla="*/ 111 w 279"/>
                <a:gd name="T43" fmla="*/ 64 h 92"/>
                <a:gd name="T44" fmla="*/ 108 w 279"/>
                <a:gd name="T45" fmla="*/ 62 h 92"/>
                <a:gd name="T46" fmla="*/ 105 w 279"/>
                <a:gd name="T47" fmla="*/ 61 h 92"/>
                <a:gd name="T48" fmla="*/ 99 w 279"/>
                <a:gd name="T49" fmla="*/ 60 h 92"/>
                <a:gd name="T50" fmla="*/ 94 w 279"/>
                <a:gd name="T51" fmla="*/ 58 h 92"/>
                <a:gd name="T52" fmla="*/ 92 w 279"/>
                <a:gd name="T53" fmla="*/ 56 h 92"/>
                <a:gd name="T54" fmla="*/ 90 w 279"/>
                <a:gd name="T55" fmla="*/ 54 h 92"/>
                <a:gd name="T56" fmla="*/ 87 w 279"/>
                <a:gd name="T57" fmla="*/ 53 h 92"/>
                <a:gd name="T58" fmla="*/ 82 w 279"/>
                <a:gd name="T59" fmla="*/ 53 h 92"/>
                <a:gd name="T60" fmla="*/ 79 w 279"/>
                <a:gd name="T61" fmla="*/ 52 h 92"/>
                <a:gd name="T62" fmla="*/ 76 w 279"/>
                <a:gd name="T63" fmla="*/ 50 h 92"/>
                <a:gd name="T64" fmla="*/ 75 w 279"/>
                <a:gd name="T65" fmla="*/ 48 h 92"/>
                <a:gd name="T66" fmla="*/ 72 w 279"/>
                <a:gd name="T67" fmla="*/ 47 h 92"/>
                <a:gd name="T68" fmla="*/ 70 w 279"/>
                <a:gd name="T69" fmla="*/ 46 h 92"/>
                <a:gd name="T70" fmla="*/ 68 w 279"/>
                <a:gd name="T71" fmla="*/ 44 h 92"/>
                <a:gd name="T72" fmla="*/ 64 w 279"/>
                <a:gd name="T73" fmla="*/ 43 h 92"/>
                <a:gd name="T74" fmla="*/ 62 w 279"/>
                <a:gd name="T75" fmla="*/ 41 h 92"/>
                <a:gd name="T76" fmla="*/ 58 w 279"/>
                <a:gd name="T77" fmla="*/ 38 h 92"/>
                <a:gd name="T78" fmla="*/ 55 w 279"/>
                <a:gd name="T79" fmla="*/ 36 h 92"/>
                <a:gd name="T80" fmla="*/ 53 w 279"/>
                <a:gd name="T81" fmla="*/ 35 h 92"/>
                <a:gd name="T82" fmla="*/ 52 w 279"/>
                <a:gd name="T83" fmla="*/ 33 h 92"/>
                <a:gd name="T84" fmla="*/ 49 w 279"/>
                <a:gd name="T85" fmla="*/ 32 h 92"/>
                <a:gd name="T86" fmla="*/ 47 w 279"/>
                <a:gd name="T87" fmla="*/ 30 h 92"/>
                <a:gd name="T88" fmla="*/ 42 w 279"/>
                <a:gd name="T89" fmla="*/ 28 h 92"/>
                <a:gd name="T90" fmla="*/ 41 w 279"/>
                <a:gd name="T91" fmla="*/ 26 h 92"/>
                <a:gd name="T92" fmla="*/ 39 w 279"/>
                <a:gd name="T93" fmla="*/ 25 h 92"/>
                <a:gd name="T94" fmla="*/ 37 w 279"/>
                <a:gd name="T95" fmla="*/ 23 h 92"/>
                <a:gd name="T96" fmla="*/ 35 w 279"/>
                <a:gd name="T97" fmla="*/ 21 h 92"/>
                <a:gd name="T98" fmla="*/ 34 w 279"/>
                <a:gd name="T99" fmla="*/ 19 h 92"/>
                <a:gd name="T100" fmla="*/ 32 w 279"/>
                <a:gd name="T101" fmla="*/ 18 h 92"/>
                <a:gd name="T102" fmla="*/ 31 w 279"/>
                <a:gd name="T103" fmla="*/ 16 h 92"/>
                <a:gd name="T104" fmla="*/ 29 w 279"/>
                <a:gd name="T105" fmla="*/ 14 h 92"/>
                <a:gd name="T106" fmla="*/ 27 w 279"/>
                <a:gd name="T107" fmla="*/ 12 h 92"/>
                <a:gd name="T108" fmla="*/ 25 w 279"/>
                <a:gd name="T109" fmla="*/ 10 h 92"/>
                <a:gd name="T110" fmla="*/ 22 w 279"/>
                <a:gd name="T111" fmla="*/ 8 h 92"/>
                <a:gd name="T112" fmla="*/ 19 w 279"/>
                <a:gd name="T113" fmla="*/ 7 h 92"/>
                <a:gd name="T114" fmla="*/ 16 w 279"/>
                <a:gd name="T115" fmla="*/ 6 h 92"/>
                <a:gd name="T116" fmla="*/ 14 w 279"/>
                <a:gd name="T117" fmla="*/ 3 h 92"/>
                <a:gd name="T118" fmla="*/ 12 w 279"/>
                <a:gd name="T119" fmla="*/ 2 h 92"/>
                <a:gd name="T120" fmla="*/ 9 w 279"/>
                <a:gd name="T121" fmla="*/ 1 h 92"/>
                <a:gd name="T122" fmla="*/ 6 w 279"/>
                <a:gd name="T1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9" h="92">
                  <a:moveTo>
                    <a:pt x="279" y="92"/>
                  </a:moveTo>
                  <a:lnTo>
                    <a:pt x="271" y="92"/>
                  </a:lnTo>
                  <a:lnTo>
                    <a:pt x="271" y="90"/>
                  </a:lnTo>
                  <a:lnTo>
                    <a:pt x="258" y="90"/>
                  </a:lnTo>
                  <a:lnTo>
                    <a:pt x="258" y="88"/>
                  </a:lnTo>
                  <a:lnTo>
                    <a:pt x="254" y="88"/>
                  </a:lnTo>
                  <a:lnTo>
                    <a:pt x="254" y="87"/>
                  </a:lnTo>
                  <a:lnTo>
                    <a:pt x="231" y="87"/>
                  </a:lnTo>
                  <a:lnTo>
                    <a:pt x="231" y="85"/>
                  </a:lnTo>
                  <a:lnTo>
                    <a:pt x="229" y="85"/>
                  </a:lnTo>
                  <a:lnTo>
                    <a:pt x="229" y="84"/>
                  </a:lnTo>
                  <a:lnTo>
                    <a:pt x="224" y="84"/>
                  </a:lnTo>
                  <a:lnTo>
                    <a:pt x="224" y="83"/>
                  </a:lnTo>
                  <a:lnTo>
                    <a:pt x="215" y="83"/>
                  </a:lnTo>
                  <a:lnTo>
                    <a:pt x="215" y="82"/>
                  </a:lnTo>
                  <a:lnTo>
                    <a:pt x="207" y="82"/>
                  </a:lnTo>
                  <a:lnTo>
                    <a:pt x="207" y="81"/>
                  </a:lnTo>
                  <a:lnTo>
                    <a:pt x="200" y="81"/>
                  </a:lnTo>
                  <a:lnTo>
                    <a:pt x="200" y="79"/>
                  </a:lnTo>
                  <a:lnTo>
                    <a:pt x="194" y="79"/>
                  </a:lnTo>
                  <a:lnTo>
                    <a:pt x="194" y="78"/>
                  </a:lnTo>
                  <a:lnTo>
                    <a:pt x="184" y="78"/>
                  </a:lnTo>
                  <a:lnTo>
                    <a:pt x="184" y="76"/>
                  </a:lnTo>
                  <a:lnTo>
                    <a:pt x="181" y="76"/>
                  </a:lnTo>
                  <a:lnTo>
                    <a:pt x="181" y="76"/>
                  </a:lnTo>
                  <a:lnTo>
                    <a:pt x="169" y="76"/>
                  </a:lnTo>
                  <a:lnTo>
                    <a:pt x="169" y="74"/>
                  </a:lnTo>
                  <a:lnTo>
                    <a:pt x="160" y="74"/>
                  </a:lnTo>
                  <a:lnTo>
                    <a:pt x="160" y="73"/>
                  </a:lnTo>
                  <a:lnTo>
                    <a:pt x="156" y="73"/>
                  </a:lnTo>
                  <a:lnTo>
                    <a:pt x="156" y="72"/>
                  </a:lnTo>
                  <a:lnTo>
                    <a:pt x="145" y="72"/>
                  </a:lnTo>
                  <a:lnTo>
                    <a:pt x="145" y="71"/>
                  </a:lnTo>
                  <a:lnTo>
                    <a:pt x="136" y="71"/>
                  </a:lnTo>
                  <a:lnTo>
                    <a:pt x="136" y="69"/>
                  </a:lnTo>
                  <a:lnTo>
                    <a:pt x="132" y="69"/>
                  </a:lnTo>
                  <a:lnTo>
                    <a:pt x="132" y="68"/>
                  </a:lnTo>
                  <a:lnTo>
                    <a:pt x="129" y="68"/>
                  </a:lnTo>
                  <a:lnTo>
                    <a:pt x="129" y="66"/>
                  </a:lnTo>
                  <a:lnTo>
                    <a:pt x="122" y="66"/>
                  </a:lnTo>
                  <a:lnTo>
                    <a:pt x="122" y="65"/>
                  </a:lnTo>
                  <a:lnTo>
                    <a:pt x="117" y="65"/>
                  </a:lnTo>
                  <a:lnTo>
                    <a:pt x="117" y="64"/>
                  </a:lnTo>
                  <a:lnTo>
                    <a:pt x="111" y="64"/>
                  </a:lnTo>
                  <a:lnTo>
                    <a:pt x="111" y="62"/>
                  </a:lnTo>
                  <a:lnTo>
                    <a:pt x="108" y="62"/>
                  </a:lnTo>
                  <a:lnTo>
                    <a:pt x="108" y="61"/>
                  </a:lnTo>
                  <a:lnTo>
                    <a:pt x="105" y="61"/>
                  </a:lnTo>
                  <a:lnTo>
                    <a:pt x="105" y="60"/>
                  </a:lnTo>
                  <a:lnTo>
                    <a:pt x="99" y="60"/>
                  </a:lnTo>
                  <a:lnTo>
                    <a:pt x="99" y="58"/>
                  </a:lnTo>
                  <a:lnTo>
                    <a:pt x="94" y="58"/>
                  </a:lnTo>
                  <a:lnTo>
                    <a:pt x="92" y="58"/>
                  </a:lnTo>
                  <a:lnTo>
                    <a:pt x="92" y="56"/>
                  </a:lnTo>
                  <a:lnTo>
                    <a:pt x="90" y="56"/>
                  </a:lnTo>
                  <a:lnTo>
                    <a:pt x="90" y="54"/>
                  </a:lnTo>
                  <a:lnTo>
                    <a:pt x="87" y="54"/>
                  </a:lnTo>
                  <a:lnTo>
                    <a:pt x="87" y="53"/>
                  </a:lnTo>
                  <a:lnTo>
                    <a:pt x="83" y="53"/>
                  </a:lnTo>
                  <a:lnTo>
                    <a:pt x="82" y="53"/>
                  </a:lnTo>
                  <a:lnTo>
                    <a:pt x="82" y="52"/>
                  </a:lnTo>
                  <a:lnTo>
                    <a:pt x="79" y="52"/>
                  </a:lnTo>
                  <a:lnTo>
                    <a:pt x="79" y="50"/>
                  </a:lnTo>
                  <a:lnTo>
                    <a:pt x="76" y="50"/>
                  </a:lnTo>
                  <a:lnTo>
                    <a:pt x="75" y="50"/>
                  </a:lnTo>
                  <a:lnTo>
                    <a:pt x="75" y="48"/>
                  </a:lnTo>
                  <a:lnTo>
                    <a:pt x="72" y="48"/>
                  </a:lnTo>
                  <a:lnTo>
                    <a:pt x="72" y="47"/>
                  </a:lnTo>
                  <a:lnTo>
                    <a:pt x="70" y="47"/>
                  </a:lnTo>
                  <a:lnTo>
                    <a:pt x="70" y="46"/>
                  </a:lnTo>
                  <a:lnTo>
                    <a:pt x="68" y="46"/>
                  </a:lnTo>
                  <a:lnTo>
                    <a:pt x="68" y="44"/>
                  </a:lnTo>
                  <a:lnTo>
                    <a:pt x="64" y="44"/>
                  </a:lnTo>
                  <a:lnTo>
                    <a:pt x="64" y="43"/>
                  </a:lnTo>
                  <a:lnTo>
                    <a:pt x="62" y="43"/>
                  </a:lnTo>
                  <a:lnTo>
                    <a:pt x="62" y="41"/>
                  </a:lnTo>
                  <a:lnTo>
                    <a:pt x="58" y="41"/>
                  </a:lnTo>
                  <a:lnTo>
                    <a:pt x="58" y="38"/>
                  </a:lnTo>
                  <a:lnTo>
                    <a:pt x="55" y="38"/>
                  </a:lnTo>
                  <a:lnTo>
                    <a:pt x="55" y="36"/>
                  </a:lnTo>
                  <a:lnTo>
                    <a:pt x="53" y="36"/>
                  </a:lnTo>
                  <a:lnTo>
                    <a:pt x="53" y="35"/>
                  </a:lnTo>
                  <a:lnTo>
                    <a:pt x="52" y="35"/>
                  </a:lnTo>
                  <a:lnTo>
                    <a:pt x="52" y="33"/>
                  </a:lnTo>
                  <a:lnTo>
                    <a:pt x="49" y="33"/>
                  </a:lnTo>
                  <a:lnTo>
                    <a:pt x="49" y="32"/>
                  </a:lnTo>
                  <a:lnTo>
                    <a:pt x="47" y="32"/>
                  </a:lnTo>
                  <a:lnTo>
                    <a:pt x="47" y="30"/>
                  </a:lnTo>
                  <a:lnTo>
                    <a:pt x="42" y="30"/>
                  </a:lnTo>
                  <a:lnTo>
                    <a:pt x="42" y="28"/>
                  </a:lnTo>
                  <a:lnTo>
                    <a:pt x="41" y="28"/>
                  </a:lnTo>
                  <a:lnTo>
                    <a:pt x="41" y="26"/>
                  </a:lnTo>
                  <a:lnTo>
                    <a:pt x="39" y="26"/>
                  </a:lnTo>
                  <a:lnTo>
                    <a:pt x="39" y="25"/>
                  </a:lnTo>
                  <a:lnTo>
                    <a:pt x="37" y="25"/>
                  </a:lnTo>
                  <a:lnTo>
                    <a:pt x="37" y="23"/>
                  </a:lnTo>
                  <a:lnTo>
                    <a:pt x="35" y="23"/>
                  </a:lnTo>
                  <a:lnTo>
                    <a:pt x="35" y="21"/>
                  </a:lnTo>
                  <a:lnTo>
                    <a:pt x="34" y="21"/>
                  </a:lnTo>
                  <a:lnTo>
                    <a:pt x="34" y="19"/>
                  </a:lnTo>
                  <a:lnTo>
                    <a:pt x="32" y="19"/>
                  </a:lnTo>
                  <a:lnTo>
                    <a:pt x="32" y="18"/>
                  </a:lnTo>
                  <a:lnTo>
                    <a:pt x="31" y="18"/>
                  </a:lnTo>
                  <a:lnTo>
                    <a:pt x="31" y="16"/>
                  </a:lnTo>
                  <a:lnTo>
                    <a:pt x="29" y="16"/>
                  </a:lnTo>
                  <a:lnTo>
                    <a:pt x="29" y="14"/>
                  </a:lnTo>
                  <a:lnTo>
                    <a:pt x="27" y="14"/>
                  </a:lnTo>
                  <a:lnTo>
                    <a:pt x="27" y="12"/>
                  </a:lnTo>
                  <a:lnTo>
                    <a:pt x="25" y="12"/>
                  </a:lnTo>
                  <a:lnTo>
                    <a:pt x="25" y="10"/>
                  </a:lnTo>
                  <a:lnTo>
                    <a:pt x="22" y="10"/>
                  </a:lnTo>
                  <a:lnTo>
                    <a:pt x="22" y="8"/>
                  </a:lnTo>
                  <a:lnTo>
                    <a:pt x="19" y="8"/>
                  </a:lnTo>
                  <a:lnTo>
                    <a:pt x="19" y="7"/>
                  </a:lnTo>
                  <a:lnTo>
                    <a:pt x="16" y="7"/>
                  </a:lnTo>
                  <a:lnTo>
                    <a:pt x="16" y="6"/>
                  </a:lnTo>
                  <a:lnTo>
                    <a:pt x="14" y="6"/>
                  </a:lnTo>
                  <a:lnTo>
                    <a:pt x="14" y="3"/>
                  </a:lnTo>
                  <a:lnTo>
                    <a:pt x="12" y="3"/>
                  </a:lnTo>
                  <a:lnTo>
                    <a:pt x="12" y="2"/>
                  </a:lnTo>
                  <a:lnTo>
                    <a:pt x="9" y="2"/>
                  </a:lnTo>
                  <a:lnTo>
                    <a:pt x="9" y="1"/>
                  </a:lnTo>
                  <a:lnTo>
                    <a:pt x="6" y="1"/>
                  </a:lnTo>
                  <a:lnTo>
                    <a:pt x="6"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TextBox 34"/>
            <p:cNvSpPr txBox="1"/>
            <p:nvPr/>
          </p:nvSpPr>
          <p:spPr>
            <a:xfrm>
              <a:off x="3442306" y="5302274"/>
              <a:ext cx="524503" cy="1046440"/>
            </a:xfrm>
            <a:prstGeom prst="rect">
              <a:avLst/>
            </a:prstGeom>
            <a:noFill/>
          </p:spPr>
          <p:txBody>
            <a:bodyPr wrap="none" rtlCol="0" anchor="t" anchorCtr="0">
              <a:spAutoFit/>
            </a:bodyPr>
            <a:lstStyle/>
            <a:p>
              <a:pPr algn="ctr"/>
              <a:r>
                <a:rPr lang="fr-FR" sz="1400" dirty="0" smtClean="0">
                  <a:latin typeface="Arial" panose="020B0604020202020204" pitchFamily="34" charset="0"/>
                  <a:cs typeface="Arial" panose="020B0604020202020204" pitchFamily="34" charset="0"/>
                </a:rPr>
                <a:t>0</a:t>
              </a:r>
            </a:p>
            <a:p>
              <a:pPr algn="ctr"/>
              <a:endParaRPr lang="fr-FR" sz="1200" dirty="0" smtClean="0">
                <a:latin typeface="Arial" panose="020B0604020202020204" pitchFamily="34" charset="0"/>
                <a:cs typeface="Arial" panose="020B0604020202020204" pitchFamily="34" charset="0"/>
              </a:endParaRP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1002</a:t>
              </a:r>
            </a:p>
            <a:p>
              <a:pPr algn="ctr"/>
              <a:r>
                <a:rPr lang="fr-FR" sz="1200" dirty="0" smtClean="0">
                  <a:latin typeface="Arial" panose="020B0604020202020204" pitchFamily="34" charset="0"/>
                  <a:cs typeface="Arial" panose="020B0604020202020204" pitchFamily="34" charset="0"/>
                </a:rPr>
                <a:t>1008</a:t>
              </a:r>
              <a:endParaRPr lang="fr-FR" sz="1200" dirty="0">
                <a:latin typeface="Arial" panose="020B0604020202020204" pitchFamily="34" charset="0"/>
                <a:cs typeface="Arial" panose="020B0604020202020204" pitchFamily="34" charset="0"/>
              </a:endParaRPr>
            </a:p>
          </p:txBody>
        </p:sp>
      </p:grpSp>
      <p:grpSp>
        <p:nvGrpSpPr>
          <p:cNvPr id="43" name="Group 42"/>
          <p:cNvGrpSpPr/>
          <p:nvPr/>
        </p:nvGrpSpPr>
        <p:grpSpPr>
          <a:xfrm>
            <a:off x="2229704" y="3440875"/>
            <a:ext cx="1189114" cy="587989"/>
            <a:chOff x="1618608" y="6152119"/>
            <a:chExt cx="1189114" cy="587989"/>
          </a:xfrm>
        </p:grpSpPr>
        <p:cxnSp>
          <p:nvCxnSpPr>
            <p:cNvPr id="44" name="Straight Connector 43"/>
            <p:cNvCxnSpPr/>
            <p:nvPr/>
          </p:nvCxnSpPr>
          <p:spPr>
            <a:xfrm>
              <a:off x="1625600" y="6290618"/>
              <a:ext cx="431041"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5" name="Straight Connector 44"/>
            <p:cNvCxnSpPr/>
            <p:nvPr/>
          </p:nvCxnSpPr>
          <p:spPr>
            <a:xfrm>
              <a:off x="1618608" y="6570830"/>
              <a:ext cx="431041"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6" name="Rectangle 45"/>
            <p:cNvSpPr/>
            <p:nvPr/>
          </p:nvSpPr>
          <p:spPr>
            <a:xfrm>
              <a:off x="2091878" y="6152119"/>
              <a:ext cx="713457" cy="307777"/>
            </a:xfrm>
            <a:prstGeom prst="rect">
              <a:avLst/>
            </a:prstGeom>
          </p:spPr>
          <p:txBody>
            <a:bodyPr wrap="none">
              <a:spAutoFit/>
            </a:bodyPr>
            <a:lstStyle/>
            <a:p>
              <a:r>
                <a:rPr lang="fr-FR" sz="1400" smtClean="0">
                  <a:latin typeface="Arial" panose="020B0604020202020204" pitchFamily="34" charset="0"/>
                  <a:cs typeface="Arial" panose="020B0604020202020204" pitchFamily="34" charset="0"/>
                </a:rPr>
                <a:t>3 mois</a:t>
              </a:r>
              <a:endParaRPr lang="fr-FR" sz="1400">
                <a:latin typeface="Arial" panose="020B0604020202020204" pitchFamily="34" charset="0"/>
                <a:cs typeface="Arial" panose="020B0604020202020204" pitchFamily="34" charset="0"/>
              </a:endParaRPr>
            </a:p>
          </p:txBody>
        </p:sp>
        <p:sp>
          <p:nvSpPr>
            <p:cNvPr id="47" name="Rectangle 46"/>
            <p:cNvSpPr/>
            <p:nvPr/>
          </p:nvSpPr>
          <p:spPr>
            <a:xfrm>
              <a:off x="2094265" y="6432331"/>
              <a:ext cx="713457" cy="307777"/>
            </a:xfrm>
            <a:prstGeom prst="rect">
              <a:avLst/>
            </a:prstGeom>
          </p:spPr>
          <p:txBody>
            <a:bodyPr wrap="none">
              <a:spAutoFit/>
            </a:bodyPr>
            <a:lstStyle/>
            <a:p>
              <a:r>
                <a:rPr lang="fr-FR" sz="1400" smtClean="0">
                  <a:latin typeface="Arial" panose="020B0604020202020204" pitchFamily="34" charset="0"/>
                  <a:cs typeface="Arial" panose="020B0604020202020204" pitchFamily="34" charset="0"/>
                </a:rPr>
                <a:t>6 mois</a:t>
              </a:r>
              <a:endParaRPr lang="fr-FR" sz="1400">
                <a:latin typeface="Arial" panose="020B0604020202020204" pitchFamily="34" charset="0"/>
                <a:cs typeface="Arial" panose="020B0604020202020204" pitchFamily="34" charset="0"/>
              </a:endParaRPr>
            </a:p>
          </p:txBody>
        </p:sp>
      </p:grpSp>
      <p:sp>
        <p:nvSpPr>
          <p:cNvPr id="49"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smtClean="0"/>
              <a:t>Résultats</a:t>
            </a:r>
            <a:endParaRPr lang="fr-FR" b="1" kern="0"/>
          </a:p>
        </p:txBody>
      </p:sp>
    </p:spTree>
    <p:extLst>
      <p:ext uri="{BB962C8B-B14F-4D97-AF65-F5344CB8AC3E}">
        <p14:creationId xmlns:p14="http://schemas.microsoft.com/office/powerpoint/2010/main" val="36777716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3500: Chimiothérapie à base d’oxaliplatine chez les patients avec cancer du colon stade III: résultats de survie sans maladie de l’étude française IDEA comparant 3 et 6 mois en adjuvant – André T, et al </a:t>
            </a:r>
            <a:endParaRPr lang="fr-FR"/>
          </a:p>
        </p:txBody>
      </p:sp>
      <p:sp>
        <p:nvSpPr>
          <p:cNvPr id="4" name="Text Placeholder 3"/>
          <p:cNvSpPr>
            <a:spLocks noGrp="1"/>
          </p:cNvSpPr>
          <p:nvPr>
            <p:ph type="body" sz="quarter" idx="11"/>
          </p:nvPr>
        </p:nvSpPr>
        <p:spPr/>
        <p:txBody>
          <a:bodyPr/>
          <a:lstStyle/>
          <a:p>
            <a:r>
              <a:rPr lang="fr-FR" dirty="0" smtClean="0"/>
              <a:t>André T, et al. J Clin </a:t>
            </a:r>
            <a:r>
              <a:rPr lang="fr-FR" dirty="0" err="1" smtClean="0"/>
              <a:t>Oncol</a:t>
            </a:r>
            <a:r>
              <a:rPr lang="fr-FR" dirty="0" smtClean="0"/>
              <a:t> 2017;35(</a:t>
            </a:r>
            <a:r>
              <a:rPr lang="fr-FR" dirty="0" err="1" smtClean="0"/>
              <a:t>Suppl</a:t>
            </a:r>
            <a:r>
              <a:rPr lang="fr-FR" dirty="0" smtClean="0"/>
              <a:t>):</a:t>
            </a:r>
            <a:r>
              <a:rPr lang="fr-FR" dirty="0" err="1" smtClean="0"/>
              <a:t>Abstr</a:t>
            </a:r>
            <a:r>
              <a:rPr lang="fr-FR" dirty="0" smtClean="0"/>
              <a:t> 3500</a:t>
            </a:r>
            <a:endParaRPr lang="fr-FR" dirty="0"/>
          </a:p>
        </p:txBody>
      </p:sp>
      <p:graphicFrame>
        <p:nvGraphicFramePr>
          <p:cNvPr id="5" name="Content Placeholder 4"/>
          <p:cNvGraphicFramePr>
            <a:graphicFrameLocks/>
          </p:cNvGraphicFramePr>
          <p:nvPr>
            <p:extLst>
              <p:ext uri="{D42A27DB-BD31-4B8C-83A1-F6EECF244321}">
                <p14:modId xmlns:p14="http://schemas.microsoft.com/office/powerpoint/2010/main" val="2105871702"/>
              </p:ext>
            </p:extLst>
          </p:nvPr>
        </p:nvGraphicFramePr>
        <p:xfrm>
          <a:off x="1040979" y="3991180"/>
          <a:ext cx="3000077" cy="883920"/>
        </p:xfrm>
        <a:graphic>
          <a:graphicData uri="http://schemas.openxmlformats.org/drawingml/2006/table">
            <a:tbl>
              <a:tblPr firstRow="1" bandRow="1">
                <a:tableStyleId>{5C22544A-7EE6-4342-B048-85BDC9FD1C3A}</a:tableStyleId>
              </a:tblPr>
              <a:tblGrid>
                <a:gridCol w="755039"/>
                <a:gridCol w="430987"/>
                <a:gridCol w="811163"/>
                <a:gridCol w="1002888"/>
              </a:tblGrid>
              <a:tr h="0">
                <a:tc>
                  <a:txBody>
                    <a:bodyPr/>
                    <a:lstStyle/>
                    <a:p>
                      <a:pPr algn="ctr"/>
                      <a:endParaRPr lang="fr-FR" sz="1000" noProof="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n</a:t>
                      </a:r>
                      <a:endParaRPr lang="fr-FR" sz="1000" noProof="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err="1" smtClean="0">
                          <a:solidFill>
                            <a:schemeClr val="tx1"/>
                          </a:solidFill>
                          <a:latin typeface="Arial" panose="020B0604020202020204" pitchFamily="34" charset="0"/>
                          <a:cs typeface="Arial" panose="020B0604020202020204" pitchFamily="34" charset="0"/>
                        </a:rPr>
                        <a:t>Evts</a:t>
                      </a:r>
                      <a:r>
                        <a:rPr lang="fr-FR" sz="1000" noProof="0" dirty="0" smtClean="0">
                          <a:solidFill>
                            <a:schemeClr val="tx1"/>
                          </a:solidFill>
                          <a:latin typeface="Arial" panose="020B0604020202020204" pitchFamily="34" charset="0"/>
                          <a:cs typeface="Arial" panose="020B0604020202020204" pitchFamily="34" charset="0"/>
                        </a:rPr>
                        <a:t>, n</a:t>
                      </a:r>
                      <a:endParaRPr lang="fr-FR" sz="1000" noProof="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smtClean="0">
                          <a:solidFill>
                            <a:schemeClr val="tx1"/>
                          </a:solidFill>
                          <a:latin typeface="Arial" panose="020B0604020202020204" pitchFamily="34" charset="0"/>
                          <a:cs typeface="Arial" panose="020B0604020202020204" pitchFamily="34" charset="0"/>
                        </a:rPr>
                        <a:t>Taux à 3 ans, </a:t>
                      </a:r>
                      <a:br>
                        <a:rPr lang="fr-FR" sz="1000" noProof="0" dirty="0" smtClean="0">
                          <a:solidFill>
                            <a:schemeClr val="tx1"/>
                          </a:solidFill>
                          <a:latin typeface="Arial" panose="020B0604020202020204" pitchFamily="34" charset="0"/>
                          <a:cs typeface="Arial" panose="020B0604020202020204" pitchFamily="34" charset="0"/>
                        </a:rPr>
                      </a:br>
                      <a:r>
                        <a:rPr lang="fr-FR" sz="1000" noProof="0" dirty="0" smtClean="0">
                          <a:solidFill>
                            <a:schemeClr val="tx1"/>
                          </a:solidFill>
                          <a:latin typeface="Arial" panose="020B0604020202020204" pitchFamily="34" charset="0"/>
                          <a:cs typeface="Arial" panose="020B0604020202020204" pitchFamily="34" charset="0"/>
                        </a:rPr>
                        <a:t>% (IC95%)</a:t>
                      </a:r>
                      <a:endParaRPr lang="fr-FR" sz="1000" noProof="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fr-FR" sz="1000" noProof="0" dirty="0" smtClean="0">
                          <a:solidFill>
                            <a:schemeClr val="tx1"/>
                          </a:solidFill>
                          <a:latin typeface="Arial" panose="020B0604020202020204" pitchFamily="34" charset="0"/>
                          <a:cs typeface="Arial" panose="020B0604020202020204" pitchFamily="34" charset="0"/>
                        </a:rPr>
                        <a:t>3 mois</a:t>
                      </a:r>
                      <a:endParaRPr lang="fr-FR" sz="1000" noProof="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339</a:t>
                      </a:r>
                      <a:endParaRPr lang="fr-FR" sz="1000" noProof="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158</a:t>
                      </a:r>
                      <a:endParaRPr lang="fr-FR" sz="1000" noProof="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000" noProof="0" dirty="0" smtClean="0">
                          <a:solidFill>
                            <a:schemeClr val="tx1"/>
                          </a:solidFill>
                          <a:latin typeface="Arial" panose="020B0604020202020204" pitchFamily="34" charset="0"/>
                          <a:cs typeface="Arial" panose="020B0604020202020204" pitchFamily="34" charset="0"/>
                        </a:rPr>
                        <a:t>58 (52 –</a:t>
                      </a:r>
                      <a:r>
                        <a:rPr lang="fr-FR" sz="1000" baseline="0" noProof="0" dirty="0" smtClean="0">
                          <a:solidFill>
                            <a:schemeClr val="tx1"/>
                          </a:solidFill>
                          <a:latin typeface="Arial" panose="020B0604020202020204" pitchFamily="34" charset="0"/>
                          <a:cs typeface="Arial" panose="020B0604020202020204" pitchFamily="34" charset="0"/>
                        </a:rPr>
                        <a:t> </a:t>
                      </a:r>
                      <a:r>
                        <a:rPr lang="fr-FR" sz="1000" noProof="0" dirty="0" smtClean="0">
                          <a:solidFill>
                            <a:schemeClr val="tx1"/>
                          </a:solidFill>
                          <a:latin typeface="Arial" panose="020B0604020202020204" pitchFamily="34" charset="0"/>
                          <a:cs typeface="Arial" panose="020B0604020202020204" pitchFamily="34" charset="0"/>
                        </a:rPr>
                        <a:t>63)</a:t>
                      </a:r>
                      <a:endParaRPr lang="fr-FR" sz="1000" noProof="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algn="l"/>
                      <a:r>
                        <a:rPr lang="fr-FR" sz="1000" noProof="0" smtClean="0">
                          <a:solidFill>
                            <a:schemeClr val="tx1"/>
                          </a:solidFill>
                          <a:latin typeface="Arial" panose="020B0604020202020204" pitchFamily="34" charset="0"/>
                          <a:cs typeface="Arial" panose="020B0604020202020204" pitchFamily="34" charset="0"/>
                        </a:rPr>
                        <a:t>6 mois</a:t>
                      </a:r>
                      <a:endParaRPr lang="fr-FR" sz="1000" noProof="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363</a:t>
                      </a:r>
                      <a:endParaRPr lang="fr-FR" sz="1000" noProof="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126</a:t>
                      </a:r>
                      <a:endParaRPr lang="fr-FR" sz="1000" noProof="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smtClean="0">
                          <a:solidFill>
                            <a:schemeClr val="tx1"/>
                          </a:solidFill>
                          <a:latin typeface="Arial" panose="020B0604020202020204" pitchFamily="34" charset="0"/>
                          <a:cs typeface="Arial" panose="020B0604020202020204" pitchFamily="34" charset="0"/>
                        </a:rPr>
                        <a:t>66</a:t>
                      </a:r>
                      <a:r>
                        <a:rPr lang="fr-FR" sz="1000" baseline="0" noProof="0" dirty="0" smtClean="0">
                          <a:solidFill>
                            <a:schemeClr val="tx1"/>
                          </a:solidFill>
                          <a:latin typeface="Arial" panose="020B0604020202020204" pitchFamily="34" charset="0"/>
                          <a:cs typeface="Arial" panose="020B0604020202020204" pitchFamily="34" charset="0"/>
                        </a:rPr>
                        <a:t> </a:t>
                      </a:r>
                      <a:r>
                        <a:rPr lang="fr-FR" sz="1000" noProof="0" dirty="0" smtClean="0">
                          <a:solidFill>
                            <a:schemeClr val="tx1"/>
                          </a:solidFill>
                          <a:latin typeface="Arial" panose="020B0604020202020204" pitchFamily="34" charset="0"/>
                          <a:cs typeface="Arial" panose="020B0604020202020204" pitchFamily="34" charset="0"/>
                        </a:rPr>
                        <a:t>(60 –</a:t>
                      </a:r>
                      <a:r>
                        <a:rPr lang="fr-FR" sz="1000" baseline="0" noProof="0" dirty="0" smtClean="0">
                          <a:solidFill>
                            <a:schemeClr val="tx1"/>
                          </a:solidFill>
                          <a:latin typeface="Arial" panose="020B0604020202020204" pitchFamily="34" charset="0"/>
                          <a:cs typeface="Arial" panose="020B0604020202020204" pitchFamily="34" charset="0"/>
                        </a:rPr>
                        <a:t> </a:t>
                      </a:r>
                      <a:r>
                        <a:rPr lang="fr-FR" sz="1000" noProof="0" dirty="0" smtClean="0">
                          <a:solidFill>
                            <a:schemeClr val="tx1"/>
                          </a:solidFill>
                          <a:latin typeface="Arial" panose="020B0604020202020204" pitchFamily="34" charset="0"/>
                          <a:cs typeface="Arial" panose="020B0604020202020204" pitchFamily="34" charset="0"/>
                        </a:rPr>
                        <a:t>70)</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Freeform 5"/>
          <p:cNvSpPr>
            <a:spLocks/>
          </p:cNvSpPr>
          <p:nvPr/>
        </p:nvSpPr>
        <p:spPr bwMode="auto">
          <a:xfrm>
            <a:off x="923181" y="2168746"/>
            <a:ext cx="3425783" cy="31655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 name="Line 6"/>
          <p:cNvSpPr>
            <a:spLocks noChangeShapeType="1"/>
          </p:cNvSpPr>
          <p:nvPr/>
        </p:nvSpPr>
        <p:spPr bwMode="auto">
          <a:xfrm>
            <a:off x="843303" y="2168744"/>
            <a:ext cx="79877"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 name="Line 7"/>
          <p:cNvSpPr>
            <a:spLocks noChangeShapeType="1"/>
          </p:cNvSpPr>
          <p:nvPr/>
        </p:nvSpPr>
        <p:spPr bwMode="auto">
          <a:xfrm>
            <a:off x="843303" y="2769073"/>
            <a:ext cx="79877"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9" name="Line 8"/>
          <p:cNvSpPr>
            <a:spLocks noChangeShapeType="1"/>
          </p:cNvSpPr>
          <p:nvPr/>
        </p:nvSpPr>
        <p:spPr bwMode="auto">
          <a:xfrm>
            <a:off x="843303" y="3356247"/>
            <a:ext cx="79877"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0" name="Line 9"/>
          <p:cNvSpPr>
            <a:spLocks noChangeShapeType="1"/>
          </p:cNvSpPr>
          <p:nvPr/>
        </p:nvSpPr>
        <p:spPr bwMode="auto">
          <a:xfrm>
            <a:off x="843303" y="3963153"/>
            <a:ext cx="79877"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1" name="Line 10"/>
          <p:cNvSpPr>
            <a:spLocks noChangeShapeType="1"/>
          </p:cNvSpPr>
          <p:nvPr/>
        </p:nvSpPr>
        <p:spPr bwMode="auto">
          <a:xfrm>
            <a:off x="843303" y="4556906"/>
            <a:ext cx="79877"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 name="Line 11"/>
          <p:cNvSpPr>
            <a:spLocks noChangeShapeType="1"/>
          </p:cNvSpPr>
          <p:nvPr/>
        </p:nvSpPr>
        <p:spPr bwMode="auto">
          <a:xfrm>
            <a:off x="843303" y="5157236"/>
            <a:ext cx="79877"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grpSp>
        <p:nvGrpSpPr>
          <p:cNvPr id="13" name="Group 12"/>
          <p:cNvGrpSpPr/>
          <p:nvPr/>
        </p:nvGrpSpPr>
        <p:grpSpPr>
          <a:xfrm>
            <a:off x="923624" y="5334832"/>
            <a:ext cx="3429884" cy="77191"/>
            <a:chOff x="3696303" y="5261980"/>
            <a:chExt cx="3518938" cy="166636"/>
          </a:xfrm>
        </p:grpSpPr>
        <p:sp>
          <p:nvSpPr>
            <p:cNvPr id="14" name="Line 12"/>
            <p:cNvSpPr>
              <a:spLocks noChangeShapeType="1"/>
            </p:cNvSpPr>
            <p:nvPr/>
          </p:nvSpPr>
          <p:spPr bwMode="auto">
            <a:xfrm>
              <a:off x="5996083"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5" name="Line 13"/>
            <p:cNvSpPr>
              <a:spLocks noChangeShapeType="1"/>
            </p:cNvSpPr>
            <p:nvPr/>
          </p:nvSpPr>
          <p:spPr bwMode="auto">
            <a:xfrm>
              <a:off x="5454835"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6" name="Line 14"/>
            <p:cNvSpPr>
              <a:spLocks noChangeShapeType="1"/>
            </p:cNvSpPr>
            <p:nvPr/>
          </p:nvSpPr>
          <p:spPr bwMode="auto">
            <a:xfrm>
              <a:off x="6654079"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7" name="Line 17"/>
            <p:cNvSpPr>
              <a:spLocks noChangeShapeType="1"/>
            </p:cNvSpPr>
            <p:nvPr/>
          </p:nvSpPr>
          <p:spPr bwMode="auto">
            <a:xfrm>
              <a:off x="7215241"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8" name="Line 19"/>
            <p:cNvSpPr>
              <a:spLocks noChangeShapeType="1"/>
            </p:cNvSpPr>
            <p:nvPr/>
          </p:nvSpPr>
          <p:spPr bwMode="auto">
            <a:xfrm>
              <a:off x="4864401"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9" name="Line 21"/>
            <p:cNvSpPr>
              <a:spLocks noChangeShapeType="1"/>
            </p:cNvSpPr>
            <p:nvPr/>
          </p:nvSpPr>
          <p:spPr bwMode="auto">
            <a:xfrm>
              <a:off x="4275395"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20" name="Line 21"/>
            <p:cNvSpPr>
              <a:spLocks noChangeShapeType="1"/>
            </p:cNvSpPr>
            <p:nvPr/>
          </p:nvSpPr>
          <p:spPr bwMode="auto">
            <a:xfrm>
              <a:off x="3696303" y="5281009"/>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grpSp>
      <p:sp>
        <p:nvSpPr>
          <p:cNvPr id="21" name="TextBox 20"/>
          <p:cNvSpPr txBox="1"/>
          <p:nvPr/>
        </p:nvSpPr>
        <p:spPr>
          <a:xfrm rot="16200000">
            <a:off x="-494962" y="3552948"/>
            <a:ext cx="1792678"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Survie sans maladie, %</a:t>
            </a:r>
            <a:endParaRPr lang="fr-FR" sz="1200" dirty="0">
              <a:latin typeface="Arial" panose="020B0604020202020204" pitchFamily="34" charset="0"/>
              <a:cs typeface="Arial" panose="020B0604020202020204" pitchFamily="34" charset="0"/>
            </a:endParaRPr>
          </a:p>
        </p:txBody>
      </p:sp>
      <p:sp>
        <p:nvSpPr>
          <p:cNvPr id="22" name="TextBox 21"/>
          <p:cNvSpPr txBox="1"/>
          <p:nvPr/>
        </p:nvSpPr>
        <p:spPr>
          <a:xfrm>
            <a:off x="2424477" y="5534993"/>
            <a:ext cx="7232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Années</a:t>
            </a:r>
            <a:endParaRPr lang="fr-FR" sz="1200" dirty="0">
              <a:latin typeface="Arial" panose="020B0604020202020204" pitchFamily="34" charset="0"/>
              <a:cs typeface="Arial" panose="020B0604020202020204" pitchFamily="34" charset="0"/>
            </a:endParaRPr>
          </a:p>
        </p:txBody>
      </p:sp>
      <p:sp>
        <p:nvSpPr>
          <p:cNvPr id="23" name="TextBox 22"/>
          <p:cNvSpPr txBox="1"/>
          <p:nvPr/>
        </p:nvSpPr>
        <p:spPr>
          <a:xfrm>
            <a:off x="404321" y="2026854"/>
            <a:ext cx="439543" cy="276999"/>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100</a:t>
            </a:r>
            <a:endParaRPr lang="fr-FR" sz="1200" dirty="0">
              <a:latin typeface="Arial" panose="020B0604020202020204" pitchFamily="34" charset="0"/>
              <a:cs typeface="Arial" panose="020B0604020202020204" pitchFamily="34" charset="0"/>
            </a:endParaRPr>
          </a:p>
        </p:txBody>
      </p:sp>
      <p:sp>
        <p:nvSpPr>
          <p:cNvPr id="24" name="TextBox 23"/>
          <p:cNvSpPr txBox="1"/>
          <p:nvPr/>
        </p:nvSpPr>
        <p:spPr>
          <a:xfrm>
            <a:off x="489282" y="2629549"/>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25" name="TextBox 24"/>
          <p:cNvSpPr txBox="1"/>
          <p:nvPr/>
        </p:nvSpPr>
        <p:spPr>
          <a:xfrm>
            <a:off x="489282" y="3216442"/>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26" name="TextBox 25"/>
          <p:cNvSpPr txBox="1"/>
          <p:nvPr/>
        </p:nvSpPr>
        <p:spPr>
          <a:xfrm>
            <a:off x="489282" y="3823067"/>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27" name="TextBox 26"/>
          <p:cNvSpPr txBox="1"/>
          <p:nvPr/>
        </p:nvSpPr>
        <p:spPr>
          <a:xfrm>
            <a:off x="489282" y="4416537"/>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28" name="TextBox 27"/>
          <p:cNvSpPr txBox="1"/>
          <p:nvPr/>
        </p:nvSpPr>
        <p:spPr>
          <a:xfrm>
            <a:off x="574246" y="5016584"/>
            <a:ext cx="269625"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29" name="TextBox 28"/>
          <p:cNvSpPr txBox="1"/>
          <p:nvPr/>
        </p:nvSpPr>
        <p:spPr>
          <a:xfrm>
            <a:off x="1272649" y="5374363"/>
            <a:ext cx="439543" cy="1015663"/>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271</a:t>
            </a:r>
          </a:p>
          <a:p>
            <a:pPr algn="ctr"/>
            <a:r>
              <a:rPr lang="fr-FR" sz="1200" smtClean="0">
                <a:latin typeface="Arial" panose="020B0604020202020204" pitchFamily="34" charset="0"/>
                <a:cs typeface="Arial" panose="020B0604020202020204" pitchFamily="34" charset="0"/>
              </a:rPr>
              <a:t>317</a:t>
            </a:r>
            <a:endParaRPr lang="fr-FR" sz="1200">
              <a:latin typeface="Arial" panose="020B0604020202020204" pitchFamily="34" charset="0"/>
              <a:cs typeface="Arial" panose="020B0604020202020204" pitchFamily="34" charset="0"/>
            </a:endParaRPr>
          </a:p>
        </p:txBody>
      </p:sp>
      <p:sp>
        <p:nvSpPr>
          <p:cNvPr id="30" name="TextBox 29"/>
          <p:cNvSpPr txBox="1"/>
          <p:nvPr/>
        </p:nvSpPr>
        <p:spPr>
          <a:xfrm>
            <a:off x="1844039" y="5374363"/>
            <a:ext cx="43954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2</a:t>
            </a:r>
          </a:p>
          <a:p>
            <a:pPr algn="ctr"/>
            <a:endParaRPr lang="fr-FR" sz="1200" dirty="0" smtClean="0">
              <a:latin typeface="Arial" panose="020B0604020202020204" pitchFamily="34" charset="0"/>
              <a:cs typeface="Arial" panose="020B0604020202020204" pitchFamily="34" charset="0"/>
            </a:endParaRP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219</a:t>
            </a:r>
          </a:p>
          <a:p>
            <a:pPr algn="ctr"/>
            <a:r>
              <a:rPr lang="fr-FR" sz="1200" dirty="0" smtClean="0">
                <a:latin typeface="Arial" panose="020B0604020202020204" pitchFamily="34" charset="0"/>
                <a:cs typeface="Arial" panose="020B0604020202020204" pitchFamily="34" charset="0"/>
              </a:rPr>
              <a:t>246</a:t>
            </a:r>
            <a:endParaRPr lang="fr-FR" sz="1200" dirty="0">
              <a:latin typeface="Arial" panose="020B0604020202020204" pitchFamily="34" charset="0"/>
              <a:cs typeface="Arial" panose="020B0604020202020204" pitchFamily="34" charset="0"/>
            </a:endParaRPr>
          </a:p>
        </p:txBody>
      </p:sp>
      <p:sp>
        <p:nvSpPr>
          <p:cNvPr id="31" name="TextBox 30"/>
          <p:cNvSpPr txBox="1"/>
          <p:nvPr/>
        </p:nvSpPr>
        <p:spPr>
          <a:xfrm>
            <a:off x="2126686" y="5405866"/>
            <a:ext cx="184731" cy="276999"/>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sp>
        <p:nvSpPr>
          <p:cNvPr id="32" name="TextBox 31"/>
          <p:cNvSpPr txBox="1"/>
          <p:nvPr/>
        </p:nvSpPr>
        <p:spPr>
          <a:xfrm>
            <a:off x="2414530" y="5374363"/>
            <a:ext cx="43954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3</a:t>
            </a:r>
          </a:p>
          <a:p>
            <a:pPr algn="ctr"/>
            <a:endParaRPr lang="fr-FR" sz="1200" dirty="0" smtClean="0">
              <a:latin typeface="Arial" panose="020B0604020202020204" pitchFamily="34" charset="0"/>
              <a:cs typeface="Arial" panose="020B0604020202020204" pitchFamily="34" charset="0"/>
            </a:endParaRP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163</a:t>
            </a:r>
          </a:p>
          <a:p>
            <a:pPr algn="ctr"/>
            <a:r>
              <a:rPr lang="fr-FR" sz="1200" dirty="0" smtClean="0">
                <a:latin typeface="Arial" panose="020B0604020202020204" pitchFamily="34" charset="0"/>
                <a:cs typeface="Arial" panose="020B0604020202020204" pitchFamily="34" charset="0"/>
              </a:rPr>
              <a:t>193</a:t>
            </a:r>
            <a:endParaRPr lang="fr-FR" sz="1200" dirty="0">
              <a:latin typeface="Arial" panose="020B0604020202020204" pitchFamily="34" charset="0"/>
              <a:cs typeface="Arial" panose="020B0604020202020204" pitchFamily="34" charset="0"/>
            </a:endParaRPr>
          </a:p>
        </p:txBody>
      </p:sp>
      <p:sp>
        <p:nvSpPr>
          <p:cNvPr id="33" name="TextBox 32"/>
          <p:cNvSpPr txBox="1"/>
          <p:nvPr/>
        </p:nvSpPr>
        <p:spPr>
          <a:xfrm>
            <a:off x="2950585" y="5374363"/>
            <a:ext cx="43954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4</a:t>
            </a:r>
          </a:p>
          <a:p>
            <a:pPr algn="ctr"/>
            <a:endParaRPr lang="fr-FR" sz="1200" dirty="0" smtClean="0">
              <a:latin typeface="Arial" panose="020B0604020202020204" pitchFamily="34" charset="0"/>
              <a:cs typeface="Arial" panose="020B0604020202020204" pitchFamily="34" charset="0"/>
            </a:endParaRP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108</a:t>
            </a:r>
          </a:p>
          <a:p>
            <a:pPr algn="ctr"/>
            <a:r>
              <a:rPr lang="fr-FR" sz="1200" dirty="0" smtClean="0">
                <a:latin typeface="Arial" panose="020B0604020202020204" pitchFamily="34" charset="0"/>
                <a:cs typeface="Arial" panose="020B0604020202020204" pitchFamily="34" charset="0"/>
              </a:rPr>
              <a:t>134</a:t>
            </a:r>
            <a:endParaRPr lang="fr-FR" sz="1200" dirty="0">
              <a:latin typeface="Arial" panose="020B0604020202020204" pitchFamily="34" charset="0"/>
              <a:cs typeface="Arial" panose="020B0604020202020204" pitchFamily="34" charset="0"/>
            </a:endParaRPr>
          </a:p>
        </p:txBody>
      </p:sp>
      <p:sp>
        <p:nvSpPr>
          <p:cNvPr id="34" name="TextBox 33"/>
          <p:cNvSpPr txBox="1"/>
          <p:nvPr/>
        </p:nvSpPr>
        <p:spPr>
          <a:xfrm>
            <a:off x="3602756" y="5374363"/>
            <a:ext cx="354584"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5</a:t>
            </a:r>
          </a:p>
          <a:p>
            <a:pPr algn="ctr"/>
            <a:endParaRPr lang="fr-FR" sz="1200" dirty="0" smtClean="0">
              <a:latin typeface="Arial" panose="020B0604020202020204" pitchFamily="34" charset="0"/>
              <a:cs typeface="Arial" panose="020B0604020202020204" pitchFamily="34" charset="0"/>
            </a:endParaRP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58</a:t>
            </a:r>
          </a:p>
          <a:p>
            <a:pPr algn="ctr"/>
            <a:r>
              <a:rPr lang="fr-FR" sz="1200" dirty="0" smtClean="0">
                <a:latin typeface="Arial" panose="020B0604020202020204" pitchFamily="34" charset="0"/>
                <a:cs typeface="Arial" panose="020B0604020202020204" pitchFamily="34" charset="0"/>
              </a:rPr>
              <a:t>80</a:t>
            </a:r>
            <a:endParaRPr lang="fr-FR" sz="1200" dirty="0">
              <a:latin typeface="Arial" panose="020B0604020202020204" pitchFamily="34" charset="0"/>
              <a:cs typeface="Arial" panose="020B0604020202020204" pitchFamily="34" charset="0"/>
            </a:endParaRPr>
          </a:p>
        </p:txBody>
      </p:sp>
      <p:sp>
        <p:nvSpPr>
          <p:cNvPr id="35" name="TextBox 34"/>
          <p:cNvSpPr txBox="1"/>
          <p:nvPr/>
        </p:nvSpPr>
        <p:spPr>
          <a:xfrm>
            <a:off x="4178948" y="5374363"/>
            <a:ext cx="354584" cy="1015663"/>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20</a:t>
            </a:r>
          </a:p>
          <a:p>
            <a:pPr algn="ctr"/>
            <a:r>
              <a:rPr lang="fr-FR" sz="1200" smtClean="0">
                <a:latin typeface="Arial" panose="020B0604020202020204" pitchFamily="34" charset="0"/>
                <a:cs typeface="Arial" panose="020B0604020202020204" pitchFamily="34" charset="0"/>
              </a:rPr>
              <a:t>30</a:t>
            </a:r>
            <a:endParaRPr lang="fr-FR" sz="1200">
              <a:latin typeface="Arial" panose="020B0604020202020204" pitchFamily="34" charset="0"/>
              <a:cs typeface="Arial" panose="020B0604020202020204" pitchFamily="34" charset="0"/>
            </a:endParaRPr>
          </a:p>
        </p:txBody>
      </p:sp>
      <p:sp>
        <p:nvSpPr>
          <p:cNvPr id="36" name="TextBox 35"/>
          <p:cNvSpPr txBox="1"/>
          <p:nvPr/>
        </p:nvSpPr>
        <p:spPr>
          <a:xfrm>
            <a:off x="-64548" y="5740190"/>
            <a:ext cx="877163" cy="646331"/>
          </a:xfrm>
          <a:prstGeom prst="rect">
            <a:avLst/>
          </a:prstGeom>
          <a:noFill/>
        </p:spPr>
        <p:txBody>
          <a:bodyPr wrap="square" rtlCol="0" anchor="t" anchorCtr="0">
            <a:spAutoFit/>
          </a:bodyPr>
          <a:lstStyle/>
          <a:p>
            <a:pPr algn="r"/>
            <a:r>
              <a:rPr lang="fr-FR" sz="1200" dirty="0" smtClean="0">
                <a:latin typeface="Arial" panose="020B0604020202020204" pitchFamily="34" charset="0"/>
                <a:cs typeface="Arial" panose="020B0604020202020204" pitchFamily="34" charset="0"/>
              </a:rPr>
              <a:t>N</a:t>
            </a:r>
          </a:p>
          <a:p>
            <a:pPr algn="r"/>
            <a:r>
              <a:rPr lang="fr-FR" sz="1200" dirty="0" smtClean="0">
                <a:solidFill>
                  <a:schemeClr val="accent3"/>
                </a:solidFill>
                <a:latin typeface="Arial" panose="020B0604020202020204" pitchFamily="34" charset="0"/>
                <a:cs typeface="Arial" panose="020B0604020202020204" pitchFamily="34" charset="0"/>
              </a:rPr>
              <a:t>3 mois</a:t>
            </a:r>
          </a:p>
          <a:p>
            <a:pPr algn="r"/>
            <a:r>
              <a:rPr lang="fr-FR" sz="1200" dirty="0" smtClean="0">
                <a:solidFill>
                  <a:schemeClr val="accent2"/>
                </a:solidFill>
                <a:latin typeface="Arial" panose="020B0604020202020204" pitchFamily="34" charset="0"/>
                <a:cs typeface="Arial" panose="020B0604020202020204" pitchFamily="34" charset="0"/>
              </a:rPr>
              <a:t>6 mois</a:t>
            </a:r>
            <a:endParaRPr lang="fr-FR" sz="1200" dirty="0">
              <a:solidFill>
                <a:schemeClr val="accent2"/>
              </a:solidFill>
              <a:latin typeface="Arial" panose="020B0604020202020204" pitchFamily="34" charset="0"/>
              <a:cs typeface="Arial" panose="020B0604020202020204" pitchFamily="34" charset="0"/>
            </a:endParaRPr>
          </a:p>
        </p:txBody>
      </p:sp>
      <p:sp>
        <p:nvSpPr>
          <p:cNvPr id="37" name="TextBox 36"/>
          <p:cNvSpPr txBox="1"/>
          <p:nvPr/>
        </p:nvSpPr>
        <p:spPr>
          <a:xfrm>
            <a:off x="708212" y="5374363"/>
            <a:ext cx="43954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0</a:t>
            </a:r>
          </a:p>
          <a:p>
            <a:pPr algn="ctr"/>
            <a:endParaRPr lang="fr-FR" sz="1200" dirty="0" smtClean="0">
              <a:latin typeface="Arial" panose="020B0604020202020204" pitchFamily="34" charset="0"/>
              <a:cs typeface="Arial" panose="020B0604020202020204" pitchFamily="34" charset="0"/>
            </a:endParaRP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339</a:t>
            </a:r>
          </a:p>
          <a:p>
            <a:pPr algn="ctr"/>
            <a:r>
              <a:rPr lang="fr-FR" sz="1200" dirty="0" smtClean="0">
                <a:latin typeface="Arial" panose="020B0604020202020204" pitchFamily="34" charset="0"/>
                <a:cs typeface="Arial" panose="020B0604020202020204" pitchFamily="34" charset="0"/>
              </a:rPr>
              <a:t>363</a:t>
            </a:r>
            <a:endParaRPr lang="fr-FR" sz="1200" dirty="0">
              <a:latin typeface="Arial" panose="020B0604020202020204" pitchFamily="34" charset="0"/>
              <a:cs typeface="Arial" panose="020B0604020202020204" pitchFamily="34" charset="0"/>
            </a:endParaRPr>
          </a:p>
        </p:txBody>
      </p:sp>
      <p:sp>
        <p:nvSpPr>
          <p:cNvPr id="38" name="Freeform 2"/>
          <p:cNvSpPr>
            <a:spLocks/>
          </p:cNvSpPr>
          <p:nvPr/>
        </p:nvSpPr>
        <p:spPr bwMode="auto">
          <a:xfrm>
            <a:off x="935528" y="2169197"/>
            <a:ext cx="3473806" cy="1185743"/>
          </a:xfrm>
          <a:custGeom>
            <a:avLst/>
            <a:gdLst>
              <a:gd name="T0" fmla="*/ 220 w 231"/>
              <a:gd name="T1" fmla="*/ 82 h 82"/>
              <a:gd name="T2" fmla="*/ 214 w 231"/>
              <a:gd name="T3" fmla="*/ 79 h 82"/>
              <a:gd name="T4" fmla="*/ 184 w 231"/>
              <a:gd name="T5" fmla="*/ 77 h 82"/>
              <a:gd name="T6" fmla="*/ 136 w 231"/>
              <a:gd name="T7" fmla="*/ 75 h 82"/>
              <a:gd name="T8" fmla="*/ 133 w 231"/>
              <a:gd name="T9" fmla="*/ 74 h 82"/>
              <a:gd name="T10" fmla="*/ 130 w 231"/>
              <a:gd name="T11" fmla="*/ 73 h 82"/>
              <a:gd name="T12" fmla="*/ 114 w 231"/>
              <a:gd name="T13" fmla="*/ 70 h 82"/>
              <a:gd name="T14" fmla="*/ 110 w 231"/>
              <a:gd name="T15" fmla="*/ 70 h 82"/>
              <a:gd name="T16" fmla="*/ 100 w 231"/>
              <a:gd name="T17" fmla="*/ 68 h 82"/>
              <a:gd name="T18" fmla="*/ 98 w 231"/>
              <a:gd name="T19" fmla="*/ 67 h 82"/>
              <a:gd name="T20" fmla="*/ 94 w 231"/>
              <a:gd name="T21" fmla="*/ 66 h 82"/>
              <a:gd name="T22" fmla="*/ 91 w 231"/>
              <a:gd name="T23" fmla="*/ 65 h 82"/>
              <a:gd name="T24" fmla="*/ 86 w 231"/>
              <a:gd name="T25" fmla="*/ 64 h 82"/>
              <a:gd name="T26" fmla="*/ 84 w 231"/>
              <a:gd name="T27" fmla="*/ 62 h 82"/>
              <a:gd name="T28" fmla="*/ 80 w 231"/>
              <a:gd name="T29" fmla="*/ 60 h 82"/>
              <a:gd name="T30" fmla="*/ 78 w 231"/>
              <a:gd name="T31" fmla="*/ 58 h 82"/>
              <a:gd name="T32" fmla="*/ 75 w 231"/>
              <a:gd name="T33" fmla="*/ 57 h 82"/>
              <a:gd name="T34" fmla="*/ 73 w 231"/>
              <a:gd name="T35" fmla="*/ 55 h 82"/>
              <a:gd name="T36" fmla="*/ 71 w 231"/>
              <a:gd name="T37" fmla="*/ 54 h 82"/>
              <a:gd name="T38" fmla="*/ 69 w 231"/>
              <a:gd name="T39" fmla="*/ 51 h 82"/>
              <a:gd name="T40" fmla="*/ 66 w 231"/>
              <a:gd name="T41" fmla="*/ 49 h 82"/>
              <a:gd name="T42" fmla="*/ 63 w 231"/>
              <a:gd name="T43" fmla="*/ 47 h 82"/>
              <a:gd name="T44" fmla="*/ 60 w 231"/>
              <a:gd name="T45" fmla="*/ 44 h 82"/>
              <a:gd name="T46" fmla="*/ 59 w 231"/>
              <a:gd name="T47" fmla="*/ 42 h 82"/>
              <a:gd name="T48" fmla="*/ 57 w 231"/>
              <a:gd name="T49" fmla="*/ 41 h 82"/>
              <a:gd name="T50" fmla="*/ 53 w 231"/>
              <a:gd name="T51" fmla="*/ 39 h 82"/>
              <a:gd name="T52" fmla="*/ 50 w 231"/>
              <a:gd name="T53" fmla="*/ 38 h 82"/>
              <a:gd name="T54" fmla="*/ 48 w 231"/>
              <a:gd name="T55" fmla="*/ 37 h 82"/>
              <a:gd name="T56" fmla="*/ 47 w 231"/>
              <a:gd name="T57" fmla="*/ 35 h 82"/>
              <a:gd name="T58" fmla="*/ 46 w 231"/>
              <a:gd name="T59" fmla="*/ 34 h 82"/>
              <a:gd name="T60" fmla="*/ 44 w 231"/>
              <a:gd name="T61" fmla="*/ 32 h 82"/>
              <a:gd name="T62" fmla="*/ 43 w 231"/>
              <a:gd name="T63" fmla="*/ 31 h 82"/>
              <a:gd name="T64" fmla="*/ 42 w 231"/>
              <a:gd name="T65" fmla="*/ 29 h 82"/>
              <a:gd name="T66" fmla="*/ 41 w 231"/>
              <a:gd name="T67" fmla="*/ 27 h 82"/>
              <a:gd name="T68" fmla="*/ 39 w 231"/>
              <a:gd name="T69" fmla="*/ 21 h 82"/>
              <a:gd name="T70" fmla="*/ 37 w 231"/>
              <a:gd name="T71" fmla="*/ 20 h 82"/>
              <a:gd name="T72" fmla="*/ 34 w 231"/>
              <a:gd name="T73" fmla="*/ 18 h 82"/>
              <a:gd name="T74" fmla="*/ 33 w 231"/>
              <a:gd name="T75" fmla="*/ 16 h 82"/>
              <a:gd name="T76" fmla="*/ 30 w 231"/>
              <a:gd name="T77" fmla="*/ 14 h 82"/>
              <a:gd name="T78" fmla="*/ 29 w 231"/>
              <a:gd name="T79" fmla="*/ 12 h 82"/>
              <a:gd name="T80" fmla="*/ 26 w 231"/>
              <a:gd name="T81" fmla="*/ 11 h 82"/>
              <a:gd name="T82" fmla="*/ 24 w 231"/>
              <a:gd name="T83" fmla="*/ 10 h 82"/>
              <a:gd name="T84" fmla="*/ 22 w 231"/>
              <a:gd name="T85" fmla="*/ 8 h 82"/>
              <a:gd name="T86" fmla="*/ 19 w 231"/>
              <a:gd name="T87" fmla="*/ 6 h 82"/>
              <a:gd name="T88" fmla="*/ 17 w 231"/>
              <a:gd name="T89" fmla="*/ 4 h 82"/>
              <a:gd name="T90" fmla="*/ 14 w 231"/>
              <a:gd name="T91" fmla="*/ 3 h 82"/>
              <a:gd name="T92" fmla="*/ 9 w 231"/>
              <a:gd name="T93" fmla="*/ 2 h 82"/>
              <a:gd name="T94" fmla="*/ 7 w 231"/>
              <a:gd name="T9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82">
                <a:moveTo>
                  <a:pt x="231" y="82"/>
                </a:moveTo>
                <a:lnTo>
                  <a:pt x="220" y="82"/>
                </a:lnTo>
                <a:lnTo>
                  <a:pt x="220" y="79"/>
                </a:lnTo>
                <a:lnTo>
                  <a:pt x="214" y="79"/>
                </a:lnTo>
                <a:lnTo>
                  <a:pt x="214" y="77"/>
                </a:lnTo>
                <a:lnTo>
                  <a:pt x="184" y="77"/>
                </a:lnTo>
                <a:lnTo>
                  <a:pt x="184" y="75"/>
                </a:lnTo>
                <a:lnTo>
                  <a:pt x="136" y="75"/>
                </a:lnTo>
                <a:lnTo>
                  <a:pt x="136" y="74"/>
                </a:lnTo>
                <a:lnTo>
                  <a:pt x="133" y="74"/>
                </a:lnTo>
                <a:lnTo>
                  <a:pt x="133" y="73"/>
                </a:lnTo>
                <a:lnTo>
                  <a:pt x="130" y="73"/>
                </a:lnTo>
                <a:lnTo>
                  <a:pt x="114" y="73"/>
                </a:lnTo>
                <a:lnTo>
                  <a:pt x="114" y="70"/>
                </a:lnTo>
                <a:lnTo>
                  <a:pt x="112" y="70"/>
                </a:lnTo>
                <a:lnTo>
                  <a:pt x="110" y="70"/>
                </a:lnTo>
                <a:lnTo>
                  <a:pt x="110" y="68"/>
                </a:lnTo>
                <a:lnTo>
                  <a:pt x="100" y="68"/>
                </a:lnTo>
                <a:lnTo>
                  <a:pt x="100" y="67"/>
                </a:lnTo>
                <a:lnTo>
                  <a:pt x="98" y="67"/>
                </a:lnTo>
                <a:lnTo>
                  <a:pt x="98" y="66"/>
                </a:lnTo>
                <a:lnTo>
                  <a:pt x="94" y="66"/>
                </a:lnTo>
                <a:lnTo>
                  <a:pt x="91" y="66"/>
                </a:lnTo>
                <a:lnTo>
                  <a:pt x="91" y="65"/>
                </a:lnTo>
                <a:lnTo>
                  <a:pt x="86" y="65"/>
                </a:lnTo>
                <a:lnTo>
                  <a:pt x="86" y="64"/>
                </a:lnTo>
                <a:lnTo>
                  <a:pt x="84" y="64"/>
                </a:lnTo>
                <a:lnTo>
                  <a:pt x="84" y="62"/>
                </a:lnTo>
                <a:lnTo>
                  <a:pt x="80" y="62"/>
                </a:lnTo>
                <a:lnTo>
                  <a:pt x="80" y="60"/>
                </a:lnTo>
                <a:lnTo>
                  <a:pt x="78" y="60"/>
                </a:lnTo>
                <a:lnTo>
                  <a:pt x="78" y="58"/>
                </a:lnTo>
                <a:lnTo>
                  <a:pt x="75" y="58"/>
                </a:lnTo>
                <a:lnTo>
                  <a:pt x="75" y="57"/>
                </a:lnTo>
                <a:lnTo>
                  <a:pt x="73" y="57"/>
                </a:lnTo>
                <a:lnTo>
                  <a:pt x="73" y="55"/>
                </a:lnTo>
                <a:lnTo>
                  <a:pt x="71" y="55"/>
                </a:lnTo>
                <a:lnTo>
                  <a:pt x="71" y="54"/>
                </a:lnTo>
                <a:lnTo>
                  <a:pt x="69" y="54"/>
                </a:lnTo>
                <a:lnTo>
                  <a:pt x="69" y="51"/>
                </a:lnTo>
                <a:lnTo>
                  <a:pt x="66" y="51"/>
                </a:lnTo>
                <a:lnTo>
                  <a:pt x="66" y="49"/>
                </a:lnTo>
                <a:lnTo>
                  <a:pt x="63" y="49"/>
                </a:lnTo>
                <a:lnTo>
                  <a:pt x="63" y="47"/>
                </a:lnTo>
                <a:lnTo>
                  <a:pt x="60" y="47"/>
                </a:lnTo>
                <a:lnTo>
                  <a:pt x="60" y="44"/>
                </a:lnTo>
                <a:lnTo>
                  <a:pt x="59" y="44"/>
                </a:lnTo>
                <a:lnTo>
                  <a:pt x="59" y="42"/>
                </a:lnTo>
                <a:lnTo>
                  <a:pt x="57" y="42"/>
                </a:lnTo>
                <a:lnTo>
                  <a:pt x="57" y="41"/>
                </a:lnTo>
                <a:lnTo>
                  <a:pt x="53" y="41"/>
                </a:lnTo>
                <a:lnTo>
                  <a:pt x="53" y="39"/>
                </a:lnTo>
                <a:lnTo>
                  <a:pt x="50" y="39"/>
                </a:lnTo>
                <a:lnTo>
                  <a:pt x="50" y="38"/>
                </a:lnTo>
                <a:lnTo>
                  <a:pt x="48" y="38"/>
                </a:lnTo>
                <a:lnTo>
                  <a:pt x="48" y="37"/>
                </a:lnTo>
                <a:lnTo>
                  <a:pt x="47" y="37"/>
                </a:lnTo>
                <a:lnTo>
                  <a:pt x="47" y="35"/>
                </a:lnTo>
                <a:lnTo>
                  <a:pt x="46" y="35"/>
                </a:lnTo>
                <a:lnTo>
                  <a:pt x="46" y="34"/>
                </a:lnTo>
                <a:lnTo>
                  <a:pt x="44" y="34"/>
                </a:lnTo>
                <a:lnTo>
                  <a:pt x="44" y="32"/>
                </a:lnTo>
                <a:lnTo>
                  <a:pt x="43" y="32"/>
                </a:lnTo>
                <a:lnTo>
                  <a:pt x="43" y="31"/>
                </a:lnTo>
                <a:lnTo>
                  <a:pt x="42" y="31"/>
                </a:lnTo>
                <a:lnTo>
                  <a:pt x="42" y="29"/>
                </a:lnTo>
                <a:lnTo>
                  <a:pt x="41" y="29"/>
                </a:lnTo>
                <a:lnTo>
                  <a:pt x="41" y="27"/>
                </a:lnTo>
                <a:lnTo>
                  <a:pt x="39" y="27"/>
                </a:lnTo>
                <a:lnTo>
                  <a:pt x="39" y="21"/>
                </a:lnTo>
                <a:lnTo>
                  <a:pt x="37" y="21"/>
                </a:lnTo>
                <a:lnTo>
                  <a:pt x="37" y="20"/>
                </a:lnTo>
                <a:lnTo>
                  <a:pt x="34" y="20"/>
                </a:lnTo>
                <a:lnTo>
                  <a:pt x="34" y="18"/>
                </a:lnTo>
                <a:lnTo>
                  <a:pt x="33" y="18"/>
                </a:lnTo>
                <a:lnTo>
                  <a:pt x="33" y="16"/>
                </a:lnTo>
                <a:lnTo>
                  <a:pt x="30" y="16"/>
                </a:lnTo>
                <a:lnTo>
                  <a:pt x="30" y="14"/>
                </a:lnTo>
                <a:lnTo>
                  <a:pt x="29" y="14"/>
                </a:lnTo>
                <a:lnTo>
                  <a:pt x="29" y="12"/>
                </a:lnTo>
                <a:lnTo>
                  <a:pt x="26" y="12"/>
                </a:lnTo>
                <a:lnTo>
                  <a:pt x="26" y="11"/>
                </a:lnTo>
                <a:lnTo>
                  <a:pt x="24" y="11"/>
                </a:lnTo>
                <a:lnTo>
                  <a:pt x="24" y="10"/>
                </a:lnTo>
                <a:lnTo>
                  <a:pt x="22" y="10"/>
                </a:lnTo>
                <a:lnTo>
                  <a:pt x="22" y="8"/>
                </a:lnTo>
                <a:lnTo>
                  <a:pt x="19" y="8"/>
                </a:lnTo>
                <a:lnTo>
                  <a:pt x="19" y="6"/>
                </a:lnTo>
                <a:lnTo>
                  <a:pt x="17" y="6"/>
                </a:lnTo>
                <a:lnTo>
                  <a:pt x="17" y="4"/>
                </a:lnTo>
                <a:lnTo>
                  <a:pt x="14" y="4"/>
                </a:lnTo>
                <a:lnTo>
                  <a:pt x="14" y="3"/>
                </a:lnTo>
                <a:lnTo>
                  <a:pt x="9" y="3"/>
                </a:lnTo>
                <a:lnTo>
                  <a:pt x="9" y="2"/>
                </a:lnTo>
                <a:lnTo>
                  <a:pt x="7" y="2"/>
                </a:lnTo>
                <a:lnTo>
                  <a:pt x="7"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Freeform 3"/>
          <p:cNvSpPr>
            <a:spLocks/>
          </p:cNvSpPr>
          <p:nvPr/>
        </p:nvSpPr>
        <p:spPr bwMode="auto">
          <a:xfrm>
            <a:off x="935527" y="2169196"/>
            <a:ext cx="3473806" cy="1582331"/>
          </a:xfrm>
          <a:custGeom>
            <a:avLst/>
            <a:gdLst>
              <a:gd name="T0" fmla="*/ 224 w 231"/>
              <a:gd name="T1" fmla="*/ 108 h 108"/>
              <a:gd name="T2" fmla="*/ 191 w 231"/>
              <a:gd name="T3" fmla="*/ 103 h 108"/>
              <a:gd name="T4" fmla="*/ 177 w 231"/>
              <a:gd name="T5" fmla="*/ 100 h 108"/>
              <a:gd name="T6" fmla="*/ 165 w 231"/>
              <a:gd name="T7" fmla="*/ 98 h 108"/>
              <a:gd name="T8" fmla="*/ 152 w 231"/>
              <a:gd name="T9" fmla="*/ 97 h 108"/>
              <a:gd name="T10" fmla="*/ 149 w 231"/>
              <a:gd name="T11" fmla="*/ 96 h 108"/>
              <a:gd name="T12" fmla="*/ 128 w 231"/>
              <a:gd name="T13" fmla="*/ 94 h 108"/>
              <a:gd name="T14" fmla="*/ 124 w 231"/>
              <a:gd name="T15" fmla="*/ 93 h 108"/>
              <a:gd name="T16" fmla="*/ 120 w 231"/>
              <a:gd name="T17" fmla="*/ 91 h 108"/>
              <a:gd name="T18" fmla="*/ 115 w 231"/>
              <a:gd name="T19" fmla="*/ 89 h 108"/>
              <a:gd name="T20" fmla="*/ 114 w 231"/>
              <a:gd name="T21" fmla="*/ 87 h 108"/>
              <a:gd name="T22" fmla="*/ 111 w 231"/>
              <a:gd name="T23" fmla="*/ 86 h 108"/>
              <a:gd name="T24" fmla="*/ 101 w 231"/>
              <a:gd name="T25" fmla="*/ 86 h 108"/>
              <a:gd name="T26" fmla="*/ 99 w 231"/>
              <a:gd name="T27" fmla="*/ 83 h 108"/>
              <a:gd name="T28" fmla="*/ 97 w 231"/>
              <a:gd name="T29" fmla="*/ 82 h 108"/>
              <a:gd name="T30" fmla="*/ 92 w 231"/>
              <a:gd name="T31" fmla="*/ 80 h 108"/>
              <a:gd name="T32" fmla="*/ 86 w 231"/>
              <a:gd name="T33" fmla="*/ 78 h 108"/>
              <a:gd name="T34" fmla="*/ 86 w 231"/>
              <a:gd name="T35" fmla="*/ 77 h 108"/>
              <a:gd name="T36" fmla="*/ 81 w 231"/>
              <a:gd name="T37" fmla="*/ 75 h 108"/>
              <a:gd name="T38" fmla="*/ 78 w 231"/>
              <a:gd name="T39" fmla="*/ 73 h 108"/>
              <a:gd name="T40" fmla="*/ 75 w 231"/>
              <a:gd name="T41" fmla="*/ 72 h 108"/>
              <a:gd name="T42" fmla="*/ 72 w 231"/>
              <a:gd name="T43" fmla="*/ 70 h 108"/>
              <a:gd name="T44" fmla="*/ 69 w 231"/>
              <a:gd name="T45" fmla="*/ 69 h 108"/>
              <a:gd name="T46" fmla="*/ 67 w 231"/>
              <a:gd name="T47" fmla="*/ 68 h 108"/>
              <a:gd name="T48" fmla="*/ 64 w 231"/>
              <a:gd name="T49" fmla="*/ 66 h 108"/>
              <a:gd name="T50" fmla="*/ 62 w 231"/>
              <a:gd name="T51" fmla="*/ 63 h 108"/>
              <a:gd name="T52" fmla="*/ 60 w 231"/>
              <a:gd name="T53" fmla="*/ 62 h 108"/>
              <a:gd name="T54" fmla="*/ 58 w 231"/>
              <a:gd name="T55" fmla="*/ 59 h 108"/>
              <a:gd name="T56" fmla="*/ 56 w 231"/>
              <a:gd name="T57" fmla="*/ 57 h 108"/>
              <a:gd name="T58" fmla="*/ 53 w 231"/>
              <a:gd name="T59" fmla="*/ 55 h 108"/>
              <a:gd name="T60" fmla="*/ 51 w 231"/>
              <a:gd name="T61" fmla="*/ 54 h 108"/>
              <a:gd name="T62" fmla="*/ 49 w 231"/>
              <a:gd name="T63" fmla="*/ 51 h 108"/>
              <a:gd name="T64" fmla="*/ 48 w 231"/>
              <a:gd name="T65" fmla="*/ 49 h 108"/>
              <a:gd name="T66" fmla="*/ 47 w 231"/>
              <a:gd name="T67" fmla="*/ 48 h 108"/>
              <a:gd name="T68" fmla="*/ 45 w 231"/>
              <a:gd name="T69" fmla="*/ 46 h 108"/>
              <a:gd name="T70" fmla="*/ 44 w 231"/>
              <a:gd name="T71" fmla="*/ 42 h 108"/>
              <a:gd name="T72" fmla="*/ 36 w 231"/>
              <a:gd name="T73" fmla="*/ 42 h 108"/>
              <a:gd name="T74" fmla="*/ 34 w 231"/>
              <a:gd name="T75" fmla="*/ 40 h 108"/>
              <a:gd name="T76" fmla="*/ 33 w 231"/>
              <a:gd name="T77" fmla="*/ 38 h 108"/>
              <a:gd name="T78" fmla="*/ 30 w 231"/>
              <a:gd name="T79" fmla="*/ 35 h 108"/>
              <a:gd name="T80" fmla="*/ 28 w 231"/>
              <a:gd name="T81" fmla="*/ 33 h 108"/>
              <a:gd name="T82" fmla="*/ 26 w 231"/>
              <a:gd name="T83" fmla="*/ 28 h 108"/>
              <a:gd name="T84" fmla="*/ 26 w 231"/>
              <a:gd name="T85" fmla="*/ 24 h 108"/>
              <a:gd name="T86" fmla="*/ 24 w 231"/>
              <a:gd name="T87" fmla="*/ 21 h 108"/>
              <a:gd name="T88" fmla="*/ 23 w 231"/>
              <a:gd name="T89" fmla="*/ 19 h 108"/>
              <a:gd name="T90" fmla="*/ 22 w 231"/>
              <a:gd name="T91" fmla="*/ 18 h 108"/>
              <a:gd name="T92" fmla="*/ 20 w 231"/>
              <a:gd name="T93" fmla="*/ 14 h 108"/>
              <a:gd name="T94" fmla="*/ 18 w 231"/>
              <a:gd name="T95" fmla="*/ 13 h 108"/>
              <a:gd name="T96" fmla="*/ 14 w 231"/>
              <a:gd name="T97" fmla="*/ 10 h 108"/>
              <a:gd name="T98" fmla="*/ 13 w 231"/>
              <a:gd name="T99" fmla="*/ 9 h 108"/>
              <a:gd name="T100" fmla="*/ 11 w 231"/>
              <a:gd name="T101" fmla="*/ 7 h 108"/>
              <a:gd name="T102" fmla="*/ 11 w 231"/>
              <a:gd name="T103" fmla="*/ 5 h 108"/>
              <a:gd name="T104" fmla="*/ 9 w 231"/>
              <a:gd name="T105" fmla="*/ 2 h 108"/>
              <a:gd name="T106" fmla="*/ 5 w 231"/>
              <a:gd name="T107" fmla="*/ 2 h 108"/>
              <a:gd name="T108" fmla="*/ 2 w 231"/>
              <a:gd name="T109" fmla="*/ 1 h 108"/>
              <a:gd name="T110" fmla="*/ 0 w 231"/>
              <a:gd name="T11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 h="108">
                <a:moveTo>
                  <a:pt x="231" y="108"/>
                </a:moveTo>
                <a:lnTo>
                  <a:pt x="224" y="108"/>
                </a:lnTo>
                <a:lnTo>
                  <a:pt x="224" y="103"/>
                </a:lnTo>
                <a:lnTo>
                  <a:pt x="191" y="103"/>
                </a:lnTo>
                <a:lnTo>
                  <a:pt x="191" y="100"/>
                </a:lnTo>
                <a:lnTo>
                  <a:pt x="177" y="100"/>
                </a:lnTo>
                <a:lnTo>
                  <a:pt x="177" y="98"/>
                </a:lnTo>
                <a:lnTo>
                  <a:pt x="165" y="98"/>
                </a:lnTo>
                <a:lnTo>
                  <a:pt x="165" y="97"/>
                </a:lnTo>
                <a:lnTo>
                  <a:pt x="152" y="97"/>
                </a:lnTo>
                <a:lnTo>
                  <a:pt x="152" y="96"/>
                </a:lnTo>
                <a:lnTo>
                  <a:pt x="149" y="96"/>
                </a:lnTo>
                <a:lnTo>
                  <a:pt x="149" y="94"/>
                </a:lnTo>
                <a:lnTo>
                  <a:pt x="128" y="94"/>
                </a:lnTo>
                <a:lnTo>
                  <a:pt x="128" y="93"/>
                </a:lnTo>
                <a:lnTo>
                  <a:pt x="124" y="93"/>
                </a:lnTo>
                <a:lnTo>
                  <a:pt x="124" y="91"/>
                </a:lnTo>
                <a:lnTo>
                  <a:pt x="120" y="91"/>
                </a:lnTo>
                <a:lnTo>
                  <a:pt x="120" y="89"/>
                </a:lnTo>
                <a:lnTo>
                  <a:pt x="115" y="89"/>
                </a:lnTo>
                <a:lnTo>
                  <a:pt x="114" y="89"/>
                </a:lnTo>
                <a:lnTo>
                  <a:pt x="114" y="87"/>
                </a:lnTo>
                <a:lnTo>
                  <a:pt x="111" y="87"/>
                </a:lnTo>
                <a:lnTo>
                  <a:pt x="111" y="86"/>
                </a:lnTo>
                <a:lnTo>
                  <a:pt x="108" y="86"/>
                </a:lnTo>
                <a:lnTo>
                  <a:pt x="101" y="86"/>
                </a:lnTo>
                <a:lnTo>
                  <a:pt x="101" y="83"/>
                </a:lnTo>
                <a:lnTo>
                  <a:pt x="99" y="83"/>
                </a:lnTo>
                <a:lnTo>
                  <a:pt x="99" y="82"/>
                </a:lnTo>
                <a:lnTo>
                  <a:pt x="97" y="82"/>
                </a:lnTo>
                <a:lnTo>
                  <a:pt x="97" y="80"/>
                </a:lnTo>
                <a:lnTo>
                  <a:pt x="92" y="80"/>
                </a:lnTo>
                <a:lnTo>
                  <a:pt x="92" y="78"/>
                </a:lnTo>
                <a:lnTo>
                  <a:pt x="86" y="78"/>
                </a:lnTo>
                <a:lnTo>
                  <a:pt x="86" y="77"/>
                </a:lnTo>
                <a:lnTo>
                  <a:pt x="86" y="77"/>
                </a:lnTo>
                <a:lnTo>
                  <a:pt x="86" y="75"/>
                </a:lnTo>
                <a:lnTo>
                  <a:pt x="81" y="75"/>
                </a:lnTo>
                <a:lnTo>
                  <a:pt x="81" y="73"/>
                </a:lnTo>
                <a:lnTo>
                  <a:pt x="78" y="73"/>
                </a:lnTo>
                <a:lnTo>
                  <a:pt x="78" y="72"/>
                </a:lnTo>
                <a:lnTo>
                  <a:pt x="75" y="72"/>
                </a:lnTo>
                <a:lnTo>
                  <a:pt x="75" y="70"/>
                </a:lnTo>
                <a:lnTo>
                  <a:pt x="72" y="70"/>
                </a:lnTo>
                <a:lnTo>
                  <a:pt x="72" y="69"/>
                </a:lnTo>
                <a:lnTo>
                  <a:pt x="69" y="69"/>
                </a:lnTo>
                <a:lnTo>
                  <a:pt x="69" y="68"/>
                </a:lnTo>
                <a:lnTo>
                  <a:pt x="67" y="68"/>
                </a:lnTo>
                <a:lnTo>
                  <a:pt x="67" y="66"/>
                </a:lnTo>
                <a:lnTo>
                  <a:pt x="64" y="66"/>
                </a:lnTo>
                <a:lnTo>
                  <a:pt x="62" y="66"/>
                </a:lnTo>
                <a:lnTo>
                  <a:pt x="62" y="63"/>
                </a:lnTo>
                <a:lnTo>
                  <a:pt x="60" y="63"/>
                </a:lnTo>
                <a:lnTo>
                  <a:pt x="60" y="62"/>
                </a:lnTo>
                <a:lnTo>
                  <a:pt x="58" y="62"/>
                </a:lnTo>
                <a:lnTo>
                  <a:pt x="58" y="59"/>
                </a:lnTo>
                <a:lnTo>
                  <a:pt x="56" y="59"/>
                </a:lnTo>
                <a:lnTo>
                  <a:pt x="56" y="57"/>
                </a:lnTo>
                <a:lnTo>
                  <a:pt x="53" y="57"/>
                </a:lnTo>
                <a:lnTo>
                  <a:pt x="53" y="55"/>
                </a:lnTo>
                <a:lnTo>
                  <a:pt x="51" y="55"/>
                </a:lnTo>
                <a:lnTo>
                  <a:pt x="51" y="54"/>
                </a:lnTo>
                <a:lnTo>
                  <a:pt x="49" y="54"/>
                </a:lnTo>
                <a:lnTo>
                  <a:pt x="49" y="51"/>
                </a:lnTo>
                <a:lnTo>
                  <a:pt x="48" y="51"/>
                </a:lnTo>
                <a:lnTo>
                  <a:pt x="48" y="49"/>
                </a:lnTo>
                <a:lnTo>
                  <a:pt x="47" y="49"/>
                </a:lnTo>
                <a:lnTo>
                  <a:pt x="47" y="48"/>
                </a:lnTo>
                <a:lnTo>
                  <a:pt x="45" y="48"/>
                </a:lnTo>
                <a:lnTo>
                  <a:pt x="45" y="46"/>
                </a:lnTo>
                <a:lnTo>
                  <a:pt x="44" y="46"/>
                </a:lnTo>
                <a:lnTo>
                  <a:pt x="44" y="42"/>
                </a:lnTo>
                <a:lnTo>
                  <a:pt x="39" y="42"/>
                </a:lnTo>
                <a:lnTo>
                  <a:pt x="36" y="42"/>
                </a:lnTo>
                <a:lnTo>
                  <a:pt x="36" y="40"/>
                </a:lnTo>
                <a:lnTo>
                  <a:pt x="34" y="40"/>
                </a:lnTo>
                <a:lnTo>
                  <a:pt x="34" y="38"/>
                </a:lnTo>
                <a:lnTo>
                  <a:pt x="33" y="38"/>
                </a:lnTo>
                <a:lnTo>
                  <a:pt x="33" y="35"/>
                </a:lnTo>
                <a:lnTo>
                  <a:pt x="30" y="35"/>
                </a:lnTo>
                <a:lnTo>
                  <a:pt x="30" y="33"/>
                </a:lnTo>
                <a:lnTo>
                  <a:pt x="28" y="33"/>
                </a:lnTo>
                <a:lnTo>
                  <a:pt x="28" y="28"/>
                </a:lnTo>
                <a:lnTo>
                  <a:pt x="26" y="28"/>
                </a:lnTo>
                <a:lnTo>
                  <a:pt x="26" y="26"/>
                </a:lnTo>
                <a:lnTo>
                  <a:pt x="26" y="24"/>
                </a:lnTo>
                <a:lnTo>
                  <a:pt x="24" y="24"/>
                </a:lnTo>
                <a:lnTo>
                  <a:pt x="24" y="21"/>
                </a:lnTo>
                <a:lnTo>
                  <a:pt x="23" y="21"/>
                </a:lnTo>
                <a:lnTo>
                  <a:pt x="23" y="19"/>
                </a:lnTo>
                <a:lnTo>
                  <a:pt x="22" y="19"/>
                </a:lnTo>
                <a:lnTo>
                  <a:pt x="22" y="18"/>
                </a:lnTo>
                <a:lnTo>
                  <a:pt x="20" y="18"/>
                </a:lnTo>
                <a:lnTo>
                  <a:pt x="20" y="14"/>
                </a:lnTo>
                <a:lnTo>
                  <a:pt x="18" y="14"/>
                </a:lnTo>
                <a:lnTo>
                  <a:pt x="18" y="13"/>
                </a:lnTo>
                <a:lnTo>
                  <a:pt x="14" y="13"/>
                </a:lnTo>
                <a:lnTo>
                  <a:pt x="14" y="10"/>
                </a:lnTo>
                <a:lnTo>
                  <a:pt x="13" y="10"/>
                </a:lnTo>
                <a:lnTo>
                  <a:pt x="13" y="9"/>
                </a:lnTo>
                <a:lnTo>
                  <a:pt x="11" y="9"/>
                </a:lnTo>
                <a:lnTo>
                  <a:pt x="11" y="7"/>
                </a:lnTo>
                <a:lnTo>
                  <a:pt x="11" y="7"/>
                </a:lnTo>
                <a:lnTo>
                  <a:pt x="11" y="5"/>
                </a:lnTo>
                <a:lnTo>
                  <a:pt x="9" y="5"/>
                </a:lnTo>
                <a:lnTo>
                  <a:pt x="9" y="2"/>
                </a:lnTo>
                <a:lnTo>
                  <a:pt x="7" y="2"/>
                </a:lnTo>
                <a:lnTo>
                  <a:pt x="5" y="2"/>
                </a:lnTo>
                <a:lnTo>
                  <a:pt x="5" y="1"/>
                </a:lnTo>
                <a:lnTo>
                  <a:pt x="2" y="1"/>
                </a:lnTo>
                <a:lnTo>
                  <a:pt x="2"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40" name="Group 39"/>
          <p:cNvGrpSpPr/>
          <p:nvPr/>
        </p:nvGrpSpPr>
        <p:grpSpPr>
          <a:xfrm>
            <a:off x="2255771" y="1905000"/>
            <a:ext cx="2169209" cy="709120"/>
            <a:chOff x="2255771" y="1672260"/>
            <a:chExt cx="2169209" cy="709120"/>
          </a:xfrm>
        </p:grpSpPr>
        <p:sp>
          <p:nvSpPr>
            <p:cNvPr id="41" name="TextBox 40"/>
            <p:cNvSpPr txBox="1"/>
            <p:nvPr/>
          </p:nvSpPr>
          <p:spPr>
            <a:xfrm>
              <a:off x="2255771" y="2104381"/>
              <a:ext cx="2169209" cy="276999"/>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HR 1,44 (IC95% 1,14 – 1,82)</a:t>
              </a:r>
              <a:endParaRPr lang="fr-FR" sz="1200" dirty="0">
                <a:latin typeface="Arial" panose="020B0604020202020204" pitchFamily="34" charset="0"/>
                <a:cs typeface="Arial" panose="020B0604020202020204" pitchFamily="34" charset="0"/>
              </a:endParaRPr>
            </a:p>
          </p:txBody>
        </p:sp>
        <p:grpSp>
          <p:nvGrpSpPr>
            <p:cNvPr id="42" name="Group 41"/>
            <p:cNvGrpSpPr/>
            <p:nvPr/>
          </p:nvGrpSpPr>
          <p:grpSpPr>
            <a:xfrm>
              <a:off x="3034554" y="1672260"/>
              <a:ext cx="1121328" cy="498219"/>
              <a:chOff x="1625600" y="6063631"/>
              <a:chExt cx="1121328" cy="498219"/>
            </a:xfrm>
          </p:grpSpPr>
          <p:cxnSp>
            <p:nvCxnSpPr>
              <p:cNvPr id="43" name="Straight Connector 42"/>
              <p:cNvCxnSpPr/>
              <p:nvPr/>
            </p:nvCxnSpPr>
            <p:spPr>
              <a:xfrm>
                <a:off x="1625600" y="6202130"/>
                <a:ext cx="431041"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4" name="Straight Connector 43"/>
              <p:cNvCxnSpPr/>
              <p:nvPr/>
            </p:nvCxnSpPr>
            <p:spPr>
              <a:xfrm>
                <a:off x="1633356" y="6423350"/>
                <a:ext cx="431041"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5" name="Rectangle 44"/>
              <p:cNvSpPr/>
              <p:nvPr/>
            </p:nvSpPr>
            <p:spPr>
              <a:xfrm>
                <a:off x="2091878" y="6063631"/>
                <a:ext cx="637915" cy="276999"/>
              </a:xfrm>
              <a:prstGeom prst="rect">
                <a:avLst/>
              </a:prstGeom>
            </p:spPr>
            <p:txBody>
              <a:bodyPr wrap="none">
                <a:spAutoFit/>
              </a:bodyPr>
              <a:lstStyle/>
              <a:p>
                <a:r>
                  <a:rPr lang="fr-FR" sz="1200" smtClean="0">
                    <a:latin typeface="Arial" panose="020B0604020202020204" pitchFamily="34" charset="0"/>
                    <a:cs typeface="Arial" panose="020B0604020202020204" pitchFamily="34" charset="0"/>
                  </a:rPr>
                  <a:t>3 mois</a:t>
                </a:r>
                <a:endParaRPr lang="fr-FR" sz="1200">
                  <a:latin typeface="Arial" panose="020B0604020202020204" pitchFamily="34" charset="0"/>
                  <a:cs typeface="Arial" panose="020B0604020202020204" pitchFamily="34" charset="0"/>
                </a:endParaRPr>
              </a:p>
            </p:txBody>
          </p:sp>
          <p:sp>
            <p:nvSpPr>
              <p:cNvPr id="46" name="Rectangle 45"/>
              <p:cNvSpPr/>
              <p:nvPr/>
            </p:nvSpPr>
            <p:spPr>
              <a:xfrm>
                <a:off x="2109013" y="6284851"/>
                <a:ext cx="637915" cy="276999"/>
              </a:xfrm>
              <a:prstGeom prst="rect">
                <a:avLst/>
              </a:prstGeom>
            </p:spPr>
            <p:txBody>
              <a:bodyPr wrap="none">
                <a:spAutoFit/>
              </a:bodyPr>
              <a:lstStyle/>
              <a:p>
                <a:r>
                  <a:rPr lang="fr-FR" sz="1200" smtClean="0">
                    <a:latin typeface="Arial" panose="020B0604020202020204" pitchFamily="34" charset="0"/>
                    <a:cs typeface="Arial" panose="020B0604020202020204" pitchFamily="34" charset="0"/>
                  </a:rPr>
                  <a:t>6 mois</a:t>
                </a:r>
                <a:endParaRPr lang="fr-FR" sz="1200">
                  <a:latin typeface="Arial" panose="020B0604020202020204" pitchFamily="34" charset="0"/>
                  <a:cs typeface="Arial" panose="020B0604020202020204" pitchFamily="34" charset="0"/>
                </a:endParaRPr>
              </a:p>
            </p:txBody>
          </p:sp>
        </p:grpSp>
      </p:grpSp>
      <p:grpSp>
        <p:nvGrpSpPr>
          <p:cNvPr id="47" name="Group 46"/>
          <p:cNvGrpSpPr/>
          <p:nvPr/>
        </p:nvGrpSpPr>
        <p:grpSpPr>
          <a:xfrm>
            <a:off x="4584547" y="2026805"/>
            <a:ext cx="4437503" cy="4375099"/>
            <a:chOff x="4496059" y="1777371"/>
            <a:chExt cx="4437503" cy="4375099"/>
          </a:xfrm>
        </p:grpSpPr>
        <p:grpSp>
          <p:nvGrpSpPr>
            <p:cNvPr id="48" name="Group 47"/>
            <p:cNvGrpSpPr/>
            <p:nvPr/>
          </p:nvGrpSpPr>
          <p:grpSpPr>
            <a:xfrm>
              <a:off x="4496059" y="1777371"/>
              <a:ext cx="4370795" cy="4375099"/>
              <a:chOff x="2824291" y="1778642"/>
              <a:chExt cx="4579511" cy="4608369"/>
            </a:xfrm>
          </p:grpSpPr>
          <p:sp>
            <p:nvSpPr>
              <p:cNvPr id="52" name="Freeform 51"/>
              <p:cNvSpPr>
                <a:spLocks/>
              </p:cNvSpPr>
              <p:nvPr/>
            </p:nvSpPr>
            <p:spPr bwMode="auto">
              <a:xfrm>
                <a:off x="3695849" y="1928098"/>
                <a:ext cx="3514730" cy="33333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3" name="Line 6"/>
              <p:cNvSpPr>
                <a:spLocks noChangeShapeType="1"/>
              </p:cNvSpPr>
              <p:nvPr/>
            </p:nvSpPr>
            <p:spPr bwMode="auto">
              <a:xfrm>
                <a:off x="3613897" y="1928096"/>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4" name="Line 7"/>
              <p:cNvSpPr>
                <a:spLocks noChangeShapeType="1"/>
              </p:cNvSpPr>
              <p:nvPr/>
            </p:nvSpPr>
            <p:spPr bwMode="auto">
              <a:xfrm>
                <a:off x="3613897" y="2560241"/>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5" name="Line 8"/>
              <p:cNvSpPr>
                <a:spLocks noChangeShapeType="1"/>
              </p:cNvSpPr>
              <p:nvPr/>
            </p:nvSpPr>
            <p:spPr bwMode="auto">
              <a:xfrm>
                <a:off x="3613897" y="3178534"/>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6" name="Line 9"/>
              <p:cNvSpPr>
                <a:spLocks noChangeShapeType="1"/>
              </p:cNvSpPr>
              <p:nvPr/>
            </p:nvSpPr>
            <p:spPr bwMode="auto">
              <a:xfrm>
                <a:off x="3613897" y="3817604"/>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7" name="Line 10"/>
              <p:cNvSpPr>
                <a:spLocks noChangeShapeType="1"/>
              </p:cNvSpPr>
              <p:nvPr/>
            </p:nvSpPr>
            <p:spPr bwMode="auto">
              <a:xfrm>
                <a:off x="3613897" y="4442825"/>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58" name="Line 11"/>
              <p:cNvSpPr>
                <a:spLocks noChangeShapeType="1"/>
              </p:cNvSpPr>
              <p:nvPr/>
            </p:nvSpPr>
            <p:spPr bwMode="auto">
              <a:xfrm>
                <a:off x="3613897" y="5074971"/>
                <a:ext cx="819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grpSp>
            <p:nvGrpSpPr>
              <p:cNvPr id="59" name="Group 58"/>
              <p:cNvGrpSpPr/>
              <p:nvPr/>
            </p:nvGrpSpPr>
            <p:grpSpPr>
              <a:xfrm>
                <a:off x="3696303" y="5261979"/>
                <a:ext cx="3518938" cy="81282"/>
                <a:chOff x="3696303" y="5261980"/>
                <a:chExt cx="3518938" cy="166636"/>
              </a:xfrm>
            </p:grpSpPr>
            <p:sp>
              <p:nvSpPr>
                <p:cNvPr id="77" name="Line 12"/>
                <p:cNvSpPr>
                  <a:spLocks noChangeShapeType="1"/>
                </p:cNvSpPr>
                <p:nvPr/>
              </p:nvSpPr>
              <p:spPr bwMode="auto">
                <a:xfrm>
                  <a:off x="5996083"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8" name="Line 13"/>
                <p:cNvSpPr>
                  <a:spLocks noChangeShapeType="1"/>
                </p:cNvSpPr>
                <p:nvPr/>
              </p:nvSpPr>
              <p:spPr bwMode="auto">
                <a:xfrm>
                  <a:off x="5454835"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79" name="Line 14"/>
                <p:cNvSpPr>
                  <a:spLocks noChangeShapeType="1"/>
                </p:cNvSpPr>
                <p:nvPr/>
              </p:nvSpPr>
              <p:spPr bwMode="auto">
                <a:xfrm>
                  <a:off x="6654079"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0" name="Line 17"/>
                <p:cNvSpPr>
                  <a:spLocks noChangeShapeType="1"/>
                </p:cNvSpPr>
                <p:nvPr/>
              </p:nvSpPr>
              <p:spPr bwMode="auto">
                <a:xfrm>
                  <a:off x="7215241"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1" name="Line 19"/>
                <p:cNvSpPr>
                  <a:spLocks noChangeShapeType="1"/>
                </p:cNvSpPr>
                <p:nvPr/>
              </p:nvSpPr>
              <p:spPr bwMode="auto">
                <a:xfrm>
                  <a:off x="4864401"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82" name="Line 21"/>
                <p:cNvSpPr>
                  <a:spLocks noChangeShapeType="1"/>
                </p:cNvSpPr>
                <p:nvPr/>
              </p:nvSpPr>
              <p:spPr bwMode="auto">
                <a:xfrm>
                  <a:off x="4275395" y="5261980"/>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83" name="Line 21"/>
                <p:cNvSpPr>
                  <a:spLocks noChangeShapeType="1"/>
                </p:cNvSpPr>
                <p:nvPr/>
              </p:nvSpPr>
              <p:spPr bwMode="auto">
                <a:xfrm>
                  <a:off x="3696303" y="5281009"/>
                  <a:ext cx="0" cy="147607"/>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grpSp>
          <p:sp>
            <p:nvSpPr>
              <p:cNvPr id="60" name="TextBox 59"/>
              <p:cNvSpPr txBox="1"/>
              <p:nvPr/>
            </p:nvSpPr>
            <p:spPr>
              <a:xfrm rot="16200000">
                <a:off x="2202978" y="3349787"/>
                <a:ext cx="1888259" cy="290226"/>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Survie sans maladie, %</a:t>
                </a:r>
                <a:endParaRPr lang="fr-FR" sz="1200" dirty="0">
                  <a:latin typeface="Arial" panose="020B0604020202020204" pitchFamily="34" charset="0"/>
                  <a:cs typeface="Arial" panose="020B0604020202020204" pitchFamily="34" charset="0"/>
                </a:endParaRPr>
              </a:p>
            </p:txBody>
          </p:sp>
          <p:sp>
            <p:nvSpPr>
              <p:cNvPr id="61" name="TextBox 60"/>
              <p:cNvSpPr txBox="1"/>
              <p:nvPr/>
            </p:nvSpPr>
            <p:spPr>
              <a:xfrm>
                <a:off x="5245384" y="5472762"/>
                <a:ext cx="757813" cy="291768"/>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Années</a:t>
                </a:r>
                <a:endParaRPr lang="fr-FR" sz="1200" dirty="0">
                  <a:latin typeface="Arial" panose="020B0604020202020204" pitchFamily="34" charset="0"/>
                  <a:cs typeface="Arial" panose="020B0604020202020204" pitchFamily="34" charset="0"/>
                </a:endParaRPr>
              </a:p>
            </p:txBody>
          </p:sp>
          <p:sp>
            <p:nvSpPr>
              <p:cNvPr id="62" name="TextBox 61"/>
              <p:cNvSpPr txBox="1"/>
              <p:nvPr/>
            </p:nvSpPr>
            <p:spPr>
              <a:xfrm>
                <a:off x="3153940" y="1778642"/>
                <a:ext cx="460533" cy="291768"/>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100</a:t>
                </a:r>
                <a:endParaRPr lang="fr-FR" sz="1200">
                  <a:latin typeface="Arial" panose="020B0604020202020204" pitchFamily="34" charset="0"/>
                  <a:cs typeface="Arial" panose="020B0604020202020204" pitchFamily="34" charset="0"/>
                </a:endParaRPr>
              </a:p>
            </p:txBody>
          </p:sp>
          <p:sp>
            <p:nvSpPr>
              <p:cNvPr id="63" name="TextBox 62"/>
              <p:cNvSpPr txBox="1"/>
              <p:nvPr/>
            </p:nvSpPr>
            <p:spPr>
              <a:xfrm>
                <a:off x="3242959" y="2413278"/>
                <a:ext cx="371516" cy="291768"/>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64" name="TextBox 63"/>
              <p:cNvSpPr txBox="1"/>
              <p:nvPr/>
            </p:nvSpPr>
            <p:spPr>
              <a:xfrm>
                <a:off x="3242959" y="3031275"/>
                <a:ext cx="371516" cy="291768"/>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65" name="TextBox 64"/>
              <p:cNvSpPr txBox="1"/>
              <p:nvPr/>
            </p:nvSpPr>
            <p:spPr>
              <a:xfrm>
                <a:off x="3242959" y="3670050"/>
                <a:ext cx="371516" cy="291768"/>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66" name="TextBox 65"/>
              <p:cNvSpPr txBox="1"/>
              <p:nvPr/>
            </p:nvSpPr>
            <p:spPr>
              <a:xfrm>
                <a:off x="3242959" y="4294973"/>
                <a:ext cx="371516" cy="291768"/>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67" name="TextBox 66"/>
              <p:cNvSpPr txBox="1"/>
              <p:nvPr/>
            </p:nvSpPr>
            <p:spPr>
              <a:xfrm>
                <a:off x="3331979" y="4926821"/>
                <a:ext cx="282501" cy="291768"/>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68" name="TextBox 67"/>
              <p:cNvSpPr txBox="1"/>
              <p:nvPr/>
            </p:nvSpPr>
            <p:spPr>
              <a:xfrm>
                <a:off x="4049601" y="5303605"/>
                <a:ext cx="460532" cy="1069816"/>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a:t>
                </a:r>
              </a:p>
              <a:p>
                <a:pPr algn="ctr"/>
                <a:endParaRPr lang="fr-FR" sz="1200" dirty="0" smtClean="0">
                  <a:latin typeface="Arial" panose="020B0604020202020204" pitchFamily="34" charset="0"/>
                  <a:cs typeface="Arial" panose="020B0604020202020204" pitchFamily="34" charset="0"/>
                </a:endParaRP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502</a:t>
                </a:r>
              </a:p>
              <a:p>
                <a:pPr algn="ctr"/>
                <a:r>
                  <a:rPr lang="fr-FR" sz="1200" dirty="0" smtClean="0">
                    <a:latin typeface="Arial" panose="020B0604020202020204" pitchFamily="34" charset="0"/>
                    <a:cs typeface="Arial" panose="020B0604020202020204" pitchFamily="34" charset="0"/>
                  </a:rPr>
                  <a:t>512</a:t>
                </a:r>
                <a:endParaRPr lang="fr-FR" sz="1200" dirty="0">
                  <a:latin typeface="Arial" panose="020B0604020202020204" pitchFamily="34" charset="0"/>
                  <a:cs typeface="Arial" panose="020B0604020202020204" pitchFamily="34" charset="0"/>
                </a:endParaRPr>
              </a:p>
            </p:txBody>
          </p:sp>
          <p:sp>
            <p:nvSpPr>
              <p:cNvPr id="69" name="TextBox 68"/>
              <p:cNvSpPr txBox="1"/>
              <p:nvPr/>
            </p:nvSpPr>
            <p:spPr>
              <a:xfrm>
                <a:off x="4635829" y="5303605"/>
                <a:ext cx="460532" cy="1069816"/>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453</a:t>
                </a:r>
              </a:p>
              <a:p>
                <a:pPr algn="ctr"/>
                <a:r>
                  <a:rPr lang="fr-FR" sz="1200" smtClean="0">
                    <a:latin typeface="Arial" panose="020B0604020202020204" pitchFamily="34" charset="0"/>
                    <a:cs typeface="Arial" panose="020B0604020202020204" pitchFamily="34" charset="0"/>
                  </a:rPr>
                  <a:t>460</a:t>
                </a:r>
                <a:endParaRPr lang="fr-FR" sz="1200">
                  <a:latin typeface="Arial" panose="020B0604020202020204" pitchFamily="34" charset="0"/>
                  <a:cs typeface="Arial" panose="020B0604020202020204" pitchFamily="34" charset="0"/>
                </a:endParaRPr>
              </a:p>
            </p:txBody>
          </p:sp>
          <p:sp>
            <p:nvSpPr>
              <p:cNvPr id="70" name="TextBox 69"/>
              <p:cNvSpPr txBox="1"/>
              <p:nvPr/>
            </p:nvSpPr>
            <p:spPr>
              <a:xfrm>
                <a:off x="4928590" y="5336778"/>
                <a:ext cx="193552" cy="291768"/>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sp>
            <p:nvSpPr>
              <p:cNvPr id="71" name="TextBox 70"/>
              <p:cNvSpPr txBox="1"/>
              <p:nvPr/>
            </p:nvSpPr>
            <p:spPr>
              <a:xfrm>
                <a:off x="5221130" y="5303605"/>
                <a:ext cx="460532" cy="1069816"/>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3</a:t>
                </a:r>
              </a:p>
              <a:p>
                <a:pPr algn="ctr"/>
                <a:endParaRPr lang="fr-FR" sz="1200" dirty="0" smtClean="0">
                  <a:latin typeface="Arial" panose="020B0604020202020204" pitchFamily="34" charset="0"/>
                  <a:cs typeface="Arial" panose="020B0604020202020204" pitchFamily="34" charset="0"/>
                </a:endParaRP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366</a:t>
                </a:r>
              </a:p>
              <a:p>
                <a:pPr algn="ctr"/>
                <a:r>
                  <a:rPr lang="fr-FR" sz="1200" dirty="0" smtClean="0">
                    <a:latin typeface="Arial" panose="020B0604020202020204" pitchFamily="34" charset="0"/>
                    <a:cs typeface="Arial" panose="020B0604020202020204" pitchFamily="34" charset="0"/>
                  </a:rPr>
                  <a:t>366</a:t>
                </a:r>
                <a:endParaRPr lang="fr-FR" sz="1200" dirty="0">
                  <a:latin typeface="Arial" panose="020B0604020202020204" pitchFamily="34" charset="0"/>
                  <a:cs typeface="Arial" panose="020B0604020202020204" pitchFamily="34" charset="0"/>
                </a:endParaRPr>
              </a:p>
            </p:txBody>
          </p:sp>
          <p:sp>
            <p:nvSpPr>
              <p:cNvPr id="72" name="TextBox 71"/>
              <p:cNvSpPr txBox="1"/>
              <p:nvPr/>
            </p:nvSpPr>
            <p:spPr>
              <a:xfrm>
                <a:off x="5771104" y="5303605"/>
                <a:ext cx="460532" cy="1069816"/>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4</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232</a:t>
                </a:r>
              </a:p>
              <a:p>
                <a:pPr algn="ctr"/>
                <a:r>
                  <a:rPr lang="fr-FR" sz="1200" smtClean="0">
                    <a:latin typeface="Arial" panose="020B0604020202020204" pitchFamily="34" charset="0"/>
                    <a:cs typeface="Arial" panose="020B0604020202020204" pitchFamily="34" charset="0"/>
                  </a:rPr>
                  <a:t>229</a:t>
                </a:r>
                <a:endParaRPr lang="fr-FR" sz="1200">
                  <a:latin typeface="Arial" panose="020B0604020202020204" pitchFamily="34" charset="0"/>
                  <a:cs typeface="Arial" panose="020B0604020202020204" pitchFamily="34" charset="0"/>
                </a:endParaRPr>
              </a:p>
            </p:txBody>
          </p:sp>
          <p:sp>
            <p:nvSpPr>
              <p:cNvPr id="73" name="TextBox 72"/>
              <p:cNvSpPr txBox="1"/>
              <p:nvPr/>
            </p:nvSpPr>
            <p:spPr>
              <a:xfrm>
                <a:off x="6396624" y="5303605"/>
                <a:ext cx="460532" cy="1069816"/>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5</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120</a:t>
                </a:r>
              </a:p>
              <a:p>
                <a:pPr algn="ctr"/>
                <a:r>
                  <a:rPr lang="fr-FR" sz="1200" smtClean="0">
                    <a:latin typeface="Arial" panose="020B0604020202020204" pitchFamily="34" charset="0"/>
                    <a:cs typeface="Arial" panose="020B0604020202020204" pitchFamily="34" charset="0"/>
                  </a:rPr>
                  <a:t>119</a:t>
                </a:r>
                <a:endParaRPr lang="fr-FR" sz="1200">
                  <a:latin typeface="Arial" panose="020B0604020202020204" pitchFamily="34" charset="0"/>
                  <a:cs typeface="Arial" panose="020B0604020202020204" pitchFamily="34" charset="0"/>
                </a:endParaRPr>
              </a:p>
            </p:txBody>
          </p:sp>
          <p:sp>
            <p:nvSpPr>
              <p:cNvPr id="74" name="TextBox 73"/>
              <p:cNvSpPr txBox="1"/>
              <p:nvPr/>
            </p:nvSpPr>
            <p:spPr>
              <a:xfrm>
                <a:off x="7032286" y="5303605"/>
                <a:ext cx="371516" cy="1069816"/>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6</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46</a:t>
                </a:r>
              </a:p>
              <a:p>
                <a:pPr algn="ctr"/>
                <a:r>
                  <a:rPr lang="fr-FR" sz="1200" smtClean="0">
                    <a:latin typeface="Arial" panose="020B0604020202020204" pitchFamily="34" charset="0"/>
                    <a:cs typeface="Arial" panose="020B0604020202020204" pitchFamily="34" charset="0"/>
                  </a:rPr>
                  <a:t>45</a:t>
                </a:r>
                <a:endParaRPr lang="fr-FR" sz="1200">
                  <a:latin typeface="Arial" panose="020B0604020202020204" pitchFamily="34" charset="0"/>
                  <a:cs typeface="Arial" panose="020B0604020202020204" pitchFamily="34" charset="0"/>
                </a:endParaRPr>
              </a:p>
            </p:txBody>
          </p:sp>
          <p:sp>
            <p:nvSpPr>
              <p:cNvPr id="75" name="TextBox 74"/>
              <p:cNvSpPr txBox="1"/>
              <p:nvPr/>
            </p:nvSpPr>
            <p:spPr>
              <a:xfrm>
                <a:off x="2824291" y="5706219"/>
                <a:ext cx="668377" cy="680792"/>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N</a:t>
                </a:r>
              </a:p>
              <a:p>
                <a:pPr algn="ctr"/>
                <a:r>
                  <a:rPr lang="fr-FR" sz="1200" dirty="0" smtClean="0">
                    <a:solidFill>
                      <a:schemeClr val="accent3"/>
                    </a:solidFill>
                    <a:latin typeface="Arial" panose="020B0604020202020204" pitchFamily="34" charset="0"/>
                    <a:cs typeface="Arial" panose="020B0604020202020204" pitchFamily="34" charset="0"/>
                  </a:rPr>
                  <a:t>3 mois</a:t>
                </a:r>
              </a:p>
              <a:p>
                <a:pPr algn="ctr"/>
                <a:r>
                  <a:rPr lang="fr-FR" sz="1200" dirty="0" smtClean="0">
                    <a:solidFill>
                      <a:schemeClr val="accent2"/>
                    </a:solidFill>
                    <a:latin typeface="Arial" panose="020B0604020202020204" pitchFamily="34" charset="0"/>
                    <a:cs typeface="Arial" panose="020B0604020202020204" pitchFamily="34" charset="0"/>
                  </a:rPr>
                  <a:t>6 mois</a:t>
                </a:r>
                <a:endParaRPr lang="fr-FR" sz="1200" dirty="0">
                  <a:solidFill>
                    <a:schemeClr val="accent2"/>
                  </a:solidFill>
                  <a:latin typeface="Arial" panose="020B0604020202020204" pitchFamily="34" charset="0"/>
                  <a:cs typeface="Arial" panose="020B0604020202020204" pitchFamily="34" charset="0"/>
                </a:endParaRPr>
              </a:p>
            </p:txBody>
          </p:sp>
          <p:sp>
            <p:nvSpPr>
              <p:cNvPr id="76" name="TextBox 75"/>
              <p:cNvSpPr txBox="1"/>
              <p:nvPr/>
            </p:nvSpPr>
            <p:spPr>
              <a:xfrm>
                <a:off x="3470509" y="5303605"/>
                <a:ext cx="460532" cy="1069816"/>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555</a:t>
                </a:r>
              </a:p>
              <a:p>
                <a:pPr algn="ctr"/>
                <a:r>
                  <a:rPr lang="fr-FR" sz="1200" smtClean="0">
                    <a:latin typeface="Arial" panose="020B0604020202020204" pitchFamily="34" charset="0"/>
                    <a:cs typeface="Arial" panose="020B0604020202020204" pitchFamily="34" charset="0"/>
                  </a:rPr>
                  <a:t>551</a:t>
                </a:r>
                <a:endParaRPr lang="fr-FR" sz="1200">
                  <a:latin typeface="Arial" panose="020B0604020202020204" pitchFamily="34" charset="0"/>
                  <a:cs typeface="Arial" panose="020B0604020202020204" pitchFamily="34" charset="0"/>
                </a:endParaRPr>
              </a:p>
            </p:txBody>
          </p:sp>
        </p:grpSp>
        <p:graphicFrame>
          <p:nvGraphicFramePr>
            <p:cNvPr id="49" name="Content Placeholder 4"/>
            <p:cNvGraphicFramePr>
              <a:graphicFrameLocks/>
            </p:cNvGraphicFramePr>
            <p:nvPr>
              <p:extLst>
                <p:ext uri="{D42A27DB-BD31-4B8C-83A1-F6EECF244321}">
                  <p14:modId xmlns:p14="http://schemas.microsoft.com/office/powerpoint/2010/main" val="3380367539"/>
                </p:ext>
              </p:extLst>
            </p:nvPr>
          </p:nvGraphicFramePr>
          <p:xfrm>
            <a:off x="5474889" y="3741746"/>
            <a:ext cx="3093924" cy="883920"/>
          </p:xfrm>
          <a:graphic>
            <a:graphicData uri="http://schemas.openxmlformats.org/drawingml/2006/table">
              <a:tbl>
                <a:tblPr firstRow="1" bandRow="1">
                  <a:tableStyleId>{5C22544A-7EE6-4342-B048-85BDC9FD1C3A}</a:tableStyleId>
                </a:tblPr>
                <a:tblGrid>
                  <a:gridCol w="755039"/>
                  <a:gridCol w="480985"/>
                  <a:gridCol w="869760"/>
                  <a:gridCol w="988140"/>
                </a:tblGrid>
                <a:tr h="0">
                  <a:tc>
                    <a:txBody>
                      <a:bodyPr/>
                      <a:lstStyle/>
                      <a:p>
                        <a:pPr algn="ctr"/>
                        <a:endParaRPr lang="fr-FR" sz="1000" noProof="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n</a:t>
                        </a:r>
                        <a:endParaRPr lang="fr-FR" sz="1000" noProof="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err="1" smtClean="0">
                            <a:solidFill>
                              <a:schemeClr val="tx1"/>
                            </a:solidFill>
                            <a:latin typeface="Arial" panose="020B0604020202020204" pitchFamily="34" charset="0"/>
                            <a:cs typeface="Arial" panose="020B0604020202020204" pitchFamily="34" charset="0"/>
                          </a:rPr>
                          <a:t>Evts</a:t>
                        </a:r>
                        <a:r>
                          <a:rPr lang="fr-FR" sz="1000" noProof="0" dirty="0" smtClean="0">
                            <a:solidFill>
                              <a:schemeClr val="tx1"/>
                            </a:solidFill>
                            <a:latin typeface="Arial" panose="020B0604020202020204" pitchFamily="34" charset="0"/>
                            <a:cs typeface="Arial" panose="020B0604020202020204" pitchFamily="34" charset="0"/>
                          </a:rPr>
                          <a:t>, n</a:t>
                        </a:r>
                        <a:endParaRPr lang="fr-FR" sz="1000" noProof="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smtClean="0">
                            <a:solidFill>
                              <a:schemeClr val="tx1"/>
                            </a:solidFill>
                            <a:latin typeface="Arial" panose="020B0604020202020204" pitchFamily="34" charset="0"/>
                            <a:cs typeface="Arial" panose="020B0604020202020204" pitchFamily="34" charset="0"/>
                          </a:rPr>
                          <a:t>Taux à 3 ans,</a:t>
                        </a:r>
                      </a:p>
                      <a:p>
                        <a:pPr algn="ctr"/>
                        <a:r>
                          <a:rPr lang="fr-FR" sz="1000" noProof="0" dirty="0" smtClean="0">
                            <a:solidFill>
                              <a:schemeClr val="tx1"/>
                            </a:solidFill>
                            <a:latin typeface="Arial" panose="020B0604020202020204" pitchFamily="34" charset="0"/>
                            <a:cs typeface="Arial" panose="020B0604020202020204" pitchFamily="34" charset="0"/>
                          </a:rPr>
                          <a:t>% (IC95%)</a:t>
                        </a:r>
                        <a:endParaRPr lang="fr-FR" sz="1000" noProof="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fr-FR" sz="1000" noProof="0" smtClean="0">
                            <a:solidFill>
                              <a:schemeClr val="tx1"/>
                            </a:solidFill>
                            <a:latin typeface="Arial" panose="020B0604020202020204" pitchFamily="34" charset="0"/>
                            <a:cs typeface="Arial" panose="020B0604020202020204" pitchFamily="34" charset="0"/>
                          </a:rPr>
                          <a:t>3 mois</a:t>
                        </a:r>
                        <a:endParaRPr lang="fr-FR" sz="1000" noProof="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555</a:t>
                        </a:r>
                        <a:endParaRPr lang="fr-FR" sz="1000" noProof="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122</a:t>
                        </a:r>
                        <a:endParaRPr lang="fr-FR" sz="1000" noProof="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000" noProof="0" dirty="0" smtClean="0">
                            <a:solidFill>
                              <a:schemeClr val="tx1"/>
                            </a:solidFill>
                            <a:latin typeface="Arial" panose="020B0604020202020204" pitchFamily="34" charset="0"/>
                            <a:cs typeface="Arial" panose="020B0604020202020204" pitchFamily="34" charset="0"/>
                          </a:rPr>
                          <a:t>81 (77</a:t>
                        </a:r>
                        <a:r>
                          <a:rPr lang="fr-FR" sz="1000" baseline="0" noProof="0" dirty="0" smtClean="0">
                            <a:solidFill>
                              <a:schemeClr val="tx1"/>
                            </a:solidFill>
                            <a:latin typeface="Arial" panose="020B0604020202020204" pitchFamily="34" charset="0"/>
                            <a:cs typeface="Arial" panose="020B0604020202020204" pitchFamily="34" charset="0"/>
                          </a:rPr>
                          <a:t> – </a:t>
                        </a:r>
                        <a:r>
                          <a:rPr lang="fr-FR" sz="1000" noProof="0" dirty="0" smtClean="0">
                            <a:solidFill>
                              <a:schemeClr val="tx1"/>
                            </a:solidFill>
                            <a:latin typeface="Arial" panose="020B0604020202020204" pitchFamily="34" charset="0"/>
                            <a:cs typeface="Arial" panose="020B0604020202020204" pitchFamily="34" charset="0"/>
                          </a:rPr>
                          <a:t>84)</a:t>
                        </a:r>
                        <a:endParaRPr lang="fr-FR" sz="1000" noProof="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algn="l"/>
                        <a:r>
                          <a:rPr lang="fr-FR" sz="1000" noProof="0" smtClean="0">
                            <a:solidFill>
                              <a:schemeClr val="tx1"/>
                            </a:solidFill>
                            <a:latin typeface="Arial" panose="020B0604020202020204" pitchFamily="34" charset="0"/>
                            <a:cs typeface="Arial" panose="020B0604020202020204" pitchFamily="34" charset="0"/>
                          </a:rPr>
                          <a:t>6 mois</a:t>
                        </a:r>
                        <a:endParaRPr lang="fr-FR" sz="1000" noProof="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551</a:t>
                        </a:r>
                        <a:endParaRPr lang="fr-FR" sz="1000" noProof="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108</a:t>
                        </a:r>
                        <a:endParaRPr lang="fr-FR" sz="1000" noProof="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smtClean="0">
                            <a:solidFill>
                              <a:schemeClr val="tx1"/>
                            </a:solidFill>
                            <a:latin typeface="Arial" panose="020B0604020202020204" pitchFamily="34" charset="0"/>
                            <a:cs typeface="Arial" panose="020B0604020202020204" pitchFamily="34" charset="0"/>
                          </a:rPr>
                          <a:t>83 (80 –</a:t>
                        </a:r>
                        <a:r>
                          <a:rPr lang="fr-FR" sz="1000" baseline="0" noProof="0" dirty="0" smtClean="0">
                            <a:solidFill>
                              <a:schemeClr val="tx1"/>
                            </a:solidFill>
                            <a:latin typeface="Arial" panose="020B0604020202020204" pitchFamily="34" charset="0"/>
                            <a:cs typeface="Arial" panose="020B0604020202020204" pitchFamily="34" charset="0"/>
                          </a:rPr>
                          <a:t> </a:t>
                        </a:r>
                        <a:r>
                          <a:rPr lang="fr-FR" sz="1000" noProof="0" dirty="0" smtClean="0">
                            <a:solidFill>
                              <a:schemeClr val="tx1"/>
                            </a:solidFill>
                            <a:latin typeface="Arial" panose="020B0604020202020204" pitchFamily="34" charset="0"/>
                            <a:cs typeface="Arial" panose="020B0604020202020204" pitchFamily="34" charset="0"/>
                          </a:rPr>
                          <a:t>86)</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0" name="Freeform 49"/>
            <p:cNvSpPr>
              <a:spLocks/>
            </p:cNvSpPr>
            <p:nvPr/>
          </p:nvSpPr>
          <p:spPr bwMode="auto">
            <a:xfrm>
              <a:off x="5369562" y="1928095"/>
              <a:ext cx="3564000" cy="756000"/>
            </a:xfrm>
            <a:custGeom>
              <a:avLst/>
              <a:gdLst>
                <a:gd name="T0" fmla="*/ 263 w 280"/>
                <a:gd name="T1" fmla="*/ 59 h 59"/>
                <a:gd name="T2" fmla="*/ 246 w 280"/>
                <a:gd name="T3" fmla="*/ 57 h 59"/>
                <a:gd name="T4" fmla="*/ 242 w 280"/>
                <a:gd name="T5" fmla="*/ 54 h 59"/>
                <a:gd name="T6" fmla="*/ 213 w 280"/>
                <a:gd name="T7" fmla="*/ 52 h 59"/>
                <a:gd name="T8" fmla="*/ 195 w 280"/>
                <a:gd name="T9" fmla="*/ 51 h 59"/>
                <a:gd name="T10" fmla="*/ 184 w 280"/>
                <a:gd name="T11" fmla="*/ 49 h 59"/>
                <a:gd name="T12" fmla="*/ 178 w 280"/>
                <a:gd name="T13" fmla="*/ 48 h 59"/>
                <a:gd name="T14" fmla="*/ 172 w 280"/>
                <a:gd name="T15" fmla="*/ 47 h 59"/>
                <a:gd name="T16" fmla="*/ 169 w 280"/>
                <a:gd name="T17" fmla="*/ 46 h 59"/>
                <a:gd name="T18" fmla="*/ 152 w 280"/>
                <a:gd name="T19" fmla="*/ 44 h 59"/>
                <a:gd name="T20" fmla="*/ 146 w 280"/>
                <a:gd name="T21" fmla="*/ 42 h 59"/>
                <a:gd name="T22" fmla="*/ 139 w 280"/>
                <a:gd name="T23" fmla="*/ 40 h 59"/>
                <a:gd name="T24" fmla="*/ 122 w 280"/>
                <a:gd name="T25" fmla="*/ 38 h 59"/>
                <a:gd name="T26" fmla="*/ 121 w 280"/>
                <a:gd name="T27" fmla="*/ 37 h 59"/>
                <a:gd name="T28" fmla="*/ 118 w 280"/>
                <a:gd name="T29" fmla="*/ 35 h 59"/>
                <a:gd name="T30" fmla="*/ 104 w 280"/>
                <a:gd name="T31" fmla="*/ 33 h 59"/>
                <a:gd name="T32" fmla="*/ 101 w 280"/>
                <a:gd name="T33" fmla="*/ 32 h 59"/>
                <a:gd name="T34" fmla="*/ 94 w 280"/>
                <a:gd name="T35" fmla="*/ 32 h 59"/>
                <a:gd name="T36" fmla="*/ 89 w 280"/>
                <a:gd name="T37" fmla="*/ 30 h 59"/>
                <a:gd name="T38" fmla="*/ 86 w 280"/>
                <a:gd name="T39" fmla="*/ 29 h 59"/>
                <a:gd name="T40" fmla="*/ 81 w 280"/>
                <a:gd name="T41" fmla="*/ 27 h 59"/>
                <a:gd name="T42" fmla="*/ 77 w 280"/>
                <a:gd name="T43" fmla="*/ 26 h 59"/>
                <a:gd name="T44" fmla="*/ 73 w 280"/>
                <a:gd name="T45" fmla="*/ 24 h 59"/>
                <a:gd name="T46" fmla="*/ 69 w 280"/>
                <a:gd name="T47" fmla="*/ 23 h 59"/>
                <a:gd name="T48" fmla="*/ 67 w 280"/>
                <a:gd name="T49" fmla="*/ 21 h 59"/>
                <a:gd name="T50" fmla="*/ 56 w 280"/>
                <a:gd name="T51" fmla="*/ 19 h 59"/>
                <a:gd name="T52" fmla="*/ 54 w 280"/>
                <a:gd name="T53" fmla="*/ 18 h 59"/>
                <a:gd name="T54" fmla="*/ 50 w 280"/>
                <a:gd name="T55" fmla="*/ 16 h 59"/>
                <a:gd name="T56" fmla="*/ 47 w 280"/>
                <a:gd name="T57" fmla="*/ 13 h 59"/>
                <a:gd name="T58" fmla="*/ 39 w 280"/>
                <a:gd name="T59" fmla="*/ 12 h 59"/>
                <a:gd name="T60" fmla="*/ 37 w 280"/>
                <a:gd name="T61" fmla="*/ 11 h 59"/>
                <a:gd name="T62" fmla="*/ 33 w 280"/>
                <a:gd name="T63" fmla="*/ 9 h 59"/>
                <a:gd name="T64" fmla="*/ 31 w 280"/>
                <a:gd name="T65" fmla="*/ 8 h 59"/>
                <a:gd name="T66" fmla="*/ 28 w 280"/>
                <a:gd name="T67" fmla="*/ 7 h 59"/>
                <a:gd name="T68" fmla="*/ 24 w 280"/>
                <a:gd name="T69" fmla="*/ 6 h 59"/>
                <a:gd name="T70" fmla="*/ 20 w 280"/>
                <a:gd name="T71" fmla="*/ 5 h 59"/>
                <a:gd name="T72" fmla="*/ 12 w 280"/>
                <a:gd name="T73" fmla="*/ 3 h 59"/>
                <a:gd name="T74" fmla="*/ 10 w 280"/>
                <a:gd name="T75" fmla="*/ 2 h 59"/>
                <a:gd name="T76" fmla="*/ 4 w 280"/>
                <a:gd name="T77" fmla="*/ 1 h 59"/>
                <a:gd name="T78" fmla="*/ 0 w 280"/>
                <a:gd name="T7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59">
                  <a:moveTo>
                    <a:pt x="280" y="59"/>
                  </a:moveTo>
                  <a:lnTo>
                    <a:pt x="263" y="59"/>
                  </a:lnTo>
                  <a:lnTo>
                    <a:pt x="263" y="57"/>
                  </a:lnTo>
                  <a:lnTo>
                    <a:pt x="246" y="57"/>
                  </a:lnTo>
                  <a:lnTo>
                    <a:pt x="246" y="54"/>
                  </a:lnTo>
                  <a:lnTo>
                    <a:pt x="242" y="54"/>
                  </a:lnTo>
                  <a:lnTo>
                    <a:pt x="242" y="52"/>
                  </a:lnTo>
                  <a:lnTo>
                    <a:pt x="213" y="52"/>
                  </a:lnTo>
                  <a:lnTo>
                    <a:pt x="213" y="51"/>
                  </a:lnTo>
                  <a:lnTo>
                    <a:pt x="195" y="51"/>
                  </a:lnTo>
                  <a:lnTo>
                    <a:pt x="195" y="49"/>
                  </a:lnTo>
                  <a:lnTo>
                    <a:pt x="184" y="49"/>
                  </a:lnTo>
                  <a:lnTo>
                    <a:pt x="184" y="48"/>
                  </a:lnTo>
                  <a:lnTo>
                    <a:pt x="178" y="48"/>
                  </a:lnTo>
                  <a:lnTo>
                    <a:pt x="178" y="47"/>
                  </a:lnTo>
                  <a:lnTo>
                    <a:pt x="172" y="47"/>
                  </a:lnTo>
                  <a:lnTo>
                    <a:pt x="169" y="47"/>
                  </a:lnTo>
                  <a:lnTo>
                    <a:pt x="169" y="46"/>
                  </a:lnTo>
                  <a:lnTo>
                    <a:pt x="152" y="46"/>
                  </a:lnTo>
                  <a:lnTo>
                    <a:pt x="152" y="44"/>
                  </a:lnTo>
                  <a:lnTo>
                    <a:pt x="146" y="44"/>
                  </a:lnTo>
                  <a:lnTo>
                    <a:pt x="146" y="42"/>
                  </a:lnTo>
                  <a:lnTo>
                    <a:pt x="139" y="42"/>
                  </a:lnTo>
                  <a:lnTo>
                    <a:pt x="139" y="40"/>
                  </a:lnTo>
                  <a:lnTo>
                    <a:pt x="122" y="40"/>
                  </a:lnTo>
                  <a:lnTo>
                    <a:pt x="122" y="38"/>
                  </a:lnTo>
                  <a:lnTo>
                    <a:pt x="121" y="38"/>
                  </a:lnTo>
                  <a:lnTo>
                    <a:pt x="121" y="37"/>
                  </a:lnTo>
                  <a:lnTo>
                    <a:pt x="118" y="37"/>
                  </a:lnTo>
                  <a:lnTo>
                    <a:pt x="118" y="35"/>
                  </a:lnTo>
                  <a:lnTo>
                    <a:pt x="104" y="35"/>
                  </a:lnTo>
                  <a:lnTo>
                    <a:pt x="104" y="33"/>
                  </a:lnTo>
                  <a:lnTo>
                    <a:pt x="101" y="33"/>
                  </a:lnTo>
                  <a:lnTo>
                    <a:pt x="101" y="32"/>
                  </a:lnTo>
                  <a:lnTo>
                    <a:pt x="99" y="32"/>
                  </a:lnTo>
                  <a:lnTo>
                    <a:pt x="94" y="32"/>
                  </a:lnTo>
                  <a:lnTo>
                    <a:pt x="94" y="30"/>
                  </a:lnTo>
                  <a:lnTo>
                    <a:pt x="89" y="30"/>
                  </a:lnTo>
                  <a:lnTo>
                    <a:pt x="89" y="29"/>
                  </a:lnTo>
                  <a:lnTo>
                    <a:pt x="86" y="29"/>
                  </a:lnTo>
                  <a:lnTo>
                    <a:pt x="86" y="27"/>
                  </a:lnTo>
                  <a:lnTo>
                    <a:pt x="81" y="27"/>
                  </a:lnTo>
                  <a:lnTo>
                    <a:pt x="81" y="26"/>
                  </a:lnTo>
                  <a:lnTo>
                    <a:pt x="77" y="26"/>
                  </a:lnTo>
                  <a:lnTo>
                    <a:pt x="77" y="24"/>
                  </a:lnTo>
                  <a:lnTo>
                    <a:pt x="73" y="24"/>
                  </a:lnTo>
                  <a:lnTo>
                    <a:pt x="73" y="23"/>
                  </a:lnTo>
                  <a:lnTo>
                    <a:pt x="69" y="23"/>
                  </a:lnTo>
                  <a:lnTo>
                    <a:pt x="69" y="21"/>
                  </a:lnTo>
                  <a:lnTo>
                    <a:pt x="67" y="21"/>
                  </a:lnTo>
                  <a:lnTo>
                    <a:pt x="67" y="19"/>
                  </a:lnTo>
                  <a:lnTo>
                    <a:pt x="56" y="19"/>
                  </a:lnTo>
                  <a:lnTo>
                    <a:pt x="56" y="18"/>
                  </a:lnTo>
                  <a:lnTo>
                    <a:pt x="54" y="18"/>
                  </a:lnTo>
                  <a:lnTo>
                    <a:pt x="54" y="16"/>
                  </a:lnTo>
                  <a:lnTo>
                    <a:pt x="50" y="16"/>
                  </a:lnTo>
                  <a:lnTo>
                    <a:pt x="50" y="13"/>
                  </a:lnTo>
                  <a:lnTo>
                    <a:pt x="47" y="13"/>
                  </a:lnTo>
                  <a:lnTo>
                    <a:pt x="47" y="12"/>
                  </a:lnTo>
                  <a:lnTo>
                    <a:pt x="39" y="12"/>
                  </a:lnTo>
                  <a:lnTo>
                    <a:pt x="39" y="11"/>
                  </a:lnTo>
                  <a:lnTo>
                    <a:pt x="37" y="11"/>
                  </a:lnTo>
                  <a:lnTo>
                    <a:pt x="37" y="9"/>
                  </a:lnTo>
                  <a:lnTo>
                    <a:pt x="33" y="9"/>
                  </a:lnTo>
                  <a:lnTo>
                    <a:pt x="33" y="8"/>
                  </a:lnTo>
                  <a:lnTo>
                    <a:pt x="31" y="8"/>
                  </a:lnTo>
                  <a:lnTo>
                    <a:pt x="31" y="7"/>
                  </a:lnTo>
                  <a:lnTo>
                    <a:pt x="28" y="7"/>
                  </a:lnTo>
                  <a:lnTo>
                    <a:pt x="28" y="6"/>
                  </a:lnTo>
                  <a:lnTo>
                    <a:pt x="24" y="6"/>
                  </a:lnTo>
                  <a:lnTo>
                    <a:pt x="24" y="5"/>
                  </a:lnTo>
                  <a:lnTo>
                    <a:pt x="20" y="5"/>
                  </a:lnTo>
                  <a:lnTo>
                    <a:pt x="20" y="3"/>
                  </a:lnTo>
                  <a:lnTo>
                    <a:pt x="12" y="3"/>
                  </a:lnTo>
                  <a:lnTo>
                    <a:pt x="12" y="2"/>
                  </a:lnTo>
                  <a:lnTo>
                    <a:pt x="10" y="2"/>
                  </a:lnTo>
                  <a:lnTo>
                    <a:pt x="10" y="1"/>
                  </a:lnTo>
                  <a:lnTo>
                    <a:pt x="4" y="1"/>
                  </a:lnTo>
                  <a:lnTo>
                    <a:pt x="4"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Freeform 5"/>
            <p:cNvSpPr>
              <a:spLocks/>
            </p:cNvSpPr>
            <p:nvPr/>
          </p:nvSpPr>
          <p:spPr bwMode="auto">
            <a:xfrm>
              <a:off x="5369562" y="1928094"/>
              <a:ext cx="3564000" cy="864000"/>
            </a:xfrm>
            <a:custGeom>
              <a:avLst/>
              <a:gdLst>
                <a:gd name="T0" fmla="*/ 259 w 280"/>
                <a:gd name="T1" fmla="*/ 67 h 67"/>
                <a:gd name="T2" fmla="*/ 253 w 280"/>
                <a:gd name="T3" fmla="*/ 64 h 67"/>
                <a:gd name="T4" fmla="*/ 229 w 280"/>
                <a:gd name="T5" fmla="*/ 62 h 67"/>
                <a:gd name="T6" fmla="*/ 224 w 280"/>
                <a:gd name="T7" fmla="*/ 59 h 67"/>
                <a:gd name="T8" fmla="*/ 215 w 280"/>
                <a:gd name="T9" fmla="*/ 58 h 67"/>
                <a:gd name="T10" fmla="*/ 208 w 280"/>
                <a:gd name="T11" fmla="*/ 57 h 67"/>
                <a:gd name="T12" fmla="*/ 200 w 280"/>
                <a:gd name="T13" fmla="*/ 56 h 67"/>
                <a:gd name="T14" fmla="*/ 195 w 280"/>
                <a:gd name="T15" fmla="*/ 53 h 67"/>
                <a:gd name="T16" fmla="*/ 185 w 280"/>
                <a:gd name="T17" fmla="*/ 52 h 67"/>
                <a:gd name="T18" fmla="*/ 169 w 280"/>
                <a:gd name="T19" fmla="*/ 50 h 67"/>
                <a:gd name="T20" fmla="*/ 158 w 280"/>
                <a:gd name="T21" fmla="*/ 49 h 67"/>
                <a:gd name="T22" fmla="*/ 148 w 280"/>
                <a:gd name="T23" fmla="*/ 48 h 67"/>
                <a:gd name="T24" fmla="*/ 141 w 280"/>
                <a:gd name="T25" fmla="*/ 48 h 67"/>
                <a:gd name="T26" fmla="*/ 131 w 280"/>
                <a:gd name="T27" fmla="*/ 46 h 67"/>
                <a:gd name="T28" fmla="*/ 124 w 280"/>
                <a:gd name="T29" fmla="*/ 44 h 67"/>
                <a:gd name="T30" fmla="*/ 113 w 280"/>
                <a:gd name="T31" fmla="*/ 43 h 67"/>
                <a:gd name="T32" fmla="*/ 110 w 280"/>
                <a:gd name="T33" fmla="*/ 42 h 67"/>
                <a:gd name="T34" fmla="*/ 106 w 280"/>
                <a:gd name="T35" fmla="*/ 41 h 67"/>
                <a:gd name="T36" fmla="*/ 97 w 280"/>
                <a:gd name="T37" fmla="*/ 39 h 67"/>
                <a:gd name="T38" fmla="*/ 94 w 280"/>
                <a:gd name="T39" fmla="*/ 38 h 67"/>
                <a:gd name="T40" fmla="*/ 89 w 280"/>
                <a:gd name="T41" fmla="*/ 38 h 67"/>
                <a:gd name="T42" fmla="*/ 87 w 280"/>
                <a:gd name="T43" fmla="*/ 35 h 67"/>
                <a:gd name="T44" fmla="*/ 82 w 280"/>
                <a:gd name="T45" fmla="*/ 33 h 67"/>
                <a:gd name="T46" fmla="*/ 80 w 280"/>
                <a:gd name="T47" fmla="*/ 32 h 67"/>
                <a:gd name="T48" fmla="*/ 76 w 280"/>
                <a:gd name="T49" fmla="*/ 30 h 67"/>
                <a:gd name="T50" fmla="*/ 68 w 280"/>
                <a:gd name="T51" fmla="*/ 28 h 67"/>
                <a:gd name="T52" fmla="*/ 63 w 280"/>
                <a:gd name="T53" fmla="*/ 27 h 67"/>
                <a:gd name="T54" fmla="*/ 57 w 280"/>
                <a:gd name="T55" fmla="*/ 27 h 67"/>
                <a:gd name="T56" fmla="*/ 55 w 280"/>
                <a:gd name="T57" fmla="*/ 24 h 67"/>
                <a:gd name="T58" fmla="*/ 49 w 280"/>
                <a:gd name="T59" fmla="*/ 22 h 67"/>
                <a:gd name="T60" fmla="*/ 47 w 280"/>
                <a:gd name="T61" fmla="*/ 21 h 67"/>
                <a:gd name="T62" fmla="*/ 43 w 280"/>
                <a:gd name="T63" fmla="*/ 19 h 67"/>
                <a:gd name="T64" fmla="*/ 40 w 280"/>
                <a:gd name="T65" fmla="*/ 18 h 67"/>
                <a:gd name="T66" fmla="*/ 37 w 280"/>
                <a:gd name="T67" fmla="*/ 15 h 67"/>
                <a:gd name="T68" fmla="*/ 35 w 280"/>
                <a:gd name="T69" fmla="*/ 14 h 67"/>
                <a:gd name="T70" fmla="*/ 33 w 280"/>
                <a:gd name="T71" fmla="*/ 12 h 67"/>
                <a:gd name="T72" fmla="*/ 30 w 280"/>
                <a:gd name="T73" fmla="*/ 10 h 67"/>
                <a:gd name="T74" fmla="*/ 26 w 280"/>
                <a:gd name="T75" fmla="*/ 8 h 67"/>
                <a:gd name="T76" fmla="*/ 23 w 280"/>
                <a:gd name="T77" fmla="*/ 7 h 67"/>
                <a:gd name="T78" fmla="*/ 19 w 280"/>
                <a:gd name="T79" fmla="*/ 5 h 67"/>
                <a:gd name="T80" fmla="*/ 17 w 280"/>
                <a:gd name="T81" fmla="*/ 3 h 67"/>
                <a:gd name="T82" fmla="*/ 14 w 280"/>
                <a:gd name="T83" fmla="*/ 2 h 67"/>
                <a:gd name="T84" fmla="*/ 9 w 280"/>
                <a:gd name="T8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 h="67">
                  <a:moveTo>
                    <a:pt x="280" y="67"/>
                  </a:moveTo>
                  <a:lnTo>
                    <a:pt x="259" y="67"/>
                  </a:lnTo>
                  <a:lnTo>
                    <a:pt x="259" y="64"/>
                  </a:lnTo>
                  <a:lnTo>
                    <a:pt x="253" y="64"/>
                  </a:lnTo>
                  <a:lnTo>
                    <a:pt x="253" y="62"/>
                  </a:lnTo>
                  <a:lnTo>
                    <a:pt x="229" y="62"/>
                  </a:lnTo>
                  <a:lnTo>
                    <a:pt x="229" y="59"/>
                  </a:lnTo>
                  <a:lnTo>
                    <a:pt x="224" y="59"/>
                  </a:lnTo>
                  <a:lnTo>
                    <a:pt x="224" y="58"/>
                  </a:lnTo>
                  <a:lnTo>
                    <a:pt x="215" y="58"/>
                  </a:lnTo>
                  <a:lnTo>
                    <a:pt x="215" y="57"/>
                  </a:lnTo>
                  <a:lnTo>
                    <a:pt x="208" y="57"/>
                  </a:lnTo>
                  <a:lnTo>
                    <a:pt x="208" y="56"/>
                  </a:lnTo>
                  <a:lnTo>
                    <a:pt x="200" y="56"/>
                  </a:lnTo>
                  <a:lnTo>
                    <a:pt x="200" y="53"/>
                  </a:lnTo>
                  <a:lnTo>
                    <a:pt x="195" y="53"/>
                  </a:lnTo>
                  <a:lnTo>
                    <a:pt x="195" y="52"/>
                  </a:lnTo>
                  <a:lnTo>
                    <a:pt x="185" y="52"/>
                  </a:lnTo>
                  <a:lnTo>
                    <a:pt x="185" y="50"/>
                  </a:lnTo>
                  <a:lnTo>
                    <a:pt x="169" y="50"/>
                  </a:lnTo>
                  <a:lnTo>
                    <a:pt x="169" y="49"/>
                  </a:lnTo>
                  <a:lnTo>
                    <a:pt x="158" y="49"/>
                  </a:lnTo>
                  <a:lnTo>
                    <a:pt x="158" y="48"/>
                  </a:lnTo>
                  <a:lnTo>
                    <a:pt x="148" y="48"/>
                  </a:lnTo>
                  <a:lnTo>
                    <a:pt x="145" y="48"/>
                  </a:lnTo>
                  <a:lnTo>
                    <a:pt x="141" y="48"/>
                  </a:lnTo>
                  <a:lnTo>
                    <a:pt x="141" y="46"/>
                  </a:lnTo>
                  <a:lnTo>
                    <a:pt x="131" y="46"/>
                  </a:lnTo>
                  <a:lnTo>
                    <a:pt x="131" y="44"/>
                  </a:lnTo>
                  <a:lnTo>
                    <a:pt x="124" y="44"/>
                  </a:lnTo>
                  <a:lnTo>
                    <a:pt x="124" y="43"/>
                  </a:lnTo>
                  <a:lnTo>
                    <a:pt x="113" y="43"/>
                  </a:lnTo>
                  <a:lnTo>
                    <a:pt x="113" y="42"/>
                  </a:lnTo>
                  <a:lnTo>
                    <a:pt x="110" y="42"/>
                  </a:lnTo>
                  <a:lnTo>
                    <a:pt x="110" y="41"/>
                  </a:lnTo>
                  <a:lnTo>
                    <a:pt x="106" y="41"/>
                  </a:lnTo>
                  <a:lnTo>
                    <a:pt x="106" y="39"/>
                  </a:lnTo>
                  <a:lnTo>
                    <a:pt x="97" y="39"/>
                  </a:lnTo>
                  <a:lnTo>
                    <a:pt x="94" y="39"/>
                  </a:lnTo>
                  <a:lnTo>
                    <a:pt x="94" y="38"/>
                  </a:lnTo>
                  <a:lnTo>
                    <a:pt x="92" y="38"/>
                  </a:lnTo>
                  <a:lnTo>
                    <a:pt x="89" y="38"/>
                  </a:lnTo>
                  <a:lnTo>
                    <a:pt x="89" y="35"/>
                  </a:lnTo>
                  <a:lnTo>
                    <a:pt x="87" y="35"/>
                  </a:lnTo>
                  <a:lnTo>
                    <a:pt x="82" y="35"/>
                  </a:lnTo>
                  <a:lnTo>
                    <a:pt x="82" y="33"/>
                  </a:lnTo>
                  <a:lnTo>
                    <a:pt x="80" y="33"/>
                  </a:lnTo>
                  <a:lnTo>
                    <a:pt x="80" y="32"/>
                  </a:lnTo>
                  <a:lnTo>
                    <a:pt x="76" y="32"/>
                  </a:lnTo>
                  <a:lnTo>
                    <a:pt x="76" y="30"/>
                  </a:lnTo>
                  <a:lnTo>
                    <a:pt x="68" y="30"/>
                  </a:lnTo>
                  <a:lnTo>
                    <a:pt x="68" y="28"/>
                  </a:lnTo>
                  <a:lnTo>
                    <a:pt x="63" y="28"/>
                  </a:lnTo>
                  <a:lnTo>
                    <a:pt x="63" y="27"/>
                  </a:lnTo>
                  <a:lnTo>
                    <a:pt x="60" y="27"/>
                  </a:lnTo>
                  <a:lnTo>
                    <a:pt x="57" y="27"/>
                  </a:lnTo>
                  <a:lnTo>
                    <a:pt x="57" y="24"/>
                  </a:lnTo>
                  <a:lnTo>
                    <a:pt x="55" y="24"/>
                  </a:lnTo>
                  <a:lnTo>
                    <a:pt x="55" y="22"/>
                  </a:lnTo>
                  <a:lnTo>
                    <a:pt x="49" y="22"/>
                  </a:lnTo>
                  <a:lnTo>
                    <a:pt x="49" y="21"/>
                  </a:lnTo>
                  <a:lnTo>
                    <a:pt x="47" y="21"/>
                  </a:lnTo>
                  <a:lnTo>
                    <a:pt x="47" y="19"/>
                  </a:lnTo>
                  <a:lnTo>
                    <a:pt x="43" y="19"/>
                  </a:lnTo>
                  <a:lnTo>
                    <a:pt x="43" y="18"/>
                  </a:lnTo>
                  <a:lnTo>
                    <a:pt x="40" y="18"/>
                  </a:lnTo>
                  <a:lnTo>
                    <a:pt x="40" y="15"/>
                  </a:lnTo>
                  <a:lnTo>
                    <a:pt x="37" y="15"/>
                  </a:lnTo>
                  <a:lnTo>
                    <a:pt x="37" y="14"/>
                  </a:lnTo>
                  <a:lnTo>
                    <a:pt x="35" y="14"/>
                  </a:lnTo>
                  <a:lnTo>
                    <a:pt x="35" y="12"/>
                  </a:lnTo>
                  <a:lnTo>
                    <a:pt x="33" y="12"/>
                  </a:lnTo>
                  <a:lnTo>
                    <a:pt x="33" y="10"/>
                  </a:lnTo>
                  <a:lnTo>
                    <a:pt x="30" y="10"/>
                  </a:lnTo>
                  <a:lnTo>
                    <a:pt x="30" y="8"/>
                  </a:lnTo>
                  <a:lnTo>
                    <a:pt x="26" y="8"/>
                  </a:lnTo>
                  <a:lnTo>
                    <a:pt x="26" y="7"/>
                  </a:lnTo>
                  <a:lnTo>
                    <a:pt x="23" y="7"/>
                  </a:lnTo>
                  <a:lnTo>
                    <a:pt x="19" y="7"/>
                  </a:lnTo>
                  <a:lnTo>
                    <a:pt x="19" y="5"/>
                  </a:lnTo>
                  <a:lnTo>
                    <a:pt x="17" y="5"/>
                  </a:lnTo>
                  <a:lnTo>
                    <a:pt x="17" y="3"/>
                  </a:lnTo>
                  <a:lnTo>
                    <a:pt x="14" y="3"/>
                  </a:lnTo>
                  <a:lnTo>
                    <a:pt x="14" y="2"/>
                  </a:lnTo>
                  <a:lnTo>
                    <a:pt x="9" y="2"/>
                  </a:lnTo>
                  <a:lnTo>
                    <a:pt x="9"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84" name="TextBox 83"/>
          <p:cNvSpPr txBox="1"/>
          <p:nvPr/>
        </p:nvSpPr>
        <p:spPr>
          <a:xfrm>
            <a:off x="1701033" y="1566446"/>
            <a:ext cx="1290538" cy="338554"/>
          </a:xfrm>
          <a:prstGeom prst="rect">
            <a:avLst/>
          </a:prstGeom>
          <a:noFill/>
        </p:spPr>
        <p:txBody>
          <a:bodyPr wrap="none" rtlCol="0">
            <a:spAutoFit/>
          </a:bodyPr>
          <a:lstStyle/>
          <a:p>
            <a:r>
              <a:rPr lang="fr-FR" sz="1600" b="1" dirty="0" smtClean="0">
                <a:latin typeface="Arial" pitchFamily="34" charset="0"/>
                <a:cs typeface="Arial" pitchFamily="34" charset="0"/>
              </a:rPr>
              <a:t>T4 et/ou N2</a:t>
            </a:r>
            <a:endParaRPr lang="fr-FR" sz="1600" b="1" dirty="0">
              <a:latin typeface="Arial" pitchFamily="34" charset="0"/>
              <a:cs typeface="Arial" pitchFamily="34" charset="0"/>
            </a:endParaRPr>
          </a:p>
        </p:txBody>
      </p:sp>
      <p:sp>
        <p:nvSpPr>
          <p:cNvPr id="85" name="TextBox 84"/>
          <p:cNvSpPr txBox="1"/>
          <p:nvPr/>
        </p:nvSpPr>
        <p:spPr>
          <a:xfrm>
            <a:off x="6986992" y="1566446"/>
            <a:ext cx="651140" cy="338554"/>
          </a:xfrm>
          <a:prstGeom prst="rect">
            <a:avLst/>
          </a:prstGeom>
          <a:noFill/>
        </p:spPr>
        <p:txBody>
          <a:bodyPr wrap="none" rtlCol="0">
            <a:spAutoFit/>
          </a:bodyPr>
          <a:lstStyle/>
          <a:p>
            <a:r>
              <a:rPr lang="fr-FR" sz="1600" b="1" dirty="0" smtClean="0">
                <a:latin typeface="Arial" pitchFamily="34" charset="0"/>
                <a:cs typeface="Arial" pitchFamily="34" charset="0"/>
              </a:rPr>
              <a:t>T1–3</a:t>
            </a:r>
            <a:endParaRPr lang="fr-FR" sz="1600" b="1" dirty="0">
              <a:latin typeface="Arial" pitchFamily="34" charset="0"/>
              <a:cs typeface="Arial" pitchFamily="34" charset="0"/>
            </a:endParaRPr>
          </a:p>
        </p:txBody>
      </p:sp>
      <p:grpSp>
        <p:nvGrpSpPr>
          <p:cNvPr id="86" name="Group 85"/>
          <p:cNvGrpSpPr/>
          <p:nvPr/>
        </p:nvGrpSpPr>
        <p:grpSpPr>
          <a:xfrm>
            <a:off x="6832644" y="1905000"/>
            <a:ext cx="2169209" cy="709120"/>
            <a:chOff x="2408171" y="1913148"/>
            <a:chExt cx="2169209" cy="709120"/>
          </a:xfrm>
        </p:grpSpPr>
        <p:sp>
          <p:nvSpPr>
            <p:cNvPr id="87" name="TextBox 86"/>
            <p:cNvSpPr txBox="1"/>
            <p:nvPr/>
          </p:nvSpPr>
          <p:spPr>
            <a:xfrm>
              <a:off x="2408171" y="2345269"/>
              <a:ext cx="2169209" cy="276999"/>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HR 1,15 (IC95% 0,89 – 1,49)</a:t>
              </a:r>
              <a:endParaRPr lang="fr-FR" sz="1200" dirty="0">
                <a:latin typeface="Arial" panose="020B0604020202020204" pitchFamily="34" charset="0"/>
                <a:cs typeface="Arial" panose="020B0604020202020204" pitchFamily="34" charset="0"/>
              </a:endParaRPr>
            </a:p>
          </p:txBody>
        </p:sp>
        <p:cxnSp>
          <p:nvCxnSpPr>
            <p:cNvPr id="88" name="Straight Connector 87"/>
            <p:cNvCxnSpPr/>
            <p:nvPr/>
          </p:nvCxnSpPr>
          <p:spPr>
            <a:xfrm>
              <a:off x="3186954" y="2051647"/>
              <a:ext cx="431041"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9" name="Straight Connector 88"/>
            <p:cNvCxnSpPr/>
            <p:nvPr/>
          </p:nvCxnSpPr>
          <p:spPr>
            <a:xfrm>
              <a:off x="3194710" y="2272867"/>
              <a:ext cx="431041"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90" name="Rectangle 89"/>
            <p:cNvSpPr/>
            <p:nvPr/>
          </p:nvSpPr>
          <p:spPr>
            <a:xfrm>
              <a:off x="3653232" y="1913148"/>
              <a:ext cx="637915" cy="276999"/>
            </a:xfrm>
            <a:prstGeom prst="rect">
              <a:avLst/>
            </a:prstGeom>
          </p:spPr>
          <p:txBody>
            <a:bodyPr wrap="none">
              <a:spAutoFit/>
            </a:bodyPr>
            <a:lstStyle/>
            <a:p>
              <a:r>
                <a:rPr lang="fr-FR" sz="1200" smtClean="0">
                  <a:latin typeface="Arial" panose="020B0604020202020204" pitchFamily="34" charset="0"/>
                  <a:cs typeface="Arial" panose="020B0604020202020204" pitchFamily="34" charset="0"/>
                </a:rPr>
                <a:t>3 mois</a:t>
              </a:r>
              <a:endParaRPr lang="fr-FR" sz="1200">
                <a:latin typeface="Arial" panose="020B0604020202020204" pitchFamily="34" charset="0"/>
                <a:cs typeface="Arial" panose="020B0604020202020204" pitchFamily="34" charset="0"/>
              </a:endParaRPr>
            </a:p>
          </p:txBody>
        </p:sp>
        <p:sp>
          <p:nvSpPr>
            <p:cNvPr id="91" name="Rectangle 90"/>
            <p:cNvSpPr/>
            <p:nvPr/>
          </p:nvSpPr>
          <p:spPr>
            <a:xfrm>
              <a:off x="3670367" y="2134368"/>
              <a:ext cx="637915" cy="276999"/>
            </a:xfrm>
            <a:prstGeom prst="rect">
              <a:avLst/>
            </a:prstGeom>
          </p:spPr>
          <p:txBody>
            <a:bodyPr wrap="none">
              <a:spAutoFit/>
            </a:bodyPr>
            <a:lstStyle/>
            <a:p>
              <a:r>
                <a:rPr lang="fr-FR" sz="1200" smtClean="0">
                  <a:latin typeface="Arial" panose="020B0604020202020204" pitchFamily="34" charset="0"/>
                  <a:cs typeface="Arial" panose="020B0604020202020204" pitchFamily="34" charset="0"/>
                </a:rPr>
                <a:t>6 mois</a:t>
              </a:r>
              <a:endParaRPr lang="fr-FR" sz="1200">
                <a:latin typeface="Arial" panose="020B0604020202020204" pitchFamily="34" charset="0"/>
                <a:cs typeface="Arial" panose="020B0604020202020204" pitchFamily="34" charset="0"/>
              </a:endParaRPr>
            </a:p>
          </p:txBody>
        </p:sp>
      </p:grpSp>
      <p:sp>
        <p:nvSpPr>
          <p:cNvPr id="93"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endParaRPr lang="fr-FR" b="1" kern="0" dirty="0"/>
          </a:p>
        </p:txBody>
      </p:sp>
    </p:spTree>
    <p:extLst>
      <p:ext uri="{BB962C8B-B14F-4D97-AF65-F5344CB8AC3E}">
        <p14:creationId xmlns:p14="http://schemas.microsoft.com/office/powerpoint/2010/main" val="21527151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3500</a:t>
            </a:r>
            <a:r>
              <a:rPr lang="en-GB" dirty="0" smtClean="0"/>
              <a:t>: </a:t>
            </a:r>
            <a:r>
              <a:rPr lang="fr-FR" dirty="0"/>
              <a:t>Chimiothérapie à base d’</a:t>
            </a:r>
            <a:r>
              <a:rPr lang="fr-FR" dirty="0" err="1"/>
              <a:t>oxaliplatine</a:t>
            </a:r>
            <a:r>
              <a:rPr lang="fr-FR" dirty="0"/>
              <a:t> chez les patients avec cancer du colon stade III: résultats de survie sans maladie de l’étude française IDEA comparant 3 </a:t>
            </a:r>
            <a:r>
              <a:rPr lang="fr-FR" dirty="0" smtClean="0"/>
              <a:t>et 6 </a:t>
            </a:r>
            <a:r>
              <a:rPr lang="fr-FR" dirty="0"/>
              <a:t>mois en adjuvant – André T, et al </a:t>
            </a:r>
            <a:endParaRPr lang="en-GB" dirty="0"/>
          </a:p>
        </p:txBody>
      </p:sp>
      <p:sp>
        <p:nvSpPr>
          <p:cNvPr id="3" name="Text Placeholder 2"/>
          <p:cNvSpPr>
            <a:spLocks noGrp="1"/>
          </p:cNvSpPr>
          <p:nvPr>
            <p:ph type="body" sz="quarter" idx="10"/>
          </p:nvPr>
        </p:nvSpPr>
        <p:spPr>
          <a:xfrm>
            <a:off x="365125" y="6096000"/>
            <a:ext cx="4130675" cy="487363"/>
          </a:xfrm>
        </p:spPr>
        <p:txBody>
          <a:bodyPr/>
          <a:lstStyle/>
          <a:p>
            <a:r>
              <a:rPr lang="en-US" baseline="30000" dirty="0" err="1"/>
              <a:t>a</a:t>
            </a:r>
            <a:r>
              <a:rPr lang="en-US" dirty="0" err="1"/>
              <a:t>Neuropathie</a:t>
            </a:r>
            <a:r>
              <a:rPr lang="en-US" dirty="0"/>
              <a:t> grade ≥2</a:t>
            </a:r>
            <a:br>
              <a:rPr lang="en-US" dirty="0"/>
            </a:br>
            <a:r>
              <a:rPr lang="en-US" baseline="30000" dirty="0"/>
              <a:t>b</a:t>
            </a:r>
            <a:r>
              <a:rPr lang="en-US" dirty="0"/>
              <a:t> De la </a:t>
            </a:r>
            <a:r>
              <a:rPr lang="en-US" dirty="0" err="1"/>
              <a:t>randomisation</a:t>
            </a:r>
            <a:r>
              <a:rPr lang="en-US" dirty="0"/>
              <a:t> </a:t>
            </a:r>
            <a:r>
              <a:rPr lang="en-US" dirty="0" err="1"/>
              <a:t>jusqu’au</a:t>
            </a:r>
            <a:r>
              <a:rPr lang="en-US" dirty="0"/>
              <a:t> dernier </a:t>
            </a:r>
            <a:r>
              <a:rPr lang="en-US" dirty="0" err="1"/>
              <a:t>suivi</a:t>
            </a:r>
            <a:r>
              <a:rPr lang="en-US" dirty="0"/>
              <a:t/>
            </a:r>
            <a:br>
              <a:rPr lang="en-US" dirty="0"/>
            </a:br>
            <a:r>
              <a:rPr lang="en-US" dirty="0" err="1"/>
              <a:t>Suivi</a:t>
            </a:r>
            <a:r>
              <a:rPr lang="en-US" dirty="0"/>
              <a:t> </a:t>
            </a:r>
            <a:r>
              <a:rPr lang="en-US" dirty="0" err="1"/>
              <a:t>médian</a:t>
            </a:r>
            <a:r>
              <a:rPr lang="en-US" dirty="0"/>
              <a:t> (IQR) : 3,6 </a:t>
            </a:r>
            <a:r>
              <a:rPr lang="en-US" dirty="0" err="1"/>
              <a:t>ans</a:t>
            </a:r>
            <a:r>
              <a:rPr lang="en-US" dirty="0"/>
              <a:t> (2,6 – 4,8)</a:t>
            </a:r>
          </a:p>
        </p:txBody>
      </p:sp>
      <p:sp>
        <p:nvSpPr>
          <p:cNvPr id="4" name="Text Placeholder 3"/>
          <p:cNvSpPr>
            <a:spLocks noGrp="1"/>
          </p:cNvSpPr>
          <p:nvPr>
            <p:ph type="body" sz="quarter" idx="11"/>
          </p:nvPr>
        </p:nvSpPr>
        <p:spPr>
          <a:xfrm>
            <a:off x="4648200" y="6096000"/>
            <a:ext cx="4130675" cy="487363"/>
          </a:xfrm>
        </p:spPr>
        <p:txBody>
          <a:bodyPr/>
          <a:lstStyle/>
          <a:p>
            <a:r>
              <a:rPr lang="en-US" dirty="0"/>
              <a:t>André T, et al. J </a:t>
            </a:r>
            <a:r>
              <a:rPr lang="en-US" dirty="0" err="1"/>
              <a:t>Clin</a:t>
            </a:r>
            <a:r>
              <a:rPr lang="en-US" dirty="0"/>
              <a:t> </a:t>
            </a:r>
            <a:r>
              <a:rPr lang="en-US" dirty="0" err="1"/>
              <a:t>Oncol</a:t>
            </a:r>
            <a:r>
              <a:rPr lang="en-US" dirty="0"/>
              <a:t> 2017;35(</a:t>
            </a:r>
            <a:r>
              <a:rPr lang="en-US" dirty="0" err="1"/>
              <a:t>Suppl</a:t>
            </a:r>
            <a:r>
              <a:rPr lang="en-US" dirty="0"/>
              <a:t>):</a:t>
            </a:r>
            <a:r>
              <a:rPr lang="en-US" dirty="0" err="1"/>
              <a:t>Abstr</a:t>
            </a:r>
            <a:r>
              <a:rPr lang="en-US" dirty="0"/>
              <a:t> 3500</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val="197980941"/>
              </p:ext>
            </p:extLst>
          </p:nvPr>
        </p:nvGraphicFramePr>
        <p:xfrm>
          <a:off x="401933" y="1569721"/>
          <a:ext cx="8376943" cy="4306475"/>
        </p:xfrm>
        <a:graphic>
          <a:graphicData uri="http://schemas.openxmlformats.org/drawingml/2006/table">
            <a:tbl>
              <a:tblPr firstRow="1" bandRow="1">
                <a:tableStyleId>{69012ECD-51FC-41F1-AA8D-1B2483CD663E}</a:tableStyleId>
              </a:tblPr>
              <a:tblGrid>
                <a:gridCol w="3199273">
                  <a:extLst>
                    <a:ext uri="{9D8B030D-6E8A-4147-A177-3AD203B41FA5}">
                      <a16:colId xmlns="" xmlns:a16="http://schemas.microsoft.com/office/drawing/2014/main" val="20000"/>
                    </a:ext>
                  </a:extLst>
                </a:gridCol>
                <a:gridCol w="1725890">
                  <a:extLst>
                    <a:ext uri="{9D8B030D-6E8A-4147-A177-3AD203B41FA5}">
                      <a16:colId xmlns="" xmlns:a16="http://schemas.microsoft.com/office/drawing/2014/main" val="20001"/>
                    </a:ext>
                  </a:extLst>
                </a:gridCol>
                <a:gridCol w="1725890">
                  <a:extLst>
                    <a:ext uri="{9D8B030D-6E8A-4147-A177-3AD203B41FA5}">
                      <a16:colId xmlns="" xmlns:a16="http://schemas.microsoft.com/office/drawing/2014/main" val="20002"/>
                    </a:ext>
                  </a:extLst>
                </a:gridCol>
                <a:gridCol w="1725890">
                  <a:extLst>
                    <a:ext uri="{9D8B030D-6E8A-4147-A177-3AD203B41FA5}">
                      <a16:colId xmlns="" xmlns:a16="http://schemas.microsoft.com/office/drawing/2014/main" val="20003"/>
                    </a:ext>
                  </a:extLst>
                </a:gridCol>
              </a:tblGrid>
              <a:tr h="484246">
                <a:tc>
                  <a:txBody>
                    <a:bodyPr/>
                    <a:lstStyle/>
                    <a:p>
                      <a:pPr>
                        <a:lnSpc>
                          <a:spcPct val="90000"/>
                        </a:lnSpc>
                      </a:pPr>
                      <a:r>
                        <a:rPr lang="fr-FR" sz="1400" b="1" i="0" u="none" strike="noStrike" kern="1200" baseline="0" noProof="0" dirty="0" err="1" smtClean="0">
                          <a:solidFill>
                            <a:schemeClr val="tx2"/>
                          </a:solidFill>
                          <a:latin typeface="Arial" panose="020B0604020202020204" pitchFamily="34" charset="0"/>
                          <a:ea typeface="+mn-ea"/>
                          <a:cs typeface="Arial" panose="020B0604020202020204" pitchFamily="34" charset="0"/>
                        </a:rPr>
                        <a:t>EIs</a:t>
                      </a:r>
                      <a:r>
                        <a:rPr lang="fr-FR"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latin typeface="Arial" pitchFamily="34" charset="0"/>
                          <a:cs typeface="Arial" pitchFamily="34" charset="0"/>
                        </a:rPr>
                        <a:t>3 mois</a:t>
                      </a:r>
                    </a:p>
                    <a:p>
                      <a:pPr algn="ctr"/>
                      <a:r>
                        <a:rPr lang="fr-FR" sz="1400" noProof="0" smtClean="0">
                          <a:solidFill>
                            <a:schemeClr val="tx2"/>
                          </a:solidFill>
                          <a:latin typeface="Arial" pitchFamily="34" charset="0"/>
                          <a:cs typeface="Arial" pitchFamily="34" charset="0"/>
                        </a:rPr>
                        <a:t>(n=1002)</a:t>
                      </a:r>
                      <a:endParaRPr lang="fr-FR" sz="1400" noProof="0">
                        <a:solidFill>
                          <a:schemeClr val="tx2"/>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smtClean="0">
                          <a:solidFill>
                            <a:schemeClr val="tx2"/>
                          </a:solidFill>
                          <a:latin typeface="Arial" pitchFamily="34" charset="0"/>
                          <a:cs typeface="Arial" pitchFamily="34" charset="0"/>
                        </a:rPr>
                        <a:t>6 mois</a:t>
                      </a:r>
                    </a:p>
                    <a:p>
                      <a:pPr algn="ctr"/>
                      <a:r>
                        <a:rPr lang="fr-FR" sz="1400" noProof="0" smtClean="0">
                          <a:solidFill>
                            <a:schemeClr val="tx2"/>
                          </a:solidFill>
                          <a:latin typeface="Arial" pitchFamily="34" charset="0"/>
                          <a:cs typeface="Arial" pitchFamily="34" charset="0"/>
                        </a:rPr>
                        <a:t>(n=1008)</a:t>
                      </a:r>
                      <a:endParaRPr lang="fr-FR" sz="1400" noProof="0">
                        <a:solidFill>
                          <a:schemeClr val="tx2"/>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latin typeface="Arial" pitchFamily="34" charset="0"/>
                          <a:cs typeface="Arial" pitchFamily="34" charset="0"/>
                        </a:rPr>
                        <a:t>p</a:t>
                      </a:r>
                      <a:endParaRPr lang="fr-FR" sz="1400" noProof="0" dirty="0">
                        <a:solidFill>
                          <a:schemeClr val="tx2"/>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623649">
                <a:tc>
                  <a:txBody>
                    <a:bodyPr/>
                    <a:lstStyle/>
                    <a:p>
                      <a:r>
                        <a:rPr lang="fr-FR" sz="1200" noProof="0" dirty="0" smtClean="0">
                          <a:solidFill>
                            <a:srgbClr val="000000"/>
                          </a:solidFill>
                          <a:latin typeface="Arial" pitchFamily="34" charset="0"/>
                          <a:cs typeface="Arial" pitchFamily="34" charset="0"/>
                        </a:rPr>
                        <a:t>Tous</a:t>
                      </a:r>
                    </a:p>
                    <a:p>
                      <a:pPr marL="96838" indent="0"/>
                      <a:r>
                        <a:rPr lang="fr-FR" sz="1200" noProof="0" dirty="0" smtClean="0">
                          <a:solidFill>
                            <a:srgbClr val="000000"/>
                          </a:solidFill>
                          <a:latin typeface="Arial" pitchFamily="34" charset="0"/>
                          <a:cs typeface="Arial" pitchFamily="34" charset="0"/>
                        </a:rPr>
                        <a:t>Neutropénie</a:t>
                      </a:r>
                    </a:p>
                    <a:p>
                      <a:pPr marL="96838" indent="0"/>
                      <a:r>
                        <a:rPr lang="fr-FR" sz="1200" noProof="0" dirty="0" smtClean="0">
                          <a:solidFill>
                            <a:srgbClr val="000000"/>
                          </a:solidFill>
                          <a:latin typeface="Arial" pitchFamily="34" charset="0"/>
                          <a:cs typeface="Arial" pitchFamily="34" charset="0"/>
                        </a:rPr>
                        <a:t>Neutropénie fébrile</a:t>
                      </a:r>
                    </a:p>
                    <a:p>
                      <a:pPr marL="96838" indent="0"/>
                      <a:r>
                        <a:rPr lang="fr-FR" sz="1200" noProof="0" dirty="0" err="1" smtClean="0">
                          <a:solidFill>
                            <a:srgbClr val="000000"/>
                          </a:solidFill>
                          <a:latin typeface="Arial" pitchFamily="34" charset="0"/>
                          <a:cs typeface="Arial" pitchFamily="34" charset="0"/>
                        </a:rPr>
                        <a:t>Thrombocytopénie</a:t>
                      </a:r>
                      <a:endParaRPr lang="fr-FR" sz="1200" noProof="0" dirty="0" smtClean="0">
                        <a:solidFill>
                          <a:srgbClr val="000000"/>
                        </a:solidFill>
                        <a:latin typeface="Arial" pitchFamily="34" charset="0"/>
                        <a:cs typeface="Arial" pitchFamily="34" charset="0"/>
                      </a:endParaRPr>
                    </a:p>
                    <a:p>
                      <a:pPr marL="96838" indent="0"/>
                      <a:r>
                        <a:rPr lang="fr-FR" sz="1200" noProof="0" dirty="0" smtClean="0">
                          <a:solidFill>
                            <a:srgbClr val="000000"/>
                          </a:solidFill>
                          <a:latin typeface="Arial" pitchFamily="34" charset="0"/>
                          <a:cs typeface="Arial" pitchFamily="34" charset="0"/>
                        </a:rPr>
                        <a:t>Diarrhée</a:t>
                      </a:r>
                    </a:p>
                    <a:p>
                      <a:pPr marL="96838" indent="0"/>
                      <a:r>
                        <a:rPr lang="fr-FR" sz="1200" noProof="0" dirty="0" smtClean="0">
                          <a:solidFill>
                            <a:srgbClr val="000000"/>
                          </a:solidFill>
                          <a:latin typeface="Arial" pitchFamily="34" charset="0"/>
                          <a:cs typeface="Arial" pitchFamily="34" charset="0"/>
                        </a:rPr>
                        <a:t>Nausées</a:t>
                      </a:r>
                    </a:p>
                    <a:p>
                      <a:pPr marL="96838" indent="0"/>
                      <a:r>
                        <a:rPr lang="fr-FR" sz="1200" noProof="0" dirty="0" smtClean="0">
                          <a:solidFill>
                            <a:srgbClr val="000000"/>
                          </a:solidFill>
                          <a:latin typeface="Arial" pitchFamily="34" charset="0"/>
                          <a:cs typeface="Arial" pitchFamily="34" charset="0"/>
                        </a:rPr>
                        <a:t>Vomissements</a:t>
                      </a:r>
                    </a:p>
                    <a:p>
                      <a:pPr marL="96838" indent="0"/>
                      <a:r>
                        <a:rPr lang="fr-FR" sz="1200" noProof="0" dirty="0" smtClean="0">
                          <a:solidFill>
                            <a:srgbClr val="000000"/>
                          </a:solidFill>
                          <a:latin typeface="Arial" pitchFamily="34" charset="0"/>
                          <a:cs typeface="Arial" pitchFamily="34" charset="0"/>
                        </a:rPr>
                        <a:t>Fatigue</a:t>
                      </a:r>
                    </a:p>
                    <a:p>
                      <a:pPr marL="96838" indent="0"/>
                      <a:r>
                        <a:rPr lang="fr-FR" sz="1200" noProof="0" dirty="0" smtClean="0">
                          <a:solidFill>
                            <a:srgbClr val="000000"/>
                          </a:solidFill>
                          <a:latin typeface="Arial" pitchFamily="34" charset="0"/>
                          <a:cs typeface="Arial" pitchFamily="34" charset="0"/>
                        </a:rPr>
                        <a:t>Allergie</a:t>
                      </a:r>
                      <a:r>
                        <a:rPr lang="fr-FR" sz="1200" baseline="0" noProof="0" dirty="0" smtClean="0">
                          <a:solidFill>
                            <a:srgbClr val="000000"/>
                          </a:solidFill>
                          <a:latin typeface="Arial" pitchFamily="34" charset="0"/>
                          <a:cs typeface="Arial" pitchFamily="34" charset="0"/>
                        </a:rPr>
                        <a:t> à l’</a:t>
                      </a:r>
                      <a:r>
                        <a:rPr lang="fr-FR" sz="1200" noProof="0" dirty="0" err="1" smtClean="0">
                          <a:solidFill>
                            <a:srgbClr val="000000"/>
                          </a:solidFill>
                          <a:latin typeface="Arial" pitchFamily="34" charset="0"/>
                          <a:cs typeface="Arial" pitchFamily="34" charset="0"/>
                        </a:rPr>
                        <a:t>oxaliplatine</a:t>
                      </a:r>
                      <a:r>
                        <a:rPr lang="fr-FR" sz="1200" noProof="0" dirty="0" smtClean="0">
                          <a:solidFill>
                            <a:srgbClr val="000000"/>
                          </a:solidFill>
                          <a:latin typeface="Arial" pitchFamily="34" charset="0"/>
                          <a:cs typeface="Arial" pitchFamily="34" charset="0"/>
                        </a:rPr>
                        <a:t> (grade ≥2)</a:t>
                      </a:r>
                      <a:endParaRPr lang="fr-FR"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dirty="0" smtClean="0">
                          <a:solidFill>
                            <a:srgbClr val="000000"/>
                          </a:solidFill>
                          <a:latin typeface="Arial" pitchFamily="34" charset="0"/>
                          <a:cs typeface="Arial" pitchFamily="34" charset="0"/>
                        </a:rPr>
                        <a:t>29,5</a:t>
                      </a:r>
                    </a:p>
                    <a:p>
                      <a:pPr algn="ctr"/>
                      <a:r>
                        <a:rPr lang="fr-FR" sz="1200" noProof="0" dirty="0" smtClean="0">
                          <a:solidFill>
                            <a:srgbClr val="000000"/>
                          </a:solidFill>
                          <a:latin typeface="Arial" pitchFamily="34" charset="0"/>
                          <a:cs typeface="Arial" pitchFamily="34" charset="0"/>
                        </a:rPr>
                        <a:t>12,3</a:t>
                      </a:r>
                    </a:p>
                    <a:p>
                      <a:pPr algn="ctr"/>
                      <a:r>
                        <a:rPr lang="fr-FR" sz="1200" noProof="0" dirty="0" smtClean="0">
                          <a:solidFill>
                            <a:srgbClr val="000000"/>
                          </a:solidFill>
                          <a:latin typeface="Arial" pitchFamily="34" charset="0"/>
                          <a:cs typeface="Arial" pitchFamily="34" charset="0"/>
                        </a:rPr>
                        <a:t>1,4</a:t>
                      </a:r>
                    </a:p>
                    <a:p>
                      <a:pPr algn="ctr"/>
                      <a:r>
                        <a:rPr lang="fr-FR" sz="1200" noProof="0" dirty="0" smtClean="0">
                          <a:solidFill>
                            <a:srgbClr val="000000"/>
                          </a:solidFill>
                          <a:latin typeface="Arial" pitchFamily="34" charset="0"/>
                          <a:cs typeface="Arial" pitchFamily="34" charset="0"/>
                        </a:rPr>
                        <a:t>1,1</a:t>
                      </a:r>
                    </a:p>
                    <a:p>
                      <a:pPr algn="ctr"/>
                      <a:r>
                        <a:rPr lang="fr-FR" sz="1200" noProof="0" dirty="0" smtClean="0">
                          <a:solidFill>
                            <a:srgbClr val="000000"/>
                          </a:solidFill>
                          <a:latin typeface="Arial" pitchFamily="34" charset="0"/>
                          <a:cs typeface="Arial" pitchFamily="34" charset="0"/>
                        </a:rPr>
                        <a:t>4,8</a:t>
                      </a:r>
                    </a:p>
                    <a:p>
                      <a:pPr algn="ctr"/>
                      <a:r>
                        <a:rPr lang="fr-FR" sz="1200" noProof="0" dirty="0" smtClean="0">
                          <a:solidFill>
                            <a:srgbClr val="000000"/>
                          </a:solidFill>
                          <a:latin typeface="Arial" pitchFamily="34" charset="0"/>
                          <a:cs typeface="Arial" pitchFamily="34" charset="0"/>
                        </a:rPr>
                        <a:t>1,7</a:t>
                      </a:r>
                    </a:p>
                    <a:p>
                      <a:pPr algn="ctr"/>
                      <a:r>
                        <a:rPr lang="fr-FR" sz="1200" noProof="0" dirty="0" smtClean="0">
                          <a:solidFill>
                            <a:srgbClr val="000000"/>
                          </a:solidFill>
                          <a:latin typeface="Arial" pitchFamily="34" charset="0"/>
                          <a:cs typeface="Arial" pitchFamily="34" charset="0"/>
                        </a:rPr>
                        <a:t>2,3</a:t>
                      </a:r>
                    </a:p>
                    <a:p>
                      <a:pPr algn="ctr"/>
                      <a:r>
                        <a:rPr lang="fr-FR" sz="1200" noProof="0" dirty="0" smtClean="0">
                          <a:solidFill>
                            <a:srgbClr val="000000"/>
                          </a:solidFill>
                          <a:latin typeface="Arial" pitchFamily="34" charset="0"/>
                          <a:cs typeface="Arial" pitchFamily="34" charset="0"/>
                        </a:rPr>
                        <a:t>2,6</a:t>
                      </a:r>
                    </a:p>
                    <a:p>
                      <a:pPr algn="ctr"/>
                      <a:r>
                        <a:rPr lang="fr-FR" sz="1200" noProof="0" dirty="0" smtClean="0">
                          <a:solidFill>
                            <a:srgbClr val="000000"/>
                          </a:solidFill>
                          <a:latin typeface="Arial" pitchFamily="34" charset="0"/>
                          <a:cs typeface="Arial" pitchFamily="34" charset="0"/>
                        </a:rPr>
                        <a:t>1,7</a:t>
                      </a:r>
                      <a:endParaRPr lang="fr-FR"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dirty="0" smtClean="0">
                          <a:solidFill>
                            <a:srgbClr val="000000"/>
                          </a:solidFill>
                          <a:latin typeface="Arial" pitchFamily="34" charset="0"/>
                          <a:cs typeface="Arial" pitchFamily="34" charset="0"/>
                        </a:rPr>
                        <a:t>46,4</a:t>
                      </a:r>
                    </a:p>
                    <a:p>
                      <a:pPr algn="ctr"/>
                      <a:r>
                        <a:rPr lang="fr-FR" sz="1200" noProof="0" dirty="0" smtClean="0">
                          <a:solidFill>
                            <a:srgbClr val="000000"/>
                          </a:solidFill>
                          <a:latin typeface="Arial" pitchFamily="34" charset="0"/>
                          <a:cs typeface="Arial" pitchFamily="34" charset="0"/>
                        </a:rPr>
                        <a:t>16,7</a:t>
                      </a:r>
                    </a:p>
                    <a:p>
                      <a:pPr algn="ctr"/>
                      <a:r>
                        <a:rPr lang="fr-FR" sz="1200" noProof="0" dirty="0" smtClean="0">
                          <a:solidFill>
                            <a:srgbClr val="000000"/>
                          </a:solidFill>
                          <a:latin typeface="Arial" pitchFamily="34" charset="0"/>
                          <a:cs typeface="Arial" pitchFamily="34" charset="0"/>
                        </a:rPr>
                        <a:t>1,7</a:t>
                      </a:r>
                    </a:p>
                    <a:p>
                      <a:pPr algn="ctr"/>
                      <a:r>
                        <a:rPr lang="fr-FR" sz="1200" noProof="0" dirty="0" smtClean="0">
                          <a:solidFill>
                            <a:srgbClr val="000000"/>
                          </a:solidFill>
                          <a:latin typeface="Arial" pitchFamily="34" charset="0"/>
                          <a:cs typeface="Arial" pitchFamily="34" charset="0"/>
                        </a:rPr>
                        <a:t>2,8</a:t>
                      </a:r>
                    </a:p>
                    <a:p>
                      <a:pPr algn="ctr"/>
                      <a:r>
                        <a:rPr lang="fr-FR" sz="1200" noProof="0" dirty="0" smtClean="0">
                          <a:solidFill>
                            <a:srgbClr val="000000"/>
                          </a:solidFill>
                          <a:latin typeface="Arial" pitchFamily="34" charset="0"/>
                          <a:cs typeface="Arial" pitchFamily="34" charset="0"/>
                        </a:rPr>
                        <a:t>5,7</a:t>
                      </a:r>
                    </a:p>
                    <a:p>
                      <a:pPr algn="ctr"/>
                      <a:r>
                        <a:rPr lang="fr-FR" sz="1200" noProof="0" dirty="0" smtClean="0">
                          <a:solidFill>
                            <a:srgbClr val="000000"/>
                          </a:solidFill>
                          <a:latin typeface="Arial" pitchFamily="34" charset="0"/>
                          <a:cs typeface="Arial" pitchFamily="34" charset="0"/>
                        </a:rPr>
                        <a:t>2,3</a:t>
                      </a:r>
                    </a:p>
                    <a:p>
                      <a:pPr algn="ctr"/>
                      <a:r>
                        <a:rPr lang="fr-FR" sz="1200" noProof="0" dirty="0" smtClean="0">
                          <a:solidFill>
                            <a:srgbClr val="000000"/>
                          </a:solidFill>
                          <a:latin typeface="Arial" pitchFamily="34" charset="0"/>
                          <a:cs typeface="Arial" pitchFamily="34" charset="0"/>
                        </a:rPr>
                        <a:t>1,9</a:t>
                      </a:r>
                    </a:p>
                    <a:p>
                      <a:pPr algn="ctr"/>
                      <a:r>
                        <a:rPr lang="fr-FR" sz="1200" noProof="0" dirty="0" smtClean="0">
                          <a:solidFill>
                            <a:srgbClr val="000000"/>
                          </a:solidFill>
                          <a:latin typeface="Arial" pitchFamily="34" charset="0"/>
                          <a:cs typeface="Arial" pitchFamily="34" charset="0"/>
                        </a:rPr>
                        <a:t>5,2</a:t>
                      </a:r>
                    </a:p>
                    <a:p>
                      <a:pPr algn="ctr"/>
                      <a:r>
                        <a:rPr lang="fr-FR" sz="1200" noProof="0" dirty="0" smtClean="0">
                          <a:solidFill>
                            <a:srgbClr val="000000"/>
                          </a:solidFill>
                          <a:latin typeface="Arial" pitchFamily="34" charset="0"/>
                          <a:cs typeface="Arial" pitchFamily="34" charset="0"/>
                        </a:rPr>
                        <a:t>4,6</a:t>
                      </a:r>
                      <a:endParaRPr lang="fr-FR"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b="1" noProof="0" dirty="0" smtClean="0">
                          <a:solidFill>
                            <a:srgbClr val="000000"/>
                          </a:solidFill>
                          <a:latin typeface="Arial" pitchFamily="34" charset="0"/>
                          <a:cs typeface="Arial" pitchFamily="34" charset="0"/>
                        </a:rPr>
                        <a:t>&lt;0,001</a:t>
                      </a:r>
                    </a:p>
                    <a:p>
                      <a:pPr algn="ctr"/>
                      <a:r>
                        <a:rPr lang="fr-FR" sz="1200" b="1" noProof="0" dirty="0" smtClean="0">
                          <a:solidFill>
                            <a:srgbClr val="000000"/>
                          </a:solidFill>
                          <a:latin typeface="Arial" pitchFamily="34" charset="0"/>
                          <a:cs typeface="Arial" pitchFamily="34" charset="0"/>
                        </a:rPr>
                        <a:t>0,005</a:t>
                      </a:r>
                    </a:p>
                    <a:p>
                      <a:pPr algn="ctr"/>
                      <a:r>
                        <a:rPr lang="fr-FR" sz="1200" noProof="0" dirty="0" smtClean="0">
                          <a:solidFill>
                            <a:srgbClr val="000000"/>
                          </a:solidFill>
                          <a:latin typeface="Arial" pitchFamily="34" charset="0"/>
                          <a:cs typeface="Arial" pitchFamily="34" charset="0"/>
                        </a:rPr>
                        <a:t>0,595</a:t>
                      </a:r>
                    </a:p>
                    <a:p>
                      <a:pPr algn="ctr"/>
                      <a:r>
                        <a:rPr lang="fr-FR" sz="1200" b="1" noProof="0" dirty="0" smtClean="0">
                          <a:solidFill>
                            <a:srgbClr val="000000"/>
                          </a:solidFill>
                          <a:latin typeface="Arial" pitchFamily="34" charset="0"/>
                          <a:cs typeface="Arial" pitchFamily="34" charset="0"/>
                        </a:rPr>
                        <a:t>0,006</a:t>
                      </a:r>
                    </a:p>
                    <a:p>
                      <a:pPr algn="ctr"/>
                      <a:r>
                        <a:rPr lang="fr-FR" sz="1200" noProof="0" dirty="0" smtClean="0">
                          <a:solidFill>
                            <a:srgbClr val="000000"/>
                          </a:solidFill>
                          <a:latin typeface="Arial" pitchFamily="34" charset="0"/>
                          <a:cs typeface="Arial" pitchFamily="34" charset="0"/>
                        </a:rPr>
                        <a:t>0,375</a:t>
                      </a:r>
                    </a:p>
                    <a:p>
                      <a:pPr algn="ctr"/>
                      <a:r>
                        <a:rPr lang="fr-FR" sz="1200" noProof="0" dirty="0" smtClean="0">
                          <a:solidFill>
                            <a:srgbClr val="000000"/>
                          </a:solidFill>
                          <a:latin typeface="Arial" pitchFamily="34" charset="0"/>
                          <a:cs typeface="Arial" pitchFamily="34" charset="0"/>
                        </a:rPr>
                        <a:t>0,343</a:t>
                      </a:r>
                    </a:p>
                    <a:p>
                      <a:pPr algn="ctr"/>
                      <a:r>
                        <a:rPr lang="fr-FR" sz="1200" noProof="0" dirty="0" smtClean="0">
                          <a:solidFill>
                            <a:srgbClr val="000000"/>
                          </a:solidFill>
                          <a:latin typeface="Arial" pitchFamily="34" charset="0"/>
                          <a:cs typeface="Arial" pitchFamily="34" charset="0"/>
                        </a:rPr>
                        <a:t>0,524</a:t>
                      </a:r>
                    </a:p>
                    <a:p>
                      <a:pPr algn="ctr"/>
                      <a:r>
                        <a:rPr lang="fr-FR" sz="1200" b="1" noProof="0" dirty="0" smtClean="0">
                          <a:solidFill>
                            <a:srgbClr val="000000"/>
                          </a:solidFill>
                          <a:latin typeface="Arial" pitchFamily="34" charset="0"/>
                          <a:cs typeface="Arial" pitchFamily="34" charset="0"/>
                        </a:rPr>
                        <a:t>0,003</a:t>
                      </a:r>
                    </a:p>
                    <a:p>
                      <a:pPr algn="ctr"/>
                      <a:r>
                        <a:rPr lang="fr-FR" sz="1200" b="1" noProof="0" dirty="0" smtClean="0">
                          <a:solidFill>
                            <a:srgbClr val="000000"/>
                          </a:solidFill>
                          <a:latin typeface="Arial" pitchFamily="34" charset="0"/>
                          <a:cs typeface="Arial" pitchFamily="34" charset="0"/>
                        </a:rPr>
                        <a:t>&lt;0,001</a:t>
                      </a:r>
                      <a:endParaRPr lang="fr-FR" sz="1200" b="1"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281828">
                <a:tc>
                  <a:txBody>
                    <a:bodyPr/>
                    <a:lstStyle/>
                    <a:p>
                      <a:pPr marL="0" indent="0"/>
                      <a:r>
                        <a:rPr lang="fr-FR" sz="1200" noProof="0" dirty="0" smtClean="0">
                          <a:solidFill>
                            <a:srgbClr val="000000"/>
                          </a:solidFill>
                          <a:latin typeface="Arial" pitchFamily="34" charset="0"/>
                          <a:cs typeface="Arial" pitchFamily="34" charset="0"/>
                        </a:rPr>
                        <a:t>Neuropathie </a:t>
                      </a:r>
                      <a:r>
                        <a:rPr lang="fr-FR" sz="1200" noProof="0" dirty="0" err="1" smtClean="0">
                          <a:solidFill>
                            <a:srgbClr val="000000"/>
                          </a:solidFill>
                          <a:latin typeface="Arial" pitchFamily="34" charset="0"/>
                          <a:cs typeface="Arial" pitchFamily="34" charset="0"/>
                        </a:rPr>
                        <a:t>maximale</a:t>
                      </a:r>
                      <a:r>
                        <a:rPr lang="fr-FR" sz="1200" baseline="30000" noProof="0" dirty="0" err="1" smtClean="0">
                          <a:solidFill>
                            <a:srgbClr val="000000"/>
                          </a:solidFill>
                          <a:latin typeface="Arial" pitchFamily="34" charset="0"/>
                          <a:cs typeface="Arial" pitchFamily="34" charset="0"/>
                        </a:rPr>
                        <a:t>a</a:t>
                      </a:r>
                      <a:endParaRPr lang="fr-FR" sz="1200" baseline="30000" noProof="0" dirty="0" smtClean="0">
                        <a:solidFill>
                          <a:srgbClr val="000000"/>
                        </a:solidFill>
                        <a:latin typeface="Arial" pitchFamily="34" charset="0"/>
                        <a:cs typeface="Arial" pitchFamily="34" charset="0"/>
                      </a:endParaRPr>
                    </a:p>
                    <a:p>
                      <a:pPr marL="96838" indent="0"/>
                      <a:r>
                        <a:rPr lang="fr-FR" sz="1200" noProof="0" dirty="0" smtClean="0">
                          <a:solidFill>
                            <a:srgbClr val="000000"/>
                          </a:solidFill>
                          <a:latin typeface="Arial" pitchFamily="34" charset="0"/>
                          <a:cs typeface="Arial" pitchFamily="34" charset="0"/>
                        </a:rPr>
                        <a:t>Pendant</a:t>
                      </a:r>
                      <a:r>
                        <a:rPr lang="fr-FR" sz="1200" baseline="0" noProof="0" dirty="0" smtClean="0">
                          <a:solidFill>
                            <a:srgbClr val="000000"/>
                          </a:solidFill>
                          <a:latin typeface="Arial" pitchFamily="34" charset="0"/>
                          <a:cs typeface="Arial" pitchFamily="34" charset="0"/>
                        </a:rPr>
                        <a:t> les 7 premiers mois</a:t>
                      </a:r>
                    </a:p>
                    <a:p>
                      <a:pPr marL="177800" indent="0"/>
                      <a:r>
                        <a:rPr lang="fr-FR" sz="1200" baseline="0" noProof="0" dirty="0" smtClean="0">
                          <a:solidFill>
                            <a:srgbClr val="000000"/>
                          </a:solidFill>
                          <a:latin typeface="Arial" pitchFamily="34" charset="0"/>
                          <a:cs typeface="Arial" pitchFamily="34" charset="0"/>
                        </a:rPr>
                        <a:t>2</a:t>
                      </a:r>
                    </a:p>
                    <a:p>
                      <a:pPr marL="177800" indent="0"/>
                      <a:r>
                        <a:rPr lang="fr-FR" sz="1200" baseline="0" noProof="0" dirty="0" smtClean="0">
                          <a:solidFill>
                            <a:srgbClr val="000000"/>
                          </a:solidFill>
                          <a:latin typeface="Arial" pitchFamily="34" charset="0"/>
                          <a:cs typeface="Arial" pitchFamily="34" charset="0"/>
                        </a:rPr>
                        <a:t>3–4</a:t>
                      </a:r>
                    </a:p>
                    <a:p>
                      <a:pPr marL="96838" indent="0"/>
                      <a:r>
                        <a:rPr lang="fr-FR" sz="1200" baseline="0" noProof="0" dirty="0" smtClean="0">
                          <a:solidFill>
                            <a:srgbClr val="000000"/>
                          </a:solidFill>
                          <a:latin typeface="Arial" pitchFamily="34" charset="0"/>
                          <a:cs typeface="Arial" pitchFamily="34" charset="0"/>
                        </a:rPr>
                        <a:t>Sous traitement et pendant le </a:t>
                      </a:r>
                      <a:r>
                        <a:rPr lang="fr-FR" sz="1200" baseline="0" noProof="0" dirty="0" err="1" smtClean="0">
                          <a:solidFill>
                            <a:srgbClr val="000000"/>
                          </a:solidFill>
                          <a:latin typeface="Arial" pitchFamily="34" charset="0"/>
                          <a:cs typeface="Arial" pitchFamily="34" charset="0"/>
                        </a:rPr>
                        <a:t>suivi</a:t>
                      </a:r>
                      <a:r>
                        <a:rPr lang="fr-FR" sz="1200" baseline="30000" noProof="0" dirty="0" err="1" smtClean="0">
                          <a:solidFill>
                            <a:srgbClr val="000000"/>
                          </a:solidFill>
                          <a:latin typeface="Arial" pitchFamily="34" charset="0"/>
                          <a:cs typeface="Arial" pitchFamily="34" charset="0"/>
                        </a:rPr>
                        <a:t>b</a:t>
                      </a:r>
                      <a:endParaRPr lang="fr-FR" sz="1200" baseline="30000" noProof="0" dirty="0" smtClean="0">
                        <a:solidFill>
                          <a:srgbClr val="000000"/>
                        </a:solidFill>
                        <a:latin typeface="Arial" pitchFamily="34" charset="0"/>
                        <a:cs typeface="Arial" pitchFamily="34" charset="0"/>
                      </a:endParaRPr>
                    </a:p>
                    <a:p>
                      <a:pPr marL="177800" indent="0">
                        <a:tabLst/>
                      </a:pPr>
                      <a:r>
                        <a:rPr lang="fr-FR" sz="1200" baseline="0" noProof="0" dirty="0" smtClean="0">
                          <a:solidFill>
                            <a:srgbClr val="000000"/>
                          </a:solidFill>
                          <a:latin typeface="Arial" pitchFamily="34" charset="0"/>
                          <a:cs typeface="Arial" pitchFamily="34" charset="0"/>
                        </a:rPr>
                        <a:t>2</a:t>
                      </a:r>
                    </a:p>
                    <a:p>
                      <a:pPr marL="177800" indent="0">
                        <a:tabLst/>
                      </a:pPr>
                      <a:r>
                        <a:rPr lang="fr-FR" sz="1200" baseline="0" noProof="0" dirty="0" smtClean="0">
                          <a:solidFill>
                            <a:srgbClr val="000000"/>
                          </a:solidFill>
                          <a:latin typeface="Arial" pitchFamily="34" charset="0"/>
                          <a:cs typeface="Arial" pitchFamily="34"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200" noProof="0" dirty="0" smtClean="0">
                        <a:solidFill>
                          <a:srgbClr val="000000"/>
                        </a:solidFill>
                        <a:latin typeface="Arial" pitchFamily="34" charset="0"/>
                        <a:cs typeface="Arial" pitchFamily="34" charset="0"/>
                      </a:endParaRPr>
                    </a:p>
                    <a:p>
                      <a:pPr algn="ctr"/>
                      <a:endParaRPr lang="fr-FR" sz="1200" noProof="0" dirty="0" smtClean="0">
                        <a:solidFill>
                          <a:srgbClr val="000000"/>
                        </a:solidFill>
                        <a:latin typeface="Arial" pitchFamily="34" charset="0"/>
                        <a:cs typeface="Arial" pitchFamily="34" charset="0"/>
                      </a:endParaRPr>
                    </a:p>
                    <a:p>
                      <a:pPr algn="ctr"/>
                      <a:r>
                        <a:rPr lang="fr-FR" sz="1200" noProof="0" dirty="0" smtClean="0">
                          <a:solidFill>
                            <a:srgbClr val="000000"/>
                          </a:solidFill>
                          <a:latin typeface="Arial" pitchFamily="34" charset="0"/>
                          <a:cs typeface="Arial" pitchFamily="34" charset="0"/>
                        </a:rPr>
                        <a:t>23</a:t>
                      </a:r>
                    </a:p>
                    <a:p>
                      <a:pPr algn="ctr"/>
                      <a:r>
                        <a:rPr lang="fr-FR" sz="1200" noProof="0" dirty="0" smtClean="0">
                          <a:solidFill>
                            <a:srgbClr val="000000"/>
                          </a:solidFill>
                          <a:latin typeface="Arial" pitchFamily="34" charset="0"/>
                          <a:cs typeface="Arial" pitchFamily="34" charset="0"/>
                        </a:rPr>
                        <a:t>6</a:t>
                      </a:r>
                    </a:p>
                    <a:p>
                      <a:pPr algn="ctr"/>
                      <a:endParaRPr lang="fr-FR" sz="1200" noProof="0" dirty="0" smtClean="0">
                        <a:solidFill>
                          <a:srgbClr val="000000"/>
                        </a:solidFill>
                        <a:latin typeface="Arial" pitchFamily="34" charset="0"/>
                        <a:cs typeface="Arial" pitchFamily="34" charset="0"/>
                      </a:endParaRPr>
                    </a:p>
                    <a:p>
                      <a:pPr algn="ctr"/>
                      <a:r>
                        <a:rPr lang="fr-FR" sz="1200" noProof="0" dirty="0" smtClean="0">
                          <a:solidFill>
                            <a:srgbClr val="000000"/>
                          </a:solidFill>
                          <a:latin typeface="Arial" pitchFamily="34" charset="0"/>
                          <a:cs typeface="Arial" pitchFamily="34" charset="0"/>
                        </a:rPr>
                        <a:t>28</a:t>
                      </a:r>
                    </a:p>
                    <a:p>
                      <a:pPr algn="ctr"/>
                      <a:r>
                        <a:rPr lang="fr-FR" sz="1200" noProof="0" dirty="0" smtClean="0">
                          <a:solidFill>
                            <a:srgbClr val="000000"/>
                          </a:solidFill>
                          <a:latin typeface="Arial" pitchFamily="34" charset="0"/>
                          <a:cs typeface="Arial" pitchFamily="34" charset="0"/>
                        </a:rPr>
                        <a:t>8</a:t>
                      </a:r>
                      <a:endParaRPr lang="fr-FR"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200" noProof="0" dirty="0" smtClean="0">
                        <a:solidFill>
                          <a:srgbClr val="000000"/>
                        </a:solidFill>
                        <a:latin typeface="Arial" pitchFamily="34" charset="0"/>
                        <a:cs typeface="Arial" pitchFamily="34" charset="0"/>
                      </a:endParaRPr>
                    </a:p>
                    <a:p>
                      <a:pPr algn="ctr"/>
                      <a:endParaRPr lang="fr-FR" sz="1200" noProof="0" dirty="0" smtClean="0">
                        <a:solidFill>
                          <a:srgbClr val="000000"/>
                        </a:solidFill>
                        <a:latin typeface="Arial" pitchFamily="34" charset="0"/>
                        <a:cs typeface="Arial" pitchFamily="34" charset="0"/>
                      </a:endParaRPr>
                    </a:p>
                    <a:p>
                      <a:pPr algn="ctr"/>
                      <a:r>
                        <a:rPr lang="fr-FR" sz="1200" noProof="0" dirty="0" smtClean="0">
                          <a:solidFill>
                            <a:srgbClr val="000000"/>
                          </a:solidFill>
                          <a:latin typeface="Arial" pitchFamily="34" charset="0"/>
                          <a:cs typeface="Arial" pitchFamily="34" charset="0"/>
                        </a:rPr>
                        <a:t>39</a:t>
                      </a:r>
                    </a:p>
                    <a:p>
                      <a:pPr algn="ctr"/>
                      <a:r>
                        <a:rPr lang="fr-FR" sz="1200" noProof="0" dirty="0" smtClean="0">
                          <a:solidFill>
                            <a:srgbClr val="000000"/>
                          </a:solidFill>
                          <a:latin typeface="Arial" pitchFamily="34" charset="0"/>
                          <a:cs typeface="Arial" pitchFamily="34" charset="0"/>
                        </a:rPr>
                        <a:t>20</a:t>
                      </a:r>
                    </a:p>
                    <a:p>
                      <a:pPr algn="ctr"/>
                      <a:endParaRPr lang="fr-FR" sz="1200" noProof="0" dirty="0" smtClean="0">
                        <a:solidFill>
                          <a:srgbClr val="000000"/>
                        </a:solidFill>
                        <a:latin typeface="Arial" pitchFamily="34" charset="0"/>
                        <a:cs typeface="Arial" pitchFamily="34" charset="0"/>
                      </a:endParaRPr>
                    </a:p>
                    <a:p>
                      <a:pPr algn="ctr"/>
                      <a:r>
                        <a:rPr lang="fr-FR" sz="1200" noProof="0" dirty="0" smtClean="0">
                          <a:solidFill>
                            <a:srgbClr val="000000"/>
                          </a:solidFill>
                          <a:latin typeface="Arial" pitchFamily="34" charset="0"/>
                          <a:cs typeface="Arial" pitchFamily="34" charset="0"/>
                        </a:rPr>
                        <a:t>41</a:t>
                      </a:r>
                    </a:p>
                    <a:p>
                      <a:pPr algn="ctr"/>
                      <a:r>
                        <a:rPr lang="fr-FR" sz="1200" noProof="0" dirty="0" smtClean="0">
                          <a:solidFill>
                            <a:srgbClr val="000000"/>
                          </a:solidFill>
                          <a:latin typeface="Arial" pitchFamily="34" charset="0"/>
                          <a:cs typeface="Arial" pitchFamily="34" charset="0"/>
                        </a:rPr>
                        <a:t>25</a:t>
                      </a:r>
                      <a:endParaRPr lang="fr-FR"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fr-FR" sz="1200" b="1" noProof="0" dirty="0" smtClean="0">
                        <a:solidFill>
                          <a:srgbClr val="000000"/>
                        </a:solidFill>
                        <a:latin typeface="Arial" pitchFamily="34" charset="0"/>
                        <a:cs typeface="Arial" pitchFamily="34" charset="0"/>
                      </a:endParaRPr>
                    </a:p>
                    <a:p>
                      <a:pPr algn="ctr"/>
                      <a:endParaRPr lang="fr-FR" sz="1200" b="1" noProof="0" dirty="0" smtClean="0">
                        <a:solidFill>
                          <a:srgbClr val="000000"/>
                        </a:solidFill>
                        <a:latin typeface="Arial" pitchFamily="34" charset="0"/>
                        <a:cs typeface="Arial" pitchFamily="34" charset="0"/>
                      </a:endParaRPr>
                    </a:p>
                    <a:p>
                      <a:pPr algn="ctr"/>
                      <a:endParaRPr lang="fr-FR" sz="1200" b="1" noProof="0" dirty="0" smtClean="0">
                        <a:solidFill>
                          <a:srgbClr val="000000"/>
                        </a:solidFill>
                        <a:latin typeface="Arial" pitchFamily="34" charset="0"/>
                        <a:cs typeface="Arial" pitchFamily="34" charset="0"/>
                      </a:endParaRPr>
                    </a:p>
                    <a:p>
                      <a:pPr algn="ctr"/>
                      <a:r>
                        <a:rPr lang="fr-FR" sz="1200" b="1" noProof="0" dirty="0" smtClean="0">
                          <a:solidFill>
                            <a:srgbClr val="000000"/>
                          </a:solidFill>
                          <a:latin typeface="Arial" pitchFamily="34" charset="0"/>
                          <a:cs typeface="Arial" pitchFamily="34" charset="0"/>
                        </a:rPr>
                        <a:t>&lt;0,001</a:t>
                      </a:r>
                    </a:p>
                    <a:p>
                      <a:pPr algn="ctr"/>
                      <a:endParaRPr lang="fr-FR" sz="1200" b="1" noProof="0" dirty="0" smtClean="0">
                        <a:solidFill>
                          <a:srgbClr val="000000"/>
                        </a:solidFill>
                        <a:latin typeface="Arial" pitchFamily="34" charset="0"/>
                        <a:cs typeface="Arial" pitchFamily="34" charset="0"/>
                      </a:endParaRPr>
                    </a:p>
                    <a:p>
                      <a:pPr algn="ctr"/>
                      <a:endParaRPr lang="fr-FR" sz="1200" b="1" noProof="0" dirty="0" smtClean="0">
                        <a:solidFill>
                          <a:srgbClr val="000000"/>
                        </a:solidFill>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fr-FR" sz="1200" b="1" noProof="0" dirty="0" smtClean="0">
                          <a:solidFill>
                            <a:srgbClr val="000000"/>
                          </a:solidFill>
                          <a:latin typeface="Arial" pitchFamily="34" charset="0"/>
                          <a:cs typeface="Arial" pitchFamily="34" charset="0"/>
                        </a:rPr>
                        <a:t>&lt;0,001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679355">
                <a:tc>
                  <a:txBody>
                    <a:bodyPr/>
                    <a:lstStyle/>
                    <a:p>
                      <a:pPr marL="0" indent="0"/>
                      <a:r>
                        <a:rPr lang="fr-FR" sz="1200" noProof="0" dirty="0" smtClean="0">
                          <a:solidFill>
                            <a:srgbClr val="000000"/>
                          </a:solidFill>
                          <a:latin typeface="Arial" pitchFamily="34" charset="0"/>
                          <a:cs typeface="Arial" pitchFamily="34" charset="0"/>
                        </a:rPr>
                        <a:t>Neuropathie résiduelle à la visite de suivi</a:t>
                      </a:r>
                      <a:endParaRPr lang="fr-FR" sz="1200" baseline="0" noProof="0" dirty="0" smtClean="0">
                        <a:solidFill>
                          <a:srgbClr val="000000"/>
                        </a:solidFill>
                        <a:latin typeface="Arial" pitchFamily="34" charset="0"/>
                        <a:cs typeface="Arial" pitchFamily="34" charset="0"/>
                      </a:endParaRPr>
                    </a:p>
                    <a:p>
                      <a:pPr marL="96838" indent="0"/>
                      <a:r>
                        <a:rPr lang="fr-FR" sz="1200" baseline="0" noProof="0" dirty="0" smtClean="0">
                          <a:solidFill>
                            <a:srgbClr val="000000"/>
                          </a:solidFill>
                          <a:latin typeface="Arial" pitchFamily="34" charset="0"/>
                          <a:cs typeface="Arial" pitchFamily="34" charset="0"/>
                        </a:rPr>
                        <a:t>2</a:t>
                      </a:r>
                    </a:p>
                    <a:p>
                      <a:pPr marL="96838" indent="0"/>
                      <a:r>
                        <a:rPr lang="fr-FR" sz="1200" baseline="0" noProof="0" dirty="0" smtClean="0">
                          <a:solidFill>
                            <a:srgbClr val="000000"/>
                          </a:solidFill>
                          <a:latin typeface="Arial" pitchFamily="34" charset="0"/>
                          <a:cs typeface="Arial" pitchFamily="34" charset="0"/>
                        </a:rPr>
                        <a:t>3–4</a:t>
                      </a:r>
                      <a:endParaRPr lang="fr-FR"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200" noProof="0" dirty="0" smtClean="0">
                        <a:solidFill>
                          <a:srgbClr val="000000"/>
                        </a:solidFill>
                        <a:latin typeface="Arial" pitchFamily="34" charset="0"/>
                        <a:cs typeface="Arial" pitchFamily="34" charset="0"/>
                      </a:endParaRPr>
                    </a:p>
                    <a:p>
                      <a:pPr algn="ctr"/>
                      <a:r>
                        <a:rPr lang="fr-FR" sz="1200" noProof="0" dirty="0" smtClean="0">
                          <a:solidFill>
                            <a:srgbClr val="000000"/>
                          </a:solidFill>
                          <a:latin typeface="Arial" pitchFamily="34" charset="0"/>
                          <a:cs typeface="Arial" pitchFamily="34" charset="0"/>
                        </a:rPr>
                        <a:t>2</a:t>
                      </a:r>
                    </a:p>
                    <a:p>
                      <a:pPr algn="ctr"/>
                      <a:r>
                        <a:rPr lang="fr-FR" sz="1200" noProof="0" dirty="0" smtClean="0">
                          <a:solidFill>
                            <a:srgbClr val="000000"/>
                          </a:solidFill>
                          <a:latin typeface="Arial" pitchFamily="34" charset="0"/>
                          <a:cs typeface="Arial" pitchFamily="34" charset="0"/>
                        </a:rPr>
                        <a:t>0,5</a:t>
                      </a:r>
                      <a:endParaRPr lang="fr-FR"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200" noProof="0" dirty="0" smtClean="0">
                        <a:solidFill>
                          <a:srgbClr val="000000"/>
                        </a:solidFill>
                        <a:latin typeface="Arial" pitchFamily="34" charset="0"/>
                        <a:cs typeface="Arial" pitchFamily="34" charset="0"/>
                      </a:endParaRPr>
                    </a:p>
                    <a:p>
                      <a:pPr algn="ctr"/>
                      <a:r>
                        <a:rPr lang="fr-FR" sz="1200" noProof="0" dirty="0" smtClean="0">
                          <a:solidFill>
                            <a:srgbClr val="000000"/>
                          </a:solidFill>
                          <a:latin typeface="Arial" pitchFamily="34" charset="0"/>
                          <a:cs typeface="Arial" pitchFamily="34" charset="0"/>
                        </a:rPr>
                        <a:t>6</a:t>
                      </a:r>
                    </a:p>
                    <a:p>
                      <a:pPr algn="ctr"/>
                      <a:r>
                        <a:rPr lang="fr-FR" sz="1200" noProof="0" dirty="0" smtClean="0">
                          <a:solidFill>
                            <a:srgbClr val="000000"/>
                          </a:solidFill>
                          <a:latin typeface="Arial" pitchFamily="34" charset="0"/>
                          <a:cs typeface="Arial" pitchFamily="34" charset="0"/>
                        </a:rPr>
                        <a:t>2</a:t>
                      </a:r>
                      <a:endParaRPr lang="fr-FR"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fr-FR" sz="1200" b="1" noProof="0" dirty="0" smtClean="0">
                        <a:solidFill>
                          <a:srgbClr val="000000"/>
                        </a:solidFill>
                        <a:latin typeface="Arial" pitchFamily="34" charset="0"/>
                        <a:cs typeface="Arial" pitchFamily="34" charset="0"/>
                      </a:endParaRPr>
                    </a:p>
                    <a:p>
                      <a:pPr algn="ctr"/>
                      <a:endParaRPr lang="fr-FR" sz="1200" b="1" noProof="0" dirty="0" smtClean="0">
                        <a:solidFill>
                          <a:srgbClr val="000000"/>
                        </a:solidFill>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fr-FR" sz="1200" b="1" noProof="0" dirty="0" smtClean="0">
                          <a:solidFill>
                            <a:srgbClr val="000000"/>
                          </a:solidFill>
                          <a:latin typeface="Arial" pitchFamily="34" charset="0"/>
                          <a:cs typeface="Arial" pitchFamily="34" charset="0"/>
                        </a:rPr>
                        <a:t>&lt;0,001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10"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err="1" smtClean="0"/>
              <a:t>Résultats</a:t>
            </a:r>
            <a:endParaRPr lang="en-GB" b="1" kern="0" dirty="0"/>
          </a:p>
        </p:txBody>
      </p:sp>
    </p:spTree>
    <p:extLst>
      <p:ext uri="{BB962C8B-B14F-4D97-AF65-F5344CB8AC3E}">
        <p14:creationId xmlns:p14="http://schemas.microsoft.com/office/powerpoint/2010/main" val="18574268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3500: Chimiothérapie à base d’oxaliplatine chez les patients avec cancer du colon stade III: résultats de survie sans maladie de l’étude française IDEA comparant 3 et 6 mois en adjuvant – André T, et al </a:t>
            </a:r>
            <a:endParaRPr lang="fr-FR"/>
          </a:p>
        </p:txBody>
      </p:sp>
      <p:sp>
        <p:nvSpPr>
          <p:cNvPr id="5123" name="Rectangle 3"/>
          <p:cNvSpPr>
            <a:spLocks noGrp="1" noChangeArrowheads="1"/>
          </p:cNvSpPr>
          <p:nvPr>
            <p:ph type="body" idx="1"/>
          </p:nvPr>
        </p:nvSpPr>
        <p:spPr/>
        <p:txBody>
          <a:bodyPr/>
          <a:lstStyle/>
          <a:p>
            <a:pPr marL="0" indent="0">
              <a:buNone/>
            </a:pPr>
            <a:r>
              <a:rPr lang="fr-FR" sz="1800" b="1" dirty="0" smtClean="0"/>
              <a:t>Conclusions</a:t>
            </a:r>
          </a:p>
          <a:p>
            <a:r>
              <a:rPr lang="fr-FR" sz="1800" b="1" dirty="0" smtClean="0"/>
              <a:t>Globalement, 6 mois de chimiothérapie </a:t>
            </a:r>
            <a:r>
              <a:rPr lang="fr-FR" sz="1800" b="1" dirty="0" err="1" smtClean="0"/>
              <a:t>adjuvante</a:t>
            </a:r>
            <a:r>
              <a:rPr lang="fr-FR" sz="1800" b="1" dirty="0" smtClean="0"/>
              <a:t> ont été supérieurs à </a:t>
            </a:r>
            <a:br>
              <a:rPr lang="fr-FR" sz="1800" b="1" dirty="0" smtClean="0"/>
            </a:br>
            <a:r>
              <a:rPr lang="fr-FR" sz="1800" b="1" dirty="0" smtClean="0"/>
              <a:t>3 mois (SSM à 3 ans: 72% vs. 76%; p=0,011) dans cette population, dont 90% ont reçu mFOLFOX6</a:t>
            </a:r>
          </a:p>
          <a:p>
            <a:r>
              <a:rPr lang="fr-FR" sz="1800" b="1" dirty="0" smtClean="0"/>
              <a:t>Chez les 2% de patients avec maladie T1–3 N1, bien qu’il y ait eu un avantage de SSM à 3 ans dans le bras 6 mois (83% vs. 81%), ceci doit être contrebalancé par un taux plus élevé de neuropathie périphérique</a:t>
            </a:r>
          </a:p>
          <a:p>
            <a:r>
              <a:rPr lang="fr-FR" sz="1800" b="1" dirty="0" smtClean="0"/>
              <a:t>Chez les 8% de patients avec maladie T4 ou N2, l’avantage de SSM à 3 ans dans le bras 6 mois (66% vs. 58%) suggère que mFOLFOX6 devrait être maintenu pendant cette durée mais que l’</a:t>
            </a:r>
            <a:r>
              <a:rPr lang="fr-FR" sz="1800" b="1" dirty="0" err="1" smtClean="0"/>
              <a:t>oxaliplatine</a:t>
            </a:r>
            <a:r>
              <a:rPr lang="fr-FR" sz="1800" b="1" dirty="0" smtClean="0"/>
              <a:t> devrait être arrêté en cas de neuropathie périphérique de grade ≥2 </a:t>
            </a:r>
          </a:p>
          <a:p>
            <a:r>
              <a:rPr lang="fr-FR" sz="1800" b="1" dirty="0" smtClean="0"/>
              <a:t>Les données de cette étude doivent être interprétées de façon globale avec celles de l’étude internationale IDEA </a:t>
            </a:r>
            <a:endParaRPr lang="fr-FR" sz="1800" b="1" dirty="0"/>
          </a:p>
        </p:txBody>
      </p:sp>
      <p:sp>
        <p:nvSpPr>
          <p:cNvPr id="15" name="Text Placeholder 14"/>
          <p:cNvSpPr>
            <a:spLocks noGrp="1"/>
          </p:cNvSpPr>
          <p:nvPr>
            <p:ph type="body" sz="quarter" idx="11"/>
          </p:nvPr>
        </p:nvSpPr>
        <p:spPr/>
        <p:txBody>
          <a:bodyPr/>
          <a:lstStyle/>
          <a:p>
            <a:r>
              <a:rPr lang="fr-FR" smtClean="0"/>
              <a:t>André T, et al. J Clin Oncol 2017;35(Suppl):Abstr 3500</a:t>
            </a:r>
            <a:endParaRPr lang="fr-FR"/>
          </a:p>
        </p:txBody>
      </p:sp>
    </p:spTree>
    <p:custDataLst>
      <p:tags r:id="rId1"/>
    </p:custDataLst>
    <p:extLst>
      <p:ext uri="{BB962C8B-B14F-4D97-AF65-F5344CB8AC3E}">
        <p14:creationId xmlns:p14="http://schemas.microsoft.com/office/powerpoint/2010/main" val="229652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3501: FOLFOX4/XELOX dans le cancer du colon stade II–III: résultats d’efficacité de l’étude italienne TOSCA comparant 3 et 6 mois de traitement adjuvant – Sobrero AF, et al</a:t>
            </a:r>
            <a:endParaRPr lang="fr-FR" dirty="0"/>
          </a:p>
        </p:txBody>
      </p:sp>
      <p:sp>
        <p:nvSpPr>
          <p:cNvPr id="15" name="Text Placeholder 14"/>
          <p:cNvSpPr>
            <a:spLocks noGrp="1"/>
          </p:cNvSpPr>
          <p:nvPr>
            <p:ph type="body" sz="quarter" idx="11"/>
          </p:nvPr>
        </p:nvSpPr>
        <p:spPr/>
        <p:txBody>
          <a:bodyPr/>
          <a:lstStyle/>
          <a:p>
            <a:r>
              <a:rPr lang="fr-FR" smtClean="0"/>
              <a:t>Sobrero AF, et al. J Clin Oncol 2017;35(Suppl):Abstr 3501</a:t>
            </a:r>
            <a:endParaRPr lang="fr-FR"/>
          </a:p>
        </p:txBody>
      </p:sp>
      <p:sp>
        <p:nvSpPr>
          <p:cNvPr id="12" name="AutoShape 9"/>
          <p:cNvSpPr>
            <a:spLocks noChangeArrowheads="1"/>
          </p:cNvSpPr>
          <p:nvPr/>
        </p:nvSpPr>
        <p:spPr bwMode="auto">
          <a:xfrm>
            <a:off x="339724" y="3103382"/>
            <a:ext cx="3697456"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latin typeface="+mn-lt"/>
                <a:ea typeface="SimSun" pitchFamily="2" charset="-122"/>
              </a:rPr>
              <a:t>Critères d'inclusion</a:t>
            </a:r>
          </a:p>
          <a:p>
            <a:pPr marL="228600" indent="-228600" defTabSz="892175" eaLnBrk="0" hangingPunct="0">
              <a:spcAft>
                <a:spcPct val="30000"/>
              </a:spcAft>
              <a:buFont typeface="Arial" pitchFamily="34" charset="0"/>
              <a:buChar char="•"/>
            </a:pPr>
            <a:r>
              <a:rPr lang="fr-FR" sz="1600" dirty="0" smtClean="0">
                <a:solidFill>
                  <a:schemeClr val="tx2"/>
                </a:solidFill>
                <a:latin typeface="+mn-lt"/>
              </a:rPr>
              <a:t>Cancer du colon à haut risque de stade II ou III totalement réséqué</a:t>
            </a:r>
          </a:p>
          <a:p>
            <a:pPr defTabSz="892175" eaLnBrk="0" hangingPunct="0">
              <a:spcAft>
                <a:spcPct val="30000"/>
              </a:spcAft>
            </a:pPr>
            <a:r>
              <a:rPr lang="fr-FR" altLang="zh-CN" sz="1600" dirty="0" smtClean="0">
                <a:solidFill>
                  <a:schemeClr val="tx2"/>
                </a:solidFill>
                <a:latin typeface="+mn-lt"/>
                <a:ea typeface="SimSun" pitchFamily="2" charset="-122"/>
              </a:rPr>
              <a:t>(n=3759)</a:t>
            </a:r>
            <a:endParaRPr lang="fr-FR" altLang="zh-CN" sz="1600" dirty="0">
              <a:solidFill>
                <a:schemeClr val="tx2"/>
              </a:solidFill>
              <a:latin typeface="+mn-lt"/>
              <a:ea typeface="SimSun" pitchFamily="2" charset="-122"/>
            </a:endParaRPr>
          </a:p>
        </p:txBody>
      </p:sp>
      <p:sp>
        <p:nvSpPr>
          <p:cNvPr id="13" name="Oval 14"/>
          <p:cNvSpPr>
            <a:spLocks noChangeArrowheads="1"/>
          </p:cNvSpPr>
          <p:nvPr/>
        </p:nvSpPr>
        <p:spPr bwMode="auto">
          <a:xfrm>
            <a:off x="4323197" y="3422475"/>
            <a:ext cx="65000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latin typeface="+mn-lt"/>
                <a:ea typeface="SimSun" pitchFamily="2" charset="-122"/>
              </a:rPr>
              <a:t>R</a:t>
            </a:r>
            <a:endParaRPr lang="fr-FR" altLang="zh-CN" sz="1600" b="1">
              <a:solidFill>
                <a:srgbClr val="043882"/>
              </a:solidFill>
              <a:latin typeface="+mn-lt"/>
              <a:ea typeface="SimSun" pitchFamily="2" charset="-122"/>
            </a:endParaRPr>
          </a:p>
        </p:txBody>
      </p:sp>
      <p:cxnSp>
        <p:nvCxnSpPr>
          <p:cNvPr id="16" name="AutoShape 15"/>
          <p:cNvCxnSpPr>
            <a:cxnSpLocks noChangeShapeType="1"/>
            <a:stCxn id="13" idx="0"/>
            <a:endCxn id="21" idx="1"/>
          </p:cNvCxnSpPr>
          <p:nvPr/>
        </p:nvCxnSpPr>
        <p:spPr bwMode="auto">
          <a:xfrm rot="5400000" flipH="1" flipV="1">
            <a:off x="4898982" y="2998947"/>
            <a:ext cx="172746" cy="674310"/>
          </a:xfrm>
          <a:prstGeom prst="bentConnector2">
            <a:avLst/>
          </a:prstGeom>
          <a:noFill/>
          <a:ln w="57150">
            <a:solidFill>
              <a:schemeClr val="bg2">
                <a:lumMod val="60000"/>
                <a:lumOff val="40000"/>
              </a:schemeClr>
            </a:solidFill>
            <a:round/>
            <a:headEnd/>
            <a:tailEnd type="triangle" w="med" len="med"/>
          </a:ln>
        </p:spPr>
      </p:cxnSp>
      <p:cxnSp>
        <p:nvCxnSpPr>
          <p:cNvPr id="19" name="AutoShape 19"/>
          <p:cNvCxnSpPr>
            <a:cxnSpLocks noChangeShapeType="1"/>
            <a:stCxn id="12" idx="3"/>
            <a:endCxn id="13" idx="2"/>
          </p:cNvCxnSpPr>
          <p:nvPr/>
        </p:nvCxnSpPr>
        <p:spPr bwMode="auto">
          <a:xfrm>
            <a:off x="4037180" y="3714575"/>
            <a:ext cx="286017" cy="0"/>
          </a:xfrm>
          <a:prstGeom prst="straightConnector1">
            <a:avLst/>
          </a:prstGeom>
          <a:noFill/>
          <a:ln w="57150">
            <a:solidFill>
              <a:schemeClr val="bg2">
                <a:lumMod val="60000"/>
                <a:lumOff val="40000"/>
              </a:schemeClr>
            </a:solidFill>
            <a:round/>
            <a:headEnd type="none" w="med" len="med"/>
            <a:tailEnd type="none" w="med" len="med"/>
          </a:ln>
        </p:spPr>
      </p:cxnSp>
      <p:sp>
        <p:nvSpPr>
          <p:cNvPr id="21" name="AutoShape 8"/>
          <p:cNvSpPr>
            <a:spLocks noChangeArrowheads="1"/>
          </p:cNvSpPr>
          <p:nvPr/>
        </p:nvSpPr>
        <p:spPr bwMode="auto">
          <a:xfrm>
            <a:off x="5322510" y="2819400"/>
            <a:ext cx="2983290" cy="86065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smtClean="0">
                <a:solidFill>
                  <a:schemeClr val="tx2"/>
                </a:solidFill>
                <a:latin typeface="+mn-lt"/>
                <a:ea typeface="SimSun" pitchFamily="2" charset="-122"/>
              </a:rPr>
              <a:t>3 mois </a:t>
            </a:r>
          </a:p>
          <a:p>
            <a:pPr algn="ctr" defTabSz="892175" eaLnBrk="0" hangingPunct="0"/>
            <a:r>
              <a:rPr lang="fr-FR" sz="1600" smtClean="0">
                <a:solidFill>
                  <a:schemeClr val="tx2"/>
                </a:solidFill>
                <a:latin typeface="+mn-lt"/>
              </a:rPr>
              <a:t>FOLFOX4/XELOX</a:t>
            </a:r>
            <a:endParaRPr lang="fr-FR" altLang="zh-CN" sz="1600" smtClean="0">
              <a:solidFill>
                <a:schemeClr val="tx2"/>
              </a:solidFill>
              <a:latin typeface="+mn-lt"/>
              <a:ea typeface="SimSun" pitchFamily="2" charset="-122"/>
            </a:endParaRPr>
          </a:p>
          <a:p>
            <a:pPr algn="ctr" defTabSz="892175" eaLnBrk="0" hangingPunct="0"/>
            <a:r>
              <a:rPr lang="fr-FR" altLang="zh-CN" sz="1600" smtClean="0">
                <a:solidFill>
                  <a:schemeClr val="tx2"/>
                </a:solidFill>
                <a:latin typeface="+mn-lt"/>
                <a:ea typeface="SimSun" pitchFamily="2" charset="-122"/>
              </a:rPr>
              <a:t>(n=1775)</a:t>
            </a:r>
            <a:endParaRPr lang="fr-FR" altLang="zh-CN" sz="1600">
              <a:solidFill>
                <a:schemeClr val="tx2"/>
              </a:solidFill>
              <a:latin typeface="+mn-lt"/>
              <a:ea typeface="SimSun" pitchFamily="2" charset="-122"/>
            </a:endParaRPr>
          </a:p>
        </p:txBody>
      </p:sp>
      <p:cxnSp>
        <p:nvCxnSpPr>
          <p:cNvPr id="22" name="AutoShape 16"/>
          <p:cNvCxnSpPr>
            <a:cxnSpLocks noChangeShapeType="1"/>
            <a:stCxn id="13" idx="4"/>
            <a:endCxn id="25" idx="1"/>
          </p:cNvCxnSpPr>
          <p:nvPr/>
        </p:nvCxnSpPr>
        <p:spPr bwMode="auto">
          <a:xfrm rot="16200000" flipH="1">
            <a:off x="4883394" y="3771481"/>
            <a:ext cx="203923" cy="674310"/>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5322510" y="3849196"/>
            <a:ext cx="2981530" cy="72280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smtClean="0">
                <a:solidFill>
                  <a:srgbClr val="4D4D4D"/>
                </a:solidFill>
                <a:latin typeface="+mn-lt"/>
                <a:ea typeface="SimSun" pitchFamily="2" charset="-122"/>
              </a:rPr>
              <a:t>6 mois </a:t>
            </a:r>
          </a:p>
          <a:p>
            <a:pPr algn="ctr" defTabSz="892175" eaLnBrk="0" hangingPunct="0"/>
            <a:r>
              <a:rPr lang="fr-FR" sz="1600" smtClean="0">
                <a:solidFill>
                  <a:srgbClr val="4D4D4D"/>
                </a:solidFill>
                <a:latin typeface="+mn-lt"/>
              </a:rPr>
              <a:t>FOLFOX4/XELOX</a:t>
            </a:r>
            <a:endParaRPr lang="fr-FR" altLang="zh-CN" sz="1600" smtClean="0">
              <a:solidFill>
                <a:srgbClr val="4D4D4D"/>
              </a:solidFill>
              <a:latin typeface="+mn-lt"/>
              <a:ea typeface="SimSun" pitchFamily="2" charset="-122"/>
            </a:endParaRPr>
          </a:p>
          <a:p>
            <a:pPr algn="ctr" defTabSz="892175" eaLnBrk="0" hangingPunct="0"/>
            <a:r>
              <a:rPr lang="fr-FR" altLang="zh-CN" sz="1600" smtClean="0">
                <a:solidFill>
                  <a:srgbClr val="4D4D4D"/>
                </a:solidFill>
                <a:latin typeface="+mn-lt"/>
                <a:ea typeface="SimSun" pitchFamily="2" charset="-122"/>
              </a:rPr>
              <a:t>(n=1839)</a:t>
            </a:r>
            <a:endParaRPr lang="fr-FR" altLang="zh-CN" sz="1600">
              <a:solidFill>
                <a:srgbClr val="4D4D4D"/>
              </a:solidFill>
              <a:latin typeface="+mn-lt"/>
              <a:ea typeface="SimSun" pitchFamily="2" charset="-122"/>
            </a:endParaRPr>
          </a:p>
        </p:txBody>
      </p:sp>
      <p:sp>
        <p:nvSpPr>
          <p:cNvPr id="29" name="Rectangle 9"/>
          <p:cNvSpPr txBox="1">
            <a:spLocks noChangeArrowheads="1"/>
          </p:cNvSpPr>
          <p:nvPr/>
        </p:nvSpPr>
        <p:spPr bwMode="auto">
          <a:xfrm>
            <a:off x="425129" y="5029200"/>
            <a:ext cx="4600728" cy="164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SSR</a:t>
            </a:r>
            <a:endParaRPr lang="fr-FR" kern="0" dirty="0"/>
          </a:p>
        </p:txBody>
      </p:sp>
      <p:sp>
        <p:nvSpPr>
          <p:cNvPr id="30" name="Content Placeholder 26"/>
          <p:cNvSpPr txBox="1">
            <a:spLocks/>
          </p:cNvSpPr>
          <p:nvPr/>
        </p:nvSpPr>
        <p:spPr>
          <a:xfrm>
            <a:off x="4648200" y="5029200"/>
            <a:ext cx="4063721" cy="1648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Analyses de sous-groupes planifiées selon le stade</a:t>
            </a:r>
            <a:endParaRPr lang="fr-FR" kern="0" dirty="0"/>
          </a:p>
        </p:txBody>
      </p:sp>
      <p:sp>
        <p:nvSpPr>
          <p:cNvPr id="31" name="Content Placeholder 2"/>
          <p:cNvSpPr txBox="1">
            <a:spLocks/>
          </p:cNvSpPr>
          <p:nvPr/>
        </p:nvSpPr>
        <p:spPr bwMode="auto">
          <a:xfrm>
            <a:off x="365124" y="1254035"/>
            <a:ext cx="8413751" cy="80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kern="0" dirty="0" smtClean="0"/>
              <a:t>Evaluer l’</a:t>
            </a:r>
            <a:r>
              <a:rPr lang="fr-FR" dirty="0" smtClean="0"/>
              <a:t>efficacité de 3 ou 6 mois de FOLFOX4/XELOX chez les patients avec cancer du colon de stade II ou III à haut risque ayant été totalement réséqué</a:t>
            </a:r>
            <a:endParaRPr lang="fr-FR" dirty="0"/>
          </a:p>
        </p:txBody>
      </p:sp>
    </p:spTree>
    <p:custDataLst>
      <p:tags r:id="rId1"/>
    </p:custDataLst>
    <p:extLst>
      <p:ext uri="{BB962C8B-B14F-4D97-AF65-F5344CB8AC3E}">
        <p14:creationId xmlns:p14="http://schemas.microsoft.com/office/powerpoint/2010/main" val="34664441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3501: FOLFOX4/XELOX dans le cancer du colon stade II–III: résultats d’efficacité de l’étude italienne TOSCA comparant 3 et 6 mois de traitement adjuvant – Sobrero AF, et al</a:t>
            </a: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smtClean="0">
                <a:solidFill>
                  <a:schemeClr val="tx1"/>
                </a:solidFill>
              </a:rPr>
              <a:t>Sobrero AF, et al. J Clin Oncol 2017;35(Suppl):Abstr 3501</a:t>
            </a:r>
            <a:endParaRPr lang="fr-FR">
              <a:solidFill>
                <a:schemeClr val="tx1"/>
              </a:solidFill>
            </a:endParaRPr>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smtClean="0"/>
              <a:t>Résultats</a:t>
            </a:r>
            <a:endParaRPr lang="fr-FR" b="1" kern="0"/>
          </a:p>
        </p:txBody>
      </p:sp>
      <p:sp>
        <p:nvSpPr>
          <p:cNvPr id="2" name="TextBox 1"/>
          <p:cNvSpPr txBox="1"/>
          <p:nvPr/>
        </p:nvSpPr>
        <p:spPr>
          <a:xfrm>
            <a:off x="2171699" y="1509296"/>
            <a:ext cx="5194871" cy="338554"/>
          </a:xfrm>
          <a:prstGeom prst="rect">
            <a:avLst/>
          </a:prstGeom>
          <a:noFill/>
        </p:spPr>
        <p:txBody>
          <a:bodyPr wrap="square" rtlCol="0">
            <a:spAutoFit/>
          </a:bodyPr>
          <a:lstStyle/>
          <a:p>
            <a:pPr algn="ctr"/>
            <a:r>
              <a:rPr lang="fr-FR" sz="1600" b="1" dirty="0" smtClean="0">
                <a:latin typeface="+mn-lt"/>
              </a:rPr>
              <a:t>SSR selon le bras de traitement (population totale)</a:t>
            </a:r>
            <a:endParaRPr lang="fr-FR" sz="1600" b="1" dirty="0">
              <a:latin typeface="+mn-lt"/>
            </a:endParaRPr>
          </a:p>
        </p:txBody>
      </p:sp>
      <p:sp>
        <p:nvSpPr>
          <p:cNvPr id="29" name="Freeform 28"/>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0" name="Line 6"/>
          <p:cNvSpPr>
            <a:spLocks noChangeShapeType="1"/>
          </p:cNvSpPr>
          <p:nvPr/>
        </p:nvSpPr>
        <p:spPr bwMode="auto">
          <a:xfrm>
            <a:off x="1333744" y="2140898"/>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1" name="Line 7"/>
          <p:cNvSpPr>
            <a:spLocks noChangeShapeType="1"/>
          </p:cNvSpPr>
          <p:nvPr/>
        </p:nvSpPr>
        <p:spPr bwMode="auto">
          <a:xfrm>
            <a:off x="1333744" y="2698801"/>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2" name="Line 8"/>
          <p:cNvSpPr>
            <a:spLocks noChangeShapeType="1"/>
          </p:cNvSpPr>
          <p:nvPr/>
        </p:nvSpPr>
        <p:spPr bwMode="auto">
          <a:xfrm>
            <a:off x="1333744" y="326090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3" name="Line 9"/>
          <p:cNvSpPr>
            <a:spLocks noChangeShapeType="1"/>
          </p:cNvSpPr>
          <p:nvPr/>
        </p:nvSpPr>
        <p:spPr bwMode="auto">
          <a:xfrm>
            <a:off x="1333744" y="3808764"/>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4" name="Line 10"/>
          <p:cNvSpPr>
            <a:spLocks noChangeShapeType="1"/>
          </p:cNvSpPr>
          <p:nvPr/>
        </p:nvSpPr>
        <p:spPr bwMode="auto">
          <a:xfrm>
            <a:off x="1333744" y="436876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35" name="Line 11"/>
          <p:cNvSpPr>
            <a:spLocks noChangeShapeType="1"/>
          </p:cNvSpPr>
          <p:nvPr/>
        </p:nvSpPr>
        <p:spPr bwMode="auto">
          <a:xfrm>
            <a:off x="1333744" y="4910777"/>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p>
        </p:txBody>
      </p:sp>
      <p:sp>
        <p:nvSpPr>
          <p:cNvPr id="12" name="TextBox 11"/>
          <p:cNvSpPr txBox="1"/>
          <p:nvPr/>
        </p:nvSpPr>
        <p:spPr>
          <a:xfrm rot="16200000">
            <a:off x="-43836" y="3418779"/>
            <a:ext cx="159588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Survie sans récidive</a:t>
            </a:r>
            <a:endParaRPr lang="fr-FR" sz="1200" dirty="0">
              <a:latin typeface="Arial" panose="020B0604020202020204" pitchFamily="34" charset="0"/>
              <a:cs typeface="Arial" panose="020B0604020202020204" pitchFamily="34" charset="0"/>
            </a:endParaRPr>
          </a:p>
        </p:txBody>
      </p:sp>
      <p:sp>
        <p:nvSpPr>
          <p:cNvPr id="13" name="TextBox 12"/>
          <p:cNvSpPr txBox="1"/>
          <p:nvPr/>
        </p:nvSpPr>
        <p:spPr>
          <a:xfrm>
            <a:off x="4761338" y="5258660"/>
            <a:ext cx="5095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16" name="TextBox 15"/>
          <p:cNvSpPr txBox="1"/>
          <p:nvPr/>
        </p:nvSpPr>
        <p:spPr>
          <a:xfrm>
            <a:off x="936987" y="1999382"/>
            <a:ext cx="397866" cy="276999"/>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1,0</a:t>
            </a:r>
            <a:endParaRPr lang="fr-FR" sz="1200" dirty="0">
              <a:latin typeface="Arial" panose="020B0604020202020204" pitchFamily="34" charset="0"/>
              <a:cs typeface="Arial" panose="020B0604020202020204" pitchFamily="34" charset="0"/>
            </a:endParaRPr>
          </a:p>
        </p:txBody>
      </p:sp>
      <p:sp>
        <p:nvSpPr>
          <p:cNvPr id="17" name="TextBox 16"/>
          <p:cNvSpPr txBox="1"/>
          <p:nvPr/>
        </p:nvSpPr>
        <p:spPr>
          <a:xfrm>
            <a:off x="936990" y="2559391"/>
            <a:ext cx="397866" cy="276999"/>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0,8</a:t>
            </a:r>
            <a:endParaRPr lang="fr-FR" sz="1200" dirty="0">
              <a:latin typeface="Arial" panose="020B0604020202020204" pitchFamily="34" charset="0"/>
              <a:cs typeface="Arial" panose="020B0604020202020204" pitchFamily="34" charset="0"/>
            </a:endParaRPr>
          </a:p>
        </p:txBody>
      </p:sp>
      <p:sp>
        <p:nvSpPr>
          <p:cNvPr id="18" name="TextBox 17"/>
          <p:cNvSpPr txBox="1"/>
          <p:nvPr/>
        </p:nvSpPr>
        <p:spPr>
          <a:xfrm>
            <a:off x="936990" y="3121247"/>
            <a:ext cx="397866" cy="276999"/>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0,6</a:t>
            </a:r>
            <a:endParaRPr lang="fr-FR" sz="1200" dirty="0">
              <a:latin typeface="Arial" panose="020B0604020202020204" pitchFamily="34" charset="0"/>
              <a:cs typeface="Arial" panose="020B0604020202020204" pitchFamily="34" charset="0"/>
            </a:endParaRPr>
          </a:p>
        </p:txBody>
      </p:sp>
      <p:sp>
        <p:nvSpPr>
          <p:cNvPr id="19" name="TextBox 18"/>
          <p:cNvSpPr txBox="1"/>
          <p:nvPr/>
        </p:nvSpPr>
        <p:spPr>
          <a:xfrm>
            <a:off x="936990" y="3668855"/>
            <a:ext cx="397866" cy="276999"/>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0,4</a:t>
            </a:r>
            <a:endParaRPr lang="fr-FR" sz="1200" dirty="0">
              <a:latin typeface="Arial" panose="020B0604020202020204" pitchFamily="34" charset="0"/>
              <a:cs typeface="Arial" panose="020B0604020202020204" pitchFamily="34" charset="0"/>
            </a:endParaRPr>
          </a:p>
        </p:txBody>
      </p:sp>
      <p:sp>
        <p:nvSpPr>
          <p:cNvPr id="20" name="TextBox 19"/>
          <p:cNvSpPr txBox="1"/>
          <p:nvPr/>
        </p:nvSpPr>
        <p:spPr>
          <a:xfrm>
            <a:off x="936990" y="4228609"/>
            <a:ext cx="397866" cy="276999"/>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0,2</a:t>
            </a:r>
            <a:endParaRPr lang="fr-FR" sz="1200" dirty="0">
              <a:latin typeface="Arial" panose="020B0604020202020204" pitchFamily="34" charset="0"/>
              <a:cs typeface="Arial" panose="020B0604020202020204" pitchFamily="34" charset="0"/>
            </a:endParaRPr>
          </a:p>
        </p:txBody>
      </p:sp>
      <p:sp>
        <p:nvSpPr>
          <p:cNvPr id="21" name="TextBox 20"/>
          <p:cNvSpPr txBox="1"/>
          <p:nvPr/>
        </p:nvSpPr>
        <p:spPr>
          <a:xfrm>
            <a:off x="1064613" y="4770364"/>
            <a:ext cx="270251"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grpSp>
        <p:nvGrpSpPr>
          <p:cNvPr id="3" name="Group 2"/>
          <p:cNvGrpSpPr/>
          <p:nvPr/>
        </p:nvGrpSpPr>
        <p:grpSpPr>
          <a:xfrm>
            <a:off x="1249870" y="4952200"/>
            <a:ext cx="524503" cy="1078855"/>
            <a:chOff x="1249870" y="4957454"/>
            <a:chExt cx="524503" cy="1078855"/>
          </a:xfrm>
        </p:grpSpPr>
        <p:sp>
          <p:nvSpPr>
            <p:cNvPr id="41"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22" name="TextBox 21"/>
            <p:cNvSpPr txBox="1"/>
            <p:nvPr/>
          </p:nvSpPr>
          <p:spPr>
            <a:xfrm>
              <a:off x="1249870" y="5020646"/>
              <a:ext cx="524503" cy="1015663"/>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0</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1839</a:t>
              </a:r>
            </a:p>
            <a:p>
              <a:pPr algn="ctr"/>
              <a:r>
                <a:rPr lang="fr-FR" sz="1200" smtClean="0">
                  <a:latin typeface="Arial" panose="020B0604020202020204" pitchFamily="34" charset="0"/>
                  <a:cs typeface="Arial" panose="020B0604020202020204" pitchFamily="34" charset="0"/>
                </a:rPr>
                <a:t>1775</a:t>
              </a:r>
              <a:endParaRPr lang="fr-FR" sz="1200">
                <a:latin typeface="Arial" panose="020B0604020202020204" pitchFamily="34" charset="0"/>
                <a:cs typeface="Arial" panose="020B0604020202020204" pitchFamily="34" charset="0"/>
              </a:endParaRPr>
            </a:p>
          </p:txBody>
        </p:sp>
      </p:grpSp>
      <p:sp>
        <p:nvSpPr>
          <p:cNvPr id="24" name="TextBox 23"/>
          <p:cNvSpPr txBox="1"/>
          <p:nvPr/>
        </p:nvSpPr>
        <p:spPr>
          <a:xfrm>
            <a:off x="3955156" y="5020646"/>
            <a:ext cx="184666" cy="276999"/>
          </a:xfrm>
          <a:prstGeom prst="rect">
            <a:avLst/>
          </a:prstGeom>
          <a:noFill/>
        </p:spPr>
        <p:txBody>
          <a:bodyPr wrap="none" rtlCol="0" anchor="t" anchorCtr="0">
            <a:spAutoFit/>
          </a:bodyPr>
          <a:lstStyle/>
          <a:p>
            <a:pPr algn="ctr"/>
            <a:endParaRPr lang="fr-FR" sz="1200">
              <a:latin typeface="Arial" panose="020B0604020202020204" pitchFamily="34" charset="0"/>
              <a:cs typeface="Arial" panose="020B0604020202020204" pitchFamily="34" charset="0"/>
            </a:endParaRPr>
          </a:p>
        </p:txBody>
      </p:sp>
      <p:grpSp>
        <p:nvGrpSpPr>
          <p:cNvPr id="42" name="Group 41"/>
          <p:cNvGrpSpPr/>
          <p:nvPr/>
        </p:nvGrpSpPr>
        <p:grpSpPr>
          <a:xfrm>
            <a:off x="2101958" y="4952200"/>
            <a:ext cx="524503" cy="1078855"/>
            <a:chOff x="1249870" y="4957454"/>
            <a:chExt cx="524503" cy="1078855"/>
          </a:xfrm>
        </p:grpSpPr>
        <p:sp>
          <p:nvSpPr>
            <p:cNvPr id="43"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44" name="TextBox 43"/>
            <p:cNvSpPr txBox="1"/>
            <p:nvPr/>
          </p:nvSpPr>
          <p:spPr>
            <a:xfrm>
              <a:off x="1249870" y="5020646"/>
              <a:ext cx="524503" cy="1015663"/>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12</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1657</a:t>
              </a:r>
            </a:p>
            <a:p>
              <a:pPr algn="ctr"/>
              <a:r>
                <a:rPr lang="fr-FR" sz="1200" smtClean="0">
                  <a:latin typeface="Arial" panose="020B0604020202020204" pitchFamily="34" charset="0"/>
                  <a:cs typeface="Arial" panose="020B0604020202020204" pitchFamily="34" charset="0"/>
                </a:rPr>
                <a:t>1595</a:t>
              </a:r>
              <a:endParaRPr lang="fr-FR" sz="1200">
                <a:latin typeface="Arial" panose="020B0604020202020204" pitchFamily="34" charset="0"/>
                <a:cs typeface="Arial" panose="020B0604020202020204" pitchFamily="34" charset="0"/>
              </a:endParaRPr>
            </a:p>
          </p:txBody>
        </p:sp>
      </p:grpSp>
      <p:grpSp>
        <p:nvGrpSpPr>
          <p:cNvPr id="45" name="Group 44"/>
          <p:cNvGrpSpPr/>
          <p:nvPr/>
        </p:nvGrpSpPr>
        <p:grpSpPr>
          <a:xfrm>
            <a:off x="2954046" y="4952200"/>
            <a:ext cx="524503" cy="1078855"/>
            <a:chOff x="1249870" y="4957454"/>
            <a:chExt cx="524503" cy="1078855"/>
          </a:xfrm>
        </p:grpSpPr>
        <p:sp>
          <p:nvSpPr>
            <p:cNvPr id="46"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47" name="TextBox 46"/>
            <p:cNvSpPr txBox="1"/>
            <p:nvPr/>
          </p:nvSpPr>
          <p:spPr>
            <a:xfrm>
              <a:off x="1249870" y="5020646"/>
              <a:ext cx="524503" cy="1015663"/>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24</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1495</a:t>
              </a:r>
            </a:p>
            <a:p>
              <a:pPr algn="ctr"/>
              <a:r>
                <a:rPr lang="fr-FR" sz="1200" smtClean="0">
                  <a:latin typeface="Arial" panose="020B0604020202020204" pitchFamily="34" charset="0"/>
                  <a:cs typeface="Arial" panose="020B0604020202020204" pitchFamily="34" charset="0"/>
                </a:rPr>
                <a:t>1446</a:t>
              </a:r>
              <a:endParaRPr lang="fr-FR" sz="1200">
                <a:latin typeface="Arial" panose="020B0604020202020204" pitchFamily="34" charset="0"/>
                <a:cs typeface="Arial" panose="020B0604020202020204" pitchFamily="34" charset="0"/>
              </a:endParaRPr>
            </a:p>
          </p:txBody>
        </p:sp>
      </p:grpSp>
      <p:grpSp>
        <p:nvGrpSpPr>
          <p:cNvPr id="48" name="Group 47"/>
          <p:cNvGrpSpPr/>
          <p:nvPr/>
        </p:nvGrpSpPr>
        <p:grpSpPr>
          <a:xfrm>
            <a:off x="3790232" y="4952200"/>
            <a:ext cx="524503" cy="1078855"/>
            <a:chOff x="1249870" y="4957454"/>
            <a:chExt cx="524503" cy="1078855"/>
          </a:xfrm>
        </p:grpSpPr>
        <p:sp>
          <p:nvSpPr>
            <p:cNvPr id="49"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0" name="TextBox 49"/>
            <p:cNvSpPr txBox="1"/>
            <p:nvPr/>
          </p:nvSpPr>
          <p:spPr>
            <a:xfrm>
              <a:off x="1249870" y="5020646"/>
              <a:ext cx="524503" cy="1015663"/>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36</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1360</a:t>
              </a:r>
            </a:p>
            <a:p>
              <a:pPr algn="ctr"/>
              <a:r>
                <a:rPr lang="fr-FR" sz="1200" smtClean="0">
                  <a:latin typeface="Arial" panose="020B0604020202020204" pitchFamily="34" charset="0"/>
                  <a:cs typeface="Arial" panose="020B0604020202020204" pitchFamily="34" charset="0"/>
                </a:rPr>
                <a:t>1298</a:t>
              </a:r>
              <a:endParaRPr lang="fr-FR" sz="1200">
                <a:latin typeface="Arial" panose="020B0604020202020204" pitchFamily="34" charset="0"/>
                <a:cs typeface="Arial" panose="020B0604020202020204" pitchFamily="34" charset="0"/>
              </a:endParaRPr>
            </a:p>
          </p:txBody>
        </p:sp>
      </p:grpSp>
      <p:grpSp>
        <p:nvGrpSpPr>
          <p:cNvPr id="51" name="Group 50"/>
          <p:cNvGrpSpPr/>
          <p:nvPr/>
        </p:nvGrpSpPr>
        <p:grpSpPr>
          <a:xfrm>
            <a:off x="4626419" y="4952200"/>
            <a:ext cx="524503" cy="1078855"/>
            <a:chOff x="1249871" y="4957454"/>
            <a:chExt cx="524503" cy="1078855"/>
          </a:xfrm>
        </p:grpSpPr>
        <p:sp>
          <p:nvSpPr>
            <p:cNvPr id="52"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3" name="TextBox 52"/>
            <p:cNvSpPr txBox="1"/>
            <p:nvPr/>
          </p:nvSpPr>
          <p:spPr>
            <a:xfrm>
              <a:off x="1249871" y="5020646"/>
              <a:ext cx="52450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48</a:t>
              </a:r>
            </a:p>
            <a:p>
              <a:pPr algn="ctr"/>
              <a:endParaRPr lang="fr-FR" sz="1200" dirty="0" smtClean="0">
                <a:latin typeface="Arial" panose="020B0604020202020204" pitchFamily="34" charset="0"/>
                <a:cs typeface="Arial" panose="020B0604020202020204" pitchFamily="34" charset="0"/>
              </a:endParaRP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1124</a:t>
              </a:r>
            </a:p>
            <a:p>
              <a:pPr algn="ctr"/>
              <a:r>
                <a:rPr lang="fr-FR" sz="1200" dirty="0" smtClean="0">
                  <a:latin typeface="Arial" panose="020B0604020202020204" pitchFamily="34" charset="0"/>
                  <a:cs typeface="Arial" panose="020B0604020202020204" pitchFamily="34" charset="0"/>
                </a:rPr>
                <a:t>1062</a:t>
              </a:r>
              <a:endParaRPr lang="fr-FR" sz="1200" dirty="0">
                <a:latin typeface="Arial" panose="020B0604020202020204" pitchFamily="34" charset="0"/>
                <a:cs typeface="Arial" panose="020B0604020202020204" pitchFamily="34" charset="0"/>
              </a:endParaRPr>
            </a:p>
          </p:txBody>
        </p:sp>
      </p:grpSp>
      <p:grpSp>
        <p:nvGrpSpPr>
          <p:cNvPr id="54" name="Group 53"/>
          <p:cNvGrpSpPr/>
          <p:nvPr/>
        </p:nvGrpSpPr>
        <p:grpSpPr>
          <a:xfrm>
            <a:off x="5513035" y="4952200"/>
            <a:ext cx="439543" cy="1078855"/>
            <a:chOff x="1292350" y="4957454"/>
            <a:chExt cx="439543" cy="1078855"/>
          </a:xfrm>
        </p:grpSpPr>
        <p:sp>
          <p:nvSpPr>
            <p:cNvPr id="55"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6" name="TextBox 55"/>
            <p:cNvSpPr txBox="1"/>
            <p:nvPr/>
          </p:nvSpPr>
          <p:spPr>
            <a:xfrm>
              <a:off x="1292350" y="5020646"/>
              <a:ext cx="43954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60</a:t>
              </a:r>
            </a:p>
            <a:p>
              <a:pPr algn="ctr"/>
              <a:endParaRPr lang="fr-FR" sz="1200" dirty="0" smtClean="0">
                <a:latin typeface="Arial" panose="020B0604020202020204" pitchFamily="34" charset="0"/>
                <a:cs typeface="Arial" panose="020B0604020202020204" pitchFamily="34" charset="0"/>
              </a:endParaRPr>
            </a:p>
            <a:p>
              <a:pPr algn="ct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799</a:t>
              </a:r>
            </a:p>
            <a:p>
              <a:pPr algn="ctr"/>
              <a:r>
                <a:rPr lang="fr-FR" sz="1200" dirty="0" smtClean="0">
                  <a:latin typeface="Arial" panose="020B0604020202020204" pitchFamily="34" charset="0"/>
                  <a:cs typeface="Arial" panose="020B0604020202020204" pitchFamily="34" charset="0"/>
                </a:rPr>
                <a:t>745</a:t>
              </a:r>
              <a:endParaRPr lang="fr-FR" sz="1200" dirty="0">
                <a:latin typeface="Arial" panose="020B0604020202020204" pitchFamily="34" charset="0"/>
                <a:cs typeface="Arial" panose="020B0604020202020204" pitchFamily="34" charset="0"/>
              </a:endParaRPr>
            </a:p>
          </p:txBody>
        </p:sp>
      </p:grpSp>
      <p:grpSp>
        <p:nvGrpSpPr>
          <p:cNvPr id="57" name="Group 56"/>
          <p:cNvGrpSpPr/>
          <p:nvPr/>
        </p:nvGrpSpPr>
        <p:grpSpPr>
          <a:xfrm>
            <a:off x="6357172" y="4952200"/>
            <a:ext cx="439543" cy="1078855"/>
            <a:chOff x="1292350" y="4957454"/>
            <a:chExt cx="439543" cy="1078855"/>
          </a:xfrm>
        </p:grpSpPr>
        <p:sp>
          <p:nvSpPr>
            <p:cNvPr id="58"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59" name="TextBox 58"/>
            <p:cNvSpPr txBox="1"/>
            <p:nvPr/>
          </p:nvSpPr>
          <p:spPr>
            <a:xfrm>
              <a:off x="1292350" y="5020646"/>
              <a:ext cx="439543" cy="1015663"/>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72</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489</a:t>
              </a:r>
            </a:p>
            <a:p>
              <a:pPr algn="ctr"/>
              <a:r>
                <a:rPr lang="fr-FR" sz="1200" smtClean="0">
                  <a:latin typeface="Arial" panose="020B0604020202020204" pitchFamily="34" charset="0"/>
                  <a:cs typeface="Arial" panose="020B0604020202020204" pitchFamily="34" charset="0"/>
                </a:rPr>
                <a:t>454</a:t>
              </a:r>
              <a:endParaRPr lang="fr-FR" sz="1200">
                <a:latin typeface="Arial" panose="020B0604020202020204" pitchFamily="34" charset="0"/>
                <a:cs typeface="Arial" panose="020B0604020202020204" pitchFamily="34" charset="0"/>
              </a:endParaRPr>
            </a:p>
          </p:txBody>
        </p:sp>
      </p:grpSp>
      <p:grpSp>
        <p:nvGrpSpPr>
          <p:cNvPr id="60" name="Group 59"/>
          <p:cNvGrpSpPr/>
          <p:nvPr/>
        </p:nvGrpSpPr>
        <p:grpSpPr>
          <a:xfrm>
            <a:off x="7217211" y="4952200"/>
            <a:ext cx="439543" cy="1078855"/>
            <a:chOff x="1292350" y="4957454"/>
            <a:chExt cx="439543" cy="1078855"/>
          </a:xfrm>
        </p:grpSpPr>
        <p:sp>
          <p:nvSpPr>
            <p:cNvPr id="61"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62" name="TextBox 61"/>
            <p:cNvSpPr txBox="1"/>
            <p:nvPr/>
          </p:nvSpPr>
          <p:spPr>
            <a:xfrm>
              <a:off x="1292350" y="5020646"/>
              <a:ext cx="439543" cy="1015663"/>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84</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223</a:t>
              </a:r>
            </a:p>
            <a:p>
              <a:pPr algn="ctr"/>
              <a:r>
                <a:rPr lang="fr-FR" sz="1200" smtClean="0">
                  <a:latin typeface="Arial" panose="020B0604020202020204" pitchFamily="34" charset="0"/>
                  <a:cs typeface="Arial" panose="020B0604020202020204" pitchFamily="34" charset="0"/>
                </a:rPr>
                <a:t>249</a:t>
              </a:r>
              <a:endParaRPr lang="fr-FR" sz="1200">
                <a:latin typeface="Arial" panose="020B0604020202020204" pitchFamily="34" charset="0"/>
                <a:cs typeface="Arial" panose="020B0604020202020204" pitchFamily="34" charset="0"/>
              </a:endParaRPr>
            </a:p>
          </p:txBody>
        </p:sp>
      </p:grpSp>
      <p:grpSp>
        <p:nvGrpSpPr>
          <p:cNvPr id="63" name="Group 62"/>
          <p:cNvGrpSpPr/>
          <p:nvPr/>
        </p:nvGrpSpPr>
        <p:grpSpPr>
          <a:xfrm>
            <a:off x="8079975" y="4952200"/>
            <a:ext cx="354584" cy="1078855"/>
            <a:chOff x="1334830" y="4957454"/>
            <a:chExt cx="354584" cy="1078855"/>
          </a:xfrm>
        </p:grpSpPr>
        <p:sp>
          <p:nvSpPr>
            <p:cNvPr id="64"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latin typeface="Arial" panose="020B0604020202020204" pitchFamily="34" charset="0"/>
                <a:cs typeface="Arial" panose="020B0604020202020204" pitchFamily="34" charset="0"/>
              </a:endParaRPr>
            </a:p>
          </p:txBody>
        </p:sp>
        <p:sp>
          <p:nvSpPr>
            <p:cNvPr id="65" name="TextBox 64"/>
            <p:cNvSpPr txBox="1"/>
            <p:nvPr/>
          </p:nvSpPr>
          <p:spPr>
            <a:xfrm>
              <a:off x="1334830" y="5020646"/>
              <a:ext cx="354584" cy="1015663"/>
            </a:xfrm>
            <a:prstGeom prst="rect">
              <a:avLst/>
            </a:prstGeom>
            <a:noFill/>
          </p:spPr>
          <p:txBody>
            <a:bodyPr wrap="none" rtlCol="0" anchor="t" anchorCtr="0">
              <a:spAutoFit/>
            </a:bodyPr>
            <a:lstStyle/>
            <a:p>
              <a:pPr algn="ctr"/>
              <a:r>
                <a:rPr lang="fr-FR" sz="1200" smtClean="0">
                  <a:latin typeface="Arial" panose="020B0604020202020204" pitchFamily="34" charset="0"/>
                  <a:cs typeface="Arial" panose="020B0604020202020204" pitchFamily="34" charset="0"/>
                </a:rPr>
                <a:t>96</a:t>
              </a:r>
            </a:p>
            <a:p>
              <a:pPr algn="ctr"/>
              <a:endParaRPr lang="fr-FR" sz="1200" smtClean="0">
                <a:latin typeface="Arial" panose="020B0604020202020204" pitchFamily="34" charset="0"/>
                <a:cs typeface="Arial" panose="020B0604020202020204" pitchFamily="34" charset="0"/>
              </a:endParaRPr>
            </a:p>
            <a:p>
              <a:pPr algn="ctr"/>
              <a:endParaRPr lang="fr-FR" sz="1200" smtClean="0">
                <a:latin typeface="Arial" panose="020B0604020202020204" pitchFamily="34" charset="0"/>
                <a:cs typeface="Arial" panose="020B0604020202020204" pitchFamily="34" charset="0"/>
              </a:endParaRPr>
            </a:p>
            <a:p>
              <a:pPr algn="ctr"/>
              <a:r>
                <a:rPr lang="fr-FR" sz="1200" smtClean="0">
                  <a:latin typeface="Arial" panose="020B0604020202020204" pitchFamily="34" charset="0"/>
                  <a:cs typeface="Arial" panose="020B0604020202020204" pitchFamily="34" charset="0"/>
                </a:rPr>
                <a:t>50</a:t>
              </a:r>
            </a:p>
            <a:p>
              <a:pPr algn="ctr"/>
              <a:r>
                <a:rPr lang="fr-FR" sz="1200" smtClean="0">
                  <a:latin typeface="Arial" panose="020B0604020202020204" pitchFamily="34" charset="0"/>
                  <a:cs typeface="Arial" panose="020B0604020202020204" pitchFamily="34" charset="0"/>
                </a:rPr>
                <a:t>51</a:t>
              </a:r>
              <a:endParaRPr lang="fr-FR" sz="1200">
                <a:latin typeface="Arial" panose="020B0604020202020204" pitchFamily="34" charset="0"/>
                <a:cs typeface="Arial" panose="020B0604020202020204" pitchFamily="34" charset="0"/>
              </a:endParaRPr>
            </a:p>
          </p:txBody>
        </p:sp>
      </p:grpSp>
      <p:sp>
        <p:nvSpPr>
          <p:cNvPr id="4" name="TextBox 3"/>
          <p:cNvSpPr txBox="1"/>
          <p:nvPr/>
        </p:nvSpPr>
        <p:spPr>
          <a:xfrm>
            <a:off x="1519017" y="3314415"/>
            <a:ext cx="2571287" cy="1015663"/>
          </a:xfrm>
          <a:prstGeom prst="rect">
            <a:avLst/>
          </a:prstGeom>
          <a:noFill/>
        </p:spPr>
        <p:txBody>
          <a:bodyPr wrap="none" rtlCol="0">
            <a:spAutoFit/>
          </a:bodyPr>
          <a:lstStyle/>
          <a:p>
            <a:r>
              <a:rPr lang="fr-FR" sz="1200" dirty="0" smtClean="0"/>
              <a:t>Nb d’évènements: 82% des prévus</a:t>
            </a:r>
          </a:p>
          <a:p>
            <a:r>
              <a:rPr lang="fr-FR" sz="1200" dirty="0" smtClean="0"/>
              <a:t>3 mois: 404 (22,8%)</a:t>
            </a:r>
          </a:p>
          <a:p>
            <a:r>
              <a:rPr lang="fr-FR" sz="1200" dirty="0" smtClean="0"/>
              <a:t>6 mois: 368 (20,0%)</a:t>
            </a:r>
          </a:p>
          <a:p>
            <a:endParaRPr lang="fr-FR" sz="1200" dirty="0" smtClean="0"/>
          </a:p>
          <a:p>
            <a:r>
              <a:rPr lang="fr-FR" sz="1200" dirty="0" smtClean="0"/>
              <a:t>Puissance: 72%</a:t>
            </a:r>
            <a:endParaRPr lang="fr-FR" sz="1200" dirty="0"/>
          </a:p>
        </p:txBody>
      </p:sp>
      <p:graphicFrame>
        <p:nvGraphicFramePr>
          <p:cNvPr id="5" name="Table 4"/>
          <p:cNvGraphicFramePr>
            <a:graphicFrameLocks noGrp="1"/>
          </p:cNvGraphicFramePr>
          <p:nvPr>
            <p:extLst>
              <p:ext uri="{D42A27DB-BD31-4B8C-83A1-F6EECF244321}">
                <p14:modId xmlns:p14="http://schemas.microsoft.com/office/powerpoint/2010/main" val="1687758554"/>
              </p:ext>
            </p:extLst>
          </p:nvPr>
        </p:nvGraphicFramePr>
        <p:xfrm>
          <a:off x="4076764" y="3257742"/>
          <a:ext cx="4740593" cy="1097280"/>
        </p:xfrm>
        <a:graphic>
          <a:graphicData uri="http://schemas.openxmlformats.org/drawingml/2006/table">
            <a:tbl>
              <a:tblPr firstRow="1" bandRow="1">
                <a:tableStyleId>{5202B0CA-FC54-4496-8BCA-5EF66A818D29}</a:tableStyleId>
              </a:tblPr>
              <a:tblGrid>
                <a:gridCol w="1241743"/>
                <a:gridCol w="1917700"/>
                <a:gridCol w="1581150"/>
              </a:tblGrid>
              <a:tr h="213186">
                <a:tc>
                  <a:txBody>
                    <a:bodyPr/>
                    <a:lstStyle/>
                    <a:p>
                      <a:r>
                        <a:rPr lang="en-GB" sz="1200" dirty="0" smtClean="0">
                          <a:solidFill>
                            <a:schemeClr val="tx1"/>
                          </a:solidFill>
                        </a:rPr>
                        <a:t>Duration</a:t>
                      </a:r>
                      <a:endParaRPr lang="en-GB"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tx1"/>
                          </a:solidFill>
                        </a:rPr>
                        <a:t>SSR </a:t>
                      </a:r>
                      <a:r>
                        <a:rPr lang="en-GB" sz="1200" dirty="0" err="1" smtClean="0">
                          <a:solidFill>
                            <a:schemeClr val="tx1"/>
                          </a:solidFill>
                        </a:rPr>
                        <a:t>à</a:t>
                      </a:r>
                      <a:r>
                        <a:rPr lang="en-GB" sz="1200" dirty="0" smtClean="0">
                          <a:solidFill>
                            <a:schemeClr val="tx1"/>
                          </a:solidFill>
                        </a:rPr>
                        <a:t> 3 </a:t>
                      </a:r>
                      <a:r>
                        <a:rPr lang="en-GB" sz="1200" dirty="0" err="1" smtClean="0">
                          <a:solidFill>
                            <a:schemeClr val="tx1"/>
                          </a:solidFill>
                        </a:rPr>
                        <a:t>ans</a:t>
                      </a:r>
                      <a:r>
                        <a:rPr lang="en-GB" sz="1200" dirty="0" smtClean="0">
                          <a:solidFill>
                            <a:schemeClr val="tx1"/>
                          </a:solidFill>
                        </a:rPr>
                        <a:t> %</a:t>
                      </a:r>
                      <a:endParaRPr lang="en-GB"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tx1"/>
                          </a:solidFill>
                        </a:rPr>
                        <a:t>HR (IC95%)</a:t>
                      </a:r>
                      <a:endParaRPr lang="en-GB"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1200" dirty="0" smtClean="0">
                          <a:solidFill>
                            <a:schemeClr val="accent3"/>
                          </a:solidFill>
                        </a:rPr>
                        <a:t>3 </a:t>
                      </a:r>
                      <a:r>
                        <a:rPr lang="en-GB" sz="1200" dirty="0" err="1" smtClean="0">
                          <a:solidFill>
                            <a:schemeClr val="accent3"/>
                          </a:solidFill>
                        </a:rPr>
                        <a:t>mois</a:t>
                      </a:r>
                      <a:endParaRPr lang="en-GB" sz="12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dirty="0" smtClean="0">
                          <a:solidFill>
                            <a:schemeClr val="accent3"/>
                          </a:solidFill>
                        </a:rPr>
                        <a:t>81,1</a:t>
                      </a:r>
                      <a:endParaRPr lang="en-GB" sz="12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dirty="0" smtClean="0">
                          <a:solidFill>
                            <a:schemeClr val="accent3"/>
                          </a:solidFill>
                          <a:latin typeface="+mn-lt"/>
                        </a:rPr>
                        <a:t>1,14 (0,99 –</a:t>
                      </a:r>
                      <a:r>
                        <a:rPr lang="en-GB" sz="1200" baseline="0" dirty="0" smtClean="0">
                          <a:solidFill>
                            <a:schemeClr val="accent3"/>
                          </a:solidFill>
                          <a:latin typeface="+mn-lt"/>
                        </a:rPr>
                        <a:t> </a:t>
                      </a:r>
                      <a:r>
                        <a:rPr lang="en-GB" sz="1200" dirty="0" smtClean="0">
                          <a:solidFill>
                            <a:schemeClr val="accent3"/>
                          </a:solidFill>
                          <a:latin typeface="+mn-lt"/>
                        </a:rPr>
                        <a:t>1,32)</a:t>
                      </a:r>
                      <a:endParaRPr lang="en-GB" sz="1200" dirty="0">
                        <a:solidFill>
                          <a:schemeClr val="accent3"/>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1200" dirty="0" smtClean="0">
                          <a:solidFill>
                            <a:schemeClr val="accent2"/>
                          </a:solidFill>
                        </a:rPr>
                        <a:t>6 </a:t>
                      </a:r>
                      <a:r>
                        <a:rPr lang="en-GB" sz="1200" dirty="0" err="1" smtClean="0">
                          <a:solidFill>
                            <a:schemeClr val="accent2"/>
                          </a:solidFill>
                        </a:rPr>
                        <a:t>mois</a:t>
                      </a:r>
                      <a:endParaRPr lang="en-GB" sz="12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accent2"/>
                          </a:solidFill>
                        </a:rPr>
                        <a:t>83,0</a:t>
                      </a:r>
                      <a:endParaRPr lang="en-GB" sz="12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accent2"/>
                          </a:solidFill>
                        </a:rPr>
                        <a:t>Ref</a:t>
                      </a:r>
                      <a:endParaRPr lang="en-GB" sz="12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err="1" smtClean="0">
                          <a:solidFill>
                            <a:schemeClr val="tx1"/>
                          </a:solidFill>
                          <a:latin typeface="+mn-lt"/>
                        </a:rPr>
                        <a:t>Différence</a:t>
                      </a:r>
                      <a:r>
                        <a:rPr lang="en-GB" sz="1200" baseline="0" dirty="0" smtClean="0">
                          <a:solidFill>
                            <a:schemeClr val="tx1"/>
                          </a:solidFill>
                          <a:latin typeface="+mn-lt"/>
                        </a:rPr>
                        <a:t> de SSR </a:t>
                      </a:r>
                      <a:r>
                        <a:rPr lang="en-GB" sz="1200" baseline="0" dirty="0" err="1" smtClean="0">
                          <a:solidFill>
                            <a:schemeClr val="tx1"/>
                          </a:solidFill>
                          <a:latin typeface="+mn-lt"/>
                        </a:rPr>
                        <a:t>à</a:t>
                      </a:r>
                      <a:r>
                        <a:rPr lang="en-GB" sz="1200" baseline="0" dirty="0" smtClean="0">
                          <a:solidFill>
                            <a:schemeClr val="tx1"/>
                          </a:solidFill>
                          <a:latin typeface="+mn-lt"/>
                        </a:rPr>
                        <a:t> 3 </a:t>
                      </a:r>
                      <a:r>
                        <a:rPr lang="en-GB" sz="1200" baseline="0" dirty="0" err="1" smtClean="0">
                          <a:solidFill>
                            <a:schemeClr val="tx1"/>
                          </a:solidFill>
                          <a:latin typeface="+mn-lt"/>
                        </a:rPr>
                        <a:t>ans</a:t>
                      </a:r>
                      <a:r>
                        <a:rPr lang="en-GB" sz="1200" dirty="0" smtClean="0">
                          <a:solidFill>
                            <a:schemeClr val="tx1"/>
                          </a:solidFill>
                          <a:latin typeface="+mn-lt"/>
                        </a:rPr>
                        <a:t> –1,9% (–4,8 –</a:t>
                      </a:r>
                      <a:r>
                        <a:rPr lang="en-GB" sz="1200" baseline="0" dirty="0" smtClean="0">
                          <a:solidFill>
                            <a:schemeClr val="tx1"/>
                          </a:solidFill>
                          <a:latin typeface="+mn-lt"/>
                        </a:rPr>
                        <a:t> </a:t>
                      </a:r>
                      <a:r>
                        <a:rPr lang="en-GB" sz="1200" dirty="0" smtClean="0">
                          <a:solidFill>
                            <a:schemeClr val="tx1"/>
                          </a:solidFill>
                          <a:latin typeface="+mn-lt"/>
                        </a:rPr>
                        <a:t>1,00)</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r>
            </a:tbl>
          </a:graphicData>
        </a:graphic>
      </p:graphicFrame>
      <p:sp>
        <p:nvSpPr>
          <p:cNvPr id="66" name="Freeform 2"/>
          <p:cNvSpPr>
            <a:spLocks/>
          </p:cNvSpPr>
          <p:nvPr/>
        </p:nvSpPr>
        <p:spPr bwMode="auto">
          <a:xfrm>
            <a:off x="1509464" y="2140899"/>
            <a:ext cx="6768000" cy="684000"/>
          </a:xfrm>
          <a:custGeom>
            <a:avLst/>
            <a:gdLst>
              <a:gd name="T0" fmla="*/ 490 w 534"/>
              <a:gd name="T1" fmla="*/ 54 h 54"/>
              <a:gd name="T2" fmla="*/ 444 w 534"/>
              <a:gd name="T3" fmla="*/ 51 h 54"/>
              <a:gd name="T4" fmla="*/ 422 w 534"/>
              <a:gd name="T5" fmla="*/ 49 h 54"/>
              <a:gd name="T6" fmla="*/ 401 w 534"/>
              <a:gd name="T7" fmla="*/ 48 h 54"/>
              <a:gd name="T8" fmla="*/ 364 w 534"/>
              <a:gd name="T9" fmla="*/ 47 h 54"/>
              <a:gd name="T10" fmla="*/ 339 w 534"/>
              <a:gd name="T11" fmla="*/ 45 h 54"/>
              <a:gd name="T12" fmla="*/ 332 w 534"/>
              <a:gd name="T13" fmla="*/ 43 h 54"/>
              <a:gd name="T14" fmla="*/ 301 w 534"/>
              <a:gd name="T15" fmla="*/ 43 h 54"/>
              <a:gd name="T16" fmla="*/ 277 w 534"/>
              <a:gd name="T17" fmla="*/ 42 h 54"/>
              <a:gd name="T18" fmla="*/ 254 w 534"/>
              <a:gd name="T19" fmla="*/ 40 h 54"/>
              <a:gd name="T20" fmla="*/ 222 w 534"/>
              <a:gd name="T21" fmla="*/ 39 h 54"/>
              <a:gd name="T22" fmla="*/ 200 w 534"/>
              <a:gd name="T23" fmla="*/ 37 h 54"/>
              <a:gd name="T24" fmla="*/ 192 w 534"/>
              <a:gd name="T25" fmla="*/ 35 h 54"/>
              <a:gd name="T26" fmla="*/ 169 w 534"/>
              <a:gd name="T27" fmla="*/ 32 h 54"/>
              <a:gd name="T28" fmla="*/ 156 w 534"/>
              <a:gd name="T29" fmla="*/ 31 h 54"/>
              <a:gd name="T30" fmla="*/ 142 w 534"/>
              <a:gd name="T31" fmla="*/ 29 h 54"/>
              <a:gd name="T32" fmla="*/ 133 w 534"/>
              <a:gd name="T33" fmla="*/ 27 h 54"/>
              <a:gd name="T34" fmla="*/ 124 w 534"/>
              <a:gd name="T35" fmla="*/ 25 h 54"/>
              <a:gd name="T36" fmla="*/ 116 w 534"/>
              <a:gd name="T37" fmla="*/ 24 h 54"/>
              <a:gd name="T38" fmla="*/ 109 w 534"/>
              <a:gd name="T39" fmla="*/ 22 h 54"/>
              <a:gd name="T40" fmla="*/ 101 w 534"/>
              <a:gd name="T41" fmla="*/ 21 h 54"/>
              <a:gd name="T42" fmla="*/ 94 w 534"/>
              <a:gd name="T43" fmla="*/ 19 h 54"/>
              <a:gd name="T44" fmla="*/ 86 w 534"/>
              <a:gd name="T45" fmla="*/ 18 h 54"/>
              <a:gd name="T46" fmla="*/ 78 w 534"/>
              <a:gd name="T47" fmla="*/ 16 h 54"/>
              <a:gd name="T48" fmla="*/ 73 w 534"/>
              <a:gd name="T49" fmla="*/ 15 h 54"/>
              <a:gd name="T50" fmla="*/ 66 w 534"/>
              <a:gd name="T51" fmla="*/ 13 h 54"/>
              <a:gd name="T52" fmla="*/ 63 w 534"/>
              <a:gd name="T53" fmla="*/ 11 h 54"/>
              <a:gd name="T54" fmla="*/ 60 w 534"/>
              <a:gd name="T55" fmla="*/ 10 h 54"/>
              <a:gd name="T56" fmla="*/ 54 w 534"/>
              <a:gd name="T57" fmla="*/ 9 h 54"/>
              <a:gd name="T58" fmla="*/ 48 w 534"/>
              <a:gd name="T59" fmla="*/ 7 h 54"/>
              <a:gd name="T60" fmla="*/ 43 w 534"/>
              <a:gd name="T61" fmla="*/ 6 h 54"/>
              <a:gd name="T62" fmla="*/ 37 w 534"/>
              <a:gd name="T63" fmla="*/ 4 h 54"/>
              <a:gd name="T64" fmla="*/ 28 w 534"/>
              <a:gd name="T65" fmla="*/ 3 h 54"/>
              <a:gd name="T66" fmla="*/ 18 w 534"/>
              <a:gd name="T67" fmla="*/ 1 h 54"/>
              <a:gd name="T68" fmla="*/ 10 w 534"/>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4" h="54">
                <a:moveTo>
                  <a:pt x="534" y="54"/>
                </a:moveTo>
                <a:lnTo>
                  <a:pt x="490" y="54"/>
                </a:lnTo>
                <a:lnTo>
                  <a:pt x="490" y="51"/>
                </a:lnTo>
                <a:lnTo>
                  <a:pt x="444" y="51"/>
                </a:lnTo>
                <a:lnTo>
                  <a:pt x="444" y="49"/>
                </a:lnTo>
                <a:lnTo>
                  <a:pt x="422" y="49"/>
                </a:lnTo>
                <a:lnTo>
                  <a:pt x="422" y="48"/>
                </a:lnTo>
                <a:lnTo>
                  <a:pt x="401" y="48"/>
                </a:lnTo>
                <a:lnTo>
                  <a:pt x="401" y="47"/>
                </a:lnTo>
                <a:lnTo>
                  <a:pt x="364" y="47"/>
                </a:lnTo>
                <a:lnTo>
                  <a:pt x="364" y="45"/>
                </a:lnTo>
                <a:lnTo>
                  <a:pt x="339" y="45"/>
                </a:lnTo>
                <a:lnTo>
                  <a:pt x="332" y="45"/>
                </a:lnTo>
                <a:lnTo>
                  <a:pt x="332" y="43"/>
                </a:lnTo>
                <a:lnTo>
                  <a:pt x="312" y="43"/>
                </a:lnTo>
                <a:lnTo>
                  <a:pt x="301" y="43"/>
                </a:lnTo>
                <a:lnTo>
                  <a:pt x="301" y="42"/>
                </a:lnTo>
                <a:lnTo>
                  <a:pt x="277" y="42"/>
                </a:lnTo>
                <a:lnTo>
                  <a:pt x="277" y="40"/>
                </a:lnTo>
                <a:lnTo>
                  <a:pt x="254" y="40"/>
                </a:lnTo>
                <a:lnTo>
                  <a:pt x="254" y="39"/>
                </a:lnTo>
                <a:lnTo>
                  <a:pt x="222" y="39"/>
                </a:lnTo>
                <a:lnTo>
                  <a:pt x="222" y="37"/>
                </a:lnTo>
                <a:lnTo>
                  <a:pt x="200" y="37"/>
                </a:lnTo>
                <a:lnTo>
                  <a:pt x="192" y="37"/>
                </a:lnTo>
                <a:lnTo>
                  <a:pt x="192" y="35"/>
                </a:lnTo>
                <a:lnTo>
                  <a:pt x="169" y="35"/>
                </a:lnTo>
                <a:lnTo>
                  <a:pt x="169" y="32"/>
                </a:lnTo>
                <a:lnTo>
                  <a:pt x="156" y="32"/>
                </a:lnTo>
                <a:lnTo>
                  <a:pt x="156" y="31"/>
                </a:lnTo>
                <a:lnTo>
                  <a:pt x="142" y="31"/>
                </a:lnTo>
                <a:lnTo>
                  <a:pt x="142" y="29"/>
                </a:lnTo>
                <a:lnTo>
                  <a:pt x="133" y="29"/>
                </a:lnTo>
                <a:lnTo>
                  <a:pt x="133" y="27"/>
                </a:lnTo>
                <a:lnTo>
                  <a:pt x="124" y="27"/>
                </a:lnTo>
                <a:lnTo>
                  <a:pt x="124" y="25"/>
                </a:lnTo>
                <a:lnTo>
                  <a:pt x="116" y="25"/>
                </a:lnTo>
                <a:lnTo>
                  <a:pt x="116" y="24"/>
                </a:lnTo>
                <a:lnTo>
                  <a:pt x="109" y="24"/>
                </a:lnTo>
                <a:lnTo>
                  <a:pt x="109" y="22"/>
                </a:lnTo>
                <a:lnTo>
                  <a:pt x="101" y="22"/>
                </a:lnTo>
                <a:lnTo>
                  <a:pt x="101" y="21"/>
                </a:lnTo>
                <a:lnTo>
                  <a:pt x="94" y="21"/>
                </a:lnTo>
                <a:lnTo>
                  <a:pt x="94" y="19"/>
                </a:lnTo>
                <a:lnTo>
                  <a:pt x="86" y="19"/>
                </a:lnTo>
                <a:lnTo>
                  <a:pt x="86" y="18"/>
                </a:lnTo>
                <a:lnTo>
                  <a:pt x="78" y="18"/>
                </a:lnTo>
                <a:lnTo>
                  <a:pt x="78" y="16"/>
                </a:lnTo>
                <a:lnTo>
                  <a:pt x="73" y="16"/>
                </a:lnTo>
                <a:lnTo>
                  <a:pt x="73" y="15"/>
                </a:lnTo>
                <a:lnTo>
                  <a:pt x="66" y="15"/>
                </a:lnTo>
                <a:lnTo>
                  <a:pt x="66" y="13"/>
                </a:lnTo>
                <a:lnTo>
                  <a:pt x="63" y="13"/>
                </a:lnTo>
                <a:lnTo>
                  <a:pt x="63" y="11"/>
                </a:lnTo>
                <a:lnTo>
                  <a:pt x="60" y="11"/>
                </a:lnTo>
                <a:lnTo>
                  <a:pt x="60" y="10"/>
                </a:lnTo>
                <a:lnTo>
                  <a:pt x="54" y="10"/>
                </a:lnTo>
                <a:lnTo>
                  <a:pt x="54" y="9"/>
                </a:lnTo>
                <a:lnTo>
                  <a:pt x="48" y="9"/>
                </a:lnTo>
                <a:lnTo>
                  <a:pt x="48" y="7"/>
                </a:lnTo>
                <a:lnTo>
                  <a:pt x="43" y="7"/>
                </a:lnTo>
                <a:lnTo>
                  <a:pt x="43" y="6"/>
                </a:lnTo>
                <a:lnTo>
                  <a:pt x="37" y="6"/>
                </a:lnTo>
                <a:lnTo>
                  <a:pt x="37" y="4"/>
                </a:lnTo>
                <a:lnTo>
                  <a:pt x="28" y="4"/>
                </a:lnTo>
                <a:lnTo>
                  <a:pt x="28" y="3"/>
                </a:lnTo>
                <a:lnTo>
                  <a:pt x="18" y="3"/>
                </a:lnTo>
                <a:lnTo>
                  <a:pt x="18" y="1"/>
                </a:lnTo>
                <a:lnTo>
                  <a:pt x="10" y="1"/>
                </a:lnTo>
                <a:lnTo>
                  <a:pt x="10"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Freeform 3"/>
          <p:cNvSpPr>
            <a:spLocks/>
          </p:cNvSpPr>
          <p:nvPr/>
        </p:nvSpPr>
        <p:spPr bwMode="auto">
          <a:xfrm>
            <a:off x="1509464" y="2140899"/>
            <a:ext cx="6768000" cy="756000"/>
          </a:xfrm>
          <a:custGeom>
            <a:avLst/>
            <a:gdLst>
              <a:gd name="T0" fmla="*/ 516 w 536"/>
              <a:gd name="T1" fmla="*/ 60 h 60"/>
              <a:gd name="T2" fmla="*/ 478 w 536"/>
              <a:gd name="T3" fmla="*/ 57 h 60"/>
              <a:gd name="T4" fmla="*/ 438 w 536"/>
              <a:gd name="T5" fmla="*/ 56 h 60"/>
              <a:gd name="T6" fmla="*/ 425 w 536"/>
              <a:gd name="T7" fmla="*/ 53 h 60"/>
              <a:gd name="T8" fmla="*/ 365 w 536"/>
              <a:gd name="T9" fmla="*/ 52 h 60"/>
              <a:gd name="T10" fmla="*/ 326 w 536"/>
              <a:gd name="T11" fmla="*/ 52 h 60"/>
              <a:gd name="T12" fmla="*/ 297 w 536"/>
              <a:gd name="T13" fmla="*/ 50 h 60"/>
              <a:gd name="T14" fmla="*/ 274 w 536"/>
              <a:gd name="T15" fmla="*/ 49 h 60"/>
              <a:gd name="T16" fmla="*/ 252 w 536"/>
              <a:gd name="T17" fmla="*/ 47 h 60"/>
              <a:gd name="T18" fmla="*/ 236 w 536"/>
              <a:gd name="T19" fmla="*/ 46 h 60"/>
              <a:gd name="T20" fmla="*/ 212 w 536"/>
              <a:gd name="T21" fmla="*/ 44 h 60"/>
              <a:gd name="T22" fmla="*/ 204 w 536"/>
              <a:gd name="T23" fmla="*/ 42 h 60"/>
              <a:gd name="T24" fmla="*/ 179 w 536"/>
              <a:gd name="T25" fmla="*/ 40 h 60"/>
              <a:gd name="T26" fmla="*/ 170 w 536"/>
              <a:gd name="T27" fmla="*/ 39 h 60"/>
              <a:gd name="T28" fmla="*/ 161 w 536"/>
              <a:gd name="T29" fmla="*/ 36 h 60"/>
              <a:gd name="T30" fmla="*/ 150 w 536"/>
              <a:gd name="T31" fmla="*/ 34 h 60"/>
              <a:gd name="T32" fmla="*/ 133 w 536"/>
              <a:gd name="T33" fmla="*/ 31 h 60"/>
              <a:gd name="T34" fmla="*/ 128 w 536"/>
              <a:gd name="T35" fmla="*/ 30 h 60"/>
              <a:gd name="T36" fmla="*/ 121 w 536"/>
              <a:gd name="T37" fmla="*/ 28 h 60"/>
              <a:gd name="T38" fmla="*/ 113 w 536"/>
              <a:gd name="T39" fmla="*/ 26 h 60"/>
              <a:gd name="T40" fmla="*/ 107 w 536"/>
              <a:gd name="T41" fmla="*/ 25 h 60"/>
              <a:gd name="T42" fmla="*/ 102 w 536"/>
              <a:gd name="T43" fmla="*/ 23 h 60"/>
              <a:gd name="T44" fmla="*/ 98 w 536"/>
              <a:gd name="T45" fmla="*/ 21 h 60"/>
              <a:gd name="T46" fmla="*/ 90 w 536"/>
              <a:gd name="T47" fmla="*/ 20 h 60"/>
              <a:gd name="T48" fmla="*/ 82 w 536"/>
              <a:gd name="T49" fmla="*/ 18 h 60"/>
              <a:gd name="T50" fmla="*/ 75 w 536"/>
              <a:gd name="T51" fmla="*/ 16 h 60"/>
              <a:gd name="T52" fmla="*/ 68 w 536"/>
              <a:gd name="T53" fmla="*/ 14 h 60"/>
              <a:gd name="T54" fmla="*/ 63 w 536"/>
              <a:gd name="T55" fmla="*/ 13 h 60"/>
              <a:gd name="T56" fmla="*/ 59 w 536"/>
              <a:gd name="T57" fmla="*/ 11 h 60"/>
              <a:gd name="T58" fmla="*/ 53 w 536"/>
              <a:gd name="T59" fmla="*/ 9 h 60"/>
              <a:gd name="T60" fmla="*/ 45 w 536"/>
              <a:gd name="T61" fmla="*/ 7 h 60"/>
              <a:gd name="T62" fmla="*/ 39 w 536"/>
              <a:gd name="T63" fmla="*/ 5 h 60"/>
              <a:gd name="T64" fmla="*/ 28 w 536"/>
              <a:gd name="T65" fmla="*/ 4 h 60"/>
              <a:gd name="T66" fmla="*/ 22 w 536"/>
              <a:gd name="T67" fmla="*/ 2 h 60"/>
              <a:gd name="T68" fmla="*/ 16 w 536"/>
              <a:gd name="T69" fmla="*/ 0 h 60"/>
              <a:gd name="T70" fmla="*/ 0 w 536"/>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6" h="60">
                <a:moveTo>
                  <a:pt x="536" y="60"/>
                </a:moveTo>
                <a:lnTo>
                  <a:pt x="516" y="60"/>
                </a:lnTo>
                <a:lnTo>
                  <a:pt x="516" y="57"/>
                </a:lnTo>
                <a:lnTo>
                  <a:pt x="478" y="57"/>
                </a:lnTo>
                <a:lnTo>
                  <a:pt x="478" y="56"/>
                </a:lnTo>
                <a:lnTo>
                  <a:pt x="438" y="56"/>
                </a:lnTo>
                <a:lnTo>
                  <a:pt x="425" y="56"/>
                </a:lnTo>
                <a:lnTo>
                  <a:pt x="425" y="53"/>
                </a:lnTo>
                <a:lnTo>
                  <a:pt x="365" y="53"/>
                </a:lnTo>
                <a:lnTo>
                  <a:pt x="365" y="52"/>
                </a:lnTo>
                <a:lnTo>
                  <a:pt x="338" y="52"/>
                </a:lnTo>
                <a:lnTo>
                  <a:pt x="326" y="52"/>
                </a:lnTo>
                <a:lnTo>
                  <a:pt x="326" y="50"/>
                </a:lnTo>
                <a:lnTo>
                  <a:pt x="297" y="50"/>
                </a:lnTo>
                <a:lnTo>
                  <a:pt x="297" y="49"/>
                </a:lnTo>
                <a:lnTo>
                  <a:pt x="274" y="49"/>
                </a:lnTo>
                <a:lnTo>
                  <a:pt x="274" y="47"/>
                </a:lnTo>
                <a:lnTo>
                  <a:pt x="252" y="47"/>
                </a:lnTo>
                <a:lnTo>
                  <a:pt x="252" y="46"/>
                </a:lnTo>
                <a:lnTo>
                  <a:pt x="236" y="46"/>
                </a:lnTo>
                <a:lnTo>
                  <a:pt x="236" y="44"/>
                </a:lnTo>
                <a:lnTo>
                  <a:pt x="212" y="44"/>
                </a:lnTo>
                <a:lnTo>
                  <a:pt x="212" y="42"/>
                </a:lnTo>
                <a:lnTo>
                  <a:pt x="204" y="42"/>
                </a:lnTo>
                <a:lnTo>
                  <a:pt x="204" y="40"/>
                </a:lnTo>
                <a:lnTo>
                  <a:pt x="179" y="40"/>
                </a:lnTo>
                <a:lnTo>
                  <a:pt x="179" y="39"/>
                </a:lnTo>
                <a:lnTo>
                  <a:pt x="170" y="39"/>
                </a:lnTo>
                <a:lnTo>
                  <a:pt x="170" y="36"/>
                </a:lnTo>
                <a:lnTo>
                  <a:pt x="161" y="36"/>
                </a:lnTo>
                <a:lnTo>
                  <a:pt x="161" y="34"/>
                </a:lnTo>
                <a:lnTo>
                  <a:pt x="150" y="34"/>
                </a:lnTo>
                <a:lnTo>
                  <a:pt x="150" y="31"/>
                </a:lnTo>
                <a:lnTo>
                  <a:pt x="133" y="31"/>
                </a:lnTo>
                <a:lnTo>
                  <a:pt x="133" y="30"/>
                </a:lnTo>
                <a:lnTo>
                  <a:pt x="128" y="30"/>
                </a:lnTo>
                <a:lnTo>
                  <a:pt x="128" y="28"/>
                </a:lnTo>
                <a:lnTo>
                  <a:pt x="121" y="28"/>
                </a:lnTo>
                <a:lnTo>
                  <a:pt x="121" y="26"/>
                </a:lnTo>
                <a:lnTo>
                  <a:pt x="113" y="26"/>
                </a:lnTo>
                <a:lnTo>
                  <a:pt x="113" y="25"/>
                </a:lnTo>
                <a:lnTo>
                  <a:pt x="107" y="25"/>
                </a:lnTo>
                <a:lnTo>
                  <a:pt x="107" y="23"/>
                </a:lnTo>
                <a:lnTo>
                  <a:pt x="102" y="23"/>
                </a:lnTo>
                <a:lnTo>
                  <a:pt x="98" y="23"/>
                </a:lnTo>
                <a:lnTo>
                  <a:pt x="98" y="21"/>
                </a:lnTo>
                <a:lnTo>
                  <a:pt x="90" y="21"/>
                </a:lnTo>
                <a:lnTo>
                  <a:pt x="90" y="20"/>
                </a:lnTo>
                <a:lnTo>
                  <a:pt x="82" y="20"/>
                </a:lnTo>
                <a:lnTo>
                  <a:pt x="82" y="18"/>
                </a:lnTo>
                <a:lnTo>
                  <a:pt x="75" y="18"/>
                </a:lnTo>
                <a:lnTo>
                  <a:pt x="75" y="16"/>
                </a:lnTo>
                <a:lnTo>
                  <a:pt x="68" y="16"/>
                </a:lnTo>
                <a:lnTo>
                  <a:pt x="68" y="14"/>
                </a:lnTo>
                <a:lnTo>
                  <a:pt x="63" y="14"/>
                </a:lnTo>
                <a:lnTo>
                  <a:pt x="63" y="13"/>
                </a:lnTo>
                <a:lnTo>
                  <a:pt x="59" y="13"/>
                </a:lnTo>
                <a:lnTo>
                  <a:pt x="59" y="11"/>
                </a:lnTo>
                <a:lnTo>
                  <a:pt x="53" y="11"/>
                </a:lnTo>
                <a:lnTo>
                  <a:pt x="53" y="9"/>
                </a:lnTo>
                <a:lnTo>
                  <a:pt x="45" y="9"/>
                </a:lnTo>
                <a:lnTo>
                  <a:pt x="45" y="7"/>
                </a:lnTo>
                <a:lnTo>
                  <a:pt x="39" y="7"/>
                </a:lnTo>
                <a:lnTo>
                  <a:pt x="39" y="5"/>
                </a:lnTo>
                <a:lnTo>
                  <a:pt x="28" y="5"/>
                </a:lnTo>
                <a:lnTo>
                  <a:pt x="28" y="4"/>
                </a:lnTo>
                <a:lnTo>
                  <a:pt x="22" y="4"/>
                </a:lnTo>
                <a:lnTo>
                  <a:pt x="22" y="2"/>
                </a:lnTo>
                <a:lnTo>
                  <a:pt x="16" y="2"/>
                </a:lnTo>
                <a:lnTo>
                  <a:pt x="16" y="0"/>
                </a:lnTo>
                <a:lnTo>
                  <a:pt x="9"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TextBox 67"/>
          <p:cNvSpPr txBox="1"/>
          <p:nvPr/>
        </p:nvSpPr>
        <p:spPr>
          <a:xfrm>
            <a:off x="5377417" y="2342665"/>
            <a:ext cx="753431" cy="307777"/>
          </a:xfrm>
          <a:prstGeom prst="rect">
            <a:avLst/>
          </a:prstGeom>
          <a:noFill/>
        </p:spPr>
        <p:txBody>
          <a:bodyPr wrap="none" rtlCol="0">
            <a:spAutoFit/>
          </a:bodyPr>
          <a:lstStyle/>
          <a:p>
            <a:r>
              <a:rPr lang="fr-FR" sz="1400" b="1" smtClean="0">
                <a:solidFill>
                  <a:schemeClr val="accent2"/>
                </a:solidFill>
              </a:rPr>
              <a:t>6 mois</a:t>
            </a:r>
            <a:endParaRPr lang="fr-FR" sz="1400" b="1">
              <a:solidFill>
                <a:schemeClr val="accent2"/>
              </a:solidFill>
            </a:endParaRPr>
          </a:p>
        </p:txBody>
      </p:sp>
      <p:sp>
        <p:nvSpPr>
          <p:cNvPr id="71" name="TextBox 70"/>
          <p:cNvSpPr txBox="1"/>
          <p:nvPr/>
        </p:nvSpPr>
        <p:spPr>
          <a:xfrm>
            <a:off x="3646664" y="2747196"/>
            <a:ext cx="753431" cy="307777"/>
          </a:xfrm>
          <a:prstGeom prst="rect">
            <a:avLst/>
          </a:prstGeom>
          <a:noFill/>
        </p:spPr>
        <p:txBody>
          <a:bodyPr wrap="none" rtlCol="0">
            <a:spAutoFit/>
          </a:bodyPr>
          <a:lstStyle/>
          <a:p>
            <a:r>
              <a:rPr lang="fr-FR" sz="1400" b="1" smtClean="0">
                <a:solidFill>
                  <a:schemeClr val="accent3"/>
                </a:solidFill>
              </a:rPr>
              <a:t>3 mois</a:t>
            </a:r>
            <a:endParaRPr lang="fr-FR" sz="1400" b="1">
              <a:solidFill>
                <a:schemeClr val="accent3"/>
              </a:solidFill>
            </a:endParaRPr>
          </a:p>
        </p:txBody>
      </p:sp>
      <p:sp>
        <p:nvSpPr>
          <p:cNvPr id="69" name="TextBox 68"/>
          <p:cNvSpPr txBox="1"/>
          <p:nvPr/>
        </p:nvSpPr>
        <p:spPr>
          <a:xfrm>
            <a:off x="-178103389" y="5374657"/>
            <a:ext cx="179434576" cy="646331"/>
          </a:xfrm>
          <a:prstGeom prst="rect">
            <a:avLst/>
          </a:prstGeom>
          <a:noFill/>
        </p:spPr>
        <p:txBody>
          <a:bodyPr wrap="none" rtlCol="0">
            <a:spAutoFit/>
          </a:bodyPr>
          <a:lstStyle/>
          <a:p>
            <a:pPr algn="r"/>
            <a:r>
              <a:rPr lang="fr-FR" sz="1200" dirty="0" smtClean="0">
                <a:solidFill>
                  <a:srgbClr val="000000"/>
                </a:solidFill>
              </a:rPr>
              <a:t>N</a:t>
            </a:r>
          </a:p>
          <a:p>
            <a:pPr algn="r"/>
            <a:r>
              <a:rPr lang="fr-FR" sz="1200" dirty="0" smtClean="0">
                <a:solidFill>
                  <a:srgbClr val="000000"/>
                </a:solidFill>
              </a:rPr>
              <a:t>3 mois</a:t>
            </a:r>
          </a:p>
          <a:p>
            <a:pPr algn="r"/>
            <a:r>
              <a:rPr lang="fr-FR" sz="1200" dirty="0" smtClean="0">
                <a:solidFill>
                  <a:srgbClr val="000000"/>
                </a:solidFill>
              </a:rPr>
              <a:t>6 mois</a:t>
            </a:r>
            <a:endParaRPr lang="fr-FR" sz="1200" dirty="0">
              <a:solidFill>
                <a:srgbClr val="000000"/>
              </a:solidFill>
            </a:endParaRPr>
          </a:p>
        </p:txBody>
      </p:sp>
    </p:spTree>
    <p:custDataLst>
      <p:tags r:id="rId1"/>
    </p:custDataLst>
    <p:extLst>
      <p:ext uri="{BB962C8B-B14F-4D97-AF65-F5344CB8AC3E}">
        <p14:creationId xmlns:p14="http://schemas.microsoft.com/office/powerpoint/2010/main" val="7819821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3501: FOLFOX4/XELOX dans le cancer du colon stade II–III: résultats d’efficacité de l’étude italienne TOSCA comparant 3 et 6 mois de traitement adjuvant – </a:t>
            </a:r>
            <a:r>
              <a:rPr lang="fr-FR" dirty="0" err="1" smtClean="0"/>
              <a:t>Sobrero</a:t>
            </a:r>
            <a:r>
              <a:rPr lang="fr-FR" dirty="0" smtClean="0"/>
              <a:t> AF, et al</a:t>
            </a:r>
            <a:endParaRPr lang="fr-FR" sz="1800" dirty="0"/>
          </a:p>
        </p:txBody>
      </p:sp>
      <p:sp>
        <p:nvSpPr>
          <p:cNvPr id="15" name="Text Placeholder 14"/>
          <p:cNvSpPr>
            <a:spLocks noGrp="1"/>
          </p:cNvSpPr>
          <p:nvPr>
            <p:ph type="body" sz="quarter" idx="11"/>
          </p:nvPr>
        </p:nvSpPr>
        <p:spPr>
          <a:xfrm>
            <a:off x="4495800" y="6096000"/>
            <a:ext cx="4283075" cy="487363"/>
          </a:xfrm>
        </p:spPr>
        <p:txBody>
          <a:bodyPr/>
          <a:lstStyle/>
          <a:p>
            <a:r>
              <a:rPr lang="fr-FR" smtClean="0"/>
              <a:t>Sobrero AF, et al. J Clin Oncol 2017;35(Suppl):Abstr 3501</a:t>
            </a:r>
            <a:endParaRPr lang="fr-FR"/>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sp>
        <p:nvSpPr>
          <p:cNvPr id="12" name="TextBox 11"/>
          <p:cNvSpPr txBox="1"/>
          <p:nvPr/>
        </p:nvSpPr>
        <p:spPr>
          <a:xfrm>
            <a:off x="2171700" y="1509296"/>
            <a:ext cx="4800600" cy="338554"/>
          </a:xfrm>
          <a:prstGeom prst="rect">
            <a:avLst/>
          </a:prstGeom>
          <a:noFill/>
        </p:spPr>
        <p:txBody>
          <a:bodyPr wrap="square" rtlCol="0">
            <a:spAutoFit/>
          </a:bodyPr>
          <a:lstStyle/>
          <a:p>
            <a:pPr algn="ctr"/>
            <a:r>
              <a:rPr lang="fr-FR" sz="1600" b="1" dirty="0" smtClean="0">
                <a:latin typeface="+mn-lt"/>
              </a:rPr>
              <a:t>SSR selon le stade</a:t>
            </a:r>
            <a:endParaRPr lang="fr-FR" sz="1600" b="1" dirty="0">
              <a:latin typeface="+mn-lt"/>
            </a:endParaRPr>
          </a:p>
        </p:txBody>
      </p:sp>
      <p:graphicFrame>
        <p:nvGraphicFramePr>
          <p:cNvPr id="58" name="Table 57"/>
          <p:cNvGraphicFramePr>
            <a:graphicFrameLocks noGrp="1"/>
          </p:cNvGraphicFramePr>
          <p:nvPr>
            <p:extLst>
              <p:ext uri="{D42A27DB-BD31-4B8C-83A1-F6EECF244321}">
                <p14:modId xmlns:p14="http://schemas.microsoft.com/office/powerpoint/2010/main" val="910044465"/>
              </p:ext>
            </p:extLst>
          </p:nvPr>
        </p:nvGraphicFramePr>
        <p:xfrm>
          <a:off x="1208357" y="3439571"/>
          <a:ext cx="3060124" cy="914400"/>
        </p:xfrm>
        <a:graphic>
          <a:graphicData uri="http://schemas.openxmlformats.org/drawingml/2006/table">
            <a:tbl>
              <a:tblPr firstRow="1" bandRow="1">
                <a:tableStyleId>{5202B0CA-FC54-4496-8BCA-5EF66A818D29}</a:tableStyleId>
              </a:tblPr>
              <a:tblGrid>
                <a:gridCol w="777668"/>
                <a:gridCol w="1126554"/>
                <a:gridCol w="1155902"/>
              </a:tblGrid>
              <a:tr h="213186">
                <a:tc>
                  <a:txBody>
                    <a:bodyPr/>
                    <a:lstStyle/>
                    <a:p>
                      <a:r>
                        <a:rPr lang="en-GB" sz="900" dirty="0" err="1" smtClean="0">
                          <a:solidFill>
                            <a:schemeClr val="tx1"/>
                          </a:solidFill>
                        </a:rPr>
                        <a:t>Durée</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tx1"/>
                          </a:solidFill>
                        </a:rPr>
                        <a:t>SSR </a:t>
                      </a:r>
                      <a:r>
                        <a:rPr lang="en-GB" sz="900" dirty="0" err="1" smtClean="0">
                          <a:solidFill>
                            <a:schemeClr val="tx1"/>
                          </a:solidFill>
                        </a:rPr>
                        <a:t>à</a:t>
                      </a:r>
                      <a:r>
                        <a:rPr lang="en-GB" sz="900" dirty="0" smtClean="0">
                          <a:solidFill>
                            <a:schemeClr val="tx1"/>
                          </a:solidFill>
                        </a:rPr>
                        <a:t> 3 </a:t>
                      </a:r>
                      <a:r>
                        <a:rPr lang="en-GB" sz="900" dirty="0" err="1" smtClean="0">
                          <a:solidFill>
                            <a:schemeClr val="tx1"/>
                          </a:solidFill>
                        </a:rPr>
                        <a:t>ans</a:t>
                      </a:r>
                      <a:r>
                        <a:rPr lang="en-GB" sz="900" dirty="0" smtClean="0">
                          <a:solidFill>
                            <a:schemeClr val="tx1"/>
                          </a:solidFill>
                        </a:rPr>
                        <a:t> %</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tx1"/>
                          </a:solidFill>
                        </a:rPr>
                        <a:t>HR (IC95%)</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900" dirty="0" smtClean="0">
                          <a:solidFill>
                            <a:schemeClr val="accent3"/>
                          </a:solidFill>
                        </a:rPr>
                        <a:t>3 </a:t>
                      </a:r>
                      <a:r>
                        <a:rPr lang="en-GB" sz="900" dirty="0" err="1" smtClean="0">
                          <a:solidFill>
                            <a:schemeClr val="accent3"/>
                          </a:solidFill>
                        </a:rPr>
                        <a:t>mois</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rPr>
                        <a:t>85,5</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latin typeface="+mn-lt"/>
                        </a:rPr>
                        <a:t>1,41 (1,05 –</a:t>
                      </a:r>
                      <a:r>
                        <a:rPr lang="en-GB" sz="900" baseline="0" dirty="0" smtClean="0">
                          <a:solidFill>
                            <a:schemeClr val="accent3"/>
                          </a:solidFill>
                          <a:latin typeface="+mn-lt"/>
                        </a:rPr>
                        <a:t> </a:t>
                      </a:r>
                      <a:r>
                        <a:rPr lang="en-GB" sz="900" dirty="0" smtClean="0">
                          <a:solidFill>
                            <a:schemeClr val="accent3"/>
                          </a:solidFill>
                          <a:latin typeface="+mn-lt"/>
                        </a:rPr>
                        <a:t>1,89)</a:t>
                      </a:r>
                      <a:endParaRPr lang="en-GB" sz="900" dirty="0">
                        <a:solidFill>
                          <a:schemeClr val="accent3"/>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900" dirty="0" smtClean="0">
                          <a:solidFill>
                            <a:schemeClr val="accent2"/>
                          </a:solidFill>
                        </a:rPr>
                        <a:t>6 </a:t>
                      </a:r>
                      <a:r>
                        <a:rPr lang="en-GB" sz="900" dirty="0" err="1" smtClean="0">
                          <a:solidFill>
                            <a:schemeClr val="accent2"/>
                          </a:solidFill>
                        </a:rPr>
                        <a:t>mois</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91,2</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Ref</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err="1" smtClean="0">
                          <a:solidFill>
                            <a:schemeClr val="tx1"/>
                          </a:solidFill>
                          <a:latin typeface="+mn-lt"/>
                        </a:rPr>
                        <a:t>Différence</a:t>
                      </a:r>
                      <a:r>
                        <a:rPr lang="en-GB" sz="900" dirty="0" smtClean="0">
                          <a:solidFill>
                            <a:schemeClr val="tx1"/>
                          </a:solidFill>
                          <a:latin typeface="+mn-lt"/>
                        </a:rPr>
                        <a:t> de SSR à 3 </a:t>
                      </a:r>
                      <a:r>
                        <a:rPr lang="en-GB" sz="900" dirty="0" err="1" smtClean="0">
                          <a:solidFill>
                            <a:schemeClr val="tx1"/>
                          </a:solidFill>
                          <a:latin typeface="+mn-lt"/>
                        </a:rPr>
                        <a:t>ans</a:t>
                      </a:r>
                      <a:r>
                        <a:rPr lang="en-GB" sz="900" dirty="0" smtClean="0">
                          <a:solidFill>
                            <a:schemeClr val="tx1"/>
                          </a:solidFill>
                          <a:latin typeface="+mn-lt"/>
                        </a:rPr>
                        <a:t> –5,7% (–9,7</a:t>
                      </a:r>
                      <a:r>
                        <a:rPr lang="en-GB" sz="900" baseline="0" dirty="0" smtClean="0">
                          <a:solidFill>
                            <a:schemeClr val="tx1"/>
                          </a:solidFill>
                          <a:latin typeface="+mn-lt"/>
                        </a:rPr>
                        <a:t> </a:t>
                      </a:r>
                      <a:r>
                        <a:rPr lang="en-GB" sz="900" dirty="0" smtClean="0">
                          <a:solidFill>
                            <a:schemeClr val="tx1"/>
                          </a:solidFill>
                          <a:latin typeface="+mn-lt"/>
                        </a:rPr>
                        <a:t>– 1,7)</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r>
            </a:tbl>
          </a:graphicData>
        </a:graphic>
      </p:graphicFrame>
      <p:grpSp>
        <p:nvGrpSpPr>
          <p:cNvPr id="6" name="Group 5"/>
          <p:cNvGrpSpPr/>
          <p:nvPr/>
        </p:nvGrpSpPr>
        <p:grpSpPr>
          <a:xfrm>
            <a:off x="119215" y="2003926"/>
            <a:ext cx="4352118" cy="3409961"/>
            <a:chOff x="211681" y="2003926"/>
            <a:chExt cx="4352118" cy="3409961"/>
          </a:xfrm>
        </p:grpSpPr>
        <p:grpSp>
          <p:nvGrpSpPr>
            <p:cNvPr id="2" name="Group 1"/>
            <p:cNvGrpSpPr/>
            <p:nvPr/>
          </p:nvGrpSpPr>
          <p:grpSpPr>
            <a:xfrm>
              <a:off x="211681" y="2003926"/>
              <a:ext cx="4352118" cy="3409961"/>
              <a:chOff x="358905" y="2004628"/>
              <a:chExt cx="8192886" cy="3936972"/>
            </a:xfrm>
          </p:grpSpPr>
          <p:sp>
            <p:nvSpPr>
              <p:cNvPr id="9" name="Freeform 8"/>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13" name="Line 6"/>
              <p:cNvSpPr>
                <a:spLocks noChangeShapeType="1"/>
              </p:cNvSpPr>
              <p:nvPr/>
            </p:nvSpPr>
            <p:spPr bwMode="auto">
              <a:xfrm>
                <a:off x="1333744" y="2140898"/>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16" name="Line 7"/>
              <p:cNvSpPr>
                <a:spLocks noChangeShapeType="1"/>
              </p:cNvSpPr>
              <p:nvPr/>
            </p:nvSpPr>
            <p:spPr bwMode="auto">
              <a:xfrm>
                <a:off x="1333744" y="2698801"/>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17" name="Line 8"/>
              <p:cNvSpPr>
                <a:spLocks noChangeShapeType="1"/>
              </p:cNvSpPr>
              <p:nvPr/>
            </p:nvSpPr>
            <p:spPr bwMode="auto">
              <a:xfrm>
                <a:off x="1333744" y="326090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18" name="Line 9"/>
              <p:cNvSpPr>
                <a:spLocks noChangeShapeType="1"/>
              </p:cNvSpPr>
              <p:nvPr/>
            </p:nvSpPr>
            <p:spPr bwMode="auto">
              <a:xfrm>
                <a:off x="1333744" y="3808764"/>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19" name="Line 10"/>
              <p:cNvSpPr>
                <a:spLocks noChangeShapeType="1"/>
              </p:cNvSpPr>
              <p:nvPr/>
            </p:nvSpPr>
            <p:spPr bwMode="auto">
              <a:xfrm>
                <a:off x="1333744" y="436876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20" name="Line 11"/>
              <p:cNvSpPr>
                <a:spLocks noChangeShapeType="1"/>
              </p:cNvSpPr>
              <p:nvPr/>
            </p:nvSpPr>
            <p:spPr bwMode="auto">
              <a:xfrm>
                <a:off x="1333744" y="4910777"/>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21" name="TextBox 20"/>
              <p:cNvSpPr txBox="1"/>
              <p:nvPr/>
            </p:nvSpPr>
            <p:spPr>
              <a:xfrm rot="16200000">
                <a:off x="-104365" y="3340007"/>
                <a:ext cx="1361083" cy="434543"/>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Survie sas récidive</a:t>
                </a:r>
                <a:endParaRPr lang="fr-FR" sz="900" dirty="0">
                  <a:latin typeface="Arial" panose="020B0604020202020204" pitchFamily="34" charset="0"/>
                  <a:cs typeface="Arial" panose="020B0604020202020204" pitchFamily="34" charset="0"/>
                </a:endParaRPr>
              </a:p>
            </p:txBody>
          </p:sp>
          <p:sp>
            <p:nvSpPr>
              <p:cNvPr id="22" name="TextBox 21"/>
              <p:cNvSpPr txBox="1"/>
              <p:nvPr/>
            </p:nvSpPr>
            <p:spPr>
              <a:xfrm>
                <a:off x="4481761" y="5258661"/>
                <a:ext cx="806366" cy="266506"/>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Mois</a:t>
                </a:r>
                <a:endParaRPr lang="fr-FR" sz="900" dirty="0">
                  <a:latin typeface="Arial" panose="020B0604020202020204" pitchFamily="34" charset="0"/>
                  <a:cs typeface="Arial" panose="020B0604020202020204" pitchFamily="34" charset="0"/>
                </a:endParaRPr>
              </a:p>
            </p:txBody>
          </p:sp>
          <p:sp>
            <p:nvSpPr>
              <p:cNvPr id="23" name="TextBox 22"/>
              <p:cNvSpPr txBox="1"/>
              <p:nvPr/>
            </p:nvSpPr>
            <p:spPr>
              <a:xfrm>
                <a:off x="685452" y="2004628"/>
                <a:ext cx="649400" cy="266507"/>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1,0</a:t>
                </a:r>
                <a:endParaRPr lang="fr-FR" sz="900" dirty="0">
                  <a:latin typeface="Arial" panose="020B0604020202020204" pitchFamily="34" charset="0"/>
                  <a:cs typeface="Arial" panose="020B0604020202020204" pitchFamily="34" charset="0"/>
                </a:endParaRPr>
              </a:p>
            </p:txBody>
          </p:sp>
          <p:sp>
            <p:nvSpPr>
              <p:cNvPr id="24" name="TextBox 23"/>
              <p:cNvSpPr txBox="1"/>
              <p:nvPr/>
            </p:nvSpPr>
            <p:spPr>
              <a:xfrm>
                <a:off x="685456" y="2564637"/>
                <a:ext cx="649400" cy="266507"/>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0,8</a:t>
                </a:r>
                <a:endParaRPr lang="fr-FR" sz="900" dirty="0">
                  <a:latin typeface="Arial" panose="020B0604020202020204" pitchFamily="34" charset="0"/>
                  <a:cs typeface="Arial" panose="020B0604020202020204" pitchFamily="34" charset="0"/>
                </a:endParaRPr>
              </a:p>
            </p:txBody>
          </p:sp>
          <p:sp>
            <p:nvSpPr>
              <p:cNvPr id="25" name="TextBox 24"/>
              <p:cNvSpPr txBox="1"/>
              <p:nvPr/>
            </p:nvSpPr>
            <p:spPr>
              <a:xfrm>
                <a:off x="685456" y="3126493"/>
                <a:ext cx="649400" cy="266507"/>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0,6</a:t>
                </a:r>
                <a:endParaRPr lang="fr-FR" sz="900" dirty="0">
                  <a:latin typeface="Arial" panose="020B0604020202020204" pitchFamily="34" charset="0"/>
                  <a:cs typeface="Arial" panose="020B0604020202020204" pitchFamily="34" charset="0"/>
                </a:endParaRPr>
              </a:p>
            </p:txBody>
          </p:sp>
          <p:sp>
            <p:nvSpPr>
              <p:cNvPr id="26" name="TextBox 25"/>
              <p:cNvSpPr txBox="1"/>
              <p:nvPr/>
            </p:nvSpPr>
            <p:spPr>
              <a:xfrm>
                <a:off x="685456" y="3674101"/>
                <a:ext cx="649400" cy="266507"/>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0,4</a:t>
                </a:r>
                <a:endParaRPr lang="fr-FR" sz="900" dirty="0">
                  <a:latin typeface="Arial" panose="020B0604020202020204" pitchFamily="34" charset="0"/>
                  <a:cs typeface="Arial" panose="020B0604020202020204" pitchFamily="34" charset="0"/>
                </a:endParaRPr>
              </a:p>
            </p:txBody>
          </p:sp>
          <p:sp>
            <p:nvSpPr>
              <p:cNvPr id="27" name="TextBox 26"/>
              <p:cNvSpPr txBox="1"/>
              <p:nvPr/>
            </p:nvSpPr>
            <p:spPr>
              <a:xfrm>
                <a:off x="685456" y="4233856"/>
                <a:ext cx="649400" cy="266507"/>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0,2</a:t>
                </a:r>
                <a:endParaRPr lang="fr-FR" sz="900" dirty="0">
                  <a:latin typeface="Arial" panose="020B0604020202020204" pitchFamily="34" charset="0"/>
                  <a:cs typeface="Arial" panose="020B0604020202020204" pitchFamily="34" charset="0"/>
                </a:endParaRPr>
              </a:p>
            </p:txBody>
          </p:sp>
          <p:sp>
            <p:nvSpPr>
              <p:cNvPr id="28" name="TextBox 27"/>
              <p:cNvSpPr txBox="1"/>
              <p:nvPr/>
            </p:nvSpPr>
            <p:spPr>
              <a:xfrm>
                <a:off x="866523" y="4775610"/>
                <a:ext cx="468341"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grpSp>
            <p:nvGrpSpPr>
              <p:cNvPr id="29" name="Group 28"/>
              <p:cNvGrpSpPr/>
              <p:nvPr/>
            </p:nvGrpSpPr>
            <p:grpSpPr>
              <a:xfrm>
                <a:off x="1157245" y="4952200"/>
                <a:ext cx="709753" cy="969314"/>
                <a:chOff x="1157245" y="4957454"/>
                <a:chExt cx="709753" cy="969314"/>
              </a:xfrm>
            </p:grpSpPr>
            <p:sp>
              <p:nvSpPr>
                <p:cNvPr id="30"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31" name="TextBox 30"/>
                <p:cNvSpPr txBox="1"/>
                <p:nvPr/>
              </p:nvSpPr>
              <p:spPr>
                <a:xfrm>
                  <a:off x="1157245" y="5020646"/>
                  <a:ext cx="709753"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0</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633</a:t>
                  </a:r>
                </a:p>
                <a:p>
                  <a:pPr algn="ctr"/>
                  <a:r>
                    <a:rPr lang="fr-FR" sz="900" smtClean="0">
                      <a:latin typeface="Arial" panose="020B0604020202020204" pitchFamily="34" charset="0"/>
                      <a:cs typeface="Arial" panose="020B0604020202020204" pitchFamily="34" charset="0"/>
                    </a:rPr>
                    <a:t>621</a:t>
                  </a:r>
                  <a:endParaRPr lang="fr-FR" sz="900">
                    <a:latin typeface="Arial" panose="020B0604020202020204" pitchFamily="34" charset="0"/>
                    <a:cs typeface="Arial" panose="020B0604020202020204" pitchFamily="34" charset="0"/>
                  </a:endParaRPr>
                </a:p>
              </p:txBody>
            </p:sp>
          </p:grpSp>
          <p:sp>
            <p:nvSpPr>
              <p:cNvPr id="32" name="TextBox 31"/>
              <p:cNvSpPr txBox="1"/>
              <p:nvPr/>
            </p:nvSpPr>
            <p:spPr>
              <a:xfrm>
                <a:off x="3873611" y="5020646"/>
                <a:ext cx="347755" cy="266506"/>
              </a:xfrm>
              <a:prstGeom prst="rect">
                <a:avLst/>
              </a:prstGeom>
              <a:noFill/>
            </p:spPr>
            <p:txBody>
              <a:bodyPr wrap="none" rtlCol="0" anchor="t" anchorCtr="0">
                <a:spAutoFit/>
              </a:bodyPr>
              <a:lstStyle/>
              <a:p>
                <a:pPr algn="ctr"/>
                <a:endParaRPr lang="fr-FR" sz="900">
                  <a:latin typeface="Arial" panose="020B0604020202020204" pitchFamily="34" charset="0"/>
                  <a:cs typeface="Arial" panose="020B0604020202020204" pitchFamily="34" charset="0"/>
                </a:endParaRPr>
              </a:p>
            </p:txBody>
          </p:sp>
          <p:grpSp>
            <p:nvGrpSpPr>
              <p:cNvPr id="33" name="Group 32"/>
              <p:cNvGrpSpPr/>
              <p:nvPr/>
            </p:nvGrpSpPr>
            <p:grpSpPr>
              <a:xfrm>
                <a:off x="2009333" y="4952200"/>
                <a:ext cx="709753" cy="969314"/>
                <a:chOff x="1157245" y="4957454"/>
                <a:chExt cx="709753" cy="969314"/>
              </a:xfrm>
            </p:grpSpPr>
            <p:sp>
              <p:nvSpPr>
                <p:cNvPr id="34"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35" name="TextBox 34"/>
                <p:cNvSpPr txBox="1"/>
                <p:nvPr/>
              </p:nvSpPr>
              <p:spPr>
                <a:xfrm>
                  <a:off x="1157245" y="5020646"/>
                  <a:ext cx="709753"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12</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591</a:t>
                  </a:r>
                </a:p>
                <a:p>
                  <a:pPr algn="ctr"/>
                  <a:r>
                    <a:rPr lang="fr-FR" sz="900" smtClean="0">
                      <a:latin typeface="Arial" panose="020B0604020202020204" pitchFamily="34" charset="0"/>
                      <a:cs typeface="Arial" panose="020B0604020202020204" pitchFamily="34" charset="0"/>
                    </a:rPr>
                    <a:t>568</a:t>
                  </a:r>
                  <a:endParaRPr lang="fr-FR" sz="900">
                    <a:latin typeface="Arial" panose="020B0604020202020204" pitchFamily="34" charset="0"/>
                    <a:cs typeface="Arial" panose="020B0604020202020204" pitchFamily="34" charset="0"/>
                  </a:endParaRPr>
                </a:p>
              </p:txBody>
            </p:sp>
          </p:grpSp>
          <p:grpSp>
            <p:nvGrpSpPr>
              <p:cNvPr id="36" name="Group 35"/>
              <p:cNvGrpSpPr/>
              <p:nvPr/>
            </p:nvGrpSpPr>
            <p:grpSpPr>
              <a:xfrm>
                <a:off x="2861421" y="4952200"/>
                <a:ext cx="709753" cy="969314"/>
                <a:chOff x="1157245" y="4957454"/>
                <a:chExt cx="709753" cy="969314"/>
              </a:xfrm>
            </p:grpSpPr>
            <p:sp>
              <p:nvSpPr>
                <p:cNvPr id="37"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38" name="TextBox 37"/>
                <p:cNvSpPr txBox="1"/>
                <p:nvPr/>
              </p:nvSpPr>
              <p:spPr>
                <a:xfrm>
                  <a:off x="1157245" y="5020646"/>
                  <a:ext cx="709753"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24</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555</a:t>
                  </a:r>
                </a:p>
                <a:p>
                  <a:pPr algn="ctr"/>
                  <a:r>
                    <a:rPr lang="fr-FR" sz="900" smtClean="0">
                      <a:latin typeface="Arial" panose="020B0604020202020204" pitchFamily="34" charset="0"/>
                      <a:cs typeface="Arial" panose="020B0604020202020204" pitchFamily="34" charset="0"/>
                    </a:rPr>
                    <a:t>528</a:t>
                  </a:r>
                  <a:endParaRPr lang="fr-FR" sz="900">
                    <a:latin typeface="Arial" panose="020B0604020202020204" pitchFamily="34" charset="0"/>
                    <a:cs typeface="Arial" panose="020B0604020202020204" pitchFamily="34" charset="0"/>
                  </a:endParaRPr>
                </a:p>
              </p:txBody>
            </p:sp>
          </p:grpSp>
          <p:grpSp>
            <p:nvGrpSpPr>
              <p:cNvPr id="39" name="Group 38"/>
              <p:cNvGrpSpPr/>
              <p:nvPr/>
            </p:nvGrpSpPr>
            <p:grpSpPr>
              <a:xfrm>
                <a:off x="3697607" y="4952200"/>
                <a:ext cx="709753" cy="969314"/>
                <a:chOff x="1157245" y="4957454"/>
                <a:chExt cx="709753" cy="969314"/>
              </a:xfrm>
            </p:grpSpPr>
            <p:sp>
              <p:nvSpPr>
                <p:cNvPr id="40"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41" name="TextBox 40"/>
                <p:cNvSpPr txBox="1"/>
                <p:nvPr/>
              </p:nvSpPr>
              <p:spPr>
                <a:xfrm>
                  <a:off x="1157245" y="5020646"/>
                  <a:ext cx="709753"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36</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515</a:t>
                  </a:r>
                </a:p>
                <a:p>
                  <a:pPr algn="ctr"/>
                  <a:r>
                    <a:rPr lang="fr-FR" sz="900" smtClean="0">
                      <a:latin typeface="Arial" panose="020B0604020202020204" pitchFamily="34" charset="0"/>
                      <a:cs typeface="Arial" panose="020B0604020202020204" pitchFamily="34" charset="0"/>
                    </a:rPr>
                    <a:t>482</a:t>
                  </a:r>
                  <a:endParaRPr lang="fr-FR" sz="900">
                    <a:latin typeface="Arial" panose="020B0604020202020204" pitchFamily="34" charset="0"/>
                    <a:cs typeface="Arial" panose="020B0604020202020204" pitchFamily="34" charset="0"/>
                  </a:endParaRPr>
                </a:p>
              </p:txBody>
            </p:sp>
          </p:grpSp>
          <p:grpSp>
            <p:nvGrpSpPr>
              <p:cNvPr id="42" name="Group 41"/>
              <p:cNvGrpSpPr/>
              <p:nvPr/>
            </p:nvGrpSpPr>
            <p:grpSpPr>
              <a:xfrm>
                <a:off x="4501046" y="4952200"/>
                <a:ext cx="709753" cy="989400"/>
                <a:chOff x="1124498" y="4957454"/>
                <a:chExt cx="709753" cy="989400"/>
              </a:xfrm>
            </p:grpSpPr>
            <p:sp>
              <p:nvSpPr>
                <p:cNvPr id="43"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44" name="TextBox 43"/>
                <p:cNvSpPr txBox="1"/>
                <p:nvPr/>
              </p:nvSpPr>
              <p:spPr>
                <a:xfrm>
                  <a:off x="1124498" y="5040731"/>
                  <a:ext cx="709753" cy="906123"/>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48</a:t>
                  </a:r>
                </a:p>
                <a:p>
                  <a:pPr algn="ctr"/>
                  <a:endParaRPr lang="fr-FR" sz="900" dirty="0" smtClean="0">
                    <a:latin typeface="Arial" panose="020B0604020202020204" pitchFamily="34" charset="0"/>
                    <a:cs typeface="Arial" panose="020B0604020202020204" pitchFamily="34" charset="0"/>
                  </a:endParaRPr>
                </a:p>
                <a:p>
                  <a:pPr algn="ctr"/>
                  <a:endParaRPr lang="fr-FR" sz="900" dirty="0" smtClean="0">
                    <a:latin typeface="Arial" panose="020B0604020202020204" pitchFamily="34" charset="0"/>
                    <a:cs typeface="Arial" panose="020B0604020202020204" pitchFamily="34" charset="0"/>
                  </a:endParaRPr>
                </a:p>
                <a:p>
                  <a:pPr algn="ctr"/>
                  <a:r>
                    <a:rPr lang="fr-FR" sz="900" dirty="0" smtClean="0">
                      <a:latin typeface="Arial" panose="020B0604020202020204" pitchFamily="34" charset="0"/>
                      <a:cs typeface="Arial" panose="020B0604020202020204" pitchFamily="34" charset="0"/>
                    </a:rPr>
                    <a:t>425</a:t>
                  </a:r>
                </a:p>
                <a:p>
                  <a:pPr algn="ctr"/>
                  <a:r>
                    <a:rPr lang="fr-FR" sz="900" dirty="0" smtClean="0">
                      <a:latin typeface="Arial" panose="020B0604020202020204" pitchFamily="34" charset="0"/>
                      <a:cs typeface="Arial" panose="020B0604020202020204" pitchFamily="34" charset="0"/>
                    </a:rPr>
                    <a:t>397</a:t>
                  </a:r>
                  <a:endParaRPr lang="fr-FR" sz="900" dirty="0">
                    <a:latin typeface="Arial" panose="020B0604020202020204" pitchFamily="34" charset="0"/>
                    <a:cs typeface="Arial" panose="020B0604020202020204" pitchFamily="34" charset="0"/>
                  </a:endParaRPr>
                </a:p>
              </p:txBody>
            </p:sp>
          </p:grpSp>
          <p:grpSp>
            <p:nvGrpSpPr>
              <p:cNvPr id="45" name="Group 44"/>
              <p:cNvGrpSpPr/>
              <p:nvPr/>
            </p:nvGrpSpPr>
            <p:grpSpPr>
              <a:xfrm>
                <a:off x="5377929" y="4952200"/>
                <a:ext cx="709754" cy="969314"/>
                <a:chOff x="1157244" y="4957454"/>
                <a:chExt cx="709754" cy="969314"/>
              </a:xfrm>
            </p:grpSpPr>
            <p:sp>
              <p:nvSpPr>
                <p:cNvPr id="46"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47" name="TextBox 46"/>
                <p:cNvSpPr txBox="1"/>
                <p:nvPr/>
              </p:nvSpPr>
              <p:spPr>
                <a:xfrm>
                  <a:off x="1157244" y="5020646"/>
                  <a:ext cx="709754"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60</a:t>
                  </a:r>
                </a:p>
                <a:p>
                  <a:pPr algn="ctr"/>
                  <a:endParaRPr lang="fr-FR" sz="900" dirty="0" smtClean="0">
                    <a:latin typeface="Arial" panose="020B0604020202020204" pitchFamily="34" charset="0"/>
                    <a:cs typeface="Arial" panose="020B0604020202020204" pitchFamily="34" charset="0"/>
                  </a:endParaRPr>
                </a:p>
                <a:p>
                  <a:pPr algn="ctr"/>
                  <a:endParaRPr lang="fr-FR" sz="900" dirty="0" smtClean="0">
                    <a:latin typeface="Arial" panose="020B0604020202020204" pitchFamily="34" charset="0"/>
                    <a:cs typeface="Arial" panose="020B0604020202020204" pitchFamily="34" charset="0"/>
                  </a:endParaRPr>
                </a:p>
                <a:p>
                  <a:pPr algn="ctr"/>
                  <a:r>
                    <a:rPr lang="fr-FR" sz="900" dirty="0" smtClean="0">
                      <a:latin typeface="Arial" panose="020B0604020202020204" pitchFamily="34" charset="0"/>
                      <a:cs typeface="Arial" panose="020B0604020202020204" pitchFamily="34" charset="0"/>
                    </a:rPr>
                    <a:t>298</a:t>
                  </a:r>
                </a:p>
                <a:p>
                  <a:pPr algn="ctr"/>
                  <a:r>
                    <a:rPr lang="fr-FR" sz="900" dirty="0" smtClean="0">
                      <a:latin typeface="Arial" panose="020B0604020202020204" pitchFamily="34" charset="0"/>
                      <a:cs typeface="Arial" panose="020B0604020202020204" pitchFamily="34" charset="0"/>
                    </a:rPr>
                    <a:t>277</a:t>
                  </a:r>
                  <a:endParaRPr lang="fr-FR" sz="900" dirty="0">
                    <a:latin typeface="Arial" panose="020B0604020202020204" pitchFamily="34" charset="0"/>
                    <a:cs typeface="Arial" panose="020B0604020202020204" pitchFamily="34" charset="0"/>
                  </a:endParaRPr>
                </a:p>
              </p:txBody>
            </p:sp>
          </p:grpSp>
          <p:grpSp>
            <p:nvGrpSpPr>
              <p:cNvPr id="48" name="Group 47"/>
              <p:cNvGrpSpPr/>
              <p:nvPr/>
            </p:nvGrpSpPr>
            <p:grpSpPr>
              <a:xfrm>
                <a:off x="6222066" y="4952200"/>
                <a:ext cx="709754" cy="969314"/>
                <a:chOff x="1157244" y="4957454"/>
                <a:chExt cx="709754" cy="969314"/>
              </a:xfrm>
            </p:grpSpPr>
            <p:sp>
              <p:nvSpPr>
                <p:cNvPr id="49"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50" name="TextBox 49"/>
                <p:cNvSpPr txBox="1"/>
                <p:nvPr/>
              </p:nvSpPr>
              <p:spPr>
                <a:xfrm>
                  <a:off x="1157244" y="5020646"/>
                  <a:ext cx="709754"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72</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186</a:t>
                  </a:r>
                </a:p>
                <a:p>
                  <a:pPr algn="ctr"/>
                  <a:r>
                    <a:rPr lang="fr-FR" sz="900" smtClean="0">
                      <a:latin typeface="Arial" panose="020B0604020202020204" pitchFamily="34" charset="0"/>
                      <a:cs typeface="Arial" panose="020B0604020202020204" pitchFamily="34" charset="0"/>
                    </a:rPr>
                    <a:t>167</a:t>
                  </a:r>
                  <a:endParaRPr lang="fr-FR" sz="900">
                    <a:latin typeface="Arial" panose="020B0604020202020204" pitchFamily="34" charset="0"/>
                    <a:cs typeface="Arial" panose="020B0604020202020204" pitchFamily="34" charset="0"/>
                  </a:endParaRPr>
                </a:p>
              </p:txBody>
            </p:sp>
          </p:grpSp>
          <p:grpSp>
            <p:nvGrpSpPr>
              <p:cNvPr id="51" name="Group 50"/>
              <p:cNvGrpSpPr/>
              <p:nvPr/>
            </p:nvGrpSpPr>
            <p:grpSpPr>
              <a:xfrm>
                <a:off x="7142458" y="4952200"/>
                <a:ext cx="589048" cy="969313"/>
                <a:chOff x="1217597" y="4957454"/>
                <a:chExt cx="589048" cy="969313"/>
              </a:xfrm>
            </p:grpSpPr>
            <p:sp>
              <p:nvSpPr>
                <p:cNvPr id="52"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53" name="TextBox 52"/>
                <p:cNvSpPr txBox="1"/>
                <p:nvPr/>
              </p:nvSpPr>
              <p:spPr>
                <a:xfrm>
                  <a:off x="1217597" y="5020646"/>
                  <a:ext cx="589048" cy="906121"/>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84</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92</a:t>
                  </a:r>
                </a:p>
                <a:p>
                  <a:pPr algn="ctr"/>
                  <a:r>
                    <a:rPr lang="fr-FR" sz="900" smtClean="0">
                      <a:latin typeface="Arial" panose="020B0604020202020204" pitchFamily="34" charset="0"/>
                      <a:cs typeface="Arial" panose="020B0604020202020204" pitchFamily="34" charset="0"/>
                    </a:rPr>
                    <a:t>94</a:t>
                  </a:r>
                  <a:endParaRPr lang="fr-FR" sz="900">
                    <a:latin typeface="Arial" panose="020B0604020202020204" pitchFamily="34" charset="0"/>
                    <a:cs typeface="Arial" panose="020B0604020202020204" pitchFamily="34" charset="0"/>
                  </a:endParaRPr>
                </a:p>
              </p:txBody>
            </p:sp>
          </p:grpSp>
          <p:grpSp>
            <p:nvGrpSpPr>
              <p:cNvPr id="54" name="Group 53"/>
              <p:cNvGrpSpPr/>
              <p:nvPr/>
            </p:nvGrpSpPr>
            <p:grpSpPr>
              <a:xfrm>
                <a:off x="7962744" y="4952200"/>
                <a:ext cx="589047" cy="969313"/>
                <a:chOff x="1217599" y="4957454"/>
                <a:chExt cx="589047" cy="969313"/>
              </a:xfrm>
            </p:grpSpPr>
            <p:sp>
              <p:nvSpPr>
                <p:cNvPr id="55"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56" name="TextBox 55"/>
                <p:cNvSpPr txBox="1"/>
                <p:nvPr/>
              </p:nvSpPr>
              <p:spPr>
                <a:xfrm>
                  <a:off x="1217599" y="5020646"/>
                  <a:ext cx="589047" cy="906121"/>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96</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20</a:t>
                  </a:r>
                </a:p>
                <a:p>
                  <a:pPr algn="ctr"/>
                  <a:r>
                    <a:rPr lang="fr-FR" sz="900" smtClean="0">
                      <a:latin typeface="Arial" panose="020B0604020202020204" pitchFamily="34" charset="0"/>
                      <a:cs typeface="Arial" panose="020B0604020202020204" pitchFamily="34" charset="0"/>
                    </a:rPr>
                    <a:t>25</a:t>
                  </a:r>
                  <a:endParaRPr lang="fr-FR" sz="900">
                    <a:latin typeface="Arial" panose="020B0604020202020204" pitchFamily="34" charset="0"/>
                    <a:cs typeface="Arial" panose="020B0604020202020204" pitchFamily="34" charset="0"/>
                  </a:endParaRPr>
                </a:p>
              </p:txBody>
            </p:sp>
          </p:grpSp>
          <p:sp>
            <p:nvSpPr>
              <p:cNvPr id="57" name="TextBox 56"/>
              <p:cNvSpPr txBox="1"/>
              <p:nvPr/>
            </p:nvSpPr>
            <p:spPr>
              <a:xfrm>
                <a:off x="1519018" y="3021160"/>
                <a:ext cx="2352305" cy="586314"/>
              </a:xfrm>
              <a:prstGeom prst="rect">
                <a:avLst/>
              </a:prstGeom>
              <a:noFill/>
            </p:spPr>
            <p:txBody>
              <a:bodyPr wrap="none" rtlCol="0">
                <a:spAutoFit/>
              </a:bodyPr>
              <a:lstStyle/>
              <a:p>
                <a:r>
                  <a:rPr lang="fr-FR" sz="900" dirty="0" smtClean="0"/>
                  <a:t>Nb d’évènements</a:t>
                </a:r>
              </a:p>
              <a:p>
                <a:r>
                  <a:rPr lang="fr-FR" sz="900" dirty="0" smtClean="0"/>
                  <a:t>3 mois: 105 (16,9%)</a:t>
                </a:r>
              </a:p>
              <a:p>
                <a:r>
                  <a:rPr lang="fr-FR" sz="900" dirty="0" smtClean="0"/>
                  <a:t>6 mois: 78 (12,3%)</a:t>
                </a:r>
              </a:p>
            </p:txBody>
          </p:sp>
          <p:sp>
            <p:nvSpPr>
              <p:cNvPr id="62" name="TextBox 61"/>
              <p:cNvSpPr txBox="1"/>
              <p:nvPr/>
            </p:nvSpPr>
            <p:spPr>
              <a:xfrm>
                <a:off x="3646663" y="2109787"/>
                <a:ext cx="1035945" cy="266506"/>
              </a:xfrm>
              <a:prstGeom prst="rect">
                <a:avLst/>
              </a:prstGeom>
              <a:noFill/>
            </p:spPr>
            <p:txBody>
              <a:bodyPr wrap="none" rtlCol="0">
                <a:spAutoFit/>
              </a:bodyPr>
              <a:lstStyle/>
              <a:p>
                <a:r>
                  <a:rPr lang="fr-FR" sz="900" b="1" dirty="0" smtClean="0">
                    <a:solidFill>
                      <a:schemeClr val="accent2"/>
                    </a:solidFill>
                  </a:rPr>
                  <a:t>6 mois</a:t>
                </a:r>
                <a:endParaRPr lang="fr-FR" sz="900" b="1" dirty="0">
                  <a:solidFill>
                    <a:schemeClr val="accent2"/>
                  </a:solidFill>
                </a:endParaRPr>
              </a:p>
            </p:txBody>
          </p:sp>
          <p:sp>
            <p:nvSpPr>
              <p:cNvPr id="63" name="TextBox 62"/>
              <p:cNvSpPr txBox="1"/>
              <p:nvPr/>
            </p:nvSpPr>
            <p:spPr>
              <a:xfrm>
                <a:off x="3646663" y="2747196"/>
                <a:ext cx="1035945" cy="266506"/>
              </a:xfrm>
              <a:prstGeom prst="rect">
                <a:avLst/>
              </a:prstGeom>
              <a:noFill/>
            </p:spPr>
            <p:txBody>
              <a:bodyPr wrap="none" rtlCol="0">
                <a:spAutoFit/>
              </a:bodyPr>
              <a:lstStyle/>
              <a:p>
                <a:r>
                  <a:rPr lang="fr-FR" sz="900" b="1" dirty="0" smtClean="0">
                    <a:solidFill>
                      <a:schemeClr val="accent3"/>
                    </a:solidFill>
                  </a:rPr>
                  <a:t>3 mois</a:t>
                </a:r>
                <a:endParaRPr lang="fr-FR" sz="900" b="1" dirty="0">
                  <a:solidFill>
                    <a:schemeClr val="accent3"/>
                  </a:solidFill>
                </a:endParaRPr>
              </a:p>
            </p:txBody>
          </p:sp>
        </p:grpSp>
        <p:sp>
          <p:nvSpPr>
            <p:cNvPr id="64" name="TextBox 63"/>
            <p:cNvSpPr txBox="1"/>
            <p:nvPr/>
          </p:nvSpPr>
          <p:spPr>
            <a:xfrm>
              <a:off x="235184" y="4879357"/>
              <a:ext cx="524503" cy="507831"/>
            </a:xfrm>
            <a:prstGeom prst="rect">
              <a:avLst/>
            </a:prstGeom>
            <a:noFill/>
          </p:spPr>
          <p:txBody>
            <a:bodyPr wrap="none" rtlCol="0">
              <a:spAutoFit/>
            </a:bodyPr>
            <a:lstStyle/>
            <a:p>
              <a:pPr algn="r"/>
              <a:r>
                <a:rPr lang="fr-FR" sz="900" dirty="0" smtClean="0"/>
                <a:t>N</a:t>
              </a:r>
            </a:p>
            <a:p>
              <a:pPr algn="r"/>
              <a:r>
                <a:rPr lang="fr-FR" sz="900" dirty="0" smtClean="0"/>
                <a:t>3 mois</a:t>
              </a:r>
            </a:p>
            <a:p>
              <a:pPr algn="r"/>
              <a:r>
                <a:rPr lang="fr-FR" sz="900" dirty="0" smtClean="0"/>
                <a:t>6 mois</a:t>
              </a:r>
              <a:endParaRPr lang="fr-FR" sz="900" dirty="0"/>
            </a:p>
          </p:txBody>
        </p:sp>
        <p:sp>
          <p:nvSpPr>
            <p:cNvPr id="3" name="TextBox 2"/>
            <p:cNvSpPr txBox="1"/>
            <p:nvPr/>
          </p:nvSpPr>
          <p:spPr>
            <a:xfrm>
              <a:off x="3427591" y="2057400"/>
              <a:ext cx="823212" cy="307777"/>
            </a:xfrm>
            <a:prstGeom prst="rect">
              <a:avLst/>
            </a:prstGeom>
            <a:noFill/>
          </p:spPr>
          <p:txBody>
            <a:bodyPr wrap="none" rtlCol="0">
              <a:spAutoFit/>
            </a:bodyPr>
            <a:lstStyle/>
            <a:p>
              <a:r>
                <a:rPr lang="fr-FR" sz="1400" b="1" dirty="0" smtClean="0"/>
                <a:t>Stade II</a:t>
              </a:r>
              <a:endParaRPr lang="fr-FR" sz="1400" b="1" dirty="0"/>
            </a:p>
          </p:txBody>
        </p:sp>
        <p:sp>
          <p:nvSpPr>
            <p:cNvPr id="4" name="Freeform 2"/>
            <p:cNvSpPr>
              <a:spLocks/>
            </p:cNvSpPr>
            <p:nvPr/>
          </p:nvSpPr>
          <p:spPr bwMode="auto">
            <a:xfrm>
              <a:off x="819710" y="2139551"/>
              <a:ext cx="3583067" cy="387995"/>
            </a:xfrm>
            <a:custGeom>
              <a:avLst/>
              <a:gdLst>
                <a:gd name="T0" fmla="*/ 282 w 282"/>
                <a:gd name="T1" fmla="*/ 33 h 33"/>
                <a:gd name="T2" fmla="*/ 261 w 282"/>
                <a:gd name="T3" fmla="*/ 33 h 33"/>
                <a:gd name="T4" fmla="*/ 261 w 282"/>
                <a:gd name="T5" fmla="*/ 30 h 33"/>
                <a:gd name="T6" fmla="*/ 237 w 282"/>
                <a:gd name="T7" fmla="*/ 30 h 33"/>
                <a:gd name="T8" fmla="*/ 237 w 282"/>
                <a:gd name="T9" fmla="*/ 28 h 33"/>
                <a:gd name="T10" fmla="*/ 213 w 282"/>
                <a:gd name="T11" fmla="*/ 28 h 33"/>
                <a:gd name="T12" fmla="*/ 213 w 282"/>
                <a:gd name="T13" fmla="*/ 26 h 33"/>
                <a:gd name="T14" fmla="*/ 196 w 282"/>
                <a:gd name="T15" fmla="*/ 26 h 33"/>
                <a:gd name="T16" fmla="*/ 196 w 282"/>
                <a:gd name="T17" fmla="*/ 24 h 33"/>
                <a:gd name="T18" fmla="*/ 192 w 282"/>
                <a:gd name="T19" fmla="*/ 24 h 33"/>
                <a:gd name="T20" fmla="*/ 192 w 282"/>
                <a:gd name="T21" fmla="*/ 23 h 33"/>
                <a:gd name="T22" fmla="*/ 184 w 282"/>
                <a:gd name="T23" fmla="*/ 23 h 33"/>
                <a:gd name="T24" fmla="*/ 179 w 282"/>
                <a:gd name="T25" fmla="*/ 23 h 33"/>
                <a:gd name="T26" fmla="*/ 179 w 282"/>
                <a:gd name="T27" fmla="*/ 22 h 33"/>
                <a:gd name="T28" fmla="*/ 159 w 282"/>
                <a:gd name="T29" fmla="*/ 22 h 33"/>
                <a:gd name="T30" fmla="*/ 150 w 282"/>
                <a:gd name="T31" fmla="*/ 22 h 33"/>
                <a:gd name="T32" fmla="*/ 150 w 282"/>
                <a:gd name="T33" fmla="*/ 21 h 33"/>
                <a:gd name="T34" fmla="*/ 145 w 282"/>
                <a:gd name="T35" fmla="*/ 21 h 33"/>
                <a:gd name="T36" fmla="*/ 145 w 282"/>
                <a:gd name="T37" fmla="*/ 20 h 33"/>
                <a:gd name="T38" fmla="*/ 135 w 282"/>
                <a:gd name="T39" fmla="*/ 20 h 33"/>
                <a:gd name="T40" fmla="*/ 135 w 282"/>
                <a:gd name="T41" fmla="*/ 19 h 33"/>
                <a:gd name="T42" fmla="*/ 124 w 282"/>
                <a:gd name="T43" fmla="*/ 19 h 33"/>
                <a:gd name="T44" fmla="*/ 124 w 282"/>
                <a:gd name="T45" fmla="*/ 17 h 33"/>
                <a:gd name="T46" fmla="*/ 102 w 282"/>
                <a:gd name="T47" fmla="*/ 17 h 33"/>
                <a:gd name="T48" fmla="*/ 102 w 282"/>
                <a:gd name="T49" fmla="*/ 16 h 33"/>
                <a:gd name="T50" fmla="*/ 89 w 282"/>
                <a:gd name="T51" fmla="*/ 16 h 33"/>
                <a:gd name="T52" fmla="*/ 84 w 282"/>
                <a:gd name="T53" fmla="*/ 16 h 33"/>
                <a:gd name="T54" fmla="*/ 84 w 282"/>
                <a:gd name="T55" fmla="*/ 14 h 33"/>
                <a:gd name="T56" fmla="*/ 81 w 282"/>
                <a:gd name="T57" fmla="*/ 14 h 33"/>
                <a:gd name="T58" fmla="*/ 81 w 282"/>
                <a:gd name="T59" fmla="*/ 13 h 33"/>
                <a:gd name="T60" fmla="*/ 74 w 282"/>
                <a:gd name="T61" fmla="*/ 13 h 33"/>
                <a:gd name="T62" fmla="*/ 74 w 282"/>
                <a:gd name="T63" fmla="*/ 12 h 33"/>
                <a:gd name="T64" fmla="*/ 68 w 282"/>
                <a:gd name="T65" fmla="*/ 12 h 33"/>
                <a:gd name="T66" fmla="*/ 68 w 282"/>
                <a:gd name="T67" fmla="*/ 10 h 33"/>
                <a:gd name="T68" fmla="*/ 62 w 282"/>
                <a:gd name="T69" fmla="*/ 10 h 33"/>
                <a:gd name="T70" fmla="*/ 60 w 282"/>
                <a:gd name="T71" fmla="*/ 10 h 33"/>
                <a:gd name="T72" fmla="*/ 58 w 282"/>
                <a:gd name="T73" fmla="*/ 10 h 33"/>
                <a:gd name="T74" fmla="*/ 58 w 282"/>
                <a:gd name="T75" fmla="*/ 9 h 33"/>
                <a:gd name="T76" fmla="*/ 56 w 282"/>
                <a:gd name="T77" fmla="*/ 9 h 33"/>
                <a:gd name="T78" fmla="*/ 56 w 282"/>
                <a:gd name="T79" fmla="*/ 8 h 33"/>
                <a:gd name="T80" fmla="*/ 43 w 282"/>
                <a:gd name="T81" fmla="*/ 8 h 33"/>
                <a:gd name="T82" fmla="*/ 39 w 282"/>
                <a:gd name="T83" fmla="*/ 8 h 33"/>
                <a:gd name="T84" fmla="*/ 39 w 282"/>
                <a:gd name="T85" fmla="*/ 6 h 33"/>
                <a:gd name="T86" fmla="*/ 34 w 282"/>
                <a:gd name="T87" fmla="*/ 6 h 33"/>
                <a:gd name="T88" fmla="*/ 34 w 282"/>
                <a:gd name="T89" fmla="*/ 5 h 33"/>
                <a:gd name="T90" fmla="*/ 30 w 282"/>
                <a:gd name="T91" fmla="*/ 5 h 33"/>
                <a:gd name="T92" fmla="*/ 30 w 282"/>
                <a:gd name="T93" fmla="*/ 4 h 33"/>
                <a:gd name="T94" fmla="*/ 27 w 282"/>
                <a:gd name="T95" fmla="*/ 4 h 33"/>
                <a:gd name="T96" fmla="*/ 27 w 282"/>
                <a:gd name="T97" fmla="*/ 2 h 33"/>
                <a:gd name="T98" fmla="*/ 20 w 282"/>
                <a:gd name="T99" fmla="*/ 2 h 33"/>
                <a:gd name="T100" fmla="*/ 16 w 282"/>
                <a:gd name="T101" fmla="*/ 2 h 33"/>
                <a:gd name="T102" fmla="*/ 16 w 282"/>
                <a:gd name="T103" fmla="*/ 1 h 33"/>
                <a:gd name="T104" fmla="*/ 13 w 282"/>
                <a:gd name="T105" fmla="*/ 1 h 33"/>
                <a:gd name="T106" fmla="*/ 13 w 282"/>
                <a:gd name="T107" fmla="*/ 0 h 33"/>
                <a:gd name="T108" fmla="*/ 0 w 282"/>
                <a:gd name="T10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33">
                  <a:moveTo>
                    <a:pt x="282" y="33"/>
                  </a:moveTo>
                  <a:lnTo>
                    <a:pt x="261" y="33"/>
                  </a:lnTo>
                  <a:lnTo>
                    <a:pt x="261" y="30"/>
                  </a:lnTo>
                  <a:lnTo>
                    <a:pt x="237" y="30"/>
                  </a:lnTo>
                  <a:lnTo>
                    <a:pt x="237" y="28"/>
                  </a:lnTo>
                  <a:lnTo>
                    <a:pt x="213" y="28"/>
                  </a:lnTo>
                  <a:lnTo>
                    <a:pt x="213" y="26"/>
                  </a:lnTo>
                  <a:lnTo>
                    <a:pt x="196" y="26"/>
                  </a:lnTo>
                  <a:lnTo>
                    <a:pt x="196" y="24"/>
                  </a:lnTo>
                  <a:lnTo>
                    <a:pt x="192" y="24"/>
                  </a:lnTo>
                  <a:lnTo>
                    <a:pt x="192" y="23"/>
                  </a:lnTo>
                  <a:lnTo>
                    <a:pt x="184" y="23"/>
                  </a:lnTo>
                  <a:lnTo>
                    <a:pt x="179" y="23"/>
                  </a:lnTo>
                  <a:lnTo>
                    <a:pt x="179" y="22"/>
                  </a:lnTo>
                  <a:lnTo>
                    <a:pt x="159" y="22"/>
                  </a:lnTo>
                  <a:lnTo>
                    <a:pt x="150" y="22"/>
                  </a:lnTo>
                  <a:lnTo>
                    <a:pt x="150" y="21"/>
                  </a:lnTo>
                  <a:lnTo>
                    <a:pt x="145" y="21"/>
                  </a:lnTo>
                  <a:lnTo>
                    <a:pt x="145" y="20"/>
                  </a:lnTo>
                  <a:lnTo>
                    <a:pt x="135" y="20"/>
                  </a:lnTo>
                  <a:lnTo>
                    <a:pt x="135" y="19"/>
                  </a:lnTo>
                  <a:lnTo>
                    <a:pt x="124" y="19"/>
                  </a:lnTo>
                  <a:lnTo>
                    <a:pt x="124" y="17"/>
                  </a:lnTo>
                  <a:lnTo>
                    <a:pt x="102" y="17"/>
                  </a:lnTo>
                  <a:lnTo>
                    <a:pt x="102" y="16"/>
                  </a:lnTo>
                  <a:lnTo>
                    <a:pt x="89" y="16"/>
                  </a:lnTo>
                  <a:lnTo>
                    <a:pt x="84" y="16"/>
                  </a:lnTo>
                  <a:lnTo>
                    <a:pt x="84" y="14"/>
                  </a:lnTo>
                  <a:lnTo>
                    <a:pt x="81" y="14"/>
                  </a:lnTo>
                  <a:lnTo>
                    <a:pt x="81" y="13"/>
                  </a:lnTo>
                  <a:lnTo>
                    <a:pt x="74" y="13"/>
                  </a:lnTo>
                  <a:lnTo>
                    <a:pt x="74" y="12"/>
                  </a:lnTo>
                  <a:lnTo>
                    <a:pt x="68" y="12"/>
                  </a:lnTo>
                  <a:lnTo>
                    <a:pt x="68" y="10"/>
                  </a:lnTo>
                  <a:lnTo>
                    <a:pt x="62" y="10"/>
                  </a:lnTo>
                  <a:lnTo>
                    <a:pt x="60" y="10"/>
                  </a:lnTo>
                  <a:lnTo>
                    <a:pt x="58" y="10"/>
                  </a:lnTo>
                  <a:lnTo>
                    <a:pt x="58" y="9"/>
                  </a:lnTo>
                  <a:lnTo>
                    <a:pt x="56" y="9"/>
                  </a:lnTo>
                  <a:lnTo>
                    <a:pt x="56" y="8"/>
                  </a:lnTo>
                  <a:lnTo>
                    <a:pt x="43" y="8"/>
                  </a:lnTo>
                  <a:lnTo>
                    <a:pt x="39" y="8"/>
                  </a:lnTo>
                  <a:lnTo>
                    <a:pt x="39" y="6"/>
                  </a:lnTo>
                  <a:lnTo>
                    <a:pt x="34" y="6"/>
                  </a:lnTo>
                  <a:lnTo>
                    <a:pt x="34" y="5"/>
                  </a:lnTo>
                  <a:lnTo>
                    <a:pt x="30" y="5"/>
                  </a:lnTo>
                  <a:lnTo>
                    <a:pt x="30" y="4"/>
                  </a:lnTo>
                  <a:lnTo>
                    <a:pt x="27" y="4"/>
                  </a:lnTo>
                  <a:lnTo>
                    <a:pt x="27" y="2"/>
                  </a:lnTo>
                  <a:lnTo>
                    <a:pt x="20" y="2"/>
                  </a:lnTo>
                  <a:lnTo>
                    <a:pt x="16" y="2"/>
                  </a:lnTo>
                  <a:lnTo>
                    <a:pt x="16" y="1"/>
                  </a:lnTo>
                  <a:lnTo>
                    <a:pt x="13" y="1"/>
                  </a:lnTo>
                  <a:lnTo>
                    <a:pt x="1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Freeform 3"/>
            <p:cNvSpPr>
              <a:spLocks/>
            </p:cNvSpPr>
            <p:nvPr/>
          </p:nvSpPr>
          <p:spPr bwMode="auto">
            <a:xfrm>
              <a:off x="819709" y="2139551"/>
              <a:ext cx="3583067" cy="464838"/>
            </a:xfrm>
            <a:custGeom>
              <a:avLst/>
              <a:gdLst>
                <a:gd name="T0" fmla="*/ 284 w 284"/>
                <a:gd name="T1" fmla="*/ 36 h 36"/>
                <a:gd name="T2" fmla="*/ 226 w 284"/>
                <a:gd name="T3" fmla="*/ 36 h 36"/>
                <a:gd name="T4" fmla="*/ 226 w 284"/>
                <a:gd name="T5" fmla="*/ 35 h 36"/>
                <a:gd name="T6" fmla="*/ 195 w 284"/>
                <a:gd name="T7" fmla="*/ 35 h 36"/>
                <a:gd name="T8" fmla="*/ 195 w 284"/>
                <a:gd name="T9" fmla="*/ 33 h 36"/>
                <a:gd name="T10" fmla="*/ 170 w 284"/>
                <a:gd name="T11" fmla="*/ 33 h 36"/>
                <a:gd name="T12" fmla="*/ 170 w 284"/>
                <a:gd name="T13" fmla="*/ 32 h 36"/>
                <a:gd name="T14" fmla="*/ 138 w 284"/>
                <a:gd name="T15" fmla="*/ 32 h 36"/>
                <a:gd name="T16" fmla="*/ 138 w 284"/>
                <a:gd name="T17" fmla="*/ 30 h 36"/>
                <a:gd name="T18" fmla="*/ 129 w 284"/>
                <a:gd name="T19" fmla="*/ 30 h 36"/>
                <a:gd name="T20" fmla="*/ 129 w 284"/>
                <a:gd name="T21" fmla="*/ 29 h 36"/>
                <a:gd name="T22" fmla="*/ 114 w 284"/>
                <a:gd name="T23" fmla="*/ 29 h 36"/>
                <a:gd name="T24" fmla="*/ 114 w 284"/>
                <a:gd name="T25" fmla="*/ 27 h 36"/>
                <a:gd name="T26" fmla="*/ 106 w 284"/>
                <a:gd name="T27" fmla="*/ 27 h 36"/>
                <a:gd name="T28" fmla="*/ 106 w 284"/>
                <a:gd name="T29" fmla="*/ 26 h 36"/>
                <a:gd name="T30" fmla="*/ 98 w 284"/>
                <a:gd name="T31" fmla="*/ 26 h 36"/>
                <a:gd name="T32" fmla="*/ 98 w 284"/>
                <a:gd name="T33" fmla="*/ 24 h 36"/>
                <a:gd name="T34" fmla="*/ 88 w 284"/>
                <a:gd name="T35" fmla="*/ 24 h 36"/>
                <a:gd name="T36" fmla="*/ 88 w 284"/>
                <a:gd name="T37" fmla="*/ 22 h 36"/>
                <a:gd name="T38" fmla="*/ 80 w 284"/>
                <a:gd name="T39" fmla="*/ 22 h 36"/>
                <a:gd name="T40" fmla="*/ 80 w 284"/>
                <a:gd name="T41" fmla="*/ 20 h 36"/>
                <a:gd name="T42" fmla="*/ 71 w 284"/>
                <a:gd name="T43" fmla="*/ 20 h 36"/>
                <a:gd name="T44" fmla="*/ 71 w 284"/>
                <a:gd name="T45" fmla="*/ 17 h 36"/>
                <a:gd name="T46" fmla="*/ 65 w 284"/>
                <a:gd name="T47" fmla="*/ 17 h 36"/>
                <a:gd name="T48" fmla="*/ 65 w 284"/>
                <a:gd name="T49" fmla="*/ 16 h 36"/>
                <a:gd name="T50" fmla="*/ 60 w 284"/>
                <a:gd name="T51" fmla="*/ 16 h 36"/>
                <a:gd name="T52" fmla="*/ 60 w 284"/>
                <a:gd name="T53" fmla="*/ 14 h 36"/>
                <a:gd name="T54" fmla="*/ 50 w 284"/>
                <a:gd name="T55" fmla="*/ 14 h 36"/>
                <a:gd name="T56" fmla="*/ 50 w 284"/>
                <a:gd name="T57" fmla="*/ 11 h 36"/>
                <a:gd name="T58" fmla="*/ 41 w 284"/>
                <a:gd name="T59" fmla="*/ 11 h 36"/>
                <a:gd name="T60" fmla="*/ 41 w 284"/>
                <a:gd name="T61" fmla="*/ 10 h 36"/>
                <a:gd name="T62" fmla="*/ 35 w 284"/>
                <a:gd name="T63" fmla="*/ 10 h 36"/>
                <a:gd name="T64" fmla="*/ 35 w 284"/>
                <a:gd name="T65" fmla="*/ 8 h 36"/>
                <a:gd name="T66" fmla="*/ 27 w 284"/>
                <a:gd name="T67" fmla="*/ 8 h 36"/>
                <a:gd name="T68" fmla="*/ 27 w 284"/>
                <a:gd name="T69" fmla="*/ 6 h 36"/>
                <a:gd name="T70" fmla="*/ 23 w 284"/>
                <a:gd name="T71" fmla="*/ 6 h 36"/>
                <a:gd name="T72" fmla="*/ 23 w 284"/>
                <a:gd name="T73" fmla="*/ 5 h 36"/>
                <a:gd name="T74" fmla="*/ 19 w 284"/>
                <a:gd name="T75" fmla="*/ 5 h 36"/>
                <a:gd name="T76" fmla="*/ 19 w 284"/>
                <a:gd name="T77" fmla="*/ 3 h 36"/>
                <a:gd name="T78" fmla="*/ 15 w 284"/>
                <a:gd name="T79" fmla="*/ 3 h 36"/>
                <a:gd name="T80" fmla="*/ 15 w 284"/>
                <a:gd name="T81" fmla="*/ 1 h 36"/>
                <a:gd name="T82" fmla="*/ 9 w 284"/>
                <a:gd name="T83" fmla="*/ 1 h 36"/>
                <a:gd name="T84" fmla="*/ 9 w 284"/>
                <a:gd name="T85" fmla="*/ 0 h 36"/>
                <a:gd name="T86" fmla="*/ 0 w 284"/>
                <a:gd name="T8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36">
                  <a:moveTo>
                    <a:pt x="284" y="36"/>
                  </a:moveTo>
                  <a:lnTo>
                    <a:pt x="226" y="36"/>
                  </a:lnTo>
                  <a:lnTo>
                    <a:pt x="226" y="35"/>
                  </a:lnTo>
                  <a:lnTo>
                    <a:pt x="195" y="35"/>
                  </a:lnTo>
                  <a:lnTo>
                    <a:pt x="195" y="33"/>
                  </a:lnTo>
                  <a:lnTo>
                    <a:pt x="170" y="33"/>
                  </a:lnTo>
                  <a:lnTo>
                    <a:pt x="170" y="32"/>
                  </a:lnTo>
                  <a:lnTo>
                    <a:pt x="138" y="32"/>
                  </a:lnTo>
                  <a:lnTo>
                    <a:pt x="138" y="30"/>
                  </a:lnTo>
                  <a:lnTo>
                    <a:pt x="129" y="30"/>
                  </a:lnTo>
                  <a:lnTo>
                    <a:pt x="129" y="29"/>
                  </a:lnTo>
                  <a:lnTo>
                    <a:pt x="114" y="29"/>
                  </a:lnTo>
                  <a:lnTo>
                    <a:pt x="114" y="27"/>
                  </a:lnTo>
                  <a:lnTo>
                    <a:pt x="106" y="27"/>
                  </a:lnTo>
                  <a:lnTo>
                    <a:pt x="106" y="26"/>
                  </a:lnTo>
                  <a:lnTo>
                    <a:pt x="98" y="26"/>
                  </a:lnTo>
                  <a:lnTo>
                    <a:pt x="98" y="24"/>
                  </a:lnTo>
                  <a:lnTo>
                    <a:pt x="88" y="24"/>
                  </a:lnTo>
                  <a:lnTo>
                    <a:pt x="88" y="22"/>
                  </a:lnTo>
                  <a:lnTo>
                    <a:pt x="80" y="22"/>
                  </a:lnTo>
                  <a:lnTo>
                    <a:pt x="80" y="20"/>
                  </a:lnTo>
                  <a:lnTo>
                    <a:pt x="71" y="20"/>
                  </a:lnTo>
                  <a:lnTo>
                    <a:pt x="71" y="17"/>
                  </a:lnTo>
                  <a:lnTo>
                    <a:pt x="65" y="17"/>
                  </a:lnTo>
                  <a:lnTo>
                    <a:pt x="65" y="16"/>
                  </a:lnTo>
                  <a:lnTo>
                    <a:pt x="60" y="16"/>
                  </a:lnTo>
                  <a:lnTo>
                    <a:pt x="60" y="14"/>
                  </a:lnTo>
                  <a:lnTo>
                    <a:pt x="50" y="14"/>
                  </a:lnTo>
                  <a:lnTo>
                    <a:pt x="50" y="11"/>
                  </a:lnTo>
                  <a:lnTo>
                    <a:pt x="41" y="11"/>
                  </a:lnTo>
                  <a:lnTo>
                    <a:pt x="41" y="10"/>
                  </a:lnTo>
                  <a:lnTo>
                    <a:pt x="35" y="10"/>
                  </a:lnTo>
                  <a:lnTo>
                    <a:pt x="35" y="8"/>
                  </a:lnTo>
                  <a:lnTo>
                    <a:pt x="27" y="8"/>
                  </a:lnTo>
                  <a:lnTo>
                    <a:pt x="27" y="6"/>
                  </a:lnTo>
                  <a:lnTo>
                    <a:pt x="23" y="6"/>
                  </a:lnTo>
                  <a:lnTo>
                    <a:pt x="23" y="5"/>
                  </a:lnTo>
                  <a:lnTo>
                    <a:pt x="19" y="5"/>
                  </a:lnTo>
                  <a:lnTo>
                    <a:pt x="19" y="3"/>
                  </a:lnTo>
                  <a:lnTo>
                    <a:pt x="15" y="3"/>
                  </a:lnTo>
                  <a:lnTo>
                    <a:pt x="15" y="1"/>
                  </a:lnTo>
                  <a:lnTo>
                    <a:pt x="9" y="1"/>
                  </a:lnTo>
                  <a:lnTo>
                    <a:pt x="9"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5" name="Group 64"/>
          <p:cNvGrpSpPr/>
          <p:nvPr/>
        </p:nvGrpSpPr>
        <p:grpSpPr>
          <a:xfrm>
            <a:off x="4539400" y="2003926"/>
            <a:ext cx="4352124" cy="3392581"/>
            <a:chOff x="211675" y="2003926"/>
            <a:chExt cx="4352124" cy="3392581"/>
          </a:xfrm>
        </p:grpSpPr>
        <p:grpSp>
          <p:nvGrpSpPr>
            <p:cNvPr id="66" name="Group 65"/>
            <p:cNvGrpSpPr/>
            <p:nvPr/>
          </p:nvGrpSpPr>
          <p:grpSpPr>
            <a:xfrm>
              <a:off x="211675" y="2003926"/>
              <a:ext cx="4352124" cy="3392581"/>
              <a:chOff x="358902" y="2004628"/>
              <a:chExt cx="8192889" cy="3916889"/>
            </a:xfrm>
          </p:grpSpPr>
          <p:sp>
            <p:nvSpPr>
              <p:cNvPr id="71" name="Freeform 70"/>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2" name="Line 6"/>
              <p:cNvSpPr>
                <a:spLocks noChangeShapeType="1"/>
              </p:cNvSpPr>
              <p:nvPr/>
            </p:nvSpPr>
            <p:spPr bwMode="auto">
              <a:xfrm>
                <a:off x="1333744" y="2140898"/>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3" name="Line 7"/>
              <p:cNvSpPr>
                <a:spLocks noChangeShapeType="1"/>
              </p:cNvSpPr>
              <p:nvPr/>
            </p:nvSpPr>
            <p:spPr bwMode="auto">
              <a:xfrm>
                <a:off x="1333744" y="2698801"/>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4" name="Line 8"/>
              <p:cNvSpPr>
                <a:spLocks noChangeShapeType="1"/>
              </p:cNvSpPr>
              <p:nvPr/>
            </p:nvSpPr>
            <p:spPr bwMode="auto">
              <a:xfrm>
                <a:off x="1333744" y="326090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5" name="Line 9"/>
              <p:cNvSpPr>
                <a:spLocks noChangeShapeType="1"/>
              </p:cNvSpPr>
              <p:nvPr/>
            </p:nvSpPr>
            <p:spPr bwMode="auto">
              <a:xfrm>
                <a:off x="1333744" y="3808764"/>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6" name="Line 10"/>
              <p:cNvSpPr>
                <a:spLocks noChangeShapeType="1"/>
              </p:cNvSpPr>
              <p:nvPr/>
            </p:nvSpPr>
            <p:spPr bwMode="auto">
              <a:xfrm>
                <a:off x="1333744" y="436876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7" name="Line 11"/>
              <p:cNvSpPr>
                <a:spLocks noChangeShapeType="1"/>
              </p:cNvSpPr>
              <p:nvPr/>
            </p:nvSpPr>
            <p:spPr bwMode="auto">
              <a:xfrm>
                <a:off x="1333744" y="4910777"/>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8" name="TextBox 77"/>
              <p:cNvSpPr txBox="1"/>
              <p:nvPr/>
            </p:nvSpPr>
            <p:spPr>
              <a:xfrm rot="16200000">
                <a:off x="-141424" y="3340007"/>
                <a:ext cx="1435193" cy="434542"/>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Survie sans récidive</a:t>
                </a:r>
                <a:endParaRPr lang="fr-FR" sz="900" dirty="0">
                  <a:latin typeface="Arial" panose="020B0604020202020204" pitchFamily="34" charset="0"/>
                  <a:cs typeface="Arial" panose="020B0604020202020204" pitchFamily="34" charset="0"/>
                </a:endParaRPr>
              </a:p>
            </p:txBody>
          </p:sp>
          <p:sp>
            <p:nvSpPr>
              <p:cNvPr id="79" name="TextBox 78"/>
              <p:cNvSpPr txBox="1"/>
              <p:nvPr/>
            </p:nvSpPr>
            <p:spPr>
              <a:xfrm>
                <a:off x="4488465" y="5258661"/>
                <a:ext cx="806365" cy="266505"/>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Mois</a:t>
                </a:r>
                <a:endParaRPr lang="fr-FR" sz="900" dirty="0">
                  <a:latin typeface="Arial" panose="020B0604020202020204" pitchFamily="34" charset="0"/>
                  <a:cs typeface="Arial" panose="020B0604020202020204" pitchFamily="34" charset="0"/>
                </a:endParaRPr>
              </a:p>
            </p:txBody>
          </p:sp>
          <p:sp>
            <p:nvSpPr>
              <p:cNvPr id="80" name="TextBox 79"/>
              <p:cNvSpPr txBox="1"/>
              <p:nvPr/>
            </p:nvSpPr>
            <p:spPr>
              <a:xfrm>
                <a:off x="685452" y="2004628"/>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1,0</a:t>
                </a:r>
                <a:endParaRPr lang="fr-FR" sz="900" dirty="0">
                  <a:latin typeface="Arial" panose="020B0604020202020204" pitchFamily="34" charset="0"/>
                  <a:cs typeface="Arial" panose="020B0604020202020204" pitchFamily="34" charset="0"/>
                </a:endParaRPr>
              </a:p>
            </p:txBody>
          </p:sp>
          <p:sp>
            <p:nvSpPr>
              <p:cNvPr id="81" name="TextBox 80"/>
              <p:cNvSpPr txBox="1"/>
              <p:nvPr/>
            </p:nvSpPr>
            <p:spPr>
              <a:xfrm>
                <a:off x="685456" y="2564637"/>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0,8</a:t>
                </a:r>
                <a:endParaRPr lang="fr-FR" sz="900" dirty="0">
                  <a:latin typeface="Arial" panose="020B0604020202020204" pitchFamily="34" charset="0"/>
                  <a:cs typeface="Arial" panose="020B0604020202020204" pitchFamily="34" charset="0"/>
                </a:endParaRPr>
              </a:p>
            </p:txBody>
          </p:sp>
          <p:sp>
            <p:nvSpPr>
              <p:cNvPr id="82" name="TextBox 81"/>
              <p:cNvSpPr txBox="1"/>
              <p:nvPr/>
            </p:nvSpPr>
            <p:spPr>
              <a:xfrm>
                <a:off x="685456" y="3126493"/>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0,6</a:t>
                </a:r>
                <a:endParaRPr lang="fr-FR" sz="900" dirty="0">
                  <a:latin typeface="Arial" panose="020B0604020202020204" pitchFamily="34" charset="0"/>
                  <a:cs typeface="Arial" panose="020B0604020202020204" pitchFamily="34" charset="0"/>
                </a:endParaRPr>
              </a:p>
            </p:txBody>
          </p:sp>
          <p:sp>
            <p:nvSpPr>
              <p:cNvPr id="83" name="TextBox 82"/>
              <p:cNvSpPr txBox="1"/>
              <p:nvPr/>
            </p:nvSpPr>
            <p:spPr>
              <a:xfrm>
                <a:off x="685456" y="3674101"/>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0,4</a:t>
                </a:r>
                <a:endParaRPr lang="fr-FR" sz="900" dirty="0">
                  <a:latin typeface="Arial" panose="020B0604020202020204" pitchFamily="34" charset="0"/>
                  <a:cs typeface="Arial" panose="020B0604020202020204" pitchFamily="34" charset="0"/>
                </a:endParaRPr>
              </a:p>
            </p:txBody>
          </p:sp>
          <p:sp>
            <p:nvSpPr>
              <p:cNvPr id="84" name="TextBox 83"/>
              <p:cNvSpPr txBox="1"/>
              <p:nvPr/>
            </p:nvSpPr>
            <p:spPr>
              <a:xfrm>
                <a:off x="685456" y="4233856"/>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0,2</a:t>
                </a:r>
                <a:endParaRPr lang="fr-FR" sz="900" dirty="0">
                  <a:latin typeface="Arial" panose="020B0604020202020204" pitchFamily="34" charset="0"/>
                  <a:cs typeface="Arial" panose="020B0604020202020204" pitchFamily="34" charset="0"/>
                </a:endParaRPr>
              </a:p>
            </p:txBody>
          </p:sp>
          <p:sp>
            <p:nvSpPr>
              <p:cNvPr id="85" name="TextBox 84"/>
              <p:cNvSpPr txBox="1"/>
              <p:nvPr/>
            </p:nvSpPr>
            <p:spPr>
              <a:xfrm>
                <a:off x="866523" y="4775610"/>
                <a:ext cx="468341"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grpSp>
            <p:nvGrpSpPr>
              <p:cNvPr id="86" name="Group 85"/>
              <p:cNvGrpSpPr/>
              <p:nvPr/>
            </p:nvGrpSpPr>
            <p:grpSpPr>
              <a:xfrm>
                <a:off x="1096892" y="4952200"/>
                <a:ext cx="830459" cy="969314"/>
                <a:chOff x="1096892" y="4957454"/>
                <a:chExt cx="830459" cy="969314"/>
              </a:xfrm>
            </p:grpSpPr>
            <p:sp>
              <p:nvSpPr>
                <p:cNvPr id="115"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16" name="TextBox 115"/>
                <p:cNvSpPr txBox="1"/>
                <p:nvPr/>
              </p:nvSpPr>
              <p:spPr>
                <a:xfrm>
                  <a:off x="1096892" y="5020646"/>
                  <a:ext cx="830459"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0</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1205</a:t>
                  </a:r>
                </a:p>
                <a:p>
                  <a:pPr algn="ctr"/>
                  <a:r>
                    <a:rPr lang="fr-FR" sz="900" smtClean="0">
                      <a:latin typeface="Arial" panose="020B0604020202020204" pitchFamily="34" charset="0"/>
                      <a:cs typeface="Arial" panose="020B0604020202020204" pitchFamily="34" charset="0"/>
                    </a:rPr>
                    <a:t>1154</a:t>
                  </a:r>
                  <a:endParaRPr lang="fr-FR" sz="900">
                    <a:latin typeface="Arial" panose="020B0604020202020204" pitchFamily="34" charset="0"/>
                    <a:cs typeface="Arial" panose="020B0604020202020204" pitchFamily="34" charset="0"/>
                  </a:endParaRPr>
                </a:p>
              </p:txBody>
            </p:sp>
          </p:grpSp>
          <p:sp>
            <p:nvSpPr>
              <p:cNvPr id="87" name="TextBox 86"/>
              <p:cNvSpPr txBox="1"/>
              <p:nvPr/>
            </p:nvSpPr>
            <p:spPr>
              <a:xfrm>
                <a:off x="3873611" y="5020646"/>
                <a:ext cx="347755" cy="266506"/>
              </a:xfrm>
              <a:prstGeom prst="rect">
                <a:avLst/>
              </a:prstGeom>
              <a:noFill/>
            </p:spPr>
            <p:txBody>
              <a:bodyPr wrap="none" rtlCol="0" anchor="t" anchorCtr="0">
                <a:spAutoFit/>
              </a:bodyPr>
              <a:lstStyle/>
              <a:p>
                <a:pPr algn="ctr"/>
                <a:endParaRPr lang="fr-FR" sz="900">
                  <a:latin typeface="Arial" panose="020B0604020202020204" pitchFamily="34" charset="0"/>
                  <a:cs typeface="Arial" panose="020B0604020202020204" pitchFamily="34" charset="0"/>
                </a:endParaRPr>
              </a:p>
            </p:txBody>
          </p:sp>
          <p:grpSp>
            <p:nvGrpSpPr>
              <p:cNvPr id="88" name="Group 87"/>
              <p:cNvGrpSpPr/>
              <p:nvPr/>
            </p:nvGrpSpPr>
            <p:grpSpPr>
              <a:xfrm>
                <a:off x="1948980" y="4952200"/>
                <a:ext cx="830459" cy="969314"/>
                <a:chOff x="1096892" y="4957454"/>
                <a:chExt cx="830459" cy="969314"/>
              </a:xfrm>
            </p:grpSpPr>
            <p:sp>
              <p:nvSpPr>
                <p:cNvPr id="113"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14" name="TextBox 113"/>
                <p:cNvSpPr txBox="1"/>
                <p:nvPr/>
              </p:nvSpPr>
              <p:spPr>
                <a:xfrm>
                  <a:off x="1096892" y="5020646"/>
                  <a:ext cx="830459"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12</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1066</a:t>
                  </a:r>
                </a:p>
                <a:p>
                  <a:pPr algn="ctr"/>
                  <a:r>
                    <a:rPr lang="fr-FR" sz="900" smtClean="0">
                      <a:latin typeface="Arial" panose="020B0604020202020204" pitchFamily="34" charset="0"/>
                      <a:cs typeface="Arial" panose="020B0604020202020204" pitchFamily="34" charset="0"/>
                    </a:rPr>
                    <a:t>1027</a:t>
                  </a:r>
                  <a:endParaRPr lang="fr-FR" sz="900">
                    <a:latin typeface="Arial" panose="020B0604020202020204" pitchFamily="34" charset="0"/>
                    <a:cs typeface="Arial" panose="020B0604020202020204" pitchFamily="34" charset="0"/>
                  </a:endParaRPr>
                </a:p>
              </p:txBody>
            </p:sp>
          </p:grpSp>
          <p:grpSp>
            <p:nvGrpSpPr>
              <p:cNvPr id="89" name="Group 88"/>
              <p:cNvGrpSpPr/>
              <p:nvPr/>
            </p:nvGrpSpPr>
            <p:grpSpPr>
              <a:xfrm>
                <a:off x="2861421" y="4952200"/>
                <a:ext cx="709753" cy="969314"/>
                <a:chOff x="1157245" y="4957454"/>
                <a:chExt cx="709753" cy="969314"/>
              </a:xfrm>
            </p:grpSpPr>
            <p:sp>
              <p:nvSpPr>
                <p:cNvPr id="111"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12" name="TextBox 111"/>
                <p:cNvSpPr txBox="1"/>
                <p:nvPr/>
              </p:nvSpPr>
              <p:spPr>
                <a:xfrm>
                  <a:off x="1157245" y="5020646"/>
                  <a:ext cx="709753"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24</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940</a:t>
                  </a:r>
                </a:p>
                <a:p>
                  <a:pPr algn="ctr"/>
                  <a:r>
                    <a:rPr lang="fr-FR" sz="900" smtClean="0">
                      <a:latin typeface="Arial" panose="020B0604020202020204" pitchFamily="34" charset="0"/>
                      <a:cs typeface="Arial" panose="020B0604020202020204" pitchFamily="34" charset="0"/>
                    </a:rPr>
                    <a:t>918</a:t>
                  </a:r>
                  <a:endParaRPr lang="fr-FR" sz="900">
                    <a:latin typeface="Arial" panose="020B0604020202020204" pitchFamily="34" charset="0"/>
                    <a:cs typeface="Arial" panose="020B0604020202020204" pitchFamily="34" charset="0"/>
                  </a:endParaRPr>
                </a:p>
              </p:txBody>
            </p:sp>
          </p:grpSp>
          <p:grpSp>
            <p:nvGrpSpPr>
              <p:cNvPr id="90" name="Group 89"/>
              <p:cNvGrpSpPr/>
              <p:nvPr/>
            </p:nvGrpSpPr>
            <p:grpSpPr>
              <a:xfrm>
                <a:off x="3697607" y="4952200"/>
                <a:ext cx="709753" cy="969314"/>
                <a:chOff x="1157245" y="4957454"/>
                <a:chExt cx="709753" cy="969314"/>
              </a:xfrm>
            </p:grpSpPr>
            <p:sp>
              <p:nvSpPr>
                <p:cNvPr id="109"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10" name="TextBox 109"/>
                <p:cNvSpPr txBox="1"/>
                <p:nvPr/>
              </p:nvSpPr>
              <p:spPr>
                <a:xfrm>
                  <a:off x="1157245" y="5020646"/>
                  <a:ext cx="709753"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36</a:t>
                  </a:r>
                </a:p>
                <a:p>
                  <a:pPr algn="ctr"/>
                  <a:endParaRPr lang="fr-FR" sz="900" dirty="0" smtClean="0">
                    <a:latin typeface="Arial" panose="020B0604020202020204" pitchFamily="34" charset="0"/>
                    <a:cs typeface="Arial" panose="020B0604020202020204" pitchFamily="34" charset="0"/>
                  </a:endParaRPr>
                </a:p>
                <a:p>
                  <a:pPr algn="ctr"/>
                  <a:endParaRPr lang="fr-FR" sz="900" dirty="0" smtClean="0">
                    <a:latin typeface="Arial" panose="020B0604020202020204" pitchFamily="34" charset="0"/>
                    <a:cs typeface="Arial" panose="020B0604020202020204" pitchFamily="34" charset="0"/>
                  </a:endParaRPr>
                </a:p>
                <a:p>
                  <a:pPr algn="ctr"/>
                  <a:r>
                    <a:rPr lang="fr-FR" sz="900" dirty="0" smtClean="0">
                      <a:latin typeface="Arial" panose="020B0604020202020204" pitchFamily="34" charset="0"/>
                      <a:cs typeface="Arial" panose="020B0604020202020204" pitchFamily="34" charset="0"/>
                    </a:rPr>
                    <a:t>845</a:t>
                  </a:r>
                </a:p>
                <a:p>
                  <a:pPr algn="ctr"/>
                  <a:r>
                    <a:rPr lang="fr-FR" sz="900" dirty="0" smtClean="0">
                      <a:latin typeface="Arial" panose="020B0604020202020204" pitchFamily="34" charset="0"/>
                      <a:cs typeface="Arial" panose="020B0604020202020204" pitchFamily="34" charset="0"/>
                    </a:rPr>
                    <a:t>816</a:t>
                  </a:r>
                  <a:endParaRPr lang="fr-FR" sz="900" dirty="0">
                    <a:latin typeface="Arial" panose="020B0604020202020204" pitchFamily="34" charset="0"/>
                    <a:cs typeface="Arial" panose="020B0604020202020204" pitchFamily="34" charset="0"/>
                  </a:endParaRPr>
                </a:p>
              </p:txBody>
            </p:sp>
          </p:grpSp>
          <p:grpSp>
            <p:nvGrpSpPr>
              <p:cNvPr id="91" name="Group 90"/>
              <p:cNvGrpSpPr/>
              <p:nvPr/>
            </p:nvGrpSpPr>
            <p:grpSpPr>
              <a:xfrm>
                <a:off x="4533794" y="4952200"/>
                <a:ext cx="709753" cy="969317"/>
                <a:chOff x="1157246" y="4957454"/>
                <a:chExt cx="709753" cy="969317"/>
              </a:xfrm>
            </p:grpSpPr>
            <p:sp>
              <p:nvSpPr>
                <p:cNvPr id="107"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08" name="TextBox 107"/>
                <p:cNvSpPr txBox="1"/>
                <p:nvPr/>
              </p:nvSpPr>
              <p:spPr>
                <a:xfrm>
                  <a:off x="1157246" y="5020647"/>
                  <a:ext cx="709753" cy="906124"/>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48</a:t>
                  </a:r>
                </a:p>
                <a:p>
                  <a:pPr algn="ctr"/>
                  <a:endParaRPr lang="fr-FR" sz="900" dirty="0" smtClean="0">
                    <a:latin typeface="Arial" panose="020B0604020202020204" pitchFamily="34" charset="0"/>
                    <a:cs typeface="Arial" panose="020B0604020202020204" pitchFamily="34" charset="0"/>
                  </a:endParaRPr>
                </a:p>
                <a:p>
                  <a:pPr algn="ctr"/>
                  <a:endParaRPr lang="fr-FR" sz="900" dirty="0" smtClean="0">
                    <a:latin typeface="Arial" panose="020B0604020202020204" pitchFamily="34" charset="0"/>
                    <a:cs typeface="Arial" panose="020B0604020202020204" pitchFamily="34" charset="0"/>
                  </a:endParaRPr>
                </a:p>
                <a:p>
                  <a:pPr algn="ctr"/>
                  <a:r>
                    <a:rPr lang="fr-FR" sz="900" dirty="0" smtClean="0">
                      <a:latin typeface="Arial" panose="020B0604020202020204" pitchFamily="34" charset="0"/>
                      <a:cs typeface="Arial" panose="020B0604020202020204" pitchFamily="34" charset="0"/>
                    </a:rPr>
                    <a:t>699</a:t>
                  </a:r>
                </a:p>
                <a:p>
                  <a:pPr algn="ctr"/>
                  <a:r>
                    <a:rPr lang="fr-FR" sz="900" dirty="0" smtClean="0">
                      <a:latin typeface="Arial" panose="020B0604020202020204" pitchFamily="34" charset="0"/>
                      <a:cs typeface="Arial" panose="020B0604020202020204" pitchFamily="34" charset="0"/>
                    </a:rPr>
                    <a:t>665</a:t>
                  </a:r>
                  <a:endParaRPr lang="fr-FR" sz="900" dirty="0">
                    <a:latin typeface="Arial" panose="020B0604020202020204" pitchFamily="34" charset="0"/>
                    <a:cs typeface="Arial" panose="020B0604020202020204" pitchFamily="34" charset="0"/>
                  </a:endParaRPr>
                </a:p>
              </p:txBody>
            </p:sp>
          </p:grpSp>
          <p:grpSp>
            <p:nvGrpSpPr>
              <p:cNvPr id="92" name="Group 91"/>
              <p:cNvGrpSpPr/>
              <p:nvPr/>
            </p:nvGrpSpPr>
            <p:grpSpPr>
              <a:xfrm>
                <a:off x="5377929" y="4952200"/>
                <a:ext cx="709754" cy="969314"/>
                <a:chOff x="1157244" y="4957454"/>
                <a:chExt cx="709754" cy="969314"/>
              </a:xfrm>
            </p:grpSpPr>
            <p:sp>
              <p:nvSpPr>
                <p:cNvPr id="105"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06" name="TextBox 105"/>
                <p:cNvSpPr txBox="1"/>
                <p:nvPr/>
              </p:nvSpPr>
              <p:spPr>
                <a:xfrm>
                  <a:off x="1157244" y="5020646"/>
                  <a:ext cx="709754"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60</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501</a:t>
                  </a:r>
                </a:p>
                <a:p>
                  <a:pPr algn="ctr"/>
                  <a:r>
                    <a:rPr lang="fr-FR" sz="900" smtClean="0">
                      <a:latin typeface="Arial" panose="020B0604020202020204" pitchFamily="34" charset="0"/>
                      <a:cs typeface="Arial" panose="020B0604020202020204" pitchFamily="34" charset="0"/>
                    </a:rPr>
                    <a:t>468</a:t>
                  </a:r>
                  <a:endParaRPr lang="fr-FR" sz="900">
                    <a:latin typeface="Arial" panose="020B0604020202020204" pitchFamily="34" charset="0"/>
                    <a:cs typeface="Arial" panose="020B0604020202020204" pitchFamily="34" charset="0"/>
                  </a:endParaRPr>
                </a:p>
              </p:txBody>
            </p:sp>
          </p:grpSp>
          <p:grpSp>
            <p:nvGrpSpPr>
              <p:cNvPr id="93" name="Group 92"/>
              <p:cNvGrpSpPr/>
              <p:nvPr/>
            </p:nvGrpSpPr>
            <p:grpSpPr>
              <a:xfrm>
                <a:off x="6222066" y="4952200"/>
                <a:ext cx="709754" cy="969314"/>
                <a:chOff x="1157244" y="4957454"/>
                <a:chExt cx="709754" cy="969314"/>
              </a:xfrm>
            </p:grpSpPr>
            <p:sp>
              <p:nvSpPr>
                <p:cNvPr id="103"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04" name="TextBox 103"/>
                <p:cNvSpPr txBox="1"/>
                <p:nvPr/>
              </p:nvSpPr>
              <p:spPr>
                <a:xfrm>
                  <a:off x="1157244" y="5020646"/>
                  <a:ext cx="709754"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72</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303</a:t>
                  </a:r>
                </a:p>
                <a:p>
                  <a:pPr algn="ctr"/>
                  <a:r>
                    <a:rPr lang="fr-FR" sz="900" smtClean="0">
                      <a:latin typeface="Arial" panose="020B0604020202020204" pitchFamily="34" charset="0"/>
                      <a:cs typeface="Arial" panose="020B0604020202020204" pitchFamily="34" charset="0"/>
                    </a:rPr>
                    <a:t>287</a:t>
                  </a:r>
                  <a:endParaRPr lang="fr-FR" sz="900">
                    <a:latin typeface="Arial" panose="020B0604020202020204" pitchFamily="34" charset="0"/>
                    <a:cs typeface="Arial" panose="020B0604020202020204" pitchFamily="34" charset="0"/>
                  </a:endParaRPr>
                </a:p>
              </p:txBody>
            </p:sp>
          </p:grpSp>
          <p:grpSp>
            <p:nvGrpSpPr>
              <p:cNvPr id="94" name="Group 93"/>
              <p:cNvGrpSpPr/>
              <p:nvPr/>
            </p:nvGrpSpPr>
            <p:grpSpPr>
              <a:xfrm>
                <a:off x="7082105" y="4952200"/>
                <a:ext cx="709754" cy="969314"/>
                <a:chOff x="1157244" y="4957454"/>
                <a:chExt cx="709754" cy="969314"/>
              </a:xfrm>
            </p:grpSpPr>
            <p:sp>
              <p:nvSpPr>
                <p:cNvPr id="101"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02" name="TextBox 101"/>
                <p:cNvSpPr txBox="1"/>
                <p:nvPr/>
              </p:nvSpPr>
              <p:spPr>
                <a:xfrm>
                  <a:off x="1157244" y="5020646"/>
                  <a:ext cx="709754"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84</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131</a:t>
                  </a:r>
                </a:p>
                <a:p>
                  <a:pPr algn="ctr"/>
                  <a:r>
                    <a:rPr lang="fr-FR" sz="900" smtClean="0">
                      <a:latin typeface="Arial" panose="020B0604020202020204" pitchFamily="34" charset="0"/>
                      <a:cs typeface="Arial" panose="020B0604020202020204" pitchFamily="34" charset="0"/>
                    </a:rPr>
                    <a:t>155</a:t>
                  </a:r>
                  <a:endParaRPr lang="fr-FR" sz="900">
                    <a:latin typeface="Arial" panose="020B0604020202020204" pitchFamily="34" charset="0"/>
                    <a:cs typeface="Arial" panose="020B0604020202020204" pitchFamily="34" charset="0"/>
                  </a:endParaRPr>
                </a:p>
              </p:txBody>
            </p:sp>
          </p:grpSp>
          <p:grpSp>
            <p:nvGrpSpPr>
              <p:cNvPr id="95" name="Group 94"/>
              <p:cNvGrpSpPr/>
              <p:nvPr/>
            </p:nvGrpSpPr>
            <p:grpSpPr>
              <a:xfrm>
                <a:off x="7962744" y="4952200"/>
                <a:ext cx="589047" cy="969313"/>
                <a:chOff x="1217599" y="4957454"/>
                <a:chExt cx="589047" cy="969313"/>
              </a:xfrm>
            </p:grpSpPr>
            <p:sp>
              <p:nvSpPr>
                <p:cNvPr id="99"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00" name="TextBox 99"/>
                <p:cNvSpPr txBox="1"/>
                <p:nvPr/>
              </p:nvSpPr>
              <p:spPr>
                <a:xfrm>
                  <a:off x="1217599" y="5020646"/>
                  <a:ext cx="589047" cy="906121"/>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96</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30</a:t>
                  </a:r>
                </a:p>
                <a:p>
                  <a:pPr algn="ctr"/>
                  <a:r>
                    <a:rPr lang="fr-FR" sz="900" smtClean="0">
                      <a:latin typeface="Arial" panose="020B0604020202020204" pitchFamily="34" charset="0"/>
                      <a:cs typeface="Arial" panose="020B0604020202020204" pitchFamily="34" charset="0"/>
                    </a:rPr>
                    <a:t>26</a:t>
                  </a:r>
                  <a:endParaRPr lang="fr-FR" sz="900">
                    <a:latin typeface="Arial" panose="020B0604020202020204" pitchFamily="34" charset="0"/>
                    <a:cs typeface="Arial" panose="020B0604020202020204" pitchFamily="34" charset="0"/>
                  </a:endParaRPr>
                </a:p>
              </p:txBody>
            </p:sp>
          </p:grpSp>
          <p:sp>
            <p:nvSpPr>
              <p:cNvPr id="96" name="TextBox 95"/>
              <p:cNvSpPr txBox="1"/>
              <p:nvPr/>
            </p:nvSpPr>
            <p:spPr>
              <a:xfrm>
                <a:off x="1519017" y="3021160"/>
                <a:ext cx="2303077" cy="586314"/>
              </a:xfrm>
              <a:prstGeom prst="rect">
                <a:avLst/>
              </a:prstGeom>
              <a:noFill/>
            </p:spPr>
            <p:txBody>
              <a:bodyPr wrap="none" rtlCol="0">
                <a:spAutoFit/>
              </a:bodyPr>
              <a:lstStyle/>
              <a:p>
                <a:r>
                  <a:rPr lang="fr-FR" sz="900" dirty="0" smtClean="0"/>
                  <a:t>Nb d’évènements</a:t>
                </a:r>
              </a:p>
              <a:p>
                <a:r>
                  <a:rPr lang="fr-FR" sz="900" dirty="0" smtClean="0"/>
                  <a:t>3 mois: 290 (24,0%)</a:t>
                </a:r>
              </a:p>
              <a:p>
                <a:r>
                  <a:rPr lang="fr-FR" sz="900" dirty="0" smtClean="0"/>
                  <a:t>6 mois: 299 (25,9%)</a:t>
                </a:r>
              </a:p>
            </p:txBody>
          </p:sp>
          <p:sp>
            <p:nvSpPr>
              <p:cNvPr id="97" name="TextBox 96"/>
              <p:cNvSpPr txBox="1"/>
              <p:nvPr/>
            </p:nvSpPr>
            <p:spPr>
              <a:xfrm>
                <a:off x="3646663" y="2109787"/>
                <a:ext cx="1035945" cy="266506"/>
              </a:xfrm>
              <a:prstGeom prst="rect">
                <a:avLst/>
              </a:prstGeom>
              <a:noFill/>
            </p:spPr>
            <p:txBody>
              <a:bodyPr wrap="none" rtlCol="0">
                <a:spAutoFit/>
              </a:bodyPr>
              <a:lstStyle/>
              <a:p>
                <a:r>
                  <a:rPr lang="fr-FR" sz="900" b="1" dirty="0" smtClean="0">
                    <a:solidFill>
                      <a:schemeClr val="accent2"/>
                    </a:solidFill>
                  </a:rPr>
                  <a:t>6 mois</a:t>
                </a:r>
                <a:endParaRPr lang="fr-FR" sz="900" b="1" dirty="0">
                  <a:solidFill>
                    <a:schemeClr val="accent2"/>
                  </a:solidFill>
                </a:endParaRPr>
              </a:p>
            </p:txBody>
          </p:sp>
          <p:sp>
            <p:nvSpPr>
              <p:cNvPr id="98" name="TextBox 97"/>
              <p:cNvSpPr txBox="1"/>
              <p:nvPr/>
            </p:nvSpPr>
            <p:spPr>
              <a:xfrm>
                <a:off x="3646663" y="2855872"/>
                <a:ext cx="1035945" cy="266506"/>
              </a:xfrm>
              <a:prstGeom prst="rect">
                <a:avLst/>
              </a:prstGeom>
              <a:noFill/>
            </p:spPr>
            <p:txBody>
              <a:bodyPr wrap="none" rtlCol="0">
                <a:spAutoFit/>
              </a:bodyPr>
              <a:lstStyle/>
              <a:p>
                <a:r>
                  <a:rPr lang="fr-FR" sz="900" b="1" dirty="0" smtClean="0">
                    <a:solidFill>
                      <a:schemeClr val="accent3"/>
                    </a:solidFill>
                  </a:rPr>
                  <a:t>3 mois</a:t>
                </a:r>
                <a:endParaRPr lang="fr-FR" sz="900" b="1" dirty="0">
                  <a:solidFill>
                    <a:schemeClr val="accent3"/>
                  </a:solidFill>
                </a:endParaRPr>
              </a:p>
            </p:txBody>
          </p:sp>
        </p:grpSp>
        <p:sp>
          <p:nvSpPr>
            <p:cNvPr id="67" name="TextBox 66"/>
            <p:cNvSpPr txBox="1"/>
            <p:nvPr/>
          </p:nvSpPr>
          <p:spPr>
            <a:xfrm>
              <a:off x="235184" y="4879357"/>
              <a:ext cx="524503" cy="507831"/>
            </a:xfrm>
            <a:prstGeom prst="rect">
              <a:avLst/>
            </a:prstGeom>
            <a:noFill/>
          </p:spPr>
          <p:txBody>
            <a:bodyPr wrap="none" rtlCol="0">
              <a:spAutoFit/>
            </a:bodyPr>
            <a:lstStyle/>
            <a:p>
              <a:pPr algn="r"/>
              <a:r>
                <a:rPr lang="fr-FR" sz="900" dirty="0" smtClean="0"/>
                <a:t>N</a:t>
              </a:r>
            </a:p>
            <a:p>
              <a:pPr algn="r"/>
              <a:r>
                <a:rPr lang="fr-FR" sz="900" dirty="0" smtClean="0"/>
                <a:t>3 mois</a:t>
              </a:r>
            </a:p>
            <a:p>
              <a:pPr algn="r"/>
              <a:r>
                <a:rPr lang="fr-FR" sz="900" dirty="0" smtClean="0"/>
                <a:t>6 mois</a:t>
              </a:r>
              <a:endParaRPr lang="fr-FR" sz="900" dirty="0"/>
            </a:p>
          </p:txBody>
        </p:sp>
        <p:sp>
          <p:nvSpPr>
            <p:cNvPr id="68" name="TextBox 67"/>
            <p:cNvSpPr txBox="1"/>
            <p:nvPr/>
          </p:nvSpPr>
          <p:spPr>
            <a:xfrm>
              <a:off x="3427591" y="2121956"/>
              <a:ext cx="873093" cy="307777"/>
            </a:xfrm>
            <a:prstGeom prst="rect">
              <a:avLst/>
            </a:prstGeom>
            <a:noFill/>
          </p:spPr>
          <p:txBody>
            <a:bodyPr wrap="none" rtlCol="0">
              <a:spAutoFit/>
            </a:bodyPr>
            <a:lstStyle/>
            <a:p>
              <a:r>
                <a:rPr lang="fr-FR" sz="1400" b="1" dirty="0" smtClean="0"/>
                <a:t>Stade III</a:t>
              </a:r>
              <a:endParaRPr lang="fr-FR" sz="1400" b="1" dirty="0"/>
            </a:p>
          </p:txBody>
        </p:sp>
      </p:grpSp>
      <p:graphicFrame>
        <p:nvGraphicFramePr>
          <p:cNvPr id="117" name="Table 116"/>
          <p:cNvGraphicFramePr>
            <a:graphicFrameLocks noGrp="1"/>
          </p:cNvGraphicFramePr>
          <p:nvPr>
            <p:extLst>
              <p:ext uri="{D42A27DB-BD31-4B8C-83A1-F6EECF244321}">
                <p14:modId xmlns:p14="http://schemas.microsoft.com/office/powerpoint/2010/main" val="3699408336"/>
              </p:ext>
            </p:extLst>
          </p:nvPr>
        </p:nvGraphicFramePr>
        <p:xfrm>
          <a:off x="5770001" y="3439571"/>
          <a:ext cx="2893657" cy="914400"/>
        </p:xfrm>
        <a:graphic>
          <a:graphicData uri="http://schemas.openxmlformats.org/drawingml/2006/table">
            <a:tbl>
              <a:tblPr firstRow="1" bandRow="1">
                <a:tableStyleId>{5202B0CA-FC54-4496-8BCA-5EF66A818D29}</a:tableStyleId>
              </a:tblPr>
              <a:tblGrid>
                <a:gridCol w="662044"/>
                <a:gridCol w="1048271"/>
                <a:gridCol w="1183342"/>
              </a:tblGrid>
              <a:tr h="213186">
                <a:tc>
                  <a:txBody>
                    <a:bodyPr/>
                    <a:lstStyle/>
                    <a:p>
                      <a:r>
                        <a:rPr lang="en-GB" sz="900" dirty="0" err="1" smtClean="0">
                          <a:solidFill>
                            <a:schemeClr val="tx1"/>
                          </a:solidFill>
                        </a:rPr>
                        <a:t>Durée</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tx1"/>
                          </a:solidFill>
                        </a:rPr>
                        <a:t>SSR </a:t>
                      </a:r>
                      <a:r>
                        <a:rPr lang="en-GB" sz="900" dirty="0" err="1" smtClean="0">
                          <a:solidFill>
                            <a:schemeClr val="tx1"/>
                          </a:solidFill>
                        </a:rPr>
                        <a:t>à</a:t>
                      </a:r>
                      <a:r>
                        <a:rPr lang="en-GB" sz="900" dirty="0" smtClean="0">
                          <a:solidFill>
                            <a:schemeClr val="tx1"/>
                          </a:solidFill>
                        </a:rPr>
                        <a:t> 3 </a:t>
                      </a:r>
                      <a:r>
                        <a:rPr lang="en-GB" sz="900" dirty="0" err="1" smtClean="0">
                          <a:solidFill>
                            <a:schemeClr val="tx1"/>
                          </a:solidFill>
                        </a:rPr>
                        <a:t>ans</a:t>
                      </a:r>
                      <a:r>
                        <a:rPr lang="en-GB" sz="900" dirty="0" smtClean="0">
                          <a:solidFill>
                            <a:schemeClr val="tx1"/>
                          </a:solidFill>
                        </a:rPr>
                        <a:t>, %</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tx1"/>
                          </a:solidFill>
                        </a:rPr>
                        <a:t>HR (IC95%)</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900" dirty="0" smtClean="0">
                          <a:solidFill>
                            <a:schemeClr val="accent3"/>
                          </a:solidFill>
                        </a:rPr>
                        <a:t>3 </a:t>
                      </a:r>
                      <a:r>
                        <a:rPr lang="en-GB" sz="900" dirty="0" err="1" smtClean="0">
                          <a:solidFill>
                            <a:schemeClr val="accent3"/>
                          </a:solidFill>
                        </a:rPr>
                        <a:t>mois</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rPr>
                        <a:t>78,8</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latin typeface="+mn-lt"/>
                        </a:rPr>
                        <a:t>1,07 (0,91 – 1,826)</a:t>
                      </a:r>
                      <a:endParaRPr lang="en-GB" sz="900" dirty="0">
                        <a:solidFill>
                          <a:schemeClr val="accent3"/>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900" dirty="0" smtClean="0">
                          <a:solidFill>
                            <a:schemeClr val="accent2"/>
                          </a:solidFill>
                        </a:rPr>
                        <a:t>6 </a:t>
                      </a:r>
                      <a:r>
                        <a:rPr lang="en-GB" sz="900" dirty="0" err="1" smtClean="0">
                          <a:solidFill>
                            <a:schemeClr val="accent2"/>
                          </a:solidFill>
                        </a:rPr>
                        <a:t>mois</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78,7</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Ref</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err="1" smtClean="0">
                          <a:solidFill>
                            <a:schemeClr val="tx1"/>
                          </a:solidFill>
                          <a:latin typeface="+mn-lt"/>
                        </a:rPr>
                        <a:t>Différence</a:t>
                      </a:r>
                      <a:r>
                        <a:rPr lang="en-GB" sz="900" baseline="0" dirty="0" smtClean="0">
                          <a:solidFill>
                            <a:schemeClr val="tx1"/>
                          </a:solidFill>
                          <a:latin typeface="+mn-lt"/>
                        </a:rPr>
                        <a:t> de SSR </a:t>
                      </a:r>
                      <a:r>
                        <a:rPr lang="en-GB" sz="900" baseline="0" dirty="0" err="1" smtClean="0">
                          <a:solidFill>
                            <a:schemeClr val="tx1"/>
                          </a:solidFill>
                          <a:latin typeface="+mn-lt"/>
                        </a:rPr>
                        <a:t>à</a:t>
                      </a:r>
                      <a:r>
                        <a:rPr lang="en-GB" sz="900" baseline="0" dirty="0" smtClean="0">
                          <a:solidFill>
                            <a:schemeClr val="tx1"/>
                          </a:solidFill>
                          <a:latin typeface="+mn-lt"/>
                        </a:rPr>
                        <a:t> 3 </a:t>
                      </a:r>
                      <a:r>
                        <a:rPr lang="en-GB" sz="900" baseline="0" dirty="0" err="1" smtClean="0">
                          <a:solidFill>
                            <a:schemeClr val="tx1"/>
                          </a:solidFill>
                          <a:latin typeface="+mn-lt"/>
                        </a:rPr>
                        <a:t>ans</a:t>
                      </a:r>
                      <a:r>
                        <a:rPr lang="en-GB" sz="900" baseline="0" dirty="0" smtClean="0">
                          <a:solidFill>
                            <a:schemeClr val="tx1"/>
                          </a:solidFill>
                          <a:latin typeface="+mn-lt"/>
                        </a:rPr>
                        <a:t> </a:t>
                      </a:r>
                      <a:r>
                        <a:rPr lang="en-GB" sz="900" dirty="0" smtClean="0">
                          <a:solidFill>
                            <a:schemeClr val="tx1"/>
                          </a:solidFill>
                          <a:latin typeface="+mn-lt"/>
                        </a:rPr>
                        <a:t>0,1% (–3,4 –</a:t>
                      </a:r>
                      <a:r>
                        <a:rPr lang="en-GB" sz="900" baseline="0" dirty="0" smtClean="0">
                          <a:solidFill>
                            <a:schemeClr val="tx1"/>
                          </a:solidFill>
                          <a:latin typeface="+mn-lt"/>
                        </a:rPr>
                        <a:t> </a:t>
                      </a:r>
                      <a:r>
                        <a:rPr lang="en-GB" sz="900" dirty="0" smtClean="0">
                          <a:solidFill>
                            <a:schemeClr val="tx1"/>
                          </a:solidFill>
                          <a:latin typeface="+mn-lt"/>
                        </a:rPr>
                        <a:t>3,6)</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r>
            </a:tbl>
          </a:graphicData>
        </a:graphic>
      </p:graphicFrame>
      <p:sp>
        <p:nvSpPr>
          <p:cNvPr id="7" name="Freeform 4"/>
          <p:cNvSpPr>
            <a:spLocks/>
          </p:cNvSpPr>
          <p:nvPr/>
        </p:nvSpPr>
        <p:spPr bwMode="auto">
          <a:xfrm>
            <a:off x="5130611" y="2124319"/>
            <a:ext cx="2969931" cy="670564"/>
          </a:xfrm>
          <a:custGeom>
            <a:avLst/>
            <a:gdLst>
              <a:gd name="T0" fmla="*/ 232 w 232"/>
              <a:gd name="T1" fmla="*/ 50 h 52"/>
              <a:gd name="T2" fmla="*/ 226 w 232"/>
              <a:gd name="T3" fmla="*/ 50 h 52"/>
              <a:gd name="T4" fmla="*/ 217 w 232"/>
              <a:gd name="T5" fmla="*/ 48 h 52"/>
              <a:gd name="T6" fmla="*/ 194 w 232"/>
              <a:gd name="T7" fmla="*/ 48 h 52"/>
              <a:gd name="T8" fmla="*/ 176 w 232"/>
              <a:gd name="T9" fmla="*/ 47 h 52"/>
              <a:gd name="T10" fmla="*/ 162 w 232"/>
              <a:gd name="T11" fmla="*/ 45 h 52"/>
              <a:gd name="T12" fmla="*/ 151 w 232"/>
              <a:gd name="T13" fmla="*/ 44 h 52"/>
              <a:gd name="T14" fmla="*/ 144 w 232"/>
              <a:gd name="T15" fmla="*/ 43 h 52"/>
              <a:gd name="T16" fmla="*/ 135 w 232"/>
              <a:gd name="T17" fmla="*/ 43 h 52"/>
              <a:gd name="T18" fmla="*/ 119 w 232"/>
              <a:gd name="T19" fmla="*/ 41 h 52"/>
              <a:gd name="T20" fmla="*/ 116 w 232"/>
              <a:gd name="T21" fmla="*/ 40 h 52"/>
              <a:gd name="T22" fmla="*/ 100 w 232"/>
              <a:gd name="T23" fmla="*/ 38 h 52"/>
              <a:gd name="T24" fmla="*/ 91 w 232"/>
              <a:gd name="T25" fmla="*/ 38 h 52"/>
              <a:gd name="T26" fmla="*/ 87 w 232"/>
              <a:gd name="T27" fmla="*/ 36 h 52"/>
              <a:gd name="T28" fmla="*/ 82 w 232"/>
              <a:gd name="T29" fmla="*/ 35 h 52"/>
              <a:gd name="T30" fmla="*/ 73 w 232"/>
              <a:gd name="T31" fmla="*/ 34 h 52"/>
              <a:gd name="T32" fmla="*/ 68 w 232"/>
              <a:gd name="T33" fmla="*/ 32 h 52"/>
              <a:gd name="T34" fmla="*/ 65 w 232"/>
              <a:gd name="T35" fmla="*/ 30 h 52"/>
              <a:gd name="T36" fmla="*/ 62 w 232"/>
              <a:gd name="T37" fmla="*/ 28 h 52"/>
              <a:gd name="T38" fmla="*/ 57 w 232"/>
              <a:gd name="T39" fmla="*/ 27 h 52"/>
              <a:gd name="T40" fmla="*/ 52 w 232"/>
              <a:gd name="T41" fmla="*/ 25 h 52"/>
              <a:gd name="T42" fmla="*/ 49 w 232"/>
              <a:gd name="T43" fmla="*/ 23 h 52"/>
              <a:gd name="T44" fmla="*/ 45 w 232"/>
              <a:gd name="T45" fmla="*/ 21 h 52"/>
              <a:gd name="T46" fmla="*/ 40 w 232"/>
              <a:gd name="T47" fmla="*/ 19 h 52"/>
              <a:gd name="T48" fmla="*/ 38 w 232"/>
              <a:gd name="T49" fmla="*/ 18 h 52"/>
              <a:gd name="T50" fmla="*/ 34 w 232"/>
              <a:gd name="T51" fmla="*/ 16 h 52"/>
              <a:gd name="T52" fmla="*/ 32 w 232"/>
              <a:gd name="T53" fmla="*/ 14 h 52"/>
              <a:gd name="T54" fmla="*/ 26 w 232"/>
              <a:gd name="T55" fmla="*/ 11 h 52"/>
              <a:gd name="T56" fmla="*/ 23 w 232"/>
              <a:gd name="T57" fmla="*/ 9 h 52"/>
              <a:gd name="T58" fmla="*/ 21 w 232"/>
              <a:gd name="T59" fmla="*/ 8 h 52"/>
              <a:gd name="T60" fmla="*/ 18 w 232"/>
              <a:gd name="T61" fmla="*/ 6 h 52"/>
              <a:gd name="T62" fmla="*/ 12 w 232"/>
              <a:gd name="T63" fmla="*/ 4 h 52"/>
              <a:gd name="T64" fmla="*/ 8 w 232"/>
              <a:gd name="T65" fmla="*/ 2 h 52"/>
              <a:gd name="T66" fmla="*/ 4 w 232"/>
              <a:gd name="T67" fmla="*/ 1 h 52"/>
              <a:gd name="T68" fmla="*/ 0 w 232"/>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52">
                <a:moveTo>
                  <a:pt x="232" y="52"/>
                </a:moveTo>
                <a:lnTo>
                  <a:pt x="232" y="50"/>
                </a:lnTo>
                <a:lnTo>
                  <a:pt x="226" y="50"/>
                </a:lnTo>
                <a:lnTo>
                  <a:pt x="226" y="50"/>
                </a:lnTo>
                <a:lnTo>
                  <a:pt x="217" y="50"/>
                </a:lnTo>
                <a:lnTo>
                  <a:pt x="217" y="48"/>
                </a:lnTo>
                <a:lnTo>
                  <a:pt x="197" y="48"/>
                </a:lnTo>
                <a:lnTo>
                  <a:pt x="194" y="48"/>
                </a:lnTo>
                <a:lnTo>
                  <a:pt x="194" y="47"/>
                </a:lnTo>
                <a:lnTo>
                  <a:pt x="176" y="47"/>
                </a:lnTo>
                <a:lnTo>
                  <a:pt x="176" y="45"/>
                </a:lnTo>
                <a:lnTo>
                  <a:pt x="162" y="45"/>
                </a:lnTo>
                <a:lnTo>
                  <a:pt x="162" y="44"/>
                </a:lnTo>
                <a:lnTo>
                  <a:pt x="151" y="44"/>
                </a:lnTo>
                <a:lnTo>
                  <a:pt x="151" y="43"/>
                </a:lnTo>
                <a:lnTo>
                  <a:pt x="144" y="43"/>
                </a:lnTo>
                <a:lnTo>
                  <a:pt x="144" y="43"/>
                </a:lnTo>
                <a:lnTo>
                  <a:pt x="135" y="43"/>
                </a:lnTo>
                <a:lnTo>
                  <a:pt x="135" y="41"/>
                </a:lnTo>
                <a:lnTo>
                  <a:pt x="119" y="41"/>
                </a:lnTo>
                <a:lnTo>
                  <a:pt x="116" y="41"/>
                </a:lnTo>
                <a:lnTo>
                  <a:pt x="116" y="40"/>
                </a:lnTo>
                <a:lnTo>
                  <a:pt x="100" y="40"/>
                </a:lnTo>
                <a:lnTo>
                  <a:pt x="100" y="38"/>
                </a:lnTo>
                <a:lnTo>
                  <a:pt x="95" y="38"/>
                </a:lnTo>
                <a:lnTo>
                  <a:pt x="91" y="38"/>
                </a:lnTo>
                <a:lnTo>
                  <a:pt x="91" y="36"/>
                </a:lnTo>
                <a:lnTo>
                  <a:pt x="87" y="36"/>
                </a:lnTo>
                <a:lnTo>
                  <a:pt x="87" y="35"/>
                </a:lnTo>
                <a:lnTo>
                  <a:pt x="82" y="35"/>
                </a:lnTo>
                <a:lnTo>
                  <a:pt x="82" y="34"/>
                </a:lnTo>
                <a:lnTo>
                  <a:pt x="73" y="34"/>
                </a:lnTo>
                <a:lnTo>
                  <a:pt x="73" y="32"/>
                </a:lnTo>
                <a:lnTo>
                  <a:pt x="68" y="32"/>
                </a:lnTo>
                <a:lnTo>
                  <a:pt x="68" y="30"/>
                </a:lnTo>
                <a:lnTo>
                  <a:pt x="65" y="30"/>
                </a:lnTo>
                <a:lnTo>
                  <a:pt x="65" y="28"/>
                </a:lnTo>
                <a:lnTo>
                  <a:pt x="62" y="28"/>
                </a:lnTo>
                <a:lnTo>
                  <a:pt x="62" y="27"/>
                </a:lnTo>
                <a:lnTo>
                  <a:pt x="57" y="27"/>
                </a:lnTo>
                <a:lnTo>
                  <a:pt x="57" y="25"/>
                </a:lnTo>
                <a:lnTo>
                  <a:pt x="52" y="25"/>
                </a:lnTo>
                <a:lnTo>
                  <a:pt x="52" y="23"/>
                </a:lnTo>
                <a:lnTo>
                  <a:pt x="49" y="23"/>
                </a:lnTo>
                <a:lnTo>
                  <a:pt x="49" y="21"/>
                </a:lnTo>
                <a:lnTo>
                  <a:pt x="45" y="21"/>
                </a:lnTo>
                <a:lnTo>
                  <a:pt x="45" y="19"/>
                </a:lnTo>
                <a:lnTo>
                  <a:pt x="40" y="19"/>
                </a:lnTo>
                <a:lnTo>
                  <a:pt x="40" y="18"/>
                </a:lnTo>
                <a:lnTo>
                  <a:pt x="38" y="18"/>
                </a:lnTo>
                <a:lnTo>
                  <a:pt x="38" y="16"/>
                </a:lnTo>
                <a:lnTo>
                  <a:pt x="34" y="16"/>
                </a:lnTo>
                <a:lnTo>
                  <a:pt x="34" y="14"/>
                </a:lnTo>
                <a:lnTo>
                  <a:pt x="32" y="14"/>
                </a:lnTo>
                <a:lnTo>
                  <a:pt x="32" y="11"/>
                </a:lnTo>
                <a:lnTo>
                  <a:pt x="26" y="11"/>
                </a:lnTo>
                <a:lnTo>
                  <a:pt x="26" y="9"/>
                </a:lnTo>
                <a:lnTo>
                  <a:pt x="23" y="9"/>
                </a:lnTo>
                <a:lnTo>
                  <a:pt x="23" y="8"/>
                </a:lnTo>
                <a:lnTo>
                  <a:pt x="21" y="8"/>
                </a:lnTo>
                <a:lnTo>
                  <a:pt x="21" y="6"/>
                </a:lnTo>
                <a:lnTo>
                  <a:pt x="18" y="6"/>
                </a:lnTo>
                <a:lnTo>
                  <a:pt x="18" y="4"/>
                </a:lnTo>
                <a:lnTo>
                  <a:pt x="12" y="4"/>
                </a:lnTo>
                <a:lnTo>
                  <a:pt x="12" y="2"/>
                </a:lnTo>
                <a:lnTo>
                  <a:pt x="8" y="2"/>
                </a:lnTo>
                <a:lnTo>
                  <a:pt x="8" y="1"/>
                </a:lnTo>
                <a:lnTo>
                  <a:pt x="4" y="1"/>
                </a:lnTo>
                <a:lnTo>
                  <a:pt x="4"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Freeform 5"/>
          <p:cNvSpPr>
            <a:spLocks/>
          </p:cNvSpPr>
          <p:nvPr/>
        </p:nvSpPr>
        <p:spPr bwMode="auto">
          <a:xfrm>
            <a:off x="5130611" y="2124319"/>
            <a:ext cx="3594186" cy="753608"/>
          </a:xfrm>
          <a:custGeom>
            <a:avLst/>
            <a:gdLst>
              <a:gd name="T0" fmla="*/ 274 w 284"/>
              <a:gd name="T1" fmla="*/ 59 h 59"/>
              <a:gd name="T2" fmla="*/ 257 w 284"/>
              <a:gd name="T3" fmla="*/ 56 h 59"/>
              <a:gd name="T4" fmla="*/ 233 w 284"/>
              <a:gd name="T5" fmla="*/ 55 h 59"/>
              <a:gd name="T6" fmla="*/ 226 w 284"/>
              <a:gd name="T7" fmla="*/ 53 h 59"/>
              <a:gd name="T8" fmla="*/ 198 w 284"/>
              <a:gd name="T9" fmla="*/ 52 h 59"/>
              <a:gd name="T10" fmla="*/ 175 w 284"/>
              <a:gd name="T11" fmla="*/ 51 h 59"/>
              <a:gd name="T12" fmla="*/ 155 w 284"/>
              <a:gd name="T13" fmla="*/ 49 h 59"/>
              <a:gd name="T14" fmla="*/ 144 w 284"/>
              <a:gd name="T15" fmla="*/ 48 h 59"/>
              <a:gd name="T16" fmla="*/ 137 w 284"/>
              <a:gd name="T17" fmla="*/ 47 h 59"/>
              <a:gd name="T18" fmla="*/ 128 w 284"/>
              <a:gd name="T19" fmla="*/ 45 h 59"/>
              <a:gd name="T20" fmla="*/ 118 w 284"/>
              <a:gd name="T21" fmla="*/ 43 h 59"/>
              <a:gd name="T22" fmla="*/ 110 w 284"/>
              <a:gd name="T23" fmla="*/ 42 h 59"/>
              <a:gd name="T24" fmla="*/ 98 w 284"/>
              <a:gd name="T25" fmla="*/ 39 h 59"/>
              <a:gd name="T26" fmla="*/ 90 w 284"/>
              <a:gd name="T27" fmla="*/ 38 h 59"/>
              <a:gd name="T28" fmla="*/ 87 w 284"/>
              <a:gd name="T29" fmla="*/ 36 h 59"/>
              <a:gd name="T30" fmla="*/ 84 w 284"/>
              <a:gd name="T31" fmla="*/ 35 h 59"/>
              <a:gd name="T32" fmla="*/ 79 w 284"/>
              <a:gd name="T33" fmla="*/ 34 h 59"/>
              <a:gd name="T34" fmla="*/ 74 w 284"/>
              <a:gd name="T35" fmla="*/ 32 h 59"/>
              <a:gd name="T36" fmla="*/ 67 w 284"/>
              <a:gd name="T37" fmla="*/ 30 h 59"/>
              <a:gd name="T38" fmla="*/ 63 w 284"/>
              <a:gd name="T39" fmla="*/ 28 h 59"/>
              <a:gd name="T40" fmla="*/ 59 w 284"/>
              <a:gd name="T41" fmla="*/ 27 h 59"/>
              <a:gd name="T42" fmla="*/ 54 w 284"/>
              <a:gd name="T43" fmla="*/ 25 h 59"/>
              <a:gd name="T44" fmla="*/ 49 w 284"/>
              <a:gd name="T45" fmla="*/ 23 h 59"/>
              <a:gd name="T46" fmla="*/ 45 w 284"/>
              <a:gd name="T47" fmla="*/ 21 h 59"/>
              <a:gd name="T48" fmla="*/ 40 w 284"/>
              <a:gd name="T49" fmla="*/ 19 h 59"/>
              <a:gd name="T50" fmla="*/ 38 w 284"/>
              <a:gd name="T51" fmla="*/ 18 h 59"/>
              <a:gd name="T52" fmla="*/ 33 w 284"/>
              <a:gd name="T53" fmla="*/ 16 h 59"/>
              <a:gd name="T54" fmla="*/ 31 w 284"/>
              <a:gd name="T55" fmla="*/ 14 h 59"/>
              <a:gd name="T56" fmla="*/ 28 w 284"/>
              <a:gd name="T57" fmla="*/ 12 h 59"/>
              <a:gd name="T58" fmla="*/ 24 w 284"/>
              <a:gd name="T59" fmla="*/ 10 h 59"/>
              <a:gd name="T60" fmla="*/ 22 w 284"/>
              <a:gd name="T61" fmla="*/ 8 h 59"/>
              <a:gd name="T62" fmla="*/ 17 w 284"/>
              <a:gd name="T63" fmla="*/ 6 h 59"/>
              <a:gd name="T64" fmla="*/ 12 w 284"/>
              <a:gd name="T65" fmla="*/ 4 h 59"/>
              <a:gd name="T66" fmla="*/ 9 w 284"/>
              <a:gd name="T67" fmla="*/ 3 h 59"/>
              <a:gd name="T68" fmla="*/ 3 w 284"/>
              <a:gd name="T69" fmla="*/ 1 h 59"/>
              <a:gd name="T70" fmla="*/ 0 w 284"/>
              <a:gd name="T7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59">
                <a:moveTo>
                  <a:pt x="284" y="59"/>
                </a:moveTo>
                <a:lnTo>
                  <a:pt x="274" y="59"/>
                </a:lnTo>
                <a:lnTo>
                  <a:pt x="274" y="56"/>
                </a:lnTo>
                <a:lnTo>
                  <a:pt x="257" y="56"/>
                </a:lnTo>
                <a:lnTo>
                  <a:pt x="257" y="55"/>
                </a:lnTo>
                <a:lnTo>
                  <a:pt x="233" y="55"/>
                </a:lnTo>
                <a:lnTo>
                  <a:pt x="233" y="53"/>
                </a:lnTo>
                <a:lnTo>
                  <a:pt x="226" y="53"/>
                </a:lnTo>
                <a:lnTo>
                  <a:pt x="226" y="52"/>
                </a:lnTo>
                <a:lnTo>
                  <a:pt x="198" y="52"/>
                </a:lnTo>
                <a:lnTo>
                  <a:pt x="198" y="51"/>
                </a:lnTo>
                <a:lnTo>
                  <a:pt x="175" y="51"/>
                </a:lnTo>
                <a:lnTo>
                  <a:pt x="175" y="49"/>
                </a:lnTo>
                <a:lnTo>
                  <a:pt x="155" y="49"/>
                </a:lnTo>
                <a:lnTo>
                  <a:pt x="155" y="48"/>
                </a:lnTo>
                <a:lnTo>
                  <a:pt x="144" y="48"/>
                </a:lnTo>
                <a:lnTo>
                  <a:pt x="144" y="47"/>
                </a:lnTo>
                <a:lnTo>
                  <a:pt x="137" y="47"/>
                </a:lnTo>
                <a:lnTo>
                  <a:pt x="137" y="45"/>
                </a:lnTo>
                <a:lnTo>
                  <a:pt x="128" y="45"/>
                </a:lnTo>
                <a:lnTo>
                  <a:pt x="128" y="43"/>
                </a:lnTo>
                <a:lnTo>
                  <a:pt x="118" y="43"/>
                </a:lnTo>
                <a:lnTo>
                  <a:pt x="118" y="42"/>
                </a:lnTo>
                <a:lnTo>
                  <a:pt x="110" y="42"/>
                </a:lnTo>
                <a:lnTo>
                  <a:pt x="110" y="39"/>
                </a:lnTo>
                <a:lnTo>
                  <a:pt x="98" y="39"/>
                </a:lnTo>
                <a:lnTo>
                  <a:pt x="98" y="38"/>
                </a:lnTo>
                <a:lnTo>
                  <a:pt x="90" y="38"/>
                </a:lnTo>
                <a:lnTo>
                  <a:pt x="90" y="36"/>
                </a:lnTo>
                <a:lnTo>
                  <a:pt x="87" y="36"/>
                </a:lnTo>
                <a:lnTo>
                  <a:pt x="87" y="35"/>
                </a:lnTo>
                <a:lnTo>
                  <a:pt x="84" y="35"/>
                </a:lnTo>
                <a:lnTo>
                  <a:pt x="84" y="34"/>
                </a:lnTo>
                <a:lnTo>
                  <a:pt x="79" y="34"/>
                </a:lnTo>
                <a:lnTo>
                  <a:pt x="79" y="32"/>
                </a:lnTo>
                <a:lnTo>
                  <a:pt x="74" y="32"/>
                </a:lnTo>
                <a:lnTo>
                  <a:pt x="74" y="30"/>
                </a:lnTo>
                <a:lnTo>
                  <a:pt x="67" y="30"/>
                </a:lnTo>
                <a:lnTo>
                  <a:pt x="67" y="28"/>
                </a:lnTo>
                <a:lnTo>
                  <a:pt x="63" y="28"/>
                </a:lnTo>
                <a:lnTo>
                  <a:pt x="63" y="27"/>
                </a:lnTo>
                <a:lnTo>
                  <a:pt x="59" y="27"/>
                </a:lnTo>
                <a:lnTo>
                  <a:pt x="59" y="25"/>
                </a:lnTo>
                <a:lnTo>
                  <a:pt x="54" y="25"/>
                </a:lnTo>
                <a:lnTo>
                  <a:pt x="54" y="23"/>
                </a:lnTo>
                <a:lnTo>
                  <a:pt x="49" y="23"/>
                </a:lnTo>
                <a:lnTo>
                  <a:pt x="49" y="21"/>
                </a:lnTo>
                <a:lnTo>
                  <a:pt x="45" y="21"/>
                </a:lnTo>
                <a:lnTo>
                  <a:pt x="45" y="19"/>
                </a:lnTo>
                <a:lnTo>
                  <a:pt x="40" y="19"/>
                </a:lnTo>
                <a:lnTo>
                  <a:pt x="40" y="18"/>
                </a:lnTo>
                <a:lnTo>
                  <a:pt x="38" y="18"/>
                </a:lnTo>
                <a:lnTo>
                  <a:pt x="38" y="16"/>
                </a:lnTo>
                <a:lnTo>
                  <a:pt x="33" y="16"/>
                </a:lnTo>
                <a:lnTo>
                  <a:pt x="33" y="14"/>
                </a:lnTo>
                <a:lnTo>
                  <a:pt x="31" y="14"/>
                </a:lnTo>
                <a:lnTo>
                  <a:pt x="31" y="12"/>
                </a:lnTo>
                <a:lnTo>
                  <a:pt x="28" y="12"/>
                </a:lnTo>
                <a:lnTo>
                  <a:pt x="28" y="10"/>
                </a:lnTo>
                <a:lnTo>
                  <a:pt x="24" y="10"/>
                </a:lnTo>
                <a:lnTo>
                  <a:pt x="24" y="8"/>
                </a:lnTo>
                <a:lnTo>
                  <a:pt x="22" y="8"/>
                </a:lnTo>
                <a:lnTo>
                  <a:pt x="22" y="6"/>
                </a:lnTo>
                <a:lnTo>
                  <a:pt x="17" y="6"/>
                </a:lnTo>
                <a:lnTo>
                  <a:pt x="17" y="4"/>
                </a:lnTo>
                <a:lnTo>
                  <a:pt x="12" y="4"/>
                </a:lnTo>
                <a:lnTo>
                  <a:pt x="12" y="3"/>
                </a:lnTo>
                <a:lnTo>
                  <a:pt x="9" y="3"/>
                </a:lnTo>
                <a:lnTo>
                  <a:pt x="9" y="1"/>
                </a:lnTo>
                <a:lnTo>
                  <a:pt x="3" y="1"/>
                </a:lnTo>
                <a:lnTo>
                  <a:pt x="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TextBox 118"/>
          <p:cNvSpPr txBox="1"/>
          <p:nvPr/>
        </p:nvSpPr>
        <p:spPr>
          <a:xfrm>
            <a:off x="3643860" y="5543996"/>
            <a:ext cx="2426165" cy="338554"/>
          </a:xfrm>
          <a:prstGeom prst="rect">
            <a:avLst/>
          </a:prstGeom>
          <a:noFill/>
        </p:spPr>
        <p:txBody>
          <a:bodyPr wrap="none" rtlCol="0">
            <a:spAutoFit/>
          </a:bodyPr>
          <a:lstStyle/>
          <a:p>
            <a:pPr algn="ctr"/>
            <a:r>
              <a:rPr lang="fr-FR" sz="1600" dirty="0" smtClean="0"/>
              <a:t>p de l’interaction = 0,108</a:t>
            </a:r>
            <a:endParaRPr lang="fr-FR" sz="1600" dirty="0"/>
          </a:p>
        </p:txBody>
      </p:sp>
    </p:spTree>
    <p:custDataLst>
      <p:tags r:id="rId1"/>
    </p:custDataLst>
    <p:extLst>
      <p:ext uri="{BB962C8B-B14F-4D97-AF65-F5344CB8AC3E}">
        <p14:creationId xmlns:p14="http://schemas.microsoft.com/office/powerpoint/2010/main" val="15650521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3501: FOLFOX4/XELOX dans le cancer du colon stade II–III: résultats d’efficacité de l’étude italienne TOSCA comparant 3 et 6 mois de traitement adjuvant – </a:t>
            </a:r>
            <a:r>
              <a:rPr lang="fr-FR" dirty="0" err="1" smtClean="0"/>
              <a:t>Sobrero</a:t>
            </a:r>
            <a:r>
              <a:rPr lang="fr-FR" dirty="0" smtClean="0"/>
              <a:t> AF, et al</a:t>
            </a:r>
            <a:endParaRPr lang="fr-FR" sz="1800" dirty="0"/>
          </a:p>
        </p:txBody>
      </p:sp>
      <p:sp>
        <p:nvSpPr>
          <p:cNvPr id="15" name="Text Placeholder 14"/>
          <p:cNvSpPr>
            <a:spLocks noGrp="1"/>
          </p:cNvSpPr>
          <p:nvPr>
            <p:ph type="body" sz="quarter" idx="11"/>
          </p:nvPr>
        </p:nvSpPr>
        <p:spPr>
          <a:xfrm>
            <a:off x="4495800" y="6096000"/>
            <a:ext cx="4283075" cy="487363"/>
          </a:xfrm>
        </p:spPr>
        <p:txBody>
          <a:bodyPr/>
          <a:lstStyle/>
          <a:p>
            <a:r>
              <a:rPr lang="fr-FR" smtClean="0"/>
              <a:t>Sobrero AF, et al. J Clin Oncol 2017;35(Suppl):Abstr 3501</a:t>
            </a:r>
            <a:endParaRPr lang="fr-FR"/>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sp>
        <p:nvSpPr>
          <p:cNvPr id="12" name="TextBox 11"/>
          <p:cNvSpPr txBox="1"/>
          <p:nvPr/>
        </p:nvSpPr>
        <p:spPr>
          <a:xfrm>
            <a:off x="2171700" y="1509296"/>
            <a:ext cx="4800600" cy="338554"/>
          </a:xfrm>
          <a:prstGeom prst="rect">
            <a:avLst/>
          </a:prstGeom>
          <a:noFill/>
        </p:spPr>
        <p:txBody>
          <a:bodyPr wrap="square" rtlCol="0">
            <a:spAutoFit/>
          </a:bodyPr>
          <a:lstStyle/>
          <a:p>
            <a:pPr algn="ctr"/>
            <a:r>
              <a:rPr lang="fr-FR" sz="1600" b="1" dirty="0" smtClean="0">
                <a:latin typeface="+mn-lt"/>
              </a:rPr>
              <a:t>SSR selon le traitement</a:t>
            </a:r>
            <a:endParaRPr lang="fr-FR" sz="1600" b="1" dirty="0">
              <a:latin typeface="+mn-lt"/>
            </a:endParaRPr>
          </a:p>
        </p:txBody>
      </p:sp>
      <p:graphicFrame>
        <p:nvGraphicFramePr>
          <p:cNvPr id="58" name="Table 57"/>
          <p:cNvGraphicFramePr>
            <a:graphicFrameLocks noGrp="1"/>
          </p:cNvGraphicFramePr>
          <p:nvPr>
            <p:extLst>
              <p:ext uri="{D42A27DB-BD31-4B8C-83A1-F6EECF244321}">
                <p14:modId xmlns:p14="http://schemas.microsoft.com/office/powerpoint/2010/main" val="1747438971"/>
              </p:ext>
            </p:extLst>
          </p:nvPr>
        </p:nvGraphicFramePr>
        <p:xfrm>
          <a:off x="1159331" y="3439571"/>
          <a:ext cx="3057779" cy="914400"/>
        </p:xfrm>
        <a:graphic>
          <a:graphicData uri="http://schemas.openxmlformats.org/drawingml/2006/table">
            <a:tbl>
              <a:tblPr firstRow="1" bandRow="1">
                <a:tableStyleId>{5202B0CA-FC54-4496-8BCA-5EF66A818D29}</a:tableStyleId>
              </a:tblPr>
              <a:tblGrid>
                <a:gridCol w="777072"/>
                <a:gridCol w="918937"/>
                <a:gridCol w="1361770"/>
              </a:tblGrid>
              <a:tr h="213186">
                <a:tc>
                  <a:txBody>
                    <a:bodyPr/>
                    <a:lstStyle/>
                    <a:p>
                      <a:r>
                        <a:rPr lang="en-GB" sz="900" dirty="0" err="1" smtClean="0">
                          <a:solidFill>
                            <a:schemeClr val="tx1"/>
                          </a:solidFill>
                        </a:rPr>
                        <a:t>Durée</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tx1"/>
                          </a:solidFill>
                        </a:rPr>
                        <a:t>SSR </a:t>
                      </a:r>
                      <a:r>
                        <a:rPr lang="en-GB" sz="900" dirty="0" err="1" smtClean="0">
                          <a:solidFill>
                            <a:schemeClr val="tx1"/>
                          </a:solidFill>
                        </a:rPr>
                        <a:t>à</a:t>
                      </a:r>
                      <a:r>
                        <a:rPr lang="en-GB" sz="900" dirty="0" smtClean="0">
                          <a:solidFill>
                            <a:schemeClr val="tx1"/>
                          </a:solidFill>
                        </a:rPr>
                        <a:t> 3 </a:t>
                      </a:r>
                      <a:r>
                        <a:rPr lang="en-GB" sz="900" dirty="0" err="1" smtClean="0">
                          <a:solidFill>
                            <a:schemeClr val="tx1"/>
                          </a:solidFill>
                        </a:rPr>
                        <a:t>ans</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tx1"/>
                          </a:solidFill>
                        </a:rPr>
                        <a:t>HR (IC95%)</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900" dirty="0" smtClean="0">
                          <a:solidFill>
                            <a:schemeClr val="accent3"/>
                          </a:solidFill>
                        </a:rPr>
                        <a:t>3 </a:t>
                      </a:r>
                      <a:r>
                        <a:rPr lang="en-GB" sz="900" dirty="0" err="1" smtClean="0">
                          <a:solidFill>
                            <a:schemeClr val="accent3"/>
                          </a:solidFill>
                        </a:rPr>
                        <a:t>mois</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rPr>
                        <a:t>80,4</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latin typeface="+mn-lt"/>
                        </a:rPr>
                        <a:t>1,23 (1,03 –</a:t>
                      </a:r>
                      <a:r>
                        <a:rPr lang="en-GB" sz="900" baseline="0" dirty="0" smtClean="0">
                          <a:solidFill>
                            <a:schemeClr val="accent3"/>
                          </a:solidFill>
                          <a:latin typeface="+mn-lt"/>
                        </a:rPr>
                        <a:t> </a:t>
                      </a:r>
                      <a:r>
                        <a:rPr lang="en-GB" sz="900" dirty="0" smtClean="0">
                          <a:solidFill>
                            <a:schemeClr val="accent3"/>
                          </a:solidFill>
                          <a:latin typeface="+mn-lt"/>
                        </a:rPr>
                        <a:t>1,46)</a:t>
                      </a:r>
                      <a:endParaRPr lang="en-GB" sz="900" dirty="0">
                        <a:solidFill>
                          <a:schemeClr val="accent3"/>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900" dirty="0" smtClean="0">
                          <a:solidFill>
                            <a:schemeClr val="accent2"/>
                          </a:solidFill>
                        </a:rPr>
                        <a:t>6 </a:t>
                      </a:r>
                      <a:r>
                        <a:rPr lang="en-GB" sz="900" dirty="0" err="1" smtClean="0">
                          <a:solidFill>
                            <a:schemeClr val="accent2"/>
                          </a:solidFill>
                        </a:rPr>
                        <a:t>mois</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83,3</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Ref</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err="1" smtClean="0">
                          <a:solidFill>
                            <a:schemeClr val="tx1"/>
                          </a:solidFill>
                          <a:latin typeface="+mn-lt"/>
                        </a:rPr>
                        <a:t>Différence</a:t>
                      </a:r>
                      <a:r>
                        <a:rPr lang="en-GB" sz="900" baseline="0" dirty="0" smtClean="0">
                          <a:solidFill>
                            <a:schemeClr val="tx1"/>
                          </a:solidFill>
                          <a:latin typeface="+mn-lt"/>
                        </a:rPr>
                        <a:t> de </a:t>
                      </a:r>
                      <a:r>
                        <a:rPr lang="en-GB" sz="900" dirty="0" smtClean="0">
                          <a:solidFill>
                            <a:schemeClr val="tx1"/>
                          </a:solidFill>
                          <a:latin typeface="+mn-lt"/>
                        </a:rPr>
                        <a:t>SSR </a:t>
                      </a:r>
                      <a:r>
                        <a:rPr lang="en-GB" sz="900" dirty="0" err="1" smtClean="0">
                          <a:solidFill>
                            <a:schemeClr val="tx1"/>
                          </a:solidFill>
                          <a:latin typeface="+mn-lt"/>
                        </a:rPr>
                        <a:t>à</a:t>
                      </a:r>
                      <a:r>
                        <a:rPr lang="en-GB" sz="900" dirty="0" smtClean="0">
                          <a:solidFill>
                            <a:schemeClr val="tx1"/>
                          </a:solidFill>
                          <a:latin typeface="+mn-lt"/>
                        </a:rPr>
                        <a:t> 3 </a:t>
                      </a:r>
                      <a:r>
                        <a:rPr lang="en-GB" sz="900" dirty="0" err="1" smtClean="0">
                          <a:solidFill>
                            <a:schemeClr val="tx1"/>
                          </a:solidFill>
                          <a:latin typeface="+mn-lt"/>
                        </a:rPr>
                        <a:t>ans</a:t>
                      </a:r>
                      <a:r>
                        <a:rPr lang="en-GB" sz="900" dirty="0" smtClean="0">
                          <a:solidFill>
                            <a:schemeClr val="tx1"/>
                          </a:solidFill>
                          <a:latin typeface="+mn-lt"/>
                        </a:rPr>
                        <a:t>: –2,9% (–6,2 – 0,4)</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r>
            </a:tbl>
          </a:graphicData>
        </a:graphic>
      </p:graphicFrame>
      <p:grpSp>
        <p:nvGrpSpPr>
          <p:cNvPr id="6" name="Group 5"/>
          <p:cNvGrpSpPr/>
          <p:nvPr/>
        </p:nvGrpSpPr>
        <p:grpSpPr>
          <a:xfrm>
            <a:off x="98663" y="2003926"/>
            <a:ext cx="4352122" cy="3401047"/>
            <a:chOff x="211677" y="2003926"/>
            <a:chExt cx="4352122" cy="3401047"/>
          </a:xfrm>
        </p:grpSpPr>
        <p:grpSp>
          <p:nvGrpSpPr>
            <p:cNvPr id="2" name="Group 1"/>
            <p:cNvGrpSpPr/>
            <p:nvPr/>
          </p:nvGrpSpPr>
          <p:grpSpPr>
            <a:xfrm>
              <a:off x="211677" y="2003926"/>
              <a:ext cx="4352122" cy="3401047"/>
              <a:chOff x="358903" y="2004628"/>
              <a:chExt cx="8192888" cy="3926664"/>
            </a:xfrm>
          </p:grpSpPr>
          <p:sp>
            <p:nvSpPr>
              <p:cNvPr id="9" name="Freeform 8"/>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13" name="Line 6"/>
              <p:cNvSpPr>
                <a:spLocks noChangeShapeType="1"/>
              </p:cNvSpPr>
              <p:nvPr/>
            </p:nvSpPr>
            <p:spPr bwMode="auto">
              <a:xfrm>
                <a:off x="1333744" y="2140898"/>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16" name="Line 7"/>
              <p:cNvSpPr>
                <a:spLocks noChangeShapeType="1"/>
              </p:cNvSpPr>
              <p:nvPr/>
            </p:nvSpPr>
            <p:spPr bwMode="auto">
              <a:xfrm>
                <a:off x="1333744" y="2698801"/>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17" name="Line 8"/>
              <p:cNvSpPr>
                <a:spLocks noChangeShapeType="1"/>
              </p:cNvSpPr>
              <p:nvPr/>
            </p:nvSpPr>
            <p:spPr bwMode="auto">
              <a:xfrm>
                <a:off x="1333744" y="326090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18" name="Line 9"/>
              <p:cNvSpPr>
                <a:spLocks noChangeShapeType="1"/>
              </p:cNvSpPr>
              <p:nvPr/>
            </p:nvSpPr>
            <p:spPr bwMode="auto">
              <a:xfrm>
                <a:off x="1333744" y="3808764"/>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19" name="Line 10"/>
              <p:cNvSpPr>
                <a:spLocks noChangeShapeType="1"/>
              </p:cNvSpPr>
              <p:nvPr/>
            </p:nvSpPr>
            <p:spPr bwMode="auto">
              <a:xfrm>
                <a:off x="1333744" y="436876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20" name="Line 11"/>
              <p:cNvSpPr>
                <a:spLocks noChangeShapeType="1"/>
              </p:cNvSpPr>
              <p:nvPr/>
            </p:nvSpPr>
            <p:spPr bwMode="auto">
              <a:xfrm>
                <a:off x="1333744" y="4910777"/>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21" name="TextBox 20"/>
              <p:cNvSpPr txBox="1"/>
              <p:nvPr/>
            </p:nvSpPr>
            <p:spPr>
              <a:xfrm rot="16200000">
                <a:off x="-141423" y="3340007"/>
                <a:ext cx="1435193" cy="434542"/>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Survie sans récidive</a:t>
                </a:r>
                <a:endParaRPr lang="fr-FR" sz="900" dirty="0">
                  <a:latin typeface="Arial" panose="020B0604020202020204" pitchFamily="34" charset="0"/>
                  <a:cs typeface="Arial" panose="020B0604020202020204" pitchFamily="34" charset="0"/>
                </a:endParaRPr>
              </a:p>
            </p:txBody>
          </p:sp>
          <p:sp>
            <p:nvSpPr>
              <p:cNvPr id="22" name="TextBox 21"/>
              <p:cNvSpPr txBox="1"/>
              <p:nvPr/>
            </p:nvSpPr>
            <p:spPr>
              <a:xfrm>
                <a:off x="4612937" y="5258661"/>
                <a:ext cx="806365" cy="266506"/>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Mois</a:t>
                </a:r>
                <a:endParaRPr lang="fr-FR" sz="900" dirty="0">
                  <a:latin typeface="Arial" panose="020B0604020202020204" pitchFamily="34" charset="0"/>
                  <a:cs typeface="Arial" panose="020B0604020202020204" pitchFamily="34" charset="0"/>
                </a:endParaRPr>
              </a:p>
            </p:txBody>
          </p:sp>
          <p:sp>
            <p:nvSpPr>
              <p:cNvPr id="23" name="TextBox 22"/>
              <p:cNvSpPr txBox="1"/>
              <p:nvPr/>
            </p:nvSpPr>
            <p:spPr>
              <a:xfrm>
                <a:off x="685452" y="2004628"/>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1,0</a:t>
                </a:r>
                <a:endParaRPr lang="fr-FR" sz="900" dirty="0">
                  <a:latin typeface="Arial" panose="020B0604020202020204" pitchFamily="34" charset="0"/>
                  <a:cs typeface="Arial" panose="020B0604020202020204" pitchFamily="34" charset="0"/>
                </a:endParaRPr>
              </a:p>
            </p:txBody>
          </p:sp>
          <p:sp>
            <p:nvSpPr>
              <p:cNvPr id="24" name="TextBox 23"/>
              <p:cNvSpPr txBox="1"/>
              <p:nvPr/>
            </p:nvSpPr>
            <p:spPr>
              <a:xfrm>
                <a:off x="685455" y="2564637"/>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0,8</a:t>
                </a:r>
                <a:endParaRPr lang="fr-FR" sz="900" dirty="0">
                  <a:latin typeface="Arial" panose="020B0604020202020204" pitchFamily="34" charset="0"/>
                  <a:cs typeface="Arial" panose="020B0604020202020204" pitchFamily="34" charset="0"/>
                </a:endParaRPr>
              </a:p>
            </p:txBody>
          </p:sp>
          <p:sp>
            <p:nvSpPr>
              <p:cNvPr id="25" name="TextBox 24"/>
              <p:cNvSpPr txBox="1"/>
              <p:nvPr/>
            </p:nvSpPr>
            <p:spPr>
              <a:xfrm>
                <a:off x="685455" y="3126493"/>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0,6</a:t>
                </a:r>
                <a:endParaRPr lang="fr-FR" sz="900" dirty="0">
                  <a:latin typeface="Arial" panose="020B0604020202020204" pitchFamily="34" charset="0"/>
                  <a:cs typeface="Arial" panose="020B0604020202020204" pitchFamily="34" charset="0"/>
                </a:endParaRPr>
              </a:p>
            </p:txBody>
          </p:sp>
          <p:sp>
            <p:nvSpPr>
              <p:cNvPr id="26" name="TextBox 25"/>
              <p:cNvSpPr txBox="1"/>
              <p:nvPr/>
            </p:nvSpPr>
            <p:spPr>
              <a:xfrm>
                <a:off x="685455" y="3674101"/>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0,4</a:t>
                </a:r>
                <a:endParaRPr lang="fr-FR" sz="900" dirty="0">
                  <a:latin typeface="Arial" panose="020B0604020202020204" pitchFamily="34" charset="0"/>
                  <a:cs typeface="Arial" panose="020B0604020202020204" pitchFamily="34" charset="0"/>
                </a:endParaRPr>
              </a:p>
            </p:txBody>
          </p:sp>
          <p:sp>
            <p:nvSpPr>
              <p:cNvPr id="27" name="TextBox 26"/>
              <p:cNvSpPr txBox="1"/>
              <p:nvPr/>
            </p:nvSpPr>
            <p:spPr>
              <a:xfrm>
                <a:off x="685455" y="4233856"/>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0,2</a:t>
                </a:r>
                <a:endParaRPr lang="fr-FR" sz="900" dirty="0">
                  <a:latin typeface="Arial" panose="020B0604020202020204" pitchFamily="34" charset="0"/>
                  <a:cs typeface="Arial" panose="020B0604020202020204" pitchFamily="34" charset="0"/>
                </a:endParaRPr>
              </a:p>
            </p:txBody>
          </p:sp>
          <p:sp>
            <p:nvSpPr>
              <p:cNvPr id="28" name="TextBox 27"/>
              <p:cNvSpPr txBox="1"/>
              <p:nvPr/>
            </p:nvSpPr>
            <p:spPr>
              <a:xfrm>
                <a:off x="866523" y="4775610"/>
                <a:ext cx="468341"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grpSp>
            <p:nvGrpSpPr>
              <p:cNvPr id="29" name="Group 28"/>
              <p:cNvGrpSpPr/>
              <p:nvPr/>
            </p:nvGrpSpPr>
            <p:grpSpPr>
              <a:xfrm>
                <a:off x="1096892" y="4952200"/>
                <a:ext cx="830459" cy="969314"/>
                <a:chOff x="1096892" y="4957454"/>
                <a:chExt cx="830459" cy="969314"/>
              </a:xfrm>
            </p:grpSpPr>
            <p:sp>
              <p:nvSpPr>
                <p:cNvPr id="30"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31" name="TextBox 30"/>
                <p:cNvSpPr txBox="1"/>
                <p:nvPr/>
              </p:nvSpPr>
              <p:spPr>
                <a:xfrm>
                  <a:off x="1096892" y="5020646"/>
                  <a:ext cx="830459"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0</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1177</a:t>
                  </a:r>
                </a:p>
                <a:p>
                  <a:pPr algn="ctr"/>
                  <a:r>
                    <a:rPr lang="fr-FR" sz="900" smtClean="0">
                      <a:latin typeface="Arial" panose="020B0604020202020204" pitchFamily="34" charset="0"/>
                      <a:cs typeface="Arial" panose="020B0604020202020204" pitchFamily="34" charset="0"/>
                    </a:rPr>
                    <a:t>1141</a:t>
                  </a:r>
                  <a:endParaRPr lang="fr-FR" sz="900">
                    <a:latin typeface="Arial" panose="020B0604020202020204" pitchFamily="34" charset="0"/>
                    <a:cs typeface="Arial" panose="020B0604020202020204" pitchFamily="34" charset="0"/>
                  </a:endParaRPr>
                </a:p>
              </p:txBody>
            </p:sp>
          </p:grpSp>
          <p:sp>
            <p:nvSpPr>
              <p:cNvPr id="32" name="TextBox 31"/>
              <p:cNvSpPr txBox="1"/>
              <p:nvPr/>
            </p:nvSpPr>
            <p:spPr>
              <a:xfrm>
                <a:off x="3873611" y="5020646"/>
                <a:ext cx="347755" cy="266506"/>
              </a:xfrm>
              <a:prstGeom prst="rect">
                <a:avLst/>
              </a:prstGeom>
              <a:noFill/>
            </p:spPr>
            <p:txBody>
              <a:bodyPr wrap="none" rtlCol="0" anchor="t" anchorCtr="0">
                <a:spAutoFit/>
              </a:bodyPr>
              <a:lstStyle/>
              <a:p>
                <a:pPr algn="ctr"/>
                <a:endParaRPr lang="fr-FR" sz="900">
                  <a:latin typeface="Arial" panose="020B0604020202020204" pitchFamily="34" charset="0"/>
                  <a:cs typeface="Arial" panose="020B0604020202020204" pitchFamily="34" charset="0"/>
                </a:endParaRPr>
              </a:p>
            </p:txBody>
          </p:sp>
          <p:grpSp>
            <p:nvGrpSpPr>
              <p:cNvPr id="33" name="Group 32"/>
              <p:cNvGrpSpPr/>
              <p:nvPr/>
            </p:nvGrpSpPr>
            <p:grpSpPr>
              <a:xfrm>
                <a:off x="1948980" y="4952200"/>
                <a:ext cx="830459" cy="969314"/>
                <a:chOff x="1096892" y="4957454"/>
                <a:chExt cx="830459" cy="969314"/>
              </a:xfrm>
            </p:grpSpPr>
            <p:sp>
              <p:nvSpPr>
                <p:cNvPr id="34"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35" name="TextBox 34"/>
                <p:cNvSpPr txBox="1"/>
                <p:nvPr/>
              </p:nvSpPr>
              <p:spPr>
                <a:xfrm>
                  <a:off x="1096892" y="5020646"/>
                  <a:ext cx="830459"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12</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1051</a:t>
                  </a:r>
                </a:p>
                <a:p>
                  <a:pPr algn="ctr"/>
                  <a:r>
                    <a:rPr lang="fr-FR" sz="900" smtClean="0">
                      <a:latin typeface="Arial" panose="020B0604020202020204" pitchFamily="34" charset="0"/>
                      <a:cs typeface="Arial" panose="020B0604020202020204" pitchFamily="34" charset="0"/>
                    </a:rPr>
                    <a:t>1017</a:t>
                  </a:r>
                  <a:endParaRPr lang="fr-FR" sz="900">
                    <a:latin typeface="Arial" panose="020B0604020202020204" pitchFamily="34" charset="0"/>
                    <a:cs typeface="Arial" panose="020B0604020202020204" pitchFamily="34" charset="0"/>
                  </a:endParaRPr>
                </a:p>
              </p:txBody>
            </p:sp>
          </p:grpSp>
          <p:grpSp>
            <p:nvGrpSpPr>
              <p:cNvPr id="36" name="Group 35"/>
              <p:cNvGrpSpPr/>
              <p:nvPr/>
            </p:nvGrpSpPr>
            <p:grpSpPr>
              <a:xfrm>
                <a:off x="2861421" y="4952200"/>
                <a:ext cx="709753" cy="969314"/>
                <a:chOff x="1157245" y="4957454"/>
                <a:chExt cx="709753" cy="969314"/>
              </a:xfrm>
            </p:grpSpPr>
            <p:sp>
              <p:nvSpPr>
                <p:cNvPr id="37"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38" name="TextBox 37"/>
                <p:cNvSpPr txBox="1"/>
                <p:nvPr/>
              </p:nvSpPr>
              <p:spPr>
                <a:xfrm>
                  <a:off x="1157245" y="5020646"/>
                  <a:ext cx="709753"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24</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978</a:t>
                  </a:r>
                </a:p>
                <a:p>
                  <a:pPr algn="ctr"/>
                  <a:r>
                    <a:rPr lang="fr-FR" sz="900" smtClean="0">
                      <a:latin typeface="Arial" panose="020B0604020202020204" pitchFamily="34" charset="0"/>
                      <a:cs typeface="Arial" panose="020B0604020202020204" pitchFamily="34" charset="0"/>
                    </a:rPr>
                    <a:t>935</a:t>
                  </a:r>
                  <a:endParaRPr lang="fr-FR" sz="900">
                    <a:latin typeface="Arial" panose="020B0604020202020204" pitchFamily="34" charset="0"/>
                    <a:cs typeface="Arial" panose="020B0604020202020204" pitchFamily="34" charset="0"/>
                  </a:endParaRPr>
                </a:p>
              </p:txBody>
            </p:sp>
          </p:grpSp>
          <p:grpSp>
            <p:nvGrpSpPr>
              <p:cNvPr id="39" name="Group 38"/>
              <p:cNvGrpSpPr/>
              <p:nvPr/>
            </p:nvGrpSpPr>
            <p:grpSpPr>
              <a:xfrm>
                <a:off x="3681671" y="4952200"/>
                <a:ext cx="709753" cy="979092"/>
                <a:chOff x="1141309" y="4957454"/>
                <a:chExt cx="709753" cy="979092"/>
              </a:xfrm>
            </p:grpSpPr>
            <p:sp>
              <p:nvSpPr>
                <p:cNvPr id="40"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41" name="TextBox 40"/>
                <p:cNvSpPr txBox="1"/>
                <p:nvPr/>
              </p:nvSpPr>
              <p:spPr>
                <a:xfrm>
                  <a:off x="1141309" y="5030424"/>
                  <a:ext cx="709753"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36</a:t>
                  </a:r>
                </a:p>
                <a:p>
                  <a:pPr algn="ctr"/>
                  <a:endParaRPr lang="fr-FR" sz="900" dirty="0" smtClean="0">
                    <a:latin typeface="Arial" panose="020B0604020202020204" pitchFamily="34" charset="0"/>
                    <a:cs typeface="Arial" panose="020B0604020202020204" pitchFamily="34" charset="0"/>
                  </a:endParaRPr>
                </a:p>
                <a:p>
                  <a:pPr algn="ctr"/>
                  <a:endParaRPr lang="fr-FR" sz="900" dirty="0" smtClean="0">
                    <a:latin typeface="Arial" panose="020B0604020202020204" pitchFamily="34" charset="0"/>
                    <a:cs typeface="Arial" panose="020B0604020202020204" pitchFamily="34" charset="0"/>
                  </a:endParaRPr>
                </a:p>
                <a:p>
                  <a:pPr algn="ctr"/>
                  <a:r>
                    <a:rPr lang="fr-FR" sz="900" dirty="0" smtClean="0">
                      <a:latin typeface="Arial" panose="020B0604020202020204" pitchFamily="34" charset="0"/>
                      <a:cs typeface="Arial" panose="020B0604020202020204" pitchFamily="34" charset="0"/>
                    </a:rPr>
                    <a:t>911</a:t>
                  </a:r>
                </a:p>
                <a:p>
                  <a:pPr algn="ctr"/>
                  <a:r>
                    <a:rPr lang="fr-FR" sz="900" dirty="0" smtClean="0">
                      <a:latin typeface="Arial" panose="020B0604020202020204" pitchFamily="34" charset="0"/>
                      <a:cs typeface="Arial" panose="020B0604020202020204" pitchFamily="34" charset="0"/>
                    </a:rPr>
                    <a:t>857</a:t>
                  </a:r>
                  <a:endParaRPr lang="fr-FR" sz="900" dirty="0">
                    <a:latin typeface="Arial" panose="020B0604020202020204" pitchFamily="34" charset="0"/>
                    <a:cs typeface="Arial" panose="020B0604020202020204" pitchFamily="34" charset="0"/>
                  </a:endParaRPr>
                </a:p>
              </p:txBody>
            </p:sp>
          </p:grpSp>
          <p:grpSp>
            <p:nvGrpSpPr>
              <p:cNvPr id="42" name="Group 41"/>
              <p:cNvGrpSpPr/>
              <p:nvPr/>
            </p:nvGrpSpPr>
            <p:grpSpPr>
              <a:xfrm>
                <a:off x="4533794" y="4952200"/>
                <a:ext cx="709753" cy="969314"/>
                <a:chOff x="1157246" y="4957454"/>
                <a:chExt cx="709753" cy="969314"/>
              </a:xfrm>
            </p:grpSpPr>
            <p:sp>
              <p:nvSpPr>
                <p:cNvPr id="43"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44" name="TextBox 43"/>
                <p:cNvSpPr txBox="1"/>
                <p:nvPr/>
              </p:nvSpPr>
              <p:spPr>
                <a:xfrm>
                  <a:off x="1157246" y="5020646"/>
                  <a:ext cx="709753"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48</a:t>
                  </a:r>
                </a:p>
                <a:p>
                  <a:pPr algn="ctr"/>
                  <a:endParaRPr lang="fr-FR" sz="900" dirty="0" smtClean="0">
                    <a:latin typeface="Arial" panose="020B0604020202020204" pitchFamily="34" charset="0"/>
                    <a:cs typeface="Arial" panose="020B0604020202020204" pitchFamily="34" charset="0"/>
                  </a:endParaRPr>
                </a:p>
                <a:p>
                  <a:pPr algn="ctr"/>
                  <a:endParaRPr lang="fr-FR" sz="900" dirty="0" smtClean="0">
                    <a:latin typeface="Arial" panose="020B0604020202020204" pitchFamily="34" charset="0"/>
                    <a:cs typeface="Arial" panose="020B0604020202020204" pitchFamily="34" charset="0"/>
                  </a:endParaRPr>
                </a:p>
                <a:p>
                  <a:pPr algn="ctr"/>
                  <a:r>
                    <a:rPr lang="fr-FR" sz="900" dirty="0" smtClean="0">
                      <a:latin typeface="Arial" panose="020B0604020202020204" pitchFamily="34" charset="0"/>
                      <a:cs typeface="Arial" panose="020B0604020202020204" pitchFamily="34" charset="0"/>
                    </a:rPr>
                    <a:t>812</a:t>
                  </a:r>
                </a:p>
                <a:p>
                  <a:pPr algn="ctr"/>
                  <a:r>
                    <a:rPr lang="fr-FR" sz="900" dirty="0" smtClean="0">
                      <a:latin typeface="Arial" panose="020B0604020202020204" pitchFamily="34" charset="0"/>
                      <a:cs typeface="Arial" panose="020B0604020202020204" pitchFamily="34" charset="0"/>
                    </a:rPr>
                    <a:t>755</a:t>
                  </a:r>
                  <a:endParaRPr lang="fr-FR" sz="900" dirty="0">
                    <a:latin typeface="Arial" panose="020B0604020202020204" pitchFamily="34" charset="0"/>
                    <a:cs typeface="Arial" panose="020B0604020202020204" pitchFamily="34" charset="0"/>
                  </a:endParaRPr>
                </a:p>
              </p:txBody>
            </p:sp>
          </p:grpSp>
          <p:grpSp>
            <p:nvGrpSpPr>
              <p:cNvPr id="45" name="Group 44"/>
              <p:cNvGrpSpPr/>
              <p:nvPr/>
            </p:nvGrpSpPr>
            <p:grpSpPr>
              <a:xfrm>
                <a:off x="5377929" y="4952200"/>
                <a:ext cx="709754" cy="969314"/>
                <a:chOff x="1157244" y="4957454"/>
                <a:chExt cx="709754" cy="969314"/>
              </a:xfrm>
            </p:grpSpPr>
            <p:sp>
              <p:nvSpPr>
                <p:cNvPr id="46"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47" name="TextBox 46"/>
                <p:cNvSpPr txBox="1"/>
                <p:nvPr/>
              </p:nvSpPr>
              <p:spPr>
                <a:xfrm>
                  <a:off x="1157244" y="5020646"/>
                  <a:ext cx="709754"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60</a:t>
                  </a:r>
                </a:p>
                <a:p>
                  <a:pPr algn="ctr"/>
                  <a:endParaRPr lang="fr-FR" sz="900" dirty="0" smtClean="0">
                    <a:latin typeface="Arial" panose="020B0604020202020204" pitchFamily="34" charset="0"/>
                    <a:cs typeface="Arial" panose="020B0604020202020204" pitchFamily="34" charset="0"/>
                  </a:endParaRPr>
                </a:p>
                <a:p>
                  <a:pPr algn="ctr"/>
                  <a:endParaRPr lang="fr-FR" sz="900" dirty="0" smtClean="0">
                    <a:latin typeface="Arial" panose="020B0604020202020204" pitchFamily="34" charset="0"/>
                    <a:cs typeface="Arial" panose="020B0604020202020204" pitchFamily="34" charset="0"/>
                  </a:endParaRPr>
                </a:p>
                <a:p>
                  <a:pPr algn="ctr"/>
                  <a:r>
                    <a:rPr lang="fr-FR" sz="900" dirty="0" smtClean="0">
                      <a:latin typeface="Arial" panose="020B0604020202020204" pitchFamily="34" charset="0"/>
                      <a:cs typeface="Arial" panose="020B0604020202020204" pitchFamily="34" charset="0"/>
                    </a:rPr>
                    <a:t>664</a:t>
                  </a:r>
                </a:p>
                <a:p>
                  <a:pPr algn="ctr"/>
                  <a:r>
                    <a:rPr lang="fr-FR" sz="900" dirty="0" smtClean="0">
                      <a:latin typeface="Arial" panose="020B0604020202020204" pitchFamily="34" charset="0"/>
                      <a:cs typeface="Arial" panose="020B0604020202020204" pitchFamily="34" charset="0"/>
                    </a:rPr>
                    <a:t>615</a:t>
                  </a:r>
                  <a:endParaRPr lang="fr-FR" sz="900" dirty="0">
                    <a:latin typeface="Arial" panose="020B0604020202020204" pitchFamily="34" charset="0"/>
                    <a:cs typeface="Arial" panose="020B0604020202020204" pitchFamily="34" charset="0"/>
                  </a:endParaRPr>
                </a:p>
              </p:txBody>
            </p:sp>
          </p:grpSp>
          <p:grpSp>
            <p:nvGrpSpPr>
              <p:cNvPr id="48" name="Group 47"/>
              <p:cNvGrpSpPr/>
              <p:nvPr/>
            </p:nvGrpSpPr>
            <p:grpSpPr>
              <a:xfrm>
                <a:off x="6222066" y="4952200"/>
                <a:ext cx="709754" cy="969314"/>
                <a:chOff x="1157244" y="4957454"/>
                <a:chExt cx="709754" cy="969314"/>
              </a:xfrm>
            </p:grpSpPr>
            <p:sp>
              <p:nvSpPr>
                <p:cNvPr id="49"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50" name="TextBox 49"/>
                <p:cNvSpPr txBox="1"/>
                <p:nvPr/>
              </p:nvSpPr>
              <p:spPr>
                <a:xfrm>
                  <a:off x="1157244" y="5020646"/>
                  <a:ext cx="709754"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72</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472</a:t>
                  </a:r>
                </a:p>
                <a:p>
                  <a:pPr algn="ctr"/>
                  <a:r>
                    <a:rPr lang="fr-FR" sz="900" smtClean="0">
                      <a:latin typeface="Arial" panose="020B0604020202020204" pitchFamily="34" charset="0"/>
                      <a:cs typeface="Arial" panose="020B0604020202020204" pitchFamily="34" charset="0"/>
                    </a:rPr>
                    <a:t>443</a:t>
                  </a:r>
                  <a:endParaRPr lang="fr-FR" sz="900">
                    <a:latin typeface="Arial" panose="020B0604020202020204" pitchFamily="34" charset="0"/>
                    <a:cs typeface="Arial" panose="020B0604020202020204" pitchFamily="34" charset="0"/>
                  </a:endParaRPr>
                </a:p>
              </p:txBody>
            </p:sp>
          </p:grpSp>
          <p:grpSp>
            <p:nvGrpSpPr>
              <p:cNvPr id="51" name="Group 50"/>
              <p:cNvGrpSpPr/>
              <p:nvPr/>
            </p:nvGrpSpPr>
            <p:grpSpPr>
              <a:xfrm>
                <a:off x="7082105" y="4952200"/>
                <a:ext cx="709754" cy="969314"/>
                <a:chOff x="1157244" y="4957454"/>
                <a:chExt cx="709754" cy="969314"/>
              </a:xfrm>
            </p:grpSpPr>
            <p:sp>
              <p:nvSpPr>
                <p:cNvPr id="52"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53" name="TextBox 52"/>
                <p:cNvSpPr txBox="1"/>
                <p:nvPr/>
              </p:nvSpPr>
              <p:spPr>
                <a:xfrm>
                  <a:off x="1157244" y="5020646"/>
                  <a:ext cx="709754"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84</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223</a:t>
                  </a:r>
                </a:p>
                <a:p>
                  <a:pPr algn="ctr"/>
                  <a:r>
                    <a:rPr lang="fr-FR" sz="900" smtClean="0">
                      <a:latin typeface="Arial" panose="020B0604020202020204" pitchFamily="34" charset="0"/>
                      <a:cs typeface="Arial" panose="020B0604020202020204" pitchFamily="34" charset="0"/>
                    </a:rPr>
                    <a:t>249</a:t>
                  </a:r>
                  <a:endParaRPr lang="fr-FR" sz="900">
                    <a:latin typeface="Arial" panose="020B0604020202020204" pitchFamily="34" charset="0"/>
                    <a:cs typeface="Arial" panose="020B0604020202020204" pitchFamily="34" charset="0"/>
                  </a:endParaRPr>
                </a:p>
              </p:txBody>
            </p:sp>
          </p:grpSp>
          <p:grpSp>
            <p:nvGrpSpPr>
              <p:cNvPr id="54" name="Group 53"/>
              <p:cNvGrpSpPr/>
              <p:nvPr/>
            </p:nvGrpSpPr>
            <p:grpSpPr>
              <a:xfrm>
                <a:off x="7962744" y="4952200"/>
                <a:ext cx="589047" cy="969313"/>
                <a:chOff x="1217599" y="4957454"/>
                <a:chExt cx="589047" cy="969313"/>
              </a:xfrm>
            </p:grpSpPr>
            <p:sp>
              <p:nvSpPr>
                <p:cNvPr id="55"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56" name="TextBox 55"/>
                <p:cNvSpPr txBox="1"/>
                <p:nvPr/>
              </p:nvSpPr>
              <p:spPr>
                <a:xfrm>
                  <a:off x="1217599" y="5020646"/>
                  <a:ext cx="589047" cy="906121"/>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96</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50</a:t>
                  </a:r>
                </a:p>
                <a:p>
                  <a:pPr algn="ctr"/>
                  <a:r>
                    <a:rPr lang="fr-FR" sz="900" smtClean="0">
                      <a:latin typeface="Arial" panose="020B0604020202020204" pitchFamily="34" charset="0"/>
                      <a:cs typeface="Arial" panose="020B0604020202020204" pitchFamily="34" charset="0"/>
                    </a:rPr>
                    <a:t>51</a:t>
                  </a:r>
                  <a:endParaRPr lang="fr-FR" sz="900">
                    <a:latin typeface="Arial" panose="020B0604020202020204" pitchFamily="34" charset="0"/>
                    <a:cs typeface="Arial" panose="020B0604020202020204" pitchFamily="34" charset="0"/>
                  </a:endParaRPr>
                </a:p>
              </p:txBody>
            </p:sp>
          </p:grpSp>
          <p:sp>
            <p:nvSpPr>
              <p:cNvPr id="57" name="TextBox 56"/>
              <p:cNvSpPr txBox="1"/>
              <p:nvPr/>
            </p:nvSpPr>
            <p:spPr>
              <a:xfrm>
                <a:off x="1519019" y="3021160"/>
                <a:ext cx="2303078" cy="586314"/>
              </a:xfrm>
              <a:prstGeom prst="rect">
                <a:avLst/>
              </a:prstGeom>
              <a:noFill/>
            </p:spPr>
            <p:txBody>
              <a:bodyPr wrap="none" rtlCol="0">
                <a:spAutoFit/>
              </a:bodyPr>
              <a:lstStyle/>
              <a:p>
                <a:r>
                  <a:rPr lang="fr-FR" sz="900" dirty="0" smtClean="0"/>
                  <a:t>Nb d’évènements</a:t>
                </a:r>
              </a:p>
              <a:p>
                <a:r>
                  <a:rPr lang="fr-FR" sz="900" dirty="0" smtClean="0"/>
                  <a:t>3 mois: 282 (24,7%)</a:t>
                </a:r>
              </a:p>
              <a:p>
                <a:r>
                  <a:rPr lang="fr-FR" sz="900" dirty="0" smtClean="0"/>
                  <a:t>6 mois: 241 (20,5%)</a:t>
                </a:r>
              </a:p>
            </p:txBody>
          </p:sp>
          <p:sp>
            <p:nvSpPr>
              <p:cNvPr id="62" name="TextBox 61"/>
              <p:cNvSpPr txBox="1"/>
              <p:nvPr/>
            </p:nvSpPr>
            <p:spPr>
              <a:xfrm>
                <a:off x="3646663" y="2246414"/>
                <a:ext cx="1035945" cy="266506"/>
              </a:xfrm>
              <a:prstGeom prst="rect">
                <a:avLst/>
              </a:prstGeom>
              <a:noFill/>
            </p:spPr>
            <p:txBody>
              <a:bodyPr wrap="none" rtlCol="0">
                <a:spAutoFit/>
              </a:bodyPr>
              <a:lstStyle/>
              <a:p>
                <a:r>
                  <a:rPr lang="fr-FR" sz="900" b="1" dirty="0" smtClean="0">
                    <a:solidFill>
                      <a:schemeClr val="accent2"/>
                    </a:solidFill>
                  </a:rPr>
                  <a:t>6 mois</a:t>
                </a:r>
                <a:endParaRPr lang="fr-FR" sz="900" b="1" dirty="0">
                  <a:solidFill>
                    <a:schemeClr val="accent2"/>
                  </a:solidFill>
                </a:endParaRPr>
              </a:p>
            </p:txBody>
          </p:sp>
          <p:sp>
            <p:nvSpPr>
              <p:cNvPr id="63" name="TextBox 62"/>
              <p:cNvSpPr txBox="1"/>
              <p:nvPr/>
            </p:nvSpPr>
            <p:spPr>
              <a:xfrm>
                <a:off x="3646663" y="2747196"/>
                <a:ext cx="1035945" cy="266506"/>
              </a:xfrm>
              <a:prstGeom prst="rect">
                <a:avLst/>
              </a:prstGeom>
              <a:noFill/>
            </p:spPr>
            <p:txBody>
              <a:bodyPr wrap="none" rtlCol="0">
                <a:spAutoFit/>
              </a:bodyPr>
              <a:lstStyle/>
              <a:p>
                <a:r>
                  <a:rPr lang="fr-FR" sz="900" b="1" dirty="0" smtClean="0">
                    <a:solidFill>
                      <a:schemeClr val="accent3"/>
                    </a:solidFill>
                  </a:rPr>
                  <a:t>3 mois</a:t>
                </a:r>
                <a:endParaRPr lang="fr-FR" sz="900" b="1" dirty="0">
                  <a:solidFill>
                    <a:schemeClr val="accent3"/>
                  </a:solidFill>
                </a:endParaRPr>
              </a:p>
            </p:txBody>
          </p:sp>
        </p:grpSp>
        <p:sp>
          <p:nvSpPr>
            <p:cNvPr id="64" name="TextBox 63"/>
            <p:cNvSpPr txBox="1"/>
            <p:nvPr/>
          </p:nvSpPr>
          <p:spPr>
            <a:xfrm>
              <a:off x="235184" y="4879357"/>
              <a:ext cx="524503" cy="507831"/>
            </a:xfrm>
            <a:prstGeom prst="rect">
              <a:avLst/>
            </a:prstGeom>
            <a:noFill/>
          </p:spPr>
          <p:txBody>
            <a:bodyPr wrap="none" rtlCol="0">
              <a:spAutoFit/>
            </a:bodyPr>
            <a:lstStyle/>
            <a:p>
              <a:pPr algn="r"/>
              <a:r>
                <a:rPr lang="fr-FR" sz="900" dirty="0" smtClean="0"/>
                <a:t>N</a:t>
              </a:r>
            </a:p>
            <a:p>
              <a:pPr algn="r"/>
              <a:r>
                <a:rPr lang="fr-FR" sz="900" dirty="0" smtClean="0"/>
                <a:t>3 mois</a:t>
              </a:r>
            </a:p>
            <a:p>
              <a:pPr algn="r"/>
              <a:r>
                <a:rPr lang="fr-FR" sz="900" dirty="0" smtClean="0"/>
                <a:t>6 mois</a:t>
              </a:r>
              <a:endParaRPr lang="fr-FR" sz="900" dirty="0"/>
            </a:p>
          </p:txBody>
        </p:sp>
        <p:sp>
          <p:nvSpPr>
            <p:cNvPr id="3" name="TextBox 2"/>
            <p:cNvSpPr txBox="1"/>
            <p:nvPr/>
          </p:nvSpPr>
          <p:spPr>
            <a:xfrm>
              <a:off x="3427591" y="2121956"/>
              <a:ext cx="910827" cy="307777"/>
            </a:xfrm>
            <a:prstGeom prst="rect">
              <a:avLst/>
            </a:prstGeom>
            <a:noFill/>
          </p:spPr>
          <p:txBody>
            <a:bodyPr wrap="none" rtlCol="0">
              <a:spAutoFit/>
            </a:bodyPr>
            <a:lstStyle/>
            <a:p>
              <a:r>
                <a:rPr lang="fr-FR" sz="1400" b="1" smtClean="0"/>
                <a:t>FOLFOX</a:t>
              </a:r>
              <a:endParaRPr lang="fr-FR" sz="1400" b="1"/>
            </a:p>
          </p:txBody>
        </p:sp>
      </p:grpSp>
      <p:grpSp>
        <p:nvGrpSpPr>
          <p:cNvPr id="65" name="Group 64"/>
          <p:cNvGrpSpPr/>
          <p:nvPr/>
        </p:nvGrpSpPr>
        <p:grpSpPr>
          <a:xfrm>
            <a:off x="4580495" y="2003926"/>
            <a:ext cx="4352125" cy="3392578"/>
            <a:chOff x="211674" y="2003926"/>
            <a:chExt cx="4352125" cy="3392578"/>
          </a:xfrm>
        </p:grpSpPr>
        <p:grpSp>
          <p:nvGrpSpPr>
            <p:cNvPr id="66" name="Group 65"/>
            <p:cNvGrpSpPr/>
            <p:nvPr/>
          </p:nvGrpSpPr>
          <p:grpSpPr>
            <a:xfrm>
              <a:off x="211674" y="2003926"/>
              <a:ext cx="4352125" cy="3392578"/>
              <a:chOff x="358900" y="2004628"/>
              <a:chExt cx="8192891" cy="3916886"/>
            </a:xfrm>
          </p:grpSpPr>
          <p:sp>
            <p:nvSpPr>
              <p:cNvPr id="71" name="Freeform 70"/>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2" name="Line 6"/>
              <p:cNvSpPr>
                <a:spLocks noChangeShapeType="1"/>
              </p:cNvSpPr>
              <p:nvPr/>
            </p:nvSpPr>
            <p:spPr bwMode="auto">
              <a:xfrm>
                <a:off x="1333744" y="2140898"/>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3" name="Line 7"/>
              <p:cNvSpPr>
                <a:spLocks noChangeShapeType="1"/>
              </p:cNvSpPr>
              <p:nvPr/>
            </p:nvSpPr>
            <p:spPr bwMode="auto">
              <a:xfrm>
                <a:off x="1333744" y="2698801"/>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4" name="Line 8"/>
              <p:cNvSpPr>
                <a:spLocks noChangeShapeType="1"/>
              </p:cNvSpPr>
              <p:nvPr/>
            </p:nvSpPr>
            <p:spPr bwMode="auto">
              <a:xfrm>
                <a:off x="1333744" y="326090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5" name="Line 9"/>
              <p:cNvSpPr>
                <a:spLocks noChangeShapeType="1"/>
              </p:cNvSpPr>
              <p:nvPr/>
            </p:nvSpPr>
            <p:spPr bwMode="auto">
              <a:xfrm>
                <a:off x="1333744" y="3808764"/>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6" name="Line 10"/>
              <p:cNvSpPr>
                <a:spLocks noChangeShapeType="1"/>
              </p:cNvSpPr>
              <p:nvPr/>
            </p:nvSpPr>
            <p:spPr bwMode="auto">
              <a:xfrm>
                <a:off x="1333744" y="436876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7" name="Line 11"/>
              <p:cNvSpPr>
                <a:spLocks noChangeShapeType="1"/>
              </p:cNvSpPr>
              <p:nvPr/>
            </p:nvSpPr>
            <p:spPr bwMode="auto">
              <a:xfrm>
                <a:off x="1333744" y="4910777"/>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p>
            </p:txBody>
          </p:sp>
          <p:sp>
            <p:nvSpPr>
              <p:cNvPr id="78" name="TextBox 77"/>
              <p:cNvSpPr txBox="1"/>
              <p:nvPr/>
            </p:nvSpPr>
            <p:spPr>
              <a:xfrm rot="16200000">
                <a:off x="-141426" y="3340007"/>
                <a:ext cx="1435193" cy="434542"/>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Survie sans récidive</a:t>
                </a:r>
                <a:endParaRPr lang="fr-FR" sz="900" dirty="0">
                  <a:latin typeface="Arial" panose="020B0604020202020204" pitchFamily="34" charset="0"/>
                  <a:cs typeface="Arial" panose="020B0604020202020204" pitchFamily="34" charset="0"/>
                </a:endParaRPr>
              </a:p>
            </p:txBody>
          </p:sp>
          <p:sp>
            <p:nvSpPr>
              <p:cNvPr id="79" name="TextBox 78"/>
              <p:cNvSpPr txBox="1"/>
              <p:nvPr/>
            </p:nvSpPr>
            <p:spPr>
              <a:xfrm>
                <a:off x="4612940" y="5258661"/>
                <a:ext cx="806365" cy="266506"/>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Mois</a:t>
                </a:r>
                <a:endParaRPr lang="fr-FR" sz="900" dirty="0">
                  <a:latin typeface="Arial" panose="020B0604020202020204" pitchFamily="34" charset="0"/>
                  <a:cs typeface="Arial" panose="020B0604020202020204" pitchFamily="34" charset="0"/>
                </a:endParaRPr>
              </a:p>
            </p:txBody>
          </p:sp>
          <p:sp>
            <p:nvSpPr>
              <p:cNvPr id="80" name="TextBox 79"/>
              <p:cNvSpPr txBox="1"/>
              <p:nvPr/>
            </p:nvSpPr>
            <p:spPr>
              <a:xfrm>
                <a:off x="685452" y="2004628"/>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1,0</a:t>
                </a:r>
                <a:endParaRPr lang="fr-FR" sz="900" dirty="0">
                  <a:latin typeface="Arial" panose="020B0604020202020204" pitchFamily="34" charset="0"/>
                  <a:cs typeface="Arial" panose="020B0604020202020204" pitchFamily="34" charset="0"/>
                </a:endParaRPr>
              </a:p>
            </p:txBody>
          </p:sp>
          <p:sp>
            <p:nvSpPr>
              <p:cNvPr id="81" name="TextBox 80"/>
              <p:cNvSpPr txBox="1"/>
              <p:nvPr/>
            </p:nvSpPr>
            <p:spPr>
              <a:xfrm>
                <a:off x="685456" y="2564637"/>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0,8</a:t>
                </a:r>
                <a:endParaRPr lang="fr-FR" sz="900" dirty="0">
                  <a:latin typeface="Arial" panose="020B0604020202020204" pitchFamily="34" charset="0"/>
                  <a:cs typeface="Arial" panose="020B0604020202020204" pitchFamily="34" charset="0"/>
                </a:endParaRPr>
              </a:p>
            </p:txBody>
          </p:sp>
          <p:sp>
            <p:nvSpPr>
              <p:cNvPr id="82" name="TextBox 81"/>
              <p:cNvSpPr txBox="1"/>
              <p:nvPr/>
            </p:nvSpPr>
            <p:spPr>
              <a:xfrm>
                <a:off x="685456" y="3126493"/>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0,6</a:t>
                </a:r>
                <a:endParaRPr lang="fr-FR" sz="900" dirty="0">
                  <a:latin typeface="Arial" panose="020B0604020202020204" pitchFamily="34" charset="0"/>
                  <a:cs typeface="Arial" panose="020B0604020202020204" pitchFamily="34" charset="0"/>
                </a:endParaRPr>
              </a:p>
            </p:txBody>
          </p:sp>
          <p:sp>
            <p:nvSpPr>
              <p:cNvPr id="83" name="TextBox 82"/>
              <p:cNvSpPr txBox="1"/>
              <p:nvPr/>
            </p:nvSpPr>
            <p:spPr>
              <a:xfrm>
                <a:off x="685456" y="3674101"/>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0,4</a:t>
                </a:r>
                <a:endParaRPr lang="fr-FR" sz="900" dirty="0">
                  <a:latin typeface="Arial" panose="020B0604020202020204" pitchFamily="34" charset="0"/>
                  <a:cs typeface="Arial" panose="020B0604020202020204" pitchFamily="34" charset="0"/>
                </a:endParaRPr>
              </a:p>
            </p:txBody>
          </p:sp>
          <p:sp>
            <p:nvSpPr>
              <p:cNvPr id="84" name="TextBox 83"/>
              <p:cNvSpPr txBox="1"/>
              <p:nvPr/>
            </p:nvSpPr>
            <p:spPr>
              <a:xfrm>
                <a:off x="685456" y="4233856"/>
                <a:ext cx="649400" cy="266506"/>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0,2</a:t>
                </a:r>
                <a:endParaRPr lang="fr-FR" sz="900" dirty="0">
                  <a:latin typeface="Arial" panose="020B0604020202020204" pitchFamily="34" charset="0"/>
                  <a:cs typeface="Arial" panose="020B0604020202020204" pitchFamily="34" charset="0"/>
                </a:endParaRPr>
              </a:p>
            </p:txBody>
          </p:sp>
          <p:sp>
            <p:nvSpPr>
              <p:cNvPr id="85" name="TextBox 84"/>
              <p:cNvSpPr txBox="1"/>
              <p:nvPr/>
            </p:nvSpPr>
            <p:spPr>
              <a:xfrm>
                <a:off x="866523" y="4775610"/>
                <a:ext cx="468341"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grpSp>
            <p:nvGrpSpPr>
              <p:cNvPr id="86" name="Group 85"/>
              <p:cNvGrpSpPr/>
              <p:nvPr/>
            </p:nvGrpSpPr>
            <p:grpSpPr>
              <a:xfrm>
                <a:off x="1157245" y="4952200"/>
                <a:ext cx="709753" cy="969314"/>
                <a:chOff x="1157245" y="4957454"/>
                <a:chExt cx="709753" cy="969314"/>
              </a:xfrm>
            </p:grpSpPr>
            <p:sp>
              <p:nvSpPr>
                <p:cNvPr id="115"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16" name="TextBox 115"/>
                <p:cNvSpPr txBox="1"/>
                <p:nvPr/>
              </p:nvSpPr>
              <p:spPr>
                <a:xfrm>
                  <a:off x="1157245" y="5020646"/>
                  <a:ext cx="709753"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0</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662</a:t>
                  </a:r>
                </a:p>
                <a:p>
                  <a:pPr algn="ctr"/>
                  <a:r>
                    <a:rPr lang="fr-FR" sz="900" smtClean="0">
                      <a:latin typeface="Arial" panose="020B0604020202020204" pitchFamily="34" charset="0"/>
                      <a:cs typeface="Arial" panose="020B0604020202020204" pitchFamily="34" charset="0"/>
                    </a:rPr>
                    <a:t>634</a:t>
                  </a:r>
                  <a:endParaRPr lang="fr-FR" sz="900">
                    <a:latin typeface="Arial" panose="020B0604020202020204" pitchFamily="34" charset="0"/>
                    <a:cs typeface="Arial" panose="020B0604020202020204" pitchFamily="34" charset="0"/>
                  </a:endParaRPr>
                </a:p>
              </p:txBody>
            </p:sp>
          </p:grpSp>
          <p:sp>
            <p:nvSpPr>
              <p:cNvPr id="87" name="TextBox 86"/>
              <p:cNvSpPr txBox="1"/>
              <p:nvPr/>
            </p:nvSpPr>
            <p:spPr>
              <a:xfrm>
                <a:off x="3873611" y="5020646"/>
                <a:ext cx="347755" cy="266506"/>
              </a:xfrm>
              <a:prstGeom prst="rect">
                <a:avLst/>
              </a:prstGeom>
              <a:noFill/>
            </p:spPr>
            <p:txBody>
              <a:bodyPr wrap="none" rtlCol="0" anchor="t" anchorCtr="0">
                <a:spAutoFit/>
              </a:bodyPr>
              <a:lstStyle/>
              <a:p>
                <a:pPr algn="ctr"/>
                <a:endParaRPr lang="fr-FR" sz="900">
                  <a:latin typeface="Arial" panose="020B0604020202020204" pitchFamily="34" charset="0"/>
                  <a:cs typeface="Arial" panose="020B0604020202020204" pitchFamily="34" charset="0"/>
                </a:endParaRPr>
              </a:p>
            </p:txBody>
          </p:sp>
          <p:grpSp>
            <p:nvGrpSpPr>
              <p:cNvPr id="88" name="Group 87"/>
              <p:cNvGrpSpPr/>
              <p:nvPr/>
            </p:nvGrpSpPr>
            <p:grpSpPr>
              <a:xfrm>
                <a:off x="2009333" y="4952200"/>
                <a:ext cx="709753" cy="969314"/>
                <a:chOff x="1157245" y="4957454"/>
                <a:chExt cx="709753" cy="969314"/>
              </a:xfrm>
            </p:grpSpPr>
            <p:sp>
              <p:nvSpPr>
                <p:cNvPr id="113"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14" name="TextBox 113"/>
                <p:cNvSpPr txBox="1"/>
                <p:nvPr/>
              </p:nvSpPr>
              <p:spPr>
                <a:xfrm>
                  <a:off x="1157245" y="5020646"/>
                  <a:ext cx="709753"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12</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596</a:t>
                  </a:r>
                </a:p>
                <a:p>
                  <a:pPr algn="ctr"/>
                  <a:r>
                    <a:rPr lang="fr-FR" sz="900" smtClean="0">
                      <a:latin typeface="Arial" panose="020B0604020202020204" pitchFamily="34" charset="0"/>
                      <a:cs typeface="Arial" panose="020B0604020202020204" pitchFamily="34" charset="0"/>
                    </a:rPr>
                    <a:t>578</a:t>
                  </a:r>
                  <a:endParaRPr lang="fr-FR" sz="900">
                    <a:latin typeface="Arial" panose="020B0604020202020204" pitchFamily="34" charset="0"/>
                    <a:cs typeface="Arial" panose="020B0604020202020204" pitchFamily="34" charset="0"/>
                  </a:endParaRPr>
                </a:p>
              </p:txBody>
            </p:sp>
          </p:grpSp>
          <p:grpSp>
            <p:nvGrpSpPr>
              <p:cNvPr id="89" name="Group 88"/>
              <p:cNvGrpSpPr/>
              <p:nvPr/>
            </p:nvGrpSpPr>
            <p:grpSpPr>
              <a:xfrm>
                <a:off x="2861421" y="4952200"/>
                <a:ext cx="709753" cy="969314"/>
                <a:chOff x="1157245" y="4957454"/>
                <a:chExt cx="709753" cy="969314"/>
              </a:xfrm>
            </p:grpSpPr>
            <p:sp>
              <p:nvSpPr>
                <p:cNvPr id="111"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12" name="TextBox 111"/>
                <p:cNvSpPr txBox="1"/>
                <p:nvPr/>
              </p:nvSpPr>
              <p:spPr>
                <a:xfrm>
                  <a:off x="1157245" y="5020646"/>
                  <a:ext cx="709753"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24</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517</a:t>
                  </a:r>
                </a:p>
                <a:p>
                  <a:pPr algn="ctr"/>
                  <a:r>
                    <a:rPr lang="fr-FR" sz="900" smtClean="0">
                      <a:latin typeface="Arial" panose="020B0604020202020204" pitchFamily="34" charset="0"/>
                      <a:cs typeface="Arial" panose="020B0604020202020204" pitchFamily="34" charset="0"/>
                    </a:rPr>
                    <a:t>511</a:t>
                  </a:r>
                  <a:endParaRPr lang="fr-FR" sz="900">
                    <a:latin typeface="Arial" panose="020B0604020202020204" pitchFamily="34" charset="0"/>
                    <a:cs typeface="Arial" panose="020B0604020202020204" pitchFamily="34" charset="0"/>
                  </a:endParaRPr>
                </a:p>
              </p:txBody>
            </p:sp>
          </p:grpSp>
          <p:grpSp>
            <p:nvGrpSpPr>
              <p:cNvPr id="90" name="Group 89"/>
              <p:cNvGrpSpPr/>
              <p:nvPr/>
            </p:nvGrpSpPr>
            <p:grpSpPr>
              <a:xfrm>
                <a:off x="3697607" y="4952200"/>
                <a:ext cx="709753" cy="969314"/>
                <a:chOff x="1157245" y="4957454"/>
                <a:chExt cx="709753" cy="969314"/>
              </a:xfrm>
            </p:grpSpPr>
            <p:sp>
              <p:nvSpPr>
                <p:cNvPr id="109"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10" name="TextBox 109"/>
                <p:cNvSpPr txBox="1"/>
                <p:nvPr/>
              </p:nvSpPr>
              <p:spPr>
                <a:xfrm>
                  <a:off x="1157245" y="5020646"/>
                  <a:ext cx="709753"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36</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449</a:t>
                  </a:r>
                </a:p>
                <a:p>
                  <a:pPr algn="ctr"/>
                  <a:r>
                    <a:rPr lang="fr-FR" sz="900" smtClean="0">
                      <a:latin typeface="Arial" panose="020B0604020202020204" pitchFamily="34" charset="0"/>
                      <a:cs typeface="Arial" panose="020B0604020202020204" pitchFamily="34" charset="0"/>
                    </a:rPr>
                    <a:t>441</a:t>
                  </a:r>
                  <a:endParaRPr lang="fr-FR" sz="900">
                    <a:latin typeface="Arial" panose="020B0604020202020204" pitchFamily="34" charset="0"/>
                    <a:cs typeface="Arial" panose="020B0604020202020204" pitchFamily="34" charset="0"/>
                  </a:endParaRPr>
                </a:p>
              </p:txBody>
            </p:sp>
          </p:grpSp>
          <p:grpSp>
            <p:nvGrpSpPr>
              <p:cNvPr id="91" name="Group 90"/>
              <p:cNvGrpSpPr/>
              <p:nvPr/>
            </p:nvGrpSpPr>
            <p:grpSpPr>
              <a:xfrm>
                <a:off x="4533794" y="4952200"/>
                <a:ext cx="709753" cy="969314"/>
                <a:chOff x="1157246" y="4957454"/>
                <a:chExt cx="709753" cy="969314"/>
              </a:xfrm>
            </p:grpSpPr>
            <p:sp>
              <p:nvSpPr>
                <p:cNvPr id="107"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08" name="TextBox 107"/>
                <p:cNvSpPr txBox="1"/>
                <p:nvPr/>
              </p:nvSpPr>
              <p:spPr>
                <a:xfrm>
                  <a:off x="1157246" y="5020646"/>
                  <a:ext cx="709753"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48</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312</a:t>
                  </a:r>
                </a:p>
                <a:p>
                  <a:pPr algn="ctr"/>
                  <a:r>
                    <a:rPr lang="fr-FR" sz="900" smtClean="0">
                      <a:latin typeface="Arial" panose="020B0604020202020204" pitchFamily="34" charset="0"/>
                      <a:cs typeface="Arial" panose="020B0604020202020204" pitchFamily="34" charset="0"/>
                    </a:rPr>
                    <a:t>307</a:t>
                  </a:r>
                  <a:endParaRPr lang="fr-FR" sz="900">
                    <a:latin typeface="Arial" panose="020B0604020202020204" pitchFamily="34" charset="0"/>
                    <a:cs typeface="Arial" panose="020B0604020202020204" pitchFamily="34" charset="0"/>
                  </a:endParaRPr>
                </a:p>
              </p:txBody>
            </p:sp>
          </p:grpSp>
          <p:grpSp>
            <p:nvGrpSpPr>
              <p:cNvPr id="92" name="Group 91"/>
              <p:cNvGrpSpPr/>
              <p:nvPr/>
            </p:nvGrpSpPr>
            <p:grpSpPr>
              <a:xfrm>
                <a:off x="5377929" y="4952200"/>
                <a:ext cx="709754" cy="969314"/>
                <a:chOff x="1157244" y="4957454"/>
                <a:chExt cx="709754" cy="969314"/>
              </a:xfrm>
            </p:grpSpPr>
            <p:sp>
              <p:nvSpPr>
                <p:cNvPr id="105"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06" name="TextBox 105"/>
                <p:cNvSpPr txBox="1"/>
                <p:nvPr/>
              </p:nvSpPr>
              <p:spPr>
                <a:xfrm>
                  <a:off x="1157244" y="5020646"/>
                  <a:ext cx="709754" cy="906122"/>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60</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135</a:t>
                  </a:r>
                </a:p>
                <a:p>
                  <a:pPr algn="ctr"/>
                  <a:r>
                    <a:rPr lang="fr-FR" sz="900" smtClean="0">
                      <a:latin typeface="Arial" panose="020B0604020202020204" pitchFamily="34" charset="0"/>
                      <a:cs typeface="Arial" panose="020B0604020202020204" pitchFamily="34" charset="0"/>
                    </a:rPr>
                    <a:t>130</a:t>
                  </a:r>
                  <a:endParaRPr lang="fr-FR" sz="900">
                    <a:latin typeface="Arial" panose="020B0604020202020204" pitchFamily="34" charset="0"/>
                    <a:cs typeface="Arial" panose="020B0604020202020204" pitchFamily="34" charset="0"/>
                  </a:endParaRPr>
                </a:p>
              </p:txBody>
            </p:sp>
          </p:grpSp>
          <p:grpSp>
            <p:nvGrpSpPr>
              <p:cNvPr id="93" name="Group 92"/>
              <p:cNvGrpSpPr/>
              <p:nvPr/>
            </p:nvGrpSpPr>
            <p:grpSpPr>
              <a:xfrm>
                <a:off x="6282419" y="4952200"/>
                <a:ext cx="589048" cy="969313"/>
                <a:chOff x="1217597" y="4957454"/>
                <a:chExt cx="589048" cy="969313"/>
              </a:xfrm>
            </p:grpSpPr>
            <p:sp>
              <p:nvSpPr>
                <p:cNvPr id="103"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04" name="TextBox 103"/>
                <p:cNvSpPr txBox="1"/>
                <p:nvPr/>
              </p:nvSpPr>
              <p:spPr>
                <a:xfrm>
                  <a:off x="1217597" y="5020646"/>
                  <a:ext cx="589048" cy="906121"/>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72</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17</a:t>
                  </a:r>
                </a:p>
                <a:p>
                  <a:pPr algn="ctr"/>
                  <a:r>
                    <a:rPr lang="fr-FR" sz="900" smtClean="0">
                      <a:latin typeface="Arial" panose="020B0604020202020204" pitchFamily="34" charset="0"/>
                      <a:cs typeface="Arial" panose="020B0604020202020204" pitchFamily="34" charset="0"/>
                    </a:rPr>
                    <a:t>11</a:t>
                  </a:r>
                  <a:endParaRPr lang="fr-FR" sz="900">
                    <a:latin typeface="Arial" panose="020B0604020202020204" pitchFamily="34" charset="0"/>
                    <a:cs typeface="Arial" panose="020B0604020202020204" pitchFamily="34" charset="0"/>
                  </a:endParaRPr>
                </a:p>
              </p:txBody>
            </p:sp>
          </p:grpSp>
          <p:grpSp>
            <p:nvGrpSpPr>
              <p:cNvPr id="94" name="Group 93"/>
              <p:cNvGrpSpPr/>
              <p:nvPr/>
            </p:nvGrpSpPr>
            <p:grpSpPr>
              <a:xfrm>
                <a:off x="7142458" y="4952200"/>
                <a:ext cx="589048" cy="969313"/>
                <a:chOff x="1217597" y="4957454"/>
                <a:chExt cx="589048" cy="969313"/>
              </a:xfrm>
            </p:grpSpPr>
            <p:sp>
              <p:nvSpPr>
                <p:cNvPr id="101"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02" name="TextBox 101"/>
                <p:cNvSpPr txBox="1"/>
                <p:nvPr/>
              </p:nvSpPr>
              <p:spPr>
                <a:xfrm>
                  <a:off x="1217597" y="5020646"/>
                  <a:ext cx="589048" cy="906121"/>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84</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0</a:t>
                  </a:r>
                </a:p>
                <a:p>
                  <a:pPr algn="ct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grpSp>
          <p:grpSp>
            <p:nvGrpSpPr>
              <p:cNvPr id="95" name="Group 94"/>
              <p:cNvGrpSpPr/>
              <p:nvPr/>
            </p:nvGrpSpPr>
            <p:grpSpPr>
              <a:xfrm>
                <a:off x="7962744" y="4952200"/>
                <a:ext cx="589047" cy="969313"/>
                <a:chOff x="1217599" y="4957454"/>
                <a:chExt cx="589047" cy="969313"/>
              </a:xfrm>
            </p:grpSpPr>
            <p:sp>
              <p:nvSpPr>
                <p:cNvPr id="99"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latin typeface="Arial" panose="020B0604020202020204" pitchFamily="34" charset="0"/>
                    <a:cs typeface="Arial" panose="020B0604020202020204" pitchFamily="34" charset="0"/>
                  </a:endParaRPr>
                </a:p>
              </p:txBody>
            </p:sp>
            <p:sp>
              <p:nvSpPr>
                <p:cNvPr id="100" name="TextBox 99"/>
                <p:cNvSpPr txBox="1"/>
                <p:nvPr/>
              </p:nvSpPr>
              <p:spPr>
                <a:xfrm>
                  <a:off x="1217599" y="5020646"/>
                  <a:ext cx="589047" cy="906121"/>
                </a:xfrm>
                <a:prstGeom prst="rect">
                  <a:avLst/>
                </a:prstGeom>
                <a:noFill/>
              </p:spPr>
              <p:txBody>
                <a:bodyPr wrap="none" rtlCol="0" anchor="t" anchorCtr="0">
                  <a:spAutoFit/>
                </a:bodyPr>
                <a:lstStyle/>
                <a:p>
                  <a:pPr algn="ctr"/>
                  <a:r>
                    <a:rPr lang="fr-FR" sz="900" smtClean="0">
                      <a:latin typeface="Arial" panose="020B0604020202020204" pitchFamily="34" charset="0"/>
                      <a:cs typeface="Arial" panose="020B0604020202020204" pitchFamily="34" charset="0"/>
                    </a:rPr>
                    <a:t>96</a:t>
                  </a:r>
                </a:p>
                <a:p>
                  <a:pPr algn="ctr"/>
                  <a:endParaRPr lang="fr-FR" sz="900" smtClean="0">
                    <a:latin typeface="Arial" panose="020B0604020202020204" pitchFamily="34" charset="0"/>
                    <a:cs typeface="Arial" panose="020B0604020202020204" pitchFamily="34" charset="0"/>
                  </a:endParaRPr>
                </a:p>
                <a:p>
                  <a:pPr algn="ctr"/>
                  <a:endParaRPr lang="fr-FR" sz="900" smtClean="0">
                    <a:latin typeface="Arial" panose="020B0604020202020204" pitchFamily="34" charset="0"/>
                    <a:cs typeface="Arial" panose="020B0604020202020204" pitchFamily="34" charset="0"/>
                  </a:endParaRPr>
                </a:p>
                <a:p>
                  <a:pPr algn="ctr"/>
                  <a:r>
                    <a:rPr lang="fr-FR" sz="900" smtClean="0">
                      <a:latin typeface="Arial" panose="020B0604020202020204" pitchFamily="34" charset="0"/>
                      <a:cs typeface="Arial" panose="020B0604020202020204" pitchFamily="34" charset="0"/>
                    </a:rPr>
                    <a:t>0</a:t>
                  </a:r>
                </a:p>
                <a:p>
                  <a:pPr algn="ct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grpSp>
          <p:sp>
            <p:nvSpPr>
              <p:cNvPr id="96" name="TextBox 95"/>
              <p:cNvSpPr txBox="1"/>
              <p:nvPr/>
            </p:nvSpPr>
            <p:spPr>
              <a:xfrm>
                <a:off x="1519017" y="3021160"/>
                <a:ext cx="2303077" cy="586314"/>
              </a:xfrm>
              <a:prstGeom prst="rect">
                <a:avLst/>
              </a:prstGeom>
              <a:noFill/>
            </p:spPr>
            <p:txBody>
              <a:bodyPr wrap="none" rtlCol="0">
                <a:spAutoFit/>
              </a:bodyPr>
              <a:lstStyle/>
              <a:p>
                <a:r>
                  <a:rPr lang="fr-FR" sz="900" dirty="0" smtClean="0"/>
                  <a:t>Nb d’évènements</a:t>
                </a:r>
              </a:p>
              <a:p>
                <a:r>
                  <a:rPr lang="fr-FR" sz="900" dirty="0" smtClean="0"/>
                  <a:t>3 mois: 127 (19,2%)</a:t>
                </a:r>
              </a:p>
              <a:p>
                <a:r>
                  <a:rPr lang="fr-FR" sz="900" dirty="0" smtClean="0"/>
                  <a:t>6 mois: 122 (19,2%)</a:t>
                </a:r>
              </a:p>
            </p:txBody>
          </p:sp>
          <p:sp>
            <p:nvSpPr>
              <p:cNvPr id="97" name="TextBox 96"/>
              <p:cNvSpPr txBox="1"/>
              <p:nvPr/>
            </p:nvSpPr>
            <p:spPr>
              <a:xfrm>
                <a:off x="3646663" y="2109787"/>
                <a:ext cx="1035945" cy="266506"/>
              </a:xfrm>
              <a:prstGeom prst="rect">
                <a:avLst/>
              </a:prstGeom>
              <a:noFill/>
            </p:spPr>
            <p:txBody>
              <a:bodyPr wrap="none" rtlCol="0">
                <a:spAutoFit/>
              </a:bodyPr>
              <a:lstStyle/>
              <a:p>
                <a:r>
                  <a:rPr lang="fr-FR" sz="900" b="1" dirty="0" smtClean="0">
                    <a:solidFill>
                      <a:schemeClr val="accent2"/>
                    </a:solidFill>
                  </a:rPr>
                  <a:t>6 mois</a:t>
                </a:r>
                <a:endParaRPr lang="fr-FR" sz="900" b="1" dirty="0">
                  <a:solidFill>
                    <a:schemeClr val="accent2"/>
                  </a:solidFill>
                </a:endParaRPr>
              </a:p>
            </p:txBody>
          </p:sp>
          <p:sp>
            <p:nvSpPr>
              <p:cNvPr id="98" name="TextBox 97"/>
              <p:cNvSpPr txBox="1"/>
              <p:nvPr/>
            </p:nvSpPr>
            <p:spPr>
              <a:xfrm>
                <a:off x="3646663" y="2855872"/>
                <a:ext cx="1035945" cy="266506"/>
              </a:xfrm>
              <a:prstGeom prst="rect">
                <a:avLst/>
              </a:prstGeom>
              <a:noFill/>
            </p:spPr>
            <p:txBody>
              <a:bodyPr wrap="none" rtlCol="0">
                <a:spAutoFit/>
              </a:bodyPr>
              <a:lstStyle/>
              <a:p>
                <a:r>
                  <a:rPr lang="fr-FR" sz="900" b="1" dirty="0" smtClean="0">
                    <a:solidFill>
                      <a:schemeClr val="accent3"/>
                    </a:solidFill>
                  </a:rPr>
                  <a:t>3 mois</a:t>
                </a:r>
                <a:endParaRPr lang="fr-FR" sz="900" b="1" dirty="0">
                  <a:solidFill>
                    <a:schemeClr val="accent3"/>
                  </a:solidFill>
                </a:endParaRPr>
              </a:p>
            </p:txBody>
          </p:sp>
        </p:grpSp>
        <p:sp>
          <p:nvSpPr>
            <p:cNvPr id="67" name="TextBox 66"/>
            <p:cNvSpPr txBox="1"/>
            <p:nvPr/>
          </p:nvSpPr>
          <p:spPr>
            <a:xfrm>
              <a:off x="235184" y="4879357"/>
              <a:ext cx="524503" cy="507831"/>
            </a:xfrm>
            <a:prstGeom prst="rect">
              <a:avLst/>
            </a:prstGeom>
            <a:noFill/>
          </p:spPr>
          <p:txBody>
            <a:bodyPr wrap="none" rtlCol="0">
              <a:spAutoFit/>
            </a:bodyPr>
            <a:lstStyle/>
            <a:p>
              <a:pPr algn="r"/>
              <a:r>
                <a:rPr lang="fr-FR" sz="900" dirty="0" smtClean="0"/>
                <a:t>N</a:t>
              </a:r>
            </a:p>
            <a:p>
              <a:pPr algn="r"/>
              <a:r>
                <a:rPr lang="fr-FR" sz="900" dirty="0" smtClean="0"/>
                <a:t>3 mois</a:t>
              </a:r>
            </a:p>
            <a:p>
              <a:pPr algn="r"/>
              <a:r>
                <a:rPr lang="fr-FR" sz="900" dirty="0" smtClean="0"/>
                <a:t>6 mois</a:t>
              </a:r>
              <a:endParaRPr lang="fr-FR" sz="900" dirty="0"/>
            </a:p>
          </p:txBody>
        </p:sp>
        <p:sp>
          <p:nvSpPr>
            <p:cNvPr id="68" name="TextBox 67"/>
            <p:cNvSpPr txBox="1"/>
            <p:nvPr/>
          </p:nvSpPr>
          <p:spPr>
            <a:xfrm>
              <a:off x="3427591" y="2121956"/>
              <a:ext cx="824265" cy="307777"/>
            </a:xfrm>
            <a:prstGeom prst="rect">
              <a:avLst/>
            </a:prstGeom>
            <a:noFill/>
          </p:spPr>
          <p:txBody>
            <a:bodyPr wrap="none" rtlCol="0">
              <a:spAutoFit/>
            </a:bodyPr>
            <a:lstStyle/>
            <a:p>
              <a:r>
                <a:rPr lang="fr-FR" sz="1400" b="1" smtClean="0"/>
                <a:t>CAPOX</a:t>
              </a:r>
              <a:endParaRPr lang="fr-FR" sz="1400" b="1"/>
            </a:p>
          </p:txBody>
        </p:sp>
      </p:grpSp>
      <p:graphicFrame>
        <p:nvGraphicFramePr>
          <p:cNvPr id="117" name="Table 116"/>
          <p:cNvGraphicFramePr>
            <a:graphicFrameLocks noGrp="1"/>
          </p:cNvGraphicFramePr>
          <p:nvPr>
            <p:extLst>
              <p:ext uri="{D42A27DB-BD31-4B8C-83A1-F6EECF244321}">
                <p14:modId xmlns:p14="http://schemas.microsoft.com/office/powerpoint/2010/main" val="439598201"/>
              </p:ext>
            </p:extLst>
          </p:nvPr>
        </p:nvGraphicFramePr>
        <p:xfrm>
          <a:off x="5703508" y="3439571"/>
          <a:ext cx="2866843" cy="1051560"/>
        </p:xfrm>
        <a:graphic>
          <a:graphicData uri="http://schemas.openxmlformats.org/drawingml/2006/table">
            <a:tbl>
              <a:tblPr firstRow="1" bandRow="1">
                <a:tableStyleId>{5202B0CA-FC54-4496-8BCA-5EF66A818D29}</a:tableStyleId>
              </a:tblPr>
              <a:tblGrid>
                <a:gridCol w="728549"/>
                <a:gridCol w="936377"/>
                <a:gridCol w="1201917"/>
              </a:tblGrid>
              <a:tr h="213186">
                <a:tc>
                  <a:txBody>
                    <a:bodyPr/>
                    <a:lstStyle/>
                    <a:p>
                      <a:r>
                        <a:rPr lang="en-GB" sz="900" dirty="0" err="1" smtClean="0">
                          <a:solidFill>
                            <a:schemeClr val="tx1"/>
                          </a:solidFill>
                        </a:rPr>
                        <a:t>Durée</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tx1"/>
                          </a:solidFill>
                        </a:rPr>
                        <a:t>SSR </a:t>
                      </a:r>
                      <a:r>
                        <a:rPr lang="en-GB" sz="900" dirty="0" err="1" smtClean="0">
                          <a:solidFill>
                            <a:schemeClr val="tx1"/>
                          </a:solidFill>
                        </a:rPr>
                        <a:t>à</a:t>
                      </a:r>
                      <a:r>
                        <a:rPr lang="en-GB" sz="900" dirty="0" smtClean="0">
                          <a:solidFill>
                            <a:schemeClr val="tx1"/>
                          </a:solidFill>
                        </a:rPr>
                        <a:t> 3 </a:t>
                      </a:r>
                      <a:r>
                        <a:rPr lang="en-GB" sz="900" dirty="0" err="1" smtClean="0">
                          <a:solidFill>
                            <a:schemeClr val="tx1"/>
                          </a:solidFill>
                        </a:rPr>
                        <a:t>ans</a:t>
                      </a:r>
                      <a:r>
                        <a:rPr lang="en-GB" sz="900" dirty="0" smtClean="0">
                          <a:solidFill>
                            <a:schemeClr val="tx1"/>
                          </a:solidFill>
                        </a:rPr>
                        <a:t>%</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tx1"/>
                          </a:solidFill>
                        </a:rPr>
                        <a:t>HR (IC95%)</a:t>
                      </a:r>
                      <a:endParaRPr lang="en-GB" sz="9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900" dirty="0" smtClean="0">
                          <a:solidFill>
                            <a:schemeClr val="accent3"/>
                          </a:solidFill>
                        </a:rPr>
                        <a:t>3 </a:t>
                      </a:r>
                      <a:r>
                        <a:rPr lang="en-GB" sz="900" dirty="0" err="1" smtClean="0">
                          <a:solidFill>
                            <a:schemeClr val="accent3"/>
                          </a:solidFill>
                        </a:rPr>
                        <a:t>mois</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rPr>
                        <a:t>82,5</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latin typeface="+mn-lt"/>
                        </a:rPr>
                        <a:t>0,98 (0,77 –</a:t>
                      </a:r>
                      <a:r>
                        <a:rPr lang="en-GB" sz="900" baseline="0" dirty="0" smtClean="0">
                          <a:solidFill>
                            <a:schemeClr val="accent3"/>
                          </a:solidFill>
                          <a:latin typeface="+mn-lt"/>
                        </a:rPr>
                        <a:t> </a:t>
                      </a:r>
                      <a:r>
                        <a:rPr lang="en-GB" sz="900" dirty="0" smtClean="0">
                          <a:solidFill>
                            <a:schemeClr val="accent3"/>
                          </a:solidFill>
                          <a:latin typeface="+mn-lt"/>
                        </a:rPr>
                        <a:t>1,26)</a:t>
                      </a:r>
                      <a:endParaRPr lang="en-GB" sz="900" dirty="0">
                        <a:solidFill>
                          <a:schemeClr val="accent3"/>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900" dirty="0" smtClean="0">
                          <a:solidFill>
                            <a:schemeClr val="accent2"/>
                          </a:solidFill>
                        </a:rPr>
                        <a:t>6 </a:t>
                      </a:r>
                      <a:r>
                        <a:rPr lang="en-GB" sz="900" dirty="0" err="1" smtClean="0">
                          <a:solidFill>
                            <a:schemeClr val="accent2"/>
                          </a:solidFill>
                        </a:rPr>
                        <a:t>mois</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82,5</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Ref</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err="1" smtClean="0">
                          <a:solidFill>
                            <a:schemeClr val="tx1"/>
                          </a:solidFill>
                          <a:latin typeface="+mn-lt"/>
                        </a:rPr>
                        <a:t>Différence</a:t>
                      </a:r>
                      <a:r>
                        <a:rPr lang="en-GB" sz="900" dirty="0" smtClean="0">
                          <a:solidFill>
                            <a:schemeClr val="tx1"/>
                          </a:solidFill>
                          <a:latin typeface="+mn-lt"/>
                        </a:rPr>
                        <a:t> de SSR </a:t>
                      </a:r>
                      <a:r>
                        <a:rPr lang="en-GB" sz="900" dirty="0" err="1" smtClean="0">
                          <a:solidFill>
                            <a:schemeClr val="tx1"/>
                          </a:solidFill>
                          <a:latin typeface="+mn-lt"/>
                        </a:rPr>
                        <a:t>à</a:t>
                      </a:r>
                      <a:r>
                        <a:rPr lang="en-GB" sz="900" dirty="0" smtClean="0">
                          <a:solidFill>
                            <a:schemeClr val="tx1"/>
                          </a:solidFill>
                          <a:latin typeface="+mn-lt"/>
                        </a:rPr>
                        <a:t> 3 </a:t>
                      </a:r>
                      <a:r>
                        <a:rPr lang="en-GB" sz="900" dirty="0" err="1" smtClean="0">
                          <a:solidFill>
                            <a:schemeClr val="tx1"/>
                          </a:solidFill>
                          <a:latin typeface="+mn-lt"/>
                        </a:rPr>
                        <a:t>ans</a:t>
                      </a:r>
                      <a:r>
                        <a:rPr lang="en-GB" sz="900" dirty="0" smtClean="0">
                          <a:solidFill>
                            <a:schemeClr val="tx1"/>
                          </a:solidFill>
                          <a:latin typeface="+mn-lt"/>
                        </a:rPr>
                        <a:t> 0% (–4,5 –</a:t>
                      </a:r>
                      <a:r>
                        <a:rPr lang="en-GB" sz="900" baseline="0" dirty="0" smtClean="0">
                          <a:solidFill>
                            <a:schemeClr val="tx1"/>
                          </a:solidFill>
                          <a:latin typeface="+mn-lt"/>
                        </a:rPr>
                        <a:t> </a:t>
                      </a:r>
                      <a:r>
                        <a:rPr lang="en-GB" sz="900" dirty="0" smtClean="0">
                          <a:solidFill>
                            <a:schemeClr val="tx1"/>
                          </a:solidFill>
                          <a:latin typeface="+mn-lt"/>
                        </a:rPr>
                        <a:t>4,5)</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r>
            </a:tbl>
          </a:graphicData>
        </a:graphic>
      </p:graphicFrame>
      <p:sp>
        <p:nvSpPr>
          <p:cNvPr id="119" name="TextBox 118"/>
          <p:cNvSpPr txBox="1"/>
          <p:nvPr/>
        </p:nvSpPr>
        <p:spPr>
          <a:xfrm>
            <a:off x="3530846" y="5543996"/>
            <a:ext cx="2426165" cy="338554"/>
          </a:xfrm>
          <a:prstGeom prst="rect">
            <a:avLst/>
          </a:prstGeom>
          <a:noFill/>
        </p:spPr>
        <p:txBody>
          <a:bodyPr wrap="none" rtlCol="0">
            <a:spAutoFit/>
          </a:bodyPr>
          <a:lstStyle/>
          <a:p>
            <a:pPr algn="ctr"/>
            <a:r>
              <a:rPr lang="fr-FR" sz="1600" dirty="0"/>
              <a:t>p</a:t>
            </a:r>
            <a:r>
              <a:rPr lang="fr-FR" sz="1600" dirty="0" smtClean="0"/>
              <a:t> de l’interaction = 0,140</a:t>
            </a:r>
            <a:endParaRPr lang="fr-FR" sz="1600" dirty="0"/>
          </a:p>
        </p:txBody>
      </p:sp>
      <p:sp>
        <p:nvSpPr>
          <p:cNvPr id="8" name="Freeform 2"/>
          <p:cNvSpPr>
            <a:spLocks/>
          </p:cNvSpPr>
          <p:nvPr/>
        </p:nvSpPr>
        <p:spPr bwMode="auto">
          <a:xfrm>
            <a:off x="736125" y="2129271"/>
            <a:ext cx="3553638" cy="540000"/>
          </a:xfrm>
          <a:custGeom>
            <a:avLst/>
            <a:gdLst>
              <a:gd name="T0" fmla="*/ 255 w 277"/>
              <a:gd name="T1" fmla="*/ 43 h 43"/>
              <a:gd name="T2" fmla="*/ 231 w 277"/>
              <a:gd name="T3" fmla="*/ 42 h 43"/>
              <a:gd name="T4" fmla="*/ 222 w 277"/>
              <a:gd name="T5" fmla="*/ 40 h 43"/>
              <a:gd name="T6" fmla="*/ 209 w 277"/>
              <a:gd name="T7" fmla="*/ 39 h 43"/>
              <a:gd name="T8" fmla="*/ 187 w 277"/>
              <a:gd name="T9" fmla="*/ 38 h 43"/>
              <a:gd name="T10" fmla="*/ 166 w 277"/>
              <a:gd name="T11" fmla="*/ 37 h 43"/>
              <a:gd name="T12" fmla="*/ 148 w 277"/>
              <a:gd name="T13" fmla="*/ 35 h 43"/>
              <a:gd name="T14" fmla="*/ 137 w 277"/>
              <a:gd name="T15" fmla="*/ 34 h 43"/>
              <a:gd name="T16" fmla="*/ 121 w 277"/>
              <a:gd name="T17" fmla="*/ 33 h 43"/>
              <a:gd name="T18" fmla="*/ 105 w 277"/>
              <a:gd name="T19" fmla="*/ 32 h 43"/>
              <a:gd name="T20" fmla="*/ 93 w 277"/>
              <a:gd name="T21" fmla="*/ 30 h 43"/>
              <a:gd name="T22" fmla="*/ 87 w 277"/>
              <a:gd name="T23" fmla="*/ 29 h 43"/>
              <a:gd name="T24" fmla="*/ 82 w 277"/>
              <a:gd name="T25" fmla="*/ 27 h 43"/>
              <a:gd name="T26" fmla="*/ 77 w 277"/>
              <a:gd name="T27" fmla="*/ 26 h 43"/>
              <a:gd name="T28" fmla="*/ 70 w 277"/>
              <a:gd name="T29" fmla="*/ 25 h 43"/>
              <a:gd name="T30" fmla="*/ 67 w 277"/>
              <a:gd name="T31" fmla="*/ 24 h 43"/>
              <a:gd name="T32" fmla="*/ 63 w 277"/>
              <a:gd name="T33" fmla="*/ 22 h 43"/>
              <a:gd name="T34" fmla="*/ 57 w 277"/>
              <a:gd name="T35" fmla="*/ 21 h 43"/>
              <a:gd name="T36" fmla="*/ 53 w 277"/>
              <a:gd name="T37" fmla="*/ 19 h 43"/>
              <a:gd name="T38" fmla="*/ 47 w 277"/>
              <a:gd name="T39" fmla="*/ 18 h 43"/>
              <a:gd name="T40" fmla="*/ 43 w 277"/>
              <a:gd name="T41" fmla="*/ 16 h 43"/>
              <a:gd name="T42" fmla="*/ 40 w 277"/>
              <a:gd name="T43" fmla="*/ 15 h 43"/>
              <a:gd name="T44" fmla="*/ 38 w 277"/>
              <a:gd name="T45" fmla="*/ 14 h 43"/>
              <a:gd name="T46" fmla="*/ 34 w 277"/>
              <a:gd name="T47" fmla="*/ 13 h 43"/>
              <a:gd name="T48" fmla="*/ 32 w 277"/>
              <a:gd name="T49" fmla="*/ 11 h 43"/>
              <a:gd name="T50" fmla="*/ 30 w 277"/>
              <a:gd name="T51" fmla="*/ 10 h 43"/>
              <a:gd name="T52" fmla="*/ 26 w 277"/>
              <a:gd name="T53" fmla="*/ 8 h 43"/>
              <a:gd name="T54" fmla="*/ 23 w 277"/>
              <a:gd name="T55" fmla="*/ 6 h 43"/>
              <a:gd name="T56" fmla="*/ 20 w 277"/>
              <a:gd name="T57" fmla="*/ 5 h 43"/>
              <a:gd name="T58" fmla="*/ 16 w 277"/>
              <a:gd name="T59" fmla="*/ 4 h 43"/>
              <a:gd name="T60" fmla="*/ 13 w 277"/>
              <a:gd name="T61" fmla="*/ 3 h 43"/>
              <a:gd name="T62" fmla="*/ 8 w 277"/>
              <a:gd name="T63" fmla="*/ 1 h 43"/>
              <a:gd name="T64" fmla="*/ 0 w 277"/>
              <a:gd name="T6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43">
                <a:moveTo>
                  <a:pt x="277" y="43"/>
                </a:moveTo>
                <a:lnTo>
                  <a:pt x="255" y="43"/>
                </a:lnTo>
                <a:lnTo>
                  <a:pt x="255" y="42"/>
                </a:lnTo>
                <a:lnTo>
                  <a:pt x="231" y="42"/>
                </a:lnTo>
                <a:lnTo>
                  <a:pt x="231" y="40"/>
                </a:lnTo>
                <a:lnTo>
                  <a:pt x="222" y="40"/>
                </a:lnTo>
                <a:lnTo>
                  <a:pt x="222" y="39"/>
                </a:lnTo>
                <a:lnTo>
                  <a:pt x="209" y="39"/>
                </a:lnTo>
                <a:lnTo>
                  <a:pt x="209" y="38"/>
                </a:lnTo>
                <a:lnTo>
                  <a:pt x="187" y="38"/>
                </a:lnTo>
                <a:lnTo>
                  <a:pt x="187" y="37"/>
                </a:lnTo>
                <a:lnTo>
                  <a:pt x="166" y="37"/>
                </a:lnTo>
                <a:lnTo>
                  <a:pt x="166" y="35"/>
                </a:lnTo>
                <a:lnTo>
                  <a:pt x="148" y="35"/>
                </a:lnTo>
                <a:lnTo>
                  <a:pt x="148" y="34"/>
                </a:lnTo>
                <a:lnTo>
                  <a:pt x="137" y="34"/>
                </a:lnTo>
                <a:lnTo>
                  <a:pt x="137" y="33"/>
                </a:lnTo>
                <a:lnTo>
                  <a:pt x="121" y="33"/>
                </a:lnTo>
                <a:lnTo>
                  <a:pt x="121" y="32"/>
                </a:lnTo>
                <a:lnTo>
                  <a:pt x="105" y="32"/>
                </a:lnTo>
                <a:lnTo>
                  <a:pt x="105" y="30"/>
                </a:lnTo>
                <a:lnTo>
                  <a:pt x="93" y="30"/>
                </a:lnTo>
                <a:lnTo>
                  <a:pt x="93" y="29"/>
                </a:lnTo>
                <a:lnTo>
                  <a:pt x="87" y="29"/>
                </a:lnTo>
                <a:lnTo>
                  <a:pt x="87" y="27"/>
                </a:lnTo>
                <a:lnTo>
                  <a:pt x="82" y="27"/>
                </a:lnTo>
                <a:lnTo>
                  <a:pt x="82" y="26"/>
                </a:lnTo>
                <a:lnTo>
                  <a:pt x="77" y="26"/>
                </a:lnTo>
                <a:lnTo>
                  <a:pt x="77" y="25"/>
                </a:lnTo>
                <a:lnTo>
                  <a:pt x="70" y="25"/>
                </a:lnTo>
                <a:lnTo>
                  <a:pt x="70" y="24"/>
                </a:lnTo>
                <a:lnTo>
                  <a:pt x="67" y="24"/>
                </a:lnTo>
                <a:lnTo>
                  <a:pt x="67" y="22"/>
                </a:lnTo>
                <a:lnTo>
                  <a:pt x="63" y="22"/>
                </a:lnTo>
                <a:lnTo>
                  <a:pt x="63" y="21"/>
                </a:lnTo>
                <a:lnTo>
                  <a:pt x="57" y="21"/>
                </a:lnTo>
                <a:lnTo>
                  <a:pt x="57" y="19"/>
                </a:lnTo>
                <a:lnTo>
                  <a:pt x="53" y="19"/>
                </a:lnTo>
                <a:lnTo>
                  <a:pt x="53" y="18"/>
                </a:lnTo>
                <a:lnTo>
                  <a:pt x="47" y="18"/>
                </a:lnTo>
                <a:lnTo>
                  <a:pt x="47" y="16"/>
                </a:lnTo>
                <a:lnTo>
                  <a:pt x="43" y="16"/>
                </a:lnTo>
                <a:lnTo>
                  <a:pt x="43" y="15"/>
                </a:lnTo>
                <a:lnTo>
                  <a:pt x="40" y="15"/>
                </a:lnTo>
                <a:lnTo>
                  <a:pt x="40" y="14"/>
                </a:lnTo>
                <a:lnTo>
                  <a:pt x="38" y="14"/>
                </a:lnTo>
                <a:lnTo>
                  <a:pt x="38" y="13"/>
                </a:lnTo>
                <a:lnTo>
                  <a:pt x="34" y="13"/>
                </a:lnTo>
                <a:lnTo>
                  <a:pt x="34" y="11"/>
                </a:lnTo>
                <a:lnTo>
                  <a:pt x="32" y="11"/>
                </a:lnTo>
                <a:lnTo>
                  <a:pt x="32" y="10"/>
                </a:lnTo>
                <a:lnTo>
                  <a:pt x="30" y="10"/>
                </a:lnTo>
                <a:lnTo>
                  <a:pt x="30" y="8"/>
                </a:lnTo>
                <a:lnTo>
                  <a:pt x="26" y="8"/>
                </a:lnTo>
                <a:lnTo>
                  <a:pt x="26" y="6"/>
                </a:lnTo>
                <a:lnTo>
                  <a:pt x="23" y="6"/>
                </a:lnTo>
                <a:lnTo>
                  <a:pt x="23" y="5"/>
                </a:lnTo>
                <a:lnTo>
                  <a:pt x="20" y="5"/>
                </a:lnTo>
                <a:lnTo>
                  <a:pt x="20" y="4"/>
                </a:lnTo>
                <a:lnTo>
                  <a:pt x="16" y="4"/>
                </a:lnTo>
                <a:lnTo>
                  <a:pt x="16" y="3"/>
                </a:lnTo>
                <a:lnTo>
                  <a:pt x="13" y="3"/>
                </a:lnTo>
                <a:lnTo>
                  <a:pt x="13" y="1"/>
                </a:lnTo>
                <a:lnTo>
                  <a:pt x="8" y="1"/>
                </a:lnTo>
                <a:lnTo>
                  <a:pt x="8"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Freeform 3"/>
          <p:cNvSpPr>
            <a:spLocks/>
          </p:cNvSpPr>
          <p:nvPr/>
        </p:nvSpPr>
        <p:spPr bwMode="auto">
          <a:xfrm>
            <a:off x="736125" y="2129271"/>
            <a:ext cx="3553638" cy="633240"/>
          </a:xfrm>
          <a:custGeom>
            <a:avLst/>
            <a:gdLst>
              <a:gd name="T0" fmla="*/ 268 w 278"/>
              <a:gd name="T1" fmla="*/ 52 h 52"/>
              <a:gd name="T2" fmla="*/ 249 w 278"/>
              <a:gd name="T3" fmla="*/ 50 h 52"/>
              <a:gd name="T4" fmla="*/ 231 w 278"/>
              <a:gd name="T5" fmla="*/ 49 h 52"/>
              <a:gd name="T6" fmla="*/ 216 w 278"/>
              <a:gd name="T7" fmla="*/ 48 h 52"/>
              <a:gd name="T8" fmla="*/ 194 w 278"/>
              <a:gd name="T9" fmla="*/ 46 h 52"/>
              <a:gd name="T10" fmla="*/ 187 w 278"/>
              <a:gd name="T11" fmla="*/ 45 h 52"/>
              <a:gd name="T12" fmla="*/ 164 w 278"/>
              <a:gd name="T13" fmla="*/ 45 h 52"/>
              <a:gd name="T14" fmla="*/ 149 w 278"/>
              <a:gd name="T15" fmla="*/ 44 h 52"/>
              <a:gd name="T16" fmla="*/ 143 w 278"/>
              <a:gd name="T17" fmla="*/ 43 h 52"/>
              <a:gd name="T18" fmla="*/ 138 w 278"/>
              <a:gd name="T19" fmla="*/ 41 h 52"/>
              <a:gd name="T20" fmla="*/ 131 w 278"/>
              <a:gd name="T21" fmla="*/ 40 h 52"/>
              <a:gd name="T22" fmla="*/ 123 w 278"/>
              <a:gd name="T23" fmla="*/ 39 h 52"/>
              <a:gd name="T24" fmla="*/ 115 w 278"/>
              <a:gd name="T25" fmla="*/ 37 h 52"/>
              <a:gd name="T26" fmla="*/ 106 w 278"/>
              <a:gd name="T27" fmla="*/ 37 h 52"/>
              <a:gd name="T28" fmla="*/ 99 w 278"/>
              <a:gd name="T29" fmla="*/ 35 h 52"/>
              <a:gd name="T30" fmla="*/ 94 w 278"/>
              <a:gd name="T31" fmla="*/ 34 h 52"/>
              <a:gd name="T32" fmla="*/ 90 w 278"/>
              <a:gd name="T33" fmla="*/ 33 h 52"/>
              <a:gd name="T34" fmla="*/ 84 w 278"/>
              <a:gd name="T35" fmla="*/ 32 h 52"/>
              <a:gd name="T36" fmla="*/ 79 w 278"/>
              <a:gd name="T37" fmla="*/ 30 h 52"/>
              <a:gd name="T38" fmla="*/ 75 w 278"/>
              <a:gd name="T39" fmla="*/ 29 h 52"/>
              <a:gd name="T40" fmla="*/ 71 w 278"/>
              <a:gd name="T41" fmla="*/ 28 h 52"/>
              <a:gd name="T42" fmla="*/ 69 w 278"/>
              <a:gd name="T43" fmla="*/ 27 h 52"/>
              <a:gd name="T44" fmla="*/ 61 w 278"/>
              <a:gd name="T45" fmla="*/ 25 h 52"/>
              <a:gd name="T46" fmla="*/ 57 w 278"/>
              <a:gd name="T47" fmla="*/ 23 h 52"/>
              <a:gd name="T48" fmla="*/ 55 w 278"/>
              <a:gd name="T49" fmla="*/ 22 h 52"/>
              <a:gd name="T50" fmla="*/ 52 w 278"/>
              <a:gd name="T51" fmla="*/ 21 h 52"/>
              <a:gd name="T52" fmla="*/ 47 w 278"/>
              <a:gd name="T53" fmla="*/ 19 h 52"/>
              <a:gd name="T54" fmla="*/ 39 w 278"/>
              <a:gd name="T55" fmla="*/ 17 h 52"/>
              <a:gd name="T56" fmla="*/ 36 w 278"/>
              <a:gd name="T57" fmla="*/ 16 h 52"/>
              <a:gd name="T58" fmla="*/ 33 w 278"/>
              <a:gd name="T59" fmla="*/ 15 h 52"/>
              <a:gd name="T60" fmla="*/ 30 w 278"/>
              <a:gd name="T61" fmla="*/ 13 h 52"/>
              <a:gd name="T62" fmla="*/ 27 w 278"/>
              <a:gd name="T63" fmla="*/ 10 h 52"/>
              <a:gd name="T64" fmla="*/ 24 w 278"/>
              <a:gd name="T65" fmla="*/ 9 h 52"/>
              <a:gd name="T66" fmla="*/ 21 w 278"/>
              <a:gd name="T67" fmla="*/ 8 h 52"/>
              <a:gd name="T68" fmla="*/ 18 w 278"/>
              <a:gd name="T69" fmla="*/ 6 h 52"/>
              <a:gd name="T70" fmla="*/ 13 w 278"/>
              <a:gd name="T71" fmla="*/ 4 h 52"/>
              <a:gd name="T72" fmla="*/ 9 w 278"/>
              <a:gd name="T73" fmla="*/ 3 h 52"/>
              <a:gd name="T74" fmla="*/ 7 w 278"/>
              <a:gd name="T75" fmla="*/ 1 h 52"/>
              <a:gd name="T76" fmla="*/ 0 w 278"/>
              <a:gd name="T7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8" h="52">
                <a:moveTo>
                  <a:pt x="278" y="52"/>
                </a:moveTo>
                <a:lnTo>
                  <a:pt x="268" y="52"/>
                </a:lnTo>
                <a:lnTo>
                  <a:pt x="268" y="50"/>
                </a:lnTo>
                <a:lnTo>
                  <a:pt x="249" y="50"/>
                </a:lnTo>
                <a:lnTo>
                  <a:pt x="249" y="49"/>
                </a:lnTo>
                <a:lnTo>
                  <a:pt x="231" y="49"/>
                </a:lnTo>
                <a:lnTo>
                  <a:pt x="231" y="48"/>
                </a:lnTo>
                <a:lnTo>
                  <a:pt x="216" y="48"/>
                </a:lnTo>
                <a:lnTo>
                  <a:pt x="216" y="46"/>
                </a:lnTo>
                <a:lnTo>
                  <a:pt x="194" y="46"/>
                </a:lnTo>
                <a:lnTo>
                  <a:pt x="194" y="45"/>
                </a:lnTo>
                <a:lnTo>
                  <a:pt x="187" y="45"/>
                </a:lnTo>
                <a:lnTo>
                  <a:pt x="175" y="45"/>
                </a:lnTo>
                <a:lnTo>
                  <a:pt x="164" y="45"/>
                </a:lnTo>
                <a:lnTo>
                  <a:pt x="164" y="44"/>
                </a:lnTo>
                <a:lnTo>
                  <a:pt x="149" y="44"/>
                </a:lnTo>
                <a:lnTo>
                  <a:pt x="149" y="43"/>
                </a:lnTo>
                <a:lnTo>
                  <a:pt x="143" y="43"/>
                </a:lnTo>
                <a:lnTo>
                  <a:pt x="138" y="43"/>
                </a:lnTo>
                <a:lnTo>
                  <a:pt x="138" y="41"/>
                </a:lnTo>
                <a:lnTo>
                  <a:pt x="131" y="41"/>
                </a:lnTo>
                <a:lnTo>
                  <a:pt x="131" y="40"/>
                </a:lnTo>
                <a:lnTo>
                  <a:pt x="123" y="40"/>
                </a:lnTo>
                <a:lnTo>
                  <a:pt x="123" y="39"/>
                </a:lnTo>
                <a:lnTo>
                  <a:pt x="115" y="39"/>
                </a:lnTo>
                <a:lnTo>
                  <a:pt x="115" y="37"/>
                </a:lnTo>
                <a:lnTo>
                  <a:pt x="109" y="37"/>
                </a:lnTo>
                <a:lnTo>
                  <a:pt x="106" y="37"/>
                </a:lnTo>
                <a:lnTo>
                  <a:pt x="106" y="35"/>
                </a:lnTo>
                <a:lnTo>
                  <a:pt x="99" y="35"/>
                </a:lnTo>
                <a:lnTo>
                  <a:pt x="99" y="34"/>
                </a:lnTo>
                <a:lnTo>
                  <a:pt x="94" y="34"/>
                </a:lnTo>
                <a:lnTo>
                  <a:pt x="94" y="33"/>
                </a:lnTo>
                <a:lnTo>
                  <a:pt x="90" y="33"/>
                </a:lnTo>
                <a:lnTo>
                  <a:pt x="90" y="32"/>
                </a:lnTo>
                <a:lnTo>
                  <a:pt x="84" y="32"/>
                </a:lnTo>
                <a:lnTo>
                  <a:pt x="84" y="30"/>
                </a:lnTo>
                <a:lnTo>
                  <a:pt x="79" y="30"/>
                </a:lnTo>
                <a:lnTo>
                  <a:pt x="79" y="29"/>
                </a:lnTo>
                <a:lnTo>
                  <a:pt x="75" y="29"/>
                </a:lnTo>
                <a:lnTo>
                  <a:pt x="75" y="28"/>
                </a:lnTo>
                <a:lnTo>
                  <a:pt x="71" y="28"/>
                </a:lnTo>
                <a:lnTo>
                  <a:pt x="71" y="27"/>
                </a:lnTo>
                <a:lnTo>
                  <a:pt x="69" y="27"/>
                </a:lnTo>
                <a:lnTo>
                  <a:pt x="69" y="25"/>
                </a:lnTo>
                <a:lnTo>
                  <a:pt x="61" y="25"/>
                </a:lnTo>
                <a:lnTo>
                  <a:pt x="61" y="23"/>
                </a:lnTo>
                <a:lnTo>
                  <a:pt x="57" y="23"/>
                </a:lnTo>
                <a:lnTo>
                  <a:pt x="57" y="22"/>
                </a:lnTo>
                <a:lnTo>
                  <a:pt x="55" y="22"/>
                </a:lnTo>
                <a:lnTo>
                  <a:pt x="55" y="21"/>
                </a:lnTo>
                <a:lnTo>
                  <a:pt x="52" y="21"/>
                </a:lnTo>
                <a:lnTo>
                  <a:pt x="52" y="19"/>
                </a:lnTo>
                <a:lnTo>
                  <a:pt x="47" y="19"/>
                </a:lnTo>
                <a:lnTo>
                  <a:pt x="47" y="17"/>
                </a:lnTo>
                <a:lnTo>
                  <a:pt x="39" y="17"/>
                </a:lnTo>
                <a:lnTo>
                  <a:pt x="39" y="16"/>
                </a:lnTo>
                <a:lnTo>
                  <a:pt x="36" y="16"/>
                </a:lnTo>
                <a:lnTo>
                  <a:pt x="36" y="15"/>
                </a:lnTo>
                <a:lnTo>
                  <a:pt x="33" y="15"/>
                </a:lnTo>
                <a:lnTo>
                  <a:pt x="33" y="13"/>
                </a:lnTo>
                <a:lnTo>
                  <a:pt x="30" y="13"/>
                </a:lnTo>
                <a:lnTo>
                  <a:pt x="30" y="10"/>
                </a:lnTo>
                <a:lnTo>
                  <a:pt x="27" y="10"/>
                </a:lnTo>
                <a:lnTo>
                  <a:pt x="27" y="9"/>
                </a:lnTo>
                <a:lnTo>
                  <a:pt x="24" y="9"/>
                </a:lnTo>
                <a:lnTo>
                  <a:pt x="24" y="8"/>
                </a:lnTo>
                <a:lnTo>
                  <a:pt x="21" y="8"/>
                </a:lnTo>
                <a:lnTo>
                  <a:pt x="21" y="6"/>
                </a:lnTo>
                <a:lnTo>
                  <a:pt x="18" y="6"/>
                </a:lnTo>
                <a:lnTo>
                  <a:pt x="18" y="4"/>
                </a:lnTo>
                <a:lnTo>
                  <a:pt x="13" y="4"/>
                </a:lnTo>
                <a:lnTo>
                  <a:pt x="13" y="3"/>
                </a:lnTo>
                <a:lnTo>
                  <a:pt x="9" y="3"/>
                </a:lnTo>
                <a:lnTo>
                  <a:pt x="9" y="1"/>
                </a:lnTo>
                <a:lnTo>
                  <a:pt x="7" y="1"/>
                </a:lnTo>
                <a:lnTo>
                  <a:pt x="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Freeform 4"/>
          <p:cNvSpPr>
            <a:spLocks/>
          </p:cNvSpPr>
          <p:nvPr/>
        </p:nvSpPr>
        <p:spPr bwMode="auto">
          <a:xfrm>
            <a:off x="5174638" y="2119340"/>
            <a:ext cx="2484000" cy="612000"/>
          </a:xfrm>
          <a:custGeom>
            <a:avLst/>
            <a:gdLst>
              <a:gd name="T0" fmla="*/ 193 w 193"/>
              <a:gd name="T1" fmla="*/ 44 h 48"/>
              <a:gd name="T2" fmla="*/ 190 w 193"/>
              <a:gd name="T3" fmla="*/ 42 h 48"/>
              <a:gd name="T4" fmla="*/ 175 w 193"/>
              <a:gd name="T5" fmla="*/ 41 h 48"/>
              <a:gd name="T6" fmla="*/ 173 w 193"/>
              <a:gd name="T7" fmla="*/ 39 h 48"/>
              <a:gd name="T8" fmla="*/ 164 w 193"/>
              <a:gd name="T9" fmla="*/ 37 h 48"/>
              <a:gd name="T10" fmla="*/ 156 w 193"/>
              <a:gd name="T11" fmla="*/ 36 h 48"/>
              <a:gd name="T12" fmla="*/ 142 w 193"/>
              <a:gd name="T13" fmla="*/ 34 h 48"/>
              <a:gd name="T14" fmla="*/ 131 w 193"/>
              <a:gd name="T15" fmla="*/ 32 h 48"/>
              <a:gd name="T16" fmla="*/ 100 w 193"/>
              <a:gd name="T17" fmla="*/ 32 h 48"/>
              <a:gd name="T18" fmla="*/ 97 w 193"/>
              <a:gd name="T19" fmla="*/ 31 h 48"/>
              <a:gd name="T20" fmla="*/ 92 w 193"/>
              <a:gd name="T21" fmla="*/ 29 h 48"/>
              <a:gd name="T22" fmla="*/ 87 w 193"/>
              <a:gd name="T23" fmla="*/ 29 h 48"/>
              <a:gd name="T24" fmla="*/ 82 w 193"/>
              <a:gd name="T25" fmla="*/ 28 h 48"/>
              <a:gd name="T26" fmla="*/ 76 w 193"/>
              <a:gd name="T27" fmla="*/ 26 h 48"/>
              <a:gd name="T28" fmla="*/ 74 w 193"/>
              <a:gd name="T29" fmla="*/ 25 h 48"/>
              <a:gd name="T30" fmla="*/ 69 w 193"/>
              <a:gd name="T31" fmla="*/ 24 h 48"/>
              <a:gd name="T32" fmla="*/ 65 w 193"/>
              <a:gd name="T33" fmla="*/ 22 h 48"/>
              <a:gd name="T34" fmla="*/ 61 w 193"/>
              <a:gd name="T35" fmla="*/ 21 h 48"/>
              <a:gd name="T36" fmla="*/ 59 w 193"/>
              <a:gd name="T37" fmla="*/ 20 h 48"/>
              <a:gd name="T38" fmla="*/ 54 w 193"/>
              <a:gd name="T39" fmla="*/ 18 h 48"/>
              <a:gd name="T40" fmla="*/ 47 w 193"/>
              <a:gd name="T41" fmla="*/ 17 h 48"/>
              <a:gd name="T42" fmla="*/ 45 w 193"/>
              <a:gd name="T43" fmla="*/ 15 h 48"/>
              <a:gd name="T44" fmla="*/ 43 w 193"/>
              <a:gd name="T45" fmla="*/ 14 h 48"/>
              <a:gd name="T46" fmla="*/ 41 w 193"/>
              <a:gd name="T47" fmla="*/ 12 h 48"/>
              <a:gd name="T48" fmla="*/ 38 w 193"/>
              <a:gd name="T49" fmla="*/ 11 h 48"/>
              <a:gd name="T50" fmla="*/ 33 w 193"/>
              <a:gd name="T51" fmla="*/ 9 h 48"/>
              <a:gd name="T52" fmla="*/ 31 w 193"/>
              <a:gd name="T53" fmla="*/ 7 h 48"/>
              <a:gd name="T54" fmla="*/ 24 w 193"/>
              <a:gd name="T55" fmla="*/ 7 h 48"/>
              <a:gd name="T56" fmla="*/ 21 w 193"/>
              <a:gd name="T57" fmla="*/ 5 h 48"/>
              <a:gd name="T58" fmla="*/ 17 w 193"/>
              <a:gd name="T59" fmla="*/ 4 h 48"/>
              <a:gd name="T60" fmla="*/ 13 w 193"/>
              <a:gd name="T61" fmla="*/ 3 h 48"/>
              <a:gd name="T62" fmla="*/ 10 w 193"/>
              <a:gd name="T63" fmla="*/ 2 h 48"/>
              <a:gd name="T64" fmla="*/ 9 w 193"/>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48">
                <a:moveTo>
                  <a:pt x="193" y="48"/>
                </a:moveTo>
                <a:lnTo>
                  <a:pt x="193" y="44"/>
                </a:lnTo>
                <a:lnTo>
                  <a:pt x="190" y="44"/>
                </a:lnTo>
                <a:lnTo>
                  <a:pt x="190" y="42"/>
                </a:lnTo>
                <a:lnTo>
                  <a:pt x="175" y="42"/>
                </a:lnTo>
                <a:lnTo>
                  <a:pt x="175" y="41"/>
                </a:lnTo>
                <a:lnTo>
                  <a:pt x="173" y="41"/>
                </a:lnTo>
                <a:lnTo>
                  <a:pt x="173" y="39"/>
                </a:lnTo>
                <a:lnTo>
                  <a:pt x="164" y="39"/>
                </a:lnTo>
                <a:lnTo>
                  <a:pt x="164" y="37"/>
                </a:lnTo>
                <a:lnTo>
                  <a:pt x="156" y="37"/>
                </a:lnTo>
                <a:lnTo>
                  <a:pt x="156" y="36"/>
                </a:lnTo>
                <a:lnTo>
                  <a:pt x="142" y="36"/>
                </a:lnTo>
                <a:lnTo>
                  <a:pt x="142" y="34"/>
                </a:lnTo>
                <a:lnTo>
                  <a:pt x="131" y="34"/>
                </a:lnTo>
                <a:lnTo>
                  <a:pt x="131" y="32"/>
                </a:lnTo>
                <a:lnTo>
                  <a:pt x="113" y="32"/>
                </a:lnTo>
                <a:lnTo>
                  <a:pt x="100" y="32"/>
                </a:lnTo>
                <a:lnTo>
                  <a:pt x="100" y="31"/>
                </a:lnTo>
                <a:lnTo>
                  <a:pt x="97" y="31"/>
                </a:lnTo>
                <a:lnTo>
                  <a:pt x="97" y="29"/>
                </a:lnTo>
                <a:lnTo>
                  <a:pt x="92" y="29"/>
                </a:lnTo>
                <a:lnTo>
                  <a:pt x="88" y="29"/>
                </a:lnTo>
                <a:lnTo>
                  <a:pt x="87" y="29"/>
                </a:lnTo>
                <a:lnTo>
                  <a:pt x="87" y="28"/>
                </a:lnTo>
                <a:lnTo>
                  <a:pt x="82" y="28"/>
                </a:lnTo>
                <a:lnTo>
                  <a:pt x="82" y="26"/>
                </a:lnTo>
                <a:lnTo>
                  <a:pt x="76" y="26"/>
                </a:lnTo>
                <a:lnTo>
                  <a:pt x="74" y="26"/>
                </a:lnTo>
                <a:lnTo>
                  <a:pt x="74" y="25"/>
                </a:lnTo>
                <a:lnTo>
                  <a:pt x="69" y="25"/>
                </a:lnTo>
                <a:lnTo>
                  <a:pt x="69" y="24"/>
                </a:lnTo>
                <a:lnTo>
                  <a:pt x="65" y="24"/>
                </a:lnTo>
                <a:lnTo>
                  <a:pt x="65" y="22"/>
                </a:lnTo>
                <a:lnTo>
                  <a:pt x="61" y="22"/>
                </a:lnTo>
                <a:lnTo>
                  <a:pt x="61" y="21"/>
                </a:lnTo>
                <a:lnTo>
                  <a:pt x="59" y="21"/>
                </a:lnTo>
                <a:lnTo>
                  <a:pt x="59" y="20"/>
                </a:lnTo>
                <a:lnTo>
                  <a:pt x="54" y="20"/>
                </a:lnTo>
                <a:lnTo>
                  <a:pt x="54" y="18"/>
                </a:lnTo>
                <a:lnTo>
                  <a:pt x="47" y="18"/>
                </a:lnTo>
                <a:lnTo>
                  <a:pt x="47" y="17"/>
                </a:lnTo>
                <a:lnTo>
                  <a:pt x="45" y="17"/>
                </a:lnTo>
                <a:lnTo>
                  <a:pt x="45" y="15"/>
                </a:lnTo>
                <a:lnTo>
                  <a:pt x="43" y="15"/>
                </a:lnTo>
                <a:lnTo>
                  <a:pt x="43" y="14"/>
                </a:lnTo>
                <a:lnTo>
                  <a:pt x="41" y="14"/>
                </a:lnTo>
                <a:lnTo>
                  <a:pt x="41" y="12"/>
                </a:lnTo>
                <a:lnTo>
                  <a:pt x="38" y="12"/>
                </a:lnTo>
                <a:lnTo>
                  <a:pt x="38" y="11"/>
                </a:lnTo>
                <a:lnTo>
                  <a:pt x="33" y="11"/>
                </a:lnTo>
                <a:lnTo>
                  <a:pt x="33" y="9"/>
                </a:lnTo>
                <a:lnTo>
                  <a:pt x="31" y="9"/>
                </a:lnTo>
                <a:lnTo>
                  <a:pt x="31" y="7"/>
                </a:lnTo>
                <a:lnTo>
                  <a:pt x="26" y="7"/>
                </a:lnTo>
                <a:lnTo>
                  <a:pt x="24" y="7"/>
                </a:lnTo>
                <a:lnTo>
                  <a:pt x="24" y="5"/>
                </a:lnTo>
                <a:lnTo>
                  <a:pt x="21" y="5"/>
                </a:lnTo>
                <a:lnTo>
                  <a:pt x="21" y="4"/>
                </a:lnTo>
                <a:lnTo>
                  <a:pt x="17" y="4"/>
                </a:lnTo>
                <a:lnTo>
                  <a:pt x="17" y="3"/>
                </a:lnTo>
                <a:lnTo>
                  <a:pt x="13" y="3"/>
                </a:lnTo>
                <a:lnTo>
                  <a:pt x="13" y="2"/>
                </a:lnTo>
                <a:lnTo>
                  <a:pt x="10" y="2"/>
                </a:lnTo>
                <a:lnTo>
                  <a:pt x="9" y="2"/>
                </a:lnTo>
                <a:lnTo>
                  <a:pt x="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Freeform 5"/>
          <p:cNvSpPr>
            <a:spLocks/>
          </p:cNvSpPr>
          <p:nvPr/>
        </p:nvSpPr>
        <p:spPr bwMode="auto">
          <a:xfrm>
            <a:off x="5174638" y="2119340"/>
            <a:ext cx="2865382" cy="527755"/>
          </a:xfrm>
          <a:custGeom>
            <a:avLst/>
            <a:gdLst>
              <a:gd name="T0" fmla="*/ 223 w 223"/>
              <a:gd name="T1" fmla="*/ 41 h 41"/>
              <a:gd name="T2" fmla="*/ 187 w 223"/>
              <a:gd name="T3" fmla="*/ 41 h 41"/>
              <a:gd name="T4" fmla="*/ 187 w 223"/>
              <a:gd name="T5" fmla="*/ 39 h 41"/>
              <a:gd name="T6" fmla="*/ 158 w 223"/>
              <a:gd name="T7" fmla="*/ 39 h 41"/>
              <a:gd name="T8" fmla="*/ 158 w 223"/>
              <a:gd name="T9" fmla="*/ 37 h 41"/>
              <a:gd name="T10" fmla="*/ 136 w 223"/>
              <a:gd name="T11" fmla="*/ 37 h 41"/>
              <a:gd name="T12" fmla="*/ 136 w 223"/>
              <a:gd name="T13" fmla="*/ 36 h 41"/>
              <a:gd name="T14" fmla="*/ 133 w 223"/>
              <a:gd name="T15" fmla="*/ 36 h 41"/>
              <a:gd name="T16" fmla="*/ 133 w 223"/>
              <a:gd name="T17" fmla="*/ 34 h 41"/>
              <a:gd name="T18" fmla="*/ 116 w 223"/>
              <a:gd name="T19" fmla="*/ 34 h 41"/>
              <a:gd name="T20" fmla="*/ 113 w 223"/>
              <a:gd name="T21" fmla="*/ 34 h 41"/>
              <a:gd name="T22" fmla="*/ 113 w 223"/>
              <a:gd name="T23" fmla="*/ 32 h 41"/>
              <a:gd name="T24" fmla="*/ 102 w 223"/>
              <a:gd name="T25" fmla="*/ 32 h 41"/>
              <a:gd name="T26" fmla="*/ 102 w 223"/>
              <a:gd name="T27" fmla="*/ 30 h 41"/>
              <a:gd name="T28" fmla="*/ 91 w 223"/>
              <a:gd name="T29" fmla="*/ 30 h 41"/>
              <a:gd name="T30" fmla="*/ 91 w 223"/>
              <a:gd name="T31" fmla="*/ 28 h 41"/>
              <a:gd name="T32" fmla="*/ 84 w 223"/>
              <a:gd name="T33" fmla="*/ 28 h 41"/>
              <a:gd name="T34" fmla="*/ 84 w 223"/>
              <a:gd name="T35" fmla="*/ 26 h 41"/>
              <a:gd name="T36" fmla="*/ 73 w 223"/>
              <a:gd name="T37" fmla="*/ 26 h 41"/>
              <a:gd name="T38" fmla="*/ 73 w 223"/>
              <a:gd name="T39" fmla="*/ 23 h 41"/>
              <a:gd name="T40" fmla="*/ 66 w 223"/>
              <a:gd name="T41" fmla="*/ 23 h 41"/>
              <a:gd name="T42" fmla="*/ 66 w 223"/>
              <a:gd name="T43" fmla="*/ 22 h 41"/>
              <a:gd name="T44" fmla="*/ 62 w 223"/>
              <a:gd name="T45" fmla="*/ 22 h 41"/>
              <a:gd name="T46" fmla="*/ 62 w 223"/>
              <a:gd name="T47" fmla="*/ 20 h 41"/>
              <a:gd name="T48" fmla="*/ 58 w 223"/>
              <a:gd name="T49" fmla="*/ 20 h 41"/>
              <a:gd name="T50" fmla="*/ 58 w 223"/>
              <a:gd name="T51" fmla="*/ 19 h 41"/>
              <a:gd name="T52" fmla="*/ 51 w 223"/>
              <a:gd name="T53" fmla="*/ 19 h 41"/>
              <a:gd name="T54" fmla="*/ 51 w 223"/>
              <a:gd name="T55" fmla="*/ 17 h 41"/>
              <a:gd name="T56" fmla="*/ 49 w 223"/>
              <a:gd name="T57" fmla="*/ 17 h 41"/>
              <a:gd name="T58" fmla="*/ 49 w 223"/>
              <a:gd name="T59" fmla="*/ 15 h 41"/>
              <a:gd name="T60" fmla="*/ 43 w 223"/>
              <a:gd name="T61" fmla="*/ 15 h 41"/>
              <a:gd name="T62" fmla="*/ 43 w 223"/>
              <a:gd name="T63" fmla="*/ 13 h 41"/>
              <a:gd name="T64" fmla="*/ 39 w 223"/>
              <a:gd name="T65" fmla="*/ 13 h 41"/>
              <a:gd name="T66" fmla="*/ 39 w 223"/>
              <a:gd name="T67" fmla="*/ 12 h 41"/>
              <a:gd name="T68" fmla="*/ 37 w 223"/>
              <a:gd name="T69" fmla="*/ 12 h 41"/>
              <a:gd name="T70" fmla="*/ 37 w 223"/>
              <a:gd name="T71" fmla="*/ 11 h 41"/>
              <a:gd name="T72" fmla="*/ 34 w 223"/>
              <a:gd name="T73" fmla="*/ 11 h 41"/>
              <a:gd name="T74" fmla="*/ 34 w 223"/>
              <a:gd name="T75" fmla="*/ 9 h 41"/>
              <a:gd name="T76" fmla="*/ 32 w 223"/>
              <a:gd name="T77" fmla="*/ 9 h 41"/>
              <a:gd name="T78" fmla="*/ 32 w 223"/>
              <a:gd name="T79" fmla="*/ 8 h 41"/>
              <a:gd name="T80" fmla="*/ 29 w 223"/>
              <a:gd name="T81" fmla="*/ 8 h 41"/>
              <a:gd name="T82" fmla="*/ 29 w 223"/>
              <a:gd name="T83" fmla="*/ 7 h 41"/>
              <a:gd name="T84" fmla="*/ 22 w 223"/>
              <a:gd name="T85" fmla="*/ 7 h 41"/>
              <a:gd name="T86" fmla="*/ 22 w 223"/>
              <a:gd name="T87" fmla="*/ 5 h 41"/>
              <a:gd name="T88" fmla="*/ 17 w 223"/>
              <a:gd name="T89" fmla="*/ 5 h 41"/>
              <a:gd name="T90" fmla="*/ 17 w 223"/>
              <a:gd name="T91" fmla="*/ 4 h 41"/>
              <a:gd name="T92" fmla="*/ 14 w 223"/>
              <a:gd name="T93" fmla="*/ 4 h 41"/>
              <a:gd name="T94" fmla="*/ 14 w 223"/>
              <a:gd name="T95" fmla="*/ 3 h 41"/>
              <a:gd name="T96" fmla="*/ 12 w 223"/>
              <a:gd name="T97" fmla="*/ 3 h 41"/>
              <a:gd name="T98" fmla="*/ 12 w 223"/>
              <a:gd name="T99" fmla="*/ 1 h 41"/>
              <a:gd name="T100" fmla="*/ 7 w 223"/>
              <a:gd name="T101" fmla="*/ 1 h 41"/>
              <a:gd name="T102" fmla="*/ 7 w 223"/>
              <a:gd name="T103" fmla="*/ 0 h 41"/>
              <a:gd name="T104" fmla="*/ 0 w 223"/>
              <a:gd name="T10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41">
                <a:moveTo>
                  <a:pt x="223" y="41"/>
                </a:moveTo>
                <a:lnTo>
                  <a:pt x="187" y="41"/>
                </a:lnTo>
                <a:lnTo>
                  <a:pt x="187" y="39"/>
                </a:lnTo>
                <a:lnTo>
                  <a:pt x="158" y="39"/>
                </a:lnTo>
                <a:lnTo>
                  <a:pt x="158" y="37"/>
                </a:lnTo>
                <a:lnTo>
                  <a:pt x="136" y="37"/>
                </a:lnTo>
                <a:lnTo>
                  <a:pt x="136" y="36"/>
                </a:lnTo>
                <a:lnTo>
                  <a:pt x="133" y="36"/>
                </a:lnTo>
                <a:lnTo>
                  <a:pt x="133" y="34"/>
                </a:lnTo>
                <a:lnTo>
                  <a:pt x="116" y="34"/>
                </a:lnTo>
                <a:lnTo>
                  <a:pt x="113" y="34"/>
                </a:lnTo>
                <a:lnTo>
                  <a:pt x="113" y="32"/>
                </a:lnTo>
                <a:lnTo>
                  <a:pt x="102" y="32"/>
                </a:lnTo>
                <a:lnTo>
                  <a:pt x="102" y="30"/>
                </a:lnTo>
                <a:lnTo>
                  <a:pt x="91" y="30"/>
                </a:lnTo>
                <a:lnTo>
                  <a:pt x="91" y="28"/>
                </a:lnTo>
                <a:lnTo>
                  <a:pt x="84" y="28"/>
                </a:lnTo>
                <a:lnTo>
                  <a:pt x="84" y="26"/>
                </a:lnTo>
                <a:lnTo>
                  <a:pt x="73" y="26"/>
                </a:lnTo>
                <a:lnTo>
                  <a:pt x="73" y="23"/>
                </a:lnTo>
                <a:lnTo>
                  <a:pt x="66" y="23"/>
                </a:lnTo>
                <a:lnTo>
                  <a:pt x="66" y="22"/>
                </a:lnTo>
                <a:lnTo>
                  <a:pt x="62" y="22"/>
                </a:lnTo>
                <a:lnTo>
                  <a:pt x="62" y="20"/>
                </a:lnTo>
                <a:lnTo>
                  <a:pt x="58" y="20"/>
                </a:lnTo>
                <a:lnTo>
                  <a:pt x="58" y="19"/>
                </a:lnTo>
                <a:lnTo>
                  <a:pt x="51" y="19"/>
                </a:lnTo>
                <a:lnTo>
                  <a:pt x="51" y="17"/>
                </a:lnTo>
                <a:lnTo>
                  <a:pt x="49" y="17"/>
                </a:lnTo>
                <a:lnTo>
                  <a:pt x="49" y="15"/>
                </a:lnTo>
                <a:lnTo>
                  <a:pt x="43" y="15"/>
                </a:lnTo>
                <a:lnTo>
                  <a:pt x="43" y="13"/>
                </a:lnTo>
                <a:lnTo>
                  <a:pt x="39" y="13"/>
                </a:lnTo>
                <a:lnTo>
                  <a:pt x="39" y="12"/>
                </a:lnTo>
                <a:lnTo>
                  <a:pt x="37" y="12"/>
                </a:lnTo>
                <a:lnTo>
                  <a:pt x="37" y="11"/>
                </a:lnTo>
                <a:lnTo>
                  <a:pt x="34" y="11"/>
                </a:lnTo>
                <a:lnTo>
                  <a:pt x="34" y="9"/>
                </a:lnTo>
                <a:lnTo>
                  <a:pt x="32" y="9"/>
                </a:lnTo>
                <a:lnTo>
                  <a:pt x="32" y="8"/>
                </a:lnTo>
                <a:lnTo>
                  <a:pt x="29" y="8"/>
                </a:lnTo>
                <a:lnTo>
                  <a:pt x="29" y="7"/>
                </a:lnTo>
                <a:lnTo>
                  <a:pt x="22" y="7"/>
                </a:lnTo>
                <a:lnTo>
                  <a:pt x="22" y="5"/>
                </a:lnTo>
                <a:lnTo>
                  <a:pt x="17" y="5"/>
                </a:lnTo>
                <a:lnTo>
                  <a:pt x="17" y="4"/>
                </a:lnTo>
                <a:lnTo>
                  <a:pt x="14" y="4"/>
                </a:lnTo>
                <a:lnTo>
                  <a:pt x="14" y="3"/>
                </a:lnTo>
                <a:lnTo>
                  <a:pt x="12" y="3"/>
                </a:lnTo>
                <a:lnTo>
                  <a:pt x="12" y="1"/>
                </a:lnTo>
                <a:lnTo>
                  <a:pt x="7" y="1"/>
                </a:lnTo>
                <a:lnTo>
                  <a:pt x="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custDataLst>
      <p:tags r:id="rId1"/>
    </p:custDataLst>
    <p:extLst>
      <p:ext uri="{BB962C8B-B14F-4D97-AF65-F5344CB8AC3E}">
        <p14:creationId xmlns:p14="http://schemas.microsoft.com/office/powerpoint/2010/main" val="32345859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3501: FOLFOX4/XELOX dans le cancer du colon stade II–III: résultats d’efficacité de l’étude italienne TOSCA comparant 3 et 6 mois de traitement adjuvant – Sobrero AF, et al</a:t>
            </a:r>
            <a:endParaRPr lang="fr-FR"/>
          </a:p>
        </p:txBody>
      </p:sp>
      <p:sp>
        <p:nvSpPr>
          <p:cNvPr id="5" name="Content Placeholder 4"/>
          <p:cNvSpPr>
            <a:spLocks noGrp="1"/>
          </p:cNvSpPr>
          <p:nvPr>
            <p:ph idx="1"/>
          </p:nvPr>
        </p:nvSpPr>
        <p:spPr/>
        <p:txBody>
          <a:bodyPr/>
          <a:lstStyle/>
          <a:p>
            <a:pPr marL="0" indent="0">
              <a:buNone/>
            </a:pPr>
            <a:r>
              <a:rPr lang="fr-FR" b="1" dirty="0" smtClean="0"/>
              <a:t>Résultats </a:t>
            </a:r>
          </a:p>
          <a:p>
            <a:pPr marL="0" indent="0">
              <a:spcBef>
                <a:spcPts val="19200"/>
              </a:spcBef>
              <a:buNone/>
            </a:pPr>
            <a:r>
              <a:rPr lang="fr-FR" b="1" dirty="0" smtClean="0"/>
              <a:t>Conclusions</a:t>
            </a:r>
          </a:p>
          <a:p>
            <a:r>
              <a:rPr lang="fr-FR" b="1" dirty="0" smtClean="0"/>
              <a:t>Cette étude n’a pas démontré que 3 mois de traitement adjuvant à base d’</a:t>
            </a:r>
            <a:r>
              <a:rPr lang="fr-FR" b="1" dirty="0" err="1" smtClean="0"/>
              <a:t>oxaliplatine</a:t>
            </a:r>
            <a:r>
              <a:rPr lang="fr-FR" b="1" dirty="0" smtClean="0"/>
              <a:t> étaient aussi efficaces que 6 mois </a:t>
            </a:r>
          </a:p>
          <a:p>
            <a:r>
              <a:rPr lang="fr-FR" b="1" dirty="0" smtClean="0"/>
              <a:t>Cependant, en raison d’une différence absolue de survie sans récidive entre les deux bras très faible (&lt;2% à 3 ans), un traitement de 3 mois pourrait être considéré comme une autre option de standard de traitement adjuvant du cancer du colon réséqué en raison d’un meilleur profil de tolérance</a:t>
            </a:r>
            <a:endParaRPr lang="fr-FR" dirty="0"/>
          </a:p>
        </p:txBody>
      </p:sp>
      <p:sp>
        <p:nvSpPr>
          <p:cNvPr id="14" name="Text Placeholder 13"/>
          <p:cNvSpPr>
            <a:spLocks noGrp="1"/>
          </p:cNvSpPr>
          <p:nvPr>
            <p:ph type="body" sz="quarter" idx="10"/>
          </p:nvPr>
        </p:nvSpPr>
        <p:spPr/>
        <p:txBody>
          <a:bodyPr/>
          <a:lstStyle/>
          <a:p>
            <a:r>
              <a:rPr lang="fr-FR" baseline="30000" dirty="0" smtClean="0"/>
              <a:t>1</a:t>
            </a:r>
            <a:r>
              <a:rPr lang="fr-FR" dirty="0" smtClean="0"/>
              <a:t>Test du Chi-2 pour la tendance</a:t>
            </a:r>
            <a:br>
              <a:rPr lang="fr-FR" dirty="0" smtClean="0"/>
            </a:br>
            <a:r>
              <a:rPr lang="fr-FR" dirty="0" smtClean="0"/>
              <a:t>Nombre total d’EI de grade 5: 2 (“possibles”)</a:t>
            </a:r>
            <a:br>
              <a:rPr lang="fr-FR" dirty="0" smtClean="0"/>
            </a:br>
            <a:r>
              <a:rPr lang="fr-FR" dirty="0" smtClean="0"/>
              <a:t>*Toxicité neurologique cliniquement pertinente</a:t>
            </a:r>
            <a:endParaRPr lang="fr-FR" dirty="0"/>
          </a:p>
        </p:txBody>
      </p:sp>
      <p:sp>
        <p:nvSpPr>
          <p:cNvPr id="15" name="Text Placeholder 14"/>
          <p:cNvSpPr>
            <a:spLocks noGrp="1"/>
          </p:cNvSpPr>
          <p:nvPr>
            <p:ph type="body" sz="quarter" idx="11"/>
          </p:nvPr>
        </p:nvSpPr>
        <p:spPr/>
        <p:txBody>
          <a:bodyPr/>
          <a:lstStyle/>
          <a:p>
            <a:r>
              <a:rPr lang="fr-FR" smtClean="0"/>
              <a:t>Sobrero AF, et al. J Clin Oncol 2017;35(Suppl):Abstr 3501</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2946261480"/>
              </p:ext>
            </p:extLst>
          </p:nvPr>
        </p:nvGraphicFramePr>
        <p:xfrm>
          <a:off x="369888" y="1696123"/>
          <a:ext cx="8408985" cy="2133600"/>
        </p:xfrm>
        <a:graphic>
          <a:graphicData uri="http://schemas.openxmlformats.org/drawingml/2006/table">
            <a:tbl>
              <a:tblPr firstRow="1" bandRow="1">
                <a:tableStyleId>{69012ECD-51FC-41F1-AA8D-1B2483CD663E}</a:tableStyleId>
              </a:tblPr>
              <a:tblGrid>
                <a:gridCol w="2036208">
                  <a:extLst>
                    <a:ext uri="{9D8B030D-6E8A-4147-A177-3AD203B41FA5}">
                      <a16:colId xmlns="" xmlns:a16="http://schemas.microsoft.com/office/drawing/2014/main" val="20000"/>
                    </a:ext>
                  </a:extLst>
                </a:gridCol>
                <a:gridCol w="1078279">
                  <a:extLst>
                    <a:ext uri="{9D8B030D-6E8A-4147-A177-3AD203B41FA5}">
                      <a16:colId xmlns="" xmlns:a16="http://schemas.microsoft.com/office/drawing/2014/main" val="20001"/>
                    </a:ext>
                  </a:extLst>
                </a:gridCol>
                <a:gridCol w="1274575"/>
                <a:gridCol w="1274575"/>
                <a:gridCol w="1274575">
                  <a:extLst>
                    <a:ext uri="{9D8B030D-6E8A-4147-A177-3AD203B41FA5}">
                      <a16:colId xmlns="" xmlns:a16="http://schemas.microsoft.com/office/drawing/2014/main" val="20002"/>
                    </a:ext>
                  </a:extLst>
                </a:gridCol>
                <a:gridCol w="1470773">
                  <a:extLst>
                    <a:ext uri="{9D8B030D-6E8A-4147-A177-3AD203B41FA5}">
                      <a16:colId xmlns="" xmlns:a16="http://schemas.microsoft.com/office/drawing/2014/main" val="20003"/>
                    </a:ext>
                  </a:extLst>
                </a:gridCol>
              </a:tblGrid>
              <a:tr h="14515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mn-lt"/>
                          <a:cs typeface="Arial" charset="0"/>
                        </a:rPr>
                        <a:t>EIs</a:t>
                      </a:r>
                      <a:r>
                        <a:rPr kumimoji="0" lang="fr-FR" sz="1400" b="1" i="0" u="none" strike="noStrike" cap="none" normalizeH="0" baseline="0" noProof="0" dirty="0" smtClean="0">
                          <a:ln>
                            <a:noFill/>
                          </a:ln>
                          <a:solidFill>
                            <a:schemeClr val="tx2"/>
                          </a:solidFill>
                          <a:effectLst/>
                          <a:latin typeface="+mn-lt"/>
                          <a:cs typeface="Arial" charset="0"/>
                        </a:rPr>
                        <a:t>, %</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latin typeface="+mn-lt"/>
                        </a:rPr>
                        <a:t>Grade 1/2</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latin typeface="+mn-lt"/>
                        </a:rPr>
                        <a:t>Grade 3/4</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latin typeface="+mn-lt"/>
                        </a:rPr>
                        <a:t>p</a:t>
                      </a:r>
                      <a:r>
                        <a:rPr kumimoji="0" lang="fr-FR" sz="1400" u="none" strike="noStrike" cap="none" normalizeH="0" baseline="30000" noProof="0" dirty="0" smtClean="0">
                          <a:ln>
                            <a:noFill/>
                          </a:ln>
                          <a:solidFill>
                            <a:schemeClr val="tx2"/>
                          </a:solidFill>
                          <a:effectLst/>
                          <a:latin typeface="+mn-lt"/>
                        </a:rPr>
                        <a:t>1</a:t>
                      </a:r>
                      <a:endParaRPr kumimoji="0" lang="fr-FR" sz="1400" b="1" i="0" u="none" strike="noStrike" cap="none" normalizeH="0" baseline="3000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3 mois</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6 mois</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3 mois</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6 mois</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latin typeface="+mn-lt"/>
                        </a:rPr>
                        <a:t>Neurologiques</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37,0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41,0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9,0*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latin typeface="+mn-lt"/>
                        </a:rPr>
                        <a:t>31,0*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&lt;0,0001</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Neutropénie fébrile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1,7</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1,4</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2,7</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491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err="1" smtClean="0">
                          <a:ln>
                            <a:noFill/>
                          </a:ln>
                          <a:effectLst/>
                          <a:latin typeface="+mn-lt"/>
                        </a:rPr>
                        <a:t>Thrombocytopénie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33,0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47,0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1,6</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2,1</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025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latin typeface="+mn-lt"/>
                        </a:rPr>
                        <a:t>Diarrhée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29,0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35,0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5,1</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6,4</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419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latin typeface="+mn-lt"/>
                        </a:rPr>
                        <a:t>Réactions allergiques</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3,4</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6,4</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297961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smtClean="0"/>
              <a:t>4003: Cohorte 1 de l’étude KEYNOTE-059: efficacité et tolérance du pembrolizumab en monothérapie chez les patients avec cancer gastrique avancé prétraité – Fuchs CS, et al</a:t>
            </a:r>
            <a:endParaRPr lang="fr-FR" sz="1800" dirty="0"/>
          </a:p>
        </p:txBody>
      </p:sp>
      <p:sp>
        <p:nvSpPr>
          <p:cNvPr id="7" name="Content Placeholder 2"/>
          <p:cNvSpPr txBox="1">
            <a:spLocks/>
          </p:cNvSpPr>
          <p:nvPr/>
        </p:nvSpPr>
        <p:spPr bwMode="auto">
          <a:xfrm>
            <a:off x="365124" y="1254035"/>
            <a:ext cx="8413751" cy="79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fr-FR" b="1" kern="0" dirty="0" smtClean="0"/>
              <a:t>Objectif</a:t>
            </a:r>
          </a:p>
          <a:p>
            <a:pPr>
              <a:buClr>
                <a:srgbClr val="043882"/>
              </a:buClr>
            </a:pPr>
            <a:r>
              <a:rPr lang="fr-FR" kern="0" dirty="0" smtClean="0"/>
              <a:t>Evaluer la </a:t>
            </a:r>
            <a:r>
              <a:rPr lang="fr-FR" dirty="0" smtClean="0"/>
              <a:t>tolérance et l’efficacité du pembrolizumab chez les patients avec cancer de l’estomac et de la jonction gastro-</a:t>
            </a:r>
            <a:r>
              <a:rPr lang="fr-FR" dirty="0" err="1" smtClean="0"/>
              <a:t>oesophagienne</a:t>
            </a:r>
            <a:r>
              <a:rPr lang="fr-FR" dirty="0" smtClean="0"/>
              <a:t> (JGO): données de la cohorte 1 de l’étude KEYNOTE-059</a:t>
            </a:r>
            <a:endParaRPr lang="fr-FR" dirty="0"/>
          </a:p>
        </p:txBody>
      </p:sp>
      <p:sp>
        <p:nvSpPr>
          <p:cNvPr id="11" name="AutoShape 12"/>
          <p:cNvSpPr>
            <a:spLocks noChangeArrowheads="1"/>
          </p:cNvSpPr>
          <p:nvPr/>
        </p:nvSpPr>
        <p:spPr bwMode="auto">
          <a:xfrm>
            <a:off x="6595253" y="3250597"/>
            <a:ext cx="2270808" cy="122555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sz="1200" kern="0" dirty="0" smtClean="0">
                <a:solidFill>
                  <a:srgbClr val="FFFFFF"/>
                </a:solidFill>
                <a:latin typeface="Arial" panose="020B0604020202020204" pitchFamily="34" charset="0"/>
                <a:cs typeface="Arial" panose="020B0604020202020204" pitchFamily="34" charset="0"/>
              </a:rPr>
              <a:t>Patients traités pendant 24 mois ou jusqu’à progression, toxicité, intolérance ou autre raison</a:t>
            </a:r>
            <a:endParaRPr lang="fr-FR" altLang="zh-CN" sz="1200" kern="0" dirty="0">
              <a:solidFill>
                <a:srgbClr val="FFFFFF"/>
              </a:solidFill>
              <a:latin typeface="Arial" panose="020B0604020202020204" pitchFamily="34" charset="0"/>
              <a:cs typeface="Arial" panose="020B0604020202020204" pitchFamily="34" charset="0"/>
            </a:endParaRPr>
          </a:p>
        </p:txBody>
      </p:sp>
      <p:cxnSp>
        <p:nvCxnSpPr>
          <p:cNvPr id="13" name="AutoShape 19"/>
          <p:cNvCxnSpPr>
            <a:cxnSpLocks noChangeShapeType="1"/>
            <a:stCxn id="16" idx="3"/>
            <a:endCxn id="15" idx="1"/>
          </p:cNvCxnSpPr>
          <p:nvPr/>
        </p:nvCxnSpPr>
        <p:spPr bwMode="auto">
          <a:xfrm>
            <a:off x="3581400" y="3844094"/>
            <a:ext cx="256723" cy="1136"/>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3838123" y="3434861"/>
            <a:ext cx="248738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latin typeface="Arial" panose="020B0604020202020204" pitchFamily="34" charset="0"/>
                <a:cs typeface="Arial" panose="020B0604020202020204" pitchFamily="34" charset="0"/>
              </a:rPr>
              <a:t>Pembrolizumab </a:t>
            </a:r>
          </a:p>
          <a:p>
            <a:pPr algn="ctr" defTabSz="892175" eaLnBrk="0" hangingPunct="0"/>
            <a:r>
              <a:rPr lang="fr-FR" altLang="zh-CN" sz="1400" dirty="0" smtClean="0">
                <a:solidFill>
                  <a:srgbClr val="FFFFFF"/>
                </a:solidFill>
                <a:latin typeface="Arial" panose="020B0604020202020204" pitchFamily="34" charset="0"/>
                <a:cs typeface="Arial" panose="020B0604020202020204" pitchFamily="34" charset="0"/>
              </a:rPr>
              <a:t>200 mg /3S </a:t>
            </a:r>
            <a:br>
              <a:rPr lang="fr-FR" altLang="zh-CN" sz="1400" dirty="0" smtClean="0">
                <a:solidFill>
                  <a:srgbClr val="FFFFFF"/>
                </a:solidFill>
                <a:latin typeface="Arial" panose="020B0604020202020204" pitchFamily="34" charset="0"/>
                <a:cs typeface="Arial" panose="020B0604020202020204" pitchFamily="34" charset="0"/>
              </a:rPr>
            </a:br>
            <a:r>
              <a:rPr lang="fr-FR" altLang="zh-CN" sz="1400" dirty="0" smtClean="0">
                <a:solidFill>
                  <a:srgbClr val="FFFFFF"/>
                </a:solidFill>
                <a:latin typeface="Arial" panose="020B0604020202020204" pitchFamily="34" charset="0"/>
                <a:cs typeface="Arial" panose="020B0604020202020204" pitchFamily="34" charset="0"/>
              </a:rPr>
              <a:t>(n=259)</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16" name="AutoShape 9"/>
          <p:cNvSpPr>
            <a:spLocks noChangeArrowheads="1"/>
          </p:cNvSpPr>
          <p:nvPr/>
        </p:nvSpPr>
        <p:spPr bwMode="auto">
          <a:xfrm>
            <a:off x="304800" y="2452687"/>
            <a:ext cx="3276600" cy="278281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 – Cohorte 1</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Maladie mesurable, en rechute/métastatique</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a:cs typeface="Arial"/>
              </a:rPr>
              <a:t>≥</a:t>
            </a:r>
            <a:r>
              <a:rPr lang="fr-FR" altLang="zh-CN" sz="1400" dirty="0" smtClean="0">
                <a:solidFill>
                  <a:srgbClr val="FFFFFF"/>
                </a:solidFill>
                <a:latin typeface="Arial" panose="020B0604020202020204" pitchFamily="34" charset="0"/>
                <a:cs typeface="Arial" panose="020B0604020202020204" pitchFamily="34" charset="0"/>
              </a:rPr>
              <a:t>2 lignes de CT préalables</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HER2/</a:t>
            </a:r>
            <a:r>
              <a:rPr lang="fr-FR" altLang="zh-CN" sz="1400" dirty="0" err="1" smtClean="0">
                <a:solidFill>
                  <a:srgbClr val="FFFFFF"/>
                </a:solidFill>
                <a:latin typeface="Arial" panose="020B0604020202020204" pitchFamily="34" charset="0"/>
                <a:cs typeface="Arial" panose="020B0604020202020204" pitchFamily="34" charset="0"/>
              </a:rPr>
              <a:t>neu</a:t>
            </a:r>
            <a:r>
              <a:rPr lang="fr-FR" altLang="zh-CN" sz="1400" dirty="0" smtClean="0">
                <a:solidFill>
                  <a:srgbClr val="FFFFFF"/>
                </a:solidFill>
                <a:latin typeface="Arial" panose="020B0604020202020204" pitchFamily="34" charset="0"/>
                <a:cs typeface="Arial" panose="020B0604020202020204" pitchFamily="34" charset="0"/>
              </a:rPr>
              <a:t> (–) ou HER2/</a:t>
            </a:r>
            <a:r>
              <a:rPr lang="fr-FR" altLang="zh-CN" sz="1400" dirty="0" err="1" smtClean="0">
                <a:solidFill>
                  <a:srgbClr val="FFFFFF"/>
                </a:solidFill>
                <a:latin typeface="Arial" panose="020B0604020202020204" pitchFamily="34" charset="0"/>
                <a:cs typeface="Arial" panose="020B0604020202020204" pitchFamily="34" charset="0"/>
              </a:rPr>
              <a:t>neu</a:t>
            </a:r>
            <a:r>
              <a:rPr lang="fr-FR" altLang="zh-CN" sz="1400" dirty="0" smtClean="0">
                <a:solidFill>
                  <a:srgbClr val="FFFFFF"/>
                </a:solidFill>
                <a:latin typeface="Arial" panose="020B0604020202020204" pitchFamily="34" charset="0"/>
                <a:cs typeface="Arial" panose="020B0604020202020204" pitchFamily="34" charset="0"/>
              </a:rPr>
              <a:t> (+) chez les patients prétraités par thérapie ciblée anti-HER2</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Pas de corticostéroïdes systémiques ou de traitement anti </a:t>
            </a:r>
            <a:br>
              <a:rPr lang="fr-FR" altLang="zh-CN" sz="1400" dirty="0" smtClean="0">
                <a:solidFill>
                  <a:srgbClr val="FFFFFF"/>
                </a:solidFill>
                <a:latin typeface="Arial" panose="020B0604020202020204" pitchFamily="34" charset="0"/>
                <a:cs typeface="Arial" panose="020B0604020202020204" pitchFamily="34" charset="0"/>
              </a:rPr>
            </a:br>
            <a:r>
              <a:rPr lang="fr-FR" altLang="zh-CN" sz="1400" dirty="0" smtClean="0">
                <a:solidFill>
                  <a:srgbClr val="FFFFFF"/>
                </a:solidFill>
                <a:latin typeface="Arial" panose="020B0604020202020204" pitchFamily="34" charset="0"/>
                <a:cs typeface="Arial" panose="020B0604020202020204" pitchFamily="34" charset="0"/>
              </a:rPr>
              <a:t>PD-1/PD-L1 préalable</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latin typeface="Arial" panose="020B0604020202020204" pitchFamily="34" charset="0"/>
                <a:cs typeface="Arial" panose="020B0604020202020204" pitchFamily="34" charset="0"/>
              </a:rPr>
              <a:t>ECOG PS 0–1</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21" name="Rectangle 9"/>
          <p:cNvSpPr>
            <a:spLocks noGrp="1" noChangeArrowheads="1"/>
          </p:cNvSpPr>
          <p:nvPr>
            <p:ph sz="half" idx="1"/>
          </p:nvPr>
        </p:nvSpPr>
        <p:spPr>
          <a:xfrm>
            <a:off x="365124" y="5271208"/>
            <a:ext cx="4130676" cy="886760"/>
          </a:xfrm>
        </p:spPr>
        <p:txBody>
          <a:bodyPr/>
          <a:lstStyle/>
          <a:p>
            <a:pPr marL="0" indent="0">
              <a:buNone/>
            </a:pPr>
            <a:r>
              <a:rPr lang="fr-FR" b="1" dirty="0" smtClean="0">
                <a:solidFill>
                  <a:schemeClr val="bg2"/>
                </a:solidFill>
              </a:rPr>
              <a:t>CO-CRITÈRES PRINCIPAUX</a:t>
            </a:r>
          </a:p>
          <a:p>
            <a:r>
              <a:rPr lang="fr-FR" dirty="0" smtClean="0">
                <a:solidFill>
                  <a:schemeClr val="tx1"/>
                </a:solidFill>
              </a:rPr>
              <a:t>TRO (RECIST v1.1), tolérance</a:t>
            </a:r>
            <a:endParaRPr lang="fr-FR" dirty="0">
              <a:solidFill>
                <a:schemeClr val="tx1"/>
              </a:solidFill>
            </a:endParaRPr>
          </a:p>
        </p:txBody>
      </p:sp>
      <p:sp>
        <p:nvSpPr>
          <p:cNvPr id="22" name="Content Placeholder 26"/>
          <p:cNvSpPr txBox="1">
            <a:spLocks/>
          </p:cNvSpPr>
          <p:nvPr/>
        </p:nvSpPr>
        <p:spPr>
          <a:xfrm>
            <a:off x="4098664" y="5271208"/>
            <a:ext cx="4680212" cy="787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dirty="0" smtClean="0"/>
              <a:t>Durée de réponse (revue centralisée), SSP, SG, instabilité </a:t>
            </a:r>
            <a:r>
              <a:rPr lang="fr-FR" dirty="0" err="1" smtClean="0"/>
              <a:t>microsatellitaire</a:t>
            </a:r>
            <a:r>
              <a:rPr lang="fr-FR" dirty="0" smtClean="0"/>
              <a:t>, profil d’expression génique</a:t>
            </a:r>
            <a:endParaRPr lang="fr-FR" dirty="0"/>
          </a:p>
        </p:txBody>
      </p:sp>
      <p:cxnSp>
        <p:nvCxnSpPr>
          <p:cNvPr id="23" name="AutoShape 19"/>
          <p:cNvCxnSpPr>
            <a:cxnSpLocks noChangeShapeType="1"/>
            <a:stCxn id="15" idx="3"/>
            <a:endCxn id="11" idx="1"/>
          </p:cNvCxnSpPr>
          <p:nvPr/>
        </p:nvCxnSpPr>
        <p:spPr bwMode="auto">
          <a:xfrm>
            <a:off x="6325509" y="3845230"/>
            <a:ext cx="269744" cy="0"/>
          </a:xfrm>
          <a:prstGeom prst="straightConnector1">
            <a:avLst/>
          </a:prstGeom>
          <a:noFill/>
          <a:ln w="57150">
            <a:solidFill>
              <a:schemeClr val="bg2">
                <a:lumMod val="60000"/>
                <a:lumOff val="40000"/>
              </a:schemeClr>
            </a:solidFill>
            <a:round/>
            <a:headEnd/>
            <a:tailEnd type="triangle" w="med" len="med"/>
          </a:ln>
        </p:spPr>
      </p:cxnSp>
      <p:sp>
        <p:nvSpPr>
          <p:cNvPr id="18" name="Text Placeholder 4"/>
          <p:cNvSpPr>
            <a:spLocks noGrp="1"/>
          </p:cNvSpPr>
          <p:nvPr>
            <p:ph type="body" sz="quarter" idx="11"/>
          </p:nvPr>
        </p:nvSpPr>
        <p:spPr>
          <a:xfrm>
            <a:off x="4648200" y="6096000"/>
            <a:ext cx="4130675" cy="487363"/>
          </a:xfrm>
        </p:spPr>
        <p:txBody>
          <a:bodyPr/>
          <a:lstStyle/>
          <a:p>
            <a:r>
              <a:rPr lang="en-GB" dirty="0" smtClean="0"/>
              <a:t>Fuchs CS,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4003</a:t>
            </a:r>
            <a:endParaRPr lang="en-GB" dirty="0"/>
          </a:p>
        </p:txBody>
      </p:sp>
    </p:spTree>
    <p:extLst>
      <p:ext uri="{BB962C8B-B14F-4D97-AF65-F5344CB8AC3E}">
        <p14:creationId xmlns:p14="http://schemas.microsoft.com/office/powerpoint/2010/main" val="26832581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3502: Résultats définitifs de survie sans maladie de l’étude SCOT: une étude internationale de phase III randomisée (1:1) de non infériorité comparant 3 versus 6 mois de traitement adjuvant à base d’oxaliplatine dans le cancer colorectal – Iveson T, et al</a:t>
            </a:r>
            <a:endParaRPr lang="fr-FR" dirty="0"/>
          </a:p>
        </p:txBody>
      </p:sp>
      <p:sp>
        <p:nvSpPr>
          <p:cNvPr id="15" name="Text Placeholder 14"/>
          <p:cNvSpPr>
            <a:spLocks noGrp="1"/>
          </p:cNvSpPr>
          <p:nvPr>
            <p:ph type="body" sz="quarter" idx="11"/>
          </p:nvPr>
        </p:nvSpPr>
        <p:spPr/>
        <p:txBody>
          <a:bodyPr/>
          <a:lstStyle/>
          <a:p>
            <a:r>
              <a:rPr lang="fr-FR" smtClean="0"/>
              <a:t>Iveson T, et al. J Clin Oncol 2017;35(Suppl):Abstr 3502</a:t>
            </a:r>
            <a:endParaRPr lang="fr-FR"/>
          </a:p>
        </p:txBody>
      </p:sp>
      <p:sp>
        <p:nvSpPr>
          <p:cNvPr id="10" name="AutoShape 9"/>
          <p:cNvSpPr>
            <a:spLocks noChangeArrowheads="1"/>
          </p:cNvSpPr>
          <p:nvPr/>
        </p:nvSpPr>
        <p:spPr bwMode="auto">
          <a:xfrm>
            <a:off x="698340" y="3214678"/>
            <a:ext cx="3319690"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600" dirty="0" smtClean="0">
                <a:solidFill>
                  <a:schemeClr val="tx2"/>
                </a:solidFill>
              </a:rPr>
              <a:t>Cancer du colon ou du rectum à haut risque de stade II ou III</a:t>
            </a:r>
          </a:p>
          <a:p>
            <a:pPr defTabSz="892175" eaLnBrk="0" hangingPunct="0">
              <a:spcAft>
                <a:spcPct val="30000"/>
              </a:spcAft>
            </a:pPr>
            <a:r>
              <a:rPr lang="fr-FR" altLang="zh-CN" sz="1600" dirty="0" smtClean="0">
                <a:solidFill>
                  <a:schemeClr val="tx2"/>
                </a:solidFill>
                <a:ea typeface="SimSun" pitchFamily="2" charset="-122"/>
              </a:rPr>
              <a:t>(n=6088)</a:t>
            </a:r>
            <a:endParaRPr lang="fr-FR" altLang="zh-CN" sz="1600" dirty="0">
              <a:solidFill>
                <a:schemeClr val="tx2"/>
              </a:solidFill>
              <a:ea typeface="SimSun" pitchFamily="2" charset="-122"/>
            </a:endParaRPr>
          </a:p>
        </p:txBody>
      </p:sp>
      <p:sp>
        <p:nvSpPr>
          <p:cNvPr id="11" name="Oval 14"/>
          <p:cNvSpPr>
            <a:spLocks noChangeArrowheads="1"/>
          </p:cNvSpPr>
          <p:nvPr/>
        </p:nvSpPr>
        <p:spPr bwMode="auto">
          <a:xfrm>
            <a:off x="4274753" y="35337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endParaRPr lang="fr-FR" altLang="zh-CN" sz="1600" b="1">
              <a:solidFill>
                <a:srgbClr val="043882"/>
              </a:solidFill>
              <a:ea typeface="SimSun" pitchFamily="2" charset="-122"/>
            </a:endParaRPr>
          </a:p>
        </p:txBody>
      </p:sp>
      <p:cxnSp>
        <p:nvCxnSpPr>
          <p:cNvPr id="12" name="AutoShape 15"/>
          <p:cNvCxnSpPr>
            <a:cxnSpLocks noChangeShapeType="1"/>
            <a:stCxn id="11" idx="0"/>
            <a:endCxn id="19" idx="1"/>
          </p:cNvCxnSpPr>
          <p:nvPr/>
        </p:nvCxnSpPr>
        <p:spPr bwMode="auto">
          <a:xfrm rot="5400000" flipH="1" flipV="1">
            <a:off x="4683501" y="3018747"/>
            <a:ext cx="398075" cy="631974"/>
          </a:xfrm>
          <a:prstGeom prst="bentConnector2">
            <a:avLst/>
          </a:prstGeom>
          <a:noFill/>
          <a:ln w="57150">
            <a:solidFill>
              <a:schemeClr val="bg2">
                <a:lumMod val="60000"/>
                <a:lumOff val="40000"/>
              </a:schemeClr>
            </a:solidFill>
            <a:round/>
            <a:headEnd/>
            <a:tailEnd type="triangle" w="med" len="med"/>
          </a:ln>
        </p:spPr>
      </p:cxnSp>
      <p:cxnSp>
        <p:nvCxnSpPr>
          <p:cNvPr id="17" name="AutoShape 19"/>
          <p:cNvCxnSpPr>
            <a:cxnSpLocks noChangeShapeType="1"/>
            <a:stCxn id="10" idx="3"/>
            <a:endCxn id="11" idx="2"/>
          </p:cNvCxnSpPr>
          <p:nvPr/>
        </p:nvCxnSpPr>
        <p:spPr bwMode="auto">
          <a:xfrm>
            <a:off x="4018030" y="3825871"/>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9" name="AutoShape 8"/>
          <p:cNvSpPr>
            <a:spLocks noChangeArrowheads="1"/>
          </p:cNvSpPr>
          <p:nvPr/>
        </p:nvSpPr>
        <p:spPr bwMode="auto">
          <a:xfrm>
            <a:off x="5198525" y="2553101"/>
            <a:ext cx="3003909" cy="116519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chemeClr val="tx2"/>
                </a:solidFill>
                <a:ea typeface="SimSun" pitchFamily="2" charset="-122"/>
              </a:rPr>
              <a:t>3 mois</a:t>
            </a:r>
          </a:p>
          <a:p>
            <a:pPr algn="ctr" defTabSz="892175" eaLnBrk="0" hangingPunct="0"/>
            <a:r>
              <a:rPr lang="fr-FR" altLang="zh-CN" sz="1600" dirty="0" smtClean="0">
                <a:solidFill>
                  <a:schemeClr val="tx2"/>
                </a:solidFill>
                <a:ea typeface="SimSun" pitchFamily="2" charset="-122"/>
              </a:rPr>
              <a:t>FOLFOX or CAPOX</a:t>
            </a:r>
          </a:p>
          <a:p>
            <a:pPr algn="ctr" defTabSz="892175" eaLnBrk="0" hangingPunct="0"/>
            <a:r>
              <a:rPr lang="fr-FR" altLang="zh-CN" sz="1600" dirty="0">
                <a:solidFill>
                  <a:schemeClr val="tx2"/>
                </a:solidFill>
                <a:ea typeface="SimSun" pitchFamily="2" charset="-122"/>
              </a:rPr>
              <a:t>c</a:t>
            </a:r>
            <a:r>
              <a:rPr lang="fr-FR" altLang="zh-CN" sz="1600" dirty="0" smtClean="0">
                <a:solidFill>
                  <a:schemeClr val="tx2"/>
                </a:solidFill>
                <a:ea typeface="SimSun" pitchFamily="2" charset="-122"/>
              </a:rPr>
              <a:t>hoix du patient ou du médecin (n=3044)</a:t>
            </a:r>
            <a:endParaRPr lang="fr-FR" altLang="zh-CN" sz="1600" dirty="0">
              <a:solidFill>
                <a:schemeClr val="tx2"/>
              </a:solidFill>
              <a:ea typeface="SimSun" pitchFamily="2" charset="-122"/>
            </a:endParaRPr>
          </a:p>
        </p:txBody>
      </p:sp>
      <p:cxnSp>
        <p:nvCxnSpPr>
          <p:cNvPr id="20" name="AutoShape 16"/>
          <p:cNvCxnSpPr>
            <a:cxnSpLocks noChangeShapeType="1"/>
            <a:stCxn id="11" idx="4"/>
            <a:endCxn id="23" idx="1"/>
          </p:cNvCxnSpPr>
          <p:nvPr/>
        </p:nvCxnSpPr>
        <p:spPr bwMode="auto">
          <a:xfrm rot="16200000" flipH="1">
            <a:off x="4680692" y="4003830"/>
            <a:ext cx="405465" cy="633746"/>
          </a:xfrm>
          <a:prstGeom prst="bentConnector2">
            <a:avLst/>
          </a:prstGeom>
          <a:noFill/>
          <a:ln w="57150">
            <a:solidFill>
              <a:schemeClr val="bg2">
                <a:lumMod val="60000"/>
                <a:lumOff val="40000"/>
              </a:schemeClr>
            </a:solidFill>
            <a:round/>
            <a:headEnd/>
            <a:tailEnd type="triangle" w="med" len="med"/>
          </a:ln>
        </p:spPr>
      </p:cxnSp>
      <p:sp>
        <p:nvSpPr>
          <p:cNvPr id="23" name="AutoShape 12"/>
          <p:cNvSpPr>
            <a:spLocks noChangeArrowheads="1"/>
          </p:cNvSpPr>
          <p:nvPr/>
        </p:nvSpPr>
        <p:spPr bwMode="auto">
          <a:xfrm>
            <a:off x="5200297" y="3940841"/>
            <a:ext cx="3002137" cy="116519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 6 mois</a:t>
            </a:r>
          </a:p>
          <a:p>
            <a:pPr algn="ctr" defTabSz="892175" eaLnBrk="0" hangingPunct="0"/>
            <a:r>
              <a:rPr lang="fr-FR" altLang="zh-CN" sz="1600" dirty="0" smtClean="0">
                <a:solidFill>
                  <a:srgbClr val="4D4D4D"/>
                </a:solidFill>
                <a:ea typeface="SimSun" pitchFamily="2" charset="-122"/>
              </a:rPr>
              <a:t>FOLFOX or CAPOX</a:t>
            </a:r>
          </a:p>
          <a:p>
            <a:pPr algn="ctr" defTabSz="892175" eaLnBrk="0" hangingPunct="0"/>
            <a:r>
              <a:rPr lang="fr-FR" altLang="zh-CN" sz="1600" dirty="0">
                <a:solidFill>
                  <a:srgbClr val="4D4D4D"/>
                </a:solidFill>
                <a:ea typeface="SimSun" pitchFamily="2" charset="-122"/>
              </a:rPr>
              <a:t>c</a:t>
            </a:r>
            <a:r>
              <a:rPr lang="fr-FR" altLang="zh-CN" sz="1600" dirty="0" smtClean="0">
                <a:solidFill>
                  <a:srgbClr val="4D4D4D"/>
                </a:solidFill>
                <a:ea typeface="SimSun" pitchFamily="2" charset="-122"/>
              </a:rPr>
              <a:t>hoix du patient ou du médecin (n=3044)</a:t>
            </a:r>
            <a:endParaRPr lang="fr-FR" altLang="zh-CN" sz="1600" dirty="0">
              <a:solidFill>
                <a:srgbClr val="4D4D4D"/>
              </a:solidFill>
              <a:ea typeface="SimSun" pitchFamily="2" charset="-122"/>
            </a:endParaRPr>
          </a:p>
        </p:txBody>
      </p:sp>
      <p:sp>
        <p:nvSpPr>
          <p:cNvPr id="27" name="Rectangle 9"/>
          <p:cNvSpPr txBox="1">
            <a:spLocks noChangeArrowheads="1"/>
          </p:cNvSpPr>
          <p:nvPr/>
        </p:nvSpPr>
        <p:spPr bwMode="auto">
          <a:xfrm>
            <a:off x="425129" y="5257800"/>
            <a:ext cx="4130676" cy="94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SSM</a:t>
            </a:r>
            <a:endParaRPr lang="fr-FR" kern="0" dirty="0"/>
          </a:p>
        </p:txBody>
      </p:sp>
      <p:sp>
        <p:nvSpPr>
          <p:cNvPr id="28" name="Content Placeholder 26"/>
          <p:cNvSpPr txBox="1">
            <a:spLocks/>
          </p:cNvSpPr>
          <p:nvPr/>
        </p:nvSpPr>
        <p:spPr>
          <a:xfrm>
            <a:off x="4648200" y="5257800"/>
            <a:ext cx="4309820" cy="102805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Tolérance, </a:t>
            </a:r>
            <a:r>
              <a:rPr lang="fr-FR" kern="0" dirty="0" err="1" smtClean="0"/>
              <a:t>QoL</a:t>
            </a:r>
            <a:r>
              <a:rPr lang="fr-FR" kern="0" dirty="0" smtClean="0"/>
              <a:t>, pharmaco-économie, SG</a:t>
            </a:r>
            <a:endParaRPr lang="fr-FR" kern="0" dirty="0"/>
          </a:p>
        </p:txBody>
      </p:sp>
      <p:sp>
        <p:nvSpPr>
          <p:cNvPr id="30" name="Content Placeholder 2"/>
          <p:cNvSpPr txBox="1">
            <a:spLocks/>
          </p:cNvSpPr>
          <p:nvPr/>
        </p:nvSpPr>
        <p:spPr bwMode="auto">
          <a:xfrm>
            <a:off x="365124" y="1254035"/>
            <a:ext cx="8413751" cy="66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kern="0" dirty="0" smtClean="0"/>
              <a:t>Evaluer si </a:t>
            </a:r>
            <a:r>
              <a:rPr lang="fr-FR" dirty="0" smtClean="0"/>
              <a:t>3 mois de chimiothérapie </a:t>
            </a:r>
            <a:r>
              <a:rPr lang="fr-FR" dirty="0" err="1" smtClean="0"/>
              <a:t>adjuvante</a:t>
            </a:r>
            <a:r>
              <a:rPr lang="fr-FR" dirty="0" smtClean="0"/>
              <a:t> à base d’</a:t>
            </a:r>
            <a:r>
              <a:rPr lang="fr-FR" dirty="0" err="1" smtClean="0"/>
              <a:t>oxaliplatine</a:t>
            </a:r>
            <a:r>
              <a:rPr lang="fr-FR" dirty="0" smtClean="0"/>
              <a:t> étaient aussi efficaces que 6 mois chez les patients avec CCR à haut risque de stade II ou III</a:t>
            </a:r>
            <a:endParaRPr lang="fr-FR" dirty="0"/>
          </a:p>
        </p:txBody>
      </p:sp>
    </p:spTree>
    <p:custDataLst>
      <p:tags r:id="rId1"/>
    </p:custDataLst>
    <p:extLst>
      <p:ext uri="{BB962C8B-B14F-4D97-AF65-F5344CB8AC3E}">
        <p14:creationId xmlns:p14="http://schemas.microsoft.com/office/powerpoint/2010/main" val="12666092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3502: Résultats définitifs de survie sans maladie de l’étude SCOT: une étude internationale de phase III randomisée (1:1) de non infériorité comparant 3 versus 6 mois de traitement adjuvant à base d’oxaliplatine dans le cancer colorectal – Iveson T, et al</a:t>
            </a:r>
            <a:endParaRPr lang="fr-FR"/>
          </a:p>
        </p:txBody>
      </p:sp>
      <p:sp>
        <p:nvSpPr>
          <p:cNvPr id="15" name="Text Placeholder 14"/>
          <p:cNvSpPr>
            <a:spLocks noGrp="1"/>
          </p:cNvSpPr>
          <p:nvPr>
            <p:ph type="body" sz="quarter" idx="11"/>
          </p:nvPr>
        </p:nvSpPr>
        <p:spPr/>
        <p:txBody>
          <a:bodyPr/>
          <a:lstStyle/>
          <a:p>
            <a:r>
              <a:rPr lang="fr-FR" smtClean="0"/>
              <a:t>Iveson T, et al. J Clin Oncol 2017;35(Suppl):Abstr 3502</a:t>
            </a:r>
            <a:endParaRPr lang="fr-FR"/>
          </a:p>
        </p:txBody>
      </p:sp>
      <p:sp>
        <p:nvSpPr>
          <p:cNvPr id="2" name="TextBox 1"/>
          <p:cNvSpPr txBox="1"/>
          <p:nvPr/>
        </p:nvSpPr>
        <p:spPr>
          <a:xfrm>
            <a:off x="3219450" y="1447800"/>
            <a:ext cx="2667000" cy="338554"/>
          </a:xfrm>
          <a:prstGeom prst="rect">
            <a:avLst/>
          </a:prstGeom>
          <a:noFill/>
        </p:spPr>
        <p:txBody>
          <a:bodyPr wrap="square" rtlCol="0">
            <a:spAutoFit/>
          </a:bodyPr>
          <a:lstStyle/>
          <a:p>
            <a:r>
              <a:rPr lang="fr-FR" sz="1600" b="1" dirty="0" smtClean="0">
                <a:solidFill>
                  <a:srgbClr val="4D4D4D"/>
                </a:solidFill>
              </a:rPr>
              <a:t>SSM (population totale)</a:t>
            </a:r>
            <a:endParaRPr lang="fr-FR" sz="1600" b="1" dirty="0">
              <a:solidFill>
                <a:srgbClr val="4D4D4D"/>
              </a:solidFill>
            </a:endParaRPr>
          </a:p>
        </p:txBody>
      </p:sp>
      <p:graphicFrame>
        <p:nvGraphicFramePr>
          <p:cNvPr id="57" name="Table 56"/>
          <p:cNvGraphicFramePr>
            <a:graphicFrameLocks noGrp="1"/>
          </p:cNvGraphicFramePr>
          <p:nvPr>
            <p:extLst>
              <p:ext uri="{D42A27DB-BD31-4B8C-83A1-F6EECF244321}">
                <p14:modId xmlns:p14="http://schemas.microsoft.com/office/powerpoint/2010/main" val="994853671"/>
              </p:ext>
            </p:extLst>
          </p:nvPr>
        </p:nvGraphicFramePr>
        <p:xfrm>
          <a:off x="2083046" y="3479422"/>
          <a:ext cx="5924866" cy="1280160"/>
        </p:xfrm>
        <a:graphic>
          <a:graphicData uri="http://schemas.openxmlformats.org/drawingml/2006/table">
            <a:tbl>
              <a:tblPr firstRow="1" bandRow="1">
                <a:tableStyleId>{5202B0CA-FC54-4496-8BCA-5EF66A818D29}</a:tableStyleId>
              </a:tblPr>
              <a:tblGrid>
                <a:gridCol w="812539"/>
                <a:gridCol w="1814945"/>
                <a:gridCol w="1967345"/>
                <a:gridCol w="1330037"/>
              </a:tblGrid>
              <a:tr h="213186">
                <a:tc>
                  <a:txBody>
                    <a:bodyPr/>
                    <a:lstStyle/>
                    <a:p>
                      <a:r>
                        <a:rPr lang="fr-FR" sz="1200" noProof="0" dirty="0" smtClean="0">
                          <a:solidFill>
                            <a:schemeClr val="tx1"/>
                          </a:solidFill>
                        </a:rPr>
                        <a:t>Bras</a:t>
                      </a:r>
                      <a:endParaRPr lang="fr-FR" sz="1200" noProof="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noProof="0" dirty="0" smtClean="0">
                          <a:solidFill>
                            <a:schemeClr val="tx1"/>
                          </a:solidFill>
                        </a:rPr>
                        <a:t>SSM à 3</a:t>
                      </a:r>
                      <a:r>
                        <a:rPr lang="fr-FR" sz="1200" baseline="0" noProof="0" dirty="0" smtClean="0">
                          <a:solidFill>
                            <a:schemeClr val="tx1"/>
                          </a:solidFill>
                        </a:rPr>
                        <a:t> ans</a:t>
                      </a:r>
                      <a:r>
                        <a:rPr lang="fr-FR" sz="1200" noProof="0" dirty="0" smtClean="0">
                          <a:solidFill>
                            <a:schemeClr val="tx1"/>
                          </a:solidFill>
                        </a:rPr>
                        <a:t>, % (IC95%)</a:t>
                      </a:r>
                      <a:endParaRPr lang="fr-FR" sz="1200" noProof="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noProof="0" dirty="0" smtClean="0">
                          <a:solidFill>
                            <a:schemeClr val="tx1"/>
                          </a:solidFill>
                        </a:rPr>
                        <a:t>HR (IC95%)</a:t>
                      </a:r>
                      <a:endParaRPr lang="fr-FR" sz="1200" noProof="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noProof="0" dirty="0" smtClean="0">
                          <a:solidFill>
                            <a:schemeClr val="tx1"/>
                          </a:solidFill>
                        </a:rPr>
                        <a:t>p non infériorité</a:t>
                      </a:r>
                      <a:endParaRPr lang="fr-FR" sz="1200" noProof="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fr-FR" sz="1200" noProof="0" smtClean="0">
                          <a:solidFill>
                            <a:srgbClr val="B60D27"/>
                          </a:solidFill>
                        </a:rPr>
                        <a:t>3 mois</a:t>
                      </a:r>
                      <a:endParaRPr lang="fr-FR" sz="1200" noProof="0">
                        <a:solidFill>
                          <a:srgbClr val="B60D27"/>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fr-FR" sz="1200" noProof="0" dirty="0" smtClean="0">
                          <a:solidFill>
                            <a:srgbClr val="B60D27"/>
                          </a:solidFill>
                          <a:latin typeface="+mn-lt"/>
                        </a:rPr>
                        <a:t>76,7 (75,2 –</a:t>
                      </a:r>
                      <a:r>
                        <a:rPr lang="fr-FR" sz="1200" baseline="0" noProof="0" dirty="0" smtClean="0">
                          <a:solidFill>
                            <a:srgbClr val="B60D27"/>
                          </a:solidFill>
                          <a:latin typeface="+mn-lt"/>
                        </a:rPr>
                        <a:t> </a:t>
                      </a:r>
                      <a:r>
                        <a:rPr lang="fr-FR" sz="1200" noProof="0" dirty="0" smtClean="0">
                          <a:solidFill>
                            <a:srgbClr val="B60D27"/>
                          </a:solidFill>
                          <a:latin typeface="+mn-lt"/>
                        </a:rPr>
                        <a:t>78,2)</a:t>
                      </a:r>
                      <a:endParaRPr lang="fr-FR" sz="1200" noProof="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fr-FR" sz="1200" noProof="0" dirty="0" smtClean="0">
                          <a:solidFill>
                            <a:srgbClr val="B60D27"/>
                          </a:solidFill>
                          <a:latin typeface="+mn-lt"/>
                        </a:rPr>
                        <a:t>1,006 (0,909</a:t>
                      </a:r>
                      <a:r>
                        <a:rPr lang="fr-FR" sz="1200" baseline="0" noProof="0" dirty="0" smtClean="0">
                          <a:solidFill>
                            <a:srgbClr val="B60D27"/>
                          </a:solidFill>
                          <a:latin typeface="+mn-lt"/>
                        </a:rPr>
                        <a:t> – </a:t>
                      </a:r>
                      <a:r>
                        <a:rPr lang="fr-FR" sz="1200" noProof="0" dirty="0" smtClean="0">
                          <a:solidFill>
                            <a:srgbClr val="B60D27"/>
                          </a:solidFill>
                          <a:latin typeface="+mn-lt"/>
                        </a:rPr>
                        <a:t>1,114)</a:t>
                      </a:r>
                      <a:endParaRPr lang="fr-FR" sz="1200" noProof="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fr-FR" sz="1200" noProof="0" dirty="0" smtClean="0">
                          <a:solidFill>
                            <a:srgbClr val="B60D27"/>
                          </a:solidFill>
                          <a:latin typeface="+mn-lt"/>
                        </a:rPr>
                        <a:t>0,012</a:t>
                      </a:r>
                      <a:endParaRPr lang="fr-FR" sz="1200" noProof="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fr-FR" sz="1200" noProof="0" smtClean="0">
                          <a:solidFill>
                            <a:schemeClr val="accent2"/>
                          </a:solidFill>
                        </a:rPr>
                        <a:t>6 mois</a:t>
                      </a:r>
                      <a:endParaRPr lang="fr-FR" sz="1200" noProof="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fr-FR" sz="1200" noProof="0" dirty="0" smtClean="0">
                          <a:solidFill>
                            <a:schemeClr val="accent2"/>
                          </a:solidFill>
                        </a:rPr>
                        <a:t>77,1 (75,6 –</a:t>
                      </a:r>
                      <a:r>
                        <a:rPr lang="fr-FR" sz="1200" baseline="0" noProof="0" dirty="0" smtClean="0">
                          <a:solidFill>
                            <a:schemeClr val="accent2"/>
                          </a:solidFill>
                        </a:rPr>
                        <a:t> </a:t>
                      </a:r>
                      <a:r>
                        <a:rPr lang="fr-FR" sz="1200" noProof="0" dirty="0" smtClean="0">
                          <a:solidFill>
                            <a:schemeClr val="accent2"/>
                          </a:solidFill>
                        </a:rPr>
                        <a:t>78,7)</a:t>
                      </a:r>
                    </a:p>
                  </a:txBody>
                  <a:tcPr anchor="ctr">
                    <a:lnB w="12700" cap="flat" cmpd="sng" algn="ctr">
                      <a:solidFill>
                        <a:schemeClr val="tx1"/>
                      </a:solidFill>
                      <a:prstDash val="solid"/>
                      <a:round/>
                      <a:headEnd type="none" w="med" len="med"/>
                      <a:tailEnd type="none" w="med" len="med"/>
                    </a:lnB>
                    <a:noFill/>
                  </a:tcPr>
                </a:tc>
                <a:tc>
                  <a:txBody>
                    <a:bodyPr/>
                    <a:lstStyle/>
                    <a:p>
                      <a:pPr algn="ctr"/>
                      <a:r>
                        <a:rPr lang="fr-FR" sz="1200" noProof="0" smtClean="0">
                          <a:solidFill>
                            <a:schemeClr val="accent2"/>
                          </a:solidFill>
                        </a:rPr>
                        <a:t>Ref</a:t>
                      </a:r>
                      <a:endParaRPr lang="fr-FR" sz="1200" noProof="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fr-FR" sz="1200" noProof="0">
                        <a:solidFill>
                          <a:srgbClr val="043882"/>
                        </a:solidFill>
                      </a:endParaRPr>
                    </a:p>
                  </a:txBody>
                  <a:tcPr anchor="ctr">
                    <a:lnB w="12700" cap="flat" cmpd="sng" algn="ctr">
                      <a:solidFill>
                        <a:schemeClr val="tx1"/>
                      </a:solidFill>
                      <a:prstDash val="solid"/>
                      <a:round/>
                      <a:headEnd type="none" w="med" len="med"/>
                      <a:tailEnd type="none" w="med" len="med"/>
                    </a:lnB>
                    <a:noFill/>
                  </a:tcPr>
                </a:tc>
              </a:tr>
              <a:tr h="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noProof="0" dirty="0" smtClean="0">
                          <a:solidFill>
                            <a:schemeClr val="tx1"/>
                          </a:solidFill>
                          <a:latin typeface="+mn-lt"/>
                        </a:rPr>
                        <a:t>Différence de SSM à 3 ans –0,4% (–2,6 –</a:t>
                      </a:r>
                      <a:r>
                        <a:rPr lang="fr-FR" sz="1200" baseline="0" noProof="0" dirty="0" smtClean="0">
                          <a:solidFill>
                            <a:schemeClr val="tx1"/>
                          </a:solidFill>
                          <a:latin typeface="+mn-lt"/>
                        </a:rPr>
                        <a:t> </a:t>
                      </a:r>
                      <a:r>
                        <a:rPr lang="fr-FR" sz="1200" noProof="0" dirty="0" smtClean="0">
                          <a:solidFill>
                            <a:schemeClr val="tx1"/>
                          </a:solidFill>
                          <a:latin typeface="+mn-lt"/>
                        </a:rPr>
                        <a:t>1,8)</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c hMerge="1">
                  <a:txBody>
                    <a:bodyPr/>
                    <a:lstStyle/>
                    <a:p>
                      <a:endParaRPr lang="en-GB"/>
                    </a:p>
                  </a:txBody>
                  <a:tcPr/>
                </a:tc>
              </a:tr>
            </a:tbl>
          </a:graphicData>
        </a:graphic>
      </p:graphicFrame>
      <p:grpSp>
        <p:nvGrpSpPr>
          <p:cNvPr id="3" name="Group 2"/>
          <p:cNvGrpSpPr/>
          <p:nvPr/>
        </p:nvGrpSpPr>
        <p:grpSpPr>
          <a:xfrm>
            <a:off x="637406" y="1800991"/>
            <a:ext cx="7754674" cy="4277832"/>
            <a:chOff x="637406" y="1800991"/>
            <a:chExt cx="7754674" cy="4277832"/>
          </a:xfrm>
        </p:grpSpPr>
        <p:sp>
          <p:nvSpPr>
            <p:cNvPr id="10" name="Freeform 9"/>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 name="Line 6"/>
            <p:cNvSpPr>
              <a:spLocks noChangeShapeType="1"/>
            </p:cNvSpPr>
            <p:nvPr/>
          </p:nvSpPr>
          <p:spPr bwMode="auto">
            <a:xfrm>
              <a:off x="1333744" y="2140898"/>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3" name="Line 7"/>
            <p:cNvSpPr>
              <a:spLocks noChangeShapeType="1"/>
            </p:cNvSpPr>
            <p:nvPr/>
          </p:nvSpPr>
          <p:spPr bwMode="auto">
            <a:xfrm>
              <a:off x="1333744" y="2698801"/>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6" name="Line 8"/>
            <p:cNvSpPr>
              <a:spLocks noChangeShapeType="1"/>
            </p:cNvSpPr>
            <p:nvPr/>
          </p:nvSpPr>
          <p:spPr bwMode="auto">
            <a:xfrm>
              <a:off x="1333744" y="326090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7" name="Line 9"/>
            <p:cNvSpPr>
              <a:spLocks noChangeShapeType="1"/>
            </p:cNvSpPr>
            <p:nvPr/>
          </p:nvSpPr>
          <p:spPr bwMode="auto">
            <a:xfrm>
              <a:off x="1333744" y="3808764"/>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8" name="Line 10"/>
            <p:cNvSpPr>
              <a:spLocks noChangeShapeType="1"/>
            </p:cNvSpPr>
            <p:nvPr/>
          </p:nvSpPr>
          <p:spPr bwMode="auto">
            <a:xfrm>
              <a:off x="1333744" y="436876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 name="Line 11"/>
            <p:cNvSpPr>
              <a:spLocks noChangeShapeType="1"/>
            </p:cNvSpPr>
            <p:nvPr/>
          </p:nvSpPr>
          <p:spPr bwMode="auto">
            <a:xfrm>
              <a:off x="1333744" y="4910777"/>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0" name="TextBox 19"/>
            <p:cNvSpPr txBox="1"/>
            <p:nvPr/>
          </p:nvSpPr>
          <p:spPr>
            <a:xfrm rot="16200000">
              <a:off x="-980382" y="3418779"/>
              <a:ext cx="35125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Pourcentage de patients en vie et sans maladie</a:t>
              </a:r>
              <a:endParaRPr lang="fr-FR" sz="1200" dirty="0">
                <a:latin typeface="Arial" panose="020B0604020202020204" pitchFamily="34" charset="0"/>
                <a:cs typeface="Arial" panose="020B0604020202020204" pitchFamily="34" charset="0"/>
              </a:endParaRPr>
            </a:p>
          </p:txBody>
        </p:sp>
        <p:sp>
          <p:nvSpPr>
            <p:cNvPr id="21" name="TextBox 20"/>
            <p:cNvSpPr txBox="1"/>
            <p:nvPr/>
          </p:nvSpPr>
          <p:spPr>
            <a:xfrm>
              <a:off x="4654490" y="5258660"/>
              <a:ext cx="723275" cy="276999"/>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Années</a:t>
              </a:r>
              <a:endParaRPr lang="fr-FR" sz="1200" dirty="0">
                <a:latin typeface="Arial" panose="020B0604020202020204" pitchFamily="34" charset="0"/>
                <a:cs typeface="Arial" panose="020B0604020202020204" pitchFamily="34" charset="0"/>
              </a:endParaRPr>
            </a:p>
          </p:txBody>
        </p:sp>
        <p:sp>
          <p:nvSpPr>
            <p:cNvPr id="22" name="TextBox 21"/>
            <p:cNvSpPr txBox="1"/>
            <p:nvPr/>
          </p:nvSpPr>
          <p:spPr>
            <a:xfrm>
              <a:off x="895309" y="1999382"/>
              <a:ext cx="43954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100</a:t>
              </a:r>
              <a:endParaRPr lang="fr-FR" sz="1200">
                <a:latin typeface="Arial" panose="020B0604020202020204" pitchFamily="34" charset="0"/>
                <a:cs typeface="Arial" panose="020B0604020202020204" pitchFamily="34" charset="0"/>
              </a:endParaRPr>
            </a:p>
          </p:txBody>
        </p:sp>
        <p:sp>
          <p:nvSpPr>
            <p:cNvPr id="23" name="TextBox 22"/>
            <p:cNvSpPr txBox="1"/>
            <p:nvPr/>
          </p:nvSpPr>
          <p:spPr>
            <a:xfrm>
              <a:off x="980272" y="2559391"/>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80</a:t>
              </a:r>
              <a:endParaRPr lang="fr-FR" sz="1200">
                <a:latin typeface="Arial" panose="020B0604020202020204" pitchFamily="34" charset="0"/>
                <a:cs typeface="Arial" panose="020B0604020202020204" pitchFamily="34" charset="0"/>
              </a:endParaRPr>
            </a:p>
          </p:txBody>
        </p:sp>
        <p:sp>
          <p:nvSpPr>
            <p:cNvPr id="24" name="TextBox 23"/>
            <p:cNvSpPr txBox="1"/>
            <p:nvPr/>
          </p:nvSpPr>
          <p:spPr>
            <a:xfrm>
              <a:off x="980272" y="3121247"/>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60</a:t>
              </a:r>
              <a:endParaRPr lang="fr-FR" sz="1200">
                <a:latin typeface="Arial" panose="020B0604020202020204" pitchFamily="34" charset="0"/>
                <a:cs typeface="Arial" panose="020B0604020202020204" pitchFamily="34" charset="0"/>
              </a:endParaRPr>
            </a:p>
          </p:txBody>
        </p:sp>
        <p:sp>
          <p:nvSpPr>
            <p:cNvPr id="25" name="TextBox 24"/>
            <p:cNvSpPr txBox="1"/>
            <p:nvPr/>
          </p:nvSpPr>
          <p:spPr>
            <a:xfrm>
              <a:off x="980272" y="3668855"/>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40</a:t>
              </a:r>
              <a:endParaRPr lang="fr-FR" sz="1200">
                <a:latin typeface="Arial" panose="020B0604020202020204" pitchFamily="34" charset="0"/>
                <a:cs typeface="Arial" panose="020B0604020202020204" pitchFamily="34" charset="0"/>
              </a:endParaRPr>
            </a:p>
          </p:txBody>
        </p:sp>
        <p:sp>
          <p:nvSpPr>
            <p:cNvPr id="26" name="TextBox 25"/>
            <p:cNvSpPr txBox="1"/>
            <p:nvPr/>
          </p:nvSpPr>
          <p:spPr>
            <a:xfrm>
              <a:off x="980272" y="4228609"/>
              <a:ext cx="354584" cy="276999"/>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20</a:t>
              </a:r>
              <a:endParaRPr lang="fr-FR" sz="1200">
                <a:latin typeface="Arial" panose="020B0604020202020204" pitchFamily="34" charset="0"/>
                <a:cs typeface="Arial" panose="020B0604020202020204" pitchFamily="34" charset="0"/>
              </a:endParaRPr>
            </a:p>
          </p:txBody>
        </p:sp>
        <p:sp>
          <p:nvSpPr>
            <p:cNvPr id="27" name="TextBox 26"/>
            <p:cNvSpPr txBox="1"/>
            <p:nvPr/>
          </p:nvSpPr>
          <p:spPr>
            <a:xfrm>
              <a:off x="1064613" y="4770364"/>
              <a:ext cx="270251" cy="276999"/>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0</a:t>
              </a:r>
              <a:endParaRPr lang="fr-FR" sz="1200" dirty="0">
                <a:latin typeface="Arial" panose="020B0604020202020204" pitchFamily="34" charset="0"/>
                <a:cs typeface="Arial" panose="020B0604020202020204" pitchFamily="34" charset="0"/>
              </a:endParaRPr>
            </a:p>
          </p:txBody>
        </p:sp>
        <p:grpSp>
          <p:nvGrpSpPr>
            <p:cNvPr id="28" name="Group 27"/>
            <p:cNvGrpSpPr/>
            <p:nvPr/>
          </p:nvGrpSpPr>
          <p:grpSpPr>
            <a:xfrm>
              <a:off x="1516006" y="4952200"/>
              <a:ext cx="524503" cy="1126623"/>
              <a:chOff x="1516006" y="4957454"/>
              <a:chExt cx="524503" cy="1126623"/>
            </a:xfrm>
          </p:grpSpPr>
          <p:sp>
            <p:nvSpPr>
              <p:cNvPr id="29" name="Line 21"/>
              <p:cNvSpPr>
                <a:spLocks noChangeShapeType="1"/>
              </p:cNvSpPr>
              <p:nvPr/>
            </p:nvSpPr>
            <p:spPr bwMode="auto">
              <a:xfrm>
                <a:off x="1769658"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1516006" y="5068414"/>
                <a:ext cx="52450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0</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C00000"/>
                    </a:solidFill>
                    <a:latin typeface="Arial" panose="020B0604020202020204" pitchFamily="34" charset="0"/>
                    <a:cs typeface="Arial" panose="020B0604020202020204" pitchFamily="34" charset="0"/>
                  </a:rPr>
                  <a:t>3035</a:t>
                </a:r>
              </a:p>
              <a:p>
                <a:pPr algn="ctr"/>
                <a:r>
                  <a:rPr lang="fr-FR" sz="1200" dirty="0" smtClean="0">
                    <a:solidFill>
                      <a:schemeClr val="accent2"/>
                    </a:solidFill>
                    <a:latin typeface="Arial" panose="020B0604020202020204" pitchFamily="34" charset="0"/>
                    <a:cs typeface="Arial" panose="020B0604020202020204" pitchFamily="34" charset="0"/>
                  </a:rPr>
                  <a:t>3030</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32" name="Group 31"/>
            <p:cNvGrpSpPr/>
            <p:nvPr/>
          </p:nvGrpSpPr>
          <p:grpSpPr>
            <a:xfrm>
              <a:off x="2231614" y="4952200"/>
              <a:ext cx="524503" cy="1126623"/>
              <a:chOff x="1379526" y="4957454"/>
              <a:chExt cx="524503" cy="1126623"/>
            </a:xfrm>
          </p:grpSpPr>
          <p:sp>
            <p:nvSpPr>
              <p:cNvPr id="33" name="Line 21"/>
              <p:cNvSpPr>
                <a:spLocks noChangeShapeType="1"/>
              </p:cNvSpPr>
              <p:nvPr/>
            </p:nvSpPr>
            <p:spPr bwMode="auto">
              <a:xfrm>
                <a:off x="1633178"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4" name="TextBox 33"/>
              <p:cNvSpPr txBox="1"/>
              <p:nvPr/>
            </p:nvSpPr>
            <p:spPr>
              <a:xfrm>
                <a:off x="1379526" y="5068414"/>
                <a:ext cx="52450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2661</a:t>
                </a:r>
              </a:p>
              <a:p>
                <a:pPr algn="ctr"/>
                <a:r>
                  <a:rPr lang="fr-FR" sz="1200" dirty="0" smtClean="0">
                    <a:solidFill>
                      <a:schemeClr val="accent2"/>
                    </a:solidFill>
                    <a:latin typeface="Arial" panose="020B0604020202020204" pitchFamily="34" charset="0"/>
                    <a:cs typeface="Arial" panose="020B0604020202020204" pitchFamily="34" charset="0"/>
                  </a:rPr>
                  <a:t>2697</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35" name="Group 34"/>
            <p:cNvGrpSpPr/>
            <p:nvPr/>
          </p:nvGrpSpPr>
          <p:grpSpPr>
            <a:xfrm>
              <a:off x="2933574" y="4952200"/>
              <a:ext cx="524503" cy="1126623"/>
              <a:chOff x="1229398" y="4957454"/>
              <a:chExt cx="524503" cy="1126623"/>
            </a:xfrm>
          </p:grpSpPr>
          <p:sp>
            <p:nvSpPr>
              <p:cNvPr id="36" name="Line 21"/>
              <p:cNvSpPr>
                <a:spLocks noChangeShapeType="1"/>
              </p:cNvSpPr>
              <p:nvPr/>
            </p:nvSpPr>
            <p:spPr bwMode="auto">
              <a:xfrm>
                <a:off x="1483050"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7" name="TextBox 36"/>
              <p:cNvSpPr txBox="1"/>
              <p:nvPr/>
            </p:nvSpPr>
            <p:spPr>
              <a:xfrm>
                <a:off x="1229398" y="5068414"/>
                <a:ext cx="52450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2</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2329</a:t>
                </a:r>
              </a:p>
              <a:p>
                <a:pPr algn="ctr"/>
                <a:r>
                  <a:rPr lang="fr-FR" sz="1200" dirty="0" smtClean="0">
                    <a:solidFill>
                      <a:schemeClr val="accent2"/>
                    </a:solidFill>
                    <a:latin typeface="Arial" panose="020B0604020202020204" pitchFamily="34" charset="0"/>
                    <a:cs typeface="Arial" panose="020B0604020202020204" pitchFamily="34" charset="0"/>
                  </a:rPr>
                  <a:t>2317</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38" name="Group 37"/>
            <p:cNvGrpSpPr/>
            <p:nvPr/>
          </p:nvGrpSpPr>
          <p:grpSpPr>
            <a:xfrm>
              <a:off x="3667400" y="4952200"/>
              <a:ext cx="524503" cy="1126623"/>
              <a:chOff x="1127038" y="4957454"/>
              <a:chExt cx="524503" cy="1126623"/>
            </a:xfrm>
          </p:grpSpPr>
          <p:sp>
            <p:nvSpPr>
              <p:cNvPr id="39" name="Line 21"/>
              <p:cNvSpPr>
                <a:spLocks noChangeShapeType="1"/>
              </p:cNvSpPr>
              <p:nvPr/>
            </p:nvSpPr>
            <p:spPr bwMode="auto">
              <a:xfrm>
                <a:off x="1380690"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0" name="TextBox 39"/>
              <p:cNvSpPr txBox="1"/>
              <p:nvPr/>
            </p:nvSpPr>
            <p:spPr>
              <a:xfrm>
                <a:off x="1127038" y="5068414"/>
                <a:ext cx="52450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3</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1501</a:t>
                </a:r>
              </a:p>
              <a:p>
                <a:pPr algn="ctr"/>
                <a:r>
                  <a:rPr lang="fr-FR" sz="1200" dirty="0" smtClean="0">
                    <a:solidFill>
                      <a:schemeClr val="accent2"/>
                    </a:solidFill>
                    <a:latin typeface="Arial" panose="020B0604020202020204" pitchFamily="34" charset="0"/>
                    <a:cs typeface="Arial" panose="020B0604020202020204" pitchFamily="34" charset="0"/>
                  </a:rPr>
                  <a:t>1541</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41" name="Group 40"/>
            <p:cNvGrpSpPr/>
            <p:nvPr/>
          </p:nvGrpSpPr>
          <p:grpSpPr>
            <a:xfrm>
              <a:off x="4436883" y="4952200"/>
              <a:ext cx="439543" cy="1126623"/>
              <a:chOff x="1060335" y="4957454"/>
              <a:chExt cx="439543" cy="1126623"/>
            </a:xfrm>
          </p:grpSpPr>
          <p:sp>
            <p:nvSpPr>
              <p:cNvPr id="42" name="Line 21"/>
              <p:cNvSpPr>
                <a:spLocks noChangeShapeType="1"/>
              </p:cNvSpPr>
              <p:nvPr/>
            </p:nvSpPr>
            <p:spPr bwMode="auto">
              <a:xfrm>
                <a:off x="1271506"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3" name="TextBox 42"/>
              <p:cNvSpPr txBox="1"/>
              <p:nvPr/>
            </p:nvSpPr>
            <p:spPr>
              <a:xfrm>
                <a:off x="1060335" y="5068414"/>
                <a:ext cx="43954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4</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705</a:t>
                </a:r>
              </a:p>
              <a:p>
                <a:pPr algn="ctr"/>
                <a:r>
                  <a:rPr lang="fr-FR" sz="1200" dirty="0" smtClean="0">
                    <a:solidFill>
                      <a:schemeClr val="accent2"/>
                    </a:solidFill>
                    <a:latin typeface="Arial" panose="020B0604020202020204" pitchFamily="34" charset="0"/>
                    <a:cs typeface="Arial" panose="020B0604020202020204" pitchFamily="34" charset="0"/>
                  </a:rPr>
                  <a:t>758</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44" name="Group 43"/>
            <p:cNvGrpSpPr/>
            <p:nvPr/>
          </p:nvGrpSpPr>
          <p:grpSpPr>
            <a:xfrm>
              <a:off x="5151362" y="4952200"/>
              <a:ext cx="439543" cy="1126623"/>
              <a:chOff x="930677" y="4957454"/>
              <a:chExt cx="439543" cy="1126623"/>
            </a:xfrm>
          </p:grpSpPr>
          <p:sp>
            <p:nvSpPr>
              <p:cNvPr id="45" name="Line 21"/>
              <p:cNvSpPr>
                <a:spLocks noChangeShapeType="1"/>
              </p:cNvSpPr>
              <p:nvPr/>
            </p:nvSpPr>
            <p:spPr bwMode="auto">
              <a:xfrm>
                <a:off x="1141850"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930677" y="5068414"/>
                <a:ext cx="43954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5</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339</a:t>
                </a:r>
              </a:p>
              <a:p>
                <a:pPr algn="ctr"/>
                <a:r>
                  <a:rPr lang="fr-FR" sz="1200" dirty="0" smtClean="0">
                    <a:solidFill>
                      <a:schemeClr val="accent2"/>
                    </a:solidFill>
                    <a:latin typeface="Arial" panose="020B0604020202020204" pitchFamily="34" charset="0"/>
                    <a:cs typeface="Arial" panose="020B0604020202020204" pitchFamily="34" charset="0"/>
                  </a:rPr>
                  <a:t>346</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47" name="Group 46"/>
            <p:cNvGrpSpPr/>
            <p:nvPr/>
          </p:nvGrpSpPr>
          <p:grpSpPr>
            <a:xfrm>
              <a:off x="5872667" y="4952200"/>
              <a:ext cx="439543" cy="1126623"/>
              <a:chOff x="807845" y="4957454"/>
              <a:chExt cx="439543" cy="1126623"/>
            </a:xfrm>
          </p:grpSpPr>
          <p:sp>
            <p:nvSpPr>
              <p:cNvPr id="48" name="Line 21"/>
              <p:cNvSpPr>
                <a:spLocks noChangeShapeType="1"/>
              </p:cNvSpPr>
              <p:nvPr/>
            </p:nvSpPr>
            <p:spPr bwMode="auto">
              <a:xfrm>
                <a:off x="1019018"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807845" y="5068414"/>
                <a:ext cx="439543"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6</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102</a:t>
                </a:r>
              </a:p>
              <a:p>
                <a:pPr algn="ctr"/>
                <a:r>
                  <a:rPr lang="fr-FR" sz="1200" dirty="0" smtClean="0">
                    <a:solidFill>
                      <a:schemeClr val="accent2"/>
                    </a:solidFill>
                    <a:latin typeface="Arial" panose="020B0604020202020204" pitchFamily="34" charset="0"/>
                    <a:cs typeface="Arial" panose="020B0604020202020204" pitchFamily="34" charset="0"/>
                  </a:rPr>
                  <a:t>113</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50" name="Group 49"/>
            <p:cNvGrpSpPr/>
            <p:nvPr/>
          </p:nvGrpSpPr>
          <p:grpSpPr>
            <a:xfrm>
              <a:off x="6647802" y="4952200"/>
              <a:ext cx="1033177" cy="1126623"/>
              <a:chOff x="722941" y="4957454"/>
              <a:chExt cx="1033177" cy="1126623"/>
            </a:xfrm>
          </p:grpSpPr>
          <p:sp>
            <p:nvSpPr>
              <p:cNvPr id="51" name="Line 21"/>
              <p:cNvSpPr>
                <a:spLocks noChangeShapeType="1"/>
              </p:cNvSpPr>
              <p:nvPr/>
            </p:nvSpPr>
            <p:spPr bwMode="auto">
              <a:xfrm>
                <a:off x="1612706"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2" name="TextBox 51"/>
              <p:cNvSpPr txBox="1"/>
              <p:nvPr/>
            </p:nvSpPr>
            <p:spPr>
              <a:xfrm>
                <a:off x="1486492" y="5068414"/>
                <a:ext cx="269626"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8</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3</a:t>
                </a:r>
              </a:p>
              <a:p>
                <a:pPr algn="ctr"/>
                <a:r>
                  <a:rPr lang="fr-FR" sz="1200" dirty="0" smtClean="0">
                    <a:solidFill>
                      <a:schemeClr val="accent2"/>
                    </a:solidFill>
                    <a:latin typeface="Arial" panose="020B0604020202020204" pitchFamily="34" charset="0"/>
                    <a:cs typeface="Arial" panose="020B0604020202020204" pitchFamily="34" charset="0"/>
                  </a:rPr>
                  <a:t>4</a:t>
                </a:r>
                <a:endParaRPr lang="fr-FR" sz="1200" dirty="0">
                  <a:solidFill>
                    <a:schemeClr val="accent2"/>
                  </a:solidFill>
                  <a:latin typeface="Arial" panose="020B0604020202020204" pitchFamily="34" charset="0"/>
                  <a:cs typeface="Arial" panose="020B0604020202020204" pitchFamily="34" charset="0"/>
                </a:endParaRPr>
              </a:p>
            </p:txBody>
          </p:sp>
          <p:sp>
            <p:nvSpPr>
              <p:cNvPr id="63" name="Line 21"/>
              <p:cNvSpPr>
                <a:spLocks noChangeShapeType="1"/>
              </p:cNvSpPr>
              <p:nvPr/>
            </p:nvSpPr>
            <p:spPr bwMode="auto">
              <a:xfrm>
                <a:off x="891634" y="4959726"/>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64" name="TextBox 63"/>
              <p:cNvSpPr txBox="1"/>
              <p:nvPr/>
            </p:nvSpPr>
            <p:spPr>
              <a:xfrm>
                <a:off x="722941" y="5068414"/>
                <a:ext cx="354584"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7</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24</a:t>
                </a:r>
              </a:p>
              <a:p>
                <a:pPr algn="ctr"/>
                <a:r>
                  <a:rPr lang="fr-FR" sz="1200" dirty="0" smtClean="0">
                    <a:solidFill>
                      <a:schemeClr val="accent2"/>
                    </a:solidFill>
                    <a:latin typeface="Arial" panose="020B0604020202020204" pitchFamily="34" charset="0"/>
                    <a:cs typeface="Arial" panose="020B0604020202020204" pitchFamily="34" charset="0"/>
                  </a:rPr>
                  <a:t>28</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53" name="Group 52"/>
            <p:cNvGrpSpPr/>
            <p:nvPr/>
          </p:nvGrpSpPr>
          <p:grpSpPr>
            <a:xfrm>
              <a:off x="8122454" y="4952200"/>
              <a:ext cx="269626" cy="1126623"/>
              <a:chOff x="1377309" y="4957454"/>
              <a:chExt cx="269626" cy="1126623"/>
            </a:xfrm>
          </p:grpSpPr>
          <p:sp>
            <p:nvSpPr>
              <p:cNvPr id="54"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1377309" y="5068414"/>
                <a:ext cx="269626" cy="1015663"/>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9</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0</a:t>
                </a:r>
              </a:p>
              <a:p>
                <a:pPr algn="ctr"/>
                <a:r>
                  <a:rPr lang="fr-FR" sz="1200" dirty="0" smtClean="0">
                    <a:solidFill>
                      <a:schemeClr val="accent2"/>
                    </a:solidFill>
                    <a:latin typeface="Arial" panose="020B0604020202020204" pitchFamily="34" charset="0"/>
                    <a:cs typeface="Arial" panose="020B0604020202020204" pitchFamily="34" charset="0"/>
                  </a:rPr>
                  <a:t>0</a:t>
                </a:r>
                <a:endParaRPr lang="fr-FR" sz="1200" dirty="0">
                  <a:solidFill>
                    <a:schemeClr val="accent2"/>
                  </a:solidFill>
                  <a:latin typeface="Arial" panose="020B0604020202020204" pitchFamily="34" charset="0"/>
                  <a:cs typeface="Arial" panose="020B0604020202020204" pitchFamily="34" charset="0"/>
                </a:endParaRPr>
              </a:p>
            </p:txBody>
          </p:sp>
        </p:grpSp>
        <p:sp>
          <p:nvSpPr>
            <p:cNvPr id="60" name="TextBox 59"/>
            <p:cNvSpPr txBox="1"/>
            <p:nvPr/>
          </p:nvSpPr>
          <p:spPr>
            <a:xfrm>
              <a:off x="3646664" y="2342665"/>
              <a:ext cx="3078812" cy="307777"/>
            </a:xfrm>
            <a:prstGeom prst="rect">
              <a:avLst/>
            </a:prstGeom>
            <a:noFill/>
          </p:spPr>
          <p:txBody>
            <a:bodyPr wrap="none" rtlCol="0">
              <a:spAutoFit/>
            </a:bodyPr>
            <a:lstStyle/>
            <a:p>
              <a:r>
                <a:rPr lang="fr-FR" sz="1400" b="1" dirty="0" smtClean="0">
                  <a:solidFill>
                    <a:schemeClr val="accent2"/>
                  </a:solidFill>
                </a:rPr>
                <a:t>6 mois (n=3030, évènements=742)</a:t>
              </a:r>
              <a:endParaRPr lang="fr-FR" sz="1400" b="1" dirty="0">
                <a:solidFill>
                  <a:schemeClr val="accent2"/>
                </a:solidFill>
              </a:endParaRPr>
            </a:p>
          </p:txBody>
        </p:sp>
        <p:sp>
          <p:nvSpPr>
            <p:cNvPr id="61" name="TextBox 60"/>
            <p:cNvSpPr txBox="1"/>
            <p:nvPr/>
          </p:nvSpPr>
          <p:spPr>
            <a:xfrm>
              <a:off x="3646664" y="3079716"/>
              <a:ext cx="3078812" cy="307777"/>
            </a:xfrm>
            <a:prstGeom prst="rect">
              <a:avLst/>
            </a:prstGeom>
            <a:noFill/>
          </p:spPr>
          <p:txBody>
            <a:bodyPr wrap="none" rtlCol="0">
              <a:spAutoFit/>
            </a:bodyPr>
            <a:lstStyle/>
            <a:p>
              <a:r>
                <a:rPr lang="fr-FR" sz="1400" b="1" dirty="0" smtClean="0">
                  <a:solidFill>
                    <a:srgbClr val="B60D27"/>
                  </a:solidFill>
                </a:rPr>
                <a:t>3 mois (n=3035, évènements=740)</a:t>
              </a:r>
              <a:endParaRPr lang="fr-FR" sz="1400" b="1" dirty="0">
                <a:solidFill>
                  <a:srgbClr val="B60D27"/>
                </a:solidFill>
              </a:endParaRPr>
            </a:p>
          </p:txBody>
        </p:sp>
        <p:sp>
          <p:nvSpPr>
            <p:cNvPr id="62" name="TextBox 61"/>
            <p:cNvSpPr txBox="1"/>
            <p:nvPr/>
          </p:nvSpPr>
          <p:spPr>
            <a:xfrm>
              <a:off x="684856" y="5432492"/>
              <a:ext cx="646331" cy="646331"/>
            </a:xfrm>
            <a:prstGeom prst="rect">
              <a:avLst/>
            </a:prstGeom>
            <a:noFill/>
          </p:spPr>
          <p:txBody>
            <a:bodyPr wrap="none" rtlCol="0">
              <a:spAutoFit/>
            </a:bodyPr>
            <a:lstStyle/>
            <a:p>
              <a:pPr algn="r"/>
              <a:r>
                <a:rPr lang="fr-FR" sz="1200" dirty="0" smtClean="0"/>
                <a:t>N</a:t>
              </a:r>
            </a:p>
            <a:p>
              <a:pPr algn="r"/>
              <a:r>
                <a:rPr lang="fr-FR" sz="1200" dirty="0" smtClean="0">
                  <a:solidFill>
                    <a:srgbClr val="B60D27"/>
                  </a:solidFill>
                </a:rPr>
                <a:t>3 mois</a:t>
              </a:r>
            </a:p>
            <a:p>
              <a:pPr algn="r"/>
              <a:r>
                <a:rPr lang="fr-FR" sz="1200" dirty="0" smtClean="0">
                  <a:solidFill>
                    <a:schemeClr val="accent2"/>
                  </a:solidFill>
                </a:rPr>
                <a:t>6 mois</a:t>
              </a:r>
              <a:endParaRPr lang="fr-FR" sz="1200" dirty="0">
                <a:solidFill>
                  <a:schemeClr val="accent2"/>
                </a:solidFill>
              </a:endParaRPr>
            </a:p>
          </p:txBody>
        </p:sp>
      </p:grpSp>
      <p:sp>
        <p:nvSpPr>
          <p:cNvPr id="5" name="Freeform 3"/>
          <p:cNvSpPr>
            <a:spLocks/>
          </p:cNvSpPr>
          <p:nvPr/>
        </p:nvSpPr>
        <p:spPr bwMode="auto">
          <a:xfrm>
            <a:off x="1769657" y="2229373"/>
            <a:ext cx="5875522" cy="828000"/>
          </a:xfrm>
          <a:custGeom>
            <a:avLst/>
            <a:gdLst>
              <a:gd name="T0" fmla="*/ 337 w 462"/>
              <a:gd name="T1" fmla="*/ 67 h 67"/>
              <a:gd name="T2" fmla="*/ 332 w 462"/>
              <a:gd name="T3" fmla="*/ 66 h 67"/>
              <a:gd name="T4" fmla="*/ 327 w 462"/>
              <a:gd name="T5" fmla="*/ 64 h 67"/>
              <a:gd name="T6" fmla="*/ 307 w 462"/>
              <a:gd name="T7" fmla="*/ 64 h 67"/>
              <a:gd name="T8" fmla="*/ 295 w 462"/>
              <a:gd name="T9" fmla="*/ 62 h 67"/>
              <a:gd name="T10" fmla="*/ 289 w 462"/>
              <a:gd name="T11" fmla="*/ 62 h 67"/>
              <a:gd name="T12" fmla="*/ 275 w 462"/>
              <a:gd name="T13" fmla="*/ 60 h 67"/>
              <a:gd name="T14" fmla="*/ 256 w 462"/>
              <a:gd name="T15" fmla="*/ 60 h 67"/>
              <a:gd name="T16" fmla="*/ 249 w 462"/>
              <a:gd name="T17" fmla="*/ 59 h 67"/>
              <a:gd name="T18" fmla="*/ 238 w 462"/>
              <a:gd name="T19" fmla="*/ 58 h 67"/>
              <a:gd name="T20" fmla="*/ 235 w 462"/>
              <a:gd name="T21" fmla="*/ 56 h 67"/>
              <a:gd name="T22" fmla="*/ 227 w 462"/>
              <a:gd name="T23" fmla="*/ 56 h 67"/>
              <a:gd name="T24" fmla="*/ 222 w 462"/>
              <a:gd name="T25" fmla="*/ 54 h 67"/>
              <a:gd name="T26" fmla="*/ 200 w 462"/>
              <a:gd name="T27" fmla="*/ 53 h 67"/>
              <a:gd name="T28" fmla="*/ 193 w 462"/>
              <a:gd name="T29" fmla="*/ 51 h 67"/>
              <a:gd name="T30" fmla="*/ 176 w 462"/>
              <a:gd name="T31" fmla="*/ 49 h 67"/>
              <a:gd name="T32" fmla="*/ 169 w 462"/>
              <a:gd name="T33" fmla="*/ 47 h 67"/>
              <a:gd name="T34" fmla="*/ 163 w 462"/>
              <a:gd name="T35" fmla="*/ 46 h 67"/>
              <a:gd name="T36" fmla="*/ 153 w 462"/>
              <a:gd name="T37" fmla="*/ 44 h 67"/>
              <a:gd name="T38" fmla="*/ 140 w 462"/>
              <a:gd name="T39" fmla="*/ 42 h 67"/>
              <a:gd name="T40" fmla="*/ 124 w 462"/>
              <a:gd name="T41" fmla="*/ 42 h 67"/>
              <a:gd name="T42" fmla="*/ 116 w 462"/>
              <a:gd name="T43" fmla="*/ 40 h 67"/>
              <a:gd name="T44" fmla="*/ 110 w 462"/>
              <a:gd name="T45" fmla="*/ 39 h 67"/>
              <a:gd name="T46" fmla="*/ 106 w 462"/>
              <a:gd name="T47" fmla="*/ 37 h 67"/>
              <a:gd name="T48" fmla="*/ 99 w 462"/>
              <a:gd name="T49" fmla="*/ 36 h 67"/>
              <a:gd name="T50" fmla="*/ 93 w 462"/>
              <a:gd name="T51" fmla="*/ 35 h 67"/>
              <a:gd name="T52" fmla="*/ 88 w 462"/>
              <a:gd name="T53" fmla="*/ 33 h 67"/>
              <a:gd name="T54" fmla="*/ 83 w 462"/>
              <a:gd name="T55" fmla="*/ 31 h 67"/>
              <a:gd name="T56" fmla="*/ 78 w 462"/>
              <a:gd name="T57" fmla="*/ 29 h 67"/>
              <a:gd name="T58" fmla="*/ 71 w 462"/>
              <a:gd name="T59" fmla="*/ 27 h 67"/>
              <a:gd name="T60" fmla="*/ 63 w 462"/>
              <a:gd name="T61" fmla="*/ 25 h 67"/>
              <a:gd name="T62" fmla="*/ 58 w 462"/>
              <a:gd name="T63" fmla="*/ 22 h 67"/>
              <a:gd name="T64" fmla="*/ 55 w 462"/>
              <a:gd name="T65" fmla="*/ 19 h 67"/>
              <a:gd name="T66" fmla="*/ 53 w 462"/>
              <a:gd name="T67" fmla="*/ 17 h 67"/>
              <a:gd name="T68" fmla="*/ 49 w 462"/>
              <a:gd name="T69" fmla="*/ 15 h 67"/>
              <a:gd name="T70" fmla="*/ 43 w 462"/>
              <a:gd name="T71" fmla="*/ 13 h 67"/>
              <a:gd name="T72" fmla="*/ 36 w 462"/>
              <a:gd name="T73" fmla="*/ 11 h 67"/>
              <a:gd name="T74" fmla="*/ 33 w 462"/>
              <a:gd name="T75" fmla="*/ 9 h 67"/>
              <a:gd name="T76" fmla="*/ 28 w 462"/>
              <a:gd name="T77" fmla="*/ 7 h 67"/>
              <a:gd name="T78" fmla="*/ 25 w 462"/>
              <a:gd name="T79" fmla="*/ 5 h 67"/>
              <a:gd name="T80" fmla="*/ 16 w 462"/>
              <a:gd name="T81" fmla="*/ 3 h 67"/>
              <a:gd name="T82" fmla="*/ 9 w 462"/>
              <a:gd name="T83" fmla="*/ 2 h 67"/>
              <a:gd name="T84" fmla="*/ 0 w 462"/>
              <a:gd name="T8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67">
                <a:moveTo>
                  <a:pt x="462" y="67"/>
                </a:moveTo>
                <a:lnTo>
                  <a:pt x="337" y="67"/>
                </a:lnTo>
                <a:lnTo>
                  <a:pt x="337" y="66"/>
                </a:lnTo>
                <a:lnTo>
                  <a:pt x="332" y="66"/>
                </a:lnTo>
                <a:lnTo>
                  <a:pt x="332" y="64"/>
                </a:lnTo>
                <a:lnTo>
                  <a:pt x="327" y="64"/>
                </a:lnTo>
                <a:lnTo>
                  <a:pt x="327" y="64"/>
                </a:lnTo>
                <a:lnTo>
                  <a:pt x="307" y="64"/>
                </a:lnTo>
                <a:lnTo>
                  <a:pt x="307" y="62"/>
                </a:lnTo>
                <a:lnTo>
                  <a:pt x="295" y="62"/>
                </a:lnTo>
                <a:lnTo>
                  <a:pt x="295" y="62"/>
                </a:lnTo>
                <a:lnTo>
                  <a:pt x="289" y="62"/>
                </a:lnTo>
                <a:lnTo>
                  <a:pt x="275" y="62"/>
                </a:lnTo>
                <a:lnTo>
                  <a:pt x="275" y="60"/>
                </a:lnTo>
                <a:lnTo>
                  <a:pt x="261" y="60"/>
                </a:lnTo>
                <a:lnTo>
                  <a:pt x="256" y="60"/>
                </a:lnTo>
                <a:lnTo>
                  <a:pt x="256" y="59"/>
                </a:lnTo>
                <a:lnTo>
                  <a:pt x="249" y="59"/>
                </a:lnTo>
                <a:lnTo>
                  <a:pt x="238" y="59"/>
                </a:lnTo>
                <a:lnTo>
                  <a:pt x="238" y="58"/>
                </a:lnTo>
                <a:lnTo>
                  <a:pt x="235" y="58"/>
                </a:lnTo>
                <a:lnTo>
                  <a:pt x="235" y="56"/>
                </a:lnTo>
                <a:lnTo>
                  <a:pt x="231" y="56"/>
                </a:lnTo>
                <a:lnTo>
                  <a:pt x="227" y="56"/>
                </a:lnTo>
                <a:lnTo>
                  <a:pt x="227" y="54"/>
                </a:lnTo>
                <a:lnTo>
                  <a:pt x="222" y="54"/>
                </a:lnTo>
                <a:lnTo>
                  <a:pt x="222" y="53"/>
                </a:lnTo>
                <a:lnTo>
                  <a:pt x="200" y="53"/>
                </a:lnTo>
                <a:lnTo>
                  <a:pt x="193" y="53"/>
                </a:lnTo>
                <a:lnTo>
                  <a:pt x="193" y="51"/>
                </a:lnTo>
                <a:lnTo>
                  <a:pt x="176" y="51"/>
                </a:lnTo>
                <a:lnTo>
                  <a:pt x="176" y="49"/>
                </a:lnTo>
                <a:lnTo>
                  <a:pt x="169" y="49"/>
                </a:lnTo>
                <a:lnTo>
                  <a:pt x="169" y="47"/>
                </a:lnTo>
                <a:lnTo>
                  <a:pt x="163" y="47"/>
                </a:lnTo>
                <a:lnTo>
                  <a:pt x="163" y="46"/>
                </a:lnTo>
                <a:lnTo>
                  <a:pt x="153" y="46"/>
                </a:lnTo>
                <a:lnTo>
                  <a:pt x="153" y="44"/>
                </a:lnTo>
                <a:lnTo>
                  <a:pt x="140" y="44"/>
                </a:lnTo>
                <a:lnTo>
                  <a:pt x="140" y="42"/>
                </a:lnTo>
                <a:lnTo>
                  <a:pt x="132" y="42"/>
                </a:lnTo>
                <a:lnTo>
                  <a:pt x="124" y="42"/>
                </a:lnTo>
                <a:lnTo>
                  <a:pt x="124" y="40"/>
                </a:lnTo>
                <a:lnTo>
                  <a:pt x="116" y="40"/>
                </a:lnTo>
                <a:lnTo>
                  <a:pt x="116" y="39"/>
                </a:lnTo>
                <a:lnTo>
                  <a:pt x="110" y="39"/>
                </a:lnTo>
                <a:lnTo>
                  <a:pt x="110" y="37"/>
                </a:lnTo>
                <a:lnTo>
                  <a:pt x="106" y="37"/>
                </a:lnTo>
                <a:lnTo>
                  <a:pt x="106" y="36"/>
                </a:lnTo>
                <a:lnTo>
                  <a:pt x="99" y="36"/>
                </a:lnTo>
                <a:lnTo>
                  <a:pt x="99" y="35"/>
                </a:lnTo>
                <a:lnTo>
                  <a:pt x="93" y="35"/>
                </a:lnTo>
                <a:lnTo>
                  <a:pt x="93" y="33"/>
                </a:lnTo>
                <a:lnTo>
                  <a:pt x="88" y="33"/>
                </a:lnTo>
                <a:lnTo>
                  <a:pt x="88" y="31"/>
                </a:lnTo>
                <a:lnTo>
                  <a:pt x="83" y="31"/>
                </a:lnTo>
                <a:lnTo>
                  <a:pt x="83" y="29"/>
                </a:lnTo>
                <a:lnTo>
                  <a:pt x="78" y="29"/>
                </a:lnTo>
                <a:lnTo>
                  <a:pt x="78" y="27"/>
                </a:lnTo>
                <a:lnTo>
                  <a:pt x="71" y="27"/>
                </a:lnTo>
                <a:lnTo>
                  <a:pt x="71" y="25"/>
                </a:lnTo>
                <a:lnTo>
                  <a:pt x="63" y="25"/>
                </a:lnTo>
                <a:lnTo>
                  <a:pt x="63" y="22"/>
                </a:lnTo>
                <a:lnTo>
                  <a:pt x="58" y="22"/>
                </a:lnTo>
                <a:lnTo>
                  <a:pt x="58" y="19"/>
                </a:lnTo>
                <a:lnTo>
                  <a:pt x="55" y="19"/>
                </a:lnTo>
                <a:lnTo>
                  <a:pt x="55" y="17"/>
                </a:lnTo>
                <a:lnTo>
                  <a:pt x="53" y="17"/>
                </a:lnTo>
                <a:lnTo>
                  <a:pt x="53" y="15"/>
                </a:lnTo>
                <a:lnTo>
                  <a:pt x="49" y="15"/>
                </a:lnTo>
                <a:lnTo>
                  <a:pt x="49" y="13"/>
                </a:lnTo>
                <a:lnTo>
                  <a:pt x="43" y="13"/>
                </a:lnTo>
                <a:lnTo>
                  <a:pt x="43" y="11"/>
                </a:lnTo>
                <a:lnTo>
                  <a:pt x="36" y="11"/>
                </a:lnTo>
                <a:lnTo>
                  <a:pt x="36" y="9"/>
                </a:lnTo>
                <a:lnTo>
                  <a:pt x="33" y="9"/>
                </a:lnTo>
                <a:lnTo>
                  <a:pt x="33" y="7"/>
                </a:lnTo>
                <a:lnTo>
                  <a:pt x="28" y="7"/>
                </a:lnTo>
                <a:lnTo>
                  <a:pt x="28" y="5"/>
                </a:lnTo>
                <a:lnTo>
                  <a:pt x="25" y="5"/>
                </a:lnTo>
                <a:lnTo>
                  <a:pt x="25" y="3"/>
                </a:lnTo>
                <a:lnTo>
                  <a:pt x="16" y="3"/>
                </a:lnTo>
                <a:lnTo>
                  <a:pt x="16" y="2"/>
                </a:lnTo>
                <a:lnTo>
                  <a:pt x="9" y="2"/>
                </a:lnTo>
                <a:lnTo>
                  <a:pt x="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Freeform 4"/>
          <p:cNvSpPr>
            <a:spLocks/>
          </p:cNvSpPr>
          <p:nvPr/>
        </p:nvSpPr>
        <p:spPr bwMode="auto">
          <a:xfrm>
            <a:off x="1769657" y="2229373"/>
            <a:ext cx="5875522" cy="850343"/>
          </a:xfrm>
          <a:custGeom>
            <a:avLst/>
            <a:gdLst>
              <a:gd name="T0" fmla="*/ 364 w 462"/>
              <a:gd name="T1" fmla="*/ 71 h 71"/>
              <a:gd name="T2" fmla="*/ 353 w 462"/>
              <a:gd name="T3" fmla="*/ 67 h 71"/>
              <a:gd name="T4" fmla="*/ 337 w 462"/>
              <a:gd name="T5" fmla="*/ 64 h 71"/>
              <a:gd name="T6" fmla="*/ 315 w 462"/>
              <a:gd name="T7" fmla="*/ 62 h 71"/>
              <a:gd name="T8" fmla="*/ 293 w 462"/>
              <a:gd name="T9" fmla="*/ 61 h 71"/>
              <a:gd name="T10" fmla="*/ 268 w 462"/>
              <a:gd name="T11" fmla="*/ 60 h 71"/>
              <a:gd name="T12" fmla="*/ 250 w 462"/>
              <a:gd name="T13" fmla="*/ 58 h 71"/>
              <a:gd name="T14" fmla="*/ 240 w 462"/>
              <a:gd name="T15" fmla="*/ 57 h 71"/>
              <a:gd name="T16" fmla="*/ 216 w 462"/>
              <a:gd name="T17" fmla="*/ 57 h 71"/>
              <a:gd name="T18" fmla="*/ 206 w 462"/>
              <a:gd name="T19" fmla="*/ 56 h 71"/>
              <a:gd name="T20" fmla="*/ 190 w 462"/>
              <a:gd name="T21" fmla="*/ 55 h 71"/>
              <a:gd name="T22" fmla="*/ 180 w 462"/>
              <a:gd name="T23" fmla="*/ 54 h 71"/>
              <a:gd name="T24" fmla="*/ 175 w 462"/>
              <a:gd name="T25" fmla="*/ 53 h 71"/>
              <a:gd name="T26" fmla="*/ 172 w 462"/>
              <a:gd name="T27" fmla="*/ 52 h 71"/>
              <a:gd name="T28" fmla="*/ 168 w 462"/>
              <a:gd name="T29" fmla="*/ 50 h 71"/>
              <a:gd name="T30" fmla="*/ 165 w 462"/>
              <a:gd name="T31" fmla="*/ 48 h 71"/>
              <a:gd name="T32" fmla="*/ 158 w 462"/>
              <a:gd name="T33" fmla="*/ 48 h 71"/>
              <a:gd name="T34" fmla="*/ 152 w 462"/>
              <a:gd name="T35" fmla="*/ 46 h 71"/>
              <a:gd name="T36" fmla="*/ 132 w 462"/>
              <a:gd name="T37" fmla="*/ 44 h 71"/>
              <a:gd name="T38" fmla="*/ 121 w 462"/>
              <a:gd name="T39" fmla="*/ 43 h 71"/>
              <a:gd name="T40" fmla="*/ 116 w 462"/>
              <a:gd name="T41" fmla="*/ 41 h 71"/>
              <a:gd name="T42" fmla="*/ 111 w 462"/>
              <a:gd name="T43" fmla="*/ 40 h 71"/>
              <a:gd name="T44" fmla="*/ 105 w 462"/>
              <a:gd name="T45" fmla="*/ 39 h 71"/>
              <a:gd name="T46" fmla="*/ 99 w 462"/>
              <a:gd name="T47" fmla="*/ 37 h 71"/>
              <a:gd name="T48" fmla="*/ 93 w 462"/>
              <a:gd name="T49" fmla="*/ 35 h 71"/>
              <a:gd name="T50" fmla="*/ 89 w 462"/>
              <a:gd name="T51" fmla="*/ 33 h 71"/>
              <a:gd name="T52" fmla="*/ 84 w 462"/>
              <a:gd name="T53" fmla="*/ 31 h 71"/>
              <a:gd name="T54" fmla="*/ 82 w 462"/>
              <a:gd name="T55" fmla="*/ 29 h 71"/>
              <a:gd name="T56" fmla="*/ 79 w 462"/>
              <a:gd name="T57" fmla="*/ 27 h 71"/>
              <a:gd name="T58" fmla="*/ 67 w 462"/>
              <a:gd name="T59" fmla="*/ 27 h 71"/>
              <a:gd name="T60" fmla="*/ 63 w 462"/>
              <a:gd name="T61" fmla="*/ 26 h 71"/>
              <a:gd name="T62" fmla="*/ 58 w 462"/>
              <a:gd name="T63" fmla="*/ 25 h 71"/>
              <a:gd name="T64" fmla="*/ 55 w 462"/>
              <a:gd name="T65" fmla="*/ 23 h 71"/>
              <a:gd name="T66" fmla="*/ 53 w 462"/>
              <a:gd name="T67" fmla="*/ 21 h 71"/>
              <a:gd name="T68" fmla="*/ 47 w 462"/>
              <a:gd name="T69" fmla="*/ 18 h 71"/>
              <a:gd name="T70" fmla="*/ 42 w 462"/>
              <a:gd name="T71" fmla="*/ 16 h 71"/>
              <a:gd name="T72" fmla="*/ 38 w 462"/>
              <a:gd name="T73" fmla="*/ 14 h 71"/>
              <a:gd name="T74" fmla="*/ 34 w 462"/>
              <a:gd name="T75" fmla="*/ 13 h 71"/>
              <a:gd name="T76" fmla="*/ 30 w 462"/>
              <a:gd name="T77" fmla="*/ 11 h 71"/>
              <a:gd name="T78" fmla="*/ 27 w 462"/>
              <a:gd name="T79" fmla="*/ 9 h 71"/>
              <a:gd name="T80" fmla="*/ 25 w 462"/>
              <a:gd name="T81" fmla="*/ 8 h 71"/>
              <a:gd name="T82" fmla="*/ 20 w 462"/>
              <a:gd name="T83" fmla="*/ 4 h 71"/>
              <a:gd name="T84" fmla="*/ 16 w 462"/>
              <a:gd name="T85" fmla="*/ 3 h 71"/>
              <a:gd name="T86" fmla="*/ 9 w 462"/>
              <a:gd name="T87" fmla="*/ 2 h 71"/>
              <a:gd name="T88" fmla="*/ 0 w 462"/>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2" h="71">
                <a:moveTo>
                  <a:pt x="462" y="71"/>
                </a:moveTo>
                <a:lnTo>
                  <a:pt x="364" y="71"/>
                </a:lnTo>
                <a:lnTo>
                  <a:pt x="364" y="67"/>
                </a:lnTo>
                <a:lnTo>
                  <a:pt x="353" y="67"/>
                </a:lnTo>
                <a:lnTo>
                  <a:pt x="353" y="64"/>
                </a:lnTo>
                <a:lnTo>
                  <a:pt x="337" y="64"/>
                </a:lnTo>
                <a:lnTo>
                  <a:pt x="337" y="62"/>
                </a:lnTo>
                <a:lnTo>
                  <a:pt x="315" y="62"/>
                </a:lnTo>
                <a:lnTo>
                  <a:pt x="315" y="61"/>
                </a:lnTo>
                <a:lnTo>
                  <a:pt x="293" y="61"/>
                </a:lnTo>
                <a:lnTo>
                  <a:pt x="293" y="60"/>
                </a:lnTo>
                <a:lnTo>
                  <a:pt x="268" y="60"/>
                </a:lnTo>
                <a:lnTo>
                  <a:pt x="250" y="60"/>
                </a:lnTo>
                <a:lnTo>
                  <a:pt x="250" y="58"/>
                </a:lnTo>
                <a:lnTo>
                  <a:pt x="240" y="58"/>
                </a:lnTo>
                <a:lnTo>
                  <a:pt x="240" y="57"/>
                </a:lnTo>
                <a:lnTo>
                  <a:pt x="221" y="57"/>
                </a:lnTo>
                <a:lnTo>
                  <a:pt x="216" y="57"/>
                </a:lnTo>
                <a:lnTo>
                  <a:pt x="216" y="56"/>
                </a:lnTo>
                <a:lnTo>
                  <a:pt x="206" y="56"/>
                </a:lnTo>
                <a:lnTo>
                  <a:pt x="206" y="55"/>
                </a:lnTo>
                <a:lnTo>
                  <a:pt x="190" y="55"/>
                </a:lnTo>
                <a:lnTo>
                  <a:pt x="190" y="54"/>
                </a:lnTo>
                <a:lnTo>
                  <a:pt x="180" y="54"/>
                </a:lnTo>
                <a:lnTo>
                  <a:pt x="180" y="53"/>
                </a:lnTo>
                <a:lnTo>
                  <a:pt x="175" y="53"/>
                </a:lnTo>
                <a:lnTo>
                  <a:pt x="175" y="52"/>
                </a:lnTo>
                <a:lnTo>
                  <a:pt x="172" y="52"/>
                </a:lnTo>
                <a:lnTo>
                  <a:pt x="172" y="50"/>
                </a:lnTo>
                <a:lnTo>
                  <a:pt x="168" y="50"/>
                </a:lnTo>
                <a:lnTo>
                  <a:pt x="168" y="48"/>
                </a:lnTo>
                <a:lnTo>
                  <a:pt x="165" y="48"/>
                </a:lnTo>
                <a:lnTo>
                  <a:pt x="165" y="48"/>
                </a:lnTo>
                <a:lnTo>
                  <a:pt x="158" y="48"/>
                </a:lnTo>
                <a:lnTo>
                  <a:pt x="158" y="46"/>
                </a:lnTo>
                <a:lnTo>
                  <a:pt x="152" y="46"/>
                </a:lnTo>
                <a:lnTo>
                  <a:pt x="152" y="44"/>
                </a:lnTo>
                <a:lnTo>
                  <a:pt x="132" y="44"/>
                </a:lnTo>
                <a:lnTo>
                  <a:pt x="132" y="43"/>
                </a:lnTo>
                <a:lnTo>
                  <a:pt x="121" y="43"/>
                </a:lnTo>
                <a:lnTo>
                  <a:pt x="121" y="41"/>
                </a:lnTo>
                <a:lnTo>
                  <a:pt x="116" y="41"/>
                </a:lnTo>
                <a:lnTo>
                  <a:pt x="116" y="40"/>
                </a:lnTo>
                <a:lnTo>
                  <a:pt x="111" y="40"/>
                </a:lnTo>
                <a:lnTo>
                  <a:pt x="111" y="39"/>
                </a:lnTo>
                <a:lnTo>
                  <a:pt x="105" y="39"/>
                </a:lnTo>
                <a:lnTo>
                  <a:pt x="105" y="37"/>
                </a:lnTo>
                <a:lnTo>
                  <a:pt x="99" y="37"/>
                </a:lnTo>
                <a:lnTo>
                  <a:pt x="99" y="35"/>
                </a:lnTo>
                <a:lnTo>
                  <a:pt x="93" y="35"/>
                </a:lnTo>
                <a:lnTo>
                  <a:pt x="89" y="35"/>
                </a:lnTo>
                <a:lnTo>
                  <a:pt x="89" y="33"/>
                </a:lnTo>
                <a:lnTo>
                  <a:pt x="84" y="33"/>
                </a:lnTo>
                <a:lnTo>
                  <a:pt x="84" y="31"/>
                </a:lnTo>
                <a:lnTo>
                  <a:pt x="82" y="31"/>
                </a:lnTo>
                <a:lnTo>
                  <a:pt x="82" y="29"/>
                </a:lnTo>
                <a:lnTo>
                  <a:pt x="79" y="29"/>
                </a:lnTo>
                <a:lnTo>
                  <a:pt x="79" y="27"/>
                </a:lnTo>
                <a:lnTo>
                  <a:pt x="70" y="27"/>
                </a:lnTo>
                <a:lnTo>
                  <a:pt x="67" y="27"/>
                </a:lnTo>
                <a:lnTo>
                  <a:pt x="67" y="26"/>
                </a:lnTo>
                <a:lnTo>
                  <a:pt x="63" y="26"/>
                </a:lnTo>
                <a:lnTo>
                  <a:pt x="63" y="25"/>
                </a:lnTo>
                <a:lnTo>
                  <a:pt x="58" y="25"/>
                </a:lnTo>
                <a:lnTo>
                  <a:pt x="58" y="23"/>
                </a:lnTo>
                <a:lnTo>
                  <a:pt x="55" y="23"/>
                </a:lnTo>
                <a:lnTo>
                  <a:pt x="55" y="21"/>
                </a:lnTo>
                <a:lnTo>
                  <a:pt x="53" y="21"/>
                </a:lnTo>
                <a:lnTo>
                  <a:pt x="53" y="18"/>
                </a:lnTo>
                <a:lnTo>
                  <a:pt x="47" y="18"/>
                </a:lnTo>
                <a:lnTo>
                  <a:pt x="47" y="16"/>
                </a:lnTo>
                <a:lnTo>
                  <a:pt x="42" y="16"/>
                </a:lnTo>
                <a:lnTo>
                  <a:pt x="42" y="14"/>
                </a:lnTo>
                <a:lnTo>
                  <a:pt x="38" y="14"/>
                </a:lnTo>
                <a:lnTo>
                  <a:pt x="38" y="13"/>
                </a:lnTo>
                <a:lnTo>
                  <a:pt x="34" y="13"/>
                </a:lnTo>
                <a:lnTo>
                  <a:pt x="34" y="11"/>
                </a:lnTo>
                <a:lnTo>
                  <a:pt x="30" y="11"/>
                </a:lnTo>
                <a:lnTo>
                  <a:pt x="30" y="9"/>
                </a:lnTo>
                <a:lnTo>
                  <a:pt x="27" y="9"/>
                </a:lnTo>
                <a:lnTo>
                  <a:pt x="27" y="8"/>
                </a:lnTo>
                <a:lnTo>
                  <a:pt x="25" y="8"/>
                </a:lnTo>
                <a:lnTo>
                  <a:pt x="25" y="4"/>
                </a:lnTo>
                <a:cubicBezTo>
                  <a:pt x="25" y="4"/>
                  <a:pt x="20" y="3"/>
                  <a:pt x="20" y="4"/>
                </a:cubicBezTo>
                <a:cubicBezTo>
                  <a:pt x="20" y="5"/>
                  <a:pt x="20" y="3"/>
                  <a:pt x="20" y="3"/>
                </a:cubicBezTo>
                <a:lnTo>
                  <a:pt x="16" y="3"/>
                </a:lnTo>
                <a:lnTo>
                  <a:pt x="16" y="2"/>
                </a:lnTo>
                <a:lnTo>
                  <a:pt x="9" y="2"/>
                </a:lnTo>
                <a:lnTo>
                  <a:pt x="9"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Content Placeholder 2"/>
          <p:cNvSpPr txBox="1">
            <a:spLocks/>
          </p:cNvSpPr>
          <p:nvPr/>
        </p:nvSpPr>
        <p:spPr bwMode="auto">
          <a:xfrm>
            <a:off x="370636" y="1269222"/>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endParaRPr lang="fr-FR" b="1" kern="0" dirty="0"/>
          </a:p>
        </p:txBody>
      </p:sp>
    </p:spTree>
    <p:custDataLst>
      <p:tags r:id="rId1"/>
    </p:custDataLst>
    <p:extLst>
      <p:ext uri="{BB962C8B-B14F-4D97-AF65-F5344CB8AC3E}">
        <p14:creationId xmlns:p14="http://schemas.microsoft.com/office/powerpoint/2010/main" val="34164746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3502: Résultats définitifs de survie sans maladie de l’étude SCOT: une étude internationale de phase III randomisée (1:1) de non infériorité comparant 3 versus 6 mois de traitement adjuvant à base d’oxaliplatine dans le cancer colorectal – Iveson T, et al</a:t>
            </a:r>
            <a:endParaRPr lang="fr-FR" dirty="0"/>
          </a:p>
        </p:txBody>
      </p:sp>
      <p:sp>
        <p:nvSpPr>
          <p:cNvPr id="15" name="Text Placeholder 14"/>
          <p:cNvSpPr>
            <a:spLocks noGrp="1"/>
          </p:cNvSpPr>
          <p:nvPr>
            <p:ph type="body" sz="quarter" idx="11"/>
          </p:nvPr>
        </p:nvSpPr>
        <p:spPr/>
        <p:txBody>
          <a:bodyPr/>
          <a:lstStyle/>
          <a:p>
            <a:r>
              <a:rPr lang="fr-FR" smtClean="0"/>
              <a:t>Iveson T, et al. J Clin Oncol 2017;35(Suppl):Abstr 3502</a:t>
            </a:r>
            <a:endParaRPr lang="fr-FR"/>
          </a:p>
        </p:txBody>
      </p:sp>
      <p:graphicFrame>
        <p:nvGraphicFramePr>
          <p:cNvPr id="121" name="Table 120"/>
          <p:cNvGraphicFramePr>
            <a:graphicFrameLocks noGrp="1"/>
          </p:cNvGraphicFramePr>
          <p:nvPr>
            <p:extLst>
              <p:ext uri="{D42A27DB-BD31-4B8C-83A1-F6EECF244321}">
                <p14:modId xmlns:p14="http://schemas.microsoft.com/office/powerpoint/2010/main" val="1225653012"/>
              </p:ext>
            </p:extLst>
          </p:nvPr>
        </p:nvGraphicFramePr>
        <p:xfrm>
          <a:off x="893237" y="3709883"/>
          <a:ext cx="3528155" cy="1097280"/>
        </p:xfrm>
        <a:graphic>
          <a:graphicData uri="http://schemas.openxmlformats.org/drawingml/2006/table">
            <a:tbl>
              <a:tblPr firstRow="1" bandRow="1">
                <a:tableStyleId>{5202B0CA-FC54-4496-8BCA-5EF66A818D29}</a:tableStyleId>
              </a:tblPr>
              <a:tblGrid>
                <a:gridCol w="546096"/>
                <a:gridCol w="1151467"/>
                <a:gridCol w="926950"/>
                <a:gridCol w="903642"/>
              </a:tblGrid>
              <a:tr h="213186">
                <a:tc>
                  <a:txBody>
                    <a:bodyPr/>
                    <a:lstStyle/>
                    <a:p>
                      <a:r>
                        <a:rPr lang="en-GB" sz="800" dirty="0" smtClean="0">
                          <a:solidFill>
                            <a:schemeClr val="tx1"/>
                          </a:solidFill>
                        </a:rPr>
                        <a:t>Bras</a:t>
                      </a:r>
                      <a:endParaRPr lang="en-GB" sz="8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tx1"/>
                          </a:solidFill>
                        </a:rPr>
                        <a:t>SSM </a:t>
                      </a:r>
                      <a:r>
                        <a:rPr lang="en-GB" sz="800" dirty="0" err="1" smtClean="0">
                          <a:solidFill>
                            <a:schemeClr val="tx1"/>
                          </a:solidFill>
                        </a:rPr>
                        <a:t>à</a:t>
                      </a:r>
                      <a:r>
                        <a:rPr lang="en-GB" sz="800" dirty="0" smtClean="0">
                          <a:solidFill>
                            <a:schemeClr val="tx1"/>
                          </a:solidFill>
                        </a:rPr>
                        <a:t> 3 </a:t>
                      </a:r>
                      <a:r>
                        <a:rPr lang="en-GB" sz="800" dirty="0" err="1" smtClean="0">
                          <a:solidFill>
                            <a:schemeClr val="tx1"/>
                          </a:solidFill>
                        </a:rPr>
                        <a:t>ans</a:t>
                      </a:r>
                      <a:r>
                        <a:rPr lang="en-GB" sz="800" dirty="0" smtClean="0">
                          <a:solidFill>
                            <a:schemeClr val="tx1"/>
                          </a:solidFill>
                        </a:rPr>
                        <a:t>, % (IC95%)</a:t>
                      </a:r>
                      <a:endParaRPr lang="en-GB" sz="8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tx1"/>
                          </a:solidFill>
                        </a:rPr>
                        <a:t>HR (IC95%)</a:t>
                      </a:r>
                      <a:endParaRPr lang="en-GB" sz="8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tx1"/>
                          </a:solidFill>
                        </a:rPr>
                        <a:t>p non </a:t>
                      </a:r>
                      <a:r>
                        <a:rPr lang="en-GB" sz="800" dirty="0" err="1" smtClean="0">
                          <a:solidFill>
                            <a:schemeClr val="tx1"/>
                          </a:solidFill>
                        </a:rPr>
                        <a:t>infériorité</a:t>
                      </a:r>
                      <a:endParaRPr lang="en-GB" sz="8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800" dirty="0" smtClean="0">
                          <a:solidFill>
                            <a:srgbClr val="B60D27"/>
                          </a:solidFill>
                        </a:rPr>
                        <a:t>3 </a:t>
                      </a:r>
                      <a:r>
                        <a:rPr lang="en-GB" sz="800" dirty="0" err="1" smtClean="0">
                          <a:solidFill>
                            <a:srgbClr val="B60D27"/>
                          </a:solidFill>
                        </a:rPr>
                        <a:t>mois</a:t>
                      </a:r>
                      <a:endParaRPr lang="en-GB" sz="800" dirty="0">
                        <a:solidFill>
                          <a:srgbClr val="B60D27"/>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76,9 (75,0</a:t>
                      </a:r>
                      <a:r>
                        <a:rPr lang="en-GB" sz="800" baseline="0" dirty="0" smtClean="0">
                          <a:solidFill>
                            <a:srgbClr val="B60D27"/>
                          </a:solidFill>
                          <a:latin typeface="+mn-lt"/>
                        </a:rPr>
                        <a:t> – </a:t>
                      </a:r>
                      <a:r>
                        <a:rPr lang="en-GB" sz="800" dirty="0" smtClean="0">
                          <a:solidFill>
                            <a:srgbClr val="B60D27"/>
                          </a:solidFill>
                          <a:latin typeface="+mn-lt"/>
                        </a:rPr>
                        <a:t>78,7)</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0,944 </a:t>
                      </a:r>
                      <a:br>
                        <a:rPr lang="en-GB" sz="800" dirty="0" smtClean="0">
                          <a:solidFill>
                            <a:srgbClr val="B60D27"/>
                          </a:solidFill>
                          <a:latin typeface="+mn-lt"/>
                        </a:rPr>
                      </a:br>
                      <a:r>
                        <a:rPr lang="en-GB" sz="800" dirty="0" smtClean="0">
                          <a:solidFill>
                            <a:srgbClr val="B60D27"/>
                          </a:solidFill>
                          <a:latin typeface="+mn-lt"/>
                        </a:rPr>
                        <a:t>(0,835 –</a:t>
                      </a:r>
                      <a:r>
                        <a:rPr lang="en-GB" sz="800" baseline="0" dirty="0" smtClean="0">
                          <a:solidFill>
                            <a:srgbClr val="B60D27"/>
                          </a:solidFill>
                          <a:latin typeface="+mn-lt"/>
                        </a:rPr>
                        <a:t> </a:t>
                      </a:r>
                      <a:r>
                        <a:rPr lang="en-GB" sz="800" dirty="0" smtClean="0">
                          <a:solidFill>
                            <a:srgbClr val="B60D27"/>
                          </a:solidFill>
                          <a:latin typeface="+mn-lt"/>
                        </a:rPr>
                        <a:t>1,067)</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0,002</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800" dirty="0" smtClean="0">
                          <a:solidFill>
                            <a:schemeClr val="accent2"/>
                          </a:solidFill>
                        </a:rPr>
                        <a:t>6 </a:t>
                      </a:r>
                      <a:r>
                        <a:rPr lang="en-GB" sz="800" dirty="0" err="1" smtClean="0">
                          <a:solidFill>
                            <a:schemeClr val="accent2"/>
                          </a:solidFill>
                        </a:rPr>
                        <a:t>mois</a:t>
                      </a:r>
                      <a:endParaRPr lang="en-GB" sz="8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accent2"/>
                          </a:solidFill>
                        </a:rPr>
                        <a:t>76,1 (74,2 –</a:t>
                      </a:r>
                      <a:r>
                        <a:rPr lang="en-GB" sz="800" baseline="0" dirty="0" smtClean="0">
                          <a:solidFill>
                            <a:schemeClr val="accent2"/>
                          </a:solidFill>
                        </a:rPr>
                        <a:t> </a:t>
                      </a:r>
                      <a:r>
                        <a:rPr lang="en-GB" sz="800" dirty="0" smtClean="0">
                          <a:solidFill>
                            <a:schemeClr val="accent2"/>
                          </a:solidFill>
                        </a:rPr>
                        <a:t>78,0)</a:t>
                      </a:r>
                    </a:p>
                  </a:txBody>
                  <a:tcPr anchor="ctr">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accent2"/>
                          </a:solidFill>
                        </a:rPr>
                        <a:t>Ref</a:t>
                      </a:r>
                      <a:endParaRPr lang="en-GB" sz="8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800" dirty="0">
                        <a:solidFill>
                          <a:srgbClr val="043882"/>
                        </a:solidFill>
                      </a:endParaRPr>
                    </a:p>
                  </a:txBody>
                  <a:tcPr anchor="ctr">
                    <a:lnB w="12700" cap="flat" cmpd="sng" algn="ctr">
                      <a:solidFill>
                        <a:schemeClr val="tx1"/>
                      </a:solidFill>
                      <a:prstDash val="solid"/>
                      <a:round/>
                      <a:headEnd type="none" w="med" len="med"/>
                      <a:tailEnd type="none" w="med" len="med"/>
                    </a:lnB>
                    <a:noFill/>
                  </a:tcPr>
                </a:tc>
              </a:tr>
              <a:tr h="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err="1" smtClean="0">
                          <a:solidFill>
                            <a:schemeClr val="tx1"/>
                          </a:solidFill>
                          <a:latin typeface="+mn-lt"/>
                        </a:rPr>
                        <a:t>Différence</a:t>
                      </a:r>
                      <a:r>
                        <a:rPr lang="en-GB" sz="800" baseline="0" dirty="0" smtClean="0">
                          <a:solidFill>
                            <a:schemeClr val="tx1"/>
                          </a:solidFill>
                          <a:latin typeface="+mn-lt"/>
                        </a:rPr>
                        <a:t> de SSM </a:t>
                      </a:r>
                      <a:r>
                        <a:rPr lang="en-GB" sz="800" baseline="0" dirty="0" err="1" smtClean="0">
                          <a:solidFill>
                            <a:schemeClr val="tx1"/>
                          </a:solidFill>
                          <a:latin typeface="+mn-lt"/>
                        </a:rPr>
                        <a:t>à</a:t>
                      </a:r>
                      <a:r>
                        <a:rPr lang="en-GB" sz="800" baseline="0" dirty="0" smtClean="0">
                          <a:solidFill>
                            <a:schemeClr val="tx1"/>
                          </a:solidFill>
                          <a:latin typeface="+mn-lt"/>
                        </a:rPr>
                        <a:t> 3 </a:t>
                      </a:r>
                      <a:r>
                        <a:rPr lang="en-GB" sz="800" baseline="0" dirty="0" err="1" smtClean="0">
                          <a:solidFill>
                            <a:schemeClr val="tx1"/>
                          </a:solidFill>
                          <a:latin typeface="+mn-lt"/>
                        </a:rPr>
                        <a:t>ans</a:t>
                      </a:r>
                      <a:r>
                        <a:rPr lang="en-GB" sz="800" dirty="0" smtClean="0">
                          <a:solidFill>
                            <a:schemeClr val="tx1"/>
                          </a:solidFill>
                          <a:latin typeface="+mn-lt"/>
                        </a:rPr>
                        <a:t> 0,8% (–1,9 –</a:t>
                      </a:r>
                      <a:r>
                        <a:rPr lang="en-GB" sz="800" baseline="0" dirty="0" smtClean="0">
                          <a:solidFill>
                            <a:schemeClr val="tx1"/>
                          </a:solidFill>
                          <a:latin typeface="+mn-lt"/>
                        </a:rPr>
                        <a:t> </a:t>
                      </a:r>
                      <a:r>
                        <a:rPr lang="en-GB" sz="800" dirty="0" smtClean="0">
                          <a:solidFill>
                            <a:schemeClr val="tx1"/>
                          </a:solidFill>
                          <a:latin typeface="+mn-lt"/>
                        </a:rPr>
                        <a:t>3,4)</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c hMerge="1">
                  <a:txBody>
                    <a:bodyPr/>
                    <a:lstStyle/>
                    <a:p>
                      <a:endParaRPr lang="en-GB"/>
                    </a:p>
                  </a:txBody>
                  <a:tcPr/>
                </a:tc>
              </a:tr>
            </a:tbl>
          </a:graphicData>
        </a:graphic>
      </p:graphicFrame>
      <p:grpSp>
        <p:nvGrpSpPr>
          <p:cNvPr id="4" name="Group 3"/>
          <p:cNvGrpSpPr/>
          <p:nvPr/>
        </p:nvGrpSpPr>
        <p:grpSpPr>
          <a:xfrm>
            <a:off x="120516" y="2160712"/>
            <a:ext cx="4528928" cy="3782891"/>
            <a:chOff x="206203" y="1663912"/>
            <a:chExt cx="4528928" cy="3782891"/>
          </a:xfrm>
        </p:grpSpPr>
        <p:sp>
          <p:nvSpPr>
            <p:cNvPr id="10" name="TextBox 9"/>
            <p:cNvSpPr txBox="1"/>
            <p:nvPr/>
          </p:nvSpPr>
          <p:spPr>
            <a:xfrm>
              <a:off x="1613867" y="1663912"/>
              <a:ext cx="2667000" cy="338554"/>
            </a:xfrm>
            <a:prstGeom prst="rect">
              <a:avLst/>
            </a:prstGeom>
            <a:noFill/>
          </p:spPr>
          <p:txBody>
            <a:bodyPr wrap="square" rtlCol="0">
              <a:spAutoFit/>
            </a:bodyPr>
            <a:lstStyle/>
            <a:p>
              <a:pPr algn="ctr"/>
              <a:r>
                <a:rPr lang="fr-FR" sz="1600" b="1" smtClean="0">
                  <a:solidFill>
                    <a:srgbClr val="4D4D4D"/>
                  </a:solidFill>
                </a:rPr>
                <a:t>CAPOX (n=4092)</a:t>
              </a:r>
              <a:endParaRPr lang="fr-FR" sz="1600" b="1">
                <a:solidFill>
                  <a:srgbClr val="4D4D4D"/>
                </a:solidFill>
              </a:endParaRPr>
            </a:p>
          </p:txBody>
        </p:sp>
        <p:grpSp>
          <p:nvGrpSpPr>
            <p:cNvPr id="12" name="Group 11"/>
            <p:cNvGrpSpPr/>
            <p:nvPr/>
          </p:nvGrpSpPr>
          <p:grpSpPr>
            <a:xfrm>
              <a:off x="206203" y="2048123"/>
              <a:ext cx="4528928" cy="3398680"/>
              <a:chOff x="206203" y="2003927"/>
              <a:chExt cx="4528928" cy="3398680"/>
            </a:xfrm>
          </p:grpSpPr>
          <p:grpSp>
            <p:nvGrpSpPr>
              <p:cNvPr id="13" name="Group 12"/>
              <p:cNvGrpSpPr/>
              <p:nvPr/>
            </p:nvGrpSpPr>
            <p:grpSpPr>
              <a:xfrm>
                <a:off x="206203" y="2003927"/>
                <a:ext cx="4528928" cy="3398680"/>
                <a:chOff x="348588" y="2004628"/>
                <a:chExt cx="8525737" cy="3923928"/>
              </a:xfrm>
            </p:grpSpPr>
            <p:sp>
              <p:nvSpPr>
                <p:cNvPr id="18" name="Freeform 17"/>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19" name="Line 6"/>
                <p:cNvSpPr>
                  <a:spLocks noChangeShapeType="1"/>
                </p:cNvSpPr>
                <p:nvPr/>
              </p:nvSpPr>
              <p:spPr bwMode="auto">
                <a:xfrm>
                  <a:off x="1333744" y="2140898"/>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0" name="Line 7"/>
                <p:cNvSpPr>
                  <a:spLocks noChangeShapeType="1"/>
                </p:cNvSpPr>
                <p:nvPr/>
              </p:nvSpPr>
              <p:spPr bwMode="auto">
                <a:xfrm>
                  <a:off x="1333744" y="2698801"/>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1" name="Line 8"/>
                <p:cNvSpPr>
                  <a:spLocks noChangeShapeType="1"/>
                </p:cNvSpPr>
                <p:nvPr/>
              </p:nvSpPr>
              <p:spPr bwMode="auto">
                <a:xfrm>
                  <a:off x="1333744" y="326090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2" name="Line 9"/>
                <p:cNvSpPr>
                  <a:spLocks noChangeShapeType="1"/>
                </p:cNvSpPr>
                <p:nvPr/>
              </p:nvSpPr>
              <p:spPr bwMode="auto">
                <a:xfrm>
                  <a:off x="1333744" y="3808764"/>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3" name="Line 10"/>
                <p:cNvSpPr>
                  <a:spLocks noChangeShapeType="1"/>
                </p:cNvSpPr>
                <p:nvPr/>
              </p:nvSpPr>
              <p:spPr bwMode="auto">
                <a:xfrm>
                  <a:off x="1333744" y="436876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4" name="Line 11"/>
                <p:cNvSpPr>
                  <a:spLocks noChangeShapeType="1"/>
                </p:cNvSpPr>
                <p:nvPr/>
              </p:nvSpPr>
              <p:spPr bwMode="auto">
                <a:xfrm>
                  <a:off x="1333744" y="4910777"/>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25" name="TextBox 24"/>
                <p:cNvSpPr txBox="1"/>
                <p:nvPr/>
              </p:nvSpPr>
              <p:spPr>
                <a:xfrm rot="16200000">
                  <a:off x="-940780" y="3340015"/>
                  <a:ext cx="3013279" cy="434543"/>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Pourcentage de patients en vie et sans récidive</a:t>
                  </a:r>
                  <a:endParaRPr lang="fr-FR" sz="900" dirty="0">
                    <a:latin typeface="Arial" panose="020B0604020202020204" pitchFamily="34" charset="0"/>
                    <a:cs typeface="Arial" panose="020B0604020202020204" pitchFamily="34" charset="0"/>
                  </a:endParaRPr>
                </a:p>
              </p:txBody>
            </p:sp>
            <p:sp>
              <p:nvSpPr>
                <p:cNvPr id="26" name="TextBox 25"/>
                <p:cNvSpPr txBox="1"/>
                <p:nvPr/>
              </p:nvSpPr>
              <p:spPr>
                <a:xfrm>
                  <a:off x="4473859" y="5258661"/>
                  <a:ext cx="1084535" cy="266506"/>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Années</a:t>
                  </a:r>
                  <a:endParaRPr lang="fr-FR" sz="900" dirty="0">
                    <a:latin typeface="Arial" panose="020B0604020202020204" pitchFamily="34" charset="0"/>
                    <a:cs typeface="Arial" panose="020B0604020202020204" pitchFamily="34" charset="0"/>
                  </a:endParaRPr>
                </a:p>
              </p:txBody>
            </p:sp>
            <p:sp>
              <p:nvSpPr>
                <p:cNvPr id="27" name="TextBox 26"/>
                <p:cNvSpPr txBox="1"/>
                <p:nvPr/>
              </p:nvSpPr>
              <p:spPr>
                <a:xfrm>
                  <a:off x="625097" y="2004628"/>
                  <a:ext cx="709755"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100</a:t>
                  </a:r>
                  <a:endParaRPr lang="fr-FR" sz="900">
                    <a:latin typeface="Arial" panose="020B0604020202020204" pitchFamily="34" charset="0"/>
                    <a:cs typeface="Arial" panose="020B0604020202020204" pitchFamily="34" charset="0"/>
                  </a:endParaRPr>
                </a:p>
              </p:txBody>
            </p:sp>
            <p:sp>
              <p:nvSpPr>
                <p:cNvPr id="28" name="TextBox 27"/>
                <p:cNvSpPr txBox="1"/>
                <p:nvPr/>
              </p:nvSpPr>
              <p:spPr>
                <a:xfrm>
                  <a:off x="745807" y="2564637"/>
                  <a:ext cx="589048"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80</a:t>
                  </a:r>
                  <a:endParaRPr lang="fr-FR" sz="900">
                    <a:latin typeface="Arial" panose="020B0604020202020204" pitchFamily="34" charset="0"/>
                    <a:cs typeface="Arial" panose="020B0604020202020204" pitchFamily="34" charset="0"/>
                  </a:endParaRPr>
                </a:p>
              </p:txBody>
            </p:sp>
            <p:sp>
              <p:nvSpPr>
                <p:cNvPr id="29" name="TextBox 28"/>
                <p:cNvSpPr txBox="1"/>
                <p:nvPr/>
              </p:nvSpPr>
              <p:spPr>
                <a:xfrm>
                  <a:off x="745807" y="3126493"/>
                  <a:ext cx="589048"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60</a:t>
                  </a:r>
                  <a:endParaRPr lang="fr-FR" sz="900">
                    <a:latin typeface="Arial" panose="020B0604020202020204" pitchFamily="34" charset="0"/>
                    <a:cs typeface="Arial" panose="020B0604020202020204" pitchFamily="34" charset="0"/>
                  </a:endParaRPr>
                </a:p>
              </p:txBody>
            </p:sp>
            <p:sp>
              <p:nvSpPr>
                <p:cNvPr id="30" name="TextBox 29"/>
                <p:cNvSpPr txBox="1"/>
                <p:nvPr/>
              </p:nvSpPr>
              <p:spPr>
                <a:xfrm>
                  <a:off x="745807" y="3674101"/>
                  <a:ext cx="589048"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40</a:t>
                  </a:r>
                  <a:endParaRPr lang="fr-FR" sz="900">
                    <a:latin typeface="Arial" panose="020B0604020202020204" pitchFamily="34" charset="0"/>
                    <a:cs typeface="Arial" panose="020B0604020202020204" pitchFamily="34" charset="0"/>
                  </a:endParaRPr>
                </a:p>
              </p:txBody>
            </p:sp>
            <p:sp>
              <p:nvSpPr>
                <p:cNvPr id="31" name="TextBox 30"/>
                <p:cNvSpPr txBox="1"/>
                <p:nvPr/>
              </p:nvSpPr>
              <p:spPr>
                <a:xfrm>
                  <a:off x="745807" y="4233857"/>
                  <a:ext cx="589048"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20</a:t>
                  </a:r>
                  <a:endParaRPr lang="fr-FR" sz="900">
                    <a:latin typeface="Arial" panose="020B0604020202020204" pitchFamily="34" charset="0"/>
                    <a:cs typeface="Arial" panose="020B0604020202020204" pitchFamily="34" charset="0"/>
                  </a:endParaRPr>
                </a:p>
              </p:txBody>
            </p:sp>
            <p:sp>
              <p:nvSpPr>
                <p:cNvPr id="32" name="TextBox 31"/>
                <p:cNvSpPr txBox="1"/>
                <p:nvPr/>
              </p:nvSpPr>
              <p:spPr>
                <a:xfrm>
                  <a:off x="866523" y="4775610"/>
                  <a:ext cx="468341"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grpSp>
              <p:nvGrpSpPr>
                <p:cNvPr id="33" name="Group 32"/>
                <p:cNvGrpSpPr/>
                <p:nvPr/>
              </p:nvGrpSpPr>
              <p:grpSpPr>
                <a:xfrm>
                  <a:off x="1330998" y="4952200"/>
                  <a:ext cx="830462" cy="969314"/>
                  <a:chOff x="1330998" y="4957454"/>
                  <a:chExt cx="830462" cy="969314"/>
                </a:xfrm>
              </p:grpSpPr>
              <p:sp>
                <p:nvSpPr>
                  <p:cNvPr id="62" name="Line 21"/>
                  <p:cNvSpPr>
                    <a:spLocks noChangeShapeType="1"/>
                  </p:cNvSpPr>
                  <p:nvPr/>
                </p:nvSpPr>
                <p:spPr bwMode="auto">
                  <a:xfrm>
                    <a:off x="1737629"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63" name="TextBox 62"/>
                  <p:cNvSpPr txBox="1"/>
                  <p:nvPr/>
                </p:nvSpPr>
                <p:spPr>
                  <a:xfrm>
                    <a:off x="1330998" y="5020646"/>
                    <a:ext cx="830462"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0</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2049</a:t>
                    </a:r>
                  </a:p>
                  <a:p>
                    <a:pPr algn="ctr"/>
                    <a:r>
                      <a:rPr lang="fr-FR" sz="900" dirty="0" smtClean="0">
                        <a:solidFill>
                          <a:schemeClr val="accent2"/>
                        </a:solidFill>
                        <a:latin typeface="Arial" panose="020B0604020202020204" pitchFamily="34" charset="0"/>
                        <a:cs typeface="Arial" panose="020B0604020202020204" pitchFamily="34" charset="0"/>
                      </a:rPr>
                      <a:t>2043</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35" name="Group 34"/>
                <p:cNvGrpSpPr/>
                <p:nvPr/>
              </p:nvGrpSpPr>
              <p:grpSpPr>
                <a:xfrm>
                  <a:off x="2059147" y="4952200"/>
                  <a:ext cx="830462" cy="969314"/>
                  <a:chOff x="1207059" y="4957454"/>
                  <a:chExt cx="830462" cy="969314"/>
                </a:xfrm>
              </p:grpSpPr>
              <p:sp>
                <p:nvSpPr>
                  <p:cNvPr id="60" name="Line 21"/>
                  <p:cNvSpPr>
                    <a:spLocks noChangeShapeType="1"/>
                  </p:cNvSpPr>
                  <p:nvPr/>
                </p:nvSpPr>
                <p:spPr bwMode="auto">
                  <a:xfrm>
                    <a:off x="1613690"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61" name="TextBox 60"/>
                  <p:cNvSpPr txBox="1"/>
                  <p:nvPr/>
                </p:nvSpPr>
                <p:spPr>
                  <a:xfrm>
                    <a:off x="1207059" y="5020646"/>
                    <a:ext cx="830462"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1</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1795</a:t>
                    </a:r>
                  </a:p>
                  <a:p>
                    <a:pPr algn="ctr"/>
                    <a:r>
                      <a:rPr lang="fr-FR" sz="900" dirty="0" smtClean="0">
                        <a:solidFill>
                          <a:schemeClr val="accent2"/>
                        </a:solidFill>
                        <a:latin typeface="Arial" panose="020B0604020202020204" pitchFamily="34" charset="0"/>
                        <a:cs typeface="Arial" panose="020B0604020202020204" pitchFamily="34" charset="0"/>
                      </a:rPr>
                      <a:t>1810</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36" name="Group 35"/>
                <p:cNvGrpSpPr/>
                <p:nvPr/>
              </p:nvGrpSpPr>
              <p:grpSpPr>
                <a:xfrm>
                  <a:off x="2801067" y="4952200"/>
                  <a:ext cx="830462" cy="969314"/>
                  <a:chOff x="1096891" y="4957454"/>
                  <a:chExt cx="830462" cy="969314"/>
                </a:xfrm>
              </p:grpSpPr>
              <p:sp>
                <p:nvSpPr>
                  <p:cNvPr id="58"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9" name="TextBox 58"/>
                  <p:cNvSpPr txBox="1"/>
                  <p:nvPr/>
                </p:nvSpPr>
                <p:spPr>
                  <a:xfrm>
                    <a:off x="1096891" y="5020646"/>
                    <a:ext cx="830462"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2</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1578</a:t>
                    </a:r>
                  </a:p>
                  <a:p>
                    <a:pPr algn="ctr"/>
                    <a:r>
                      <a:rPr lang="fr-FR" sz="900" dirty="0" smtClean="0">
                        <a:solidFill>
                          <a:schemeClr val="accent2"/>
                        </a:solidFill>
                        <a:latin typeface="Arial" panose="020B0604020202020204" pitchFamily="34" charset="0"/>
                        <a:cs typeface="Arial" panose="020B0604020202020204" pitchFamily="34" charset="0"/>
                      </a:rPr>
                      <a:t>1544</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37" name="Group 36"/>
                <p:cNvGrpSpPr/>
                <p:nvPr/>
              </p:nvGrpSpPr>
              <p:grpSpPr>
                <a:xfrm>
                  <a:off x="3513314" y="4952200"/>
                  <a:ext cx="830462" cy="969314"/>
                  <a:chOff x="972952" y="4957454"/>
                  <a:chExt cx="830462" cy="969314"/>
                </a:xfrm>
              </p:grpSpPr>
              <p:sp>
                <p:nvSpPr>
                  <p:cNvPr id="56" name="Line 21"/>
                  <p:cNvSpPr>
                    <a:spLocks noChangeShapeType="1"/>
                  </p:cNvSpPr>
                  <p:nvPr/>
                </p:nvSpPr>
                <p:spPr bwMode="auto">
                  <a:xfrm>
                    <a:off x="1379584"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7" name="TextBox 56"/>
                  <p:cNvSpPr txBox="1"/>
                  <p:nvPr/>
                </p:nvSpPr>
                <p:spPr>
                  <a:xfrm>
                    <a:off x="972952" y="5020646"/>
                    <a:ext cx="830462"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3</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1041</a:t>
                    </a:r>
                  </a:p>
                  <a:p>
                    <a:pPr algn="ctr"/>
                    <a:r>
                      <a:rPr lang="fr-FR" sz="900" dirty="0" smtClean="0">
                        <a:solidFill>
                          <a:schemeClr val="accent2"/>
                        </a:solidFill>
                        <a:latin typeface="Arial" panose="020B0604020202020204" pitchFamily="34" charset="0"/>
                        <a:cs typeface="Arial" panose="020B0604020202020204" pitchFamily="34" charset="0"/>
                      </a:rPr>
                      <a:t>1025</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38" name="Group 37"/>
                <p:cNvGrpSpPr/>
                <p:nvPr/>
              </p:nvGrpSpPr>
              <p:grpSpPr>
                <a:xfrm>
                  <a:off x="4299686" y="4952200"/>
                  <a:ext cx="709754" cy="969315"/>
                  <a:chOff x="923138" y="4957454"/>
                  <a:chExt cx="709754" cy="969315"/>
                </a:xfrm>
              </p:grpSpPr>
              <p:sp>
                <p:nvSpPr>
                  <p:cNvPr id="54" name="Line 21"/>
                  <p:cNvSpPr>
                    <a:spLocks noChangeShapeType="1"/>
                  </p:cNvSpPr>
                  <p:nvPr/>
                </p:nvSpPr>
                <p:spPr bwMode="auto">
                  <a:xfrm>
                    <a:off x="1269415"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923138" y="5020647"/>
                    <a:ext cx="709754"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4</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482</a:t>
                    </a:r>
                  </a:p>
                  <a:p>
                    <a:pPr algn="ctr"/>
                    <a:r>
                      <a:rPr lang="fr-FR" sz="900" dirty="0" smtClean="0">
                        <a:solidFill>
                          <a:schemeClr val="accent2"/>
                        </a:solidFill>
                        <a:latin typeface="Arial" panose="020B0604020202020204" pitchFamily="34" charset="0"/>
                        <a:cs typeface="Arial" panose="020B0604020202020204" pitchFamily="34" charset="0"/>
                      </a:rPr>
                      <a:t>518</a:t>
                    </a:r>
                    <a:endParaRPr lang="fr-FR" sz="900" dirty="0">
                      <a:solidFill>
                        <a:schemeClr val="accent2"/>
                      </a:solidFill>
                      <a:latin typeface="Arial" panose="020B0604020202020204" pitchFamily="34" charset="0"/>
                      <a:cs typeface="Arial" panose="020B0604020202020204" pitchFamily="34" charset="0"/>
                    </a:endParaRPr>
                  </a:p>
                </p:txBody>
              </p:sp>
            </p:grpSp>
            <p:sp>
              <p:nvSpPr>
                <p:cNvPr id="52" name="Line 21"/>
                <p:cNvSpPr>
                  <a:spLocks noChangeShapeType="1"/>
                </p:cNvSpPr>
                <p:nvPr/>
              </p:nvSpPr>
              <p:spPr bwMode="auto">
                <a:xfrm>
                  <a:off x="5366162" y="4952200"/>
                  <a:ext cx="0" cy="12470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grpSp>
              <p:nvGrpSpPr>
                <p:cNvPr id="40" name="Group 39"/>
                <p:cNvGrpSpPr/>
                <p:nvPr/>
              </p:nvGrpSpPr>
              <p:grpSpPr>
                <a:xfrm>
                  <a:off x="5784852" y="4952200"/>
                  <a:ext cx="1304644" cy="976356"/>
                  <a:chOff x="720030" y="4957454"/>
                  <a:chExt cx="1304644" cy="976356"/>
                </a:xfrm>
              </p:grpSpPr>
              <p:sp>
                <p:nvSpPr>
                  <p:cNvPr id="50" name="Line 21"/>
                  <p:cNvSpPr>
                    <a:spLocks noChangeShapeType="1"/>
                  </p:cNvSpPr>
                  <p:nvPr/>
                </p:nvSpPr>
                <p:spPr bwMode="auto">
                  <a:xfrm>
                    <a:off x="1007766"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720030" y="5020646"/>
                    <a:ext cx="592669"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6</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000000"/>
                        </a:solidFill>
                        <a:latin typeface="Arial" panose="020B0604020202020204" pitchFamily="34" charset="0"/>
                        <a:cs typeface="Arial" panose="020B0604020202020204" pitchFamily="34" charset="0"/>
                      </a:rPr>
                      <a:t>	</a:t>
                    </a:r>
                  </a:p>
                  <a:p>
                    <a:pPr algn="ctr"/>
                    <a:r>
                      <a:rPr lang="fr-FR" sz="900" dirty="0" smtClean="0">
                        <a:solidFill>
                          <a:srgbClr val="B60D27"/>
                        </a:solidFill>
                        <a:latin typeface="Arial" panose="020B0604020202020204" pitchFamily="34" charset="0"/>
                        <a:cs typeface="Arial" panose="020B0604020202020204" pitchFamily="34" charset="0"/>
                      </a:rPr>
                      <a:t>66</a:t>
                    </a:r>
                  </a:p>
                  <a:p>
                    <a:pPr algn="ctr"/>
                    <a:r>
                      <a:rPr lang="fr-FR" sz="900" dirty="0" smtClean="0">
                        <a:solidFill>
                          <a:schemeClr val="accent2"/>
                        </a:solidFill>
                        <a:latin typeface="Arial" panose="020B0604020202020204" pitchFamily="34" charset="0"/>
                        <a:cs typeface="Arial" panose="020B0604020202020204" pitchFamily="34" charset="0"/>
                      </a:rPr>
                      <a:t>71</a:t>
                    </a:r>
                    <a:endParaRPr lang="fr-FR" sz="900" dirty="0">
                      <a:solidFill>
                        <a:schemeClr val="accent2"/>
                      </a:solidFill>
                      <a:latin typeface="Arial" panose="020B0604020202020204" pitchFamily="34" charset="0"/>
                      <a:cs typeface="Arial" panose="020B0604020202020204" pitchFamily="34" charset="0"/>
                    </a:endParaRPr>
                  </a:p>
                </p:txBody>
              </p:sp>
              <p:sp>
                <p:nvSpPr>
                  <p:cNvPr id="119" name="Line 21"/>
                  <p:cNvSpPr>
                    <a:spLocks noChangeShapeType="1"/>
                  </p:cNvSpPr>
                  <p:nvPr/>
                </p:nvSpPr>
                <p:spPr bwMode="auto">
                  <a:xfrm>
                    <a:off x="1721546" y="4964496"/>
                    <a:ext cx="0" cy="12470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120" name="TextBox 119"/>
                  <p:cNvSpPr txBox="1"/>
                  <p:nvPr/>
                </p:nvSpPr>
                <p:spPr>
                  <a:xfrm>
                    <a:off x="1435625" y="5027688"/>
                    <a:ext cx="589049"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7</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14</a:t>
                    </a:r>
                  </a:p>
                  <a:p>
                    <a:pPr algn="ctr"/>
                    <a:r>
                      <a:rPr lang="fr-FR" sz="900" dirty="0" smtClean="0">
                        <a:solidFill>
                          <a:schemeClr val="accent2"/>
                        </a:solidFill>
                        <a:latin typeface="Arial" panose="020B0604020202020204" pitchFamily="34" charset="0"/>
                        <a:cs typeface="Arial" panose="020B0604020202020204" pitchFamily="34" charset="0"/>
                      </a:rPr>
                      <a:t>18</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41" name="Group 40"/>
                <p:cNvGrpSpPr/>
                <p:nvPr/>
              </p:nvGrpSpPr>
              <p:grpSpPr>
                <a:xfrm>
                  <a:off x="7271666" y="4952200"/>
                  <a:ext cx="468341" cy="969314"/>
                  <a:chOff x="1346805" y="4957454"/>
                  <a:chExt cx="468341" cy="969314"/>
                </a:xfrm>
              </p:grpSpPr>
              <p:sp>
                <p:nvSpPr>
                  <p:cNvPr id="48" name="Line 21"/>
                  <p:cNvSpPr>
                    <a:spLocks noChangeShapeType="1"/>
                  </p:cNvSpPr>
                  <p:nvPr/>
                </p:nvSpPr>
                <p:spPr bwMode="auto">
                  <a:xfrm>
                    <a:off x="1572376"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1346805" y="5020646"/>
                    <a:ext cx="468341"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8</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1</a:t>
                    </a:r>
                  </a:p>
                  <a:p>
                    <a:pPr algn="ctr"/>
                    <a:r>
                      <a:rPr lang="fr-FR" sz="900" dirty="0" smtClean="0">
                        <a:solidFill>
                          <a:schemeClr val="accent2"/>
                        </a:solidFill>
                        <a:latin typeface="Arial" panose="020B0604020202020204" pitchFamily="34" charset="0"/>
                        <a:cs typeface="Arial" panose="020B0604020202020204" pitchFamily="34" charset="0"/>
                      </a:rPr>
                      <a:t>3</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42" name="Group 41"/>
                <p:cNvGrpSpPr/>
                <p:nvPr/>
              </p:nvGrpSpPr>
              <p:grpSpPr>
                <a:xfrm>
                  <a:off x="8023095" y="4952200"/>
                  <a:ext cx="468342" cy="969313"/>
                  <a:chOff x="1277950" y="4957454"/>
                  <a:chExt cx="468342" cy="969313"/>
                </a:xfrm>
              </p:grpSpPr>
              <p:sp>
                <p:nvSpPr>
                  <p:cNvPr id="46"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1277950" y="5020646"/>
                    <a:ext cx="468342" cy="906121"/>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9</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0</a:t>
                    </a:r>
                  </a:p>
                  <a:p>
                    <a:pPr algn="ctr"/>
                    <a:r>
                      <a:rPr lang="fr-FR" sz="900" dirty="0" smtClean="0">
                        <a:solidFill>
                          <a:schemeClr val="accent2"/>
                        </a:solidFill>
                        <a:latin typeface="Arial" panose="020B0604020202020204" pitchFamily="34" charset="0"/>
                        <a:cs typeface="Arial" panose="020B0604020202020204" pitchFamily="34" charset="0"/>
                      </a:rPr>
                      <a:t>0</a:t>
                    </a:r>
                    <a:endParaRPr lang="fr-FR" sz="900" dirty="0">
                      <a:solidFill>
                        <a:schemeClr val="accent2"/>
                      </a:solidFill>
                      <a:latin typeface="Arial" panose="020B0604020202020204" pitchFamily="34" charset="0"/>
                      <a:cs typeface="Arial" panose="020B0604020202020204" pitchFamily="34" charset="0"/>
                    </a:endParaRPr>
                  </a:p>
                </p:txBody>
              </p:sp>
            </p:grpSp>
            <p:sp>
              <p:nvSpPr>
                <p:cNvPr id="44" name="TextBox 43"/>
                <p:cNvSpPr txBox="1"/>
                <p:nvPr/>
              </p:nvSpPr>
              <p:spPr>
                <a:xfrm>
                  <a:off x="4903407" y="2411537"/>
                  <a:ext cx="3970918" cy="266506"/>
                </a:xfrm>
                <a:prstGeom prst="rect">
                  <a:avLst/>
                </a:prstGeom>
                <a:noFill/>
              </p:spPr>
              <p:txBody>
                <a:bodyPr wrap="none" rtlCol="0">
                  <a:spAutoFit/>
                </a:bodyPr>
                <a:lstStyle/>
                <a:p>
                  <a:r>
                    <a:rPr lang="fr-FR" sz="900" b="1" dirty="0" smtClean="0">
                      <a:solidFill>
                        <a:schemeClr val="accent2"/>
                      </a:solidFill>
                    </a:rPr>
                    <a:t>6 mois (n=2043, évènements=529)</a:t>
                  </a:r>
                  <a:endParaRPr lang="fr-FR" sz="900" b="1" dirty="0">
                    <a:solidFill>
                      <a:schemeClr val="accent2"/>
                    </a:solidFill>
                  </a:endParaRPr>
                </a:p>
              </p:txBody>
            </p:sp>
            <p:sp>
              <p:nvSpPr>
                <p:cNvPr id="45" name="TextBox 44"/>
                <p:cNvSpPr txBox="1"/>
                <p:nvPr/>
              </p:nvSpPr>
              <p:spPr>
                <a:xfrm>
                  <a:off x="4903407" y="2216082"/>
                  <a:ext cx="3970918" cy="266506"/>
                </a:xfrm>
                <a:prstGeom prst="rect">
                  <a:avLst/>
                </a:prstGeom>
                <a:noFill/>
              </p:spPr>
              <p:txBody>
                <a:bodyPr wrap="none" rtlCol="0">
                  <a:spAutoFit/>
                </a:bodyPr>
                <a:lstStyle/>
                <a:p>
                  <a:r>
                    <a:rPr lang="fr-FR" sz="900" b="1" dirty="0" smtClean="0">
                      <a:solidFill>
                        <a:srgbClr val="B60D27"/>
                      </a:solidFill>
                    </a:rPr>
                    <a:t>3 mois (n=2049, évènements=491)</a:t>
                  </a:r>
                  <a:endParaRPr lang="fr-FR" sz="900" b="1" dirty="0">
                    <a:solidFill>
                      <a:srgbClr val="B60D27"/>
                    </a:solidFill>
                  </a:endParaRPr>
                </a:p>
              </p:txBody>
            </p:sp>
          </p:grpSp>
          <p:sp>
            <p:nvSpPr>
              <p:cNvPr id="16" name="TextBox 15"/>
              <p:cNvSpPr txBox="1"/>
              <p:nvPr/>
            </p:nvSpPr>
            <p:spPr>
              <a:xfrm>
                <a:off x="296051" y="4879357"/>
                <a:ext cx="530871" cy="507831"/>
              </a:xfrm>
              <a:prstGeom prst="rect">
                <a:avLst/>
              </a:prstGeom>
              <a:noFill/>
            </p:spPr>
            <p:txBody>
              <a:bodyPr wrap="none" rtlCol="0">
                <a:spAutoFit/>
              </a:bodyPr>
              <a:lstStyle/>
              <a:p>
                <a:pPr algn="r"/>
                <a:r>
                  <a:rPr lang="fr-FR" sz="900" dirty="0" smtClean="0"/>
                  <a:t>N</a:t>
                </a:r>
              </a:p>
              <a:p>
                <a:pPr algn="r"/>
                <a:r>
                  <a:rPr lang="fr-FR" sz="900" dirty="0" smtClean="0">
                    <a:solidFill>
                      <a:srgbClr val="B60D27"/>
                    </a:solidFill>
                  </a:rPr>
                  <a:t>3 mois</a:t>
                </a:r>
              </a:p>
              <a:p>
                <a:pPr algn="r"/>
                <a:r>
                  <a:rPr lang="fr-FR" sz="900" dirty="0" smtClean="0">
                    <a:solidFill>
                      <a:schemeClr val="accent2"/>
                    </a:solidFill>
                  </a:rPr>
                  <a:t>6 mois</a:t>
                </a:r>
                <a:endParaRPr lang="fr-FR" sz="900" dirty="0">
                  <a:solidFill>
                    <a:schemeClr val="accent2"/>
                  </a:solidFill>
                </a:endParaRPr>
              </a:p>
            </p:txBody>
          </p:sp>
        </p:grpSp>
        <p:sp>
          <p:nvSpPr>
            <p:cNvPr id="122" name="TextBox 121"/>
            <p:cNvSpPr txBox="1"/>
            <p:nvPr/>
          </p:nvSpPr>
          <p:spPr>
            <a:xfrm>
              <a:off x="2687629" y="4655870"/>
              <a:ext cx="377026" cy="784830"/>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5</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236</a:t>
              </a:r>
            </a:p>
            <a:p>
              <a:pPr algn="ctr"/>
              <a:r>
                <a:rPr lang="fr-FR" sz="900" dirty="0" smtClean="0">
                  <a:solidFill>
                    <a:schemeClr val="accent2"/>
                  </a:solidFill>
                  <a:latin typeface="Arial" panose="020B0604020202020204" pitchFamily="34" charset="0"/>
                  <a:cs typeface="Arial" panose="020B0604020202020204" pitchFamily="34" charset="0"/>
                </a:rPr>
                <a:t>238</a:t>
              </a:r>
              <a:endParaRPr lang="fr-FR" sz="900" dirty="0">
                <a:solidFill>
                  <a:schemeClr val="accent2"/>
                </a:solidFill>
                <a:latin typeface="Arial" panose="020B0604020202020204" pitchFamily="34" charset="0"/>
                <a:cs typeface="Arial" panose="020B0604020202020204" pitchFamily="34" charset="0"/>
              </a:endParaRPr>
            </a:p>
          </p:txBody>
        </p:sp>
        <p:sp>
          <p:nvSpPr>
            <p:cNvPr id="2" name="Freeform 2"/>
            <p:cNvSpPr>
              <a:spLocks/>
            </p:cNvSpPr>
            <p:nvPr/>
          </p:nvSpPr>
          <p:spPr bwMode="auto">
            <a:xfrm>
              <a:off x="927911" y="2106072"/>
              <a:ext cx="3204664" cy="828513"/>
            </a:xfrm>
            <a:custGeom>
              <a:avLst/>
              <a:gdLst>
                <a:gd name="T0" fmla="*/ 181 w 250"/>
                <a:gd name="T1" fmla="*/ 66 h 66"/>
                <a:gd name="T2" fmla="*/ 179 w 250"/>
                <a:gd name="T3" fmla="*/ 64 h 66"/>
                <a:gd name="T4" fmla="*/ 176 w 250"/>
                <a:gd name="T5" fmla="*/ 63 h 66"/>
                <a:gd name="T6" fmla="*/ 166 w 250"/>
                <a:gd name="T7" fmla="*/ 61 h 66"/>
                <a:gd name="T8" fmla="*/ 160 w 250"/>
                <a:gd name="T9" fmla="*/ 59 h 66"/>
                <a:gd name="T10" fmla="*/ 156 w 250"/>
                <a:gd name="T11" fmla="*/ 58 h 66"/>
                <a:gd name="T12" fmla="*/ 137 w 250"/>
                <a:gd name="T13" fmla="*/ 57 h 66"/>
                <a:gd name="T14" fmla="*/ 129 w 250"/>
                <a:gd name="T15" fmla="*/ 56 h 66"/>
                <a:gd name="T16" fmla="*/ 126 w 250"/>
                <a:gd name="T17" fmla="*/ 54 h 66"/>
                <a:gd name="T18" fmla="*/ 123 w 250"/>
                <a:gd name="T19" fmla="*/ 52 h 66"/>
                <a:gd name="T20" fmla="*/ 112 w 250"/>
                <a:gd name="T21" fmla="*/ 52 h 66"/>
                <a:gd name="T22" fmla="*/ 108 w 250"/>
                <a:gd name="T23" fmla="*/ 51 h 66"/>
                <a:gd name="T24" fmla="*/ 101 w 250"/>
                <a:gd name="T25" fmla="*/ 49 h 66"/>
                <a:gd name="T26" fmla="*/ 99 w 250"/>
                <a:gd name="T27" fmla="*/ 48 h 66"/>
                <a:gd name="T28" fmla="*/ 94 w 250"/>
                <a:gd name="T29" fmla="*/ 47 h 66"/>
                <a:gd name="T30" fmla="*/ 93 w 250"/>
                <a:gd name="T31" fmla="*/ 44 h 66"/>
                <a:gd name="T32" fmla="*/ 89 w 250"/>
                <a:gd name="T33" fmla="*/ 43 h 66"/>
                <a:gd name="T34" fmla="*/ 82 w 250"/>
                <a:gd name="T35" fmla="*/ 42 h 66"/>
                <a:gd name="T36" fmla="*/ 77 w 250"/>
                <a:gd name="T37" fmla="*/ 41 h 66"/>
                <a:gd name="T38" fmla="*/ 73 w 250"/>
                <a:gd name="T39" fmla="*/ 39 h 66"/>
                <a:gd name="T40" fmla="*/ 64 w 250"/>
                <a:gd name="T41" fmla="*/ 37 h 66"/>
                <a:gd name="T42" fmla="*/ 60 w 250"/>
                <a:gd name="T43" fmla="*/ 35 h 66"/>
                <a:gd name="T44" fmla="*/ 57 w 250"/>
                <a:gd name="T45" fmla="*/ 34 h 66"/>
                <a:gd name="T46" fmla="*/ 51 w 250"/>
                <a:gd name="T47" fmla="*/ 33 h 66"/>
                <a:gd name="T48" fmla="*/ 50 w 250"/>
                <a:gd name="T49" fmla="*/ 31 h 66"/>
                <a:gd name="T50" fmla="*/ 47 w 250"/>
                <a:gd name="T51" fmla="*/ 29 h 66"/>
                <a:gd name="T52" fmla="*/ 45 w 250"/>
                <a:gd name="T53" fmla="*/ 26 h 66"/>
                <a:gd name="T54" fmla="*/ 42 w 250"/>
                <a:gd name="T55" fmla="*/ 25 h 66"/>
                <a:gd name="T56" fmla="*/ 39 w 250"/>
                <a:gd name="T57" fmla="*/ 23 h 66"/>
                <a:gd name="T58" fmla="*/ 35 w 250"/>
                <a:gd name="T59" fmla="*/ 21 h 66"/>
                <a:gd name="T60" fmla="*/ 32 w 250"/>
                <a:gd name="T61" fmla="*/ 17 h 66"/>
                <a:gd name="T62" fmla="*/ 30 w 250"/>
                <a:gd name="T63" fmla="*/ 15 h 66"/>
                <a:gd name="T64" fmla="*/ 27 w 250"/>
                <a:gd name="T65" fmla="*/ 12 h 66"/>
                <a:gd name="T66" fmla="*/ 24 w 250"/>
                <a:gd name="T67" fmla="*/ 10 h 66"/>
                <a:gd name="T68" fmla="*/ 20 w 250"/>
                <a:gd name="T69" fmla="*/ 9 h 66"/>
                <a:gd name="T70" fmla="*/ 16 w 250"/>
                <a:gd name="T71" fmla="*/ 6 h 66"/>
                <a:gd name="T72" fmla="*/ 14 w 250"/>
                <a:gd name="T73" fmla="*/ 4 h 66"/>
                <a:gd name="T74" fmla="*/ 9 w 250"/>
                <a:gd name="T75" fmla="*/ 3 h 66"/>
                <a:gd name="T76" fmla="*/ 5 w 250"/>
                <a:gd name="T77" fmla="*/ 2 h 66"/>
                <a:gd name="T78" fmla="*/ 3 w 250"/>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66">
                  <a:moveTo>
                    <a:pt x="250" y="66"/>
                  </a:moveTo>
                  <a:lnTo>
                    <a:pt x="181" y="66"/>
                  </a:lnTo>
                  <a:lnTo>
                    <a:pt x="181" y="64"/>
                  </a:lnTo>
                  <a:lnTo>
                    <a:pt x="179" y="64"/>
                  </a:lnTo>
                  <a:lnTo>
                    <a:pt x="179" y="63"/>
                  </a:lnTo>
                  <a:lnTo>
                    <a:pt x="176" y="63"/>
                  </a:lnTo>
                  <a:lnTo>
                    <a:pt x="176" y="61"/>
                  </a:lnTo>
                  <a:lnTo>
                    <a:pt x="166" y="61"/>
                  </a:lnTo>
                  <a:lnTo>
                    <a:pt x="166" y="59"/>
                  </a:lnTo>
                  <a:lnTo>
                    <a:pt x="160" y="59"/>
                  </a:lnTo>
                  <a:lnTo>
                    <a:pt x="160" y="58"/>
                  </a:lnTo>
                  <a:lnTo>
                    <a:pt x="156" y="58"/>
                  </a:lnTo>
                  <a:lnTo>
                    <a:pt x="156" y="57"/>
                  </a:lnTo>
                  <a:lnTo>
                    <a:pt x="137" y="57"/>
                  </a:lnTo>
                  <a:lnTo>
                    <a:pt x="129" y="57"/>
                  </a:lnTo>
                  <a:lnTo>
                    <a:pt x="129" y="56"/>
                  </a:lnTo>
                  <a:lnTo>
                    <a:pt x="126" y="56"/>
                  </a:lnTo>
                  <a:lnTo>
                    <a:pt x="126" y="54"/>
                  </a:lnTo>
                  <a:lnTo>
                    <a:pt x="123" y="54"/>
                  </a:lnTo>
                  <a:lnTo>
                    <a:pt x="123" y="52"/>
                  </a:lnTo>
                  <a:lnTo>
                    <a:pt x="119" y="52"/>
                  </a:lnTo>
                  <a:lnTo>
                    <a:pt x="112" y="52"/>
                  </a:lnTo>
                  <a:lnTo>
                    <a:pt x="112" y="51"/>
                  </a:lnTo>
                  <a:lnTo>
                    <a:pt x="108" y="51"/>
                  </a:lnTo>
                  <a:lnTo>
                    <a:pt x="108" y="49"/>
                  </a:lnTo>
                  <a:lnTo>
                    <a:pt x="101" y="49"/>
                  </a:lnTo>
                  <a:lnTo>
                    <a:pt x="99" y="49"/>
                  </a:lnTo>
                  <a:lnTo>
                    <a:pt x="99" y="48"/>
                  </a:lnTo>
                  <a:lnTo>
                    <a:pt x="94" y="48"/>
                  </a:lnTo>
                  <a:lnTo>
                    <a:pt x="94" y="47"/>
                  </a:lnTo>
                  <a:lnTo>
                    <a:pt x="93" y="47"/>
                  </a:lnTo>
                  <a:lnTo>
                    <a:pt x="93" y="44"/>
                  </a:lnTo>
                  <a:lnTo>
                    <a:pt x="89" y="44"/>
                  </a:lnTo>
                  <a:lnTo>
                    <a:pt x="89" y="43"/>
                  </a:lnTo>
                  <a:lnTo>
                    <a:pt x="82" y="43"/>
                  </a:lnTo>
                  <a:lnTo>
                    <a:pt x="82" y="42"/>
                  </a:lnTo>
                  <a:lnTo>
                    <a:pt x="77" y="42"/>
                  </a:lnTo>
                  <a:lnTo>
                    <a:pt x="77" y="41"/>
                  </a:lnTo>
                  <a:lnTo>
                    <a:pt x="73" y="41"/>
                  </a:lnTo>
                  <a:lnTo>
                    <a:pt x="73" y="39"/>
                  </a:lnTo>
                  <a:lnTo>
                    <a:pt x="64" y="39"/>
                  </a:lnTo>
                  <a:lnTo>
                    <a:pt x="64" y="37"/>
                  </a:lnTo>
                  <a:lnTo>
                    <a:pt x="60" y="37"/>
                  </a:lnTo>
                  <a:lnTo>
                    <a:pt x="60" y="35"/>
                  </a:lnTo>
                  <a:lnTo>
                    <a:pt x="57" y="35"/>
                  </a:lnTo>
                  <a:lnTo>
                    <a:pt x="57" y="34"/>
                  </a:lnTo>
                  <a:lnTo>
                    <a:pt x="51" y="34"/>
                  </a:lnTo>
                  <a:lnTo>
                    <a:pt x="51" y="33"/>
                  </a:lnTo>
                  <a:lnTo>
                    <a:pt x="50" y="33"/>
                  </a:lnTo>
                  <a:lnTo>
                    <a:pt x="50" y="31"/>
                  </a:lnTo>
                  <a:lnTo>
                    <a:pt x="47" y="31"/>
                  </a:lnTo>
                  <a:lnTo>
                    <a:pt x="47" y="29"/>
                  </a:lnTo>
                  <a:lnTo>
                    <a:pt x="45" y="29"/>
                  </a:lnTo>
                  <a:lnTo>
                    <a:pt x="45" y="26"/>
                  </a:lnTo>
                  <a:lnTo>
                    <a:pt x="42" y="26"/>
                  </a:lnTo>
                  <a:lnTo>
                    <a:pt x="42" y="25"/>
                  </a:lnTo>
                  <a:lnTo>
                    <a:pt x="39" y="25"/>
                  </a:lnTo>
                  <a:lnTo>
                    <a:pt x="39" y="23"/>
                  </a:lnTo>
                  <a:lnTo>
                    <a:pt x="35" y="23"/>
                  </a:lnTo>
                  <a:lnTo>
                    <a:pt x="35" y="21"/>
                  </a:lnTo>
                  <a:lnTo>
                    <a:pt x="32" y="21"/>
                  </a:lnTo>
                  <a:lnTo>
                    <a:pt x="32" y="17"/>
                  </a:lnTo>
                  <a:lnTo>
                    <a:pt x="30" y="17"/>
                  </a:lnTo>
                  <a:lnTo>
                    <a:pt x="30" y="15"/>
                  </a:lnTo>
                  <a:lnTo>
                    <a:pt x="27" y="15"/>
                  </a:lnTo>
                  <a:lnTo>
                    <a:pt x="27" y="12"/>
                  </a:lnTo>
                  <a:lnTo>
                    <a:pt x="24" y="12"/>
                  </a:lnTo>
                  <a:lnTo>
                    <a:pt x="24" y="10"/>
                  </a:lnTo>
                  <a:lnTo>
                    <a:pt x="20" y="10"/>
                  </a:lnTo>
                  <a:lnTo>
                    <a:pt x="20" y="9"/>
                  </a:lnTo>
                  <a:lnTo>
                    <a:pt x="16" y="9"/>
                  </a:lnTo>
                  <a:lnTo>
                    <a:pt x="16" y="6"/>
                  </a:lnTo>
                  <a:lnTo>
                    <a:pt x="14" y="6"/>
                  </a:lnTo>
                  <a:lnTo>
                    <a:pt x="14" y="4"/>
                  </a:lnTo>
                  <a:lnTo>
                    <a:pt x="9" y="4"/>
                  </a:lnTo>
                  <a:lnTo>
                    <a:pt x="9" y="3"/>
                  </a:lnTo>
                  <a:lnTo>
                    <a:pt x="5" y="3"/>
                  </a:lnTo>
                  <a:lnTo>
                    <a:pt x="5" y="2"/>
                  </a:lnTo>
                  <a:lnTo>
                    <a:pt x="3" y="2"/>
                  </a:lnTo>
                  <a:lnTo>
                    <a:pt x="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Freeform 3"/>
            <p:cNvSpPr>
              <a:spLocks/>
            </p:cNvSpPr>
            <p:nvPr/>
          </p:nvSpPr>
          <p:spPr bwMode="auto">
            <a:xfrm>
              <a:off x="927911" y="2106072"/>
              <a:ext cx="3075703" cy="732821"/>
            </a:xfrm>
            <a:custGeom>
              <a:avLst/>
              <a:gdLst>
                <a:gd name="T0" fmla="*/ 243 w 243"/>
                <a:gd name="T1" fmla="*/ 59 h 59"/>
                <a:gd name="T2" fmla="*/ 190 w 243"/>
                <a:gd name="T3" fmla="*/ 59 h 59"/>
                <a:gd name="T4" fmla="*/ 190 w 243"/>
                <a:gd name="T5" fmla="*/ 53 h 59"/>
                <a:gd name="T6" fmla="*/ 158 w 243"/>
                <a:gd name="T7" fmla="*/ 53 h 59"/>
                <a:gd name="T8" fmla="*/ 158 w 243"/>
                <a:gd name="T9" fmla="*/ 51 h 59"/>
                <a:gd name="T10" fmla="*/ 144 w 243"/>
                <a:gd name="T11" fmla="*/ 51 h 59"/>
                <a:gd name="T12" fmla="*/ 144 w 243"/>
                <a:gd name="T13" fmla="*/ 50 h 59"/>
                <a:gd name="T14" fmla="*/ 128 w 243"/>
                <a:gd name="T15" fmla="*/ 50 h 59"/>
                <a:gd name="T16" fmla="*/ 128 w 243"/>
                <a:gd name="T17" fmla="*/ 49 h 59"/>
                <a:gd name="T18" fmla="*/ 116 w 243"/>
                <a:gd name="T19" fmla="*/ 49 h 59"/>
                <a:gd name="T20" fmla="*/ 116 w 243"/>
                <a:gd name="T21" fmla="*/ 48 h 59"/>
                <a:gd name="T22" fmla="*/ 111 w 243"/>
                <a:gd name="T23" fmla="*/ 48 h 59"/>
                <a:gd name="T24" fmla="*/ 111 w 243"/>
                <a:gd name="T25" fmla="*/ 47 h 59"/>
                <a:gd name="T26" fmla="*/ 98 w 243"/>
                <a:gd name="T27" fmla="*/ 47 h 59"/>
                <a:gd name="T28" fmla="*/ 98 w 243"/>
                <a:gd name="T29" fmla="*/ 45 h 59"/>
                <a:gd name="T30" fmla="*/ 92 w 243"/>
                <a:gd name="T31" fmla="*/ 45 h 59"/>
                <a:gd name="T32" fmla="*/ 92 w 243"/>
                <a:gd name="T33" fmla="*/ 43 h 59"/>
                <a:gd name="T34" fmla="*/ 89 w 243"/>
                <a:gd name="T35" fmla="*/ 43 h 59"/>
                <a:gd name="T36" fmla="*/ 89 w 243"/>
                <a:gd name="T37" fmla="*/ 41 h 59"/>
                <a:gd name="T38" fmla="*/ 83 w 243"/>
                <a:gd name="T39" fmla="*/ 41 h 59"/>
                <a:gd name="T40" fmla="*/ 83 w 243"/>
                <a:gd name="T41" fmla="*/ 39 h 59"/>
                <a:gd name="T42" fmla="*/ 76 w 243"/>
                <a:gd name="T43" fmla="*/ 39 h 59"/>
                <a:gd name="T44" fmla="*/ 76 w 243"/>
                <a:gd name="T45" fmla="*/ 38 h 59"/>
                <a:gd name="T46" fmla="*/ 69 w 243"/>
                <a:gd name="T47" fmla="*/ 38 h 59"/>
                <a:gd name="T48" fmla="*/ 69 w 243"/>
                <a:gd name="T49" fmla="*/ 36 h 59"/>
                <a:gd name="T50" fmla="*/ 62 w 243"/>
                <a:gd name="T51" fmla="*/ 36 h 59"/>
                <a:gd name="T52" fmla="*/ 62 w 243"/>
                <a:gd name="T53" fmla="*/ 34 h 59"/>
                <a:gd name="T54" fmla="*/ 59 w 243"/>
                <a:gd name="T55" fmla="*/ 34 h 59"/>
                <a:gd name="T56" fmla="*/ 59 w 243"/>
                <a:gd name="T57" fmla="*/ 33 h 59"/>
                <a:gd name="T58" fmla="*/ 53 w 243"/>
                <a:gd name="T59" fmla="*/ 33 h 59"/>
                <a:gd name="T60" fmla="*/ 53 w 243"/>
                <a:gd name="T61" fmla="*/ 31 h 59"/>
                <a:gd name="T62" fmla="*/ 50 w 243"/>
                <a:gd name="T63" fmla="*/ 31 h 59"/>
                <a:gd name="T64" fmla="*/ 48 w 243"/>
                <a:gd name="T65" fmla="*/ 31 h 59"/>
                <a:gd name="T66" fmla="*/ 48 w 243"/>
                <a:gd name="T67" fmla="*/ 29 h 59"/>
                <a:gd name="T68" fmla="*/ 46 w 243"/>
                <a:gd name="T69" fmla="*/ 29 h 59"/>
                <a:gd name="T70" fmla="*/ 46 w 243"/>
                <a:gd name="T71" fmla="*/ 26 h 59"/>
                <a:gd name="T72" fmla="*/ 43 w 243"/>
                <a:gd name="T73" fmla="*/ 26 h 59"/>
                <a:gd name="T74" fmla="*/ 43 w 243"/>
                <a:gd name="T75" fmla="*/ 25 h 59"/>
                <a:gd name="T76" fmla="*/ 38 w 243"/>
                <a:gd name="T77" fmla="*/ 25 h 59"/>
                <a:gd name="T78" fmla="*/ 38 w 243"/>
                <a:gd name="T79" fmla="*/ 23 h 59"/>
                <a:gd name="T80" fmla="*/ 34 w 243"/>
                <a:gd name="T81" fmla="*/ 23 h 59"/>
                <a:gd name="T82" fmla="*/ 34 w 243"/>
                <a:gd name="T83" fmla="*/ 21 h 59"/>
                <a:gd name="T84" fmla="*/ 30 w 243"/>
                <a:gd name="T85" fmla="*/ 21 h 59"/>
                <a:gd name="T86" fmla="*/ 30 w 243"/>
                <a:gd name="T87" fmla="*/ 16 h 59"/>
                <a:gd name="T88" fmla="*/ 27 w 243"/>
                <a:gd name="T89" fmla="*/ 16 h 59"/>
                <a:gd name="T90" fmla="*/ 27 w 243"/>
                <a:gd name="T91" fmla="*/ 15 h 59"/>
                <a:gd name="T92" fmla="*/ 24 w 243"/>
                <a:gd name="T93" fmla="*/ 15 h 59"/>
                <a:gd name="T94" fmla="*/ 24 w 243"/>
                <a:gd name="T95" fmla="*/ 12 h 59"/>
                <a:gd name="T96" fmla="*/ 20 w 243"/>
                <a:gd name="T97" fmla="*/ 12 h 59"/>
                <a:gd name="T98" fmla="*/ 20 w 243"/>
                <a:gd name="T99" fmla="*/ 11 h 59"/>
                <a:gd name="T100" fmla="*/ 18 w 243"/>
                <a:gd name="T101" fmla="*/ 11 h 59"/>
                <a:gd name="T102" fmla="*/ 18 w 243"/>
                <a:gd name="T103" fmla="*/ 8 h 59"/>
                <a:gd name="T104" fmla="*/ 15 w 243"/>
                <a:gd name="T105" fmla="*/ 8 h 59"/>
                <a:gd name="T106" fmla="*/ 15 w 243"/>
                <a:gd name="T107" fmla="*/ 7 h 59"/>
                <a:gd name="T108" fmla="*/ 13 w 243"/>
                <a:gd name="T109" fmla="*/ 7 h 59"/>
                <a:gd name="T110" fmla="*/ 13 w 243"/>
                <a:gd name="T111" fmla="*/ 4 h 59"/>
                <a:gd name="T112" fmla="*/ 11 w 243"/>
                <a:gd name="T113" fmla="*/ 4 h 59"/>
                <a:gd name="T114" fmla="*/ 11 w 243"/>
                <a:gd name="T115" fmla="*/ 2 h 59"/>
                <a:gd name="T116" fmla="*/ 7 w 243"/>
                <a:gd name="T117" fmla="*/ 2 h 59"/>
                <a:gd name="T118" fmla="*/ 7 w 243"/>
                <a:gd name="T119" fmla="*/ 1 h 59"/>
                <a:gd name="T120" fmla="*/ 3 w 243"/>
                <a:gd name="T121" fmla="*/ 1 h 59"/>
                <a:gd name="T122" fmla="*/ 3 w 243"/>
                <a:gd name="T123" fmla="*/ 0 h 59"/>
                <a:gd name="T124" fmla="*/ 0 w 243"/>
                <a:gd name="T1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59">
                  <a:moveTo>
                    <a:pt x="243" y="59"/>
                  </a:moveTo>
                  <a:lnTo>
                    <a:pt x="190" y="59"/>
                  </a:lnTo>
                  <a:lnTo>
                    <a:pt x="190" y="53"/>
                  </a:lnTo>
                  <a:lnTo>
                    <a:pt x="158" y="53"/>
                  </a:lnTo>
                  <a:lnTo>
                    <a:pt x="158" y="51"/>
                  </a:lnTo>
                  <a:lnTo>
                    <a:pt x="144" y="51"/>
                  </a:lnTo>
                  <a:lnTo>
                    <a:pt x="144" y="50"/>
                  </a:lnTo>
                  <a:lnTo>
                    <a:pt x="128" y="50"/>
                  </a:lnTo>
                  <a:lnTo>
                    <a:pt x="128" y="49"/>
                  </a:lnTo>
                  <a:lnTo>
                    <a:pt x="116" y="49"/>
                  </a:lnTo>
                  <a:lnTo>
                    <a:pt x="116" y="48"/>
                  </a:lnTo>
                  <a:lnTo>
                    <a:pt x="111" y="48"/>
                  </a:lnTo>
                  <a:lnTo>
                    <a:pt x="111" y="47"/>
                  </a:lnTo>
                  <a:lnTo>
                    <a:pt x="98" y="47"/>
                  </a:lnTo>
                  <a:lnTo>
                    <a:pt x="98" y="45"/>
                  </a:lnTo>
                  <a:lnTo>
                    <a:pt x="92" y="45"/>
                  </a:lnTo>
                  <a:lnTo>
                    <a:pt x="92" y="43"/>
                  </a:lnTo>
                  <a:lnTo>
                    <a:pt x="89" y="43"/>
                  </a:lnTo>
                  <a:lnTo>
                    <a:pt x="89" y="41"/>
                  </a:lnTo>
                  <a:lnTo>
                    <a:pt x="83" y="41"/>
                  </a:lnTo>
                  <a:lnTo>
                    <a:pt x="83" y="39"/>
                  </a:lnTo>
                  <a:lnTo>
                    <a:pt x="76" y="39"/>
                  </a:lnTo>
                  <a:lnTo>
                    <a:pt x="76" y="38"/>
                  </a:lnTo>
                  <a:lnTo>
                    <a:pt x="69" y="38"/>
                  </a:lnTo>
                  <a:lnTo>
                    <a:pt x="69" y="36"/>
                  </a:lnTo>
                  <a:lnTo>
                    <a:pt x="62" y="36"/>
                  </a:lnTo>
                  <a:lnTo>
                    <a:pt x="62" y="34"/>
                  </a:lnTo>
                  <a:lnTo>
                    <a:pt x="59" y="34"/>
                  </a:lnTo>
                  <a:lnTo>
                    <a:pt x="59" y="33"/>
                  </a:lnTo>
                  <a:lnTo>
                    <a:pt x="53" y="33"/>
                  </a:lnTo>
                  <a:lnTo>
                    <a:pt x="53" y="31"/>
                  </a:lnTo>
                  <a:lnTo>
                    <a:pt x="50" y="31"/>
                  </a:lnTo>
                  <a:lnTo>
                    <a:pt x="48" y="31"/>
                  </a:lnTo>
                  <a:lnTo>
                    <a:pt x="48" y="29"/>
                  </a:lnTo>
                  <a:lnTo>
                    <a:pt x="46" y="29"/>
                  </a:lnTo>
                  <a:lnTo>
                    <a:pt x="46" y="26"/>
                  </a:lnTo>
                  <a:lnTo>
                    <a:pt x="43" y="26"/>
                  </a:lnTo>
                  <a:lnTo>
                    <a:pt x="43" y="25"/>
                  </a:lnTo>
                  <a:lnTo>
                    <a:pt x="38" y="25"/>
                  </a:lnTo>
                  <a:lnTo>
                    <a:pt x="38" y="23"/>
                  </a:lnTo>
                  <a:lnTo>
                    <a:pt x="34" y="23"/>
                  </a:lnTo>
                  <a:lnTo>
                    <a:pt x="34" y="21"/>
                  </a:lnTo>
                  <a:lnTo>
                    <a:pt x="30" y="21"/>
                  </a:lnTo>
                  <a:lnTo>
                    <a:pt x="30" y="16"/>
                  </a:lnTo>
                  <a:lnTo>
                    <a:pt x="27" y="16"/>
                  </a:lnTo>
                  <a:lnTo>
                    <a:pt x="27" y="15"/>
                  </a:lnTo>
                  <a:lnTo>
                    <a:pt x="24" y="15"/>
                  </a:lnTo>
                  <a:lnTo>
                    <a:pt x="24" y="12"/>
                  </a:lnTo>
                  <a:lnTo>
                    <a:pt x="20" y="12"/>
                  </a:lnTo>
                  <a:lnTo>
                    <a:pt x="20" y="11"/>
                  </a:lnTo>
                  <a:lnTo>
                    <a:pt x="18" y="11"/>
                  </a:lnTo>
                  <a:lnTo>
                    <a:pt x="18" y="8"/>
                  </a:lnTo>
                  <a:lnTo>
                    <a:pt x="15" y="8"/>
                  </a:lnTo>
                  <a:lnTo>
                    <a:pt x="15" y="7"/>
                  </a:lnTo>
                  <a:lnTo>
                    <a:pt x="13" y="7"/>
                  </a:lnTo>
                  <a:lnTo>
                    <a:pt x="13" y="4"/>
                  </a:lnTo>
                  <a:lnTo>
                    <a:pt x="11" y="4"/>
                  </a:lnTo>
                  <a:lnTo>
                    <a:pt x="11" y="2"/>
                  </a:lnTo>
                  <a:lnTo>
                    <a:pt x="7" y="2"/>
                  </a:lnTo>
                  <a:lnTo>
                    <a:pt x="7" y="1"/>
                  </a:lnTo>
                  <a:lnTo>
                    <a:pt x="3" y="1"/>
                  </a:lnTo>
                  <a:lnTo>
                    <a:pt x="3"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3" name="Group 122"/>
          <p:cNvGrpSpPr/>
          <p:nvPr/>
        </p:nvGrpSpPr>
        <p:grpSpPr>
          <a:xfrm>
            <a:off x="4538333" y="2160712"/>
            <a:ext cx="4407500" cy="3782888"/>
            <a:chOff x="199254" y="1663912"/>
            <a:chExt cx="4407500" cy="3782888"/>
          </a:xfrm>
        </p:grpSpPr>
        <p:sp>
          <p:nvSpPr>
            <p:cNvPr id="124" name="TextBox 123"/>
            <p:cNvSpPr txBox="1"/>
            <p:nvPr/>
          </p:nvSpPr>
          <p:spPr>
            <a:xfrm>
              <a:off x="1613867" y="1663912"/>
              <a:ext cx="2667000" cy="338554"/>
            </a:xfrm>
            <a:prstGeom prst="rect">
              <a:avLst/>
            </a:prstGeom>
            <a:noFill/>
          </p:spPr>
          <p:txBody>
            <a:bodyPr wrap="square" rtlCol="0">
              <a:spAutoFit/>
            </a:bodyPr>
            <a:lstStyle/>
            <a:p>
              <a:pPr algn="ctr"/>
              <a:r>
                <a:rPr lang="fr-FR" sz="1600" b="1" smtClean="0">
                  <a:solidFill>
                    <a:srgbClr val="4D4D4D"/>
                  </a:solidFill>
                </a:rPr>
                <a:t>FOLFOX (n=1973)</a:t>
              </a:r>
              <a:endParaRPr lang="fr-FR" sz="1600" b="1">
                <a:solidFill>
                  <a:srgbClr val="4D4D4D"/>
                </a:solidFill>
              </a:endParaRPr>
            </a:p>
          </p:txBody>
        </p:sp>
        <p:grpSp>
          <p:nvGrpSpPr>
            <p:cNvPr id="125" name="Group 124"/>
            <p:cNvGrpSpPr/>
            <p:nvPr/>
          </p:nvGrpSpPr>
          <p:grpSpPr>
            <a:xfrm>
              <a:off x="199254" y="2048122"/>
              <a:ext cx="4407500" cy="3398678"/>
              <a:chOff x="199254" y="2003926"/>
              <a:chExt cx="4407500" cy="3398678"/>
            </a:xfrm>
          </p:grpSpPr>
          <p:grpSp>
            <p:nvGrpSpPr>
              <p:cNvPr id="129" name="Group 128"/>
              <p:cNvGrpSpPr/>
              <p:nvPr/>
            </p:nvGrpSpPr>
            <p:grpSpPr>
              <a:xfrm>
                <a:off x="199254" y="2003926"/>
                <a:ext cx="4407500" cy="3398678"/>
                <a:chOff x="335504" y="2004628"/>
                <a:chExt cx="8297149" cy="3923928"/>
              </a:xfrm>
            </p:grpSpPr>
            <p:sp>
              <p:nvSpPr>
                <p:cNvPr id="131" name="Freeform 130"/>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132" name="Line 6"/>
                <p:cNvSpPr>
                  <a:spLocks noChangeShapeType="1"/>
                </p:cNvSpPr>
                <p:nvPr/>
              </p:nvSpPr>
              <p:spPr bwMode="auto">
                <a:xfrm>
                  <a:off x="1333744" y="2140898"/>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133" name="Line 7"/>
                <p:cNvSpPr>
                  <a:spLocks noChangeShapeType="1"/>
                </p:cNvSpPr>
                <p:nvPr/>
              </p:nvSpPr>
              <p:spPr bwMode="auto">
                <a:xfrm>
                  <a:off x="1333744" y="2698801"/>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134" name="Line 8"/>
                <p:cNvSpPr>
                  <a:spLocks noChangeShapeType="1"/>
                </p:cNvSpPr>
                <p:nvPr/>
              </p:nvSpPr>
              <p:spPr bwMode="auto">
                <a:xfrm>
                  <a:off x="1333744" y="326090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135" name="Line 9"/>
                <p:cNvSpPr>
                  <a:spLocks noChangeShapeType="1"/>
                </p:cNvSpPr>
                <p:nvPr/>
              </p:nvSpPr>
              <p:spPr bwMode="auto">
                <a:xfrm>
                  <a:off x="1333744" y="3808764"/>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136" name="Line 10"/>
                <p:cNvSpPr>
                  <a:spLocks noChangeShapeType="1"/>
                </p:cNvSpPr>
                <p:nvPr/>
              </p:nvSpPr>
              <p:spPr bwMode="auto">
                <a:xfrm>
                  <a:off x="1333744" y="436876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137" name="Line 11"/>
                <p:cNvSpPr>
                  <a:spLocks noChangeShapeType="1"/>
                </p:cNvSpPr>
                <p:nvPr/>
              </p:nvSpPr>
              <p:spPr bwMode="auto">
                <a:xfrm>
                  <a:off x="1333744" y="4910777"/>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endParaRPr>
                </a:p>
              </p:txBody>
            </p:sp>
            <p:sp>
              <p:nvSpPr>
                <p:cNvPr id="138" name="TextBox 137"/>
                <p:cNvSpPr txBox="1"/>
                <p:nvPr/>
              </p:nvSpPr>
              <p:spPr>
                <a:xfrm rot="16200000">
                  <a:off x="-953864" y="3340005"/>
                  <a:ext cx="3013280" cy="434543"/>
                </a:xfrm>
                <a:prstGeom prst="rect">
                  <a:avLst/>
                </a:prstGeom>
                <a:noFill/>
              </p:spPr>
              <p:txBody>
                <a:bodyPr wrap="none" rtlCol="0">
                  <a:spAutoFit/>
                </a:bodyPr>
                <a:lstStyle/>
                <a:p>
                  <a:pPr algn="ctr"/>
                  <a:r>
                    <a:rPr lang="fr-FR" sz="900" dirty="0">
                      <a:latin typeface="Arial" panose="020B0604020202020204" pitchFamily="34" charset="0"/>
                      <a:cs typeface="Arial" panose="020B0604020202020204" pitchFamily="34" charset="0"/>
                    </a:rPr>
                    <a:t>Pourcentage de patients en vie et sans </a:t>
                  </a:r>
                  <a:r>
                    <a:rPr lang="fr-FR" sz="900" dirty="0" smtClean="0">
                      <a:latin typeface="Arial" panose="020B0604020202020204" pitchFamily="34" charset="0"/>
                      <a:cs typeface="Arial" panose="020B0604020202020204" pitchFamily="34" charset="0"/>
                    </a:rPr>
                    <a:t>récidive</a:t>
                  </a:r>
                  <a:endParaRPr lang="fr-FR" sz="900" dirty="0">
                    <a:latin typeface="Arial" panose="020B0604020202020204" pitchFamily="34" charset="0"/>
                    <a:cs typeface="Arial" panose="020B0604020202020204" pitchFamily="34" charset="0"/>
                  </a:endParaRPr>
                </a:p>
              </p:txBody>
            </p:sp>
            <p:sp>
              <p:nvSpPr>
                <p:cNvPr id="139" name="TextBox 138"/>
                <p:cNvSpPr txBox="1"/>
                <p:nvPr/>
              </p:nvSpPr>
              <p:spPr>
                <a:xfrm>
                  <a:off x="4473858" y="5258661"/>
                  <a:ext cx="1084535" cy="266506"/>
                </a:xfrm>
                <a:prstGeom prst="rect">
                  <a:avLst/>
                </a:prstGeom>
                <a:noFill/>
              </p:spPr>
              <p:txBody>
                <a:bodyPr wrap="none" rtlCol="0">
                  <a:spAutoFit/>
                </a:bodyPr>
                <a:lstStyle/>
                <a:p>
                  <a:pPr algn="ctr" fontAlgn="base">
                    <a:spcBef>
                      <a:spcPct val="0"/>
                    </a:spcBef>
                    <a:spcAft>
                      <a:spcPct val="0"/>
                    </a:spcAft>
                  </a:pPr>
                  <a:r>
                    <a:rPr lang="fr-FR" sz="900" dirty="0" smtClean="0">
                      <a:latin typeface="Arial" panose="020B0604020202020204" pitchFamily="34" charset="0"/>
                      <a:cs typeface="Arial" panose="020B0604020202020204" pitchFamily="34" charset="0"/>
                    </a:rPr>
                    <a:t>Années</a:t>
                  </a:r>
                  <a:endParaRPr lang="fr-FR" sz="900" dirty="0">
                    <a:latin typeface="Arial" panose="020B0604020202020204" pitchFamily="34" charset="0"/>
                    <a:cs typeface="Arial" panose="020B0604020202020204" pitchFamily="34" charset="0"/>
                  </a:endParaRPr>
                </a:p>
              </p:txBody>
            </p:sp>
            <p:sp>
              <p:nvSpPr>
                <p:cNvPr id="140" name="TextBox 139"/>
                <p:cNvSpPr txBox="1"/>
                <p:nvPr/>
              </p:nvSpPr>
              <p:spPr>
                <a:xfrm>
                  <a:off x="625097" y="2004628"/>
                  <a:ext cx="709755"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100</a:t>
                  </a:r>
                  <a:endParaRPr lang="fr-FR" sz="900">
                    <a:latin typeface="Arial" panose="020B0604020202020204" pitchFamily="34" charset="0"/>
                    <a:cs typeface="Arial" panose="020B0604020202020204" pitchFamily="34" charset="0"/>
                  </a:endParaRPr>
                </a:p>
              </p:txBody>
            </p:sp>
            <p:sp>
              <p:nvSpPr>
                <p:cNvPr id="141" name="TextBox 140"/>
                <p:cNvSpPr txBox="1"/>
                <p:nvPr/>
              </p:nvSpPr>
              <p:spPr>
                <a:xfrm>
                  <a:off x="745807" y="2564637"/>
                  <a:ext cx="589048"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80</a:t>
                  </a:r>
                  <a:endParaRPr lang="fr-FR" sz="900">
                    <a:latin typeface="Arial" panose="020B0604020202020204" pitchFamily="34" charset="0"/>
                    <a:cs typeface="Arial" panose="020B0604020202020204" pitchFamily="34" charset="0"/>
                  </a:endParaRPr>
                </a:p>
              </p:txBody>
            </p:sp>
            <p:sp>
              <p:nvSpPr>
                <p:cNvPr id="142" name="TextBox 141"/>
                <p:cNvSpPr txBox="1"/>
                <p:nvPr/>
              </p:nvSpPr>
              <p:spPr>
                <a:xfrm>
                  <a:off x="745807" y="3126493"/>
                  <a:ext cx="589048"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60</a:t>
                  </a:r>
                  <a:endParaRPr lang="fr-FR" sz="900">
                    <a:latin typeface="Arial" panose="020B0604020202020204" pitchFamily="34" charset="0"/>
                    <a:cs typeface="Arial" panose="020B0604020202020204" pitchFamily="34" charset="0"/>
                  </a:endParaRPr>
                </a:p>
              </p:txBody>
            </p:sp>
            <p:sp>
              <p:nvSpPr>
                <p:cNvPr id="143" name="TextBox 142"/>
                <p:cNvSpPr txBox="1"/>
                <p:nvPr/>
              </p:nvSpPr>
              <p:spPr>
                <a:xfrm>
                  <a:off x="745807" y="3674101"/>
                  <a:ext cx="589048"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40</a:t>
                  </a:r>
                  <a:endParaRPr lang="fr-FR" sz="900">
                    <a:latin typeface="Arial" panose="020B0604020202020204" pitchFamily="34" charset="0"/>
                    <a:cs typeface="Arial" panose="020B0604020202020204" pitchFamily="34" charset="0"/>
                  </a:endParaRPr>
                </a:p>
              </p:txBody>
            </p:sp>
            <p:sp>
              <p:nvSpPr>
                <p:cNvPr id="144" name="TextBox 143"/>
                <p:cNvSpPr txBox="1"/>
                <p:nvPr/>
              </p:nvSpPr>
              <p:spPr>
                <a:xfrm>
                  <a:off x="745807" y="4233857"/>
                  <a:ext cx="589048"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20</a:t>
                  </a:r>
                  <a:endParaRPr lang="fr-FR" sz="900">
                    <a:latin typeface="Arial" panose="020B0604020202020204" pitchFamily="34" charset="0"/>
                    <a:cs typeface="Arial" panose="020B0604020202020204" pitchFamily="34" charset="0"/>
                  </a:endParaRPr>
                </a:p>
              </p:txBody>
            </p:sp>
            <p:sp>
              <p:nvSpPr>
                <p:cNvPr id="145" name="TextBox 144"/>
                <p:cNvSpPr txBox="1"/>
                <p:nvPr/>
              </p:nvSpPr>
              <p:spPr>
                <a:xfrm>
                  <a:off x="866523" y="4775610"/>
                  <a:ext cx="468341" cy="266506"/>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grpSp>
              <p:nvGrpSpPr>
                <p:cNvPr id="146" name="Group 145"/>
                <p:cNvGrpSpPr/>
                <p:nvPr/>
              </p:nvGrpSpPr>
              <p:grpSpPr>
                <a:xfrm>
                  <a:off x="1391351" y="4952200"/>
                  <a:ext cx="709754" cy="969314"/>
                  <a:chOff x="1391351" y="4957454"/>
                  <a:chExt cx="709754" cy="969314"/>
                </a:xfrm>
              </p:grpSpPr>
              <p:sp>
                <p:nvSpPr>
                  <p:cNvPr id="174" name="Line 21"/>
                  <p:cNvSpPr>
                    <a:spLocks noChangeShapeType="1"/>
                  </p:cNvSpPr>
                  <p:nvPr/>
                </p:nvSpPr>
                <p:spPr bwMode="auto">
                  <a:xfrm>
                    <a:off x="1737629"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175" name="TextBox 174"/>
                  <p:cNvSpPr txBox="1"/>
                  <p:nvPr/>
                </p:nvSpPr>
                <p:spPr>
                  <a:xfrm>
                    <a:off x="1391351" y="5020646"/>
                    <a:ext cx="709754"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0</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986</a:t>
                    </a:r>
                  </a:p>
                  <a:p>
                    <a:pPr algn="ctr"/>
                    <a:r>
                      <a:rPr lang="fr-FR" sz="900" dirty="0" smtClean="0">
                        <a:solidFill>
                          <a:schemeClr val="accent2"/>
                        </a:solidFill>
                        <a:latin typeface="Arial" panose="020B0604020202020204" pitchFamily="34" charset="0"/>
                        <a:cs typeface="Arial" panose="020B0604020202020204" pitchFamily="34" charset="0"/>
                      </a:rPr>
                      <a:t>987</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148" name="Group 147"/>
                <p:cNvGrpSpPr/>
                <p:nvPr/>
              </p:nvGrpSpPr>
              <p:grpSpPr>
                <a:xfrm>
                  <a:off x="2119500" y="4952200"/>
                  <a:ext cx="709754" cy="969314"/>
                  <a:chOff x="1267412" y="4957454"/>
                  <a:chExt cx="709754" cy="969314"/>
                </a:xfrm>
              </p:grpSpPr>
              <p:sp>
                <p:nvSpPr>
                  <p:cNvPr id="172" name="Line 21"/>
                  <p:cNvSpPr>
                    <a:spLocks noChangeShapeType="1"/>
                  </p:cNvSpPr>
                  <p:nvPr/>
                </p:nvSpPr>
                <p:spPr bwMode="auto">
                  <a:xfrm>
                    <a:off x="1613690"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173" name="TextBox 172"/>
                  <p:cNvSpPr txBox="1"/>
                  <p:nvPr/>
                </p:nvSpPr>
                <p:spPr>
                  <a:xfrm>
                    <a:off x="1267412" y="5020646"/>
                    <a:ext cx="709754"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1</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866</a:t>
                    </a:r>
                  </a:p>
                  <a:p>
                    <a:pPr algn="ctr"/>
                    <a:r>
                      <a:rPr lang="fr-FR" sz="900" dirty="0" smtClean="0">
                        <a:solidFill>
                          <a:schemeClr val="accent2"/>
                        </a:solidFill>
                        <a:latin typeface="Arial" panose="020B0604020202020204" pitchFamily="34" charset="0"/>
                        <a:cs typeface="Arial" panose="020B0604020202020204" pitchFamily="34" charset="0"/>
                      </a:rPr>
                      <a:t>887</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149" name="Group 148"/>
                <p:cNvGrpSpPr/>
                <p:nvPr/>
              </p:nvGrpSpPr>
              <p:grpSpPr>
                <a:xfrm>
                  <a:off x="2861420" y="4952200"/>
                  <a:ext cx="709754" cy="969314"/>
                  <a:chOff x="1157244" y="4957454"/>
                  <a:chExt cx="709754" cy="969314"/>
                </a:xfrm>
              </p:grpSpPr>
              <p:sp>
                <p:nvSpPr>
                  <p:cNvPr id="170"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171" name="TextBox 170"/>
                  <p:cNvSpPr txBox="1"/>
                  <p:nvPr/>
                </p:nvSpPr>
                <p:spPr>
                  <a:xfrm>
                    <a:off x="1157244" y="5020646"/>
                    <a:ext cx="709754"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2</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751</a:t>
                    </a:r>
                  </a:p>
                  <a:p>
                    <a:pPr algn="ctr"/>
                    <a:r>
                      <a:rPr lang="fr-FR" sz="900" dirty="0" smtClean="0">
                        <a:solidFill>
                          <a:schemeClr val="accent2"/>
                        </a:solidFill>
                        <a:latin typeface="Arial" panose="020B0604020202020204" pitchFamily="34" charset="0"/>
                        <a:cs typeface="Arial" panose="020B0604020202020204" pitchFamily="34" charset="0"/>
                      </a:rPr>
                      <a:t>773</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150" name="Group 149"/>
                <p:cNvGrpSpPr/>
                <p:nvPr/>
              </p:nvGrpSpPr>
              <p:grpSpPr>
                <a:xfrm>
                  <a:off x="3573667" y="4952200"/>
                  <a:ext cx="709754" cy="969314"/>
                  <a:chOff x="1033305" y="4957454"/>
                  <a:chExt cx="709754" cy="969314"/>
                </a:xfrm>
              </p:grpSpPr>
              <p:sp>
                <p:nvSpPr>
                  <p:cNvPr id="168" name="Line 21"/>
                  <p:cNvSpPr>
                    <a:spLocks noChangeShapeType="1"/>
                  </p:cNvSpPr>
                  <p:nvPr/>
                </p:nvSpPr>
                <p:spPr bwMode="auto">
                  <a:xfrm>
                    <a:off x="1379584"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169" name="TextBox 168"/>
                  <p:cNvSpPr txBox="1"/>
                  <p:nvPr/>
                </p:nvSpPr>
                <p:spPr>
                  <a:xfrm>
                    <a:off x="1033305" y="5020646"/>
                    <a:ext cx="709754"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3</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487</a:t>
                    </a:r>
                  </a:p>
                  <a:p>
                    <a:pPr algn="ctr"/>
                    <a:r>
                      <a:rPr lang="fr-FR" sz="900" dirty="0" smtClean="0">
                        <a:solidFill>
                          <a:schemeClr val="accent2"/>
                        </a:solidFill>
                        <a:latin typeface="Arial" panose="020B0604020202020204" pitchFamily="34" charset="0"/>
                        <a:cs typeface="Arial" panose="020B0604020202020204" pitchFamily="34" charset="0"/>
                      </a:rPr>
                      <a:t>516</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151" name="Group 150"/>
                <p:cNvGrpSpPr/>
                <p:nvPr/>
              </p:nvGrpSpPr>
              <p:grpSpPr>
                <a:xfrm>
                  <a:off x="4304567" y="4952200"/>
                  <a:ext cx="709759" cy="961763"/>
                  <a:chOff x="928019" y="4957454"/>
                  <a:chExt cx="709759" cy="961763"/>
                </a:xfrm>
              </p:grpSpPr>
              <p:sp>
                <p:nvSpPr>
                  <p:cNvPr id="166" name="Line 21"/>
                  <p:cNvSpPr>
                    <a:spLocks noChangeShapeType="1"/>
                  </p:cNvSpPr>
                  <p:nvPr/>
                </p:nvSpPr>
                <p:spPr bwMode="auto">
                  <a:xfrm>
                    <a:off x="1269415"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167" name="TextBox 166"/>
                  <p:cNvSpPr txBox="1"/>
                  <p:nvPr/>
                </p:nvSpPr>
                <p:spPr>
                  <a:xfrm>
                    <a:off x="928019" y="5013096"/>
                    <a:ext cx="709759" cy="906121"/>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4</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223</a:t>
                    </a:r>
                  </a:p>
                  <a:p>
                    <a:pPr algn="ctr"/>
                    <a:r>
                      <a:rPr lang="fr-FR" sz="900" dirty="0" smtClean="0">
                        <a:solidFill>
                          <a:schemeClr val="accent2"/>
                        </a:solidFill>
                        <a:latin typeface="Arial" panose="020B0604020202020204" pitchFamily="34" charset="0"/>
                        <a:cs typeface="Arial" panose="020B0604020202020204" pitchFamily="34" charset="0"/>
                      </a:rPr>
                      <a:t>240</a:t>
                    </a:r>
                    <a:endParaRPr lang="fr-FR" sz="900" dirty="0">
                      <a:solidFill>
                        <a:schemeClr val="accent2"/>
                      </a:solidFill>
                      <a:latin typeface="Arial" panose="020B0604020202020204" pitchFamily="34" charset="0"/>
                      <a:cs typeface="Arial" panose="020B0604020202020204" pitchFamily="34" charset="0"/>
                    </a:endParaRPr>
                  </a:p>
                </p:txBody>
              </p:sp>
            </p:grpSp>
            <p:sp>
              <p:nvSpPr>
                <p:cNvPr id="152" name="Line 21"/>
                <p:cNvSpPr>
                  <a:spLocks noChangeShapeType="1"/>
                </p:cNvSpPr>
                <p:nvPr/>
              </p:nvSpPr>
              <p:spPr bwMode="auto">
                <a:xfrm>
                  <a:off x="5366162" y="4952200"/>
                  <a:ext cx="0" cy="12470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grpSp>
              <p:nvGrpSpPr>
                <p:cNvPr id="153" name="Group 152"/>
                <p:cNvGrpSpPr/>
                <p:nvPr/>
              </p:nvGrpSpPr>
              <p:grpSpPr>
                <a:xfrm>
                  <a:off x="5786533" y="4952200"/>
                  <a:ext cx="1302963" cy="976356"/>
                  <a:chOff x="721711" y="4957454"/>
                  <a:chExt cx="1302963" cy="976356"/>
                </a:xfrm>
              </p:grpSpPr>
              <p:sp>
                <p:nvSpPr>
                  <p:cNvPr id="162" name="Line 21"/>
                  <p:cNvSpPr>
                    <a:spLocks noChangeShapeType="1"/>
                  </p:cNvSpPr>
                  <p:nvPr/>
                </p:nvSpPr>
                <p:spPr bwMode="auto">
                  <a:xfrm>
                    <a:off x="1007766"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163" name="TextBox 162"/>
                  <p:cNvSpPr txBox="1"/>
                  <p:nvPr/>
                </p:nvSpPr>
                <p:spPr>
                  <a:xfrm>
                    <a:off x="721711" y="5020646"/>
                    <a:ext cx="589308"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6</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000000"/>
                        </a:solidFill>
                        <a:latin typeface="Arial" panose="020B0604020202020204" pitchFamily="34" charset="0"/>
                        <a:cs typeface="Arial" panose="020B0604020202020204" pitchFamily="34" charset="0"/>
                      </a:rPr>
                      <a:t>	</a:t>
                    </a:r>
                  </a:p>
                  <a:p>
                    <a:pPr algn="ctr"/>
                    <a:r>
                      <a:rPr lang="fr-FR" sz="900" dirty="0" smtClean="0">
                        <a:solidFill>
                          <a:srgbClr val="B60D27"/>
                        </a:solidFill>
                        <a:latin typeface="Arial" panose="020B0604020202020204" pitchFamily="34" charset="0"/>
                        <a:cs typeface="Arial" panose="020B0604020202020204" pitchFamily="34" charset="0"/>
                      </a:rPr>
                      <a:t>36</a:t>
                    </a:r>
                  </a:p>
                  <a:p>
                    <a:pPr algn="ctr"/>
                    <a:r>
                      <a:rPr lang="fr-FR" sz="900" dirty="0" smtClean="0">
                        <a:solidFill>
                          <a:schemeClr val="accent2"/>
                        </a:solidFill>
                        <a:latin typeface="Arial" panose="020B0604020202020204" pitchFamily="34" charset="0"/>
                        <a:cs typeface="Arial" panose="020B0604020202020204" pitchFamily="34" charset="0"/>
                      </a:rPr>
                      <a:t>42</a:t>
                    </a:r>
                    <a:endParaRPr lang="fr-FR" sz="900" dirty="0">
                      <a:solidFill>
                        <a:schemeClr val="accent2"/>
                      </a:solidFill>
                      <a:latin typeface="Arial" panose="020B0604020202020204" pitchFamily="34" charset="0"/>
                      <a:cs typeface="Arial" panose="020B0604020202020204" pitchFamily="34" charset="0"/>
                    </a:endParaRPr>
                  </a:p>
                </p:txBody>
              </p:sp>
              <p:sp>
                <p:nvSpPr>
                  <p:cNvPr id="164" name="Line 21"/>
                  <p:cNvSpPr>
                    <a:spLocks noChangeShapeType="1"/>
                  </p:cNvSpPr>
                  <p:nvPr/>
                </p:nvSpPr>
                <p:spPr bwMode="auto">
                  <a:xfrm>
                    <a:off x="1721546" y="4964496"/>
                    <a:ext cx="0" cy="12470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165" name="TextBox 164"/>
                  <p:cNvSpPr txBox="1"/>
                  <p:nvPr/>
                </p:nvSpPr>
                <p:spPr>
                  <a:xfrm>
                    <a:off x="1435625" y="5027688"/>
                    <a:ext cx="589049" cy="906122"/>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7</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10</a:t>
                    </a:r>
                  </a:p>
                  <a:p>
                    <a:pPr algn="ctr"/>
                    <a:r>
                      <a:rPr lang="fr-FR" sz="900" dirty="0" smtClean="0">
                        <a:solidFill>
                          <a:schemeClr val="accent2"/>
                        </a:solidFill>
                        <a:latin typeface="Arial" panose="020B0604020202020204" pitchFamily="34" charset="0"/>
                        <a:cs typeface="Arial" panose="020B0604020202020204" pitchFamily="34" charset="0"/>
                      </a:rPr>
                      <a:t>10</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154" name="Group 153"/>
                <p:cNvGrpSpPr/>
                <p:nvPr/>
              </p:nvGrpSpPr>
              <p:grpSpPr>
                <a:xfrm>
                  <a:off x="7271666" y="4952200"/>
                  <a:ext cx="468341" cy="969313"/>
                  <a:chOff x="1346805" y="4957454"/>
                  <a:chExt cx="468341" cy="969313"/>
                </a:xfrm>
              </p:grpSpPr>
              <p:sp>
                <p:nvSpPr>
                  <p:cNvPr id="160" name="Line 21"/>
                  <p:cNvSpPr>
                    <a:spLocks noChangeShapeType="1"/>
                  </p:cNvSpPr>
                  <p:nvPr/>
                </p:nvSpPr>
                <p:spPr bwMode="auto">
                  <a:xfrm>
                    <a:off x="1572376"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161" name="TextBox 160"/>
                  <p:cNvSpPr txBox="1"/>
                  <p:nvPr/>
                </p:nvSpPr>
                <p:spPr>
                  <a:xfrm>
                    <a:off x="1346805" y="5020646"/>
                    <a:ext cx="468341" cy="906121"/>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8</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2</a:t>
                    </a:r>
                  </a:p>
                  <a:p>
                    <a:pPr algn="ctr"/>
                    <a:r>
                      <a:rPr lang="fr-FR" sz="900" dirty="0" smtClean="0">
                        <a:solidFill>
                          <a:schemeClr val="accent2"/>
                        </a:solidFill>
                        <a:latin typeface="Arial" panose="020B0604020202020204" pitchFamily="34" charset="0"/>
                        <a:cs typeface="Arial" panose="020B0604020202020204" pitchFamily="34" charset="0"/>
                      </a:rPr>
                      <a:t>1</a:t>
                    </a:r>
                    <a:endParaRPr lang="fr-FR" sz="900" dirty="0">
                      <a:solidFill>
                        <a:schemeClr val="accent2"/>
                      </a:solidFill>
                      <a:latin typeface="Arial" panose="020B0604020202020204" pitchFamily="34" charset="0"/>
                      <a:cs typeface="Arial" panose="020B0604020202020204" pitchFamily="34" charset="0"/>
                    </a:endParaRPr>
                  </a:p>
                </p:txBody>
              </p:sp>
            </p:grpSp>
            <p:grpSp>
              <p:nvGrpSpPr>
                <p:cNvPr id="155" name="Group 154"/>
                <p:cNvGrpSpPr/>
                <p:nvPr/>
              </p:nvGrpSpPr>
              <p:grpSpPr>
                <a:xfrm>
                  <a:off x="8023095" y="4952200"/>
                  <a:ext cx="468342" cy="969313"/>
                  <a:chOff x="1277950" y="4957454"/>
                  <a:chExt cx="468342" cy="969313"/>
                </a:xfrm>
              </p:grpSpPr>
              <p:sp>
                <p:nvSpPr>
                  <p:cNvPr id="158"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900">
                      <a:solidFill>
                        <a:srgbClr val="000000"/>
                      </a:solidFill>
                      <a:latin typeface="Arial" panose="020B0604020202020204" pitchFamily="34" charset="0"/>
                      <a:cs typeface="Arial" panose="020B0604020202020204" pitchFamily="34" charset="0"/>
                    </a:endParaRPr>
                  </a:p>
                </p:txBody>
              </p:sp>
              <p:sp>
                <p:nvSpPr>
                  <p:cNvPr id="159" name="TextBox 158"/>
                  <p:cNvSpPr txBox="1"/>
                  <p:nvPr/>
                </p:nvSpPr>
                <p:spPr>
                  <a:xfrm>
                    <a:off x="1277950" y="5020646"/>
                    <a:ext cx="468342" cy="906121"/>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9</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0</a:t>
                    </a:r>
                  </a:p>
                  <a:p>
                    <a:pPr algn="ctr"/>
                    <a:r>
                      <a:rPr lang="fr-FR" sz="900" dirty="0" smtClean="0">
                        <a:solidFill>
                          <a:schemeClr val="accent2"/>
                        </a:solidFill>
                        <a:latin typeface="Arial" panose="020B0604020202020204" pitchFamily="34" charset="0"/>
                        <a:cs typeface="Arial" panose="020B0604020202020204" pitchFamily="34" charset="0"/>
                      </a:rPr>
                      <a:t>0</a:t>
                    </a:r>
                    <a:endParaRPr lang="fr-FR" sz="900" dirty="0">
                      <a:solidFill>
                        <a:schemeClr val="accent2"/>
                      </a:solidFill>
                      <a:latin typeface="Arial" panose="020B0604020202020204" pitchFamily="34" charset="0"/>
                      <a:cs typeface="Arial" panose="020B0604020202020204" pitchFamily="34" charset="0"/>
                    </a:endParaRPr>
                  </a:p>
                </p:txBody>
              </p:sp>
            </p:grpSp>
            <p:sp>
              <p:nvSpPr>
                <p:cNvPr id="156" name="TextBox 155"/>
                <p:cNvSpPr txBox="1"/>
                <p:nvPr/>
              </p:nvSpPr>
              <p:spPr>
                <a:xfrm>
                  <a:off x="4903407" y="2411537"/>
                  <a:ext cx="3729246" cy="266506"/>
                </a:xfrm>
                <a:prstGeom prst="rect">
                  <a:avLst/>
                </a:prstGeom>
                <a:noFill/>
              </p:spPr>
              <p:txBody>
                <a:bodyPr wrap="none" rtlCol="0">
                  <a:spAutoFit/>
                </a:bodyPr>
                <a:lstStyle/>
                <a:p>
                  <a:r>
                    <a:rPr lang="fr-FR" sz="900" b="1" dirty="0" smtClean="0">
                      <a:solidFill>
                        <a:schemeClr val="accent2"/>
                      </a:solidFill>
                    </a:rPr>
                    <a:t>6 mois (n=987, évènements=213)</a:t>
                  </a:r>
                  <a:endParaRPr lang="fr-FR" sz="900" b="1" dirty="0">
                    <a:solidFill>
                      <a:schemeClr val="accent2"/>
                    </a:solidFill>
                  </a:endParaRPr>
                </a:p>
              </p:txBody>
            </p:sp>
            <p:sp>
              <p:nvSpPr>
                <p:cNvPr id="157" name="TextBox 156"/>
                <p:cNvSpPr txBox="1"/>
                <p:nvPr/>
              </p:nvSpPr>
              <p:spPr>
                <a:xfrm>
                  <a:off x="4903407" y="2216082"/>
                  <a:ext cx="3729246" cy="266506"/>
                </a:xfrm>
                <a:prstGeom prst="rect">
                  <a:avLst/>
                </a:prstGeom>
                <a:noFill/>
              </p:spPr>
              <p:txBody>
                <a:bodyPr wrap="none" rtlCol="0">
                  <a:spAutoFit/>
                </a:bodyPr>
                <a:lstStyle/>
                <a:p>
                  <a:r>
                    <a:rPr lang="fr-FR" sz="900" b="1" dirty="0" smtClean="0">
                      <a:solidFill>
                        <a:srgbClr val="B60D27"/>
                      </a:solidFill>
                    </a:rPr>
                    <a:t>3 mois (n=986, évènements=248)</a:t>
                  </a:r>
                  <a:endParaRPr lang="fr-FR" sz="900" b="1" dirty="0">
                    <a:solidFill>
                      <a:srgbClr val="B60D27"/>
                    </a:solidFill>
                  </a:endParaRPr>
                </a:p>
              </p:txBody>
            </p:sp>
          </p:grpSp>
          <p:sp>
            <p:nvSpPr>
              <p:cNvPr id="130" name="TextBox 129"/>
              <p:cNvSpPr txBox="1"/>
              <p:nvPr/>
            </p:nvSpPr>
            <p:spPr>
              <a:xfrm>
                <a:off x="309498" y="4879357"/>
                <a:ext cx="530871" cy="507831"/>
              </a:xfrm>
              <a:prstGeom prst="rect">
                <a:avLst/>
              </a:prstGeom>
              <a:noFill/>
            </p:spPr>
            <p:txBody>
              <a:bodyPr wrap="none" rtlCol="0">
                <a:spAutoFit/>
              </a:bodyPr>
              <a:lstStyle/>
              <a:p>
                <a:pPr algn="r"/>
                <a:r>
                  <a:rPr lang="fr-FR" sz="900" dirty="0" smtClean="0"/>
                  <a:t>N</a:t>
                </a:r>
              </a:p>
              <a:p>
                <a:pPr algn="r"/>
                <a:r>
                  <a:rPr lang="fr-FR" sz="900" dirty="0" smtClean="0">
                    <a:solidFill>
                      <a:srgbClr val="B60D27"/>
                    </a:solidFill>
                  </a:rPr>
                  <a:t>3 mois</a:t>
                </a:r>
              </a:p>
              <a:p>
                <a:pPr algn="r"/>
                <a:r>
                  <a:rPr lang="fr-FR" sz="900" dirty="0" smtClean="0">
                    <a:solidFill>
                      <a:schemeClr val="accent2"/>
                    </a:solidFill>
                  </a:rPr>
                  <a:t>6 mois</a:t>
                </a:r>
                <a:endParaRPr lang="fr-FR" sz="900" dirty="0">
                  <a:solidFill>
                    <a:schemeClr val="accent2"/>
                  </a:solidFill>
                </a:endParaRPr>
              </a:p>
            </p:txBody>
          </p:sp>
        </p:grpSp>
        <p:sp>
          <p:nvSpPr>
            <p:cNvPr id="126" name="TextBox 125"/>
            <p:cNvSpPr txBox="1"/>
            <p:nvPr/>
          </p:nvSpPr>
          <p:spPr>
            <a:xfrm>
              <a:off x="2687629" y="4655870"/>
              <a:ext cx="377026" cy="784830"/>
            </a:xfrm>
            <a:prstGeom prst="rect">
              <a:avLst/>
            </a:prstGeom>
            <a:noFill/>
          </p:spPr>
          <p:txBody>
            <a:bodyPr wrap="none" rtlCol="0" anchor="t" anchorCtr="0">
              <a:spAutoFit/>
            </a:bodyPr>
            <a:lstStyle/>
            <a:p>
              <a:pPr algn="ctr"/>
              <a:r>
                <a:rPr lang="fr-FR" sz="900" dirty="0" smtClean="0">
                  <a:latin typeface="Arial" panose="020B0604020202020204" pitchFamily="34" charset="0"/>
                  <a:cs typeface="Arial" panose="020B0604020202020204" pitchFamily="34" charset="0"/>
                </a:rPr>
                <a:t>5</a:t>
              </a:r>
            </a:p>
            <a:p>
              <a:pPr algn="ctr"/>
              <a:endParaRPr lang="fr-FR" sz="900" dirty="0" smtClean="0">
                <a:solidFill>
                  <a:srgbClr val="000000"/>
                </a:solidFill>
                <a:latin typeface="Arial" panose="020B0604020202020204" pitchFamily="34" charset="0"/>
                <a:cs typeface="Arial" panose="020B0604020202020204" pitchFamily="34" charset="0"/>
              </a:endParaRPr>
            </a:p>
            <a:p>
              <a:pPr algn="ctr"/>
              <a:endParaRPr lang="fr-FR" sz="900" dirty="0" smtClean="0">
                <a:solidFill>
                  <a:srgbClr val="000000"/>
                </a:solidFill>
                <a:latin typeface="Arial" panose="020B0604020202020204" pitchFamily="34" charset="0"/>
                <a:cs typeface="Arial" panose="020B0604020202020204" pitchFamily="34" charset="0"/>
              </a:endParaRPr>
            </a:p>
            <a:p>
              <a:pPr algn="ctr"/>
              <a:r>
                <a:rPr lang="fr-FR" sz="900" dirty="0" smtClean="0">
                  <a:solidFill>
                    <a:srgbClr val="B60D27"/>
                  </a:solidFill>
                  <a:latin typeface="Arial" panose="020B0604020202020204" pitchFamily="34" charset="0"/>
                  <a:cs typeface="Arial" panose="020B0604020202020204" pitchFamily="34" charset="0"/>
                </a:rPr>
                <a:t>103</a:t>
              </a:r>
            </a:p>
            <a:p>
              <a:pPr algn="ctr"/>
              <a:r>
                <a:rPr lang="fr-FR" sz="900" dirty="0" smtClean="0">
                  <a:solidFill>
                    <a:schemeClr val="accent2"/>
                  </a:solidFill>
                  <a:latin typeface="Arial" panose="020B0604020202020204" pitchFamily="34" charset="0"/>
                  <a:cs typeface="Arial" panose="020B0604020202020204" pitchFamily="34" charset="0"/>
                </a:rPr>
                <a:t>108</a:t>
              </a:r>
              <a:endParaRPr lang="fr-FR" sz="900" dirty="0">
                <a:solidFill>
                  <a:schemeClr val="accent2"/>
                </a:solidFill>
                <a:latin typeface="Arial" panose="020B0604020202020204" pitchFamily="34" charset="0"/>
                <a:cs typeface="Arial" panose="020B0604020202020204" pitchFamily="34" charset="0"/>
              </a:endParaRPr>
            </a:p>
          </p:txBody>
        </p:sp>
      </p:grpSp>
      <p:graphicFrame>
        <p:nvGraphicFramePr>
          <p:cNvPr id="176" name="Table 175"/>
          <p:cNvGraphicFramePr>
            <a:graphicFrameLocks noGrp="1"/>
          </p:cNvGraphicFramePr>
          <p:nvPr>
            <p:extLst>
              <p:ext uri="{D42A27DB-BD31-4B8C-83A1-F6EECF244321}">
                <p14:modId xmlns:p14="http://schemas.microsoft.com/office/powerpoint/2010/main" val="2086291252"/>
              </p:ext>
            </p:extLst>
          </p:nvPr>
        </p:nvGraphicFramePr>
        <p:xfrm>
          <a:off x="5301577" y="3709883"/>
          <a:ext cx="3551468" cy="1097280"/>
        </p:xfrm>
        <a:graphic>
          <a:graphicData uri="http://schemas.openxmlformats.org/drawingml/2006/table">
            <a:tbl>
              <a:tblPr firstRow="1" bandRow="1">
                <a:tableStyleId>{5202B0CA-FC54-4496-8BCA-5EF66A818D29}</a:tableStyleId>
              </a:tblPr>
              <a:tblGrid>
                <a:gridCol w="557555"/>
                <a:gridCol w="1229659"/>
                <a:gridCol w="839096"/>
                <a:gridCol w="925158"/>
              </a:tblGrid>
              <a:tr h="213186">
                <a:tc>
                  <a:txBody>
                    <a:bodyPr/>
                    <a:lstStyle/>
                    <a:p>
                      <a:r>
                        <a:rPr lang="en-GB" sz="800" dirty="0" smtClean="0">
                          <a:solidFill>
                            <a:schemeClr val="tx1"/>
                          </a:solidFill>
                        </a:rPr>
                        <a:t>Bras</a:t>
                      </a:r>
                      <a:endParaRPr lang="en-GB" sz="8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tx1"/>
                          </a:solidFill>
                        </a:rPr>
                        <a:t>SSM </a:t>
                      </a:r>
                      <a:r>
                        <a:rPr lang="en-GB" sz="800" dirty="0" err="1" smtClean="0">
                          <a:solidFill>
                            <a:schemeClr val="tx1"/>
                          </a:solidFill>
                        </a:rPr>
                        <a:t>à</a:t>
                      </a:r>
                      <a:r>
                        <a:rPr lang="en-GB" sz="800" dirty="0" smtClean="0">
                          <a:solidFill>
                            <a:schemeClr val="tx1"/>
                          </a:solidFill>
                        </a:rPr>
                        <a:t> 3 </a:t>
                      </a:r>
                      <a:r>
                        <a:rPr lang="en-GB" sz="800" dirty="0" err="1" smtClean="0">
                          <a:solidFill>
                            <a:schemeClr val="tx1"/>
                          </a:solidFill>
                        </a:rPr>
                        <a:t>ans</a:t>
                      </a:r>
                      <a:r>
                        <a:rPr lang="en-GB" sz="800" dirty="0" smtClean="0">
                          <a:solidFill>
                            <a:schemeClr val="tx1"/>
                          </a:solidFill>
                        </a:rPr>
                        <a:t>, % (IC95%)</a:t>
                      </a:r>
                      <a:endParaRPr lang="en-GB" sz="8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tx1"/>
                          </a:solidFill>
                        </a:rPr>
                        <a:t>HR (IC95%)</a:t>
                      </a:r>
                      <a:endParaRPr lang="en-GB" sz="8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tx1"/>
                          </a:solidFill>
                        </a:rPr>
                        <a:t>p non </a:t>
                      </a:r>
                      <a:r>
                        <a:rPr lang="en-GB" sz="800" dirty="0" err="1" smtClean="0">
                          <a:solidFill>
                            <a:schemeClr val="tx1"/>
                          </a:solidFill>
                        </a:rPr>
                        <a:t>infériorité</a:t>
                      </a:r>
                      <a:endParaRPr lang="en-GB" sz="8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800" dirty="0" smtClean="0">
                          <a:solidFill>
                            <a:srgbClr val="B60D27"/>
                          </a:solidFill>
                        </a:rPr>
                        <a:t>3 </a:t>
                      </a:r>
                      <a:r>
                        <a:rPr lang="en-GB" sz="800" dirty="0" err="1" smtClean="0">
                          <a:solidFill>
                            <a:srgbClr val="B60D27"/>
                          </a:solidFill>
                        </a:rPr>
                        <a:t>mois</a:t>
                      </a:r>
                      <a:endParaRPr lang="en-GB" sz="800" dirty="0">
                        <a:solidFill>
                          <a:srgbClr val="B60D27"/>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76,4 (73,6,</a:t>
                      </a:r>
                      <a:r>
                        <a:rPr lang="en-GB" sz="800" baseline="0" dirty="0" smtClean="0">
                          <a:solidFill>
                            <a:srgbClr val="B60D27"/>
                          </a:solidFill>
                          <a:latin typeface="+mn-lt"/>
                        </a:rPr>
                        <a:t> </a:t>
                      </a:r>
                      <a:r>
                        <a:rPr lang="en-GB" sz="800" dirty="0" smtClean="0">
                          <a:solidFill>
                            <a:srgbClr val="B60D27"/>
                          </a:solidFill>
                          <a:latin typeface="+mn-lt"/>
                        </a:rPr>
                        <a:t>79,1)</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1,157 </a:t>
                      </a:r>
                      <a:br>
                        <a:rPr lang="en-GB" sz="800" dirty="0" smtClean="0">
                          <a:solidFill>
                            <a:srgbClr val="B60D27"/>
                          </a:solidFill>
                          <a:latin typeface="+mn-lt"/>
                        </a:rPr>
                      </a:br>
                      <a:r>
                        <a:rPr lang="en-GB" sz="800" dirty="0" smtClean="0">
                          <a:solidFill>
                            <a:srgbClr val="B60D27"/>
                          </a:solidFill>
                          <a:latin typeface="+mn-lt"/>
                        </a:rPr>
                        <a:t>(0,964,</a:t>
                      </a:r>
                      <a:r>
                        <a:rPr lang="en-GB" sz="800" baseline="0" dirty="0" smtClean="0">
                          <a:solidFill>
                            <a:srgbClr val="B60D27"/>
                          </a:solidFill>
                          <a:latin typeface="+mn-lt"/>
                        </a:rPr>
                        <a:t> </a:t>
                      </a:r>
                      <a:r>
                        <a:rPr lang="en-GB" sz="800" dirty="0" smtClean="0">
                          <a:solidFill>
                            <a:srgbClr val="B60D27"/>
                          </a:solidFill>
                          <a:latin typeface="+mn-lt"/>
                        </a:rPr>
                        <a:t>1,398)</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0,591</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800" dirty="0" smtClean="0">
                          <a:solidFill>
                            <a:schemeClr val="accent2"/>
                          </a:solidFill>
                        </a:rPr>
                        <a:t>6 </a:t>
                      </a:r>
                      <a:r>
                        <a:rPr lang="en-GB" sz="800" dirty="0" err="1" smtClean="0">
                          <a:solidFill>
                            <a:schemeClr val="accent2"/>
                          </a:solidFill>
                        </a:rPr>
                        <a:t>mois</a:t>
                      </a:r>
                      <a:endParaRPr lang="en-GB" sz="8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accent2"/>
                          </a:solidFill>
                        </a:rPr>
                        <a:t>79,2 (76,6,</a:t>
                      </a:r>
                      <a:r>
                        <a:rPr lang="en-GB" sz="800" baseline="0" dirty="0" smtClean="0">
                          <a:solidFill>
                            <a:schemeClr val="accent2"/>
                          </a:solidFill>
                        </a:rPr>
                        <a:t> </a:t>
                      </a:r>
                      <a:r>
                        <a:rPr lang="en-GB" sz="800" dirty="0" smtClean="0">
                          <a:solidFill>
                            <a:schemeClr val="accent2"/>
                          </a:solidFill>
                        </a:rPr>
                        <a:t>81,8)</a:t>
                      </a:r>
                    </a:p>
                  </a:txBody>
                  <a:tcPr anchor="ctr">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accent2"/>
                          </a:solidFill>
                        </a:rPr>
                        <a:t>Ref</a:t>
                      </a:r>
                      <a:endParaRPr lang="en-GB" sz="8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800" dirty="0">
                        <a:solidFill>
                          <a:srgbClr val="043882"/>
                        </a:solidFill>
                      </a:endParaRPr>
                    </a:p>
                  </a:txBody>
                  <a:tcPr anchor="ctr">
                    <a:lnB w="12700" cap="flat" cmpd="sng" algn="ctr">
                      <a:solidFill>
                        <a:schemeClr val="tx1"/>
                      </a:solidFill>
                      <a:prstDash val="solid"/>
                      <a:round/>
                      <a:headEnd type="none" w="med" len="med"/>
                      <a:tailEnd type="none" w="med" len="med"/>
                    </a:lnB>
                    <a:noFill/>
                  </a:tcPr>
                </a:tc>
              </a:tr>
              <a:tr h="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err="1" smtClean="0">
                          <a:solidFill>
                            <a:schemeClr val="tx1"/>
                          </a:solidFill>
                          <a:latin typeface="+mn-lt"/>
                        </a:rPr>
                        <a:t>Différence</a:t>
                      </a:r>
                      <a:r>
                        <a:rPr lang="en-GB" sz="800" baseline="0" dirty="0" smtClean="0">
                          <a:solidFill>
                            <a:schemeClr val="tx1"/>
                          </a:solidFill>
                          <a:latin typeface="+mn-lt"/>
                        </a:rPr>
                        <a:t> de SSM </a:t>
                      </a:r>
                      <a:r>
                        <a:rPr lang="en-GB" sz="800" baseline="0" dirty="0" err="1" smtClean="0">
                          <a:solidFill>
                            <a:schemeClr val="tx1"/>
                          </a:solidFill>
                          <a:latin typeface="+mn-lt"/>
                        </a:rPr>
                        <a:t>à</a:t>
                      </a:r>
                      <a:r>
                        <a:rPr lang="en-GB" sz="800" baseline="0" dirty="0" smtClean="0">
                          <a:solidFill>
                            <a:schemeClr val="tx1"/>
                          </a:solidFill>
                          <a:latin typeface="+mn-lt"/>
                        </a:rPr>
                        <a:t> 3 </a:t>
                      </a:r>
                      <a:r>
                        <a:rPr lang="en-GB" sz="800" baseline="0" dirty="0" err="1" smtClean="0">
                          <a:solidFill>
                            <a:schemeClr val="tx1"/>
                          </a:solidFill>
                          <a:latin typeface="+mn-lt"/>
                        </a:rPr>
                        <a:t>ans</a:t>
                      </a:r>
                      <a:r>
                        <a:rPr lang="en-GB" sz="800" dirty="0" smtClean="0">
                          <a:solidFill>
                            <a:schemeClr val="tx1"/>
                          </a:solidFill>
                          <a:latin typeface="+mn-lt"/>
                        </a:rPr>
                        <a:t> -2,8% (–6,6 –</a:t>
                      </a:r>
                      <a:r>
                        <a:rPr lang="en-GB" sz="800" baseline="0" dirty="0" smtClean="0">
                          <a:solidFill>
                            <a:schemeClr val="tx1"/>
                          </a:solidFill>
                          <a:latin typeface="+mn-lt"/>
                        </a:rPr>
                        <a:t> </a:t>
                      </a:r>
                      <a:r>
                        <a:rPr lang="en-GB" sz="800" dirty="0" smtClean="0">
                          <a:solidFill>
                            <a:schemeClr val="tx1"/>
                          </a:solidFill>
                          <a:latin typeface="+mn-lt"/>
                        </a:rPr>
                        <a:t>0,9)</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c hMerge="1">
                  <a:txBody>
                    <a:bodyPr/>
                    <a:lstStyle/>
                    <a:p>
                      <a:endParaRPr lang="en-GB"/>
                    </a:p>
                  </a:txBody>
                  <a:tcPr/>
                </a:tc>
              </a:tr>
            </a:tbl>
          </a:graphicData>
        </a:graphic>
      </p:graphicFrame>
      <p:sp>
        <p:nvSpPr>
          <p:cNvPr id="5" name="Freeform 4"/>
          <p:cNvSpPr>
            <a:spLocks/>
          </p:cNvSpPr>
          <p:nvPr/>
        </p:nvSpPr>
        <p:spPr bwMode="auto">
          <a:xfrm>
            <a:off x="5283149" y="2643517"/>
            <a:ext cx="3064111" cy="617284"/>
          </a:xfrm>
          <a:custGeom>
            <a:avLst/>
            <a:gdLst>
              <a:gd name="T0" fmla="*/ 146 w 242"/>
              <a:gd name="T1" fmla="*/ 50 h 50"/>
              <a:gd name="T2" fmla="*/ 144 w 242"/>
              <a:gd name="T3" fmla="*/ 49 h 50"/>
              <a:gd name="T4" fmla="*/ 139 w 242"/>
              <a:gd name="T5" fmla="*/ 47 h 50"/>
              <a:gd name="T6" fmla="*/ 135 w 242"/>
              <a:gd name="T7" fmla="*/ 46 h 50"/>
              <a:gd name="T8" fmla="*/ 132 w 242"/>
              <a:gd name="T9" fmla="*/ 44 h 50"/>
              <a:gd name="T10" fmla="*/ 126 w 242"/>
              <a:gd name="T11" fmla="*/ 43 h 50"/>
              <a:gd name="T12" fmla="*/ 119 w 242"/>
              <a:gd name="T13" fmla="*/ 42 h 50"/>
              <a:gd name="T14" fmla="*/ 101 w 242"/>
              <a:gd name="T15" fmla="*/ 41 h 50"/>
              <a:gd name="T16" fmla="*/ 94 w 242"/>
              <a:gd name="T17" fmla="*/ 39 h 50"/>
              <a:gd name="T18" fmla="*/ 90 w 242"/>
              <a:gd name="T19" fmla="*/ 38 h 50"/>
              <a:gd name="T20" fmla="*/ 87 w 242"/>
              <a:gd name="T21" fmla="*/ 36 h 50"/>
              <a:gd name="T22" fmla="*/ 81 w 242"/>
              <a:gd name="T23" fmla="*/ 35 h 50"/>
              <a:gd name="T24" fmla="*/ 67 w 242"/>
              <a:gd name="T25" fmla="*/ 33 h 50"/>
              <a:gd name="T26" fmla="*/ 62 w 242"/>
              <a:gd name="T27" fmla="*/ 32 h 50"/>
              <a:gd name="T28" fmla="*/ 59 w 242"/>
              <a:gd name="T29" fmla="*/ 30 h 50"/>
              <a:gd name="T30" fmla="*/ 54 w 242"/>
              <a:gd name="T31" fmla="*/ 29 h 50"/>
              <a:gd name="T32" fmla="*/ 51 w 242"/>
              <a:gd name="T33" fmla="*/ 27 h 50"/>
              <a:gd name="T34" fmla="*/ 47 w 242"/>
              <a:gd name="T35" fmla="*/ 25 h 50"/>
              <a:gd name="T36" fmla="*/ 45 w 242"/>
              <a:gd name="T37" fmla="*/ 23 h 50"/>
              <a:gd name="T38" fmla="*/ 43 w 242"/>
              <a:gd name="T39" fmla="*/ 22 h 50"/>
              <a:gd name="T40" fmla="*/ 38 w 242"/>
              <a:gd name="T41" fmla="*/ 20 h 50"/>
              <a:gd name="T42" fmla="*/ 35 w 242"/>
              <a:gd name="T43" fmla="*/ 19 h 50"/>
              <a:gd name="T44" fmla="*/ 32 w 242"/>
              <a:gd name="T45" fmla="*/ 17 h 50"/>
              <a:gd name="T46" fmla="*/ 30 w 242"/>
              <a:gd name="T47" fmla="*/ 14 h 50"/>
              <a:gd name="T48" fmla="*/ 28 w 242"/>
              <a:gd name="T49" fmla="*/ 12 h 50"/>
              <a:gd name="T50" fmla="*/ 24 w 242"/>
              <a:gd name="T51" fmla="*/ 10 h 50"/>
              <a:gd name="T52" fmla="*/ 22 w 242"/>
              <a:gd name="T53" fmla="*/ 8 h 50"/>
              <a:gd name="T54" fmla="*/ 20 w 242"/>
              <a:gd name="T55" fmla="*/ 7 h 50"/>
              <a:gd name="T56" fmla="*/ 16 w 242"/>
              <a:gd name="T57" fmla="*/ 6 h 50"/>
              <a:gd name="T58" fmla="*/ 14 w 242"/>
              <a:gd name="T59" fmla="*/ 4 h 50"/>
              <a:gd name="T60" fmla="*/ 9 w 242"/>
              <a:gd name="T61" fmla="*/ 3 h 50"/>
              <a:gd name="T62" fmla="*/ 6 w 242"/>
              <a:gd name="T63" fmla="*/ 2 h 50"/>
              <a:gd name="T64" fmla="*/ 5 w 242"/>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50">
                <a:moveTo>
                  <a:pt x="242" y="50"/>
                </a:moveTo>
                <a:lnTo>
                  <a:pt x="146" y="50"/>
                </a:lnTo>
                <a:lnTo>
                  <a:pt x="146" y="49"/>
                </a:lnTo>
                <a:lnTo>
                  <a:pt x="144" y="49"/>
                </a:lnTo>
                <a:lnTo>
                  <a:pt x="144" y="47"/>
                </a:lnTo>
                <a:lnTo>
                  <a:pt x="139" y="47"/>
                </a:lnTo>
                <a:lnTo>
                  <a:pt x="135" y="47"/>
                </a:lnTo>
                <a:lnTo>
                  <a:pt x="135" y="46"/>
                </a:lnTo>
                <a:lnTo>
                  <a:pt x="132" y="46"/>
                </a:lnTo>
                <a:lnTo>
                  <a:pt x="132" y="44"/>
                </a:lnTo>
                <a:lnTo>
                  <a:pt x="126" y="44"/>
                </a:lnTo>
                <a:lnTo>
                  <a:pt x="126" y="43"/>
                </a:lnTo>
                <a:lnTo>
                  <a:pt x="119" y="43"/>
                </a:lnTo>
                <a:lnTo>
                  <a:pt x="119" y="42"/>
                </a:lnTo>
                <a:lnTo>
                  <a:pt x="101" y="42"/>
                </a:lnTo>
                <a:lnTo>
                  <a:pt x="101" y="41"/>
                </a:lnTo>
                <a:lnTo>
                  <a:pt x="94" y="41"/>
                </a:lnTo>
                <a:lnTo>
                  <a:pt x="94" y="39"/>
                </a:lnTo>
                <a:lnTo>
                  <a:pt x="90" y="39"/>
                </a:lnTo>
                <a:lnTo>
                  <a:pt x="90" y="38"/>
                </a:lnTo>
                <a:lnTo>
                  <a:pt x="87" y="38"/>
                </a:lnTo>
                <a:lnTo>
                  <a:pt x="87" y="36"/>
                </a:lnTo>
                <a:lnTo>
                  <a:pt x="81" y="36"/>
                </a:lnTo>
                <a:lnTo>
                  <a:pt x="81" y="35"/>
                </a:lnTo>
                <a:lnTo>
                  <a:pt x="67" y="35"/>
                </a:lnTo>
                <a:lnTo>
                  <a:pt x="67" y="33"/>
                </a:lnTo>
                <a:lnTo>
                  <a:pt x="62" y="33"/>
                </a:lnTo>
                <a:lnTo>
                  <a:pt x="62" y="32"/>
                </a:lnTo>
                <a:lnTo>
                  <a:pt x="59" y="32"/>
                </a:lnTo>
                <a:lnTo>
                  <a:pt x="59" y="30"/>
                </a:lnTo>
                <a:lnTo>
                  <a:pt x="54" y="30"/>
                </a:lnTo>
                <a:lnTo>
                  <a:pt x="54" y="29"/>
                </a:lnTo>
                <a:lnTo>
                  <a:pt x="51" y="29"/>
                </a:lnTo>
                <a:lnTo>
                  <a:pt x="51" y="27"/>
                </a:lnTo>
                <a:lnTo>
                  <a:pt x="47" y="27"/>
                </a:lnTo>
                <a:lnTo>
                  <a:pt x="47" y="25"/>
                </a:lnTo>
                <a:lnTo>
                  <a:pt x="45" y="25"/>
                </a:lnTo>
                <a:lnTo>
                  <a:pt x="45" y="23"/>
                </a:lnTo>
                <a:lnTo>
                  <a:pt x="43" y="23"/>
                </a:lnTo>
                <a:lnTo>
                  <a:pt x="43" y="22"/>
                </a:lnTo>
                <a:lnTo>
                  <a:pt x="38" y="22"/>
                </a:lnTo>
                <a:lnTo>
                  <a:pt x="38" y="20"/>
                </a:lnTo>
                <a:lnTo>
                  <a:pt x="35" y="20"/>
                </a:lnTo>
                <a:lnTo>
                  <a:pt x="35" y="19"/>
                </a:lnTo>
                <a:lnTo>
                  <a:pt x="32" y="19"/>
                </a:lnTo>
                <a:lnTo>
                  <a:pt x="32" y="17"/>
                </a:lnTo>
                <a:lnTo>
                  <a:pt x="30" y="17"/>
                </a:lnTo>
                <a:lnTo>
                  <a:pt x="30" y="14"/>
                </a:lnTo>
                <a:lnTo>
                  <a:pt x="28" y="14"/>
                </a:lnTo>
                <a:lnTo>
                  <a:pt x="28" y="12"/>
                </a:lnTo>
                <a:lnTo>
                  <a:pt x="24" y="12"/>
                </a:lnTo>
                <a:lnTo>
                  <a:pt x="24" y="10"/>
                </a:lnTo>
                <a:lnTo>
                  <a:pt x="22" y="10"/>
                </a:lnTo>
                <a:lnTo>
                  <a:pt x="22" y="8"/>
                </a:lnTo>
                <a:lnTo>
                  <a:pt x="20" y="8"/>
                </a:lnTo>
                <a:lnTo>
                  <a:pt x="20" y="7"/>
                </a:lnTo>
                <a:lnTo>
                  <a:pt x="16" y="7"/>
                </a:lnTo>
                <a:lnTo>
                  <a:pt x="16" y="6"/>
                </a:lnTo>
                <a:lnTo>
                  <a:pt x="14" y="6"/>
                </a:lnTo>
                <a:lnTo>
                  <a:pt x="14" y="4"/>
                </a:lnTo>
                <a:lnTo>
                  <a:pt x="9" y="4"/>
                </a:lnTo>
                <a:lnTo>
                  <a:pt x="9" y="3"/>
                </a:lnTo>
                <a:lnTo>
                  <a:pt x="6" y="3"/>
                </a:lnTo>
                <a:lnTo>
                  <a:pt x="6" y="2"/>
                </a:lnTo>
                <a:lnTo>
                  <a:pt x="5" y="2"/>
                </a:lnTo>
                <a:lnTo>
                  <a:pt x="5"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Freeform 5"/>
          <p:cNvSpPr>
            <a:spLocks/>
          </p:cNvSpPr>
          <p:nvPr/>
        </p:nvSpPr>
        <p:spPr bwMode="auto">
          <a:xfrm>
            <a:off x="5283149" y="2643516"/>
            <a:ext cx="3127006" cy="873099"/>
          </a:xfrm>
          <a:custGeom>
            <a:avLst/>
            <a:gdLst>
              <a:gd name="T0" fmla="*/ 194 w 247"/>
              <a:gd name="T1" fmla="*/ 68 h 68"/>
              <a:gd name="T2" fmla="*/ 180 w 247"/>
              <a:gd name="T3" fmla="*/ 61 h 68"/>
              <a:gd name="T4" fmla="*/ 168 w 247"/>
              <a:gd name="T5" fmla="*/ 58 h 68"/>
              <a:gd name="T6" fmla="*/ 147 w 247"/>
              <a:gd name="T7" fmla="*/ 55 h 68"/>
              <a:gd name="T8" fmla="*/ 129 w 247"/>
              <a:gd name="T9" fmla="*/ 53 h 68"/>
              <a:gd name="T10" fmla="*/ 123 w 247"/>
              <a:gd name="T11" fmla="*/ 52 h 68"/>
              <a:gd name="T12" fmla="*/ 115 w 247"/>
              <a:gd name="T13" fmla="*/ 51 h 68"/>
              <a:gd name="T14" fmla="*/ 107 w 247"/>
              <a:gd name="T15" fmla="*/ 49 h 68"/>
              <a:gd name="T16" fmla="*/ 97 w 247"/>
              <a:gd name="T17" fmla="*/ 47 h 68"/>
              <a:gd name="T18" fmla="*/ 94 w 247"/>
              <a:gd name="T19" fmla="*/ 46 h 68"/>
              <a:gd name="T20" fmla="*/ 91 w 247"/>
              <a:gd name="T21" fmla="*/ 44 h 68"/>
              <a:gd name="T22" fmla="*/ 89 w 247"/>
              <a:gd name="T23" fmla="*/ 42 h 68"/>
              <a:gd name="T24" fmla="*/ 83 w 247"/>
              <a:gd name="T25" fmla="*/ 41 h 68"/>
              <a:gd name="T26" fmla="*/ 79 w 247"/>
              <a:gd name="T27" fmla="*/ 39 h 68"/>
              <a:gd name="T28" fmla="*/ 64 w 247"/>
              <a:gd name="T29" fmla="*/ 38 h 68"/>
              <a:gd name="T30" fmla="*/ 62 w 247"/>
              <a:gd name="T31" fmla="*/ 36 h 68"/>
              <a:gd name="T32" fmla="*/ 60 w 247"/>
              <a:gd name="T33" fmla="*/ 34 h 68"/>
              <a:gd name="T34" fmla="*/ 55 w 247"/>
              <a:gd name="T35" fmla="*/ 32 h 68"/>
              <a:gd name="T36" fmla="*/ 50 w 247"/>
              <a:gd name="T37" fmla="*/ 30 h 68"/>
              <a:gd name="T38" fmla="*/ 47 w 247"/>
              <a:gd name="T39" fmla="*/ 29 h 68"/>
              <a:gd name="T40" fmla="*/ 46 w 247"/>
              <a:gd name="T41" fmla="*/ 27 h 68"/>
              <a:gd name="T42" fmla="*/ 44 w 247"/>
              <a:gd name="T43" fmla="*/ 25 h 68"/>
              <a:gd name="T44" fmla="*/ 38 w 247"/>
              <a:gd name="T45" fmla="*/ 23 h 68"/>
              <a:gd name="T46" fmla="*/ 34 w 247"/>
              <a:gd name="T47" fmla="*/ 22 h 68"/>
              <a:gd name="T48" fmla="*/ 32 w 247"/>
              <a:gd name="T49" fmla="*/ 19 h 68"/>
              <a:gd name="T50" fmla="*/ 29 w 247"/>
              <a:gd name="T51" fmla="*/ 17 h 68"/>
              <a:gd name="T52" fmla="*/ 27 w 247"/>
              <a:gd name="T53" fmla="*/ 17 h 68"/>
              <a:gd name="T54" fmla="*/ 24 w 247"/>
              <a:gd name="T55" fmla="*/ 15 h 68"/>
              <a:gd name="T56" fmla="*/ 21 w 247"/>
              <a:gd name="T57" fmla="*/ 13 h 68"/>
              <a:gd name="T58" fmla="*/ 17 w 247"/>
              <a:gd name="T59" fmla="*/ 11 h 68"/>
              <a:gd name="T60" fmla="*/ 16 w 247"/>
              <a:gd name="T61" fmla="*/ 10 h 68"/>
              <a:gd name="T62" fmla="*/ 15 w 247"/>
              <a:gd name="T63" fmla="*/ 8 h 68"/>
              <a:gd name="T64" fmla="*/ 13 w 247"/>
              <a:gd name="T65" fmla="*/ 6 h 68"/>
              <a:gd name="T66" fmla="*/ 11 w 247"/>
              <a:gd name="T67" fmla="*/ 5 h 68"/>
              <a:gd name="T68" fmla="*/ 7 w 247"/>
              <a:gd name="T69" fmla="*/ 2 h 68"/>
              <a:gd name="T70" fmla="*/ 0 w 247"/>
              <a:gd name="T7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68">
                <a:moveTo>
                  <a:pt x="247" y="68"/>
                </a:moveTo>
                <a:lnTo>
                  <a:pt x="194" y="68"/>
                </a:lnTo>
                <a:lnTo>
                  <a:pt x="194" y="61"/>
                </a:lnTo>
                <a:lnTo>
                  <a:pt x="180" y="61"/>
                </a:lnTo>
                <a:lnTo>
                  <a:pt x="180" y="58"/>
                </a:lnTo>
                <a:lnTo>
                  <a:pt x="168" y="58"/>
                </a:lnTo>
                <a:lnTo>
                  <a:pt x="168" y="55"/>
                </a:lnTo>
                <a:lnTo>
                  <a:pt x="147" y="55"/>
                </a:lnTo>
                <a:lnTo>
                  <a:pt x="147" y="53"/>
                </a:lnTo>
                <a:lnTo>
                  <a:pt x="129" y="53"/>
                </a:lnTo>
                <a:lnTo>
                  <a:pt x="129" y="52"/>
                </a:lnTo>
                <a:lnTo>
                  <a:pt x="123" y="52"/>
                </a:lnTo>
                <a:lnTo>
                  <a:pt x="115" y="52"/>
                </a:lnTo>
                <a:lnTo>
                  <a:pt x="115" y="51"/>
                </a:lnTo>
                <a:lnTo>
                  <a:pt x="107" y="51"/>
                </a:lnTo>
                <a:lnTo>
                  <a:pt x="107" y="49"/>
                </a:lnTo>
                <a:lnTo>
                  <a:pt x="97" y="49"/>
                </a:lnTo>
                <a:lnTo>
                  <a:pt x="97" y="47"/>
                </a:lnTo>
                <a:lnTo>
                  <a:pt x="94" y="47"/>
                </a:lnTo>
                <a:lnTo>
                  <a:pt x="94" y="46"/>
                </a:lnTo>
                <a:lnTo>
                  <a:pt x="91" y="46"/>
                </a:lnTo>
                <a:lnTo>
                  <a:pt x="91" y="44"/>
                </a:lnTo>
                <a:lnTo>
                  <a:pt x="89" y="44"/>
                </a:lnTo>
                <a:lnTo>
                  <a:pt x="89" y="42"/>
                </a:lnTo>
                <a:lnTo>
                  <a:pt x="83" y="42"/>
                </a:lnTo>
                <a:lnTo>
                  <a:pt x="83" y="41"/>
                </a:lnTo>
                <a:lnTo>
                  <a:pt x="79" y="41"/>
                </a:lnTo>
                <a:lnTo>
                  <a:pt x="79" y="39"/>
                </a:lnTo>
                <a:lnTo>
                  <a:pt x="64" y="39"/>
                </a:lnTo>
                <a:lnTo>
                  <a:pt x="64" y="38"/>
                </a:lnTo>
                <a:lnTo>
                  <a:pt x="62" y="38"/>
                </a:lnTo>
                <a:lnTo>
                  <a:pt x="62" y="36"/>
                </a:lnTo>
                <a:lnTo>
                  <a:pt x="60" y="36"/>
                </a:lnTo>
                <a:lnTo>
                  <a:pt x="60" y="34"/>
                </a:lnTo>
                <a:lnTo>
                  <a:pt x="55" y="34"/>
                </a:lnTo>
                <a:lnTo>
                  <a:pt x="55" y="32"/>
                </a:lnTo>
                <a:lnTo>
                  <a:pt x="50" y="32"/>
                </a:lnTo>
                <a:lnTo>
                  <a:pt x="50" y="30"/>
                </a:lnTo>
                <a:lnTo>
                  <a:pt x="47" y="30"/>
                </a:lnTo>
                <a:lnTo>
                  <a:pt x="47" y="29"/>
                </a:lnTo>
                <a:lnTo>
                  <a:pt x="46" y="29"/>
                </a:lnTo>
                <a:lnTo>
                  <a:pt x="46" y="27"/>
                </a:lnTo>
                <a:lnTo>
                  <a:pt x="44" y="27"/>
                </a:lnTo>
                <a:lnTo>
                  <a:pt x="44" y="25"/>
                </a:lnTo>
                <a:lnTo>
                  <a:pt x="38" y="25"/>
                </a:lnTo>
                <a:lnTo>
                  <a:pt x="38" y="23"/>
                </a:lnTo>
                <a:lnTo>
                  <a:pt x="34" y="23"/>
                </a:lnTo>
                <a:lnTo>
                  <a:pt x="34" y="22"/>
                </a:lnTo>
                <a:lnTo>
                  <a:pt x="32" y="22"/>
                </a:lnTo>
                <a:lnTo>
                  <a:pt x="32" y="19"/>
                </a:lnTo>
                <a:lnTo>
                  <a:pt x="29" y="19"/>
                </a:lnTo>
                <a:lnTo>
                  <a:pt x="29" y="17"/>
                </a:lnTo>
                <a:lnTo>
                  <a:pt x="29" y="17"/>
                </a:lnTo>
                <a:lnTo>
                  <a:pt x="27" y="17"/>
                </a:lnTo>
                <a:lnTo>
                  <a:pt x="27" y="15"/>
                </a:lnTo>
                <a:lnTo>
                  <a:pt x="24" y="15"/>
                </a:lnTo>
                <a:lnTo>
                  <a:pt x="24" y="13"/>
                </a:lnTo>
                <a:lnTo>
                  <a:pt x="21" y="13"/>
                </a:lnTo>
                <a:lnTo>
                  <a:pt x="21" y="11"/>
                </a:lnTo>
                <a:lnTo>
                  <a:pt x="17" y="11"/>
                </a:lnTo>
                <a:lnTo>
                  <a:pt x="17" y="10"/>
                </a:lnTo>
                <a:lnTo>
                  <a:pt x="16" y="10"/>
                </a:lnTo>
                <a:lnTo>
                  <a:pt x="16" y="8"/>
                </a:lnTo>
                <a:lnTo>
                  <a:pt x="15" y="8"/>
                </a:lnTo>
                <a:lnTo>
                  <a:pt x="15" y="6"/>
                </a:lnTo>
                <a:lnTo>
                  <a:pt x="13" y="6"/>
                </a:lnTo>
                <a:lnTo>
                  <a:pt x="13" y="5"/>
                </a:lnTo>
                <a:lnTo>
                  <a:pt x="11" y="5"/>
                </a:lnTo>
                <a:lnTo>
                  <a:pt x="11" y="2"/>
                </a:lnTo>
                <a:lnTo>
                  <a:pt x="7" y="2"/>
                </a:lnTo>
                <a:lnTo>
                  <a:pt x="7"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80" name="Group 179"/>
          <p:cNvGrpSpPr/>
          <p:nvPr/>
        </p:nvGrpSpPr>
        <p:grpSpPr>
          <a:xfrm>
            <a:off x="6653239" y="2857272"/>
            <a:ext cx="323929" cy="158237"/>
            <a:chOff x="6610707" y="2360472"/>
            <a:chExt cx="323929" cy="158237"/>
          </a:xfrm>
        </p:grpSpPr>
        <p:cxnSp>
          <p:nvCxnSpPr>
            <p:cNvPr id="178" name="Straight Connector 177"/>
            <p:cNvCxnSpPr/>
            <p:nvPr/>
          </p:nvCxnSpPr>
          <p:spPr>
            <a:xfrm>
              <a:off x="6610707" y="2360472"/>
              <a:ext cx="323929"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81" name="Straight Connector 180"/>
            <p:cNvCxnSpPr/>
            <p:nvPr/>
          </p:nvCxnSpPr>
          <p:spPr>
            <a:xfrm>
              <a:off x="6610707" y="2518709"/>
              <a:ext cx="323929"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183" name="Group 182"/>
          <p:cNvGrpSpPr/>
          <p:nvPr/>
        </p:nvGrpSpPr>
        <p:grpSpPr>
          <a:xfrm>
            <a:off x="2230334" y="2857272"/>
            <a:ext cx="323929" cy="158237"/>
            <a:chOff x="6610707" y="2360472"/>
            <a:chExt cx="323929" cy="158237"/>
          </a:xfrm>
        </p:grpSpPr>
        <p:cxnSp>
          <p:nvCxnSpPr>
            <p:cNvPr id="184" name="Straight Connector 183"/>
            <p:cNvCxnSpPr/>
            <p:nvPr/>
          </p:nvCxnSpPr>
          <p:spPr>
            <a:xfrm>
              <a:off x="6610707" y="2360472"/>
              <a:ext cx="323929"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85" name="Straight Connector 184"/>
            <p:cNvCxnSpPr/>
            <p:nvPr/>
          </p:nvCxnSpPr>
          <p:spPr>
            <a:xfrm>
              <a:off x="6610707" y="2518709"/>
              <a:ext cx="323929"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127" name="TextBox 126"/>
          <p:cNvSpPr txBox="1"/>
          <p:nvPr/>
        </p:nvSpPr>
        <p:spPr>
          <a:xfrm>
            <a:off x="3219450" y="1642646"/>
            <a:ext cx="2667000" cy="338554"/>
          </a:xfrm>
          <a:prstGeom prst="rect">
            <a:avLst/>
          </a:prstGeom>
          <a:noFill/>
        </p:spPr>
        <p:txBody>
          <a:bodyPr wrap="square" rtlCol="0">
            <a:spAutoFit/>
          </a:bodyPr>
          <a:lstStyle/>
          <a:p>
            <a:pPr algn="ctr"/>
            <a:r>
              <a:rPr lang="fr-FR" sz="1600" b="1" dirty="0" smtClean="0">
                <a:solidFill>
                  <a:srgbClr val="4D4D4D"/>
                </a:solidFill>
              </a:rPr>
              <a:t>SSM selon le traitement</a:t>
            </a:r>
            <a:endParaRPr lang="fr-FR" sz="1600" b="1" dirty="0">
              <a:solidFill>
                <a:srgbClr val="4D4D4D"/>
              </a:solidFill>
            </a:endParaRPr>
          </a:p>
        </p:txBody>
      </p:sp>
      <p:sp>
        <p:nvSpPr>
          <p:cNvPr id="128" name="Content Placeholder 2"/>
          <p:cNvSpPr txBox="1">
            <a:spLocks/>
          </p:cNvSpPr>
          <p:nvPr/>
        </p:nvSpPr>
        <p:spPr bwMode="auto">
          <a:xfrm>
            <a:off x="370636" y="1269222"/>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endParaRPr lang="fr-FR" b="1" kern="0" dirty="0"/>
          </a:p>
        </p:txBody>
      </p:sp>
    </p:spTree>
    <p:custDataLst>
      <p:tags r:id="rId1"/>
    </p:custDataLst>
    <p:extLst>
      <p:ext uri="{BB962C8B-B14F-4D97-AF65-F5344CB8AC3E}">
        <p14:creationId xmlns:p14="http://schemas.microsoft.com/office/powerpoint/2010/main" val="35353957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3502: Résultats définitifs de survie sans maladie de l’étude SCOT: une étude internationale de phase III randomisée (1:1) de non infériorité comparant 3 versus 6 mois de traitement adjuvant à base d’oxaliplatine dans le cancer colorectal – Iveson T, et al</a:t>
            </a:r>
            <a:endParaRPr lang="fr-FR"/>
          </a:p>
        </p:txBody>
      </p:sp>
      <p:sp>
        <p:nvSpPr>
          <p:cNvPr id="15" name="Text Placeholder 14"/>
          <p:cNvSpPr>
            <a:spLocks noGrp="1"/>
          </p:cNvSpPr>
          <p:nvPr>
            <p:ph type="body" sz="quarter" idx="11"/>
          </p:nvPr>
        </p:nvSpPr>
        <p:spPr/>
        <p:txBody>
          <a:bodyPr/>
          <a:lstStyle/>
          <a:p>
            <a:r>
              <a:rPr lang="fr-FR" smtClean="0"/>
              <a:t>Iveson T, et al. J Clin Oncol 2017;35(Suppl):Abstr 3502</a:t>
            </a:r>
            <a:endParaRPr lang="fr-FR"/>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endParaRPr lang="fr-FR" b="1" kern="0" dirty="0"/>
          </a:p>
        </p:txBody>
      </p:sp>
      <p:sp>
        <p:nvSpPr>
          <p:cNvPr id="10" name="Content Placeholder 2"/>
          <p:cNvSpPr txBox="1">
            <a:spLocks/>
          </p:cNvSpPr>
          <p:nvPr/>
        </p:nvSpPr>
        <p:spPr bwMode="auto">
          <a:xfrm>
            <a:off x="370636" y="1269222"/>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endParaRPr lang="fr-FR" b="1" kern="0" dirty="0"/>
          </a:p>
        </p:txBody>
      </p:sp>
      <p:sp>
        <p:nvSpPr>
          <p:cNvPr id="11" name="TextBox 10"/>
          <p:cNvSpPr txBox="1"/>
          <p:nvPr/>
        </p:nvSpPr>
        <p:spPr>
          <a:xfrm>
            <a:off x="2019299" y="1278033"/>
            <a:ext cx="5105400" cy="338554"/>
          </a:xfrm>
          <a:prstGeom prst="rect">
            <a:avLst/>
          </a:prstGeom>
          <a:noFill/>
        </p:spPr>
        <p:txBody>
          <a:bodyPr wrap="square" rtlCol="0">
            <a:spAutoFit/>
          </a:bodyPr>
          <a:lstStyle/>
          <a:p>
            <a:pPr algn="ctr"/>
            <a:r>
              <a:rPr lang="fr-FR" sz="1600" b="1" dirty="0" err="1" smtClean="0">
                <a:solidFill>
                  <a:srgbClr val="4D4D4D"/>
                </a:solidFill>
              </a:rPr>
              <a:t>EIs</a:t>
            </a:r>
            <a:r>
              <a:rPr lang="fr-FR" sz="1600" b="1" dirty="0" smtClean="0">
                <a:solidFill>
                  <a:srgbClr val="4D4D4D"/>
                </a:solidFill>
              </a:rPr>
              <a:t> grade 3/4 selon le traitement et la durée</a:t>
            </a:r>
          </a:p>
        </p:txBody>
      </p:sp>
      <p:graphicFrame>
        <p:nvGraphicFramePr>
          <p:cNvPr id="2" name="Chart 1"/>
          <p:cNvGraphicFramePr/>
          <p:nvPr>
            <p:extLst>
              <p:ext uri="{D42A27DB-BD31-4B8C-83A1-F6EECF244321}">
                <p14:modId xmlns:p14="http://schemas.microsoft.com/office/powerpoint/2010/main" val="2803001871"/>
              </p:ext>
            </p:extLst>
          </p:nvPr>
        </p:nvGraphicFramePr>
        <p:xfrm>
          <a:off x="1557617" y="3971125"/>
          <a:ext cx="5567082" cy="2477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2550470772"/>
              </p:ext>
            </p:extLst>
          </p:nvPr>
        </p:nvGraphicFramePr>
        <p:xfrm>
          <a:off x="1557617" y="1569352"/>
          <a:ext cx="5567082" cy="247775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108738" y="1683562"/>
            <a:ext cx="910827" cy="307777"/>
          </a:xfrm>
          <a:prstGeom prst="rect">
            <a:avLst/>
          </a:prstGeom>
          <a:noFill/>
        </p:spPr>
        <p:txBody>
          <a:bodyPr wrap="none" rtlCol="0">
            <a:spAutoFit/>
          </a:bodyPr>
          <a:lstStyle/>
          <a:p>
            <a:pPr algn="ctr"/>
            <a:r>
              <a:rPr lang="fr-FR" sz="1400" b="1" smtClean="0"/>
              <a:t>FOLFOX</a:t>
            </a:r>
            <a:endParaRPr lang="fr-FR" sz="1400" b="1"/>
          </a:p>
        </p:txBody>
      </p:sp>
      <p:sp>
        <p:nvSpPr>
          <p:cNvPr id="17" name="TextBox 16"/>
          <p:cNvSpPr txBox="1"/>
          <p:nvPr/>
        </p:nvSpPr>
        <p:spPr>
          <a:xfrm>
            <a:off x="4152019" y="3711509"/>
            <a:ext cx="824265" cy="307777"/>
          </a:xfrm>
          <a:prstGeom prst="rect">
            <a:avLst/>
          </a:prstGeom>
          <a:noFill/>
        </p:spPr>
        <p:txBody>
          <a:bodyPr wrap="none" rtlCol="0">
            <a:spAutoFit/>
          </a:bodyPr>
          <a:lstStyle/>
          <a:p>
            <a:pPr algn="ctr"/>
            <a:r>
              <a:rPr lang="fr-FR" sz="1400" b="1" smtClean="0"/>
              <a:t>CAPOX</a:t>
            </a:r>
            <a:endParaRPr lang="fr-FR" sz="1400" b="1"/>
          </a:p>
        </p:txBody>
      </p:sp>
      <p:sp>
        <p:nvSpPr>
          <p:cNvPr id="4" name="TextBox 3"/>
          <p:cNvSpPr txBox="1"/>
          <p:nvPr/>
        </p:nvSpPr>
        <p:spPr>
          <a:xfrm rot="16200000">
            <a:off x="594653" y="3553737"/>
            <a:ext cx="1544012" cy="369332"/>
          </a:xfrm>
          <a:prstGeom prst="rect">
            <a:avLst/>
          </a:prstGeom>
          <a:noFill/>
        </p:spPr>
        <p:txBody>
          <a:bodyPr wrap="none" rtlCol="0">
            <a:spAutoFit/>
          </a:bodyPr>
          <a:lstStyle/>
          <a:p>
            <a:r>
              <a:rPr lang="fr-FR" dirty="0" smtClean="0"/>
              <a:t>Grade 3/4, %</a:t>
            </a:r>
            <a:endParaRPr lang="fr-FR" dirty="0"/>
          </a:p>
        </p:txBody>
      </p:sp>
      <p:sp>
        <p:nvSpPr>
          <p:cNvPr id="5" name="Rectangle 4"/>
          <p:cNvSpPr/>
          <p:nvPr/>
        </p:nvSpPr>
        <p:spPr>
          <a:xfrm>
            <a:off x="7266710" y="2558608"/>
            <a:ext cx="277090" cy="277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7570695" y="2512487"/>
            <a:ext cx="971540" cy="338554"/>
          </a:xfrm>
          <a:prstGeom prst="rect">
            <a:avLst/>
          </a:prstGeom>
          <a:noFill/>
        </p:spPr>
        <p:txBody>
          <a:bodyPr wrap="none" rtlCol="0">
            <a:spAutoFit/>
          </a:bodyPr>
          <a:lstStyle/>
          <a:p>
            <a:r>
              <a:rPr lang="fr-FR" sz="1600" dirty="0" smtClean="0"/>
              <a:t>Diarrhée</a:t>
            </a:r>
            <a:endParaRPr lang="fr-FR" sz="1600" dirty="0"/>
          </a:p>
        </p:txBody>
      </p:sp>
      <p:sp>
        <p:nvSpPr>
          <p:cNvPr id="18" name="TextBox 17"/>
          <p:cNvSpPr txBox="1"/>
          <p:nvPr/>
        </p:nvSpPr>
        <p:spPr>
          <a:xfrm>
            <a:off x="7570695" y="2836457"/>
            <a:ext cx="1302560" cy="584776"/>
          </a:xfrm>
          <a:prstGeom prst="rect">
            <a:avLst/>
          </a:prstGeom>
          <a:noFill/>
        </p:spPr>
        <p:txBody>
          <a:bodyPr wrap="none" rtlCol="0">
            <a:spAutoFit/>
          </a:bodyPr>
          <a:lstStyle/>
          <a:p>
            <a:r>
              <a:rPr lang="fr-FR" sz="1600" dirty="0" smtClean="0"/>
              <a:t>Neuropathie </a:t>
            </a:r>
            <a:br>
              <a:rPr lang="fr-FR" sz="1600" dirty="0" smtClean="0"/>
            </a:br>
            <a:r>
              <a:rPr lang="fr-FR" sz="1600" dirty="0" smtClean="0"/>
              <a:t>sensitive</a:t>
            </a:r>
            <a:endParaRPr lang="fr-FR" sz="1600" dirty="0"/>
          </a:p>
        </p:txBody>
      </p:sp>
      <p:sp>
        <p:nvSpPr>
          <p:cNvPr id="19" name="TextBox 18"/>
          <p:cNvSpPr txBox="1"/>
          <p:nvPr/>
        </p:nvSpPr>
        <p:spPr>
          <a:xfrm>
            <a:off x="7570695" y="3482788"/>
            <a:ext cx="1119818" cy="584776"/>
          </a:xfrm>
          <a:prstGeom prst="rect">
            <a:avLst/>
          </a:prstGeom>
          <a:noFill/>
        </p:spPr>
        <p:txBody>
          <a:bodyPr wrap="none" rtlCol="0">
            <a:spAutoFit/>
          </a:bodyPr>
          <a:lstStyle/>
          <a:p>
            <a:r>
              <a:rPr lang="fr-FR" sz="1600" dirty="0" smtClean="0"/>
              <a:t>Syndrome</a:t>
            </a:r>
            <a:br>
              <a:rPr lang="fr-FR" sz="1600" dirty="0" smtClean="0"/>
            </a:br>
            <a:r>
              <a:rPr lang="fr-FR" sz="1600" dirty="0" smtClean="0"/>
              <a:t>main pied</a:t>
            </a:r>
            <a:endParaRPr lang="fr-FR" sz="1600" dirty="0"/>
          </a:p>
        </p:txBody>
      </p:sp>
      <p:sp>
        <p:nvSpPr>
          <p:cNvPr id="20" name="TextBox 19"/>
          <p:cNvSpPr txBox="1"/>
          <p:nvPr/>
        </p:nvSpPr>
        <p:spPr>
          <a:xfrm>
            <a:off x="7570695" y="4129119"/>
            <a:ext cx="1302560" cy="338554"/>
          </a:xfrm>
          <a:prstGeom prst="rect">
            <a:avLst/>
          </a:prstGeom>
          <a:noFill/>
        </p:spPr>
        <p:txBody>
          <a:bodyPr wrap="none" rtlCol="0">
            <a:spAutoFit/>
          </a:bodyPr>
          <a:lstStyle/>
          <a:p>
            <a:r>
              <a:rPr lang="fr-FR" sz="1600" dirty="0" smtClean="0"/>
              <a:t>Neutropénie</a:t>
            </a:r>
            <a:endParaRPr lang="fr-FR" sz="1600" dirty="0"/>
          </a:p>
        </p:txBody>
      </p:sp>
      <p:sp>
        <p:nvSpPr>
          <p:cNvPr id="21" name="Rectangle 20"/>
          <p:cNvSpPr/>
          <p:nvPr/>
        </p:nvSpPr>
        <p:spPr>
          <a:xfrm>
            <a:off x="7266710" y="3061418"/>
            <a:ext cx="277090" cy="277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7266710" y="3644910"/>
            <a:ext cx="277090" cy="2770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7266710" y="4188061"/>
            <a:ext cx="277090" cy="277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40168355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3502: Résultats définitifs de survie sans maladie de l’étude SCOT: une étude internationale de phase III randomisée (1:1) de non infériorité comparant 3 versus 6 mois de traitement adjuvant à base d’oxaliplatine dans le cancer colorectal – Iveson T, et al</a:t>
            </a:r>
            <a:endParaRPr lang="fr-FR"/>
          </a:p>
        </p:txBody>
      </p:sp>
      <p:sp>
        <p:nvSpPr>
          <p:cNvPr id="5123" name="Rectangle 3"/>
          <p:cNvSpPr>
            <a:spLocks noGrp="1" noChangeArrowheads="1"/>
          </p:cNvSpPr>
          <p:nvPr>
            <p:ph type="body" idx="1"/>
          </p:nvPr>
        </p:nvSpPr>
        <p:spPr>
          <a:xfrm>
            <a:off x="375757" y="1254035"/>
            <a:ext cx="8413751" cy="4746172"/>
          </a:xfrm>
        </p:spPr>
        <p:txBody>
          <a:bodyPr/>
          <a:lstStyle/>
          <a:p>
            <a:pPr marL="0" indent="0">
              <a:buNone/>
            </a:pPr>
            <a:r>
              <a:rPr lang="fr-FR" sz="1800" b="1" dirty="0" smtClean="0"/>
              <a:t>Conclusion</a:t>
            </a:r>
          </a:p>
          <a:p>
            <a:r>
              <a:rPr lang="fr-FR" sz="1800" b="1" dirty="0" smtClean="0"/>
              <a:t>L’étude SCOT a montré que 3 mois de chimiothérapie </a:t>
            </a:r>
            <a:r>
              <a:rPr lang="fr-FR" sz="1800" b="1" dirty="0" err="1" smtClean="0"/>
              <a:t>adjuvante</a:t>
            </a:r>
            <a:r>
              <a:rPr lang="fr-FR" sz="1800" b="1" dirty="0" smtClean="0"/>
              <a:t> à base d’</a:t>
            </a:r>
            <a:r>
              <a:rPr lang="fr-FR" sz="1800" b="1" dirty="0" err="1" smtClean="0"/>
              <a:t>oxaliplatine</a:t>
            </a:r>
            <a:r>
              <a:rPr lang="fr-FR" sz="1800" b="1" dirty="0" smtClean="0"/>
              <a:t> (CAPOX) ne sont pas inférieurs à 6 mois et pourraient être envisagés pour certains patients avec CCR de stade III à risque faible</a:t>
            </a:r>
            <a:endParaRPr lang="fr-FR" sz="1800" b="1" dirty="0"/>
          </a:p>
        </p:txBody>
      </p:sp>
      <p:sp>
        <p:nvSpPr>
          <p:cNvPr id="15" name="Text Placeholder 14"/>
          <p:cNvSpPr>
            <a:spLocks noGrp="1"/>
          </p:cNvSpPr>
          <p:nvPr>
            <p:ph type="body" sz="quarter" idx="11"/>
          </p:nvPr>
        </p:nvSpPr>
        <p:spPr/>
        <p:txBody>
          <a:bodyPr/>
          <a:lstStyle/>
          <a:p>
            <a:r>
              <a:rPr lang="fr-FR" smtClean="0"/>
              <a:t>Iveson T, et al. J Clin Oncol 2017;35(Suppl):Abstr 3502</a:t>
            </a:r>
            <a:endParaRPr lang="fr-FR"/>
          </a:p>
        </p:txBody>
      </p:sp>
    </p:spTree>
    <p:custDataLst>
      <p:tags r:id="rId1"/>
    </p:custDataLst>
    <p:extLst>
      <p:ext uri="{BB962C8B-B14F-4D97-AF65-F5344CB8AC3E}">
        <p14:creationId xmlns:p14="http://schemas.microsoft.com/office/powerpoint/2010/main" val="32258033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3505: Etude randomisée évaluant </a:t>
            </a:r>
            <a:r>
              <a:rPr lang="fr-FR" dirty="0" err="1" smtClean="0"/>
              <a:t>irinotécan</a:t>
            </a:r>
            <a:r>
              <a:rPr lang="fr-FR" dirty="0" smtClean="0"/>
              <a:t> et cetuximab avec ou sans vemurafenib dans le cancer colorectal métastatique muté BRAF (SWOG S1406) – </a:t>
            </a:r>
            <a:r>
              <a:rPr lang="fr-FR" dirty="0" err="1" smtClean="0"/>
              <a:t>Kopetz</a:t>
            </a:r>
            <a:r>
              <a:rPr lang="fr-FR" dirty="0" smtClean="0"/>
              <a:t> S, et al</a:t>
            </a:r>
            <a:endParaRPr lang="fr-FR" dirty="0"/>
          </a:p>
        </p:txBody>
      </p:sp>
      <p:sp>
        <p:nvSpPr>
          <p:cNvPr id="39" name="Content Placeholder 6"/>
          <p:cNvSpPr>
            <a:spLocks noGrp="1"/>
          </p:cNvSpPr>
          <p:nvPr>
            <p:ph idx="1"/>
          </p:nvPr>
        </p:nvSpPr>
        <p:spPr/>
        <p:txBody>
          <a:bodyPr/>
          <a:lstStyle/>
          <a:p>
            <a:pPr marL="0" indent="0">
              <a:buNone/>
            </a:pPr>
            <a:r>
              <a:rPr lang="fr-FR" b="1" dirty="0" smtClean="0"/>
              <a:t>Objectif</a:t>
            </a:r>
          </a:p>
          <a:p>
            <a:r>
              <a:rPr lang="fr-FR" dirty="0" smtClean="0"/>
              <a:t>Evaluer la tolérance et l’efficacité de l’association cetuximab + </a:t>
            </a:r>
            <a:r>
              <a:rPr lang="fr-FR" dirty="0" err="1" smtClean="0"/>
              <a:t>irinotécan</a:t>
            </a:r>
            <a:r>
              <a:rPr lang="fr-FR" dirty="0" smtClean="0"/>
              <a:t> ± vemurafenib chez des patients avec CCR muté BRAF V600 et RAS sauvage</a:t>
            </a:r>
          </a:p>
        </p:txBody>
      </p:sp>
      <p:sp>
        <p:nvSpPr>
          <p:cNvPr id="15" name="Text Placeholder 14"/>
          <p:cNvSpPr>
            <a:spLocks noGrp="1"/>
          </p:cNvSpPr>
          <p:nvPr>
            <p:ph type="body" sz="quarter" idx="11"/>
          </p:nvPr>
        </p:nvSpPr>
        <p:spPr/>
        <p:txBody>
          <a:bodyPr/>
          <a:lstStyle/>
          <a:p>
            <a:r>
              <a:rPr lang="fr-FR" smtClean="0"/>
              <a:t>Kopetz S, et al. J Clin Oncol 2017;35(Suppl):Abstr 3505</a:t>
            </a:r>
            <a:endParaRPr lang="fr-FR"/>
          </a:p>
        </p:txBody>
      </p:sp>
      <p:cxnSp>
        <p:nvCxnSpPr>
          <p:cNvPr id="44" name="AutoShape 15"/>
          <p:cNvCxnSpPr>
            <a:cxnSpLocks noChangeShapeType="1"/>
            <a:endCxn id="61" idx="1"/>
          </p:cNvCxnSpPr>
          <p:nvPr/>
        </p:nvCxnSpPr>
        <p:spPr bwMode="auto">
          <a:xfrm rot="5400000" flipH="1" flipV="1">
            <a:off x="3329940" y="3249236"/>
            <a:ext cx="680471" cy="224786"/>
          </a:xfrm>
          <a:prstGeom prst="bentConnector2">
            <a:avLst/>
          </a:prstGeom>
          <a:noFill/>
          <a:ln w="38100">
            <a:solidFill>
              <a:schemeClr val="bg2">
                <a:lumMod val="60000"/>
                <a:lumOff val="40000"/>
              </a:schemeClr>
            </a:solidFill>
            <a:miter lim="800000"/>
            <a:headEnd/>
            <a:tailEnd type="triangle" w="med" len="med"/>
          </a:ln>
        </p:spPr>
      </p:cxnSp>
      <p:cxnSp>
        <p:nvCxnSpPr>
          <p:cNvPr id="45" name="AutoShape 16"/>
          <p:cNvCxnSpPr>
            <a:cxnSpLocks noChangeShapeType="1"/>
            <a:endCxn id="63" idx="1"/>
          </p:cNvCxnSpPr>
          <p:nvPr/>
        </p:nvCxnSpPr>
        <p:spPr bwMode="auto">
          <a:xfrm rot="16200000" flipH="1">
            <a:off x="3325173" y="3934473"/>
            <a:ext cx="690005" cy="224786"/>
          </a:xfrm>
          <a:prstGeom prst="bentConnector2">
            <a:avLst/>
          </a:prstGeom>
          <a:noFill/>
          <a:ln w="38100">
            <a:solidFill>
              <a:schemeClr val="bg2">
                <a:lumMod val="60000"/>
                <a:lumOff val="40000"/>
              </a:schemeClr>
            </a:solidFill>
            <a:miter lim="800000"/>
            <a:headEnd/>
            <a:tailEnd type="triangle" w="med" len="med"/>
          </a:ln>
        </p:spPr>
      </p:cxnSp>
      <p:cxnSp>
        <p:nvCxnSpPr>
          <p:cNvPr id="48" name="AutoShape 19"/>
          <p:cNvCxnSpPr>
            <a:cxnSpLocks noChangeShapeType="1"/>
            <a:stCxn id="63" idx="3"/>
            <a:endCxn id="65" idx="1"/>
          </p:cNvCxnSpPr>
          <p:nvPr/>
        </p:nvCxnSpPr>
        <p:spPr bwMode="auto">
          <a:xfrm>
            <a:off x="6678168" y="4391869"/>
            <a:ext cx="192828" cy="1"/>
          </a:xfrm>
          <a:prstGeom prst="straightConnector1">
            <a:avLst/>
          </a:prstGeom>
          <a:noFill/>
          <a:ln w="38100">
            <a:solidFill>
              <a:schemeClr val="bg2">
                <a:lumMod val="60000"/>
                <a:lumOff val="40000"/>
              </a:schemeClr>
            </a:solidFill>
            <a:prstDash val="sysDot"/>
            <a:round/>
            <a:headEnd/>
            <a:tailEnd type="triangle" w="med" len="med"/>
          </a:ln>
        </p:spPr>
      </p:cxnSp>
      <p:cxnSp>
        <p:nvCxnSpPr>
          <p:cNvPr id="49" name="AutoShape 19"/>
          <p:cNvCxnSpPr>
            <a:cxnSpLocks noChangeShapeType="1"/>
            <a:stCxn id="61" idx="3"/>
            <a:endCxn id="62" idx="1"/>
          </p:cNvCxnSpPr>
          <p:nvPr/>
        </p:nvCxnSpPr>
        <p:spPr bwMode="auto">
          <a:xfrm>
            <a:off x="6678168" y="3021393"/>
            <a:ext cx="195233" cy="1"/>
          </a:xfrm>
          <a:prstGeom prst="straightConnector1">
            <a:avLst/>
          </a:prstGeom>
          <a:noFill/>
          <a:ln w="38100">
            <a:solidFill>
              <a:schemeClr val="bg2">
                <a:lumMod val="60000"/>
                <a:lumOff val="40000"/>
              </a:schemeClr>
            </a:solidFill>
            <a:round/>
            <a:headEnd/>
            <a:tailEnd type="triangle" w="med" len="med"/>
          </a:ln>
        </p:spPr>
      </p:cxnSp>
      <p:cxnSp>
        <p:nvCxnSpPr>
          <p:cNvPr id="51" name="Straight Connector 50"/>
          <p:cNvCxnSpPr>
            <a:stCxn id="4" idx="3"/>
          </p:cNvCxnSpPr>
          <p:nvPr/>
        </p:nvCxnSpPr>
        <p:spPr>
          <a:xfrm>
            <a:off x="3434840" y="3694371"/>
            <a:ext cx="122942" cy="0"/>
          </a:xfrm>
          <a:prstGeom prst="line">
            <a:avLst/>
          </a:prstGeom>
          <a:ln w="38100">
            <a:solidFill>
              <a:schemeClr val="bg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3" name="AutoShape 12"/>
          <p:cNvSpPr>
            <a:spLocks noChangeArrowheads="1"/>
          </p:cNvSpPr>
          <p:nvPr/>
        </p:nvSpPr>
        <p:spPr bwMode="auto">
          <a:xfrm>
            <a:off x="7617604" y="2815161"/>
            <a:ext cx="1526396" cy="397216"/>
          </a:xfrm>
          <a:prstGeom prst="roundRect">
            <a:avLst>
              <a:gd name="adj" fmla="val 16667"/>
            </a:avLst>
          </a:prstGeom>
          <a:noFill/>
          <a:ln w="9525" algn="ctr">
            <a:noFill/>
            <a:round/>
            <a:headEnd/>
            <a:tailEnd/>
          </a:ln>
        </p:spPr>
        <p:txBody>
          <a:bodyPr lIns="90488" tIns="0" rIns="90488" bIns="0" anchor="ctr"/>
          <a:lstStyle/>
          <a:p>
            <a:pPr algn="ctr" defTabSz="892175" eaLnBrk="0" hangingPunct="0">
              <a:defRPr/>
            </a:pPr>
            <a:r>
              <a:rPr lang="fr-FR" altLang="zh-CN" sz="1400" b="1" kern="0" dirty="0" smtClean="0">
                <a:solidFill>
                  <a:srgbClr val="000000"/>
                </a:solidFill>
                <a:latin typeface="Arial" panose="020B0604020202020204" pitchFamily="34" charset="0"/>
                <a:cs typeface="Arial" panose="020B0604020202020204" pitchFamily="34" charset="0"/>
              </a:rPr>
              <a:t>Sortie d’étude</a:t>
            </a:r>
          </a:p>
        </p:txBody>
      </p:sp>
      <p:cxnSp>
        <p:nvCxnSpPr>
          <p:cNvPr id="54" name="AutoShape 19"/>
          <p:cNvCxnSpPr>
            <a:cxnSpLocks noChangeShapeType="1"/>
            <a:stCxn id="62" idx="3"/>
          </p:cNvCxnSpPr>
          <p:nvPr/>
        </p:nvCxnSpPr>
        <p:spPr bwMode="auto">
          <a:xfrm flipV="1">
            <a:off x="7477234" y="3015205"/>
            <a:ext cx="233207" cy="6189"/>
          </a:xfrm>
          <a:prstGeom prst="straightConnector1">
            <a:avLst/>
          </a:prstGeom>
          <a:noFill/>
          <a:ln w="38100">
            <a:solidFill>
              <a:schemeClr val="bg2">
                <a:lumMod val="60000"/>
                <a:lumOff val="40000"/>
              </a:schemeClr>
            </a:solidFill>
            <a:round/>
            <a:headEnd/>
            <a:tailEnd type="triangle" w="med" len="med"/>
          </a:ln>
        </p:spPr>
      </p:cxnSp>
      <p:sp>
        <p:nvSpPr>
          <p:cNvPr id="55" name="AutoShape 12"/>
          <p:cNvSpPr>
            <a:spLocks noChangeArrowheads="1"/>
          </p:cNvSpPr>
          <p:nvPr/>
        </p:nvSpPr>
        <p:spPr bwMode="auto">
          <a:xfrm>
            <a:off x="7617604" y="3851276"/>
            <a:ext cx="1526396" cy="444805"/>
          </a:xfrm>
          <a:prstGeom prst="roundRect">
            <a:avLst>
              <a:gd name="adj" fmla="val 16667"/>
            </a:avLst>
          </a:prstGeom>
          <a:noFill/>
          <a:ln w="9525" algn="ctr">
            <a:noFill/>
            <a:round/>
            <a:headEnd/>
            <a:tailEnd/>
          </a:ln>
        </p:spPr>
        <p:txBody>
          <a:bodyPr lIns="90488" tIns="0" rIns="90488" bIns="0" anchor="ctr"/>
          <a:lstStyle/>
          <a:p>
            <a:pPr algn="ctr" defTabSz="892175" eaLnBrk="0" hangingPunct="0">
              <a:defRPr/>
            </a:pPr>
            <a:r>
              <a:rPr lang="fr-FR" altLang="zh-CN" sz="1400" b="1" kern="0" dirty="0" smtClean="0">
                <a:solidFill>
                  <a:srgbClr val="000000"/>
                </a:solidFill>
                <a:latin typeface="Arial" panose="020B0604020202020204" pitchFamily="34" charset="0"/>
                <a:cs typeface="Arial" panose="020B0604020202020204" pitchFamily="34" charset="0"/>
              </a:rPr>
              <a:t>Sortie d’étude</a:t>
            </a:r>
          </a:p>
        </p:txBody>
      </p:sp>
      <p:cxnSp>
        <p:nvCxnSpPr>
          <p:cNvPr id="56" name="AutoShape 19"/>
          <p:cNvCxnSpPr>
            <a:cxnSpLocks noChangeShapeType="1"/>
            <a:stCxn id="65" idx="3"/>
          </p:cNvCxnSpPr>
          <p:nvPr/>
        </p:nvCxnSpPr>
        <p:spPr bwMode="auto">
          <a:xfrm flipV="1">
            <a:off x="7474829" y="4105099"/>
            <a:ext cx="292644" cy="286771"/>
          </a:xfrm>
          <a:prstGeom prst="straightConnector1">
            <a:avLst/>
          </a:prstGeom>
          <a:noFill/>
          <a:ln w="38100">
            <a:solidFill>
              <a:schemeClr val="bg2">
                <a:lumMod val="60000"/>
                <a:lumOff val="40000"/>
              </a:schemeClr>
            </a:solidFill>
            <a:round/>
            <a:headEnd/>
            <a:tailEnd type="triangle" w="med" len="med"/>
          </a:ln>
        </p:spPr>
      </p:cxnSp>
      <p:cxnSp>
        <p:nvCxnSpPr>
          <p:cNvPr id="57" name="AutoShape 19"/>
          <p:cNvCxnSpPr>
            <a:cxnSpLocks noChangeShapeType="1"/>
            <a:stCxn id="65" idx="3"/>
            <a:endCxn id="66" idx="1"/>
          </p:cNvCxnSpPr>
          <p:nvPr/>
        </p:nvCxnSpPr>
        <p:spPr bwMode="auto">
          <a:xfrm>
            <a:off x="7474829" y="4391870"/>
            <a:ext cx="290344" cy="312324"/>
          </a:xfrm>
          <a:prstGeom prst="straightConnector1">
            <a:avLst/>
          </a:prstGeom>
          <a:noFill/>
          <a:ln w="38100">
            <a:solidFill>
              <a:schemeClr val="bg2">
                <a:lumMod val="60000"/>
                <a:lumOff val="40000"/>
              </a:schemeClr>
            </a:solidFill>
            <a:round/>
            <a:headEnd/>
            <a:tailEnd type="triangle" w="med" len="med"/>
          </a:ln>
        </p:spPr>
      </p:cxnSp>
      <p:sp>
        <p:nvSpPr>
          <p:cNvPr id="59" name="Rectangle 9"/>
          <p:cNvSpPr txBox="1">
            <a:spLocks noChangeArrowheads="1"/>
          </p:cNvSpPr>
          <p:nvPr/>
        </p:nvSpPr>
        <p:spPr bwMode="auto">
          <a:xfrm>
            <a:off x="365124" y="5387607"/>
            <a:ext cx="4130676" cy="88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SSP</a:t>
            </a:r>
          </a:p>
          <a:p>
            <a:pPr marL="0" indent="0">
              <a:buFontTx/>
              <a:buNone/>
            </a:pPr>
            <a:endParaRPr lang="fr-FR" kern="0" dirty="0" smtClean="0"/>
          </a:p>
          <a:p>
            <a:pPr marL="0" indent="0">
              <a:buFontTx/>
              <a:buNone/>
            </a:pPr>
            <a:endParaRPr lang="fr-FR" kern="0" dirty="0"/>
          </a:p>
        </p:txBody>
      </p:sp>
      <p:sp>
        <p:nvSpPr>
          <p:cNvPr id="60" name="Content Placeholder 26"/>
          <p:cNvSpPr txBox="1">
            <a:spLocks/>
          </p:cNvSpPr>
          <p:nvPr/>
        </p:nvSpPr>
        <p:spPr>
          <a:xfrm>
            <a:off x="4648200" y="5387607"/>
            <a:ext cx="4130675" cy="787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dirty="0" smtClean="0"/>
              <a:t>Tolérance, SG, TRO</a:t>
            </a:r>
            <a:endParaRPr lang="fr-FR" dirty="0"/>
          </a:p>
        </p:txBody>
      </p:sp>
      <p:sp>
        <p:nvSpPr>
          <p:cNvPr id="4" name="Rectangle 3"/>
          <p:cNvSpPr/>
          <p:nvPr/>
        </p:nvSpPr>
        <p:spPr>
          <a:xfrm>
            <a:off x="239105" y="2370178"/>
            <a:ext cx="3195735" cy="2648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92175" eaLnBrk="0" hangingPunct="0">
              <a:spcAft>
                <a:spcPct val="30000"/>
              </a:spcAft>
            </a:pPr>
            <a:r>
              <a:rPr lang="fr-FR" altLang="zh-CN" sz="1400" b="1" dirty="0" smtClean="0">
                <a:solidFill>
                  <a:srgbClr val="FFFFFF"/>
                </a:solidFill>
                <a:cs typeface="Arial" panose="020B0604020202020204" pitchFamily="34" charset="0"/>
              </a:rPr>
              <a:t>Critères d'inclusion</a:t>
            </a:r>
            <a:endParaRPr lang="fr-FR" altLang="zh-CN" sz="1400" b="1" u="sng" dirty="0" smtClean="0">
              <a:solidFill>
                <a:srgbClr val="FFFFFF"/>
              </a:solidFill>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cs typeface="Arial" panose="020B0604020202020204" pitchFamily="34" charset="0"/>
              </a:rPr>
              <a:t>Maladie métastatique mesurable/non mesurable</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cs typeface="Arial" panose="020B0604020202020204" pitchFamily="34" charset="0"/>
              </a:rPr>
              <a:t>Mutation BRAF V600E </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cs typeface="Arial" panose="020B0604020202020204" pitchFamily="34" charset="0"/>
              </a:rPr>
              <a:t>RAS sauvage (analyse étendue de RAS)</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cs typeface="Arial" panose="020B0604020202020204" pitchFamily="34" charset="0"/>
              </a:rPr>
              <a:t>PS 0–1</a:t>
            </a:r>
          </a:p>
          <a:p>
            <a:pPr marL="285750" indent="-285750" defTabSz="892175" eaLnBrk="0" hangingPunct="0">
              <a:spcAft>
                <a:spcPct val="30000"/>
              </a:spcAft>
              <a:buFont typeface="Arial" panose="020B0604020202020204" pitchFamily="34" charset="0"/>
              <a:buChar char="•"/>
            </a:pPr>
            <a:r>
              <a:rPr lang="fr-FR" altLang="zh-CN" sz="1400" dirty="0" smtClean="0">
                <a:solidFill>
                  <a:srgbClr val="FFFFFF"/>
                </a:solidFill>
                <a:cs typeface="Arial" panose="020B0604020202020204" pitchFamily="34" charset="0"/>
              </a:rPr>
              <a:t>1–2 lignes antérieures de CT systémique au stade métastatique ou localement avancé</a:t>
            </a:r>
            <a:endParaRPr lang="fr-FR" altLang="zh-CN" sz="1400" dirty="0">
              <a:solidFill>
                <a:srgbClr val="FFFFFF"/>
              </a:solidFill>
              <a:cs typeface="Arial" panose="020B0604020202020204" pitchFamily="34" charset="0"/>
            </a:endParaRPr>
          </a:p>
        </p:txBody>
      </p:sp>
      <p:sp>
        <p:nvSpPr>
          <p:cNvPr id="61" name="Rectangle 60"/>
          <p:cNvSpPr/>
          <p:nvPr/>
        </p:nvSpPr>
        <p:spPr>
          <a:xfrm>
            <a:off x="3782568" y="2524542"/>
            <a:ext cx="2895600" cy="9937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r>
              <a:rPr lang="fr-FR" altLang="zh-CN" sz="1400" dirty="0" err="1" smtClean="0">
                <a:solidFill>
                  <a:srgbClr val="FFFFFF"/>
                </a:solidFill>
                <a:latin typeface="Arial" panose="020B0604020202020204" pitchFamily="34" charset="0"/>
                <a:cs typeface="Arial" panose="020B0604020202020204" pitchFamily="34" charset="0"/>
              </a:rPr>
              <a:t>Vemurafenib</a:t>
            </a:r>
            <a:r>
              <a:rPr lang="fr-FR" altLang="zh-CN" sz="1400" dirty="0" smtClean="0">
                <a:solidFill>
                  <a:srgbClr val="FFFFFF"/>
                </a:solidFill>
                <a:latin typeface="Arial" panose="020B0604020202020204" pitchFamily="34" charset="0"/>
                <a:cs typeface="Arial" panose="020B0604020202020204" pitchFamily="34" charset="0"/>
              </a:rPr>
              <a:t> 960 mg 2x/j PO en continu + </a:t>
            </a:r>
            <a:br>
              <a:rPr lang="fr-FR" altLang="zh-CN" sz="1400" dirty="0" smtClean="0">
                <a:solidFill>
                  <a:srgbClr val="FFFFFF"/>
                </a:solidFill>
                <a:latin typeface="Arial" panose="020B0604020202020204" pitchFamily="34" charset="0"/>
                <a:cs typeface="Arial" panose="020B0604020202020204" pitchFamily="34" charset="0"/>
              </a:rPr>
            </a:br>
            <a:r>
              <a:rPr lang="fr-FR" altLang="zh-CN" sz="1400" dirty="0" err="1" smtClean="0">
                <a:solidFill>
                  <a:srgbClr val="FFFFFF"/>
                </a:solidFill>
                <a:latin typeface="Arial" panose="020B0604020202020204" pitchFamily="34" charset="0"/>
                <a:cs typeface="Arial" panose="020B0604020202020204" pitchFamily="34" charset="0"/>
              </a:rPr>
              <a:t>cetuximab</a:t>
            </a:r>
            <a:r>
              <a:rPr lang="fr-FR" altLang="zh-CN" sz="1400" dirty="0" smtClean="0">
                <a:solidFill>
                  <a:srgbClr val="FFFFFF"/>
                </a:solidFill>
                <a:latin typeface="Arial" panose="020B0604020202020204" pitchFamily="34" charset="0"/>
                <a:cs typeface="Arial" panose="020B0604020202020204" pitchFamily="34" charset="0"/>
              </a:rPr>
              <a:t> 500 mg/m</a:t>
            </a:r>
            <a:r>
              <a:rPr lang="fr-FR" altLang="zh-CN" sz="1400" baseline="30000" dirty="0" smtClean="0">
                <a:solidFill>
                  <a:srgbClr val="FFFFFF"/>
                </a:solidFill>
                <a:latin typeface="Arial" panose="020B0604020202020204" pitchFamily="34" charset="0"/>
                <a:cs typeface="Arial" panose="020B0604020202020204" pitchFamily="34" charset="0"/>
              </a:rPr>
              <a:t>2</a:t>
            </a:r>
            <a:r>
              <a:rPr lang="fr-FR" altLang="zh-CN" sz="1400" dirty="0" smtClean="0">
                <a:solidFill>
                  <a:srgbClr val="FFFFFF"/>
                </a:solidFill>
                <a:latin typeface="Arial" panose="020B0604020202020204" pitchFamily="34" charset="0"/>
                <a:cs typeface="Arial" panose="020B0604020202020204" pitchFamily="34" charset="0"/>
              </a:rPr>
              <a:t> IV /2S + </a:t>
            </a:r>
            <a:r>
              <a:rPr lang="fr-FR" altLang="zh-CN" sz="1400" dirty="0" err="1" smtClean="0">
                <a:solidFill>
                  <a:srgbClr val="FFFFFF"/>
                </a:solidFill>
                <a:latin typeface="Arial" panose="020B0604020202020204" pitchFamily="34" charset="0"/>
                <a:cs typeface="Arial" panose="020B0604020202020204" pitchFamily="34" charset="0"/>
              </a:rPr>
              <a:t>irinotécan</a:t>
            </a:r>
            <a:r>
              <a:rPr lang="fr-FR" altLang="zh-CN" sz="1400" dirty="0" smtClean="0">
                <a:solidFill>
                  <a:srgbClr val="FFFFFF"/>
                </a:solidFill>
                <a:latin typeface="Arial" panose="020B0604020202020204" pitchFamily="34" charset="0"/>
                <a:cs typeface="Arial" panose="020B0604020202020204" pitchFamily="34" charset="0"/>
              </a:rPr>
              <a:t> 180 mg/m</a:t>
            </a:r>
            <a:r>
              <a:rPr lang="fr-FR" altLang="zh-CN" sz="1400" baseline="30000" dirty="0" smtClean="0">
                <a:solidFill>
                  <a:srgbClr val="FFFFFF"/>
                </a:solidFill>
                <a:latin typeface="Arial" panose="020B0604020202020204" pitchFamily="34" charset="0"/>
                <a:cs typeface="Arial" panose="020B0604020202020204" pitchFamily="34" charset="0"/>
              </a:rPr>
              <a:t>2</a:t>
            </a:r>
            <a:r>
              <a:rPr lang="fr-FR" altLang="zh-CN" sz="1400" dirty="0" smtClean="0">
                <a:solidFill>
                  <a:srgbClr val="FFFFFF"/>
                </a:solidFill>
                <a:latin typeface="Arial" panose="020B0604020202020204" pitchFamily="34" charset="0"/>
                <a:cs typeface="Arial" panose="020B0604020202020204" pitchFamily="34" charset="0"/>
              </a:rPr>
              <a:t> IV /2S</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63" name="Rectangle 62"/>
          <p:cNvSpPr/>
          <p:nvPr/>
        </p:nvSpPr>
        <p:spPr>
          <a:xfrm>
            <a:off x="3782568" y="3895018"/>
            <a:ext cx="2895600" cy="99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r>
              <a:rPr lang="fr-FR" altLang="zh-CN" sz="1400" dirty="0" err="1" smtClean="0">
                <a:solidFill>
                  <a:schemeClr val="tx1"/>
                </a:solidFill>
                <a:latin typeface="Arial" panose="020B0604020202020204" pitchFamily="34" charset="0"/>
                <a:cs typeface="Arial" panose="020B0604020202020204" pitchFamily="34" charset="0"/>
              </a:rPr>
              <a:t>Cetuximab</a:t>
            </a:r>
            <a:r>
              <a:rPr lang="fr-FR" altLang="zh-CN" sz="1400" dirty="0" smtClean="0">
                <a:solidFill>
                  <a:schemeClr val="tx1"/>
                </a:solidFill>
                <a:latin typeface="Arial" panose="020B0604020202020204" pitchFamily="34" charset="0"/>
                <a:cs typeface="Arial" panose="020B0604020202020204" pitchFamily="34" charset="0"/>
              </a:rPr>
              <a:t> 500 mg/m</a:t>
            </a:r>
            <a:r>
              <a:rPr lang="fr-FR" altLang="zh-CN" sz="1400" baseline="30000" dirty="0" smtClean="0">
                <a:solidFill>
                  <a:schemeClr val="tx1"/>
                </a:solidFill>
                <a:latin typeface="Arial" panose="020B0604020202020204" pitchFamily="34" charset="0"/>
                <a:cs typeface="Arial" panose="020B0604020202020204" pitchFamily="34" charset="0"/>
              </a:rPr>
              <a:t>2</a:t>
            </a:r>
            <a:r>
              <a:rPr lang="fr-FR" altLang="zh-CN" sz="1400" dirty="0" smtClean="0">
                <a:solidFill>
                  <a:schemeClr val="tx1"/>
                </a:solidFill>
                <a:latin typeface="Arial" panose="020B0604020202020204" pitchFamily="34" charset="0"/>
                <a:cs typeface="Arial" panose="020B0604020202020204" pitchFamily="34" charset="0"/>
              </a:rPr>
              <a:t> IV /2S + </a:t>
            </a:r>
            <a:r>
              <a:rPr lang="fr-FR" altLang="zh-CN" sz="1400" dirty="0" err="1" smtClean="0">
                <a:solidFill>
                  <a:schemeClr val="tx1"/>
                </a:solidFill>
                <a:latin typeface="Arial" panose="020B0604020202020204" pitchFamily="34" charset="0"/>
                <a:cs typeface="Arial" panose="020B0604020202020204" pitchFamily="34" charset="0"/>
              </a:rPr>
              <a:t>irinotécan</a:t>
            </a:r>
            <a:r>
              <a:rPr lang="fr-FR" altLang="zh-CN" sz="1400" dirty="0" smtClean="0">
                <a:solidFill>
                  <a:schemeClr val="tx1"/>
                </a:solidFill>
                <a:latin typeface="Arial" panose="020B0604020202020204" pitchFamily="34" charset="0"/>
                <a:cs typeface="Arial" panose="020B0604020202020204" pitchFamily="34" charset="0"/>
              </a:rPr>
              <a:t> 180 mg/m</a:t>
            </a:r>
            <a:r>
              <a:rPr lang="fr-FR" altLang="zh-CN" sz="1400" baseline="30000" dirty="0" smtClean="0">
                <a:solidFill>
                  <a:schemeClr val="tx1"/>
                </a:solidFill>
                <a:latin typeface="Arial" panose="020B0604020202020204" pitchFamily="34" charset="0"/>
                <a:cs typeface="Arial" panose="020B0604020202020204" pitchFamily="34" charset="0"/>
              </a:rPr>
              <a:t>2</a:t>
            </a:r>
            <a:r>
              <a:rPr lang="fr-FR" altLang="zh-CN" sz="1400" dirty="0" smtClean="0">
                <a:solidFill>
                  <a:schemeClr val="tx1"/>
                </a:solidFill>
                <a:latin typeface="Arial" panose="020B0604020202020204" pitchFamily="34" charset="0"/>
                <a:cs typeface="Arial" panose="020B0604020202020204" pitchFamily="34" charset="0"/>
              </a:rPr>
              <a:t> IV /2S</a:t>
            </a:r>
            <a:endParaRPr lang="fr-FR" altLang="zh-CN" sz="1400" dirty="0">
              <a:solidFill>
                <a:schemeClr val="tx1"/>
              </a:solidFill>
              <a:latin typeface="Arial" panose="020B0604020202020204" pitchFamily="34" charset="0"/>
              <a:cs typeface="Arial" panose="020B0604020202020204" pitchFamily="34" charset="0"/>
            </a:endParaRPr>
          </a:p>
        </p:txBody>
      </p:sp>
      <p:sp>
        <p:nvSpPr>
          <p:cNvPr id="62" name="Rectangle 61"/>
          <p:cNvSpPr/>
          <p:nvPr/>
        </p:nvSpPr>
        <p:spPr>
          <a:xfrm>
            <a:off x="6873401" y="2798972"/>
            <a:ext cx="603833" cy="444843"/>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2"/>
                </a:solidFill>
              </a:rPr>
              <a:t>Prog</a:t>
            </a:r>
            <a:endParaRPr lang="fr-FR" sz="1400" dirty="0">
              <a:solidFill>
                <a:schemeClr val="tx2"/>
              </a:solidFill>
            </a:endParaRPr>
          </a:p>
        </p:txBody>
      </p:sp>
      <p:sp>
        <p:nvSpPr>
          <p:cNvPr id="65" name="Rectangle 64"/>
          <p:cNvSpPr/>
          <p:nvPr/>
        </p:nvSpPr>
        <p:spPr>
          <a:xfrm>
            <a:off x="6870996" y="4169448"/>
            <a:ext cx="603833" cy="444843"/>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2"/>
                </a:solidFill>
              </a:rPr>
              <a:t>Prog</a:t>
            </a:r>
            <a:endParaRPr lang="fr-FR" sz="1400" dirty="0">
              <a:solidFill>
                <a:schemeClr val="tx2"/>
              </a:solidFill>
            </a:endParaRPr>
          </a:p>
        </p:txBody>
      </p:sp>
      <p:sp>
        <p:nvSpPr>
          <p:cNvPr id="66" name="Rectangle 65"/>
          <p:cNvSpPr/>
          <p:nvPr/>
        </p:nvSpPr>
        <p:spPr>
          <a:xfrm>
            <a:off x="7765173" y="4309443"/>
            <a:ext cx="1292765" cy="789501"/>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defRPr/>
            </a:pPr>
            <a:r>
              <a:rPr lang="fr-FR" altLang="zh-CN" sz="1400" kern="0" dirty="0" err="1" smtClean="0">
                <a:solidFill>
                  <a:schemeClr val="tx1"/>
                </a:solidFill>
                <a:latin typeface="Arial" panose="020B0604020202020204" pitchFamily="34" charset="0"/>
                <a:cs typeface="Arial" panose="020B0604020202020204" pitchFamily="34" charset="0"/>
              </a:rPr>
              <a:t>Crossover</a:t>
            </a:r>
            <a:r>
              <a:rPr lang="fr-FR" altLang="zh-CN" sz="1400" kern="0" dirty="0" smtClean="0">
                <a:solidFill>
                  <a:schemeClr val="tx1"/>
                </a:solidFill>
                <a:latin typeface="Arial" panose="020B0604020202020204" pitchFamily="34" charset="0"/>
                <a:cs typeface="Arial" panose="020B0604020202020204" pitchFamily="34" charset="0"/>
              </a:rPr>
              <a:t> pour </a:t>
            </a:r>
            <a:r>
              <a:rPr lang="fr-FR" altLang="zh-CN" sz="1400" kern="0" dirty="0" err="1" smtClean="0">
                <a:solidFill>
                  <a:schemeClr val="tx1"/>
                </a:solidFill>
                <a:latin typeface="Arial" panose="020B0604020202020204" pitchFamily="34" charset="0"/>
                <a:cs typeface="Arial" panose="020B0604020202020204" pitchFamily="34" charset="0"/>
              </a:rPr>
              <a:t>vemurafenib</a:t>
            </a:r>
            <a:endParaRPr lang="fr-FR" altLang="zh-CN" sz="1400" kern="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481306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3505: Etude randomisée évaluant </a:t>
            </a:r>
            <a:r>
              <a:rPr lang="fr-FR" dirty="0" err="1" smtClean="0"/>
              <a:t>irinotécan</a:t>
            </a:r>
            <a:r>
              <a:rPr lang="fr-FR" dirty="0" smtClean="0"/>
              <a:t> et cetuximab avec ou sans vemurafenib dans le cancer colorectal métastatique muté BRAF (SWOG S1406) – </a:t>
            </a:r>
            <a:r>
              <a:rPr lang="fr-FR" dirty="0" err="1" smtClean="0"/>
              <a:t>Kopetz</a:t>
            </a:r>
            <a:r>
              <a:rPr lang="fr-FR" dirty="0" smtClean="0"/>
              <a:t> S, et al</a:t>
            </a:r>
            <a:endParaRPr lang="fr-FR" dirty="0"/>
          </a:p>
        </p:txBody>
      </p:sp>
      <p:sp>
        <p:nvSpPr>
          <p:cNvPr id="133" name="Content Placeholder 132"/>
          <p:cNvSpPr>
            <a:spLocks noGrp="1"/>
          </p:cNvSpPr>
          <p:nvPr>
            <p:ph idx="1"/>
          </p:nvPr>
        </p:nvSpPr>
        <p:spPr/>
        <p:txBody>
          <a:bodyPr/>
          <a:lstStyle/>
          <a:p>
            <a:pPr marL="0" indent="0">
              <a:buNone/>
            </a:pPr>
            <a:r>
              <a:rPr lang="fr-FR" b="1" dirty="0"/>
              <a:t>Résultats</a:t>
            </a:r>
          </a:p>
          <a:p>
            <a:endParaRPr lang="en-US" dirty="0"/>
          </a:p>
        </p:txBody>
      </p:sp>
      <p:sp>
        <p:nvSpPr>
          <p:cNvPr id="134" name="Text Placeholder 133"/>
          <p:cNvSpPr>
            <a:spLocks noGrp="1"/>
          </p:cNvSpPr>
          <p:nvPr>
            <p:ph type="body" sz="quarter" idx="11"/>
          </p:nvPr>
        </p:nvSpPr>
        <p:spPr/>
        <p:txBody>
          <a:bodyPr/>
          <a:lstStyle/>
          <a:p>
            <a:r>
              <a:rPr lang="fr-FR" dirty="0" err="1"/>
              <a:t>Kopetz</a:t>
            </a:r>
            <a:r>
              <a:rPr lang="fr-FR" dirty="0"/>
              <a:t> S, et al. J Clin </a:t>
            </a:r>
            <a:r>
              <a:rPr lang="fr-FR" dirty="0" err="1"/>
              <a:t>Oncol</a:t>
            </a:r>
            <a:r>
              <a:rPr lang="fr-FR" dirty="0"/>
              <a:t> 2017;35(</a:t>
            </a:r>
            <a:r>
              <a:rPr lang="fr-FR" dirty="0" err="1"/>
              <a:t>Suppl</a:t>
            </a:r>
            <a:r>
              <a:rPr lang="fr-FR" dirty="0"/>
              <a:t>):</a:t>
            </a:r>
            <a:r>
              <a:rPr lang="fr-FR" dirty="0" err="1"/>
              <a:t>Abstr</a:t>
            </a:r>
            <a:r>
              <a:rPr lang="fr-FR" dirty="0"/>
              <a:t> </a:t>
            </a:r>
            <a:r>
              <a:rPr lang="fr-FR" dirty="0" smtClean="0"/>
              <a:t>3505</a:t>
            </a:r>
            <a:endParaRPr lang="fr-FR" dirty="0"/>
          </a:p>
        </p:txBody>
      </p:sp>
      <p:sp>
        <p:nvSpPr>
          <p:cNvPr id="6" name="TextBox 5"/>
          <p:cNvSpPr txBox="1"/>
          <p:nvPr/>
        </p:nvSpPr>
        <p:spPr>
          <a:xfrm>
            <a:off x="18381" y="1843175"/>
            <a:ext cx="752140" cy="245163"/>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100%</a:t>
            </a:r>
            <a:endParaRPr lang="fr-FR" sz="1000">
              <a:latin typeface="Arial" panose="020B0604020202020204" pitchFamily="34" charset="0"/>
              <a:cs typeface="Arial" panose="020B0604020202020204" pitchFamily="34" charset="0"/>
            </a:endParaRPr>
          </a:p>
        </p:txBody>
      </p:sp>
      <p:sp>
        <p:nvSpPr>
          <p:cNvPr id="7" name="TextBox 6"/>
          <p:cNvSpPr txBox="1"/>
          <p:nvPr/>
        </p:nvSpPr>
        <p:spPr>
          <a:xfrm>
            <a:off x="18381" y="2328950"/>
            <a:ext cx="752140" cy="245163"/>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80%</a:t>
            </a:r>
            <a:endParaRPr lang="fr-FR" sz="1000">
              <a:latin typeface="Arial" panose="020B0604020202020204" pitchFamily="34" charset="0"/>
              <a:cs typeface="Arial" panose="020B0604020202020204" pitchFamily="34" charset="0"/>
            </a:endParaRPr>
          </a:p>
        </p:txBody>
      </p:sp>
      <p:sp>
        <p:nvSpPr>
          <p:cNvPr id="8" name="TextBox 7"/>
          <p:cNvSpPr txBox="1"/>
          <p:nvPr/>
        </p:nvSpPr>
        <p:spPr>
          <a:xfrm>
            <a:off x="18381" y="2814724"/>
            <a:ext cx="752140" cy="245163"/>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60%</a:t>
            </a:r>
            <a:endParaRPr lang="fr-FR" sz="1000">
              <a:latin typeface="Arial" panose="020B0604020202020204" pitchFamily="34" charset="0"/>
              <a:cs typeface="Arial" panose="020B0604020202020204" pitchFamily="34" charset="0"/>
            </a:endParaRPr>
          </a:p>
        </p:txBody>
      </p:sp>
      <p:sp>
        <p:nvSpPr>
          <p:cNvPr id="9" name="TextBox 8"/>
          <p:cNvSpPr txBox="1"/>
          <p:nvPr/>
        </p:nvSpPr>
        <p:spPr>
          <a:xfrm>
            <a:off x="18381" y="3300498"/>
            <a:ext cx="752140" cy="245163"/>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40%</a:t>
            </a:r>
            <a:endParaRPr lang="fr-FR" sz="1000">
              <a:latin typeface="Arial" panose="020B0604020202020204" pitchFamily="34" charset="0"/>
              <a:cs typeface="Arial" panose="020B0604020202020204" pitchFamily="34" charset="0"/>
            </a:endParaRPr>
          </a:p>
        </p:txBody>
      </p:sp>
      <p:sp>
        <p:nvSpPr>
          <p:cNvPr id="10" name="TextBox 9"/>
          <p:cNvSpPr txBox="1"/>
          <p:nvPr/>
        </p:nvSpPr>
        <p:spPr>
          <a:xfrm>
            <a:off x="18381" y="3786273"/>
            <a:ext cx="752140" cy="245163"/>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20%</a:t>
            </a:r>
            <a:endParaRPr lang="fr-FR" sz="1000">
              <a:latin typeface="Arial" panose="020B0604020202020204" pitchFamily="34" charset="0"/>
              <a:cs typeface="Arial" panose="020B0604020202020204" pitchFamily="34" charset="0"/>
            </a:endParaRPr>
          </a:p>
        </p:txBody>
      </p:sp>
      <p:sp>
        <p:nvSpPr>
          <p:cNvPr id="11" name="TextBox 10"/>
          <p:cNvSpPr txBox="1"/>
          <p:nvPr/>
        </p:nvSpPr>
        <p:spPr>
          <a:xfrm>
            <a:off x="18381" y="4272049"/>
            <a:ext cx="752140" cy="245163"/>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0%</a:t>
            </a:r>
            <a:endParaRPr lang="fr-FR" sz="1000">
              <a:latin typeface="Arial" panose="020B0604020202020204" pitchFamily="34" charset="0"/>
              <a:cs typeface="Arial" panose="020B0604020202020204" pitchFamily="34" charset="0"/>
            </a:endParaRPr>
          </a:p>
        </p:txBody>
      </p:sp>
      <p:cxnSp>
        <p:nvCxnSpPr>
          <p:cNvPr id="12" name="Straight Connector 11"/>
          <p:cNvCxnSpPr/>
          <p:nvPr/>
        </p:nvCxnSpPr>
        <p:spPr>
          <a:xfrm>
            <a:off x="737630" y="1946110"/>
            <a:ext cx="0" cy="244868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79880" y="1953673"/>
            <a:ext cx="61643"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9880" y="2440012"/>
            <a:ext cx="61643"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79880" y="2932005"/>
            <a:ext cx="61643"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79880" y="3414573"/>
            <a:ext cx="61643"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79880" y="3904681"/>
            <a:ext cx="61643"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880" y="4387249"/>
            <a:ext cx="61643"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07495" y="2198727"/>
            <a:ext cx="3402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07495" y="2683181"/>
            <a:ext cx="3402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07495" y="3173289"/>
            <a:ext cx="3402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07495" y="3657742"/>
            <a:ext cx="3402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07495" y="4149735"/>
            <a:ext cx="3402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37840" y="4387249"/>
            <a:ext cx="0" cy="7728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293853" y="4387249"/>
            <a:ext cx="0" cy="7728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846181" y="4387249"/>
            <a:ext cx="0" cy="7728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396668" y="4387249"/>
            <a:ext cx="0" cy="7728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948997" y="4387249"/>
            <a:ext cx="0" cy="7728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497645" y="4387249"/>
            <a:ext cx="0" cy="7728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048132" y="4387249"/>
            <a:ext cx="0" cy="7728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37630" y="4387249"/>
            <a:ext cx="331697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926586"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112537"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477073"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661182"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025719"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213511"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579890"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763999"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130377"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316328"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680864"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866814" y="4389142"/>
            <a:ext cx="0" cy="5500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76106" y="4408193"/>
            <a:ext cx="338201" cy="245163"/>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0</a:t>
            </a:r>
            <a:endParaRPr lang="fr-FR" sz="1000">
              <a:latin typeface="Arial" panose="020B0604020202020204" pitchFamily="34" charset="0"/>
              <a:cs typeface="Arial" panose="020B0604020202020204" pitchFamily="34" charset="0"/>
            </a:endParaRPr>
          </a:p>
        </p:txBody>
      </p:sp>
      <p:sp>
        <p:nvSpPr>
          <p:cNvPr id="45" name="TextBox 44"/>
          <p:cNvSpPr txBox="1"/>
          <p:nvPr/>
        </p:nvSpPr>
        <p:spPr>
          <a:xfrm>
            <a:off x="1124752" y="4408193"/>
            <a:ext cx="338201" cy="245163"/>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3</a:t>
            </a:r>
            <a:endParaRPr lang="fr-FR" sz="1000">
              <a:latin typeface="Arial" panose="020B0604020202020204" pitchFamily="34" charset="0"/>
              <a:cs typeface="Arial" panose="020B0604020202020204" pitchFamily="34" charset="0"/>
            </a:endParaRPr>
          </a:p>
        </p:txBody>
      </p:sp>
      <p:sp>
        <p:nvSpPr>
          <p:cNvPr id="46" name="TextBox 45"/>
          <p:cNvSpPr txBox="1"/>
          <p:nvPr/>
        </p:nvSpPr>
        <p:spPr>
          <a:xfrm>
            <a:off x="1681169" y="4408193"/>
            <a:ext cx="338201" cy="245163"/>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6</a:t>
            </a:r>
            <a:endParaRPr lang="fr-FR" sz="1000">
              <a:latin typeface="Arial" panose="020B0604020202020204" pitchFamily="34" charset="0"/>
              <a:cs typeface="Arial" panose="020B0604020202020204" pitchFamily="34" charset="0"/>
            </a:endParaRPr>
          </a:p>
        </p:txBody>
      </p:sp>
      <p:sp>
        <p:nvSpPr>
          <p:cNvPr id="47" name="TextBox 46"/>
          <p:cNvSpPr txBox="1"/>
          <p:nvPr/>
        </p:nvSpPr>
        <p:spPr>
          <a:xfrm>
            <a:off x="2227568" y="4408193"/>
            <a:ext cx="338201" cy="245163"/>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8</a:t>
            </a:r>
            <a:endParaRPr lang="fr-FR" sz="1000">
              <a:latin typeface="Arial" panose="020B0604020202020204" pitchFamily="34" charset="0"/>
              <a:cs typeface="Arial" panose="020B0604020202020204" pitchFamily="34" charset="0"/>
            </a:endParaRPr>
          </a:p>
        </p:txBody>
      </p:sp>
      <p:sp>
        <p:nvSpPr>
          <p:cNvPr id="48" name="TextBox 47"/>
          <p:cNvSpPr txBox="1"/>
          <p:nvPr/>
        </p:nvSpPr>
        <p:spPr>
          <a:xfrm>
            <a:off x="2761207" y="4408193"/>
            <a:ext cx="359355" cy="245163"/>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10</a:t>
            </a:r>
            <a:endParaRPr lang="fr-FR" sz="1000">
              <a:latin typeface="Arial" panose="020B0604020202020204" pitchFamily="34" charset="0"/>
              <a:cs typeface="Arial" panose="020B0604020202020204" pitchFamily="34" charset="0"/>
            </a:endParaRPr>
          </a:p>
        </p:txBody>
      </p:sp>
      <p:sp>
        <p:nvSpPr>
          <p:cNvPr id="49" name="TextBox 48"/>
          <p:cNvSpPr txBox="1"/>
          <p:nvPr/>
        </p:nvSpPr>
        <p:spPr>
          <a:xfrm>
            <a:off x="3312261" y="4408193"/>
            <a:ext cx="359355" cy="245163"/>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12</a:t>
            </a:r>
            <a:endParaRPr lang="fr-FR" sz="1000">
              <a:latin typeface="Arial" panose="020B0604020202020204" pitchFamily="34" charset="0"/>
              <a:cs typeface="Arial" panose="020B0604020202020204" pitchFamily="34" charset="0"/>
            </a:endParaRPr>
          </a:p>
        </p:txBody>
      </p:sp>
      <p:sp>
        <p:nvSpPr>
          <p:cNvPr id="50" name="TextBox 49"/>
          <p:cNvSpPr txBox="1"/>
          <p:nvPr/>
        </p:nvSpPr>
        <p:spPr>
          <a:xfrm>
            <a:off x="3866814" y="4408193"/>
            <a:ext cx="359355" cy="245163"/>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14</a:t>
            </a:r>
            <a:endParaRPr lang="fr-FR" sz="1000">
              <a:latin typeface="Arial" panose="020B0604020202020204" pitchFamily="34" charset="0"/>
              <a:cs typeface="Arial" panose="020B0604020202020204" pitchFamily="34" charset="0"/>
            </a:endParaRPr>
          </a:p>
        </p:txBody>
      </p:sp>
      <p:sp>
        <p:nvSpPr>
          <p:cNvPr id="51" name="TextBox 50"/>
          <p:cNvSpPr txBox="1"/>
          <p:nvPr/>
        </p:nvSpPr>
        <p:spPr>
          <a:xfrm>
            <a:off x="2106560" y="2367292"/>
            <a:ext cx="2356176" cy="430887"/>
          </a:xfrm>
          <a:prstGeom prst="rect">
            <a:avLst/>
          </a:prstGeom>
          <a:noFill/>
        </p:spPr>
        <p:txBody>
          <a:bodyPr wrap="square" rtlCol="0">
            <a:spAutoFit/>
          </a:bodyPr>
          <a:lstStyle/>
          <a:p>
            <a:r>
              <a:rPr lang="fr-FR" sz="1100" dirty="0" smtClean="0">
                <a:latin typeface="Arial" panose="020B0604020202020204" pitchFamily="34" charset="0"/>
                <a:cs typeface="Arial" panose="020B0604020202020204" pitchFamily="34" charset="0"/>
              </a:rPr>
              <a:t>HR 0,48 (IC95% 0,31 – 0,75)</a:t>
            </a:r>
          </a:p>
          <a:p>
            <a:r>
              <a:rPr lang="fr-FR" sz="1100" dirty="0" smtClean="0">
                <a:latin typeface="Arial" panose="020B0604020202020204" pitchFamily="34" charset="0"/>
                <a:cs typeface="Arial" panose="020B0604020202020204" pitchFamily="34" charset="0"/>
              </a:rPr>
              <a:t>p=0,001</a:t>
            </a:r>
          </a:p>
        </p:txBody>
      </p:sp>
      <p:sp>
        <p:nvSpPr>
          <p:cNvPr id="52" name="TextBox 51"/>
          <p:cNvSpPr txBox="1"/>
          <p:nvPr/>
        </p:nvSpPr>
        <p:spPr>
          <a:xfrm>
            <a:off x="1264473" y="4612288"/>
            <a:ext cx="2254679" cy="276999"/>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Mois</a:t>
            </a:r>
          </a:p>
        </p:txBody>
      </p:sp>
      <p:grpSp>
        <p:nvGrpSpPr>
          <p:cNvPr id="53" name="Group 52"/>
          <p:cNvGrpSpPr/>
          <p:nvPr/>
        </p:nvGrpSpPr>
        <p:grpSpPr>
          <a:xfrm>
            <a:off x="767695" y="1969853"/>
            <a:ext cx="2729503" cy="2231918"/>
            <a:chOff x="415925" y="2916238"/>
            <a:chExt cx="2806700" cy="2241550"/>
          </a:xfrm>
        </p:grpSpPr>
        <p:sp>
          <p:nvSpPr>
            <p:cNvPr id="54" name="Freeform 53"/>
            <p:cNvSpPr/>
            <p:nvPr/>
          </p:nvSpPr>
          <p:spPr>
            <a:xfrm>
              <a:off x="415925" y="2916238"/>
              <a:ext cx="427038" cy="928687"/>
            </a:xfrm>
            <a:custGeom>
              <a:avLst/>
              <a:gdLst>
                <a:gd name="connsiteX0" fmla="*/ 0 w 427038"/>
                <a:gd name="connsiteY0" fmla="*/ 0 h 928687"/>
                <a:gd name="connsiteX1" fmla="*/ 101600 w 427038"/>
                <a:gd name="connsiteY1" fmla="*/ 0 h 928687"/>
                <a:gd name="connsiteX2" fmla="*/ 101600 w 427038"/>
                <a:gd name="connsiteY2" fmla="*/ 52387 h 928687"/>
                <a:gd name="connsiteX3" fmla="*/ 179388 w 427038"/>
                <a:gd name="connsiteY3" fmla="*/ 52387 h 928687"/>
                <a:gd name="connsiteX4" fmla="*/ 179388 w 427038"/>
                <a:gd name="connsiteY4" fmla="*/ 103187 h 928687"/>
                <a:gd name="connsiteX5" fmla="*/ 182563 w 427038"/>
                <a:gd name="connsiteY5" fmla="*/ 100012 h 928687"/>
                <a:gd name="connsiteX6" fmla="*/ 182563 w 427038"/>
                <a:gd name="connsiteY6" fmla="*/ 198437 h 928687"/>
                <a:gd name="connsiteX7" fmla="*/ 195263 w 427038"/>
                <a:gd name="connsiteY7" fmla="*/ 198437 h 928687"/>
                <a:gd name="connsiteX8" fmla="*/ 195263 w 427038"/>
                <a:gd name="connsiteY8" fmla="*/ 250825 h 928687"/>
                <a:gd name="connsiteX9" fmla="*/ 204788 w 427038"/>
                <a:gd name="connsiteY9" fmla="*/ 250825 h 928687"/>
                <a:gd name="connsiteX10" fmla="*/ 204788 w 427038"/>
                <a:gd name="connsiteY10" fmla="*/ 342900 h 928687"/>
                <a:gd name="connsiteX11" fmla="*/ 230188 w 427038"/>
                <a:gd name="connsiteY11" fmla="*/ 342900 h 928687"/>
                <a:gd name="connsiteX12" fmla="*/ 230188 w 427038"/>
                <a:gd name="connsiteY12" fmla="*/ 409575 h 928687"/>
                <a:gd name="connsiteX13" fmla="*/ 238125 w 427038"/>
                <a:gd name="connsiteY13" fmla="*/ 409575 h 928687"/>
                <a:gd name="connsiteX14" fmla="*/ 238125 w 427038"/>
                <a:gd name="connsiteY14" fmla="*/ 446087 h 928687"/>
                <a:gd name="connsiteX15" fmla="*/ 249238 w 427038"/>
                <a:gd name="connsiteY15" fmla="*/ 446087 h 928687"/>
                <a:gd name="connsiteX16" fmla="*/ 249238 w 427038"/>
                <a:gd name="connsiteY16" fmla="*/ 492125 h 928687"/>
                <a:gd name="connsiteX17" fmla="*/ 258763 w 427038"/>
                <a:gd name="connsiteY17" fmla="*/ 492125 h 928687"/>
                <a:gd name="connsiteX18" fmla="*/ 258763 w 427038"/>
                <a:gd name="connsiteY18" fmla="*/ 587375 h 928687"/>
                <a:gd name="connsiteX19" fmla="*/ 354013 w 427038"/>
                <a:gd name="connsiteY19" fmla="*/ 587375 h 928687"/>
                <a:gd name="connsiteX20" fmla="*/ 354013 w 427038"/>
                <a:gd name="connsiteY20" fmla="*/ 642937 h 928687"/>
                <a:gd name="connsiteX21" fmla="*/ 363538 w 427038"/>
                <a:gd name="connsiteY21" fmla="*/ 642937 h 928687"/>
                <a:gd name="connsiteX22" fmla="*/ 363538 w 427038"/>
                <a:gd name="connsiteY22" fmla="*/ 684212 h 928687"/>
                <a:gd name="connsiteX23" fmla="*/ 385763 w 427038"/>
                <a:gd name="connsiteY23" fmla="*/ 684212 h 928687"/>
                <a:gd name="connsiteX24" fmla="*/ 385763 w 427038"/>
                <a:gd name="connsiteY24" fmla="*/ 779462 h 928687"/>
                <a:gd name="connsiteX25" fmla="*/ 398463 w 427038"/>
                <a:gd name="connsiteY25" fmla="*/ 779462 h 928687"/>
                <a:gd name="connsiteX26" fmla="*/ 398463 w 427038"/>
                <a:gd name="connsiteY26" fmla="*/ 828675 h 928687"/>
                <a:gd name="connsiteX27" fmla="*/ 415925 w 427038"/>
                <a:gd name="connsiteY27" fmla="*/ 828675 h 928687"/>
                <a:gd name="connsiteX28" fmla="*/ 415925 w 427038"/>
                <a:gd name="connsiteY28" fmla="*/ 879475 h 928687"/>
                <a:gd name="connsiteX29" fmla="*/ 427038 w 427038"/>
                <a:gd name="connsiteY29" fmla="*/ 879475 h 928687"/>
                <a:gd name="connsiteX30" fmla="*/ 427038 w 427038"/>
                <a:gd name="connsiteY30" fmla="*/ 928687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7038" h="928687">
                  <a:moveTo>
                    <a:pt x="0" y="0"/>
                  </a:moveTo>
                  <a:lnTo>
                    <a:pt x="101600" y="0"/>
                  </a:lnTo>
                  <a:lnTo>
                    <a:pt x="101600" y="52387"/>
                  </a:lnTo>
                  <a:lnTo>
                    <a:pt x="179388" y="52387"/>
                  </a:lnTo>
                  <a:lnTo>
                    <a:pt x="179388" y="103187"/>
                  </a:lnTo>
                  <a:lnTo>
                    <a:pt x="182563" y="100012"/>
                  </a:lnTo>
                  <a:lnTo>
                    <a:pt x="182563" y="198437"/>
                  </a:lnTo>
                  <a:lnTo>
                    <a:pt x="195263" y="198437"/>
                  </a:lnTo>
                  <a:lnTo>
                    <a:pt x="195263" y="250825"/>
                  </a:lnTo>
                  <a:lnTo>
                    <a:pt x="204788" y="250825"/>
                  </a:lnTo>
                  <a:lnTo>
                    <a:pt x="204788" y="342900"/>
                  </a:lnTo>
                  <a:lnTo>
                    <a:pt x="230188" y="342900"/>
                  </a:lnTo>
                  <a:lnTo>
                    <a:pt x="230188" y="409575"/>
                  </a:lnTo>
                  <a:lnTo>
                    <a:pt x="238125" y="409575"/>
                  </a:lnTo>
                  <a:lnTo>
                    <a:pt x="238125" y="446087"/>
                  </a:lnTo>
                  <a:lnTo>
                    <a:pt x="249238" y="446087"/>
                  </a:lnTo>
                  <a:lnTo>
                    <a:pt x="249238" y="492125"/>
                  </a:lnTo>
                  <a:lnTo>
                    <a:pt x="258763" y="492125"/>
                  </a:lnTo>
                  <a:lnTo>
                    <a:pt x="258763" y="587375"/>
                  </a:lnTo>
                  <a:lnTo>
                    <a:pt x="354013" y="587375"/>
                  </a:lnTo>
                  <a:lnTo>
                    <a:pt x="354013" y="642937"/>
                  </a:lnTo>
                  <a:lnTo>
                    <a:pt x="363538" y="642937"/>
                  </a:lnTo>
                  <a:lnTo>
                    <a:pt x="363538" y="684212"/>
                  </a:lnTo>
                  <a:lnTo>
                    <a:pt x="385763" y="684212"/>
                  </a:lnTo>
                  <a:lnTo>
                    <a:pt x="385763" y="779462"/>
                  </a:lnTo>
                  <a:lnTo>
                    <a:pt x="398463" y="779462"/>
                  </a:lnTo>
                  <a:lnTo>
                    <a:pt x="398463" y="828675"/>
                  </a:lnTo>
                  <a:lnTo>
                    <a:pt x="415925" y="828675"/>
                  </a:lnTo>
                  <a:lnTo>
                    <a:pt x="415925" y="879475"/>
                  </a:lnTo>
                  <a:lnTo>
                    <a:pt x="427038" y="879475"/>
                  </a:lnTo>
                  <a:lnTo>
                    <a:pt x="427038" y="928687"/>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5" name="Freeform 54"/>
            <p:cNvSpPr/>
            <p:nvPr/>
          </p:nvSpPr>
          <p:spPr>
            <a:xfrm>
              <a:off x="842963" y="3825875"/>
              <a:ext cx="673100" cy="1041400"/>
            </a:xfrm>
            <a:custGeom>
              <a:avLst/>
              <a:gdLst>
                <a:gd name="connsiteX0" fmla="*/ 0 w 673100"/>
                <a:gd name="connsiteY0" fmla="*/ 0 h 1041400"/>
                <a:gd name="connsiteX1" fmla="*/ 0 w 673100"/>
                <a:gd name="connsiteY1" fmla="*/ 66675 h 1041400"/>
                <a:gd name="connsiteX2" fmla="*/ 7937 w 673100"/>
                <a:gd name="connsiteY2" fmla="*/ 66675 h 1041400"/>
                <a:gd name="connsiteX3" fmla="*/ 7937 w 673100"/>
                <a:gd name="connsiteY3" fmla="*/ 125413 h 1041400"/>
                <a:gd name="connsiteX4" fmla="*/ 12700 w 673100"/>
                <a:gd name="connsiteY4" fmla="*/ 125413 h 1041400"/>
                <a:gd name="connsiteX5" fmla="*/ 12700 w 673100"/>
                <a:gd name="connsiteY5" fmla="*/ 163513 h 1041400"/>
                <a:gd name="connsiteX6" fmla="*/ 28575 w 673100"/>
                <a:gd name="connsiteY6" fmla="*/ 163513 h 1041400"/>
                <a:gd name="connsiteX7" fmla="*/ 28575 w 673100"/>
                <a:gd name="connsiteY7" fmla="*/ 457200 h 1041400"/>
                <a:gd name="connsiteX8" fmla="*/ 38100 w 673100"/>
                <a:gd name="connsiteY8" fmla="*/ 457200 h 1041400"/>
                <a:gd name="connsiteX9" fmla="*/ 38100 w 673100"/>
                <a:gd name="connsiteY9" fmla="*/ 506413 h 1041400"/>
                <a:gd name="connsiteX10" fmla="*/ 49212 w 673100"/>
                <a:gd name="connsiteY10" fmla="*/ 506413 h 1041400"/>
                <a:gd name="connsiteX11" fmla="*/ 49212 w 673100"/>
                <a:gd name="connsiteY11" fmla="*/ 552450 h 1041400"/>
                <a:gd name="connsiteX12" fmla="*/ 58737 w 673100"/>
                <a:gd name="connsiteY12" fmla="*/ 552450 h 1041400"/>
                <a:gd name="connsiteX13" fmla="*/ 58737 w 673100"/>
                <a:gd name="connsiteY13" fmla="*/ 606425 h 1041400"/>
                <a:gd name="connsiteX14" fmla="*/ 80962 w 673100"/>
                <a:gd name="connsiteY14" fmla="*/ 606425 h 1041400"/>
                <a:gd name="connsiteX15" fmla="*/ 80962 w 673100"/>
                <a:gd name="connsiteY15" fmla="*/ 655638 h 1041400"/>
                <a:gd name="connsiteX16" fmla="*/ 100012 w 673100"/>
                <a:gd name="connsiteY16" fmla="*/ 655638 h 1041400"/>
                <a:gd name="connsiteX17" fmla="*/ 100012 w 673100"/>
                <a:gd name="connsiteY17" fmla="*/ 703263 h 1041400"/>
                <a:gd name="connsiteX18" fmla="*/ 104775 w 673100"/>
                <a:gd name="connsiteY18" fmla="*/ 703263 h 1041400"/>
                <a:gd name="connsiteX19" fmla="*/ 104775 w 673100"/>
                <a:gd name="connsiteY19" fmla="*/ 749300 h 1041400"/>
                <a:gd name="connsiteX20" fmla="*/ 117475 w 673100"/>
                <a:gd name="connsiteY20" fmla="*/ 749300 h 1041400"/>
                <a:gd name="connsiteX21" fmla="*/ 117475 w 673100"/>
                <a:gd name="connsiteY21" fmla="*/ 796925 h 1041400"/>
                <a:gd name="connsiteX22" fmla="*/ 166687 w 673100"/>
                <a:gd name="connsiteY22" fmla="*/ 796925 h 1041400"/>
                <a:gd name="connsiteX23" fmla="*/ 166687 w 673100"/>
                <a:gd name="connsiteY23" fmla="*/ 844550 h 1041400"/>
                <a:gd name="connsiteX24" fmla="*/ 212725 w 673100"/>
                <a:gd name="connsiteY24" fmla="*/ 844550 h 1041400"/>
                <a:gd name="connsiteX25" fmla="*/ 212725 w 673100"/>
                <a:gd name="connsiteY25" fmla="*/ 896938 h 1041400"/>
                <a:gd name="connsiteX26" fmla="*/ 274637 w 673100"/>
                <a:gd name="connsiteY26" fmla="*/ 896938 h 1041400"/>
                <a:gd name="connsiteX27" fmla="*/ 274637 w 673100"/>
                <a:gd name="connsiteY27" fmla="*/ 944563 h 1041400"/>
                <a:gd name="connsiteX28" fmla="*/ 290512 w 673100"/>
                <a:gd name="connsiteY28" fmla="*/ 944563 h 1041400"/>
                <a:gd name="connsiteX29" fmla="*/ 290512 w 673100"/>
                <a:gd name="connsiteY29" fmla="*/ 992188 h 1041400"/>
                <a:gd name="connsiteX30" fmla="*/ 463550 w 673100"/>
                <a:gd name="connsiteY30" fmla="*/ 992188 h 1041400"/>
                <a:gd name="connsiteX31" fmla="*/ 463550 w 673100"/>
                <a:gd name="connsiteY31" fmla="*/ 1041400 h 1041400"/>
                <a:gd name="connsiteX32" fmla="*/ 673100 w 673100"/>
                <a:gd name="connsiteY32"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3100" h="1041400">
                  <a:moveTo>
                    <a:pt x="0" y="0"/>
                  </a:moveTo>
                  <a:lnTo>
                    <a:pt x="0" y="66675"/>
                  </a:lnTo>
                  <a:lnTo>
                    <a:pt x="7937" y="66675"/>
                  </a:lnTo>
                  <a:lnTo>
                    <a:pt x="7937" y="125413"/>
                  </a:lnTo>
                  <a:lnTo>
                    <a:pt x="12700" y="125413"/>
                  </a:lnTo>
                  <a:lnTo>
                    <a:pt x="12700" y="163513"/>
                  </a:lnTo>
                  <a:lnTo>
                    <a:pt x="28575" y="163513"/>
                  </a:lnTo>
                  <a:lnTo>
                    <a:pt x="28575" y="457200"/>
                  </a:lnTo>
                  <a:lnTo>
                    <a:pt x="38100" y="457200"/>
                  </a:lnTo>
                  <a:lnTo>
                    <a:pt x="38100" y="506413"/>
                  </a:lnTo>
                  <a:lnTo>
                    <a:pt x="49212" y="506413"/>
                  </a:lnTo>
                  <a:lnTo>
                    <a:pt x="49212" y="552450"/>
                  </a:lnTo>
                  <a:lnTo>
                    <a:pt x="58737" y="552450"/>
                  </a:lnTo>
                  <a:lnTo>
                    <a:pt x="58737" y="606425"/>
                  </a:lnTo>
                  <a:lnTo>
                    <a:pt x="80962" y="606425"/>
                  </a:lnTo>
                  <a:lnTo>
                    <a:pt x="80962" y="655638"/>
                  </a:lnTo>
                  <a:lnTo>
                    <a:pt x="100012" y="655638"/>
                  </a:lnTo>
                  <a:lnTo>
                    <a:pt x="100012" y="703263"/>
                  </a:lnTo>
                  <a:lnTo>
                    <a:pt x="104775" y="703263"/>
                  </a:lnTo>
                  <a:lnTo>
                    <a:pt x="104775" y="749300"/>
                  </a:lnTo>
                  <a:lnTo>
                    <a:pt x="117475" y="749300"/>
                  </a:lnTo>
                  <a:lnTo>
                    <a:pt x="117475" y="796925"/>
                  </a:lnTo>
                  <a:lnTo>
                    <a:pt x="166687" y="796925"/>
                  </a:lnTo>
                  <a:lnTo>
                    <a:pt x="166687" y="844550"/>
                  </a:lnTo>
                  <a:lnTo>
                    <a:pt x="212725" y="844550"/>
                  </a:lnTo>
                  <a:lnTo>
                    <a:pt x="212725" y="896938"/>
                  </a:lnTo>
                  <a:lnTo>
                    <a:pt x="274637" y="896938"/>
                  </a:lnTo>
                  <a:lnTo>
                    <a:pt x="274637" y="944563"/>
                  </a:lnTo>
                  <a:lnTo>
                    <a:pt x="290512" y="944563"/>
                  </a:lnTo>
                  <a:lnTo>
                    <a:pt x="290512" y="992188"/>
                  </a:lnTo>
                  <a:lnTo>
                    <a:pt x="463550" y="992188"/>
                  </a:lnTo>
                  <a:lnTo>
                    <a:pt x="463550" y="1041400"/>
                  </a:lnTo>
                  <a:lnTo>
                    <a:pt x="673100" y="1041400"/>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6" name="Freeform 55"/>
            <p:cNvSpPr/>
            <p:nvPr/>
          </p:nvSpPr>
          <p:spPr>
            <a:xfrm>
              <a:off x="1492250" y="4867275"/>
              <a:ext cx="1730375" cy="290513"/>
            </a:xfrm>
            <a:custGeom>
              <a:avLst/>
              <a:gdLst>
                <a:gd name="connsiteX0" fmla="*/ 0 w 1730375"/>
                <a:gd name="connsiteY0" fmla="*/ 0 h 290513"/>
                <a:gd name="connsiteX1" fmla="*/ 187325 w 1730375"/>
                <a:gd name="connsiteY1" fmla="*/ 0 h 290513"/>
                <a:gd name="connsiteX2" fmla="*/ 187325 w 1730375"/>
                <a:gd name="connsiteY2" fmla="*/ 50800 h 290513"/>
                <a:gd name="connsiteX3" fmla="*/ 254000 w 1730375"/>
                <a:gd name="connsiteY3" fmla="*/ 50800 h 290513"/>
                <a:gd name="connsiteX4" fmla="*/ 254000 w 1730375"/>
                <a:gd name="connsiteY4" fmla="*/ 101600 h 290513"/>
                <a:gd name="connsiteX5" fmla="*/ 280988 w 1730375"/>
                <a:gd name="connsiteY5" fmla="*/ 101600 h 290513"/>
                <a:gd name="connsiteX6" fmla="*/ 280988 w 1730375"/>
                <a:gd name="connsiteY6" fmla="*/ 144463 h 290513"/>
                <a:gd name="connsiteX7" fmla="*/ 474663 w 1730375"/>
                <a:gd name="connsiteY7" fmla="*/ 144463 h 290513"/>
                <a:gd name="connsiteX8" fmla="*/ 474663 w 1730375"/>
                <a:gd name="connsiteY8" fmla="*/ 190500 h 290513"/>
                <a:gd name="connsiteX9" fmla="*/ 754063 w 1730375"/>
                <a:gd name="connsiteY9" fmla="*/ 190500 h 290513"/>
                <a:gd name="connsiteX10" fmla="*/ 754063 w 1730375"/>
                <a:gd name="connsiteY10" fmla="*/ 242888 h 290513"/>
                <a:gd name="connsiteX11" fmla="*/ 1011238 w 1730375"/>
                <a:gd name="connsiteY11" fmla="*/ 242888 h 290513"/>
                <a:gd name="connsiteX12" fmla="*/ 1011238 w 1730375"/>
                <a:gd name="connsiteY12" fmla="*/ 290513 h 290513"/>
                <a:gd name="connsiteX13" fmla="*/ 1730375 w 1730375"/>
                <a:gd name="connsiteY13" fmla="*/ 290513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375" h="290513">
                  <a:moveTo>
                    <a:pt x="0" y="0"/>
                  </a:moveTo>
                  <a:lnTo>
                    <a:pt x="187325" y="0"/>
                  </a:lnTo>
                  <a:lnTo>
                    <a:pt x="187325" y="50800"/>
                  </a:lnTo>
                  <a:lnTo>
                    <a:pt x="254000" y="50800"/>
                  </a:lnTo>
                  <a:lnTo>
                    <a:pt x="254000" y="101600"/>
                  </a:lnTo>
                  <a:lnTo>
                    <a:pt x="280988" y="101600"/>
                  </a:lnTo>
                  <a:lnTo>
                    <a:pt x="280988" y="144463"/>
                  </a:lnTo>
                  <a:lnTo>
                    <a:pt x="474663" y="144463"/>
                  </a:lnTo>
                  <a:lnTo>
                    <a:pt x="474663" y="190500"/>
                  </a:lnTo>
                  <a:lnTo>
                    <a:pt x="754063" y="190500"/>
                  </a:lnTo>
                  <a:lnTo>
                    <a:pt x="754063" y="242888"/>
                  </a:lnTo>
                  <a:lnTo>
                    <a:pt x="1011238" y="242888"/>
                  </a:lnTo>
                  <a:lnTo>
                    <a:pt x="1011238" y="290513"/>
                  </a:lnTo>
                  <a:lnTo>
                    <a:pt x="1730375" y="290513"/>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57" name="Group 56"/>
          <p:cNvGrpSpPr/>
          <p:nvPr/>
        </p:nvGrpSpPr>
        <p:grpSpPr>
          <a:xfrm>
            <a:off x="759878" y="1975658"/>
            <a:ext cx="2738865" cy="1966882"/>
            <a:chOff x="407886" y="2922068"/>
            <a:chExt cx="2816327" cy="1975370"/>
          </a:xfrm>
        </p:grpSpPr>
        <p:sp>
          <p:nvSpPr>
            <p:cNvPr id="58" name="Freeform 57"/>
            <p:cNvSpPr/>
            <p:nvPr/>
          </p:nvSpPr>
          <p:spPr>
            <a:xfrm>
              <a:off x="407886" y="2922068"/>
              <a:ext cx="772309" cy="785682"/>
            </a:xfrm>
            <a:custGeom>
              <a:avLst/>
              <a:gdLst>
                <a:gd name="connsiteX0" fmla="*/ 0 w 805742"/>
                <a:gd name="connsiteY0" fmla="*/ 0 h 785682"/>
                <a:gd name="connsiteX1" fmla="*/ 60180 w 805742"/>
                <a:gd name="connsiteY1" fmla="*/ 0 h 785682"/>
                <a:gd name="connsiteX2" fmla="*/ 60180 w 805742"/>
                <a:gd name="connsiteY2" fmla="*/ 48478 h 785682"/>
                <a:gd name="connsiteX3" fmla="*/ 78568 w 805742"/>
                <a:gd name="connsiteY3" fmla="*/ 48478 h 785682"/>
                <a:gd name="connsiteX4" fmla="*/ 78568 w 805742"/>
                <a:gd name="connsiteY4" fmla="*/ 101971 h 785682"/>
                <a:gd name="connsiteX5" fmla="*/ 90269 w 805742"/>
                <a:gd name="connsiteY5" fmla="*/ 101971 h 785682"/>
                <a:gd name="connsiteX6" fmla="*/ 90269 w 805742"/>
                <a:gd name="connsiteY6" fmla="*/ 145435 h 785682"/>
                <a:gd name="connsiteX7" fmla="*/ 95284 w 805742"/>
                <a:gd name="connsiteY7" fmla="*/ 145435 h 785682"/>
                <a:gd name="connsiteX8" fmla="*/ 95284 w 805742"/>
                <a:gd name="connsiteY8" fmla="*/ 195585 h 785682"/>
                <a:gd name="connsiteX9" fmla="*/ 110329 w 805742"/>
                <a:gd name="connsiteY9" fmla="*/ 195585 h 785682"/>
                <a:gd name="connsiteX10" fmla="*/ 110329 w 805742"/>
                <a:gd name="connsiteY10" fmla="*/ 242391 h 785682"/>
                <a:gd name="connsiteX11" fmla="*/ 148778 w 805742"/>
                <a:gd name="connsiteY11" fmla="*/ 242391 h 785682"/>
                <a:gd name="connsiteX12" fmla="*/ 148778 w 805742"/>
                <a:gd name="connsiteY12" fmla="*/ 290869 h 785682"/>
                <a:gd name="connsiteX13" fmla="*/ 163823 w 805742"/>
                <a:gd name="connsiteY13" fmla="*/ 290869 h 785682"/>
                <a:gd name="connsiteX14" fmla="*/ 163823 w 805742"/>
                <a:gd name="connsiteY14" fmla="*/ 346034 h 785682"/>
                <a:gd name="connsiteX15" fmla="*/ 182211 w 805742"/>
                <a:gd name="connsiteY15" fmla="*/ 346034 h 785682"/>
                <a:gd name="connsiteX16" fmla="*/ 182211 w 805742"/>
                <a:gd name="connsiteY16" fmla="*/ 387826 h 785682"/>
                <a:gd name="connsiteX17" fmla="*/ 448006 w 805742"/>
                <a:gd name="connsiteY17" fmla="*/ 387826 h 785682"/>
                <a:gd name="connsiteX18" fmla="*/ 448006 w 805742"/>
                <a:gd name="connsiteY18" fmla="*/ 434633 h 785682"/>
                <a:gd name="connsiteX19" fmla="*/ 528245 w 805742"/>
                <a:gd name="connsiteY19" fmla="*/ 434633 h 785682"/>
                <a:gd name="connsiteX20" fmla="*/ 528245 w 805742"/>
                <a:gd name="connsiteY20" fmla="*/ 491469 h 785682"/>
                <a:gd name="connsiteX21" fmla="*/ 543290 w 805742"/>
                <a:gd name="connsiteY21" fmla="*/ 491469 h 785682"/>
                <a:gd name="connsiteX22" fmla="*/ 543290 w 805742"/>
                <a:gd name="connsiteY22" fmla="*/ 539947 h 785682"/>
                <a:gd name="connsiteX23" fmla="*/ 565022 w 805742"/>
                <a:gd name="connsiteY23" fmla="*/ 539947 h 785682"/>
                <a:gd name="connsiteX24" fmla="*/ 565022 w 805742"/>
                <a:gd name="connsiteY24" fmla="*/ 590097 h 785682"/>
                <a:gd name="connsiteX25" fmla="*/ 580067 w 805742"/>
                <a:gd name="connsiteY25" fmla="*/ 590097 h 785682"/>
                <a:gd name="connsiteX26" fmla="*/ 580067 w 805742"/>
                <a:gd name="connsiteY26" fmla="*/ 640247 h 785682"/>
                <a:gd name="connsiteX27" fmla="*/ 588425 w 805742"/>
                <a:gd name="connsiteY27" fmla="*/ 640247 h 785682"/>
                <a:gd name="connsiteX28" fmla="*/ 588425 w 805742"/>
                <a:gd name="connsiteY28" fmla="*/ 687054 h 785682"/>
                <a:gd name="connsiteX29" fmla="*/ 725502 w 805742"/>
                <a:gd name="connsiteY29" fmla="*/ 687054 h 785682"/>
                <a:gd name="connsiteX30" fmla="*/ 725502 w 805742"/>
                <a:gd name="connsiteY30" fmla="*/ 785682 h 785682"/>
                <a:gd name="connsiteX31" fmla="*/ 805742 w 805742"/>
                <a:gd name="connsiteY31" fmla="*/ 785682 h 785682"/>
                <a:gd name="connsiteX0" fmla="*/ 0 w 782339"/>
                <a:gd name="connsiteY0" fmla="*/ 0 h 785682"/>
                <a:gd name="connsiteX1" fmla="*/ 36777 w 782339"/>
                <a:gd name="connsiteY1" fmla="*/ 0 h 785682"/>
                <a:gd name="connsiteX2" fmla="*/ 36777 w 782339"/>
                <a:gd name="connsiteY2" fmla="*/ 48478 h 785682"/>
                <a:gd name="connsiteX3" fmla="*/ 55165 w 782339"/>
                <a:gd name="connsiteY3" fmla="*/ 48478 h 785682"/>
                <a:gd name="connsiteX4" fmla="*/ 55165 w 782339"/>
                <a:gd name="connsiteY4" fmla="*/ 101971 h 785682"/>
                <a:gd name="connsiteX5" fmla="*/ 66866 w 782339"/>
                <a:gd name="connsiteY5" fmla="*/ 101971 h 785682"/>
                <a:gd name="connsiteX6" fmla="*/ 66866 w 782339"/>
                <a:gd name="connsiteY6" fmla="*/ 145435 h 785682"/>
                <a:gd name="connsiteX7" fmla="*/ 71881 w 782339"/>
                <a:gd name="connsiteY7" fmla="*/ 145435 h 785682"/>
                <a:gd name="connsiteX8" fmla="*/ 71881 w 782339"/>
                <a:gd name="connsiteY8" fmla="*/ 195585 h 785682"/>
                <a:gd name="connsiteX9" fmla="*/ 86926 w 782339"/>
                <a:gd name="connsiteY9" fmla="*/ 195585 h 785682"/>
                <a:gd name="connsiteX10" fmla="*/ 86926 w 782339"/>
                <a:gd name="connsiteY10" fmla="*/ 242391 h 785682"/>
                <a:gd name="connsiteX11" fmla="*/ 125375 w 782339"/>
                <a:gd name="connsiteY11" fmla="*/ 242391 h 785682"/>
                <a:gd name="connsiteX12" fmla="*/ 125375 w 782339"/>
                <a:gd name="connsiteY12" fmla="*/ 290869 h 785682"/>
                <a:gd name="connsiteX13" fmla="*/ 140420 w 782339"/>
                <a:gd name="connsiteY13" fmla="*/ 290869 h 785682"/>
                <a:gd name="connsiteX14" fmla="*/ 140420 w 782339"/>
                <a:gd name="connsiteY14" fmla="*/ 346034 h 785682"/>
                <a:gd name="connsiteX15" fmla="*/ 158808 w 782339"/>
                <a:gd name="connsiteY15" fmla="*/ 346034 h 785682"/>
                <a:gd name="connsiteX16" fmla="*/ 158808 w 782339"/>
                <a:gd name="connsiteY16" fmla="*/ 387826 h 785682"/>
                <a:gd name="connsiteX17" fmla="*/ 424603 w 782339"/>
                <a:gd name="connsiteY17" fmla="*/ 387826 h 785682"/>
                <a:gd name="connsiteX18" fmla="*/ 424603 w 782339"/>
                <a:gd name="connsiteY18" fmla="*/ 434633 h 785682"/>
                <a:gd name="connsiteX19" fmla="*/ 504842 w 782339"/>
                <a:gd name="connsiteY19" fmla="*/ 434633 h 785682"/>
                <a:gd name="connsiteX20" fmla="*/ 504842 w 782339"/>
                <a:gd name="connsiteY20" fmla="*/ 491469 h 785682"/>
                <a:gd name="connsiteX21" fmla="*/ 519887 w 782339"/>
                <a:gd name="connsiteY21" fmla="*/ 491469 h 785682"/>
                <a:gd name="connsiteX22" fmla="*/ 519887 w 782339"/>
                <a:gd name="connsiteY22" fmla="*/ 539947 h 785682"/>
                <a:gd name="connsiteX23" fmla="*/ 541619 w 782339"/>
                <a:gd name="connsiteY23" fmla="*/ 539947 h 785682"/>
                <a:gd name="connsiteX24" fmla="*/ 541619 w 782339"/>
                <a:gd name="connsiteY24" fmla="*/ 590097 h 785682"/>
                <a:gd name="connsiteX25" fmla="*/ 556664 w 782339"/>
                <a:gd name="connsiteY25" fmla="*/ 590097 h 785682"/>
                <a:gd name="connsiteX26" fmla="*/ 556664 w 782339"/>
                <a:gd name="connsiteY26" fmla="*/ 640247 h 785682"/>
                <a:gd name="connsiteX27" fmla="*/ 565022 w 782339"/>
                <a:gd name="connsiteY27" fmla="*/ 640247 h 785682"/>
                <a:gd name="connsiteX28" fmla="*/ 565022 w 782339"/>
                <a:gd name="connsiteY28" fmla="*/ 687054 h 785682"/>
                <a:gd name="connsiteX29" fmla="*/ 702099 w 782339"/>
                <a:gd name="connsiteY29" fmla="*/ 687054 h 785682"/>
                <a:gd name="connsiteX30" fmla="*/ 702099 w 782339"/>
                <a:gd name="connsiteY30" fmla="*/ 785682 h 785682"/>
                <a:gd name="connsiteX31" fmla="*/ 782339 w 782339"/>
                <a:gd name="connsiteY31" fmla="*/ 785682 h 785682"/>
                <a:gd name="connsiteX0" fmla="*/ 0 w 772309"/>
                <a:gd name="connsiteY0" fmla="*/ 0 h 785682"/>
                <a:gd name="connsiteX1" fmla="*/ 26747 w 772309"/>
                <a:gd name="connsiteY1" fmla="*/ 0 h 785682"/>
                <a:gd name="connsiteX2" fmla="*/ 26747 w 772309"/>
                <a:gd name="connsiteY2" fmla="*/ 48478 h 785682"/>
                <a:gd name="connsiteX3" fmla="*/ 45135 w 772309"/>
                <a:gd name="connsiteY3" fmla="*/ 48478 h 785682"/>
                <a:gd name="connsiteX4" fmla="*/ 45135 w 772309"/>
                <a:gd name="connsiteY4" fmla="*/ 101971 h 785682"/>
                <a:gd name="connsiteX5" fmla="*/ 56836 w 772309"/>
                <a:gd name="connsiteY5" fmla="*/ 101971 h 785682"/>
                <a:gd name="connsiteX6" fmla="*/ 56836 w 772309"/>
                <a:gd name="connsiteY6" fmla="*/ 145435 h 785682"/>
                <a:gd name="connsiteX7" fmla="*/ 61851 w 772309"/>
                <a:gd name="connsiteY7" fmla="*/ 145435 h 785682"/>
                <a:gd name="connsiteX8" fmla="*/ 61851 w 772309"/>
                <a:gd name="connsiteY8" fmla="*/ 195585 h 785682"/>
                <a:gd name="connsiteX9" fmla="*/ 76896 w 772309"/>
                <a:gd name="connsiteY9" fmla="*/ 195585 h 785682"/>
                <a:gd name="connsiteX10" fmla="*/ 76896 w 772309"/>
                <a:gd name="connsiteY10" fmla="*/ 242391 h 785682"/>
                <a:gd name="connsiteX11" fmla="*/ 115345 w 772309"/>
                <a:gd name="connsiteY11" fmla="*/ 242391 h 785682"/>
                <a:gd name="connsiteX12" fmla="*/ 115345 w 772309"/>
                <a:gd name="connsiteY12" fmla="*/ 290869 h 785682"/>
                <a:gd name="connsiteX13" fmla="*/ 130390 w 772309"/>
                <a:gd name="connsiteY13" fmla="*/ 290869 h 785682"/>
                <a:gd name="connsiteX14" fmla="*/ 130390 w 772309"/>
                <a:gd name="connsiteY14" fmla="*/ 346034 h 785682"/>
                <a:gd name="connsiteX15" fmla="*/ 148778 w 772309"/>
                <a:gd name="connsiteY15" fmla="*/ 346034 h 785682"/>
                <a:gd name="connsiteX16" fmla="*/ 148778 w 772309"/>
                <a:gd name="connsiteY16" fmla="*/ 387826 h 785682"/>
                <a:gd name="connsiteX17" fmla="*/ 414573 w 772309"/>
                <a:gd name="connsiteY17" fmla="*/ 387826 h 785682"/>
                <a:gd name="connsiteX18" fmla="*/ 414573 w 772309"/>
                <a:gd name="connsiteY18" fmla="*/ 434633 h 785682"/>
                <a:gd name="connsiteX19" fmla="*/ 494812 w 772309"/>
                <a:gd name="connsiteY19" fmla="*/ 434633 h 785682"/>
                <a:gd name="connsiteX20" fmla="*/ 494812 w 772309"/>
                <a:gd name="connsiteY20" fmla="*/ 491469 h 785682"/>
                <a:gd name="connsiteX21" fmla="*/ 509857 w 772309"/>
                <a:gd name="connsiteY21" fmla="*/ 491469 h 785682"/>
                <a:gd name="connsiteX22" fmla="*/ 509857 w 772309"/>
                <a:gd name="connsiteY22" fmla="*/ 539947 h 785682"/>
                <a:gd name="connsiteX23" fmla="*/ 531589 w 772309"/>
                <a:gd name="connsiteY23" fmla="*/ 539947 h 785682"/>
                <a:gd name="connsiteX24" fmla="*/ 531589 w 772309"/>
                <a:gd name="connsiteY24" fmla="*/ 590097 h 785682"/>
                <a:gd name="connsiteX25" fmla="*/ 546634 w 772309"/>
                <a:gd name="connsiteY25" fmla="*/ 590097 h 785682"/>
                <a:gd name="connsiteX26" fmla="*/ 546634 w 772309"/>
                <a:gd name="connsiteY26" fmla="*/ 640247 h 785682"/>
                <a:gd name="connsiteX27" fmla="*/ 554992 w 772309"/>
                <a:gd name="connsiteY27" fmla="*/ 640247 h 785682"/>
                <a:gd name="connsiteX28" fmla="*/ 554992 w 772309"/>
                <a:gd name="connsiteY28" fmla="*/ 687054 h 785682"/>
                <a:gd name="connsiteX29" fmla="*/ 692069 w 772309"/>
                <a:gd name="connsiteY29" fmla="*/ 687054 h 785682"/>
                <a:gd name="connsiteX30" fmla="*/ 692069 w 772309"/>
                <a:gd name="connsiteY30" fmla="*/ 785682 h 785682"/>
                <a:gd name="connsiteX31" fmla="*/ 772309 w 772309"/>
                <a:gd name="connsiteY31" fmla="*/ 785682 h 78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2309" h="785682">
                  <a:moveTo>
                    <a:pt x="0" y="0"/>
                  </a:moveTo>
                  <a:lnTo>
                    <a:pt x="26747" y="0"/>
                  </a:lnTo>
                  <a:lnTo>
                    <a:pt x="26747" y="48478"/>
                  </a:lnTo>
                  <a:lnTo>
                    <a:pt x="45135" y="48478"/>
                  </a:lnTo>
                  <a:lnTo>
                    <a:pt x="45135" y="101971"/>
                  </a:lnTo>
                  <a:lnTo>
                    <a:pt x="56836" y="101971"/>
                  </a:lnTo>
                  <a:lnTo>
                    <a:pt x="56836" y="145435"/>
                  </a:lnTo>
                  <a:lnTo>
                    <a:pt x="61851" y="145435"/>
                  </a:lnTo>
                  <a:lnTo>
                    <a:pt x="61851" y="195585"/>
                  </a:lnTo>
                  <a:lnTo>
                    <a:pt x="76896" y="195585"/>
                  </a:lnTo>
                  <a:lnTo>
                    <a:pt x="76896" y="242391"/>
                  </a:lnTo>
                  <a:lnTo>
                    <a:pt x="115345" y="242391"/>
                  </a:lnTo>
                  <a:lnTo>
                    <a:pt x="115345" y="290869"/>
                  </a:lnTo>
                  <a:lnTo>
                    <a:pt x="130390" y="290869"/>
                  </a:lnTo>
                  <a:lnTo>
                    <a:pt x="130390" y="346034"/>
                  </a:lnTo>
                  <a:lnTo>
                    <a:pt x="148778" y="346034"/>
                  </a:lnTo>
                  <a:lnTo>
                    <a:pt x="148778" y="387826"/>
                  </a:lnTo>
                  <a:lnTo>
                    <a:pt x="414573" y="387826"/>
                  </a:lnTo>
                  <a:lnTo>
                    <a:pt x="414573" y="434633"/>
                  </a:lnTo>
                  <a:lnTo>
                    <a:pt x="494812" y="434633"/>
                  </a:lnTo>
                  <a:lnTo>
                    <a:pt x="494812" y="491469"/>
                  </a:lnTo>
                  <a:lnTo>
                    <a:pt x="509857" y="491469"/>
                  </a:lnTo>
                  <a:lnTo>
                    <a:pt x="509857" y="539947"/>
                  </a:lnTo>
                  <a:lnTo>
                    <a:pt x="531589" y="539947"/>
                  </a:lnTo>
                  <a:lnTo>
                    <a:pt x="531589" y="590097"/>
                  </a:lnTo>
                  <a:lnTo>
                    <a:pt x="546634" y="590097"/>
                  </a:lnTo>
                  <a:lnTo>
                    <a:pt x="546634" y="640247"/>
                  </a:lnTo>
                  <a:lnTo>
                    <a:pt x="554992" y="640247"/>
                  </a:lnTo>
                  <a:lnTo>
                    <a:pt x="554992" y="687054"/>
                  </a:lnTo>
                  <a:lnTo>
                    <a:pt x="692069" y="687054"/>
                  </a:lnTo>
                  <a:lnTo>
                    <a:pt x="692069" y="785682"/>
                  </a:lnTo>
                  <a:lnTo>
                    <a:pt x="772309" y="785682"/>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9" name="Freeform 58"/>
            <p:cNvSpPr/>
            <p:nvPr/>
          </p:nvSpPr>
          <p:spPr>
            <a:xfrm>
              <a:off x="1149350" y="3708400"/>
              <a:ext cx="657225" cy="795338"/>
            </a:xfrm>
            <a:custGeom>
              <a:avLst/>
              <a:gdLst>
                <a:gd name="connsiteX0" fmla="*/ 0 w 657225"/>
                <a:gd name="connsiteY0" fmla="*/ 0 h 795338"/>
                <a:gd name="connsiteX1" fmla="*/ 65088 w 657225"/>
                <a:gd name="connsiteY1" fmla="*/ 0 h 795338"/>
                <a:gd name="connsiteX2" fmla="*/ 65088 w 657225"/>
                <a:gd name="connsiteY2" fmla="*/ 55563 h 795338"/>
                <a:gd name="connsiteX3" fmla="*/ 95250 w 657225"/>
                <a:gd name="connsiteY3" fmla="*/ 55563 h 795338"/>
                <a:gd name="connsiteX4" fmla="*/ 95250 w 657225"/>
                <a:gd name="connsiteY4" fmla="*/ 104775 h 795338"/>
                <a:gd name="connsiteX5" fmla="*/ 182563 w 657225"/>
                <a:gd name="connsiteY5" fmla="*/ 104775 h 795338"/>
                <a:gd name="connsiteX6" fmla="*/ 182563 w 657225"/>
                <a:gd name="connsiteY6" fmla="*/ 158750 h 795338"/>
                <a:gd name="connsiteX7" fmla="*/ 195263 w 657225"/>
                <a:gd name="connsiteY7" fmla="*/ 158750 h 795338"/>
                <a:gd name="connsiteX8" fmla="*/ 195263 w 657225"/>
                <a:gd name="connsiteY8" fmla="*/ 214313 h 795338"/>
                <a:gd name="connsiteX9" fmla="*/ 195263 w 657225"/>
                <a:gd name="connsiteY9" fmla="*/ 214313 h 795338"/>
                <a:gd name="connsiteX10" fmla="*/ 207963 w 657225"/>
                <a:gd name="connsiteY10" fmla="*/ 214313 h 795338"/>
                <a:gd name="connsiteX11" fmla="*/ 207963 w 657225"/>
                <a:gd name="connsiteY11" fmla="*/ 265113 h 795338"/>
                <a:gd name="connsiteX12" fmla="*/ 228600 w 657225"/>
                <a:gd name="connsiteY12" fmla="*/ 265113 h 795338"/>
                <a:gd name="connsiteX13" fmla="*/ 228600 w 657225"/>
                <a:gd name="connsiteY13" fmla="*/ 319088 h 795338"/>
                <a:gd name="connsiteX14" fmla="*/ 241300 w 657225"/>
                <a:gd name="connsiteY14" fmla="*/ 319088 h 795338"/>
                <a:gd name="connsiteX15" fmla="*/ 241300 w 657225"/>
                <a:gd name="connsiteY15" fmla="*/ 376238 h 795338"/>
                <a:gd name="connsiteX16" fmla="*/ 258763 w 657225"/>
                <a:gd name="connsiteY16" fmla="*/ 376238 h 795338"/>
                <a:gd name="connsiteX17" fmla="*/ 258763 w 657225"/>
                <a:gd name="connsiteY17" fmla="*/ 423863 h 795338"/>
                <a:gd name="connsiteX18" fmla="*/ 382588 w 657225"/>
                <a:gd name="connsiteY18" fmla="*/ 423863 h 795338"/>
                <a:gd name="connsiteX19" fmla="*/ 382588 w 657225"/>
                <a:gd name="connsiteY19" fmla="*/ 479425 h 795338"/>
                <a:gd name="connsiteX20" fmla="*/ 576263 w 657225"/>
                <a:gd name="connsiteY20" fmla="*/ 479425 h 795338"/>
                <a:gd name="connsiteX21" fmla="*/ 576263 w 657225"/>
                <a:gd name="connsiteY21" fmla="*/ 533400 h 795338"/>
                <a:gd name="connsiteX22" fmla="*/ 604838 w 657225"/>
                <a:gd name="connsiteY22" fmla="*/ 533400 h 795338"/>
                <a:gd name="connsiteX23" fmla="*/ 604838 w 657225"/>
                <a:gd name="connsiteY23" fmla="*/ 698500 h 795338"/>
                <a:gd name="connsiteX24" fmla="*/ 614363 w 657225"/>
                <a:gd name="connsiteY24" fmla="*/ 698500 h 795338"/>
                <a:gd name="connsiteX25" fmla="*/ 614363 w 657225"/>
                <a:gd name="connsiteY25" fmla="*/ 749300 h 795338"/>
                <a:gd name="connsiteX26" fmla="*/ 620713 w 657225"/>
                <a:gd name="connsiteY26" fmla="*/ 749300 h 795338"/>
                <a:gd name="connsiteX27" fmla="*/ 620713 w 657225"/>
                <a:gd name="connsiteY27" fmla="*/ 795338 h 795338"/>
                <a:gd name="connsiteX28" fmla="*/ 657225 w 657225"/>
                <a:gd name="connsiteY28" fmla="*/ 795338 h 7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7225" h="795338">
                  <a:moveTo>
                    <a:pt x="0" y="0"/>
                  </a:moveTo>
                  <a:lnTo>
                    <a:pt x="65088" y="0"/>
                  </a:lnTo>
                  <a:lnTo>
                    <a:pt x="65088" y="55563"/>
                  </a:lnTo>
                  <a:lnTo>
                    <a:pt x="95250" y="55563"/>
                  </a:lnTo>
                  <a:lnTo>
                    <a:pt x="95250" y="104775"/>
                  </a:lnTo>
                  <a:lnTo>
                    <a:pt x="182563" y="104775"/>
                  </a:lnTo>
                  <a:lnTo>
                    <a:pt x="182563" y="158750"/>
                  </a:lnTo>
                  <a:lnTo>
                    <a:pt x="195263" y="158750"/>
                  </a:lnTo>
                  <a:lnTo>
                    <a:pt x="195263" y="214313"/>
                  </a:lnTo>
                  <a:lnTo>
                    <a:pt x="195263" y="214313"/>
                  </a:lnTo>
                  <a:lnTo>
                    <a:pt x="207963" y="214313"/>
                  </a:lnTo>
                  <a:lnTo>
                    <a:pt x="207963" y="265113"/>
                  </a:lnTo>
                  <a:lnTo>
                    <a:pt x="228600" y="265113"/>
                  </a:lnTo>
                  <a:lnTo>
                    <a:pt x="228600" y="319088"/>
                  </a:lnTo>
                  <a:lnTo>
                    <a:pt x="241300" y="319088"/>
                  </a:lnTo>
                  <a:lnTo>
                    <a:pt x="241300" y="376238"/>
                  </a:lnTo>
                  <a:lnTo>
                    <a:pt x="258763" y="376238"/>
                  </a:lnTo>
                  <a:lnTo>
                    <a:pt x="258763" y="423863"/>
                  </a:lnTo>
                  <a:lnTo>
                    <a:pt x="382588" y="423863"/>
                  </a:lnTo>
                  <a:lnTo>
                    <a:pt x="382588" y="479425"/>
                  </a:lnTo>
                  <a:lnTo>
                    <a:pt x="576263" y="479425"/>
                  </a:lnTo>
                  <a:lnTo>
                    <a:pt x="576263" y="533400"/>
                  </a:lnTo>
                  <a:lnTo>
                    <a:pt x="604838" y="533400"/>
                  </a:lnTo>
                  <a:lnTo>
                    <a:pt x="604838" y="698500"/>
                  </a:lnTo>
                  <a:lnTo>
                    <a:pt x="614363" y="698500"/>
                  </a:lnTo>
                  <a:lnTo>
                    <a:pt x="614363" y="749300"/>
                  </a:lnTo>
                  <a:lnTo>
                    <a:pt x="620713" y="749300"/>
                  </a:lnTo>
                  <a:lnTo>
                    <a:pt x="620713" y="795338"/>
                  </a:lnTo>
                  <a:lnTo>
                    <a:pt x="657225" y="795338"/>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0" name="Freeform 59"/>
            <p:cNvSpPr/>
            <p:nvPr/>
          </p:nvSpPr>
          <p:spPr>
            <a:xfrm>
              <a:off x="1781175" y="4503738"/>
              <a:ext cx="449263" cy="279400"/>
            </a:xfrm>
            <a:custGeom>
              <a:avLst/>
              <a:gdLst>
                <a:gd name="connsiteX0" fmla="*/ 0 w 449263"/>
                <a:gd name="connsiteY0" fmla="*/ 0 h 279400"/>
                <a:gd name="connsiteX1" fmla="*/ 68263 w 449263"/>
                <a:gd name="connsiteY1" fmla="*/ 0 h 279400"/>
                <a:gd name="connsiteX2" fmla="*/ 68263 w 449263"/>
                <a:gd name="connsiteY2" fmla="*/ 57150 h 279400"/>
                <a:gd name="connsiteX3" fmla="*/ 111125 w 449263"/>
                <a:gd name="connsiteY3" fmla="*/ 57150 h 279400"/>
                <a:gd name="connsiteX4" fmla="*/ 111125 w 449263"/>
                <a:gd name="connsiteY4" fmla="*/ 111125 h 279400"/>
                <a:gd name="connsiteX5" fmla="*/ 134938 w 449263"/>
                <a:gd name="connsiteY5" fmla="*/ 111125 h 279400"/>
                <a:gd name="connsiteX6" fmla="*/ 134938 w 449263"/>
                <a:gd name="connsiteY6" fmla="*/ 160337 h 279400"/>
                <a:gd name="connsiteX7" fmla="*/ 322263 w 449263"/>
                <a:gd name="connsiteY7" fmla="*/ 160337 h 279400"/>
                <a:gd name="connsiteX8" fmla="*/ 322263 w 449263"/>
                <a:gd name="connsiteY8" fmla="*/ 223837 h 279400"/>
                <a:gd name="connsiteX9" fmla="*/ 349250 w 449263"/>
                <a:gd name="connsiteY9" fmla="*/ 223837 h 279400"/>
                <a:gd name="connsiteX10" fmla="*/ 349250 w 449263"/>
                <a:gd name="connsiteY10" fmla="*/ 279400 h 279400"/>
                <a:gd name="connsiteX11" fmla="*/ 449263 w 449263"/>
                <a:gd name="connsiteY11" fmla="*/ 2794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9263" h="279400">
                  <a:moveTo>
                    <a:pt x="0" y="0"/>
                  </a:moveTo>
                  <a:lnTo>
                    <a:pt x="68263" y="0"/>
                  </a:lnTo>
                  <a:lnTo>
                    <a:pt x="68263" y="57150"/>
                  </a:lnTo>
                  <a:lnTo>
                    <a:pt x="111125" y="57150"/>
                  </a:lnTo>
                  <a:lnTo>
                    <a:pt x="111125" y="111125"/>
                  </a:lnTo>
                  <a:lnTo>
                    <a:pt x="134938" y="111125"/>
                  </a:lnTo>
                  <a:lnTo>
                    <a:pt x="134938" y="160337"/>
                  </a:lnTo>
                  <a:lnTo>
                    <a:pt x="322263" y="160337"/>
                  </a:lnTo>
                  <a:lnTo>
                    <a:pt x="322263" y="223837"/>
                  </a:lnTo>
                  <a:lnTo>
                    <a:pt x="349250" y="223837"/>
                  </a:lnTo>
                  <a:lnTo>
                    <a:pt x="349250" y="279400"/>
                  </a:lnTo>
                  <a:lnTo>
                    <a:pt x="449263" y="279400"/>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1" name="Freeform 60"/>
            <p:cNvSpPr/>
            <p:nvPr/>
          </p:nvSpPr>
          <p:spPr>
            <a:xfrm>
              <a:off x="2193925" y="4783138"/>
              <a:ext cx="1030288" cy="114300"/>
            </a:xfrm>
            <a:custGeom>
              <a:avLst/>
              <a:gdLst>
                <a:gd name="connsiteX0" fmla="*/ 0 w 1030288"/>
                <a:gd name="connsiteY0" fmla="*/ 0 h 114300"/>
                <a:gd name="connsiteX1" fmla="*/ 95250 w 1030288"/>
                <a:gd name="connsiteY1" fmla="*/ 0 h 114300"/>
                <a:gd name="connsiteX2" fmla="*/ 95250 w 1030288"/>
                <a:gd name="connsiteY2" fmla="*/ 55562 h 114300"/>
                <a:gd name="connsiteX3" fmla="*/ 755650 w 1030288"/>
                <a:gd name="connsiteY3" fmla="*/ 55562 h 114300"/>
                <a:gd name="connsiteX4" fmla="*/ 755650 w 1030288"/>
                <a:gd name="connsiteY4" fmla="*/ 114300 h 114300"/>
                <a:gd name="connsiteX5" fmla="*/ 1030288 w 1030288"/>
                <a:gd name="connsiteY5"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8" h="114300">
                  <a:moveTo>
                    <a:pt x="0" y="0"/>
                  </a:moveTo>
                  <a:lnTo>
                    <a:pt x="95250" y="0"/>
                  </a:lnTo>
                  <a:lnTo>
                    <a:pt x="95250" y="55562"/>
                  </a:lnTo>
                  <a:lnTo>
                    <a:pt x="755650" y="55562"/>
                  </a:lnTo>
                  <a:lnTo>
                    <a:pt x="755650" y="114300"/>
                  </a:lnTo>
                  <a:lnTo>
                    <a:pt x="1030288" y="114300"/>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62" name="Group 61"/>
          <p:cNvGrpSpPr/>
          <p:nvPr/>
        </p:nvGrpSpPr>
        <p:grpSpPr>
          <a:xfrm>
            <a:off x="4544625" y="1843174"/>
            <a:ext cx="4509058" cy="3049174"/>
            <a:chOff x="4307396" y="2804218"/>
            <a:chExt cx="4249662" cy="2730271"/>
          </a:xfrm>
        </p:grpSpPr>
        <p:sp>
          <p:nvSpPr>
            <p:cNvPr id="63" name="TextBox 62"/>
            <p:cNvSpPr txBox="1"/>
            <p:nvPr/>
          </p:nvSpPr>
          <p:spPr>
            <a:xfrm>
              <a:off x="4307396" y="2804218"/>
              <a:ext cx="686897" cy="218678"/>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100%</a:t>
              </a:r>
              <a:endParaRPr lang="fr-FR" sz="1000">
                <a:latin typeface="Arial" panose="020B0604020202020204" pitchFamily="34" charset="0"/>
                <a:cs typeface="Arial" panose="020B0604020202020204" pitchFamily="34" charset="0"/>
              </a:endParaRPr>
            </a:p>
          </p:txBody>
        </p:sp>
        <p:sp>
          <p:nvSpPr>
            <p:cNvPr id="64" name="TextBox 63"/>
            <p:cNvSpPr txBox="1"/>
            <p:nvPr/>
          </p:nvSpPr>
          <p:spPr>
            <a:xfrm>
              <a:off x="4307396" y="3237515"/>
              <a:ext cx="686897" cy="218678"/>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80%</a:t>
              </a:r>
              <a:endParaRPr lang="fr-FR" sz="1000">
                <a:latin typeface="Arial" panose="020B0604020202020204" pitchFamily="34" charset="0"/>
                <a:cs typeface="Arial" panose="020B0604020202020204" pitchFamily="34" charset="0"/>
              </a:endParaRPr>
            </a:p>
          </p:txBody>
        </p:sp>
        <p:sp>
          <p:nvSpPr>
            <p:cNvPr id="65" name="TextBox 64"/>
            <p:cNvSpPr txBox="1"/>
            <p:nvPr/>
          </p:nvSpPr>
          <p:spPr>
            <a:xfrm>
              <a:off x="4307396" y="3670811"/>
              <a:ext cx="686897" cy="218678"/>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60%</a:t>
              </a:r>
              <a:endParaRPr lang="fr-FR" sz="1000">
                <a:latin typeface="Arial" panose="020B0604020202020204" pitchFamily="34" charset="0"/>
                <a:cs typeface="Arial" panose="020B0604020202020204" pitchFamily="34" charset="0"/>
              </a:endParaRPr>
            </a:p>
          </p:txBody>
        </p:sp>
        <p:sp>
          <p:nvSpPr>
            <p:cNvPr id="66" name="TextBox 65"/>
            <p:cNvSpPr txBox="1"/>
            <p:nvPr/>
          </p:nvSpPr>
          <p:spPr>
            <a:xfrm>
              <a:off x="4307396" y="4104108"/>
              <a:ext cx="686897" cy="218678"/>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40%</a:t>
              </a:r>
              <a:endParaRPr lang="fr-FR" sz="1000">
                <a:latin typeface="Arial" panose="020B0604020202020204" pitchFamily="34" charset="0"/>
                <a:cs typeface="Arial" panose="020B0604020202020204" pitchFamily="34" charset="0"/>
              </a:endParaRPr>
            </a:p>
          </p:txBody>
        </p:sp>
        <p:sp>
          <p:nvSpPr>
            <p:cNvPr id="67" name="TextBox 66"/>
            <p:cNvSpPr txBox="1"/>
            <p:nvPr/>
          </p:nvSpPr>
          <p:spPr>
            <a:xfrm>
              <a:off x="4307396" y="4537405"/>
              <a:ext cx="686897" cy="218678"/>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20%</a:t>
              </a:r>
              <a:endParaRPr lang="fr-FR" sz="1000">
                <a:latin typeface="Arial" panose="020B0604020202020204" pitchFamily="34" charset="0"/>
                <a:cs typeface="Arial" panose="020B0604020202020204" pitchFamily="34" charset="0"/>
              </a:endParaRPr>
            </a:p>
          </p:txBody>
        </p:sp>
        <p:sp>
          <p:nvSpPr>
            <p:cNvPr id="68" name="TextBox 67"/>
            <p:cNvSpPr txBox="1"/>
            <p:nvPr/>
          </p:nvSpPr>
          <p:spPr>
            <a:xfrm>
              <a:off x="4307396" y="4970703"/>
              <a:ext cx="686897" cy="218678"/>
            </a:xfrm>
            <a:prstGeom prst="rect">
              <a:avLst/>
            </a:prstGeom>
            <a:noFill/>
          </p:spPr>
          <p:txBody>
            <a:bodyPr wrap="square" rtlCol="0">
              <a:spAutoFit/>
            </a:bodyPr>
            <a:lstStyle/>
            <a:p>
              <a:pPr algn="r"/>
              <a:r>
                <a:rPr lang="fr-FR" sz="1000" smtClean="0">
                  <a:latin typeface="Arial" panose="020B0604020202020204" pitchFamily="34" charset="0"/>
                  <a:cs typeface="Arial" panose="020B0604020202020204" pitchFamily="34" charset="0"/>
                </a:rPr>
                <a:t>0%</a:t>
              </a:r>
              <a:endParaRPr lang="fr-FR" sz="1000">
                <a:latin typeface="Arial" panose="020B0604020202020204" pitchFamily="34" charset="0"/>
                <a:cs typeface="Arial" panose="020B0604020202020204" pitchFamily="34" charset="0"/>
              </a:endParaRPr>
            </a:p>
          </p:txBody>
        </p:sp>
        <p:cxnSp>
          <p:nvCxnSpPr>
            <p:cNvPr id="69" name="Straight Connector 68"/>
            <p:cNvCxnSpPr/>
            <p:nvPr/>
          </p:nvCxnSpPr>
          <p:spPr>
            <a:xfrm>
              <a:off x="4964255" y="2908307"/>
              <a:ext cx="0" cy="2184157"/>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911514" y="2915053"/>
              <a:ext cx="5629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911514" y="3348853"/>
              <a:ext cx="5629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911514" y="3787697"/>
              <a:ext cx="5629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911514" y="4218133"/>
              <a:ext cx="5629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911514" y="4655295"/>
              <a:ext cx="5629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911514" y="5085732"/>
              <a:ext cx="5629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936734" y="3133634"/>
              <a:ext cx="3107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936734" y="3565753"/>
              <a:ext cx="3107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936734" y="4002915"/>
              <a:ext cx="3107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36734" y="4435033"/>
              <a:ext cx="3107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936734" y="4873876"/>
              <a:ext cx="3107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964447" y="5085732"/>
              <a:ext cx="0" cy="68937"/>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5472229" y="5085732"/>
              <a:ext cx="0" cy="68937"/>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976647" y="5085732"/>
              <a:ext cx="0" cy="68937"/>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479383" y="5085732"/>
              <a:ext cx="0" cy="68937"/>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6983801" y="5085732"/>
              <a:ext cx="0" cy="68937"/>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7484857" y="5085732"/>
              <a:ext cx="0" cy="68937"/>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7987593" y="5085732"/>
              <a:ext cx="0" cy="68937"/>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964255" y="5085732"/>
              <a:ext cx="3029253"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5136820"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5306641"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5639556"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5807695"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140611"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6312113"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646711"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6814850"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149447"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319268"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7652183"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7822003" y="5087420"/>
              <a:ext cx="0" cy="4906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4816742" y="5104413"/>
              <a:ext cx="308864" cy="218678"/>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0</a:t>
              </a:r>
              <a:endParaRPr lang="fr-FR" sz="1000">
                <a:latin typeface="Arial" panose="020B0604020202020204" pitchFamily="34" charset="0"/>
                <a:cs typeface="Arial" panose="020B0604020202020204" pitchFamily="34" charset="0"/>
              </a:endParaRPr>
            </a:p>
          </p:txBody>
        </p:sp>
        <p:sp>
          <p:nvSpPr>
            <p:cNvPr id="102" name="TextBox 101"/>
            <p:cNvSpPr txBox="1"/>
            <p:nvPr/>
          </p:nvSpPr>
          <p:spPr>
            <a:xfrm>
              <a:off x="5317797" y="5104413"/>
              <a:ext cx="308864" cy="218678"/>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3</a:t>
              </a:r>
              <a:endParaRPr lang="fr-FR" sz="1000">
                <a:latin typeface="Arial" panose="020B0604020202020204" pitchFamily="34" charset="0"/>
                <a:cs typeface="Arial" panose="020B0604020202020204" pitchFamily="34" charset="0"/>
              </a:endParaRPr>
            </a:p>
          </p:txBody>
        </p:sp>
        <p:sp>
          <p:nvSpPr>
            <p:cNvPr id="103" name="TextBox 102"/>
            <p:cNvSpPr txBox="1"/>
            <p:nvPr/>
          </p:nvSpPr>
          <p:spPr>
            <a:xfrm>
              <a:off x="5825948" y="5104413"/>
              <a:ext cx="308864" cy="218678"/>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6</a:t>
              </a:r>
              <a:endParaRPr lang="fr-FR" sz="1000">
                <a:latin typeface="Arial" panose="020B0604020202020204" pitchFamily="34" charset="0"/>
                <a:cs typeface="Arial" panose="020B0604020202020204" pitchFamily="34" charset="0"/>
              </a:endParaRPr>
            </a:p>
          </p:txBody>
        </p:sp>
        <p:sp>
          <p:nvSpPr>
            <p:cNvPr id="104" name="TextBox 103"/>
            <p:cNvSpPr txBox="1"/>
            <p:nvPr/>
          </p:nvSpPr>
          <p:spPr>
            <a:xfrm>
              <a:off x="6324951" y="5104413"/>
              <a:ext cx="308864" cy="220470"/>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9</a:t>
              </a:r>
              <a:endParaRPr lang="fr-FR" sz="1000">
                <a:latin typeface="Arial" panose="020B0604020202020204" pitchFamily="34" charset="0"/>
                <a:cs typeface="Arial" panose="020B0604020202020204" pitchFamily="34" charset="0"/>
              </a:endParaRPr>
            </a:p>
          </p:txBody>
        </p:sp>
        <p:sp>
          <p:nvSpPr>
            <p:cNvPr id="105" name="TextBox 104"/>
            <p:cNvSpPr txBox="1"/>
            <p:nvPr/>
          </p:nvSpPr>
          <p:spPr>
            <a:xfrm>
              <a:off x="6812300" y="5104413"/>
              <a:ext cx="328183" cy="220470"/>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12</a:t>
              </a:r>
              <a:endParaRPr lang="fr-FR" sz="1000">
                <a:latin typeface="Arial" panose="020B0604020202020204" pitchFamily="34" charset="0"/>
                <a:cs typeface="Arial" panose="020B0604020202020204" pitchFamily="34" charset="0"/>
              </a:endParaRPr>
            </a:p>
          </p:txBody>
        </p:sp>
        <p:sp>
          <p:nvSpPr>
            <p:cNvPr id="106" name="TextBox 105"/>
            <p:cNvSpPr txBox="1"/>
            <p:nvPr/>
          </p:nvSpPr>
          <p:spPr>
            <a:xfrm>
              <a:off x="7315554" y="5104413"/>
              <a:ext cx="328183" cy="220470"/>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15</a:t>
              </a:r>
              <a:endParaRPr lang="fr-FR" sz="1000">
                <a:latin typeface="Arial" panose="020B0604020202020204" pitchFamily="34" charset="0"/>
                <a:cs typeface="Arial" panose="020B0604020202020204" pitchFamily="34" charset="0"/>
              </a:endParaRPr>
            </a:p>
          </p:txBody>
        </p:sp>
        <p:sp>
          <p:nvSpPr>
            <p:cNvPr id="107" name="TextBox 106"/>
            <p:cNvSpPr txBox="1"/>
            <p:nvPr/>
          </p:nvSpPr>
          <p:spPr>
            <a:xfrm>
              <a:off x="7822003" y="5104413"/>
              <a:ext cx="328183" cy="220470"/>
            </a:xfrm>
            <a:prstGeom prst="rect">
              <a:avLst/>
            </a:prstGeom>
            <a:noFill/>
          </p:spPr>
          <p:txBody>
            <a:bodyPr wrap="square" rtlCol="0">
              <a:spAutoFit/>
            </a:bodyPr>
            <a:lstStyle/>
            <a:p>
              <a:pPr algn="ctr"/>
              <a:r>
                <a:rPr lang="fr-FR" sz="1000" smtClean="0">
                  <a:latin typeface="Arial" panose="020B0604020202020204" pitchFamily="34" charset="0"/>
                  <a:cs typeface="Arial" panose="020B0604020202020204" pitchFamily="34" charset="0"/>
                </a:rPr>
                <a:t>18</a:t>
              </a:r>
              <a:endParaRPr lang="fr-FR" sz="1000">
                <a:latin typeface="Arial" panose="020B0604020202020204" pitchFamily="34" charset="0"/>
                <a:cs typeface="Arial" panose="020B0604020202020204" pitchFamily="34" charset="0"/>
              </a:endParaRPr>
            </a:p>
          </p:txBody>
        </p:sp>
        <p:sp>
          <p:nvSpPr>
            <p:cNvPr id="108" name="TextBox 107"/>
            <p:cNvSpPr txBox="1"/>
            <p:nvPr/>
          </p:nvSpPr>
          <p:spPr>
            <a:xfrm>
              <a:off x="6503015" y="3231626"/>
              <a:ext cx="2054043" cy="385822"/>
            </a:xfrm>
            <a:prstGeom prst="rect">
              <a:avLst/>
            </a:prstGeom>
            <a:noFill/>
          </p:spPr>
          <p:txBody>
            <a:bodyPr wrap="square" rtlCol="0">
              <a:spAutoFit/>
            </a:bodyPr>
            <a:lstStyle/>
            <a:p>
              <a:r>
                <a:rPr lang="fr-FR" sz="1100" dirty="0" smtClean="0">
                  <a:latin typeface="Arial" panose="020B0604020202020204" pitchFamily="34" charset="0"/>
                  <a:cs typeface="Arial" panose="020B0604020202020204" pitchFamily="34" charset="0"/>
                </a:rPr>
                <a:t>HR 0,73 (IC95% 0,45 – 1,17)</a:t>
              </a:r>
            </a:p>
            <a:p>
              <a:r>
                <a:rPr lang="fr-FR" sz="1100" dirty="0" smtClean="0">
                  <a:latin typeface="Arial" panose="020B0604020202020204" pitchFamily="34" charset="0"/>
                  <a:cs typeface="Arial" panose="020B0604020202020204" pitchFamily="34" charset="0"/>
                </a:rPr>
                <a:t>p=0,19</a:t>
              </a:r>
            </a:p>
          </p:txBody>
        </p:sp>
        <p:sp>
          <p:nvSpPr>
            <p:cNvPr id="109" name="TextBox 108"/>
            <p:cNvSpPr txBox="1"/>
            <p:nvPr/>
          </p:nvSpPr>
          <p:spPr>
            <a:xfrm>
              <a:off x="5445398" y="5286460"/>
              <a:ext cx="2059101" cy="248029"/>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Mois</a:t>
              </a:r>
            </a:p>
          </p:txBody>
        </p:sp>
        <p:grpSp>
          <p:nvGrpSpPr>
            <p:cNvPr id="110" name="Group 109"/>
            <p:cNvGrpSpPr/>
            <p:nvPr/>
          </p:nvGrpSpPr>
          <p:grpSpPr>
            <a:xfrm>
              <a:off x="4994162" y="2917794"/>
              <a:ext cx="2992737" cy="1787780"/>
              <a:chOff x="4994162" y="3247402"/>
              <a:chExt cx="2992737" cy="1787780"/>
            </a:xfrm>
          </p:grpSpPr>
          <p:sp>
            <p:nvSpPr>
              <p:cNvPr id="115" name="Freeform 114"/>
              <p:cNvSpPr/>
              <p:nvPr/>
            </p:nvSpPr>
            <p:spPr>
              <a:xfrm>
                <a:off x="4994162" y="3247402"/>
                <a:ext cx="1433985" cy="1220339"/>
              </a:xfrm>
              <a:custGeom>
                <a:avLst/>
                <a:gdLst>
                  <a:gd name="connsiteX0" fmla="*/ 0 w 1433985"/>
                  <a:gd name="connsiteY0" fmla="*/ 0 h 1220339"/>
                  <a:gd name="connsiteX1" fmla="*/ 145279 w 1433985"/>
                  <a:gd name="connsiteY1" fmla="*/ 0 h 1220339"/>
                  <a:gd name="connsiteX2" fmla="*/ 145279 w 1433985"/>
                  <a:gd name="connsiteY2" fmla="*/ 42729 h 1220339"/>
                  <a:gd name="connsiteX3" fmla="*/ 155534 w 1433985"/>
                  <a:gd name="connsiteY3" fmla="*/ 42729 h 1220339"/>
                  <a:gd name="connsiteX4" fmla="*/ 155534 w 1433985"/>
                  <a:gd name="connsiteY4" fmla="*/ 83749 h 1220339"/>
                  <a:gd name="connsiteX5" fmla="*/ 230737 w 1433985"/>
                  <a:gd name="connsiteY5" fmla="*/ 83749 h 1220339"/>
                  <a:gd name="connsiteX6" fmla="*/ 230737 w 1433985"/>
                  <a:gd name="connsiteY6" fmla="*/ 174334 h 1220339"/>
                  <a:gd name="connsiteX7" fmla="*/ 237573 w 1433985"/>
                  <a:gd name="connsiteY7" fmla="*/ 174334 h 1220339"/>
                  <a:gd name="connsiteX8" fmla="*/ 237573 w 1433985"/>
                  <a:gd name="connsiteY8" fmla="*/ 215354 h 1220339"/>
                  <a:gd name="connsiteX9" fmla="*/ 259792 w 1433985"/>
                  <a:gd name="connsiteY9" fmla="*/ 215354 h 1220339"/>
                  <a:gd name="connsiteX10" fmla="*/ 259792 w 1433985"/>
                  <a:gd name="connsiteY10" fmla="*/ 261501 h 1220339"/>
                  <a:gd name="connsiteX11" fmla="*/ 266629 w 1433985"/>
                  <a:gd name="connsiteY11" fmla="*/ 261501 h 1220339"/>
                  <a:gd name="connsiteX12" fmla="*/ 266629 w 1433985"/>
                  <a:gd name="connsiteY12" fmla="*/ 302521 h 1220339"/>
                  <a:gd name="connsiteX13" fmla="*/ 292266 w 1433985"/>
                  <a:gd name="connsiteY13" fmla="*/ 302521 h 1220339"/>
                  <a:gd name="connsiteX14" fmla="*/ 292266 w 1433985"/>
                  <a:gd name="connsiteY14" fmla="*/ 345250 h 1220339"/>
                  <a:gd name="connsiteX15" fmla="*/ 314485 w 1433985"/>
                  <a:gd name="connsiteY15" fmla="*/ 345250 h 1220339"/>
                  <a:gd name="connsiteX16" fmla="*/ 314485 w 1433985"/>
                  <a:gd name="connsiteY16" fmla="*/ 430708 h 1220339"/>
                  <a:gd name="connsiteX17" fmla="*/ 384561 w 1433985"/>
                  <a:gd name="connsiteY17" fmla="*/ 430708 h 1220339"/>
                  <a:gd name="connsiteX18" fmla="*/ 384561 w 1433985"/>
                  <a:gd name="connsiteY18" fmla="*/ 475146 h 1220339"/>
                  <a:gd name="connsiteX19" fmla="*/ 449509 w 1433985"/>
                  <a:gd name="connsiteY19" fmla="*/ 475146 h 1220339"/>
                  <a:gd name="connsiteX20" fmla="*/ 449509 w 1433985"/>
                  <a:gd name="connsiteY20" fmla="*/ 526421 h 1220339"/>
                  <a:gd name="connsiteX21" fmla="*/ 458055 w 1433985"/>
                  <a:gd name="connsiteY21" fmla="*/ 526421 h 1220339"/>
                  <a:gd name="connsiteX22" fmla="*/ 458055 w 1433985"/>
                  <a:gd name="connsiteY22" fmla="*/ 570859 h 1220339"/>
                  <a:gd name="connsiteX23" fmla="*/ 461473 w 1433985"/>
                  <a:gd name="connsiteY23" fmla="*/ 567441 h 1220339"/>
                  <a:gd name="connsiteX24" fmla="*/ 461473 w 1433985"/>
                  <a:gd name="connsiteY24" fmla="*/ 652899 h 1220339"/>
                  <a:gd name="connsiteX25" fmla="*/ 471728 w 1433985"/>
                  <a:gd name="connsiteY25" fmla="*/ 652899 h 1220339"/>
                  <a:gd name="connsiteX26" fmla="*/ 471728 w 1433985"/>
                  <a:gd name="connsiteY26" fmla="*/ 693918 h 1220339"/>
                  <a:gd name="connsiteX27" fmla="*/ 485401 w 1433985"/>
                  <a:gd name="connsiteY27" fmla="*/ 693918 h 1220339"/>
                  <a:gd name="connsiteX28" fmla="*/ 485401 w 1433985"/>
                  <a:gd name="connsiteY28" fmla="*/ 736647 h 1220339"/>
                  <a:gd name="connsiteX29" fmla="*/ 499075 w 1433985"/>
                  <a:gd name="connsiteY29" fmla="*/ 736647 h 1220339"/>
                  <a:gd name="connsiteX30" fmla="*/ 499075 w 1433985"/>
                  <a:gd name="connsiteY30" fmla="*/ 781085 h 1220339"/>
                  <a:gd name="connsiteX31" fmla="*/ 734939 w 1433985"/>
                  <a:gd name="connsiteY31" fmla="*/ 781085 h 1220339"/>
                  <a:gd name="connsiteX32" fmla="*/ 734939 w 1433985"/>
                  <a:gd name="connsiteY32" fmla="*/ 823814 h 1220339"/>
                  <a:gd name="connsiteX33" fmla="*/ 775958 w 1433985"/>
                  <a:gd name="connsiteY33" fmla="*/ 823814 h 1220339"/>
                  <a:gd name="connsiteX34" fmla="*/ 775958 w 1433985"/>
                  <a:gd name="connsiteY34" fmla="*/ 866543 h 1220339"/>
                  <a:gd name="connsiteX35" fmla="*/ 839197 w 1433985"/>
                  <a:gd name="connsiteY35" fmla="*/ 866543 h 1220339"/>
                  <a:gd name="connsiteX36" fmla="*/ 839197 w 1433985"/>
                  <a:gd name="connsiteY36" fmla="*/ 909272 h 1220339"/>
                  <a:gd name="connsiteX37" fmla="*/ 851161 w 1433985"/>
                  <a:gd name="connsiteY37" fmla="*/ 909272 h 1220339"/>
                  <a:gd name="connsiteX38" fmla="*/ 851161 w 1433985"/>
                  <a:gd name="connsiteY38" fmla="*/ 953711 h 1220339"/>
                  <a:gd name="connsiteX39" fmla="*/ 892181 w 1433985"/>
                  <a:gd name="connsiteY39" fmla="*/ 953711 h 1220339"/>
                  <a:gd name="connsiteX40" fmla="*/ 892181 w 1433985"/>
                  <a:gd name="connsiteY40" fmla="*/ 996439 h 1220339"/>
                  <a:gd name="connsiteX41" fmla="*/ 941747 w 1433985"/>
                  <a:gd name="connsiteY41" fmla="*/ 996439 h 1220339"/>
                  <a:gd name="connsiteX42" fmla="*/ 941747 w 1433985"/>
                  <a:gd name="connsiteY42" fmla="*/ 1040878 h 1220339"/>
                  <a:gd name="connsiteX43" fmla="*/ 984476 w 1433985"/>
                  <a:gd name="connsiteY43" fmla="*/ 1040878 h 1220339"/>
                  <a:gd name="connsiteX44" fmla="*/ 984476 w 1433985"/>
                  <a:gd name="connsiteY44" fmla="*/ 1085316 h 1220339"/>
                  <a:gd name="connsiteX45" fmla="*/ 1063097 w 1433985"/>
                  <a:gd name="connsiteY45" fmla="*/ 1085316 h 1220339"/>
                  <a:gd name="connsiteX46" fmla="*/ 1063097 w 1433985"/>
                  <a:gd name="connsiteY46" fmla="*/ 1124626 h 1220339"/>
                  <a:gd name="connsiteX47" fmla="*/ 1088734 w 1433985"/>
                  <a:gd name="connsiteY47" fmla="*/ 1124626 h 1220339"/>
                  <a:gd name="connsiteX48" fmla="*/ 1088734 w 1433985"/>
                  <a:gd name="connsiteY48" fmla="*/ 1172483 h 1220339"/>
                  <a:gd name="connsiteX49" fmla="*/ 1245977 w 1433985"/>
                  <a:gd name="connsiteY49" fmla="*/ 1172483 h 1220339"/>
                  <a:gd name="connsiteX50" fmla="*/ 1245977 w 1433985"/>
                  <a:gd name="connsiteY50" fmla="*/ 1220339 h 1220339"/>
                  <a:gd name="connsiteX51" fmla="*/ 1433985 w 1433985"/>
                  <a:gd name="connsiteY51" fmla="*/ 1220339 h 122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33985" h="1220339">
                    <a:moveTo>
                      <a:pt x="0" y="0"/>
                    </a:moveTo>
                    <a:lnTo>
                      <a:pt x="145279" y="0"/>
                    </a:lnTo>
                    <a:lnTo>
                      <a:pt x="145279" y="42729"/>
                    </a:lnTo>
                    <a:lnTo>
                      <a:pt x="155534" y="42729"/>
                    </a:lnTo>
                    <a:lnTo>
                      <a:pt x="155534" y="83749"/>
                    </a:lnTo>
                    <a:lnTo>
                      <a:pt x="230737" y="83749"/>
                    </a:lnTo>
                    <a:lnTo>
                      <a:pt x="230737" y="174334"/>
                    </a:lnTo>
                    <a:lnTo>
                      <a:pt x="237573" y="174334"/>
                    </a:lnTo>
                    <a:lnTo>
                      <a:pt x="237573" y="215354"/>
                    </a:lnTo>
                    <a:lnTo>
                      <a:pt x="259792" y="215354"/>
                    </a:lnTo>
                    <a:lnTo>
                      <a:pt x="259792" y="261501"/>
                    </a:lnTo>
                    <a:lnTo>
                      <a:pt x="266629" y="261501"/>
                    </a:lnTo>
                    <a:lnTo>
                      <a:pt x="266629" y="302521"/>
                    </a:lnTo>
                    <a:lnTo>
                      <a:pt x="292266" y="302521"/>
                    </a:lnTo>
                    <a:lnTo>
                      <a:pt x="292266" y="345250"/>
                    </a:lnTo>
                    <a:lnTo>
                      <a:pt x="314485" y="345250"/>
                    </a:lnTo>
                    <a:lnTo>
                      <a:pt x="314485" y="430708"/>
                    </a:lnTo>
                    <a:lnTo>
                      <a:pt x="384561" y="430708"/>
                    </a:lnTo>
                    <a:lnTo>
                      <a:pt x="384561" y="475146"/>
                    </a:lnTo>
                    <a:lnTo>
                      <a:pt x="449509" y="475146"/>
                    </a:lnTo>
                    <a:lnTo>
                      <a:pt x="449509" y="526421"/>
                    </a:lnTo>
                    <a:lnTo>
                      <a:pt x="458055" y="526421"/>
                    </a:lnTo>
                    <a:lnTo>
                      <a:pt x="458055" y="570859"/>
                    </a:lnTo>
                    <a:lnTo>
                      <a:pt x="461473" y="567441"/>
                    </a:lnTo>
                    <a:lnTo>
                      <a:pt x="461473" y="652899"/>
                    </a:lnTo>
                    <a:lnTo>
                      <a:pt x="471728" y="652899"/>
                    </a:lnTo>
                    <a:lnTo>
                      <a:pt x="471728" y="693918"/>
                    </a:lnTo>
                    <a:lnTo>
                      <a:pt x="485401" y="693918"/>
                    </a:lnTo>
                    <a:lnTo>
                      <a:pt x="485401" y="736647"/>
                    </a:lnTo>
                    <a:lnTo>
                      <a:pt x="499075" y="736647"/>
                    </a:lnTo>
                    <a:lnTo>
                      <a:pt x="499075" y="781085"/>
                    </a:lnTo>
                    <a:lnTo>
                      <a:pt x="734939" y="781085"/>
                    </a:lnTo>
                    <a:lnTo>
                      <a:pt x="734939" y="823814"/>
                    </a:lnTo>
                    <a:lnTo>
                      <a:pt x="775958" y="823814"/>
                    </a:lnTo>
                    <a:lnTo>
                      <a:pt x="775958" y="866543"/>
                    </a:lnTo>
                    <a:lnTo>
                      <a:pt x="839197" y="866543"/>
                    </a:lnTo>
                    <a:lnTo>
                      <a:pt x="839197" y="909272"/>
                    </a:lnTo>
                    <a:lnTo>
                      <a:pt x="851161" y="909272"/>
                    </a:lnTo>
                    <a:lnTo>
                      <a:pt x="851161" y="953711"/>
                    </a:lnTo>
                    <a:lnTo>
                      <a:pt x="892181" y="953711"/>
                    </a:lnTo>
                    <a:lnTo>
                      <a:pt x="892181" y="996439"/>
                    </a:lnTo>
                    <a:lnTo>
                      <a:pt x="941747" y="996439"/>
                    </a:lnTo>
                    <a:lnTo>
                      <a:pt x="941747" y="1040878"/>
                    </a:lnTo>
                    <a:lnTo>
                      <a:pt x="984476" y="1040878"/>
                    </a:lnTo>
                    <a:lnTo>
                      <a:pt x="984476" y="1085316"/>
                    </a:lnTo>
                    <a:lnTo>
                      <a:pt x="1063097" y="1085316"/>
                    </a:lnTo>
                    <a:lnTo>
                      <a:pt x="1063097" y="1124626"/>
                    </a:lnTo>
                    <a:lnTo>
                      <a:pt x="1088734" y="1124626"/>
                    </a:lnTo>
                    <a:lnTo>
                      <a:pt x="1088734" y="1172483"/>
                    </a:lnTo>
                    <a:lnTo>
                      <a:pt x="1245977" y="1172483"/>
                    </a:lnTo>
                    <a:lnTo>
                      <a:pt x="1245977" y="1220339"/>
                    </a:lnTo>
                    <a:lnTo>
                      <a:pt x="1433985" y="1220339"/>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6" name="Freeform 115"/>
              <p:cNvSpPr/>
              <p:nvPr/>
            </p:nvSpPr>
            <p:spPr>
              <a:xfrm>
                <a:off x="6392254" y="4467741"/>
                <a:ext cx="1594645" cy="567441"/>
              </a:xfrm>
              <a:custGeom>
                <a:avLst/>
                <a:gdLst>
                  <a:gd name="connsiteX0" fmla="*/ 0 w 1594645"/>
                  <a:gd name="connsiteY0" fmla="*/ 0 h 567441"/>
                  <a:gd name="connsiteX1" fmla="*/ 193135 w 1594645"/>
                  <a:gd name="connsiteY1" fmla="*/ 0 h 567441"/>
                  <a:gd name="connsiteX2" fmla="*/ 193135 w 1594645"/>
                  <a:gd name="connsiteY2" fmla="*/ 49566 h 567441"/>
                  <a:gd name="connsiteX3" fmla="*/ 247828 w 1594645"/>
                  <a:gd name="connsiteY3" fmla="*/ 49566 h 567441"/>
                  <a:gd name="connsiteX4" fmla="*/ 247828 w 1594645"/>
                  <a:gd name="connsiteY4" fmla="*/ 97422 h 567441"/>
                  <a:gd name="connsiteX5" fmla="*/ 321322 w 1594645"/>
                  <a:gd name="connsiteY5" fmla="*/ 97422 h 567441"/>
                  <a:gd name="connsiteX6" fmla="*/ 321322 w 1594645"/>
                  <a:gd name="connsiteY6" fmla="*/ 152115 h 567441"/>
                  <a:gd name="connsiteX7" fmla="*/ 1039169 w 1594645"/>
                  <a:gd name="connsiteY7" fmla="*/ 152115 h 567441"/>
                  <a:gd name="connsiteX8" fmla="*/ 1039169 w 1594645"/>
                  <a:gd name="connsiteY8" fmla="*/ 240992 h 567441"/>
                  <a:gd name="connsiteX9" fmla="*/ 1059679 w 1594645"/>
                  <a:gd name="connsiteY9" fmla="*/ 240992 h 567441"/>
                  <a:gd name="connsiteX10" fmla="*/ 1059679 w 1594645"/>
                  <a:gd name="connsiteY10" fmla="*/ 317904 h 567441"/>
                  <a:gd name="connsiteX11" fmla="*/ 1080189 w 1594645"/>
                  <a:gd name="connsiteY11" fmla="*/ 317904 h 567441"/>
                  <a:gd name="connsiteX12" fmla="*/ 1080189 w 1594645"/>
                  <a:gd name="connsiteY12" fmla="*/ 406780 h 567441"/>
                  <a:gd name="connsiteX13" fmla="*/ 1122918 w 1594645"/>
                  <a:gd name="connsiteY13" fmla="*/ 406780 h 567441"/>
                  <a:gd name="connsiteX14" fmla="*/ 1122918 w 1594645"/>
                  <a:gd name="connsiteY14" fmla="*/ 488820 h 567441"/>
                  <a:gd name="connsiteX15" fmla="*/ 1194702 w 1594645"/>
                  <a:gd name="connsiteY15" fmla="*/ 488820 h 567441"/>
                  <a:gd name="connsiteX16" fmla="*/ 1194702 w 1594645"/>
                  <a:gd name="connsiteY16" fmla="*/ 567441 h 567441"/>
                  <a:gd name="connsiteX17" fmla="*/ 1594645 w 1594645"/>
                  <a:gd name="connsiteY17" fmla="*/ 567441 h 56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645" h="567441">
                    <a:moveTo>
                      <a:pt x="0" y="0"/>
                    </a:moveTo>
                    <a:lnTo>
                      <a:pt x="193135" y="0"/>
                    </a:lnTo>
                    <a:lnTo>
                      <a:pt x="193135" y="49566"/>
                    </a:lnTo>
                    <a:lnTo>
                      <a:pt x="247828" y="49566"/>
                    </a:lnTo>
                    <a:lnTo>
                      <a:pt x="247828" y="97422"/>
                    </a:lnTo>
                    <a:lnTo>
                      <a:pt x="321322" y="97422"/>
                    </a:lnTo>
                    <a:lnTo>
                      <a:pt x="321322" y="152115"/>
                    </a:lnTo>
                    <a:lnTo>
                      <a:pt x="1039169" y="152115"/>
                    </a:lnTo>
                    <a:lnTo>
                      <a:pt x="1039169" y="240992"/>
                    </a:lnTo>
                    <a:lnTo>
                      <a:pt x="1059679" y="240992"/>
                    </a:lnTo>
                    <a:lnTo>
                      <a:pt x="1059679" y="317904"/>
                    </a:lnTo>
                    <a:lnTo>
                      <a:pt x="1080189" y="317904"/>
                    </a:lnTo>
                    <a:lnTo>
                      <a:pt x="1080189" y="406780"/>
                    </a:lnTo>
                    <a:lnTo>
                      <a:pt x="1122918" y="406780"/>
                    </a:lnTo>
                    <a:lnTo>
                      <a:pt x="1122918" y="488820"/>
                    </a:lnTo>
                    <a:lnTo>
                      <a:pt x="1194702" y="488820"/>
                    </a:lnTo>
                    <a:lnTo>
                      <a:pt x="1194702" y="567441"/>
                    </a:lnTo>
                    <a:lnTo>
                      <a:pt x="1594645" y="567441"/>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111" name="Group 110"/>
            <p:cNvGrpSpPr/>
            <p:nvPr/>
          </p:nvGrpSpPr>
          <p:grpSpPr>
            <a:xfrm>
              <a:off x="4994551" y="2918963"/>
              <a:ext cx="2991660" cy="1558367"/>
              <a:chOff x="4994551" y="3248571"/>
              <a:chExt cx="2991660" cy="1558367"/>
            </a:xfrm>
          </p:grpSpPr>
          <p:sp>
            <p:nvSpPr>
              <p:cNvPr id="112" name="Freeform 111"/>
              <p:cNvSpPr/>
              <p:nvPr/>
            </p:nvSpPr>
            <p:spPr>
              <a:xfrm>
                <a:off x="4994551" y="3248571"/>
                <a:ext cx="1113844" cy="677771"/>
              </a:xfrm>
              <a:custGeom>
                <a:avLst/>
                <a:gdLst>
                  <a:gd name="connsiteX0" fmla="*/ 0 w 1113844"/>
                  <a:gd name="connsiteY0" fmla="*/ 0 h 677771"/>
                  <a:gd name="connsiteX1" fmla="*/ 50706 w 1113844"/>
                  <a:gd name="connsiteY1" fmla="*/ 0 h 677771"/>
                  <a:gd name="connsiteX2" fmla="*/ 50706 w 1113844"/>
                  <a:gd name="connsiteY2" fmla="*/ 45635 h 677771"/>
                  <a:gd name="connsiteX3" fmla="*/ 67608 w 1113844"/>
                  <a:gd name="connsiteY3" fmla="*/ 45635 h 677771"/>
                  <a:gd name="connsiteX4" fmla="*/ 67608 w 1113844"/>
                  <a:gd name="connsiteY4" fmla="*/ 86200 h 677771"/>
                  <a:gd name="connsiteX5" fmla="*/ 104792 w 1113844"/>
                  <a:gd name="connsiteY5" fmla="*/ 86200 h 677771"/>
                  <a:gd name="connsiteX6" fmla="*/ 104792 w 1113844"/>
                  <a:gd name="connsiteY6" fmla="*/ 128455 h 677771"/>
                  <a:gd name="connsiteX7" fmla="*/ 152118 w 1113844"/>
                  <a:gd name="connsiteY7" fmla="*/ 128455 h 677771"/>
                  <a:gd name="connsiteX8" fmla="*/ 152118 w 1113844"/>
                  <a:gd name="connsiteY8" fmla="*/ 172401 h 677771"/>
                  <a:gd name="connsiteX9" fmla="*/ 163950 w 1113844"/>
                  <a:gd name="connsiteY9" fmla="*/ 172401 h 677771"/>
                  <a:gd name="connsiteX10" fmla="*/ 163950 w 1113844"/>
                  <a:gd name="connsiteY10" fmla="*/ 214656 h 677771"/>
                  <a:gd name="connsiteX11" fmla="*/ 231558 w 1113844"/>
                  <a:gd name="connsiteY11" fmla="*/ 214656 h 677771"/>
                  <a:gd name="connsiteX12" fmla="*/ 231558 w 1113844"/>
                  <a:gd name="connsiteY12" fmla="*/ 258601 h 677771"/>
                  <a:gd name="connsiteX13" fmla="*/ 380296 w 1113844"/>
                  <a:gd name="connsiteY13" fmla="*/ 258601 h 677771"/>
                  <a:gd name="connsiteX14" fmla="*/ 380296 w 1113844"/>
                  <a:gd name="connsiteY14" fmla="*/ 302546 h 677771"/>
                  <a:gd name="connsiteX15" fmla="*/ 579740 w 1113844"/>
                  <a:gd name="connsiteY15" fmla="*/ 302546 h 677771"/>
                  <a:gd name="connsiteX16" fmla="*/ 579740 w 1113844"/>
                  <a:gd name="connsiteY16" fmla="*/ 351562 h 677771"/>
                  <a:gd name="connsiteX17" fmla="*/ 650728 w 1113844"/>
                  <a:gd name="connsiteY17" fmla="*/ 351562 h 677771"/>
                  <a:gd name="connsiteX18" fmla="*/ 650728 w 1113844"/>
                  <a:gd name="connsiteY18" fmla="*/ 400578 h 677771"/>
                  <a:gd name="connsiteX19" fmla="*/ 657489 w 1113844"/>
                  <a:gd name="connsiteY19" fmla="*/ 400578 h 677771"/>
                  <a:gd name="connsiteX20" fmla="*/ 657489 w 1113844"/>
                  <a:gd name="connsiteY20" fmla="*/ 446213 h 677771"/>
                  <a:gd name="connsiteX21" fmla="*/ 780874 w 1113844"/>
                  <a:gd name="connsiteY21" fmla="*/ 446213 h 677771"/>
                  <a:gd name="connsiteX22" fmla="*/ 780874 w 1113844"/>
                  <a:gd name="connsiteY22" fmla="*/ 491849 h 677771"/>
                  <a:gd name="connsiteX23" fmla="*/ 804537 w 1113844"/>
                  <a:gd name="connsiteY23" fmla="*/ 491849 h 677771"/>
                  <a:gd name="connsiteX24" fmla="*/ 804537 w 1113844"/>
                  <a:gd name="connsiteY24" fmla="*/ 539175 h 677771"/>
                  <a:gd name="connsiteX25" fmla="*/ 863694 w 1113844"/>
                  <a:gd name="connsiteY25" fmla="*/ 539175 h 677771"/>
                  <a:gd name="connsiteX26" fmla="*/ 863694 w 1113844"/>
                  <a:gd name="connsiteY26" fmla="*/ 581430 h 677771"/>
                  <a:gd name="connsiteX27" fmla="*/ 963416 w 1113844"/>
                  <a:gd name="connsiteY27" fmla="*/ 581430 h 677771"/>
                  <a:gd name="connsiteX28" fmla="*/ 963416 w 1113844"/>
                  <a:gd name="connsiteY28" fmla="*/ 627065 h 677771"/>
                  <a:gd name="connsiteX29" fmla="*/ 988769 w 1113844"/>
                  <a:gd name="connsiteY29" fmla="*/ 627065 h 677771"/>
                  <a:gd name="connsiteX30" fmla="*/ 988769 w 1113844"/>
                  <a:gd name="connsiteY30" fmla="*/ 677771 h 677771"/>
                  <a:gd name="connsiteX31" fmla="*/ 1113844 w 1113844"/>
                  <a:gd name="connsiteY31" fmla="*/ 677771 h 67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13844" h="677771">
                    <a:moveTo>
                      <a:pt x="0" y="0"/>
                    </a:moveTo>
                    <a:lnTo>
                      <a:pt x="50706" y="0"/>
                    </a:lnTo>
                    <a:lnTo>
                      <a:pt x="50706" y="45635"/>
                    </a:lnTo>
                    <a:lnTo>
                      <a:pt x="67608" y="45635"/>
                    </a:lnTo>
                    <a:lnTo>
                      <a:pt x="67608" y="86200"/>
                    </a:lnTo>
                    <a:lnTo>
                      <a:pt x="104792" y="86200"/>
                    </a:lnTo>
                    <a:lnTo>
                      <a:pt x="104792" y="128455"/>
                    </a:lnTo>
                    <a:lnTo>
                      <a:pt x="152118" y="128455"/>
                    </a:lnTo>
                    <a:lnTo>
                      <a:pt x="152118" y="172401"/>
                    </a:lnTo>
                    <a:lnTo>
                      <a:pt x="163950" y="172401"/>
                    </a:lnTo>
                    <a:lnTo>
                      <a:pt x="163950" y="214656"/>
                    </a:lnTo>
                    <a:lnTo>
                      <a:pt x="231558" y="214656"/>
                    </a:lnTo>
                    <a:lnTo>
                      <a:pt x="231558" y="258601"/>
                    </a:lnTo>
                    <a:lnTo>
                      <a:pt x="380296" y="258601"/>
                    </a:lnTo>
                    <a:lnTo>
                      <a:pt x="380296" y="302546"/>
                    </a:lnTo>
                    <a:lnTo>
                      <a:pt x="579740" y="302546"/>
                    </a:lnTo>
                    <a:lnTo>
                      <a:pt x="579740" y="351562"/>
                    </a:lnTo>
                    <a:lnTo>
                      <a:pt x="650728" y="351562"/>
                    </a:lnTo>
                    <a:lnTo>
                      <a:pt x="650728" y="400578"/>
                    </a:lnTo>
                    <a:lnTo>
                      <a:pt x="657489" y="400578"/>
                    </a:lnTo>
                    <a:lnTo>
                      <a:pt x="657489" y="446213"/>
                    </a:lnTo>
                    <a:lnTo>
                      <a:pt x="780874" y="446213"/>
                    </a:lnTo>
                    <a:lnTo>
                      <a:pt x="780874" y="491849"/>
                    </a:lnTo>
                    <a:lnTo>
                      <a:pt x="804537" y="491849"/>
                    </a:lnTo>
                    <a:lnTo>
                      <a:pt x="804537" y="539175"/>
                    </a:lnTo>
                    <a:lnTo>
                      <a:pt x="863694" y="539175"/>
                    </a:lnTo>
                    <a:lnTo>
                      <a:pt x="863694" y="581430"/>
                    </a:lnTo>
                    <a:lnTo>
                      <a:pt x="963416" y="581430"/>
                    </a:lnTo>
                    <a:lnTo>
                      <a:pt x="963416" y="627065"/>
                    </a:lnTo>
                    <a:lnTo>
                      <a:pt x="988769" y="627065"/>
                    </a:lnTo>
                    <a:lnTo>
                      <a:pt x="988769" y="677771"/>
                    </a:lnTo>
                    <a:lnTo>
                      <a:pt x="1113844" y="677771"/>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3" name="Freeform 112"/>
              <p:cNvSpPr/>
              <p:nvPr/>
            </p:nvSpPr>
            <p:spPr>
              <a:xfrm>
                <a:off x="6076281" y="3926342"/>
                <a:ext cx="307617" cy="148738"/>
              </a:xfrm>
              <a:custGeom>
                <a:avLst/>
                <a:gdLst>
                  <a:gd name="connsiteX0" fmla="*/ 0 w 307617"/>
                  <a:gd name="connsiteY0" fmla="*/ 0 h 148738"/>
                  <a:gd name="connsiteX1" fmla="*/ 143667 w 307617"/>
                  <a:gd name="connsiteY1" fmla="*/ 0 h 148738"/>
                  <a:gd name="connsiteX2" fmla="*/ 143667 w 307617"/>
                  <a:gd name="connsiteY2" fmla="*/ 50706 h 148738"/>
                  <a:gd name="connsiteX3" fmla="*/ 157189 w 307617"/>
                  <a:gd name="connsiteY3" fmla="*/ 50706 h 148738"/>
                  <a:gd name="connsiteX4" fmla="*/ 157189 w 307617"/>
                  <a:gd name="connsiteY4" fmla="*/ 99722 h 148738"/>
                  <a:gd name="connsiteX5" fmla="*/ 189303 w 307617"/>
                  <a:gd name="connsiteY5" fmla="*/ 99722 h 148738"/>
                  <a:gd name="connsiteX6" fmla="*/ 189303 w 307617"/>
                  <a:gd name="connsiteY6" fmla="*/ 148738 h 148738"/>
                  <a:gd name="connsiteX7" fmla="*/ 307617 w 307617"/>
                  <a:gd name="connsiteY7" fmla="*/ 148738 h 1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617" h="148738">
                    <a:moveTo>
                      <a:pt x="0" y="0"/>
                    </a:moveTo>
                    <a:lnTo>
                      <a:pt x="143667" y="0"/>
                    </a:lnTo>
                    <a:lnTo>
                      <a:pt x="143667" y="50706"/>
                    </a:lnTo>
                    <a:lnTo>
                      <a:pt x="157189" y="50706"/>
                    </a:lnTo>
                    <a:lnTo>
                      <a:pt x="157189" y="99722"/>
                    </a:lnTo>
                    <a:lnTo>
                      <a:pt x="189303" y="99722"/>
                    </a:lnTo>
                    <a:lnTo>
                      <a:pt x="189303" y="148738"/>
                    </a:lnTo>
                    <a:lnTo>
                      <a:pt x="307617" y="148738"/>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4" name="Freeform 113"/>
              <p:cNvSpPr/>
              <p:nvPr/>
            </p:nvSpPr>
            <p:spPr>
              <a:xfrm>
                <a:off x="6361925" y="4075080"/>
                <a:ext cx="1624286" cy="731858"/>
              </a:xfrm>
              <a:custGeom>
                <a:avLst/>
                <a:gdLst>
                  <a:gd name="connsiteX0" fmla="*/ 0 w 1624286"/>
                  <a:gd name="connsiteY0" fmla="*/ 0 h 731858"/>
                  <a:gd name="connsiteX1" fmla="*/ 109864 w 1624286"/>
                  <a:gd name="connsiteY1" fmla="*/ 0 h 731858"/>
                  <a:gd name="connsiteX2" fmla="*/ 109864 w 1624286"/>
                  <a:gd name="connsiteY2" fmla="*/ 45636 h 731858"/>
                  <a:gd name="connsiteX3" fmla="*/ 120005 w 1624286"/>
                  <a:gd name="connsiteY3" fmla="*/ 45636 h 731858"/>
                  <a:gd name="connsiteX4" fmla="*/ 120005 w 1624286"/>
                  <a:gd name="connsiteY4" fmla="*/ 101412 h 731858"/>
                  <a:gd name="connsiteX5" fmla="*/ 153809 w 1624286"/>
                  <a:gd name="connsiteY5" fmla="*/ 101412 h 731858"/>
                  <a:gd name="connsiteX6" fmla="*/ 153809 w 1624286"/>
                  <a:gd name="connsiteY6" fmla="*/ 152119 h 731858"/>
                  <a:gd name="connsiteX7" fmla="*/ 219727 w 1624286"/>
                  <a:gd name="connsiteY7" fmla="*/ 152119 h 731858"/>
                  <a:gd name="connsiteX8" fmla="*/ 219727 w 1624286"/>
                  <a:gd name="connsiteY8" fmla="*/ 204515 h 731858"/>
                  <a:gd name="connsiteX9" fmla="*/ 233248 w 1624286"/>
                  <a:gd name="connsiteY9" fmla="*/ 204515 h 731858"/>
                  <a:gd name="connsiteX10" fmla="*/ 233248 w 1624286"/>
                  <a:gd name="connsiteY10" fmla="*/ 246770 h 731858"/>
                  <a:gd name="connsiteX11" fmla="*/ 397198 w 1624286"/>
                  <a:gd name="connsiteY11" fmla="*/ 246770 h 731858"/>
                  <a:gd name="connsiteX12" fmla="*/ 397198 w 1624286"/>
                  <a:gd name="connsiteY12" fmla="*/ 297476 h 731858"/>
                  <a:gd name="connsiteX13" fmla="*/ 505371 w 1624286"/>
                  <a:gd name="connsiteY13" fmla="*/ 297476 h 731858"/>
                  <a:gd name="connsiteX14" fmla="*/ 505371 w 1624286"/>
                  <a:gd name="connsiteY14" fmla="*/ 349872 h 731858"/>
                  <a:gd name="connsiteX15" fmla="*/ 721717 w 1624286"/>
                  <a:gd name="connsiteY15" fmla="*/ 349872 h 731858"/>
                  <a:gd name="connsiteX16" fmla="*/ 721717 w 1624286"/>
                  <a:gd name="connsiteY16" fmla="*/ 410720 h 731858"/>
                  <a:gd name="connsiteX17" fmla="*/ 736929 w 1624286"/>
                  <a:gd name="connsiteY17" fmla="*/ 410720 h 731858"/>
                  <a:gd name="connsiteX18" fmla="*/ 736929 w 1624286"/>
                  <a:gd name="connsiteY18" fmla="*/ 466496 h 731858"/>
                  <a:gd name="connsiteX19" fmla="*/ 806227 w 1624286"/>
                  <a:gd name="connsiteY19" fmla="*/ 466496 h 731858"/>
                  <a:gd name="connsiteX20" fmla="*/ 806227 w 1624286"/>
                  <a:gd name="connsiteY20" fmla="*/ 527344 h 731858"/>
                  <a:gd name="connsiteX21" fmla="*/ 828200 w 1624286"/>
                  <a:gd name="connsiteY21" fmla="*/ 527344 h 731858"/>
                  <a:gd name="connsiteX22" fmla="*/ 828200 w 1624286"/>
                  <a:gd name="connsiteY22" fmla="*/ 586501 h 731858"/>
                  <a:gd name="connsiteX23" fmla="*/ 865384 w 1624286"/>
                  <a:gd name="connsiteY23" fmla="*/ 586501 h 731858"/>
                  <a:gd name="connsiteX24" fmla="*/ 865384 w 1624286"/>
                  <a:gd name="connsiteY24" fmla="*/ 650729 h 731858"/>
                  <a:gd name="connsiteX25" fmla="*/ 1211876 w 1624286"/>
                  <a:gd name="connsiteY25" fmla="*/ 650729 h 731858"/>
                  <a:gd name="connsiteX26" fmla="*/ 1211876 w 1624286"/>
                  <a:gd name="connsiteY26" fmla="*/ 731858 h 731858"/>
                  <a:gd name="connsiteX27" fmla="*/ 1624286 w 1624286"/>
                  <a:gd name="connsiteY27" fmla="*/ 731858 h 7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4286" h="731858">
                    <a:moveTo>
                      <a:pt x="0" y="0"/>
                    </a:moveTo>
                    <a:lnTo>
                      <a:pt x="109864" y="0"/>
                    </a:lnTo>
                    <a:lnTo>
                      <a:pt x="109864" y="45636"/>
                    </a:lnTo>
                    <a:lnTo>
                      <a:pt x="120005" y="45636"/>
                    </a:lnTo>
                    <a:lnTo>
                      <a:pt x="120005" y="101412"/>
                    </a:lnTo>
                    <a:lnTo>
                      <a:pt x="153809" y="101412"/>
                    </a:lnTo>
                    <a:lnTo>
                      <a:pt x="153809" y="152119"/>
                    </a:lnTo>
                    <a:lnTo>
                      <a:pt x="219727" y="152119"/>
                    </a:lnTo>
                    <a:lnTo>
                      <a:pt x="219727" y="204515"/>
                    </a:lnTo>
                    <a:lnTo>
                      <a:pt x="233248" y="204515"/>
                    </a:lnTo>
                    <a:lnTo>
                      <a:pt x="233248" y="246770"/>
                    </a:lnTo>
                    <a:lnTo>
                      <a:pt x="397198" y="246770"/>
                    </a:lnTo>
                    <a:lnTo>
                      <a:pt x="397198" y="297476"/>
                    </a:lnTo>
                    <a:lnTo>
                      <a:pt x="505371" y="297476"/>
                    </a:lnTo>
                    <a:lnTo>
                      <a:pt x="505371" y="349872"/>
                    </a:lnTo>
                    <a:lnTo>
                      <a:pt x="721717" y="349872"/>
                    </a:lnTo>
                    <a:lnTo>
                      <a:pt x="721717" y="410720"/>
                    </a:lnTo>
                    <a:lnTo>
                      <a:pt x="736929" y="410720"/>
                    </a:lnTo>
                    <a:lnTo>
                      <a:pt x="736929" y="466496"/>
                    </a:lnTo>
                    <a:lnTo>
                      <a:pt x="806227" y="466496"/>
                    </a:lnTo>
                    <a:lnTo>
                      <a:pt x="806227" y="527344"/>
                    </a:lnTo>
                    <a:lnTo>
                      <a:pt x="828200" y="527344"/>
                    </a:lnTo>
                    <a:lnTo>
                      <a:pt x="828200" y="586501"/>
                    </a:lnTo>
                    <a:lnTo>
                      <a:pt x="865384" y="586501"/>
                    </a:lnTo>
                    <a:lnTo>
                      <a:pt x="865384" y="650729"/>
                    </a:lnTo>
                    <a:lnTo>
                      <a:pt x="1211876" y="650729"/>
                    </a:lnTo>
                    <a:lnTo>
                      <a:pt x="1211876" y="731858"/>
                    </a:lnTo>
                    <a:lnTo>
                      <a:pt x="1624286" y="731858"/>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sp>
        <p:nvSpPr>
          <p:cNvPr id="117" name="TextBox 116"/>
          <p:cNvSpPr txBox="1"/>
          <p:nvPr/>
        </p:nvSpPr>
        <p:spPr>
          <a:xfrm>
            <a:off x="1055518" y="1498334"/>
            <a:ext cx="3060181" cy="307777"/>
          </a:xfrm>
          <a:prstGeom prst="rect">
            <a:avLst/>
          </a:prstGeom>
          <a:noFill/>
        </p:spPr>
        <p:txBody>
          <a:bodyPr wrap="square" rtlCol="0">
            <a:spAutoFit/>
          </a:bodyPr>
          <a:lstStyle/>
          <a:p>
            <a:pPr algn="ctr"/>
            <a:r>
              <a:rPr lang="fr-FR" sz="1400" b="1" smtClean="0">
                <a:latin typeface="Arial" panose="020B0604020202020204" pitchFamily="34" charset="0"/>
                <a:cs typeface="Arial" panose="020B0604020202020204" pitchFamily="34" charset="0"/>
              </a:rPr>
              <a:t>SSP</a:t>
            </a:r>
            <a:endParaRPr lang="fr-FR" sz="1400" b="1">
              <a:latin typeface="Arial" panose="020B0604020202020204" pitchFamily="34" charset="0"/>
              <a:cs typeface="Arial" panose="020B0604020202020204" pitchFamily="34" charset="0"/>
            </a:endParaRPr>
          </a:p>
        </p:txBody>
      </p:sp>
      <p:graphicFrame>
        <p:nvGraphicFramePr>
          <p:cNvPr id="118" name="Content Placeholder 4"/>
          <p:cNvGraphicFramePr>
            <a:graphicFrameLocks/>
          </p:cNvGraphicFramePr>
          <p:nvPr>
            <p:extLst>
              <p:ext uri="{D42A27DB-BD31-4B8C-83A1-F6EECF244321}">
                <p14:modId xmlns:p14="http://schemas.microsoft.com/office/powerpoint/2010/main" val="1332810377"/>
              </p:ext>
            </p:extLst>
          </p:nvPr>
        </p:nvGraphicFramePr>
        <p:xfrm>
          <a:off x="662644" y="4969434"/>
          <a:ext cx="3360654" cy="1341120"/>
        </p:xfrm>
        <a:graphic>
          <a:graphicData uri="http://schemas.openxmlformats.org/drawingml/2006/table">
            <a:tbl>
              <a:tblPr firstRow="1" bandRow="1">
                <a:tableStyleId>{5C22544A-7EE6-4342-B048-85BDC9FD1C3A}</a:tableStyleId>
              </a:tblPr>
              <a:tblGrid>
                <a:gridCol w="1034895"/>
                <a:gridCol w="409433"/>
                <a:gridCol w="627797"/>
                <a:gridCol w="1288529"/>
              </a:tblGrid>
              <a:tr h="0">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n</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chemeClr val="tx1"/>
                          </a:solidFill>
                          <a:latin typeface="Arial" panose="020B0604020202020204" pitchFamily="34" charset="0"/>
                          <a:cs typeface="Arial" panose="020B0604020202020204" pitchFamily="34" charset="0"/>
                        </a:rPr>
                        <a:t>Evts</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chemeClr val="tx1"/>
                          </a:solidFill>
                          <a:latin typeface="Arial" panose="020B0604020202020204" pitchFamily="34" charset="0"/>
                          <a:cs typeface="Arial" panose="020B0604020202020204" pitchFamily="34" charset="0"/>
                        </a:rPr>
                        <a:t>Médiane</a:t>
                      </a:r>
                      <a:r>
                        <a:rPr lang="en-GB" sz="1000" dirty="0" smtClean="0">
                          <a:solidFill>
                            <a:schemeClr val="tx1"/>
                          </a:solidFill>
                          <a:latin typeface="Arial" panose="020B0604020202020204" pitchFamily="34" charset="0"/>
                          <a:cs typeface="Arial" panose="020B0604020202020204" pitchFamily="34" charset="0"/>
                        </a:rPr>
                        <a:t>, </a:t>
                      </a:r>
                      <a:br>
                        <a:rPr lang="en-GB" sz="1000" dirty="0" smtClean="0">
                          <a:solidFill>
                            <a:schemeClr val="tx1"/>
                          </a:solidFill>
                          <a:latin typeface="Arial" panose="020B0604020202020204" pitchFamily="34" charset="0"/>
                          <a:cs typeface="Arial" panose="020B0604020202020204" pitchFamily="34" charset="0"/>
                        </a:rPr>
                      </a:br>
                      <a:r>
                        <a:rPr lang="en-GB" sz="1000" dirty="0" err="1" smtClean="0">
                          <a:solidFill>
                            <a:schemeClr val="tx1"/>
                          </a:solidFill>
                          <a:latin typeface="Arial" panose="020B0604020202020204" pitchFamily="34" charset="0"/>
                          <a:cs typeface="Arial" panose="020B0604020202020204" pitchFamily="34" charset="0"/>
                        </a:rPr>
                        <a:t>mois</a:t>
                      </a:r>
                      <a:r>
                        <a:rPr lang="en-GB" sz="1000" dirty="0" smtClean="0">
                          <a:solidFill>
                            <a:schemeClr val="tx1"/>
                          </a:solidFill>
                          <a:latin typeface="Arial" panose="020B0604020202020204" pitchFamily="34" charset="0"/>
                          <a:cs typeface="Arial" panose="020B0604020202020204" pitchFamily="34" charset="0"/>
                        </a:rPr>
                        <a:t> (IC95%)</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27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anose="020B0604020202020204" pitchFamily="34" charset="0"/>
                          <a:cs typeface="Arial" panose="020B0604020202020204" pitchFamily="34" charset="0"/>
                        </a:rPr>
                        <a:t>Vemurafenib + cetuximab + </a:t>
                      </a:r>
                      <a:r>
                        <a:rPr lang="en-US" sz="1000" dirty="0" err="1" smtClean="0">
                          <a:solidFill>
                            <a:schemeClr val="tx1"/>
                          </a:solidFill>
                          <a:latin typeface="Arial" panose="020B0604020202020204" pitchFamily="34" charset="0"/>
                          <a:cs typeface="Arial" panose="020B0604020202020204" pitchFamily="34" charset="0"/>
                        </a:rPr>
                        <a:t>irinotécan</a:t>
                      </a:r>
                      <a:endParaRPr lang="en-US" sz="1000" dirty="0" smtClean="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49</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40</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4,3 (3,6 – 5,7)</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27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anose="020B0604020202020204" pitchFamily="34" charset="0"/>
                          <a:cs typeface="Arial" panose="020B0604020202020204" pitchFamily="34" charset="0"/>
                        </a:rPr>
                        <a:t>Cetuximab + </a:t>
                      </a:r>
                      <a:r>
                        <a:rPr lang="en-US" sz="1000" dirty="0" err="1" smtClean="0">
                          <a:solidFill>
                            <a:schemeClr val="tx1"/>
                          </a:solidFill>
                          <a:latin typeface="Arial" panose="020B0604020202020204" pitchFamily="34" charset="0"/>
                          <a:cs typeface="Arial" panose="020B0604020202020204" pitchFamily="34" charset="0"/>
                        </a:rPr>
                        <a:t>irinotécan</a:t>
                      </a:r>
                      <a:endParaRPr lang="en-US" sz="1000" dirty="0" smtClean="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50</a:t>
                      </a:r>
                      <a:endParaRPr lang="en-GB" sz="1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48</a:t>
                      </a:r>
                      <a:endParaRPr lang="en-GB" sz="1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2,0 (1,8 – 2,1)</a:t>
                      </a:r>
                      <a:endParaRPr lang="en-GB" sz="1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9" name="Content Placeholder 4"/>
          <p:cNvGraphicFramePr>
            <a:graphicFrameLocks/>
          </p:cNvGraphicFramePr>
          <p:nvPr>
            <p:extLst>
              <p:ext uri="{D42A27DB-BD31-4B8C-83A1-F6EECF244321}">
                <p14:modId xmlns:p14="http://schemas.microsoft.com/office/powerpoint/2010/main" val="3444382966"/>
              </p:ext>
            </p:extLst>
          </p:nvPr>
        </p:nvGraphicFramePr>
        <p:xfrm>
          <a:off x="5182404" y="4969434"/>
          <a:ext cx="3273128" cy="1341120"/>
        </p:xfrm>
        <a:graphic>
          <a:graphicData uri="http://schemas.openxmlformats.org/drawingml/2006/table">
            <a:tbl>
              <a:tblPr firstRow="1" bandRow="1">
                <a:tableStyleId>{5C22544A-7EE6-4342-B048-85BDC9FD1C3A}</a:tableStyleId>
              </a:tblPr>
              <a:tblGrid>
                <a:gridCol w="1034895"/>
                <a:gridCol w="409433"/>
                <a:gridCol w="627797"/>
                <a:gridCol w="1201003"/>
              </a:tblGrid>
              <a:tr h="0">
                <a:tc>
                  <a:txBody>
                    <a:bodyPr/>
                    <a:lstStyle/>
                    <a:p>
                      <a:pPr algn="ctr"/>
                      <a:endParaRPr lang="en-GB" sz="1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n</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chemeClr val="tx1"/>
                          </a:solidFill>
                          <a:latin typeface="Arial" panose="020B0604020202020204" pitchFamily="34" charset="0"/>
                          <a:cs typeface="Arial" panose="020B0604020202020204" pitchFamily="34" charset="0"/>
                        </a:rPr>
                        <a:t>Evts</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chemeClr val="tx1"/>
                          </a:solidFill>
                          <a:latin typeface="Arial" panose="020B0604020202020204" pitchFamily="34" charset="0"/>
                          <a:cs typeface="Arial" panose="020B0604020202020204" pitchFamily="34" charset="0"/>
                        </a:rPr>
                        <a:t>Médiane</a:t>
                      </a:r>
                      <a:r>
                        <a:rPr lang="en-GB" sz="1000" dirty="0" smtClean="0">
                          <a:solidFill>
                            <a:schemeClr val="tx1"/>
                          </a:solidFill>
                          <a:latin typeface="Arial" panose="020B0604020202020204" pitchFamily="34" charset="0"/>
                          <a:cs typeface="Arial" panose="020B0604020202020204" pitchFamily="34" charset="0"/>
                        </a:rPr>
                        <a:t>,</a:t>
                      </a:r>
                      <a:br>
                        <a:rPr lang="en-GB" sz="1000" dirty="0" smtClean="0">
                          <a:solidFill>
                            <a:schemeClr val="tx1"/>
                          </a:solidFill>
                          <a:latin typeface="Arial" panose="020B0604020202020204" pitchFamily="34" charset="0"/>
                          <a:cs typeface="Arial" panose="020B0604020202020204" pitchFamily="34" charset="0"/>
                        </a:rPr>
                      </a:br>
                      <a:r>
                        <a:rPr lang="en-GB" sz="1000" dirty="0" err="1" smtClean="0">
                          <a:solidFill>
                            <a:schemeClr val="tx1"/>
                          </a:solidFill>
                          <a:latin typeface="Arial" panose="020B0604020202020204" pitchFamily="34" charset="0"/>
                          <a:cs typeface="Arial" panose="020B0604020202020204" pitchFamily="34" charset="0"/>
                        </a:rPr>
                        <a:t>mois</a:t>
                      </a:r>
                      <a:r>
                        <a:rPr lang="en-GB" sz="1000" baseline="0" dirty="0" smtClean="0">
                          <a:solidFill>
                            <a:schemeClr val="tx1"/>
                          </a:solidFill>
                          <a:latin typeface="Arial" panose="020B0604020202020204" pitchFamily="34" charset="0"/>
                          <a:cs typeface="Arial" panose="020B0604020202020204" pitchFamily="34" charset="0"/>
                        </a:rPr>
                        <a:t> </a:t>
                      </a:r>
                      <a:r>
                        <a:rPr lang="en-GB" sz="1000" dirty="0" smtClean="0">
                          <a:solidFill>
                            <a:schemeClr val="tx1"/>
                          </a:solidFill>
                          <a:latin typeface="Arial" panose="020B0604020202020204" pitchFamily="34" charset="0"/>
                          <a:cs typeface="Arial" panose="020B0604020202020204" pitchFamily="34" charset="0"/>
                        </a:rPr>
                        <a:t>(IC95%)</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27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anose="020B0604020202020204" pitchFamily="34" charset="0"/>
                          <a:cs typeface="Arial" panose="020B0604020202020204" pitchFamily="34" charset="0"/>
                        </a:rPr>
                        <a:t>Vemurafenib + cetuximab + </a:t>
                      </a:r>
                      <a:r>
                        <a:rPr lang="en-US" sz="1000" dirty="0" err="1" smtClean="0">
                          <a:solidFill>
                            <a:schemeClr val="tx1"/>
                          </a:solidFill>
                          <a:latin typeface="Arial" panose="020B0604020202020204" pitchFamily="34" charset="0"/>
                          <a:cs typeface="Arial" panose="020B0604020202020204" pitchFamily="34" charset="0"/>
                        </a:rPr>
                        <a:t>irinotécan</a:t>
                      </a:r>
                      <a:endParaRPr lang="en-US" sz="1000" dirty="0" smtClean="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49</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32</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anose="020B0604020202020204" pitchFamily="34" charset="0"/>
                          <a:cs typeface="Arial" panose="020B0604020202020204" pitchFamily="34" charset="0"/>
                        </a:rPr>
                        <a:t>9,6 (7,5 – 13,1)</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anose="020B0604020202020204" pitchFamily="34" charset="0"/>
                          <a:cs typeface="Arial" panose="020B0604020202020204" pitchFamily="34" charset="0"/>
                        </a:rPr>
                        <a:t>Cetuximab + </a:t>
                      </a:r>
                      <a:r>
                        <a:rPr lang="en-US" sz="1000" dirty="0" err="1" smtClean="0">
                          <a:solidFill>
                            <a:schemeClr val="tx1"/>
                          </a:solidFill>
                          <a:latin typeface="Arial" panose="020B0604020202020204" pitchFamily="34" charset="0"/>
                          <a:cs typeface="Arial" panose="020B0604020202020204" pitchFamily="34" charset="0"/>
                        </a:rPr>
                        <a:t>irinotécan</a:t>
                      </a:r>
                      <a:endParaRPr lang="en-US" sz="1000" dirty="0" smtClean="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50</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38</a:t>
                      </a:r>
                      <a:endParaRPr lang="en-GB" sz="10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panose="020B0604020202020204" pitchFamily="34" charset="0"/>
                          <a:cs typeface="Arial" panose="020B0604020202020204" pitchFamily="34" charset="0"/>
                        </a:rPr>
                        <a:t>5,9 (3,0 – 9,9)</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0" name="TextBox 119"/>
          <p:cNvSpPr txBox="1"/>
          <p:nvPr/>
        </p:nvSpPr>
        <p:spPr>
          <a:xfrm>
            <a:off x="5493390" y="1500606"/>
            <a:ext cx="3060181" cy="307777"/>
          </a:xfrm>
          <a:prstGeom prst="rect">
            <a:avLst/>
          </a:prstGeom>
          <a:noFill/>
        </p:spPr>
        <p:txBody>
          <a:bodyPr wrap="square" rtlCol="0">
            <a:spAutoFit/>
          </a:bodyPr>
          <a:lstStyle/>
          <a:p>
            <a:pPr algn="ctr"/>
            <a:r>
              <a:rPr lang="fr-FR" sz="1400" b="1" dirty="0" smtClean="0">
                <a:latin typeface="Arial" panose="020B0604020202020204" pitchFamily="34" charset="0"/>
                <a:cs typeface="Arial" panose="020B0604020202020204" pitchFamily="34" charset="0"/>
              </a:rPr>
              <a:t>SG</a:t>
            </a:r>
            <a:endParaRPr lang="fr-FR" sz="1400" b="1" dirty="0">
              <a:latin typeface="Arial" panose="020B0604020202020204" pitchFamily="34" charset="0"/>
              <a:cs typeface="Arial" panose="020B0604020202020204" pitchFamily="34" charset="0"/>
            </a:endParaRPr>
          </a:p>
        </p:txBody>
      </p:sp>
      <p:grpSp>
        <p:nvGrpSpPr>
          <p:cNvPr id="121" name="Group 120"/>
          <p:cNvGrpSpPr/>
          <p:nvPr/>
        </p:nvGrpSpPr>
        <p:grpSpPr>
          <a:xfrm>
            <a:off x="1765125" y="1907043"/>
            <a:ext cx="2779499" cy="421060"/>
            <a:chOff x="1527896" y="1907043"/>
            <a:chExt cx="2779499" cy="421060"/>
          </a:xfrm>
        </p:grpSpPr>
        <p:sp>
          <p:nvSpPr>
            <p:cNvPr id="122" name="TextBox 121"/>
            <p:cNvSpPr txBox="1"/>
            <p:nvPr/>
          </p:nvSpPr>
          <p:spPr>
            <a:xfrm>
              <a:off x="1764820" y="1907043"/>
              <a:ext cx="2542575" cy="230832"/>
            </a:xfrm>
            <a:prstGeom prst="rect">
              <a:avLst/>
            </a:prstGeom>
            <a:noFill/>
          </p:spPr>
          <p:txBody>
            <a:bodyPr wrap="square" rtlCol="0">
              <a:spAutoFit/>
            </a:bodyPr>
            <a:lstStyle/>
            <a:p>
              <a:r>
                <a:rPr lang="fr-FR" sz="900" smtClean="0">
                  <a:latin typeface="Arial" panose="020B0604020202020204" pitchFamily="34" charset="0"/>
                  <a:cs typeface="Arial" panose="020B0604020202020204" pitchFamily="34" charset="0"/>
                </a:rPr>
                <a:t>Vemurafenib + cetuximab + irinotécan</a:t>
              </a:r>
            </a:p>
          </p:txBody>
        </p:sp>
        <p:cxnSp>
          <p:nvCxnSpPr>
            <p:cNvPr id="123" name="Straight Connector 122"/>
            <p:cNvCxnSpPr/>
            <p:nvPr/>
          </p:nvCxnSpPr>
          <p:spPr>
            <a:xfrm>
              <a:off x="1527896" y="2039880"/>
              <a:ext cx="2695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527896" y="2212687"/>
              <a:ext cx="2695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5" name="Rectangle 124"/>
            <p:cNvSpPr/>
            <p:nvPr/>
          </p:nvSpPr>
          <p:spPr>
            <a:xfrm>
              <a:off x="1764820" y="2097271"/>
              <a:ext cx="1367682" cy="230832"/>
            </a:xfrm>
            <a:prstGeom prst="rect">
              <a:avLst/>
            </a:prstGeom>
            <a:ln>
              <a:noFill/>
            </a:ln>
          </p:spPr>
          <p:txBody>
            <a:bodyPr wrap="none">
              <a:spAutoFit/>
            </a:bodyPr>
            <a:lstStyle/>
            <a:p>
              <a:pPr lvl="0"/>
              <a:r>
                <a:rPr lang="fr-FR" sz="900" smtClean="0">
                  <a:latin typeface="Arial" panose="020B0604020202020204" pitchFamily="34" charset="0"/>
                  <a:cs typeface="Arial" panose="020B0604020202020204" pitchFamily="34" charset="0"/>
                </a:rPr>
                <a:t>Cetuximab + irinotécan</a:t>
              </a:r>
              <a:endParaRPr lang="fr-FR" sz="900">
                <a:latin typeface="Arial" panose="020B0604020202020204" pitchFamily="34" charset="0"/>
                <a:cs typeface="Arial" panose="020B0604020202020204" pitchFamily="34" charset="0"/>
              </a:endParaRPr>
            </a:p>
          </p:txBody>
        </p:sp>
      </p:grpSp>
      <p:grpSp>
        <p:nvGrpSpPr>
          <p:cNvPr id="126" name="Group 125"/>
          <p:cNvGrpSpPr/>
          <p:nvPr/>
        </p:nvGrpSpPr>
        <p:grpSpPr>
          <a:xfrm>
            <a:off x="6516902" y="1922963"/>
            <a:ext cx="2536782" cy="421060"/>
            <a:chOff x="1527896" y="1907043"/>
            <a:chExt cx="2779499" cy="421060"/>
          </a:xfrm>
        </p:grpSpPr>
        <p:sp>
          <p:nvSpPr>
            <p:cNvPr id="127" name="TextBox 126"/>
            <p:cNvSpPr txBox="1"/>
            <p:nvPr/>
          </p:nvSpPr>
          <p:spPr>
            <a:xfrm>
              <a:off x="1764820" y="1907043"/>
              <a:ext cx="2542575" cy="230832"/>
            </a:xfrm>
            <a:prstGeom prst="rect">
              <a:avLst/>
            </a:prstGeom>
            <a:noFill/>
          </p:spPr>
          <p:txBody>
            <a:bodyPr wrap="square" rtlCol="0">
              <a:spAutoFit/>
            </a:bodyPr>
            <a:lstStyle/>
            <a:p>
              <a:r>
                <a:rPr lang="fr-FR" sz="900" smtClean="0">
                  <a:latin typeface="Arial" panose="020B0604020202020204" pitchFamily="34" charset="0"/>
                  <a:cs typeface="Arial" panose="020B0604020202020204" pitchFamily="34" charset="0"/>
                </a:rPr>
                <a:t>Vemurafenib + cetuximab + irinotécan</a:t>
              </a:r>
            </a:p>
          </p:txBody>
        </p:sp>
        <p:cxnSp>
          <p:nvCxnSpPr>
            <p:cNvPr id="128" name="Straight Connector 127"/>
            <p:cNvCxnSpPr/>
            <p:nvPr/>
          </p:nvCxnSpPr>
          <p:spPr>
            <a:xfrm>
              <a:off x="1527896" y="2005155"/>
              <a:ext cx="2695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527896" y="2212687"/>
              <a:ext cx="2695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1764820" y="2097271"/>
              <a:ext cx="1498541" cy="230832"/>
            </a:xfrm>
            <a:prstGeom prst="rect">
              <a:avLst/>
            </a:prstGeom>
            <a:ln>
              <a:noFill/>
            </a:ln>
          </p:spPr>
          <p:txBody>
            <a:bodyPr wrap="none">
              <a:spAutoFit/>
            </a:bodyPr>
            <a:lstStyle/>
            <a:p>
              <a:pPr lvl="0"/>
              <a:r>
                <a:rPr lang="fr-FR" sz="900" smtClean="0">
                  <a:latin typeface="Arial" panose="020B0604020202020204" pitchFamily="34" charset="0"/>
                  <a:cs typeface="Arial" panose="020B0604020202020204" pitchFamily="34" charset="0"/>
                </a:rPr>
                <a:t>Cetuximab + irinotécan</a:t>
              </a:r>
              <a:endParaRPr lang="fr-FR" sz="9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158811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3505: Etude randomisée évaluant </a:t>
            </a:r>
            <a:r>
              <a:rPr lang="fr-FR" dirty="0" err="1" smtClean="0"/>
              <a:t>irinotécan</a:t>
            </a:r>
            <a:r>
              <a:rPr lang="fr-FR" dirty="0" smtClean="0"/>
              <a:t> et cetuximab avec ou sans vemurafenib dans le cancer colorectal métastatique muté BRAF (SWOG S1406) – </a:t>
            </a:r>
            <a:r>
              <a:rPr lang="fr-FR" dirty="0" err="1" smtClean="0"/>
              <a:t>Kopetz</a:t>
            </a:r>
            <a:r>
              <a:rPr lang="fr-FR" dirty="0" smtClean="0"/>
              <a:t> S, et al</a:t>
            </a:r>
            <a:endParaRPr lang="fr-FR" dirty="0"/>
          </a:p>
        </p:txBody>
      </p:sp>
      <p:sp>
        <p:nvSpPr>
          <p:cNvPr id="3" name="Content Placeholder 2"/>
          <p:cNvSpPr>
            <a:spLocks noGrp="1"/>
          </p:cNvSpPr>
          <p:nvPr>
            <p:ph idx="1"/>
          </p:nvPr>
        </p:nvSpPr>
        <p:spPr>
          <a:xfrm>
            <a:off x="365124" y="4432767"/>
            <a:ext cx="8413751" cy="1810945"/>
          </a:xfrm>
        </p:spPr>
        <p:txBody>
          <a:bodyPr/>
          <a:lstStyle/>
          <a:p>
            <a:pPr marL="0" indent="0">
              <a:buNone/>
            </a:pPr>
            <a:r>
              <a:rPr lang="fr-FR" b="1" dirty="0" smtClean="0"/>
              <a:t>Conclusions</a:t>
            </a:r>
          </a:p>
          <a:p>
            <a:r>
              <a:rPr lang="fr-FR" b="1" dirty="0" smtClean="0"/>
              <a:t>Chez les patients avec CCR muté BRAF V600E, le </a:t>
            </a:r>
            <a:r>
              <a:rPr lang="fr-FR" b="1" dirty="0" err="1" smtClean="0"/>
              <a:t>vemurafenib</a:t>
            </a:r>
            <a:r>
              <a:rPr lang="fr-FR" b="1" dirty="0" smtClean="0"/>
              <a:t> plus </a:t>
            </a:r>
            <a:r>
              <a:rPr lang="fr-FR" b="1" dirty="0" err="1" smtClean="0"/>
              <a:t>cetuximab</a:t>
            </a:r>
            <a:r>
              <a:rPr lang="fr-FR" b="1" dirty="0" smtClean="0"/>
              <a:t> et </a:t>
            </a:r>
            <a:r>
              <a:rPr lang="fr-FR" b="1" dirty="0" err="1" smtClean="0"/>
              <a:t>irinotécan</a:t>
            </a:r>
            <a:r>
              <a:rPr lang="fr-FR" b="1" dirty="0" smtClean="0"/>
              <a:t> a démontré une amélioration de la SSP, même après progression sous </a:t>
            </a:r>
            <a:r>
              <a:rPr lang="fr-FR" b="1" dirty="0" err="1" smtClean="0"/>
              <a:t>irinotécan</a:t>
            </a:r>
            <a:r>
              <a:rPr lang="fr-FR" b="1" dirty="0" smtClean="0"/>
              <a:t> + </a:t>
            </a:r>
            <a:r>
              <a:rPr lang="fr-FR" b="1" dirty="0" err="1" smtClean="0"/>
              <a:t>cetuximab</a:t>
            </a:r>
            <a:endParaRPr lang="fr-FR" b="1" dirty="0" smtClean="0"/>
          </a:p>
          <a:p>
            <a:r>
              <a:rPr lang="fr-FR" b="1" dirty="0" smtClean="0"/>
              <a:t>L’activité de cette association était similaire quel que soit le statut MSI, l’administration préalable d’</a:t>
            </a:r>
            <a:r>
              <a:rPr lang="fr-FR" b="1" dirty="0" err="1" smtClean="0"/>
              <a:t>irinotécan</a:t>
            </a:r>
            <a:r>
              <a:rPr lang="fr-FR" b="1" dirty="0" smtClean="0"/>
              <a:t>, la présence de mutations PIK3CA ou le côté de la tumeur</a:t>
            </a:r>
            <a:endParaRPr lang="fr-FR" b="1" dirty="0"/>
          </a:p>
        </p:txBody>
      </p:sp>
      <p:sp>
        <p:nvSpPr>
          <p:cNvPr id="5" name="Text Placeholder 4"/>
          <p:cNvSpPr>
            <a:spLocks noGrp="1"/>
          </p:cNvSpPr>
          <p:nvPr>
            <p:ph type="body" sz="quarter" idx="11"/>
          </p:nvPr>
        </p:nvSpPr>
        <p:spPr/>
        <p:txBody>
          <a:bodyPr/>
          <a:lstStyle/>
          <a:p>
            <a:r>
              <a:rPr lang="fr-FR" dirty="0" err="1" smtClean="0">
                <a:latin typeface="Arial" panose="020B0604020202020204" pitchFamily="34" charset="0"/>
                <a:cs typeface="Arial" panose="020B0604020202020204" pitchFamily="34" charset="0"/>
              </a:rPr>
              <a:t>Kopetz</a:t>
            </a:r>
            <a:r>
              <a:rPr lang="fr-FR" dirty="0" smtClean="0">
                <a:latin typeface="Arial" panose="020B0604020202020204" pitchFamily="34" charset="0"/>
                <a:cs typeface="Arial" panose="020B0604020202020204" pitchFamily="34" charset="0"/>
              </a:rPr>
              <a:t> S, et al. J Clin </a:t>
            </a:r>
            <a:r>
              <a:rPr lang="fr-FR" dirty="0" err="1" smtClean="0">
                <a:latin typeface="Arial" panose="020B0604020202020204" pitchFamily="34" charset="0"/>
                <a:cs typeface="Arial" panose="020B0604020202020204" pitchFamily="34" charset="0"/>
              </a:rPr>
              <a:t>Oncol</a:t>
            </a:r>
            <a:r>
              <a:rPr lang="fr-FR" dirty="0" smtClean="0">
                <a:latin typeface="Arial" panose="020B0604020202020204" pitchFamily="34" charset="0"/>
                <a:cs typeface="Arial" panose="020B0604020202020204" pitchFamily="34" charset="0"/>
              </a:rPr>
              <a:t> 2017;35 (</a:t>
            </a:r>
            <a:r>
              <a:rPr lang="fr-FR" dirty="0" err="1" smtClean="0">
                <a:latin typeface="Arial" panose="020B0604020202020204" pitchFamily="34" charset="0"/>
                <a:cs typeface="Arial" panose="020B0604020202020204" pitchFamily="34" charset="0"/>
              </a:rPr>
              <a:t>Suppl</a:t>
            </a:r>
            <a:r>
              <a:rPr lang="fr-FR" dirty="0" smtClean="0">
                <a:latin typeface="Arial" panose="020B0604020202020204" pitchFamily="34" charset="0"/>
                <a:cs typeface="Arial" panose="020B0604020202020204" pitchFamily="34" charset="0"/>
              </a:rPr>
              <a:t>):</a:t>
            </a:r>
            <a:r>
              <a:rPr lang="fr-FR" dirty="0" err="1" smtClean="0">
                <a:latin typeface="Arial" panose="020B0604020202020204" pitchFamily="34" charset="0"/>
                <a:cs typeface="Arial" panose="020B0604020202020204" pitchFamily="34" charset="0"/>
              </a:rPr>
              <a:t>Abstr</a:t>
            </a:r>
            <a:r>
              <a:rPr lang="fr-FR" dirty="0" smtClean="0">
                <a:latin typeface="Arial" panose="020B0604020202020204" pitchFamily="34" charset="0"/>
                <a:cs typeface="Arial" panose="020B0604020202020204" pitchFamily="34" charset="0"/>
              </a:rPr>
              <a:t> 3505</a:t>
            </a:r>
            <a:endParaRPr lang="fr-FR" dirty="0"/>
          </a:p>
        </p:txBody>
      </p:sp>
      <p:sp>
        <p:nvSpPr>
          <p:cNvPr id="11" name="Content Placeholder 13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smtClean="0"/>
              <a:t>Résultats</a:t>
            </a:r>
          </a:p>
          <a:p>
            <a:endParaRPr lang="en-US" dirty="0"/>
          </a:p>
        </p:txBody>
      </p:sp>
      <p:graphicFrame>
        <p:nvGraphicFramePr>
          <p:cNvPr id="9" name="Group 88"/>
          <p:cNvGraphicFramePr>
            <a:graphicFrameLocks noGrp="1"/>
          </p:cNvGraphicFramePr>
          <p:nvPr>
            <p:extLst>
              <p:ext uri="{D42A27DB-BD31-4B8C-83A1-F6EECF244321}">
                <p14:modId xmlns:p14="http://schemas.microsoft.com/office/powerpoint/2010/main" val="340318413"/>
              </p:ext>
            </p:extLst>
          </p:nvPr>
        </p:nvGraphicFramePr>
        <p:xfrm>
          <a:off x="369888" y="1752599"/>
          <a:ext cx="8408987" cy="2528945"/>
        </p:xfrm>
        <a:graphic>
          <a:graphicData uri="http://schemas.openxmlformats.org/drawingml/2006/table">
            <a:tbl>
              <a:tblPr firstRow="1" bandRow="1">
                <a:tableStyleId>{69012ECD-51FC-41F1-AA8D-1B2483CD663E}</a:tableStyleId>
              </a:tblPr>
              <a:tblGrid>
                <a:gridCol w="4958974">
                  <a:extLst>
                    <a:ext uri="{9D8B030D-6E8A-4147-A177-3AD203B41FA5}">
                      <a16:colId xmlns="" xmlns:a16="http://schemas.microsoft.com/office/drawing/2014/main" val="20000"/>
                    </a:ext>
                  </a:extLst>
                </a:gridCol>
                <a:gridCol w="3450013">
                  <a:extLst>
                    <a:ext uri="{9D8B030D-6E8A-4147-A177-3AD203B41FA5}">
                      <a16:colId xmlns="" xmlns:a16="http://schemas.microsoft.com/office/drawing/2014/main" val="20003"/>
                    </a:ext>
                  </a:extLst>
                </a:gridCol>
              </a:tblGrid>
              <a:tr h="5602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err="1" smtClean="0">
                          <a:solidFill>
                            <a:schemeClr val="tx2"/>
                          </a:solidFill>
                          <a:latin typeface="Arial" pitchFamily="34" charset="0"/>
                          <a:cs typeface="Arial" pitchFamily="34" charset="0"/>
                        </a:rPr>
                        <a:t>Crossover</a:t>
                      </a:r>
                      <a:r>
                        <a:rPr lang="fr-FR" sz="1400" noProof="0" dirty="0" smtClean="0">
                          <a:solidFill>
                            <a:schemeClr val="tx2"/>
                          </a:solidFill>
                          <a:latin typeface="Arial" pitchFamily="34" charset="0"/>
                          <a:cs typeface="Arial" pitchFamily="34" charset="0"/>
                        </a:rPr>
                        <a:t> vers</a:t>
                      </a:r>
                      <a:r>
                        <a:rPr lang="fr-FR" sz="1400" baseline="0" noProof="0" dirty="0" smtClean="0">
                          <a:solidFill>
                            <a:schemeClr val="tx2"/>
                          </a:solidFill>
                          <a:latin typeface="Arial" pitchFamily="34" charset="0"/>
                          <a:cs typeface="Arial" pitchFamily="34" charset="0"/>
                        </a:rPr>
                        <a:t> le</a:t>
                      </a:r>
                      <a:r>
                        <a:rPr lang="fr-FR" sz="1400" noProof="0" dirty="0" smtClean="0">
                          <a:solidFill>
                            <a:schemeClr val="tx2"/>
                          </a:solidFill>
                          <a:latin typeface="Arial" pitchFamily="34" charset="0"/>
                          <a:cs typeface="Arial" pitchFamily="34" charset="0"/>
                        </a:rPr>
                        <a:t> </a:t>
                      </a:r>
                      <a:r>
                        <a:rPr lang="fr-FR" sz="1400" noProof="0" dirty="0" err="1" smtClean="0">
                          <a:solidFill>
                            <a:schemeClr val="tx2"/>
                          </a:solidFill>
                          <a:latin typeface="Arial" pitchFamily="34" charset="0"/>
                          <a:cs typeface="Arial" pitchFamily="34" charset="0"/>
                        </a:rPr>
                        <a:t>vemurafenib</a:t>
                      </a:r>
                      <a:r>
                        <a:rPr lang="fr-FR" sz="1400" noProof="0" dirty="0" smtClean="0">
                          <a:solidFill>
                            <a:schemeClr val="tx2"/>
                          </a:solidFill>
                          <a:latin typeface="Arial" pitchFamily="34" charset="0"/>
                          <a:cs typeface="Arial" pitchFamily="34" charset="0"/>
                        </a:rPr>
                        <a:t> après progression</a:t>
                      </a:r>
                      <a:r>
                        <a:rPr lang="fr-FR" sz="1400" baseline="0" noProof="0" dirty="0" smtClean="0">
                          <a:solidFill>
                            <a:schemeClr val="tx2"/>
                          </a:solidFill>
                          <a:latin typeface="Arial" pitchFamily="34" charset="0"/>
                          <a:cs typeface="Arial" pitchFamily="34" charset="0"/>
                        </a:rPr>
                        <a:t> (n=24)</a:t>
                      </a:r>
                      <a:endParaRPr lang="fr-FR" sz="1400" noProof="0" dirty="0">
                        <a:solidFill>
                          <a:schemeClr val="tx2"/>
                        </a:solidFill>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45934">
                <a:tc>
                  <a:txBody>
                    <a:bodyPr/>
                    <a:lstStyle/>
                    <a:p>
                      <a:r>
                        <a:rPr lang="fr-FR" sz="1400" noProof="0" dirty="0" err="1" smtClean="0">
                          <a:solidFill>
                            <a:schemeClr val="tx1"/>
                          </a:solidFill>
                          <a:latin typeface="Arial" pitchFamily="34" charset="0"/>
                          <a:cs typeface="Arial" pitchFamily="34" charset="0"/>
                        </a:rPr>
                        <a:t>SSPm</a:t>
                      </a:r>
                      <a:r>
                        <a:rPr lang="fr-FR" sz="1400" noProof="0" dirty="0" smtClean="0">
                          <a:solidFill>
                            <a:schemeClr val="tx1"/>
                          </a:solidFill>
                          <a:latin typeface="Arial" pitchFamily="34" charset="0"/>
                          <a:cs typeface="Arial" pitchFamily="34" charset="0"/>
                        </a:rPr>
                        <a:t>,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dirty="0" smtClean="0">
                          <a:solidFill>
                            <a:schemeClr val="tx1"/>
                          </a:solidFill>
                          <a:latin typeface="Arial" pitchFamily="34" charset="0"/>
                          <a:cs typeface="Arial" pitchFamily="34" charset="0"/>
                        </a:rPr>
                        <a:t>5,8 (2,8 – 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45934">
                <a:tc>
                  <a:txBody>
                    <a:bodyPr/>
                    <a:lstStyle/>
                    <a:p>
                      <a:r>
                        <a:rPr lang="fr-FR" sz="1400" noProof="0" dirty="0" err="1" smtClean="0">
                          <a:solidFill>
                            <a:schemeClr val="tx1"/>
                          </a:solidFill>
                          <a:latin typeface="Arial" pitchFamily="34" charset="0"/>
                          <a:cs typeface="Arial" pitchFamily="34" charset="0"/>
                        </a:rPr>
                        <a:t>SGm</a:t>
                      </a:r>
                      <a:r>
                        <a:rPr lang="fr-FR" sz="1400" noProof="0" dirty="0" smtClean="0">
                          <a:solidFill>
                            <a:schemeClr val="tx1"/>
                          </a:solidFill>
                          <a:latin typeface="Arial" pitchFamily="34" charset="0"/>
                          <a:cs typeface="Arial" pitchFamily="34" charset="0"/>
                        </a:rPr>
                        <a:t> mois</a:t>
                      </a:r>
                      <a:r>
                        <a:rPr lang="fr-FR" sz="1400" baseline="0" noProof="0" dirty="0" smtClean="0">
                          <a:solidFill>
                            <a:schemeClr val="tx1"/>
                          </a:solidFill>
                          <a:latin typeface="Arial" pitchFamily="34" charset="0"/>
                          <a:cs typeface="Arial" pitchFamily="34" charset="0"/>
                        </a:rPr>
                        <a:t> (IC95%)</a:t>
                      </a:r>
                      <a:endParaRPr lang="fr-FR" sz="1400" noProof="0" dirty="0">
                        <a:solidFill>
                          <a:schemeClr val="tx1"/>
                        </a:solidFill>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600" noProof="0" dirty="0" smtClean="0">
                          <a:solidFill>
                            <a:schemeClr val="tx1"/>
                          </a:solidFill>
                          <a:latin typeface="Arial" pitchFamily="34" charset="0"/>
                          <a:cs typeface="Arial" pitchFamily="34" charset="0"/>
                        </a:rPr>
                        <a:t>12,1</a:t>
                      </a:r>
                      <a:r>
                        <a:rPr lang="fr-FR" sz="1600" baseline="0" noProof="0" dirty="0" smtClean="0">
                          <a:solidFill>
                            <a:schemeClr val="tx1"/>
                          </a:solidFill>
                          <a:latin typeface="Arial" pitchFamily="34" charset="0"/>
                          <a:cs typeface="Arial" pitchFamily="34" charset="0"/>
                        </a:rPr>
                        <a:t> (4,5 – 12,5)</a:t>
                      </a:r>
                      <a:endParaRPr lang="fr-FR" sz="1600" noProof="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849110">
                <a:tc>
                  <a:txBody>
                    <a:bodyPr/>
                    <a:lstStyle/>
                    <a:p>
                      <a:r>
                        <a:rPr lang="fr-FR" sz="1400" noProof="0" dirty="0" smtClean="0">
                          <a:solidFill>
                            <a:schemeClr val="tx1"/>
                          </a:solidFill>
                          <a:latin typeface="Arial" pitchFamily="34" charset="0"/>
                          <a:cs typeface="Arial" pitchFamily="34" charset="0"/>
                        </a:rPr>
                        <a:t>Réponse, %</a:t>
                      </a:r>
                    </a:p>
                    <a:p>
                      <a:pPr marL="92075" indent="0"/>
                      <a:r>
                        <a:rPr lang="fr-FR" sz="1400" noProof="0" dirty="0" smtClean="0">
                          <a:solidFill>
                            <a:schemeClr val="tx1"/>
                          </a:solidFill>
                          <a:latin typeface="Arial" pitchFamily="34" charset="0"/>
                          <a:cs typeface="Arial" pitchFamily="34" charset="0"/>
                        </a:rPr>
                        <a:t>RP</a:t>
                      </a:r>
                    </a:p>
                    <a:p>
                      <a:pPr marL="92075" indent="0"/>
                      <a:r>
                        <a:rPr lang="fr-FR" sz="1400" noProof="0" dirty="0" smtClean="0">
                          <a:solidFill>
                            <a:schemeClr val="tx1"/>
                          </a:solidFill>
                          <a:latin typeface="Arial" pitchFamily="34" charset="0"/>
                          <a:cs typeface="Arial" pitchFamily="34" charset="0"/>
                        </a:rPr>
                        <a:t>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600" noProof="0" smtClean="0">
                          <a:solidFill>
                            <a:schemeClr val="tx1"/>
                          </a:solidFill>
                          <a:latin typeface="Arial" pitchFamily="34" charset="0"/>
                          <a:cs typeface="Arial" pitchFamily="34" charset="0"/>
                        </a:rPr>
                        <a:t/>
                      </a:r>
                      <a:br>
                        <a:rPr lang="fr-FR" sz="1600" noProof="0" smtClean="0">
                          <a:solidFill>
                            <a:schemeClr val="tx1"/>
                          </a:solidFill>
                          <a:latin typeface="Arial" pitchFamily="34" charset="0"/>
                          <a:cs typeface="Arial" pitchFamily="34" charset="0"/>
                        </a:rPr>
                      </a:br>
                      <a:r>
                        <a:rPr lang="fr-FR" sz="1600" noProof="0" smtClean="0">
                          <a:solidFill>
                            <a:schemeClr val="tx1"/>
                          </a:solidFill>
                          <a:latin typeface="Arial" pitchFamily="34" charset="0"/>
                          <a:cs typeface="Arial" pitchFamily="34" charset="0"/>
                        </a:rPr>
                        <a:t>17</a:t>
                      </a:r>
                    </a:p>
                    <a:p>
                      <a:pPr algn="ctr"/>
                      <a:r>
                        <a:rPr lang="fr-FR" sz="1600" noProof="0" smtClean="0">
                          <a:solidFill>
                            <a:schemeClr val="tx1"/>
                          </a:solidFill>
                          <a:latin typeface="Arial" pitchFamily="34" charset="0"/>
                          <a:cs typeface="Arial" pitchFamily="34" charset="0"/>
                        </a:rPr>
                        <a:t>55</a:t>
                      </a:r>
                      <a:endParaRPr lang="fr-FR" sz="1600" noProof="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427672">
                <a:tc>
                  <a:txBody>
                    <a:bodyPr/>
                    <a:lstStyle/>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lang="fr-FR" sz="1400" noProof="0" dirty="0" smtClean="0">
                          <a:solidFill>
                            <a:schemeClr val="tx1"/>
                          </a:solidFill>
                          <a:latin typeface="Arial" pitchFamily="34" charset="0"/>
                          <a:cs typeface="Arial" pitchFamily="34" charset="0"/>
                        </a:rPr>
                        <a:t>TCM,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r>
                        <a:rPr lang="fr-FR" sz="1600" noProof="0" dirty="0" smtClean="0">
                          <a:solidFill>
                            <a:schemeClr val="tx1"/>
                          </a:solidFill>
                          <a:latin typeface="Arial" pitchFamily="34" charset="0"/>
                          <a:cs typeface="Arial" pitchFamily="34" charset="0"/>
                        </a:rPr>
                        <a:t>72</a:t>
                      </a:r>
                      <a:endParaRPr lang="fr-FR" sz="1600" noProof="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val="6185704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AutoShape 19"/>
          <p:cNvCxnSpPr>
            <a:cxnSpLocks noChangeShapeType="1"/>
            <a:stCxn id="27" idx="3"/>
          </p:cNvCxnSpPr>
          <p:nvPr/>
        </p:nvCxnSpPr>
        <p:spPr bwMode="auto">
          <a:xfrm>
            <a:off x="7011112" y="4725457"/>
            <a:ext cx="304088" cy="0"/>
          </a:xfrm>
          <a:prstGeom prst="straightConnector1">
            <a:avLst/>
          </a:prstGeom>
          <a:noFill/>
          <a:ln w="57150">
            <a:solidFill>
              <a:schemeClr val="bg2">
                <a:lumMod val="60000"/>
                <a:lumOff val="40000"/>
              </a:schemeClr>
            </a:solidFill>
            <a:prstDash val="sysDot"/>
            <a:round/>
            <a:headEnd/>
            <a:tailEnd type="triangle" w="med" len="med"/>
          </a:ln>
        </p:spPr>
      </p:cxnSp>
      <p:cxnSp>
        <p:nvCxnSpPr>
          <p:cNvPr id="58" name="AutoShape 19"/>
          <p:cNvCxnSpPr>
            <a:cxnSpLocks noChangeShapeType="1"/>
            <a:stCxn id="29" idx="3"/>
          </p:cNvCxnSpPr>
          <p:nvPr/>
        </p:nvCxnSpPr>
        <p:spPr bwMode="auto">
          <a:xfrm>
            <a:off x="7023304" y="3629441"/>
            <a:ext cx="291896" cy="5763"/>
          </a:xfrm>
          <a:prstGeom prst="straightConnector1">
            <a:avLst/>
          </a:prstGeom>
          <a:noFill/>
          <a:ln w="57150">
            <a:solidFill>
              <a:schemeClr val="bg2">
                <a:lumMod val="60000"/>
                <a:lumOff val="40000"/>
              </a:schemeClr>
            </a:solidFill>
            <a:round/>
            <a:headEnd/>
            <a:tailEnd type="triangle" w="med" len="med"/>
          </a:ln>
        </p:spPr>
      </p:cxnSp>
      <p:sp>
        <p:nvSpPr>
          <p:cNvPr id="5122" name="Rectangle 2"/>
          <p:cNvSpPr>
            <a:spLocks noGrp="1" noChangeArrowheads="1"/>
          </p:cNvSpPr>
          <p:nvPr>
            <p:ph type="title"/>
          </p:nvPr>
        </p:nvSpPr>
        <p:spPr/>
        <p:txBody>
          <a:bodyPr/>
          <a:lstStyle/>
          <a:p>
            <a:r>
              <a:rPr lang="fr-FR" dirty="0" smtClean="0"/>
              <a:t>11507: Variations génétiques au sein des gènes de transport de la vitamine C prédictives du résultat de traitement de patients avec cancer colorectal métastatique recevant en 1e ligne FOLFIRI et bevacizumab: données de l’étude FIRE-3 – Berger MD, et al</a:t>
            </a:r>
            <a:endParaRPr lang="fr-FR" dirty="0"/>
          </a:p>
        </p:txBody>
      </p:sp>
      <p:sp>
        <p:nvSpPr>
          <p:cNvPr id="11" name="Content Placeholder 6"/>
          <p:cNvSpPr>
            <a:spLocks noGrp="1"/>
          </p:cNvSpPr>
          <p:nvPr>
            <p:ph idx="1"/>
          </p:nvPr>
        </p:nvSpPr>
        <p:spPr/>
        <p:txBody>
          <a:bodyPr/>
          <a:lstStyle/>
          <a:p>
            <a:pPr marL="0" indent="0">
              <a:buNone/>
            </a:pPr>
            <a:r>
              <a:rPr lang="fr-FR" b="1" dirty="0" smtClean="0"/>
              <a:t>Objectif</a:t>
            </a:r>
          </a:p>
          <a:p>
            <a:r>
              <a:rPr lang="fr-FR" dirty="0" smtClean="0"/>
              <a:t>Evaluer l’impact de 3 polymorphismes d’un seul nucléotide (SNP) fonctionnels au sein des gènes SVCT1, SVCT2 et Glut1 sur le résultat du traitement de patients avec CCR métastatique recevant en 1e ligne FOLFIRI + </a:t>
            </a:r>
            <a:r>
              <a:rPr lang="fr-FR" dirty="0" err="1" smtClean="0"/>
              <a:t>bevacizumab</a:t>
            </a:r>
            <a:r>
              <a:rPr lang="fr-FR" dirty="0" smtClean="0"/>
              <a:t> dans l’étude randomisée de phase III FIRE-3 </a:t>
            </a:r>
            <a:endParaRPr lang="fr-FR" dirty="0"/>
          </a:p>
        </p:txBody>
      </p:sp>
      <p:sp>
        <p:nvSpPr>
          <p:cNvPr id="14" name="Text Placeholder 13"/>
          <p:cNvSpPr>
            <a:spLocks noGrp="1"/>
          </p:cNvSpPr>
          <p:nvPr>
            <p:ph type="body" sz="quarter" idx="10"/>
          </p:nvPr>
        </p:nvSpPr>
        <p:spPr/>
        <p:txBody>
          <a:bodyPr/>
          <a:lstStyle/>
          <a:p>
            <a:r>
              <a:rPr lang="fr-FR" smtClean="0"/>
              <a:t>*Contrôle négatif</a:t>
            </a:r>
            <a:endParaRPr lang="fr-FR" dirty="0"/>
          </a:p>
        </p:txBody>
      </p:sp>
      <p:sp>
        <p:nvSpPr>
          <p:cNvPr id="15" name="Text Placeholder 14"/>
          <p:cNvSpPr>
            <a:spLocks noGrp="1"/>
          </p:cNvSpPr>
          <p:nvPr>
            <p:ph type="body" sz="quarter" idx="11"/>
          </p:nvPr>
        </p:nvSpPr>
        <p:spPr/>
        <p:txBody>
          <a:bodyPr/>
          <a:lstStyle/>
          <a:p>
            <a:r>
              <a:rPr lang="fr-FR" smtClean="0"/>
              <a:t>Berger MD, et al. J Clin Oncol 2017;35(Suppl):Abstr 11507</a:t>
            </a:r>
            <a:endParaRPr lang="fr-FR"/>
          </a:p>
        </p:txBody>
      </p:sp>
      <p:sp>
        <p:nvSpPr>
          <p:cNvPr id="24" name="Oval 14"/>
          <p:cNvSpPr>
            <a:spLocks noChangeArrowheads="1"/>
          </p:cNvSpPr>
          <p:nvPr/>
        </p:nvSpPr>
        <p:spPr bwMode="auto">
          <a:xfrm>
            <a:off x="3429000" y="386764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endParaRPr lang="fr-FR" altLang="zh-CN" sz="1600" b="1">
              <a:solidFill>
                <a:srgbClr val="043882"/>
              </a:solidFill>
              <a:ea typeface="SimSun" pitchFamily="2" charset="-122"/>
            </a:endParaRPr>
          </a:p>
        </p:txBody>
      </p:sp>
      <p:cxnSp>
        <p:nvCxnSpPr>
          <p:cNvPr id="25" name="AutoShape 15"/>
          <p:cNvCxnSpPr>
            <a:cxnSpLocks noChangeShapeType="1"/>
            <a:stCxn id="24" idx="0"/>
            <a:endCxn id="29" idx="1"/>
          </p:cNvCxnSpPr>
          <p:nvPr/>
        </p:nvCxnSpPr>
        <p:spPr bwMode="auto">
          <a:xfrm rot="5400000" flipH="1" flipV="1">
            <a:off x="3914493" y="3435747"/>
            <a:ext cx="238207" cy="625596"/>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33" idx="3"/>
            <a:endCxn id="24" idx="2"/>
          </p:cNvCxnSpPr>
          <p:nvPr/>
        </p:nvCxnSpPr>
        <p:spPr bwMode="auto">
          <a:xfrm flipV="1">
            <a:off x="3101219" y="4159748"/>
            <a:ext cx="327781"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4332622" y="4345513"/>
            <a:ext cx="2678490" cy="759887"/>
          </a:xfrm>
          <a:prstGeom prst="rect">
            <a:avLst/>
          </a:prstGeom>
          <a:solidFill>
            <a:schemeClr val="accent2"/>
          </a:solidFill>
          <a:ln w="9525" algn="ctr">
            <a:noFill/>
            <a:round/>
            <a:headEnd/>
            <a:tailEnd/>
          </a:ln>
        </p:spPr>
        <p:txBody>
          <a:bodyPr lIns="90488" tIns="0" rIns="90488" bIns="0" anchor="ctr"/>
          <a:lstStyle/>
          <a:p>
            <a:pPr marL="0" marR="0" lvl="0" indent="0" algn="ctr" defTabSz="892175" eaLnBrk="0" fontAlgn="auto" latinLnBrk="0" hangingPunct="0">
              <a:lnSpc>
                <a:spcPct val="100000"/>
              </a:lnSpc>
              <a:spcBef>
                <a:spcPts val="0"/>
              </a:spcBef>
              <a:spcAft>
                <a:spcPts val="0"/>
              </a:spcAft>
              <a:buClrTx/>
              <a:buSzTx/>
              <a:buFontTx/>
              <a:buNone/>
              <a:tabLst/>
              <a:defRPr/>
            </a:pPr>
            <a:r>
              <a:rPr lang="fr-FR" sz="1600" smtClean="0"/>
              <a:t>FOLFIRI +</a:t>
            </a:r>
            <a:br>
              <a:rPr lang="fr-FR" sz="1600" smtClean="0"/>
            </a:br>
            <a:r>
              <a:rPr lang="fr-FR" sz="1600" smtClean="0"/>
              <a:t>cetuximab* </a:t>
            </a:r>
            <a:r>
              <a:rPr lang="fr-FR" altLang="zh-CN" sz="1600" kern="0" smtClean="0">
                <a:latin typeface="Arial" panose="020B0604020202020204" pitchFamily="34" charset="0"/>
                <a:ea typeface="宋体" panose="02010600030101010101" pitchFamily="2" charset="-122"/>
                <a:cs typeface="Arial" panose="020B0604020202020204" pitchFamily="34" charset="0"/>
              </a:rPr>
              <a:t>(n=227)</a:t>
            </a:r>
            <a:endParaRPr lang="fr-FR" altLang="zh-CN" sz="1600" kern="0">
              <a:latin typeface="Arial" panose="020B0604020202020204" pitchFamily="34" charset="0"/>
              <a:ea typeface="宋体" panose="02010600030101010101" pitchFamily="2" charset="-122"/>
              <a:cs typeface="Arial" panose="020B0604020202020204" pitchFamily="34" charset="0"/>
            </a:endParaRPr>
          </a:p>
        </p:txBody>
      </p:sp>
      <p:sp>
        <p:nvSpPr>
          <p:cNvPr id="29" name="AutoShape 12"/>
          <p:cNvSpPr>
            <a:spLocks noChangeArrowheads="1"/>
          </p:cNvSpPr>
          <p:nvPr/>
        </p:nvSpPr>
        <p:spPr bwMode="auto">
          <a:xfrm>
            <a:off x="4346394" y="3266956"/>
            <a:ext cx="2676910" cy="724969"/>
          </a:xfrm>
          <a:prstGeom prst="rect">
            <a:avLst/>
          </a:prstGeom>
          <a:solidFill>
            <a:schemeClr val="accent3"/>
          </a:solidFill>
          <a:ln w="9525" algn="ctr">
            <a:noFill/>
            <a:round/>
            <a:headEnd/>
            <a:tailEnd/>
          </a:ln>
        </p:spPr>
        <p:txBody>
          <a:bodyPr lIns="90488" tIns="0" rIns="90488" bIns="0" anchor="ctr"/>
          <a:lstStyle/>
          <a:p>
            <a:pPr marL="0" marR="0" lvl="0" indent="0" algn="ctr" defTabSz="892175" eaLnBrk="0" fontAlgn="auto" latinLnBrk="0" hangingPunct="0">
              <a:lnSpc>
                <a:spcPct val="100000"/>
              </a:lnSpc>
              <a:spcBef>
                <a:spcPts val="0"/>
              </a:spcBef>
              <a:spcAft>
                <a:spcPts val="0"/>
              </a:spcAft>
              <a:buClrTx/>
              <a:buSzTx/>
              <a:buFontTx/>
              <a:buNone/>
              <a:tabLst/>
              <a:defRPr/>
            </a:pPr>
            <a:r>
              <a:rPr lang="fr-FR" sz="1600" smtClean="0">
                <a:solidFill>
                  <a:schemeClr val="tx2"/>
                </a:solidFill>
              </a:rPr>
              <a:t>FOLFIRI +</a:t>
            </a:r>
            <a:br>
              <a:rPr lang="fr-FR" sz="1600" smtClean="0">
                <a:solidFill>
                  <a:schemeClr val="tx2"/>
                </a:solidFill>
              </a:rPr>
            </a:br>
            <a:r>
              <a:rPr lang="fr-FR" sz="1600" smtClean="0">
                <a:solidFill>
                  <a:schemeClr val="tx2"/>
                </a:solidFill>
              </a:rPr>
              <a:t>bevacizumab </a:t>
            </a:r>
            <a:r>
              <a:rPr lang="fr-FR" altLang="zh-CN" sz="1600" kern="0" smtClean="0">
                <a:solidFill>
                  <a:schemeClr val="tx2"/>
                </a:solidFill>
                <a:latin typeface="Arial" panose="020B0604020202020204" pitchFamily="34" charset="0"/>
                <a:ea typeface="宋体" panose="02010600030101010101" pitchFamily="2" charset="-122"/>
                <a:cs typeface="Arial" panose="020B0604020202020204" pitchFamily="34" charset="0"/>
              </a:rPr>
              <a:t>(n=295)</a:t>
            </a:r>
            <a:endParaRPr lang="fr-FR" altLang="zh-CN" sz="1600" kern="0">
              <a:solidFill>
                <a:schemeClr val="tx2"/>
              </a:solidFill>
              <a:latin typeface="Arial" panose="020B0604020202020204" pitchFamily="34" charset="0"/>
              <a:ea typeface="宋体" panose="02010600030101010101" pitchFamily="2" charset="-122"/>
              <a:cs typeface="Arial" panose="020B0604020202020204" pitchFamily="34" charset="0"/>
            </a:endParaRPr>
          </a:p>
        </p:txBody>
      </p:sp>
      <p:sp>
        <p:nvSpPr>
          <p:cNvPr id="33" name="AutoShape 9"/>
          <p:cNvSpPr>
            <a:spLocks noChangeArrowheads="1"/>
          </p:cNvSpPr>
          <p:nvPr/>
        </p:nvSpPr>
        <p:spPr bwMode="auto">
          <a:xfrm>
            <a:off x="379488" y="3435207"/>
            <a:ext cx="2721731"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defRPr/>
            </a:pPr>
            <a:r>
              <a:rPr lang="fr-FR" altLang="zh-CN" sz="1600" dirty="0" smtClean="0">
                <a:solidFill>
                  <a:srgbClr val="FFFFFF"/>
                </a:solidFill>
                <a:ea typeface="SimSun" pitchFamily="2" charset="-122"/>
              </a:rPr>
              <a:t>Critères d'inclusion</a:t>
            </a:r>
          </a:p>
          <a:p>
            <a:pPr marL="285750" marR="0" lvl="0" indent="-285750" defTabSz="892175" eaLnBrk="0" fontAlgn="auto" latinLnBrk="0" hangingPunct="0">
              <a:lnSpc>
                <a:spcPct val="100000"/>
              </a:lnSpc>
              <a:spcBef>
                <a:spcPts val="0"/>
              </a:spcBef>
              <a:spcAft>
                <a:spcPct val="30000"/>
              </a:spcAft>
              <a:buClrTx/>
              <a:buSzTx/>
              <a:buFont typeface="Arial" panose="020B0604020202020204" pitchFamily="34" charset="0"/>
              <a:buChar char="•"/>
              <a:tabLst/>
              <a:defRPr/>
            </a:pPr>
            <a:r>
              <a:rPr lang="fr-FR" altLang="zh-CN" sz="16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CCR métastatique</a:t>
            </a:r>
          </a:p>
          <a:p>
            <a:pPr marL="285750" marR="0" lvl="0" indent="-285750" defTabSz="892175" eaLnBrk="0" fontAlgn="auto" latinLnBrk="0" hangingPunct="0">
              <a:lnSpc>
                <a:spcPct val="100000"/>
              </a:lnSpc>
              <a:spcBef>
                <a:spcPts val="0"/>
              </a:spcBef>
              <a:spcAft>
                <a:spcPct val="30000"/>
              </a:spcAft>
              <a:buClrTx/>
              <a:buSzTx/>
              <a:buFont typeface="Arial" panose="020B0604020202020204" pitchFamily="34" charset="0"/>
              <a:buChar char="•"/>
              <a:tabLst/>
              <a:defRPr/>
            </a:pPr>
            <a:r>
              <a:rPr lang="fr-FR" altLang="zh-CN" sz="16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Pas de traitement préalable</a:t>
            </a:r>
          </a:p>
          <a:p>
            <a:pPr marR="0" lvl="0" defTabSz="892175" eaLnBrk="0" fontAlgn="auto" latinLnBrk="0" hangingPunct="0">
              <a:lnSpc>
                <a:spcPct val="100000"/>
              </a:lnSpc>
              <a:spcBef>
                <a:spcPts val="0"/>
              </a:spcBef>
              <a:spcAft>
                <a:spcPct val="30000"/>
              </a:spcAft>
              <a:buClrTx/>
              <a:buSzTx/>
              <a:tabLst/>
              <a:defRPr/>
            </a:pPr>
            <a:r>
              <a:rPr lang="fr-FR" altLang="zh-CN" sz="16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n=586</a:t>
            </a:r>
            <a:endParaRPr lang="fr-FR" altLang="zh-CN" sz="1600" kern="0" dirty="0">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55" name="AutoShape 8"/>
          <p:cNvSpPr>
            <a:spLocks noChangeArrowheads="1"/>
          </p:cNvSpPr>
          <p:nvPr/>
        </p:nvSpPr>
        <p:spPr bwMode="auto">
          <a:xfrm>
            <a:off x="7315200" y="3249497"/>
            <a:ext cx="1480778" cy="1841739"/>
          </a:xfrm>
          <a:prstGeom prst="rect">
            <a:avLst/>
          </a:prstGeom>
          <a:solidFill>
            <a:srgbClr val="4D4D4D"/>
          </a:solidFill>
          <a:ln w="9525" algn="ctr">
            <a:noFill/>
            <a:round/>
            <a:headEnd/>
            <a:tailEnd/>
          </a:ln>
        </p:spPr>
        <p:txBody>
          <a:bodyPr lIns="90488" tIns="0" rIns="90488" bIns="0" anchor="ctr"/>
          <a:lstStyle/>
          <a:p>
            <a:pPr marL="0" marR="0" lvl="0" indent="0" algn="ctr" defTabSz="892175" eaLnBrk="0" fontAlgn="auto" latinLnBrk="0" hangingPunct="0">
              <a:lnSpc>
                <a:spcPct val="100000"/>
              </a:lnSpc>
              <a:spcBef>
                <a:spcPts val="0"/>
              </a:spcBef>
              <a:spcAft>
                <a:spcPts val="0"/>
              </a:spcAft>
              <a:buClrTx/>
              <a:buSzTx/>
              <a:buFontTx/>
              <a:buNone/>
              <a:tabLst/>
              <a:defRPr/>
            </a:pPr>
            <a:r>
              <a:rPr lang="fr-FR" sz="1600" dirty="0" smtClean="0">
                <a:solidFill>
                  <a:schemeClr val="tx2"/>
                </a:solidFill>
              </a:rPr>
              <a:t>Extraction d’ADN et analyse des SNP par PCR</a:t>
            </a:r>
            <a:endParaRPr lang="fr-FR" altLang="zh-CN" sz="1600" kern="0" dirty="0">
              <a:solidFill>
                <a:schemeClr val="tx2"/>
              </a:solidFill>
              <a:latin typeface="Arial" panose="020B0604020202020204" pitchFamily="34" charset="0"/>
              <a:ea typeface="宋体" panose="02010600030101010101" pitchFamily="2" charset="-122"/>
              <a:cs typeface="Arial" panose="020B0604020202020204" pitchFamily="34" charset="0"/>
            </a:endParaRPr>
          </a:p>
        </p:txBody>
      </p:sp>
      <p:cxnSp>
        <p:nvCxnSpPr>
          <p:cNvPr id="63" name="AutoShape 15"/>
          <p:cNvCxnSpPr>
            <a:cxnSpLocks noChangeShapeType="1"/>
            <a:stCxn id="24" idx="4"/>
            <a:endCxn id="27" idx="1"/>
          </p:cNvCxnSpPr>
          <p:nvPr/>
        </p:nvCxnSpPr>
        <p:spPr bwMode="auto">
          <a:xfrm rot="16200000" flipH="1">
            <a:off x="3889906" y="4282740"/>
            <a:ext cx="273609" cy="611824"/>
          </a:xfrm>
          <a:prstGeom prst="bentConnector2">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2479766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11507: Variations génétiques au sein des gènes de transport de la vitamine C prédictives du résultat de traitement de patients avec cancer colorectal métastatique recevant en 1e ligne FOLFIRI et bevacizumab: données de l’étude FIRE-3 – Berger MD, et al</a:t>
            </a:r>
            <a:endParaRPr lang="fr-FR" dirty="0"/>
          </a:p>
        </p:txBody>
      </p:sp>
      <p:sp>
        <p:nvSpPr>
          <p:cNvPr id="6" name="Content Placeholder 5"/>
          <p:cNvSpPr>
            <a:spLocks noGrp="1"/>
          </p:cNvSpPr>
          <p:nvPr>
            <p:ph idx="1"/>
          </p:nvPr>
        </p:nvSpPr>
        <p:spPr/>
        <p:txBody>
          <a:bodyPr/>
          <a:lstStyle/>
          <a:p>
            <a:pPr marL="0" indent="0">
              <a:buNone/>
            </a:pPr>
            <a:r>
              <a:rPr lang="fr-FR" b="1" dirty="0"/>
              <a:t>Résultats</a:t>
            </a:r>
          </a:p>
          <a:p>
            <a:endParaRPr lang="en-US" dirty="0"/>
          </a:p>
        </p:txBody>
      </p:sp>
      <p:sp>
        <p:nvSpPr>
          <p:cNvPr id="15" name="Text Placeholder 14"/>
          <p:cNvSpPr>
            <a:spLocks noGrp="1"/>
          </p:cNvSpPr>
          <p:nvPr>
            <p:ph type="body" sz="quarter" idx="11"/>
          </p:nvPr>
        </p:nvSpPr>
        <p:spPr/>
        <p:txBody>
          <a:bodyPr/>
          <a:lstStyle/>
          <a:p>
            <a:r>
              <a:rPr lang="fr-FR" smtClean="0"/>
              <a:t>Berger MD, et al. J Clin Oncol 2017;35(Suppl):Abstr 11507</a:t>
            </a:r>
            <a:endParaRPr lang="fr-FR"/>
          </a:p>
        </p:txBody>
      </p:sp>
      <p:sp>
        <p:nvSpPr>
          <p:cNvPr id="11" name="Rectangle 3"/>
          <p:cNvSpPr txBox="1">
            <a:spLocks noChangeArrowheads="1"/>
          </p:cNvSpPr>
          <p:nvPr/>
        </p:nvSpPr>
        <p:spPr bwMode="auto">
          <a:xfrm>
            <a:off x="365124" y="5501720"/>
            <a:ext cx="8413751" cy="97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fr-FR" dirty="0" smtClean="0"/>
              <a:t>Le SNP SVCT1 rs11242462 était significativement associé à la SSP </a:t>
            </a:r>
          </a:p>
          <a:p>
            <a:r>
              <a:rPr lang="fr-FR" dirty="0" smtClean="0"/>
              <a:t>L’effet sur la SSP était le plus significatif chez les patients </a:t>
            </a:r>
            <a:r>
              <a:rPr lang="fr-FR" i="1" dirty="0" smtClean="0"/>
              <a:t>KRAS</a:t>
            </a:r>
            <a:r>
              <a:rPr lang="fr-FR" dirty="0" smtClean="0"/>
              <a:t> muté</a:t>
            </a:r>
            <a:endParaRPr lang="fr-FR" kern="0" dirty="0"/>
          </a:p>
        </p:txBody>
      </p:sp>
      <p:sp>
        <p:nvSpPr>
          <p:cNvPr id="2" name="TextBox 1">
            <a:extLst>
              <a:ext uri="{FF2B5EF4-FFF2-40B4-BE49-F238E27FC236}">
                <a16:creationId xmlns:a16="http://schemas.microsoft.com/office/drawing/2014/main" xmlns="" id="{367E9095-D722-4124-98F6-12ECEB6E81B8}"/>
              </a:ext>
            </a:extLst>
          </p:cNvPr>
          <p:cNvSpPr txBox="1"/>
          <p:nvPr/>
        </p:nvSpPr>
        <p:spPr>
          <a:xfrm>
            <a:off x="724061" y="1677055"/>
            <a:ext cx="3541855" cy="492443"/>
          </a:xfrm>
          <a:prstGeom prst="rect">
            <a:avLst/>
          </a:prstGeom>
          <a:noFill/>
        </p:spPr>
        <p:txBody>
          <a:bodyPr wrap="none" rtlCol="0">
            <a:spAutoFit/>
          </a:bodyPr>
          <a:lstStyle/>
          <a:p>
            <a:pPr algn="ctr"/>
            <a:r>
              <a:rPr lang="fr-FR" sz="1400" b="1" dirty="0" smtClean="0"/>
              <a:t>Bras FOLFIRI + bevacizumab de FIRE-3</a:t>
            </a:r>
          </a:p>
          <a:p>
            <a:pPr algn="ctr"/>
            <a:r>
              <a:rPr lang="fr-FR" sz="1200" b="1" dirty="0" smtClean="0"/>
              <a:t>SVCT1 et </a:t>
            </a:r>
            <a:r>
              <a:rPr lang="fr-FR" sz="1200" b="1" dirty="0" smtClean="0">
                <a:latin typeface="Arial" panose="020B0604020202020204" pitchFamily="34" charset="0"/>
                <a:cs typeface="Arial" panose="020B0604020202020204" pitchFamily="34" charset="0"/>
              </a:rPr>
              <a:t>SSP (tous patients)</a:t>
            </a:r>
            <a:endParaRPr lang="fr-FR" sz="1200" b="1" dirty="0"/>
          </a:p>
        </p:txBody>
      </p:sp>
      <p:sp>
        <p:nvSpPr>
          <p:cNvPr id="17" name="TextBox 16">
            <a:extLst>
              <a:ext uri="{FF2B5EF4-FFF2-40B4-BE49-F238E27FC236}">
                <a16:creationId xmlns:a16="http://schemas.microsoft.com/office/drawing/2014/main" xmlns="" id="{4DC36096-794B-469B-A1A1-F102EF912F3C}"/>
              </a:ext>
            </a:extLst>
          </p:cNvPr>
          <p:cNvSpPr txBox="1"/>
          <p:nvPr/>
        </p:nvSpPr>
        <p:spPr>
          <a:xfrm>
            <a:off x="5151354" y="1677055"/>
            <a:ext cx="3282456" cy="492443"/>
          </a:xfrm>
          <a:prstGeom prst="rect">
            <a:avLst/>
          </a:prstGeom>
          <a:noFill/>
        </p:spPr>
        <p:txBody>
          <a:bodyPr wrap="none" rtlCol="0">
            <a:spAutoFit/>
          </a:bodyPr>
          <a:lstStyle/>
          <a:p>
            <a:pPr algn="ctr"/>
            <a:r>
              <a:rPr lang="fr-FR" sz="1400" b="1" dirty="0" smtClean="0"/>
              <a:t>Bras FIRE-3 FOLFIRI + bevacizumab</a:t>
            </a:r>
          </a:p>
          <a:p>
            <a:pPr algn="ctr"/>
            <a:r>
              <a:rPr lang="fr-FR" sz="1200" b="1" dirty="0" smtClean="0"/>
              <a:t>SVCT1 and </a:t>
            </a:r>
            <a:r>
              <a:rPr lang="fr-FR" sz="1200" b="1" dirty="0" smtClean="0">
                <a:latin typeface="Arial" panose="020B0604020202020204" pitchFamily="34" charset="0"/>
                <a:cs typeface="Arial" panose="020B0604020202020204" pitchFamily="34" charset="0"/>
              </a:rPr>
              <a:t>SSP (mutation </a:t>
            </a:r>
            <a:r>
              <a:rPr lang="fr-FR" sz="1200" b="1" i="1" dirty="0" smtClean="0">
                <a:latin typeface="Arial" panose="020B0604020202020204" pitchFamily="34" charset="0"/>
                <a:cs typeface="Arial" panose="020B0604020202020204" pitchFamily="34" charset="0"/>
              </a:rPr>
              <a:t>KRAS</a:t>
            </a:r>
            <a:r>
              <a:rPr lang="fr-FR" sz="1200" b="1" dirty="0" smtClean="0">
                <a:latin typeface="Arial" panose="020B0604020202020204" pitchFamily="34" charset="0"/>
                <a:cs typeface="Arial" panose="020B0604020202020204" pitchFamily="34" charset="0"/>
              </a:rPr>
              <a:t>)</a:t>
            </a:r>
            <a:endParaRPr lang="fr-FR" sz="1200" b="1" dirty="0"/>
          </a:p>
        </p:txBody>
      </p:sp>
      <p:grpSp>
        <p:nvGrpSpPr>
          <p:cNvPr id="5224" name="Group 5223">
            <a:extLst>
              <a:ext uri="{FF2B5EF4-FFF2-40B4-BE49-F238E27FC236}">
                <a16:creationId xmlns:a16="http://schemas.microsoft.com/office/drawing/2014/main" xmlns="" id="{AC281FA7-6246-4345-9F77-3A25097EAF17}"/>
              </a:ext>
            </a:extLst>
          </p:cNvPr>
          <p:cNvGrpSpPr/>
          <p:nvPr/>
        </p:nvGrpSpPr>
        <p:grpSpPr>
          <a:xfrm>
            <a:off x="373905" y="2402539"/>
            <a:ext cx="4248992" cy="2947709"/>
            <a:chOff x="373905" y="2402539"/>
            <a:chExt cx="4248992" cy="2947709"/>
          </a:xfrm>
        </p:grpSpPr>
        <p:sp>
          <p:nvSpPr>
            <p:cNvPr id="18" name="TextBox 17">
              <a:extLst>
                <a:ext uri="{FF2B5EF4-FFF2-40B4-BE49-F238E27FC236}">
                  <a16:creationId xmlns:a16="http://schemas.microsoft.com/office/drawing/2014/main" xmlns="" id="{DE5DC309-D5C3-4160-AC0E-8A8AAA22454E}"/>
                </a:ext>
              </a:extLst>
            </p:cNvPr>
            <p:cNvSpPr txBox="1"/>
            <p:nvPr/>
          </p:nvSpPr>
          <p:spPr>
            <a:xfrm>
              <a:off x="633579" y="2524126"/>
              <a:ext cx="488260" cy="2451953"/>
            </a:xfrm>
            <a:prstGeom prst="rect">
              <a:avLst/>
            </a:prstGeom>
            <a:noFill/>
          </p:spPr>
          <p:txBody>
            <a:bodyPr wrap="none" rtlCol="0">
              <a:spAutoFit/>
            </a:bodyPr>
            <a:lstStyle/>
            <a:p>
              <a:pPr algn="r">
                <a:spcAft>
                  <a:spcPts val="2800"/>
                </a:spcAft>
              </a:pPr>
              <a:r>
                <a:rPr lang="fr-FR" sz="1200" dirty="0" smtClean="0">
                  <a:latin typeface="Arial" panose="020B0604020202020204" pitchFamily="34" charset="0"/>
                  <a:cs typeface="Arial" panose="020B0604020202020204" pitchFamily="34" charset="0"/>
                </a:rPr>
                <a:t>1,00</a:t>
              </a:r>
            </a:p>
            <a:p>
              <a:pPr algn="r">
                <a:spcAft>
                  <a:spcPts val="2800"/>
                </a:spcAft>
              </a:pPr>
              <a:r>
                <a:rPr lang="fr-FR" sz="1200" dirty="0" smtClean="0">
                  <a:latin typeface="Arial" panose="020B0604020202020204" pitchFamily="34" charset="0"/>
                  <a:cs typeface="Arial" panose="020B0604020202020204" pitchFamily="34" charset="0"/>
                </a:rPr>
                <a:t>0,75</a:t>
              </a:r>
            </a:p>
            <a:p>
              <a:pPr algn="r">
                <a:spcAft>
                  <a:spcPts val="2800"/>
                </a:spcAft>
              </a:pPr>
              <a:r>
                <a:rPr lang="fr-FR" sz="1200" dirty="0" smtClean="0">
                  <a:latin typeface="Arial" panose="020B0604020202020204" pitchFamily="34" charset="0"/>
                  <a:cs typeface="Arial" panose="020B0604020202020204" pitchFamily="34" charset="0"/>
                </a:rPr>
                <a:t>0,50</a:t>
              </a:r>
            </a:p>
            <a:p>
              <a:pPr algn="r">
                <a:spcAft>
                  <a:spcPts val="2800"/>
                </a:spcAft>
              </a:pPr>
              <a:r>
                <a:rPr lang="fr-FR" sz="1200" dirty="0" smtClean="0">
                  <a:latin typeface="Arial" panose="020B0604020202020204" pitchFamily="34" charset="0"/>
                  <a:cs typeface="Arial" panose="020B0604020202020204" pitchFamily="34" charset="0"/>
                </a:rPr>
                <a:t>0,25</a:t>
              </a:r>
            </a:p>
            <a:p>
              <a:pPr algn="r">
                <a:spcAft>
                  <a:spcPts val="2800"/>
                </a:spcAft>
              </a:pPr>
              <a:r>
                <a:rPr lang="fr-FR" sz="1200" dirty="0" smtClean="0">
                  <a:latin typeface="Arial" panose="020B0604020202020204" pitchFamily="34" charset="0"/>
                  <a:cs typeface="Arial" panose="020B0604020202020204" pitchFamily="34" charset="0"/>
                </a:rPr>
                <a:t>0</a:t>
              </a:r>
              <a:endParaRPr lang="fr-FR"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AB7E4195-68FC-4CDB-91BC-C11F23EB4673}"/>
                </a:ext>
              </a:extLst>
            </p:cNvPr>
            <p:cNvSpPr txBox="1"/>
            <p:nvPr/>
          </p:nvSpPr>
          <p:spPr>
            <a:xfrm rot="16200000">
              <a:off x="-22581" y="3588510"/>
              <a:ext cx="1069972" cy="276999"/>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SSP </a:t>
              </a:r>
              <a:r>
                <a:rPr lang="fr-FR" sz="1200" dirty="0" err="1" smtClean="0">
                  <a:latin typeface="Arial" panose="020B0604020202020204" pitchFamily="34" charset="0"/>
                  <a:cs typeface="Arial" panose="020B0604020202020204" pitchFamily="34" charset="0"/>
                </a:rPr>
                <a:t>estmiée</a:t>
              </a:r>
              <a:endParaRPr lang="fr-FR"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F8442DA9-D150-47AD-9586-3E13DA359395}"/>
                </a:ext>
              </a:extLst>
            </p:cNvPr>
            <p:cNvSpPr txBox="1"/>
            <p:nvPr/>
          </p:nvSpPr>
          <p:spPr>
            <a:xfrm>
              <a:off x="1045576" y="4880896"/>
              <a:ext cx="3314049" cy="276999"/>
            </a:xfrm>
            <a:prstGeom prst="rect">
              <a:avLst/>
            </a:prstGeom>
            <a:noFill/>
          </p:spPr>
          <p:txBody>
            <a:bodyPr wrap="none" rtlCol="0">
              <a:spAutoFit/>
            </a:bodyPr>
            <a:lstStyle/>
            <a:p>
              <a:pPr>
                <a:tabLst>
                  <a:tab pos="633413" algn="ctr"/>
                  <a:tab pos="1223963" algn="ctr"/>
                  <a:tab pos="1822450" algn="ctr"/>
                  <a:tab pos="2422525" algn="ctr"/>
                  <a:tab pos="3014663" algn="ctr"/>
                  <a:tab pos="3295650" algn="ctr"/>
                </a:tabLst>
              </a:pPr>
              <a:r>
                <a:rPr lang="fr-FR" sz="1200" smtClean="0">
                  <a:latin typeface="Arial" panose="020B0604020202020204" pitchFamily="34" charset="0"/>
                  <a:cs typeface="Arial" panose="020B0604020202020204" pitchFamily="34" charset="0"/>
                </a:rPr>
                <a:t>0	12	24	36	48	60</a:t>
              </a:r>
              <a:endParaRPr lang="fr-FR" sz="120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4C426B7D-0528-40FF-AE60-F0E99DE95C65}"/>
                </a:ext>
              </a:extLst>
            </p:cNvPr>
            <p:cNvSpPr/>
            <p:nvPr/>
          </p:nvSpPr>
          <p:spPr>
            <a:xfrm>
              <a:off x="2447808" y="5073249"/>
              <a:ext cx="50957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200" dirty="0" smtClean="0">
                  <a:solidFill>
                    <a:srgbClr val="4D4D4D"/>
                  </a:solidFill>
                  <a:latin typeface="Arial" panose="020B0604020202020204" pitchFamily="34" charset="0"/>
                  <a:cs typeface="Arial" panose="020B0604020202020204" pitchFamily="34" charset="0"/>
                </a:rPr>
                <a:t>Mois</a:t>
              </a:r>
              <a:endParaRPr lang="fr-FR" sz="1200" dirty="0">
                <a:solidFill>
                  <a:srgbClr val="4D4D4D"/>
                </a:solidFill>
                <a:latin typeface="Arial" panose="020B0604020202020204" pitchFamily="34" charset="0"/>
                <a:cs typeface="Arial" panose="020B0604020202020204" pitchFamily="34" charset="0"/>
              </a:endParaRPr>
            </a:p>
          </p:txBody>
        </p:sp>
        <p:grpSp>
          <p:nvGrpSpPr>
            <p:cNvPr id="5216" name="Group 5215">
              <a:extLst>
                <a:ext uri="{FF2B5EF4-FFF2-40B4-BE49-F238E27FC236}">
                  <a16:creationId xmlns:a16="http://schemas.microsoft.com/office/drawing/2014/main" xmlns="" id="{20A8E6B3-1C57-4FC2-A981-8CD8365B06BB}"/>
                </a:ext>
              </a:extLst>
            </p:cNvPr>
            <p:cNvGrpSpPr/>
            <p:nvPr/>
          </p:nvGrpSpPr>
          <p:grpSpPr>
            <a:xfrm>
              <a:off x="1082637" y="2663825"/>
              <a:ext cx="3070225" cy="2228850"/>
              <a:chOff x="1009650" y="2663825"/>
              <a:chExt cx="3070225" cy="2228850"/>
            </a:xfrm>
          </p:grpSpPr>
          <p:sp>
            <p:nvSpPr>
              <p:cNvPr id="5146" name="Freeform 74">
                <a:extLst>
                  <a:ext uri="{FF2B5EF4-FFF2-40B4-BE49-F238E27FC236}">
                    <a16:creationId xmlns:a16="http://schemas.microsoft.com/office/drawing/2014/main" xmlns="" id="{D4BB2F95-E410-4DD0-912D-525E48059D79}"/>
                  </a:ext>
                </a:extLst>
              </p:cNvPr>
              <p:cNvSpPr>
                <a:spLocks/>
              </p:cNvSpPr>
              <p:nvPr/>
            </p:nvSpPr>
            <p:spPr bwMode="auto">
              <a:xfrm>
                <a:off x="1101725" y="2663825"/>
                <a:ext cx="2978150" cy="2139950"/>
              </a:xfrm>
              <a:custGeom>
                <a:avLst/>
                <a:gdLst>
                  <a:gd name="T0" fmla="*/ 0 w 1876"/>
                  <a:gd name="T1" fmla="*/ 0 h 1348"/>
                  <a:gd name="T2" fmla="*/ 0 w 1876"/>
                  <a:gd name="T3" fmla="*/ 1348 h 1348"/>
                  <a:gd name="T4" fmla="*/ 1876 w 1876"/>
                  <a:gd name="T5" fmla="*/ 1348 h 1348"/>
                </a:gdLst>
                <a:ahLst/>
                <a:cxnLst>
                  <a:cxn ang="0">
                    <a:pos x="T0" y="T1"/>
                  </a:cxn>
                  <a:cxn ang="0">
                    <a:pos x="T2" y="T3"/>
                  </a:cxn>
                  <a:cxn ang="0">
                    <a:pos x="T4" y="T5"/>
                  </a:cxn>
                </a:cxnLst>
                <a:rect l="0" t="0" r="r" b="b"/>
                <a:pathLst>
                  <a:path w="1876" h="1348">
                    <a:moveTo>
                      <a:pt x="0" y="0"/>
                    </a:moveTo>
                    <a:lnTo>
                      <a:pt x="0" y="1348"/>
                    </a:lnTo>
                    <a:lnTo>
                      <a:pt x="1876" y="1348"/>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7" name="Line 75">
                <a:extLst>
                  <a:ext uri="{FF2B5EF4-FFF2-40B4-BE49-F238E27FC236}">
                    <a16:creationId xmlns:a16="http://schemas.microsoft.com/office/drawing/2014/main" xmlns="" id="{B2F52220-8144-4864-9A06-DC3E36A576ED}"/>
                  </a:ext>
                </a:extLst>
              </p:cNvPr>
              <p:cNvSpPr>
                <a:spLocks noChangeShapeType="1"/>
              </p:cNvSpPr>
              <p:nvPr/>
            </p:nvSpPr>
            <p:spPr bwMode="auto">
              <a:xfrm>
                <a:off x="1009650" y="26638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8" name="Line 76">
                <a:extLst>
                  <a:ext uri="{FF2B5EF4-FFF2-40B4-BE49-F238E27FC236}">
                    <a16:creationId xmlns:a16="http://schemas.microsoft.com/office/drawing/2014/main" xmlns="" id="{6440982D-4DE3-4563-A217-ABC52E21FD0F}"/>
                  </a:ext>
                </a:extLst>
              </p:cNvPr>
              <p:cNvSpPr>
                <a:spLocks noChangeShapeType="1"/>
              </p:cNvSpPr>
              <p:nvPr/>
            </p:nvSpPr>
            <p:spPr bwMode="auto">
              <a:xfrm>
                <a:off x="1009650" y="37338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49" name="Line 77">
                <a:extLst>
                  <a:ext uri="{FF2B5EF4-FFF2-40B4-BE49-F238E27FC236}">
                    <a16:creationId xmlns:a16="http://schemas.microsoft.com/office/drawing/2014/main" xmlns="" id="{4FF64532-5D76-4A53-B2CF-77FE44A89A19}"/>
                  </a:ext>
                </a:extLst>
              </p:cNvPr>
              <p:cNvSpPr>
                <a:spLocks noChangeShapeType="1"/>
              </p:cNvSpPr>
              <p:nvPr/>
            </p:nvSpPr>
            <p:spPr bwMode="auto">
              <a:xfrm>
                <a:off x="1009650" y="42672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0" name="Line 78">
                <a:extLst>
                  <a:ext uri="{FF2B5EF4-FFF2-40B4-BE49-F238E27FC236}">
                    <a16:creationId xmlns:a16="http://schemas.microsoft.com/office/drawing/2014/main" xmlns="" id="{A924E9F8-7DF2-4CAA-BEDF-E761DE6BDF38}"/>
                  </a:ext>
                </a:extLst>
              </p:cNvPr>
              <p:cNvSpPr>
                <a:spLocks noChangeShapeType="1"/>
              </p:cNvSpPr>
              <p:nvPr/>
            </p:nvSpPr>
            <p:spPr bwMode="auto">
              <a:xfrm>
                <a:off x="1009650" y="4803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1" name="Line 79">
                <a:extLst>
                  <a:ext uri="{FF2B5EF4-FFF2-40B4-BE49-F238E27FC236}">
                    <a16:creationId xmlns:a16="http://schemas.microsoft.com/office/drawing/2014/main" xmlns="" id="{E649E385-2C92-4C31-AD6F-E01C5875A7F0}"/>
                  </a:ext>
                </a:extLst>
              </p:cNvPr>
              <p:cNvSpPr>
                <a:spLocks noChangeShapeType="1"/>
              </p:cNvSpPr>
              <p:nvPr/>
            </p:nvSpPr>
            <p:spPr bwMode="auto">
              <a:xfrm>
                <a:off x="1009650" y="31972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2" name="Line 80">
                <a:extLst>
                  <a:ext uri="{FF2B5EF4-FFF2-40B4-BE49-F238E27FC236}">
                    <a16:creationId xmlns:a16="http://schemas.microsoft.com/office/drawing/2014/main" xmlns="" id="{969827DC-8B5E-42C1-A535-AE6604B522FF}"/>
                  </a:ext>
                </a:extLst>
              </p:cNvPr>
              <p:cNvSpPr>
                <a:spLocks noChangeShapeType="1"/>
              </p:cNvSpPr>
              <p:nvPr/>
            </p:nvSpPr>
            <p:spPr bwMode="auto">
              <a:xfrm>
                <a:off x="348456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3" name="Line 81">
                <a:extLst>
                  <a:ext uri="{FF2B5EF4-FFF2-40B4-BE49-F238E27FC236}">
                    <a16:creationId xmlns:a16="http://schemas.microsoft.com/office/drawing/2014/main" xmlns="" id="{BB900278-11FB-4257-B54F-CEA6D9F367E6}"/>
                  </a:ext>
                </a:extLst>
              </p:cNvPr>
              <p:cNvSpPr>
                <a:spLocks noChangeShapeType="1"/>
              </p:cNvSpPr>
              <p:nvPr/>
            </p:nvSpPr>
            <p:spPr bwMode="auto">
              <a:xfrm>
                <a:off x="229076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4" name="Line 82">
                <a:extLst>
                  <a:ext uri="{FF2B5EF4-FFF2-40B4-BE49-F238E27FC236}">
                    <a16:creationId xmlns:a16="http://schemas.microsoft.com/office/drawing/2014/main" xmlns="" id="{5774EC81-B563-49AB-8E62-D809D9E7C30B}"/>
                  </a:ext>
                </a:extLst>
              </p:cNvPr>
              <p:cNvSpPr>
                <a:spLocks noChangeShapeType="1"/>
              </p:cNvSpPr>
              <p:nvPr/>
            </p:nvSpPr>
            <p:spPr bwMode="auto">
              <a:xfrm>
                <a:off x="1101725"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5" name="Line 83">
                <a:extLst>
                  <a:ext uri="{FF2B5EF4-FFF2-40B4-BE49-F238E27FC236}">
                    <a16:creationId xmlns:a16="http://schemas.microsoft.com/office/drawing/2014/main" xmlns="" id="{7F6BCA1B-2D26-4C5B-8C2E-6DE19827C9E5}"/>
                  </a:ext>
                </a:extLst>
              </p:cNvPr>
              <p:cNvSpPr>
                <a:spLocks noChangeShapeType="1"/>
              </p:cNvSpPr>
              <p:nvPr/>
            </p:nvSpPr>
            <p:spPr bwMode="auto">
              <a:xfrm>
                <a:off x="4079875"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6" name="Line 84">
                <a:extLst>
                  <a:ext uri="{FF2B5EF4-FFF2-40B4-BE49-F238E27FC236}">
                    <a16:creationId xmlns:a16="http://schemas.microsoft.com/office/drawing/2014/main" xmlns="" id="{A8FF58B6-31B8-466F-BBA3-2E540E425F25}"/>
                  </a:ext>
                </a:extLst>
              </p:cNvPr>
              <p:cNvSpPr>
                <a:spLocks noChangeShapeType="1"/>
              </p:cNvSpPr>
              <p:nvPr/>
            </p:nvSpPr>
            <p:spPr bwMode="auto">
              <a:xfrm>
                <a:off x="288766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7" name="Line 85">
                <a:extLst>
                  <a:ext uri="{FF2B5EF4-FFF2-40B4-BE49-F238E27FC236}">
                    <a16:creationId xmlns:a16="http://schemas.microsoft.com/office/drawing/2014/main" xmlns="" id="{29304D30-B0AE-45D1-931F-6F3624D34BD6}"/>
                  </a:ext>
                </a:extLst>
              </p:cNvPr>
              <p:cNvSpPr>
                <a:spLocks noChangeShapeType="1"/>
              </p:cNvSpPr>
              <p:nvPr/>
            </p:nvSpPr>
            <p:spPr bwMode="auto">
              <a:xfrm>
                <a:off x="1697038"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214" name="Group 5213">
              <a:extLst>
                <a:ext uri="{FF2B5EF4-FFF2-40B4-BE49-F238E27FC236}">
                  <a16:creationId xmlns:a16="http://schemas.microsoft.com/office/drawing/2014/main" xmlns="" id="{14C1DEBA-D8C6-4821-8C64-F553D8A2280F}"/>
                </a:ext>
              </a:extLst>
            </p:cNvPr>
            <p:cNvGrpSpPr/>
            <p:nvPr/>
          </p:nvGrpSpPr>
          <p:grpSpPr>
            <a:xfrm>
              <a:off x="1174712" y="2555875"/>
              <a:ext cx="1741488" cy="2181225"/>
              <a:chOff x="1101725" y="2555875"/>
              <a:chExt cx="1741488" cy="2181225"/>
            </a:xfrm>
          </p:grpSpPr>
          <p:sp>
            <p:nvSpPr>
              <p:cNvPr id="5158" name="Freeform 86">
                <a:extLst>
                  <a:ext uri="{FF2B5EF4-FFF2-40B4-BE49-F238E27FC236}">
                    <a16:creationId xmlns:a16="http://schemas.microsoft.com/office/drawing/2014/main" xmlns="" id="{D755A444-0209-4C95-B5BE-185CF8B9CD04}"/>
                  </a:ext>
                </a:extLst>
              </p:cNvPr>
              <p:cNvSpPr>
                <a:spLocks/>
              </p:cNvSpPr>
              <p:nvPr/>
            </p:nvSpPr>
            <p:spPr bwMode="auto">
              <a:xfrm>
                <a:off x="1101725" y="2667000"/>
                <a:ext cx="1741488" cy="2070100"/>
              </a:xfrm>
              <a:custGeom>
                <a:avLst/>
                <a:gdLst>
                  <a:gd name="T0" fmla="*/ 22 w 1097"/>
                  <a:gd name="T1" fmla="*/ 8 h 1304"/>
                  <a:gd name="T2" fmla="*/ 52 w 1097"/>
                  <a:gd name="T3" fmla="*/ 52 h 1304"/>
                  <a:gd name="T4" fmla="*/ 60 w 1097"/>
                  <a:gd name="T5" fmla="*/ 76 h 1304"/>
                  <a:gd name="T6" fmla="*/ 66 w 1097"/>
                  <a:gd name="T7" fmla="*/ 88 h 1304"/>
                  <a:gd name="T8" fmla="*/ 91 w 1097"/>
                  <a:gd name="T9" fmla="*/ 126 h 1304"/>
                  <a:gd name="T10" fmla="*/ 97 w 1097"/>
                  <a:gd name="T11" fmla="*/ 144 h 1304"/>
                  <a:gd name="T12" fmla="*/ 109 w 1097"/>
                  <a:gd name="T13" fmla="*/ 156 h 1304"/>
                  <a:gd name="T14" fmla="*/ 117 w 1097"/>
                  <a:gd name="T15" fmla="*/ 180 h 1304"/>
                  <a:gd name="T16" fmla="*/ 123 w 1097"/>
                  <a:gd name="T17" fmla="*/ 194 h 1304"/>
                  <a:gd name="T18" fmla="*/ 131 w 1097"/>
                  <a:gd name="T19" fmla="*/ 208 h 1304"/>
                  <a:gd name="T20" fmla="*/ 155 w 1097"/>
                  <a:gd name="T21" fmla="*/ 234 h 1304"/>
                  <a:gd name="T22" fmla="*/ 179 w 1097"/>
                  <a:gd name="T23" fmla="*/ 262 h 1304"/>
                  <a:gd name="T24" fmla="*/ 187 w 1097"/>
                  <a:gd name="T25" fmla="*/ 294 h 1304"/>
                  <a:gd name="T26" fmla="*/ 195 w 1097"/>
                  <a:gd name="T27" fmla="*/ 318 h 1304"/>
                  <a:gd name="T28" fmla="*/ 201 w 1097"/>
                  <a:gd name="T29" fmla="*/ 350 h 1304"/>
                  <a:gd name="T30" fmla="*/ 209 w 1097"/>
                  <a:gd name="T31" fmla="*/ 390 h 1304"/>
                  <a:gd name="T32" fmla="*/ 215 w 1097"/>
                  <a:gd name="T33" fmla="*/ 416 h 1304"/>
                  <a:gd name="T34" fmla="*/ 225 w 1097"/>
                  <a:gd name="T35" fmla="*/ 432 h 1304"/>
                  <a:gd name="T36" fmla="*/ 237 w 1097"/>
                  <a:gd name="T37" fmla="*/ 452 h 1304"/>
                  <a:gd name="T38" fmla="*/ 243 w 1097"/>
                  <a:gd name="T39" fmla="*/ 470 h 1304"/>
                  <a:gd name="T40" fmla="*/ 249 w 1097"/>
                  <a:gd name="T41" fmla="*/ 482 h 1304"/>
                  <a:gd name="T42" fmla="*/ 257 w 1097"/>
                  <a:gd name="T43" fmla="*/ 502 h 1304"/>
                  <a:gd name="T44" fmla="*/ 263 w 1097"/>
                  <a:gd name="T45" fmla="*/ 516 h 1304"/>
                  <a:gd name="T46" fmla="*/ 269 w 1097"/>
                  <a:gd name="T47" fmla="*/ 534 h 1304"/>
                  <a:gd name="T48" fmla="*/ 273 w 1097"/>
                  <a:gd name="T49" fmla="*/ 554 h 1304"/>
                  <a:gd name="T50" fmla="*/ 281 w 1097"/>
                  <a:gd name="T51" fmla="*/ 618 h 1304"/>
                  <a:gd name="T52" fmla="*/ 287 w 1097"/>
                  <a:gd name="T53" fmla="*/ 644 h 1304"/>
                  <a:gd name="T54" fmla="*/ 305 w 1097"/>
                  <a:gd name="T55" fmla="*/ 696 h 1304"/>
                  <a:gd name="T56" fmla="*/ 327 w 1097"/>
                  <a:gd name="T57" fmla="*/ 738 h 1304"/>
                  <a:gd name="T58" fmla="*/ 345 w 1097"/>
                  <a:gd name="T59" fmla="*/ 774 h 1304"/>
                  <a:gd name="T60" fmla="*/ 367 w 1097"/>
                  <a:gd name="T61" fmla="*/ 796 h 1304"/>
                  <a:gd name="T62" fmla="*/ 373 w 1097"/>
                  <a:gd name="T63" fmla="*/ 818 h 1304"/>
                  <a:gd name="T64" fmla="*/ 383 w 1097"/>
                  <a:gd name="T65" fmla="*/ 846 h 1304"/>
                  <a:gd name="T66" fmla="*/ 389 w 1097"/>
                  <a:gd name="T67" fmla="*/ 870 h 1304"/>
                  <a:gd name="T68" fmla="*/ 401 w 1097"/>
                  <a:gd name="T69" fmla="*/ 900 h 1304"/>
                  <a:gd name="T70" fmla="*/ 407 w 1097"/>
                  <a:gd name="T71" fmla="*/ 918 h 1304"/>
                  <a:gd name="T72" fmla="*/ 413 w 1097"/>
                  <a:gd name="T73" fmla="*/ 942 h 1304"/>
                  <a:gd name="T74" fmla="*/ 419 w 1097"/>
                  <a:gd name="T75" fmla="*/ 956 h 1304"/>
                  <a:gd name="T76" fmla="*/ 433 w 1097"/>
                  <a:gd name="T77" fmla="*/ 978 h 1304"/>
                  <a:gd name="T78" fmla="*/ 437 w 1097"/>
                  <a:gd name="T79" fmla="*/ 1004 h 1304"/>
                  <a:gd name="T80" fmla="*/ 445 w 1097"/>
                  <a:gd name="T81" fmla="*/ 1020 h 1304"/>
                  <a:gd name="T82" fmla="*/ 459 w 1097"/>
                  <a:gd name="T83" fmla="*/ 1040 h 1304"/>
                  <a:gd name="T84" fmla="*/ 465 w 1097"/>
                  <a:gd name="T85" fmla="*/ 1064 h 1304"/>
                  <a:gd name="T86" fmla="*/ 477 w 1097"/>
                  <a:gd name="T87" fmla="*/ 1082 h 1304"/>
                  <a:gd name="T88" fmla="*/ 495 w 1097"/>
                  <a:gd name="T89" fmla="*/ 1130 h 1304"/>
                  <a:gd name="T90" fmla="*/ 517 w 1097"/>
                  <a:gd name="T91" fmla="*/ 1156 h 1304"/>
                  <a:gd name="T92" fmla="*/ 561 w 1097"/>
                  <a:gd name="T93" fmla="*/ 1180 h 1304"/>
                  <a:gd name="T94" fmla="*/ 609 w 1097"/>
                  <a:gd name="T95" fmla="*/ 1196 h 1304"/>
                  <a:gd name="T96" fmla="*/ 635 w 1097"/>
                  <a:gd name="T97" fmla="*/ 1222 h 1304"/>
                  <a:gd name="T98" fmla="*/ 657 w 1097"/>
                  <a:gd name="T99" fmla="*/ 1252 h 1304"/>
                  <a:gd name="T100" fmla="*/ 763 w 1097"/>
                  <a:gd name="T101" fmla="*/ 1292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7" h="1304">
                    <a:moveTo>
                      <a:pt x="0" y="0"/>
                    </a:moveTo>
                    <a:lnTo>
                      <a:pt x="8" y="0"/>
                    </a:lnTo>
                    <a:lnTo>
                      <a:pt x="8" y="8"/>
                    </a:lnTo>
                    <a:lnTo>
                      <a:pt x="22" y="8"/>
                    </a:lnTo>
                    <a:lnTo>
                      <a:pt x="22" y="16"/>
                    </a:lnTo>
                    <a:lnTo>
                      <a:pt x="50" y="16"/>
                    </a:lnTo>
                    <a:lnTo>
                      <a:pt x="50" y="52"/>
                    </a:lnTo>
                    <a:lnTo>
                      <a:pt x="52" y="52"/>
                    </a:lnTo>
                    <a:lnTo>
                      <a:pt x="52" y="64"/>
                    </a:lnTo>
                    <a:lnTo>
                      <a:pt x="58" y="64"/>
                    </a:lnTo>
                    <a:lnTo>
                      <a:pt x="58" y="76"/>
                    </a:lnTo>
                    <a:lnTo>
                      <a:pt x="60" y="76"/>
                    </a:lnTo>
                    <a:lnTo>
                      <a:pt x="60" y="78"/>
                    </a:lnTo>
                    <a:lnTo>
                      <a:pt x="64" y="78"/>
                    </a:lnTo>
                    <a:lnTo>
                      <a:pt x="64" y="88"/>
                    </a:lnTo>
                    <a:lnTo>
                      <a:pt x="66" y="88"/>
                    </a:lnTo>
                    <a:lnTo>
                      <a:pt x="66" y="106"/>
                    </a:lnTo>
                    <a:lnTo>
                      <a:pt x="77" y="106"/>
                    </a:lnTo>
                    <a:lnTo>
                      <a:pt x="77" y="126"/>
                    </a:lnTo>
                    <a:lnTo>
                      <a:pt x="91" y="126"/>
                    </a:lnTo>
                    <a:lnTo>
                      <a:pt x="91" y="138"/>
                    </a:lnTo>
                    <a:lnTo>
                      <a:pt x="93" y="138"/>
                    </a:lnTo>
                    <a:lnTo>
                      <a:pt x="93" y="144"/>
                    </a:lnTo>
                    <a:lnTo>
                      <a:pt x="97" y="144"/>
                    </a:lnTo>
                    <a:lnTo>
                      <a:pt x="97" y="150"/>
                    </a:lnTo>
                    <a:lnTo>
                      <a:pt x="97" y="150"/>
                    </a:lnTo>
                    <a:lnTo>
                      <a:pt x="97" y="156"/>
                    </a:lnTo>
                    <a:lnTo>
                      <a:pt x="109" y="156"/>
                    </a:lnTo>
                    <a:lnTo>
                      <a:pt x="109" y="170"/>
                    </a:lnTo>
                    <a:lnTo>
                      <a:pt x="113" y="170"/>
                    </a:lnTo>
                    <a:lnTo>
                      <a:pt x="113" y="180"/>
                    </a:lnTo>
                    <a:lnTo>
                      <a:pt x="117" y="180"/>
                    </a:lnTo>
                    <a:lnTo>
                      <a:pt x="117" y="190"/>
                    </a:lnTo>
                    <a:lnTo>
                      <a:pt x="119" y="190"/>
                    </a:lnTo>
                    <a:lnTo>
                      <a:pt x="119" y="194"/>
                    </a:lnTo>
                    <a:lnTo>
                      <a:pt x="123" y="194"/>
                    </a:lnTo>
                    <a:lnTo>
                      <a:pt x="123" y="202"/>
                    </a:lnTo>
                    <a:lnTo>
                      <a:pt x="127" y="202"/>
                    </a:lnTo>
                    <a:lnTo>
                      <a:pt x="127" y="208"/>
                    </a:lnTo>
                    <a:lnTo>
                      <a:pt x="131" y="208"/>
                    </a:lnTo>
                    <a:lnTo>
                      <a:pt x="131" y="226"/>
                    </a:lnTo>
                    <a:lnTo>
                      <a:pt x="133" y="226"/>
                    </a:lnTo>
                    <a:lnTo>
                      <a:pt x="133" y="234"/>
                    </a:lnTo>
                    <a:lnTo>
                      <a:pt x="155" y="234"/>
                    </a:lnTo>
                    <a:lnTo>
                      <a:pt x="155" y="248"/>
                    </a:lnTo>
                    <a:lnTo>
                      <a:pt x="161" y="248"/>
                    </a:lnTo>
                    <a:lnTo>
                      <a:pt x="161" y="262"/>
                    </a:lnTo>
                    <a:lnTo>
                      <a:pt x="179" y="262"/>
                    </a:lnTo>
                    <a:lnTo>
                      <a:pt x="179" y="286"/>
                    </a:lnTo>
                    <a:lnTo>
                      <a:pt x="185" y="286"/>
                    </a:lnTo>
                    <a:lnTo>
                      <a:pt x="185" y="294"/>
                    </a:lnTo>
                    <a:lnTo>
                      <a:pt x="187" y="294"/>
                    </a:lnTo>
                    <a:lnTo>
                      <a:pt x="187" y="310"/>
                    </a:lnTo>
                    <a:lnTo>
                      <a:pt x="191" y="310"/>
                    </a:lnTo>
                    <a:lnTo>
                      <a:pt x="191" y="318"/>
                    </a:lnTo>
                    <a:lnTo>
                      <a:pt x="195" y="318"/>
                    </a:lnTo>
                    <a:lnTo>
                      <a:pt x="195" y="330"/>
                    </a:lnTo>
                    <a:lnTo>
                      <a:pt x="199" y="330"/>
                    </a:lnTo>
                    <a:lnTo>
                      <a:pt x="199" y="350"/>
                    </a:lnTo>
                    <a:lnTo>
                      <a:pt x="201" y="350"/>
                    </a:lnTo>
                    <a:lnTo>
                      <a:pt x="201" y="366"/>
                    </a:lnTo>
                    <a:lnTo>
                      <a:pt x="205" y="366"/>
                    </a:lnTo>
                    <a:lnTo>
                      <a:pt x="205" y="390"/>
                    </a:lnTo>
                    <a:lnTo>
                      <a:pt x="209" y="390"/>
                    </a:lnTo>
                    <a:lnTo>
                      <a:pt x="209" y="398"/>
                    </a:lnTo>
                    <a:lnTo>
                      <a:pt x="213" y="398"/>
                    </a:lnTo>
                    <a:lnTo>
                      <a:pt x="213" y="416"/>
                    </a:lnTo>
                    <a:lnTo>
                      <a:pt x="215" y="416"/>
                    </a:lnTo>
                    <a:lnTo>
                      <a:pt x="215" y="426"/>
                    </a:lnTo>
                    <a:lnTo>
                      <a:pt x="221" y="426"/>
                    </a:lnTo>
                    <a:lnTo>
                      <a:pt x="221" y="432"/>
                    </a:lnTo>
                    <a:lnTo>
                      <a:pt x="225" y="432"/>
                    </a:lnTo>
                    <a:lnTo>
                      <a:pt x="225" y="446"/>
                    </a:lnTo>
                    <a:lnTo>
                      <a:pt x="229" y="446"/>
                    </a:lnTo>
                    <a:lnTo>
                      <a:pt x="229" y="452"/>
                    </a:lnTo>
                    <a:lnTo>
                      <a:pt x="237" y="452"/>
                    </a:lnTo>
                    <a:lnTo>
                      <a:pt x="237" y="460"/>
                    </a:lnTo>
                    <a:lnTo>
                      <a:pt x="241" y="460"/>
                    </a:lnTo>
                    <a:lnTo>
                      <a:pt x="241" y="470"/>
                    </a:lnTo>
                    <a:lnTo>
                      <a:pt x="243" y="470"/>
                    </a:lnTo>
                    <a:lnTo>
                      <a:pt x="243" y="478"/>
                    </a:lnTo>
                    <a:lnTo>
                      <a:pt x="245" y="478"/>
                    </a:lnTo>
                    <a:lnTo>
                      <a:pt x="245" y="482"/>
                    </a:lnTo>
                    <a:lnTo>
                      <a:pt x="249" y="482"/>
                    </a:lnTo>
                    <a:lnTo>
                      <a:pt x="249" y="490"/>
                    </a:lnTo>
                    <a:lnTo>
                      <a:pt x="251" y="490"/>
                    </a:lnTo>
                    <a:lnTo>
                      <a:pt x="251" y="502"/>
                    </a:lnTo>
                    <a:lnTo>
                      <a:pt x="257" y="502"/>
                    </a:lnTo>
                    <a:lnTo>
                      <a:pt x="257" y="512"/>
                    </a:lnTo>
                    <a:lnTo>
                      <a:pt x="261" y="512"/>
                    </a:lnTo>
                    <a:lnTo>
                      <a:pt x="261" y="516"/>
                    </a:lnTo>
                    <a:lnTo>
                      <a:pt x="263" y="516"/>
                    </a:lnTo>
                    <a:lnTo>
                      <a:pt x="263" y="520"/>
                    </a:lnTo>
                    <a:lnTo>
                      <a:pt x="265" y="520"/>
                    </a:lnTo>
                    <a:lnTo>
                      <a:pt x="265" y="534"/>
                    </a:lnTo>
                    <a:lnTo>
                      <a:pt x="269" y="534"/>
                    </a:lnTo>
                    <a:lnTo>
                      <a:pt x="269" y="542"/>
                    </a:lnTo>
                    <a:lnTo>
                      <a:pt x="273" y="542"/>
                    </a:lnTo>
                    <a:lnTo>
                      <a:pt x="273" y="554"/>
                    </a:lnTo>
                    <a:lnTo>
                      <a:pt x="273" y="554"/>
                    </a:lnTo>
                    <a:lnTo>
                      <a:pt x="273" y="592"/>
                    </a:lnTo>
                    <a:lnTo>
                      <a:pt x="277" y="592"/>
                    </a:lnTo>
                    <a:lnTo>
                      <a:pt x="277" y="618"/>
                    </a:lnTo>
                    <a:lnTo>
                      <a:pt x="281" y="618"/>
                    </a:lnTo>
                    <a:lnTo>
                      <a:pt x="281" y="640"/>
                    </a:lnTo>
                    <a:lnTo>
                      <a:pt x="283" y="640"/>
                    </a:lnTo>
                    <a:lnTo>
                      <a:pt x="283" y="644"/>
                    </a:lnTo>
                    <a:lnTo>
                      <a:pt x="287" y="644"/>
                    </a:lnTo>
                    <a:lnTo>
                      <a:pt x="287" y="650"/>
                    </a:lnTo>
                    <a:lnTo>
                      <a:pt x="301" y="650"/>
                    </a:lnTo>
                    <a:lnTo>
                      <a:pt x="301" y="696"/>
                    </a:lnTo>
                    <a:lnTo>
                      <a:pt x="305" y="696"/>
                    </a:lnTo>
                    <a:lnTo>
                      <a:pt x="305" y="706"/>
                    </a:lnTo>
                    <a:lnTo>
                      <a:pt x="315" y="706"/>
                    </a:lnTo>
                    <a:lnTo>
                      <a:pt x="315" y="738"/>
                    </a:lnTo>
                    <a:lnTo>
                      <a:pt x="327" y="738"/>
                    </a:lnTo>
                    <a:lnTo>
                      <a:pt x="327" y="760"/>
                    </a:lnTo>
                    <a:lnTo>
                      <a:pt x="341" y="760"/>
                    </a:lnTo>
                    <a:lnTo>
                      <a:pt x="341" y="774"/>
                    </a:lnTo>
                    <a:lnTo>
                      <a:pt x="345" y="774"/>
                    </a:lnTo>
                    <a:lnTo>
                      <a:pt x="345" y="784"/>
                    </a:lnTo>
                    <a:lnTo>
                      <a:pt x="353" y="784"/>
                    </a:lnTo>
                    <a:lnTo>
                      <a:pt x="353" y="796"/>
                    </a:lnTo>
                    <a:lnTo>
                      <a:pt x="367" y="796"/>
                    </a:lnTo>
                    <a:lnTo>
                      <a:pt x="367" y="812"/>
                    </a:lnTo>
                    <a:lnTo>
                      <a:pt x="371" y="812"/>
                    </a:lnTo>
                    <a:lnTo>
                      <a:pt x="371" y="818"/>
                    </a:lnTo>
                    <a:lnTo>
                      <a:pt x="373" y="818"/>
                    </a:lnTo>
                    <a:lnTo>
                      <a:pt x="373" y="832"/>
                    </a:lnTo>
                    <a:lnTo>
                      <a:pt x="381" y="832"/>
                    </a:lnTo>
                    <a:lnTo>
                      <a:pt x="381" y="846"/>
                    </a:lnTo>
                    <a:lnTo>
                      <a:pt x="383" y="846"/>
                    </a:lnTo>
                    <a:lnTo>
                      <a:pt x="383" y="858"/>
                    </a:lnTo>
                    <a:lnTo>
                      <a:pt x="385" y="858"/>
                    </a:lnTo>
                    <a:lnTo>
                      <a:pt x="385" y="870"/>
                    </a:lnTo>
                    <a:lnTo>
                      <a:pt x="389" y="870"/>
                    </a:lnTo>
                    <a:lnTo>
                      <a:pt x="389" y="876"/>
                    </a:lnTo>
                    <a:lnTo>
                      <a:pt x="399" y="876"/>
                    </a:lnTo>
                    <a:lnTo>
                      <a:pt x="399" y="900"/>
                    </a:lnTo>
                    <a:lnTo>
                      <a:pt x="401" y="900"/>
                    </a:lnTo>
                    <a:lnTo>
                      <a:pt x="401" y="908"/>
                    </a:lnTo>
                    <a:lnTo>
                      <a:pt x="405" y="908"/>
                    </a:lnTo>
                    <a:lnTo>
                      <a:pt x="405" y="918"/>
                    </a:lnTo>
                    <a:lnTo>
                      <a:pt x="407" y="918"/>
                    </a:lnTo>
                    <a:lnTo>
                      <a:pt x="407" y="932"/>
                    </a:lnTo>
                    <a:lnTo>
                      <a:pt x="409" y="932"/>
                    </a:lnTo>
                    <a:lnTo>
                      <a:pt x="409" y="942"/>
                    </a:lnTo>
                    <a:lnTo>
                      <a:pt x="413" y="942"/>
                    </a:lnTo>
                    <a:lnTo>
                      <a:pt x="413" y="950"/>
                    </a:lnTo>
                    <a:lnTo>
                      <a:pt x="415" y="950"/>
                    </a:lnTo>
                    <a:lnTo>
                      <a:pt x="415" y="956"/>
                    </a:lnTo>
                    <a:lnTo>
                      <a:pt x="419" y="956"/>
                    </a:lnTo>
                    <a:lnTo>
                      <a:pt x="419" y="966"/>
                    </a:lnTo>
                    <a:lnTo>
                      <a:pt x="421" y="966"/>
                    </a:lnTo>
                    <a:lnTo>
                      <a:pt x="421" y="978"/>
                    </a:lnTo>
                    <a:lnTo>
                      <a:pt x="433" y="978"/>
                    </a:lnTo>
                    <a:lnTo>
                      <a:pt x="433" y="988"/>
                    </a:lnTo>
                    <a:lnTo>
                      <a:pt x="435" y="988"/>
                    </a:lnTo>
                    <a:lnTo>
                      <a:pt x="435" y="1004"/>
                    </a:lnTo>
                    <a:lnTo>
                      <a:pt x="437" y="1004"/>
                    </a:lnTo>
                    <a:lnTo>
                      <a:pt x="437" y="1012"/>
                    </a:lnTo>
                    <a:lnTo>
                      <a:pt x="441" y="1012"/>
                    </a:lnTo>
                    <a:lnTo>
                      <a:pt x="441" y="1020"/>
                    </a:lnTo>
                    <a:lnTo>
                      <a:pt x="445" y="1020"/>
                    </a:lnTo>
                    <a:lnTo>
                      <a:pt x="445" y="1024"/>
                    </a:lnTo>
                    <a:lnTo>
                      <a:pt x="457" y="1024"/>
                    </a:lnTo>
                    <a:lnTo>
                      <a:pt x="457" y="1040"/>
                    </a:lnTo>
                    <a:lnTo>
                      <a:pt x="459" y="1040"/>
                    </a:lnTo>
                    <a:lnTo>
                      <a:pt x="459" y="1052"/>
                    </a:lnTo>
                    <a:lnTo>
                      <a:pt x="461" y="1052"/>
                    </a:lnTo>
                    <a:lnTo>
                      <a:pt x="461" y="1064"/>
                    </a:lnTo>
                    <a:lnTo>
                      <a:pt x="465" y="1064"/>
                    </a:lnTo>
                    <a:lnTo>
                      <a:pt x="465" y="1074"/>
                    </a:lnTo>
                    <a:lnTo>
                      <a:pt x="467" y="1074"/>
                    </a:lnTo>
                    <a:lnTo>
                      <a:pt x="467" y="1082"/>
                    </a:lnTo>
                    <a:lnTo>
                      <a:pt x="477" y="1082"/>
                    </a:lnTo>
                    <a:lnTo>
                      <a:pt x="477" y="1104"/>
                    </a:lnTo>
                    <a:lnTo>
                      <a:pt x="491" y="1104"/>
                    </a:lnTo>
                    <a:lnTo>
                      <a:pt x="491" y="1130"/>
                    </a:lnTo>
                    <a:lnTo>
                      <a:pt x="495" y="1130"/>
                    </a:lnTo>
                    <a:lnTo>
                      <a:pt x="495" y="1150"/>
                    </a:lnTo>
                    <a:lnTo>
                      <a:pt x="511" y="1150"/>
                    </a:lnTo>
                    <a:lnTo>
                      <a:pt x="511" y="1156"/>
                    </a:lnTo>
                    <a:lnTo>
                      <a:pt x="517" y="1156"/>
                    </a:lnTo>
                    <a:lnTo>
                      <a:pt x="517" y="1164"/>
                    </a:lnTo>
                    <a:lnTo>
                      <a:pt x="555" y="1164"/>
                    </a:lnTo>
                    <a:lnTo>
                      <a:pt x="555" y="1180"/>
                    </a:lnTo>
                    <a:lnTo>
                      <a:pt x="561" y="1180"/>
                    </a:lnTo>
                    <a:lnTo>
                      <a:pt x="561" y="1186"/>
                    </a:lnTo>
                    <a:lnTo>
                      <a:pt x="571" y="1186"/>
                    </a:lnTo>
                    <a:lnTo>
                      <a:pt x="571" y="1196"/>
                    </a:lnTo>
                    <a:lnTo>
                      <a:pt x="609" y="1196"/>
                    </a:lnTo>
                    <a:lnTo>
                      <a:pt x="609" y="1212"/>
                    </a:lnTo>
                    <a:lnTo>
                      <a:pt x="619" y="1212"/>
                    </a:lnTo>
                    <a:lnTo>
                      <a:pt x="619" y="1222"/>
                    </a:lnTo>
                    <a:lnTo>
                      <a:pt x="635" y="1222"/>
                    </a:lnTo>
                    <a:lnTo>
                      <a:pt x="635" y="1238"/>
                    </a:lnTo>
                    <a:lnTo>
                      <a:pt x="639" y="1238"/>
                    </a:lnTo>
                    <a:lnTo>
                      <a:pt x="639" y="1252"/>
                    </a:lnTo>
                    <a:lnTo>
                      <a:pt x="657" y="1252"/>
                    </a:lnTo>
                    <a:lnTo>
                      <a:pt x="657" y="1274"/>
                    </a:lnTo>
                    <a:lnTo>
                      <a:pt x="661" y="1274"/>
                    </a:lnTo>
                    <a:lnTo>
                      <a:pt x="661" y="1292"/>
                    </a:lnTo>
                    <a:lnTo>
                      <a:pt x="763" y="1292"/>
                    </a:lnTo>
                    <a:lnTo>
                      <a:pt x="763" y="1304"/>
                    </a:lnTo>
                    <a:lnTo>
                      <a:pt x="1097" y="1304"/>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59" name="Line 87">
                <a:extLst>
                  <a:ext uri="{FF2B5EF4-FFF2-40B4-BE49-F238E27FC236}">
                    <a16:creationId xmlns:a16="http://schemas.microsoft.com/office/drawing/2014/main" xmlns="" id="{FB2C80C5-5EDB-44BC-B0DD-260BBDF8A2CB}"/>
                  </a:ext>
                </a:extLst>
              </p:cNvPr>
              <p:cNvSpPr>
                <a:spLocks noChangeShapeType="1"/>
              </p:cNvSpPr>
              <p:nvPr/>
            </p:nvSpPr>
            <p:spPr bwMode="auto">
              <a:xfrm flipV="1">
                <a:off x="1101725" y="25558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0" name="Line 88">
                <a:extLst>
                  <a:ext uri="{FF2B5EF4-FFF2-40B4-BE49-F238E27FC236}">
                    <a16:creationId xmlns:a16="http://schemas.microsoft.com/office/drawing/2014/main" xmlns="" id="{915BECCA-3025-4DEC-BA03-0A58A70E8D50}"/>
                  </a:ext>
                </a:extLst>
              </p:cNvPr>
              <p:cNvSpPr>
                <a:spLocks noChangeShapeType="1"/>
              </p:cNvSpPr>
              <p:nvPr/>
            </p:nvSpPr>
            <p:spPr bwMode="auto">
              <a:xfrm flipV="1">
                <a:off x="1181100" y="26416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1" name="Line 89">
                <a:extLst>
                  <a:ext uri="{FF2B5EF4-FFF2-40B4-BE49-F238E27FC236}">
                    <a16:creationId xmlns:a16="http://schemas.microsoft.com/office/drawing/2014/main" xmlns="" id="{66977A30-07E6-4CB0-ADA5-DB9580348CEF}"/>
                  </a:ext>
                </a:extLst>
              </p:cNvPr>
              <p:cNvSpPr>
                <a:spLocks noChangeShapeType="1"/>
              </p:cNvSpPr>
              <p:nvPr/>
            </p:nvSpPr>
            <p:spPr bwMode="auto">
              <a:xfrm flipV="1">
                <a:off x="1347788" y="29527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2" name="Line 90">
                <a:extLst>
                  <a:ext uri="{FF2B5EF4-FFF2-40B4-BE49-F238E27FC236}">
                    <a16:creationId xmlns:a16="http://schemas.microsoft.com/office/drawing/2014/main" xmlns="" id="{88C2D937-CC50-416B-B40F-C907CE594E9D}"/>
                  </a:ext>
                </a:extLst>
              </p:cNvPr>
              <p:cNvSpPr>
                <a:spLocks noChangeShapeType="1"/>
              </p:cNvSpPr>
              <p:nvPr/>
            </p:nvSpPr>
            <p:spPr bwMode="auto">
              <a:xfrm flipV="1">
                <a:off x="1366838" y="29749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3" name="Line 91">
                <a:extLst>
                  <a:ext uri="{FF2B5EF4-FFF2-40B4-BE49-F238E27FC236}">
                    <a16:creationId xmlns:a16="http://schemas.microsoft.com/office/drawing/2014/main" xmlns="" id="{15FC7BF2-9A92-4003-B7AD-9425941719A2}"/>
                  </a:ext>
                </a:extLst>
              </p:cNvPr>
              <p:cNvSpPr>
                <a:spLocks noChangeShapeType="1"/>
              </p:cNvSpPr>
              <p:nvPr/>
            </p:nvSpPr>
            <p:spPr bwMode="auto">
              <a:xfrm flipV="1">
                <a:off x="1411288" y="30638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4" name="Line 92">
                <a:extLst>
                  <a:ext uri="{FF2B5EF4-FFF2-40B4-BE49-F238E27FC236}">
                    <a16:creationId xmlns:a16="http://schemas.microsoft.com/office/drawing/2014/main" xmlns="" id="{3337EA80-86D5-43E5-88F4-591A082FE046}"/>
                  </a:ext>
                </a:extLst>
              </p:cNvPr>
              <p:cNvSpPr>
                <a:spLocks noChangeShapeType="1"/>
              </p:cNvSpPr>
              <p:nvPr/>
            </p:nvSpPr>
            <p:spPr bwMode="auto">
              <a:xfrm flipV="1">
                <a:off x="1420813" y="31146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5" name="Line 93">
                <a:extLst>
                  <a:ext uri="{FF2B5EF4-FFF2-40B4-BE49-F238E27FC236}">
                    <a16:creationId xmlns:a16="http://schemas.microsoft.com/office/drawing/2014/main" xmlns="" id="{F5D88107-A602-4ABB-86D0-A4D91E380B69}"/>
                  </a:ext>
                </a:extLst>
              </p:cNvPr>
              <p:cNvSpPr>
                <a:spLocks noChangeShapeType="1"/>
              </p:cNvSpPr>
              <p:nvPr/>
            </p:nvSpPr>
            <p:spPr bwMode="auto">
              <a:xfrm flipV="1">
                <a:off x="1439863" y="3187700"/>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6" name="Line 94">
                <a:extLst>
                  <a:ext uri="{FF2B5EF4-FFF2-40B4-BE49-F238E27FC236}">
                    <a16:creationId xmlns:a16="http://schemas.microsoft.com/office/drawing/2014/main" xmlns="" id="{A768DA84-5F9E-4389-BAF4-A29BC5E5BE3D}"/>
                  </a:ext>
                </a:extLst>
              </p:cNvPr>
              <p:cNvSpPr>
                <a:spLocks noChangeShapeType="1"/>
              </p:cNvSpPr>
              <p:nvPr/>
            </p:nvSpPr>
            <p:spPr bwMode="auto">
              <a:xfrm flipV="1">
                <a:off x="1458913" y="3241675"/>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7" name="Line 95">
                <a:extLst>
                  <a:ext uri="{FF2B5EF4-FFF2-40B4-BE49-F238E27FC236}">
                    <a16:creationId xmlns:a16="http://schemas.microsoft.com/office/drawing/2014/main" xmlns="" id="{64677776-28D5-4F65-B364-75990A0921E1}"/>
                  </a:ext>
                </a:extLst>
              </p:cNvPr>
              <p:cNvSpPr>
                <a:spLocks noChangeShapeType="1"/>
              </p:cNvSpPr>
              <p:nvPr/>
            </p:nvSpPr>
            <p:spPr bwMode="auto">
              <a:xfrm flipV="1">
                <a:off x="1477963" y="3273425"/>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8" name="Line 96">
                <a:extLst>
                  <a:ext uri="{FF2B5EF4-FFF2-40B4-BE49-F238E27FC236}">
                    <a16:creationId xmlns:a16="http://schemas.microsoft.com/office/drawing/2014/main" xmlns="" id="{3625ABBB-4986-4830-AD44-8F88D84889AF}"/>
                  </a:ext>
                </a:extLst>
              </p:cNvPr>
              <p:cNvSpPr>
                <a:spLocks noChangeShapeType="1"/>
              </p:cNvSpPr>
              <p:nvPr/>
            </p:nvSpPr>
            <p:spPr bwMode="auto">
              <a:xfrm flipV="1">
                <a:off x="1522413" y="33845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69" name="Line 97">
                <a:extLst>
                  <a:ext uri="{FF2B5EF4-FFF2-40B4-BE49-F238E27FC236}">
                    <a16:creationId xmlns:a16="http://schemas.microsoft.com/office/drawing/2014/main" xmlns="" id="{C49D4A84-551C-4576-AEF0-24C2558E9401}"/>
                  </a:ext>
                </a:extLst>
              </p:cNvPr>
              <p:cNvSpPr>
                <a:spLocks noChangeShapeType="1"/>
              </p:cNvSpPr>
              <p:nvPr/>
            </p:nvSpPr>
            <p:spPr bwMode="auto">
              <a:xfrm flipV="1">
                <a:off x="1604963" y="373062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0" name="Line 98">
                <a:extLst>
                  <a:ext uri="{FF2B5EF4-FFF2-40B4-BE49-F238E27FC236}">
                    <a16:creationId xmlns:a16="http://schemas.microsoft.com/office/drawing/2014/main" xmlns="" id="{85CB26A3-0A09-4475-965F-E14DD5525228}"/>
                  </a:ext>
                </a:extLst>
              </p:cNvPr>
              <p:cNvSpPr>
                <a:spLocks noChangeShapeType="1"/>
              </p:cNvSpPr>
              <p:nvPr/>
            </p:nvSpPr>
            <p:spPr bwMode="auto">
              <a:xfrm flipV="1">
                <a:off x="2036763" y="44577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1" name="Line 99">
                <a:extLst>
                  <a:ext uri="{FF2B5EF4-FFF2-40B4-BE49-F238E27FC236}">
                    <a16:creationId xmlns:a16="http://schemas.microsoft.com/office/drawing/2014/main" xmlns="" id="{B365A328-CB9B-49A7-BF92-EFC301B7FD74}"/>
                  </a:ext>
                </a:extLst>
              </p:cNvPr>
              <p:cNvSpPr>
                <a:spLocks noChangeShapeType="1"/>
              </p:cNvSpPr>
              <p:nvPr/>
            </p:nvSpPr>
            <p:spPr bwMode="auto">
              <a:xfrm flipV="1">
                <a:off x="2052638" y="44577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2" name="Line 100">
                <a:extLst>
                  <a:ext uri="{FF2B5EF4-FFF2-40B4-BE49-F238E27FC236}">
                    <a16:creationId xmlns:a16="http://schemas.microsoft.com/office/drawing/2014/main" xmlns="" id="{38A53605-79BE-4783-BCD5-B11DC81F92F4}"/>
                  </a:ext>
                </a:extLst>
              </p:cNvPr>
              <p:cNvSpPr>
                <a:spLocks noChangeShapeType="1"/>
              </p:cNvSpPr>
              <p:nvPr/>
            </p:nvSpPr>
            <p:spPr bwMode="auto">
              <a:xfrm flipV="1">
                <a:off x="2478088" y="46291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3" name="Line 101">
                <a:extLst>
                  <a:ext uri="{FF2B5EF4-FFF2-40B4-BE49-F238E27FC236}">
                    <a16:creationId xmlns:a16="http://schemas.microsoft.com/office/drawing/2014/main" xmlns="" id="{CACADA9E-F396-426C-BBD0-E09914F7CF77}"/>
                  </a:ext>
                </a:extLst>
              </p:cNvPr>
              <p:cNvSpPr>
                <a:spLocks noChangeShapeType="1"/>
              </p:cNvSpPr>
              <p:nvPr/>
            </p:nvSpPr>
            <p:spPr bwMode="auto">
              <a:xfrm flipV="1">
                <a:off x="2776538" y="46291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4" name="Line 102">
                <a:extLst>
                  <a:ext uri="{FF2B5EF4-FFF2-40B4-BE49-F238E27FC236}">
                    <a16:creationId xmlns:a16="http://schemas.microsoft.com/office/drawing/2014/main" xmlns="" id="{9FC92F62-FFBE-4464-B2D6-BCACC70C320B}"/>
                  </a:ext>
                </a:extLst>
              </p:cNvPr>
              <p:cNvSpPr>
                <a:spLocks noChangeShapeType="1"/>
              </p:cNvSpPr>
              <p:nvPr/>
            </p:nvSpPr>
            <p:spPr bwMode="auto">
              <a:xfrm flipV="1">
                <a:off x="2843213" y="46291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213" name="Group 5212">
              <a:extLst>
                <a:ext uri="{FF2B5EF4-FFF2-40B4-BE49-F238E27FC236}">
                  <a16:creationId xmlns:a16="http://schemas.microsoft.com/office/drawing/2014/main" xmlns="" id="{DC069089-7BBA-4FA6-8692-F896F95C5DDD}"/>
                </a:ext>
              </a:extLst>
            </p:cNvPr>
            <p:cNvGrpSpPr/>
            <p:nvPr/>
          </p:nvGrpSpPr>
          <p:grpSpPr>
            <a:xfrm>
              <a:off x="1174712" y="2663825"/>
              <a:ext cx="2886075" cy="2038350"/>
              <a:chOff x="1101725" y="2663825"/>
              <a:chExt cx="2886075" cy="2038350"/>
            </a:xfrm>
          </p:grpSpPr>
          <p:sp>
            <p:nvSpPr>
              <p:cNvPr id="5175" name="Freeform 103">
                <a:extLst>
                  <a:ext uri="{FF2B5EF4-FFF2-40B4-BE49-F238E27FC236}">
                    <a16:creationId xmlns:a16="http://schemas.microsoft.com/office/drawing/2014/main" xmlns="" id="{24D08E73-E068-4612-AF04-DC89C7FCC4BD}"/>
                  </a:ext>
                </a:extLst>
              </p:cNvPr>
              <p:cNvSpPr>
                <a:spLocks/>
              </p:cNvSpPr>
              <p:nvPr/>
            </p:nvSpPr>
            <p:spPr bwMode="auto">
              <a:xfrm>
                <a:off x="1101725" y="2663825"/>
                <a:ext cx="2886075" cy="2038350"/>
              </a:xfrm>
              <a:custGeom>
                <a:avLst/>
                <a:gdLst>
                  <a:gd name="T0" fmla="*/ 32 w 1818"/>
                  <a:gd name="T1" fmla="*/ 10 h 1284"/>
                  <a:gd name="T2" fmla="*/ 46 w 1818"/>
                  <a:gd name="T3" fmla="*/ 30 h 1284"/>
                  <a:gd name="T4" fmla="*/ 52 w 1818"/>
                  <a:gd name="T5" fmla="*/ 70 h 1284"/>
                  <a:gd name="T6" fmla="*/ 64 w 1818"/>
                  <a:gd name="T7" fmla="*/ 78 h 1284"/>
                  <a:gd name="T8" fmla="*/ 68 w 1818"/>
                  <a:gd name="T9" fmla="*/ 88 h 1284"/>
                  <a:gd name="T10" fmla="*/ 97 w 1818"/>
                  <a:gd name="T11" fmla="*/ 98 h 1284"/>
                  <a:gd name="T12" fmla="*/ 109 w 1818"/>
                  <a:gd name="T13" fmla="*/ 126 h 1284"/>
                  <a:gd name="T14" fmla="*/ 135 w 1818"/>
                  <a:gd name="T15" fmla="*/ 138 h 1284"/>
                  <a:gd name="T16" fmla="*/ 137 w 1818"/>
                  <a:gd name="T17" fmla="*/ 156 h 1284"/>
                  <a:gd name="T18" fmla="*/ 169 w 1818"/>
                  <a:gd name="T19" fmla="*/ 176 h 1284"/>
                  <a:gd name="T20" fmla="*/ 187 w 1818"/>
                  <a:gd name="T21" fmla="*/ 214 h 1284"/>
                  <a:gd name="T22" fmla="*/ 197 w 1818"/>
                  <a:gd name="T23" fmla="*/ 224 h 1284"/>
                  <a:gd name="T24" fmla="*/ 205 w 1818"/>
                  <a:gd name="T25" fmla="*/ 240 h 1284"/>
                  <a:gd name="T26" fmla="*/ 215 w 1818"/>
                  <a:gd name="T27" fmla="*/ 250 h 1284"/>
                  <a:gd name="T28" fmla="*/ 219 w 1818"/>
                  <a:gd name="T29" fmla="*/ 266 h 1284"/>
                  <a:gd name="T30" fmla="*/ 227 w 1818"/>
                  <a:gd name="T31" fmla="*/ 274 h 1284"/>
                  <a:gd name="T32" fmla="*/ 229 w 1818"/>
                  <a:gd name="T33" fmla="*/ 312 h 1284"/>
                  <a:gd name="T34" fmla="*/ 239 w 1818"/>
                  <a:gd name="T35" fmla="*/ 346 h 1284"/>
                  <a:gd name="T36" fmla="*/ 249 w 1818"/>
                  <a:gd name="T37" fmla="*/ 370 h 1284"/>
                  <a:gd name="T38" fmla="*/ 257 w 1818"/>
                  <a:gd name="T39" fmla="*/ 384 h 1284"/>
                  <a:gd name="T40" fmla="*/ 261 w 1818"/>
                  <a:gd name="T41" fmla="*/ 426 h 1284"/>
                  <a:gd name="T42" fmla="*/ 271 w 1818"/>
                  <a:gd name="T43" fmla="*/ 452 h 1284"/>
                  <a:gd name="T44" fmla="*/ 275 w 1818"/>
                  <a:gd name="T45" fmla="*/ 480 h 1284"/>
                  <a:gd name="T46" fmla="*/ 283 w 1818"/>
                  <a:gd name="T47" fmla="*/ 490 h 1284"/>
                  <a:gd name="T48" fmla="*/ 287 w 1818"/>
                  <a:gd name="T49" fmla="*/ 522 h 1284"/>
                  <a:gd name="T50" fmla="*/ 301 w 1818"/>
                  <a:gd name="T51" fmla="*/ 536 h 1284"/>
                  <a:gd name="T52" fmla="*/ 305 w 1818"/>
                  <a:gd name="T53" fmla="*/ 580 h 1284"/>
                  <a:gd name="T54" fmla="*/ 313 w 1818"/>
                  <a:gd name="T55" fmla="*/ 618 h 1284"/>
                  <a:gd name="T56" fmla="*/ 317 w 1818"/>
                  <a:gd name="T57" fmla="*/ 642 h 1284"/>
                  <a:gd name="T58" fmla="*/ 323 w 1818"/>
                  <a:gd name="T59" fmla="*/ 650 h 1284"/>
                  <a:gd name="T60" fmla="*/ 327 w 1818"/>
                  <a:gd name="T61" fmla="*/ 666 h 1284"/>
                  <a:gd name="T62" fmla="*/ 333 w 1818"/>
                  <a:gd name="T63" fmla="*/ 676 h 1284"/>
                  <a:gd name="T64" fmla="*/ 337 w 1818"/>
                  <a:gd name="T65" fmla="*/ 684 h 1284"/>
                  <a:gd name="T66" fmla="*/ 345 w 1818"/>
                  <a:gd name="T67" fmla="*/ 690 h 1284"/>
                  <a:gd name="T68" fmla="*/ 349 w 1818"/>
                  <a:gd name="T69" fmla="*/ 712 h 1284"/>
                  <a:gd name="T70" fmla="*/ 359 w 1818"/>
                  <a:gd name="T71" fmla="*/ 720 h 1284"/>
                  <a:gd name="T72" fmla="*/ 367 w 1818"/>
                  <a:gd name="T73" fmla="*/ 764 h 1284"/>
                  <a:gd name="T74" fmla="*/ 387 w 1818"/>
                  <a:gd name="T75" fmla="*/ 784 h 1284"/>
                  <a:gd name="T76" fmla="*/ 399 w 1818"/>
                  <a:gd name="T77" fmla="*/ 822 h 1284"/>
                  <a:gd name="T78" fmla="*/ 419 w 1818"/>
                  <a:gd name="T79" fmla="*/ 840 h 1284"/>
                  <a:gd name="T80" fmla="*/ 421 w 1818"/>
                  <a:gd name="T81" fmla="*/ 898 h 1284"/>
                  <a:gd name="T82" fmla="*/ 439 w 1818"/>
                  <a:gd name="T83" fmla="*/ 918 h 1284"/>
                  <a:gd name="T84" fmla="*/ 445 w 1818"/>
                  <a:gd name="T85" fmla="*/ 942 h 1284"/>
                  <a:gd name="T86" fmla="*/ 473 w 1818"/>
                  <a:gd name="T87" fmla="*/ 976 h 1284"/>
                  <a:gd name="T88" fmla="*/ 477 w 1818"/>
                  <a:gd name="T89" fmla="*/ 1000 h 1284"/>
                  <a:gd name="T90" fmla="*/ 511 w 1818"/>
                  <a:gd name="T91" fmla="*/ 1010 h 1284"/>
                  <a:gd name="T92" fmla="*/ 527 w 1818"/>
                  <a:gd name="T93" fmla="*/ 1054 h 1284"/>
                  <a:gd name="T94" fmla="*/ 537 w 1818"/>
                  <a:gd name="T95" fmla="*/ 1064 h 1284"/>
                  <a:gd name="T96" fmla="*/ 541 w 1818"/>
                  <a:gd name="T97" fmla="*/ 1088 h 1284"/>
                  <a:gd name="T98" fmla="*/ 547 w 1818"/>
                  <a:gd name="T99" fmla="*/ 1098 h 1284"/>
                  <a:gd name="T100" fmla="*/ 619 w 1818"/>
                  <a:gd name="T101" fmla="*/ 1124 h 1284"/>
                  <a:gd name="T102" fmla="*/ 659 w 1818"/>
                  <a:gd name="T103" fmla="*/ 1138 h 1284"/>
                  <a:gd name="T104" fmla="*/ 677 w 1818"/>
                  <a:gd name="T105" fmla="*/ 1166 h 1284"/>
                  <a:gd name="T106" fmla="*/ 707 w 1818"/>
                  <a:gd name="T107" fmla="*/ 1194 h 1284"/>
                  <a:gd name="T108" fmla="*/ 721 w 1818"/>
                  <a:gd name="T109" fmla="*/ 1222 h 1284"/>
                  <a:gd name="T110" fmla="*/ 903 w 1818"/>
                  <a:gd name="T111" fmla="*/ 1240 h 1284"/>
                  <a:gd name="T112" fmla="*/ 949 w 1818"/>
                  <a:gd name="T113" fmla="*/ 1284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8" h="1284">
                    <a:moveTo>
                      <a:pt x="0" y="0"/>
                    </a:moveTo>
                    <a:lnTo>
                      <a:pt x="32" y="0"/>
                    </a:lnTo>
                    <a:lnTo>
                      <a:pt x="32" y="10"/>
                    </a:lnTo>
                    <a:lnTo>
                      <a:pt x="44" y="10"/>
                    </a:lnTo>
                    <a:lnTo>
                      <a:pt x="44" y="30"/>
                    </a:lnTo>
                    <a:lnTo>
                      <a:pt x="46" y="30"/>
                    </a:lnTo>
                    <a:lnTo>
                      <a:pt x="46" y="54"/>
                    </a:lnTo>
                    <a:lnTo>
                      <a:pt x="52" y="54"/>
                    </a:lnTo>
                    <a:lnTo>
                      <a:pt x="52" y="70"/>
                    </a:lnTo>
                    <a:lnTo>
                      <a:pt x="56" y="70"/>
                    </a:lnTo>
                    <a:lnTo>
                      <a:pt x="56" y="78"/>
                    </a:lnTo>
                    <a:lnTo>
                      <a:pt x="64" y="78"/>
                    </a:lnTo>
                    <a:lnTo>
                      <a:pt x="64" y="84"/>
                    </a:lnTo>
                    <a:lnTo>
                      <a:pt x="68" y="84"/>
                    </a:lnTo>
                    <a:lnTo>
                      <a:pt x="68" y="88"/>
                    </a:lnTo>
                    <a:lnTo>
                      <a:pt x="83" y="88"/>
                    </a:lnTo>
                    <a:lnTo>
                      <a:pt x="83" y="98"/>
                    </a:lnTo>
                    <a:lnTo>
                      <a:pt x="97" y="98"/>
                    </a:lnTo>
                    <a:lnTo>
                      <a:pt x="97" y="108"/>
                    </a:lnTo>
                    <a:lnTo>
                      <a:pt x="109" y="108"/>
                    </a:lnTo>
                    <a:lnTo>
                      <a:pt x="109" y="126"/>
                    </a:lnTo>
                    <a:lnTo>
                      <a:pt x="113" y="126"/>
                    </a:lnTo>
                    <a:lnTo>
                      <a:pt x="113" y="138"/>
                    </a:lnTo>
                    <a:lnTo>
                      <a:pt x="135" y="138"/>
                    </a:lnTo>
                    <a:lnTo>
                      <a:pt x="135" y="144"/>
                    </a:lnTo>
                    <a:lnTo>
                      <a:pt x="137" y="144"/>
                    </a:lnTo>
                    <a:lnTo>
                      <a:pt x="137" y="156"/>
                    </a:lnTo>
                    <a:lnTo>
                      <a:pt x="151" y="156"/>
                    </a:lnTo>
                    <a:lnTo>
                      <a:pt x="151" y="176"/>
                    </a:lnTo>
                    <a:lnTo>
                      <a:pt x="169" y="176"/>
                    </a:lnTo>
                    <a:lnTo>
                      <a:pt x="169" y="200"/>
                    </a:lnTo>
                    <a:lnTo>
                      <a:pt x="187" y="200"/>
                    </a:lnTo>
                    <a:lnTo>
                      <a:pt x="187" y="214"/>
                    </a:lnTo>
                    <a:lnTo>
                      <a:pt x="193" y="214"/>
                    </a:lnTo>
                    <a:lnTo>
                      <a:pt x="193" y="224"/>
                    </a:lnTo>
                    <a:lnTo>
                      <a:pt x="197" y="224"/>
                    </a:lnTo>
                    <a:lnTo>
                      <a:pt x="197" y="230"/>
                    </a:lnTo>
                    <a:lnTo>
                      <a:pt x="205" y="230"/>
                    </a:lnTo>
                    <a:lnTo>
                      <a:pt x="205" y="240"/>
                    </a:lnTo>
                    <a:lnTo>
                      <a:pt x="209" y="240"/>
                    </a:lnTo>
                    <a:lnTo>
                      <a:pt x="209" y="250"/>
                    </a:lnTo>
                    <a:lnTo>
                      <a:pt x="215" y="250"/>
                    </a:lnTo>
                    <a:lnTo>
                      <a:pt x="215" y="258"/>
                    </a:lnTo>
                    <a:lnTo>
                      <a:pt x="219" y="258"/>
                    </a:lnTo>
                    <a:lnTo>
                      <a:pt x="219" y="266"/>
                    </a:lnTo>
                    <a:lnTo>
                      <a:pt x="223" y="266"/>
                    </a:lnTo>
                    <a:lnTo>
                      <a:pt x="223" y="274"/>
                    </a:lnTo>
                    <a:lnTo>
                      <a:pt x="227" y="274"/>
                    </a:lnTo>
                    <a:lnTo>
                      <a:pt x="227" y="280"/>
                    </a:lnTo>
                    <a:lnTo>
                      <a:pt x="229" y="280"/>
                    </a:lnTo>
                    <a:lnTo>
                      <a:pt x="229" y="312"/>
                    </a:lnTo>
                    <a:lnTo>
                      <a:pt x="235" y="312"/>
                    </a:lnTo>
                    <a:lnTo>
                      <a:pt x="235" y="346"/>
                    </a:lnTo>
                    <a:lnTo>
                      <a:pt x="239" y="346"/>
                    </a:lnTo>
                    <a:lnTo>
                      <a:pt x="239" y="360"/>
                    </a:lnTo>
                    <a:lnTo>
                      <a:pt x="249" y="360"/>
                    </a:lnTo>
                    <a:lnTo>
                      <a:pt x="249" y="370"/>
                    </a:lnTo>
                    <a:lnTo>
                      <a:pt x="253" y="370"/>
                    </a:lnTo>
                    <a:lnTo>
                      <a:pt x="253" y="384"/>
                    </a:lnTo>
                    <a:lnTo>
                      <a:pt x="257" y="384"/>
                    </a:lnTo>
                    <a:lnTo>
                      <a:pt x="257" y="402"/>
                    </a:lnTo>
                    <a:lnTo>
                      <a:pt x="261" y="402"/>
                    </a:lnTo>
                    <a:lnTo>
                      <a:pt x="261" y="426"/>
                    </a:lnTo>
                    <a:lnTo>
                      <a:pt x="265" y="426"/>
                    </a:lnTo>
                    <a:lnTo>
                      <a:pt x="265" y="452"/>
                    </a:lnTo>
                    <a:lnTo>
                      <a:pt x="271" y="452"/>
                    </a:lnTo>
                    <a:lnTo>
                      <a:pt x="271" y="464"/>
                    </a:lnTo>
                    <a:lnTo>
                      <a:pt x="275" y="464"/>
                    </a:lnTo>
                    <a:lnTo>
                      <a:pt x="275" y="480"/>
                    </a:lnTo>
                    <a:lnTo>
                      <a:pt x="279" y="480"/>
                    </a:lnTo>
                    <a:lnTo>
                      <a:pt x="279" y="490"/>
                    </a:lnTo>
                    <a:lnTo>
                      <a:pt x="283" y="490"/>
                    </a:lnTo>
                    <a:lnTo>
                      <a:pt x="283" y="500"/>
                    </a:lnTo>
                    <a:lnTo>
                      <a:pt x="287" y="500"/>
                    </a:lnTo>
                    <a:lnTo>
                      <a:pt x="287" y="522"/>
                    </a:lnTo>
                    <a:lnTo>
                      <a:pt x="289" y="522"/>
                    </a:lnTo>
                    <a:lnTo>
                      <a:pt x="289" y="536"/>
                    </a:lnTo>
                    <a:lnTo>
                      <a:pt x="301" y="536"/>
                    </a:lnTo>
                    <a:lnTo>
                      <a:pt x="301" y="562"/>
                    </a:lnTo>
                    <a:lnTo>
                      <a:pt x="305" y="562"/>
                    </a:lnTo>
                    <a:lnTo>
                      <a:pt x="305" y="580"/>
                    </a:lnTo>
                    <a:lnTo>
                      <a:pt x="309" y="580"/>
                    </a:lnTo>
                    <a:lnTo>
                      <a:pt x="309" y="618"/>
                    </a:lnTo>
                    <a:lnTo>
                      <a:pt x="313" y="618"/>
                    </a:lnTo>
                    <a:lnTo>
                      <a:pt x="313" y="628"/>
                    </a:lnTo>
                    <a:lnTo>
                      <a:pt x="317" y="628"/>
                    </a:lnTo>
                    <a:lnTo>
                      <a:pt x="317" y="642"/>
                    </a:lnTo>
                    <a:lnTo>
                      <a:pt x="321" y="642"/>
                    </a:lnTo>
                    <a:lnTo>
                      <a:pt x="321" y="650"/>
                    </a:lnTo>
                    <a:lnTo>
                      <a:pt x="323" y="650"/>
                    </a:lnTo>
                    <a:lnTo>
                      <a:pt x="323" y="656"/>
                    </a:lnTo>
                    <a:lnTo>
                      <a:pt x="327" y="656"/>
                    </a:lnTo>
                    <a:lnTo>
                      <a:pt x="327" y="666"/>
                    </a:lnTo>
                    <a:lnTo>
                      <a:pt x="329" y="666"/>
                    </a:lnTo>
                    <a:lnTo>
                      <a:pt x="329" y="676"/>
                    </a:lnTo>
                    <a:lnTo>
                      <a:pt x="333" y="676"/>
                    </a:lnTo>
                    <a:lnTo>
                      <a:pt x="333" y="678"/>
                    </a:lnTo>
                    <a:lnTo>
                      <a:pt x="337" y="678"/>
                    </a:lnTo>
                    <a:lnTo>
                      <a:pt x="337" y="684"/>
                    </a:lnTo>
                    <a:lnTo>
                      <a:pt x="341" y="684"/>
                    </a:lnTo>
                    <a:lnTo>
                      <a:pt x="341" y="690"/>
                    </a:lnTo>
                    <a:lnTo>
                      <a:pt x="345" y="690"/>
                    </a:lnTo>
                    <a:lnTo>
                      <a:pt x="345" y="700"/>
                    </a:lnTo>
                    <a:lnTo>
                      <a:pt x="349" y="700"/>
                    </a:lnTo>
                    <a:lnTo>
                      <a:pt x="349" y="712"/>
                    </a:lnTo>
                    <a:lnTo>
                      <a:pt x="351" y="712"/>
                    </a:lnTo>
                    <a:lnTo>
                      <a:pt x="351" y="720"/>
                    </a:lnTo>
                    <a:lnTo>
                      <a:pt x="359" y="720"/>
                    </a:lnTo>
                    <a:lnTo>
                      <a:pt x="359" y="732"/>
                    </a:lnTo>
                    <a:lnTo>
                      <a:pt x="367" y="732"/>
                    </a:lnTo>
                    <a:lnTo>
                      <a:pt x="367" y="764"/>
                    </a:lnTo>
                    <a:lnTo>
                      <a:pt x="381" y="764"/>
                    </a:lnTo>
                    <a:lnTo>
                      <a:pt x="381" y="784"/>
                    </a:lnTo>
                    <a:lnTo>
                      <a:pt x="387" y="784"/>
                    </a:lnTo>
                    <a:lnTo>
                      <a:pt x="387" y="796"/>
                    </a:lnTo>
                    <a:lnTo>
                      <a:pt x="399" y="796"/>
                    </a:lnTo>
                    <a:lnTo>
                      <a:pt x="399" y="822"/>
                    </a:lnTo>
                    <a:lnTo>
                      <a:pt x="407" y="822"/>
                    </a:lnTo>
                    <a:lnTo>
                      <a:pt x="407" y="840"/>
                    </a:lnTo>
                    <a:lnTo>
                      <a:pt x="419" y="840"/>
                    </a:lnTo>
                    <a:lnTo>
                      <a:pt x="419" y="872"/>
                    </a:lnTo>
                    <a:lnTo>
                      <a:pt x="421" y="872"/>
                    </a:lnTo>
                    <a:lnTo>
                      <a:pt x="421" y="898"/>
                    </a:lnTo>
                    <a:lnTo>
                      <a:pt x="433" y="898"/>
                    </a:lnTo>
                    <a:lnTo>
                      <a:pt x="433" y="918"/>
                    </a:lnTo>
                    <a:lnTo>
                      <a:pt x="439" y="918"/>
                    </a:lnTo>
                    <a:lnTo>
                      <a:pt x="439" y="930"/>
                    </a:lnTo>
                    <a:lnTo>
                      <a:pt x="445" y="930"/>
                    </a:lnTo>
                    <a:lnTo>
                      <a:pt x="445" y="942"/>
                    </a:lnTo>
                    <a:lnTo>
                      <a:pt x="467" y="942"/>
                    </a:lnTo>
                    <a:lnTo>
                      <a:pt x="467" y="976"/>
                    </a:lnTo>
                    <a:lnTo>
                      <a:pt x="473" y="976"/>
                    </a:lnTo>
                    <a:lnTo>
                      <a:pt x="473" y="994"/>
                    </a:lnTo>
                    <a:lnTo>
                      <a:pt x="477" y="994"/>
                    </a:lnTo>
                    <a:lnTo>
                      <a:pt x="477" y="1000"/>
                    </a:lnTo>
                    <a:lnTo>
                      <a:pt x="497" y="1000"/>
                    </a:lnTo>
                    <a:lnTo>
                      <a:pt x="497" y="1010"/>
                    </a:lnTo>
                    <a:lnTo>
                      <a:pt x="511" y="1010"/>
                    </a:lnTo>
                    <a:lnTo>
                      <a:pt x="511" y="1034"/>
                    </a:lnTo>
                    <a:lnTo>
                      <a:pt x="527" y="1034"/>
                    </a:lnTo>
                    <a:lnTo>
                      <a:pt x="527" y="1054"/>
                    </a:lnTo>
                    <a:lnTo>
                      <a:pt x="533" y="1054"/>
                    </a:lnTo>
                    <a:lnTo>
                      <a:pt x="533" y="1064"/>
                    </a:lnTo>
                    <a:lnTo>
                      <a:pt x="537" y="1064"/>
                    </a:lnTo>
                    <a:lnTo>
                      <a:pt x="537" y="1074"/>
                    </a:lnTo>
                    <a:lnTo>
                      <a:pt x="541" y="1074"/>
                    </a:lnTo>
                    <a:lnTo>
                      <a:pt x="541" y="1088"/>
                    </a:lnTo>
                    <a:lnTo>
                      <a:pt x="543" y="1088"/>
                    </a:lnTo>
                    <a:lnTo>
                      <a:pt x="543" y="1098"/>
                    </a:lnTo>
                    <a:lnTo>
                      <a:pt x="547" y="1098"/>
                    </a:lnTo>
                    <a:lnTo>
                      <a:pt x="547" y="1110"/>
                    </a:lnTo>
                    <a:lnTo>
                      <a:pt x="619" y="1110"/>
                    </a:lnTo>
                    <a:lnTo>
                      <a:pt x="619" y="1124"/>
                    </a:lnTo>
                    <a:lnTo>
                      <a:pt x="635" y="1124"/>
                    </a:lnTo>
                    <a:lnTo>
                      <a:pt x="635" y="1138"/>
                    </a:lnTo>
                    <a:lnTo>
                      <a:pt x="659" y="1138"/>
                    </a:lnTo>
                    <a:lnTo>
                      <a:pt x="659" y="1152"/>
                    </a:lnTo>
                    <a:lnTo>
                      <a:pt x="677" y="1152"/>
                    </a:lnTo>
                    <a:lnTo>
                      <a:pt x="677" y="1166"/>
                    </a:lnTo>
                    <a:lnTo>
                      <a:pt x="687" y="1166"/>
                    </a:lnTo>
                    <a:lnTo>
                      <a:pt x="687" y="1194"/>
                    </a:lnTo>
                    <a:lnTo>
                      <a:pt x="707" y="1194"/>
                    </a:lnTo>
                    <a:lnTo>
                      <a:pt x="707" y="1208"/>
                    </a:lnTo>
                    <a:lnTo>
                      <a:pt x="721" y="1208"/>
                    </a:lnTo>
                    <a:lnTo>
                      <a:pt x="721" y="1222"/>
                    </a:lnTo>
                    <a:lnTo>
                      <a:pt x="825" y="1222"/>
                    </a:lnTo>
                    <a:lnTo>
                      <a:pt x="825" y="1240"/>
                    </a:lnTo>
                    <a:lnTo>
                      <a:pt x="903" y="1240"/>
                    </a:lnTo>
                    <a:lnTo>
                      <a:pt x="903" y="1262"/>
                    </a:lnTo>
                    <a:lnTo>
                      <a:pt x="949" y="1262"/>
                    </a:lnTo>
                    <a:lnTo>
                      <a:pt x="949" y="1284"/>
                    </a:lnTo>
                    <a:lnTo>
                      <a:pt x="1818" y="1284"/>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6" name="Line 104">
                <a:extLst>
                  <a:ext uri="{FF2B5EF4-FFF2-40B4-BE49-F238E27FC236}">
                    <a16:creationId xmlns:a16="http://schemas.microsoft.com/office/drawing/2014/main" xmlns="" id="{DE6B7940-F3B3-41D2-B23B-30A0829B74FB}"/>
                  </a:ext>
                </a:extLst>
              </p:cNvPr>
              <p:cNvSpPr>
                <a:spLocks noChangeShapeType="1"/>
              </p:cNvSpPr>
              <p:nvPr/>
            </p:nvSpPr>
            <p:spPr bwMode="auto">
              <a:xfrm flipV="1">
                <a:off x="1328738" y="28035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7" name="Line 105">
                <a:extLst>
                  <a:ext uri="{FF2B5EF4-FFF2-40B4-BE49-F238E27FC236}">
                    <a16:creationId xmlns:a16="http://schemas.microsoft.com/office/drawing/2014/main" xmlns="" id="{98F71F89-8A12-49FC-8F1B-693EA969A8B5}"/>
                  </a:ext>
                </a:extLst>
              </p:cNvPr>
              <p:cNvSpPr>
                <a:spLocks noChangeShapeType="1"/>
              </p:cNvSpPr>
              <p:nvPr/>
            </p:nvSpPr>
            <p:spPr bwMode="auto">
              <a:xfrm flipV="1">
                <a:off x="1350963" y="28352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8" name="Line 106">
                <a:extLst>
                  <a:ext uri="{FF2B5EF4-FFF2-40B4-BE49-F238E27FC236}">
                    <a16:creationId xmlns:a16="http://schemas.microsoft.com/office/drawing/2014/main" xmlns="" id="{14E8216D-70D6-4A40-B896-2A2D2D9E525A}"/>
                  </a:ext>
                </a:extLst>
              </p:cNvPr>
              <p:cNvSpPr>
                <a:spLocks noChangeShapeType="1"/>
              </p:cNvSpPr>
              <p:nvPr/>
            </p:nvSpPr>
            <p:spPr bwMode="auto">
              <a:xfrm flipV="1">
                <a:off x="1408113" y="28956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79" name="Line 107">
                <a:extLst>
                  <a:ext uri="{FF2B5EF4-FFF2-40B4-BE49-F238E27FC236}">
                    <a16:creationId xmlns:a16="http://schemas.microsoft.com/office/drawing/2014/main" xmlns="" id="{3A6AAC21-B4FC-46AA-AA9E-3FDA89C76D07}"/>
                  </a:ext>
                </a:extLst>
              </p:cNvPr>
              <p:cNvSpPr>
                <a:spLocks noChangeShapeType="1"/>
              </p:cNvSpPr>
              <p:nvPr/>
            </p:nvSpPr>
            <p:spPr bwMode="auto">
              <a:xfrm flipV="1">
                <a:off x="1449388" y="296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0" name="Line 108">
                <a:extLst>
                  <a:ext uri="{FF2B5EF4-FFF2-40B4-BE49-F238E27FC236}">
                    <a16:creationId xmlns:a16="http://schemas.microsoft.com/office/drawing/2014/main" xmlns="" id="{987BC8DD-989A-434D-A62A-04CF0F409633}"/>
                  </a:ext>
                </a:extLst>
              </p:cNvPr>
              <p:cNvSpPr>
                <a:spLocks noChangeShapeType="1"/>
              </p:cNvSpPr>
              <p:nvPr/>
            </p:nvSpPr>
            <p:spPr bwMode="auto">
              <a:xfrm flipV="1">
                <a:off x="1487488" y="3127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1" name="Line 109">
                <a:extLst>
                  <a:ext uri="{FF2B5EF4-FFF2-40B4-BE49-F238E27FC236}">
                    <a16:creationId xmlns:a16="http://schemas.microsoft.com/office/drawing/2014/main" xmlns="" id="{7D289000-FA74-4C10-BC05-55B18E0C9B18}"/>
                  </a:ext>
                </a:extLst>
              </p:cNvPr>
              <p:cNvSpPr>
                <a:spLocks noChangeShapeType="1"/>
              </p:cNvSpPr>
              <p:nvPr/>
            </p:nvSpPr>
            <p:spPr bwMode="auto">
              <a:xfrm flipV="1">
                <a:off x="1503363" y="31654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2" name="Line 110">
                <a:extLst>
                  <a:ext uri="{FF2B5EF4-FFF2-40B4-BE49-F238E27FC236}">
                    <a16:creationId xmlns:a16="http://schemas.microsoft.com/office/drawing/2014/main" xmlns="" id="{5A8B32F9-2FB6-4775-9B43-154712262603}"/>
                  </a:ext>
                </a:extLst>
              </p:cNvPr>
              <p:cNvSpPr>
                <a:spLocks noChangeShapeType="1"/>
              </p:cNvSpPr>
              <p:nvPr/>
            </p:nvSpPr>
            <p:spPr bwMode="auto">
              <a:xfrm flipV="1">
                <a:off x="1579563" y="34480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3" name="Line 111">
                <a:extLst>
                  <a:ext uri="{FF2B5EF4-FFF2-40B4-BE49-F238E27FC236}">
                    <a16:creationId xmlns:a16="http://schemas.microsoft.com/office/drawing/2014/main" xmlns="" id="{503B2C68-1E01-478B-9E5F-5943CFE6702B}"/>
                  </a:ext>
                </a:extLst>
              </p:cNvPr>
              <p:cNvSpPr>
                <a:spLocks noChangeShapeType="1"/>
              </p:cNvSpPr>
              <p:nvPr/>
            </p:nvSpPr>
            <p:spPr bwMode="auto">
              <a:xfrm flipV="1">
                <a:off x="1639888" y="36417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4" name="Line 112">
                <a:extLst>
                  <a:ext uri="{FF2B5EF4-FFF2-40B4-BE49-F238E27FC236}">
                    <a16:creationId xmlns:a16="http://schemas.microsoft.com/office/drawing/2014/main" xmlns="" id="{6C14B9D3-87DB-432E-823E-B8A57377E2B0}"/>
                  </a:ext>
                </a:extLst>
              </p:cNvPr>
              <p:cNvSpPr>
                <a:spLocks noChangeShapeType="1"/>
              </p:cNvSpPr>
              <p:nvPr/>
            </p:nvSpPr>
            <p:spPr bwMode="auto">
              <a:xfrm flipV="1">
                <a:off x="1766888" y="3940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5" name="Line 113">
                <a:extLst>
                  <a:ext uri="{FF2B5EF4-FFF2-40B4-BE49-F238E27FC236}">
                    <a16:creationId xmlns:a16="http://schemas.microsoft.com/office/drawing/2014/main" xmlns="" id="{62930523-64B4-4232-9555-0098F8D60B73}"/>
                  </a:ext>
                </a:extLst>
              </p:cNvPr>
              <p:cNvSpPr>
                <a:spLocks noChangeShapeType="1"/>
              </p:cNvSpPr>
              <p:nvPr/>
            </p:nvSpPr>
            <p:spPr bwMode="auto">
              <a:xfrm flipV="1">
                <a:off x="1814513" y="4048125"/>
                <a:ext cx="0" cy="1111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6" name="Line 114">
                <a:extLst>
                  <a:ext uri="{FF2B5EF4-FFF2-40B4-BE49-F238E27FC236}">
                    <a16:creationId xmlns:a16="http://schemas.microsoft.com/office/drawing/2014/main" xmlns="" id="{2931076B-8361-4F7E-9A1A-9DCA0A82B008}"/>
                  </a:ext>
                </a:extLst>
              </p:cNvPr>
              <p:cNvSpPr>
                <a:spLocks noChangeShapeType="1"/>
              </p:cNvSpPr>
              <p:nvPr/>
            </p:nvSpPr>
            <p:spPr bwMode="auto">
              <a:xfrm flipV="1">
                <a:off x="1897063" y="41592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7" name="Line 115">
                <a:extLst>
                  <a:ext uri="{FF2B5EF4-FFF2-40B4-BE49-F238E27FC236}">
                    <a16:creationId xmlns:a16="http://schemas.microsoft.com/office/drawing/2014/main" xmlns="" id="{875E9A6A-334C-429A-BE7C-EBB19CDCDCAD}"/>
                  </a:ext>
                </a:extLst>
              </p:cNvPr>
              <p:cNvSpPr>
                <a:spLocks noChangeShapeType="1"/>
              </p:cNvSpPr>
              <p:nvPr/>
            </p:nvSpPr>
            <p:spPr bwMode="auto">
              <a:xfrm flipV="1">
                <a:off x="1922463" y="41973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8" name="Line 116">
                <a:extLst>
                  <a:ext uri="{FF2B5EF4-FFF2-40B4-BE49-F238E27FC236}">
                    <a16:creationId xmlns:a16="http://schemas.microsoft.com/office/drawing/2014/main" xmlns="" id="{BB7B05A7-2F2F-4143-AD5D-E7E18298D084}"/>
                  </a:ext>
                </a:extLst>
              </p:cNvPr>
              <p:cNvSpPr>
                <a:spLocks noChangeShapeType="1"/>
              </p:cNvSpPr>
              <p:nvPr/>
            </p:nvSpPr>
            <p:spPr bwMode="auto">
              <a:xfrm flipV="1">
                <a:off x="1973263" y="43180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89" name="Line 117">
                <a:extLst>
                  <a:ext uri="{FF2B5EF4-FFF2-40B4-BE49-F238E27FC236}">
                    <a16:creationId xmlns:a16="http://schemas.microsoft.com/office/drawing/2014/main" xmlns="" id="{BF7E6D13-20CF-4D8B-8C0B-A1CFC5F05A32}"/>
                  </a:ext>
                </a:extLst>
              </p:cNvPr>
              <p:cNvSpPr>
                <a:spLocks noChangeShapeType="1"/>
              </p:cNvSpPr>
              <p:nvPr/>
            </p:nvSpPr>
            <p:spPr bwMode="auto">
              <a:xfrm flipV="1">
                <a:off x="2109788" y="4362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0" name="Line 118">
                <a:extLst>
                  <a:ext uri="{FF2B5EF4-FFF2-40B4-BE49-F238E27FC236}">
                    <a16:creationId xmlns:a16="http://schemas.microsoft.com/office/drawing/2014/main" xmlns="" id="{FEC9A11F-BFA5-4558-918C-5CD0F49B40CE}"/>
                  </a:ext>
                </a:extLst>
              </p:cNvPr>
              <p:cNvSpPr>
                <a:spLocks noChangeShapeType="1"/>
              </p:cNvSpPr>
              <p:nvPr/>
            </p:nvSpPr>
            <p:spPr bwMode="auto">
              <a:xfrm flipV="1">
                <a:off x="2287588" y="44958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1" name="Line 119">
                <a:extLst>
                  <a:ext uri="{FF2B5EF4-FFF2-40B4-BE49-F238E27FC236}">
                    <a16:creationId xmlns:a16="http://schemas.microsoft.com/office/drawing/2014/main" xmlns="" id="{16115333-65F0-479F-9F86-687669B4C169}"/>
                  </a:ext>
                </a:extLst>
              </p:cNvPr>
              <p:cNvSpPr>
                <a:spLocks noChangeShapeType="1"/>
              </p:cNvSpPr>
              <p:nvPr/>
            </p:nvSpPr>
            <p:spPr bwMode="auto">
              <a:xfrm flipV="1">
                <a:off x="2366963" y="44958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2" name="Line 120">
                <a:extLst>
                  <a:ext uri="{FF2B5EF4-FFF2-40B4-BE49-F238E27FC236}">
                    <a16:creationId xmlns:a16="http://schemas.microsoft.com/office/drawing/2014/main" xmlns="" id="{B1B3CE19-5DF6-4F70-BB2F-91350CADEF03}"/>
                  </a:ext>
                </a:extLst>
              </p:cNvPr>
              <p:cNvSpPr>
                <a:spLocks noChangeShapeType="1"/>
              </p:cNvSpPr>
              <p:nvPr/>
            </p:nvSpPr>
            <p:spPr bwMode="auto">
              <a:xfrm flipV="1">
                <a:off x="2481263" y="4524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3" name="Line 121">
                <a:extLst>
                  <a:ext uri="{FF2B5EF4-FFF2-40B4-BE49-F238E27FC236}">
                    <a16:creationId xmlns:a16="http://schemas.microsoft.com/office/drawing/2014/main" xmlns="" id="{786D0611-ED33-47DB-884C-C7FFAB312CFF}"/>
                  </a:ext>
                </a:extLst>
              </p:cNvPr>
              <p:cNvSpPr>
                <a:spLocks noChangeShapeType="1"/>
              </p:cNvSpPr>
              <p:nvPr/>
            </p:nvSpPr>
            <p:spPr bwMode="auto">
              <a:xfrm flipV="1">
                <a:off x="3055938" y="45942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4" name="Line 122">
                <a:extLst>
                  <a:ext uri="{FF2B5EF4-FFF2-40B4-BE49-F238E27FC236}">
                    <a16:creationId xmlns:a16="http://schemas.microsoft.com/office/drawing/2014/main" xmlns="" id="{C213205B-FA6C-42A2-A61F-C2189329F6E9}"/>
                  </a:ext>
                </a:extLst>
              </p:cNvPr>
              <p:cNvSpPr>
                <a:spLocks noChangeShapeType="1"/>
              </p:cNvSpPr>
              <p:nvPr/>
            </p:nvSpPr>
            <p:spPr bwMode="auto">
              <a:xfrm flipV="1">
                <a:off x="3078163" y="45942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5" name="Line 123">
                <a:extLst>
                  <a:ext uri="{FF2B5EF4-FFF2-40B4-BE49-F238E27FC236}">
                    <a16:creationId xmlns:a16="http://schemas.microsoft.com/office/drawing/2014/main" xmlns="" id="{976EADED-6084-4601-9590-5FE6B0F2F7E8}"/>
                  </a:ext>
                </a:extLst>
              </p:cNvPr>
              <p:cNvSpPr>
                <a:spLocks noChangeShapeType="1"/>
              </p:cNvSpPr>
              <p:nvPr/>
            </p:nvSpPr>
            <p:spPr bwMode="auto">
              <a:xfrm flipV="1">
                <a:off x="3987800" y="45942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6" name="Line 124">
                <a:extLst>
                  <a:ext uri="{FF2B5EF4-FFF2-40B4-BE49-F238E27FC236}">
                    <a16:creationId xmlns:a16="http://schemas.microsoft.com/office/drawing/2014/main" xmlns="" id="{76F12BAD-9674-4B8C-BAEB-4EAD438E3BF6}"/>
                  </a:ext>
                </a:extLst>
              </p:cNvPr>
              <p:cNvSpPr>
                <a:spLocks noChangeShapeType="1"/>
              </p:cNvSpPr>
              <p:nvPr/>
            </p:nvSpPr>
            <p:spPr bwMode="auto">
              <a:xfrm flipV="1">
                <a:off x="1306513" y="27749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61" name="TextBox 160">
              <a:extLst>
                <a:ext uri="{FF2B5EF4-FFF2-40B4-BE49-F238E27FC236}">
                  <a16:creationId xmlns:a16="http://schemas.microsoft.com/office/drawing/2014/main" xmlns="" id="{897A321F-9C26-4CF6-935C-36E775CFBD08}"/>
                </a:ext>
              </a:extLst>
            </p:cNvPr>
            <p:cNvSpPr txBox="1"/>
            <p:nvPr/>
          </p:nvSpPr>
          <p:spPr>
            <a:xfrm>
              <a:off x="1770262" y="2402539"/>
              <a:ext cx="1582036" cy="276999"/>
            </a:xfrm>
            <a:prstGeom prst="rect">
              <a:avLst/>
            </a:prstGeom>
            <a:noFill/>
          </p:spPr>
          <p:txBody>
            <a:bodyPr wrap="none" rtlCol="0">
              <a:spAutoFit/>
            </a:bodyPr>
            <a:lstStyle/>
            <a:p>
              <a:pPr algn="ctr"/>
              <a:r>
                <a:rPr lang="fr-FR" sz="1200" b="1" smtClean="0"/>
                <a:t>SVCT1 rs11242462 </a:t>
              </a:r>
              <a:endParaRPr lang="fr-FR" sz="1200" b="1"/>
            </a:p>
          </p:txBody>
        </p:sp>
        <p:sp>
          <p:nvSpPr>
            <p:cNvPr id="162" name="TextBox 161">
              <a:extLst>
                <a:ext uri="{FF2B5EF4-FFF2-40B4-BE49-F238E27FC236}">
                  <a16:creationId xmlns:a16="http://schemas.microsoft.com/office/drawing/2014/main" xmlns="" id="{479C4BC0-ACD3-4208-BB3D-5B2427A5D414}"/>
                </a:ext>
              </a:extLst>
            </p:cNvPr>
            <p:cNvSpPr txBox="1"/>
            <p:nvPr/>
          </p:nvSpPr>
          <p:spPr>
            <a:xfrm>
              <a:off x="2181062" y="2957563"/>
              <a:ext cx="2361544" cy="477054"/>
            </a:xfrm>
            <a:prstGeom prst="rect">
              <a:avLst/>
            </a:prstGeom>
            <a:noFill/>
          </p:spPr>
          <p:txBody>
            <a:bodyPr wrap="none" rtlCol="0">
              <a:spAutoFit/>
            </a:bodyPr>
            <a:lstStyle/>
            <a:p>
              <a:pPr>
                <a:spcAft>
                  <a:spcPts val="600"/>
                </a:spcAft>
              </a:pPr>
              <a:r>
                <a:rPr lang="fr-FR" sz="1000" dirty="0" smtClean="0"/>
                <a:t>HR 0,77 (IC95% 0,60 – 1,00); p=0,046</a:t>
              </a:r>
            </a:p>
            <a:p>
              <a:r>
                <a:rPr lang="fr-FR" sz="1000" dirty="0" smtClean="0"/>
                <a:t>SSP médiane: 10,7 vs. 9,7 mois</a:t>
              </a:r>
              <a:endParaRPr lang="fr-FR" sz="1000" dirty="0"/>
            </a:p>
          </p:txBody>
        </p:sp>
        <p:grpSp>
          <p:nvGrpSpPr>
            <p:cNvPr id="5220" name="Group 5219">
              <a:extLst>
                <a:ext uri="{FF2B5EF4-FFF2-40B4-BE49-F238E27FC236}">
                  <a16:creationId xmlns:a16="http://schemas.microsoft.com/office/drawing/2014/main" xmlns="" id="{183B24C9-10C6-484C-94AB-14A66E970589}"/>
                </a:ext>
              </a:extLst>
            </p:cNvPr>
            <p:cNvGrpSpPr/>
            <p:nvPr/>
          </p:nvGrpSpPr>
          <p:grpSpPr>
            <a:xfrm>
              <a:off x="2387562" y="3923642"/>
              <a:ext cx="2235335" cy="523220"/>
              <a:chOff x="2314575" y="3923642"/>
              <a:chExt cx="2235335" cy="523220"/>
            </a:xfrm>
          </p:grpSpPr>
          <p:sp>
            <p:nvSpPr>
              <p:cNvPr id="164" name="Rectangle 163">
                <a:extLst>
                  <a:ext uri="{FF2B5EF4-FFF2-40B4-BE49-F238E27FC236}">
                    <a16:creationId xmlns:a16="http://schemas.microsoft.com/office/drawing/2014/main" xmlns="" id="{55EBE1BB-E626-4806-BD76-79843027BFD8}"/>
                  </a:ext>
                </a:extLst>
              </p:cNvPr>
              <p:cNvSpPr/>
              <p:nvPr/>
            </p:nvSpPr>
            <p:spPr>
              <a:xfrm>
                <a:off x="2504045" y="3923642"/>
                <a:ext cx="2045865" cy="523220"/>
              </a:xfrm>
              <a:prstGeom prst="rect">
                <a:avLst/>
              </a:prstGeom>
            </p:spPr>
            <p:txBody>
              <a:bodyPr wrap="none">
                <a:spAutoFit/>
              </a:bodyPr>
              <a:lstStyle/>
              <a:p>
                <a:r>
                  <a:rPr lang="fr-FR" sz="1400" dirty="0" smtClean="0">
                    <a:solidFill>
                      <a:srgbClr val="4D4D4D"/>
                    </a:solidFill>
                  </a:rPr>
                  <a:t>Génotype C/C (n=139)</a:t>
                </a:r>
              </a:p>
              <a:p>
                <a:r>
                  <a:rPr lang="fr-FR" sz="1400" dirty="0" smtClean="0">
                    <a:solidFill>
                      <a:srgbClr val="4D4D4D"/>
                    </a:solidFill>
                  </a:rPr>
                  <a:t>Tout </a:t>
                </a:r>
                <a:r>
                  <a:rPr lang="fr-FR" sz="1400" dirty="0" err="1" smtClean="0">
                    <a:solidFill>
                      <a:srgbClr val="4D4D4D"/>
                    </a:solidFill>
                  </a:rPr>
                  <a:t>T</a:t>
                </a:r>
                <a:r>
                  <a:rPr lang="fr-FR" sz="1400" dirty="0" smtClean="0">
                    <a:solidFill>
                      <a:srgbClr val="4D4D4D"/>
                    </a:solidFill>
                  </a:rPr>
                  <a:t> (n=136)</a:t>
                </a:r>
                <a:endParaRPr lang="fr-FR" sz="1400" dirty="0">
                  <a:solidFill>
                    <a:srgbClr val="4D4D4D"/>
                  </a:solidFill>
                </a:endParaRPr>
              </a:p>
            </p:txBody>
          </p:sp>
          <p:cxnSp>
            <p:nvCxnSpPr>
              <p:cNvPr id="5219" name="Straight Connector 5218">
                <a:extLst>
                  <a:ext uri="{FF2B5EF4-FFF2-40B4-BE49-F238E27FC236}">
                    <a16:creationId xmlns:a16="http://schemas.microsoft.com/office/drawing/2014/main" xmlns="" id="{212DA4B6-EFF1-42A6-AD4B-5DC6F4997CC7}"/>
                  </a:ext>
                </a:extLst>
              </p:cNvPr>
              <p:cNvCxnSpPr/>
              <p:nvPr/>
            </p:nvCxnSpPr>
            <p:spPr>
              <a:xfrm>
                <a:off x="2314575" y="4079875"/>
                <a:ext cx="2180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25AB15AD-1FB7-42B4-9149-33C95322D50E}"/>
                  </a:ext>
                </a:extLst>
              </p:cNvPr>
              <p:cNvCxnSpPr/>
              <p:nvPr/>
            </p:nvCxnSpPr>
            <p:spPr>
              <a:xfrm>
                <a:off x="2314575" y="4305300"/>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223" name="Group 5222">
            <a:extLst>
              <a:ext uri="{FF2B5EF4-FFF2-40B4-BE49-F238E27FC236}">
                <a16:creationId xmlns:a16="http://schemas.microsoft.com/office/drawing/2014/main" xmlns="" id="{EF6549FF-9D36-4C96-8688-50D35B01EC5B}"/>
              </a:ext>
            </a:extLst>
          </p:cNvPr>
          <p:cNvGrpSpPr/>
          <p:nvPr/>
        </p:nvGrpSpPr>
        <p:grpSpPr>
          <a:xfrm>
            <a:off x="4632970" y="2402539"/>
            <a:ext cx="4203966" cy="2947709"/>
            <a:chOff x="4632970" y="2402539"/>
            <a:chExt cx="4203966" cy="2947709"/>
          </a:xfrm>
        </p:grpSpPr>
        <p:grpSp>
          <p:nvGrpSpPr>
            <p:cNvPr id="5212" name="Group 5211">
              <a:extLst>
                <a:ext uri="{FF2B5EF4-FFF2-40B4-BE49-F238E27FC236}">
                  <a16:creationId xmlns:a16="http://schemas.microsoft.com/office/drawing/2014/main" xmlns="" id="{D87EC912-D120-4663-9124-D9D583DFE2B6}"/>
                </a:ext>
              </a:extLst>
            </p:cNvPr>
            <p:cNvGrpSpPr/>
            <p:nvPr/>
          </p:nvGrpSpPr>
          <p:grpSpPr>
            <a:xfrm>
              <a:off x="5346700" y="2663825"/>
              <a:ext cx="3070225" cy="2228850"/>
              <a:chOff x="5346700" y="2663825"/>
              <a:chExt cx="3070225" cy="2228850"/>
            </a:xfrm>
          </p:grpSpPr>
          <p:sp>
            <p:nvSpPr>
              <p:cNvPr id="5197" name="Freeform 125">
                <a:extLst>
                  <a:ext uri="{FF2B5EF4-FFF2-40B4-BE49-F238E27FC236}">
                    <a16:creationId xmlns:a16="http://schemas.microsoft.com/office/drawing/2014/main" xmlns="" id="{8CCF8E8D-6AC9-4A8A-895B-7550E39E7ABF}"/>
                  </a:ext>
                </a:extLst>
              </p:cNvPr>
              <p:cNvSpPr>
                <a:spLocks/>
              </p:cNvSpPr>
              <p:nvPr/>
            </p:nvSpPr>
            <p:spPr bwMode="auto">
              <a:xfrm>
                <a:off x="5438775" y="2663825"/>
                <a:ext cx="2978150" cy="2139950"/>
              </a:xfrm>
              <a:custGeom>
                <a:avLst/>
                <a:gdLst>
                  <a:gd name="T0" fmla="*/ 0 w 1876"/>
                  <a:gd name="T1" fmla="*/ 0 h 1348"/>
                  <a:gd name="T2" fmla="*/ 0 w 1876"/>
                  <a:gd name="T3" fmla="*/ 1348 h 1348"/>
                  <a:gd name="T4" fmla="*/ 1876 w 1876"/>
                  <a:gd name="T5" fmla="*/ 1348 h 1348"/>
                </a:gdLst>
                <a:ahLst/>
                <a:cxnLst>
                  <a:cxn ang="0">
                    <a:pos x="T0" y="T1"/>
                  </a:cxn>
                  <a:cxn ang="0">
                    <a:pos x="T2" y="T3"/>
                  </a:cxn>
                  <a:cxn ang="0">
                    <a:pos x="T4" y="T5"/>
                  </a:cxn>
                </a:cxnLst>
                <a:rect l="0" t="0" r="r" b="b"/>
                <a:pathLst>
                  <a:path w="1876" h="1348">
                    <a:moveTo>
                      <a:pt x="0" y="0"/>
                    </a:moveTo>
                    <a:lnTo>
                      <a:pt x="0" y="1348"/>
                    </a:lnTo>
                    <a:lnTo>
                      <a:pt x="1876" y="1348"/>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8" name="Line 126">
                <a:extLst>
                  <a:ext uri="{FF2B5EF4-FFF2-40B4-BE49-F238E27FC236}">
                    <a16:creationId xmlns:a16="http://schemas.microsoft.com/office/drawing/2014/main" xmlns="" id="{460DF83D-3CDF-4086-88F4-88AFFDF7925A}"/>
                  </a:ext>
                </a:extLst>
              </p:cNvPr>
              <p:cNvSpPr>
                <a:spLocks noChangeShapeType="1"/>
              </p:cNvSpPr>
              <p:nvPr/>
            </p:nvSpPr>
            <p:spPr bwMode="auto">
              <a:xfrm>
                <a:off x="5346700" y="26638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99" name="Line 127">
                <a:extLst>
                  <a:ext uri="{FF2B5EF4-FFF2-40B4-BE49-F238E27FC236}">
                    <a16:creationId xmlns:a16="http://schemas.microsoft.com/office/drawing/2014/main" xmlns="" id="{933FF641-6D31-4E65-BF78-2B692133D875}"/>
                  </a:ext>
                </a:extLst>
              </p:cNvPr>
              <p:cNvSpPr>
                <a:spLocks noChangeShapeType="1"/>
              </p:cNvSpPr>
              <p:nvPr/>
            </p:nvSpPr>
            <p:spPr bwMode="auto">
              <a:xfrm>
                <a:off x="5346700" y="37338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0" name="Line 128">
                <a:extLst>
                  <a:ext uri="{FF2B5EF4-FFF2-40B4-BE49-F238E27FC236}">
                    <a16:creationId xmlns:a16="http://schemas.microsoft.com/office/drawing/2014/main" xmlns="" id="{ACEE8438-20BA-480F-BE40-A0DCB169FC1A}"/>
                  </a:ext>
                </a:extLst>
              </p:cNvPr>
              <p:cNvSpPr>
                <a:spLocks noChangeShapeType="1"/>
              </p:cNvSpPr>
              <p:nvPr/>
            </p:nvSpPr>
            <p:spPr bwMode="auto">
              <a:xfrm>
                <a:off x="5346700" y="42672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1" name="Line 129">
                <a:extLst>
                  <a:ext uri="{FF2B5EF4-FFF2-40B4-BE49-F238E27FC236}">
                    <a16:creationId xmlns:a16="http://schemas.microsoft.com/office/drawing/2014/main" xmlns="" id="{44B64633-ACE2-4DFC-B6B5-7849CAD30D1A}"/>
                  </a:ext>
                </a:extLst>
              </p:cNvPr>
              <p:cNvSpPr>
                <a:spLocks noChangeShapeType="1"/>
              </p:cNvSpPr>
              <p:nvPr/>
            </p:nvSpPr>
            <p:spPr bwMode="auto">
              <a:xfrm>
                <a:off x="5346700" y="4803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2" name="Line 130">
                <a:extLst>
                  <a:ext uri="{FF2B5EF4-FFF2-40B4-BE49-F238E27FC236}">
                    <a16:creationId xmlns:a16="http://schemas.microsoft.com/office/drawing/2014/main" xmlns="" id="{D74F0E41-3E90-43F2-8B41-9DDD713A0410}"/>
                  </a:ext>
                </a:extLst>
              </p:cNvPr>
              <p:cNvSpPr>
                <a:spLocks noChangeShapeType="1"/>
              </p:cNvSpPr>
              <p:nvPr/>
            </p:nvSpPr>
            <p:spPr bwMode="auto">
              <a:xfrm>
                <a:off x="5346700" y="31972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3" name="Line 131">
                <a:extLst>
                  <a:ext uri="{FF2B5EF4-FFF2-40B4-BE49-F238E27FC236}">
                    <a16:creationId xmlns:a16="http://schemas.microsoft.com/office/drawing/2014/main" xmlns="" id="{D82B9AC7-8DC9-41EF-A0A4-E4CA7D315667}"/>
                  </a:ext>
                </a:extLst>
              </p:cNvPr>
              <p:cNvSpPr>
                <a:spLocks noChangeShapeType="1"/>
              </p:cNvSpPr>
              <p:nvPr/>
            </p:nvSpPr>
            <p:spPr bwMode="auto">
              <a:xfrm>
                <a:off x="734536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4" name="Line 132">
                <a:extLst>
                  <a:ext uri="{FF2B5EF4-FFF2-40B4-BE49-F238E27FC236}">
                    <a16:creationId xmlns:a16="http://schemas.microsoft.com/office/drawing/2014/main" xmlns="" id="{AC1DB213-134C-4C03-8DA0-C3AF4F05A37A}"/>
                  </a:ext>
                </a:extLst>
              </p:cNvPr>
              <p:cNvSpPr>
                <a:spLocks noChangeShapeType="1"/>
              </p:cNvSpPr>
              <p:nvPr/>
            </p:nvSpPr>
            <p:spPr bwMode="auto">
              <a:xfrm>
                <a:off x="6389688"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5" name="Line 133">
                <a:extLst>
                  <a:ext uri="{FF2B5EF4-FFF2-40B4-BE49-F238E27FC236}">
                    <a16:creationId xmlns:a16="http://schemas.microsoft.com/office/drawing/2014/main" xmlns="" id="{778BB4B2-0FDC-4CF0-8175-43851C5E8416}"/>
                  </a:ext>
                </a:extLst>
              </p:cNvPr>
              <p:cNvSpPr>
                <a:spLocks noChangeShapeType="1"/>
              </p:cNvSpPr>
              <p:nvPr/>
            </p:nvSpPr>
            <p:spPr bwMode="auto">
              <a:xfrm>
                <a:off x="5438775"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6" name="Line 134">
                <a:extLst>
                  <a:ext uri="{FF2B5EF4-FFF2-40B4-BE49-F238E27FC236}">
                    <a16:creationId xmlns:a16="http://schemas.microsoft.com/office/drawing/2014/main" xmlns="" id="{DDD35E53-56AF-4B96-812F-A2D20A4C3B0B}"/>
                  </a:ext>
                </a:extLst>
              </p:cNvPr>
              <p:cNvSpPr>
                <a:spLocks noChangeShapeType="1"/>
              </p:cNvSpPr>
              <p:nvPr/>
            </p:nvSpPr>
            <p:spPr bwMode="auto">
              <a:xfrm>
                <a:off x="782161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7" name="Line 135">
                <a:extLst>
                  <a:ext uri="{FF2B5EF4-FFF2-40B4-BE49-F238E27FC236}">
                    <a16:creationId xmlns:a16="http://schemas.microsoft.com/office/drawing/2014/main" xmlns="" id="{296C4A3F-2422-407B-97CD-74F416170880}"/>
                  </a:ext>
                </a:extLst>
              </p:cNvPr>
              <p:cNvSpPr>
                <a:spLocks noChangeShapeType="1"/>
              </p:cNvSpPr>
              <p:nvPr/>
            </p:nvSpPr>
            <p:spPr bwMode="auto">
              <a:xfrm>
                <a:off x="686911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08" name="Line 136">
                <a:extLst>
                  <a:ext uri="{FF2B5EF4-FFF2-40B4-BE49-F238E27FC236}">
                    <a16:creationId xmlns:a16="http://schemas.microsoft.com/office/drawing/2014/main" xmlns="" id="{F7A01BC1-20F1-412C-880B-2ED3F62C9B9E}"/>
                  </a:ext>
                </a:extLst>
              </p:cNvPr>
              <p:cNvSpPr>
                <a:spLocks noChangeShapeType="1"/>
              </p:cNvSpPr>
              <p:nvPr/>
            </p:nvSpPr>
            <p:spPr bwMode="auto">
              <a:xfrm>
                <a:off x="5913438"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5210" name="Freeform 138">
              <a:extLst>
                <a:ext uri="{FF2B5EF4-FFF2-40B4-BE49-F238E27FC236}">
                  <a16:creationId xmlns:a16="http://schemas.microsoft.com/office/drawing/2014/main" xmlns="" id="{F064ADEC-09AF-422B-968A-63EED7CAEB8F}"/>
                </a:ext>
              </a:extLst>
            </p:cNvPr>
            <p:cNvSpPr>
              <a:spLocks/>
            </p:cNvSpPr>
            <p:nvPr/>
          </p:nvSpPr>
          <p:spPr bwMode="auto">
            <a:xfrm>
              <a:off x="5438775" y="2663825"/>
              <a:ext cx="1525588" cy="2035175"/>
            </a:xfrm>
            <a:custGeom>
              <a:avLst/>
              <a:gdLst>
                <a:gd name="T0" fmla="*/ 0 w 961"/>
                <a:gd name="T1" fmla="*/ 0 h 1282"/>
                <a:gd name="T2" fmla="*/ 70 w 961"/>
                <a:gd name="T3" fmla="*/ 0 h 1282"/>
                <a:gd name="T4" fmla="*/ 70 w 961"/>
                <a:gd name="T5" fmla="*/ 66 h 1282"/>
                <a:gd name="T6" fmla="*/ 96 w 961"/>
                <a:gd name="T7" fmla="*/ 66 h 1282"/>
                <a:gd name="T8" fmla="*/ 96 w 961"/>
                <a:gd name="T9" fmla="*/ 128 h 1282"/>
                <a:gd name="T10" fmla="*/ 126 w 961"/>
                <a:gd name="T11" fmla="*/ 128 h 1282"/>
                <a:gd name="T12" fmla="*/ 126 w 961"/>
                <a:gd name="T13" fmla="*/ 192 h 1282"/>
                <a:gd name="T14" fmla="*/ 160 w 961"/>
                <a:gd name="T15" fmla="*/ 192 h 1282"/>
                <a:gd name="T16" fmla="*/ 160 w 961"/>
                <a:gd name="T17" fmla="*/ 258 h 1282"/>
                <a:gd name="T18" fmla="*/ 176 w 961"/>
                <a:gd name="T19" fmla="*/ 258 h 1282"/>
                <a:gd name="T20" fmla="*/ 176 w 961"/>
                <a:gd name="T21" fmla="*/ 320 h 1282"/>
                <a:gd name="T22" fmla="*/ 186 w 961"/>
                <a:gd name="T23" fmla="*/ 320 h 1282"/>
                <a:gd name="T24" fmla="*/ 186 w 961"/>
                <a:gd name="T25" fmla="*/ 386 h 1282"/>
                <a:gd name="T26" fmla="*/ 255 w 961"/>
                <a:gd name="T27" fmla="*/ 386 h 1282"/>
                <a:gd name="T28" fmla="*/ 255 w 961"/>
                <a:gd name="T29" fmla="*/ 448 h 1282"/>
                <a:gd name="T30" fmla="*/ 303 w 961"/>
                <a:gd name="T31" fmla="*/ 448 h 1282"/>
                <a:gd name="T32" fmla="*/ 303 w 961"/>
                <a:gd name="T33" fmla="*/ 576 h 1282"/>
                <a:gd name="T34" fmla="*/ 337 w 961"/>
                <a:gd name="T35" fmla="*/ 576 h 1282"/>
                <a:gd name="T36" fmla="*/ 337 w 961"/>
                <a:gd name="T37" fmla="*/ 642 h 1282"/>
                <a:gd name="T38" fmla="*/ 351 w 961"/>
                <a:gd name="T39" fmla="*/ 642 h 1282"/>
                <a:gd name="T40" fmla="*/ 351 w 961"/>
                <a:gd name="T41" fmla="*/ 706 h 1282"/>
                <a:gd name="T42" fmla="*/ 399 w 961"/>
                <a:gd name="T43" fmla="*/ 706 h 1282"/>
                <a:gd name="T44" fmla="*/ 399 w 961"/>
                <a:gd name="T45" fmla="*/ 770 h 1282"/>
                <a:gd name="T46" fmla="*/ 409 w 961"/>
                <a:gd name="T47" fmla="*/ 770 h 1282"/>
                <a:gd name="T48" fmla="*/ 409 w 961"/>
                <a:gd name="T49" fmla="*/ 834 h 1282"/>
                <a:gd name="T50" fmla="*/ 417 w 961"/>
                <a:gd name="T51" fmla="*/ 834 h 1282"/>
                <a:gd name="T52" fmla="*/ 417 w 961"/>
                <a:gd name="T53" fmla="*/ 898 h 1282"/>
                <a:gd name="T54" fmla="*/ 437 w 961"/>
                <a:gd name="T55" fmla="*/ 898 h 1282"/>
                <a:gd name="T56" fmla="*/ 437 w 961"/>
                <a:gd name="T57" fmla="*/ 962 h 1282"/>
                <a:gd name="T58" fmla="*/ 623 w 961"/>
                <a:gd name="T59" fmla="*/ 962 h 1282"/>
                <a:gd name="T60" fmla="*/ 623 w 961"/>
                <a:gd name="T61" fmla="*/ 1026 h 1282"/>
                <a:gd name="T62" fmla="*/ 669 w 961"/>
                <a:gd name="T63" fmla="*/ 1026 h 1282"/>
                <a:gd name="T64" fmla="*/ 669 w 961"/>
                <a:gd name="T65" fmla="*/ 1092 h 1282"/>
                <a:gd name="T66" fmla="*/ 737 w 961"/>
                <a:gd name="T67" fmla="*/ 1092 h 1282"/>
                <a:gd name="T68" fmla="*/ 737 w 961"/>
                <a:gd name="T69" fmla="*/ 1154 h 1282"/>
                <a:gd name="T70" fmla="*/ 739 w 961"/>
                <a:gd name="T71" fmla="*/ 1154 h 1282"/>
                <a:gd name="T72" fmla="*/ 739 w 961"/>
                <a:gd name="T73" fmla="*/ 1218 h 1282"/>
                <a:gd name="T74" fmla="*/ 765 w 961"/>
                <a:gd name="T75" fmla="*/ 1218 h 1282"/>
                <a:gd name="T76" fmla="*/ 765 w 961"/>
                <a:gd name="T77" fmla="*/ 1282 h 1282"/>
                <a:gd name="T78" fmla="*/ 961 w 961"/>
                <a:gd name="T79"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1" h="1282">
                  <a:moveTo>
                    <a:pt x="0" y="0"/>
                  </a:moveTo>
                  <a:lnTo>
                    <a:pt x="70" y="0"/>
                  </a:lnTo>
                  <a:lnTo>
                    <a:pt x="70" y="66"/>
                  </a:lnTo>
                  <a:lnTo>
                    <a:pt x="96" y="66"/>
                  </a:lnTo>
                  <a:lnTo>
                    <a:pt x="96" y="128"/>
                  </a:lnTo>
                  <a:lnTo>
                    <a:pt x="126" y="128"/>
                  </a:lnTo>
                  <a:lnTo>
                    <a:pt x="126" y="192"/>
                  </a:lnTo>
                  <a:lnTo>
                    <a:pt x="160" y="192"/>
                  </a:lnTo>
                  <a:lnTo>
                    <a:pt x="160" y="258"/>
                  </a:lnTo>
                  <a:lnTo>
                    <a:pt x="176" y="258"/>
                  </a:lnTo>
                  <a:lnTo>
                    <a:pt x="176" y="320"/>
                  </a:lnTo>
                  <a:lnTo>
                    <a:pt x="186" y="320"/>
                  </a:lnTo>
                  <a:lnTo>
                    <a:pt x="186" y="386"/>
                  </a:lnTo>
                  <a:lnTo>
                    <a:pt x="255" y="386"/>
                  </a:lnTo>
                  <a:lnTo>
                    <a:pt x="255" y="448"/>
                  </a:lnTo>
                  <a:lnTo>
                    <a:pt x="303" y="448"/>
                  </a:lnTo>
                  <a:lnTo>
                    <a:pt x="303" y="576"/>
                  </a:lnTo>
                  <a:lnTo>
                    <a:pt x="337" y="576"/>
                  </a:lnTo>
                  <a:lnTo>
                    <a:pt x="337" y="642"/>
                  </a:lnTo>
                  <a:lnTo>
                    <a:pt x="351" y="642"/>
                  </a:lnTo>
                  <a:lnTo>
                    <a:pt x="351" y="706"/>
                  </a:lnTo>
                  <a:lnTo>
                    <a:pt x="399" y="706"/>
                  </a:lnTo>
                  <a:lnTo>
                    <a:pt x="399" y="770"/>
                  </a:lnTo>
                  <a:lnTo>
                    <a:pt x="409" y="770"/>
                  </a:lnTo>
                  <a:lnTo>
                    <a:pt x="409" y="834"/>
                  </a:lnTo>
                  <a:lnTo>
                    <a:pt x="417" y="834"/>
                  </a:lnTo>
                  <a:lnTo>
                    <a:pt x="417" y="898"/>
                  </a:lnTo>
                  <a:lnTo>
                    <a:pt x="437" y="898"/>
                  </a:lnTo>
                  <a:lnTo>
                    <a:pt x="437" y="962"/>
                  </a:lnTo>
                  <a:lnTo>
                    <a:pt x="623" y="962"/>
                  </a:lnTo>
                  <a:lnTo>
                    <a:pt x="623" y="1026"/>
                  </a:lnTo>
                  <a:lnTo>
                    <a:pt x="669" y="1026"/>
                  </a:lnTo>
                  <a:lnTo>
                    <a:pt x="669" y="1092"/>
                  </a:lnTo>
                  <a:lnTo>
                    <a:pt x="737" y="1092"/>
                  </a:lnTo>
                  <a:lnTo>
                    <a:pt x="737" y="1154"/>
                  </a:lnTo>
                  <a:lnTo>
                    <a:pt x="739" y="1154"/>
                  </a:lnTo>
                  <a:lnTo>
                    <a:pt x="739" y="1218"/>
                  </a:lnTo>
                  <a:lnTo>
                    <a:pt x="765" y="1218"/>
                  </a:lnTo>
                  <a:lnTo>
                    <a:pt x="765" y="1282"/>
                  </a:lnTo>
                  <a:lnTo>
                    <a:pt x="961" y="1282"/>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11" name="Line 139">
              <a:extLst>
                <a:ext uri="{FF2B5EF4-FFF2-40B4-BE49-F238E27FC236}">
                  <a16:creationId xmlns:a16="http://schemas.microsoft.com/office/drawing/2014/main" xmlns="" id="{DD2974DE-8860-4BED-A800-15359A869E23}"/>
                </a:ext>
              </a:extLst>
            </p:cNvPr>
            <p:cNvSpPr>
              <a:spLocks noChangeShapeType="1"/>
            </p:cNvSpPr>
            <p:nvPr/>
          </p:nvSpPr>
          <p:spPr bwMode="auto">
            <a:xfrm flipV="1">
              <a:off x="6964363" y="4591050"/>
              <a:ext cx="0" cy="1079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9" name="TextBox 168">
              <a:extLst>
                <a:ext uri="{FF2B5EF4-FFF2-40B4-BE49-F238E27FC236}">
                  <a16:creationId xmlns:a16="http://schemas.microsoft.com/office/drawing/2014/main" xmlns="" id="{62BB0970-E8D3-4CB4-A6AF-1153D0A8B4FB}"/>
                </a:ext>
              </a:extLst>
            </p:cNvPr>
            <p:cNvSpPr txBox="1"/>
            <p:nvPr/>
          </p:nvSpPr>
          <p:spPr>
            <a:xfrm>
              <a:off x="4892643" y="2524126"/>
              <a:ext cx="488260" cy="2451953"/>
            </a:xfrm>
            <a:prstGeom prst="rect">
              <a:avLst/>
            </a:prstGeom>
            <a:noFill/>
          </p:spPr>
          <p:txBody>
            <a:bodyPr wrap="none" rtlCol="0">
              <a:spAutoFit/>
            </a:bodyPr>
            <a:lstStyle/>
            <a:p>
              <a:pPr algn="r">
                <a:spcAft>
                  <a:spcPts val="2800"/>
                </a:spcAft>
              </a:pPr>
              <a:r>
                <a:rPr lang="fr-FR" sz="1200" dirty="0" smtClean="0">
                  <a:latin typeface="Arial" panose="020B0604020202020204" pitchFamily="34" charset="0"/>
                  <a:cs typeface="Arial" panose="020B0604020202020204" pitchFamily="34" charset="0"/>
                </a:rPr>
                <a:t>1,00</a:t>
              </a:r>
            </a:p>
            <a:p>
              <a:pPr algn="r">
                <a:spcAft>
                  <a:spcPts val="2800"/>
                </a:spcAft>
              </a:pPr>
              <a:r>
                <a:rPr lang="fr-FR" sz="1200" dirty="0" smtClean="0">
                  <a:latin typeface="Arial" panose="020B0604020202020204" pitchFamily="34" charset="0"/>
                  <a:cs typeface="Arial" panose="020B0604020202020204" pitchFamily="34" charset="0"/>
                </a:rPr>
                <a:t>0,75</a:t>
              </a:r>
            </a:p>
            <a:p>
              <a:pPr algn="r">
                <a:spcAft>
                  <a:spcPts val="2800"/>
                </a:spcAft>
              </a:pPr>
              <a:r>
                <a:rPr lang="fr-FR" sz="1200" dirty="0" smtClean="0">
                  <a:latin typeface="Arial" panose="020B0604020202020204" pitchFamily="34" charset="0"/>
                  <a:cs typeface="Arial" panose="020B0604020202020204" pitchFamily="34" charset="0"/>
                </a:rPr>
                <a:t>0,50</a:t>
              </a:r>
            </a:p>
            <a:p>
              <a:pPr algn="r">
                <a:spcAft>
                  <a:spcPts val="2800"/>
                </a:spcAft>
              </a:pPr>
              <a:r>
                <a:rPr lang="fr-FR" sz="1200" dirty="0" smtClean="0">
                  <a:latin typeface="Arial" panose="020B0604020202020204" pitchFamily="34" charset="0"/>
                  <a:cs typeface="Arial" panose="020B0604020202020204" pitchFamily="34" charset="0"/>
                </a:rPr>
                <a:t>0,25</a:t>
              </a:r>
            </a:p>
            <a:p>
              <a:pPr algn="r">
                <a:spcAft>
                  <a:spcPts val="2800"/>
                </a:spcAft>
              </a:pPr>
              <a:r>
                <a:rPr lang="fr-FR" sz="1200" dirty="0" smtClean="0">
                  <a:latin typeface="Arial" panose="020B0604020202020204" pitchFamily="34" charset="0"/>
                  <a:cs typeface="Arial" panose="020B0604020202020204" pitchFamily="34" charset="0"/>
                </a:rPr>
                <a:t>0</a:t>
              </a:r>
              <a:endParaRPr lang="fr-FR" sz="1200" dirty="0">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xmlns="" id="{D348C7E0-3973-43A2-B3CA-B2CC24796DE8}"/>
                </a:ext>
              </a:extLst>
            </p:cNvPr>
            <p:cNvSpPr txBox="1"/>
            <p:nvPr/>
          </p:nvSpPr>
          <p:spPr>
            <a:xfrm rot="16200000">
              <a:off x="4218674" y="3588510"/>
              <a:ext cx="1105591" cy="276999"/>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SSP estimée</a:t>
              </a:r>
              <a:endParaRPr lang="fr-FR" sz="1200" dirty="0">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xmlns="" id="{F8C1B7B7-9937-4975-9A71-E5FFDD8B6A61}"/>
                </a:ext>
              </a:extLst>
            </p:cNvPr>
            <p:cNvSpPr txBox="1"/>
            <p:nvPr/>
          </p:nvSpPr>
          <p:spPr>
            <a:xfrm>
              <a:off x="5304640" y="4880896"/>
              <a:ext cx="2715808" cy="276999"/>
            </a:xfrm>
            <a:prstGeom prst="rect">
              <a:avLst/>
            </a:prstGeom>
            <a:noFill/>
          </p:spPr>
          <p:txBody>
            <a:bodyPr wrap="none" rtlCol="0">
              <a:spAutoFit/>
            </a:bodyPr>
            <a:lstStyle/>
            <a:p>
              <a:pPr>
                <a:tabLst>
                  <a:tab pos="517525" algn="ctr"/>
                  <a:tab pos="987425" algn="ctr"/>
                  <a:tab pos="1466850" algn="ctr"/>
                  <a:tab pos="1952625" algn="ctr"/>
                  <a:tab pos="2422525" algn="ctr"/>
                </a:tabLst>
              </a:pPr>
              <a:r>
                <a:rPr lang="fr-FR" sz="1200" smtClean="0">
                  <a:latin typeface="Arial" panose="020B0604020202020204" pitchFamily="34" charset="0"/>
                  <a:cs typeface="Arial" panose="020B0604020202020204" pitchFamily="34" charset="0"/>
                </a:rPr>
                <a:t>0	6	12	18	24	30</a:t>
              </a:r>
              <a:endParaRPr lang="fr-FR" sz="1200">
                <a:latin typeface="Arial" panose="020B0604020202020204" pitchFamily="34" charset="0"/>
                <a:cs typeface="Arial" panose="020B0604020202020204" pitchFamily="34" charset="0"/>
              </a:endParaRPr>
            </a:p>
          </p:txBody>
        </p:sp>
        <p:sp>
          <p:nvSpPr>
            <p:cNvPr id="172" name="Rectangle 171">
              <a:extLst>
                <a:ext uri="{FF2B5EF4-FFF2-40B4-BE49-F238E27FC236}">
                  <a16:creationId xmlns:a16="http://schemas.microsoft.com/office/drawing/2014/main" xmlns="" id="{15D4F548-C5E6-4C12-A9E0-1C91E11853EF}"/>
                </a:ext>
              </a:extLst>
            </p:cNvPr>
            <p:cNvSpPr/>
            <p:nvPr/>
          </p:nvSpPr>
          <p:spPr>
            <a:xfrm>
              <a:off x="6706872" y="5073249"/>
              <a:ext cx="50957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200" dirty="0" smtClean="0">
                  <a:solidFill>
                    <a:srgbClr val="4D4D4D"/>
                  </a:solidFill>
                  <a:latin typeface="Arial" panose="020B0604020202020204" pitchFamily="34" charset="0"/>
                  <a:cs typeface="Arial" panose="020B0604020202020204" pitchFamily="34" charset="0"/>
                </a:rPr>
                <a:t>Mois</a:t>
              </a:r>
              <a:endParaRPr lang="fr-FR" sz="1200" dirty="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xmlns="" id="{685FF0B1-E482-4BF6-B78E-1C850FF36AF1}"/>
                </a:ext>
              </a:extLst>
            </p:cNvPr>
            <p:cNvSpPr txBox="1"/>
            <p:nvPr/>
          </p:nvSpPr>
          <p:spPr>
            <a:xfrm>
              <a:off x="6029326" y="2402539"/>
              <a:ext cx="1582036" cy="276999"/>
            </a:xfrm>
            <a:prstGeom prst="rect">
              <a:avLst/>
            </a:prstGeom>
            <a:noFill/>
          </p:spPr>
          <p:txBody>
            <a:bodyPr wrap="none" rtlCol="0">
              <a:spAutoFit/>
            </a:bodyPr>
            <a:lstStyle/>
            <a:p>
              <a:pPr algn="ctr"/>
              <a:r>
                <a:rPr lang="fr-FR" sz="1200" b="1" smtClean="0"/>
                <a:t>SVCT1 rs11242462 </a:t>
              </a:r>
              <a:endParaRPr lang="fr-FR" sz="1200" b="1"/>
            </a:p>
          </p:txBody>
        </p:sp>
        <p:sp>
          <p:nvSpPr>
            <p:cNvPr id="174" name="TextBox 173">
              <a:extLst>
                <a:ext uri="{FF2B5EF4-FFF2-40B4-BE49-F238E27FC236}">
                  <a16:creationId xmlns:a16="http://schemas.microsoft.com/office/drawing/2014/main" xmlns="" id="{DDA1D249-37F3-48CE-B453-7896BFB83FF1}"/>
                </a:ext>
              </a:extLst>
            </p:cNvPr>
            <p:cNvSpPr txBox="1"/>
            <p:nvPr/>
          </p:nvSpPr>
          <p:spPr>
            <a:xfrm>
              <a:off x="6440126" y="2957563"/>
              <a:ext cx="2396810" cy="477054"/>
            </a:xfrm>
            <a:prstGeom prst="rect">
              <a:avLst/>
            </a:prstGeom>
            <a:noFill/>
          </p:spPr>
          <p:txBody>
            <a:bodyPr wrap="none" rtlCol="0">
              <a:spAutoFit/>
            </a:bodyPr>
            <a:lstStyle/>
            <a:p>
              <a:pPr>
                <a:spcAft>
                  <a:spcPts val="600"/>
                </a:spcAft>
              </a:pPr>
              <a:r>
                <a:rPr lang="fr-FR" sz="1000" dirty="0" smtClean="0"/>
                <a:t>HR 0,50 (IC95% 0,27 – 0,96); p=0,018</a:t>
              </a:r>
            </a:p>
            <a:p>
              <a:r>
                <a:rPr lang="fr-FR" sz="1000" dirty="0" smtClean="0"/>
                <a:t>SSP médiane: 12,5 vs. 7,0 mois</a:t>
              </a:r>
              <a:endParaRPr lang="fr-FR" sz="1000" dirty="0"/>
            </a:p>
          </p:txBody>
        </p:sp>
        <p:grpSp>
          <p:nvGrpSpPr>
            <p:cNvPr id="175" name="Group 174">
              <a:extLst>
                <a:ext uri="{FF2B5EF4-FFF2-40B4-BE49-F238E27FC236}">
                  <a16:creationId xmlns:a16="http://schemas.microsoft.com/office/drawing/2014/main" xmlns="" id="{72FF1275-65B4-4837-9DA2-E0CD576996CC}"/>
                </a:ext>
              </a:extLst>
            </p:cNvPr>
            <p:cNvGrpSpPr/>
            <p:nvPr/>
          </p:nvGrpSpPr>
          <p:grpSpPr>
            <a:xfrm>
              <a:off x="6646626" y="3510751"/>
              <a:ext cx="2085605" cy="523220"/>
              <a:chOff x="2314575" y="3923642"/>
              <a:chExt cx="2085605" cy="523220"/>
            </a:xfrm>
          </p:grpSpPr>
          <p:sp>
            <p:nvSpPr>
              <p:cNvPr id="176" name="Rectangle 175">
                <a:extLst>
                  <a:ext uri="{FF2B5EF4-FFF2-40B4-BE49-F238E27FC236}">
                    <a16:creationId xmlns:a16="http://schemas.microsoft.com/office/drawing/2014/main" xmlns="" id="{206AEE5E-7B58-4070-8C0C-3ADC417A0331}"/>
                  </a:ext>
                </a:extLst>
              </p:cNvPr>
              <p:cNvSpPr/>
              <p:nvPr/>
            </p:nvSpPr>
            <p:spPr>
              <a:xfrm>
                <a:off x="2504045" y="3923642"/>
                <a:ext cx="1896135" cy="523220"/>
              </a:xfrm>
              <a:prstGeom prst="rect">
                <a:avLst/>
              </a:prstGeom>
            </p:spPr>
            <p:txBody>
              <a:bodyPr wrap="none">
                <a:spAutoFit/>
              </a:bodyPr>
              <a:lstStyle/>
              <a:p>
                <a:r>
                  <a:rPr lang="fr-FR" sz="1400" dirty="0" smtClean="0">
                    <a:solidFill>
                      <a:srgbClr val="4D4D4D"/>
                    </a:solidFill>
                  </a:rPr>
                  <a:t>Génotype C/C (n=21)</a:t>
                </a:r>
              </a:p>
              <a:p>
                <a:r>
                  <a:rPr lang="fr-FR" sz="1400" dirty="0" smtClean="0">
                    <a:solidFill>
                      <a:srgbClr val="4D4D4D"/>
                    </a:solidFill>
                  </a:rPr>
                  <a:t>Tout </a:t>
                </a:r>
                <a:r>
                  <a:rPr lang="fr-FR" sz="1400" dirty="0" err="1" smtClean="0">
                    <a:solidFill>
                      <a:srgbClr val="4D4D4D"/>
                    </a:solidFill>
                  </a:rPr>
                  <a:t>T</a:t>
                </a:r>
                <a:r>
                  <a:rPr lang="fr-FR" sz="1400" dirty="0" smtClean="0">
                    <a:solidFill>
                      <a:srgbClr val="4D4D4D"/>
                    </a:solidFill>
                  </a:rPr>
                  <a:t> (n=22)</a:t>
                </a:r>
                <a:endParaRPr lang="fr-FR" sz="1400" dirty="0">
                  <a:solidFill>
                    <a:srgbClr val="4D4D4D"/>
                  </a:solidFill>
                </a:endParaRPr>
              </a:p>
            </p:txBody>
          </p:sp>
          <p:cxnSp>
            <p:nvCxnSpPr>
              <p:cNvPr id="177" name="Straight Connector 176">
                <a:extLst>
                  <a:ext uri="{FF2B5EF4-FFF2-40B4-BE49-F238E27FC236}">
                    <a16:creationId xmlns:a16="http://schemas.microsoft.com/office/drawing/2014/main" xmlns="" id="{3241D539-4E12-4180-8660-ADB6B996687C}"/>
                  </a:ext>
                </a:extLst>
              </p:cNvPr>
              <p:cNvCxnSpPr/>
              <p:nvPr/>
            </p:nvCxnSpPr>
            <p:spPr>
              <a:xfrm>
                <a:off x="2314575" y="4079875"/>
                <a:ext cx="2180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xmlns="" id="{055CDA99-A76A-455D-AE67-42A774527279}"/>
                  </a:ext>
                </a:extLst>
              </p:cNvPr>
              <p:cNvCxnSpPr/>
              <p:nvPr/>
            </p:nvCxnSpPr>
            <p:spPr>
              <a:xfrm>
                <a:off x="2314575" y="4305300"/>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209" name="Freeform 137">
              <a:extLst>
                <a:ext uri="{FF2B5EF4-FFF2-40B4-BE49-F238E27FC236}">
                  <a16:creationId xmlns:a16="http://schemas.microsoft.com/office/drawing/2014/main" xmlns="" id="{0359244E-559E-4747-8F48-92D918F5DF6C}"/>
                </a:ext>
              </a:extLst>
            </p:cNvPr>
            <p:cNvSpPr>
              <a:spLocks/>
            </p:cNvSpPr>
            <p:nvPr/>
          </p:nvSpPr>
          <p:spPr bwMode="auto">
            <a:xfrm>
              <a:off x="5438775" y="2663825"/>
              <a:ext cx="2417763" cy="2139950"/>
            </a:xfrm>
            <a:custGeom>
              <a:avLst/>
              <a:gdLst>
                <a:gd name="T0" fmla="*/ 0 w 1523"/>
                <a:gd name="T1" fmla="*/ 0 h 1348"/>
                <a:gd name="T2" fmla="*/ 66 w 1523"/>
                <a:gd name="T3" fmla="*/ 0 h 1348"/>
                <a:gd name="T4" fmla="*/ 66 w 1523"/>
                <a:gd name="T5" fmla="*/ 62 h 1348"/>
                <a:gd name="T6" fmla="*/ 267 w 1523"/>
                <a:gd name="T7" fmla="*/ 62 h 1348"/>
                <a:gd name="T8" fmla="*/ 267 w 1523"/>
                <a:gd name="T9" fmla="*/ 124 h 1348"/>
                <a:gd name="T10" fmla="*/ 303 w 1523"/>
                <a:gd name="T11" fmla="*/ 124 h 1348"/>
                <a:gd name="T12" fmla="*/ 303 w 1523"/>
                <a:gd name="T13" fmla="*/ 184 h 1348"/>
                <a:gd name="T14" fmla="*/ 403 w 1523"/>
                <a:gd name="T15" fmla="*/ 184 h 1348"/>
                <a:gd name="T16" fmla="*/ 403 w 1523"/>
                <a:gd name="T17" fmla="*/ 244 h 1348"/>
                <a:gd name="T18" fmla="*/ 423 w 1523"/>
                <a:gd name="T19" fmla="*/ 244 h 1348"/>
                <a:gd name="T20" fmla="*/ 423 w 1523"/>
                <a:gd name="T21" fmla="*/ 368 h 1348"/>
                <a:gd name="T22" fmla="*/ 437 w 1523"/>
                <a:gd name="T23" fmla="*/ 368 h 1348"/>
                <a:gd name="T24" fmla="*/ 437 w 1523"/>
                <a:gd name="T25" fmla="*/ 430 h 1348"/>
                <a:gd name="T26" fmla="*/ 445 w 1523"/>
                <a:gd name="T27" fmla="*/ 430 h 1348"/>
                <a:gd name="T28" fmla="*/ 445 w 1523"/>
                <a:gd name="T29" fmla="*/ 490 h 1348"/>
                <a:gd name="T30" fmla="*/ 513 w 1523"/>
                <a:gd name="T31" fmla="*/ 490 h 1348"/>
                <a:gd name="T32" fmla="*/ 513 w 1523"/>
                <a:gd name="T33" fmla="*/ 552 h 1348"/>
                <a:gd name="T34" fmla="*/ 561 w 1523"/>
                <a:gd name="T35" fmla="*/ 552 h 1348"/>
                <a:gd name="T36" fmla="*/ 561 w 1523"/>
                <a:gd name="T37" fmla="*/ 612 h 1348"/>
                <a:gd name="T38" fmla="*/ 613 w 1523"/>
                <a:gd name="T39" fmla="*/ 612 h 1348"/>
                <a:gd name="T40" fmla="*/ 613 w 1523"/>
                <a:gd name="T41" fmla="*/ 674 h 1348"/>
                <a:gd name="T42" fmla="*/ 639 w 1523"/>
                <a:gd name="T43" fmla="*/ 674 h 1348"/>
                <a:gd name="T44" fmla="*/ 639 w 1523"/>
                <a:gd name="T45" fmla="*/ 736 h 1348"/>
                <a:gd name="T46" fmla="*/ 679 w 1523"/>
                <a:gd name="T47" fmla="*/ 736 h 1348"/>
                <a:gd name="T48" fmla="*/ 679 w 1523"/>
                <a:gd name="T49" fmla="*/ 798 h 1348"/>
                <a:gd name="T50" fmla="*/ 693 w 1523"/>
                <a:gd name="T51" fmla="*/ 798 h 1348"/>
                <a:gd name="T52" fmla="*/ 693 w 1523"/>
                <a:gd name="T53" fmla="*/ 918 h 1348"/>
                <a:gd name="T54" fmla="*/ 845 w 1523"/>
                <a:gd name="T55" fmla="*/ 918 h 1348"/>
                <a:gd name="T56" fmla="*/ 845 w 1523"/>
                <a:gd name="T57" fmla="*/ 980 h 1348"/>
                <a:gd name="T58" fmla="*/ 863 w 1523"/>
                <a:gd name="T59" fmla="*/ 980 h 1348"/>
                <a:gd name="T60" fmla="*/ 863 w 1523"/>
                <a:gd name="T61" fmla="*/ 1042 h 1348"/>
                <a:gd name="T62" fmla="*/ 875 w 1523"/>
                <a:gd name="T63" fmla="*/ 1042 h 1348"/>
                <a:gd name="T64" fmla="*/ 875 w 1523"/>
                <a:gd name="T65" fmla="*/ 1102 h 1348"/>
                <a:gd name="T66" fmla="*/ 885 w 1523"/>
                <a:gd name="T67" fmla="*/ 1102 h 1348"/>
                <a:gd name="T68" fmla="*/ 885 w 1523"/>
                <a:gd name="T69" fmla="*/ 1164 h 1348"/>
                <a:gd name="T70" fmla="*/ 1023 w 1523"/>
                <a:gd name="T71" fmla="*/ 1164 h 1348"/>
                <a:gd name="T72" fmla="*/ 1023 w 1523"/>
                <a:gd name="T73" fmla="*/ 1226 h 1348"/>
                <a:gd name="T74" fmla="*/ 1099 w 1523"/>
                <a:gd name="T75" fmla="*/ 1226 h 1348"/>
                <a:gd name="T76" fmla="*/ 1099 w 1523"/>
                <a:gd name="T77" fmla="*/ 1286 h 1348"/>
                <a:gd name="T78" fmla="*/ 1523 w 1523"/>
                <a:gd name="T79" fmla="*/ 1286 h 1348"/>
                <a:gd name="T80" fmla="*/ 1523 w 1523"/>
                <a:gd name="T81" fmla="*/ 134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3" h="1348">
                  <a:moveTo>
                    <a:pt x="0" y="0"/>
                  </a:moveTo>
                  <a:lnTo>
                    <a:pt x="66" y="0"/>
                  </a:lnTo>
                  <a:lnTo>
                    <a:pt x="66" y="62"/>
                  </a:lnTo>
                  <a:lnTo>
                    <a:pt x="267" y="62"/>
                  </a:lnTo>
                  <a:lnTo>
                    <a:pt x="267" y="124"/>
                  </a:lnTo>
                  <a:lnTo>
                    <a:pt x="303" y="124"/>
                  </a:lnTo>
                  <a:lnTo>
                    <a:pt x="303" y="184"/>
                  </a:lnTo>
                  <a:lnTo>
                    <a:pt x="403" y="184"/>
                  </a:lnTo>
                  <a:lnTo>
                    <a:pt x="403" y="244"/>
                  </a:lnTo>
                  <a:lnTo>
                    <a:pt x="423" y="244"/>
                  </a:lnTo>
                  <a:lnTo>
                    <a:pt x="423" y="368"/>
                  </a:lnTo>
                  <a:lnTo>
                    <a:pt x="437" y="368"/>
                  </a:lnTo>
                  <a:lnTo>
                    <a:pt x="437" y="430"/>
                  </a:lnTo>
                  <a:lnTo>
                    <a:pt x="445" y="430"/>
                  </a:lnTo>
                  <a:lnTo>
                    <a:pt x="445" y="490"/>
                  </a:lnTo>
                  <a:lnTo>
                    <a:pt x="513" y="490"/>
                  </a:lnTo>
                  <a:lnTo>
                    <a:pt x="513" y="552"/>
                  </a:lnTo>
                  <a:lnTo>
                    <a:pt x="561" y="552"/>
                  </a:lnTo>
                  <a:lnTo>
                    <a:pt x="561" y="612"/>
                  </a:lnTo>
                  <a:lnTo>
                    <a:pt x="613" y="612"/>
                  </a:lnTo>
                  <a:lnTo>
                    <a:pt x="613" y="674"/>
                  </a:lnTo>
                  <a:lnTo>
                    <a:pt x="639" y="674"/>
                  </a:lnTo>
                  <a:lnTo>
                    <a:pt x="639" y="736"/>
                  </a:lnTo>
                  <a:lnTo>
                    <a:pt x="679" y="736"/>
                  </a:lnTo>
                  <a:lnTo>
                    <a:pt x="679" y="798"/>
                  </a:lnTo>
                  <a:lnTo>
                    <a:pt x="693" y="798"/>
                  </a:lnTo>
                  <a:lnTo>
                    <a:pt x="693" y="918"/>
                  </a:lnTo>
                  <a:lnTo>
                    <a:pt x="845" y="918"/>
                  </a:lnTo>
                  <a:lnTo>
                    <a:pt x="845" y="980"/>
                  </a:lnTo>
                  <a:lnTo>
                    <a:pt x="863" y="980"/>
                  </a:lnTo>
                  <a:lnTo>
                    <a:pt x="863" y="1042"/>
                  </a:lnTo>
                  <a:lnTo>
                    <a:pt x="875" y="1042"/>
                  </a:lnTo>
                  <a:lnTo>
                    <a:pt x="875" y="1102"/>
                  </a:lnTo>
                  <a:lnTo>
                    <a:pt x="885" y="1102"/>
                  </a:lnTo>
                  <a:lnTo>
                    <a:pt x="885" y="1164"/>
                  </a:lnTo>
                  <a:lnTo>
                    <a:pt x="1023" y="1164"/>
                  </a:lnTo>
                  <a:lnTo>
                    <a:pt x="1023" y="1226"/>
                  </a:lnTo>
                  <a:lnTo>
                    <a:pt x="1099" y="1226"/>
                  </a:lnTo>
                  <a:lnTo>
                    <a:pt x="1099" y="1286"/>
                  </a:lnTo>
                  <a:lnTo>
                    <a:pt x="1523" y="1286"/>
                  </a:lnTo>
                  <a:lnTo>
                    <a:pt x="1523" y="1348"/>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 name="ZoneTexte 2"/>
          <p:cNvSpPr txBox="1"/>
          <p:nvPr/>
        </p:nvSpPr>
        <p:spPr>
          <a:xfrm>
            <a:off x="-1101492" y="3213574"/>
            <a:ext cx="184666" cy="369332"/>
          </a:xfrm>
          <a:prstGeom prst="rect">
            <a:avLst/>
          </a:prstGeom>
          <a:noFill/>
        </p:spPr>
        <p:txBody>
          <a:bodyPr wrap="none" rtlCol="0">
            <a:spAutoFit/>
          </a:bodyPr>
          <a:lstStyle/>
          <a:p>
            <a:endParaRPr lang="fr-FR" dirty="0"/>
          </a:p>
        </p:txBody>
      </p:sp>
    </p:spTree>
    <p:custDataLst>
      <p:tags r:id="rId1"/>
    </p:custDataLst>
    <p:extLst>
      <p:ext uri="{BB962C8B-B14F-4D97-AF65-F5344CB8AC3E}">
        <p14:creationId xmlns:p14="http://schemas.microsoft.com/office/powerpoint/2010/main" val="3739174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dirty="0" smtClean="0"/>
              <a:t>4003: Cohorte 1 de l’étude KEYNOTE-059: efficacité et tolérance du pembrolizumab en monothérapie chez les patients avec cancer gastrique avancé prétraité – Fuchs CS, et al</a:t>
            </a:r>
            <a:endParaRPr lang="fr-FR" sz="1800" dirty="0"/>
          </a:p>
        </p:txBody>
      </p:sp>
      <p:sp>
        <p:nvSpPr>
          <p:cNvPr id="5" name="Text Placeholder 4"/>
          <p:cNvSpPr>
            <a:spLocks noGrp="1"/>
          </p:cNvSpPr>
          <p:nvPr>
            <p:ph type="body" sz="quarter" idx="11"/>
          </p:nvPr>
        </p:nvSpPr>
        <p:spPr/>
        <p:txBody>
          <a:bodyPr/>
          <a:lstStyle/>
          <a:p>
            <a:r>
              <a:rPr lang="fr-FR" smtClean="0"/>
              <a:t>Fuchs CS, et al. J Clin Oncol 2017;35(Suppl):Abstr 4003</a:t>
            </a:r>
            <a:endParaRPr lang="fr-FR"/>
          </a:p>
        </p:txBody>
      </p:sp>
      <p:sp>
        <p:nvSpPr>
          <p:cNvPr id="6" name="Content Placeholder 2"/>
          <p:cNvSpPr>
            <a:spLocks noGrp="1"/>
          </p:cNvSpPr>
          <p:nvPr>
            <p:ph idx="1"/>
          </p:nvPr>
        </p:nvSpPr>
        <p:spPr>
          <a:xfrm>
            <a:off x="365124" y="1254035"/>
            <a:ext cx="8413751" cy="498565"/>
          </a:xfrm>
        </p:spPr>
        <p:txBody>
          <a:bodyPr/>
          <a:lstStyle/>
          <a:p>
            <a:pPr marL="0" indent="0">
              <a:buNone/>
            </a:pPr>
            <a:r>
              <a:rPr lang="fr-FR" b="1" smtClean="0"/>
              <a:t>Résultats</a:t>
            </a:r>
            <a:endParaRPr lang="fr-FR" b="1"/>
          </a:p>
        </p:txBody>
      </p:sp>
      <p:sp>
        <p:nvSpPr>
          <p:cNvPr id="7" name="TextBox 6"/>
          <p:cNvSpPr txBox="1"/>
          <p:nvPr/>
        </p:nvSpPr>
        <p:spPr>
          <a:xfrm>
            <a:off x="2466319" y="1687872"/>
            <a:ext cx="481121" cy="338554"/>
          </a:xfrm>
          <a:prstGeom prst="rect">
            <a:avLst/>
          </a:prstGeom>
          <a:noFill/>
        </p:spPr>
        <p:txBody>
          <a:bodyPr wrap="none" rtlCol="0">
            <a:spAutoFit/>
          </a:bodyPr>
          <a:lstStyle/>
          <a:p>
            <a:pPr algn="ctr" defTabSz="457200"/>
            <a:r>
              <a:rPr lang="fr-FR" sz="1600" b="1" dirty="0" smtClean="0">
                <a:latin typeface="Arial" panose="020B0604020202020204" pitchFamily="34" charset="0"/>
                <a:cs typeface="Arial" panose="020B0604020202020204" pitchFamily="34" charset="0"/>
              </a:rPr>
              <a:t>SG</a:t>
            </a:r>
            <a:endParaRPr lang="fr-FR" sz="1600" b="1" dirty="0">
              <a:latin typeface="Arial" panose="020B0604020202020204" pitchFamily="34" charset="0"/>
              <a:cs typeface="Arial" panose="020B0604020202020204" pitchFamily="34" charset="0"/>
            </a:endParaRPr>
          </a:p>
        </p:txBody>
      </p:sp>
      <p:sp>
        <p:nvSpPr>
          <p:cNvPr id="8" name="TextBox 7"/>
          <p:cNvSpPr txBox="1"/>
          <p:nvPr/>
        </p:nvSpPr>
        <p:spPr>
          <a:xfrm>
            <a:off x="6942795" y="1687872"/>
            <a:ext cx="591528" cy="338554"/>
          </a:xfrm>
          <a:prstGeom prst="rect">
            <a:avLst/>
          </a:prstGeom>
          <a:noFill/>
        </p:spPr>
        <p:txBody>
          <a:bodyPr wrap="none" rtlCol="0">
            <a:spAutoFit/>
          </a:bodyPr>
          <a:lstStyle/>
          <a:p>
            <a:pPr algn="ctr" defTabSz="457200"/>
            <a:r>
              <a:rPr lang="fr-FR" sz="1600" b="1" smtClean="0">
                <a:latin typeface="Arial" panose="020B0604020202020204" pitchFamily="34" charset="0"/>
                <a:cs typeface="Arial" panose="020B0604020202020204" pitchFamily="34" charset="0"/>
              </a:rPr>
              <a:t>SSP</a:t>
            </a:r>
            <a:endParaRPr lang="fr-FR" sz="1600" b="1">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4E9AF106-99B9-4AEB-A464-4C8A6D632269}"/>
              </a:ext>
            </a:extLst>
          </p:cNvPr>
          <p:cNvGrpSpPr/>
          <p:nvPr/>
        </p:nvGrpSpPr>
        <p:grpSpPr>
          <a:xfrm>
            <a:off x="987425" y="2375809"/>
            <a:ext cx="3209925" cy="2380702"/>
            <a:chOff x="987425" y="1989768"/>
            <a:chExt cx="3209925" cy="2344738"/>
          </a:xfrm>
        </p:grpSpPr>
        <p:sp>
          <p:nvSpPr>
            <p:cNvPr id="10" name="Freeform 5">
              <a:extLst>
                <a:ext uri="{FF2B5EF4-FFF2-40B4-BE49-F238E27FC236}">
                  <a16:creationId xmlns:a16="http://schemas.microsoft.com/office/drawing/2014/main" xmlns="" id="{5F39653B-E23A-4DAC-B4FE-00F9C97F769B}"/>
                </a:ext>
              </a:extLst>
            </p:cNvPr>
            <p:cNvSpPr>
              <a:spLocks/>
            </p:cNvSpPr>
            <p:nvPr/>
          </p:nvSpPr>
          <p:spPr bwMode="auto">
            <a:xfrm>
              <a:off x="987425" y="2088193"/>
              <a:ext cx="3209925" cy="2246313"/>
            </a:xfrm>
            <a:custGeom>
              <a:avLst/>
              <a:gdLst>
                <a:gd name="T0" fmla="*/ 60 w 2022"/>
                <a:gd name="T1" fmla="*/ 18 h 1415"/>
                <a:gd name="T2" fmla="*/ 80 w 2022"/>
                <a:gd name="T3" fmla="*/ 54 h 1415"/>
                <a:gd name="T4" fmla="*/ 104 w 2022"/>
                <a:gd name="T5" fmla="*/ 108 h 1415"/>
                <a:gd name="T6" fmla="*/ 116 w 2022"/>
                <a:gd name="T7" fmla="*/ 130 h 1415"/>
                <a:gd name="T8" fmla="*/ 132 w 2022"/>
                <a:gd name="T9" fmla="*/ 172 h 1415"/>
                <a:gd name="T10" fmla="*/ 146 w 2022"/>
                <a:gd name="T11" fmla="*/ 208 h 1415"/>
                <a:gd name="T12" fmla="*/ 162 w 2022"/>
                <a:gd name="T13" fmla="*/ 226 h 1415"/>
                <a:gd name="T14" fmla="*/ 182 w 2022"/>
                <a:gd name="T15" fmla="*/ 306 h 1415"/>
                <a:gd name="T16" fmla="*/ 202 w 2022"/>
                <a:gd name="T17" fmla="*/ 366 h 1415"/>
                <a:gd name="T18" fmla="*/ 230 w 2022"/>
                <a:gd name="T19" fmla="*/ 384 h 1415"/>
                <a:gd name="T20" fmla="*/ 264 w 2022"/>
                <a:gd name="T21" fmla="*/ 402 h 1415"/>
                <a:gd name="T22" fmla="*/ 276 w 2022"/>
                <a:gd name="T23" fmla="*/ 436 h 1415"/>
                <a:gd name="T24" fmla="*/ 288 w 2022"/>
                <a:gd name="T25" fmla="*/ 460 h 1415"/>
                <a:gd name="T26" fmla="*/ 300 w 2022"/>
                <a:gd name="T27" fmla="*/ 486 h 1415"/>
                <a:gd name="T28" fmla="*/ 316 w 2022"/>
                <a:gd name="T29" fmla="*/ 522 h 1415"/>
                <a:gd name="T30" fmla="*/ 332 w 2022"/>
                <a:gd name="T31" fmla="*/ 582 h 1415"/>
                <a:gd name="T32" fmla="*/ 346 w 2022"/>
                <a:gd name="T33" fmla="*/ 602 h 1415"/>
                <a:gd name="T34" fmla="*/ 360 w 2022"/>
                <a:gd name="T35" fmla="*/ 638 h 1415"/>
                <a:gd name="T36" fmla="*/ 372 w 2022"/>
                <a:gd name="T37" fmla="*/ 656 h 1415"/>
                <a:gd name="T38" fmla="*/ 386 w 2022"/>
                <a:gd name="T39" fmla="*/ 678 h 1415"/>
                <a:gd name="T40" fmla="*/ 408 w 2022"/>
                <a:gd name="T41" fmla="*/ 692 h 1415"/>
                <a:gd name="T42" fmla="*/ 430 w 2022"/>
                <a:gd name="T43" fmla="*/ 714 h 1415"/>
                <a:gd name="T44" fmla="*/ 452 w 2022"/>
                <a:gd name="T45" fmla="*/ 728 h 1415"/>
                <a:gd name="T46" fmla="*/ 482 w 2022"/>
                <a:gd name="T47" fmla="*/ 750 h 1415"/>
                <a:gd name="T48" fmla="*/ 504 w 2022"/>
                <a:gd name="T49" fmla="*/ 770 h 1415"/>
                <a:gd name="T50" fmla="*/ 516 w 2022"/>
                <a:gd name="T51" fmla="*/ 788 h 1415"/>
                <a:gd name="T52" fmla="*/ 524 w 2022"/>
                <a:gd name="T53" fmla="*/ 806 h 1415"/>
                <a:gd name="T54" fmla="*/ 536 w 2022"/>
                <a:gd name="T55" fmla="*/ 822 h 1415"/>
                <a:gd name="T56" fmla="*/ 550 w 2022"/>
                <a:gd name="T57" fmla="*/ 840 h 1415"/>
                <a:gd name="T58" fmla="*/ 592 w 2022"/>
                <a:gd name="T59" fmla="*/ 852 h 1415"/>
                <a:gd name="T60" fmla="*/ 606 w 2022"/>
                <a:gd name="T61" fmla="*/ 872 h 1415"/>
                <a:gd name="T62" fmla="*/ 634 w 2022"/>
                <a:gd name="T63" fmla="*/ 886 h 1415"/>
                <a:gd name="T64" fmla="*/ 650 w 2022"/>
                <a:gd name="T65" fmla="*/ 908 h 1415"/>
                <a:gd name="T66" fmla="*/ 686 w 2022"/>
                <a:gd name="T67" fmla="*/ 926 h 1415"/>
                <a:gd name="T68" fmla="*/ 730 w 2022"/>
                <a:gd name="T69" fmla="*/ 950 h 1415"/>
                <a:gd name="T70" fmla="*/ 776 w 2022"/>
                <a:gd name="T71" fmla="*/ 982 h 1415"/>
                <a:gd name="T72" fmla="*/ 820 w 2022"/>
                <a:gd name="T73" fmla="*/ 1002 h 1415"/>
                <a:gd name="T74" fmla="*/ 854 w 2022"/>
                <a:gd name="T75" fmla="*/ 1022 h 1415"/>
                <a:gd name="T76" fmla="*/ 872 w 2022"/>
                <a:gd name="T77" fmla="*/ 1046 h 1415"/>
                <a:gd name="T78" fmla="*/ 918 w 2022"/>
                <a:gd name="T79" fmla="*/ 1066 h 1415"/>
                <a:gd name="T80" fmla="*/ 940 w 2022"/>
                <a:gd name="T81" fmla="*/ 1086 h 1415"/>
                <a:gd name="T82" fmla="*/ 978 w 2022"/>
                <a:gd name="T83" fmla="*/ 1102 h 1415"/>
                <a:gd name="T84" fmla="*/ 1016 w 2022"/>
                <a:gd name="T85" fmla="*/ 1126 h 1415"/>
                <a:gd name="T86" fmla="*/ 1028 w 2022"/>
                <a:gd name="T87" fmla="*/ 1152 h 1415"/>
                <a:gd name="T88" fmla="*/ 1044 w 2022"/>
                <a:gd name="T89" fmla="*/ 1166 h 1415"/>
                <a:gd name="T90" fmla="*/ 1070 w 2022"/>
                <a:gd name="T91" fmla="*/ 1200 h 1415"/>
                <a:gd name="T92" fmla="*/ 1388 w 2022"/>
                <a:gd name="T93" fmla="*/ 1220 h 1415"/>
                <a:gd name="T94" fmla="*/ 1718 w 2022"/>
                <a:gd name="T95" fmla="*/ 1268 h 1415"/>
                <a:gd name="T96" fmla="*/ 2022 w 2022"/>
                <a:gd name="T97" fmla="*/ 141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2" h="1415">
                  <a:moveTo>
                    <a:pt x="0" y="0"/>
                  </a:moveTo>
                  <a:lnTo>
                    <a:pt x="44" y="0"/>
                  </a:lnTo>
                  <a:lnTo>
                    <a:pt x="44" y="18"/>
                  </a:lnTo>
                  <a:lnTo>
                    <a:pt x="60" y="18"/>
                  </a:lnTo>
                  <a:lnTo>
                    <a:pt x="60" y="34"/>
                  </a:lnTo>
                  <a:lnTo>
                    <a:pt x="74" y="34"/>
                  </a:lnTo>
                  <a:lnTo>
                    <a:pt x="74" y="54"/>
                  </a:lnTo>
                  <a:lnTo>
                    <a:pt x="80" y="54"/>
                  </a:lnTo>
                  <a:lnTo>
                    <a:pt x="80" y="80"/>
                  </a:lnTo>
                  <a:lnTo>
                    <a:pt x="90" y="80"/>
                  </a:lnTo>
                  <a:lnTo>
                    <a:pt x="90" y="108"/>
                  </a:lnTo>
                  <a:lnTo>
                    <a:pt x="104" y="108"/>
                  </a:lnTo>
                  <a:lnTo>
                    <a:pt x="104" y="118"/>
                  </a:lnTo>
                  <a:lnTo>
                    <a:pt x="110" y="118"/>
                  </a:lnTo>
                  <a:lnTo>
                    <a:pt x="110" y="130"/>
                  </a:lnTo>
                  <a:lnTo>
                    <a:pt x="116" y="130"/>
                  </a:lnTo>
                  <a:lnTo>
                    <a:pt x="116" y="142"/>
                  </a:lnTo>
                  <a:lnTo>
                    <a:pt x="124" y="142"/>
                  </a:lnTo>
                  <a:lnTo>
                    <a:pt x="124" y="172"/>
                  </a:lnTo>
                  <a:lnTo>
                    <a:pt x="132" y="172"/>
                  </a:lnTo>
                  <a:lnTo>
                    <a:pt x="132" y="182"/>
                  </a:lnTo>
                  <a:lnTo>
                    <a:pt x="140" y="182"/>
                  </a:lnTo>
                  <a:lnTo>
                    <a:pt x="140" y="208"/>
                  </a:lnTo>
                  <a:lnTo>
                    <a:pt x="146" y="208"/>
                  </a:lnTo>
                  <a:lnTo>
                    <a:pt x="146" y="220"/>
                  </a:lnTo>
                  <a:lnTo>
                    <a:pt x="154" y="220"/>
                  </a:lnTo>
                  <a:lnTo>
                    <a:pt x="154" y="226"/>
                  </a:lnTo>
                  <a:lnTo>
                    <a:pt x="162" y="226"/>
                  </a:lnTo>
                  <a:lnTo>
                    <a:pt x="162" y="274"/>
                  </a:lnTo>
                  <a:lnTo>
                    <a:pt x="174" y="274"/>
                  </a:lnTo>
                  <a:lnTo>
                    <a:pt x="174" y="306"/>
                  </a:lnTo>
                  <a:lnTo>
                    <a:pt x="182" y="306"/>
                  </a:lnTo>
                  <a:lnTo>
                    <a:pt x="182" y="344"/>
                  </a:lnTo>
                  <a:lnTo>
                    <a:pt x="192" y="344"/>
                  </a:lnTo>
                  <a:lnTo>
                    <a:pt x="192" y="366"/>
                  </a:lnTo>
                  <a:lnTo>
                    <a:pt x="202" y="366"/>
                  </a:lnTo>
                  <a:lnTo>
                    <a:pt x="202" y="374"/>
                  </a:lnTo>
                  <a:lnTo>
                    <a:pt x="212" y="374"/>
                  </a:lnTo>
                  <a:lnTo>
                    <a:pt x="212" y="384"/>
                  </a:lnTo>
                  <a:lnTo>
                    <a:pt x="230" y="384"/>
                  </a:lnTo>
                  <a:lnTo>
                    <a:pt x="230" y="390"/>
                  </a:lnTo>
                  <a:lnTo>
                    <a:pt x="256" y="390"/>
                  </a:lnTo>
                  <a:lnTo>
                    <a:pt x="256" y="402"/>
                  </a:lnTo>
                  <a:lnTo>
                    <a:pt x="264" y="402"/>
                  </a:lnTo>
                  <a:lnTo>
                    <a:pt x="264" y="414"/>
                  </a:lnTo>
                  <a:lnTo>
                    <a:pt x="270" y="414"/>
                  </a:lnTo>
                  <a:lnTo>
                    <a:pt x="270" y="436"/>
                  </a:lnTo>
                  <a:lnTo>
                    <a:pt x="276" y="436"/>
                  </a:lnTo>
                  <a:lnTo>
                    <a:pt x="276" y="444"/>
                  </a:lnTo>
                  <a:lnTo>
                    <a:pt x="282" y="444"/>
                  </a:lnTo>
                  <a:lnTo>
                    <a:pt x="282" y="460"/>
                  </a:lnTo>
                  <a:lnTo>
                    <a:pt x="288" y="460"/>
                  </a:lnTo>
                  <a:lnTo>
                    <a:pt x="288" y="474"/>
                  </a:lnTo>
                  <a:lnTo>
                    <a:pt x="294" y="474"/>
                  </a:lnTo>
                  <a:lnTo>
                    <a:pt x="294" y="486"/>
                  </a:lnTo>
                  <a:lnTo>
                    <a:pt x="300" y="486"/>
                  </a:lnTo>
                  <a:lnTo>
                    <a:pt x="300" y="506"/>
                  </a:lnTo>
                  <a:lnTo>
                    <a:pt x="306" y="506"/>
                  </a:lnTo>
                  <a:lnTo>
                    <a:pt x="306" y="522"/>
                  </a:lnTo>
                  <a:lnTo>
                    <a:pt x="316" y="522"/>
                  </a:lnTo>
                  <a:lnTo>
                    <a:pt x="316" y="550"/>
                  </a:lnTo>
                  <a:lnTo>
                    <a:pt x="322" y="550"/>
                  </a:lnTo>
                  <a:lnTo>
                    <a:pt x="322" y="582"/>
                  </a:lnTo>
                  <a:lnTo>
                    <a:pt x="332" y="582"/>
                  </a:lnTo>
                  <a:lnTo>
                    <a:pt x="332" y="590"/>
                  </a:lnTo>
                  <a:lnTo>
                    <a:pt x="342" y="590"/>
                  </a:lnTo>
                  <a:lnTo>
                    <a:pt x="342" y="602"/>
                  </a:lnTo>
                  <a:lnTo>
                    <a:pt x="346" y="602"/>
                  </a:lnTo>
                  <a:lnTo>
                    <a:pt x="346" y="614"/>
                  </a:lnTo>
                  <a:lnTo>
                    <a:pt x="354" y="614"/>
                  </a:lnTo>
                  <a:lnTo>
                    <a:pt x="354" y="638"/>
                  </a:lnTo>
                  <a:lnTo>
                    <a:pt x="360" y="638"/>
                  </a:lnTo>
                  <a:lnTo>
                    <a:pt x="360" y="646"/>
                  </a:lnTo>
                  <a:lnTo>
                    <a:pt x="366" y="646"/>
                  </a:lnTo>
                  <a:lnTo>
                    <a:pt x="366" y="656"/>
                  </a:lnTo>
                  <a:lnTo>
                    <a:pt x="372" y="656"/>
                  </a:lnTo>
                  <a:lnTo>
                    <a:pt x="372" y="668"/>
                  </a:lnTo>
                  <a:lnTo>
                    <a:pt x="382" y="668"/>
                  </a:lnTo>
                  <a:lnTo>
                    <a:pt x="382" y="678"/>
                  </a:lnTo>
                  <a:lnTo>
                    <a:pt x="386" y="678"/>
                  </a:lnTo>
                  <a:lnTo>
                    <a:pt x="386" y="686"/>
                  </a:lnTo>
                  <a:lnTo>
                    <a:pt x="392" y="686"/>
                  </a:lnTo>
                  <a:lnTo>
                    <a:pt x="392" y="692"/>
                  </a:lnTo>
                  <a:lnTo>
                    <a:pt x="408" y="692"/>
                  </a:lnTo>
                  <a:lnTo>
                    <a:pt x="408" y="704"/>
                  </a:lnTo>
                  <a:lnTo>
                    <a:pt x="412" y="704"/>
                  </a:lnTo>
                  <a:lnTo>
                    <a:pt x="412" y="714"/>
                  </a:lnTo>
                  <a:lnTo>
                    <a:pt x="430" y="714"/>
                  </a:lnTo>
                  <a:lnTo>
                    <a:pt x="430" y="726"/>
                  </a:lnTo>
                  <a:lnTo>
                    <a:pt x="438" y="726"/>
                  </a:lnTo>
                  <a:lnTo>
                    <a:pt x="438" y="728"/>
                  </a:lnTo>
                  <a:lnTo>
                    <a:pt x="452" y="728"/>
                  </a:lnTo>
                  <a:lnTo>
                    <a:pt x="452" y="736"/>
                  </a:lnTo>
                  <a:lnTo>
                    <a:pt x="470" y="736"/>
                  </a:lnTo>
                  <a:lnTo>
                    <a:pt x="470" y="750"/>
                  </a:lnTo>
                  <a:lnTo>
                    <a:pt x="482" y="750"/>
                  </a:lnTo>
                  <a:lnTo>
                    <a:pt x="482" y="760"/>
                  </a:lnTo>
                  <a:lnTo>
                    <a:pt x="496" y="760"/>
                  </a:lnTo>
                  <a:lnTo>
                    <a:pt x="496" y="770"/>
                  </a:lnTo>
                  <a:lnTo>
                    <a:pt x="504" y="770"/>
                  </a:lnTo>
                  <a:lnTo>
                    <a:pt x="504" y="778"/>
                  </a:lnTo>
                  <a:lnTo>
                    <a:pt x="512" y="778"/>
                  </a:lnTo>
                  <a:lnTo>
                    <a:pt x="512" y="788"/>
                  </a:lnTo>
                  <a:lnTo>
                    <a:pt x="516" y="788"/>
                  </a:lnTo>
                  <a:lnTo>
                    <a:pt x="516" y="800"/>
                  </a:lnTo>
                  <a:lnTo>
                    <a:pt x="520" y="800"/>
                  </a:lnTo>
                  <a:lnTo>
                    <a:pt x="520" y="806"/>
                  </a:lnTo>
                  <a:lnTo>
                    <a:pt x="524" y="806"/>
                  </a:lnTo>
                  <a:lnTo>
                    <a:pt x="524" y="816"/>
                  </a:lnTo>
                  <a:lnTo>
                    <a:pt x="532" y="816"/>
                  </a:lnTo>
                  <a:lnTo>
                    <a:pt x="532" y="822"/>
                  </a:lnTo>
                  <a:lnTo>
                    <a:pt x="536" y="822"/>
                  </a:lnTo>
                  <a:lnTo>
                    <a:pt x="536" y="832"/>
                  </a:lnTo>
                  <a:lnTo>
                    <a:pt x="542" y="832"/>
                  </a:lnTo>
                  <a:lnTo>
                    <a:pt x="542" y="840"/>
                  </a:lnTo>
                  <a:lnTo>
                    <a:pt x="550" y="840"/>
                  </a:lnTo>
                  <a:lnTo>
                    <a:pt x="550" y="846"/>
                  </a:lnTo>
                  <a:lnTo>
                    <a:pt x="554" y="846"/>
                  </a:lnTo>
                  <a:lnTo>
                    <a:pt x="554" y="852"/>
                  </a:lnTo>
                  <a:lnTo>
                    <a:pt x="592" y="852"/>
                  </a:lnTo>
                  <a:lnTo>
                    <a:pt x="592" y="866"/>
                  </a:lnTo>
                  <a:lnTo>
                    <a:pt x="598" y="866"/>
                  </a:lnTo>
                  <a:lnTo>
                    <a:pt x="598" y="872"/>
                  </a:lnTo>
                  <a:lnTo>
                    <a:pt x="606" y="872"/>
                  </a:lnTo>
                  <a:lnTo>
                    <a:pt x="606" y="882"/>
                  </a:lnTo>
                  <a:lnTo>
                    <a:pt x="614" y="882"/>
                  </a:lnTo>
                  <a:lnTo>
                    <a:pt x="614" y="886"/>
                  </a:lnTo>
                  <a:lnTo>
                    <a:pt x="634" y="886"/>
                  </a:lnTo>
                  <a:lnTo>
                    <a:pt x="634" y="894"/>
                  </a:lnTo>
                  <a:lnTo>
                    <a:pt x="640" y="894"/>
                  </a:lnTo>
                  <a:lnTo>
                    <a:pt x="640" y="908"/>
                  </a:lnTo>
                  <a:lnTo>
                    <a:pt x="650" y="908"/>
                  </a:lnTo>
                  <a:lnTo>
                    <a:pt x="650" y="916"/>
                  </a:lnTo>
                  <a:lnTo>
                    <a:pt x="664" y="916"/>
                  </a:lnTo>
                  <a:lnTo>
                    <a:pt x="664" y="926"/>
                  </a:lnTo>
                  <a:lnTo>
                    <a:pt x="686" y="926"/>
                  </a:lnTo>
                  <a:lnTo>
                    <a:pt x="686" y="940"/>
                  </a:lnTo>
                  <a:lnTo>
                    <a:pt x="718" y="940"/>
                  </a:lnTo>
                  <a:lnTo>
                    <a:pt x="718" y="950"/>
                  </a:lnTo>
                  <a:lnTo>
                    <a:pt x="730" y="950"/>
                  </a:lnTo>
                  <a:lnTo>
                    <a:pt x="730" y="972"/>
                  </a:lnTo>
                  <a:lnTo>
                    <a:pt x="742" y="972"/>
                  </a:lnTo>
                  <a:lnTo>
                    <a:pt x="742" y="982"/>
                  </a:lnTo>
                  <a:lnTo>
                    <a:pt x="776" y="982"/>
                  </a:lnTo>
                  <a:lnTo>
                    <a:pt x="776" y="990"/>
                  </a:lnTo>
                  <a:lnTo>
                    <a:pt x="796" y="990"/>
                  </a:lnTo>
                  <a:lnTo>
                    <a:pt x="796" y="1002"/>
                  </a:lnTo>
                  <a:lnTo>
                    <a:pt x="820" y="1002"/>
                  </a:lnTo>
                  <a:lnTo>
                    <a:pt x="820" y="1010"/>
                  </a:lnTo>
                  <a:lnTo>
                    <a:pt x="838" y="1010"/>
                  </a:lnTo>
                  <a:lnTo>
                    <a:pt x="838" y="1022"/>
                  </a:lnTo>
                  <a:lnTo>
                    <a:pt x="854" y="1022"/>
                  </a:lnTo>
                  <a:lnTo>
                    <a:pt x="854" y="1034"/>
                  </a:lnTo>
                  <a:lnTo>
                    <a:pt x="862" y="1034"/>
                  </a:lnTo>
                  <a:lnTo>
                    <a:pt x="862" y="1046"/>
                  </a:lnTo>
                  <a:lnTo>
                    <a:pt x="872" y="1046"/>
                  </a:lnTo>
                  <a:lnTo>
                    <a:pt x="872" y="1056"/>
                  </a:lnTo>
                  <a:lnTo>
                    <a:pt x="880" y="1056"/>
                  </a:lnTo>
                  <a:lnTo>
                    <a:pt x="880" y="1066"/>
                  </a:lnTo>
                  <a:lnTo>
                    <a:pt x="918" y="1066"/>
                  </a:lnTo>
                  <a:lnTo>
                    <a:pt x="918" y="1074"/>
                  </a:lnTo>
                  <a:lnTo>
                    <a:pt x="924" y="1074"/>
                  </a:lnTo>
                  <a:lnTo>
                    <a:pt x="924" y="1086"/>
                  </a:lnTo>
                  <a:lnTo>
                    <a:pt x="940" y="1086"/>
                  </a:lnTo>
                  <a:lnTo>
                    <a:pt x="940" y="1094"/>
                  </a:lnTo>
                  <a:lnTo>
                    <a:pt x="970" y="1094"/>
                  </a:lnTo>
                  <a:lnTo>
                    <a:pt x="970" y="1102"/>
                  </a:lnTo>
                  <a:lnTo>
                    <a:pt x="978" y="1102"/>
                  </a:lnTo>
                  <a:lnTo>
                    <a:pt x="978" y="1108"/>
                  </a:lnTo>
                  <a:lnTo>
                    <a:pt x="996" y="1108"/>
                  </a:lnTo>
                  <a:lnTo>
                    <a:pt x="996" y="1126"/>
                  </a:lnTo>
                  <a:lnTo>
                    <a:pt x="1016" y="1126"/>
                  </a:lnTo>
                  <a:lnTo>
                    <a:pt x="1016" y="1138"/>
                  </a:lnTo>
                  <a:lnTo>
                    <a:pt x="1022" y="1138"/>
                  </a:lnTo>
                  <a:lnTo>
                    <a:pt x="1022" y="1152"/>
                  </a:lnTo>
                  <a:lnTo>
                    <a:pt x="1028" y="1152"/>
                  </a:lnTo>
                  <a:lnTo>
                    <a:pt x="1028" y="1160"/>
                  </a:lnTo>
                  <a:lnTo>
                    <a:pt x="1032" y="1160"/>
                  </a:lnTo>
                  <a:lnTo>
                    <a:pt x="1032" y="1166"/>
                  </a:lnTo>
                  <a:lnTo>
                    <a:pt x="1044" y="1166"/>
                  </a:lnTo>
                  <a:lnTo>
                    <a:pt x="1044" y="1184"/>
                  </a:lnTo>
                  <a:lnTo>
                    <a:pt x="1066" y="1184"/>
                  </a:lnTo>
                  <a:lnTo>
                    <a:pt x="1066" y="1200"/>
                  </a:lnTo>
                  <a:lnTo>
                    <a:pt x="1070" y="1200"/>
                  </a:lnTo>
                  <a:lnTo>
                    <a:pt x="1070" y="1210"/>
                  </a:lnTo>
                  <a:lnTo>
                    <a:pt x="1082" y="1210"/>
                  </a:lnTo>
                  <a:lnTo>
                    <a:pt x="1082" y="1220"/>
                  </a:lnTo>
                  <a:lnTo>
                    <a:pt x="1388" y="1220"/>
                  </a:lnTo>
                  <a:lnTo>
                    <a:pt x="1388" y="1246"/>
                  </a:lnTo>
                  <a:lnTo>
                    <a:pt x="1460" y="1246"/>
                  </a:lnTo>
                  <a:lnTo>
                    <a:pt x="1460" y="1268"/>
                  </a:lnTo>
                  <a:lnTo>
                    <a:pt x="1718" y="1268"/>
                  </a:lnTo>
                  <a:lnTo>
                    <a:pt x="1718" y="1315"/>
                  </a:lnTo>
                  <a:lnTo>
                    <a:pt x="1790" y="1315"/>
                  </a:lnTo>
                  <a:lnTo>
                    <a:pt x="1790" y="1415"/>
                  </a:lnTo>
                  <a:lnTo>
                    <a:pt x="2022" y="1415"/>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Line 6">
              <a:extLst>
                <a:ext uri="{FF2B5EF4-FFF2-40B4-BE49-F238E27FC236}">
                  <a16:creationId xmlns:a16="http://schemas.microsoft.com/office/drawing/2014/main" xmlns="" id="{2CD1B5CF-F0B9-40A9-B464-B0618C1A41A9}"/>
                </a:ext>
              </a:extLst>
            </p:cNvPr>
            <p:cNvSpPr>
              <a:spLocks noChangeShapeType="1"/>
            </p:cNvSpPr>
            <p:nvPr/>
          </p:nvSpPr>
          <p:spPr bwMode="auto">
            <a:xfrm flipV="1">
              <a:off x="1082675" y="19897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7">
              <a:extLst>
                <a:ext uri="{FF2B5EF4-FFF2-40B4-BE49-F238E27FC236}">
                  <a16:creationId xmlns:a16="http://schemas.microsoft.com/office/drawing/2014/main" xmlns="" id="{F8208B65-6327-4C1E-A5CD-313D8A8E89CB}"/>
                </a:ext>
              </a:extLst>
            </p:cNvPr>
            <p:cNvSpPr>
              <a:spLocks noChangeShapeType="1"/>
            </p:cNvSpPr>
            <p:nvPr/>
          </p:nvSpPr>
          <p:spPr bwMode="auto">
            <a:xfrm flipV="1">
              <a:off x="1244600" y="23961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8">
              <a:extLst>
                <a:ext uri="{FF2B5EF4-FFF2-40B4-BE49-F238E27FC236}">
                  <a16:creationId xmlns:a16="http://schemas.microsoft.com/office/drawing/2014/main" xmlns="" id="{C3FF1161-EE2F-4383-8455-DFBF3F749753}"/>
                </a:ext>
              </a:extLst>
            </p:cNvPr>
            <p:cNvSpPr>
              <a:spLocks noChangeShapeType="1"/>
            </p:cNvSpPr>
            <p:nvPr/>
          </p:nvSpPr>
          <p:spPr bwMode="auto">
            <a:xfrm flipV="1">
              <a:off x="1257300" y="23961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9">
              <a:extLst>
                <a:ext uri="{FF2B5EF4-FFF2-40B4-BE49-F238E27FC236}">
                  <a16:creationId xmlns:a16="http://schemas.microsoft.com/office/drawing/2014/main" xmlns="" id="{27464C06-C36F-42A6-9987-B0FBBEB4A6CC}"/>
                </a:ext>
              </a:extLst>
            </p:cNvPr>
            <p:cNvSpPr>
              <a:spLocks noChangeShapeType="1"/>
            </p:cNvSpPr>
            <p:nvPr/>
          </p:nvSpPr>
          <p:spPr bwMode="auto">
            <a:xfrm flipV="1">
              <a:off x="1270000" y="24501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10">
              <a:extLst>
                <a:ext uri="{FF2B5EF4-FFF2-40B4-BE49-F238E27FC236}">
                  <a16:creationId xmlns:a16="http://schemas.microsoft.com/office/drawing/2014/main" xmlns="" id="{8E9ABE27-198A-46CC-9BBB-CB0AFE305A57}"/>
                </a:ext>
              </a:extLst>
            </p:cNvPr>
            <p:cNvSpPr>
              <a:spLocks noChangeShapeType="1"/>
            </p:cNvSpPr>
            <p:nvPr/>
          </p:nvSpPr>
          <p:spPr bwMode="auto">
            <a:xfrm flipV="1">
              <a:off x="1323975" y="25580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1">
              <a:extLst>
                <a:ext uri="{FF2B5EF4-FFF2-40B4-BE49-F238E27FC236}">
                  <a16:creationId xmlns:a16="http://schemas.microsoft.com/office/drawing/2014/main" xmlns="" id="{B07F962F-1EA0-4874-9990-B4EF59AC12D3}"/>
                </a:ext>
              </a:extLst>
            </p:cNvPr>
            <p:cNvSpPr>
              <a:spLocks noChangeShapeType="1"/>
            </p:cNvSpPr>
            <p:nvPr/>
          </p:nvSpPr>
          <p:spPr bwMode="auto">
            <a:xfrm flipV="1">
              <a:off x="1406525" y="26025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2">
              <a:extLst>
                <a:ext uri="{FF2B5EF4-FFF2-40B4-BE49-F238E27FC236}">
                  <a16:creationId xmlns:a16="http://schemas.microsoft.com/office/drawing/2014/main" xmlns="" id="{7BD2FB36-074A-4475-A646-B77CD618E768}"/>
                </a:ext>
              </a:extLst>
            </p:cNvPr>
            <p:cNvSpPr>
              <a:spLocks noChangeShapeType="1"/>
            </p:cNvSpPr>
            <p:nvPr/>
          </p:nvSpPr>
          <p:spPr bwMode="auto">
            <a:xfrm flipV="1">
              <a:off x="1447800" y="27136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3">
              <a:extLst>
                <a:ext uri="{FF2B5EF4-FFF2-40B4-BE49-F238E27FC236}">
                  <a16:creationId xmlns:a16="http://schemas.microsoft.com/office/drawing/2014/main" xmlns="" id="{FAAAF9D8-68ED-41E6-AEA6-FFA23B04E895}"/>
                </a:ext>
              </a:extLst>
            </p:cNvPr>
            <p:cNvSpPr>
              <a:spLocks noChangeShapeType="1"/>
            </p:cNvSpPr>
            <p:nvPr/>
          </p:nvSpPr>
          <p:spPr bwMode="auto">
            <a:xfrm flipV="1">
              <a:off x="1466850" y="27644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4">
              <a:extLst>
                <a:ext uri="{FF2B5EF4-FFF2-40B4-BE49-F238E27FC236}">
                  <a16:creationId xmlns:a16="http://schemas.microsoft.com/office/drawing/2014/main" xmlns="" id="{83EEE3C4-A845-4AE0-BA66-E4F06AD861EE}"/>
                </a:ext>
              </a:extLst>
            </p:cNvPr>
            <p:cNvSpPr>
              <a:spLocks noChangeShapeType="1"/>
            </p:cNvSpPr>
            <p:nvPr/>
          </p:nvSpPr>
          <p:spPr bwMode="auto">
            <a:xfrm flipV="1">
              <a:off x="1482725" y="27930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5">
              <a:extLst>
                <a:ext uri="{FF2B5EF4-FFF2-40B4-BE49-F238E27FC236}">
                  <a16:creationId xmlns:a16="http://schemas.microsoft.com/office/drawing/2014/main" xmlns="" id="{662DFDE6-A183-4F34-AABA-44E0ACFECC0C}"/>
                </a:ext>
              </a:extLst>
            </p:cNvPr>
            <p:cNvSpPr>
              <a:spLocks noChangeShapeType="1"/>
            </p:cNvSpPr>
            <p:nvPr/>
          </p:nvSpPr>
          <p:spPr bwMode="auto">
            <a:xfrm flipV="1">
              <a:off x="1495425" y="28374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6">
              <a:extLst>
                <a:ext uri="{FF2B5EF4-FFF2-40B4-BE49-F238E27FC236}">
                  <a16:creationId xmlns:a16="http://schemas.microsoft.com/office/drawing/2014/main" xmlns="" id="{043E740C-4FFE-4291-AA69-6DD44EA748CA}"/>
                </a:ext>
              </a:extLst>
            </p:cNvPr>
            <p:cNvSpPr>
              <a:spLocks noChangeShapeType="1"/>
            </p:cNvSpPr>
            <p:nvPr/>
          </p:nvSpPr>
          <p:spPr bwMode="auto">
            <a:xfrm flipV="1">
              <a:off x="1593850" y="30375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7">
              <a:extLst>
                <a:ext uri="{FF2B5EF4-FFF2-40B4-BE49-F238E27FC236}">
                  <a16:creationId xmlns:a16="http://schemas.microsoft.com/office/drawing/2014/main" xmlns="" id="{8BB3F360-9531-4F5D-B505-8B9A97960939}"/>
                </a:ext>
              </a:extLst>
            </p:cNvPr>
            <p:cNvSpPr>
              <a:spLocks noChangeShapeType="1"/>
            </p:cNvSpPr>
            <p:nvPr/>
          </p:nvSpPr>
          <p:spPr bwMode="auto">
            <a:xfrm flipV="1">
              <a:off x="1736725" y="31518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8">
              <a:extLst>
                <a:ext uri="{FF2B5EF4-FFF2-40B4-BE49-F238E27FC236}">
                  <a16:creationId xmlns:a16="http://schemas.microsoft.com/office/drawing/2014/main" xmlns="" id="{F3C04641-441D-4125-8F53-2FE8CC9B39AB}"/>
                </a:ext>
              </a:extLst>
            </p:cNvPr>
            <p:cNvSpPr>
              <a:spLocks noChangeShapeType="1"/>
            </p:cNvSpPr>
            <p:nvPr/>
          </p:nvSpPr>
          <p:spPr bwMode="auto">
            <a:xfrm flipV="1">
              <a:off x="1905000" y="3316918"/>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9">
              <a:extLst>
                <a:ext uri="{FF2B5EF4-FFF2-40B4-BE49-F238E27FC236}">
                  <a16:creationId xmlns:a16="http://schemas.microsoft.com/office/drawing/2014/main" xmlns="" id="{7B9D9F0B-9A8A-419C-8C75-092FA8C32E64}"/>
                </a:ext>
              </a:extLst>
            </p:cNvPr>
            <p:cNvSpPr>
              <a:spLocks noChangeShapeType="1"/>
            </p:cNvSpPr>
            <p:nvPr/>
          </p:nvSpPr>
          <p:spPr bwMode="auto">
            <a:xfrm flipV="1">
              <a:off x="1946275" y="334549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20">
              <a:extLst>
                <a:ext uri="{FF2B5EF4-FFF2-40B4-BE49-F238E27FC236}">
                  <a16:creationId xmlns:a16="http://schemas.microsoft.com/office/drawing/2014/main" xmlns="" id="{F96AF1A9-B3A2-4861-969F-EFEBA09C05E2}"/>
                </a:ext>
              </a:extLst>
            </p:cNvPr>
            <p:cNvSpPr>
              <a:spLocks noChangeShapeType="1"/>
            </p:cNvSpPr>
            <p:nvPr/>
          </p:nvSpPr>
          <p:spPr bwMode="auto">
            <a:xfrm flipV="1">
              <a:off x="1962150" y="33613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21">
              <a:extLst>
                <a:ext uri="{FF2B5EF4-FFF2-40B4-BE49-F238E27FC236}">
                  <a16:creationId xmlns:a16="http://schemas.microsoft.com/office/drawing/2014/main" xmlns="" id="{AE4440B2-7E8C-427D-A272-C9C04DE0F0B4}"/>
                </a:ext>
              </a:extLst>
            </p:cNvPr>
            <p:cNvSpPr>
              <a:spLocks noChangeShapeType="1"/>
            </p:cNvSpPr>
            <p:nvPr/>
          </p:nvSpPr>
          <p:spPr bwMode="auto">
            <a:xfrm flipV="1">
              <a:off x="2076450" y="34534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22">
              <a:extLst>
                <a:ext uri="{FF2B5EF4-FFF2-40B4-BE49-F238E27FC236}">
                  <a16:creationId xmlns:a16="http://schemas.microsoft.com/office/drawing/2014/main" xmlns="" id="{A979DFC1-BEE8-4493-A31F-6A34D49DC536}"/>
                </a:ext>
              </a:extLst>
            </p:cNvPr>
            <p:cNvSpPr>
              <a:spLocks noChangeShapeType="1"/>
            </p:cNvSpPr>
            <p:nvPr/>
          </p:nvSpPr>
          <p:spPr bwMode="auto">
            <a:xfrm flipV="1">
              <a:off x="2105025" y="34534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23">
              <a:extLst>
                <a:ext uri="{FF2B5EF4-FFF2-40B4-BE49-F238E27FC236}">
                  <a16:creationId xmlns:a16="http://schemas.microsoft.com/office/drawing/2014/main" xmlns="" id="{529218FA-9BA7-4885-8A92-9DFA4DC94BEA}"/>
                </a:ext>
              </a:extLst>
            </p:cNvPr>
            <p:cNvSpPr>
              <a:spLocks noChangeShapeType="1"/>
            </p:cNvSpPr>
            <p:nvPr/>
          </p:nvSpPr>
          <p:spPr bwMode="auto">
            <a:xfrm flipV="1">
              <a:off x="2136775" y="34724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4">
              <a:extLst>
                <a:ext uri="{FF2B5EF4-FFF2-40B4-BE49-F238E27FC236}">
                  <a16:creationId xmlns:a16="http://schemas.microsoft.com/office/drawing/2014/main" xmlns="" id="{6F35D69F-E097-41E6-9907-46903793DF06}"/>
                </a:ext>
              </a:extLst>
            </p:cNvPr>
            <p:cNvSpPr>
              <a:spLocks noChangeShapeType="1"/>
            </p:cNvSpPr>
            <p:nvPr/>
          </p:nvSpPr>
          <p:spPr bwMode="auto">
            <a:xfrm flipV="1">
              <a:off x="2165350" y="35232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5">
              <a:extLst>
                <a:ext uri="{FF2B5EF4-FFF2-40B4-BE49-F238E27FC236}">
                  <a16:creationId xmlns:a16="http://schemas.microsoft.com/office/drawing/2014/main" xmlns="" id="{60FD4D02-276C-46C7-B540-0556B2EEF4D2}"/>
                </a:ext>
              </a:extLst>
            </p:cNvPr>
            <p:cNvSpPr>
              <a:spLocks noChangeShapeType="1"/>
            </p:cNvSpPr>
            <p:nvPr/>
          </p:nvSpPr>
          <p:spPr bwMode="auto">
            <a:xfrm flipV="1">
              <a:off x="2178050" y="35232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26">
              <a:extLst>
                <a:ext uri="{FF2B5EF4-FFF2-40B4-BE49-F238E27FC236}">
                  <a16:creationId xmlns:a16="http://schemas.microsoft.com/office/drawing/2014/main" xmlns="" id="{B900D82C-9050-4389-8D9A-B4F808004B9F}"/>
                </a:ext>
              </a:extLst>
            </p:cNvPr>
            <p:cNvSpPr>
              <a:spLocks noChangeShapeType="1"/>
            </p:cNvSpPr>
            <p:nvPr/>
          </p:nvSpPr>
          <p:spPr bwMode="auto">
            <a:xfrm flipV="1">
              <a:off x="2190750" y="35232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27">
              <a:extLst>
                <a:ext uri="{FF2B5EF4-FFF2-40B4-BE49-F238E27FC236}">
                  <a16:creationId xmlns:a16="http://schemas.microsoft.com/office/drawing/2014/main" xmlns="" id="{E9BC8647-9B73-4C93-9605-0371700EFDA7}"/>
                </a:ext>
              </a:extLst>
            </p:cNvPr>
            <p:cNvSpPr>
              <a:spLocks noChangeShapeType="1"/>
            </p:cNvSpPr>
            <p:nvPr/>
          </p:nvSpPr>
          <p:spPr bwMode="auto">
            <a:xfrm flipV="1">
              <a:off x="2219325" y="35328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28">
              <a:extLst>
                <a:ext uri="{FF2B5EF4-FFF2-40B4-BE49-F238E27FC236}">
                  <a16:creationId xmlns:a16="http://schemas.microsoft.com/office/drawing/2014/main" xmlns="" id="{0493F96B-3384-4155-87BD-209A731DC148}"/>
                </a:ext>
              </a:extLst>
            </p:cNvPr>
            <p:cNvSpPr>
              <a:spLocks noChangeShapeType="1"/>
            </p:cNvSpPr>
            <p:nvPr/>
          </p:nvSpPr>
          <p:spPr bwMode="auto">
            <a:xfrm flipV="1">
              <a:off x="2235200" y="35328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29">
              <a:extLst>
                <a:ext uri="{FF2B5EF4-FFF2-40B4-BE49-F238E27FC236}">
                  <a16:creationId xmlns:a16="http://schemas.microsoft.com/office/drawing/2014/main" xmlns="" id="{E125271D-5690-4867-BA16-F918537713B3}"/>
                </a:ext>
              </a:extLst>
            </p:cNvPr>
            <p:cNvSpPr>
              <a:spLocks noChangeShapeType="1"/>
            </p:cNvSpPr>
            <p:nvPr/>
          </p:nvSpPr>
          <p:spPr bwMode="auto">
            <a:xfrm flipV="1">
              <a:off x="2251075" y="35550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30">
              <a:extLst>
                <a:ext uri="{FF2B5EF4-FFF2-40B4-BE49-F238E27FC236}">
                  <a16:creationId xmlns:a16="http://schemas.microsoft.com/office/drawing/2014/main" xmlns="" id="{99BED5EF-5444-4FB0-A6C2-96813D89A04B}"/>
                </a:ext>
              </a:extLst>
            </p:cNvPr>
            <p:cNvSpPr>
              <a:spLocks noChangeShapeType="1"/>
            </p:cNvSpPr>
            <p:nvPr/>
          </p:nvSpPr>
          <p:spPr bwMode="auto">
            <a:xfrm flipV="1">
              <a:off x="2263775" y="35550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31">
              <a:extLst>
                <a:ext uri="{FF2B5EF4-FFF2-40B4-BE49-F238E27FC236}">
                  <a16:creationId xmlns:a16="http://schemas.microsoft.com/office/drawing/2014/main" xmlns="" id="{52686D88-DD73-41F5-9EAF-0D30F622BF82}"/>
                </a:ext>
              </a:extLst>
            </p:cNvPr>
            <p:cNvSpPr>
              <a:spLocks noChangeShapeType="1"/>
            </p:cNvSpPr>
            <p:nvPr/>
          </p:nvSpPr>
          <p:spPr bwMode="auto">
            <a:xfrm flipV="1">
              <a:off x="2279650" y="35550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32">
              <a:extLst>
                <a:ext uri="{FF2B5EF4-FFF2-40B4-BE49-F238E27FC236}">
                  <a16:creationId xmlns:a16="http://schemas.microsoft.com/office/drawing/2014/main" xmlns="" id="{37595FB2-E1BC-4AE7-BB30-3676C56D1584}"/>
                </a:ext>
              </a:extLst>
            </p:cNvPr>
            <p:cNvSpPr>
              <a:spLocks noChangeShapeType="1"/>
            </p:cNvSpPr>
            <p:nvPr/>
          </p:nvSpPr>
          <p:spPr bwMode="auto">
            <a:xfrm flipV="1">
              <a:off x="2289175" y="35645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33">
              <a:extLst>
                <a:ext uri="{FF2B5EF4-FFF2-40B4-BE49-F238E27FC236}">
                  <a16:creationId xmlns:a16="http://schemas.microsoft.com/office/drawing/2014/main" xmlns="" id="{2A9CA86D-46A6-40FA-9E01-FFCD15648606}"/>
                </a:ext>
              </a:extLst>
            </p:cNvPr>
            <p:cNvSpPr>
              <a:spLocks noChangeShapeType="1"/>
            </p:cNvSpPr>
            <p:nvPr/>
          </p:nvSpPr>
          <p:spPr bwMode="auto">
            <a:xfrm flipV="1">
              <a:off x="2301875" y="35645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34">
              <a:extLst>
                <a:ext uri="{FF2B5EF4-FFF2-40B4-BE49-F238E27FC236}">
                  <a16:creationId xmlns:a16="http://schemas.microsoft.com/office/drawing/2014/main" xmlns="" id="{B77FEA2C-8268-48A4-B960-A347B3C2100E}"/>
                </a:ext>
              </a:extLst>
            </p:cNvPr>
            <p:cNvSpPr>
              <a:spLocks noChangeShapeType="1"/>
            </p:cNvSpPr>
            <p:nvPr/>
          </p:nvSpPr>
          <p:spPr bwMode="auto">
            <a:xfrm flipV="1">
              <a:off x="2311400" y="35645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35">
              <a:extLst>
                <a:ext uri="{FF2B5EF4-FFF2-40B4-BE49-F238E27FC236}">
                  <a16:creationId xmlns:a16="http://schemas.microsoft.com/office/drawing/2014/main" xmlns="" id="{C84BF54A-D0F7-4E4D-AEC8-7BC584489B1B}"/>
                </a:ext>
              </a:extLst>
            </p:cNvPr>
            <p:cNvSpPr>
              <a:spLocks noChangeShapeType="1"/>
            </p:cNvSpPr>
            <p:nvPr/>
          </p:nvSpPr>
          <p:spPr bwMode="auto">
            <a:xfrm flipV="1">
              <a:off x="2317750" y="35836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36">
              <a:extLst>
                <a:ext uri="{FF2B5EF4-FFF2-40B4-BE49-F238E27FC236}">
                  <a16:creationId xmlns:a16="http://schemas.microsoft.com/office/drawing/2014/main" xmlns="" id="{E861B6AF-9F24-4E5A-A372-E16D5BFE9AC8}"/>
                </a:ext>
              </a:extLst>
            </p:cNvPr>
            <p:cNvSpPr>
              <a:spLocks noChangeShapeType="1"/>
            </p:cNvSpPr>
            <p:nvPr/>
          </p:nvSpPr>
          <p:spPr bwMode="auto">
            <a:xfrm flipV="1">
              <a:off x="2330450" y="35836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37">
              <a:extLst>
                <a:ext uri="{FF2B5EF4-FFF2-40B4-BE49-F238E27FC236}">
                  <a16:creationId xmlns:a16="http://schemas.microsoft.com/office/drawing/2014/main" xmlns="" id="{71FA4D8A-6D77-4DD2-8E5D-CAB01068F6FC}"/>
                </a:ext>
              </a:extLst>
            </p:cNvPr>
            <p:cNvSpPr>
              <a:spLocks noChangeShapeType="1"/>
            </p:cNvSpPr>
            <p:nvPr/>
          </p:nvSpPr>
          <p:spPr bwMode="auto">
            <a:xfrm flipV="1">
              <a:off x="2343150" y="36026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38">
              <a:extLst>
                <a:ext uri="{FF2B5EF4-FFF2-40B4-BE49-F238E27FC236}">
                  <a16:creationId xmlns:a16="http://schemas.microsoft.com/office/drawing/2014/main" xmlns="" id="{6E665759-4FD6-4FA7-9DEE-B29198D6EFCD}"/>
                </a:ext>
              </a:extLst>
            </p:cNvPr>
            <p:cNvSpPr>
              <a:spLocks noChangeShapeType="1"/>
            </p:cNvSpPr>
            <p:nvPr/>
          </p:nvSpPr>
          <p:spPr bwMode="auto">
            <a:xfrm flipV="1">
              <a:off x="2352675" y="36026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39">
              <a:extLst>
                <a:ext uri="{FF2B5EF4-FFF2-40B4-BE49-F238E27FC236}">
                  <a16:creationId xmlns:a16="http://schemas.microsoft.com/office/drawing/2014/main" xmlns="" id="{6529485C-16C4-4C02-AA1D-7A9BEBAEB536}"/>
                </a:ext>
              </a:extLst>
            </p:cNvPr>
            <p:cNvSpPr>
              <a:spLocks noChangeShapeType="1"/>
            </p:cNvSpPr>
            <p:nvPr/>
          </p:nvSpPr>
          <p:spPr bwMode="auto">
            <a:xfrm flipV="1">
              <a:off x="2362200" y="36217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40">
              <a:extLst>
                <a:ext uri="{FF2B5EF4-FFF2-40B4-BE49-F238E27FC236}">
                  <a16:creationId xmlns:a16="http://schemas.microsoft.com/office/drawing/2014/main" xmlns="" id="{947212EC-011A-46EB-9B18-1EE0ED0C0ACC}"/>
                </a:ext>
              </a:extLst>
            </p:cNvPr>
            <p:cNvSpPr>
              <a:spLocks noChangeShapeType="1"/>
            </p:cNvSpPr>
            <p:nvPr/>
          </p:nvSpPr>
          <p:spPr bwMode="auto">
            <a:xfrm flipV="1">
              <a:off x="2378075" y="363759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41">
              <a:extLst>
                <a:ext uri="{FF2B5EF4-FFF2-40B4-BE49-F238E27FC236}">
                  <a16:creationId xmlns:a16="http://schemas.microsoft.com/office/drawing/2014/main" xmlns="" id="{EFC564C7-47D9-4E4A-8DA4-34E7927AB971}"/>
                </a:ext>
              </a:extLst>
            </p:cNvPr>
            <p:cNvSpPr>
              <a:spLocks noChangeShapeType="1"/>
            </p:cNvSpPr>
            <p:nvPr/>
          </p:nvSpPr>
          <p:spPr bwMode="auto">
            <a:xfrm flipV="1">
              <a:off x="2403475" y="36566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42">
              <a:extLst>
                <a:ext uri="{FF2B5EF4-FFF2-40B4-BE49-F238E27FC236}">
                  <a16:creationId xmlns:a16="http://schemas.microsoft.com/office/drawing/2014/main" xmlns="" id="{458EEB14-74E6-4E12-A2C9-71C53C6D11B2}"/>
                </a:ext>
              </a:extLst>
            </p:cNvPr>
            <p:cNvSpPr>
              <a:spLocks noChangeShapeType="1"/>
            </p:cNvSpPr>
            <p:nvPr/>
          </p:nvSpPr>
          <p:spPr bwMode="auto">
            <a:xfrm flipV="1">
              <a:off x="2425700" y="36566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43">
              <a:extLst>
                <a:ext uri="{FF2B5EF4-FFF2-40B4-BE49-F238E27FC236}">
                  <a16:creationId xmlns:a16="http://schemas.microsoft.com/office/drawing/2014/main" xmlns="" id="{32AD9FA4-52FA-4137-9142-262CB26FFCFD}"/>
                </a:ext>
              </a:extLst>
            </p:cNvPr>
            <p:cNvSpPr>
              <a:spLocks noChangeShapeType="1"/>
            </p:cNvSpPr>
            <p:nvPr/>
          </p:nvSpPr>
          <p:spPr bwMode="auto">
            <a:xfrm flipV="1">
              <a:off x="2438400" y="36566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44">
              <a:extLst>
                <a:ext uri="{FF2B5EF4-FFF2-40B4-BE49-F238E27FC236}">
                  <a16:creationId xmlns:a16="http://schemas.microsoft.com/office/drawing/2014/main" xmlns="" id="{735F05E8-C670-4283-BAAD-F7240D223A90}"/>
                </a:ext>
              </a:extLst>
            </p:cNvPr>
            <p:cNvSpPr>
              <a:spLocks noChangeShapeType="1"/>
            </p:cNvSpPr>
            <p:nvPr/>
          </p:nvSpPr>
          <p:spPr bwMode="auto">
            <a:xfrm flipV="1">
              <a:off x="2451100" y="36661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45">
              <a:extLst>
                <a:ext uri="{FF2B5EF4-FFF2-40B4-BE49-F238E27FC236}">
                  <a16:creationId xmlns:a16="http://schemas.microsoft.com/office/drawing/2014/main" xmlns="" id="{18ED91D6-1C74-4496-990C-3238F9FDAE47}"/>
                </a:ext>
              </a:extLst>
            </p:cNvPr>
            <p:cNvSpPr>
              <a:spLocks noChangeShapeType="1"/>
            </p:cNvSpPr>
            <p:nvPr/>
          </p:nvSpPr>
          <p:spPr bwMode="auto">
            <a:xfrm flipV="1">
              <a:off x="2498725" y="37010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46">
              <a:extLst>
                <a:ext uri="{FF2B5EF4-FFF2-40B4-BE49-F238E27FC236}">
                  <a16:creationId xmlns:a16="http://schemas.microsoft.com/office/drawing/2014/main" xmlns="" id="{17994BBE-2D1D-4371-BA97-E3DDDF99658E}"/>
                </a:ext>
              </a:extLst>
            </p:cNvPr>
            <p:cNvSpPr>
              <a:spLocks noChangeShapeType="1"/>
            </p:cNvSpPr>
            <p:nvPr/>
          </p:nvSpPr>
          <p:spPr bwMode="auto">
            <a:xfrm flipV="1">
              <a:off x="2514600" y="36979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47">
              <a:extLst>
                <a:ext uri="{FF2B5EF4-FFF2-40B4-BE49-F238E27FC236}">
                  <a16:creationId xmlns:a16="http://schemas.microsoft.com/office/drawing/2014/main" xmlns="" id="{36ECC507-4817-4618-826D-6733710983D1}"/>
                </a:ext>
              </a:extLst>
            </p:cNvPr>
            <p:cNvSpPr>
              <a:spLocks noChangeShapeType="1"/>
            </p:cNvSpPr>
            <p:nvPr/>
          </p:nvSpPr>
          <p:spPr bwMode="auto">
            <a:xfrm flipV="1">
              <a:off x="2533650" y="37106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48">
              <a:extLst>
                <a:ext uri="{FF2B5EF4-FFF2-40B4-BE49-F238E27FC236}">
                  <a16:creationId xmlns:a16="http://schemas.microsoft.com/office/drawing/2014/main" xmlns="" id="{DF83267C-E177-47D6-B8F1-63E518A6E46E}"/>
                </a:ext>
              </a:extLst>
            </p:cNvPr>
            <p:cNvSpPr>
              <a:spLocks noChangeShapeType="1"/>
            </p:cNvSpPr>
            <p:nvPr/>
          </p:nvSpPr>
          <p:spPr bwMode="auto">
            <a:xfrm flipV="1">
              <a:off x="2571750" y="37487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49">
              <a:extLst>
                <a:ext uri="{FF2B5EF4-FFF2-40B4-BE49-F238E27FC236}">
                  <a16:creationId xmlns:a16="http://schemas.microsoft.com/office/drawing/2014/main" xmlns="" id="{80E6A98C-81AE-4DE1-8856-CFA25D77A197}"/>
                </a:ext>
              </a:extLst>
            </p:cNvPr>
            <p:cNvSpPr>
              <a:spLocks noChangeShapeType="1"/>
            </p:cNvSpPr>
            <p:nvPr/>
          </p:nvSpPr>
          <p:spPr bwMode="auto">
            <a:xfrm flipV="1">
              <a:off x="2613025" y="378999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50">
              <a:extLst>
                <a:ext uri="{FF2B5EF4-FFF2-40B4-BE49-F238E27FC236}">
                  <a16:creationId xmlns:a16="http://schemas.microsoft.com/office/drawing/2014/main" xmlns="" id="{AE2FA9EB-4240-44E6-9B15-2AA2C6A4F9EC}"/>
                </a:ext>
              </a:extLst>
            </p:cNvPr>
            <p:cNvSpPr>
              <a:spLocks noChangeShapeType="1"/>
            </p:cNvSpPr>
            <p:nvPr/>
          </p:nvSpPr>
          <p:spPr bwMode="auto">
            <a:xfrm flipV="1">
              <a:off x="2638425" y="38122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51">
              <a:extLst>
                <a:ext uri="{FF2B5EF4-FFF2-40B4-BE49-F238E27FC236}">
                  <a16:creationId xmlns:a16="http://schemas.microsoft.com/office/drawing/2014/main" xmlns="" id="{9CEFB2F7-8783-4D7B-9EAD-418B3558EC6A}"/>
                </a:ext>
              </a:extLst>
            </p:cNvPr>
            <p:cNvSpPr>
              <a:spLocks noChangeShapeType="1"/>
            </p:cNvSpPr>
            <p:nvPr/>
          </p:nvSpPr>
          <p:spPr bwMode="auto">
            <a:xfrm flipV="1">
              <a:off x="2682875" y="3869368"/>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52">
              <a:extLst>
                <a:ext uri="{FF2B5EF4-FFF2-40B4-BE49-F238E27FC236}">
                  <a16:creationId xmlns:a16="http://schemas.microsoft.com/office/drawing/2014/main" xmlns="" id="{315968C8-1CCA-4FD3-AFF7-F5A62AB1A038}"/>
                </a:ext>
              </a:extLst>
            </p:cNvPr>
            <p:cNvSpPr>
              <a:spLocks noChangeShapeType="1"/>
            </p:cNvSpPr>
            <p:nvPr/>
          </p:nvSpPr>
          <p:spPr bwMode="auto">
            <a:xfrm flipV="1">
              <a:off x="2720975"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53">
              <a:extLst>
                <a:ext uri="{FF2B5EF4-FFF2-40B4-BE49-F238E27FC236}">
                  <a16:creationId xmlns:a16="http://schemas.microsoft.com/office/drawing/2014/main" xmlns="" id="{6E5FE0A2-64EA-48D5-B561-69B967543330}"/>
                </a:ext>
              </a:extLst>
            </p:cNvPr>
            <p:cNvSpPr>
              <a:spLocks noChangeShapeType="1"/>
            </p:cNvSpPr>
            <p:nvPr/>
          </p:nvSpPr>
          <p:spPr bwMode="auto">
            <a:xfrm flipV="1">
              <a:off x="2733675"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54">
              <a:extLst>
                <a:ext uri="{FF2B5EF4-FFF2-40B4-BE49-F238E27FC236}">
                  <a16:creationId xmlns:a16="http://schemas.microsoft.com/office/drawing/2014/main" xmlns="" id="{2610D40D-7391-4A84-8C67-AF8A2E661EE3}"/>
                </a:ext>
              </a:extLst>
            </p:cNvPr>
            <p:cNvSpPr>
              <a:spLocks noChangeShapeType="1"/>
            </p:cNvSpPr>
            <p:nvPr/>
          </p:nvSpPr>
          <p:spPr bwMode="auto">
            <a:xfrm flipV="1">
              <a:off x="27495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Line 55">
              <a:extLst>
                <a:ext uri="{FF2B5EF4-FFF2-40B4-BE49-F238E27FC236}">
                  <a16:creationId xmlns:a16="http://schemas.microsoft.com/office/drawing/2014/main" xmlns="" id="{89D2D613-67E4-469A-99EA-EC99E7EA6E4A}"/>
                </a:ext>
              </a:extLst>
            </p:cNvPr>
            <p:cNvSpPr>
              <a:spLocks noChangeShapeType="1"/>
            </p:cNvSpPr>
            <p:nvPr/>
          </p:nvSpPr>
          <p:spPr bwMode="auto">
            <a:xfrm flipV="1">
              <a:off x="27622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1" name="Line 56">
              <a:extLst>
                <a:ext uri="{FF2B5EF4-FFF2-40B4-BE49-F238E27FC236}">
                  <a16:creationId xmlns:a16="http://schemas.microsoft.com/office/drawing/2014/main" xmlns="" id="{C9BE819D-B5C3-4F60-BD6A-FC1F937B23AD}"/>
                </a:ext>
              </a:extLst>
            </p:cNvPr>
            <p:cNvSpPr>
              <a:spLocks noChangeShapeType="1"/>
            </p:cNvSpPr>
            <p:nvPr/>
          </p:nvSpPr>
          <p:spPr bwMode="auto">
            <a:xfrm flipV="1">
              <a:off x="2860675"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2" name="Line 57">
              <a:extLst>
                <a:ext uri="{FF2B5EF4-FFF2-40B4-BE49-F238E27FC236}">
                  <a16:creationId xmlns:a16="http://schemas.microsoft.com/office/drawing/2014/main" xmlns="" id="{FAA347B5-1031-41FF-8D73-74C9A15921C0}"/>
                </a:ext>
              </a:extLst>
            </p:cNvPr>
            <p:cNvSpPr>
              <a:spLocks noChangeShapeType="1"/>
            </p:cNvSpPr>
            <p:nvPr/>
          </p:nvSpPr>
          <p:spPr bwMode="auto">
            <a:xfrm flipV="1">
              <a:off x="2911475"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Line 58">
              <a:extLst>
                <a:ext uri="{FF2B5EF4-FFF2-40B4-BE49-F238E27FC236}">
                  <a16:creationId xmlns:a16="http://schemas.microsoft.com/office/drawing/2014/main" xmlns="" id="{C3D6F3D6-A071-4901-8609-ED857FC0EAF8}"/>
                </a:ext>
              </a:extLst>
            </p:cNvPr>
            <p:cNvSpPr>
              <a:spLocks noChangeShapeType="1"/>
            </p:cNvSpPr>
            <p:nvPr/>
          </p:nvSpPr>
          <p:spPr bwMode="auto">
            <a:xfrm flipV="1">
              <a:off x="29273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Line 59">
              <a:extLst>
                <a:ext uri="{FF2B5EF4-FFF2-40B4-BE49-F238E27FC236}">
                  <a16:creationId xmlns:a16="http://schemas.microsoft.com/office/drawing/2014/main" xmlns="" id="{4ACB8F39-D786-4F25-8339-6FD04A2E517F}"/>
                </a:ext>
              </a:extLst>
            </p:cNvPr>
            <p:cNvSpPr>
              <a:spLocks noChangeShapeType="1"/>
            </p:cNvSpPr>
            <p:nvPr/>
          </p:nvSpPr>
          <p:spPr bwMode="auto">
            <a:xfrm flipV="1">
              <a:off x="295910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5" name="Line 60">
              <a:extLst>
                <a:ext uri="{FF2B5EF4-FFF2-40B4-BE49-F238E27FC236}">
                  <a16:creationId xmlns:a16="http://schemas.microsoft.com/office/drawing/2014/main" xmlns="" id="{D12E2099-D106-4237-A426-7F4257EA0800}"/>
                </a:ext>
              </a:extLst>
            </p:cNvPr>
            <p:cNvSpPr>
              <a:spLocks noChangeShapeType="1"/>
            </p:cNvSpPr>
            <p:nvPr/>
          </p:nvSpPr>
          <p:spPr bwMode="auto">
            <a:xfrm flipV="1">
              <a:off x="30162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Line 61">
              <a:extLst>
                <a:ext uri="{FF2B5EF4-FFF2-40B4-BE49-F238E27FC236}">
                  <a16:creationId xmlns:a16="http://schemas.microsoft.com/office/drawing/2014/main" xmlns="" id="{F8EBFE2B-AC74-4C7E-B6C8-62E5F6D3D66A}"/>
                </a:ext>
              </a:extLst>
            </p:cNvPr>
            <p:cNvSpPr>
              <a:spLocks noChangeShapeType="1"/>
            </p:cNvSpPr>
            <p:nvPr/>
          </p:nvSpPr>
          <p:spPr bwMode="auto">
            <a:xfrm flipV="1">
              <a:off x="3070225"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7" name="Line 62">
              <a:extLst>
                <a:ext uri="{FF2B5EF4-FFF2-40B4-BE49-F238E27FC236}">
                  <a16:creationId xmlns:a16="http://schemas.microsoft.com/office/drawing/2014/main" xmlns="" id="{072693C8-4964-4956-96F6-20E6B048A05A}"/>
                </a:ext>
              </a:extLst>
            </p:cNvPr>
            <p:cNvSpPr>
              <a:spLocks noChangeShapeType="1"/>
            </p:cNvSpPr>
            <p:nvPr/>
          </p:nvSpPr>
          <p:spPr bwMode="auto">
            <a:xfrm flipV="1">
              <a:off x="31178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Line 63">
              <a:extLst>
                <a:ext uri="{FF2B5EF4-FFF2-40B4-BE49-F238E27FC236}">
                  <a16:creationId xmlns:a16="http://schemas.microsoft.com/office/drawing/2014/main" xmlns="" id="{75253B9C-57D3-4FBD-83A6-B2CCE7405716}"/>
                </a:ext>
              </a:extLst>
            </p:cNvPr>
            <p:cNvSpPr>
              <a:spLocks noChangeShapeType="1"/>
            </p:cNvSpPr>
            <p:nvPr/>
          </p:nvSpPr>
          <p:spPr bwMode="auto">
            <a:xfrm flipV="1">
              <a:off x="31305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9" name="Line 64">
              <a:extLst>
                <a:ext uri="{FF2B5EF4-FFF2-40B4-BE49-F238E27FC236}">
                  <a16:creationId xmlns:a16="http://schemas.microsoft.com/office/drawing/2014/main" xmlns="" id="{08939CF1-10C0-4EF6-83F5-E099F7ADA3F2}"/>
                </a:ext>
              </a:extLst>
            </p:cNvPr>
            <p:cNvSpPr>
              <a:spLocks noChangeShapeType="1"/>
            </p:cNvSpPr>
            <p:nvPr/>
          </p:nvSpPr>
          <p:spPr bwMode="auto">
            <a:xfrm flipV="1">
              <a:off x="316230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Line 65">
              <a:extLst>
                <a:ext uri="{FF2B5EF4-FFF2-40B4-BE49-F238E27FC236}">
                  <a16:creationId xmlns:a16="http://schemas.microsoft.com/office/drawing/2014/main" xmlns="" id="{907E89E9-74B9-461E-BF43-96B49994ED7C}"/>
                </a:ext>
              </a:extLst>
            </p:cNvPr>
            <p:cNvSpPr>
              <a:spLocks noChangeShapeType="1"/>
            </p:cNvSpPr>
            <p:nvPr/>
          </p:nvSpPr>
          <p:spPr bwMode="auto">
            <a:xfrm flipV="1">
              <a:off x="31813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Line 66">
              <a:extLst>
                <a:ext uri="{FF2B5EF4-FFF2-40B4-BE49-F238E27FC236}">
                  <a16:creationId xmlns:a16="http://schemas.microsoft.com/office/drawing/2014/main" xmlns="" id="{10792122-B74B-41C4-BCA9-B555666C8076}"/>
                </a:ext>
              </a:extLst>
            </p:cNvPr>
            <p:cNvSpPr>
              <a:spLocks noChangeShapeType="1"/>
            </p:cNvSpPr>
            <p:nvPr/>
          </p:nvSpPr>
          <p:spPr bwMode="auto">
            <a:xfrm flipV="1">
              <a:off x="3286125" y="39392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Line 67">
              <a:extLst>
                <a:ext uri="{FF2B5EF4-FFF2-40B4-BE49-F238E27FC236}">
                  <a16:creationId xmlns:a16="http://schemas.microsoft.com/office/drawing/2014/main" xmlns="" id="{6550405C-0121-475A-A70B-D91BA541E8A2}"/>
                </a:ext>
              </a:extLst>
            </p:cNvPr>
            <p:cNvSpPr>
              <a:spLocks noChangeShapeType="1"/>
            </p:cNvSpPr>
            <p:nvPr/>
          </p:nvSpPr>
          <p:spPr bwMode="auto">
            <a:xfrm flipV="1">
              <a:off x="3321050"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3" name="Line 68">
              <a:extLst>
                <a:ext uri="{FF2B5EF4-FFF2-40B4-BE49-F238E27FC236}">
                  <a16:creationId xmlns:a16="http://schemas.microsoft.com/office/drawing/2014/main" xmlns="" id="{6CC34D2B-B346-4B9B-8F3D-662174B06549}"/>
                </a:ext>
              </a:extLst>
            </p:cNvPr>
            <p:cNvSpPr>
              <a:spLocks noChangeShapeType="1"/>
            </p:cNvSpPr>
            <p:nvPr/>
          </p:nvSpPr>
          <p:spPr bwMode="auto">
            <a:xfrm flipV="1">
              <a:off x="333057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Line 69">
              <a:extLst>
                <a:ext uri="{FF2B5EF4-FFF2-40B4-BE49-F238E27FC236}">
                  <a16:creationId xmlns:a16="http://schemas.microsoft.com/office/drawing/2014/main" xmlns="" id="{1AB29354-F603-4C64-8276-1419C04FAE72}"/>
                </a:ext>
              </a:extLst>
            </p:cNvPr>
            <p:cNvSpPr>
              <a:spLocks noChangeShapeType="1"/>
            </p:cNvSpPr>
            <p:nvPr/>
          </p:nvSpPr>
          <p:spPr bwMode="auto">
            <a:xfrm flipV="1">
              <a:off x="339407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5" name="Line 70">
              <a:extLst>
                <a:ext uri="{FF2B5EF4-FFF2-40B4-BE49-F238E27FC236}">
                  <a16:creationId xmlns:a16="http://schemas.microsoft.com/office/drawing/2014/main" xmlns="" id="{DA9F33A4-1D3C-487A-8F4D-AE2F1A0223FE}"/>
                </a:ext>
              </a:extLst>
            </p:cNvPr>
            <p:cNvSpPr>
              <a:spLocks noChangeShapeType="1"/>
            </p:cNvSpPr>
            <p:nvPr/>
          </p:nvSpPr>
          <p:spPr bwMode="auto">
            <a:xfrm flipV="1">
              <a:off x="351472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Line 71">
              <a:extLst>
                <a:ext uri="{FF2B5EF4-FFF2-40B4-BE49-F238E27FC236}">
                  <a16:creationId xmlns:a16="http://schemas.microsoft.com/office/drawing/2014/main" xmlns="" id="{F21BCB69-7826-465B-9A05-2374963D8415}"/>
                </a:ext>
              </a:extLst>
            </p:cNvPr>
            <p:cNvSpPr>
              <a:spLocks noChangeShapeType="1"/>
            </p:cNvSpPr>
            <p:nvPr/>
          </p:nvSpPr>
          <p:spPr bwMode="auto">
            <a:xfrm flipV="1">
              <a:off x="357187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7" name="Line 72">
              <a:extLst>
                <a:ext uri="{FF2B5EF4-FFF2-40B4-BE49-F238E27FC236}">
                  <a16:creationId xmlns:a16="http://schemas.microsoft.com/office/drawing/2014/main" xmlns="" id="{2A439007-69D5-4EBA-AA99-20D6D9F8F1CE}"/>
                </a:ext>
              </a:extLst>
            </p:cNvPr>
            <p:cNvSpPr>
              <a:spLocks noChangeShapeType="1"/>
            </p:cNvSpPr>
            <p:nvPr/>
          </p:nvSpPr>
          <p:spPr bwMode="auto">
            <a:xfrm flipV="1">
              <a:off x="362902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Line 73">
              <a:extLst>
                <a:ext uri="{FF2B5EF4-FFF2-40B4-BE49-F238E27FC236}">
                  <a16:creationId xmlns:a16="http://schemas.microsoft.com/office/drawing/2014/main" xmlns="" id="{8DF4801F-23EA-479F-91EA-FB04C2EBB3CB}"/>
                </a:ext>
              </a:extLst>
            </p:cNvPr>
            <p:cNvSpPr>
              <a:spLocks noChangeShapeType="1"/>
            </p:cNvSpPr>
            <p:nvPr/>
          </p:nvSpPr>
          <p:spPr bwMode="auto">
            <a:xfrm flipV="1">
              <a:off x="364172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9" name="Line 74">
              <a:extLst>
                <a:ext uri="{FF2B5EF4-FFF2-40B4-BE49-F238E27FC236}">
                  <a16:creationId xmlns:a16="http://schemas.microsoft.com/office/drawing/2014/main" xmlns="" id="{864B8F74-6C9A-4AAD-9694-6892F72722F7}"/>
                </a:ext>
              </a:extLst>
            </p:cNvPr>
            <p:cNvSpPr>
              <a:spLocks noChangeShapeType="1"/>
            </p:cNvSpPr>
            <p:nvPr/>
          </p:nvSpPr>
          <p:spPr bwMode="auto">
            <a:xfrm flipV="1">
              <a:off x="3743325" y="4050343"/>
              <a:ext cx="0" cy="1254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75">
              <a:extLst>
                <a:ext uri="{FF2B5EF4-FFF2-40B4-BE49-F238E27FC236}">
                  <a16:creationId xmlns:a16="http://schemas.microsoft.com/office/drawing/2014/main" xmlns="" id="{AE7ADB41-E1CB-41B9-895B-6F4F84DE8AB5}"/>
                </a:ext>
              </a:extLst>
            </p:cNvPr>
            <p:cNvSpPr>
              <a:spLocks noChangeShapeType="1"/>
            </p:cNvSpPr>
            <p:nvPr/>
          </p:nvSpPr>
          <p:spPr bwMode="auto">
            <a:xfrm flipV="1">
              <a:off x="3778250" y="4050343"/>
              <a:ext cx="0" cy="1254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76">
              <a:extLst>
                <a:ext uri="{FF2B5EF4-FFF2-40B4-BE49-F238E27FC236}">
                  <a16:creationId xmlns:a16="http://schemas.microsoft.com/office/drawing/2014/main" xmlns="" id="{D19E18D1-0162-490A-B22B-D7B255D16CAF}"/>
                </a:ext>
              </a:extLst>
            </p:cNvPr>
            <p:cNvSpPr>
              <a:spLocks noChangeShapeType="1"/>
            </p:cNvSpPr>
            <p:nvPr/>
          </p:nvSpPr>
          <p:spPr bwMode="auto">
            <a:xfrm flipV="1">
              <a:off x="4098925" y="420750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77">
              <a:extLst>
                <a:ext uri="{FF2B5EF4-FFF2-40B4-BE49-F238E27FC236}">
                  <a16:creationId xmlns:a16="http://schemas.microsoft.com/office/drawing/2014/main" xmlns="" id="{E5581129-A8C6-4578-AAC7-C99985C6E225}"/>
                </a:ext>
              </a:extLst>
            </p:cNvPr>
            <p:cNvSpPr>
              <a:spLocks noChangeShapeType="1"/>
            </p:cNvSpPr>
            <p:nvPr/>
          </p:nvSpPr>
          <p:spPr bwMode="auto">
            <a:xfrm flipV="1">
              <a:off x="4194175" y="420750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83" name="Group 82">
            <a:extLst>
              <a:ext uri="{FF2B5EF4-FFF2-40B4-BE49-F238E27FC236}">
                <a16:creationId xmlns:a16="http://schemas.microsoft.com/office/drawing/2014/main" xmlns="" id="{92332A89-9226-4F4E-98C1-CAF8620DB85F}"/>
              </a:ext>
            </a:extLst>
          </p:cNvPr>
          <p:cNvGrpSpPr/>
          <p:nvPr/>
        </p:nvGrpSpPr>
        <p:grpSpPr>
          <a:xfrm>
            <a:off x="895350" y="2472520"/>
            <a:ext cx="3346450" cy="2677282"/>
            <a:chOff x="895350" y="2085018"/>
            <a:chExt cx="3346450" cy="2636838"/>
          </a:xfrm>
        </p:grpSpPr>
        <p:sp>
          <p:nvSpPr>
            <p:cNvPr id="84" name="Freeform 98">
              <a:extLst>
                <a:ext uri="{FF2B5EF4-FFF2-40B4-BE49-F238E27FC236}">
                  <a16:creationId xmlns:a16="http://schemas.microsoft.com/office/drawing/2014/main" xmlns="" id="{4428D9E4-C39F-4B90-9F0B-1011D20551E5}"/>
                </a:ext>
              </a:extLst>
            </p:cNvPr>
            <p:cNvSpPr>
              <a:spLocks/>
            </p:cNvSpPr>
            <p:nvPr/>
          </p:nvSpPr>
          <p:spPr bwMode="auto">
            <a:xfrm>
              <a:off x="987425" y="2085018"/>
              <a:ext cx="3254375" cy="2544763"/>
            </a:xfrm>
            <a:custGeom>
              <a:avLst/>
              <a:gdLst>
                <a:gd name="T0" fmla="*/ 0 w 2050"/>
                <a:gd name="T1" fmla="*/ 0 h 1603"/>
                <a:gd name="T2" fmla="*/ 0 w 2050"/>
                <a:gd name="T3" fmla="*/ 1603 h 1603"/>
                <a:gd name="T4" fmla="*/ 2050 w 2050"/>
                <a:gd name="T5" fmla="*/ 1603 h 1603"/>
              </a:gdLst>
              <a:ahLst/>
              <a:cxnLst>
                <a:cxn ang="0">
                  <a:pos x="T0" y="T1"/>
                </a:cxn>
                <a:cxn ang="0">
                  <a:pos x="T2" y="T3"/>
                </a:cxn>
                <a:cxn ang="0">
                  <a:pos x="T4" y="T5"/>
                </a:cxn>
              </a:cxnLst>
              <a:rect l="0" t="0" r="r" b="b"/>
              <a:pathLst>
                <a:path w="2050" h="1603">
                  <a:moveTo>
                    <a:pt x="0" y="0"/>
                  </a:moveTo>
                  <a:lnTo>
                    <a:pt x="0" y="1603"/>
                  </a:lnTo>
                  <a:lnTo>
                    <a:pt x="2050" y="1603"/>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99">
              <a:extLst>
                <a:ext uri="{FF2B5EF4-FFF2-40B4-BE49-F238E27FC236}">
                  <a16:creationId xmlns:a16="http://schemas.microsoft.com/office/drawing/2014/main" xmlns="" id="{1916221E-D642-48D3-B63F-69FA59247EDC}"/>
                </a:ext>
              </a:extLst>
            </p:cNvPr>
            <p:cNvSpPr>
              <a:spLocks noChangeShapeType="1"/>
            </p:cNvSpPr>
            <p:nvPr/>
          </p:nvSpPr>
          <p:spPr bwMode="auto">
            <a:xfrm>
              <a:off x="276225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00">
              <a:extLst>
                <a:ext uri="{FF2B5EF4-FFF2-40B4-BE49-F238E27FC236}">
                  <a16:creationId xmlns:a16="http://schemas.microsoft.com/office/drawing/2014/main" xmlns="" id="{1BF1C27C-02E1-4546-BA65-235C828F55BE}"/>
                </a:ext>
              </a:extLst>
            </p:cNvPr>
            <p:cNvSpPr>
              <a:spLocks noChangeShapeType="1"/>
            </p:cNvSpPr>
            <p:nvPr/>
          </p:nvSpPr>
          <p:spPr bwMode="auto">
            <a:xfrm>
              <a:off x="217170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Line 101">
              <a:extLst>
                <a:ext uri="{FF2B5EF4-FFF2-40B4-BE49-F238E27FC236}">
                  <a16:creationId xmlns:a16="http://schemas.microsoft.com/office/drawing/2014/main" xmlns="" id="{BED9D520-9084-4C26-A5E0-08707CDC7AB6}"/>
                </a:ext>
              </a:extLst>
            </p:cNvPr>
            <p:cNvSpPr>
              <a:spLocks noChangeShapeType="1"/>
            </p:cNvSpPr>
            <p:nvPr/>
          </p:nvSpPr>
          <p:spPr bwMode="auto">
            <a:xfrm>
              <a:off x="158115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Line 102">
              <a:extLst>
                <a:ext uri="{FF2B5EF4-FFF2-40B4-BE49-F238E27FC236}">
                  <a16:creationId xmlns:a16="http://schemas.microsoft.com/office/drawing/2014/main" xmlns="" id="{279B183B-5CC2-47EF-8F3A-380319AFAA4F}"/>
                </a:ext>
              </a:extLst>
            </p:cNvPr>
            <p:cNvSpPr>
              <a:spLocks noChangeShapeType="1"/>
            </p:cNvSpPr>
            <p:nvPr/>
          </p:nvSpPr>
          <p:spPr bwMode="auto">
            <a:xfrm>
              <a:off x="128587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9" name="Line 103">
              <a:extLst>
                <a:ext uri="{FF2B5EF4-FFF2-40B4-BE49-F238E27FC236}">
                  <a16:creationId xmlns:a16="http://schemas.microsoft.com/office/drawing/2014/main" xmlns="" id="{CC9EB986-A53C-425A-8802-2FE36CE66DC2}"/>
                </a:ext>
              </a:extLst>
            </p:cNvPr>
            <p:cNvSpPr>
              <a:spLocks noChangeShapeType="1"/>
            </p:cNvSpPr>
            <p:nvPr/>
          </p:nvSpPr>
          <p:spPr bwMode="auto">
            <a:xfrm>
              <a:off x="98742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Line 104">
              <a:extLst>
                <a:ext uri="{FF2B5EF4-FFF2-40B4-BE49-F238E27FC236}">
                  <a16:creationId xmlns:a16="http://schemas.microsoft.com/office/drawing/2014/main" xmlns="" id="{138BB88B-3928-4B78-9F12-0433165A4C4B}"/>
                </a:ext>
              </a:extLst>
            </p:cNvPr>
            <p:cNvSpPr>
              <a:spLocks noChangeShapeType="1"/>
            </p:cNvSpPr>
            <p:nvPr/>
          </p:nvSpPr>
          <p:spPr bwMode="auto">
            <a:xfrm>
              <a:off x="187642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1" name="Line 105">
              <a:extLst>
                <a:ext uri="{FF2B5EF4-FFF2-40B4-BE49-F238E27FC236}">
                  <a16:creationId xmlns:a16="http://schemas.microsoft.com/office/drawing/2014/main" xmlns="" id="{589A93FB-C360-49F8-B848-D1CCD815249D}"/>
                </a:ext>
              </a:extLst>
            </p:cNvPr>
            <p:cNvSpPr>
              <a:spLocks noChangeShapeType="1"/>
            </p:cNvSpPr>
            <p:nvPr/>
          </p:nvSpPr>
          <p:spPr bwMode="auto">
            <a:xfrm>
              <a:off x="424180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Line 106">
              <a:extLst>
                <a:ext uri="{FF2B5EF4-FFF2-40B4-BE49-F238E27FC236}">
                  <a16:creationId xmlns:a16="http://schemas.microsoft.com/office/drawing/2014/main" xmlns="" id="{A54FC298-9C55-409E-924E-A6A2824CEB48}"/>
                </a:ext>
              </a:extLst>
            </p:cNvPr>
            <p:cNvSpPr>
              <a:spLocks noChangeShapeType="1"/>
            </p:cNvSpPr>
            <p:nvPr/>
          </p:nvSpPr>
          <p:spPr bwMode="auto">
            <a:xfrm>
              <a:off x="394652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3" name="Line 107">
              <a:extLst>
                <a:ext uri="{FF2B5EF4-FFF2-40B4-BE49-F238E27FC236}">
                  <a16:creationId xmlns:a16="http://schemas.microsoft.com/office/drawing/2014/main" xmlns="" id="{D12AF84C-5F2B-4B5C-9F4B-2C26983CFFF6}"/>
                </a:ext>
              </a:extLst>
            </p:cNvPr>
            <p:cNvSpPr>
              <a:spLocks noChangeShapeType="1"/>
            </p:cNvSpPr>
            <p:nvPr/>
          </p:nvSpPr>
          <p:spPr bwMode="auto">
            <a:xfrm>
              <a:off x="335597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Line 108">
              <a:extLst>
                <a:ext uri="{FF2B5EF4-FFF2-40B4-BE49-F238E27FC236}">
                  <a16:creationId xmlns:a16="http://schemas.microsoft.com/office/drawing/2014/main" xmlns="" id="{BD18354D-EB2B-415A-98A4-54FCCAD3C051}"/>
                </a:ext>
              </a:extLst>
            </p:cNvPr>
            <p:cNvSpPr>
              <a:spLocks noChangeShapeType="1"/>
            </p:cNvSpPr>
            <p:nvPr/>
          </p:nvSpPr>
          <p:spPr bwMode="auto">
            <a:xfrm>
              <a:off x="365125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5" name="Line 109">
              <a:extLst>
                <a:ext uri="{FF2B5EF4-FFF2-40B4-BE49-F238E27FC236}">
                  <a16:creationId xmlns:a16="http://schemas.microsoft.com/office/drawing/2014/main" xmlns="" id="{EF03F0C5-6BB4-47C4-8DB6-C5D45639F792}"/>
                </a:ext>
              </a:extLst>
            </p:cNvPr>
            <p:cNvSpPr>
              <a:spLocks noChangeShapeType="1"/>
            </p:cNvSpPr>
            <p:nvPr/>
          </p:nvSpPr>
          <p:spPr bwMode="auto">
            <a:xfrm>
              <a:off x="306070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Line 110">
              <a:extLst>
                <a:ext uri="{FF2B5EF4-FFF2-40B4-BE49-F238E27FC236}">
                  <a16:creationId xmlns:a16="http://schemas.microsoft.com/office/drawing/2014/main" xmlns="" id="{DA7C9832-8F24-4488-B0B3-48B8E87F3D17}"/>
                </a:ext>
              </a:extLst>
            </p:cNvPr>
            <p:cNvSpPr>
              <a:spLocks noChangeShapeType="1"/>
            </p:cNvSpPr>
            <p:nvPr/>
          </p:nvSpPr>
          <p:spPr bwMode="auto">
            <a:xfrm>
              <a:off x="246697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7" name="Line 111">
              <a:extLst>
                <a:ext uri="{FF2B5EF4-FFF2-40B4-BE49-F238E27FC236}">
                  <a16:creationId xmlns:a16="http://schemas.microsoft.com/office/drawing/2014/main" xmlns="" id="{7F4E877B-9D1F-4A9F-8B83-640437D9FE75}"/>
                </a:ext>
              </a:extLst>
            </p:cNvPr>
            <p:cNvSpPr>
              <a:spLocks noChangeShapeType="1"/>
            </p:cNvSpPr>
            <p:nvPr/>
          </p:nvSpPr>
          <p:spPr bwMode="auto">
            <a:xfrm>
              <a:off x="898525" y="2085018"/>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8" name="Line 112">
              <a:extLst>
                <a:ext uri="{FF2B5EF4-FFF2-40B4-BE49-F238E27FC236}">
                  <a16:creationId xmlns:a16="http://schemas.microsoft.com/office/drawing/2014/main" xmlns="" id="{690DD890-AED5-4967-A907-AF74176370EF}"/>
                </a:ext>
              </a:extLst>
            </p:cNvPr>
            <p:cNvSpPr>
              <a:spLocks noChangeShapeType="1"/>
            </p:cNvSpPr>
            <p:nvPr/>
          </p:nvSpPr>
          <p:spPr bwMode="auto">
            <a:xfrm>
              <a:off x="898525" y="2596193"/>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9" name="Line 113">
              <a:extLst>
                <a:ext uri="{FF2B5EF4-FFF2-40B4-BE49-F238E27FC236}">
                  <a16:creationId xmlns:a16="http://schemas.microsoft.com/office/drawing/2014/main" xmlns="" id="{C53ED98F-740A-48AD-B93B-7965F00577C9}"/>
                </a:ext>
              </a:extLst>
            </p:cNvPr>
            <p:cNvSpPr>
              <a:spLocks noChangeShapeType="1"/>
            </p:cNvSpPr>
            <p:nvPr/>
          </p:nvSpPr>
          <p:spPr bwMode="auto">
            <a:xfrm>
              <a:off x="898525" y="3612193"/>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0" name="Line 114">
              <a:extLst>
                <a:ext uri="{FF2B5EF4-FFF2-40B4-BE49-F238E27FC236}">
                  <a16:creationId xmlns:a16="http://schemas.microsoft.com/office/drawing/2014/main" xmlns="" id="{716ACCF7-1A44-44FA-AAAF-F5F674FA5966}"/>
                </a:ext>
              </a:extLst>
            </p:cNvPr>
            <p:cNvSpPr>
              <a:spLocks noChangeShapeType="1"/>
            </p:cNvSpPr>
            <p:nvPr/>
          </p:nvSpPr>
          <p:spPr bwMode="auto">
            <a:xfrm>
              <a:off x="898525" y="4120193"/>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1" name="Line 115">
              <a:extLst>
                <a:ext uri="{FF2B5EF4-FFF2-40B4-BE49-F238E27FC236}">
                  <a16:creationId xmlns:a16="http://schemas.microsoft.com/office/drawing/2014/main" xmlns="" id="{357C4FB6-4035-466F-90B8-F5C6EA33701E}"/>
                </a:ext>
              </a:extLst>
            </p:cNvPr>
            <p:cNvSpPr>
              <a:spLocks noChangeShapeType="1"/>
            </p:cNvSpPr>
            <p:nvPr/>
          </p:nvSpPr>
          <p:spPr bwMode="auto">
            <a:xfrm>
              <a:off x="898525" y="4629781"/>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 name="Line 116">
              <a:extLst>
                <a:ext uri="{FF2B5EF4-FFF2-40B4-BE49-F238E27FC236}">
                  <a16:creationId xmlns:a16="http://schemas.microsoft.com/office/drawing/2014/main" xmlns="" id="{CDC77A5E-00CC-4485-A465-BF993F878735}"/>
                </a:ext>
              </a:extLst>
            </p:cNvPr>
            <p:cNvSpPr>
              <a:spLocks noChangeShapeType="1"/>
            </p:cNvSpPr>
            <p:nvPr/>
          </p:nvSpPr>
          <p:spPr bwMode="auto">
            <a:xfrm>
              <a:off x="898525" y="3104193"/>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 name="Line 117">
              <a:extLst>
                <a:ext uri="{FF2B5EF4-FFF2-40B4-BE49-F238E27FC236}">
                  <a16:creationId xmlns:a16="http://schemas.microsoft.com/office/drawing/2014/main" xmlns="" id="{5D9EE590-33DD-4040-9CC0-CB56334CDD64}"/>
                </a:ext>
              </a:extLst>
            </p:cNvPr>
            <p:cNvSpPr>
              <a:spLocks noChangeShapeType="1"/>
            </p:cNvSpPr>
            <p:nvPr/>
          </p:nvSpPr>
          <p:spPr bwMode="auto">
            <a:xfrm>
              <a:off x="895350" y="2342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 name="Line 118">
              <a:extLst>
                <a:ext uri="{FF2B5EF4-FFF2-40B4-BE49-F238E27FC236}">
                  <a16:creationId xmlns:a16="http://schemas.microsoft.com/office/drawing/2014/main" xmlns="" id="{45EEFE31-285E-4DD9-ADD3-CB48E0C69DF0}"/>
                </a:ext>
              </a:extLst>
            </p:cNvPr>
            <p:cNvSpPr>
              <a:spLocks noChangeShapeType="1"/>
            </p:cNvSpPr>
            <p:nvPr/>
          </p:nvSpPr>
          <p:spPr bwMode="auto">
            <a:xfrm>
              <a:off x="895350" y="2850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Line 119">
              <a:extLst>
                <a:ext uri="{FF2B5EF4-FFF2-40B4-BE49-F238E27FC236}">
                  <a16:creationId xmlns:a16="http://schemas.microsoft.com/office/drawing/2014/main" xmlns="" id="{D98BD330-3E9A-48FD-A5ED-624B2D426A72}"/>
                </a:ext>
              </a:extLst>
            </p:cNvPr>
            <p:cNvSpPr>
              <a:spLocks noChangeShapeType="1"/>
            </p:cNvSpPr>
            <p:nvPr/>
          </p:nvSpPr>
          <p:spPr bwMode="auto">
            <a:xfrm>
              <a:off x="895350" y="3866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6" name="Line 120">
              <a:extLst>
                <a:ext uri="{FF2B5EF4-FFF2-40B4-BE49-F238E27FC236}">
                  <a16:creationId xmlns:a16="http://schemas.microsoft.com/office/drawing/2014/main" xmlns="" id="{CE2BB301-D2BB-463B-8BED-99CFD4BBD0F2}"/>
                </a:ext>
              </a:extLst>
            </p:cNvPr>
            <p:cNvSpPr>
              <a:spLocks noChangeShapeType="1"/>
            </p:cNvSpPr>
            <p:nvPr/>
          </p:nvSpPr>
          <p:spPr bwMode="auto">
            <a:xfrm>
              <a:off x="895350" y="4375781"/>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Line 121">
              <a:extLst>
                <a:ext uri="{FF2B5EF4-FFF2-40B4-BE49-F238E27FC236}">
                  <a16:creationId xmlns:a16="http://schemas.microsoft.com/office/drawing/2014/main" xmlns="" id="{41E455D7-A899-4ACB-AD7E-0918B80DFCEA}"/>
                </a:ext>
              </a:extLst>
            </p:cNvPr>
            <p:cNvSpPr>
              <a:spLocks noChangeShapeType="1"/>
            </p:cNvSpPr>
            <p:nvPr/>
          </p:nvSpPr>
          <p:spPr bwMode="auto">
            <a:xfrm>
              <a:off x="895350" y="3358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 name="Group 107">
            <a:extLst>
              <a:ext uri="{FF2B5EF4-FFF2-40B4-BE49-F238E27FC236}">
                <a16:creationId xmlns:a16="http://schemas.microsoft.com/office/drawing/2014/main" xmlns="" id="{EE087A62-AB3F-4CB9-A086-B0E3FD13ED2D}"/>
              </a:ext>
            </a:extLst>
          </p:cNvPr>
          <p:cNvGrpSpPr/>
          <p:nvPr/>
        </p:nvGrpSpPr>
        <p:grpSpPr>
          <a:xfrm>
            <a:off x="5080000" y="2359691"/>
            <a:ext cx="2905125" cy="2645045"/>
            <a:chOff x="5080000" y="1973893"/>
            <a:chExt cx="2905125" cy="2605088"/>
          </a:xfrm>
        </p:grpSpPr>
        <p:sp>
          <p:nvSpPr>
            <p:cNvPr id="109" name="Freeform 78">
              <a:extLst>
                <a:ext uri="{FF2B5EF4-FFF2-40B4-BE49-F238E27FC236}">
                  <a16:creationId xmlns:a16="http://schemas.microsoft.com/office/drawing/2014/main" xmlns="" id="{52783129-6FDF-46E9-ADF9-48A2D19F67A1}"/>
                </a:ext>
              </a:extLst>
            </p:cNvPr>
            <p:cNvSpPr>
              <a:spLocks/>
            </p:cNvSpPr>
            <p:nvPr/>
          </p:nvSpPr>
          <p:spPr bwMode="auto">
            <a:xfrm>
              <a:off x="5080000" y="2100893"/>
              <a:ext cx="2905125" cy="2478088"/>
            </a:xfrm>
            <a:custGeom>
              <a:avLst/>
              <a:gdLst>
                <a:gd name="T0" fmla="*/ 30 w 1830"/>
                <a:gd name="T1" fmla="*/ 0 h 1561"/>
                <a:gd name="T2" fmla="*/ 42 w 1830"/>
                <a:gd name="T3" fmla="*/ 6 h 1561"/>
                <a:gd name="T4" fmla="*/ 54 w 1830"/>
                <a:gd name="T5" fmla="*/ 20 h 1561"/>
                <a:gd name="T6" fmla="*/ 62 w 1830"/>
                <a:gd name="T7" fmla="*/ 34 h 1561"/>
                <a:gd name="T8" fmla="*/ 76 w 1830"/>
                <a:gd name="T9" fmla="*/ 44 h 1561"/>
                <a:gd name="T10" fmla="*/ 84 w 1830"/>
                <a:gd name="T11" fmla="*/ 66 h 1561"/>
                <a:gd name="T12" fmla="*/ 88 w 1830"/>
                <a:gd name="T13" fmla="*/ 80 h 1561"/>
                <a:gd name="T14" fmla="*/ 94 w 1830"/>
                <a:gd name="T15" fmla="*/ 98 h 1561"/>
                <a:gd name="T16" fmla="*/ 100 w 1830"/>
                <a:gd name="T17" fmla="*/ 114 h 1561"/>
                <a:gd name="T18" fmla="*/ 104 w 1830"/>
                <a:gd name="T19" fmla="*/ 132 h 1561"/>
                <a:gd name="T20" fmla="*/ 114 w 1830"/>
                <a:gd name="T21" fmla="*/ 186 h 1561"/>
                <a:gd name="T22" fmla="*/ 120 w 1830"/>
                <a:gd name="T23" fmla="*/ 212 h 1561"/>
                <a:gd name="T24" fmla="*/ 128 w 1830"/>
                <a:gd name="T25" fmla="*/ 234 h 1561"/>
                <a:gd name="T26" fmla="*/ 136 w 1830"/>
                <a:gd name="T27" fmla="*/ 256 h 1561"/>
                <a:gd name="T28" fmla="*/ 140 w 1830"/>
                <a:gd name="T29" fmla="*/ 300 h 1561"/>
                <a:gd name="T30" fmla="*/ 146 w 1830"/>
                <a:gd name="T31" fmla="*/ 324 h 1561"/>
                <a:gd name="T32" fmla="*/ 152 w 1830"/>
                <a:gd name="T33" fmla="*/ 360 h 1561"/>
                <a:gd name="T34" fmla="*/ 160 w 1830"/>
                <a:gd name="T35" fmla="*/ 386 h 1561"/>
                <a:gd name="T36" fmla="*/ 166 w 1830"/>
                <a:gd name="T37" fmla="*/ 414 h 1561"/>
                <a:gd name="T38" fmla="*/ 172 w 1830"/>
                <a:gd name="T39" fmla="*/ 432 h 1561"/>
                <a:gd name="T40" fmla="*/ 178 w 1830"/>
                <a:gd name="T41" fmla="*/ 448 h 1561"/>
                <a:gd name="T42" fmla="*/ 182 w 1830"/>
                <a:gd name="T43" fmla="*/ 470 h 1561"/>
                <a:gd name="T44" fmla="*/ 186 w 1830"/>
                <a:gd name="T45" fmla="*/ 532 h 1561"/>
                <a:gd name="T46" fmla="*/ 196 w 1830"/>
                <a:gd name="T47" fmla="*/ 676 h 1561"/>
                <a:gd name="T48" fmla="*/ 200 w 1830"/>
                <a:gd name="T49" fmla="*/ 806 h 1561"/>
                <a:gd name="T50" fmla="*/ 212 w 1830"/>
                <a:gd name="T51" fmla="*/ 982 h 1561"/>
                <a:gd name="T52" fmla="*/ 216 w 1830"/>
                <a:gd name="T53" fmla="*/ 1060 h 1561"/>
                <a:gd name="T54" fmla="*/ 228 w 1830"/>
                <a:gd name="T55" fmla="*/ 1088 h 1561"/>
                <a:gd name="T56" fmla="*/ 240 w 1830"/>
                <a:gd name="T57" fmla="*/ 1102 h 1561"/>
                <a:gd name="T58" fmla="*/ 278 w 1830"/>
                <a:gd name="T59" fmla="*/ 1114 h 1561"/>
                <a:gd name="T60" fmla="*/ 292 w 1830"/>
                <a:gd name="T61" fmla="*/ 1130 h 1561"/>
                <a:gd name="T62" fmla="*/ 300 w 1830"/>
                <a:gd name="T63" fmla="*/ 1144 h 1561"/>
                <a:gd name="T64" fmla="*/ 310 w 1830"/>
                <a:gd name="T65" fmla="*/ 1154 h 1561"/>
                <a:gd name="T66" fmla="*/ 318 w 1830"/>
                <a:gd name="T67" fmla="*/ 1166 h 1561"/>
                <a:gd name="T68" fmla="*/ 324 w 1830"/>
                <a:gd name="T69" fmla="*/ 1174 h 1561"/>
                <a:gd name="T70" fmla="*/ 328 w 1830"/>
                <a:gd name="T71" fmla="*/ 1198 h 1561"/>
                <a:gd name="T72" fmla="*/ 334 w 1830"/>
                <a:gd name="T73" fmla="*/ 1214 h 1561"/>
                <a:gd name="T74" fmla="*/ 348 w 1830"/>
                <a:gd name="T75" fmla="*/ 1224 h 1561"/>
                <a:gd name="T76" fmla="*/ 376 w 1830"/>
                <a:gd name="T77" fmla="*/ 1244 h 1561"/>
                <a:gd name="T78" fmla="*/ 428 w 1830"/>
                <a:gd name="T79" fmla="*/ 1256 h 1561"/>
                <a:gd name="T80" fmla="*/ 440 w 1830"/>
                <a:gd name="T81" fmla="*/ 1272 h 1561"/>
                <a:gd name="T82" fmla="*/ 446 w 1830"/>
                <a:gd name="T83" fmla="*/ 1280 h 1561"/>
                <a:gd name="T84" fmla="*/ 458 w 1830"/>
                <a:gd name="T85" fmla="*/ 1297 h 1561"/>
                <a:gd name="T86" fmla="*/ 472 w 1830"/>
                <a:gd name="T87" fmla="*/ 1307 h 1561"/>
                <a:gd name="T88" fmla="*/ 490 w 1830"/>
                <a:gd name="T89" fmla="*/ 1323 h 1561"/>
                <a:gd name="T90" fmla="*/ 504 w 1830"/>
                <a:gd name="T91" fmla="*/ 1333 h 1561"/>
                <a:gd name="T92" fmla="*/ 524 w 1830"/>
                <a:gd name="T93" fmla="*/ 1341 h 1561"/>
                <a:gd name="T94" fmla="*/ 540 w 1830"/>
                <a:gd name="T95" fmla="*/ 1351 h 1561"/>
                <a:gd name="T96" fmla="*/ 550 w 1830"/>
                <a:gd name="T97" fmla="*/ 1359 h 1561"/>
                <a:gd name="T98" fmla="*/ 588 w 1830"/>
                <a:gd name="T99" fmla="*/ 1371 h 1561"/>
                <a:gd name="T100" fmla="*/ 706 w 1830"/>
                <a:gd name="T101" fmla="*/ 1379 h 1561"/>
                <a:gd name="T102" fmla="*/ 716 w 1830"/>
                <a:gd name="T103" fmla="*/ 1395 h 1561"/>
                <a:gd name="T104" fmla="*/ 726 w 1830"/>
                <a:gd name="T105" fmla="*/ 1409 h 1561"/>
                <a:gd name="T106" fmla="*/ 880 w 1830"/>
                <a:gd name="T107" fmla="*/ 1421 h 1561"/>
                <a:gd name="T108" fmla="*/ 946 w 1830"/>
                <a:gd name="T109" fmla="*/ 1439 h 1561"/>
                <a:gd name="T110" fmla="*/ 956 w 1830"/>
                <a:gd name="T111" fmla="*/ 1449 h 1561"/>
                <a:gd name="T112" fmla="*/ 968 w 1830"/>
                <a:gd name="T113" fmla="*/ 1463 h 1561"/>
                <a:gd name="T114" fmla="*/ 1076 w 1830"/>
                <a:gd name="T115" fmla="*/ 1491 h 1561"/>
                <a:gd name="T116" fmla="*/ 1298 w 1830"/>
                <a:gd name="T117" fmla="*/ 1501 h 1561"/>
                <a:gd name="T118" fmla="*/ 1676 w 1830"/>
                <a:gd name="T119" fmla="*/ 1525 h 1561"/>
                <a:gd name="T120" fmla="*/ 1830 w 1830"/>
                <a:gd name="T121" fmla="*/ 1561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0" h="1561">
                  <a:moveTo>
                    <a:pt x="0" y="0"/>
                  </a:moveTo>
                  <a:lnTo>
                    <a:pt x="30" y="0"/>
                  </a:lnTo>
                  <a:lnTo>
                    <a:pt x="30" y="6"/>
                  </a:lnTo>
                  <a:lnTo>
                    <a:pt x="42" y="6"/>
                  </a:lnTo>
                  <a:lnTo>
                    <a:pt x="42" y="20"/>
                  </a:lnTo>
                  <a:lnTo>
                    <a:pt x="54" y="20"/>
                  </a:lnTo>
                  <a:lnTo>
                    <a:pt x="54" y="34"/>
                  </a:lnTo>
                  <a:lnTo>
                    <a:pt x="62" y="34"/>
                  </a:lnTo>
                  <a:lnTo>
                    <a:pt x="62" y="44"/>
                  </a:lnTo>
                  <a:lnTo>
                    <a:pt x="76" y="44"/>
                  </a:lnTo>
                  <a:lnTo>
                    <a:pt x="76" y="66"/>
                  </a:lnTo>
                  <a:lnTo>
                    <a:pt x="84" y="66"/>
                  </a:lnTo>
                  <a:lnTo>
                    <a:pt x="84" y="80"/>
                  </a:lnTo>
                  <a:lnTo>
                    <a:pt x="88" y="80"/>
                  </a:lnTo>
                  <a:lnTo>
                    <a:pt x="88" y="98"/>
                  </a:lnTo>
                  <a:lnTo>
                    <a:pt x="94" y="98"/>
                  </a:lnTo>
                  <a:lnTo>
                    <a:pt x="94" y="114"/>
                  </a:lnTo>
                  <a:lnTo>
                    <a:pt x="100" y="114"/>
                  </a:lnTo>
                  <a:lnTo>
                    <a:pt x="100" y="132"/>
                  </a:lnTo>
                  <a:lnTo>
                    <a:pt x="104" y="132"/>
                  </a:lnTo>
                  <a:lnTo>
                    <a:pt x="104" y="186"/>
                  </a:lnTo>
                  <a:lnTo>
                    <a:pt x="114" y="186"/>
                  </a:lnTo>
                  <a:lnTo>
                    <a:pt x="114" y="212"/>
                  </a:lnTo>
                  <a:lnTo>
                    <a:pt x="120" y="212"/>
                  </a:lnTo>
                  <a:lnTo>
                    <a:pt x="120" y="234"/>
                  </a:lnTo>
                  <a:lnTo>
                    <a:pt x="128" y="234"/>
                  </a:lnTo>
                  <a:lnTo>
                    <a:pt x="128" y="256"/>
                  </a:lnTo>
                  <a:lnTo>
                    <a:pt x="136" y="256"/>
                  </a:lnTo>
                  <a:lnTo>
                    <a:pt x="136" y="300"/>
                  </a:lnTo>
                  <a:lnTo>
                    <a:pt x="140" y="300"/>
                  </a:lnTo>
                  <a:lnTo>
                    <a:pt x="140" y="324"/>
                  </a:lnTo>
                  <a:lnTo>
                    <a:pt x="146" y="324"/>
                  </a:lnTo>
                  <a:lnTo>
                    <a:pt x="146" y="360"/>
                  </a:lnTo>
                  <a:lnTo>
                    <a:pt x="152" y="360"/>
                  </a:lnTo>
                  <a:lnTo>
                    <a:pt x="152" y="386"/>
                  </a:lnTo>
                  <a:lnTo>
                    <a:pt x="160" y="386"/>
                  </a:lnTo>
                  <a:lnTo>
                    <a:pt x="160" y="414"/>
                  </a:lnTo>
                  <a:lnTo>
                    <a:pt x="166" y="414"/>
                  </a:lnTo>
                  <a:lnTo>
                    <a:pt x="166" y="432"/>
                  </a:lnTo>
                  <a:lnTo>
                    <a:pt x="172" y="432"/>
                  </a:lnTo>
                  <a:lnTo>
                    <a:pt x="172" y="448"/>
                  </a:lnTo>
                  <a:lnTo>
                    <a:pt x="178" y="448"/>
                  </a:lnTo>
                  <a:lnTo>
                    <a:pt x="178" y="470"/>
                  </a:lnTo>
                  <a:lnTo>
                    <a:pt x="182" y="470"/>
                  </a:lnTo>
                  <a:lnTo>
                    <a:pt x="182" y="532"/>
                  </a:lnTo>
                  <a:lnTo>
                    <a:pt x="186" y="532"/>
                  </a:lnTo>
                  <a:lnTo>
                    <a:pt x="186" y="676"/>
                  </a:lnTo>
                  <a:lnTo>
                    <a:pt x="196" y="676"/>
                  </a:lnTo>
                  <a:lnTo>
                    <a:pt x="196" y="806"/>
                  </a:lnTo>
                  <a:lnTo>
                    <a:pt x="200" y="806"/>
                  </a:lnTo>
                  <a:lnTo>
                    <a:pt x="200" y="982"/>
                  </a:lnTo>
                  <a:lnTo>
                    <a:pt x="212" y="982"/>
                  </a:lnTo>
                  <a:lnTo>
                    <a:pt x="212" y="1060"/>
                  </a:lnTo>
                  <a:lnTo>
                    <a:pt x="216" y="1060"/>
                  </a:lnTo>
                  <a:lnTo>
                    <a:pt x="216" y="1088"/>
                  </a:lnTo>
                  <a:lnTo>
                    <a:pt x="228" y="1088"/>
                  </a:lnTo>
                  <a:lnTo>
                    <a:pt x="228" y="1102"/>
                  </a:lnTo>
                  <a:lnTo>
                    <a:pt x="240" y="1102"/>
                  </a:lnTo>
                  <a:lnTo>
                    <a:pt x="240" y="1114"/>
                  </a:lnTo>
                  <a:lnTo>
                    <a:pt x="278" y="1114"/>
                  </a:lnTo>
                  <a:lnTo>
                    <a:pt x="278" y="1130"/>
                  </a:lnTo>
                  <a:lnTo>
                    <a:pt x="292" y="1130"/>
                  </a:lnTo>
                  <a:lnTo>
                    <a:pt x="292" y="1144"/>
                  </a:lnTo>
                  <a:lnTo>
                    <a:pt x="300" y="1144"/>
                  </a:lnTo>
                  <a:lnTo>
                    <a:pt x="300" y="1154"/>
                  </a:lnTo>
                  <a:lnTo>
                    <a:pt x="310" y="1154"/>
                  </a:lnTo>
                  <a:lnTo>
                    <a:pt x="310" y="1166"/>
                  </a:lnTo>
                  <a:lnTo>
                    <a:pt x="318" y="1166"/>
                  </a:lnTo>
                  <a:lnTo>
                    <a:pt x="318" y="1174"/>
                  </a:lnTo>
                  <a:lnTo>
                    <a:pt x="324" y="1174"/>
                  </a:lnTo>
                  <a:lnTo>
                    <a:pt x="324" y="1198"/>
                  </a:lnTo>
                  <a:lnTo>
                    <a:pt x="328" y="1198"/>
                  </a:lnTo>
                  <a:lnTo>
                    <a:pt x="328" y="1214"/>
                  </a:lnTo>
                  <a:lnTo>
                    <a:pt x="334" y="1214"/>
                  </a:lnTo>
                  <a:lnTo>
                    <a:pt x="334" y="1224"/>
                  </a:lnTo>
                  <a:lnTo>
                    <a:pt x="348" y="1224"/>
                  </a:lnTo>
                  <a:lnTo>
                    <a:pt x="348" y="1244"/>
                  </a:lnTo>
                  <a:lnTo>
                    <a:pt x="376" y="1244"/>
                  </a:lnTo>
                  <a:lnTo>
                    <a:pt x="376" y="1256"/>
                  </a:lnTo>
                  <a:lnTo>
                    <a:pt x="428" y="1256"/>
                  </a:lnTo>
                  <a:lnTo>
                    <a:pt x="428" y="1272"/>
                  </a:lnTo>
                  <a:lnTo>
                    <a:pt x="440" y="1272"/>
                  </a:lnTo>
                  <a:lnTo>
                    <a:pt x="440" y="1280"/>
                  </a:lnTo>
                  <a:lnTo>
                    <a:pt x="446" y="1280"/>
                  </a:lnTo>
                  <a:lnTo>
                    <a:pt x="446" y="1297"/>
                  </a:lnTo>
                  <a:lnTo>
                    <a:pt x="458" y="1297"/>
                  </a:lnTo>
                  <a:lnTo>
                    <a:pt x="458" y="1307"/>
                  </a:lnTo>
                  <a:lnTo>
                    <a:pt x="472" y="1307"/>
                  </a:lnTo>
                  <a:lnTo>
                    <a:pt x="472" y="1323"/>
                  </a:lnTo>
                  <a:lnTo>
                    <a:pt x="490" y="1323"/>
                  </a:lnTo>
                  <a:lnTo>
                    <a:pt x="490" y="1333"/>
                  </a:lnTo>
                  <a:lnTo>
                    <a:pt x="504" y="1333"/>
                  </a:lnTo>
                  <a:lnTo>
                    <a:pt x="504" y="1341"/>
                  </a:lnTo>
                  <a:lnTo>
                    <a:pt x="524" y="1341"/>
                  </a:lnTo>
                  <a:lnTo>
                    <a:pt x="524" y="1351"/>
                  </a:lnTo>
                  <a:lnTo>
                    <a:pt x="540" y="1351"/>
                  </a:lnTo>
                  <a:lnTo>
                    <a:pt x="540" y="1359"/>
                  </a:lnTo>
                  <a:lnTo>
                    <a:pt x="550" y="1359"/>
                  </a:lnTo>
                  <a:lnTo>
                    <a:pt x="550" y="1371"/>
                  </a:lnTo>
                  <a:lnTo>
                    <a:pt x="588" y="1371"/>
                  </a:lnTo>
                  <a:lnTo>
                    <a:pt x="588" y="1379"/>
                  </a:lnTo>
                  <a:lnTo>
                    <a:pt x="706" y="1379"/>
                  </a:lnTo>
                  <a:lnTo>
                    <a:pt x="706" y="1395"/>
                  </a:lnTo>
                  <a:lnTo>
                    <a:pt x="716" y="1395"/>
                  </a:lnTo>
                  <a:lnTo>
                    <a:pt x="716" y="1409"/>
                  </a:lnTo>
                  <a:lnTo>
                    <a:pt x="726" y="1409"/>
                  </a:lnTo>
                  <a:lnTo>
                    <a:pt x="726" y="1421"/>
                  </a:lnTo>
                  <a:lnTo>
                    <a:pt x="880" y="1421"/>
                  </a:lnTo>
                  <a:lnTo>
                    <a:pt x="880" y="1439"/>
                  </a:lnTo>
                  <a:lnTo>
                    <a:pt x="946" y="1439"/>
                  </a:lnTo>
                  <a:lnTo>
                    <a:pt x="946" y="1449"/>
                  </a:lnTo>
                  <a:lnTo>
                    <a:pt x="956" y="1449"/>
                  </a:lnTo>
                  <a:lnTo>
                    <a:pt x="956" y="1463"/>
                  </a:lnTo>
                  <a:lnTo>
                    <a:pt x="968" y="1463"/>
                  </a:lnTo>
                  <a:lnTo>
                    <a:pt x="968" y="1491"/>
                  </a:lnTo>
                  <a:lnTo>
                    <a:pt x="1076" y="1491"/>
                  </a:lnTo>
                  <a:lnTo>
                    <a:pt x="1076" y="1501"/>
                  </a:lnTo>
                  <a:lnTo>
                    <a:pt x="1298" y="1501"/>
                  </a:lnTo>
                  <a:lnTo>
                    <a:pt x="1298" y="1525"/>
                  </a:lnTo>
                  <a:lnTo>
                    <a:pt x="1676" y="1525"/>
                  </a:lnTo>
                  <a:lnTo>
                    <a:pt x="1676" y="1561"/>
                  </a:lnTo>
                  <a:lnTo>
                    <a:pt x="1830" y="1561"/>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0" name="Line 79">
              <a:extLst>
                <a:ext uri="{FF2B5EF4-FFF2-40B4-BE49-F238E27FC236}">
                  <a16:creationId xmlns:a16="http://schemas.microsoft.com/office/drawing/2014/main" xmlns="" id="{88485571-1BCE-41D9-AC19-37959B1AA903}"/>
                </a:ext>
              </a:extLst>
            </p:cNvPr>
            <p:cNvSpPr>
              <a:spLocks noChangeShapeType="1"/>
            </p:cNvSpPr>
            <p:nvPr/>
          </p:nvSpPr>
          <p:spPr bwMode="auto">
            <a:xfrm flipV="1">
              <a:off x="5111750" y="197389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1" name="Line 80">
              <a:extLst>
                <a:ext uri="{FF2B5EF4-FFF2-40B4-BE49-F238E27FC236}">
                  <a16:creationId xmlns:a16="http://schemas.microsoft.com/office/drawing/2014/main" xmlns="" id="{4DB4D052-54EA-4D3A-AAF8-1A5FEB266E23}"/>
                </a:ext>
              </a:extLst>
            </p:cNvPr>
            <p:cNvSpPr>
              <a:spLocks noChangeShapeType="1"/>
            </p:cNvSpPr>
            <p:nvPr/>
          </p:nvSpPr>
          <p:spPr bwMode="auto">
            <a:xfrm flipV="1">
              <a:off x="5584825" y="38376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2" name="Line 81">
              <a:extLst>
                <a:ext uri="{FF2B5EF4-FFF2-40B4-BE49-F238E27FC236}">
                  <a16:creationId xmlns:a16="http://schemas.microsoft.com/office/drawing/2014/main" xmlns="" id="{63DA979F-63A6-470F-979C-129F0738B65E}"/>
                </a:ext>
              </a:extLst>
            </p:cNvPr>
            <p:cNvSpPr>
              <a:spLocks noChangeShapeType="1"/>
            </p:cNvSpPr>
            <p:nvPr/>
          </p:nvSpPr>
          <p:spPr bwMode="auto">
            <a:xfrm flipV="1">
              <a:off x="5632450" y="3951918"/>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3" name="Line 82">
              <a:extLst>
                <a:ext uri="{FF2B5EF4-FFF2-40B4-BE49-F238E27FC236}">
                  <a16:creationId xmlns:a16="http://schemas.microsoft.com/office/drawing/2014/main" xmlns="" id="{B9F999A7-6FC4-4196-8D81-BD17FE33CF57}"/>
                </a:ext>
              </a:extLst>
            </p:cNvPr>
            <p:cNvSpPr>
              <a:spLocks noChangeShapeType="1"/>
            </p:cNvSpPr>
            <p:nvPr/>
          </p:nvSpPr>
          <p:spPr bwMode="auto">
            <a:xfrm flipV="1">
              <a:off x="5807075" y="4050343"/>
              <a:ext cx="0" cy="1254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4" name="Line 83">
              <a:extLst>
                <a:ext uri="{FF2B5EF4-FFF2-40B4-BE49-F238E27FC236}">
                  <a16:creationId xmlns:a16="http://schemas.microsoft.com/office/drawing/2014/main" xmlns="" id="{C36E9ACF-BBF6-462F-8D3C-8B2180982BDA}"/>
                </a:ext>
              </a:extLst>
            </p:cNvPr>
            <p:cNvSpPr>
              <a:spLocks noChangeShapeType="1"/>
            </p:cNvSpPr>
            <p:nvPr/>
          </p:nvSpPr>
          <p:spPr bwMode="auto">
            <a:xfrm flipV="1">
              <a:off x="6191250" y="416305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5" name="Line 84">
              <a:extLst>
                <a:ext uri="{FF2B5EF4-FFF2-40B4-BE49-F238E27FC236}">
                  <a16:creationId xmlns:a16="http://schemas.microsoft.com/office/drawing/2014/main" xmlns="" id="{9C09C261-5881-44FA-8DE3-7E6AC08604CD}"/>
                </a:ext>
              </a:extLst>
            </p:cNvPr>
            <p:cNvSpPr>
              <a:spLocks noChangeShapeType="1"/>
            </p:cNvSpPr>
            <p:nvPr/>
          </p:nvSpPr>
          <p:spPr bwMode="auto">
            <a:xfrm flipV="1">
              <a:off x="6207125" y="418845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6" name="Line 85">
              <a:extLst>
                <a:ext uri="{FF2B5EF4-FFF2-40B4-BE49-F238E27FC236}">
                  <a16:creationId xmlns:a16="http://schemas.microsoft.com/office/drawing/2014/main" xmlns="" id="{1564B997-AFAC-4A77-8CD4-F382BB0BDBDF}"/>
                </a:ext>
              </a:extLst>
            </p:cNvPr>
            <p:cNvSpPr>
              <a:spLocks noChangeShapeType="1"/>
            </p:cNvSpPr>
            <p:nvPr/>
          </p:nvSpPr>
          <p:spPr bwMode="auto">
            <a:xfrm flipV="1">
              <a:off x="6216650" y="421068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7" name="Line 86">
              <a:extLst>
                <a:ext uri="{FF2B5EF4-FFF2-40B4-BE49-F238E27FC236}">
                  <a16:creationId xmlns:a16="http://schemas.microsoft.com/office/drawing/2014/main" xmlns="" id="{5449A835-0142-4629-84AE-AD3E1385A600}"/>
                </a:ext>
              </a:extLst>
            </p:cNvPr>
            <p:cNvSpPr>
              <a:spLocks noChangeShapeType="1"/>
            </p:cNvSpPr>
            <p:nvPr/>
          </p:nvSpPr>
          <p:spPr bwMode="auto">
            <a:xfrm flipV="1">
              <a:off x="6229350" y="421068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8" name="Line 87">
              <a:extLst>
                <a:ext uri="{FF2B5EF4-FFF2-40B4-BE49-F238E27FC236}">
                  <a16:creationId xmlns:a16="http://schemas.microsoft.com/office/drawing/2014/main" xmlns="" id="{0294DE51-9408-4E19-A067-CDA263F6782D}"/>
                </a:ext>
              </a:extLst>
            </p:cNvPr>
            <p:cNvSpPr>
              <a:spLocks noChangeShapeType="1"/>
            </p:cNvSpPr>
            <p:nvPr/>
          </p:nvSpPr>
          <p:spPr bwMode="auto">
            <a:xfrm flipV="1">
              <a:off x="6238875" y="4229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9" name="Line 88">
              <a:extLst>
                <a:ext uri="{FF2B5EF4-FFF2-40B4-BE49-F238E27FC236}">
                  <a16:creationId xmlns:a16="http://schemas.microsoft.com/office/drawing/2014/main" xmlns="" id="{15840208-6E20-416C-990A-116E9FEC10ED}"/>
                </a:ext>
              </a:extLst>
            </p:cNvPr>
            <p:cNvSpPr>
              <a:spLocks noChangeShapeType="1"/>
            </p:cNvSpPr>
            <p:nvPr/>
          </p:nvSpPr>
          <p:spPr bwMode="auto">
            <a:xfrm flipV="1">
              <a:off x="6302375" y="4229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0" name="Line 89">
              <a:extLst>
                <a:ext uri="{FF2B5EF4-FFF2-40B4-BE49-F238E27FC236}">
                  <a16:creationId xmlns:a16="http://schemas.microsoft.com/office/drawing/2014/main" xmlns="" id="{13A4EB82-2D8C-41C6-99C1-85A679130AA4}"/>
                </a:ext>
              </a:extLst>
            </p:cNvPr>
            <p:cNvSpPr>
              <a:spLocks noChangeShapeType="1"/>
            </p:cNvSpPr>
            <p:nvPr/>
          </p:nvSpPr>
          <p:spPr bwMode="auto">
            <a:xfrm flipV="1">
              <a:off x="6375400" y="4229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1" name="Line 90">
              <a:extLst>
                <a:ext uri="{FF2B5EF4-FFF2-40B4-BE49-F238E27FC236}">
                  <a16:creationId xmlns:a16="http://schemas.microsoft.com/office/drawing/2014/main" xmlns="" id="{3C498323-97F6-4D6F-8499-C7E1F5BA9220}"/>
                </a:ext>
              </a:extLst>
            </p:cNvPr>
            <p:cNvSpPr>
              <a:spLocks noChangeShapeType="1"/>
            </p:cNvSpPr>
            <p:nvPr/>
          </p:nvSpPr>
          <p:spPr bwMode="auto">
            <a:xfrm flipV="1">
              <a:off x="6407150" y="4229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2" name="Line 91">
              <a:extLst>
                <a:ext uri="{FF2B5EF4-FFF2-40B4-BE49-F238E27FC236}">
                  <a16:creationId xmlns:a16="http://schemas.microsoft.com/office/drawing/2014/main" xmlns="" id="{F091450D-9223-4E3E-84F5-740A7679E6EB}"/>
                </a:ext>
              </a:extLst>
            </p:cNvPr>
            <p:cNvSpPr>
              <a:spLocks noChangeShapeType="1"/>
            </p:cNvSpPr>
            <p:nvPr/>
          </p:nvSpPr>
          <p:spPr bwMode="auto">
            <a:xfrm flipV="1">
              <a:off x="6588125" y="427418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3" name="Line 92">
              <a:extLst>
                <a:ext uri="{FF2B5EF4-FFF2-40B4-BE49-F238E27FC236}">
                  <a16:creationId xmlns:a16="http://schemas.microsoft.com/office/drawing/2014/main" xmlns="" id="{E8D8B25E-7C1A-4484-8D40-EAE6653333F5}"/>
                </a:ext>
              </a:extLst>
            </p:cNvPr>
            <p:cNvSpPr>
              <a:spLocks noChangeShapeType="1"/>
            </p:cNvSpPr>
            <p:nvPr/>
          </p:nvSpPr>
          <p:spPr bwMode="auto">
            <a:xfrm flipV="1">
              <a:off x="6629400" y="434085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4" name="Line 93">
              <a:extLst>
                <a:ext uri="{FF2B5EF4-FFF2-40B4-BE49-F238E27FC236}">
                  <a16:creationId xmlns:a16="http://schemas.microsoft.com/office/drawing/2014/main" xmlns="" id="{02101B66-E294-44EF-822A-4A72A82542E6}"/>
                </a:ext>
              </a:extLst>
            </p:cNvPr>
            <p:cNvSpPr>
              <a:spLocks noChangeShapeType="1"/>
            </p:cNvSpPr>
            <p:nvPr/>
          </p:nvSpPr>
          <p:spPr bwMode="auto">
            <a:xfrm flipV="1">
              <a:off x="6654800" y="434085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5" name="Line 94">
              <a:extLst>
                <a:ext uri="{FF2B5EF4-FFF2-40B4-BE49-F238E27FC236}">
                  <a16:creationId xmlns:a16="http://schemas.microsoft.com/office/drawing/2014/main" xmlns="" id="{A5B26A4C-7859-4305-92B9-10BF92555817}"/>
                </a:ext>
              </a:extLst>
            </p:cNvPr>
            <p:cNvSpPr>
              <a:spLocks noChangeShapeType="1"/>
            </p:cNvSpPr>
            <p:nvPr/>
          </p:nvSpPr>
          <p:spPr bwMode="auto">
            <a:xfrm flipV="1">
              <a:off x="6832600" y="4356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6" name="Line 95">
              <a:extLst>
                <a:ext uri="{FF2B5EF4-FFF2-40B4-BE49-F238E27FC236}">
                  <a16:creationId xmlns:a16="http://schemas.microsoft.com/office/drawing/2014/main" xmlns="" id="{CBC52A27-C58E-4491-A8AA-03B3D3DE76ED}"/>
                </a:ext>
              </a:extLst>
            </p:cNvPr>
            <p:cNvSpPr>
              <a:spLocks noChangeShapeType="1"/>
            </p:cNvSpPr>
            <p:nvPr/>
          </p:nvSpPr>
          <p:spPr bwMode="auto">
            <a:xfrm flipV="1">
              <a:off x="6845300" y="4356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7" name="Line 96">
              <a:extLst>
                <a:ext uri="{FF2B5EF4-FFF2-40B4-BE49-F238E27FC236}">
                  <a16:creationId xmlns:a16="http://schemas.microsoft.com/office/drawing/2014/main" xmlns="" id="{B1B07858-4721-41B3-B628-D70181F1EA7F}"/>
                </a:ext>
              </a:extLst>
            </p:cNvPr>
            <p:cNvSpPr>
              <a:spLocks noChangeShapeType="1"/>
            </p:cNvSpPr>
            <p:nvPr/>
          </p:nvSpPr>
          <p:spPr bwMode="auto">
            <a:xfrm flipV="1">
              <a:off x="7159625" y="43948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8" name="Line 97">
              <a:extLst>
                <a:ext uri="{FF2B5EF4-FFF2-40B4-BE49-F238E27FC236}">
                  <a16:creationId xmlns:a16="http://schemas.microsoft.com/office/drawing/2014/main" xmlns="" id="{8132D31A-D87B-4A2F-A074-6F53CF5795F0}"/>
                </a:ext>
              </a:extLst>
            </p:cNvPr>
            <p:cNvSpPr>
              <a:spLocks noChangeShapeType="1"/>
            </p:cNvSpPr>
            <p:nvPr/>
          </p:nvSpPr>
          <p:spPr bwMode="auto">
            <a:xfrm flipV="1">
              <a:off x="7981950" y="445198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9" name="Group 128">
            <a:extLst>
              <a:ext uri="{FF2B5EF4-FFF2-40B4-BE49-F238E27FC236}">
                <a16:creationId xmlns:a16="http://schemas.microsoft.com/office/drawing/2014/main" xmlns="" id="{8DEDFE4E-763E-43F7-BD34-9DF1648E76F3}"/>
              </a:ext>
            </a:extLst>
          </p:cNvPr>
          <p:cNvGrpSpPr/>
          <p:nvPr/>
        </p:nvGrpSpPr>
        <p:grpSpPr>
          <a:xfrm>
            <a:off x="4984750" y="2472520"/>
            <a:ext cx="3346450" cy="2677282"/>
            <a:chOff x="4984750" y="2085018"/>
            <a:chExt cx="3346450" cy="2636838"/>
          </a:xfrm>
        </p:grpSpPr>
        <p:sp>
          <p:nvSpPr>
            <p:cNvPr id="130" name="Freeform 122">
              <a:extLst>
                <a:ext uri="{FF2B5EF4-FFF2-40B4-BE49-F238E27FC236}">
                  <a16:creationId xmlns:a16="http://schemas.microsoft.com/office/drawing/2014/main" xmlns="" id="{494B6D6B-B03D-4F79-B803-AE589A5E7FEE}"/>
                </a:ext>
              </a:extLst>
            </p:cNvPr>
            <p:cNvSpPr>
              <a:spLocks/>
            </p:cNvSpPr>
            <p:nvPr/>
          </p:nvSpPr>
          <p:spPr bwMode="auto">
            <a:xfrm>
              <a:off x="5080000" y="2085018"/>
              <a:ext cx="3251200" cy="2544763"/>
            </a:xfrm>
            <a:custGeom>
              <a:avLst/>
              <a:gdLst>
                <a:gd name="T0" fmla="*/ 0 w 2048"/>
                <a:gd name="T1" fmla="*/ 0 h 1603"/>
                <a:gd name="T2" fmla="*/ 0 w 2048"/>
                <a:gd name="T3" fmla="*/ 1603 h 1603"/>
                <a:gd name="T4" fmla="*/ 2048 w 2048"/>
                <a:gd name="T5" fmla="*/ 1603 h 1603"/>
              </a:gdLst>
              <a:ahLst/>
              <a:cxnLst>
                <a:cxn ang="0">
                  <a:pos x="T0" y="T1"/>
                </a:cxn>
                <a:cxn ang="0">
                  <a:pos x="T2" y="T3"/>
                </a:cxn>
                <a:cxn ang="0">
                  <a:pos x="T4" y="T5"/>
                </a:cxn>
              </a:cxnLst>
              <a:rect l="0" t="0" r="r" b="b"/>
              <a:pathLst>
                <a:path w="2048" h="1603">
                  <a:moveTo>
                    <a:pt x="0" y="0"/>
                  </a:moveTo>
                  <a:lnTo>
                    <a:pt x="0" y="1603"/>
                  </a:lnTo>
                  <a:lnTo>
                    <a:pt x="2048" y="1603"/>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1" name="Line 123">
              <a:extLst>
                <a:ext uri="{FF2B5EF4-FFF2-40B4-BE49-F238E27FC236}">
                  <a16:creationId xmlns:a16="http://schemas.microsoft.com/office/drawing/2014/main" xmlns="" id="{7253289D-DDC9-4E5A-87AE-39E74C1C71E0}"/>
                </a:ext>
              </a:extLst>
            </p:cNvPr>
            <p:cNvSpPr>
              <a:spLocks noChangeShapeType="1"/>
            </p:cNvSpPr>
            <p:nvPr/>
          </p:nvSpPr>
          <p:spPr bwMode="auto">
            <a:xfrm>
              <a:off x="685482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2" name="Line 124">
              <a:extLst>
                <a:ext uri="{FF2B5EF4-FFF2-40B4-BE49-F238E27FC236}">
                  <a16:creationId xmlns:a16="http://schemas.microsoft.com/office/drawing/2014/main" xmlns="" id="{E1A74762-BC4F-49C8-B671-C8CFB0061F1F}"/>
                </a:ext>
              </a:extLst>
            </p:cNvPr>
            <p:cNvSpPr>
              <a:spLocks noChangeShapeType="1"/>
            </p:cNvSpPr>
            <p:nvPr/>
          </p:nvSpPr>
          <p:spPr bwMode="auto">
            <a:xfrm>
              <a:off x="626110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3" name="Line 125">
              <a:extLst>
                <a:ext uri="{FF2B5EF4-FFF2-40B4-BE49-F238E27FC236}">
                  <a16:creationId xmlns:a16="http://schemas.microsoft.com/office/drawing/2014/main" xmlns="" id="{5887A8C9-652B-4C35-8982-DF97EE2A9967}"/>
                </a:ext>
              </a:extLst>
            </p:cNvPr>
            <p:cNvSpPr>
              <a:spLocks noChangeShapeType="1"/>
            </p:cNvSpPr>
            <p:nvPr/>
          </p:nvSpPr>
          <p:spPr bwMode="auto">
            <a:xfrm>
              <a:off x="567055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4" name="Line 126">
              <a:extLst>
                <a:ext uri="{FF2B5EF4-FFF2-40B4-BE49-F238E27FC236}">
                  <a16:creationId xmlns:a16="http://schemas.microsoft.com/office/drawing/2014/main" xmlns="" id="{49BCAB6D-546A-4089-8BD4-AC6ED279B2A8}"/>
                </a:ext>
              </a:extLst>
            </p:cNvPr>
            <p:cNvSpPr>
              <a:spLocks noChangeShapeType="1"/>
            </p:cNvSpPr>
            <p:nvPr/>
          </p:nvSpPr>
          <p:spPr bwMode="auto">
            <a:xfrm>
              <a:off x="537527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5" name="Line 127">
              <a:extLst>
                <a:ext uri="{FF2B5EF4-FFF2-40B4-BE49-F238E27FC236}">
                  <a16:creationId xmlns:a16="http://schemas.microsoft.com/office/drawing/2014/main" xmlns="" id="{298FA8CE-7E55-4544-AD85-854BD78B61DC}"/>
                </a:ext>
              </a:extLst>
            </p:cNvPr>
            <p:cNvSpPr>
              <a:spLocks noChangeShapeType="1"/>
            </p:cNvSpPr>
            <p:nvPr/>
          </p:nvSpPr>
          <p:spPr bwMode="auto">
            <a:xfrm>
              <a:off x="508000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128">
              <a:extLst>
                <a:ext uri="{FF2B5EF4-FFF2-40B4-BE49-F238E27FC236}">
                  <a16:creationId xmlns:a16="http://schemas.microsoft.com/office/drawing/2014/main" xmlns="" id="{21F0A6CC-B539-4325-A2E4-21716532EDA7}"/>
                </a:ext>
              </a:extLst>
            </p:cNvPr>
            <p:cNvSpPr>
              <a:spLocks noChangeShapeType="1"/>
            </p:cNvSpPr>
            <p:nvPr/>
          </p:nvSpPr>
          <p:spPr bwMode="auto">
            <a:xfrm>
              <a:off x="596582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7" name="Line 129">
              <a:extLst>
                <a:ext uri="{FF2B5EF4-FFF2-40B4-BE49-F238E27FC236}">
                  <a16:creationId xmlns:a16="http://schemas.microsoft.com/office/drawing/2014/main" xmlns="" id="{5F23A5C1-DE2D-4400-8E24-3CF0C2FADD36}"/>
                </a:ext>
              </a:extLst>
            </p:cNvPr>
            <p:cNvSpPr>
              <a:spLocks noChangeShapeType="1"/>
            </p:cNvSpPr>
            <p:nvPr/>
          </p:nvSpPr>
          <p:spPr bwMode="auto">
            <a:xfrm>
              <a:off x="833120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8" name="Line 130">
              <a:extLst>
                <a:ext uri="{FF2B5EF4-FFF2-40B4-BE49-F238E27FC236}">
                  <a16:creationId xmlns:a16="http://schemas.microsoft.com/office/drawing/2014/main" xmlns="" id="{87EA6543-80C6-4C33-B987-F256CEA8690A}"/>
                </a:ext>
              </a:extLst>
            </p:cNvPr>
            <p:cNvSpPr>
              <a:spLocks noChangeShapeType="1"/>
            </p:cNvSpPr>
            <p:nvPr/>
          </p:nvSpPr>
          <p:spPr bwMode="auto">
            <a:xfrm>
              <a:off x="803592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9" name="Line 131">
              <a:extLst>
                <a:ext uri="{FF2B5EF4-FFF2-40B4-BE49-F238E27FC236}">
                  <a16:creationId xmlns:a16="http://schemas.microsoft.com/office/drawing/2014/main" xmlns="" id="{A6101ADD-39EC-4045-8F73-DC4C53A0DE90}"/>
                </a:ext>
              </a:extLst>
            </p:cNvPr>
            <p:cNvSpPr>
              <a:spLocks noChangeShapeType="1"/>
            </p:cNvSpPr>
            <p:nvPr/>
          </p:nvSpPr>
          <p:spPr bwMode="auto">
            <a:xfrm>
              <a:off x="744537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Line 132">
              <a:extLst>
                <a:ext uri="{FF2B5EF4-FFF2-40B4-BE49-F238E27FC236}">
                  <a16:creationId xmlns:a16="http://schemas.microsoft.com/office/drawing/2014/main" xmlns="" id="{BE9A507E-8BD2-43C7-9205-E6BAC7613363}"/>
                </a:ext>
              </a:extLst>
            </p:cNvPr>
            <p:cNvSpPr>
              <a:spLocks noChangeShapeType="1"/>
            </p:cNvSpPr>
            <p:nvPr/>
          </p:nvSpPr>
          <p:spPr bwMode="auto">
            <a:xfrm>
              <a:off x="774065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1" name="Line 133">
              <a:extLst>
                <a:ext uri="{FF2B5EF4-FFF2-40B4-BE49-F238E27FC236}">
                  <a16:creationId xmlns:a16="http://schemas.microsoft.com/office/drawing/2014/main" xmlns="" id="{03A40611-E72B-49F9-9E05-93D74EC2F79E}"/>
                </a:ext>
              </a:extLst>
            </p:cNvPr>
            <p:cNvSpPr>
              <a:spLocks noChangeShapeType="1"/>
            </p:cNvSpPr>
            <p:nvPr/>
          </p:nvSpPr>
          <p:spPr bwMode="auto">
            <a:xfrm>
              <a:off x="7150100"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Line 134">
              <a:extLst>
                <a:ext uri="{FF2B5EF4-FFF2-40B4-BE49-F238E27FC236}">
                  <a16:creationId xmlns:a16="http://schemas.microsoft.com/office/drawing/2014/main" xmlns="" id="{676C9F3B-D053-460D-BEC3-F45F295E574B}"/>
                </a:ext>
              </a:extLst>
            </p:cNvPr>
            <p:cNvSpPr>
              <a:spLocks noChangeShapeType="1"/>
            </p:cNvSpPr>
            <p:nvPr/>
          </p:nvSpPr>
          <p:spPr bwMode="auto">
            <a:xfrm>
              <a:off x="6556375" y="4629781"/>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Line 135">
              <a:extLst>
                <a:ext uri="{FF2B5EF4-FFF2-40B4-BE49-F238E27FC236}">
                  <a16:creationId xmlns:a16="http://schemas.microsoft.com/office/drawing/2014/main" xmlns="" id="{03ED8FCA-BCE1-40C0-B8DC-A0B31DB10F95}"/>
                </a:ext>
              </a:extLst>
            </p:cNvPr>
            <p:cNvSpPr>
              <a:spLocks noChangeShapeType="1"/>
            </p:cNvSpPr>
            <p:nvPr/>
          </p:nvSpPr>
          <p:spPr bwMode="auto">
            <a:xfrm>
              <a:off x="4987925" y="2085018"/>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136">
              <a:extLst>
                <a:ext uri="{FF2B5EF4-FFF2-40B4-BE49-F238E27FC236}">
                  <a16:creationId xmlns:a16="http://schemas.microsoft.com/office/drawing/2014/main" xmlns="" id="{1739CDC1-C6A0-47D9-B5B7-0FF5B55855B3}"/>
                </a:ext>
              </a:extLst>
            </p:cNvPr>
            <p:cNvSpPr>
              <a:spLocks noChangeShapeType="1"/>
            </p:cNvSpPr>
            <p:nvPr/>
          </p:nvSpPr>
          <p:spPr bwMode="auto">
            <a:xfrm>
              <a:off x="4987925" y="2596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137">
              <a:extLst>
                <a:ext uri="{FF2B5EF4-FFF2-40B4-BE49-F238E27FC236}">
                  <a16:creationId xmlns:a16="http://schemas.microsoft.com/office/drawing/2014/main" xmlns="" id="{DE36649C-B2FB-4D9C-B58F-CF5CA8AE7574}"/>
                </a:ext>
              </a:extLst>
            </p:cNvPr>
            <p:cNvSpPr>
              <a:spLocks noChangeShapeType="1"/>
            </p:cNvSpPr>
            <p:nvPr/>
          </p:nvSpPr>
          <p:spPr bwMode="auto">
            <a:xfrm>
              <a:off x="4987925" y="3612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Line 138">
              <a:extLst>
                <a:ext uri="{FF2B5EF4-FFF2-40B4-BE49-F238E27FC236}">
                  <a16:creationId xmlns:a16="http://schemas.microsoft.com/office/drawing/2014/main" xmlns="" id="{CBFBA79B-928E-4D20-8FAB-392BF6121B72}"/>
                </a:ext>
              </a:extLst>
            </p:cNvPr>
            <p:cNvSpPr>
              <a:spLocks noChangeShapeType="1"/>
            </p:cNvSpPr>
            <p:nvPr/>
          </p:nvSpPr>
          <p:spPr bwMode="auto">
            <a:xfrm>
              <a:off x="4987925" y="4120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7" name="Line 139">
              <a:extLst>
                <a:ext uri="{FF2B5EF4-FFF2-40B4-BE49-F238E27FC236}">
                  <a16:creationId xmlns:a16="http://schemas.microsoft.com/office/drawing/2014/main" xmlns="" id="{6AE9B2B8-3262-4B8A-BCB5-D713DF4A03C0}"/>
                </a:ext>
              </a:extLst>
            </p:cNvPr>
            <p:cNvSpPr>
              <a:spLocks noChangeShapeType="1"/>
            </p:cNvSpPr>
            <p:nvPr/>
          </p:nvSpPr>
          <p:spPr bwMode="auto">
            <a:xfrm>
              <a:off x="4987925" y="4629781"/>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Line 140">
              <a:extLst>
                <a:ext uri="{FF2B5EF4-FFF2-40B4-BE49-F238E27FC236}">
                  <a16:creationId xmlns:a16="http://schemas.microsoft.com/office/drawing/2014/main" xmlns="" id="{C82DE3F1-4D1F-4EB7-BA71-43679D1D5FAF}"/>
                </a:ext>
              </a:extLst>
            </p:cNvPr>
            <p:cNvSpPr>
              <a:spLocks noChangeShapeType="1"/>
            </p:cNvSpPr>
            <p:nvPr/>
          </p:nvSpPr>
          <p:spPr bwMode="auto">
            <a:xfrm>
              <a:off x="4987925" y="3104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141">
              <a:extLst>
                <a:ext uri="{FF2B5EF4-FFF2-40B4-BE49-F238E27FC236}">
                  <a16:creationId xmlns:a16="http://schemas.microsoft.com/office/drawing/2014/main" xmlns="" id="{6A2414D7-D41B-45A7-A57C-E15307F46263}"/>
                </a:ext>
              </a:extLst>
            </p:cNvPr>
            <p:cNvSpPr>
              <a:spLocks noChangeShapeType="1"/>
            </p:cNvSpPr>
            <p:nvPr/>
          </p:nvSpPr>
          <p:spPr bwMode="auto">
            <a:xfrm>
              <a:off x="4984750" y="2342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Line 142">
              <a:extLst>
                <a:ext uri="{FF2B5EF4-FFF2-40B4-BE49-F238E27FC236}">
                  <a16:creationId xmlns:a16="http://schemas.microsoft.com/office/drawing/2014/main" xmlns="" id="{2D5ECC8E-A44F-4654-8264-D3EF55157C76}"/>
                </a:ext>
              </a:extLst>
            </p:cNvPr>
            <p:cNvSpPr>
              <a:spLocks noChangeShapeType="1"/>
            </p:cNvSpPr>
            <p:nvPr/>
          </p:nvSpPr>
          <p:spPr bwMode="auto">
            <a:xfrm>
              <a:off x="4984750" y="2850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Line 143">
              <a:extLst>
                <a:ext uri="{FF2B5EF4-FFF2-40B4-BE49-F238E27FC236}">
                  <a16:creationId xmlns:a16="http://schemas.microsoft.com/office/drawing/2014/main" xmlns="" id="{B1A237CA-876C-4427-89DA-C125616A410F}"/>
                </a:ext>
              </a:extLst>
            </p:cNvPr>
            <p:cNvSpPr>
              <a:spLocks noChangeShapeType="1"/>
            </p:cNvSpPr>
            <p:nvPr/>
          </p:nvSpPr>
          <p:spPr bwMode="auto">
            <a:xfrm>
              <a:off x="4984750" y="3866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2" name="Line 144">
              <a:extLst>
                <a:ext uri="{FF2B5EF4-FFF2-40B4-BE49-F238E27FC236}">
                  <a16:creationId xmlns:a16="http://schemas.microsoft.com/office/drawing/2014/main" xmlns="" id="{E64CE7D7-4EA7-4DD2-B1A9-46DFB464E281}"/>
                </a:ext>
              </a:extLst>
            </p:cNvPr>
            <p:cNvSpPr>
              <a:spLocks noChangeShapeType="1"/>
            </p:cNvSpPr>
            <p:nvPr/>
          </p:nvSpPr>
          <p:spPr bwMode="auto">
            <a:xfrm>
              <a:off x="4984750" y="4375781"/>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Line 145">
              <a:extLst>
                <a:ext uri="{FF2B5EF4-FFF2-40B4-BE49-F238E27FC236}">
                  <a16:creationId xmlns:a16="http://schemas.microsoft.com/office/drawing/2014/main" xmlns="" id="{6FC42DF0-DFAF-4B8D-B35D-9D9014CE2787}"/>
                </a:ext>
              </a:extLst>
            </p:cNvPr>
            <p:cNvSpPr>
              <a:spLocks noChangeShapeType="1"/>
            </p:cNvSpPr>
            <p:nvPr/>
          </p:nvSpPr>
          <p:spPr bwMode="auto">
            <a:xfrm>
              <a:off x="4984750" y="3358193"/>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54" name="TextBox 153">
            <a:extLst>
              <a:ext uri="{FF2B5EF4-FFF2-40B4-BE49-F238E27FC236}">
                <a16:creationId xmlns:a16="http://schemas.microsoft.com/office/drawing/2014/main" xmlns="" id="{E5BECAF0-21C8-4D78-B86E-9A9BBDAA8923}"/>
              </a:ext>
            </a:extLst>
          </p:cNvPr>
          <p:cNvSpPr txBox="1"/>
          <p:nvPr/>
        </p:nvSpPr>
        <p:spPr>
          <a:xfrm>
            <a:off x="508190" y="2334026"/>
            <a:ext cx="439608" cy="2893100"/>
          </a:xfrm>
          <a:prstGeom prst="rect">
            <a:avLst/>
          </a:prstGeom>
          <a:noFill/>
        </p:spPr>
        <p:txBody>
          <a:bodyPr wrap="none" rtlCol="0">
            <a:spAutoFit/>
          </a:bodyPr>
          <a:lstStyle/>
          <a:p>
            <a:pPr algn="r">
              <a:spcAft>
                <a:spcPts val="600"/>
              </a:spcAft>
            </a:pPr>
            <a:r>
              <a:rPr lang="fr-FR" sz="1200" smtClean="0">
                <a:latin typeface="Arial" panose="020B0604020202020204" pitchFamily="34" charset="0"/>
                <a:cs typeface="Arial" panose="020B0604020202020204" pitchFamily="34" charset="0"/>
              </a:rPr>
              <a:t>100</a:t>
            </a:r>
          </a:p>
          <a:p>
            <a:pPr algn="r">
              <a:spcAft>
                <a:spcPts val="600"/>
              </a:spcAft>
            </a:pPr>
            <a:endParaRPr lang="fr-FR" sz="1200" smtClean="0">
              <a:latin typeface="Arial" panose="020B0604020202020204" pitchFamily="34" charset="0"/>
              <a:cs typeface="Arial" panose="020B0604020202020204" pitchFamily="34" charset="0"/>
            </a:endParaRPr>
          </a:p>
          <a:p>
            <a:pPr algn="r">
              <a:spcAft>
                <a:spcPts val="600"/>
              </a:spcAft>
            </a:pPr>
            <a:r>
              <a:rPr lang="fr-FR" sz="1200" smtClean="0">
                <a:latin typeface="Arial" panose="020B0604020202020204" pitchFamily="34" charset="0"/>
                <a:cs typeface="Arial" panose="020B0604020202020204" pitchFamily="34" charset="0"/>
              </a:rPr>
              <a:t>80</a:t>
            </a:r>
          </a:p>
          <a:p>
            <a:pPr algn="r">
              <a:spcAft>
                <a:spcPts val="600"/>
              </a:spcAft>
            </a:pPr>
            <a:endParaRPr lang="fr-FR" sz="1200" smtClean="0">
              <a:latin typeface="Arial" panose="020B0604020202020204" pitchFamily="34" charset="0"/>
              <a:cs typeface="Arial" panose="020B0604020202020204" pitchFamily="34" charset="0"/>
            </a:endParaRPr>
          </a:p>
          <a:p>
            <a:pPr algn="r">
              <a:spcAft>
                <a:spcPts val="600"/>
              </a:spcAft>
            </a:pPr>
            <a:r>
              <a:rPr lang="fr-FR" sz="1200" smtClean="0">
                <a:latin typeface="Arial" panose="020B0604020202020204" pitchFamily="34" charset="0"/>
                <a:cs typeface="Arial" panose="020B0604020202020204" pitchFamily="34" charset="0"/>
              </a:rPr>
              <a:t>60</a:t>
            </a:r>
          </a:p>
          <a:p>
            <a:pPr algn="r">
              <a:spcAft>
                <a:spcPts val="600"/>
              </a:spcAft>
            </a:pPr>
            <a:endParaRPr lang="fr-FR" sz="1200" smtClean="0">
              <a:latin typeface="Arial" panose="020B0604020202020204" pitchFamily="34" charset="0"/>
              <a:cs typeface="Arial" panose="020B0604020202020204" pitchFamily="34" charset="0"/>
            </a:endParaRPr>
          </a:p>
          <a:p>
            <a:pPr algn="r">
              <a:spcAft>
                <a:spcPts val="600"/>
              </a:spcAft>
            </a:pPr>
            <a:r>
              <a:rPr lang="fr-FR" sz="1200" smtClean="0">
                <a:latin typeface="Arial" panose="020B0604020202020204" pitchFamily="34" charset="0"/>
                <a:cs typeface="Arial" panose="020B0604020202020204" pitchFamily="34" charset="0"/>
              </a:rPr>
              <a:t>40</a:t>
            </a:r>
          </a:p>
          <a:p>
            <a:pPr algn="r">
              <a:spcAft>
                <a:spcPts val="600"/>
              </a:spcAft>
            </a:pPr>
            <a:endParaRPr lang="fr-FR" sz="1200" smtClean="0">
              <a:latin typeface="Arial" panose="020B0604020202020204" pitchFamily="34" charset="0"/>
              <a:cs typeface="Arial" panose="020B0604020202020204" pitchFamily="34" charset="0"/>
            </a:endParaRPr>
          </a:p>
          <a:p>
            <a:pPr algn="r">
              <a:spcAft>
                <a:spcPts val="600"/>
              </a:spcAft>
            </a:pPr>
            <a:r>
              <a:rPr lang="fr-FR" sz="1200" smtClean="0">
                <a:latin typeface="Arial" panose="020B0604020202020204" pitchFamily="34" charset="0"/>
                <a:cs typeface="Arial" panose="020B0604020202020204" pitchFamily="34" charset="0"/>
              </a:rPr>
              <a:t>20</a:t>
            </a:r>
          </a:p>
          <a:p>
            <a:pPr algn="r">
              <a:spcAft>
                <a:spcPts val="600"/>
              </a:spcAft>
            </a:pPr>
            <a:endParaRPr lang="fr-FR" sz="1200" smtClean="0">
              <a:latin typeface="Arial" panose="020B0604020202020204" pitchFamily="34" charset="0"/>
              <a:cs typeface="Arial" panose="020B0604020202020204" pitchFamily="34" charset="0"/>
            </a:endParaRPr>
          </a:p>
          <a:p>
            <a:pPr algn="r">
              <a:spcAft>
                <a:spcPts val="600"/>
              </a:spcAft>
            </a:pP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xmlns="" id="{08752C8E-942A-44A2-94AC-85B56ECF51D7}"/>
              </a:ext>
            </a:extLst>
          </p:cNvPr>
          <p:cNvSpPr txBox="1"/>
          <p:nvPr/>
        </p:nvSpPr>
        <p:spPr>
          <a:xfrm rot="16200000">
            <a:off x="-195070" y="3629253"/>
            <a:ext cx="1416448" cy="276999"/>
          </a:xfrm>
          <a:prstGeom prst="rect">
            <a:avLst/>
          </a:prstGeom>
          <a:noFill/>
        </p:spPr>
        <p:txBody>
          <a:bodyPr wrap="none" rtlCol="0">
            <a:spAutoFit/>
          </a:bodyPr>
          <a:lstStyle/>
          <a:p>
            <a:pPr algn="ctr"/>
            <a:r>
              <a:rPr lang="fr-FR" sz="1200" smtClean="0">
                <a:latin typeface="Arial" panose="020B0604020202020204" pitchFamily="34" charset="0"/>
                <a:cs typeface="Arial" panose="020B0604020202020204" pitchFamily="34" charset="0"/>
              </a:rPr>
              <a:t>Survie globale, %</a:t>
            </a:r>
            <a:endParaRPr lang="fr-FR" sz="1200">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xmlns="" id="{62C1A3D8-D1E5-4ACF-ABE9-5B5135482B58}"/>
              </a:ext>
            </a:extLst>
          </p:cNvPr>
          <p:cNvSpPr txBox="1"/>
          <p:nvPr/>
        </p:nvSpPr>
        <p:spPr>
          <a:xfrm>
            <a:off x="847329" y="5116928"/>
            <a:ext cx="3597460" cy="276999"/>
          </a:xfrm>
          <a:prstGeom prst="rect">
            <a:avLst/>
          </a:prstGeom>
          <a:noFill/>
        </p:spPr>
        <p:txBody>
          <a:bodyPr wrap="none" rtlCol="0">
            <a:spAutoFit/>
          </a:bodyPr>
          <a:lstStyle/>
          <a:p>
            <a:pPr>
              <a:tabLst>
                <a:tab pos="342900" algn="ctr"/>
                <a:tab pos="638175" algn="ctr"/>
                <a:tab pos="933450" algn="ctr"/>
                <a:tab pos="1227138" algn="ctr"/>
                <a:tab pos="1524000" algn="ctr"/>
                <a:tab pos="1822450" algn="ctr"/>
                <a:tab pos="2114550" algn="ctr"/>
                <a:tab pos="2413000" algn="ctr"/>
                <a:tab pos="2705100" algn="ctr"/>
                <a:tab pos="3008313" algn="ctr"/>
                <a:tab pos="3295650" algn="ctr"/>
              </a:tabLst>
            </a:pPr>
            <a:r>
              <a:rPr lang="fr-FR" sz="1200" smtClean="0">
                <a:latin typeface="Arial" panose="020B0604020202020204" pitchFamily="34" charset="0"/>
                <a:cs typeface="Arial" panose="020B0604020202020204" pitchFamily="34" charset="0"/>
              </a:rPr>
              <a:t>0	2	4	6	8	10	12	14	16	18	20	22</a:t>
            </a:r>
            <a:endParaRPr lang="fr-FR" sz="1200">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xmlns="" id="{009ABB3D-F5C0-46D0-A5D8-EC2A39E0D0F7}"/>
              </a:ext>
            </a:extLst>
          </p:cNvPr>
          <p:cNvSpPr/>
          <p:nvPr/>
        </p:nvSpPr>
        <p:spPr>
          <a:xfrm>
            <a:off x="2391276" y="5309281"/>
            <a:ext cx="50957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xmlns="" id="{479941B4-4A66-48F9-85B7-C60529DFF5E1}"/>
              </a:ext>
            </a:extLst>
          </p:cNvPr>
          <p:cNvSpPr txBox="1"/>
          <p:nvPr/>
        </p:nvSpPr>
        <p:spPr>
          <a:xfrm>
            <a:off x="4613465" y="2334026"/>
            <a:ext cx="439608" cy="2893100"/>
          </a:xfrm>
          <a:prstGeom prst="rect">
            <a:avLst/>
          </a:prstGeom>
          <a:noFill/>
        </p:spPr>
        <p:txBody>
          <a:bodyPr wrap="none" rtlCol="0">
            <a:spAutoFit/>
          </a:bodyPr>
          <a:lstStyle/>
          <a:p>
            <a:pPr algn="r">
              <a:spcAft>
                <a:spcPts val="600"/>
              </a:spcAft>
            </a:pPr>
            <a:r>
              <a:rPr lang="fr-FR" sz="1200" smtClean="0">
                <a:latin typeface="Arial" panose="020B0604020202020204" pitchFamily="34" charset="0"/>
                <a:cs typeface="Arial" panose="020B0604020202020204" pitchFamily="34" charset="0"/>
              </a:rPr>
              <a:t>100</a:t>
            </a:r>
          </a:p>
          <a:p>
            <a:pPr algn="r">
              <a:spcAft>
                <a:spcPts val="600"/>
              </a:spcAft>
            </a:pPr>
            <a:endParaRPr lang="fr-FR" sz="1200" smtClean="0">
              <a:latin typeface="Arial" panose="020B0604020202020204" pitchFamily="34" charset="0"/>
              <a:cs typeface="Arial" panose="020B0604020202020204" pitchFamily="34" charset="0"/>
            </a:endParaRPr>
          </a:p>
          <a:p>
            <a:pPr algn="r">
              <a:spcAft>
                <a:spcPts val="600"/>
              </a:spcAft>
            </a:pPr>
            <a:r>
              <a:rPr lang="fr-FR" sz="1200" smtClean="0">
                <a:latin typeface="Arial" panose="020B0604020202020204" pitchFamily="34" charset="0"/>
                <a:cs typeface="Arial" panose="020B0604020202020204" pitchFamily="34" charset="0"/>
              </a:rPr>
              <a:t>80</a:t>
            </a:r>
          </a:p>
          <a:p>
            <a:pPr algn="r">
              <a:spcAft>
                <a:spcPts val="600"/>
              </a:spcAft>
            </a:pPr>
            <a:endParaRPr lang="fr-FR" sz="1200" smtClean="0">
              <a:latin typeface="Arial" panose="020B0604020202020204" pitchFamily="34" charset="0"/>
              <a:cs typeface="Arial" panose="020B0604020202020204" pitchFamily="34" charset="0"/>
            </a:endParaRPr>
          </a:p>
          <a:p>
            <a:pPr algn="r">
              <a:spcAft>
                <a:spcPts val="600"/>
              </a:spcAft>
            </a:pPr>
            <a:r>
              <a:rPr lang="fr-FR" sz="1200" smtClean="0">
                <a:latin typeface="Arial" panose="020B0604020202020204" pitchFamily="34" charset="0"/>
                <a:cs typeface="Arial" panose="020B0604020202020204" pitchFamily="34" charset="0"/>
              </a:rPr>
              <a:t>60</a:t>
            </a:r>
          </a:p>
          <a:p>
            <a:pPr algn="r">
              <a:spcAft>
                <a:spcPts val="600"/>
              </a:spcAft>
            </a:pPr>
            <a:endParaRPr lang="fr-FR" sz="1200" smtClean="0">
              <a:latin typeface="Arial" panose="020B0604020202020204" pitchFamily="34" charset="0"/>
              <a:cs typeface="Arial" panose="020B0604020202020204" pitchFamily="34" charset="0"/>
            </a:endParaRPr>
          </a:p>
          <a:p>
            <a:pPr algn="r">
              <a:spcAft>
                <a:spcPts val="600"/>
              </a:spcAft>
            </a:pPr>
            <a:r>
              <a:rPr lang="fr-FR" sz="1200" smtClean="0">
                <a:latin typeface="Arial" panose="020B0604020202020204" pitchFamily="34" charset="0"/>
                <a:cs typeface="Arial" panose="020B0604020202020204" pitchFamily="34" charset="0"/>
              </a:rPr>
              <a:t>40</a:t>
            </a:r>
          </a:p>
          <a:p>
            <a:pPr algn="r">
              <a:spcAft>
                <a:spcPts val="600"/>
              </a:spcAft>
            </a:pPr>
            <a:endParaRPr lang="fr-FR" sz="1200" smtClean="0">
              <a:latin typeface="Arial" panose="020B0604020202020204" pitchFamily="34" charset="0"/>
              <a:cs typeface="Arial" panose="020B0604020202020204" pitchFamily="34" charset="0"/>
            </a:endParaRPr>
          </a:p>
          <a:p>
            <a:pPr algn="r">
              <a:spcAft>
                <a:spcPts val="600"/>
              </a:spcAft>
            </a:pPr>
            <a:r>
              <a:rPr lang="fr-FR" sz="1200" smtClean="0">
                <a:latin typeface="Arial" panose="020B0604020202020204" pitchFamily="34" charset="0"/>
                <a:cs typeface="Arial" panose="020B0604020202020204" pitchFamily="34" charset="0"/>
              </a:rPr>
              <a:t>20</a:t>
            </a:r>
          </a:p>
          <a:p>
            <a:pPr algn="r">
              <a:spcAft>
                <a:spcPts val="600"/>
              </a:spcAft>
            </a:pPr>
            <a:endParaRPr lang="fr-FR" sz="1200" smtClean="0">
              <a:latin typeface="Arial" panose="020B0604020202020204" pitchFamily="34" charset="0"/>
              <a:cs typeface="Arial" panose="020B0604020202020204" pitchFamily="34" charset="0"/>
            </a:endParaRPr>
          </a:p>
          <a:p>
            <a:pPr algn="r">
              <a:spcAft>
                <a:spcPts val="600"/>
              </a:spcAft>
            </a:pP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xmlns="" id="{B3A53C1C-59AA-4655-A2B2-E179F95CF8C1}"/>
              </a:ext>
            </a:extLst>
          </p:cNvPr>
          <p:cNvSpPr txBox="1"/>
          <p:nvPr/>
        </p:nvSpPr>
        <p:spPr>
          <a:xfrm rot="16200000">
            <a:off x="3572409" y="3629253"/>
            <a:ext cx="2092039" cy="276999"/>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Survie sans progression, %</a:t>
            </a:r>
            <a:endParaRPr lang="fr-FR" sz="1200" dirty="0">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xmlns="" id="{E98CA6CA-2B94-41C1-A18B-269D9FA9826C}"/>
              </a:ext>
            </a:extLst>
          </p:cNvPr>
          <p:cNvSpPr txBox="1"/>
          <p:nvPr/>
        </p:nvSpPr>
        <p:spPr>
          <a:xfrm>
            <a:off x="4952604" y="5116928"/>
            <a:ext cx="3597460" cy="276999"/>
          </a:xfrm>
          <a:prstGeom prst="rect">
            <a:avLst/>
          </a:prstGeom>
          <a:noFill/>
        </p:spPr>
        <p:txBody>
          <a:bodyPr wrap="none" rtlCol="0">
            <a:spAutoFit/>
          </a:bodyPr>
          <a:lstStyle/>
          <a:p>
            <a:pPr>
              <a:tabLst>
                <a:tab pos="342900" algn="ctr"/>
                <a:tab pos="638175" algn="ctr"/>
                <a:tab pos="933450" algn="ctr"/>
                <a:tab pos="1227138" algn="ctr"/>
                <a:tab pos="1524000" algn="ctr"/>
                <a:tab pos="1822450" algn="ctr"/>
                <a:tab pos="2114550" algn="ctr"/>
                <a:tab pos="2413000" algn="ctr"/>
                <a:tab pos="2705100" algn="ctr"/>
                <a:tab pos="3008313" algn="ctr"/>
                <a:tab pos="3295650" algn="ctr"/>
              </a:tabLst>
            </a:pPr>
            <a:r>
              <a:rPr lang="fr-FR" sz="1200" smtClean="0">
                <a:latin typeface="Arial" panose="020B0604020202020204" pitchFamily="34" charset="0"/>
                <a:cs typeface="Arial" panose="020B0604020202020204" pitchFamily="34" charset="0"/>
              </a:rPr>
              <a:t>0	2	4	6	8	10	12	14	16	18	20	22</a:t>
            </a:r>
            <a:endParaRPr lang="fr-FR" sz="1200">
              <a:latin typeface="Arial" panose="020B0604020202020204" pitchFamily="34" charset="0"/>
              <a:cs typeface="Arial" panose="020B0604020202020204" pitchFamily="34" charset="0"/>
            </a:endParaRPr>
          </a:p>
        </p:txBody>
      </p:sp>
      <p:sp>
        <p:nvSpPr>
          <p:cNvPr id="161" name="Rectangle 160">
            <a:extLst>
              <a:ext uri="{FF2B5EF4-FFF2-40B4-BE49-F238E27FC236}">
                <a16:creationId xmlns:a16="http://schemas.microsoft.com/office/drawing/2014/main" xmlns="" id="{9EEC3D04-883A-405F-9D03-6FFAE65AF0AB}"/>
              </a:ext>
            </a:extLst>
          </p:cNvPr>
          <p:cNvSpPr/>
          <p:nvPr/>
        </p:nvSpPr>
        <p:spPr>
          <a:xfrm>
            <a:off x="6496552" y="5309281"/>
            <a:ext cx="50957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xmlns="" id="{CAB25146-5CEE-45AC-A57E-E1F530F803A4}"/>
              </a:ext>
            </a:extLst>
          </p:cNvPr>
          <p:cNvSpPr txBox="1"/>
          <p:nvPr/>
        </p:nvSpPr>
        <p:spPr>
          <a:xfrm>
            <a:off x="742553" y="5804151"/>
            <a:ext cx="4014373" cy="276999"/>
          </a:xfrm>
          <a:prstGeom prst="rect">
            <a:avLst/>
          </a:prstGeom>
          <a:noFill/>
        </p:spPr>
        <p:txBody>
          <a:bodyPr wrap="square" rtlCol="0">
            <a:spAutoFit/>
          </a:bodyPr>
          <a:lstStyle/>
          <a:p>
            <a:pPr>
              <a:tabLst>
                <a:tab pos="444500" algn="ctr"/>
                <a:tab pos="742950" algn="ctr"/>
                <a:tab pos="1038225" algn="ctr"/>
                <a:tab pos="1330325" algn="ctr"/>
                <a:tab pos="1631950" algn="ctr"/>
                <a:tab pos="1917700" algn="ctr"/>
                <a:tab pos="2216150" algn="ctr"/>
                <a:tab pos="2517775" algn="ctr"/>
                <a:tab pos="2809875" algn="ctr"/>
                <a:tab pos="3105150" algn="ctr"/>
                <a:tab pos="3405188" algn="ctr"/>
              </a:tabLst>
            </a:pPr>
            <a:r>
              <a:rPr lang="fr-FR" sz="1200" smtClean="0">
                <a:latin typeface="Arial" panose="020B0604020202020204" pitchFamily="34" charset="0"/>
                <a:cs typeface="Arial" panose="020B0604020202020204" pitchFamily="34" charset="0"/>
              </a:rPr>
              <a:t>259	199	144	112	87	51	27	22	12	7	2	0</a:t>
            </a:r>
            <a:endParaRPr lang="fr-FR" sz="1200">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xmlns="" id="{E6742FC5-F35A-4A79-A2C0-56446958011D}"/>
              </a:ext>
            </a:extLst>
          </p:cNvPr>
          <p:cNvSpPr txBox="1"/>
          <p:nvPr/>
        </p:nvSpPr>
        <p:spPr>
          <a:xfrm>
            <a:off x="4847829" y="5804151"/>
            <a:ext cx="3924696" cy="276999"/>
          </a:xfrm>
          <a:prstGeom prst="rect">
            <a:avLst/>
          </a:prstGeom>
          <a:noFill/>
        </p:spPr>
        <p:txBody>
          <a:bodyPr wrap="square" rtlCol="0">
            <a:spAutoFit/>
          </a:bodyPr>
          <a:lstStyle/>
          <a:p>
            <a:pPr>
              <a:tabLst>
                <a:tab pos="428625" algn="ctr"/>
                <a:tab pos="727075" algn="ctr"/>
                <a:tab pos="1025525" algn="ctr"/>
                <a:tab pos="1314450" algn="ctr"/>
                <a:tab pos="1609725" algn="ctr"/>
                <a:tab pos="1908175" algn="ctr"/>
                <a:tab pos="2206625" algn="ctr"/>
                <a:tab pos="2508250" algn="ctr"/>
                <a:tab pos="2794000" algn="ctr"/>
                <a:tab pos="3095625" algn="ctr"/>
                <a:tab pos="3394075" algn="ctr"/>
              </a:tabLst>
            </a:pPr>
            <a:r>
              <a:rPr lang="fr-FR" sz="1200" smtClean="0">
                <a:latin typeface="Arial" panose="020B0604020202020204" pitchFamily="34" charset="0"/>
                <a:cs typeface="Arial" panose="020B0604020202020204" pitchFamily="34" charset="0"/>
              </a:rPr>
              <a:t>259	136	51	34	22	17	4	2	2	2	0	0</a:t>
            </a:r>
            <a:endParaRPr lang="fr-FR" sz="1200">
              <a:latin typeface="Arial" panose="020B0604020202020204" pitchFamily="34" charset="0"/>
              <a:cs typeface="Arial" panose="020B0604020202020204" pitchFamily="34" charset="0"/>
            </a:endParaRPr>
          </a:p>
        </p:txBody>
      </p:sp>
      <p:sp>
        <p:nvSpPr>
          <p:cNvPr id="164" name="Rectangle 163">
            <a:extLst>
              <a:ext uri="{FF2B5EF4-FFF2-40B4-BE49-F238E27FC236}">
                <a16:creationId xmlns:a16="http://schemas.microsoft.com/office/drawing/2014/main" xmlns="" id="{AA8B88FF-2EA1-4BF9-A8AB-9C017B96BF9E}"/>
              </a:ext>
            </a:extLst>
          </p:cNvPr>
          <p:cNvSpPr/>
          <p:nvPr/>
        </p:nvSpPr>
        <p:spPr>
          <a:xfrm>
            <a:off x="508655" y="5540115"/>
            <a:ext cx="295799" cy="276999"/>
          </a:xfrm>
          <a:prstGeom prst="rect">
            <a:avLst/>
          </a:prstGeom>
        </p:spPr>
        <p:txBody>
          <a:bodyPr wrap="none">
            <a:spAutoFit/>
          </a:bodyPr>
          <a:lstStyle/>
          <a:p>
            <a:pPr>
              <a:spcAft>
                <a:spcPts val="300"/>
              </a:spcAft>
              <a:tabLst>
                <a:tab pos="522288" algn="ctr"/>
                <a:tab pos="703263" algn="ctr"/>
                <a:tab pos="879475" algn="ctr"/>
                <a:tab pos="1062038" algn="ctr"/>
                <a:tab pos="1246188" algn="ctr"/>
                <a:tab pos="1427163" algn="ctr"/>
                <a:tab pos="1604963" algn="ctr"/>
                <a:tab pos="1790700" algn="ctr"/>
                <a:tab pos="1970088" algn="ctr"/>
                <a:tab pos="2147888" algn="ctr"/>
                <a:tab pos="2328863" algn="ctr"/>
                <a:tab pos="2508250" algn="ctr"/>
                <a:tab pos="2690813" algn="ctr"/>
                <a:tab pos="2876550" algn="ctr"/>
                <a:tab pos="3055938" algn="ctr"/>
                <a:tab pos="3232150" algn="ctr"/>
                <a:tab pos="3413125" algn="ctr"/>
                <a:tab pos="3594100" algn="ctr"/>
                <a:tab pos="3776663" algn="ctr"/>
              </a:tabLst>
            </a:pPr>
            <a:r>
              <a:rPr lang="fr-FR" sz="1200" dirty="0" smtClean="0">
                <a:latin typeface="Arial" panose="020B0604020202020204" pitchFamily="34" charset="0"/>
                <a:cs typeface="Arial" panose="020B0604020202020204" pitchFamily="34" charset="0"/>
              </a:rPr>
              <a:t>N</a:t>
            </a:r>
            <a:endParaRPr lang="fr-FR" sz="1200" dirty="0">
              <a:latin typeface="Arial" panose="020B0604020202020204" pitchFamily="34" charset="0"/>
              <a:cs typeface="Arial" panose="020B0604020202020204" pitchFamily="34" charset="0"/>
            </a:endParaRPr>
          </a:p>
        </p:txBody>
      </p:sp>
      <p:sp>
        <p:nvSpPr>
          <p:cNvPr id="165" name="Rectangle 164">
            <a:extLst>
              <a:ext uri="{FF2B5EF4-FFF2-40B4-BE49-F238E27FC236}">
                <a16:creationId xmlns:a16="http://schemas.microsoft.com/office/drawing/2014/main" xmlns="" id="{3B2001FC-F5CF-4844-A5BE-841B9353CBBF}"/>
              </a:ext>
            </a:extLst>
          </p:cNvPr>
          <p:cNvSpPr/>
          <p:nvPr/>
        </p:nvSpPr>
        <p:spPr>
          <a:xfrm>
            <a:off x="4721691" y="5540115"/>
            <a:ext cx="295799" cy="276999"/>
          </a:xfrm>
          <a:prstGeom prst="rect">
            <a:avLst/>
          </a:prstGeom>
        </p:spPr>
        <p:txBody>
          <a:bodyPr wrap="none">
            <a:spAutoFit/>
          </a:bodyPr>
          <a:lstStyle/>
          <a:p>
            <a:pPr>
              <a:spcAft>
                <a:spcPts val="300"/>
              </a:spcAft>
              <a:tabLst>
                <a:tab pos="522288" algn="ctr"/>
                <a:tab pos="703263" algn="ctr"/>
                <a:tab pos="879475" algn="ctr"/>
                <a:tab pos="1062038" algn="ctr"/>
                <a:tab pos="1246188" algn="ctr"/>
                <a:tab pos="1427163" algn="ctr"/>
                <a:tab pos="1604963" algn="ctr"/>
                <a:tab pos="1790700" algn="ctr"/>
                <a:tab pos="1970088" algn="ctr"/>
                <a:tab pos="2147888" algn="ctr"/>
                <a:tab pos="2328863" algn="ctr"/>
                <a:tab pos="2508250" algn="ctr"/>
                <a:tab pos="2690813" algn="ctr"/>
                <a:tab pos="2876550" algn="ctr"/>
                <a:tab pos="3055938" algn="ctr"/>
                <a:tab pos="3232150" algn="ctr"/>
                <a:tab pos="3413125" algn="ctr"/>
                <a:tab pos="3594100" algn="ctr"/>
                <a:tab pos="3776663" algn="ctr"/>
              </a:tabLst>
            </a:pPr>
            <a:r>
              <a:rPr lang="fr-FR" sz="1200" dirty="0" smtClean="0">
                <a:latin typeface="Arial" panose="020B0604020202020204" pitchFamily="34" charset="0"/>
                <a:cs typeface="Arial" panose="020B0604020202020204" pitchFamily="34" charset="0"/>
              </a:rPr>
              <a:t>N</a:t>
            </a:r>
            <a:endParaRPr lang="fr-FR" sz="1200" dirty="0">
              <a:latin typeface="Arial" panose="020B0604020202020204" pitchFamily="34" charset="0"/>
              <a:cs typeface="Arial" panose="020B0604020202020204" pitchFamily="34" charset="0"/>
            </a:endParaRPr>
          </a:p>
        </p:txBody>
      </p:sp>
      <p:graphicFrame>
        <p:nvGraphicFramePr>
          <p:cNvPr id="166" name="Table 165">
            <a:extLst>
              <a:ext uri="{FF2B5EF4-FFF2-40B4-BE49-F238E27FC236}">
                <a16:creationId xmlns:a16="http://schemas.microsoft.com/office/drawing/2014/main" xmlns="" id="{0A316501-37BC-4E82-843C-A706C473B118}"/>
              </a:ext>
            </a:extLst>
          </p:cNvPr>
          <p:cNvGraphicFramePr>
            <a:graphicFrameLocks noGrp="1"/>
          </p:cNvGraphicFramePr>
          <p:nvPr>
            <p:extLst>
              <p:ext uri="{D42A27DB-BD31-4B8C-83A1-F6EECF244321}">
                <p14:modId xmlns:p14="http://schemas.microsoft.com/office/powerpoint/2010/main" val="1181462218"/>
              </p:ext>
            </p:extLst>
          </p:nvPr>
        </p:nvGraphicFramePr>
        <p:xfrm>
          <a:off x="1524000" y="2093561"/>
          <a:ext cx="2842728" cy="792480"/>
        </p:xfrm>
        <a:graphic>
          <a:graphicData uri="http://schemas.openxmlformats.org/drawingml/2006/table">
            <a:tbl>
              <a:tblPr firstRow="1" bandRow="1">
                <a:tableStyleId>{5C22544A-7EE6-4342-B048-85BDC9FD1C3A}</a:tableStyleId>
              </a:tblPr>
              <a:tblGrid>
                <a:gridCol w="706582">
                  <a:extLst>
                    <a:ext uri="{9D8B030D-6E8A-4147-A177-3AD203B41FA5}">
                      <a16:colId xmlns:a16="http://schemas.microsoft.com/office/drawing/2014/main" xmlns="" val="1766070265"/>
                    </a:ext>
                  </a:extLst>
                </a:gridCol>
                <a:gridCol w="1188570">
                  <a:extLst>
                    <a:ext uri="{9D8B030D-6E8A-4147-A177-3AD203B41FA5}">
                      <a16:colId xmlns:a16="http://schemas.microsoft.com/office/drawing/2014/main" xmlns="" val="3420700969"/>
                    </a:ext>
                  </a:extLst>
                </a:gridCol>
                <a:gridCol w="947576">
                  <a:extLst>
                    <a:ext uri="{9D8B030D-6E8A-4147-A177-3AD203B41FA5}">
                      <a16:colId xmlns:a16="http://schemas.microsoft.com/office/drawing/2014/main" xmlns="" val="276739891"/>
                    </a:ext>
                  </a:extLst>
                </a:gridCol>
              </a:tblGrid>
              <a:tr h="341269">
                <a:tc>
                  <a:txBody>
                    <a:bodyPr/>
                    <a:lstStyle/>
                    <a:p>
                      <a:endParaRPr lang="fr-FR" sz="1000" noProof="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noProof="0" dirty="0" smtClean="0">
                          <a:solidFill>
                            <a:schemeClr val="tx1"/>
                          </a:solidFill>
                          <a:latin typeface="Arial" panose="020B0604020202020204" pitchFamily="34" charset="0"/>
                          <a:cs typeface="Arial" panose="020B0604020202020204" pitchFamily="34" charset="0"/>
                        </a:rPr>
                        <a:t>SG médiane, mois (IC95%)</a:t>
                      </a:r>
                      <a:endParaRPr lang="fr-FR" sz="1000" noProof="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Taux de SG à 12 mois, %</a:t>
                      </a:r>
                      <a:endParaRPr lang="fr-FR" sz="1000" noProof="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217646540"/>
                  </a:ext>
                </a:extLst>
              </a:tr>
              <a:tr h="286499">
                <a:tc>
                  <a:txBody>
                    <a:bodyPr/>
                    <a:lstStyle/>
                    <a:p>
                      <a:r>
                        <a:rPr lang="fr-FR" sz="1000" noProof="0" smtClean="0">
                          <a:solidFill>
                            <a:schemeClr val="tx1"/>
                          </a:solidFill>
                          <a:latin typeface="Arial" panose="020B0604020202020204" pitchFamily="34" charset="0"/>
                          <a:cs typeface="Arial" panose="020B0604020202020204" pitchFamily="34" charset="0"/>
                        </a:rPr>
                        <a:t>Tous patients</a:t>
                      </a:r>
                      <a:endParaRPr lang="fr-FR" sz="1000" noProof="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noProof="0" smtClean="0">
                          <a:solidFill>
                            <a:schemeClr val="tx1"/>
                          </a:solidFill>
                          <a:latin typeface="Arial" panose="020B0604020202020204" pitchFamily="34" charset="0"/>
                          <a:cs typeface="Arial" panose="020B0604020202020204" pitchFamily="34" charset="0"/>
                        </a:rPr>
                        <a:t>5,6 (4,3 – 6,9)</a:t>
                      </a:r>
                      <a:endParaRPr lang="fr-FR" sz="1000" noProof="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fr-FR" sz="1000" noProof="0" dirty="0" smtClean="0">
                          <a:solidFill>
                            <a:schemeClr val="tx1"/>
                          </a:solidFill>
                          <a:latin typeface="Arial" panose="020B0604020202020204" pitchFamily="34" charset="0"/>
                          <a:cs typeface="Arial" panose="020B0604020202020204" pitchFamily="34" charset="0"/>
                        </a:rPr>
                        <a:t>23,4</a:t>
                      </a:r>
                      <a:endParaRPr lang="fr-FR" sz="1000" noProof="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558662465"/>
                  </a:ext>
                </a:extLst>
              </a:tr>
            </a:tbl>
          </a:graphicData>
        </a:graphic>
      </p:graphicFrame>
      <p:graphicFrame>
        <p:nvGraphicFramePr>
          <p:cNvPr id="167" name="Table 166">
            <a:extLst>
              <a:ext uri="{FF2B5EF4-FFF2-40B4-BE49-F238E27FC236}">
                <a16:creationId xmlns:a16="http://schemas.microsoft.com/office/drawing/2014/main" xmlns="" id="{8D536E50-D846-4A82-9716-49B80A577549}"/>
              </a:ext>
            </a:extLst>
          </p:cNvPr>
          <p:cNvGraphicFramePr>
            <a:graphicFrameLocks noGrp="1"/>
          </p:cNvGraphicFramePr>
          <p:nvPr>
            <p:extLst>
              <p:ext uri="{D42A27DB-BD31-4B8C-83A1-F6EECF244321}">
                <p14:modId xmlns:p14="http://schemas.microsoft.com/office/powerpoint/2010/main" val="255605210"/>
              </p:ext>
            </p:extLst>
          </p:nvPr>
        </p:nvGraphicFramePr>
        <p:xfrm>
          <a:off x="5965825" y="2093561"/>
          <a:ext cx="2537474" cy="792480"/>
        </p:xfrm>
        <a:graphic>
          <a:graphicData uri="http://schemas.openxmlformats.org/drawingml/2006/table">
            <a:tbl>
              <a:tblPr firstRow="1" bandRow="1">
                <a:tableStyleId>{5C22544A-7EE6-4342-B048-85BDC9FD1C3A}</a:tableStyleId>
              </a:tblPr>
              <a:tblGrid>
                <a:gridCol w="845825">
                  <a:extLst>
                    <a:ext uri="{9D8B030D-6E8A-4147-A177-3AD203B41FA5}">
                      <a16:colId xmlns:a16="http://schemas.microsoft.com/office/drawing/2014/main" xmlns="" val="1766070265"/>
                    </a:ext>
                  </a:extLst>
                </a:gridCol>
                <a:gridCol w="1691649">
                  <a:extLst>
                    <a:ext uri="{9D8B030D-6E8A-4147-A177-3AD203B41FA5}">
                      <a16:colId xmlns:a16="http://schemas.microsoft.com/office/drawing/2014/main" xmlns="" val="3420700969"/>
                    </a:ext>
                  </a:extLst>
                </a:gridCol>
              </a:tblGrid>
              <a:tr h="341269">
                <a:tc>
                  <a:txBody>
                    <a:bodyPr/>
                    <a:lstStyle/>
                    <a:p>
                      <a:endParaRPr lang="en-GB" sz="100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SSP</a:t>
                      </a:r>
                      <a:r>
                        <a:rPr lang="en-GB" sz="1000" baseline="0" dirty="0" smtClean="0">
                          <a:solidFill>
                            <a:schemeClr val="tx1"/>
                          </a:solidFill>
                          <a:latin typeface="Arial" panose="020B0604020202020204" pitchFamily="34" charset="0"/>
                          <a:cs typeface="Arial" panose="020B0604020202020204" pitchFamily="34" charset="0"/>
                        </a:rPr>
                        <a:t> </a:t>
                      </a:r>
                      <a:r>
                        <a:rPr lang="en-GB" sz="1000" baseline="0" dirty="0" err="1" smtClean="0">
                          <a:solidFill>
                            <a:schemeClr val="tx1"/>
                          </a:solidFill>
                          <a:latin typeface="Arial" panose="020B0604020202020204" pitchFamily="34" charset="0"/>
                          <a:cs typeface="Arial" panose="020B0604020202020204" pitchFamily="34" charset="0"/>
                        </a:rPr>
                        <a:t>médiane</a:t>
                      </a:r>
                      <a:r>
                        <a:rPr lang="en-GB" sz="1000" baseline="0" dirty="0" smtClean="0">
                          <a:solidFill>
                            <a:schemeClr val="tx1"/>
                          </a:solidFill>
                          <a:latin typeface="Arial" panose="020B0604020202020204" pitchFamily="34" charset="0"/>
                          <a:cs typeface="Arial" panose="020B0604020202020204" pitchFamily="34" charset="0"/>
                        </a:rPr>
                        <a:t>, </a:t>
                      </a:r>
                      <a:r>
                        <a:rPr lang="en-GB" sz="1000" baseline="0" dirty="0" err="1" smtClean="0">
                          <a:solidFill>
                            <a:schemeClr val="tx1"/>
                          </a:solidFill>
                          <a:latin typeface="Arial" panose="020B0604020202020204" pitchFamily="34" charset="0"/>
                          <a:cs typeface="Arial" panose="020B0604020202020204" pitchFamily="34" charset="0"/>
                        </a:rPr>
                        <a:t>mois</a:t>
                      </a:r>
                      <a:r>
                        <a:rPr lang="en-GB" sz="1000" dirty="0" smtClean="0">
                          <a:solidFill>
                            <a:schemeClr val="tx1"/>
                          </a:solidFill>
                          <a:latin typeface="Arial" panose="020B0604020202020204" pitchFamily="34" charset="0"/>
                          <a:cs typeface="Arial" panose="020B0604020202020204" pitchFamily="34" charset="0"/>
                        </a:rPr>
                        <a:t> (IC95%)</a:t>
                      </a:r>
                      <a:endParaRPr lang="en-GB" sz="1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217646540"/>
                  </a:ext>
                </a:extLst>
              </a:tr>
              <a:tr h="286499">
                <a:tc>
                  <a:txBody>
                    <a:bodyPr/>
                    <a:lstStyle/>
                    <a:p>
                      <a:r>
                        <a:rPr lang="en-GB" sz="1000" dirty="0" err="1" smtClean="0">
                          <a:solidFill>
                            <a:schemeClr val="tx1"/>
                          </a:solidFill>
                          <a:latin typeface="Arial" panose="020B0604020202020204" pitchFamily="34" charset="0"/>
                          <a:cs typeface="Arial" panose="020B0604020202020204" pitchFamily="34" charset="0"/>
                        </a:rPr>
                        <a:t>Tous</a:t>
                      </a:r>
                      <a:r>
                        <a:rPr lang="en-GB" sz="1000" dirty="0" smtClean="0">
                          <a:solidFill>
                            <a:schemeClr val="tx1"/>
                          </a:solidFill>
                          <a:latin typeface="Arial" panose="020B0604020202020204" pitchFamily="34" charset="0"/>
                          <a:cs typeface="Arial" panose="020B0604020202020204" pitchFamily="34" charset="0"/>
                        </a:rPr>
                        <a:t> </a:t>
                      </a:r>
                      <a:r>
                        <a:rPr lang="en-GB" sz="1000" dirty="0">
                          <a:solidFill>
                            <a:schemeClr val="tx1"/>
                          </a:solidFill>
                          <a:latin typeface="Arial" panose="020B0604020202020204" pitchFamily="34" charset="0"/>
                          <a:cs typeface="Arial" panose="020B0604020202020204" pitchFamily="34" charset="0"/>
                        </a:rPr>
                        <a:t>patients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2,0 </a:t>
                      </a:r>
                      <a:r>
                        <a:rPr lang="en-GB" sz="1000" dirty="0">
                          <a:solidFill>
                            <a:schemeClr val="tx1"/>
                          </a:solidFill>
                          <a:latin typeface="Arial" panose="020B0604020202020204" pitchFamily="34" charset="0"/>
                          <a:cs typeface="Arial" panose="020B0604020202020204" pitchFamily="34" charset="0"/>
                        </a:rPr>
                        <a:t>(</a:t>
                      </a:r>
                      <a:r>
                        <a:rPr lang="en-GB" sz="1000" dirty="0" smtClean="0">
                          <a:solidFill>
                            <a:schemeClr val="tx1"/>
                          </a:solidFill>
                          <a:latin typeface="Arial" panose="020B0604020202020204" pitchFamily="34" charset="0"/>
                          <a:cs typeface="Arial" panose="020B0604020202020204" pitchFamily="34" charset="0"/>
                        </a:rPr>
                        <a:t>2,0 – 2,1</a:t>
                      </a:r>
                      <a:r>
                        <a:rPr lang="en-GB" sz="100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558662465"/>
                  </a:ext>
                </a:extLst>
              </a:tr>
            </a:tbl>
          </a:graphicData>
        </a:graphic>
      </p:graphicFrame>
    </p:spTree>
    <p:extLst>
      <p:ext uri="{BB962C8B-B14F-4D97-AF65-F5344CB8AC3E}">
        <p14:creationId xmlns:p14="http://schemas.microsoft.com/office/powerpoint/2010/main" val="27208987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11507: Variations génétiques au sein des gènes de transport de la vitamine C prédictives du résultat de traitement de patients avec cancer colorectal métastatique recevant en 1e ligne FOLFIRI et bevacizumab: données de l’étude FIRE-3 – Berger MD, et al</a:t>
            </a:r>
            <a:endParaRPr lang="fr-FR" dirty="0"/>
          </a:p>
        </p:txBody>
      </p:sp>
      <p:sp>
        <p:nvSpPr>
          <p:cNvPr id="15" name="Text Placeholder 14"/>
          <p:cNvSpPr>
            <a:spLocks noGrp="1"/>
          </p:cNvSpPr>
          <p:nvPr>
            <p:ph type="body" sz="quarter" idx="11"/>
          </p:nvPr>
        </p:nvSpPr>
        <p:spPr/>
        <p:txBody>
          <a:bodyPr/>
          <a:lstStyle/>
          <a:p>
            <a:r>
              <a:rPr lang="fr-FR" smtClean="0"/>
              <a:t>Berger MD, et al. J Clin Oncol 2017;35(Suppl):Abstr 11507</a:t>
            </a:r>
            <a:endParaRPr lang="fr-FR" dirty="0"/>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sp>
        <p:nvSpPr>
          <p:cNvPr id="11" name="Rectangle 3"/>
          <p:cNvSpPr txBox="1">
            <a:spLocks noChangeArrowheads="1"/>
          </p:cNvSpPr>
          <p:nvPr/>
        </p:nvSpPr>
        <p:spPr bwMode="auto">
          <a:xfrm>
            <a:off x="326248" y="4588498"/>
            <a:ext cx="8413751" cy="150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FontTx/>
              <a:buNone/>
            </a:pPr>
            <a:r>
              <a:rPr lang="fr-FR" b="1" kern="0" dirty="0" smtClean="0"/>
              <a:t>Conclusions</a:t>
            </a:r>
          </a:p>
          <a:p>
            <a:pPr>
              <a:spcAft>
                <a:spcPts val="0"/>
              </a:spcAft>
            </a:pPr>
            <a:r>
              <a:rPr lang="fr-FR" b="1" kern="0" dirty="0" smtClean="0"/>
              <a:t>Chez ces patients avec CCR métastatique recevant une 1</a:t>
            </a:r>
            <a:r>
              <a:rPr lang="fr-FR" b="1" kern="0" baseline="30000" dirty="0" smtClean="0"/>
              <a:t>e</a:t>
            </a:r>
            <a:r>
              <a:rPr lang="fr-FR" b="1" kern="0" dirty="0" smtClean="0"/>
              <a:t> ligne de FOLFIRI + bevacizumab, le SNP SVCT1 rs11242462 s’est avéré être un marqueur prédictif de la réponse</a:t>
            </a:r>
          </a:p>
          <a:p>
            <a:pPr>
              <a:spcAft>
                <a:spcPts val="0"/>
              </a:spcAft>
            </a:pPr>
            <a:r>
              <a:rPr lang="fr-FR" b="1" kern="0" dirty="0" smtClean="0"/>
              <a:t>Par rapport aux porteurs de CC, les patients porteurs d’un allèle </a:t>
            </a:r>
            <a:r>
              <a:rPr lang="fr-FR" b="1" kern="0" dirty="0" err="1" smtClean="0"/>
              <a:t>T</a:t>
            </a:r>
            <a:r>
              <a:rPr lang="fr-FR" b="1" kern="0" dirty="0" smtClean="0"/>
              <a:t> avaient une SSP plus longue</a:t>
            </a:r>
          </a:p>
          <a:p>
            <a:pPr>
              <a:spcAft>
                <a:spcPts val="0"/>
              </a:spcAft>
            </a:pPr>
            <a:r>
              <a:rPr lang="fr-FR" b="1" kern="0" dirty="0" smtClean="0"/>
              <a:t>Les patients avec mutations </a:t>
            </a:r>
            <a:r>
              <a:rPr lang="fr-FR" b="1" i="1" kern="0" dirty="0" smtClean="0"/>
              <a:t>KRAS</a:t>
            </a:r>
            <a:r>
              <a:rPr lang="fr-FR" b="1" kern="0" dirty="0" smtClean="0"/>
              <a:t> avaient les résultats les plus favorables</a:t>
            </a:r>
            <a:endParaRPr lang="fr-FR" b="1" kern="0" dirty="0"/>
          </a:p>
        </p:txBody>
      </p:sp>
      <p:sp>
        <p:nvSpPr>
          <p:cNvPr id="17" name="TextBox 16">
            <a:extLst>
              <a:ext uri="{FF2B5EF4-FFF2-40B4-BE49-F238E27FC236}">
                <a16:creationId xmlns:a16="http://schemas.microsoft.com/office/drawing/2014/main" xmlns="" id="{50D85F85-0B64-4BBD-A900-B8338E8BCB35}"/>
              </a:ext>
            </a:extLst>
          </p:cNvPr>
          <p:cNvSpPr txBox="1"/>
          <p:nvPr/>
        </p:nvSpPr>
        <p:spPr>
          <a:xfrm>
            <a:off x="2561277" y="1579602"/>
            <a:ext cx="4021453" cy="553998"/>
          </a:xfrm>
          <a:prstGeom prst="rect">
            <a:avLst/>
          </a:prstGeom>
          <a:noFill/>
        </p:spPr>
        <p:txBody>
          <a:bodyPr wrap="none" rtlCol="0">
            <a:spAutoFit/>
          </a:bodyPr>
          <a:lstStyle/>
          <a:p>
            <a:pPr algn="ctr"/>
            <a:r>
              <a:rPr lang="fr-FR" sz="1600" b="1" dirty="0" smtClean="0"/>
              <a:t>Bras FOLFIRI + bevacizumab de FIRE-3</a:t>
            </a:r>
          </a:p>
          <a:p>
            <a:pPr algn="ctr"/>
            <a:r>
              <a:rPr lang="fr-FR" sz="1400" b="1" dirty="0" smtClean="0"/>
              <a:t>SVCT1 et SG</a:t>
            </a:r>
            <a:r>
              <a:rPr lang="fr-FR" sz="1400" b="1" dirty="0" smtClean="0">
                <a:latin typeface="Arial" panose="020B0604020202020204" pitchFamily="34" charset="0"/>
                <a:cs typeface="Arial" panose="020B0604020202020204" pitchFamily="34" charset="0"/>
              </a:rPr>
              <a:t> (</a:t>
            </a:r>
            <a:r>
              <a:rPr lang="fr-FR" sz="1400" b="1" i="1" dirty="0" smtClean="0">
                <a:latin typeface="Arial" panose="020B0604020202020204" pitchFamily="34" charset="0"/>
                <a:cs typeface="Arial" panose="020B0604020202020204" pitchFamily="34" charset="0"/>
              </a:rPr>
              <a:t>KRAS</a:t>
            </a:r>
            <a:r>
              <a:rPr lang="fr-FR" sz="1400" b="1" dirty="0" smtClean="0">
                <a:latin typeface="Arial" panose="020B0604020202020204" pitchFamily="34" charset="0"/>
                <a:cs typeface="Arial" panose="020B0604020202020204" pitchFamily="34" charset="0"/>
              </a:rPr>
              <a:t> muté)</a:t>
            </a:r>
            <a:endParaRPr lang="fr-FR" sz="1400" b="1" dirty="0"/>
          </a:p>
        </p:txBody>
      </p:sp>
      <p:sp>
        <p:nvSpPr>
          <p:cNvPr id="18" name="TextBox 17">
            <a:extLst>
              <a:ext uri="{FF2B5EF4-FFF2-40B4-BE49-F238E27FC236}">
                <a16:creationId xmlns:a16="http://schemas.microsoft.com/office/drawing/2014/main" xmlns="" id="{9639BC5E-9910-4401-857D-88200C6EB7B3}"/>
              </a:ext>
            </a:extLst>
          </p:cNvPr>
          <p:cNvSpPr txBox="1"/>
          <p:nvPr/>
        </p:nvSpPr>
        <p:spPr>
          <a:xfrm>
            <a:off x="633579" y="2162441"/>
            <a:ext cx="488260" cy="2246769"/>
          </a:xfrm>
          <a:prstGeom prst="rect">
            <a:avLst/>
          </a:prstGeom>
          <a:noFill/>
        </p:spPr>
        <p:txBody>
          <a:bodyPr wrap="none" rtlCol="0">
            <a:spAutoFit/>
          </a:bodyPr>
          <a:lstStyle/>
          <a:p>
            <a:pPr algn="r">
              <a:spcAft>
                <a:spcPts val="2400"/>
              </a:spcAft>
            </a:pPr>
            <a:r>
              <a:rPr lang="fr-FR" sz="1200" dirty="0" smtClean="0">
                <a:latin typeface="Arial" panose="020B0604020202020204" pitchFamily="34" charset="0"/>
                <a:cs typeface="Arial" panose="020B0604020202020204" pitchFamily="34" charset="0"/>
              </a:rPr>
              <a:t>1,00</a:t>
            </a:r>
          </a:p>
          <a:p>
            <a:pPr algn="r">
              <a:spcAft>
                <a:spcPts val="2400"/>
              </a:spcAft>
            </a:pPr>
            <a:r>
              <a:rPr lang="fr-FR" sz="1200" dirty="0" smtClean="0">
                <a:latin typeface="Arial" panose="020B0604020202020204" pitchFamily="34" charset="0"/>
                <a:cs typeface="Arial" panose="020B0604020202020204" pitchFamily="34" charset="0"/>
              </a:rPr>
              <a:t>0,75</a:t>
            </a:r>
          </a:p>
          <a:p>
            <a:pPr algn="r">
              <a:spcAft>
                <a:spcPts val="2400"/>
              </a:spcAft>
            </a:pPr>
            <a:r>
              <a:rPr lang="fr-FR" sz="1200" dirty="0" smtClean="0">
                <a:latin typeface="Arial" panose="020B0604020202020204" pitchFamily="34" charset="0"/>
                <a:cs typeface="Arial" panose="020B0604020202020204" pitchFamily="34" charset="0"/>
              </a:rPr>
              <a:t>0,50</a:t>
            </a:r>
          </a:p>
          <a:p>
            <a:pPr algn="r">
              <a:spcAft>
                <a:spcPts val="2400"/>
              </a:spcAft>
            </a:pPr>
            <a:r>
              <a:rPr lang="fr-FR" sz="1200" dirty="0" smtClean="0">
                <a:latin typeface="Arial" panose="020B0604020202020204" pitchFamily="34" charset="0"/>
                <a:cs typeface="Arial" panose="020B0604020202020204" pitchFamily="34" charset="0"/>
              </a:rPr>
              <a:t>0,25</a:t>
            </a:r>
          </a:p>
          <a:p>
            <a:pPr algn="r">
              <a:spcAft>
                <a:spcPts val="2400"/>
              </a:spcAft>
            </a:pPr>
            <a:r>
              <a:rPr lang="fr-FR" sz="1200" dirty="0" smtClean="0">
                <a:latin typeface="Arial" panose="020B0604020202020204" pitchFamily="34" charset="0"/>
                <a:cs typeface="Arial" panose="020B0604020202020204" pitchFamily="34" charset="0"/>
              </a:rPr>
              <a:t>0</a:t>
            </a:r>
            <a:endParaRPr lang="fr-FR"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08246299-E445-481B-ACE9-2234AE7C75DE}"/>
              </a:ext>
            </a:extLst>
          </p:cNvPr>
          <p:cNvSpPr txBox="1"/>
          <p:nvPr/>
        </p:nvSpPr>
        <p:spPr>
          <a:xfrm rot="16200000">
            <a:off x="-40389" y="3164603"/>
            <a:ext cx="1105591" cy="276999"/>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SSP estimée</a:t>
            </a:r>
            <a:endParaRPr lang="fr-FR"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09049838-C416-44BE-B137-8A482E3C8B57}"/>
              </a:ext>
            </a:extLst>
          </p:cNvPr>
          <p:cNvSpPr txBox="1"/>
          <p:nvPr/>
        </p:nvSpPr>
        <p:spPr>
          <a:xfrm>
            <a:off x="1045575" y="4344363"/>
            <a:ext cx="7733299" cy="276999"/>
          </a:xfrm>
          <a:prstGeom prst="rect">
            <a:avLst/>
          </a:prstGeom>
          <a:noFill/>
        </p:spPr>
        <p:txBody>
          <a:bodyPr wrap="none" rtlCol="0">
            <a:spAutoFit/>
          </a:bodyPr>
          <a:lstStyle/>
          <a:p>
            <a:pPr>
              <a:tabLst>
                <a:tab pos="1228725" algn="ctr"/>
                <a:tab pos="2428875" algn="ctr"/>
                <a:tab pos="3624263" algn="ctr"/>
                <a:tab pos="4833938" algn="ctr"/>
                <a:tab pos="6024563" algn="ctr"/>
                <a:tab pos="7229475" algn="ctr"/>
              </a:tabLst>
            </a:pPr>
            <a:r>
              <a:rPr lang="fr-FR" sz="1200" smtClean="0">
                <a:latin typeface="Arial" panose="020B0604020202020204" pitchFamily="34" charset="0"/>
                <a:cs typeface="Arial" panose="020B0604020202020204" pitchFamily="34" charset="0"/>
              </a:rPr>
              <a:t>0	12	24	36	48	60	72</a:t>
            </a:r>
            <a:endParaRPr lang="fr-FR" sz="120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D5D5A97F-3FEF-43A4-9C56-CEF41D14739C}"/>
              </a:ext>
            </a:extLst>
          </p:cNvPr>
          <p:cNvSpPr/>
          <p:nvPr/>
        </p:nvSpPr>
        <p:spPr>
          <a:xfrm>
            <a:off x="4514019" y="4536716"/>
            <a:ext cx="50957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200" dirty="0" smtClean="0">
                <a:solidFill>
                  <a:srgbClr val="4D4D4D"/>
                </a:solidFill>
                <a:latin typeface="Arial" panose="020B0604020202020204" pitchFamily="34" charset="0"/>
                <a:cs typeface="Arial" panose="020B0604020202020204" pitchFamily="34" charset="0"/>
              </a:rPr>
              <a:t>Mois</a:t>
            </a:r>
            <a:endParaRPr lang="fr-FR" sz="1200" dirty="0">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EE28BFBC-D9C1-4807-9E34-DD7A17B27EC2}"/>
              </a:ext>
            </a:extLst>
          </p:cNvPr>
          <p:cNvSpPr txBox="1"/>
          <p:nvPr/>
        </p:nvSpPr>
        <p:spPr>
          <a:xfrm>
            <a:off x="3787051" y="2200379"/>
            <a:ext cx="1582036" cy="276999"/>
          </a:xfrm>
          <a:prstGeom prst="rect">
            <a:avLst/>
          </a:prstGeom>
          <a:noFill/>
        </p:spPr>
        <p:txBody>
          <a:bodyPr wrap="none" rtlCol="0">
            <a:spAutoFit/>
          </a:bodyPr>
          <a:lstStyle/>
          <a:p>
            <a:pPr algn="ctr"/>
            <a:r>
              <a:rPr lang="fr-FR" sz="1200" b="1" smtClean="0"/>
              <a:t>SVCT1 rs11242462 </a:t>
            </a:r>
            <a:endParaRPr lang="fr-FR" sz="1200" b="1"/>
          </a:p>
        </p:txBody>
      </p:sp>
      <p:sp>
        <p:nvSpPr>
          <p:cNvPr id="23" name="TextBox 22">
            <a:extLst>
              <a:ext uri="{FF2B5EF4-FFF2-40B4-BE49-F238E27FC236}">
                <a16:creationId xmlns:a16="http://schemas.microsoft.com/office/drawing/2014/main" xmlns="" id="{49922928-9FAB-44CD-AC1C-C6A3358D2732}"/>
              </a:ext>
            </a:extLst>
          </p:cNvPr>
          <p:cNvSpPr txBox="1"/>
          <p:nvPr/>
        </p:nvSpPr>
        <p:spPr>
          <a:xfrm>
            <a:off x="6503862" y="2555441"/>
            <a:ext cx="2383848" cy="477054"/>
          </a:xfrm>
          <a:prstGeom prst="rect">
            <a:avLst/>
          </a:prstGeom>
          <a:noFill/>
        </p:spPr>
        <p:txBody>
          <a:bodyPr wrap="none" rtlCol="0">
            <a:spAutoFit/>
          </a:bodyPr>
          <a:lstStyle/>
          <a:p>
            <a:pPr>
              <a:spcAft>
                <a:spcPts val="600"/>
              </a:spcAft>
            </a:pPr>
            <a:r>
              <a:rPr lang="fr-FR" sz="1000" dirty="0" smtClean="0"/>
              <a:t>HR 0,45 (IC95% 0,23 – 0,87); p=0,009</a:t>
            </a:r>
          </a:p>
          <a:p>
            <a:r>
              <a:rPr lang="fr-FR" sz="1000" dirty="0" smtClean="0"/>
              <a:t>SSP médiane: 32,8 vs. 14,7 mois</a:t>
            </a:r>
            <a:endParaRPr lang="fr-FR" sz="1000" dirty="0"/>
          </a:p>
        </p:txBody>
      </p:sp>
      <p:grpSp>
        <p:nvGrpSpPr>
          <p:cNvPr id="24" name="Group 23">
            <a:extLst>
              <a:ext uri="{FF2B5EF4-FFF2-40B4-BE49-F238E27FC236}">
                <a16:creationId xmlns:a16="http://schemas.microsoft.com/office/drawing/2014/main" xmlns="" id="{0AE50F62-6ABE-4686-ACF9-0D143BDBC93D}"/>
              </a:ext>
            </a:extLst>
          </p:cNvPr>
          <p:cNvGrpSpPr/>
          <p:nvPr/>
        </p:nvGrpSpPr>
        <p:grpSpPr>
          <a:xfrm>
            <a:off x="1386945" y="3636337"/>
            <a:ext cx="2085605" cy="523220"/>
            <a:chOff x="2314575" y="3923642"/>
            <a:chExt cx="2085605" cy="523220"/>
          </a:xfrm>
        </p:grpSpPr>
        <p:sp>
          <p:nvSpPr>
            <p:cNvPr id="25" name="Rectangle 24">
              <a:extLst>
                <a:ext uri="{FF2B5EF4-FFF2-40B4-BE49-F238E27FC236}">
                  <a16:creationId xmlns:a16="http://schemas.microsoft.com/office/drawing/2014/main" xmlns="" id="{81F6DB13-B893-4894-A2F5-7B9A81DF56A6}"/>
                </a:ext>
              </a:extLst>
            </p:cNvPr>
            <p:cNvSpPr/>
            <p:nvPr/>
          </p:nvSpPr>
          <p:spPr>
            <a:xfrm>
              <a:off x="2504045" y="3923642"/>
              <a:ext cx="1896135" cy="523220"/>
            </a:xfrm>
            <a:prstGeom prst="rect">
              <a:avLst/>
            </a:prstGeom>
          </p:spPr>
          <p:txBody>
            <a:bodyPr wrap="none">
              <a:spAutoFit/>
            </a:bodyPr>
            <a:lstStyle/>
            <a:p>
              <a:r>
                <a:rPr lang="fr-FR" sz="1400" dirty="0" smtClean="0">
                  <a:solidFill>
                    <a:srgbClr val="4D4D4D"/>
                  </a:solidFill>
                </a:rPr>
                <a:t>Génotype C/C (n=21)</a:t>
              </a:r>
            </a:p>
            <a:p>
              <a:r>
                <a:rPr lang="fr-FR" sz="1400" dirty="0" smtClean="0">
                  <a:solidFill>
                    <a:srgbClr val="4D4D4D"/>
                  </a:solidFill>
                </a:rPr>
                <a:t>Tout </a:t>
              </a:r>
              <a:r>
                <a:rPr lang="fr-FR" sz="1400" dirty="0" err="1" smtClean="0">
                  <a:solidFill>
                    <a:srgbClr val="4D4D4D"/>
                  </a:solidFill>
                </a:rPr>
                <a:t>T</a:t>
              </a:r>
              <a:r>
                <a:rPr lang="fr-FR" sz="1400" dirty="0" smtClean="0">
                  <a:solidFill>
                    <a:srgbClr val="4D4D4D"/>
                  </a:solidFill>
                </a:rPr>
                <a:t> (n=22)</a:t>
              </a:r>
              <a:endParaRPr lang="fr-FR" sz="1400" dirty="0">
                <a:solidFill>
                  <a:srgbClr val="4D4D4D"/>
                </a:solidFill>
              </a:endParaRPr>
            </a:p>
          </p:txBody>
        </p:sp>
        <p:cxnSp>
          <p:nvCxnSpPr>
            <p:cNvPr id="26" name="Straight Connector 25">
              <a:extLst>
                <a:ext uri="{FF2B5EF4-FFF2-40B4-BE49-F238E27FC236}">
                  <a16:creationId xmlns:a16="http://schemas.microsoft.com/office/drawing/2014/main" xmlns="" id="{880F7B02-9ECD-462D-BB09-BA83D64996D0}"/>
                </a:ext>
              </a:extLst>
            </p:cNvPr>
            <p:cNvCxnSpPr/>
            <p:nvPr/>
          </p:nvCxnSpPr>
          <p:spPr>
            <a:xfrm>
              <a:off x="2314575" y="4079875"/>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70E9DDE1-E075-41BA-91CB-08E54233EE06}"/>
                </a:ext>
              </a:extLst>
            </p:cNvPr>
            <p:cNvCxnSpPr/>
            <p:nvPr/>
          </p:nvCxnSpPr>
          <p:spPr>
            <a:xfrm>
              <a:off x="2314575" y="4305300"/>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678CDFAF-820A-4603-B842-2EAA5FA48B11}"/>
              </a:ext>
            </a:extLst>
          </p:cNvPr>
          <p:cNvGrpSpPr/>
          <p:nvPr/>
        </p:nvGrpSpPr>
        <p:grpSpPr>
          <a:xfrm>
            <a:off x="1082637" y="2295525"/>
            <a:ext cx="7286625" cy="2035175"/>
            <a:chOff x="1082637" y="2295525"/>
            <a:chExt cx="7286625" cy="2035175"/>
          </a:xfrm>
        </p:grpSpPr>
        <p:grpSp>
          <p:nvGrpSpPr>
            <p:cNvPr id="47" name="Group 46">
              <a:extLst>
                <a:ext uri="{FF2B5EF4-FFF2-40B4-BE49-F238E27FC236}">
                  <a16:creationId xmlns:a16="http://schemas.microsoft.com/office/drawing/2014/main" xmlns="" id="{08846627-0B75-4E05-AA88-1B0C68686C51}"/>
                </a:ext>
              </a:extLst>
            </p:cNvPr>
            <p:cNvGrpSpPr/>
            <p:nvPr/>
          </p:nvGrpSpPr>
          <p:grpSpPr>
            <a:xfrm>
              <a:off x="1082637" y="2295525"/>
              <a:ext cx="7286625" cy="2035175"/>
              <a:chOff x="1146175" y="2295525"/>
              <a:chExt cx="7286625" cy="2035175"/>
            </a:xfrm>
          </p:grpSpPr>
          <p:sp>
            <p:nvSpPr>
              <p:cNvPr id="6" name="Freeform 5">
                <a:extLst>
                  <a:ext uri="{FF2B5EF4-FFF2-40B4-BE49-F238E27FC236}">
                    <a16:creationId xmlns:a16="http://schemas.microsoft.com/office/drawing/2014/main" xmlns="" id="{1978A7CD-EDEC-4591-9D17-290DB5005C6C}"/>
                  </a:ext>
                </a:extLst>
              </p:cNvPr>
              <p:cNvSpPr>
                <a:spLocks/>
              </p:cNvSpPr>
              <p:nvPr/>
            </p:nvSpPr>
            <p:spPr bwMode="auto">
              <a:xfrm>
                <a:off x="1235075" y="2295525"/>
                <a:ext cx="7197725" cy="1943100"/>
              </a:xfrm>
              <a:custGeom>
                <a:avLst/>
                <a:gdLst>
                  <a:gd name="T0" fmla="*/ 0 w 4534"/>
                  <a:gd name="T1" fmla="*/ 0 h 1224"/>
                  <a:gd name="T2" fmla="*/ 0 w 4534"/>
                  <a:gd name="T3" fmla="*/ 1224 h 1224"/>
                  <a:gd name="T4" fmla="*/ 4534 w 4534"/>
                  <a:gd name="T5" fmla="*/ 1224 h 1224"/>
                </a:gdLst>
                <a:ahLst/>
                <a:cxnLst>
                  <a:cxn ang="0">
                    <a:pos x="T0" y="T1"/>
                  </a:cxn>
                  <a:cxn ang="0">
                    <a:pos x="T2" y="T3"/>
                  </a:cxn>
                  <a:cxn ang="0">
                    <a:pos x="T4" y="T5"/>
                  </a:cxn>
                </a:cxnLst>
                <a:rect l="0" t="0" r="r" b="b"/>
                <a:pathLst>
                  <a:path w="4534" h="1224">
                    <a:moveTo>
                      <a:pt x="0" y="0"/>
                    </a:moveTo>
                    <a:lnTo>
                      <a:pt x="0" y="1224"/>
                    </a:lnTo>
                    <a:lnTo>
                      <a:pt x="4534" y="1224"/>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Line 6">
                <a:extLst>
                  <a:ext uri="{FF2B5EF4-FFF2-40B4-BE49-F238E27FC236}">
                    <a16:creationId xmlns:a16="http://schemas.microsoft.com/office/drawing/2014/main" xmlns="" id="{39C61ABA-4EA6-4A14-B831-9C5841F3F27C}"/>
                  </a:ext>
                </a:extLst>
              </p:cNvPr>
              <p:cNvSpPr>
                <a:spLocks noChangeShapeType="1"/>
              </p:cNvSpPr>
              <p:nvPr/>
            </p:nvSpPr>
            <p:spPr bwMode="auto">
              <a:xfrm>
                <a:off x="1146175" y="229552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7">
                <a:extLst>
                  <a:ext uri="{FF2B5EF4-FFF2-40B4-BE49-F238E27FC236}">
                    <a16:creationId xmlns:a16="http://schemas.microsoft.com/office/drawing/2014/main" xmlns="" id="{7C964B99-AC7D-4DAE-AF32-C5306E54CC74}"/>
                  </a:ext>
                </a:extLst>
              </p:cNvPr>
              <p:cNvSpPr>
                <a:spLocks noChangeShapeType="1"/>
              </p:cNvSpPr>
              <p:nvPr/>
            </p:nvSpPr>
            <p:spPr bwMode="auto">
              <a:xfrm>
                <a:off x="1146175" y="326707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8">
                <a:extLst>
                  <a:ext uri="{FF2B5EF4-FFF2-40B4-BE49-F238E27FC236}">
                    <a16:creationId xmlns:a16="http://schemas.microsoft.com/office/drawing/2014/main" xmlns="" id="{A00CCF3A-6713-45BB-A3EC-27073BCC0A85}"/>
                  </a:ext>
                </a:extLst>
              </p:cNvPr>
              <p:cNvSpPr>
                <a:spLocks noChangeShapeType="1"/>
              </p:cNvSpPr>
              <p:nvPr/>
            </p:nvSpPr>
            <p:spPr bwMode="auto">
              <a:xfrm>
                <a:off x="1146175" y="375285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9">
                <a:extLst>
                  <a:ext uri="{FF2B5EF4-FFF2-40B4-BE49-F238E27FC236}">
                    <a16:creationId xmlns:a16="http://schemas.microsoft.com/office/drawing/2014/main" xmlns="" id="{5E45CD20-8CAD-4B4F-90BD-56782A2581FD}"/>
                  </a:ext>
                </a:extLst>
              </p:cNvPr>
              <p:cNvSpPr>
                <a:spLocks noChangeShapeType="1"/>
              </p:cNvSpPr>
              <p:nvPr/>
            </p:nvSpPr>
            <p:spPr bwMode="auto">
              <a:xfrm>
                <a:off x="1146175" y="423862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Line 10">
                <a:extLst>
                  <a:ext uri="{FF2B5EF4-FFF2-40B4-BE49-F238E27FC236}">
                    <a16:creationId xmlns:a16="http://schemas.microsoft.com/office/drawing/2014/main" xmlns="" id="{314ED8B2-ACD4-4A27-85C6-E835B2FA346F}"/>
                  </a:ext>
                </a:extLst>
              </p:cNvPr>
              <p:cNvSpPr>
                <a:spLocks noChangeShapeType="1"/>
              </p:cNvSpPr>
              <p:nvPr/>
            </p:nvSpPr>
            <p:spPr bwMode="auto">
              <a:xfrm>
                <a:off x="1146175" y="278130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11">
                <a:extLst>
                  <a:ext uri="{FF2B5EF4-FFF2-40B4-BE49-F238E27FC236}">
                    <a16:creationId xmlns:a16="http://schemas.microsoft.com/office/drawing/2014/main" xmlns="" id="{CC3DCC91-FE45-4BD7-A6EF-7EA519020554}"/>
                  </a:ext>
                </a:extLst>
              </p:cNvPr>
              <p:cNvSpPr>
                <a:spLocks noChangeShapeType="1"/>
              </p:cNvSpPr>
              <p:nvPr/>
            </p:nvSpPr>
            <p:spPr bwMode="auto">
              <a:xfrm>
                <a:off x="7232650"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12">
                <a:extLst>
                  <a:ext uri="{FF2B5EF4-FFF2-40B4-BE49-F238E27FC236}">
                    <a16:creationId xmlns:a16="http://schemas.microsoft.com/office/drawing/2014/main" xmlns="" id="{40057C62-2DFE-4964-BB34-CC8BDCAFB5E7}"/>
                  </a:ext>
                </a:extLst>
              </p:cNvPr>
              <p:cNvSpPr>
                <a:spLocks noChangeShapeType="1"/>
              </p:cNvSpPr>
              <p:nvPr/>
            </p:nvSpPr>
            <p:spPr bwMode="auto">
              <a:xfrm>
                <a:off x="4832350"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13">
                <a:extLst>
                  <a:ext uri="{FF2B5EF4-FFF2-40B4-BE49-F238E27FC236}">
                    <a16:creationId xmlns:a16="http://schemas.microsoft.com/office/drawing/2014/main" xmlns="" id="{B54427C7-771C-4D34-8BA9-C27A3B2196E2}"/>
                  </a:ext>
                </a:extLst>
              </p:cNvPr>
              <p:cNvSpPr>
                <a:spLocks noChangeShapeType="1"/>
              </p:cNvSpPr>
              <p:nvPr/>
            </p:nvSpPr>
            <p:spPr bwMode="auto">
              <a:xfrm>
                <a:off x="1235075"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Line 14">
                <a:extLst>
                  <a:ext uri="{FF2B5EF4-FFF2-40B4-BE49-F238E27FC236}">
                    <a16:creationId xmlns:a16="http://schemas.microsoft.com/office/drawing/2014/main" xmlns="" id="{E895AD45-2520-42BA-9B53-E8AFC8D3D2B1}"/>
                  </a:ext>
                </a:extLst>
              </p:cNvPr>
              <p:cNvSpPr>
                <a:spLocks noChangeShapeType="1"/>
              </p:cNvSpPr>
              <p:nvPr/>
            </p:nvSpPr>
            <p:spPr bwMode="auto">
              <a:xfrm>
                <a:off x="8432800"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15">
                <a:extLst>
                  <a:ext uri="{FF2B5EF4-FFF2-40B4-BE49-F238E27FC236}">
                    <a16:creationId xmlns:a16="http://schemas.microsoft.com/office/drawing/2014/main" xmlns="" id="{03A1D944-890C-429A-B901-9F66FAD6FC3C}"/>
                  </a:ext>
                </a:extLst>
              </p:cNvPr>
              <p:cNvSpPr>
                <a:spLocks noChangeShapeType="1"/>
              </p:cNvSpPr>
              <p:nvPr/>
            </p:nvSpPr>
            <p:spPr bwMode="auto">
              <a:xfrm>
                <a:off x="6032500"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16">
                <a:extLst>
                  <a:ext uri="{FF2B5EF4-FFF2-40B4-BE49-F238E27FC236}">
                    <a16:creationId xmlns:a16="http://schemas.microsoft.com/office/drawing/2014/main" xmlns="" id="{FA4EBC2C-2749-45FD-97E9-5ABA1AA56758}"/>
                  </a:ext>
                </a:extLst>
              </p:cNvPr>
              <p:cNvSpPr>
                <a:spLocks noChangeShapeType="1"/>
              </p:cNvSpPr>
              <p:nvPr/>
            </p:nvSpPr>
            <p:spPr bwMode="auto">
              <a:xfrm>
                <a:off x="2435225"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17">
                <a:extLst>
                  <a:ext uri="{FF2B5EF4-FFF2-40B4-BE49-F238E27FC236}">
                    <a16:creationId xmlns:a16="http://schemas.microsoft.com/office/drawing/2014/main" xmlns="" id="{F4D2D9B7-CF55-420C-8B02-548116A1922E}"/>
                  </a:ext>
                </a:extLst>
              </p:cNvPr>
              <p:cNvSpPr>
                <a:spLocks noChangeShapeType="1"/>
              </p:cNvSpPr>
              <p:nvPr/>
            </p:nvSpPr>
            <p:spPr bwMode="auto">
              <a:xfrm>
                <a:off x="3635375"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6" name="Group 45">
              <a:extLst>
                <a:ext uri="{FF2B5EF4-FFF2-40B4-BE49-F238E27FC236}">
                  <a16:creationId xmlns:a16="http://schemas.microsoft.com/office/drawing/2014/main" xmlns="" id="{A5878496-C390-4C0D-BEC3-E990DF5D012D}"/>
                </a:ext>
              </a:extLst>
            </p:cNvPr>
            <p:cNvGrpSpPr/>
            <p:nvPr/>
          </p:nvGrpSpPr>
          <p:grpSpPr>
            <a:xfrm>
              <a:off x="1171537" y="2295525"/>
              <a:ext cx="4835525" cy="1943100"/>
              <a:chOff x="1235075" y="2295525"/>
              <a:chExt cx="4835525" cy="1943100"/>
            </a:xfrm>
          </p:grpSpPr>
          <p:sp>
            <p:nvSpPr>
              <p:cNvPr id="39" name="Freeform 18">
                <a:extLst>
                  <a:ext uri="{FF2B5EF4-FFF2-40B4-BE49-F238E27FC236}">
                    <a16:creationId xmlns:a16="http://schemas.microsoft.com/office/drawing/2014/main" xmlns="" id="{95487FE7-3507-422F-B61B-2D85801CFA12}"/>
                  </a:ext>
                </a:extLst>
              </p:cNvPr>
              <p:cNvSpPr>
                <a:spLocks/>
              </p:cNvSpPr>
              <p:nvPr/>
            </p:nvSpPr>
            <p:spPr bwMode="auto">
              <a:xfrm>
                <a:off x="1235075" y="2295525"/>
                <a:ext cx="4835525" cy="1943100"/>
              </a:xfrm>
              <a:custGeom>
                <a:avLst/>
                <a:gdLst>
                  <a:gd name="T0" fmla="*/ 0 w 3046"/>
                  <a:gd name="T1" fmla="*/ 0 h 1224"/>
                  <a:gd name="T2" fmla="*/ 382 w 3046"/>
                  <a:gd name="T3" fmla="*/ 0 h 1224"/>
                  <a:gd name="T4" fmla="*/ 382 w 3046"/>
                  <a:gd name="T5" fmla="*/ 56 h 1224"/>
                  <a:gd name="T6" fmla="*/ 440 w 3046"/>
                  <a:gd name="T7" fmla="*/ 56 h 1224"/>
                  <a:gd name="T8" fmla="*/ 440 w 3046"/>
                  <a:gd name="T9" fmla="*/ 116 h 1224"/>
                  <a:gd name="T10" fmla="*/ 496 w 3046"/>
                  <a:gd name="T11" fmla="*/ 116 h 1224"/>
                  <a:gd name="T12" fmla="*/ 496 w 3046"/>
                  <a:gd name="T13" fmla="*/ 174 h 1224"/>
                  <a:gd name="T14" fmla="*/ 510 w 3046"/>
                  <a:gd name="T15" fmla="*/ 174 h 1224"/>
                  <a:gd name="T16" fmla="*/ 510 w 3046"/>
                  <a:gd name="T17" fmla="*/ 234 h 1224"/>
                  <a:gd name="T18" fmla="*/ 546 w 3046"/>
                  <a:gd name="T19" fmla="*/ 234 h 1224"/>
                  <a:gd name="T20" fmla="*/ 546 w 3046"/>
                  <a:gd name="T21" fmla="*/ 290 h 1224"/>
                  <a:gd name="T22" fmla="*/ 612 w 3046"/>
                  <a:gd name="T23" fmla="*/ 290 h 1224"/>
                  <a:gd name="T24" fmla="*/ 612 w 3046"/>
                  <a:gd name="T25" fmla="*/ 350 h 1224"/>
                  <a:gd name="T26" fmla="*/ 658 w 3046"/>
                  <a:gd name="T27" fmla="*/ 350 h 1224"/>
                  <a:gd name="T28" fmla="*/ 658 w 3046"/>
                  <a:gd name="T29" fmla="*/ 408 h 1224"/>
                  <a:gd name="T30" fmla="*/ 696 w 3046"/>
                  <a:gd name="T31" fmla="*/ 408 h 1224"/>
                  <a:gd name="T32" fmla="*/ 696 w 3046"/>
                  <a:gd name="T33" fmla="*/ 466 h 1224"/>
                  <a:gd name="T34" fmla="*/ 786 w 3046"/>
                  <a:gd name="T35" fmla="*/ 466 h 1224"/>
                  <a:gd name="T36" fmla="*/ 786 w 3046"/>
                  <a:gd name="T37" fmla="*/ 524 h 1224"/>
                  <a:gd name="T38" fmla="*/ 838 w 3046"/>
                  <a:gd name="T39" fmla="*/ 524 h 1224"/>
                  <a:gd name="T40" fmla="*/ 838 w 3046"/>
                  <a:gd name="T41" fmla="*/ 582 h 1224"/>
                  <a:gd name="T42" fmla="*/ 928 w 3046"/>
                  <a:gd name="T43" fmla="*/ 582 h 1224"/>
                  <a:gd name="T44" fmla="*/ 928 w 3046"/>
                  <a:gd name="T45" fmla="*/ 640 h 1224"/>
                  <a:gd name="T46" fmla="*/ 1026 w 3046"/>
                  <a:gd name="T47" fmla="*/ 640 h 1224"/>
                  <a:gd name="T48" fmla="*/ 1026 w 3046"/>
                  <a:gd name="T49" fmla="*/ 698 h 1224"/>
                  <a:gd name="T50" fmla="*/ 1166 w 3046"/>
                  <a:gd name="T51" fmla="*/ 698 h 1224"/>
                  <a:gd name="T52" fmla="*/ 1166 w 3046"/>
                  <a:gd name="T53" fmla="*/ 758 h 1224"/>
                  <a:gd name="T54" fmla="*/ 1654 w 3046"/>
                  <a:gd name="T55" fmla="*/ 758 h 1224"/>
                  <a:gd name="T56" fmla="*/ 1654 w 3046"/>
                  <a:gd name="T57" fmla="*/ 824 h 1224"/>
                  <a:gd name="T58" fmla="*/ 1684 w 3046"/>
                  <a:gd name="T59" fmla="*/ 824 h 1224"/>
                  <a:gd name="T60" fmla="*/ 1684 w 3046"/>
                  <a:gd name="T61" fmla="*/ 892 h 1224"/>
                  <a:gd name="T62" fmla="*/ 1696 w 3046"/>
                  <a:gd name="T63" fmla="*/ 892 h 1224"/>
                  <a:gd name="T64" fmla="*/ 1696 w 3046"/>
                  <a:gd name="T65" fmla="*/ 958 h 1224"/>
                  <a:gd name="T66" fmla="*/ 1830 w 3046"/>
                  <a:gd name="T67" fmla="*/ 958 h 1224"/>
                  <a:gd name="T68" fmla="*/ 1830 w 3046"/>
                  <a:gd name="T69" fmla="*/ 1024 h 1224"/>
                  <a:gd name="T70" fmla="*/ 1952 w 3046"/>
                  <a:gd name="T71" fmla="*/ 1024 h 1224"/>
                  <a:gd name="T72" fmla="*/ 1952 w 3046"/>
                  <a:gd name="T73" fmla="*/ 1090 h 1224"/>
                  <a:gd name="T74" fmla="*/ 2634 w 3046"/>
                  <a:gd name="T75" fmla="*/ 1090 h 1224"/>
                  <a:gd name="T76" fmla="*/ 2634 w 3046"/>
                  <a:gd name="T77" fmla="*/ 1158 h 1224"/>
                  <a:gd name="T78" fmla="*/ 3046 w 3046"/>
                  <a:gd name="T79" fmla="*/ 1158 h 1224"/>
                  <a:gd name="T80" fmla="*/ 3046 w 3046"/>
                  <a:gd name="T81" fmla="*/ 1224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6" h="1224">
                    <a:moveTo>
                      <a:pt x="0" y="0"/>
                    </a:moveTo>
                    <a:lnTo>
                      <a:pt x="382" y="0"/>
                    </a:lnTo>
                    <a:lnTo>
                      <a:pt x="382" y="56"/>
                    </a:lnTo>
                    <a:lnTo>
                      <a:pt x="440" y="56"/>
                    </a:lnTo>
                    <a:lnTo>
                      <a:pt x="440" y="116"/>
                    </a:lnTo>
                    <a:lnTo>
                      <a:pt x="496" y="116"/>
                    </a:lnTo>
                    <a:lnTo>
                      <a:pt x="496" y="174"/>
                    </a:lnTo>
                    <a:lnTo>
                      <a:pt x="510" y="174"/>
                    </a:lnTo>
                    <a:lnTo>
                      <a:pt x="510" y="234"/>
                    </a:lnTo>
                    <a:lnTo>
                      <a:pt x="546" y="234"/>
                    </a:lnTo>
                    <a:lnTo>
                      <a:pt x="546" y="290"/>
                    </a:lnTo>
                    <a:lnTo>
                      <a:pt x="612" y="290"/>
                    </a:lnTo>
                    <a:lnTo>
                      <a:pt x="612" y="350"/>
                    </a:lnTo>
                    <a:lnTo>
                      <a:pt x="658" y="350"/>
                    </a:lnTo>
                    <a:lnTo>
                      <a:pt x="658" y="408"/>
                    </a:lnTo>
                    <a:lnTo>
                      <a:pt x="696" y="408"/>
                    </a:lnTo>
                    <a:lnTo>
                      <a:pt x="696" y="466"/>
                    </a:lnTo>
                    <a:lnTo>
                      <a:pt x="786" y="466"/>
                    </a:lnTo>
                    <a:lnTo>
                      <a:pt x="786" y="524"/>
                    </a:lnTo>
                    <a:lnTo>
                      <a:pt x="838" y="524"/>
                    </a:lnTo>
                    <a:lnTo>
                      <a:pt x="838" y="582"/>
                    </a:lnTo>
                    <a:lnTo>
                      <a:pt x="928" y="582"/>
                    </a:lnTo>
                    <a:lnTo>
                      <a:pt x="928" y="640"/>
                    </a:lnTo>
                    <a:lnTo>
                      <a:pt x="1026" y="640"/>
                    </a:lnTo>
                    <a:lnTo>
                      <a:pt x="1026" y="698"/>
                    </a:lnTo>
                    <a:lnTo>
                      <a:pt x="1166" y="698"/>
                    </a:lnTo>
                    <a:lnTo>
                      <a:pt x="1166" y="758"/>
                    </a:lnTo>
                    <a:lnTo>
                      <a:pt x="1654" y="758"/>
                    </a:lnTo>
                    <a:lnTo>
                      <a:pt x="1654" y="824"/>
                    </a:lnTo>
                    <a:lnTo>
                      <a:pt x="1684" y="824"/>
                    </a:lnTo>
                    <a:lnTo>
                      <a:pt x="1684" y="892"/>
                    </a:lnTo>
                    <a:lnTo>
                      <a:pt x="1696" y="892"/>
                    </a:lnTo>
                    <a:lnTo>
                      <a:pt x="1696" y="958"/>
                    </a:lnTo>
                    <a:lnTo>
                      <a:pt x="1830" y="958"/>
                    </a:lnTo>
                    <a:lnTo>
                      <a:pt x="1830" y="1024"/>
                    </a:lnTo>
                    <a:lnTo>
                      <a:pt x="1952" y="1024"/>
                    </a:lnTo>
                    <a:lnTo>
                      <a:pt x="1952" y="1090"/>
                    </a:lnTo>
                    <a:lnTo>
                      <a:pt x="2634" y="1090"/>
                    </a:lnTo>
                    <a:lnTo>
                      <a:pt x="2634" y="1158"/>
                    </a:lnTo>
                    <a:lnTo>
                      <a:pt x="3046" y="1158"/>
                    </a:lnTo>
                    <a:lnTo>
                      <a:pt x="3046" y="1224"/>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19">
                <a:extLst>
                  <a:ext uri="{FF2B5EF4-FFF2-40B4-BE49-F238E27FC236}">
                    <a16:creationId xmlns:a16="http://schemas.microsoft.com/office/drawing/2014/main" xmlns="" id="{3105EC11-256A-495A-A884-51DC4CCC1919}"/>
                  </a:ext>
                </a:extLst>
              </p:cNvPr>
              <p:cNvSpPr>
                <a:spLocks noChangeShapeType="1"/>
              </p:cNvSpPr>
              <p:nvPr/>
            </p:nvSpPr>
            <p:spPr bwMode="auto">
              <a:xfrm flipV="1">
                <a:off x="3149600" y="3390900"/>
                <a:ext cx="0" cy="1079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45" name="Group 44">
              <a:extLst>
                <a:ext uri="{FF2B5EF4-FFF2-40B4-BE49-F238E27FC236}">
                  <a16:creationId xmlns:a16="http://schemas.microsoft.com/office/drawing/2014/main" xmlns="" id="{F8B960EF-EED9-4B55-B212-C887CE2B9F81}"/>
                </a:ext>
              </a:extLst>
            </p:cNvPr>
            <p:cNvGrpSpPr/>
            <p:nvPr/>
          </p:nvGrpSpPr>
          <p:grpSpPr>
            <a:xfrm>
              <a:off x="1171537" y="2298700"/>
              <a:ext cx="6870700" cy="1939925"/>
              <a:chOff x="1235075" y="2298700"/>
              <a:chExt cx="6870700" cy="1939925"/>
            </a:xfrm>
          </p:grpSpPr>
          <p:sp>
            <p:nvSpPr>
              <p:cNvPr id="41" name="Freeform 20">
                <a:extLst>
                  <a:ext uri="{FF2B5EF4-FFF2-40B4-BE49-F238E27FC236}">
                    <a16:creationId xmlns:a16="http://schemas.microsoft.com/office/drawing/2014/main" xmlns="" id="{FD5BB898-6BEC-40D4-B7F6-D610077E43DF}"/>
                  </a:ext>
                </a:extLst>
              </p:cNvPr>
              <p:cNvSpPr>
                <a:spLocks/>
              </p:cNvSpPr>
              <p:nvPr/>
            </p:nvSpPr>
            <p:spPr bwMode="auto">
              <a:xfrm>
                <a:off x="1235075" y="2298700"/>
                <a:ext cx="6870700" cy="1939925"/>
              </a:xfrm>
              <a:custGeom>
                <a:avLst/>
                <a:gdLst>
                  <a:gd name="T0" fmla="*/ 0 w 4328"/>
                  <a:gd name="T1" fmla="*/ 0 h 1222"/>
                  <a:gd name="T2" fmla="*/ 564 w 4328"/>
                  <a:gd name="T3" fmla="*/ 0 h 1222"/>
                  <a:gd name="T4" fmla="*/ 564 w 4328"/>
                  <a:gd name="T5" fmla="*/ 54 h 1222"/>
                  <a:gd name="T6" fmla="*/ 708 w 4328"/>
                  <a:gd name="T7" fmla="*/ 54 h 1222"/>
                  <a:gd name="T8" fmla="*/ 708 w 4328"/>
                  <a:gd name="T9" fmla="*/ 108 h 1222"/>
                  <a:gd name="T10" fmla="*/ 880 w 4328"/>
                  <a:gd name="T11" fmla="*/ 108 h 1222"/>
                  <a:gd name="T12" fmla="*/ 880 w 4328"/>
                  <a:gd name="T13" fmla="*/ 162 h 1222"/>
                  <a:gd name="T14" fmla="*/ 1036 w 4328"/>
                  <a:gd name="T15" fmla="*/ 162 h 1222"/>
                  <a:gd name="T16" fmla="*/ 1036 w 4328"/>
                  <a:gd name="T17" fmla="*/ 228 h 1222"/>
                  <a:gd name="T18" fmla="*/ 1050 w 4328"/>
                  <a:gd name="T19" fmla="*/ 228 h 1222"/>
                  <a:gd name="T20" fmla="*/ 1050 w 4328"/>
                  <a:gd name="T21" fmla="*/ 290 h 1222"/>
                  <a:gd name="T22" fmla="*/ 1144 w 4328"/>
                  <a:gd name="T23" fmla="*/ 290 h 1222"/>
                  <a:gd name="T24" fmla="*/ 1144 w 4328"/>
                  <a:gd name="T25" fmla="*/ 352 h 1222"/>
                  <a:gd name="T26" fmla="*/ 1294 w 4328"/>
                  <a:gd name="T27" fmla="*/ 352 h 1222"/>
                  <a:gd name="T28" fmla="*/ 1294 w 4328"/>
                  <a:gd name="T29" fmla="*/ 414 h 1222"/>
                  <a:gd name="T30" fmla="*/ 1396 w 4328"/>
                  <a:gd name="T31" fmla="*/ 414 h 1222"/>
                  <a:gd name="T32" fmla="*/ 1396 w 4328"/>
                  <a:gd name="T33" fmla="*/ 476 h 1222"/>
                  <a:gd name="T34" fmla="*/ 1454 w 4328"/>
                  <a:gd name="T35" fmla="*/ 476 h 1222"/>
                  <a:gd name="T36" fmla="*/ 1454 w 4328"/>
                  <a:gd name="T37" fmla="*/ 538 h 1222"/>
                  <a:gd name="T38" fmla="*/ 1580 w 4328"/>
                  <a:gd name="T39" fmla="*/ 538 h 1222"/>
                  <a:gd name="T40" fmla="*/ 1580 w 4328"/>
                  <a:gd name="T41" fmla="*/ 598 h 1222"/>
                  <a:gd name="T42" fmla="*/ 2062 w 4328"/>
                  <a:gd name="T43" fmla="*/ 598 h 1222"/>
                  <a:gd name="T44" fmla="*/ 2062 w 4328"/>
                  <a:gd name="T45" fmla="*/ 662 h 1222"/>
                  <a:gd name="T46" fmla="*/ 2170 w 4328"/>
                  <a:gd name="T47" fmla="*/ 662 h 1222"/>
                  <a:gd name="T48" fmla="*/ 2170 w 4328"/>
                  <a:gd name="T49" fmla="*/ 724 h 1222"/>
                  <a:gd name="T50" fmla="*/ 2266 w 4328"/>
                  <a:gd name="T51" fmla="*/ 724 h 1222"/>
                  <a:gd name="T52" fmla="*/ 2266 w 4328"/>
                  <a:gd name="T53" fmla="*/ 786 h 1222"/>
                  <a:gd name="T54" fmla="*/ 2330 w 4328"/>
                  <a:gd name="T55" fmla="*/ 786 h 1222"/>
                  <a:gd name="T56" fmla="*/ 2330 w 4328"/>
                  <a:gd name="T57" fmla="*/ 848 h 1222"/>
                  <a:gd name="T58" fmla="*/ 2410 w 4328"/>
                  <a:gd name="T59" fmla="*/ 848 h 1222"/>
                  <a:gd name="T60" fmla="*/ 2410 w 4328"/>
                  <a:gd name="T61" fmla="*/ 910 h 1222"/>
                  <a:gd name="T62" fmla="*/ 2884 w 4328"/>
                  <a:gd name="T63" fmla="*/ 910 h 1222"/>
                  <a:gd name="T64" fmla="*/ 2884 w 4328"/>
                  <a:gd name="T65" fmla="*/ 988 h 1222"/>
                  <a:gd name="T66" fmla="*/ 3174 w 4328"/>
                  <a:gd name="T67" fmla="*/ 988 h 1222"/>
                  <a:gd name="T68" fmla="*/ 3174 w 4328"/>
                  <a:gd name="T69" fmla="*/ 1066 h 1222"/>
                  <a:gd name="T70" fmla="*/ 4328 w 4328"/>
                  <a:gd name="T71" fmla="*/ 1066 h 1222"/>
                  <a:gd name="T72" fmla="*/ 4328 w 4328"/>
                  <a:gd name="T73" fmla="*/ 122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8" h="1222">
                    <a:moveTo>
                      <a:pt x="0" y="0"/>
                    </a:moveTo>
                    <a:lnTo>
                      <a:pt x="564" y="0"/>
                    </a:lnTo>
                    <a:lnTo>
                      <a:pt x="564" y="54"/>
                    </a:lnTo>
                    <a:lnTo>
                      <a:pt x="708" y="54"/>
                    </a:lnTo>
                    <a:lnTo>
                      <a:pt x="708" y="108"/>
                    </a:lnTo>
                    <a:lnTo>
                      <a:pt x="880" y="108"/>
                    </a:lnTo>
                    <a:lnTo>
                      <a:pt x="880" y="162"/>
                    </a:lnTo>
                    <a:lnTo>
                      <a:pt x="1036" y="162"/>
                    </a:lnTo>
                    <a:lnTo>
                      <a:pt x="1036" y="228"/>
                    </a:lnTo>
                    <a:lnTo>
                      <a:pt x="1050" y="228"/>
                    </a:lnTo>
                    <a:lnTo>
                      <a:pt x="1050" y="290"/>
                    </a:lnTo>
                    <a:lnTo>
                      <a:pt x="1144" y="290"/>
                    </a:lnTo>
                    <a:lnTo>
                      <a:pt x="1144" y="352"/>
                    </a:lnTo>
                    <a:lnTo>
                      <a:pt x="1294" y="352"/>
                    </a:lnTo>
                    <a:lnTo>
                      <a:pt x="1294" y="414"/>
                    </a:lnTo>
                    <a:lnTo>
                      <a:pt x="1396" y="414"/>
                    </a:lnTo>
                    <a:lnTo>
                      <a:pt x="1396" y="476"/>
                    </a:lnTo>
                    <a:lnTo>
                      <a:pt x="1454" y="476"/>
                    </a:lnTo>
                    <a:lnTo>
                      <a:pt x="1454" y="538"/>
                    </a:lnTo>
                    <a:lnTo>
                      <a:pt x="1580" y="538"/>
                    </a:lnTo>
                    <a:lnTo>
                      <a:pt x="1580" y="598"/>
                    </a:lnTo>
                    <a:lnTo>
                      <a:pt x="2062" y="598"/>
                    </a:lnTo>
                    <a:lnTo>
                      <a:pt x="2062" y="662"/>
                    </a:lnTo>
                    <a:lnTo>
                      <a:pt x="2170" y="662"/>
                    </a:lnTo>
                    <a:lnTo>
                      <a:pt x="2170" y="724"/>
                    </a:lnTo>
                    <a:lnTo>
                      <a:pt x="2266" y="724"/>
                    </a:lnTo>
                    <a:lnTo>
                      <a:pt x="2266" y="786"/>
                    </a:lnTo>
                    <a:lnTo>
                      <a:pt x="2330" y="786"/>
                    </a:lnTo>
                    <a:lnTo>
                      <a:pt x="2330" y="848"/>
                    </a:lnTo>
                    <a:lnTo>
                      <a:pt x="2410" y="848"/>
                    </a:lnTo>
                    <a:lnTo>
                      <a:pt x="2410" y="910"/>
                    </a:lnTo>
                    <a:lnTo>
                      <a:pt x="2884" y="910"/>
                    </a:lnTo>
                    <a:lnTo>
                      <a:pt x="2884" y="988"/>
                    </a:lnTo>
                    <a:lnTo>
                      <a:pt x="3174" y="988"/>
                    </a:lnTo>
                    <a:lnTo>
                      <a:pt x="3174" y="1066"/>
                    </a:lnTo>
                    <a:lnTo>
                      <a:pt x="4328" y="1066"/>
                    </a:lnTo>
                    <a:lnTo>
                      <a:pt x="4328" y="1222"/>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21">
                <a:extLst>
                  <a:ext uri="{FF2B5EF4-FFF2-40B4-BE49-F238E27FC236}">
                    <a16:creationId xmlns:a16="http://schemas.microsoft.com/office/drawing/2014/main" xmlns="" id="{0F2D043D-688C-4B50-8642-F9DB85A41487}"/>
                  </a:ext>
                </a:extLst>
              </p:cNvPr>
              <p:cNvSpPr>
                <a:spLocks noChangeShapeType="1"/>
              </p:cNvSpPr>
              <p:nvPr/>
            </p:nvSpPr>
            <p:spPr bwMode="auto">
              <a:xfrm flipV="1">
                <a:off x="5334000" y="3635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22">
                <a:extLst>
                  <a:ext uri="{FF2B5EF4-FFF2-40B4-BE49-F238E27FC236}">
                    <a16:creationId xmlns:a16="http://schemas.microsoft.com/office/drawing/2014/main" xmlns="" id="{7CB7D1D6-D483-4A46-91F4-CA43ADF2CF57}"/>
                  </a:ext>
                </a:extLst>
              </p:cNvPr>
              <p:cNvSpPr>
                <a:spLocks noChangeShapeType="1"/>
              </p:cNvSpPr>
              <p:nvPr/>
            </p:nvSpPr>
            <p:spPr bwMode="auto">
              <a:xfrm flipV="1">
                <a:off x="7423150" y="38830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23">
                <a:extLst>
                  <a:ext uri="{FF2B5EF4-FFF2-40B4-BE49-F238E27FC236}">
                    <a16:creationId xmlns:a16="http://schemas.microsoft.com/office/drawing/2014/main" xmlns="" id="{C9133DFC-2199-4037-9C21-185673DFB9AB}"/>
                  </a:ext>
                </a:extLst>
              </p:cNvPr>
              <p:cNvSpPr>
                <a:spLocks noChangeShapeType="1"/>
              </p:cNvSpPr>
              <p:nvPr/>
            </p:nvSpPr>
            <p:spPr bwMode="auto">
              <a:xfrm flipV="1">
                <a:off x="2828925" y="24479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Tree>
    <p:custDataLst>
      <p:tags r:id="rId1"/>
    </p:custDataLst>
    <p:extLst>
      <p:ext uri="{BB962C8B-B14F-4D97-AF65-F5344CB8AC3E}">
        <p14:creationId xmlns:p14="http://schemas.microsoft.com/office/powerpoint/2010/main" val="12885134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11508: Analyse de la résistance primaire aux anti-EGFR dans le cancer colorectal métastatique RAS et BRAF sauvage: une étude cas-contrôles </a:t>
            </a:r>
            <a:br>
              <a:rPr lang="fr-FR" dirty="0" smtClean="0"/>
            </a:br>
            <a:r>
              <a:rPr lang="fr-FR" dirty="0" smtClean="0"/>
              <a:t>– </a:t>
            </a:r>
            <a:r>
              <a:rPr lang="fr-FR" dirty="0" err="1" smtClean="0"/>
              <a:t>Cremolini</a:t>
            </a:r>
            <a:r>
              <a:rPr lang="fr-FR" dirty="0" smtClean="0"/>
              <a:t> C, et al</a:t>
            </a:r>
            <a:endParaRPr lang="fr-FR" dirty="0"/>
          </a:p>
        </p:txBody>
      </p:sp>
      <p:sp>
        <p:nvSpPr>
          <p:cNvPr id="4" name="Content Placeholder 3"/>
          <p:cNvSpPr>
            <a:spLocks noGrp="1"/>
          </p:cNvSpPr>
          <p:nvPr>
            <p:ph idx="1"/>
          </p:nvPr>
        </p:nvSpPr>
        <p:spPr/>
        <p:txBody>
          <a:bodyPr/>
          <a:lstStyle/>
          <a:p>
            <a:pPr marL="0" indent="0">
              <a:buNone/>
            </a:pPr>
            <a:r>
              <a:rPr lang="fr-FR" b="1" dirty="0" smtClean="0"/>
              <a:t>Objectif</a:t>
            </a:r>
          </a:p>
          <a:p>
            <a:r>
              <a:rPr lang="fr-FR" dirty="0" smtClean="0"/>
              <a:t>Evaluer le rôle prédictif du côté de la tumeur primitive chez des patients avec panel PRESSING négatif et le rôle prédictif de l’instabilité </a:t>
            </a:r>
            <a:r>
              <a:rPr lang="fr-FR" dirty="0" err="1" smtClean="0"/>
              <a:t>microsatellitaire</a:t>
            </a:r>
            <a:r>
              <a:rPr lang="fr-FR" dirty="0" smtClean="0"/>
              <a:t> chez des patients avec CCR métastatique</a:t>
            </a:r>
            <a:endParaRPr lang="fr-FR" dirty="0"/>
          </a:p>
        </p:txBody>
      </p:sp>
      <p:sp>
        <p:nvSpPr>
          <p:cNvPr id="15" name="Text Placeholder 14"/>
          <p:cNvSpPr>
            <a:spLocks noGrp="1"/>
          </p:cNvSpPr>
          <p:nvPr>
            <p:ph type="body" sz="quarter" idx="11"/>
          </p:nvPr>
        </p:nvSpPr>
        <p:spPr/>
        <p:txBody>
          <a:bodyPr/>
          <a:lstStyle/>
          <a:p>
            <a:r>
              <a:rPr lang="fr-FR" smtClean="0"/>
              <a:t>Cremolini C, et al. J Clin Oncol 2017;35(Suppl):Abstr 11508</a:t>
            </a:r>
            <a:endParaRPr lang="fr-FR"/>
          </a:p>
        </p:txBody>
      </p:sp>
      <p:sp>
        <p:nvSpPr>
          <p:cNvPr id="18" name="AutoShape 9"/>
          <p:cNvSpPr>
            <a:spLocks noChangeArrowheads="1"/>
          </p:cNvSpPr>
          <p:nvPr/>
        </p:nvSpPr>
        <p:spPr bwMode="auto">
          <a:xfrm>
            <a:off x="365124" y="2874275"/>
            <a:ext cx="2606676" cy="82843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Patients </a:t>
            </a:r>
            <a:r>
              <a:rPr lang="fr-FR" altLang="zh-CN" sz="1600" i="1" dirty="0" smtClean="0">
                <a:solidFill>
                  <a:srgbClr val="FFFFFF"/>
                </a:solidFill>
                <a:ea typeface="SimSun" pitchFamily="2" charset="-122"/>
              </a:rPr>
              <a:t>RAS</a:t>
            </a:r>
            <a:r>
              <a:rPr lang="fr-FR" altLang="zh-CN" sz="1600" dirty="0" smtClean="0">
                <a:solidFill>
                  <a:srgbClr val="FFFFFF"/>
                </a:solidFill>
                <a:ea typeface="SimSun" pitchFamily="2" charset="-122"/>
              </a:rPr>
              <a:t> et </a:t>
            </a:r>
            <a:r>
              <a:rPr lang="fr-FR" altLang="zh-CN" sz="1600" i="1" dirty="0" smtClean="0">
                <a:solidFill>
                  <a:srgbClr val="FFFFFF"/>
                </a:solidFill>
                <a:ea typeface="SimSun" pitchFamily="2" charset="-122"/>
              </a:rPr>
              <a:t>BRAF</a:t>
            </a:r>
            <a:r>
              <a:rPr lang="fr-FR" altLang="zh-CN" sz="1600" dirty="0" smtClean="0">
                <a:solidFill>
                  <a:srgbClr val="FFFFFF"/>
                </a:solidFill>
                <a:ea typeface="SimSun" pitchFamily="2" charset="-122"/>
              </a:rPr>
              <a:t> sauvages avec résistance aux anti EGFR (n=47)</a:t>
            </a:r>
            <a:endParaRPr lang="fr-FR" altLang="zh-CN" sz="1600" dirty="0">
              <a:solidFill>
                <a:schemeClr val="tx2"/>
              </a:solidFill>
              <a:ea typeface="SimSun" pitchFamily="2" charset="-122"/>
            </a:endParaRPr>
          </a:p>
        </p:txBody>
      </p:sp>
      <p:sp>
        <p:nvSpPr>
          <p:cNvPr id="21" name="AutoShape 12"/>
          <p:cNvSpPr>
            <a:spLocks noChangeArrowheads="1"/>
          </p:cNvSpPr>
          <p:nvPr/>
        </p:nvSpPr>
        <p:spPr bwMode="auto">
          <a:xfrm>
            <a:off x="6592098" y="2874275"/>
            <a:ext cx="2170565" cy="828432"/>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Prévalence attendue des altérations</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PRESSING: 15%</a:t>
            </a:r>
            <a:endParaRPr lang="fr-FR" altLang="zh-CN" sz="1600" dirty="0">
              <a:solidFill>
                <a:srgbClr val="FFFFFF"/>
              </a:solidFill>
              <a:ea typeface="SimSun" pitchFamily="2" charset="-122"/>
            </a:endParaRPr>
          </a:p>
        </p:txBody>
      </p:sp>
      <p:cxnSp>
        <p:nvCxnSpPr>
          <p:cNvPr id="22" name="AutoShape 19"/>
          <p:cNvCxnSpPr>
            <a:cxnSpLocks noChangeShapeType="1"/>
            <a:stCxn id="18" idx="3"/>
            <a:endCxn id="24" idx="1"/>
          </p:cNvCxnSpPr>
          <p:nvPr/>
        </p:nvCxnSpPr>
        <p:spPr bwMode="auto">
          <a:xfrm>
            <a:off x="2971800" y="3288491"/>
            <a:ext cx="366770" cy="0"/>
          </a:xfrm>
          <a:prstGeom prst="straightConnector1">
            <a:avLst/>
          </a:prstGeom>
          <a:noFill/>
          <a:ln w="57150">
            <a:solidFill>
              <a:schemeClr val="bg2">
                <a:lumMod val="60000"/>
                <a:lumOff val="40000"/>
              </a:schemeClr>
            </a:solidFill>
            <a:round/>
            <a:headEnd/>
            <a:tailEnd type="triangle" w="med" len="med"/>
          </a:ln>
        </p:spPr>
      </p:cxnSp>
      <p:sp>
        <p:nvSpPr>
          <p:cNvPr id="24" name="AutoShape 8"/>
          <p:cNvSpPr>
            <a:spLocks noChangeArrowheads="1"/>
          </p:cNvSpPr>
          <p:nvPr/>
        </p:nvSpPr>
        <p:spPr bwMode="auto">
          <a:xfrm>
            <a:off x="3338570" y="2484789"/>
            <a:ext cx="2904402" cy="160740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Progression lors du 1</a:t>
            </a:r>
            <a:r>
              <a:rPr lang="fr-FR" altLang="zh-CN" sz="1600" baseline="30000" dirty="0" smtClean="0">
                <a:solidFill>
                  <a:srgbClr val="FFFFFF"/>
                </a:solidFill>
                <a:ea typeface="SimSun" pitchFamily="2" charset="-122"/>
              </a:rPr>
              <a:t>e</a:t>
            </a:r>
            <a:r>
              <a:rPr lang="fr-FR" altLang="zh-CN" sz="1600" dirty="0" smtClean="0">
                <a:solidFill>
                  <a:srgbClr val="FFFFFF"/>
                </a:solidFill>
                <a:ea typeface="SimSun" pitchFamily="2" charset="-122"/>
              </a:rPr>
              <a:t> scanner de réévaluation au cours d’un traitement comportant un anti EGFR</a:t>
            </a:r>
            <a:endParaRPr lang="fr-FR" altLang="zh-CN" sz="1600" dirty="0">
              <a:solidFill>
                <a:srgbClr val="FFFFFF"/>
              </a:solidFill>
              <a:ea typeface="SimSun" pitchFamily="2" charset="-122"/>
            </a:endParaRPr>
          </a:p>
        </p:txBody>
      </p:sp>
      <p:sp>
        <p:nvSpPr>
          <p:cNvPr id="28" name="AutoShape 12"/>
          <p:cNvSpPr>
            <a:spLocks noChangeArrowheads="1"/>
          </p:cNvSpPr>
          <p:nvPr/>
        </p:nvSpPr>
        <p:spPr bwMode="auto">
          <a:xfrm>
            <a:off x="3338623" y="4289589"/>
            <a:ext cx="2902689" cy="160740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Réponse RECIST ou stabilisation &gt;6 mois sous </a:t>
            </a:r>
            <a:br>
              <a:rPr lang="fr-FR" altLang="zh-CN" sz="1600" dirty="0" smtClean="0">
                <a:solidFill>
                  <a:srgbClr val="4D4D4D"/>
                </a:solidFill>
                <a:ea typeface="SimSun" pitchFamily="2" charset="-122"/>
              </a:rPr>
            </a:br>
            <a:r>
              <a:rPr lang="fr-FR" altLang="zh-CN" sz="1600" dirty="0" smtClean="0">
                <a:solidFill>
                  <a:srgbClr val="4D4D4D"/>
                </a:solidFill>
                <a:ea typeface="SimSun" pitchFamily="2" charset="-122"/>
              </a:rPr>
              <a:t>anti EGFR en monothérapie ou anti EGFR + </a:t>
            </a:r>
            <a:r>
              <a:rPr lang="fr-FR" altLang="zh-CN" sz="1600" dirty="0" err="1" smtClean="0">
                <a:solidFill>
                  <a:srgbClr val="4D4D4D"/>
                </a:solidFill>
                <a:ea typeface="SimSun" pitchFamily="2" charset="-122"/>
              </a:rPr>
              <a:t>irinotécan</a:t>
            </a:r>
            <a:r>
              <a:rPr lang="fr-FR" altLang="zh-CN" sz="1600" dirty="0" smtClean="0">
                <a:solidFill>
                  <a:srgbClr val="4D4D4D"/>
                </a:solidFill>
                <a:ea typeface="SimSun" pitchFamily="2" charset="-122"/>
              </a:rPr>
              <a:t> SEULEMENT si réfractaire à l’</a:t>
            </a:r>
            <a:r>
              <a:rPr lang="fr-FR" altLang="zh-CN" sz="1600" dirty="0" err="1" smtClean="0">
                <a:solidFill>
                  <a:srgbClr val="4D4D4D"/>
                </a:solidFill>
                <a:ea typeface="SimSun" pitchFamily="2" charset="-122"/>
              </a:rPr>
              <a:t>irinotécan</a:t>
            </a:r>
            <a:endParaRPr lang="fr-FR" altLang="zh-CN" sz="1600" dirty="0">
              <a:solidFill>
                <a:srgbClr val="4D4D4D"/>
              </a:solidFill>
              <a:ea typeface="SimSun" pitchFamily="2" charset="-122"/>
            </a:endParaRPr>
          </a:p>
        </p:txBody>
      </p:sp>
      <p:sp>
        <p:nvSpPr>
          <p:cNvPr id="42" name="AutoShape 9"/>
          <p:cNvSpPr>
            <a:spLocks noChangeArrowheads="1"/>
          </p:cNvSpPr>
          <p:nvPr/>
        </p:nvSpPr>
        <p:spPr bwMode="auto">
          <a:xfrm>
            <a:off x="365124" y="4679074"/>
            <a:ext cx="2593976" cy="82843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Patients </a:t>
            </a:r>
            <a:r>
              <a:rPr lang="fr-FR" altLang="zh-CN" sz="1600" i="1" dirty="0" smtClean="0">
                <a:solidFill>
                  <a:srgbClr val="FFFFFF"/>
                </a:solidFill>
                <a:ea typeface="SimSun" pitchFamily="2" charset="-122"/>
              </a:rPr>
              <a:t>RAS</a:t>
            </a:r>
            <a:r>
              <a:rPr lang="fr-FR" altLang="zh-CN" sz="1600" dirty="0" smtClean="0">
                <a:solidFill>
                  <a:srgbClr val="FFFFFF"/>
                </a:solidFill>
                <a:ea typeface="SimSun" pitchFamily="2" charset="-122"/>
              </a:rPr>
              <a:t> et </a:t>
            </a:r>
            <a:r>
              <a:rPr lang="fr-FR" altLang="zh-CN" sz="1600" i="1" dirty="0" smtClean="0">
                <a:solidFill>
                  <a:srgbClr val="FFFFFF"/>
                </a:solidFill>
                <a:ea typeface="SimSun" pitchFamily="2" charset="-122"/>
              </a:rPr>
              <a:t>BRAF</a:t>
            </a:r>
            <a:r>
              <a:rPr lang="fr-FR" altLang="zh-CN" sz="1600" dirty="0" smtClean="0">
                <a:solidFill>
                  <a:srgbClr val="FFFFFF"/>
                </a:solidFill>
                <a:ea typeface="SimSun" pitchFamily="2" charset="-122"/>
              </a:rPr>
              <a:t> sauvages sensibles aux anti EGFR (n=47)</a:t>
            </a:r>
            <a:endParaRPr lang="fr-FR" altLang="zh-CN" sz="1600" dirty="0">
              <a:solidFill>
                <a:schemeClr val="tx2"/>
              </a:solidFill>
              <a:ea typeface="SimSun" pitchFamily="2" charset="-122"/>
            </a:endParaRPr>
          </a:p>
        </p:txBody>
      </p:sp>
      <p:sp>
        <p:nvSpPr>
          <p:cNvPr id="43" name="AutoShape 12"/>
          <p:cNvSpPr>
            <a:spLocks noChangeArrowheads="1"/>
          </p:cNvSpPr>
          <p:nvPr/>
        </p:nvSpPr>
        <p:spPr bwMode="auto">
          <a:xfrm>
            <a:off x="6592098" y="4679074"/>
            <a:ext cx="2170565" cy="828433"/>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Prévalence attendue des </a:t>
            </a:r>
            <a:r>
              <a:rPr lang="fr-FR" altLang="zh-CN" sz="1600" dirty="0" smtClean="0">
                <a:solidFill>
                  <a:srgbClr val="FFFFFF"/>
                </a:solidFill>
                <a:ea typeface="SimSun" pitchFamily="2" charset="-122"/>
              </a:rPr>
              <a:t>altérations</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PRESSING</a:t>
            </a:r>
            <a:r>
              <a:rPr lang="fr-FR" altLang="zh-CN" sz="1600" dirty="0">
                <a:solidFill>
                  <a:srgbClr val="FFFFFF"/>
                </a:solidFill>
                <a:ea typeface="SimSun" pitchFamily="2" charset="-122"/>
              </a:rPr>
              <a:t>: </a:t>
            </a:r>
            <a:r>
              <a:rPr lang="fr-FR" altLang="zh-CN" sz="1600" dirty="0" smtClean="0">
                <a:solidFill>
                  <a:srgbClr val="FFFFFF"/>
                </a:solidFill>
                <a:ea typeface="SimSun" pitchFamily="2" charset="-122"/>
              </a:rPr>
              <a:t>0%</a:t>
            </a:r>
            <a:endParaRPr lang="fr-FR" altLang="zh-CN" sz="1600" dirty="0">
              <a:solidFill>
                <a:srgbClr val="FFFFFF"/>
              </a:solidFill>
              <a:ea typeface="SimSun" pitchFamily="2" charset="-122"/>
            </a:endParaRPr>
          </a:p>
        </p:txBody>
      </p:sp>
      <p:cxnSp>
        <p:nvCxnSpPr>
          <p:cNvPr id="45" name="AutoShape 19"/>
          <p:cNvCxnSpPr>
            <a:cxnSpLocks noChangeShapeType="1"/>
            <a:stCxn id="42" idx="3"/>
            <a:endCxn id="28" idx="1"/>
          </p:cNvCxnSpPr>
          <p:nvPr/>
        </p:nvCxnSpPr>
        <p:spPr bwMode="auto">
          <a:xfrm>
            <a:off x="2959100" y="5093290"/>
            <a:ext cx="379523" cy="1"/>
          </a:xfrm>
          <a:prstGeom prst="straightConnector1">
            <a:avLst/>
          </a:prstGeom>
          <a:noFill/>
          <a:ln w="57150">
            <a:solidFill>
              <a:schemeClr val="bg2">
                <a:lumMod val="60000"/>
                <a:lumOff val="40000"/>
              </a:schemeClr>
            </a:solidFill>
            <a:round/>
            <a:headEnd/>
            <a:tailEnd type="triangle" w="med" len="med"/>
          </a:ln>
        </p:spPr>
      </p:cxnSp>
      <p:cxnSp>
        <p:nvCxnSpPr>
          <p:cNvPr id="46" name="AutoShape 19"/>
          <p:cNvCxnSpPr>
            <a:cxnSpLocks noChangeShapeType="1"/>
            <a:stCxn id="28" idx="3"/>
            <a:endCxn id="43" idx="1"/>
          </p:cNvCxnSpPr>
          <p:nvPr/>
        </p:nvCxnSpPr>
        <p:spPr bwMode="auto">
          <a:xfrm>
            <a:off x="6241312" y="5093291"/>
            <a:ext cx="350786" cy="0"/>
          </a:xfrm>
          <a:prstGeom prst="straightConnector1">
            <a:avLst/>
          </a:prstGeom>
          <a:noFill/>
          <a:ln w="57150">
            <a:solidFill>
              <a:schemeClr val="bg2">
                <a:lumMod val="60000"/>
                <a:lumOff val="40000"/>
              </a:schemeClr>
            </a:solidFill>
            <a:round/>
            <a:headEnd/>
            <a:tailEnd type="triangle" w="med" len="med"/>
          </a:ln>
        </p:spPr>
      </p:cxnSp>
      <p:cxnSp>
        <p:nvCxnSpPr>
          <p:cNvPr id="47" name="AutoShape 19"/>
          <p:cNvCxnSpPr>
            <a:cxnSpLocks noChangeShapeType="1"/>
            <a:stCxn id="24" idx="3"/>
            <a:endCxn id="21" idx="1"/>
          </p:cNvCxnSpPr>
          <p:nvPr/>
        </p:nvCxnSpPr>
        <p:spPr bwMode="auto">
          <a:xfrm>
            <a:off x="6242972" y="3288491"/>
            <a:ext cx="349126"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39055212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11508: Analyse de la résistance primaire aux anti-EGFR dans le cancer colorectal métastatique RAS et BRAF sauvage: une étude cas-contrôles </a:t>
            </a:r>
            <a:br>
              <a:rPr lang="fr-FR" dirty="0" smtClean="0"/>
            </a:br>
            <a:r>
              <a:rPr lang="fr-FR" dirty="0" smtClean="0"/>
              <a:t>– </a:t>
            </a:r>
            <a:r>
              <a:rPr lang="fr-FR" dirty="0" err="1" smtClean="0"/>
              <a:t>Cremolini</a:t>
            </a:r>
            <a:r>
              <a:rPr lang="fr-FR" dirty="0" smtClean="0"/>
              <a:t> C, et al</a:t>
            </a: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smtClean="0"/>
              <a:t>Cremolini C, et al. J Clin Oncol 2017;35(Suppl):Abstr 11508</a:t>
            </a:r>
            <a:endParaRPr lang="fr-FR"/>
          </a:p>
        </p:txBody>
      </p:sp>
      <p:sp>
        <p:nvSpPr>
          <p:cNvPr id="14" name="TextBox 13"/>
          <p:cNvSpPr txBox="1"/>
          <p:nvPr/>
        </p:nvSpPr>
        <p:spPr>
          <a:xfrm>
            <a:off x="1556780" y="1702973"/>
            <a:ext cx="6030435" cy="338554"/>
          </a:xfrm>
          <a:prstGeom prst="rect">
            <a:avLst/>
          </a:prstGeom>
          <a:noFill/>
        </p:spPr>
        <p:txBody>
          <a:bodyPr wrap="square" rtlCol="0">
            <a:spAutoFit/>
          </a:bodyPr>
          <a:lstStyle/>
          <a:p>
            <a:pPr algn="ctr"/>
            <a:r>
              <a:rPr lang="fr-FR" sz="1600" b="1" dirty="0" smtClean="0">
                <a:solidFill>
                  <a:srgbClr val="4D4D4D"/>
                </a:solidFill>
              </a:rPr>
              <a:t>Association entre altérations du panel PRESSING et survie</a:t>
            </a:r>
            <a:endParaRPr lang="fr-FR" sz="1600" b="1" dirty="0">
              <a:solidFill>
                <a:srgbClr val="4D4D4D"/>
              </a:solidFill>
            </a:endParaRPr>
          </a:p>
        </p:txBody>
      </p:sp>
      <p:grpSp>
        <p:nvGrpSpPr>
          <p:cNvPr id="17" name="Group 16">
            <a:extLst>
              <a:ext uri="{FF2B5EF4-FFF2-40B4-BE49-F238E27FC236}">
                <a16:creationId xmlns:a16="http://schemas.microsoft.com/office/drawing/2014/main" xmlns="" id="{C0CC874D-F2D2-4E3B-B2E4-EE0D946B7E11}"/>
              </a:ext>
            </a:extLst>
          </p:cNvPr>
          <p:cNvGrpSpPr/>
          <p:nvPr/>
        </p:nvGrpSpPr>
        <p:grpSpPr>
          <a:xfrm>
            <a:off x="469631" y="2525799"/>
            <a:ext cx="4215541" cy="415498"/>
            <a:chOff x="2387562" y="3923642"/>
            <a:chExt cx="4215541" cy="415498"/>
          </a:xfrm>
        </p:grpSpPr>
        <p:sp>
          <p:nvSpPr>
            <p:cNvPr id="18" name="Rectangle 17">
              <a:extLst>
                <a:ext uri="{FF2B5EF4-FFF2-40B4-BE49-F238E27FC236}">
                  <a16:creationId xmlns:a16="http://schemas.microsoft.com/office/drawing/2014/main" xmlns="" id="{9D7FA138-86EC-4AC5-8149-6031869B4A64}"/>
                </a:ext>
              </a:extLst>
            </p:cNvPr>
            <p:cNvSpPr/>
            <p:nvPr/>
          </p:nvSpPr>
          <p:spPr>
            <a:xfrm>
              <a:off x="2577032" y="3923642"/>
              <a:ext cx="4026071" cy="415498"/>
            </a:xfrm>
            <a:prstGeom prst="rect">
              <a:avLst/>
            </a:prstGeom>
          </p:spPr>
          <p:txBody>
            <a:bodyPr wrap="none">
              <a:spAutoFit/>
            </a:bodyPr>
            <a:lstStyle/>
            <a:p>
              <a:r>
                <a:rPr lang="fr-FR" sz="1050" dirty="0" smtClean="0"/>
                <a:t>Pas d’altérations PRESSING (N/progression = 25/25)</a:t>
              </a:r>
            </a:p>
            <a:p>
              <a:r>
                <a:rPr lang="fr-FR" sz="1050" dirty="0" smtClean="0"/>
                <a:t>Altération quelconque de PRESSING (N/progression = 69/66)</a:t>
              </a:r>
              <a:endParaRPr lang="fr-FR" sz="1050" dirty="0"/>
            </a:p>
          </p:txBody>
        </p:sp>
        <p:cxnSp>
          <p:nvCxnSpPr>
            <p:cNvPr id="19" name="Straight Connector 18">
              <a:extLst>
                <a:ext uri="{FF2B5EF4-FFF2-40B4-BE49-F238E27FC236}">
                  <a16:creationId xmlns:a16="http://schemas.microsoft.com/office/drawing/2014/main" xmlns="" id="{3295C89D-D581-4F6E-A2B7-ED7EDCC858B0}"/>
                </a:ext>
              </a:extLst>
            </p:cNvPr>
            <p:cNvCxnSpPr/>
            <p:nvPr/>
          </p:nvCxnSpPr>
          <p:spPr>
            <a:xfrm>
              <a:off x="2387562" y="4051300"/>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D71B210-08D7-4A13-8C9D-A78705D02818}"/>
                </a:ext>
              </a:extLst>
            </p:cNvPr>
            <p:cNvCxnSpPr/>
            <p:nvPr/>
          </p:nvCxnSpPr>
          <p:spPr>
            <a:xfrm>
              <a:off x="2387562" y="4210049"/>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69EAE534-0E6F-4C49-BC33-12F273B93628}"/>
              </a:ext>
            </a:extLst>
          </p:cNvPr>
          <p:cNvGrpSpPr/>
          <p:nvPr/>
        </p:nvGrpSpPr>
        <p:grpSpPr>
          <a:xfrm>
            <a:off x="4676870" y="2525799"/>
            <a:ext cx="3721510" cy="415498"/>
            <a:chOff x="2387562" y="3923642"/>
            <a:chExt cx="3721510" cy="415498"/>
          </a:xfrm>
        </p:grpSpPr>
        <p:sp>
          <p:nvSpPr>
            <p:cNvPr id="50" name="Rectangle 49">
              <a:extLst>
                <a:ext uri="{FF2B5EF4-FFF2-40B4-BE49-F238E27FC236}">
                  <a16:creationId xmlns:a16="http://schemas.microsoft.com/office/drawing/2014/main" xmlns="" id="{9EF9776A-4154-426D-944B-19D0FF8D4EA8}"/>
                </a:ext>
              </a:extLst>
            </p:cNvPr>
            <p:cNvSpPr/>
            <p:nvPr/>
          </p:nvSpPr>
          <p:spPr>
            <a:xfrm>
              <a:off x="2577032" y="3923642"/>
              <a:ext cx="3532040" cy="415498"/>
            </a:xfrm>
            <a:prstGeom prst="rect">
              <a:avLst/>
            </a:prstGeom>
          </p:spPr>
          <p:txBody>
            <a:bodyPr wrap="none">
              <a:spAutoFit/>
            </a:bodyPr>
            <a:lstStyle/>
            <a:p>
              <a:r>
                <a:rPr lang="fr-FR" sz="1050" dirty="0" smtClean="0"/>
                <a:t>Pas d’altérations PRESSING (N/décès = 25/17)</a:t>
              </a:r>
            </a:p>
            <a:p>
              <a:r>
                <a:rPr lang="fr-FR" sz="1050" dirty="0" smtClean="0"/>
                <a:t>Altération quelconque de PRESSING (N/décès = 69/56)</a:t>
              </a:r>
              <a:endParaRPr lang="fr-FR" sz="1050" dirty="0"/>
            </a:p>
          </p:txBody>
        </p:sp>
        <p:cxnSp>
          <p:nvCxnSpPr>
            <p:cNvPr id="51" name="Straight Connector 50">
              <a:extLst>
                <a:ext uri="{FF2B5EF4-FFF2-40B4-BE49-F238E27FC236}">
                  <a16:creationId xmlns:a16="http://schemas.microsoft.com/office/drawing/2014/main" xmlns="" id="{10067DD0-36B7-415F-A227-7686C0438FC5}"/>
                </a:ext>
              </a:extLst>
            </p:cNvPr>
            <p:cNvCxnSpPr/>
            <p:nvPr/>
          </p:nvCxnSpPr>
          <p:spPr>
            <a:xfrm>
              <a:off x="2387562" y="4051666"/>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C0EB5E7-920C-40F8-98A8-BA0065E9910F}"/>
                </a:ext>
              </a:extLst>
            </p:cNvPr>
            <p:cNvCxnSpPr/>
            <p:nvPr/>
          </p:nvCxnSpPr>
          <p:spPr>
            <a:xfrm>
              <a:off x="2387562" y="4210049"/>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26" name="Group 5125">
            <a:extLst>
              <a:ext uri="{FF2B5EF4-FFF2-40B4-BE49-F238E27FC236}">
                <a16:creationId xmlns:a16="http://schemas.microsoft.com/office/drawing/2014/main" xmlns="" id="{B0E5FF84-95C5-4F9E-A01F-F1B43FC10174}"/>
              </a:ext>
            </a:extLst>
          </p:cNvPr>
          <p:cNvGrpSpPr/>
          <p:nvPr/>
        </p:nvGrpSpPr>
        <p:grpSpPr>
          <a:xfrm>
            <a:off x="373908" y="2880898"/>
            <a:ext cx="4253569" cy="2267323"/>
            <a:chOff x="373908" y="3082925"/>
            <a:chExt cx="4253569" cy="2267323"/>
          </a:xfrm>
        </p:grpSpPr>
        <p:sp>
          <p:nvSpPr>
            <p:cNvPr id="23" name="TextBox 22">
              <a:extLst>
                <a:ext uri="{FF2B5EF4-FFF2-40B4-BE49-F238E27FC236}">
                  <a16:creationId xmlns:a16="http://schemas.microsoft.com/office/drawing/2014/main" xmlns="" id="{56E686DF-69EC-4DB6-AD7D-4A671C293773}"/>
                </a:ext>
              </a:extLst>
            </p:cNvPr>
            <p:cNvSpPr txBox="1"/>
            <p:nvPr/>
          </p:nvSpPr>
          <p:spPr>
            <a:xfrm>
              <a:off x="573840" y="3082925"/>
              <a:ext cx="445605" cy="1932837"/>
            </a:xfrm>
            <a:prstGeom prst="rect">
              <a:avLst/>
            </a:prstGeom>
            <a:noFill/>
          </p:spPr>
          <p:txBody>
            <a:bodyPr wrap="none" rtlCol="0">
              <a:spAutoFit/>
            </a:bodyPr>
            <a:lstStyle/>
            <a:p>
              <a:pPr algn="r">
                <a:lnSpc>
                  <a:spcPct val="168000"/>
                </a:lnSpc>
                <a:spcAft>
                  <a:spcPts val="0"/>
                </a:spcAft>
              </a:pPr>
              <a:r>
                <a:rPr lang="fr-FR" sz="1200" dirty="0" smtClean="0">
                  <a:latin typeface="Arial" panose="020B0604020202020204" pitchFamily="34" charset="0"/>
                  <a:cs typeface="Arial" panose="020B0604020202020204" pitchFamily="34" charset="0"/>
                </a:rPr>
                <a:t>100</a:t>
              </a:r>
            </a:p>
            <a:p>
              <a:pPr algn="r">
                <a:lnSpc>
                  <a:spcPct val="168000"/>
                </a:lnSpc>
                <a:spcAft>
                  <a:spcPts val="0"/>
                </a:spcAft>
              </a:pPr>
              <a:r>
                <a:rPr lang="fr-FR" sz="1200" dirty="0" smtClean="0">
                  <a:latin typeface="Arial" panose="020B0604020202020204" pitchFamily="34" charset="0"/>
                  <a:cs typeface="Arial" panose="020B0604020202020204" pitchFamily="34" charset="0"/>
                </a:rPr>
                <a:t>80</a:t>
              </a:r>
            </a:p>
            <a:p>
              <a:pPr algn="r">
                <a:lnSpc>
                  <a:spcPct val="168000"/>
                </a:lnSpc>
                <a:spcAft>
                  <a:spcPts val="0"/>
                </a:spcAft>
              </a:pPr>
              <a:r>
                <a:rPr lang="fr-FR" sz="1200" dirty="0" smtClean="0">
                  <a:latin typeface="Arial" panose="020B0604020202020204" pitchFamily="34" charset="0"/>
                  <a:cs typeface="Arial" panose="020B0604020202020204" pitchFamily="34" charset="0"/>
                </a:rPr>
                <a:t>60</a:t>
              </a:r>
            </a:p>
            <a:p>
              <a:pPr algn="r">
                <a:lnSpc>
                  <a:spcPct val="168000"/>
                </a:lnSpc>
                <a:spcAft>
                  <a:spcPts val="0"/>
                </a:spcAft>
              </a:pPr>
              <a:r>
                <a:rPr lang="fr-FR" sz="1200" dirty="0" smtClean="0">
                  <a:latin typeface="Arial" panose="020B0604020202020204" pitchFamily="34" charset="0"/>
                  <a:cs typeface="Arial" panose="020B0604020202020204" pitchFamily="34" charset="0"/>
                </a:rPr>
                <a:t>40</a:t>
              </a:r>
            </a:p>
            <a:p>
              <a:pPr algn="r">
                <a:lnSpc>
                  <a:spcPct val="168000"/>
                </a:lnSpc>
                <a:spcAft>
                  <a:spcPts val="0"/>
                </a:spcAft>
              </a:pPr>
              <a:r>
                <a:rPr lang="fr-FR" sz="1200" dirty="0" smtClean="0">
                  <a:latin typeface="Arial" panose="020B0604020202020204" pitchFamily="34" charset="0"/>
                  <a:cs typeface="Arial" panose="020B0604020202020204" pitchFamily="34" charset="0"/>
                </a:rPr>
                <a:t>20</a:t>
              </a:r>
            </a:p>
            <a:p>
              <a:pPr algn="r">
                <a:lnSpc>
                  <a:spcPct val="168000"/>
                </a:lnSpc>
                <a:spcAft>
                  <a:spcPts val="0"/>
                </a:spcAft>
              </a:pPr>
              <a:r>
                <a:rPr lang="fr-FR" sz="1200" dirty="0" smtClean="0">
                  <a:latin typeface="Arial" panose="020B0604020202020204" pitchFamily="34" charset="0"/>
                  <a:cs typeface="Arial" panose="020B0604020202020204" pitchFamily="34" charset="0"/>
                </a:rPr>
                <a:t>0</a:t>
              </a:r>
              <a:endParaRPr lang="fr-FR" sz="12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86F1BD91-FAF6-45B0-A6DD-1D44488C9788}"/>
                </a:ext>
              </a:extLst>
            </p:cNvPr>
            <p:cNvSpPr txBox="1"/>
            <p:nvPr/>
          </p:nvSpPr>
          <p:spPr>
            <a:xfrm rot="16200000">
              <a:off x="164859" y="3962493"/>
              <a:ext cx="695097" cy="276999"/>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SSP, %</a:t>
              </a:r>
              <a:endParaRPr lang="fr-FR" sz="1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55B7D590-A7C6-44FE-8C03-09FCB5BB947E}"/>
                </a:ext>
              </a:extLst>
            </p:cNvPr>
            <p:cNvSpPr txBox="1"/>
            <p:nvPr/>
          </p:nvSpPr>
          <p:spPr>
            <a:xfrm>
              <a:off x="947944" y="4880896"/>
              <a:ext cx="3679533" cy="276999"/>
            </a:xfrm>
            <a:prstGeom prst="rect">
              <a:avLst/>
            </a:prstGeom>
            <a:noFill/>
          </p:spPr>
          <p:txBody>
            <a:bodyPr wrap="none" rtlCol="0">
              <a:spAutoFit/>
            </a:bodyPr>
            <a:lstStyle/>
            <a:p>
              <a:pPr>
                <a:tabLst>
                  <a:tab pos="595313" algn="ctr"/>
                  <a:tab pos="1152525" algn="ctr"/>
                  <a:tab pos="1708150" algn="ctr"/>
                  <a:tab pos="2266950" algn="ctr"/>
                  <a:tab pos="2827338" algn="ctr"/>
                  <a:tab pos="3376613" algn="ctr"/>
                </a:tabLst>
              </a:pPr>
              <a:r>
                <a:rPr lang="fr-FR" sz="1200" smtClean="0">
                  <a:latin typeface="Arial" panose="020B0604020202020204" pitchFamily="34" charset="0"/>
                  <a:cs typeface="Arial" panose="020B0604020202020204" pitchFamily="34" charset="0"/>
                </a:rPr>
                <a:t>0	5	10	15	20	25	30</a:t>
              </a:r>
              <a:endParaRPr lang="fr-FR" sz="120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xmlns="" id="{BA9D60B9-C01D-4EBA-B9E8-4339CE82B533}"/>
                </a:ext>
              </a:extLst>
            </p:cNvPr>
            <p:cNvSpPr/>
            <p:nvPr/>
          </p:nvSpPr>
          <p:spPr>
            <a:xfrm>
              <a:off x="2493180" y="5073249"/>
              <a:ext cx="50957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200" dirty="0" smtClean="0">
                  <a:solidFill>
                    <a:srgbClr val="4D4D4D"/>
                  </a:solidFill>
                  <a:latin typeface="Arial" panose="020B0604020202020204" pitchFamily="34" charset="0"/>
                  <a:cs typeface="Arial" panose="020B0604020202020204" pitchFamily="34" charset="0"/>
                </a:rPr>
                <a:t>Mois</a:t>
              </a:r>
              <a:endParaRPr lang="fr-FR" sz="1200" dirty="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ED858FA4-9887-40C6-BB37-26032A3AF427}"/>
                </a:ext>
              </a:extLst>
            </p:cNvPr>
            <p:cNvSpPr txBox="1"/>
            <p:nvPr/>
          </p:nvSpPr>
          <p:spPr>
            <a:xfrm>
              <a:off x="2771298" y="3507992"/>
              <a:ext cx="1845465" cy="784830"/>
            </a:xfrm>
            <a:prstGeom prst="rect">
              <a:avLst/>
            </a:prstGeom>
            <a:noFill/>
          </p:spPr>
          <p:txBody>
            <a:bodyPr wrap="none" rtlCol="0">
              <a:spAutoFit/>
            </a:bodyPr>
            <a:lstStyle/>
            <a:p>
              <a:r>
                <a:rPr lang="fr-FR" sz="1000" dirty="0" smtClean="0">
                  <a:solidFill>
                    <a:schemeClr val="accent1"/>
                  </a:solidFill>
                </a:rPr>
                <a:t>SSP médiane: 6,3 mois</a:t>
              </a:r>
            </a:p>
            <a:p>
              <a:pPr>
                <a:spcAft>
                  <a:spcPts val="600"/>
                </a:spcAft>
              </a:pPr>
              <a:r>
                <a:rPr lang="fr-FR" sz="1000" dirty="0" smtClean="0">
                  <a:solidFill>
                    <a:schemeClr val="accent2"/>
                  </a:solidFill>
                </a:rPr>
                <a:t>SSP médiane: 2,7 mois</a:t>
              </a:r>
            </a:p>
            <a:p>
              <a:r>
                <a:rPr lang="fr-FR" sz="1000" dirty="0" smtClean="0"/>
                <a:t>HR 0,18 (IC95% 0,09 – 0,35)</a:t>
              </a:r>
              <a:br>
                <a:rPr lang="fr-FR" sz="1000" dirty="0" smtClean="0"/>
              </a:br>
              <a:r>
                <a:rPr lang="fr-FR" sz="1000" dirty="0" smtClean="0"/>
                <a:t>p&lt;0,001</a:t>
              </a:r>
              <a:endParaRPr lang="fr-FR" sz="1000" dirty="0"/>
            </a:p>
          </p:txBody>
        </p:sp>
        <p:grpSp>
          <p:nvGrpSpPr>
            <p:cNvPr id="133" name="Group 132">
              <a:extLst>
                <a:ext uri="{FF2B5EF4-FFF2-40B4-BE49-F238E27FC236}">
                  <a16:creationId xmlns:a16="http://schemas.microsoft.com/office/drawing/2014/main" xmlns="" id="{5215239C-ABB1-46EE-B950-2681138E8EAA}"/>
                </a:ext>
              </a:extLst>
            </p:cNvPr>
            <p:cNvGrpSpPr/>
            <p:nvPr/>
          </p:nvGrpSpPr>
          <p:grpSpPr>
            <a:xfrm>
              <a:off x="977899" y="3302000"/>
              <a:ext cx="3441699" cy="1619250"/>
              <a:chOff x="977900" y="3302000"/>
              <a:chExt cx="2997200" cy="1619250"/>
            </a:xfrm>
          </p:grpSpPr>
          <p:sp>
            <p:nvSpPr>
              <p:cNvPr id="138" name="Freeform 5">
                <a:extLst>
                  <a:ext uri="{FF2B5EF4-FFF2-40B4-BE49-F238E27FC236}">
                    <a16:creationId xmlns:a16="http://schemas.microsoft.com/office/drawing/2014/main" xmlns="" id="{97E0B2E4-0E82-4877-856E-DD90DA3F7A12}"/>
                  </a:ext>
                </a:extLst>
              </p:cNvPr>
              <p:cNvSpPr>
                <a:spLocks/>
              </p:cNvSpPr>
              <p:nvPr/>
            </p:nvSpPr>
            <p:spPr bwMode="auto">
              <a:xfrm>
                <a:off x="1069975"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9" name="Line 6">
                <a:extLst>
                  <a:ext uri="{FF2B5EF4-FFF2-40B4-BE49-F238E27FC236}">
                    <a16:creationId xmlns:a16="http://schemas.microsoft.com/office/drawing/2014/main" xmlns="" id="{EB88C30F-04D4-405A-BBC1-CF638560E375}"/>
                  </a:ext>
                </a:extLst>
              </p:cNvPr>
              <p:cNvSpPr>
                <a:spLocks noChangeShapeType="1"/>
              </p:cNvSpPr>
              <p:nvPr/>
            </p:nvSpPr>
            <p:spPr bwMode="auto">
              <a:xfrm>
                <a:off x="977900" y="3302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0" name="Line 7">
                <a:extLst>
                  <a:ext uri="{FF2B5EF4-FFF2-40B4-BE49-F238E27FC236}">
                    <a16:creationId xmlns:a16="http://schemas.microsoft.com/office/drawing/2014/main" xmlns="" id="{AEC1856A-EB7B-4EE2-996B-F15B1DA13311}"/>
                  </a:ext>
                </a:extLst>
              </p:cNvPr>
              <p:cNvSpPr>
                <a:spLocks noChangeShapeType="1"/>
              </p:cNvSpPr>
              <p:nvPr/>
            </p:nvSpPr>
            <p:spPr bwMode="auto">
              <a:xfrm>
                <a:off x="977900" y="4219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1" name="Line 8">
                <a:extLst>
                  <a:ext uri="{FF2B5EF4-FFF2-40B4-BE49-F238E27FC236}">
                    <a16:creationId xmlns:a16="http://schemas.microsoft.com/office/drawing/2014/main" xmlns="" id="{0E1F43B6-E247-4DD2-AC13-71062D114F0E}"/>
                  </a:ext>
                </a:extLst>
              </p:cNvPr>
              <p:cNvSpPr>
                <a:spLocks noChangeShapeType="1"/>
              </p:cNvSpPr>
              <p:nvPr/>
            </p:nvSpPr>
            <p:spPr bwMode="auto">
              <a:xfrm>
                <a:off x="977900" y="45243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2" name="Line 9">
                <a:extLst>
                  <a:ext uri="{FF2B5EF4-FFF2-40B4-BE49-F238E27FC236}">
                    <a16:creationId xmlns:a16="http://schemas.microsoft.com/office/drawing/2014/main" xmlns="" id="{5D4325EB-BA78-4959-8522-27D73F28D016}"/>
                  </a:ext>
                </a:extLst>
              </p:cNvPr>
              <p:cNvSpPr>
                <a:spLocks noChangeShapeType="1"/>
              </p:cNvSpPr>
              <p:nvPr/>
            </p:nvSpPr>
            <p:spPr bwMode="auto">
              <a:xfrm>
                <a:off x="977900" y="48323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3" name="Line 10">
                <a:extLst>
                  <a:ext uri="{FF2B5EF4-FFF2-40B4-BE49-F238E27FC236}">
                    <a16:creationId xmlns:a16="http://schemas.microsoft.com/office/drawing/2014/main" xmlns="" id="{0181BC92-2E9A-4B4A-81D4-ECB41BBF2715}"/>
                  </a:ext>
                </a:extLst>
              </p:cNvPr>
              <p:cNvSpPr>
                <a:spLocks noChangeShapeType="1"/>
              </p:cNvSpPr>
              <p:nvPr/>
            </p:nvSpPr>
            <p:spPr bwMode="auto">
              <a:xfrm>
                <a:off x="977900" y="3609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4" name="Line 11">
                <a:extLst>
                  <a:ext uri="{FF2B5EF4-FFF2-40B4-BE49-F238E27FC236}">
                    <a16:creationId xmlns:a16="http://schemas.microsoft.com/office/drawing/2014/main" xmlns="" id="{2F999C16-0721-4F01-A6BA-8DBF25E72942}"/>
                  </a:ext>
                </a:extLst>
              </p:cNvPr>
              <p:cNvSpPr>
                <a:spLocks noChangeShapeType="1"/>
              </p:cNvSpPr>
              <p:nvPr/>
            </p:nvSpPr>
            <p:spPr bwMode="auto">
              <a:xfrm>
                <a:off x="977900" y="3914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5" name="Line 12">
                <a:extLst>
                  <a:ext uri="{FF2B5EF4-FFF2-40B4-BE49-F238E27FC236}">
                    <a16:creationId xmlns:a16="http://schemas.microsoft.com/office/drawing/2014/main" xmlns="" id="{3C433D14-79DB-4FE3-9469-3E8ECB020EA2}"/>
                  </a:ext>
                </a:extLst>
              </p:cNvPr>
              <p:cNvSpPr>
                <a:spLocks noChangeShapeType="1"/>
              </p:cNvSpPr>
              <p:nvPr/>
            </p:nvSpPr>
            <p:spPr bwMode="auto">
              <a:xfrm>
                <a:off x="34940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6" name="Line 13">
                <a:extLst>
                  <a:ext uri="{FF2B5EF4-FFF2-40B4-BE49-F238E27FC236}">
                    <a16:creationId xmlns:a16="http://schemas.microsoft.com/office/drawing/2014/main" xmlns="" id="{2DFDBCAB-6072-4D85-8F90-E56181F3DDEF}"/>
                  </a:ext>
                </a:extLst>
              </p:cNvPr>
              <p:cNvSpPr>
                <a:spLocks noChangeShapeType="1"/>
              </p:cNvSpPr>
              <p:nvPr/>
            </p:nvSpPr>
            <p:spPr bwMode="auto">
              <a:xfrm>
                <a:off x="252253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7" name="Line 14">
                <a:extLst>
                  <a:ext uri="{FF2B5EF4-FFF2-40B4-BE49-F238E27FC236}">
                    <a16:creationId xmlns:a16="http://schemas.microsoft.com/office/drawing/2014/main" xmlns="" id="{68C254ED-736A-4233-AB25-CE954A43BFBE}"/>
                  </a:ext>
                </a:extLst>
              </p:cNvPr>
              <p:cNvSpPr>
                <a:spLocks noChangeShapeType="1"/>
              </p:cNvSpPr>
              <p:nvPr/>
            </p:nvSpPr>
            <p:spPr bwMode="auto">
              <a:xfrm>
                <a:off x="203676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8" name="Line 15">
                <a:extLst>
                  <a:ext uri="{FF2B5EF4-FFF2-40B4-BE49-F238E27FC236}">
                    <a16:creationId xmlns:a16="http://schemas.microsoft.com/office/drawing/2014/main" xmlns="" id="{27F143A6-F301-406A-A79B-C53E3B664A5F}"/>
                  </a:ext>
                </a:extLst>
              </p:cNvPr>
              <p:cNvSpPr>
                <a:spLocks noChangeShapeType="1"/>
              </p:cNvSpPr>
              <p:nvPr/>
            </p:nvSpPr>
            <p:spPr bwMode="auto">
              <a:xfrm>
                <a:off x="1069975"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9" name="Line 16">
                <a:extLst>
                  <a:ext uri="{FF2B5EF4-FFF2-40B4-BE49-F238E27FC236}">
                    <a16:creationId xmlns:a16="http://schemas.microsoft.com/office/drawing/2014/main" xmlns="" id="{E8F59053-17B0-4D93-9366-5E16FF0BC195}"/>
                  </a:ext>
                </a:extLst>
              </p:cNvPr>
              <p:cNvSpPr>
                <a:spLocks noChangeShapeType="1"/>
              </p:cNvSpPr>
              <p:nvPr/>
            </p:nvSpPr>
            <p:spPr bwMode="auto">
              <a:xfrm>
                <a:off x="3975100"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0" name="Line 17">
                <a:extLst>
                  <a:ext uri="{FF2B5EF4-FFF2-40B4-BE49-F238E27FC236}">
                    <a16:creationId xmlns:a16="http://schemas.microsoft.com/office/drawing/2014/main" xmlns="" id="{04032968-4E09-40C9-A0C0-982A0B6A4731}"/>
                  </a:ext>
                </a:extLst>
              </p:cNvPr>
              <p:cNvSpPr>
                <a:spLocks noChangeShapeType="1"/>
              </p:cNvSpPr>
              <p:nvPr/>
            </p:nvSpPr>
            <p:spPr bwMode="auto">
              <a:xfrm>
                <a:off x="300831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1" name="Line 18">
                <a:extLst>
                  <a:ext uri="{FF2B5EF4-FFF2-40B4-BE49-F238E27FC236}">
                    <a16:creationId xmlns:a16="http://schemas.microsoft.com/office/drawing/2014/main" xmlns="" id="{CCCDA5BA-E0F3-4215-977C-98BB79EF6B1F}"/>
                  </a:ext>
                </a:extLst>
              </p:cNvPr>
              <p:cNvSpPr>
                <a:spLocks noChangeShapeType="1"/>
              </p:cNvSpPr>
              <p:nvPr/>
            </p:nvSpPr>
            <p:spPr bwMode="auto">
              <a:xfrm>
                <a:off x="15509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34" name="Group 133">
              <a:extLst>
                <a:ext uri="{FF2B5EF4-FFF2-40B4-BE49-F238E27FC236}">
                  <a16:creationId xmlns:a16="http://schemas.microsoft.com/office/drawing/2014/main" xmlns="" id="{EBB2AAE4-5D5F-4BF3-90CC-1B75EE15BE05}"/>
                </a:ext>
              </a:extLst>
            </p:cNvPr>
            <p:cNvGrpSpPr/>
            <p:nvPr/>
          </p:nvGrpSpPr>
          <p:grpSpPr>
            <a:xfrm>
              <a:off x="1083629" y="3302000"/>
              <a:ext cx="3325031" cy="1498600"/>
              <a:chOff x="1069975" y="3302000"/>
              <a:chExt cx="2895600" cy="1498600"/>
            </a:xfrm>
          </p:grpSpPr>
          <p:sp>
            <p:nvSpPr>
              <p:cNvPr id="135" name="Freeform 20">
                <a:extLst>
                  <a:ext uri="{FF2B5EF4-FFF2-40B4-BE49-F238E27FC236}">
                    <a16:creationId xmlns:a16="http://schemas.microsoft.com/office/drawing/2014/main" xmlns="" id="{C29793A9-394F-44F7-9A90-CFCA51A08A0A}"/>
                  </a:ext>
                </a:extLst>
              </p:cNvPr>
              <p:cNvSpPr>
                <a:spLocks/>
              </p:cNvSpPr>
              <p:nvPr/>
            </p:nvSpPr>
            <p:spPr bwMode="auto">
              <a:xfrm>
                <a:off x="1069975" y="3302000"/>
                <a:ext cx="2895600" cy="1498600"/>
              </a:xfrm>
              <a:custGeom>
                <a:avLst/>
                <a:gdLst>
                  <a:gd name="T0" fmla="*/ 28 w 1824"/>
                  <a:gd name="T1" fmla="*/ 0 h 944"/>
                  <a:gd name="T2" fmla="*/ 86 w 1824"/>
                  <a:gd name="T3" fmla="*/ 12 h 944"/>
                  <a:gd name="T4" fmla="*/ 103 w 1824"/>
                  <a:gd name="T5" fmla="*/ 56 h 944"/>
                  <a:gd name="T6" fmla="*/ 117 w 1824"/>
                  <a:gd name="T7" fmla="*/ 70 h 944"/>
                  <a:gd name="T8" fmla="*/ 125 w 1824"/>
                  <a:gd name="T9" fmla="*/ 102 h 944"/>
                  <a:gd name="T10" fmla="*/ 133 w 1824"/>
                  <a:gd name="T11" fmla="*/ 116 h 944"/>
                  <a:gd name="T12" fmla="*/ 139 w 1824"/>
                  <a:gd name="T13" fmla="*/ 144 h 944"/>
                  <a:gd name="T14" fmla="*/ 151 w 1824"/>
                  <a:gd name="T15" fmla="*/ 186 h 944"/>
                  <a:gd name="T16" fmla="*/ 169 w 1824"/>
                  <a:gd name="T17" fmla="*/ 200 h 944"/>
                  <a:gd name="T18" fmla="*/ 187 w 1824"/>
                  <a:gd name="T19" fmla="*/ 244 h 944"/>
                  <a:gd name="T20" fmla="*/ 195 w 1824"/>
                  <a:gd name="T21" fmla="*/ 260 h 944"/>
                  <a:gd name="T22" fmla="*/ 201 w 1824"/>
                  <a:gd name="T23" fmla="*/ 274 h 944"/>
                  <a:gd name="T24" fmla="*/ 225 w 1824"/>
                  <a:gd name="T25" fmla="*/ 288 h 944"/>
                  <a:gd name="T26" fmla="*/ 237 w 1824"/>
                  <a:gd name="T27" fmla="*/ 316 h 944"/>
                  <a:gd name="T28" fmla="*/ 261 w 1824"/>
                  <a:gd name="T29" fmla="*/ 330 h 944"/>
                  <a:gd name="T30" fmla="*/ 267 w 1824"/>
                  <a:gd name="T31" fmla="*/ 358 h 944"/>
                  <a:gd name="T32" fmla="*/ 317 w 1824"/>
                  <a:gd name="T33" fmla="*/ 374 h 944"/>
                  <a:gd name="T34" fmla="*/ 329 w 1824"/>
                  <a:gd name="T35" fmla="*/ 388 h 944"/>
                  <a:gd name="T36" fmla="*/ 335 w 1824"/>
                  <a:gd name="T37" fmla="*/ 404 h 944"/>
                  <a:gd name="T38" fmla="*/ 343 w 1824"/>
                  <a:gd name="T39" fmla="*/ 418 h 944"/>
                  <a:gd name="T40" fmla="*/ 361 w 1824"/>
                  <a:gd name="T41" fmla="*/ 430 h 944"/>
                  <a:gd name="T42" fmla="*/ 367 w 1824"/>
                  <a:gd name="T43" fmla="*/ 446 h 944"/>
                  <a:gd name="T44" fmla="*/ 371 w 1824"/>
                  <a:gd name="T45" fmla="*/ 462 h 944"/>
                  <a:gd name="T46" fmla="*/ 385 w 1824"/>
                  <a:gd name="T47" fmla="*/ 474 h 944"/>
                  <a:gd name="T48" fmla="*/ 397 w 1824"/>
                  <a:gd name="T49" fmla="*/ 488 h 944"/>
                  <a:gd name="T50" fmla="*/ 407 w 1824"/>
                  <a:gd name="T51" fmla="*/ 504 h 944"/>
                  <a:gd name="T52" fmla="*/ 427 w 1824"/>
                  <a:gd name="T53" fmla="*/ 530 h 944"/>
                  <a:gd name="T54" fmla="*/ 445 w 1824"/>
                  <a:gd name="T55" fmla="*/ 544 h 944"/>
                  <a:gd name="T56" fmla="*/ 451 w 1824"/>
                  <a:gd name="T57" fmla="*/ 574 h 944"/>
                  <a:gd name="T58" fmla="*/ 481 w 1824"/>
                  <a:gd name="T59" fmla="*/ 588 h 944"/>
                  <a:gd name="T60" fmla="*/ 487 w 1824"/>
                  <a:gd name="T61" fmla="*/ 618 h 944"/>
                  <a:gd name="T62" fmla="*/ 493 w 1824"/>
                  <a:gd name="T63" fmla="*/ 634 h 944"/>
                  <a:gd name="T64" fmla="*/ 525 w 1824"/>
                  <a:gd name="T65" fmla="*/ 646 h 944"/>
                  <a:gd name="T66" fmla="*/ 587 w 1824"/>
                  <a:gd name="T67" fmla="*/ 662 h 944"/>
                  <a:gd name="T68" fmla="*/ 597 w 1824"/>
                  <a:gd name="T69" fmla="*/ 674 h 944"/>
                  <a:gd name="T70" fmla="*/ 611 w 1824"/>
                  <a:gd name="T71" fmla="*/ 690 h 944"/>
                  <a:gd name="T72" fmla="*/ 633 w 1824"/>
                  <a:gd name="T73" fmla="*/ 706 h 944"/>
                  <a:gd name="T74" fmla="*/ 651 w 1824"/>
                  <a:gd name="T75" fmla="*/ 720 h 944"/>
                  <a:gd name="T76" fmla="*/ 663 w 1824"/>
                  <a:gd name="T77" fmla="*/ 734 h 944"/>
                  <a:gd name="T78" fmla="*/ 697 w 1824"/>
                  <a:gd name="T79" fmla="*/ 750 h 944"/>
                  <a:gd name="T80" fmla="*/ 725 w 1824"/>
                  <a:gd name="T81" fmla="*/ 764 h 944"/>
                  <a:gd name="T82" fmla="*/ 733 w 1824"/>
                  <a:gd name="T83" fmla="*/ 782 h 944"/>
                  <a:gd name="T84" fmla="*/ 775 w 1824"/>
                  <a:gd name="T85" fmla="*/ 796 h 944"/>
                  <a:gd name="T86" fmla="*/ 803 w 1824"/>
                  <a:gd name="T87" fmla="*/ 814 h 944"/>
                  <a:gd name="T88" fmla="*/ 891 w 1824"/>
                  <a:gd name="T89" fmla="*/ 830 h 944"/>
                  <a:gd name="T90" fmla="*/ 923 w 1824"/>
                  <a:gd name="T91" fmla="*/ 848 h 944"/>
                  <a:gd name="T92" fmla="*/ 969 w 1824"/>
                  <a:gd name="T93" fmla="*/ 864 h 944"/>
                  <a:gd name="T94" fmla="*/ 977 w 1824"/>
                  <a:gd name="T95" fmla="*/ 896 h 944"/>
                  <a:gd name="T96" fmla="*/ 1007 w 1824"/>
                  <a:gd name="T97" fmla="*/ 914 h 944"/>
                  <a:gd name="T98" fmla="*/ 1497 w 1824"/>
                  <a:gd name="T99" fmla="*/ 930 h 944"/>
                  <a:gd name="T100" fmla="*/ 1824 w 1824"/>
                  <a:gd name="T101" fmla="*/ 94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4" h="944">
                    <a:moveTo>
                      <a:pt x="0" y="0"/>
                    </a:moveTo>
                    <a:lnTo>
                      <a:pt x="28" y="0"/>
                    </a:lnTo>
                    <a:lnTo>
                      <a:pt x="28" y="12"/>
                    </a:lnTo>
                    <a:lnTo>
                      <a:pt x="86" y="12"/>
                    </a:lnTo>
                    <a:lnTo>
                      <a:pt x="86" y="56"/>
                    </a:lnTo>
                    <a:lnTo>
                      <a:pt x="103" y="56"/>
                    </a:lnTo>
                    <a:lnTo>
                      <a:pt x="103" y="70"/>
                    </a:lnTo>
                    <a:lnTo>
                      <a:pt x="117" y="70"/>
                    </a:lnTo>
                    <a:lnTo>
                      <a:pt x="117" y="102"/>
                    </a:lnTo>
                    <a:lnTo>
                      <a:pt x="125" y="102"/>
                    </a:lnTo>
                    <a:lnTo>
                      <a:pt x="125" y="116"/>
                    </a:lnTo>
                    <a:lnTo>
                      <a:pt x="133" y="116"/>
                    </a:lnTo>
                    <a:lnTo>
                      <a:pt x="133" y="144"/>
                    </a:lnTo>
                    <a:lnTo>
                      <a:pt x="139" y="144"/>
                    </a:lnTo>
                    <a:lnTo>
                      <a:pt x="139" y="186"/>
                    </a:lnTo>
                    <a:lnTo>
                      <a:pt x="151" y="186"/>
                    </a:lnTo>
                    <a:lnTo>
                      <a:pt x="151" y="200"/>
                    </a:lnTo>
                    <a:lnTo>
                      <a:pt x="169" y="200"/>
                    </a:lnTo>
                    <a:lnTo>
                      <a:pt x="169" y="244"/>
                    </a:lnTo>
                    <a:lnTo>
                      <a:pt x="187" y="244"/>
                    </a:lnTo>
                    <a:lnTo>
                      <a:pt x="187" y="260"/>
                    </a:lnTo>
                    <a:lnTo>
                      <a:pt x="195" y="260"/>
                    </a:lnTo>
                    <a:lnTo>
                      <a:pt x="195" y="274"/>
                    </a:lnTo>
                    <a:lnTo>
                      <a:pt x="201" y="274"/>
                    </a:lnTo>
                    <a:lnTo>
                      <a:pt x="201" y="288"/>
                    </a:lnTo>
                    <a:lnTo>
                      <a:pt x="225" y="288"/>
                    </a:lnTo>
                    <a:lnTo>
                      <a:pt x="225" y="316"/>
                    </a:lnTo>
                    <a:lnTo>
                      <a:pt x="237" y="316"/>
                    </a:lnTo>
                    <a:lnTo>
                      <a:pt x="237" y="330"/>
                    </a:lnTo>
                    <a:lnTo>
                      <a:pt x="261" y="330"/>
                    </a:lnTo>
                    <a:lnTo>
                      <a:pt x="261" y="358"/>
                    </a:lnTo>
                    <a:lnTo>
                      <a:pt x="267" y="358"/>
                    </a:lnTo>
                    <a:lnTo>
                      <a:pt x="267" y="374"/>
                    </a:lnTo>
                    <a:lnTo>
                      <a:pt x="317" y="374"/>
                    </a:lnTo>
                    <a:lnTo>
                      <a:pt x="317" y="388"/>
                    </a:lnTo>
                    <a:lnTo>
                      <a:pt x="329" y="388"/>
                    </a:lnTo>
                    <a:lnTo>
                      <a:pt x="329" y="404"/>
                    </a:lnTo>
                    <a:lnTo>
                      <a:pt x="335" y="404"/>
                    </a:lnTo>
                    <a:lnTo>
                      <a:pt x="335" y="418"/>
                    </a:lnTo>
                    <a:lnTo>
                      <a:pt x="343" y="418"/>
                    </a:lnTo>
                    <a:lnTo>
                      <a:pt x="343" y="430"/>
                    </a:lnTo>
                    <a:lnTo>
                      <a:pt x="361" y="430"/>
                    </a:lnTo>
                    <a:lnTo>
                      <a:pt x="361" y="446"/>
                    </a:lnTo>
                    <a:lnTo>
                      <a:pt x="367" y="446"/>
                    </a:lnTo>
                    <a:lnTo>
                      <a:pt x="367" y="462"/>
                    </a:lnTo>
                    <a:lnTo>
                      <a:pt x="371" y="462"/>
                    </a:lnTo>
                    <a:lnTo>
                      <a:pt x="371" y="474"/>
                    </a:lnTo>
                    <a:lnTo>
                      <a:pt x="385" y="474"/>
                    </a:lnTo>
                    <a:lnTo>
                      <a:pt x="385" y="488"/>
                    </a:lnTo>
                    <a:lnTo>
                      <a:pt x="397" y="488"/>
                    </a:lnTo>
                    <a:lnTo>
                      <a:pt x="397" y="504"/>
                    </a:lnTo>
                    <a:lnTo>
                      <a:pt x="407" y="504"/>
                    </a:lnTo>
                    <a:lnTo>
                      <a:pt x="407" y="530"/>
                    </a:lnTo>
                    <a:lnTo>
                      <a:pt x="427" y="530"/>
                    </a:lnTo>
                    <a:lnTo>
                      <a:pt x="427" y="544"/>
                    </a:lnTo>
                    <a:lnTo>
                      <a:pt x="445" y="544"/>
                    </a:lnTo>
                    <a:lnTo>
                      <a:pt x="445" y="574"/>
                    </a:lnTo>
                    <a:lnTo>
                      <a:pt x="451" y="574"/>
                    </a:lnTo>
                    <a:lnTo>
                      <a:pt x="451" y="588"/>
                    </a:lnTo>
                    <a:lnTo>
                      <a:pt x="481" y="588"/>
                    </a:lnTo>
                    <a:lnTo>
                      <a:pt x="481" y="618"/>
                    </a:lnTo>
                    <a:lnTo>
                      <a:pt x="487" y="618"/>
                    </a:lnTo>
                    <a:lnTo>
                      <a:pt x="487" y="634"/>
                    </a:lnTo>
                    <a:lnTo>
                      <a:pt x="493" y="634"/>
                    </a:lnTo>
                    <a:lnTo>
                      <a:pt x="493" y="646"/>
                    </a:lnTo>
                    <a:lnTo>
                      <a:pt x="525" y="646"/>
                    </a:lnTo>
                    <a:lnTo>
                      <a:pt x="525" y="662"/>
                    </a:lnTo>
                    <a:lnTo>
                      <a:pt x="587" y="662"/>
                    </a:lnTo>
                    <a:lnTo>
                      <a:pt x="587" y="674"/>
                    </a:lnTo>
                    <a:lnTo>
                      <a:pt x="597" y="674"/>
                    </a:lnTo>
                    <a:lnTo>
                      <a:pt x="597" y="690"/>
                    </a:lnTo>
                    <a:lnTo>
                      <a:pt x="611" y="690"/>
                    </a:lnTo>
                    <a:lnTo>
                      <a:pt x="611" y="706"/>
                    </a:lnTo>
                    <a:lnTo>
                      <a:pt x="633" y="706"/>
                    </a:lnTo>
                    <a:lnTo>
                      <a:pt x="633" y="720"/>
                    </a:lnTo>
                    <a:lnTo>
                      <a:pt x="651" y="720"/>
                    </a:lnTo>
                    <a:lnTo>
                      <a:pt x="651" y="734"/>
                    </a:lnTo>
                    <a:lnTo>
                      <a:pt x="663" y="734"/>
                    </a:lnTo>
                    <a:lnTo>
                      <a:pt x="663" y="750"/>
                    </a:lnTo>
                    <a:lnTo>
                      <a:pt x="697" y="750"/>
                    </a:lnTo>
                    <a:lnTo>
                      <a:pt x="697" y="764"/>
                    </a:lnTo>
                    <a:lnTo>
                      <a:pt x="725" y="764"/>
                    </a:lnTo>
                    <a:lnTo>
                      <a:pt x="725" y="782"/>
                    </a:lnTo>
                    <a:lnTo>
                      <a:pt x="733" y="782"/>
                    </a:lnTo>
                    <a:lnTo>
                      <a:pt x="733" y="796"/>
                    </a:lnTo>
                    <a:lnTo>
                      <a:pt x="775" y="796"/>
                    </a:lnTo>
                    <a:lnTo>
                      <a:pt x="775" y="814"/>
                    </a:lnTo>
                    <a:lnTo>
                      <a:pt x="803" y="814"/>
                    </a:lnTo>
                    <a:lnTo>
                      <a:pt x="803" y="830"/>
                    </a:lnTo>
                    <a:lnTo>
                      <a:pt x="891" y="830"/>
                    </a:lnTo>
                    <a:lnTo>
                      <a:pt x="891" y="848"/>
                    </a:lnTo>
                    <a:lnTo>
                      <a:pt x="923" y="848"/>
                    </a:lnTo>
                    <a:lnTo>
                      <a:pt x="923" y="864"/>
                    </a:lnTo>
                    <a:lnTo>
                      <a:pt x="969" y="864"/>
                    </a:lnTo>
                    <a:lnTo>
                      <a:pt x="969" y="896"/>
                    </a:lnTo>
                    <a:lnTo>
                      <a:pt x="977" y="896"/>
                    </a:lnTo>
                    <a:lnTo>
                      <a:pt x="977" y="914"/>
                    </a:lnTo>
                    <a:lnTo>
                      <a:pt x="1007" y="914"/>
                    </a:lnTo>
                    <a:lnTo>
                      <a:pt x="1007" y="930"/>
                    </a:lnTo>
                    <a:lnTo>
                      <a:pt x="1497" y="930"/>
                    </a:lnTo>
                    <a:lnTo>
                      <a:pt x="1497" y="944"/>
                    </a:lnTo>
                    <a:lnTo>
                      <a:pt x="1824" y="944"/>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6" name="Line 21">
                <a:extLst>
                  <a:ext uri="{FF2B5EF4-FFF2-40B4-BE49-F238E27FC236}">
                    <a16:creationId xmlns:a16="http://schemas.microsoft.com/office/drawing/2014/main" xmlns="" id="{7C68D16E-8E03-4137-8E7A-BB712E937CA5}"/>
                  </a:ext>
                </a:extLst>
              </p:cNvPr>
              <p:cNvSpPr>
                <a:spLocks noChangeShapeType="1"/>
              </p:cNvSpPr>
              <p:nvPr/>
            </p:nvSpPr>
            <p:spPr bwMode="auto">
              <a:xfrm flipV="1">
                <a:off x="2065338" y="4311650"/>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7" name="Line 22">
                <a:extLst>
                  <a:ext uri="{FF2B5EF4-FFF2-40B4-BE49-F238E27FC236}">
                    <a16:creationId xmlns:a16="http://schemas.microsoft.com/office/drawing/2014/main" xmlns="" id="{1906821B-C347-4528-BB9D-77577423F873}"/>
                  </a:ext>
                </a:extLst>
              </p:cNvPr>
              <p:cNvSpPr>
                <a:spLocks noChangeShapeType="1"/>
              </p:cNvSpPr>
              <p:nvPr/>
            </p:nvSpPr>
            <p:spPr bwMode="auto">
              <a:xfrm flipV="1">
                <a:off x="3965575" y="46926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2" name="Freeform 19">
              <a:extLst>
                <a:ext uri="{FF2B5EF4-FFF2-40B4-BE49-F238E27FC236}">
                  <a16:creationId xmlns:a16="http://schemas.microsoft.com/office/drawing/2014/main" xmlns="" id="{4D52F405-B3E2-4A55-9C04-A63F9EB3916B}"/>
                </a:ext>
              </a:extLst>
            </p:cNvPr>
            <p:cNvSpPr>
              <a:spLocks/>
            </p:cNvSpPr>
            <p:nvPr/>
          </p:nvSpPr>
          <p:spPr bwMode="auto">
            <a:xfrm>
              <a:off x="1083629" y="3302000"/>
              <a:ext cx="891415" cy="1530350"/>
            </a:xfrm>
            <a:custGeom>
              <a:avLst/>
              <a:gdLst>
                <a:gd name="T0" fmla="*/ 0 w 489"/>
                <a:gd name="T1" fmla="*/ 0 h 964"/>
                <a:gd name="T2" fmla="*/ 38 w 489"/>
                <a:gd name="T3" fmla="*/ 0 h 964"/>
                <a:gd name="T4" fmla="*/ 38 w 489"/>
                <a:gd name="T5" fmla="*/ 36 h 964"/>
                <a:gd name="T6" fmla="*/ 107 w 489"/>
                <a:gd name="T7" fmla="*/ 36 h 964"/>
                <a:gd name="T8" fmla="*/ 107 w 489"/>
                <a:gd name="T9" fmla="*/ 76 h 964"/>
                <a:gd name="T10" fmla="*/ 113 w 489"/>
                <a:gd name="T11" fmla="*/ 76 h 964"/>
                <a:gd name="T12" fmla="*/ 113 w 489"/>
                <a:gd name="T13" fmla="*/ 116 h 964"/>
                <a:gd name="T14" fmla="*/ 121 w 489"/>
                <a:gd name="T15" fmla="*/ 116 h 964"/>
                <a:gd name="T16" fmla="*/ 121 w 489"/>
                <a:gd name="T17" fmla="*/ 154 h 964"/>
                <a:gd name="T18" fmla="*/ 127 w 489"/>
                <a:gd name="T19" fmla="*/ 154 h 964"/>
                <a:gd name="T20" fmla="*/ 127 w 489"/>
                <a:gd name="T21" fmla="*/ 190 h 964"/>
                <a:gd name="T22" fmla="*/ 135 w 489"/>
                <a:gd name="T23" fmla="*/ 190 h 964"/>
                <a:gd name="T24" fmla="*/ 135 w 489"/>
                <a:gd name="T25" fmla="*/ 270 h 964"/>
                <a:gd name="T26" fmla="*/ 139 w 489"/>
                <a:gd name="T27" fmla="*/ 270 h 964"/>
                <a:gd name="T28" fmla="*/ 139 w 489"/>
                <a:gd name="T29" fmla="*/ 308 h 964"/>
                <a:gd name="T30" fmla="*/ 147 w 489"/>
                <a:gd name="T31" fmla="*/ 308 h 964"/>
                <a:gd name="T32" fmla="*/ 147 w 489"/>
                <a:gd name="T33" fmla="*/ 346 h 964"/>
                <a:gd name="T34" fmla="*/ 151 w 489"/>
                <a:gd name="T35" fmla="*/ 346 h 964"/>
                <a:gd name="T36" fmla="*/ 151 w 489"/>
                <a:gd name="T37" fmla="*/ 424 h 964"/>
                <a:gd name="T38" fmla="*/ 157 w 489"/>
                <a:gd name="T39" fmla="*/ 424 h 964"/>
                <a:gd name="T40" fmla="*/ 157 w 489"/>
                <a:gd name="T41" fmla="*/ 464 h 964"/>
                <a:gd name="T42" fmla="*/ 163 w 489"/>
                <a:gd name="T43" fmla="*/ 464 h 964"/>
                <a:gd name="T44" fmla="*/ 163 w 489"/>
                <a:gd name="T45" fmla="*/ 500 h 964"/>
                <a:gd name="T46" fmla="*/ 177 w 489"/>
                <a:gd name="T47" fmla="*/ 500 h 964"/>
                <a:gd name="T48" fmla="*/ 177 w 489"/>
                <a:gd name="T49" fmla="*/ 540 h 964"/>
                <a:gd name="T50" fmla="*/ 187 w 489"/>
                <a:gd name="T51" fmla="*/ 540 h 964"/>
                <a:gd name="T52" fmla="*/ 187 w 489"/>
                <a:gd name="T53" fmla="*/ 578 h 964"/>
                <a:gd name="T54" fmla="*/ 195 w 489"/>
                <a:gd name="T55" fmla="*/ 578 h 964"/>
                <a:gd name="T56" fmla="*/ 195 w 489"/>
                <a:gd name="T57" fmla="*/ 654 h 964"/>
                <a:gd name="T58" fmla="*/ 213 w 489"/>
                <a:gd name="T59" fmla="*/ 654 h 964"/>
                <a:gd name="T60" fmla="*/ 213 w 489"/>
                <a:gd name="T61" fmla="*/ 694 h 964"/>
                <a:gd name="T62" fmla="*/ 219 w 489"/>
                <a:gd name="T63" fmla="*/ 694 h 964"/>
                <a:gd name="T64" fmla="*/ 219 w 489"/>
                <a:gd name="T65" fmla="*/ 770 h 964"/>
                <a:gd name="T66" fmla="*/ 239 w 489"/>
                <a:gd name="T67" fmla="*/ 770 h 964"/>
                <a:gd name="T68" fmla="*/ 239 w 489"/>
                <a:gd name="T69" fmla="*/ 846 h 964"/>
                <a:gd name="T70" fmla="*/ 311 w 489"/>
                <a:gd name="T71" fmla="*/ 846 h 964"/>
                <a:gd name="T72" fmla="*/ 311 w 489"/>
                <a:gd name="T73" fmla="*/ 886 h 964"/>
                <a:gd name="T74" fmla="*/ 439 w 489"/>
                <a:gd name="T75" fmla="*/ 886 h 964"/>
                <a:gd name="T76" fmla="*/ 439 w 489"/>
                <a:gd name="T77" fmla="*/ 924 h 964"/>
                <a:gd name="T78" fmla="*/ 489 w 489"/>
                <a:gd name="T79" fmla="*/ 924 h 964"/>
                <a:gd name="T80" fmla="*/ 489 w 489"/>
                <a:gd name="T81"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9" h="964">
                  <a:moveTo>
                    <a:pt x="0" y="0"/>
                  </a:moveTo>
                  <a:lnTo>
                    <a:pt x="38" y="0"/>
                  </a:lnTo>
                  <a:lnTo>
                    <a:pt x="38" y="36"/>
                  </a:lnTo>
                  <a:lnTo>
                    <a:pt x="107" y="36"/>
                  </a:lnTo>
                  <a:lnTo>
                    <a:pt x="107" y="76"/>
                  </a:lnTo>
                  <a:lnTo>
                    <a:pt x="113" y="76"/>
                  </a:lnTo>
                  <a:lnTo>
                    <a:pt x="113" y="116"/>
                  </a:lnTo>
                  <a:lnTo>
                    <a:pt x="121" y="116"/>
                  </a:lnTo>
                  <a:lnTo>
                    <a:pt x="121" y="154"/>
                  </a:lnTo>
                  <a:lnTo>
                    <a:pt x="127" y="154"/>
                  </a:lnTo>
                  <a:lnTo>
                    <a:pt x="127" y="190"/>
                  </a:lnTo>
                  <a:lnTo>
                    <a:pt x="135" y="190"/>
                  </a:lnTo>
                  <a:lnTo>
                    <a:pt x="135" y="270"/>
                  </a:lnTo>
                  <a:lnTo>
                    <a:pt x="139" y="270"/>
                  </a:lnTo>
                  <a:lnTo>
                    <a:pt x="139" y="308"/>
                  </a:lnTo>
                  <a:lnTo>
                    <a:pt x="147" y="308"/>
                  </a:lnTo>
                  <a:lnTo>
                    <a:pt x="147" y="346"/>
                  </a:lnTo>
                  <a:lnTo>
                    <a:pt x="151" y="346"/>
                  </a:lnTo>
                  <a:lnTo>
                    <a:pt x="151" y="424"/>
                  </a:lnTo>
                  <a:lnTo>
                    <a:pt x="157" y="424"/>
                  </a:lnTo>
                  <a:lnTo>
                    <a:pt x="157" y="464"/>
                  </a:lnTo>
                  <a:lnTo>
                    <a:pt x="163" y="464"/>
                  </a:lnTo>
                  <a:lnTo>
                    <a:pt x="163" y="500"/>
                  </a:lnTo>
                  <a:lnTo>
                    <a:pt x="177" y="500"/>
                  </a:lnTo>
                  <a:lnTo>
                    <a:pt x="177" y="540"/>
                  </a:lnTo>
                  <a:lnTo>
                    <a:pt x="187" y="540"/>
                  </a:lnTo>
                  <a:lnTo>
                    <a:pt x="187" y="578"/>
                  </a:lnTo>
                  <a:lnTo>
                    <a:pt x="195" y="578"/>
                  </a:lnTo>
                  <a:lnTo>
                    <a:pt x="195" y="654"/>
                  </a:lnTo>
                  <a:lnTo>
                    <a:pt x="213" y="654"/>
                  </a:lnTo>
                  <a:lnTo>
                    <a:pt x="213" y="694"/>
                  </a:lnTo>
                  <a:lnTo>
                    <a:pt x="219" y="694"/>
                  </a:lnTo>
                  <a:lnTo>
                    <a:pt x="219" y="770"/>
                  </a:lnTo>
                  <a:lnTo>
                    <a:pt x="239" y="770"/>
                  </a:lnTo>
                  <a:lnTo>
                    <a:pt x="239" y="846"/>
                  </a:lnTo>
                  <a:lnTo>
                    <a:pt x="311" y="846"/>
                  </a:lnTo>
                  <a:lnTo>
                    <a:pt x="311" y="886"/>
                  </a:lnTo>
                  <a:lnTo>
                    <a:pt x="439" y="886"/>
                  </a:lnTo>
                  <a:lnTo>
                    <a:pt x="439" y="924"/>
                  </a:lnTo>
                  <a:lnTo>
                    <a:pt x="489" y="924"/>
                  </a:lnTo>
                  <a:lnTo>
                    <a:pt x="489" y="964"/>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125" name="Group 5124">
            <a:extLst>
              <a:ext uri="{FF2B5EF4-FFF2-40B4-BE49-F238E27FC236}">
                <a16:creationId xmlns:a16="http://schemas.microsoft.com/office/drawing/2014/main" xmlns="" id="{0A6F8324-6032-40A9-AB30-BE5B3CB1B701}"/>
              </a:ext>
            </a:extLst>
          </p:cNvPr>
          <p:cNvGrpSpPr/>
          <p:nvPr/>
        </p:nvGrpSpPr>
        <p:grpSpPr>
          <a:xfrm>
            <a:off x="4581149" y="2880898"/>
            <a:ext cx="4295716" cy="2267323"/>
            <a:chOff x="4581149" y="3082925"/>
            <a:chExt cx="4295716" cy="2267323"/>
          </a:xfrm>
        </p:grpSpPr>
        <p:sp>
          <p:nvSpPr>
            <p:cNvPr id="57" name="TextBox 56">
              <a:extLst>
                <a:ext uri="{FF2B5EF4-FFF2-40B4-BE49-F238E27FC236}">
                  <a16:creationId xmlns:a16="http://schemas.microsoft.com/office/drawing/2014/main" xmlns="" id="{398A8033-CF0A-4F53-A6AC-FC791CEF2B96}"/>
                </a:ext>
              </a:extLst>
            </p:cNvPr>
            <p:cNvSpPr txBox="1"/>
            <p:nvPr/>
          </p:nvSpPr>
          <p:spPr>
            <a:xfrm>
              <a:off x="4781079" y="3082925"/>
              <a:ext cx="445605" cy="1932837"/>
            </a:xfrm>
            <a:prstGeom prst="rect">
              <a:avLst/>
            </a:prstGeom>
            <a:noFill/>
          </p:spPr>
          <p:txBody>
            <a:bodyPr wrap="none" rtlCol="0">
              <a:spAutoFit/>
            </a:bodyPr>
            <a:lstStyle/>
            <a:p>
              <a:pPr algn="r">
                <a:lnSpc>
                  <a:spcPct val="168000"/>
                </a:lnSpc>
                <a:spcAft>
                  <a:spcPts val="0"/>
                </a:spcAft>
              </a:pPr>
              <a:r>
                <a:rPr lang="fr-FR" sz="1200" dirty="0" smtClean="0">
                  <a:latin typeface="Arial" panose="020B0604020202020204" pitchFamily="34" charset="0"/>
                  <a:cs typeface="Arial" panose="020B0604020202020204" pitchFamily="34" charset="0"/>
                </a:rPr>
                <a:t>100</a:t>
              </a:r>
            </a:p>
            <a:p>
              <a:pPr algn="r">
                <a:lnSpc>
                  <a:spcPct val="168000"/>
                </a:lnSpc>
                <a:spcAft>
                  <a:spcPts val="0"/>
                </a:spcAft>
              </a:pPr>
              <a:r>
                <a:rPr lang="fr-FR" sz="1200" dirty="0" smtClean="0">
                  <a:latin typeface="Arial" panose="020B0604020202020204" pitchFamily="34" charset="0"/>
                  <a:cs typeface="Arial" panose="020B0604020202020204" pitchFamily="34" charset="0"/>
                </a:rPr>
                <a:t>80</a:t>
              </a:r>
            </a:p>
            <a:p>
              <a:pPr algn="r">
                <a:lnSpc>
                  <a:spcPct val="168000"/>
                </a:lnSpc>
                <a:spcAft>
                  <a:spcPts val="0"/>
                </a:spcAft>
              </a:pPr>
              <a:r>
                <a:rPr lang="fr-FR" sz="1200" dirty="0" smtClean="0">
                  <a:latin typeface="Arial" panose="020B0604020202020204" pitchFamily="34" charset="0"/>
                  <a:cs typeface="Arial" panose="020B0604020202020204" pitchFamily="34" charset="0"/>
                </a:rPr>
                <a:t>60</a:t>
              </a:r>
            </a:p>
            <a:p>
              <a:pPr algn="r">
                <a:lnSpc>
                  <a:spcPct val="168000"/>
                </a:lnSpc>
                <a:spcAft>
                  <a:spcPts val="0"/>
                </a:spcAft>
              </a:pPr>
              <a:r>
                <a:rPr lang="fr-FR" sz="1200" dirty="0" smtClean="0">
                  <a:latin typeface="Arial" panose="020B0604020202020204" pitchFamily="34" charset="0"/>
                  <a:cs typeface="Arial" panose="020B0604020202020204" pitchFamily="34" charset="0"/>
                </a:rPr>
                <a:t>40</a:t>
              </a:r>
            </a:p>
            <a:p>
              <a:pPr algn="r">
                <a:lnSpc>
                  <a:spcPct val="168000"/>
                </a:lnSpc>
                <a:spcAft>
                  <a:spcPts val="0"/>
                </a:spcAft>
              </a:pPr>
              <a:r>
                <a:rPr lang="fr-FR" sz="1200" dirty="0" smtClean="0">
                  <a:latin typeface="Arial" panose="020B0604020202020204" pitchFamily="34" charset="0"/>
                  <a:cs typeface="Arial" panose="020B0604020202020204" pitchFamily="34" charset="0"/>
                </a:rPr>
                <a:t>20</a:t>
              </a:r>
            </a:p>
            <a:p>
              <a:pPr algn="r">
                <a:lnSpc>
                  <a:spcPct val="168000"/>
                </a:lnSpc>
                <a:spcAft>
                  <a:spcPts val="0"/>
                </a:spcAft>
              </a:pPr>
              <a:r>
                <a:rPr lang="fr-FR" sz="1200" dirty="0" smtClean="0">
                  <a:latin typeface="Arial" panose="020B0604020202020204" pitchFamily="34" charset="0"/>
                  <a:cs typeface="Arial" panose="020B0604020202020204" pitchFamily="34" charset="0"/>
                </a:rPr>
                <a:t>0</a:t>
              </a:r>
              <a:endParaRPr lang="fr-FR" sz="12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xmlns="" id="{993226E9-05E9-4040-8E5C-DEA686CF9EB7}"/>
                </a:ext>
              </a:extLst>
            </p:cNvPr>
            <p:cNvSpPr txBox="1"/>
            <p:nvPr/>
          </p:nvSpPr>
          <p:spPr>
            <a:xfrm rot="16200000">
              <a:off x="4404974" y="3962493"/>
              <a:ext cx="629349" cy="276999"/>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SG, %</a:t>
              </a:r>
              <a:endParaRPr lang="fr-FR" sz="1200"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xmlns="" id="{256F3961-BE24-48F6-B537-D1C1456CE18D}"/>
                </a:ext>
              </a:extLst>
            </p:cNvPr>
            <p:cNvSpPr/>
            <p:nvPr/>
          </p:nvSpPr>
          <p:spPr>
            <a:xfrm>
              <a:off x="6700419" y="5073249"/>
              <a:ext cx="50957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200" dirty="0" smtClean="0">
                  <a:solidFill>
                    <a:srgbClr val="4D4D4D"/>
                  </a:solidFill>
                  <a:latin typeface="Arial" panose="020B0604020202020204" pitchFamily="34" charset="0"/>
                  <a:cs typeface="Arial" panose="020B0604020202020204" pitchFamily="34" charset="0"/>
                </a:rPr>
                <a:t>Mois</a:t>
              </a:r>
              <a:endParaRPr lang="fr-FR" sz="1200" dirty="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xmlns="" id="{B6AD905F-8135-4C0B-BCA7-15E811D95C00}"/>
                </a:ext>
              </a:extLst>
            </p:cNvPr>
            <p:cNvSpPr txBox="1"/>
            <p:nvPr/>
          </p:nvSpPr>
          <p:spPr>
            <a:xfrm>
              <a:off x="6978537" y="3507992"/>
              <a:ext cx="1881094" cy="784830"/>
            </a:xfrm>
            <a:prstGeom prst="rect">
              <a:avLst/>
            </a:prstGeom>
            <a:noFill/>
          </p:spPr>
          <p:txBody>
            <a:bodyPr wrap="none" rtlCol="0">
              <a:spAutoFit/>
            </a:bodyPr>
            <a:lstStyle/>
            <a:p>
              <a:r>
                <a:rPr lang="fr-FR" sz="1000" dirty="0" smtClean="0">
                  <a:solidFill>
                    <a:schemeClr val="accent1"/>
                  </a:solidFill>
                </a:rPr>
                <a:t>SG médiane: 15,2 mois</a:t>
              </a:r>
            </a:p>
            <a:p>
              <a:pPr>
                <a:spcAft>
                  <a:spcPts val="600"/>
                </a:spcAft>
              </a:pPr>
              <a:r>
                <a:rPr lang="fr-FR" sz="1000" dirty="0" smtClean="0">
                  <a:solidFill>
                    <a:schemeClr val="accent2"/>
                  </a:solidFill>
                </a:rPr>
                <a:t>SG médiane: 17,3 mois</a:t>
              </a:r>
            </a:p>
            <a:p>
              <a:r>
                <a:rPr lang="fr-FR" sz="1000" dirty="0" smtClean="0"/>
                <a:t>HR 1,05 (IC95% 0,60 – 1,83);</a:t>
              </a:r>
              <a:br>
                <a:rPr lang="fr-FR" sz="1000" dirty="0" smtClean="0"/>
              </a:br>
              <a:r>
                <a:rPr lang="fr-FR" sz="1000" dirty="0" smtClean="0"/>
                <a:t>p=0,876</a:t>
              </a:r>
              <a:endParaRPr lang="fr-FR" sz="1000" dirty="0"/>
            </a:p>
          </p:txBody>
        </p:sp>
        <p:sp>
          <p:nvSpPr>
            <p:cNvPr id="61" name="TextBox 60">
              <a:extLst>
                <a:ext uri="{FF2B5EF4-FFF2-40B4-BE49-F238E27FC236}">
                  <a16:creationId xmlns:a16="http://schemas.microsoft.com/office/drawing/2014/main" xmlns="" id="{DD39F003-5195-4873-9C86-CFC8F256967F}"/>
                </a:ext>
              </a:extLst>
            </p:cNvPr>
            <p:cNvSpPr txBox="1"/>
            <p:nvPr/>
          </p:nvSpPr>
          <p:spPr>
            <a:xfrm>
              <a:off x="5154820" y="4880896"/>
              <a:ext cx="3722045" cy="276999"/>
            </a:xfrm>
            <a:prstGeom prst="rect">
              <a:avLst/>
            </a:prstGeom>
            <a:noFill/>
          </p:spPr>
          <p:txBody>
            <a:bodyPr wrap="none" rtlCol="0">
              <a:spAutoFit/>
            </a:bodyPr>
            <a:lstStyle/>
            <a:p>
              <a:pPr>
                <a:tabLst>
                  <a:tab pos="711200" algn="ctr"/>
                  <a:tab pos="1371600" algn="ctr"/>
                  <a:tab pos="2044700" algn="ctr"/>
                  <a:tab pos="2708275" algn="ctr"/>
                  <a:tab pos="3376613" algn="ctr"/>
                </a:tabLst>
              </a:pPr>
              <a:r>
                <a:rPr lang="fr-FR" sz="1200" smtClean="0">
                  <a:latin typeface="Arial" panose="020B0604020202020204" pitchFamily="34" charset="0"/>
                  <a:cs typeface="Arial" panose="020B0604020202020204" pitchFamily="34" charset="0"/>
                </a:rPr>
                <a:t>0	20	40	60	80	100</a:t>
              </a:r>
              <a:endParaRPr lang="fr-FR" sz="1200">
                <a:latin typeface="Arial" panose="020B0604020202020204" pitchFamily="34" charset="0"/>
                <a:cs typeface="Arial" panose="020B0604020202020204" pitchFamily="34" charset="0"/>
              </a:endParaRPr>
            </a:p>
          </p:txBody>
        </p:sp>
        <p:grpSp>
          <p:nvGrpSpPr>
            <p:cNvPr id="153" name="Group 152">
              <a:extLst>
                <a:ext uri="{FF2B5EF4-FFF2-40B4-BE49-F238E27FC236}">
                  <a16:creationId xmlns:a16="http://schemas.microsoft.com/office/drawing/2014/main" xmlns="" id="{A43579F8-3C7C-48FE-ABA5-90FB41787754}"/>
                </a:ext>
              </a:extLst>
            </p:cNvPr>
            <p:cNvGrpSpPr/>
            <p:nvPr/>
          </p:nvGrpSpPr>
          <p:grpSpPr>
            <a:xfrm>
              <a:off x="5184775" y="3302000"/>
              <a:ext cx="3441700" cy="1619250"/>
              <a:chOff x="5584825" y="3302000"/>
              <a:chExt cx="2997200" cy="1619250"/>
            </a:xfrm>
          </p:grpSpPr>
          <p:sp>
            <p:nvSpPr>
              <p:cNvPr id="166" name="Freeform 23">
                <a:extLst>
                  <a:ext uri="{FF2B5EF4-FFF2-40B4-BE49-F238E27FC236}">
                    <a16:creationId xmlns:a16="http://schemas.microsoft.com/office/drawing/2014/main" xmlns="" id="{D7D71E94-854E-4085-A8A6-6A1E9B35B469}"/>
                  </a:ext>
                </a:extLst>
              </p:cNvPr>
              <p:cNvSpPr>
                <a:spLocks/>
              </p:cNvSpPr>
              <p:nvPr/>
            </p:nvSpPr>
            <p:spPr bwMode="auto">
              <a:xfrm>
                <a:off x="5676900"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7" name="Line 24">
                <a:extLst>
                  <a:ext uri="{FF2B5EF4-FFF2-40B4-BE49-F238E27FC236}">
                    <a16:creationId xmlns:a16="http://schemas.microsoft.com/office/drawing/2014/main" xmlns="" id="{C641A290-0C4A-444E-8D1F-8561BE7DE4A0}"/>
                  </a:ext>
                </a:extLst>
              </p:cNvPr>
              <p:cNvSpPr>
                <a:spLocks noChangeShapeType="1"/>
              </p:cNvSpPr>
              <p:nvPr/>
            </p:nvSpPr>
            <p:spPr bwMode="auto">
              <a:xfrm>
                <a:off x="5584825" y="3302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8" name="Line 25">
                <a:extLst>
                  <a:ext uri="{FF2B5EF4-FFF2-40B4-BE49-F238E27FC236}">
                    <a16:creationId xmlns:a16="http://schemas.microsoft.com/office/drawing/2014/main" xmlns="" id="{865AA334-6BFC-4463-94A2-A1FE3BEC4FC8}"/>
                  </a:ext>
                </a:extLst>
              </p:cNvPr>
              <p:cNvSpPr>
                <a:spLocks noChangeShapeType="1"/>
              </p:cNvSpPr>
              <p:nvPr/>
            </p:nvSpPr>
            <p:spPr bwMode="auto">
              <a:xfrm>
                <a:off x="5584825" y="4219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9" name="Line 26">
                <a:extLst>
                  <a:ext uri="{FF2B5EF4-FFF2-40B4-BE49-F238E27FC236}">
                    <a16:creationId xmlns:a16="http://schemas.microsoft.com/office/drawing/2014/main" xmlns="" id="{88E1D301-1759-4B4C-B6D3-77E54AD08CAE}"/>
                  </a:ext>
                </a:extLst>
              </p:cNvPr>
              <p:cNvSpPr>
                <a:spLocks noChangeShapeType="1"/>
              </p:cNvSpPr>
              <p:nvPr/>
            </p:nvSpPr>
            <p:spPr bwMode="auto">
              <a:xfrm>
                <a:off x="5584825" y="45243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0" name="Line 27">
                <a:extLst>
                  <a:ext uri="{FF2B5EF4-FFF2-40B4-BE49-F238E27FC236}">
                    <a16:creationId xmlns:a16="http://schemas.microsoft.com/office/drawing/2014/main" xmlns="" id="{F278C60F-19CD-478A-83F9-119E07F2ED20}"/>
                  </a:ext>
                </a:extLst>
              </p:cNvPr>
              <p:cNvSpPr>
                <a:spLocks noChangeShapeType="1"/>
              </p:cNvSpPr>
              <p:nvPr/>
            </p:nvSpPr>
            <p:spPr bwMode="auto">
              <a:xfrm>
                <a:off x="5584825" y="48323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1" name="Line 28">
                <a:extLst>
                  <a:ext uri="{FF2B5EF4-FFF2-40B4-BE49-F238E27FC236}">
                    <a16:creationId xmlns:a16="http://schemas.microsoft.com/office/drawing/2014/main" xmlns="" id="{57886512-805C-42B4-8CAD-77AF7168BE98}"/>
                  </a:ext>
                </a:extLst>
              </p:cNvPr>
              <p:cNvSpPr>
                <a:spLocks noChangeShapeType="1"/>
              </p:cNvSpPr>
              <p:nvPr/>
            </p:nvSpPr>
            <p:spPr bwMode="auto">
              <a:xfrm>
                <a:off x="5584825" y="3609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2" name="Line 29">
                <a:extLst>
                  <a:ext uri="{FF2B5EF4-FFF2-40B4-BE49-F238E27FC236}">
                    <a16:creationId xmlns:a16="http://schemas.microsoft.com/office/drawing/2014/main" xmlns="" id="{B39CB35E-7E78-4AC1-A7EF-A3EF3FBD38CB}"/>
                  </a:ext>
                </a:extLst>
              </p:cNvPr>
              <p:cNvSpPr>
                <a:spLocks noChangeShapeType="1"/>
              </p:cNvSpPr>
              <p:nvPr/>
            </p:nvSpPr>
            <p:spPr bwMode="auto">
              <a:xfrm>
                <a:off x="5584825" y="3914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3" name="Line 30">
                <a:extLst>
                  <a:ext uri="{FF2B5EF4-FFF2-40B4-BE49-F238E27FC236}">
                    <a16:creationId xmlns:a16="http://schemas.microsoft.com/office/drawing/2014/main" xmlns="" id="{9432A8E1-094D-43C3-8C32-7FF2C63AE6BE}"/>
                  </a:ext>
                </a:extLst>
              </p:cNvPr>
              <p:cNvSpPr>
                <a:spLocks noChangeShapeType="1"/>
              </p:cNvSpPr>
              <p:nvPr/>
            </p:nvSpPr>
            <p:spPr bwMode="auto">
              <a:xfrm>
                <a:off x="742156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4" name="Line 31">
                <a:extLst>
                  <a:ext uri="{FF2B5EF4-FFF2-40B4-BE49-F238E27FC236}">
                    <a16:creationId xmlns:a16="http://schemas.microsoft.com/office/drawing/2014/main" xmlns="" id="{398B9A1C-1610-408C-B759-422CC503D575}"/>
                  </a:ext>
                </a:extLst>
              </p:cNvPr>
              <p:cNvSpPr>
                <a:spLocks noChangeShapeType="1"/>
              </p:cNvSpPr>
              <p:nvPr/>
            </p:nvSpPr>
            <p:spPr bwMode="auto">
              <a:xfrm>
                <a:off x="683736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5" name="Line 32">
                <a:extLst>
                  <a:ext uri="{FF2B5EF4-FFF2-40B4-BE49-F238E27FC236}">
                    <a16:creationId xmlns:a16="http://schemas.microsoft.com/office/drawing/2014/main" xmlns="" id="{7CAAC8FB-CE7D-42FD-B565-C3AAD52B19F4}"/>
                  </a:ext>
                </a:extLst>
              </p:cNvPr>
              <p:cNvSpPr>
                <a:spLocks noChangeShapeType="1"/>
              </p:cNvSpPr>
              <p:nvPr/>
            </p:nvSpPr>
            <p:spPr bwMode="auto">
              <a:xfrm>
                <a:off x="5676900"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6" name="Line 33">
                <a:extLst>
                  <a:ext uri="{FF2B5EF4-FFF2-40B4-BE49-F238E27FC236}">
                    <a16:creationId xmlns:a16="http://schemas.microsoft.com/office/drawing/2014/main" xmlns="" id="{45453358-F4A9-4518-9AFE-DF31A15FC7D9}"/>
                  </a:ext>
                </a:extLst>
              </p:cNvPr>
              <p:cNvSpPr>
                <a:spLocks noChangeShapeType="1"/>
              </p:cNvSpPr>
              <p:nvPr/>
            </p:nvSpPr>
            <p:spPr bwMode="auto">
              <a:xfrm>
                <a:off x="8582025"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7" name="Line 34">
                <a:extLst>
                  <a:ext uri="{FF2B5EF4-FFF2-40B4-BE49-F238E27FC236}">
                    <a16:creationId xmlns:a16="http://schemas.microsoft.com/office/drawing/2014/main" xmlns="" id="{22F27E27-B986-4A56-9E42-4DE8C287968A}"/>
                  </a:ext>
                </a:extLst>
              </p:cNvPr>
              <p:cNvSpPr>
                <a:spLocks noChangeShapeType="1"/>
              </p:cNvSpPr>
              <p:nvPr/>
            </p:nvSpPr>
            <p:spPr bwMode="auto">
              <a:xfrm>
                <a:off x="80025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8" name="Line 35">
                <a:extLst>
                  <a:ext uri="{FF2B5EF4-FFF2-40B4-BE49-F238E27FC236}">
                    <a16:creationId xmlns:a16="http://schemas.microsoft.com/office/drawing/2014/main" xmlns="" id="{93E5A9D4-30BA-4174-A54E-CB6E947BBA0E}"/>
                  </a:ext>
                </a:extLst>
              </p:cNvPr>
              <p:cNvSpPr>
                <a:spLocks noChangeShapeType="1"/>
              </p:cNvSpPr>
              <p:nvPr/>
            </p:nvSpPr>
            <p:spPr bwMode="auto">
              <a:xfrm>
                <a:off x="625633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54" name="Group 153">
              <a:extLst>
                <a:ext uri="{FF2B5EF4-FFF2-40B4-BE49-F238E27FC236}">
                  <a16:creationId xmlns:a16="http://schemas.microsoft.com/office/drawing/2014/main" xmlns="" id="{52F90643-376B-40A2-8719-5DC70F9BA2C8}"/>
                </a:ext>
              </a:extLst>
            </p:cNvPr>
            <p:cNvGrpSpPr/>
            <p:nvPr/>
          </p:nvGrpSpPr>
          <p:grpSpPr>
            <a:xfrm>
              <a:off x="5290505" y="3302000"/>
              <a:ext cx="2608620" cy="1482725"/>
              <a:chOff x="5676900" y="3302000"/>
              <a:chExt cx="2271713" cy="1482725"/>
            </a:xfrm>
          </p:grpSpPr>
          <p:sp>
            <p:nvSpPr>
              <p:cNvPr id="159" name="Freeform 36">
                <a:extLst>
                  <a:ext uri="{FF2B5EF4-FFF2-40B4-BE49-F238E27FC236}">
                    <a16:creationId xmlns:a16="http://schemas.microsoft.com/office/drawing/2014/main" xmlns="" id="{76BF1ABB-3B5D-48FC-92B6-50E3014BADE9}"/>
                  </a:ext>
                </a:extLst>
              </p:cNvPr>
              <p:cNvSpPr>
                <a:spLocks/>
              </p:cNvSpPr>
              <p:nvPr/>
            </p:nvSpPr>
            <p:spPr bwMode="auto">
              <a:xfrm>
                <a:off x="5676900" y="3302000"/>
                <a:ext cx="2271713" cy="1482725"/>
              </a:xfrm>
              <a:custGeom>
                <a:avLst/>
                <a:gdLst>
                  <a:gd name="T0" fmla="*/ 30 w 1431"/>
                  <a:gd name="T1" fmla="*/ 0 h 934"/>
                  <a:gd name="T2" fmla="*/ 38 w 1431"/>
                  <a:gd name="T3" fmla="*/ 32 h 934"/>
                  <a:gd name="T4" fmla="*/ 42 w 1431"/>
                  <a:gd name="T5" fmla="*/ 46 h 934"/>
                  <a:gd name="T6" fmla="*/ 66 w 1431"/>
                  <a:gd name="T7" fmla="*/ 60 h 934"/>
                  <a:gd name="T8" fmla="*/ 85 w 1431"/>
                  <a:gd name="T9" fmla="*/ 72 h 934"/>
                  <a:gd name="T10" fmla="*/ 89 w 1431"/>
                  <a:gd name="T11" fmla="*/ 90 h 934"/>
                  <a:gd name="T12" fmla="*/ 99 w 1431"/>
                  <a:gd name="T13" fmla="*/ 104 h 934"/>
                  <a:gd name="T14" fmla="*/ 105 w 1431"/>
                  <a:gd name="T15" fmla="*/ 132 h 934"/>
                  <a:gd name="T16" fmla="*/ 109 w 1431"/>
                  <a:gd name="T17" fmla="*/ 154 h 934"/>
                  <a:gd name="T18" fmla="*/ 127 w 1431"/>
                  <a:gd name="T19" fmla="*/ 184 h 934"/>
                  <a:gd name="T20" fmla="*/ 135 w 1431"/>
                  <a:gd name="T21" fmla="*/ 232 h 934"/>
                  <a:gd name="T22" fmla="*/ 147 w 1431"/>
                  <a:gd name="T23" fmla="*/ 248 h 934"/>
                  <a:gd name="T24" fmla="*/ 157 w 1431"/>
                  <a:gd name="T25" fmla="*/ 266 h 934"/>
                  <a:gd name="T26" fmla="*/ 173 w 1431"/>
                  <a:gd name="T27" fmla="*/ 276 h 934"/>
                  <a:gd name="T28" fmla="*/ 193 w 1431"/>
                  <a:gd name="T29" fmla="*/ 302 h 934"/>
                  <a:gd name="T30" fmla="*/ 217 w 1431"/>
                  <a:gd name="T31" fmla="*/ 350 h 934"/>
                  <a:gd name="T32" fmla="*/ 223 w 1431"/>
                  <a:gd name="T33" fmla="*/ 364 h 934"/>
                  <a:gd name="T34" fmla="*/ 231 w 1431"/>
                  <a:gd name="T35" fmla="*/ 390 h 934"/>
                  <a:gd name="T36" fmla="*/ 237 w 1431"/>
                  <a:gd name="T37" fmla="*/ 412 h 934"/>
                  <a:gd name="T38" fmla="*/ 257 w 1431"/>
                  <a:gd name="T39" fmla="*/ 430 h 934"/>
                  <a:gd name="T40" fmla="*/ 265 w 1431"/>
                  <a:gd name="T41" fmla="*/ 440 h 934"/>
                  <a:gd name="T42" fmla="*/ 275 w 1431"/>
                  <a:gd name="T43" fmla="*/ 460 h 934"/>
                  <a:gd name="T44" fmla="*/ 299 w 1431"/>
                  <a:gd name="T45" fmla="*/ 486 h 934"/>
                  <a:gd name="T46" fmla="*/ 327 w 1431"/>
                  <a:gd name="T47" fmla="*/ 576 h 934"/>
                  <a:gd name="T48" fmla="*/ 357 w 1431"/>
                  <a:gd name="T49" fmla="*/ 596 h 934"/>
                  <a:gd name="T50" fmla="*/ 361 w 1431"/>
                  <a:gd name="T51" fmla="*/ 614 h 934"/>
                  <a:gd name="T52" fmla="*/ 369 w 1431"/>
                  <a:gd name="T53" fmla="*/ 632 h 934"/>
                  <a:gd name="T54" fmla="*/ 391 w 1431"/>
                  <a:gd name="T55" fmla="*/ 650 h 934"/>
                  <a:gd name="T56" fmla="*/ 411 w 1431"/>
                  <a:gd name="T57" fmla="*/ 670 h 934"/>
                  <a:gd name="T58" fmla="*/ 429 w 1431"/>
                  <a:gd name="T59" fmla="*/ 690 h 934"/>
                  <a:gd name="T60" fmla="*/ 477 w 1431"/>
                  <a:gd name="T61" fmla="*/ 712 h 934"/>
                  <a:gd name="T62" fmla="*/ 505 w 1431"/>
                  <a:gd name="T63" fmla="*/ 732 h 934"/>
                  <a:gd name="T64" fmla="*/ 593 w 1431"/>
                  <a:gd name="T65" fmla="*/ 754 h 934"/>
                  <a:gd name="T66" fmla="*/ 613 w 1431"/>
                  <a:gd name="T67" fmla="*/ 776 h 934"/>
                  <a:gd name="T68" fmla="*/ 627 w 1431"/>
                  <a:gd name="T69" fmla="*/ 800 h 934"/>
                  <a:gd name="T70" fmla="*/ 719 w 1431"/>
                  <a:gd name="T71" fmla="*/ 822 h 934"/>
                  <a:gd name="T72" fmla="*/ 841 w 1431"/>
                  <a:gd name="T73" fmla="*/ 848 h 934"/>
                  <a:gd name="T74" fmla="*/ 913 w 1431"/>
                  <a:gd name="T75" fmla="*/ 876 h 934"/>
                  <a:gd name="T76" fmla="*/ 1063 w 1431"/>
                  <a:gd name="T77" fmla="*/ 904 h 934"/>
                  <a:gd name="T78" fmla="*/ 1431 w 1431"/>
                  <a:gd name="T79"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1" h="934">
                    <a:moveTo>
                      <a:pt x="0" y="0"/>
                    </a:moveTo>
                    <a:lnTo>
                      <a:pt x="30" y="0"/>
                    </a:lnTo>
                    <a:lnTo>
                      <a:pt x="30" y="32"/>
                    </a:lnTo>
                    <a:lnTo>
                      <a:pt x="38" y="32"/>
                    </a:lnTo>
                    <a:lnTo>
                      <a:pt x="38" y="46"/>
                    </a:lnTo>
                    <a:lnTo>
                      <a:pt x="42" y="46"/>
                    </a:lnTo>
                    <a:lnTo>
                      <a:pt x="42" y="60"/>
                    </a:lnTo>
                    <a:lnTo>
                      <a:pt x="66" y="60"/>
                    </a:lnTo>
                    <a:lnTo>
                      <a:pt x="66" y="72"/>
                    </a:lnTo>
                    <a:lnTo>
                      <a:pt x="85" y="72"/>
                    </a:lnTo>
                    <a:lnTo>
                      <a:pt x="85" y="90"/>
                    </a:lnTo>
                    <a:lnTo>
                      <a:pt x="89" y="90"/>
                    </a:lnTo>
                    <a:lnTo>
                      <a:pt x="89" y="104"/>
                    </a:lnTo>
                    <a:lnTo>
                      <a:pt x="99" y="104"/>
                    </a:lnTo>
                    <a:lnTo>
                      <a:pt x="99" y="132"/>
                    </a:lnTo>
                    <a:lnTo>
                      <a:pt x="105" y="132"/>
                    </a:lnTo>
                    <a:lnTo>
                      <a:pt x="105" y="154"/>
                    </a:lnTo>
                    <a:lnTo>
                      <a:pt x="109" y="154"/>
                    </a:lnTo>
                    <a:lnTo>
                      <a:pt x="109" y="184"/>
                    </a:lnTo>
                    <a:lnTo>
                      <a:pt x="127" y="184"/>
                    </a:lnTo>
                    <a:lnTo>
                      <a:pt x="127" y="232"/>
                    </a:lnTo>
                    <a:lnTo>
                      <a:pt x="135" y="232"/>
                    </a:lnTo>
                    <a:lnTo>
                      <a:pt x="135" y="248"/>
                    </a:lnTo>
                    <a:lnTo>
                      <a:pt x="147" y="248"/>
                    </a:lnTo>
                    <a:lnTo>
                      <a:pt x="147" y="266"/>
                    </a:lnTo>
                    <a:lnTo>
                      <a:pt x="157" y="266"/>
                    </a:lnTo>
                    <a:lnTo>
                      <a:pt x="157" y="276"/>
                    </a:lnTo>
                    <a:lnTo>
                      <a:pt x="173" y="276"/>
                    </a:lnTo>
                    <a:lnTo>
                      <a:pt x="173" y="302"/>
                    </a:lnTo>
                    <a:lnTo>
                      <a:pt x="193" y="302"/>
                    </a:lnTo>
                    <a:lnTo>
                      <a:pt x="193" y="350"/>
                    </a:lnTo>
                    <a:lnTo>
                      <a:pt x="217" y="350"/>
                    </a:lnTo>
                    <a:lnTo>
                      <a:pt x="217" y="364"/>
                    </a:lnTo>
                    <a:lnTo>
                      <a:pt x="223" y="364"/>
                    </a:lnTo>
                    <a:lnTo>
                      <a:pt x="223" y="390"/>
                    </a:lnTo>
                    <a:lnTo>
                      <a:pt x="231" y="390"/>
                    </a:lnTo>
                    <a:lnTo>
                      <a:pt x="231" y="412"/>
                    </a:lnTo>
                    <a:lnTo>
                      <a:pt x="237" y="412"/>
                    </a:lnTo>
                    <a:lnTo>
                      <a:pt x="237" y="430"/>
                    </a:lnTo>
                    <a:lnTo>
                      <a:pt x="257" y="430"/>
                    </a:lnTo>
                    <a:lnTo>
                      <a:pt x="257" y="440"/>
                    </a:lnTo>
                    <a:lnTo>
                      <a:pt x="265" y="440"/>
                    </a:lnTo>
                    <a:lnTo>
                      <a:pt x="265" y="460"/>
                    </a:lnTo>
                    <a:lnTo>
                      <a:pt x="275" y="460"/>
                    </a:lnTo>
                    <a:lnTo>
                      <a:pt x="275" y="486"/>
                    </a:lnTo>
                    <a:lnTo>
                      <a:pt x="299" y="486"/>
                    </a:lnTo>
                    <a:lnTo>
                      <a:pt x="299" y="576"/>
                    </a:lnTo>
                    <a:lnTo>
                      <a:pt x="327" y="576"/>
                    </a:lnTo>
                    <a:lnTo>
                      <a:pt x="327" y="596"/>
                    </a:lnTo>
                    <a:lnTo>
                      <a:pt x="357" y="596"/>
                    </a:lnTo>
                    <a:lnTo>
                      <a:pt x="357" y="614"/>
                    </a:lnTo>
                    <a:lnTo>
                      <a:pt x="361" y="614"/>
                    </a:lnTo>
                    <a:lnTo>
                      <a:pt x="361" y="632"/>
                    </a:lnTo>
                    <a:lnTo>
                      <a:pt x="369" y="632"/>
                    </a:lnTo>
                    <a:lnTo>
                      <a:pt x="369" y="650"/>
                    </a:lnTo>
                    <a:lnTo>
                      <a:pt x="391" y="650"/>
                    </a:lnTo>
                    <a:lnTo>
                      <a:pt x="391" y="670"/>
                    </a:lnTo>
                    <a:lnTo>
                      <a:pt x="411" y="670"/>
                    </a:lnTo>
                    <a:lnTo>
                      <a:pt x="411" y="690"/>
                    </a:lnTo>
                    <a:lnTo>
                      <a:pt x="429" y="690"/>
                    </a:lnTo>
                    <a:lnTo>
                      <a:pt x="429" y="712"/>
                    </a:lnTo>
                    <a:lnTo>
                      <a:pt x="477" y="712"/>
                    </a:lnTo>
                    <a:lnTo>
                      <a:pt x="477" y="732"/>
                    </a:lnTo>
                    <a:lnTo>
                      <a:pt x="505" y="732"/>
                    </a:lnTo>
                    <a:lnTo>
                      <a:pt x="505" y="754"/>
                    </a:lnTo>
                    <a:lnTo>
                      <a:pt x="593" y="754"/>
                    </a:lnTo>
                    <a:lnTo>
                      <a:pt x="593" y="776"/>
                    </a:lnTo>
                    <a:lnTo>
                      <a:pt x="613" y="776"/>
                    </a:lnTo>
                    <a:lnTo>
                      <a:pt x="613" y="800"/>
                    </a:lnTo>
                    <a:lnTo>
                      <a:pt x="627" y="800"/>
                    </a:lnTo>
                    <a:lnTo>
                      <a:pt x="627" y="822"/>
                    </a:lnTo>
                    <a:lnTo>
                      <a:pt x="719" y="822"/>
                    </a:lnTo>
                    <a:lnTo>
                      <a:pt x="719" y="848"/>
                    </a:lnTo>
                    <a:lnTo>
                      <a:pt x="841" y="848"/>
                    </a:lnTo>
                    <a:lnTo>
                      <a:pt x="841" y="876"/>
                    </a:lnTo>
                    <a:lnTo>
                      <a:pt x="913" y="876"/>
                    </a:lnTo>
                    <a:lnTo>
                      <a:pt x="913" y="904"/>
                    </a:lnTo>
                    <a:lnTo>
                      <a:pt x="1063" y="904"/>
                    </a:lnTo>
                    <a:lnTo>
                      <a:pt x="1063" y="934"/>
                    </a:lnTo>
                    <a:lnTo>
                      <a:pt x="1431" y="934"/>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0" name="Line 37">
                <a:extLst>
                  <a:ext uri="{FF2B5EF4-FFF2-40B4-BE49-F238E27FC236}">
                    <a16:creationId xmlns:a16="http://schemas.microsoft.com/office/drawing/2014/main" xmlns="" id="{5B183322-D721-448D-8F9E-1E96CDB8308F}"/>
                  </a:ext>
                </a:extLst>
              </p:cNvPr>
              <p:cNvSpPr>
                <a:spLocks noChangeShapeType="1"/>
              </p:cNvSpPr>
              <p:nvPr/>
            </p:nvSpPr>
            <p:spPr bwMode="auto">
              <a:xfrm flipV="1">
                <a:off x="6218238" y="41402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1" name="Line 38">
                <a:extLst>
                  <a:ext uri="{FF2B5EF4-FFF2-40B4-BE49-F238E27FC236}">
                    <a16:creationId xmlns:a16="http://schemas.microsoft.com/office/drawing/2014/main" xmlns="" id="{61C4E7CD-2221-4647-B4A0-D1050C5A69E4}"/>
                  </a:ext>
                </a:extLst>
              </p:cNvPr>
              <p:cNvSpPr>
                <a:spLocks noChangeShapeType="1"/>
              </p:cNvSpPr>
              <p:nvPr/>
            </p:nvSpPr>
            <p:spPr bwMode="auto">
              <a:xfrm flipV="1">
                <a:off x="6284913" y="422592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2" name="Line 39">
                <a:extLst>
                  <a:ext uri="{FF2B5EF4-FFF2-40B4-BE49-F238E27FC236}">
                    <a16:creationId xmlns:a16="http://schemas.microsoft.com/office/drawing/2014/main" xmlns="" id="{D07F3F6E-23AD-44A0-98FF-1AB4F0D04098}"/>
                  </a:ext>
                </a:extLst>
              </p:cNvPr>
              <p:cNvSpPr>
                <a:spLocks noChangeShapeType="1"/>
              </p:cNvSpPr>
              <p:nvPr/>
            </p:nvSpPr>
            <p:spPr bwMode="auto">
              <a:xfrm flipV="1">
                <a:off x="6313488" y="42576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3" name="Line 40">
                <a:extLst>
                  <a:ext uri="{FF2B5EF4-FFF2-40B4-BE49-F238E27FC236}">
                    <a16:creationId xmlns:a16="http://schemas.microsoft.com/office/drawing/2014/main" xmlns="" id="{A18310D1-E8D3-406E-95A3-B2B60871EC11}"/>
                  </a:ext>
                </a:extLst>
              </p:cNvPr>
              <p:cNvSpPr>
                <a:spLocks noChangeShapeType="1"/>
              </p:cNvSpPr>
              <p:nvPr/>
            </p:nvSpPr>
            <p:spPr bwMode="auto">
              <a:xfrm flipV="1">
                <a:off x="6494463" y="439102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4" name="Line 41">
                <a:extLst>
                  <a:ext uri="{FF2B5EF4-FFF2-40B4-BE49-F238E27FC236}">
                    <a16:creationId xmlns:a16="http://schemas.microsoft.com/office/drawing/2014/main" xmlns="" id="{7410A2AF-15FB-47F9-A049-9F901F73EB07}"/>
                  </a:ext>
                </a:extLst>
              </p:cNvPr>
              <p:cNvSpPr>
                <a:spLocks noChangeShapeType="1"/>
              </p:cNvSpPr>
              <p:nvPr/>
            </p:nvSpPr>
            <p:spPr bwMode="auto">
              <a:xfrm flipV="1">
                <a:off x="6859588" y="45402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5" name="Line 42">
                <a:extLst>
                  <a:ext uri="{FF2B5EF4-FFF2-40B4-BE49-F238E27FC236}">
                    <a16:creationId xmlns:a16="http://schemas.microsoft.com/office/drawing/2014/main" xmlns="" id="{4D2FFE5D-5930-4CAB-8126-4E5737088325}"/>
                  </a:ext>
                </a:extLst>
              </p:cNvPr>
              <p:cNvSpPr>
                <a:spLocks noChangeShapeType="1"/>
              </p:cNvSpPr>
              <p:nvPr/>
            </p:nvSpPr>
            <p:spPr bwMode="auto">
              <a:xfrm flipV="1">
                <a:off x="7948613" y="46767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55" name="Group 154">
              <a:extLst>
                <a:ext uri="{FF2B5EF4-FFF2-40B4-BE49-F238E27FC236}">
                  <a16:creationId xmlns:a16="http://schemas.microsoft.com/office/drawing/2014/main" xmlns="" id="{7E0F5688-F8E9-4108-86B4-5B79BC1EF841}"/>
                </a:ext>
              </a:extLst>
            </p:cNvPr>
            <p:cNvGrpSpPr/>
            <p:nvPr/>
          </p:nvGrpSpPr>
          <p:grpSpPr>
            <a:xfrm>
              <a:off x="5290505" y="3302000"/>
              <a:ext cx="1460171" cy="1530350"/>
              <a:chOff x="5676900" y="3302000"/>
              <a:chExt cx="1271588" cy="1530350"/>
            </a:xfrm>
          </p:grpSpPr>
          <p:sp>
            <p:nvSpPr>
              <p:cNvPr id="156" name="Freeform 43">
                <a:extLst>
                  <a:ext uri="{FF2B5EF4-FFF2-40B4-BE49-F238E27FC236}">
                    <a16:creationId xmlns:a16="http://schemas.microsoft.com/office/drawing/2014/main" xmlns="" id="{031BE28F-D0DF-4601-97C3-011EF7570C93}"/>
                  </a:ext>
                </a:extLst>
              </p:cNvPr>
              <p:cNvSpPr>
                <a:spLocks/>
              </p:cNvSpPr>
              <p:nvPr/>
            </p:nvSpPr>
            <p:spPr bwMode="auto">
              <a:xfrm>
                <a:off x="5676900" y="3302000"/>
                <a:ext cx="1271588" cy="1530350"/>
              </a:xfrm>
              <a:custGeom>
                <a:avLst/>
                <a:gdLst>
                  <a:gd name="T0" fmla="*/ 0 w 801"/>
                  <a:gd name="T1" fmla="*/ 0 h 964"/>
                  <a:gd name="T2" fmla="*/ 62 w 801"/>
                  <a:gd name="T3" fmla="*/ 0 h 964"/>
                  <a:gd name="T4" fmla="*/ 62 w 801"/>
                  <a:gd name="T5" fmla="*/ 40 h 964"/>
                  <a:gd name="T6" fmla="*/ 68 w 801"/>
                  <a:gd name="T7" fmla="*/ 40 h 964"/>
                  <a:gd name="T8" fmla="*/ 68 w 801"/>
                  <a:gd name="T9" fmla="*/ 78 h 964"/>
                  <a:gd name="T10" fmla="*/ 73 w 801"/>
                  <a:gd name="T11" fmla="*/ 78 h 964"/>
                  <a:gd name="T12" fmla="*/ 73 w 801"/>
                  <a:gd name="T13" fmla="*/ 116 h 964"/>
                  <a:gd name="T14" fmla="*/ 95 w 801"/>
                  <a:gd name="T15" fmla="*/ 116 h 964"/>
                  <a:gd name="T16" fmla="*/ 95 w 801"/>
                  <a:gd name="T17" fmla="*/ 202 h 964"/>
                  <a:gd name="T18" fmla="*/ 105 w 801"/>
                  <a:gd name="T19" fmla="*/ 202 h 964"/>
                  <a:gd name="T20" fmla="*/ 105 w 801"/>
                  <a:gd name="T21" fmla="*/ 248 h 964"/>
                  <a:gd name="T22" fmla="*/ 129 w 801"/>
                  <a:gd name="T23" fmla="*/ 248 h 964"/>
                  <a:gd name="T24" fmla="*/ 129 w 801"/>
                  <a:gd name="T25" fmla="*/ 288 h 964"/>
                  <a:gd name="T26" fmla="*/ 191 w 801"/>
                  <a:gd name="T27" fmla="*/ 288 h 964"/>
                  <a:gd name="T28" fmla="*/ 191 w 801"/>
                  <a:gd name="T29" fmla="*/ 332 h 964"/>
                  <a:gd name="T30" fmla="*/ 199 w 801"/>
                  <a:gd name="T31" fmla="*/ 332 h 964"/>
                  <a:gd name="T32" fmla="*/ 199 w 801"/>
                  <a:gd name="T33" fmla="*/ 374 h 964"/>
                  <a:gd name="T34" fmla="*/ 205 w 801"/>
                  <a:gd name="T35" fmla="*/ 374 h 964"/>
                  <a:gd name="T36" fmla="*/ 205 w 801"/>
                  <a:gd name="T37" fmla="*/ 422 h 964"/>
                  <a:gd name="T38" fmla="*/ 245 w 801"/>
                  <a:gd name="T39" fmla="*/ 422 h 964"/>
                  <a:gd name="T40" fmla="*/ 245 w 801"/>
                  <a:gd name="T41" fmla="*/ 470 h 964"/>
                  <a:gd name="T42" fmla="*/ 317 w 801"/>
                  <a:gd name="T43" fmla="*/ 470 h 964"/>
                  <a:gd name="T44" fmla="*/ 317 w 801"/>
                  <a:gd name="T45" fmla="*/ 568 h 964"/>
                  <a:gd name="T46" fmla="*/ 411 w 801"/>
                  <a:gd name="T47" fmla="*/ 568 h 964"/>
                  <a:gd name="T48" fmla="*/ 411 w 801"/>
                  <a:gd name="T49" fmla="*/ 646 h 964"/>
                  <a:gd name="T50" fmla="*/ 429 w 801"/>
                  <a:gd name="T51" fmla="*/ 646 h 964"/>
                  <a:gd name="T52" fmla="*/ 429 w 801"/>
                  <a:gd name="T53" fmla="*/ 722 h 964"/>
                  <a:gd name="T54" fmla="*/ 801 w 801"/>
                  <a:gd name="T55" fmla="*/ 722 h 964"/>
                  <a:gd name="T56" fmla="*/ 801 w 801"/>
                  <a:gd name="T5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1" h="964">
                    <a:moveTo>
                      <a:pt x="0" y="0"/>
                    </a:moveTo>
                    <a:lnTo>
                      <a:pt x="62" y="0"/>
                    </a:lnTo>
                    <a:lnTo>
                      <a:pt x="62" y="40"/>
                    </a:lnTo>
                    <a:lnTo>
                      <a:pt x="68" y="40"/>
                    </a:lnTo>
                    <a:lnTo>
                      <a:pt x="68" y="78"/>
                    </a:lnTo>
                    <a:lnTo>
                      <a:pt x="73" y="78"/>
                    </a:lnTo>
                    <a:lnTo>
                      <a:pt x="73" y="116"/>
                    </a:lnTo>
                    <a:lnTo>
                      <a:pt x="95" y="116"/>
                    </a:lnTo>
                    <a:lnTo>
                      <a:pt x="95" y="202"/>
                    </a:lnTo>
                    <a:lnTo>
                      <a:pt x="105" y="202"/>
                    </a:lnTo>
                    <a:lnTo>
                      <a:pt x="105" y="248"/>
                    </a:lnTo>
                    <a:lnTo>
                      <a:pt x="129" y="248"/>
                    </a:lnTo>
                    <a:lnTo>
                      <a:pt x="129" y="288"/>
                    </a:lnTo>
                    <a:lnTo>
                      <a:pt x="191" y="288"/>
                    </a:lnTo>
                    <a:lnTo>
                      <a:pt x="191" y="332"/>
                    </a:lnTo>
                    <a:lnTo>
                      <a:pt x="199" y="332"/>
                    </a:lnTo>
                    <a:lnTo>
                      <a:pt x="199" y="374"/>
                    </a:lnTo>
                    <a:lnTo>
                      <a:pt x="205" y="374"/>
                    </a:lnTo>
                    <a:lnTo>
                      <a:pt x="205" y="422"/>
                    </a:lnTo>
                    <a:lnTo>
                      <a:pt x="245" y="422"/>
                    </a:lnTo>
                    <a:lnTo>
                      <a:pt x="245" y="470"/>
                    </a:lnTo>
                    <a:lnTo>
                      <a:pt x="317" y="470"/>
                    </a:lnTo>
                    <a:lnTo>
                      <a:pt x="317" y="568"/>
                    </a:lnTo>
                    <a:lnTo>
                      <a:pt x="411" y="568"/>
                    </a:lnTo>
                    <a:lnTo>
                      <a:pt x="411" y="646"/>
                    </a:lnTo>
                    <a:lnTo>
                      <a:pt x="429" y="646"/>
                    </a:lnTo>
                    <a:lnTo>
                      <a:pt x="429" y="722"/>
                    </a:lnTo>
                    <a:lnTo>
                      <a:pt x="801" y="722"/>
                    </a:lnTo>
                    <a:lnTo>
                      <a:pt x="801" y="964"/>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Line 44">
                <a:extLst>
                  <a:ext uri="{FF2B5EF4-FFF2-40B4-BE49-F238E27FC236}">
                    <a16:creationId xmlns:a16="http://schemas.microsoft.com/office/drawing/2014/main" xmlns="" id="{0DC58566-E93A-4359-A16F-6FEDB37AE7BF}"/>
                  </a:ext>
                </a:extLst>
              </p:cNvPr>
              <p:cNvSpPr>
                <a:spLocks noChangeShapeType="1"/>
              </p:cNvSpPr>
              <p:nvPr/>
            </p:nvSpPr>
            <p:spPr bwMode="auto">
              <a:xfrm flipV="1">
                <a:off x="5938838" y="36512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8" name="Line 45">
                <a:extLst>
                  <a:ext uri="{FF2B5EF4-FFF2-40B4-BE49-F238E27FC236}">
                    <a16:creationId xmlns:a16="http://schemas.microsoft.com/office/drawing/2014/main" xmlns="" id="{14393051-3256-4CEB-83C9-FAD29280BC8B}"/>
                  </a:ext>
                </a:extLst>
              </p:cNvPr>
              <p:cNvSpPr>
                <a:spLocks noChangeShapeType="1"/>
              </p:cNvSpPr>
              <p:nvPr/>
            </p:nvSpPr>
            <p:spPr bwMode="auto">
              <a:xfrm flipV="1">
                <a:off x="6729413" y="43402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181" name="TextBox 180">
            <a:extLst>
              <a:ext uri="{FF2B5EF4-FFF2-40B4-BE49-F238E27FC236}">
                <a16:creationId xmlns:a16="http://schemas.microsoft.com/office/drawing/2014/main" xmlns="" id="{C396C21C-AED6-447A-A513-41EF798D8F4E}"/>
              </a:ext>
            </a:extLst>
          </p:cNvPr>
          <p:cNvSpPr txBox="1"/>
          <p:nvPr/>
        </p:nvSpPr>
        <p:spPr>
          <a:xfrm>
            <a:off x="1219200" y="2160173"/>
            <a:ext cx="2449035" cy="338554"/>
          </a:xfrm>
          <a:prstGeom prst="rect">
            <a:avLst/>
          </a:prstGeom>
          <a:noFill/>
        </p:spPr>
        <p:txBody>
          <a:bodyPr wrap="square" rtlCol="0">
            <a:spAutoFit/>
          </a:bodyPr>
          <a:lstStyle/>
          <a:p>
            <a:pPr algn="ctr"/>
            <a:r>
              <a:rPr lang="fr-FR" sz="1600" b="1" smtClean="0">
                <a:solidFill>
                  <a:srgbClr val="4D4D4D"/>
                </a:solidFill>
              </a:rPr>
              <a:t>SSP</a:t>
            </a:r>
            <a:endParaRPr lang="fr-FR" sz="1600" b="1">
              <a:solidFill>
                <a:srgbClr val="4D4D4D"/>
              </a:solidFill>
            </a:endParaRPr>
          </a:p>
        </p:txBody>
      </p:sp>
      <p:sp>
        <p:nvSpPr>
          <p:cNvPr id="182" name="TextBox 181">
            <a:extLst>
              <a:ext uri="{FF2B5EF4-FFF2-40B4-BE49-F238E27FC236}">
                <a16:creationId xmlns:a16="http://schemas.microsoft.com/office/drawing/2014/main" xmlns="" id="{C6D65C39-EBAB-479B-8731-C222606FE3B6}"/>
              </a:ext>
            </a:extLst>
          </p:cNvPr>
          <p:cNvSpPr txBox="1"/>
          <p:nvPr/>
        </p:nvSpPr>
        <p:spPr>
          <a:xfrm>
            <a:off x="5257800" y="2160173"/>
            <a:ext cx="2449035" cy="338554"/>
          </a:xfrm>
          <a:prstGeom prst="rect">
            <a:avLst/>
          </a:prstGeom>
          <a:noFill/>
        </p:spPr>
        <p:txBody>
          <a:bodyPr wrap="square" rtlCol="0">
            <a:spAutoFit/>
          </a:bodyPr>
          <a:lstStyle/>
          <a:p>
            <a:pPr algn="ctr"/>
            <a:r>
              <a:rPr lang="fr-FR" sz="1600" b="1" dirty="0" smtClean="0">
                <a:solidFill>
                  <a:srgbClr val="4D4D4D"/>
                </a:solidFill>
              </a:rPr>
              <a:t>SG</a:t>
            </a:r>
            <a:endParaRPr lang="fr-FR" sz="1600" b="1" dirty="0">
              <a:solidFill>
                <a:srgbClr val="4D4D4D"/>
              </a:solidFill>
            </a:endParaRPr>
          </a:p>
        </p:txBody>
      </p:sp>
      <p:sp>
        <p:nvSpPr>
          <p:cNvPr id="74"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spTree>
    <p:custDataLst>
      <p:tags r:id="rId1"/>
    </p:custDataLst>
    <p:extLst>
      <p:ext uri="{BB962C8B-B14F-4D97-AF65-F5344CB8AC3E}">
        <p14:creationId xmlns:p14="http://schemas.microsoft.com/office/powerpoint/2010/main" val="30194589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11508: Analyse de la résistance primaire aux anti-EGFR dans le cancer colorectal métastatique RAS et BRAF sauvage: une étude cas-contrôles </a:t>
            </a:r>
            <a:br>
              <a:rPr lang="fr-FR" dirty="0" smtClean="0"/>
            </a:br>
            <a:r>
              <a:rPr lang="fr-FR" dirty="0" smtClean="0"/>
              <a:t>– </a:t>
            </a:r>
            <a:r>
              <a:rPr lang="fr-FR" dirty="0" err="1" smtClean="0"/>
              <a:t>Cremolini</a:t>
            </a:r>
            <a:r>
              <a:rPr lang="fr-FR" dirty="0" smtClean="0"/>
              <a:t> C, et al</a:t>
            </a:r>
            <a:endParaRPr lang="fr-FR" dirty="0"/>
          </a:p>
        </p:txBody>
      </p:sp>
      <p:sp>
        <p:nvSpPr>
          <p:cNvPr id="5" name="Content Placeholder 4"/>
          <p:cNvSpPr>
            <a:spLocks noGrp="1"/>
          </p:cNvSpPr>
          <p:nvPr>
            <p:ph idx="1"/>
          </p:nvPr>
        </p:nvSpPr>
        <p:spPr/>
        <p:txBody>
          <a:bodyPr/>
          <a:lstStyle/>
          <a:p>
            <a:pPr marL="0" indent="0">
              <a:buNone/>
            </a:pPr>
            <a:r>
              <a:rPr lang="fr-FR" b="1" dirty="0" smtClean="0"/>
              <a:t>Résultats</a:t>
            </a:r>
            <a:endParaRPr lang="fr-FR" dirty="0"/>
          </a:p>
        </p:txBody>
      </p:sp>
      <p:sp>
        <p:nvSpPr>
          <p:cNvPr id="15" name="Text Placeholder 14"/>
          <p:cNvSpPr>
            <a:spLocks noGrp="1"/>
          </p:cNvSpPr>
          <p:nvPr>
            <p:ph type="body" sz="quarter" idx="11"/>
          </p:nvPr>
        </p:nvSpPr>
        <p:spPr/>
        <p:txBody>
          <a:bodyPr/>
          <a:lstStyle/>
          <a:p>
            <a:r>
              <a:rPr lang="fr-FR" smtClean="0"/>
              <a:t>Cremolini C, et al. J Clin Oncol 2017;35(Suppl):Abstr 11508</a:t>
            </a:r>
            <a:endParaRPr lang="fr-FR"/>
          </a:p>
        </p:txBody>
      </p:sp>
      <p:sp>
        <p:nvSpPr>
          <p:cNvPr id="11" name="Rectangle 3"/>
          <p:cNvSpPr txBox="1">
            <a:spLocks noChangeArrowheads="1"/>
          </p:cNvSpPr>
          <p:nvPr/>
        </p:nvSpPr>
        <p:spPr bwMode="auto">
          <a:xfrm>
            <a:off x="365124" y="5089441"/>
            <a:ext cx="8639027" cy="150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FontTx/>
              <a:buNone/>
            </a:pPr>
            <a:r>
              <a:rPr lang="fr-FR" b="1" kern="0" dirty="0" smtClean="0"/>
              <a:t>Conclusions</a:t>
            </a:r>
          </a:p>
          <a:p>
            <a:pPr>
              <a:spcAft>
                <a:spcPts val="0"/>
              </a:spcAft>
            </a:pPr>
            <a:r>
              <a:rPr lang="fr-FR" b="1" kern="0" dirty="0" smtClean="0"/>
              <a:t>Cette étude a démontré l’impact prédictif négatif d’altérations de gènes candidats (panel PRESSING) sur la réponse aux anti EGFR</a:t>
            </a:r>
          </a:p>
          <a:p>
            <a:pPr>
              <a:spcAft>
                <a:spcPts val="0"/>
              </a:spcAft>
            </a:pPr>
            <a:r>
              <a:rPr lang="fr-FR" b="1" kern="0" dirty="0" smtClean="0"/>
              <a:t>La latéralisation droite de la tumeur prédit la résistance aux anti EGFR chez des patients avec CCR métastatique hyper sélectionnés</a:t>
            </a:r>
            <a:endParaRPr lang="fr-FR" b="1" kern="0" dirty="0"/>
          </a:p>
        </p:txBody>
      </p:sp>
      <p:sp>
        <p:nvSpPr>
          <p:cNvPr id="13" name="TextBox 12"/>
          <p:cNvSpPr txBox="1"/>
          <p:nvPr/>
        </p:nvSpPr>
        <p:spPr>
          <a:xfrm>
            <a:off x="445996" y="1713606"/>
            <a:ext cx="8077200" cy="584776"/>
          </a:xfrm>
          <a:prstGeom prst="rect">
            <a:avLst/>
          </a:prstGeom>
          <a:noFill/>
        </p:spPr>
        <p:txBody>
          <a:bodyPr wrap="square" rtlCol="0">
            <a:spAutoFit/>
          </a:bodyPr>
          <a:lstStyle/>
          <a:p>
            <a:pPr algn="ctr"/>
            <a:r>
              <a:rPr lang="fr-FR" sz="1600" b="1" dirty="0" smtClean="0">
                <a:solidFill>
                  <a:srgbClr val="4D4D4D"/>
                </a:solidFill>
              </a:rPr>
              <a:t>Association entre latéralisation de la tumeur primitive et survie chez des patients hyper sélectionnés</a:t>
            </a:r>
            <a:endParaRPr lang="fr-FR" sz="1600" b="1" dirty="0">
              <a:solidFill>
                <a:srgbClr val="4D4D4D"/>
              </a:solidFill>
            </a:endParaRPr>
          </a:p>
        </p:txBody>
      </p:sp>
      <p:sp>
        <p:nvSpPr>
          <p:cNvPr id="14" name="TextBox 13"/>
          <p:cNvSpPr txBox="1"/>
          <p:nvPr/>
        </p:nvSpPr>
        <p:spPr>
          <a:xfrm>
            <a:off x="1083630" y="2166568"/>
            <a:ext cx="3335970" cy="338554"/>
          </a:xfrm>
          <a:prstGeom prst="rect">
            <a:avLst/>
          </a:prstGeom>
          <a:noFill/>
        </p:spPr>
        <p:txBody>
          <a:bodyPr wrap="square" rtlCol="0">
            <a:spAutoFit/>
          </a:bodyPr>
          <a:lstStyle/>
          <a:p>
            <a:pPr algn="ctr"/>
            <a:r>
              <a:rPr lang="fr-FR" sz="1600" b="1" smtClean="0">
                <a:solidFill>
                  <a:srgbClr val="4D4D4D"/>
                </a:solidFill>
              </a:rPr>
              <a:t>SSP</a:t>
            </a:r>
            <a:endParaRPr lang="fr-FR" sz="1600" b="1">
              <a:solidFill>
                <a:srgbClr val="4D4D4D"/>
              </a:solidFill>
            </a:endParaRPr>
          </a:p>
        </p:txBody>
      </p:sp>
      <p:sp>
        <p:nvSpPr>
          <p:cNvPr id="16" name="TextBox 15"/>
          <p:cNvSpPr txBox="1"/>
          <p:nvPr/>
        </p:nvSpPr>
        <p:spPr>
          <a:xfrm>
            <a:off x="5257800" y="2166569"/>
            <a:ext cx="3368675" cy="338554"/>
          </a:xfrm>
          <a:prstGeom prst="rect">
            <a:avLst/>
          </a:prstGeom>
          <a:noFill/>
        </p:spPr>
        <p:txBody>
          <a:bodyPr wrap="square" rtlCol="0">
            <a:spAutoFit/>
          </a:bodyPr>
          <a:lstStyle/>
          <a:p>
            <a:pPr algn="ctr"/>
            <a:r>
              <a:rPr lang="fr-FR" sz="1600" b="1" smtClean="0">
                <a:solidFill>
                  <a:srgbClr val="4D4D4D"/>
                </a:solidFill>
              </a:rPr>
              <a:t>OS</a:t>
            </a:r>
            <a:endParaRPr lang="fr-FR" sz="1600" b="1">
              <a:solidFill>
                <a:srgbClr val="4D4D4D"/>
              </a:solidFill>
            </a:endParaRPr>
          </a:p>
        </p:txBody>
      </p:sp>
      <p:grpSp>
        <p:nvGrpSpPr>
          <p:cNvPr id="5124" name="Group 5123">
            <a:extLst>
              <a:ext uri="{FF2B5EF4-FFF2-40B4-BE49-F238E27FC236}">
                <a16:creationId xmlns:a16="http://schemas.microsoft.com/office/drawing/2014/main" xmlns="" id="{EBC19F9D-B78D-495F-98CC-3763C8A5068C}"/>
              </a:ext>
            </a:extLst>
          </p:cNvPr>
          <p:cNvGrpSpPr/>
          <p:nvPr/>
        </p:nvGrpSpPr>
        <p:grpSpPr>
          <a:xfrm>
            <a:off x="714573" y="2536432"/>
            <a:ext cx="3776810" cy="461665"/>
            <a:chOff x="2387562" y="3923642"/>
            <a:chExt cx="3776810" cy="461665"/>
          </a:xfrm>
        </p:grpSpPr>
        <p:sp>
          <p:nvSpPr>
            <p:cNvPr id="72" name="Rectangle 71">
              <a:extLst>
                <a:ext uri="{FF2B5EF4-FFF2-40B4-BE49-F238E27FC236}">
                  <a16:creationId xmlns:a16="http://schemas.microsoft.com/office/drawing/2014/main" xmlns="" id="{EC0614BC-7C30-4719-8453-7132D1878701}"/>
                </a:ext>
              </a:extLst>
            </p:cNvPr>
            <p:cNvSpPr/>
            <p:nvPr/>
          </p:nvSpPr>
          <p:spPr>
            <a:xfrm>
              <a:off x="2577032" y="3923642"/>
              <a:ext cx="3587340" cy="461665"/>
            </a:xfrm>
            <a:prstGeom prst="rect">
              <a:avLst/>
            </a:prstGeom>
          </p:spPr>
          <p:txBody>
            <a:bodyPr wrap="none">
              <a:spAutoFit/>
            </a:bodyPr>
            <a:lstStyle/>
            <a:p>
              <a:r>
                <a:rPr lang="fr-FR" sz="1200" dirty="0" smtClean="0"/>
                <a:t>Tumeur primitive gauche (N/progression = 54/51)</a:t>
              </a:r>
            </a:p>
            <a:p>
              <a:r>
                <a:rPr lang="fr-FR" sz="1200" dirty="0" smtClean="0"/>
                <a:t>Tumeur primitive droite (N/progression = 15/15)</a:t>
              </a:r>
              <a:endParaRPr lang="fr-FR" sz="1200" dirty="0"/>
            </a:p>
          </p:txBody>
        </p:sp>
        <p:cxnSp>
          <p:nvCxnSpPr>
            <p:cNvPr id="73" name="Straight Connector 72">
              <a:extLst>
                <a:ext uri="{FF2B5EF4-FFF2-40B4-BE49-F238E27FC236}">
                  <a16:creationId xmlns:a16="http://schemas.microsoft.com/office/drawing/2014/main" xmlns="" id="{CE8F0CE1-EBB7-4383-9765-04871AFC1CC0}"/>
                </a:ext>
              </a:extLst>
            </p:cNvPr>
            <p:cNvCxnSpPr/>
            <p:nvPr/>
          </p:nvCxnSpPr>
          <p:spPr>
            <a:xfrm>
              <a:off x="2387562" y="4075113"/>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6CCBD133-4A1B-4CD2-9C6E-462591E6D190}"/>
                </a:ext>
              </a:extLst>
            </p:cNvPr>
            <p:cNvCxnSpPr/>
            <p:nvPr/>
          </p:nvCxnSpPr>
          <p:spPr>
            <a:xfrm>
              <a:off x="2387562" y="4245768"/>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33" name="Group 5132">
            <a:extLst>
              <a:ext uri="{FF2B5EF4-FFF2-40B4-BE49-F238E27FC236}">
                <a16:creationId xmlns:a16="http://schemas.microsoft.com/office/drawing/2014/main" xmlns="" id="{E3A6F5A3-CA58-4BC0-9366-8FE77374C9C2}"/>
              </a:ext>
            </a:extLst>
          </p:cNvPr>
          <p:cNvGrpSpPr/>
          <p:nvPr/>
        </p:nvGrpSpPr>
        <p:grpSpPr>
          <a:xfrm>
            <a:off x="373908" y="2891531"/>
            <a:ext cx="4278484" cy="2267323"/>
            <a:chOff x="373908" y="3082925"/>
            <a:chExt cx="4278484" cy="2267323"/>
          </a:xfrm>
        </p:grpSpPr>
        <p:grpSp>
          <p:nvGrpSpPr>
            <p:cNvPr id="5132" name="Group 5131">
              <a:extLst>
                <a:ext uri="{FF2B5EF4-FFF2-40B4-BE49-F238E27FC236}">
                  <a16:creationId xmlns:a16="http://schemas.microsoft.com/office/drawing/2014/main" xmlns="" id="{A10AE7C6-8124-4A6E-BC92-D823F870BD08}"/>
                </a:ext>
              </a:extLst>
            </p:cNvPr>
            <p:cNvGrpSpPr/>
            <p:nvPr/>
          </p:nvGrpSpPr>
          <p:grpSpPr>
            <a:xfrm>
              <a:off x="977900" y="3302000"/>
              <a:ext cx="3441700" cy="1619250"/>
              <a:chOff x="977900" y="3302000"/>
              <a:chExt cx="3441700" cy="1619250"/>
            </a:xfrm>
          </p:grpSpPr>
          <p:grpSp>
            <p:nvGrpSpPr>
              <p:cNvPr id="5123" name="Group 5122">
                <a:extLst>
                  <a:ext uri="{FF2B5EF4-FFF2-40B4-BE49-F238E27FC236}">
                    <a16:creationId xmlns:a16="http://schemas.microsoft.com/office/drawing/2014/main" xmlns="" id="{AC68F791-5C77-4A62-8687-9CF7A9DD17EB}"/>
                  </a:ext>
                </a:extLst>
              </p:cNvPr>
              <p:cNvGrpSpPr/>
              <p:nvPr/>
            </p:nvGrpSpPr>
            <p:grpSpPr>
              <a:xfrm>
                <a:off x="977900" y="3302000"/>
                <a:ext cx="3441700" cy="1619250"/>
                <a:chOff x="977900" y="3302000"/>
                <a:chExt cx="2997200" cy="1619250"/>
              </a:xfrm>
            </p:grpSpPr>
            <p:sp>
              <p:nvSpPr>
                <p:cNvPr id="6" name="Freeform 5">
                  <a:extLst>
                    <a:ext uri="{FF2B5EF4-FFF2-40B4-BE49-F238E27FC236}">
                      <a16:creationId xmlns:a16="http://schemas.microsoft.com/office/drawing/2014/main" xmlns="" id="{F44B6D80-1A13-440E-95E3-32E7807FCB68}"/>
                    </a:ext>
                  </a:extLst>
                </p:cNvPr>
                <p:cNvSpPr>
                  <a:spLocks/>
                </p:cNvSpPr>
                <p:nvPr/>
              </p:nvSpPr>
              <p:spPr bwMode="auto">
                <a:xfrm>
                  <a:off x="1069975"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Line 6">
                  <a:extLst>
                    <a:ext uri="{FF2B5EF4-FFF2-40B4-BE49-F238E27FC236}">
                      <a16:creationId xmlns:a16="http://schemas.microsoft.com/office/drawing/2014/main" xmlns="" id="{8BC436AA-9A49-400C-9EA6-26EAC5C2C645}"/>
                    </a:ext>
                  </a:extLst>
                </p:cNvPr>
                <p:cNvSpPr>
                  <a:spLocks noChangeShapeType="1"/>
                </p:cNvSpPr>
                <p:nvPr/>
              </p:nvSpPr>
              <p:spPr bwMode="auto">
                <a:xfrm>
                  <a:off x="977900" y="3302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7">
                  <a:extLst>
                    <a:ext uri="{FF2B5EF4-FFF2-40B4-BE49-F238E27FC236}">
                      <a16:creationId xmlns:a16="http://schemas.microsoft.com/office/drawing/2014/main" xmlns="" id="{274BBED4-F9FF-4ED9-BBCD-2763D3B2D1C3}"/>
                    </a:ext>
                  </a:extLst>
                </p:cNvPr>
                <p:cNvSpPr>
                  <a:spLocks noChangeShapeType="1"/>
                </p:cNvSpPr>
                <p:nvPr/>
              </p:nvSpPr>
              <p:spPr bwMode="auto">
                <a:xfrm>
                  <a:off x="977900" y="4219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8">
                  <a:extLst>
                    <a:ext uri="{FF2B5EF4-FFF2-40B4-BE49-F238E27FC236}">
                      <a16:creationId xmlns:a16="http://schemas.microsoft.com/office/drawing/2014/main" xmlns="" id="{01057887-6D65-4C3A-891B-D456148AECC6}"/>
                    </a:ext>
                  </a:extLst>
                </p:cNvPr>
                <p:cNvSpPr>
                  <a:spLocks noChangeShapeType="1"/>
                </p:cNvSpPr>
                <p:nvPr/>
              </p:nvSpPr>
              <p:spPr bwMode="auto">
                <a:xfrm>
                  <a:off x="977900" y="45243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9">
                  <a:extLst>
                    <a:ext uri="{FF2B5EF4-FFF2-40B4-BE49-F238E27FC236}">
                      <a16:creationId xmlns:a16="http://schemas.microsoft.com/office/drawing/2014/main" xmlns="" id="{064D496D-720E-47D0-9F48-15344456CC96}"/>
                    </a:ext>
                  </a:extLst>
                </p:cNvPr>
                <p:cNvSpPr>
                  <a:spLocks noChangeShapeType="1"/>
                </p:cNvSpPr>
                <p:nvPr/>
              </p:nvSpPr>
              <p:spPr bwMode="auto">
                <a:xfrm>
                  <a:off x="977900" y="48323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0">
                  <a:extLst>
                    <a:ext uri="{FF2B5EF4-FFF2-40B4-BE49-F238E27FC236}">
                      <a16:creationId xmlns:a16="http://schemas.microsoft.com/office/drawing/2014/main" xmlns="" id="{B831F08E-DA3C-41B4-871F-632763E6B440}"/>
                    </a:ext>
                  </a:extLst>
                </p:cNvPr>
                <p:cNvSpPr>
                  <a:spLocks noChangeShapeType="1"/>
                </p:cNvSpPr>
                <p:nvPr/>
              </p:nvSpPr>
              <p:spPr bwMode="auto">
                <a:xfrm>
                  <a:off x="977900" y="3609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1">
                  <a:extLst>
                    <a:ext uri="{FF2B5EF4-FFF2-40B4-BE49-F238E27FC236}">
                      <a16:creationId xmlns:a16="http://schemas.microsoft.com/office/drawing/2014/main" xmlns="" id="{49034EA3-DC86-43E5-B025-4C8A9C9A65C2}"/>
                    </a:ext>
                  </a:extLst>
                </p:cNvPr>
                <p:cNvSpPr>
                  <a:spLocks noChangeShapeType="1"/>
                </p:cNvSpPr>
                <p:nvPr/>
              </p:nvSpPr>
              <p:spPr bwMode="auto">
                <a:xfrm>
                  <a:off x="977900" y="3914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12">
                  <a:extLst>
                    <a:ext uri="{FF2B5EF4-FFF2-40B4-BE49-F238E27FC236}">
                      <a16:creationId xmlns:a16="http://schemas.microsoft.com/office/drawing/2014/main" xmlns="" id="{579BA6A5-9F5C-460A-9731-976D5208D36A}"/>
                    </a:ext>
                  </a:extLst>
                </p:cNvPr>
                <p:cNvSpPr>
                  <a:spLocks noChangeShapeType="1"/>
                </p:cNvSpPr>
                <p:nvPr/>
              </p:nvSpPr>
              <p:spPr bwMode="auto">
                <a:xfrm>
                  <a:off x="34940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13">
                  <a:extLst>
                    <a:ext uri="{FF2B5EF4-FFF2-40B4-BE49-F238E27FC236}">
                      <a16:creationId xmlns:a16="http://schemas.microsoft.com/office/drawing/2014/main" xmlns="" id="{438011C2-A03F-4C82-8602-2B3F5581CB89}"/>
                    </a:ext>
                  </a:extLst>
                </p:cNvPr>
                <p:cNvSpPr>
                  <a:spLocks noChangeShapeType="1"/>
                </p:cNvSpPr>
                <p:nvPr/>
              </p:nvSpPr>
              <p:spPr bwMode="auto">
                <a:xfrm>
                  <a:off x="252253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14">
                  <a:extLst>
                    <a:ext uri="{FF2B5EF4-FFF2-40B4-BE49-F238E27FC236}">
                      <a16:creationId xmlns:a16="http://schemas.microsoft.com/office/drawing/2014/main" xmlns="" id="{7F5AB007-3705-4D91-85E6-EC4B7B94ED2C}"/>
                    </a:ext>
                  </a:extLst>
                </p:cNvPr>
                <p:cNvSpPr>
                  <a:spLocks noChangeShapeType="1"/>
                </p:cNvSpPr>
                <p:nvPr/>
              </p:nvSpPr>
              <p:spPr bwMode="auto">
                <a:xfrm>
                  <a:off x="203676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15">
                  <a:extLst>
                    <a:ext uri="{FF2B5EF4-FFF2-40B4-BE49-F238E27FC236}">
                      <a16:creationId xmlns:a16="http://schemas.microsoft.com/office/drawing/2014/main" xmlns="" id="{5BC48C6C-5B7F-4EE0-9CB9-A078CCB66EAA}"/>
                    </a:ext>
                  </a:extLst>
                </p:cNvPr>
                <p:cNvSpPr>
                  <a:spLocks noChangeShapeType="1"/>
                </p:cNvSpPr>
                <p:nvPr/>
              </p:nvSpPr>
              <p:spPr bwMode="auto">
                <a:xfrm>
                  <a:off x="1069975"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16">
                  <a:extLst>
                    <a:ext uri="{FF2B5EF4-FFF2-40B4-BE49-F238E27FC236}">
                      <a16:creationId xmlns:a16="http://schemas.microsoft.com/office/drawing/2014/main" xmlns="" id="{A3CA2E4E-B53C-4C23-8E9F-7AC6D3F054A9}"/>
                    </a:ext>
                  </a:extLst>
                </p:cNvPr>
                <p:cNvSpPr>
                  <a:spLocks noChangeShapeType="1"/>
                </p:cNvSpPr>
                <p:nvPr/>
              </p:nvSpPr>
              <p:spPr bwMode="auto">
                <a:xfrm>
                  <a:off x="3975100"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17">
                  <a:extLst>
                    <a:ext uri="{FF2B5EF4-FFF2-40B4-BE49-F238E27FC236}">
                      <a16:creationId xmlns:a16="http://schemas.microsoft.com/office/drawing/2014/main" xmlns="" id="{B145D0DC-C1D6-4A29-A36E-F40A968147D9}"/>
                    </a:ext>
                  </a:extLst>
                </p:cNvPr>
                <p:cNvSpPr>
                  <a:spLocks noChangeShapeType="1"/>
                </p:cNvSpPr>
                <p:nvPr/>
              </p:nvSpPr>
              <p:spPr bwMode="auto">
                <a:xfrm>
                  <a:off x="300831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18">
                  <a:extLst>
                    <a:ext uri="{FF2B5EF4-FFF2-40B4-BE49-F238E27FC236}">
                      <a16:creationId xmlns:a16="http://schemas.microsoft.com/office/drawing/2014/main" xmlns="" id="{1EB9C728-D354-41CF-BB93-5A5804985A36}"/>
                    </a:ext>
                  </a:extLst>
                </p:cNvPr>
                <p:cNvSpPr>
                  <a:spLocks noChangeShapeType="1"/>
                </p:cNvSpPr>
                <p:nvPr/>
              </p:nvSpPr>
              <p:spPr bwMode="auto">
                <a:xfrm>
                  <a:off x="15509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5121" name="Group 5120">
                <a:extLst>
                  <a:ext uri="{FF2B5EF4-FFF2-40B4-BE49-F238E27FC236}">
                    <a16:creationId xmlns:a16="http://schemas.microsoft.com/office/drawing/2014/main" xmlns="" id="{C42CEB94-861A-411B-8B84-86D13B149018}"/>
                  </a:ext>
                </a:extLst>
              </p:cNvPr>
              <p:cNvGrpSpPr/>
              <p:nvPr/>
            </p:nvGrpSpPr>
            <p:grpSpPr>
              <a:xfrm>
                <a:off x="1083630" y="3302000"/>
                <a:ext cx="3328678" cy="1489075"/>
                <a:chOff x="1069975" y="3302000"/>
                <a:chExt cx="2898775" cy="1489075"/>
              </a:xfrm>
            </p:grpSpPr>
            <p:sp>
              <p:nvSpPr>
                <p:cNvPr id="31" name="Freeform 20">
                  <a:extLst>
                    <a:ext uri="{FF2B5EF4-FFF2-40B4-BE49-F238E27FC236}">
                      <a16:creationId xmlns:a16="http://schemas.microsoft.com/office/drawing/2014/main" xmlns="" id="{73B6710B-887A-41A4-9012-2DD08298BE0B}"/>
                    </a:ext>
                  </a:extLst>
                </p:cNvPr>
                <p:cNvSpPr>
                  <a:spLocks/>
                </p:cNvSpPr>
                <p:nvPr/>
              </p:nvSpPr>
              <p:spPr bwMode="auto">
                <a:xfrm>
                  <a:off x="1069975" y="3302000"/>
                  <a:ext cx="2898775" cy="1489075"/>
                </a:xfrm>
                <a:custGeom>
                  <a:avLst/>
                  <a:gdLst>
                    <a:gd name="T0" fmla="*/ 84 w 1826"/>
                    <a:gd name="T1" fmla="*/ 0 h 938"/>
                    <a:gd name="T2" fmla="*/ 113 w 1826"/>
                    <a:gd name="T3" fmla="*/ 62 h 938"/>
                    <a:gd name="T4" fmla="*/ 121 w 1826"/>
                    <a:gd name="T5" fmla="*/ 80 h 938"/>
                    <a:gd name="T6" fmla="*/ 135 w 1826"/>
                    <a:gd name="T7" fmla="*/ 100 h 938"/>
                    <a:gd name="T8" fmla="*/ 139 w 1826"/>
                    <a:gd name="T9" fmla="*/ 120 h 938"/>
                    <a:gd name="T10" fmla="*/ 167 w 1826"/>
                    <a:gd name="T11" fmla="*/ 140 h 938"/>
                    <a:gd name="T12" fmla="*/ 187 w 1826"/>
                    <a:gd name="T13" fmla="*/ 178 h 938"/>
                    <a:gd name="T14" fmla="*/ 193 w 1826"/>
                    <a:gd name="T15" fmla="*/ 198 h 938"/>
                    <a:gd name="T16" fmla="*/ 261 w 1826"/>
                    <a:gd name="T17" fmla="*/ 218 h 938"/>
                    <a:gd name="T18" fmla="*/ 315 w 1826"/>
                    <a:gd name="T19" fmla="*/ 256 h 938"/>
                    <a:gd name="T20" fmla="*/ 329 w 1826"/>
                    <a:gd name="T21" fmla="*/ 276 h 938"/>
                    <a:gd name="T22" fmla="*/ 335 w 1826"/>
                    <a:gd name="T23" fmla="*/ 294 h 938"/>
                    <a:gd name="T24" fmla="*/ 341 w 1826"/>
                    <a:gd name="T25" fmla="*/ 316 h 938"/>
                    <a:gd name="T26" fmla="*/ 365 w 1826"/>
                    <a:gd name="T27" fmla="*/ 334 h 938"/>
                    <a:gd name="T28" fmla="*/ 383 w 1826"/>
                    <a:gd name="T29" fmla="*/ 354 h 938"/>
                    <a:gd name="T30" fmla="*/ 395 w 1826"/>
                    <a:gd name="T31" fmla="*/ 374 h 938"/>
                    <a:gd name="T32" fmla="*/ 407 w 1826"/>
                    <a:gd name="T33" fmla="*/ 394 h 938"/>
                    <a:gd name="T34" fmla="*/ 427 w 1826"/>
                    <a:gd name="T35" fmla="*/ 432 h 938"/>
                    <a:gd name="T36" fmla="*/ 445 w 1826"/>
                    <a:gd name="T37" fmla="*/ 452 h 938"/>
                    <a:gd name="T38" fmla="*/ 481 w 1826"/>
                    <a:gd name="T39" fmla="*/ 492 h 938"/>
                    <a:gd name="T40" fmla="*/ 487 w 1826"/>
                    <a:gd name="T41" fmla="*/ 534 h 938"/>
                    <a:gd name="T42" fmla="*/ 493 w 1826"/>
                    <a:gd name="T43" fmla="*/ 550 h 938"/>
                    <a:gd name="T44" fmla="*/ 525 w 1826"/>
                    <a:gd name="T45" fmla="*/ 570 h 938"/>
                    <a:gd name="T46" fmla="*/ 585 w 1826"/>
                    <a:gd name="T47" fmla="*/ 590 h 938"/>
                    <a:gd name="T48" fmla="*/ 599 w 1826"/>
                    <a:gd name="T49" fmla="*/ 610 h 938"/>
                    <a:gd name="T50" fmla="*/ 633 w 1826"/>
                    <a:gd name="T51" fmla="*/ 628 h 938"/>
                    <a:gd name="T52" fmla="*/ 651 w 1826"/>
                    <a:gd name="T53" fmla="*/ 650 h 938"/>
                    <a:gd name="T54" fmla="*/ 665 w 1826"/>
                    <a:gd name="T55" fmla="*/ 670 h 938"/>
                    <a:gd name="T56" fmla="*/ 695 w 1826"/>
                    <a:gd name="T57" fmla="*/ 692 h 938"/>
                    <a:gd name="T58" fmla="*/ 725 w 1826"/>
                    <a:gd name="T59" fmla="*/ 714 h 938"/>
                    <a:gd name="T60" fmla="*/ 731 w 1826"/>
                    <a:gd name="T61" fmla="*/ 736 h 938"/>
                    <a:gd name="T62" fmla="*/ 803 w 1826"/>
                    <a:gd name="T63" fmla="*/ 758 h 938"/>
                    <a:gd name="T64" fmla="*/ 891 w 1826"/>
                    <a:gd name="T65" fmla="*/ 782 h 938"/>
                    <a:gd name="T66" fmla="*/ 923 w 1826"/>
                    <a:gd name="T67" fmla="*/ 804 h 938"/>
                    <a:gd name="T68" fmla="*/ 969 w 1826"/>
                    <a:gd name="T69" fmla="*/ 828 h 938"/>
                    <a:gd name="T70" fmla="*/ 977 w 1826"/>
                    <a:gd name="T71" fmla="*/ 872 h 938"/>
                    <a:gd name="T72" fmla="*/ 1007 w 1826"/>
                    <a:gd name="T73" fmla="*/ 896 h 938"/>
                    <a:gd name="T74" fmla="*/ 1495 w 1826"/>
                    <a:gd name="T75" fmla="*/ 918 h 938"/>
                    <a:gd name="T76" fmla="*/ 1826 w 1826"/>
                    <a:gd name="T77"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6" h="938">
                      <a:moveTo>
                        <a:pt x="0" y="0"/>
                      </a:moveTo>
                      <a:lnTo>
                        <a:pt x="84" y="0"/>
                      </a:lnTo>
                      <a:lnTo>
                        <a:pt x="84" y="62"/>
                      </a:lnTo>
                      <a:lnTo>
                        <a:pt x="113" y="62"/>
                      </a:lnTo>
                      <a:lnTo>
                        <a:pt x="113" y="80"/>
                      </a:lnTo>
                      <a:lnTo>
                        <a:pt x="121" y="80"/>
                      </a:lnTo>
                      <a:lnTo>
                        <a:pt x="121" y="100"/>
                      </a:lnTo>
                      <a:lnTo>
                        <a:pt x="135" y="100"/>
                      </a:lnTo>
                      <a:lnTo>
                        <a:pt x="135" y="120"/>
                      </a:lnTo>
                      <a:lnTo>
                        <a:pt x="139" y="120"/>
                      </a:lnTo>
                      <a:lnTo>
                        <a:pt x="139" y="140"/>
                      </a:lnTo>
                      <a:lnTo>
                        <a:pt x="167" y="140"/>
                      </a:lnTo>
                      <a:lnTo>
                        <a:pt x="167" y="178"/>
                      </a:lnTo>
                      <a:lnTo>
                        <a:pt x="187" y="178"/>
                      </a:lnTo>
                      <a:lnTo>
                        <a:pt x="187" y="198"/>
                      </a:lnTo>
                      <a:lnTo>
                        <a:pt x="193" y="198"/>
                      </a:lnTo>
                      <a:lnTo>
                        <a:pt x="193" y="218"/>
                      </a:lnTo>
                      <a:lnTo>
                        <a:pt x="261" y="218"/>
                      </a:lnTo>
                      <a:lnTo>
                        <a:pt x="261" y="256"/>
                      </a:lnTo>
                      <a:lnTo>
                        <a:pt x="315" y="256"/>
                      </a:lnTo>
                      <a:lnTo>
                        <a:pt x="315" y="276"/>
                      </a:lnTo>
                      <a:lnTo>
                        <a:pt x="329" y="276"/>
                      </a:lnTo>
                      <a:lnTo>
                        <a:pt x="329" y="294"/>
                      </a:lnTo>
                      <a:lnTo>
                        <a:pt x="335" y="294"/>
                      </a:lnTo>
                      <a:lnTo>
                        <a:pt x="335" y="316"/>
                      </a:lnTo>
                      <a:lnTo>
                        <a:pt x="341" y="316"/>
                      </a:lnTo>
                      <a:lnTo>
                        <a:pt x="341" y="334"/>
                      </a:lnTo>
                      <a:lnTo>
                        <a:pt x="365" y="334"/>
                      </a:lnTo>
                      <a:lnTo>
                        <a:pt x="365" y="354"/>
                      </a:lnTo>
                      <a:lnTo>
                        <a:pt x="383" y="354"/>
                      </a:lnTo>
                      <a:lnTo>
                        <a:pt x="383" y="374"/>
                      </a:lnTo>
                      <a:lnTo>
                        <a:pt x="395" y="374"/>
                      </a:lnTo>
                      <a:lnTo>
                        <a:pt x="395" y="394"/>
                      </a:lnTo>
                      <a:lnTo>
                        <a:pt x="407" y="394"/>
                      </a:lnTo>
                      <a:lnTo>
                        <a:pt x="407" y="432"/>
                      </a:lnTo>
                      <a:lnTo>
                        <a:pt x="427" y="432"/>
                      </a:lnTo>
                      <a:lnTo>
                        <a:pt x="427" y="452"/>
                      </a:lnTo>
                      <a:lnTo>
                        <a:pt x="445" y="452"/>
                      </a:lnTo>
                      <a:lnTo>
                        <a:pt x="445" y="492"/>
                      </a:lnTo>
                      <a:lnTo>
                        <a:pt x="481" y="492"/>
                      </a:lnTo>
                      <a:lnTo>
                        <a:pt x="481" y="534"/>
                      </a:lnTo>
                      <a:lnTo>
                        <a:pt x="487" y="534"/>
                      </a:lnTo>
                      <a:lnTo>
                        <a:pt x="487" y="550"/>
                      </a:lnTo>
                      <a:lnTo>
                        <a:pt x="493" y="550"/>
                      </a:lnTo>
                      <a:lnTo>
                        <a:pt x="493" y="570"/>
                      </a:lnTo>
                      <a:lnTo>
                        <a:pt x="525" y="570"/>
                      </a:lnTo>
                      <a:lnTo>
                        <a:pt x="525" y="590"/>
                      </a:lnTo>
                      <a:lnTo>
                        <a:pt x="585" y="590"/>
                      </a:lnTo>
                      <a:lnTo>
                        <a:pt x="585" y="610"/>
                      </a:lnTo>
                      <a:lnTo>
                        <a:pt x="599" y="610"/>
                      </a:lnTo>
                      <a:lnTo>
                        <a:pt x="599" y="628"/>
                      </a:lnTo>
                      <a:lnTo>
                        <a:pt x="633" y="628"/>
                      </a:lnTo>
                      <a:lnTo>
                        <a:pt x="633" y="650"/>
                      </a:lnTo>
                      <a:lnTo>
                        <a:pt x="651" y="650"/>
                      </a:lnTo>
                      <a:lnTo>
                        <a:pt x="651" y="670"/>
                      </a:lnTo>
                      <a:lnTo>
                        <a:pt x="665" y="670"/>
                      </a:lnTo>
                      <a:lnTo>
                        <a:pt x="665" y="692"/>
                      </a:lnTo>
                      <a:lnTo>
                        <a:pt x="695" y="692"/>
                      </a:lnTo>
                      <a:lnTo>
                        <a:pt x="695" y="714"/>
                      </a:lnTo>
                      <a:lnTo>
                        <a:pt x="725" y="714"/>
                      </a:lnTo>
                      <a:lnTo>
                        <a:pt x="725" y="736"/>
                      </a:lnTo>
                      <a:lnTo>
                        <a:pt x="731" y="736"/>
                      </a:lnTo>
                      <a:lnTo>
                        <a:pt x="731" y="758"/>
                      </a:lnTo>
                      <a:lnTo>
                        <a:pt x="803" y="758"/>
                      </a:lnTo>
                      <a:lnTo>
                        <a:pt x="803" y="782"/>
                      </a:lnTo>
                      <a:lnTo>
                        <a:pt x="891" y="782"/>
                      </a:lnTo>
                      <a:lnTo>
                        <a:pt x="891" y="804"/>
                      </a:lnTo>
                      <a:lnTo>
                        <a:pt x="923" y="804"/>
                      </a:lnTo>
                      <a:lnTo>
                        <a:pt x="923" y="828"/>
                      </a:lnTo>
                      <a:lnTo>
                        <a:pt x="969" y="828"/>
                      </a:lnTo>
                      <a:lnTo>
                        <a:pt x="969" y="872"/>
                      </a:lnTo>
                      <a:lnTo>
                        <a:pt x="977" y="872"/>
                      </a:lnTo>
                      <a:lnTo>
                        <a:pt x="977" y="896"/>
                      </a:lnTo>
                      <a:lnTo>
                        <a:pt x="1007" y="896"/>
                      </a:lnTo>
                      <a:lnTo>
                        <a:pt x="1007" y="918"/>
                      </a:lnTo>
                      <a:lnTo>
                        <a:pt x="1495" y="918"/>
                      </a:lnTo>
                      <a:lnTo>
                        <a:pt x="1495" y="938"/>
                      </a:lnTo>
                      <a:lnTo>
                        <a:pt x="1826" y="938"/>
                      </a:ln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Line 21">
                  <a:extLst>
                    <a:ext uri="{FF2B5EF4-FFF2-40B4-BE49-F238E27FC236}">
                      <a16:creationId xmlns:a16="http://schemas.microsoft.com/office/drawing/2014/main" xmlns="" id="{0D7F2B1E-EC47-4F0E-9CC9-28CE75379885}"/>
                    </a:ext>
                  </a:extLst>
                </p:cNvPr>
                <p:cNvSpPr>
                  <a:spLocks noChangeShapeType="1"/>
                </p:cNvSpPr>
                <p:nvPr/>
              </p:nvSpPr>
              <p:spPr bwMode="auto">
                <a:xfrm flipV="1">
                  <a:off x="2068513" y="41910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 name="Line 22">
                  <a:extLst>
                    <a:ext uri="{FF2B5EF4-FFF2-40B4-BE49-F238E27FC236}">
                      <a16:creationId xmlns:a16="http://schemas.microsoft.com/office/drawing/2014/main" xmlns="" id="{30738F9D-9370-4B80-ABDB-6CCF0E7CC63A}"/>
                    </a:ext>
                  </a:extLst>
                </p:cNvPr>
                <p:cNvSpPr>
                  <a:spLocks noChangeShapeType="1"/>
                </p:cNvSpPr>
                <p:nvPr/>
              </p:nvSpPr>
              <p:spPr bwMode="auto">
                <a:xfrm flipV="1">
                  <a:off x="2182813" y="4324350"/>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4" name="Line 23">
                  <a:extLst>
                    <a:ext uri="{FF2B5EF4-FFF2-40B4-BE49-F238E27FC236}">
                      <a16:creationId xmlns:a16="http://schemas.microsoft.com/office/drawing/2014/main" xmlns="" id="{567AE8AF-04ED-416E-A199-E3FD69337545}"/>
                    </a:ext>
                  </a:extLst>
                </p:cNvPr>
                <p:cNvSpPr>
                  <a:spLocks noChangeShapeType="1"/>
                </p:cNvSpPr>
                <p:nvPr/>
              </p:nvSpPr>
              <p:spPr bwMode="auto">
                <a:xfrm flipV="1">
                  <a:off x="3968750" y="468312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0" name="Freeform 19">
                <a:extLst>
                  <a:ext uri="{FF2B5EF4-FFF2-40B4-BE49-F238E27FC236}">
                    <a16:creationId xmlns:a16="http://schemas.microsoft.com/office/drawing/2014/main" xmlns="" id="{C08A5346-78E1-435B-AEA2-9F8C01072295}"/>
                  </a:ext>
                </a:extLst>
              </p:cNvPr>
              <p:cNvSpPr>
                <a:spLocks/>
              </p:cNvSpPr>
              <p:nvPr/>
            </p:nvSpPr>
            <p:spPr bwMode="auto">
              <a:xfrm>
                <a:off x="1083630" y="3302000"/>
                <a:ext cx="1409129" cy="1530350"/>
              </a:xfrm>
              <a:custGeom>
                <a:avLst/>
                <a:gdLst>
                  <a:gd name="T0" fmla="*/ 0 w 773"/>
                  <a:gd name="T1" fmla="*/ 0 h 964"/>
                  <a:gd name="T2" fmla="*/ 30 w 773"/>
                  <a:gd name="T3" fmla="*/ 0 h 964"/>
                  <a:gd name="T4" fmla="*/ 30 w 773"/>
                  <a:gd name="T5" fmla="*/ 56 h 964"/>
                  <a:gd name="T6" fmla="*/ 101 w 773"/>
                  <a:gd name="T7" fmla="*/ 56 h 964"/>
                  <a:gd name="T8" fmla="*/ 101 w 773"/>
                  <a:gd name="T9" fmla="*/ 114 h 964"/>
                  <a:gd name="T10" fmla="*/ 113 w 773"/>
                  <a:gd name="T11" fmla="*/ 114 h 964"/>
                  <a:gd name="T12" fmla="*/ 113 w 773"/>
                  <a:gd name="T13" fmla="*/ 170 h 964"/>
                  <a:gd name="T14" fmla="*/ 131 w 773"/>
                  <a:gd name="T15" fmla="*/ 170 h 964"/>
                  <a:gd name="T16" fmla="*/ 131 w 773"/>
                  <a:gd name="T17" fmla="*/ 226 h 964"/>
                  <a:gd name="T18" fmla="*/ 139 w 773"/>
                  <a:gd name="T19" fmla="*/ 226 h 964"/>
                  <a:gd name="T20" fmla="*/ 139 w 773"/>
                  <a:gd name="T21" fmla="*/ 342 h 964"/>
                  <a:gd name="T22" fmla="*/ 151 w 773"/>
                  <a:gd name="T23" fmla="*/ 342 h 964"/>
                  <a:gd name="T24" fmla="*/ 151 w 773"/>
                  <a:gd name="T25" fmla="*/ 398 h 964"/>
                  <a:gd name="T26" fmla="*/ 167 w 773"/>
                  <a:gd name="T27" fmla="*/ 398 h 964"/>
                  <a:gd name="T28" fmla="*/ 167 w 773"/>
                  <a:gd name="T29" fmla="*/ 454 h 964"/>
                  <a:gd name="T30" fmla="*/ 199 w 773"/>
                  <a:gd name="T31" fmla="*/ 454 h 964"/>
                  <a:gd name="T32" fmla="*/ 199 w 773"/>
                  <a:gd name="T33" fmla="*/ 510 h 964"/>
                  <a:gd name="T34" fmla="*/ 223 w 773"/>
                  <a:gd name="T35" fmla="*/ 510 h 964"/>
                  <a:gd name="T36" fmla="*/ 223 w 773"/>
                  <a:gd name="T37" fmla="*/ 624 h 964"/>
                  <a:gd name="T38" fmla="*/ 237 w 773"/>
                  <a:gd name="T39" fmla="*/ 624 h 964"/>
                  <a:gd name="T40" fmla="*/ 237 w 773"/>
                  <a:gd name="T41" fmla="*/ 680 h 964"/>
                  <a:gd name="T42" fmla="*/ 267 w 773"/>
                  <a:gd name="T43" fmla="*/ 680 h 964"/>
                  <a:gd name="T44" fmla="*/ 267 w 773"/>
                  <a:gd name="T45" fmla="*/ 736 h 964"/>
                  <a:gd name="T46" fmla="*/ 359 w 773"/>
                  <a:gd name="T47" fmla="*/ 736 h 964"/>
                  <a:gd name="T48" fmla="*/ 359 w 773"/>
                  <a:gd name="T49" fmla="*/ 794 h 964"/>
                  <a:gd name="T50" fmla="*/ 371 w 773"/>
                  <a:gd name="T51" fmla="*/ 794 h 964"/>
                  <a:gd name="T52" fmla="*/ 371 w 773"/>
                  <a:gd name="T53" fmla="*/ 850 h 964"/>
                  <a:gd name="T54" fmla="*/ 451 w 773"/>
                  <a:gd name="T55" fmla="*/ 850 h 964"/>
                  <a:gd name="T56" fmla="*/ 451 w 773"/>
                  <a:gd name="T57" fmla="*/ 906 h 964"/>
                  <a:gd name="T58" fmla="*/ 773 w 773"/>
                  <a:gd name="T59" fmla="*/ 906 h 964"/>
                  <a:gd name="T60" fmla="*/ 773 w 773"/>
                  <a:gd name="T61"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964">
                    <a:moveTo>
                      <a:pt x="0" y="0"/>
                    </a:moveTo>
                    <a:lnTo>
                      <a:pt x="30" y="0"/>
                    </a:lnTo>
                    <a:lnTo>
                      <a:pt x="30" y="56"/>
                    </a:lnTo>
                    <a:lnTo>
                      <a:pt x="101" y="56"/>
                    </a:lnTo>
                    <a:lnTo>
                      <a:pt x="101" y="114"/>
                    </a:lnTo>
                    <a:lnTo>
                      <a:pt x="113" y="114"/>
                    </a:lnTo>
                    <a:lnTo>
                      <a:pt x="113" y="170"/>
                    </a:lnTo>
                    <a:lnTo>
                      <a:pt x="131" y="170"/>
                    </a:lnTo>
                    <a:lnTo>
                      <a:pt x="131" y="226"/>
                    </a:lnTo>
                    <a:lnTo>
                      <a:pt x="139" y="226"/>
                    </a:lnTo>
                    <a:lnTo>
                      <a:pt x="139" y="342"/>
                    </a:lnTo>
                    <a:lnTo>
                      <a:pt x="151" y="342"/>
                    </a:lnTo>
                    <a:lnTo>
                      <a:pt x="151" y="398"/>
                    </a:lnTo>
                    <a:lnTo>
                      <a:pt x="167" y="398"/>
                    </a:lnTo>
                    <a:lnTo>
                      <a:pt x="167" y="454"/>
                    </a:lnTo>
                    <a:lnTo>
                      <a:pt x="199" y="454"/>
                    </a:lnTo>
                    <a:lnTo>
                      <a:pt x="199" y="510"/>
                    </a:lnTo>
                    <a:lnTo>
                      <a:pt x="223" y="510"/>
                    </a:lnTo>
                    <a:lnTo>
                      <a:pt x="223" y="624"/>
                    </a:lnTo>
                    <a:lnTo>
                      <a:pt x="237" y="624"/>
                    </a:lnTo>
                    <a:lnTo>
                      <a:pt x="237" y="680"/>
                    </a:lnTo>
                    <a:lnTo>
                      <a:pt x="267" y="680"/>
                    </a:lnTo>
                    <a:lnTo>
                      <a:pt x="267" y="736"/>
                    </a:lnTo>
                    <a:lnTo>
                      <a:pt x="359" y="736"/>
                    </a:lnTo>
                    <a:lnTo>
                      <a:pt x="359" y="794"/>
                    </a:lnTo>
                    <a:lnTo>
                      <a:pt x="371" y="794"/>
                    </a:lnTo>
                    <a:lnTo>
                      <a:pt x="371" y="850"/>
                    </a:lnTo>
                    <a:lnTo>
                      <a:pt x="451" y="850"/>
                    </a:lnTo>
                    <a:lnTo>
                      <a:pt x="451" y="906"/>
                    </a:lnTo>
                    <a:lnTo>
                      <a:pt x="773" y="906"/>
                    </a:lnTo>
                    <a:lnTo>
                      <a:pt x="773" y="964"/>
                    </a:lnTo>
                  </a:path>
                </a:pathLst>
              </a:custGeom>
              <a:noFill/>
              <a:ln w="19050"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68" name="TextBox 67">
              <a:extLst>
                <a:ext uri="{FF2B5EF4-FFF2-40B4-BE49-F238E27FC236}">
                  <a16:creationId xmlns:a16="http://schemas.microsoft.com/office/drawing/2014/main" xmlns="" id="{4510D302-E904-4924-84FB-F8E81EBDF01F}"/>
                </a:ext>
              </a:extLst>
            </p:cNvPr>
            <p:cNvSpPr txBox="1"/>
            <p:nvPr/>
          </p:nvSpPr>
          <p:spPr>
            <a:xfrm>
              <a:off x="573840" y="3082925"/>
              <a:ext cx="445605" cy="1932837"/>
            </a:xfrm>
            <a:prstGeom prst="rect">
              <a:avLst/>
            </a:prstGeom>
            <a:noFill/>
          </p:spPr>
          <p:txBody>
            <a:bodyPr wrap="none" rtlCol="0">
              <a:spAutoFit/>
            </a:bodyPr>
            <a:lstStyle/>
            <a:p>
              <a:pPr algn="r">
                <a:lnSpc>
                  <a:spcPct val="168000"/>
                </a:lnSpc>
                <a:spcAft>
                  <a:spcPts val="0"/>
                </a:spcAft>
              </a:pPr>
              <a:r>
                <a:rPr lang="fr-FR" sz="1200" smtClean="0">
                  <a:latin typeface="Arial" panose="020B0604020202020204" pitchFamily="34" charset="0"/>
                  <a:cs typeface="Arial" panose="020B0604020202020204" pitchFamily="34" charset="0"/>
                </a:rPr>
                <a:t>100</a:t>
              </a:r>
            </a:p>
            <a:p>
              <a:pPr algn="r">
                <a:lnSpc>
                  <a:spcPct val="168000"/>
                </a:lnSpc>
                <a:spcAft>
                  <a:spcPts val="0"/>
                </a:spcAft>
              </a:pPr>
              <a:r>
                <a:rPr lang="fr-FR" sz="1200" smtClean="0">
                  <a:latin typeface="Arial" panose="020B0604020202020204" pitchFamily="34" charset="0"/>
                  <a:cs typeface="Arial" panose="020B0604020202020204" pitchFamily="34" charset="0"/>
                </a:rPr>
                <a:t>80</a:t>
              </a:r>
            </a:p>
            <a:p>
              <a:pPr algn="r">
                <a:lnSpc>
                  <a:spcPct val="168000"/>
                </a:lnSpc>
                <a:spcAft>
                  <a:spcPts val="0"/>
                </a:spcAft>
              </a:pPr>
              <a:r>
                <a:rPr lang="fr-FR" sz="1200" smtClean="0">
                  <a:latin typeface="Arial" panose="020B0604020202020204" pitchFamily="34" charset="0"/>
                  <a:cs typeface="Arial" panose="020B0604020202020204" pitchFamily="34" charset="0"/>
                </a:rPr>
                <a:t>60</a:t>
              </a:r>
            </a:p>
            <a:p>
              <a:pPr algn="r">
                <a:lnSpc>
                  <a:spcPct val="168000"/>
                </a:lnSpc>
                <a:spcAft>
                  <a:spcPts val="0"/>
                </a:spcAft>
              </a:pPr>
              <a:r>
                <a:rPr lang="fr-FR" sz="1200" smtClean="0">
                  <a:latin typeface="Arial" panose="020B0604020202020204" pitchFamily="34" charset="0"/>
                  <a:cs typeface="Arial" panose="020B0604020202020204" pitchFamily="34" charset="0"/>
                </a:rPr>
                <a:t>40</a:t>
              </a:r>
            </a:p>
            <a:p>
              <a:pPr algn="r">
                <a:lnSpc>
                  <a:spcPct val="168000"/>
                </a:lnSpc>
                <a:spcAft>
                  <a:spcPts val="0"/>
                </a:spcAft>
              </a:pPr>
              <a:r>
                <a:rPr lang="fr-FR" sz="1200" smtClean="0">
                  <a:latin typeface="Arial" panose="020B0604020202020204" pitchFamily="34" charset="0"/>
                  <a:cs typeface="Arial" panose="020B0604020202020204" pitchFamily="34" charset="0"/>
                </a:rPr>
                <a:t>20</a:t>
              </a:r>
            </a:p>
            <a:p>
              <a:pPr algn="r">
                <a:lnSpc>
                  <a:spcPct val="168000"/>
                </a:lnSpc>
                <a:spcAft>
                  <a:spcPts val="0"/>
                </a:spcAft>
              </a:pP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xmlns="" id="{36621E5E-6CCB-4662-BB56-91AA0F661F2F}"/>
                </a:ext>
              </a:extLst>
            </p:cNvPr>
            <p:cNvSpPr txBox="1"/>
            <p:nvPr/>
          </p:nvSpPr>
          <p:spPr>
            <a:xfrm rot="16200000">
              <a:off x="164859" y="3962493"/>
              <a:ext cx="695097" cy="276999"/>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SSP, %</a:t>
              </a:r>
              <a:endParaRPr lang="fr-FR" sz="12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xmlns="" id="{23B44BD4-DBB9-4088-BFA9-311FC696CDF5}"/>
                </a:ext>
              </a:extLst>
            </p:cNvPr>
            <p:cNvSpPr txBox="1"/>
            <p:nvPr/>
          </p:nvSpPr>
          <p:spPr>
            <a:xfrm>
              <a:off x="947944" y="4880896"/>
              <a:ext cx="3679533" cy="276999"/>
            </a:xfrm>
            <a:prstGeom prst="rect">
              <a:avLst/>
            </a:prstGeom>
            <a:noFill/>
          </p:spPr>
          <p:txBody>
            <a:bodyPr wrap="none" rtlCol="0">
              <a:spAutoFit/>
            </a:bodyPr>
            <a:lstStyle/>
            <a:p>
              <a:pPr>
                <a:tabLst>
                  <a:tab pos="595313" algn="ctr"/>
                  <a:tab pos="1152525" algn="ctr"/>
                  <a:tab pos="1708150" algn="ctr"/>
                  <a:tab pos="2266950" algn="ctr"/>
                  <a:tab pos="2827338" algn="ctr"/>
                  <a:tab pos="3376613" algn="ctr"/>
                </a:tabLst>
              </a:pPr>
              <a:r>
                <a:rPr lang="fr-FR" sz="1200" smtClean="0">
                  <a:latin typeface="Arial" panose="020B0604020202020204" pitchFamily="34" charset="0"/>
                  <a:cs typeface="Arial" panose="020B0604020202020204" pitchFamily="34" charset="0"/>
                </a:rPr>
                <a:t>0	5	10	15	20	25	30</a:t>
              </a:r>
              <a:endParaRPr lang="fr-FR" sz="120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xmlns="" id="{701F147A-2131-4D29-8253-FAC1C5E0F57A}"/>
                </a:ext>
              </a:extLst>
            </p:cNvPr>
            <p:cNvSpPr/>
            <p:nvPr/>
          </p:nvSpPr>
          <p:spPr>
            <a:xfrm>
              <a:off x="2493180" y="5073249"/>
              <a:ext cx="50957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200" dirty="0" smtClean="0">
                  <a:solidFill>
                    <a:srgbClr val="4D4D4D"/>
                  </a:solidFill>
                  <a:latin typeface="Arial" panose="020B0604020202020204" pitchFamily="34" charset="0"/>
                  <a:cs typeface="Arial" panose="020B0604020202020204" pitchFamily="34" charset="0"/>
                </a:rPr>
                <a:t>Mois</a:t>
              </a:r>
              <a:endParaRPr lang="fr-FR" sz="1200" dirty="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xmlns="" id="{D899C052-7CB2-4D57-8FBB-55BCF469CE81}"/>
                </a:ext>
              </a:extLst>
            </p:cNvPr>
            <p:cNvSpPr txBox="1"/>
            <p:nvPr/>
          </p:nvSpPr>
          <p:spPr>
            <a:xfrm>
              <a:off x="2771298" y="3507992"/>
              <a:ext cx="1881094" cy="784830"/>
            </a:xfrm>
            <a:prstGeom prst="rect">
              <a:avLst/>
            </a:prstGeom>
            <a:noFill/>
          </p:spPr>
          <p:txBody>
            <a:bodyPr wrap="none" rtlCol="0">
              <a:spAutoFit/>
            </a:bodyPr>
            <a:lstStyle/>
            <a:p>
              <a:r>
                <a:rPr lang="fr-FR" sz="1000" dirty="0" smtClean="0">
                  <a:solidFill>
                    <a:schemeClr val="accent1"/>
                  </a:solidFill>
                </a:rPr>
                <a:t>SSP médiane: 7,3 mois</a:t>
              </a:r>
            </a:p>
            <a:p>
              <a:pPr>
                <a:spcAft>
                  <a:spcPts val="600"/>
                </a:spcAft>
              </a:pPr>
              <a:r>
                <a:rPr lang="fr-FR" sz="1000" dirty="0" smtClean="0">
                  <a:solidFill>
                    <a:schemeClr val="accent2"/>
                  </a:solidFill>
                </a:rPr>
                <a:t>SSP médiane: 3,3 mois</a:t>
              </a:r>
            </a:p>
            <a:p>
              <a:r>
                <a:rPr lang="fr-FR" sz="1000" dirty="0" smtClean="0"/>
                <a:t>HR 0,21 (IC95% 0,09 – 0,46);</a:t>
              </a:r>
              <a:br>
                <a:rPr lang="fr-FR" sz="1000" dirty="0" smtClean="0"/>
              </a:br>
              <a:r>
                <a:rPr lang="fr-FR" sz="1000" dirty="0" smtClean="0"/>
                <a:t>p&lt;0,001</a:t>
              </a:r>
              <a:endParaRPr lang="fr-FR" sz="1000" dirty="0"/>
            </a:p>
          </p:txBody>
        </p:sp>
      </p:grpSp>
      <p:grpSp>
        <p:nvGrpSpPr>
          <p:cNvPr id="92" name="Group 91">
            <a:extLst>
              <a:ext uri="{FF2B5EF4-FFF2-40B4-BE49-F238E27FC236}">
                <a16:creationId xmlns:a16="http://schemas.microsoft.com/office/drawing/2014/main" xmlns="" id="{D8B36B70-1E9E-43A7-9C90-ADD2FE09EE2F}"/>
              </a:ext>
            </a:extLst>
          </p:cNvPr>
          <p:cNvGrpSpPr/>
          <p:nvPr/>
        </p:nvGrpSpPr>
        <p:grpSpPr>
          <a:xfrm>
            <a:off x="4921812" y="2536432"/>
            <a:ext cx="3417562" cy="461665"/>
            <a:chOff x="2387562" y="3923642"/>
            <a:chExt cx="3417562" cy="461665"/>
          </a:xfrm>
        </p:grpSpPr>
        <p:sp>
          <p:nvSpPr>
            <p:cNvPr id="93" name="Rectangle 92">
              <a:extLst>
                <a:ext uri="{FF2B5EF4-FFF2-40B4-BE49-F238E27FC236}">
                  <a16:creationId xmlns:a16="http://schemas.microsoft.com/office/drawing/2014/main" xmlns="" id="{DE894043-5D61-453B-BB4E-24F1AACD1591}"/>
                </a:ext>
              </a:extLst>
            </p:cNvPr>
            <p:cNvSpPr/>
            <p:nvPr/>
          </p:nvSpPr>
          <p:spPr>
            <a:xfrm>
              <a:off x="2577032" y="3923642"/>
              <a:ext cx="3228092" cy="461665"/>
            </a:xfrm>
            <a:prstGeom prst="rect">
              <a:avLst/>
            </a:prstGeom>
          </p:spPr>
          <p:txBody>
            <a:bodyPr wrap="none">
              <a:spAutoFit/>
            </a:bodyPr>
            <a:lstStyle/>
            <a:p>
              <a:r>
                <a:rPr lang="fr-FR" sz="1200" dirty="0" smtClean="0"/>
                <a:t>Tumeur primitive gauche (N/décès = 54/51)</a:t>
              </a:r>
            </a:p>
            <a:p>
              <a:r>
                <a:rPr lang="fr-FR" sz="1200" dirty="0" smtClean="0"/>
                <a:t>Tumeur primitive droite (N/décès = 15/15)</a:t>
              </a:r>
              <a:endParaRPr lang="fr-FR" sz="1200" dirty="0"/>
            </a:p>
          </p:txBody>
        </p:sp>
        <p:cxnSp>
          <p:nvCxnSpPr>
            <p:cNvPr id="94" name="Straight Connector 93">
              <a:extLst>
                <a:ext uri="{FF2B5EF4-FFF2-40B4-BE49-F238E27FC236}">
                  <a16:creationId xmlns:a16="http://schemas.microsoft.com/office/drawing/2014/main" xmlns="" id="{6CBDB97F-B6BD-4E72-9C81-D63A0FCE3E1D}"/>
                </a:ext>
              </a:extLst>
            </p:cNvPr>
            <p:cNvCxnSpPr/>
            <p:nvPr/>
          </p:nvCxnSpPr>
          <p:spPr>
            <a:xfrm>
              <a:off x="2387562" y="4075113"/>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E99DA388-01B9-4CAE-B99A-F690825476C0}"/>
                </a:ext>
              </a:extLst>
            </p:cNvPr>
            <p:cNvCxnSpPr/>
            <p:nvPr/>
          </p:nvCxnSpPr>
          <p:spPr>
            <a:xfrm>
              <a:off x="2387562" y="4245768"/>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xmlns="" id="{892465EF-D324-4CCE-9200-4E2DAD86E3D3}"/>
              </a:ext>
            </a:extLst>
          </p:cNvPr>
          <p:cNvGrpSpPr/>
          <p:nvPr/>
        </p:nvGrpSpPr>
        <p:grpSpPr>
          <a:xfrm>
            <a:off x="4581143" y="2891531"/>
            <a:ext cx="4278488" cy="2267323"/>
            <a:chOff x="4581143" y="3082925"/>
            <a:chExt cx="4278488" cy="2267323"/>
          </a:xfrm>
        </p:grpSpPr>
        <p:grpSp>
          <p:nvGrpSpPr>
            <p:cNvPr id="5120" name="Group 5119">
              <a:extLst>
                <a:ext uri="{FF2B5EF4-FFF2-40B4-BE49-F238E27FC236}">
                  <a16:creationId xmlns:a16="http://schemas.microsoft.com/office/drawing/2014/main" xmlns="" id="{7B69ED18-53EE-4520-8AE6-2D6F3ED62445}"/>
                </a:ext>
              </a:extLst>
            </p:cNvPr>
            <p:cNvGrpSpPr/>
            <p:nvPr/>
          </p:nvGrpSpPr>
          <p:grpSpPr>
            <a:xfrm>
              <a:off x="5184775" y="3302000"/>
              <a:ext cx="3441700" cy="1619250"/>
              <a:chOff x="5584825" y="3302000"/>
              <a:chExt cx="2997200" cy="1619250"/>
            </a:xfrm>
          </p:grpSpPr>
          <p:sp>
            <p:nvSpPr>
              <p:cNvPr id="35" name="Freeform 24">
                <a:extLst>
                  <a:ext uri="{FF2B5EF4-FFF2-40B4-BE49-F238E27FC236}">
                    <a16:creationId xmlns:a16="http://schemas.microsoft.com/office/drawing/2014/main" xmlns="" id="{BAFE7A0D-13ED-46B5-8FD4-ED8297D6B8A3}"/>
                  </a:ext>
                </a:extLst>
              </p:cNvPr>
              <p:cNvSpPr>
                <a:spLocks/>
              </p:cNvSpPr>
              <p:nvPr/>
            </p:nvSpPr>
            <p:spPr bwMode="auto">
              <a:xfrm>
                <a:off x="5676900"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Line 25">
                <a:extLst>
                  <a:ext uri="{FF2B5EF4-FFF2-40B4-BE49-F238E27FC236}">
                    <a16:creationId xmlns:a16="http://schemas.microsoft.com/office/drawing/2014/main" xmlns="" id="{531012CB-19A3-4025-97EC-206A3FA960E8}"/>
                  </a:ext>
                </a:extLst>
              </p:cNvPr>
              <p:cNvSpPr>
                <a:spLocks noChangeShapeType="1"/>
              </p:cNvSpPr>
              <p:nvPr/>
            </p:nvSpPr>
            <p:spPr bwMode="auto">
              <a:xfrm>
                <a:off x="5584825" y="3302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Line 26">
                <a:extLst>
                  <a:ext uri="{FF2B5EF4-FFF2-40B4-BE49-F238E27FC236}">
                    <a16:creationId xmlns:a16="http://schemas.microsoft.com/office/drawing/2014/main" xmlns="" id="{7786D3C0-95C5-48EF-AC79-25578C48F550}"/>
                  </a:ext>
                </a:extLst>
              </p:cNvPr>
              <p:cNvSpPr>
                <a:spLocks noChangeShapeType="1"/>
              </p:cNvSpPr>
              <p:nvPr/>
            </p:nvSpPr>
            <p:spPr bwMode="auto">
              <a:xfrm>
                <a:off x="5584825" y="4219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Line 27">
                <a:extLst>
                  <a:ext uri="{FF2B5EF4-FFF2-40B4-BE49-F238E27FC236}">
                    <a16:creationId xmlns:a16="http://schemas.microsoft.com/office/drawing/2014/main" xmlns="" id="{9D00AB38-02B6-48BE-B1E2-262F971BB423}"/>
                  </a:ext>
                </a:extLst>
              </p:cNvPr>
              <p:cNvSpPr>
                <a:spLocks noChangeShapeType="1"/>
              </p:cNvSpPr>
              <p:nvPr/>
            </p:nvSpPr>
            <p:spPr bwMode="auto">
              <a:xfrm>
                <a:off x="5584825" y="45243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Line 28">
                <a:extLst>
                  <a:ext uri="{FF2B5EF4-FFF2-40B4-BE49-F238E27FC236}">
                    <a16:creationId xmlns:a16="http://schemas.microsoft.com/office/drawing/2014/main" xmlns="" id="{B203ED43-773E-40B3-801F-BBE6F674106E}"/>
                  </a:ext>
                </a:extLst>
              </p:cNvPr>
              <p:cNvSpPr>
                <a:spLocks noChangeShapeType="1"/>
              </p:cNvSpPr>
              <p:nvPr/>
            </p:nvSpPr>
            <p:spPr bwMode="auto">
              <a:xfrm>
                <a:off x="5584825" y="48323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0" name="Line 29">
                <a:extLst>
                  <a:ext uri="{FF2B5EF4-FFF2-40B4-BE49-F238E27FC236}">
                    <a16:creationId xmlns:a16="http://schemas.microsoft.com/office/drawing/2014/main" xmlns="" id="{7A09BFE4-81A8-4C82-AF58-DDED65D53957}"/>
                  </a:ext>
                </a:extLst>
              </p:cNvPr>
              <p:cNvSpPr>
                <a:spLocks noChangeShapeType="1"/>
              </p:cNvSpPr>
              <p:nvPr/>
            </p:nvSpPr>
            <p:spPr bwMode="auto">
              <a:xfrm>
                <a:off x="5584825" y="3609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Line 30">
                <a:extLst>
                  <a:ext uri="{FF2B5EF4-FFF2-40B4-BE49-F238E27FC236}">
                    <a16:creationId xmlns:a16="http://schemas.microsoft.com/office/drawing/2014/main" xmlns="" id="{3606DB7A-2E1C-42AA-90A6-0C54FACB399C}"/>
                  </a:ext>
                </a:extLst>
              </p:cNvPr>
              <p:cNvSpPr>
                <a:spLocks noChangeShapeType="1"/>
              </p:cNvSpPr>
              <p:nvPr/>
            </p:nvSpPr>
            <p:spPr bwMode="auto">
              <a:xfrm>
                <a:off x="5584825" y="3914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2" name="Line 31">
                <a:extLst>
                  <a:ext uri="{FF2B5EF4-FFF2-40B4-BE49-F238E27FC236}">
                    <a16:creationId xmlns:a16="http://schemas.microsoft.com/office/drawing/2014/main" xmlns="" id="{866CAD59-9C58-45DF-9656-05BBEC15FCCF}"/>
                  </a:ext>
                </a:extLst>
              </p:cNvPr>
              <p:cNvSpPr>
                <a:spLocks noChangeShapeType="1"/>
              </p:cNvSpPr>
              <p:nvPr/>
            </p:nvSpPr>
            <p:spPr bwMode="auto">
              <a:xfrm>
                <a:off x="8096250"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Line 32">
                <a:extLst>
                  <a:ext uri="{FF2B5EF4-FFF2-40B4-BE49-F238E27FC236}">
                    <a16:creationId xmlns:a16="http://schemas.microsoft.com/office/drawing/2014/main" xmlns="" id="{C4FDB44C-1AD4-47EC-9277-0F62DC16E67D}"/>
                  </a:ext>
                </a:extLst>
              </p:cNvPr>
              <p:cNvSpPr>
                <a:spLocks noChangeShapeType="1"/>
              </p:cNvSpPr>
              <p:nvPr/>
            </p:nvSpPr>
            <p:spPr bwMode="auto">
              <a:xfrm>
                <a:off x="712946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33">
                <a:extLst>
                  <a:ext uri="{FF2B5EF4-FFF2-40B4-BE49-F238E27FC236}">
                    <a16:creationId xmlns:a16="http://schemas.microsoft.com/office/drawing/2014/main" xmlns="" id="{F599991E-2F3D-4967-9DBE-CEAE0C6646DB}"/>
                  </a:ext>
                </a:extLst>
              </p:cNvPr>
              <p:cNvSpPr>
                <a:spLocks noChangeShapeType="1"/>
              </p:cNvSpPr>
              <p:nvPr/>
            </p:nvSpPr>
            <p:spPr bwMode="auto">
              <a:xfrm>
                <a:off x="66436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34">
                <a:extLst>
                  <a:ext uri="{FF2B5EF4-FFF2-40B4-BE49-F238E27FC236}">
                    <a16:creationId xmlns:a16="http://schemas.microsoft.com/office/drawing/2014/main" xmlns="" id="{4C07DB72-C3E1-486C-A6BF-06F472B51D8A}"/>
                  </a:ext>
                </a:extLst>
              </p:cNvPr>
              <p:cNvSpPr>
                <a:spLocks noChangeShapeType="1"/>
              </p:cNvSpPr>
              <p:nvPr/>
            </p:nvSpPr>
            <p:spPr bwMode="auto">
              <a:xfrm>
                <a:off x="5676900"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35">
                <a:extLst>
                  <a:ext uri="{FF2B5EF4-FFF2-40B4-BE49-F238E27FC236}">
                    <a16:creationId xmlns:a16="http://schemas.microsoft.com/office/drawing/2014/main" xmlns="" id="{A4425A43-C5A7-4B23-9515-C20344E10012}"/>
                  </a:ext>
                </a:extLst>
              </p:cNvPr>
              <p:cNvSpPr>
                <a:spLocks noChangeShapeType="1"/>
              </p:cNvSpPr>
              <p:nvPr/>
            </p:nvSpPr>
            <p:spPr bwMode="auto">
              <a:xfrm>
                <a:off x="8582025"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36">
                <a:extLst>
                  <a:ext uri="{FF2B5EF4-FFF2-40B4-BE49-F238E27FC236}">
                    <a16:creationId xmlns:a16="http://schemas.microsoft.com/office/drawing/2014/main" xmlns="" id="{F69E7101-106D-4397-B599-E5A91331D755}"/>
                  </a:ext>
                </a:extLst>
              </p:cNvPr>
              <p:cNvSpPr>
                <a:spLocks noChangeShapeType="1"/>
              </p:cNvSpPr>
              <p:nvPr/>
            </p:nvSpPr>
            <p:spPr bwMode="auto">
              <a:xfrm>
                <a:off x="761523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37">
                <a:extLst>
                  <a:ext uri="{FF2B5EF4-FFF2-40B4-BE49-F238E27FC236}">
                    <a16:creationId xmlns:a16="http://schemas.microsoft.com/office/drawing/2014/main" xmlns="" id="{7D50238B-CA08-4AE9-8D6E-0EF30CE2B78D}"/>
                  </a:ext>
                </a:extLst>
              </p:cNvPr>
              <p:cNvSpPr>
                <a:spLocks noChangeShapeType="1"/>
              </p:cNvSpPr>
              <p:nvPr/>
            </p:nvSpPr>
            <p:spPr bwMode="auto">
              <a:xfrm>
                <a:off x="615791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2" name="Group 61">
              <a:extLst>
                <a:ext uri="{FF2B5EF4-FFF2-40B4-BE49-F238E27FC236}">
                  <a16:creationId xmlns:a16="http://schemas.microsoft.com/office/drawing/2014/main" xmlns="" id="{4B8296F4-88E0-43AB-8284-8ED670EDD4C9}"/>
                </a:ext>
              </a:extLst>
            </p:cNvPr>
            <p:cNvGrpSpPr/>
            <p:nvPr/>
          </p:nvGrpSpPr>
          <p:grpSpPr>
            <a:xfrm>
              <a:off x="5290505" y="3302000"/>
              <a:ext cx="2601328" cy="1447800"/>
              <a:chOff x="5676900" y="3302000"/>
              <a:chExt cx="2265363" cy="1447800"/>
            </a:xfrm>
          </p:grpSpPr>
          <p:sp>
            <p:nvSpPr>
              <p:cNvPr id="49" name="Freeform 38">
                <a:extLst>
                  <a:ext uri="{FF2B5EF4-FFF2-40B4-BE49-F238E27FC236}">
                    <a16:creationId xmlns:a16="http://schemas.microsoft.com/office/drawing/2014/main" xmlns="" id="{12AB3B3A-4621-46A1-AF86-A0818AA4B513}"/>
                  </a:ext>
                </a:extLst>
              </p:cNvPr>
              <p:cNvSpPr>
                <a:spLocks/>
              </p:cNvSpPr>
              <p:nvPr/>
            </p:nvSpPr>
            <p:spPr bwMode="auto">
              <a:xfrm>
                <a:off x="5676900" y="3302000"/>
                <a:ext cx="2265363" cy="1447800"/>
              </a:xfrm>
              <a:custGeom>
                <a:avLst/>
                <a:gdLst>
                  <a:gd name="T0" fmla="*/ 28 w 1427"/>
                  <a:gd name="T1" fmla="*/ 0 h 912"/>
                  <a:gd name="T2" fmla="*/ 34 w 1427"/>
                  <a:gd name="T3" fmla="*/ 20 h 912"/>
                  <a:gd name="T4" fmla="*/ 40 w 1427"/>
                  <a:gd name="T5" fmla="*/ 40 h 912"/>
                  <a:gd name="T6" fmla="*/ 64 w 1427"/>
                  <a:gd name="T7" fmla="*/ 58 h 912"/>
                  <a:gd name="T8" fmla="*/ 83 w 1427"/>
                  <a:gd name="T9" fmla="*/ 78 h 912"/>
                  <a:gd name="T10" fmla="*/ 97 w 1427"/>
                  <a:gd name="T11" fmla="*/ 98 h 912"/>
                  <a:gd name="T12" fmla="*/ 111 w 1427"/>
                  <a:gd name="T13" fmla="*/ 136 h 912"/>
                  <a:gd name="T14" fmla="*/ 125 w 1427"/>
                  <a:gd name="T15" fmla="*/ 156 h 912"/>
                  <a:gd name="T16" fmla="*/ 139 w 1427"/>
                  <a:gd name="T17" fmla="*/ 176 h 912"/>
                  <a:gd name="T18" fmla="*/ 171 w 1427"/>
                  <a:gd name="T19" fmla="*/ 196 h 912"/>
                  <a:gd name="T20" fmla="*/ 189 w 1427"/>
                  <a:gd name="T21" fmla="*/ 216 h 912"/>
                  <a:gd name="T22" fmla="*/ 193 w 1427"/>
                  <a:gd name="T23" fmla="*/ 256 h 912"/>
                  <a:gd name="T24" fmla="*/ 215 w 1427"/>
                  <a:gd name="T25" fmla="*/ 276 h 912"/>
                  <a:gd name="T26" fmla="*/ 223 w 1427"/>
                  <a:gd name="T27" fmla="*/ 294 h 912"/>
                  <a:gd name="T28" fmla="*/ 233 w 1427"/>
                  <a:gd name="T29" fmla="*/ 316 h 912"/>
                  <a:gd name="T30" fmla="*/ 265 w 1427"/>
                  <a:gd name="T31" fmla="*/ 340 h 912"/>
                  <a:gd name="T32" fmla="*/ 269 w 1427"/>
                  <a:gd name="T33" fmla="*/ 364 h 912"/>
                  <a:gd name="T34" fmla="*/ 273 w 1427"/>
                  <a:gd name="T35" fmla="*/ 384 h 912"/>
                  <a:gd name="T36" fmla="*/ 297 w 1427"/>
                  <a:gd name="T37" fmla="*/ 408 h 912"/>
                  <a:gd name="T38" fmla="*/ 327 w 1427"/>
                  <a:gd name="T39" fmla="*/ 530 h 912"/>
                  <a:gd name="T40" fmla="*/ 355 w 1427"/>
                  <a:gd name="T41" fmla="*/ 552 h 912"/>
                  <a:gd name="T42" fmla="*/ 361 w 1427"/>
                  <a:gd name="T43" fmla="*/ 578 h 912"/>
                  <a:gd name="T44" fmla="*/ 369 w 1427"/>
                  <a:gd name="T45" fmla="*/ 604 h 912"/>
                  <a:gd name="T46" fmla="*/ 389 w 1427"/>
                  <a:gd name="T47" fmla="*/ 628 h 912"/>
                  <a:gd name="T48" fmla="*/ 411 w 1427"/>
                  <a:gd name="T49" fmla="*/ 660 h 912"/>
                  <a:gd name="T50" fmla="*/ 477 w 1427"/>
                  <a:gd name="T51" fmla="*/ 690 h 912"/>
                  <a:gd name="T52" fmla="*/ 499 w 1427"/>
                  <a:gd name="T53" fmla="*/ 722 h 912"/>
                  <a:gd name="T54" fmla="*/ 611 w 1427"/>
                  <a:gd name="T55" fmla="*/ 750 h 912"/>
                  <a:gd name="T56" fmla="*/ 627 w 1427"/>
                  <a:gd name="T57" fmla="*/ 786 h 912"/>
                  <a:gd name="T58" fmla="*/ 719 w 1427"/>
                  <a:gd name="T59" fmla="*/ 820 h 912"/>
                  <a:gd name="T60" fmla="*/ 837 w 1427"/>
                  <a:gd name="T61" fmla="*/ 856 h 912"/>
                  <a:gd name="T62" fmla="*/ 1427 w 1427"/>
                  <a:gd name="T63" fmla="*/ 9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7" h="912">
                    <a:moveTo>
                      <a:pt x="0" y="0"/>
                    </a:moveTo>
                    <a:lnTo>
                      <a:pt x="28" y="0"/>
                    </a:lnTo>
                    <a:lnTo>
                      <a:pt x="28" y="20"/>
                    </a:lnTo>
                    <a:lnTo>
                      <a:pt x="34" y="20"/>
                    </a:lnTo>
                    <a:lnTo>
                      <a:pt x="34" y="40"/>
                    </a:lnTo>
                    <a:lnTo>
                      <a:pt x="40" y="40"/>
                    </a:lnTo>
                    <a:lnTo>
                      <a:pt x="40" y="58"/>
                    </a:lnTo>
                    <a:lnTo>
                      <a:pt x="64" y="58"/>
                    </a:lnTo>
                    <a:lnTo>
                      <a:pt x="64" y="78"/>
                    </a:lnTo>
                    <a:lnTo>
                      <a:pt x="83" y="78"/>
                    </a:lnTo>
                    <a:lnTo>
                      <a:pt x="83" y="98"/>
                    </a:lnTo>
                    <a:lnTo>
                      <a:pt x="97" y="98"/>
                    </a:lnTo>
                    <a:lnTo>
                      <a:pt x="97" y="136"/>
                    </a:lnTo>
                    <a:lnTo>
                      <a:pt x="111" y="136"/>
                    </a:lnTo>
                    <a:lnTo>
                      <a:pt x="111" y="156"/>
                    </a:lnTo>
                    <a:lnTo>
                      <a:pt x="125" y="156"/>
                    </a:lnTo>
                    <a:lnTo>
                      <a:pt x="125" y="176"/>
                    </a:lnTo>
                    <a:lnTo>
                      <a:pt x="139" y="176"/>
                    </a:lnTo>
                    <a:lnTo>
                      <a:pt x="139" y="196"/>
                    </a:lnTo>
                    <a:lnTo>
                      <a:pt x="171" y="196"/>
                    </a:lnTo>
                    <a:lnTo>
                      <a:pt x="171" y="216"/>
                    </a:lnTo>
                    <a:lnTo>
                      <a:pt x="189" y="216"/>
                    </a:lnTo>
                    <a:lnTo>
                      <a:pt x="189" y="256"/>
                    </a:lnTo>
                    <a:lnTo>
                      <a:pt x="193" y="256"/>
                    </a:lnTo>
                    <a:lnTo>
                      <a:pt x="193" y="276"/>
                    </a:lnTo>
                    <a:lnTo>
                      <a:pt x="215" y="276"/>
                    </a:lnTo>
                    <a:lnTo>
                      <a:pt x="215" y="294"/>
                    </a:lnTo>
                    <a:lnTo>
                      <a:pt x="223" y="294"/>
                    </a:lnTo>
                    <a:lnTo>
                      <a:pt x="223" y="316"/>
                    </a:lnTo>
                    <a:lnTo>
                      <a:pt x="233" y="316"/>
                    </a:lnTo>
                    <a:lnTo>
                      <a:pt x="233" y="340"/>
                    </a:lnTo>
                    <a:lnTo>
                      <a:pt x="265" y="340"/>
                    </a:lnTo>
                    <a:lnTo>
                      <a:pt x="265" y="364"/>
                    </a:lnTo>
                    <a:lnTo>
                      <a:pt x="269" y="364"/>
                    </a:lnTo>
                    <a:lnTo>
                      <a:pt x="269" y="384"/>
                    </a:lnTo>
                    <a:lnTo>
                      <a:pt x="273" y="384"/>
                    </a:lnTo>
                    <a:lnTo>
                      <a:pt x="273" y="408"/>
                    </a:lnTo>
                    <a:lnTo>
                      <a:pt x="297" y="408"/>
                    </a:lnTo>
                    <a:lnTo>
                      <a:pt x="297" y="530"/>
                    </a:lnTo>
                    <a:lnTo>
                      <a:pt x="327" y="530"/>
                    </a:lnTo>
                    <a:lnTo>
                      <a:pt x="327" y="552"/>
                    </a:lnTo>
                    <a:lnTo>
                      <a:pt x="355" y="552"/>
                    </a:lnTo>
                    <a:lnTo>
                      <a:pt x="355" y="578"/>
                    </a:lnTo>
                    <a:lnTo>
                      <a:pt x="361" y="578"/>
                    </a:lnTo>
                    <a:lnTo>
                      <a:pt x="361" y="604"/>
                    </a:lnTo>
                    <a:lnTo>
                      <a:pt x="369" y="604"/>
                    </a:lnTo>
                    <a:lnTo>
                      <a:pt x="369" y="628"/>
                    </a:lnTo>
                    <a:lnTo>
                      <a:pt x="389" y="628"/>
                    </a:lnTo>
                    <a:lnTo>
                      <a:pt x="389" y="660"/>
                    </a:lnTo>
                    <a:lnTo>
                      <a:pt x="411" y="660"/>
                    </a:lnTo>
                    <a:lnTo>
                      <a:pt x="411" y="690"/>
                    </a:lnTo>
                    <a:lnTo>
                      <a:pt x="477" y="690"/>
                    </a:lnTo>
                    <a:lnTo>
                      <a:pt x="477" y="722"/>
                    </a:lnTo>
                    <a:lnTo>
                      <a:pt x="499" y="722"/>
                    </a:lnTo>
                    <a:lnTo>
                      <a:pt x="499" y="750"/>
                    </a:lnTo>
                    <a:lnTo>
                      <a:pt x="611" y="750"/>
                    </a:lnTo>
                    <a:lnTo>
                      <a:pt x="611" y="786"/>
                    </a:lnTo>
                    <a:lnTo>
                      <a:pt x="627" y="786"/>
                    </a:lnTo>
                    <a:lnTo>
                      <a:pt x="627" y="820"/>
                    </a:lnTo>
                    <a:lnTo>
                      <a:pt x="719" y="820"/>
                    </a:lnTo>
                    <a:lnTo>
                      <a:pt x="719" y="856"/>
                    </a:lnTo>
                    <a:lnTo>
                      <a:pt x="837" y="856"/>
                    </a:lnTo>
                    <a:lnTo>
                      <a:pt x="837" y="912"/>
                    </a:lnTo>
                    <a:lnTo>
                      <a:pt x="1427" y="912"/>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39">
                <a:extLst>
                  <a:ext uri="{FF2B5EF4-FFF2-40B4-BE49-F238E27FC236}">
                    <a16:creationId xmlns:a16="http://schemas.microsoft.com/office/drawing/2014/main" xmlns="" id="{110618D7-D2F5-4701-A368-86863331070F}"/>
                  </a:ext>
                </a:extLst>
              </p:cNvPr>
              <p:cNvSpPr>
                <a:spLocks noChangeShapeType="1"/>
              </p:cNvSpPr>
              <p:nvPr/>
            </p:nvSpPr>
            <p:spPr bwMode="auto">
              <a:xfrm flipV="1">
                <a:off x="5970588" y="35369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Line 40">
                <a:extLst>
                  <a:ext uri="{FF2B5EF4-FFF2-40B4-BE49-F238E27FC236}">
                    <a16:creationId xmlns:a16="http://schemas.microsoft.com/office/drawing/2014/main" xmlns="" id="{68C8BDF3-186E-4738-9244-235F16C9FF5E}"/>
                  </a:ext>
                </a:extLst>
              </p:cNvPr>
              <p:cNvSpPr>
                <a:spLocks noChangeShapeType="1"/>
              </p:cNvSpPr>
              <p:nvPr/>
            </p:nvSpPr>
            <p:spPr bwMode="auto">
              <a:xfrm flipV="1">
                <a:off x="6040438" y="3692525"/>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Line 41">
                <a:extLst>
                  <a:ext uri="{FF2B5EF4-FFF2-40B4-BE49-F238E27FC236}">
                    <a16:creationId xmlns:a16="http://schemas.microsoft.com/office/drawing/2014/main" xmlns="" id="{EAD663B0-4810-4183-B842-CA9A9342B4F5}"/>
                  </a:ext>
                </a:extLst>
              </p:cNvPr>
              <p:cNvSpPr>
                <a:spLocks noChangeShapeType="1"/>
              </p:cNvSpPr>
              <p:nvPr/>
            </p:nvSpPr>
            <p:spPr bwMode="auto">
              <a:xfrm flipV="1">
                <a:off x="6081713" y="37338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3" name="Line 42">
                <a:extLst>
                  <a:ext uri="{FF2B5EF4-FFF2-40B4-BE49-F238E27FC236}">
                    <a16:creationId xmlns:a16="http://schemas.microsoft.com/office/drawing/2014/main" xmlns="" id="{9FB8A622-0DC7-4E73-B55D-4D9E564514E1}"/>
                  </a:ext>
                </a:extLst>
              </p:cNvPr>
              <p:cNvSpPr>
                <a:spLocks noChangeShapeType="1"/>
              </p:cNvSpPr>
              <p:nvPr/>
            </p:nvSpPr>
            <p:spPr bwMode="auto">
              <a:xfrm flipV="1">
                <a:off x="6148388" y="38417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Line 43">
                <a:extLst>
                  <a:ext uri="{FF2B5EF4-FFF2-40B4-BE49-F238E27FC236}">
                    <a16:creationId xmlns:a16="http://schemas.microsoft.com/office/drawing/2014/main" xmlns="" id="{7C3EB283-5714-43C3-B473-52BA1BFA541B}"/>
                  </a:ext>
                </a:extLst>
              </p:cNvPr>
              <p:cNvSpPr>
                <a:spLocks noChangeShapeType="1"/>
              </p:cNvSpPr>
              <p:nvPr/>
            </p:nvSpPr>
            <p:spPr bwMode="auto">
              <a:xfrm flipV="1">
                <a:off x="6215063" y="4067175"/>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Line 44">
                <a:extLst>
                  <a:ext uri="{FF2B5EF4-FFF2-40B4-BE49-F238E27FC236}">
                    <a16:creationId xmlns:a16="http://schemas.microsoft.com/office/drawing/2014/main" xmlns="" id="{390C01F1-F2EE-4F25-A743-6505C11A19E1}"/>
                  </a:ext>
                </a:extLst>
              </p:cNvPr>
              <p:cNvSpPr>
                <a:spLocks noChangeShapeType="1"/>
              </p:cNvSpPr>
              <p:nvPr/>
            </p:nvSpPr>
            <p:spPr bwMode="auto">
              <a:xfrm flipV="1">
                <a:off x="6281738" y="41910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Line 45">
                <a:extLst>
                  <a:ext uri="{FF2B5EF4-FFF2-40B4-BE49-F238E27FC236}">
                    <a16:creationId xmlns:a16="http://schemas.microsoft.com/office/drawing/2014/main" xmlns="" id="{35AB804D-6751-4BC8-9EB2-5DA97E12DBBD}"/>
                  </a:ext>
                </a:extLst>
              </p:cNvPr>
              <p:cNvSpPr>
                <a:spLocks noChangeShapeType="1"/>
              </p:cNvSpPr>
              <p:nvPr/>
            </p:nvSpPr>
            <p:spPr bwMode="auto">
              <a:xfrm flipV="1">
                <a:off x="6316663" y="4238625"/>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7" name="Line 46">
                <a:extLst>
                  <a:ext uri="{FF2B5EF4-FFF2-40B4-BE49-F238E27FC236}">
                    <a16:creationId xmlns:a16="http://schemas.microsoft.com/office/drawing/2014/main" xmlns="" id="{373E434F-13C3-423D-9263-CD9CF14D04BA}"/>
                  </a:ext>
                </a:extLst>
              </p:cNvPr>
              <p:cNvSpPr>
                <a:spLocks noChangeShapeType="1"/>
              </p:cNvSpPr>
              <p:nvPr/>
            </p:nvSpPr>
            <p:spPr bwMode="auto">
              <a:xfrm flipV="1">
                <a:off x="6491288" y="4381500"/>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8" name="Line 47">
                <a:extLst>
                  <a:ext uri="{FF2B5EF4-FFF2-40B4-BE49-F238E27FC236}">
                    <a16:creationId xmlns:a16="http://schemas.microsoft.com/office/drawing/2014/main" xmlns="" id="{7FF0F8F0-890A-42DA-B987-B0C609AC1702}"/>
                  </a:ext>
                </a:extLst>
              </p:cNvPr>
              <p:cNvSpPr>
                <a:spLocks noChangeShapeType="1"/>
              </p:cNvSpPr>
              <p:nvPr/>
            </p:nvSpPr>
            <p:spPr bwMode="auto">
              <a:xfrm flipV="1">
                <a:off x="6859588" y="45529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Line 48">
                <a:extLst>
                  <a:ext uri="{FF2B5EF4-FFF2-40B4-BE49-F238E27FC236}">
                    <a16:creationId xmlns:a16="http://schemas.microsoft.com/office/drawing/2014/main" xmlns="" id="{3BA88DA0-5765-448D-998F-3E6BBA2EFBDA}"/>
                  </a:ext>
                </a:extLst>
              </p:cNvPr>
              <p:cNvSpPr>
                <a:spLocks noChangeShapeType="1"/>
              </p:cNvSpPr>
              <p:nvPr/>
            </p:nvSpPr>
            <p:spPr bwMode="auto">
              <a:xfrm flipV="1">
                <a:off x="7942263" y="46418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63" name="Group 62">
              <a:extLst>
                <a:ext uri="{FF2B5EF4-FFF2-40B4-BE49-F238E27FC236}">
                  <a16:creationId xmlns:a16="http://schemas.microsoft.com/office/drawing/2014/main" xmlns="" id="{D4985D84-3CE5-4F11-AF7F-7A3BCF046B1B}"/>
                </a:ext>
              </a:extLst>
            </p:cNvPr>
            <p:cNvGrpSpPr/>
            <p:nvPr/>
          </p:nvGrpSpPr>
          <p:grpSpPr>
            <a:xfrm>
              <a:off x="5290505" y="3302000"/>
              <a:ext cx="1657048" cy="1530350"/>
              <a:chOff x="5676900" y="3302000"/>
              <a:chExt cx="1443038" cy="1530350"/>
            </a:xfrm>
          </p:grpSpPr>
          <p:sp>
            <p:nvSpPr>
              <p:cNvPr id="61" name="Line 50">
                <a:extLst>
                  <a:ext uri="{FF2B5EF4-FFF2-40B4-BE49-F238E27FC236}">
                    <a16:creationId xmlns:a16="http://schemas.microsoft.com/office/drawing/2014/main" xmlns="" id="{A703D840-E561-4393-81A2-D4AC5567B688}"/>
                  </a:ext>
                </a:extLst>
              </p:cNvPr>
              <p:cNvSpPr>
                <a:spLocks noChangeShapeType="1"/>
              </p:cNvSpPr>
              <p:nvPr/>
            </p:nvSpPr>
            <p:spPr bwMode="auto">
              <a:xfrm flipV="1">
                <a:off x="5951538" y="40925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0" name="Freeform 49">
                <a:extLst>
                  <a:ext uri="{FF2B5EF4-FFF2-40B4-BE49-F238E27FC236}">
                    <a16:creationId xmlns:a16="http://schemas.microsoft.com/office/drawing/2014/main" xmlns="" id="{A70B955C-A36A-41BF-B29D-6B49C038F176}"/>
                  </a:ext>
                </a:extLst>
              </p:cNvPr>
              <p:cNvSpPr>
                <a:spLocks/>
              </p:cNvSpPr>
              <p:nvPr/>
            </p:nvSpPr>
            <p:spPr bwMode="auto">
              <a:xfrm>
                <a:off x="5676900" y="3302000"/>
                <a:ext cx="1443038" cy="1530350"/>
              </a:xfrm>
              <a:custGeom>
                <a:avLst/>
                <a:gdLst>
                  <a:gd name="T0" fmla="*/ 0 w 909"/>
                  <a:gd name="T1" fmla="*/ 0 h 964"/>
                  <a:gd name="T2" fmla="*/ 28 w 909"/>
                  <a:gd name="T3" fmla="*/ 0 h 964"/>
                  <a:gd name="T4" fmla="*/ 28 w 909"/>
                  <a:gd name="T5" fmla="*/ 20 h 964"/>
                  <a:gd name="T6" fmla="*/ 34 w 909"/>
                  <a:gd name="T7" fmla="*/ 20 h 964"/>
                  <a:gd name="T8" fmla="*/ 34 w 909"/>
                  <a:gd name="T9" fmla="*/ 54 h 964"/>
                  <a:gd name="T10" fmla="*/ 79 w 909"/>
                  <a:gd name="T11" fmla="*/ 54 h 964"/>
                  <a:gd name="T12" fmla="*/ 79 w 909"/>
                  <a:gd name="T13" fmla="*/ 110 h 964"/>
                  <a:gd name="T14" fmla="*/ 93 w 909"/>
                  <a:gd name="T15" fmla="*/ 110 h 964"/>
                  <a:gd name="T16" fmla="*/ 93 w 909"/>
                  <a:gd name="T17" fmla="*/ 162 h 964"/>
                  <a:gd name="T18" fmla="*/ 107 w 909"/>
                  <a:gd name="T19" fmla="*/ 162 h 964"/>
                  <a:gd name="T20" fmla="*/ 107 w 909"/>
                  <a:gd name="T21" fmla="*/ 282 h 964"/>
                  <a:gd name="T22" fmla="*/ 125 w 909"/>
                  <a:gd name="T23" fmla="*/ 282 h 964"/>
                  <a:gd name="T24" fmla="*/ 125 w 909"/>
                  <a:gd name="T25" fmla="*/ 340 h 964"/>
                  <a:gd name="T26" fmla="*/ 129 w 909"/>
                  <a:gd name="T27" fmla="*/ 340 h 964"/>
                  <a:gd name="T28" fmla="*/ 129 w 909"/>
                  <a:gd name="T29" fmla="*/ 396 h 964"/>
                  <a:gd name="T30" fmla="*/ 135 w 909"/>
                  <a:gd name="T31" fmla="*/ 396 h 964"/>
                  <a:gd name="T32" fmla="*/ 135 w 909"/>
                  <a:gd name="T33" fmla="*/ 452 h 964"/>
                  <a:gd name="T34" fmla="*/ 149 w 909"/>
                  <a:gd name="T35" fmla="*/ 452 h 964"/>
                  <a:gd name="T36" fmla="*/ 149 w 909"/>
                  <a:gd name="T37" fmla="*/ 510 h 964"/>
                  <a:gd name="T38" fmla="*/ 159 w 909"/>
                  <a:gd name="T39" fmla="*/ 510 h 964"/>
                  <a:gd name="T40" fmla="*/ 159 w 909"/>
                  <a:gd name="T41" fmla="*/ 566 h 964"/>
                  <a:gd name="T42" fmla="*/ 217 w 909"/>
                  <a:gd name="T43" fmla="*/ 566 h 964"/>
                  <a:gd name="T44" fmla="*/ 217 w 909"/>
                  <a:gd name="T45" fmla="*/ 632 h 964"/>
                  <a:gd name="T46" fmla="*/ 229 w 909"/>
                  <a:gd name="T47" fmla="*/ 632 h 964"/>
                  <a:gd name="T48" fmla="*/ 229 w 909"/>
                  <a:gd name="T49" fmla="*/ 700 h 964"/>
                  <a:gd name="T50" fmla="*/ 241 w 909"/>
                  <a:gd name="T51" fmla="*/ 700 h 964"/>
                  <a:gd name="T52" fmla="*/ 241 w 909"/>
                  <a:gd name="T53" fmla="*/ 766 h 964"/>
                  <a:gd name="T54" fmla="*/ 423 w 909"/>
                  <a:gd name="T55" fmla="*/ 766 h 964"/>
                  <a:gd name="T56" fmla="*/ 423 w 909"/>
                  <a:gd name="T57" fmla="*/ 832 h 964"/>
                  <a:gd name="T58" fmla="*/ 593 w 909"/>
                  <a:gd name="T59" fmla="*/ 832 h 964"/>
                  <a:gd name="T60" fmla="*/ 593 w 909"/>
                  <a:gd name="T61" fmla="*/ 898 h 964"/>
                  <a:gd name="T62" fmla="*/ 909 w 909"/>
                  <a:gd name="T63" fmla="*/ 898 h 964"/>
                  <a:gd name="T64" fmla="*/ 909 w 909"/>
                  <a:gd name="T65"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9" h="964">
                    <a:moveTo>
                      <a:pt x="0" y="0"/>
                    </a:moveTo>
                    <a:lnTo>
                      <a:pt x="28" y="0"/>
                    </a:lnTo>
                    <a:lnTo>
                      <a:pt x="28" y="20"/>
                    </a:lnTo>
                    <a:lnTo>
                      <a:pt x="34" y="20"/>
                    </a:lnTo>
                    <a:lnTo>
                      <a:pt x="34" y="54"/>
                    </a:lnTo>
                    <a:lnTo>
                      <a:pt x="79" y="54"/>
                    </a:lnTo>
                    <a:lnTo>
                      <a:pt x="79" y="110"/>
                    </a:lnTo>
                    <a:lnTo>
                      <a:pt x="93" y="110"/>
                    </a:lnTo>
                    <a:lnTo>
                      <a:pt x="93" y="162"/>
                    </a:lnTo>
                    <a:lnTo>
                      <a:pt x="107" y="162"/>
                    </a:lnTo>
                    <a:lnTo>
                      <a:pt x="107" y="282"/>
                    </a:lnTo>
                    <a:lnTo>
                      <a:pt x="125" y="282"/>
                    </a:lnTo>
                    <a:lnTo>
                      <a:pt x="125" y="340"/>
                    </a:lnTo>
                    <a:lnTo>
                      <a:pt x="129" y="340"/>
                    </a:lnTo>
                    <a:lnTo>
                      <a:pt x="129" y="396"/>
                    </a:lnTo>
                    <a:lnTo>
                      <a:pt x="135" y="396"/>
                    </a:lnTo>
                    <a:lnTo>
                      <a:pt x="135" y="452"/>
                    </a:lnTo>
                    <a:lnTo>
                      <a:pt x="149" y="452"/>
                    </a:lnTo>
                    <a:lnTo>
                      <a:pt x="149" y="510"/>
                    </a:lnTo>
                    <a:lnTo>
                      <a:pt x="159" y="510"/>
                    </a:lnTo>
                    <a:lnTo>
                      <a:pt x="159" y="566"/>
                    </a:lnTo>
                    <a:lnTo>
                      <a:pt x="217" y="566"/>
                    </a:lnTo>
                    <a:lnTo>
                      <a:pt x="217" y="632"/>
                    </a:lnTo>
                    <a:lnTo>
                      <a:pt x="229" y="632"/>
                    </a:lnTo>
                    <a:lnTo>
                      <a:pt x="229" y="700"/>
                    </a:lnTo>
                    <a:lnTo>
                      <a:pt x="241" y="700"/>
                    </a:lnTo>
                    <a:lnTo>
                      <a:pt x="241" y="766"/>
                    </a:lnTo>
                    <a:lnTo>
                      <a:pt x="423" y="766"/>
                    </a:lnTo>
                    <a:lnTo>
                      <a:pt x="423" y="832"/>
                    </a:lnTo>
                    <a:lnTo>
                      <a:pt x="593" y="832"/>
                    </a:lnTo>
                    <a:lnTo>
                      <a:pt x="593" y="898"/>
                    </a:lnTo>
                    <a:lnTo>
                      <a:pt x="909" y="898"/>
                    </a:lnTo>
                    <a:lnTo>
                      <a:pt x="909" y="964"/>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88" name="TextBox 87">
              <a:extLst>
                <a:ext uri="{FF2B5EF4-FFF2-40B4-BE49-F238E27FC236}">
                  <a16:creationId xmlns:a16="http://schemas.microsoft.com/office/drawing/2014/main" xmlns="" id="{5ECA94AC-B408-4796-813B-EDFD39316BCD}"/>
                </a:ext>
              </a:extLst>
            </p:cNvPr>
            <p:cNvSpPr txBox="1"/>
            <p:nvPr/>
          </p:nvSpPr>
          <p:spPr>
            <a:xfrm>
              <a:off x="4781079" y="3082925"/>
              <a:ext cx="445605" cy="1932837"/>
            </a:xfrm>
            <a:prstGeom prst="rect">
              <a:avLst/>
            </a:prstGeom>
            <a:noFill/>
          </p:spPr>
          <p:txBody>
            <a:bodyPr wrap="none" rtlCol="0">
              <a:spAutoFit/>
            </a:bodyPr>
            <a:lstStyle/>
            <a:p>
              <a:pPr algn="r">
                <a:lnSpc>
                  <a:spcPct val="168000"/>
                </a:lnSpc>
                <a:spcAft>
                  <a:spcPts val="0"/>
                </a:spcAft>
              </a:pPr>
              <a:r>
                <a:rPr lang="fr-FR" sz="1200" smtClean="0">
                  <a:latin typeface="Arial" panose="020B0604020202020204" pitchFamily="34" charset="0"/>
                  <a:cs typeface="Arial" panose="020B0604020202020204" pitchFamily="34" charset="0"/>
                </a:rPr>
                <a:t>100</a:t>
              </a:r>
            </a:p>
            <a:p>
              <a:pPr algn="r">
                <a:lnSpc>
                  <a:spcPct val="168000"/>
                </a:lnSpc>
                <a:spcAft>
                  <a:spcPts val="0"/>
                </a:spcAft>
              </a:pPr>
              <a:r>
                <a:rPr lang="fr-FR" sz="1200" smtClean="0">
                  <a:latin typeface="Arial" panose="020B0604020202020204" pitchFamily="34" charset="0"/>
                  <a:cs typeface="Arial" panose="020B0604020202020204" pitchFamily="34" charset="0"/>
                </a:rPr>
                <a:t>80</a:t>
              </a:r>
            </a:p>
            <a:p>
              <a:pPr algn="r">
                <a:lnSpc>
                  <a:spcPct val="168000"/>
                </a:lnSpc>
                <a:spcAft>
                  <a:spcPts val="0"/>
                </a:spcAft>
              </a:pPr>
              <a:r>
                <a:rPr lang="fr-FR" sz="1200" smtClean="0">
                  <a:latin typeface="Arial" panose="020B0604020202020204" pitchFamily="34" charset="0"/>
                  <a:cs typeface="Arial" panose="020B0604020202020204" pitchFamily="34" charset="0"/>
                </a:rPr>
                <a:t>60</a:t>
              </a:r>
            </a:p>
            <a:p>
              <a:pPr algn="r">
                <a:lnSpc>
                  <a:spcPct val="168000"/>
                </a:lnSpc>
                <a:spcAft>
                  <a:spcPts val="0"/>
                </a:spcAft>
              </a:pPr>
              <a:r>
                <a:rPr lang="fr-FR" sz="1200" smtClean="0">
                  <a:latin typeface="Arial" panose="020B0604020202020204" pitchFamily="34" charset="0"/>
                  <a:cs typeface="Arial" panose="020B0604020202020204" pitchFamily="34" charset="0"/>
                </a:rPr>
                <a:t>40</a:t>
              </a:r>
            </a:p>
            <a:p>
              <a:pPr algn="r">
                <a:lnSpc>
                  <a:spcPct val="168000"/>
                </a:lnSpc>
                <a:spcAft>
                  <a:spcPts val="0"/>
                </a:spcAft>
              </a:pPr>
              <a:r>
                <a:rPr lang="fr-FR" sz="1200" smtClean="0">
                  <a:latin typeface="Arial" panose="020B0604020202020204" pitchFamily="34" charset="0"/>
                  <a:cs typeface="Arial" panose="020B0604020202020204" pitchFamily="34" charset="0"/>
                </a:rPr>
                <a:t>20</a:t>
              </a:r>
            </a:p>
            <a:p>
              <a:pPr algn="r">
                <a:lnSpc>
                  <a:spcPct val="168000"/>
                </a:lnSpc>
                <a:spcAft>
                  <a:spcPts val="0"/>
                </a:spcAft>
              </a:pP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xmlns="" id="{77848DBD-4F01-4401-84AF-70054AE29626}"/>
                </a:ext>
              </a:extLst>
            </p:cNvPr>
            <p:cNvSpPr txBox="1"/>
            <p:nvPr/>
          </p:nvSpPr>
          <p:spPr>
            <a:xfrm rot="16200000">
              <a:off x="4404968" y="3962493"/>
              <a:ext cx="629349" cy="276999"/>
            </a:xfrm>
            <a:prstGeom prst="rect">
              <a:avLst/>
            </a:prstGeom>
            <a:noFill/>
          </p:spPr>
          <p:txBody>
            <a:bodyPr wrap="none" rtlCol="0">
              <a:spAutoFit/>
            </a:bodyPr>
            <a:lstStyle/>
            <a:p>
              <a:pPr algn="ctr"/>
              <a:r>
                <a:rPr lang="fr-FR" sz="1200" dirty="0" smtClean="0">
                  <a:latin typeface="Arial" panose="020B0604020202020204" pitchFamily="34" charset="0"/>
                  <a:cs typeface="Arial" panose="020B0604020202020204" pitchFamily="34" charset="0"/>
                </a:rPr>
                <a:t>SG, %</a:t>
              </a:r>
              <a:endParaRPr lang="fr-FR" sz="1200" dirty="0">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xmlns="" id="{DBDE755C-ADE4-4666-9731-BCDE69C24531}"/>
                </a:ext>
              </a:extLst>
            </p:cNvPr>
            <p:cNvSpPr/>
            <p:nvPr/>
          </p:nvSpPr>
          <p:spPr>
            <a:xfrm>
              <a:off x="6700420" y="5073249"/>
              <a:ext cx="509575"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fr-FR" sz="1200" dirty="0" smtClean="0">
                  <a:solidFill>
                    <a:srgbClr val="4D4D4D"/>
                  </a:solidFill>
                  <a:latin typeface="Arial" panose="020B0604020202020204" pitchFamily="34" charset="0"/>
                  <a:cs typeface="Arial" panose="020B0604020202020204" pitchFamily="34" charset="0"/>
                </a:rPr>
                <a:t>Mois</a:t>
              </a:r>
              <a:endParaRPr lang="fr-FR" sz="1200" dirty="0">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xmlns="" id="{62060472-6C79-469F-B319-68604C996915}"/>
                </a:ext>
              </a:extLst>
            </p:cNvPr>
            <p:cNvSpPr txBox="1"/>
            <p:nvPr/>
          </p:nvSpPr>
          <p:spPr>
            <a:xfrm>
              <a:off x="6978537" y="3507992"/>
              <a:ext cx="1881094" cy="784830"/>
            </a:xfrm>
            <a:prstGeom prst="rect">
              <a:avLst/>
            </a:prstGeom>
            <a:noFill/>
          </p:spPr>
          <p:txBody>
            <a:bodyPr wrap="none" rtlCol="0">
              <a:spAutoFit/>
            </a:bodyPr>
            <a:lstStyle/>
            <a:p>
              <a:r>
                <a:rPr lang="fr-FR" sz="1000" dirty="0" smtClean="0">
                  <a:solidFill>
                    <a:schemeClr val="accent1"/>
                  </a:solidFill>
                </a:rPr>
                <a:t>SG médiane: 16,6 mois</a:t>
              </a:r>
            </a:p>
            <a:p>
              <a:pPr>
                <a:spcAft>
                  <a:spcPts val="600"/>
                </a:spcAft>
              </a:pPr>
              <a:r>
                <a:rPr lang="fr-FR" sz="1000" dirty="0" smtClean="0">
                  <a:solidFill>
                    <a:schemeClr val="accent2"/>
                  </a:solidFill>
                </a:rPr>
                <a:t>SG médiane: 8,4 mois</a:t>
              </a:r>
            </a:p>
            <a:p>
              <a:r>
                <a:rPr lang="fr-FR" sz="1000" dirty="0" smtClean="0"/>
                <a:t>HR 2,04 (IC95% 1,02 – 4,07);</a:t>
              </a:r>
              <a:br>
                <a:rPr lang="fr-FR" sz="1000" dirty="0" smtClean="0"/>
              </a:br>
              <a:r>
                <a:rPr lang="fr-FR" sz="1000" dirty="0" smtClean="0"/>
                <a:t>p=0,044</a:t>
              </a:r>
              <a:endParaRPr lang="fr-FR" sz="1000" dirty="0"/>
            </a:p>
          </p:txBody>
        </p:sp>
        <p:sp>
          <p:nvSpPr>
            <p:cNvPr id="98" name="TextBox 97">
              <a:extLst>
                <a:ext uri="{FF2B5EF4-FFF2-40B4-BE49-F238E27FC236}">
                  <a16:creationId xmlns:a16="http://schemas.microsoft.com/office/drawing/2014/main" xmlns="" id="{7DCA2D6D-3017-4FD7-8F38-DB7913D50A97}"/>
                </a:ext>
              </a:extLst>
            </p:cNvPr>
            <p:cNvSpPr txBox="1"/>
            <p:nvPr/>
          </p:nvSpPr>
          <p:spPr>
            <a:xfrm>
              <a:off x="5154820" y="4880896"/>
              <a:ext cx="3679533" cy="276999"/>
            </a:xfrm>
            <a:prstGeom prst="rect">
              <a:avLst/>
            </a:prstGeom>
            <a:noFill/>
          </p:spPr>
          <p:txBody>
            <a:bodyPr wrap="none" rtlCol="0">
              <a:spAutoFit/>
            </a:bodyPr>
            <a:lstStyle/>
            <a:p>
              <a:pPr>
                <a:tabLst>
                  <a:tab pos="595313" algn="ctr"/>
                  <a:tab pos="1152525" algn="ctr"/>
                  <a:tab pos="1708150" algn="ctr"/>
                  <a:tab pos="2266950" algn="ctr"/>
                  <a:tab pos="2827338" algn="ctr"/>
                  <a:tab pos="3376613" algn="ctr"/>
                </a:tabLst>
              </a:pPr>
              <a:r>
                <a:rPr lang="fr-FR" sz="1200" smtClean="0">
                  <a:latin typeface="Arial" panose="020B0604020202020204" pitchFamily="34" charset="0"/>
                  <a:cs typeface="Arial" panose="020B0604020202020204" pitchFamily="34" charset="0"/>
                </a:rPr>
                <a:t>0	5	10	15	20	25	30</a:t>
              </a:r>
              <a:endParaRPr lang="fr-FR" sz="1200">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40039173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10011: Insuffisance cardiaque congestive d’apparition récente et pathologies cardiovasculaires chez les patients âgés survivants d’un cancer colorectal: une étude de population – Kenzik K, et al</a:t>
            </a:r>
            <a:endParaRPr lang="fr-FR" dirty="0"/>
          </a:p>
        </p:txBody>
      </p:sp>
      <p:sp>
        <p:nvSpPr>
          <p:cNvPr id="8" name="Content Placeholder 7"/>
          <p:cNvSpPr>
            <a:spLocks noGrp="1"/>
          </p:cNvSpPr>
          <p:nvPr>
            <p:ph idx="1"/>
          </p:nvPr>
        </p:nvSpPr>
        <p:spPr/>
        <p:txBody>
          <a:bodyPr/>
          <a:lstStyle/>
          <a:p>
            <a:pPr marL="0" indent="0">
              <a:buFontTx/>
              <a:buNone/>
            </a:pPr>
            <a:r>
              <a:rPr lang="fr-FR" b="1" dirty="0"/>
              <a:t>Objectif</a:t>
            </a:r>
          </a:p>
          <a:p>
            <a:r>
              <a:rPr lang="fr-FR" dirty="0"/>
              <a:t>Décrire l’amplitude du risque de survenue de morbidité cardiovasculaire chez des sujets âgés avec CCR vs. sujets âgés sans CCR, pour évaluer l’impact de l’exposition aux traitements sur le risque cardiovasculaire et pour comprendre l’impact des comorbidités précancéreuses et des facteurs sociodémographiques sur ce risque</a:t>
            </a:r>
          </a:p>
          <a:p>
            <a:endParaRPr lang="en-US" dirty="0"/>
          </a:p>
        </p:txBody>
      </p:sp>
      <p:sp>
        <p:nvSpPr>
          <p:cNvPr id="15" name="Text Placeholder 14"/>
          <p:cNvSpPr>
            <a:spLocks noGrp="1"/>
          </p:cNvSpPr>
          <p:nvPr>
            <p:ph type="body" sz="quarter" idx="11"/>
          </p:nvPr>
        </p:nvSpPr>
        <p:spPr/>
        <p:txBody>
          <a:bodyPr/>
          <a:lstStyle/>
          <a:p>
            <a:r>
              <a:rPr lang="fr-FR" smtClean="0"/>
              <a:t>Kenzik K, et al. J Clin Oncol 2017;35(Suppl):Abstr 10011</a:t>
            </a:r>
            <a:endParaRPr lang="fr-FR"/>
          </a:p>
        </p:txBody>
      </p:sp>
      <p:sp>
        <p:nvSpPr>
          <p:cNvPr id="13" name="AutoShape 9"/>
          <p:cNvSpPr>
            <a:spLocks noChangeArrowheads="1"/>
          </p:cNvSpPr>
          <p:nvPr/>
        </p:nvSpPr>
        <p:spPr bwMode="auto">
          <a:xfrm>
            <a:off x="934014" y="2722968"/>
            <a:ext cx="3319690" cy="17055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Base de données SEER-Medicare</a:t>
            </a:r>
          </a:p>
          <a:p>
            <a:pPr marL="285750" indent="-285750" defTabSz="892175" eaLnBrk="0" hangingPunct="0">
              <a:spcAft>
                <a:spcPct val="30000"/>
              </a:spcAft>
              <a:buFont typeface="Arial" panose="020B0604020202020204" pitchFamily="34" charset="0"/>
              <a:buChar char="•"/>
            </a:pPr>
            <a:r>
              <a:rPr lang="fr-FR" sz="1400" dirty="0" smtClean="0">
                <a:solidFill>
                  <a:srgbClr val="FFFFFF"/>
                </a:solidFill>
                <a:ea typeface="SimSun" pitchFamily="2" charset="-122"/>
              </a:rPr>
              <a:t>CCR stade I–III au diagnostic</a:t>
            </a:r>
          </a:p>
          <a:p>
            <a:pPr marL="285750" indent="-285750" defTabSz="892175" eaLnBrk="0" hangingPunct="0">
              <a:spcAft>
                <a:spcPct val="30000"/>
              </a:spcAft>
              <a:buFont typeface="Arial" panose="020B0604020202020204" pitchFamily="34" charset="0"/>
              <a:buChar char="•"/>
            </a:pPr>
            <a:r>
              <a:rPr lang="fr-FR" sz="1400" dirty="0" smtClean="0">
                <a:solidFill>
                  <a:srgbClr val="FFFFFF"/>
                </a:solidFill>
                <a:ea typeface="SimSun" pitchFamily="2" charset="-122"/>
              </a:rPr>
              <a:t>Age &gt;66 ans</a:t>
            </a:r>
          </a:p>
          <a:p>
            <a:pPr marL="285750" indent="-285750" defTabSz="892175" eaLnBrk="0" hangingPunct="0">
              <a:spcAft>
                <a:spcPct val="30000"/>
              </a:spcAft>
              <a:buFont typeface="Arial" panose="020B0604020202020204" pitchFamily="34" charset="0"/>
              <a:buChar char="•"/>
            </a:pPr>
            <a:r>
              <a:rPr lang="fr-FR" sz="1400" dirty="0" smtClean="0">
                <a:solidFill>
                  <a:srgbClr val="FFFFFF"/>
                </a:solidFill>
                <a:ea typeface="SimSun" pitchFamily="2" charset="-122"/>
              </a:rPr>
              <a:t>Survie ≥2 ans après le diagnostic</a:t>
            </a:r>
          </a:p>
          <a:p>
            <a:pPr marL="285750" indent="-285750" defTabSz="892175" eaLnBrk="0" hangingPunct="0">
              <a:spcAft>
                <a:spcPct val="30000"/>
              </a:spcAft>
              <a:buFont typeface="Arial" panose="020B0604020202020204" pitchFamily="34" charset="0"/>
              <a:buChar char="•"/>
            </a:pPr>
            <a:r>
              <a:rPr lang="fr-FR" sz="1400" dirty="0" smtClean="0">
                <a:solidFill>
                  <a:srgbClr val="FFFFFF"/>
                </a:solidFill>
                <a:ea typeface="SimSun" pitchFamily="2" charset="-122"/>
              </a:rPr>
              <a:t>Traité pour CCR</a:t>
            </a:r>
            <a:endParaRPr lang="fr-FR" sz="1400" dirty="0" smtClean="0">
              <a:solidFill>
                <a:schemeClr val="tx2"/>
              </a:solidFill>
            </a:endParaRPr>
          </a:p>
          <a:p>
            <a:pPr defTabSz="892175" eaLnBrk="0" hangingPunct="0">
              <a:spcAft>
                <a:spcPct val="30000"/>
              </a:spcAft>
            </a:pPr>
            <a:r>
              <a:rPr lang="fr-FR" altLang="zh-CN" sz="1400" dirty="0" smtClean="0">
                <a:solidFill>
                  <a:schemeClr val="tx2"/>
                </a:solidFill>
                <a:ea typeface="SimSun" pitchFamily="2" charset="-122"/>
              </a:rPr>
              <a:t>(n=72,408)</a:t>
            </a:r>
            <a:endParaRPr lang="fr-FR" altLang="zh-CN" sz="1400" dirty="0">
              <a:solidFill>
                <a:schemeClr val="tx2"/>
              </a:solidFill>
              <a:ea typeface="SimSun" pitchFamily="2" charset="-122"/>
            </a:endParaRPr>
          </a:p>
        </p:txBody>
      </p:sp>
      <p:sp>
        <p:nvSpPr>
          <p:cNvPr id="16" name="AutoShape 9"/>
          <p:cNvSpPr>
            <a:spLocks noChangeArrowheads="1"/>
          </p:cNvSpPr>
          <p:nvPr/>
        </p:nvSpPr>
        <p:spPr bwMode="auto">
          <a:xfrm>
            <a:off x="921314" y="4745055"/>
            <a:ext cx="3319690" cy="108080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Groupe contrôle Medicare sans cancer</a:t>
            </a:r>
          </a:p>
          <a:p>
            <a:pPr marL="285750" indent="-285750" defTabSz="892175" eaLnBrk="0" hangingPunct="0">
              <a:spcAft>
                <a:spcPct val="30000"/>
              </a:spcAft>
              <a:buFont typeface="Arial" panose="020B0604020202020204" pitchFamily="34" charset="0"/>
              <a:buChar char="•"/>
            </a:pPr>
            <a:r>
              <a:rPr lang="fr-FR" sz="1400" dirty="0" smtClean="0">
                <a:solidFill>
                  <a:srgbClr val="FFFFFF"/>
                </a:solidFill>
                <a:ea typeface="SimSun" pitchFamily="2" charset="-122"/>
              </a:rPr>
              <a:t>Appariement sur âge, sexe, origine ethnique</a:t>
            </a:r>
            <a:endParaRPr lang="fr-FR" sz="1400" dirty="0" smtClean="0">
              <a:solidFill>
                <a:schemeClr val="tx2"/>
              </a:solidFill>
            </a:endParaRPr>
          </a:p>
          <a:p>
            <a:pPr defTabSz="892175" eaLnBrk="0" hangingPunct="0">
              <a:spcAft>
                <a:spcPct val="30000"/>
              </a:spcAft>
            </a:pPr>
            <a:r>
              <a:rPr lang="fr-FR" altLang="zh-CN" sz="1400" dirty="0" smtClean="0">
                <a:solidFill>
                  <a:schemeClr val="tx2"/>
                </a:solidFill>
                <a:ea typeface="SimSun" pitchFamily="2" charset="-122"/>
              </a:rPr>
              <a:t>(n=117,326)</a:t>
            </a:r>
            <a:endParaRPr lang="fr-FR" altLang="zh-CN" sz="1400" dirty="0">
              <a:solidFill>
                <a:schemeClr val="tx2"/>
              </a:solidFill>
              <a:ea typeface="SimSun" pitchFamily="2" charset="-122"/>
            </a:endParaRPr>
          </a:p>
        </p:txBody>
      </p:sp>
      <p:sp>
        <p:nvSpPr>
          <p:cNvPr id="17" name="AutoShape 8"/>
          <p:cNvSpPr>
            <a:spLocks noChangeArrowheads="1"/>
          </p:cNvSpPr>
          <p:nvPr/>
        </p:nvSpPr>
        <p:spPr bwMode="auto">
          <a:xfrm>
            <a:off x="5474910" y="3089846"/>
            <a:ext cx="2678490" cy="97183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Evaluation de la fréquence d’insuffisance coronaire et de pathologie cardiovasculaire d’apparition récente</a:t>
            </a:r>
            <a:endParaRPr lang="fr-FR" altLang="zh-CN" sz="1400" dirty="0">
              <a:solidFill>
                <a:srgbClr val="FFFFFF"/>
              </a:solidFill>
              <a:ea typeface="SimSun" pitchFamily="2" charset="-122"/>
            </a:endParaRPr>
          </a:p>
        </p:txBody>
      </p:sp>
      <p:sp>
        <p:nvSpPr>
          <p:cNvPr id="18" name="AutoShape 12"/>
          <p:cNvSpPr>
            <a:spLocks noChangeArrowheads="1"/>
          </p:cNvSpPr>
          <p:nvPr/>
        </p:nvSpPr>
        <p:spPr bwMode="auto">
          <a:xfrm>
            <a:off x="5474910" y="4799459"/>
            <a:ext cx="2676910" cy="972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a:ea typeface="SimSun" pitchFamily="2" charset="-122"/>
              </a:rPr>
              <a:t>Evaluation de la fréquence d’insuffisance coronaire et de pathologie cardiovasculaire d’apparition </a:t>
            </a:r>
            <a:r>
              <a:rPr lang="fr-FR" altLang="zh-CN" sz="1400" dirty="0" smtClean="0">
                <a:ea typeface="SimSun" pitchFamily="2" charset="-122"/>
              </a:rPr>
              <a:t>récente</a:t>
            </a:r>
            <a:endParaRPr lang="fr-FR" altLang="zh-CN" sz="1400" dirty="0">
              <a:ea typeface="SimSun" pitchFamily="2" charset="-122"/>
            </a:endParaRPr>
          </a:p>
        </p:txBody>
      </p:sp>
      <p:cxnSp>
        <p:nvCxnSpPr>
          <p:cNvPr id="14" name="AutoShape 19"/>
          <p:cNvCxnSpPr>
            <a:cxnSpLocks noChangeShapeType="1"/>
          </p:cNvCxnSpPr>
          <p:nvPr/>
        </p:nvCxnSpPr>
        <p:spPr bwMode="auto">
          <a:xfrm>
            <a:off x="4253704" y="3575765"/>
            <a:ext cx="1221206"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20" name="AutoShape 19"/>
          <p:cNvCxnSpPr>
            <a:cxnSpLocks noChangeShapeType="1"/>
          </p:cNvCxnSpPr>
          <p:nvPr/>
        </p:nvCxnSpPr>
        <p:spPr bwMode="auto">
          <a:xfrm flipV="1">
            <a:off x="4241004" y="5285459"/>
            <a:ext cx="1233906" cy="1"/>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val="14555722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10011: Insuffisance cardiaque congestive d’apparition récente et pathologies cardiovasculaires chez les patients âgés survivants d’un cancer colorectal: une étude de population – Kenzik K, et al</a:t>
            </a:r>
            <a:endParaRPr lang="fr-FR"/>
          </a:p>
        </p:txBody>
      </p:sp>
      <p:sp>
        <p:nvSpPr>
          <p:cNvPr id="4" name="Content Placeholder 3"/>
          <p:cNvSpPr>
            <a:spLocks noGrp="1"/>
          </p:cNvSpPr>
          <p:nvPr>
            <p:ph idx="1"/>
          </p:nvPr>
        </p:nvSpPr>
        <p:spPr/>
        <p:txBody>
          <a:bodyPr/>
          <a:lstStyle/>
          <a:p>
            <a:pPr marL="0" indent="0">
              <a:buNone/>
            </a:pPr>
            <a:r>
              <a:rPr lang="fr-FR" b="1" dirty="0"/>
              <a:t>Résultats</a:t>
            </a:r>
          </a:p>
          <a:p>
            <a:endParaRPr lang="en-US" dirty="0"/>
          </a:p>
        </p:txBody>
      </p:sp>
      <p:sp>
        <p:nvSpPr>
          <p:cNvPr id="15" name="Text Placeholder 14"/>
          <p:cNvSpPr>
            <a:spLocks noGrp="1"/>
          </p:cNvSpPr>
          <p:nvPr>
            <p:ph type="body" sz="quarter" idx="11"/>
          </p:nvPr>
        </p:nvSpPr>
        <p:spPr/>
        <p:txBody>
          <a:bodyPr/>
          <a:lstStyle/>
          <a:p>
            <a:r>
              <a:rPr lang="fr-FR" smtClean="0"/>
              <a:t>Kenzik K, et al. J Clin Oncol 2017;35(Suppl):Abstr 10011</a:t>
            </a:r>
            <a:endParaRPr lang="fr-FR"/>
          </a:p>
        </p:txBody>
      </p:sp>
      <p:sp>
        <p:nvSpPr>
          <p:cNvPr id="33" name="Freeform 32"/>
          <p:cNvSpPr>
            <a:spLocks/>
          </p:cNvSpPr>
          <p:nvPr/>
        </p:nvSpPr>
        <p:spPr bwMode="auto">
          <a:xfrm>
            <a:off x="1639664" y="2450933"/>
            <a:ext cx="6168546" cy="24369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latin typeface="+mn-lt"/>
            </a:endParaRPr>
          </a:p>
        </p:txBody>
      </p:sp>
      <p:sp>
        <p:nvSpPr>
          <p:cNvPr id="34" name="Line 6"/>
          <p:cNvSpPr>
            <a:spLocks noChangeShapeType="1"/>
          </p:cNvSpPr>
          <p:nvPr/>
        </p:nvSpPr>
        <p:spPr bwMode="auto">
          <a:xfrm>
            <a:off x="1559304" y="2450932"/>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latin typeface="+mn-lt"/>
            </a:endParaRPr>
          </a:p>
        </p:txBody>
      </p:sp>
      <p:sp>
        <p:nvSpPr>
          <p:cNvPr id="35" name="Line 7"/>
          <p:cNvSpPr>
            <a:spLocks noChangeShapeType="1"/>
          </p:cNvSpPr>
          <p:nvPr/>
        </p:nvSpPr>
        <p:spPr bwMode="auto">
          <a:xfrm>
            <a:off x="1559304" y="3062756"/>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latin typeface="+mn-lt"/>
            </a:endParaRPr>
          </a:p>
        </p:txBody>
      </p:sp>
      <p:sp>
        <p:nvSpPr>
          <p:cNvPr id="37" name="Line 9"/>
          <p:cNvSpPr>
            <a:spLocks noChangeShapeType="1"/>
          </p:cNvSpPr>
          <p:nvPr/>
        </p:nvSpPr>
        <p:spPr bwMode="auto">
          <a:xfrm>
            <a:off x="1559304" y="3686573"/>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latin typeface="+mn-lt"/>
            </a:endParaRPr>
          </a:p>
        </p:txBody>
      </p:sp>
      <p:sp>
        <p:nvSpPr>
          <p:cNvPr id="38" name="Line 10"/>
          <p:cNvSpPr>
            <a:spLocks noChangeShapeType="1"/>
          </p:cNvSpPr>
          <p:nvPr/>
        </p:nvSpPr>
        <p:spPr bwMode="auto">
          <a:xfrm>
            <a:off x="1559304" y="4298396"/>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latin typeface="+mn-lt"/>
            </a:endParaRPr>
          </a:p>
        </p:txBody>
      </p:sp>
      <p:sp>
        <p:nvSpPr>
          <p:cNvPr id="39" name="Line 11"/>
          <p:cNvSpPr>
            <a:spLocks noChangeShapeType="1"/>
          </p:cNvSpPr>
          <p:nvPr/>
        </p:nvSpPr>
        <p:spPr bwMode="auto">
          <a:xfrm>
            <a:off x="1559304" y="4888275"/>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40" name="Line 12"/>
          <p:cNvSpPr>
            <a:spLocks noChangeShapeType="1"/>
          </p:cNvSpPr>
          <p:nvPr/>
        </p:nvSpPr>
        <p:spPr bwMode="auto">
          <a:xfrm>
            <a:off x="4720154"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41" name="Line 13"/>
          <p:cNvSpPr>
            <a:spLocks noChangeShapeType="1"/>
          </p:cNvSpPr>
          <p:nvPr/>
        </p:nvSpPr>
        <p:spPr bwMode="auto">
          <a:xfrm>
            <a:off x="4112756"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43" name="Line 15"/>
          <p:cNvSpPr>
            <a:spLocks noChangeShapeType="1"/>
          </p:cNvSpPr>
          <p:nvPr/>
        </p:nvSpPr>
        <p:spPr bwMode="auto">
          <a:xfrm>
            <a:off x="5358990"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44" name="Line 17"/>
          <p:cNvSpPr>
            <a:spLocks noChangeShapeType="1"/>
          </p:cNvSpPr>
          <p:nvPr/>
        </p:nvSpPr>
        <p:spPr bwMode="auto">
          <a:xfrm>
            <a:off x="7816394"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45" name="Line 18"/>
          <p:cNvSpPr>
            <a:spLocks noChangeShapeType="1"/>
          </p:cNvSpPr>
          <p:nvPr/>
        </p:nvSpPr>
        <p:spPr bwMode="auto">
          <a:xfrm>
            <a:off x="3468783"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46" name="Line 19"/>
          <p:cNvSpPr>
            <a:spLocks noChangeShapeType="1"/>
          </p:cNvSpPr>
          <p:nvPr/>
        </p:nvSpPr>
        <p:spPr bwMode="auto">
          <a:xfrm>
            <a:off x="2869089"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47" name="Line 20"/>
          <p:cNvSpPr>
            <a:spLocks noChangeShapeType="1"/>
          </p:cNvSpPr>
          <p:nvPr/>
        </p:nvSpPr>
        <p:spPr bwMode="auto">
          <a:xfrm>
            <a:off x="2239746"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48" name="Line 21"/>
          <p:cNvSpPr>
            <a:spLocks noChangeShapeType="1"/>
          </p:cNvSpPr>
          <p:nvPr/>
        </p:nvSpPr>
        <p:spPr bwMode="auto">
          <a:xfrm>
            <a:off x="1639663"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16" name="TextBox 15"/>
          <p:cNvSpPr txBox="1"/>
          <p:nvPr/>
        </p:nvSpPr>
        <p:spPr>
          <a:xfrm rot="16200000">
            <a:off x="175911" y="3522729"/>
            <a:ext cx="1681708"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363636"/>
                </a:solidFill>
                <a:latin typeface="+mn-lt"/>
              </a:rPr>
              <a:t>Incidence cumulée</a:t>
            </a:r>
            <a:endParaRPr lang="fr-FR" sz="1400" dirty="0">
              <a:solidFill>
                <a:srgbClr val="363636"/>
              </a:solidFill>
              <a:latin typeface="+mn-lt"/>
            </a:endParaRPr>
          </a:p>
        </p:txBody>
      </p:sp>
      <p:sp>
        <p:nvSpPr>
          <p:cNvPr id="17" name="TextBox 16"/>
          <p:cNvSpPr txBox="1"/>
          <p:nvPr/>
        </p:nvSpPr>
        <p:spPr>
          <a:xfrm>
            <a:off x="3576560" y="5197317"/>
            <a:ext cx="2340504"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363636"/>
                </a:solidFill>
                <a:latin typeface="+mn-lt"/>
              </a:rPr>
              <a:t>Années après le diagnostic</a:t>
            </a:r>
            <a:endParaRPr lang="fr-FR" sz="1400" dirty="0">
              <a:solidFill>
                <a:srgbClr val="363636"/>
              </a:solidFill>
              <a:latin typeface="+mn-lt"/>
            </a:endParaRPr>
          </a:p>
        </p:txBody>
      </p:sp>
      <p:sp>
        <p:nvSpPr>
          <p:cNvPr id="18" name="TextBox 17"/>
          <p:cNvSpPr txBox="1"/>
          <p:nvPr/>
        </p:nvSpPr>
        <p:spPr>
          <a:xfrm>
            <a:off x="1142688" y="2294434"/>
            <a:ext cx="433132" cy="307777"/>
          </a:xfrm>
          <a:prstGeom prst="rect">
            <a:avLst/>
          </a:prstGeom>
          <a:noFill/>
        </p:spPr>
        <p:txBody>
          <a:bodyPr wrap="none" rtlCol="0" anchor="ctr" anchorCtr="0">
            <a:spAutoFit/>
          </a:bodyPr>
          <a:lstStyle/>
          <a:p>
            <a:pPr algn="r"/>
            <a:r>
              <a:rPr lang="fr-FR" sz="1400" dirty="0" smtClean="0">
                <a:latin typeface="+mn-lt"/>
              </a:rPr>
              <a:t>0,8</a:t>
            </a:r>
            <a:endParaRPr lang="fr-FR" sz="1400" dirty="0">
              <a:latin typeface="+mn-lt"/>
            </a:endParaRPr>
          </a:p>
        </p:txBody>
      </p:sp>
      <p:sp>
        <p:nvSpPr>
          <p:cNvPr id="19" name="TextBox 18"/>
          <p:cNvSpPr txBox="1"/>
          <p:nvPr/>
        </p:nvSpPr>
        <p:spPr>
          <a:xfrm>
            <a:off x="1142690" y="2908079"/>
            <a:ext cx="433132" cy="307777"/>
          </a:xfrm>
          <a:prstGeom prst="rect">
            <a:avLst/>
          </a:prstGeom>
          <a:noFill/>
        </p:spPr>
        <p:txBody>
          <a:bodyPr wrap="none" rtlCol="0" anchor="ctr" anchorCtr="0">
            <a:spAutoFit/>
          </a:bodyPr>
          <a:lstStyle/>
          <a:p>
            <a:pPr algn="r"/>
            <a:r>
              <a:rPr lang="fr-FR" sz="1400" dirty="0" smtClean="0">
                <a:latin typeface="+mn-lt"/>
              </a:rPr>
              <a:t>0,6</a:t>
            </a:r>
            <a:endParaRPr lang="fr-FR" sz="1400" dirty="0">
              <a:latin typeface="+mn-lt"/>
            </a:endParaRPr>
          </a:p>
        </p:txBody>
      </p:sp>
      <p:sp>
        <p:nvSpPr>
          <p:cNvPr id="21" name="TextBox 20"/>
          <p:cNvSpPr txBox="1"/>
          <p:nvPr/>
        </p:nvSpPr>
        <p:spPr>
          <a:xfrm>
            <a:off x="1142690" y="3531463"/>
            <a:ext cx="433132" cy="307777"/>
          </a:xfrm>
          <a:prstGeom prst="rect">
            <a:avLst/>
          </a:prstGeom>
          <a:noFill/>
        </p:spPr>
        <p:txBody>
          <a:bodyPr wrap="none" rtlCol="0" anchor="ctr" anchorCtr="0">
            <a:spAutoFit/>
          </a:bodyPr>
          <a:lstStyle/>
          <a:p>
            <a:pPr algn="r"/>
            <a:r>
              <a:rPr lang="fr-FR" sz="1400" dirty="0" smtClean="0">
                <a:latin typeface="+mn-lt"/>
              </a:rPr>
              <a:t>0,4</a:t>
            </a:r>
            <a:endParaRPr lang="fr-FR" sz="1400" dirty="0">
              <a:latin typeface="+mn-lt"/>
            </a:endParaRPr>
          </a:p>
        </p:txBody>
      </p:sp>
      <p:sp>
        <p:nvSpPr>
          <p:cNvPr id="22" name="TextBox 21"/>
          <p:cNvSpPr txBox="1"/>
          <p:nvPr/>
        </p:nvSpPr>
        <p:spPr>
          <a:xfrm>
            <a:off x="1142690" y="4143070"/>
            <a:ext cx="433132" cy="307777"/>
          </a:xfrm>
          <a:prstGeom prst="rect">
            <a:avLst/>
          </a:prstGeom>
          <a:noFill/>
        </p:spPr>
        <p:txBody>
          <a:bodyPr wrap="none" rtlCol="0" anchor="ctr" anchorCtr="0">
            <a:spAutoFit/>
          </a:bodyPr>
          <a:lstStyle/>
          <a:p>
            <a:pPr algn="r"/>
            <a:r>
              <a:rPr lang="fr-FR" sz="1400" dirty="0" smtClean="0">
                <a:latin typeface="+mn-lt"/>
              </a:rPr>
              <a:t>0,2</a:t>
            </a:r>
            <a:endParaRPr lang="fr-FR" sz="1400" dirty="0">
              <a:latin typeface="+mn-lt"/>
            </a:endParaRPr>
          </a:p>
        </p:txBody>
      </p:sp>
      <p:sp>
        <p:nvSpPr>
          <p:cNvPr id="23" name="TextBox 22"/>
          <p:cNvSpPr txBox="1"/>
          <p:nvPr/>
        </p:nvSpPr>
        <p:spPr>
          <a:xfrm>
            <a:off x="1291772" y="4732731"/>
            <a:ext cx="284052" cy="307777"/>
          </a:xfrm>
          <a:prstGeom prst="rect">
            <a:avLst/>
          </a:prstGeom>
          <a:noFill/>
        </p:spPr>
        <p:txBody>
          <a:bodyPr wrap="none" rtlCol="0" anchor="ctr" anchorCtr="0">
            <a:spAutoFit/>
          </a:bodyPr>
          <a:lstStyle/>
          <a:p>
            <a:pPr algn="r"/>
            <a:r>
              <a:rPr lang="fr-FR" sz="1400" smtClean="0">
                <a:latin typeface="+mn-lt"/>
              </a:rPr>
              <a:t>0</a:t>
            </a:r>
            <a:endParaRPr lang="fr-FR" sz="1400">
              <a:latin typeface="+mn-lt"/>
            </a:endParaRPr>
          </a:p>
        </p:txBody>
      </p:sp>
      <p:sp>
        <p:nvSpPr>
          <p:cNvPr id="24" name="TextBox 23"/>
          <p:cNvSpPr txBox="1"/>
          <p:nvPr/>
        </p:nvSpPr>
        <p:spPr>
          <a:xfrm>
            <a:off x="1505488" y="4942960"/>
            <a:ext cx="284052" cy="307777"/>
          </a:xfrm>
          <a:prstGeom prst="rect">
            <a:avLst/>
          </a:prstGeom>
          <a:noFill/>
        </p:spPr>
        <p:txBody>
          <a:bodyPr wrap="none" rtlCol="0" anchor="t" anchorCtr="0">
            <a:spAutoFit/>
          </a:bodyPr>
          <a:lstStyle/>
          <a:p>
            <a:pPr algn="ctr"/>
            <a:r>
              <a:rPr lang="fr-FR" sz="1400" smtClean="0">
                <a:latin typeface="+mn-lt"/>
              </a:rPr>
              <a:t>0</a:t>
            </a:r>
            <a:endParaRPr lang="fr-FR" sz="1400">
              <a:latin typeface="+mn-lt"/>
            </a:endParaRPr>
          </a:p>
        </p:txBody>
      </p:sp>
      <p:sp>
        <p:nvSpPr>
          <p:cNvPr id="25" name="TextBox 24"/>
          <p:cNvSpPr txBox="1"/>
          <p:nvPr/>
        </p:nvSpPr>
        <p:spPr>
          <a:xfrm>
            <a:off x="2097215" y="4942960"/>
            <a:ext cx="284052" cy="307777"/>
          </a:xfrm>
          <a:prstGeom prst="rect">
            <a:avLst/>
          </a:prstGeom>
          <a:noFill/>
        </p:spPr>
        <p:txBody>
          <a:bodyPr wrap="none" rtlCol="0" anchor="t" anchorCtr="0">
            <a:spAutoFit/>
          </a:bodyPr>
          <a:lstStyle/>
          <a:p>
            <a:pPr algn="ctr"/>
            <a:r>
              <a:rPr lang="fr-FR" sz="1400" smtClean="0">
                <a:latin typeface="+mn-lt"/>
              </a:rPr>
              <a:t>1</a:t>
            </a:r>
            <a:endParaRPr lang="fr-FR" sz="1400">
              <a:latin typeface="+mn-lt"/>
            </a:endParaRPr>
          </a:p>
        </p:txBody>
      </p:sp>
      <p:sp>
        <p:nvSpPr>
          <p:cNvPr id="26" name="TextBox 25"/>
          <p:cNvSpPr txBox="1"/>
          <p:nvPr/>
        </p:nvSpPr>
        <p:spPr>
          <a:xfrm>
            <a:off x="2730036" y="4942960"/>
            <a:ext cx="284052" cy="307777"/>
          </a:xfrm>
          <a:prstGeom prst="rect">
            <a:avLst/>
          </a:prstGeom>
          <a:noFill/>
        </p:spPr>
        <p:txBody>
          <a:bodyPr wrap="none" rtlCol="0" anchor="t" anchorCtr="0">
            <a:spAutoFit/>
          </a:bodyPr>
          <a:lstStyle/>
          <a:p>
            <a:pPr algn="ctr"/>
            <a:r>
              <a:rPr lang="fr-FR" sz="1400" smtClean="0">
                <a:latin typeface="+mn-lt"/>
              </a:rPr>
              <a:t>2</a:t>
            </a:r>
            <a:endParaRPr lang="fr-FR" sz="1400">
              <a:latin typeface="+mn-lt"/>
            </a:endParaRPr>
          </a:p>
        </p:txBody>
      </p:sp>
      <p:sp>
        <p:nvSpPr>
          <p:cNvPr id="27" name="TextBox 26"/>
          <p:cNvSpPr txBox="1"/>
          <p:nvPr/>
        </p:nvSpPr>
        <p:spPr>
          <a:xfrm>
            <a:off x="3340913" y="4942960"/>
            <a:ext cx="284052" cy="307777"/>
          </a:xfrm>
          <a:prstGeom prst="rect">
            <a:avLst/>
          </a:prstGeom>
          <a:noFill/>
        </p:spPr>
        <p:txBody>
          <a:bodyPr wrap="none" rtlCol="0" anchor="t" anchorCtr="0">
            <a:spAutoFit/>
          </a:bodyPr>
          <a:lstStyle/>
          <a:p>
            <a:pPr algn="ctr"/>
            <a:r>
              <a:rPr lang="fr-FR" sz="1400" smtClean="0">
                <a:latin typeface="+mn-lt"/>
              </a:rPr>
              <a:t>3</a:t>
            </a:r>
            <a:endParaRPr lang="fr-FR" sz="1400">
              <a:latin typeface="+mn-lt"/>
            </a:endParaRPr>
          </a:p>
        </p:txBody>
      </p:sp>
      <p:sp>
        <p:nvSpPr>
          <p:cNvPr id="28" name="TextBox 27"/>
          <p:cNvSpPr txBox="1"/>
          <p:nvPr/>
        </p:nvSpPr>
        <p:spPr>
          <a:xfrm>
            <a:off x="3964695" y="4942960"/>
            <a:ext cx="284052" cy="307777"/>
          </a:xfrm>
          <a:prstGeom prst="rect">
            <a:avLst/>
          </a:prstGeom>
          <a:noFill/>
        </p:spPr>
        <p:txBody>
          <a:bodyPr wrap="none" rtlCol="0" anchor="t" anchorCtr="0">
            <a:spAutoFit/>
          </a:bodyPr>
          <a:lstStyle/>
          <a:p>
            <a:pPr algn="ctr"/>
            <a:r>
              <a:rPr lang="fr-FR" sz="1400" smtClean="0">
                <a:latin typeface="+mn-lt"/>
              </a:rPr>
              <a:t>4</a:t>
            </a:r>
            <a:endParaRPr lang="fr-FR" sz="1400">
              <a:latin typeface="+mn-lt"/>
            </a:endParaRPr>
          </a:p>
        </p:txBody>
      </p:sp>
      <p:sp>
        <p:nvSpPr>
          <p:cNvPr id="29" name="TextBox 28"/>
          <p:cNvSpPr txBox="1"/>
          <p:nvPr/>
        </p:nvSpPr>
        <p:spPr>
          <a:xfrm>
            <a:off x="4587406" y="4942960"/>
            <a:ext cx="284052" cy="307777"/>
          </a:xfrm>
          <a:prstGeom prst="rect">
            <a:avLst/>
          </a:prstGeom>
          <a:noFill/>
        </p:spPr>
        <p:txBody>
          <a:bodyPr wrap="none" rtlCol="0" anchor="t" anchorCtr="0">
            <a:spAutoFit/>
          </a:bodyPr>
          <a:lstStyle/>
          <a:p>
            <a:pPr algn="ctr"/>
            <a:r>
              <a:rPr lang="fr-FR" sz="1400" smtClean="0">
                <a:latin typeface="+mn-lt"/>
              </a:rPr>
              <a:t>5</a:t>
            </a:r>
            <a:endParaRPr lang="fr-FR" sz="1400">
              <a:latin typeface="+mn-lt"/>
            </a:endParaRPr>
          </a:p>
        </p:txBody>
      </p:sp>
      <p:sp>
        <p:nvSpPr>
          <p:cNvPr id="30" name="TextBox 29"/>
          <p:cNvSpPr txBox="1"/>
          <p:nvPr/>
        </p:nvSpPr>
        <p:spPr>
          <a:xfrm>
            <a:off x="5223023" y="4942960"/>
            <a:ext cx="284052" cy="307777"/>
          </a:xfrm>
          <a:prstGeom prst="rect">
            <a:avLst/>
          </a:prstGeom>
          <a:noFill/>
        </p:spPr>
        <p:txBody>
          <a:bodyPr wrap="none" rtlCol="0" anchor="t" anchorCtr="0">
            <a:spAutoFit/>
          </a:bodyPr>
          <a:lstStyle/>
          <a:p>
            <a:pPr algn="ctr"/>
            <a:r>
              <a:rPr lang="fr-FR" sz="1400" smtClean="0">
                <a:latin typeface="+mn-lt"/>
              </a:rPr>
              <a:t>6</a:t>
            </a:r>
            <a:endParaRPr lang="fr-FR" sz="1400">
              <a:latin typeface="+mn-lt"/>
            </a:endParaRPr>
          </a:p>
        </p:txBody>
      </p:sp>
      <p:grpSp>
        <p:nvGrpSpPr>
          <p:cNvPr id="5" name="Group 4"/>
          <p:cNvGrpSpPr/>
          <p:nvPr/>
        </p:nvGrpSpPr>
        <p:grpSpPr>
          <a:xfrm>
            <a:off x="5836694" y="4888275"/>
            <a:ext cx="284052" cy="362462"/>
            <a:chOff x="5836694" y="4888275"/>
            <a:chExt cx="284052" cy="362462"/>
          </a:xfrm>
        </p:grpSpPr>
        <p:sp>
          <p:nvSpPr>
            <p:cNvPr id="42" name="Line 14"/>
            <p:cNvSpPr>
              <a:spLocks noChangeShapeType="1"/>
            </p:cNvSpPr>
            <p:nvPr/>
          </p:nvSpPr>
          <p:spPr bwMode="auto">
            <a:xfrm>
              <a:off x="5981018"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31" name="TextBox 30"/>
            <p:cNvSpPr txBox="1"/>
            <p:nvPr/>
          </p:nvSpPr>
          <p:spPr>
            <a:xfrm>
              <a:off x="5836694" y="4942960"/>
              <a:ext cx="284052" cy="307777"/>
            </a:xfrm>
            <a:prstGeom prst="rect">
              <a:avLst/>
            </a:prstGeom>
            <a:noFill/>
          </p:spPr>
          <p:txBody>
            <a:bodyPr wrap="none" rtlCol="0" anchor="t" anchorCtr="0">
              <a:spAutoFit/>
            </a:bodyPr>
            <a:lstStyle/>
            <a:p>
              <a:pPr algn="ctr"/>
              <a:r>
                <a:rPr lang="fr-FR" sz="1400" smtClean="0">
                  <a:latin typeface="+mn-lt"/>
                </a:rPr>
                <a:t>7</a:t>
              </a:r>
              <a:endParaRPr lang="fr-FR" sz="1400">
                <a:latin typeface="+mn-lt"/>
              </a:endParaRPr>
            </a:p>
          </p:txBody>
        </p:sp>
      </p:grpSp>
      <p:sp>
        <p:nvSpPr>
          <p:cNvPr id="32" name="TextBox 31"/>
          <p:cNvSpPr txBox="1"/>
          <p:nvPr/>
        </p:nvSpPr>
        <p:spPr>
          <a:xfrm>
            <a:off x="7629593" y="4942960"/>
            <a:ext cx="383438" cy="307777"/>
          </a:xfrm>
          <a:prstGeom prst="rect">
            <a:avLst/>
          </a:prstGeom>
          <a:noFill/>
        </p:spPr>
        <p:txBody>
          <a:bodyPr wrap="none" rtlCol="0" anchor="t" anchorCtr="0">
            <a:spAutoFit/>
          </a:bodyPr>
          <a:lstStyle/>
          <a:p>
            <a:pPr algn="ctr"/>
            <a:r>
              <a:rPr lang="fr-FR" sz="1400" smtClean="0">
                <a:latin typeface="+mn-lt"/>
              </a:rPr>
              <a:t>10</a:t>
            </a:r>
            <a:endParaRPr lang="fr-FR" sz="1400">
              <a:latin typeface="+mn-lt"/>
            </a:endParaRPr>
          </a:p>
        </p:txBody>
      </p:sp>
      <p:grpSp>
        <p:nvGrpSpPr>
          <p:cNvPr id="49" name="Group 48"/>
          <p:cNvGrpSpPr/>
          <p:nvPr/>
        </p:nvGrpSpPr>
        <p:grpSpPr>
          <a:xfrm>
            <a:off x="6457267" y="4888275"/>
            <a:ext cx="284052" cy="362462"/>
            <a:chOff x="5836694" y="4888275"/>
            <a:chExt cx="284052" cy="362462"/>
          </a:xfrm>
        </p:grpSpPr>
        <p:sp>
          <p:nvSpPr>
            <p:cNvPr id="50" name="Line 14"/>
            <p:cNvSpPr>
              <a:spLocks noChangeShapeType="1"/>
            </p:cNvSpPr>
            <p:nvPr/>
          </p:nvSpPr>
          <p:spPr bwMode="auto">
            <a:xfrm>
              <a:off x="5981018"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51" name="TextBox 50"/>
            <p:cNvSpPr txBox="1"/>
            <p:nvPr/>
          </p:nvSpPr>
          <p:spPr>
            <a:xfrm>
              <a:off x="5836694" y="4942960"/>
              <a:ext cx="284052" cy="307777"/>
            </a:xfrm>
            <a:prstGeom prst="rect">
              <a:avLst/>
            </a:prstGeom>
            <a:noFill/>
          </p:spPr>
          <p:txBody>
            <a:bodyPr wrap="none" rtlCol="0" anchor="t" anchorCtr="0">
              <a:spAutoFit/>
            </a:bodyPr>
            <a:lstStyle/>
            <a:p>
              <a:pPr algn="ctr"/>
              <a:r>
                <a:rPr lang="fr-FR" sz="1400" smtClean="0">
                  <a:latin typeface="+mn-lt"/>
                </a:rPr>
                <a:t>8</a:t>
              </a:r>
              <a:endParaRPr lang="fr-FR" sz="1400">
                <a:latin typeface="+mn-lt"/>
              </a:endParaRPr>
            </a:p>
          </p:txBody>
        </p:sp>
      </p:grpSp>
      <p:grpSp>
        <p:nvGrpSpPr>
          <p:cNvPr id="52" name="Group 51"/>
          <p:cNvGrpSpPr/>
          <p:nvPr/>
        </p:nvGrpSpPr>
        <p:grpSpPr>
          <a:xfrm>
            <a:off x="7077840" y="4888275"/>
            <a:ext cx="284052" cy="362462"/>
            <a:chOff x="5836694" y="4888275"/>
            <a:chExt cx="284052" cy="362462"/>
          </a:xfrm>
        </p:grpSpPr>
        <p:sp>
          <p:nvSpPr>
            <p:cNvPr id="53" name="Line 14"/>
            <p:cNvSpPr>
              <a:spLocks noChangeShapeType="1"/>
            </p:cNvSpPr>
            <p:nvPr/>
          </p:nvSpPr>
          <p:spPr bwMode="auto">
            <a:xfrm>
              <a:off x="5981018"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54" name="TextBox 53"/>
            <p:cNvSpPr txBox="1"/>
            <p:nvPr/>
          </p:nvSpPr>
          <p:spPr>
            <a:xfrm>
              <a:off x="5836694" y="4942960"/>
              <a:ext cx="284052" cy="307777"/>
            </a:xfrm>
            <a:prstGeom prst="rect">
              <a:avLst/>
            </a:prstGeom>
            <a:noFill/>
          </p:spPr>
          <p:txBody>
            <a:bodyPr wrap="none" rtlCol="0" anchor="t" anchorCtr="0">
              <a:spAutoFit/>
            </a:bodyPr>
            <a:lstStyle/>
            <a:p>
              <a:pPr algn="ctr"/>
              <a:r>
                <a:rPr lang="fr-FR" sz="1400" smtClean="0">
                  <a:latin typeface="+mn-lt"/>
                </a:rPr>
                <a:t>9</a:t>
              </a:r>
              <a:endParaRPr lang="fr-FR" sz="1400">
                <a:latin typeface="+mn-lt"/>
              </a:endParaRPr>
            </a:p>
          </p:txBody>
        </p:sp>
      </p:grpSp>
      <p:sp>
        <p:nvSpPr>
          <p:cNvPr id="6" name="TextBox 5"/>
          <p:cNvSpPr txBox="1"/>
          <p:nvPr/>
        </p:nvSpPr>
        <p:spPr>
          <a:xfrm>
            <a:off x="2721245" y="2411745"/>
            <a:ext cx="1800931" cy="307777"/>
          </a:xfrm>
          <a:prstGeom prst="rect">
            <a:avLst/>
          </a:prstGeom>
          <a:noFill/>
        </p:spPr>
        <p:txBody>
          <a:bodyPr wrap="none" rtlCol="0">
            <a:spAutoFit/>
          </a:bodyPr>
          <a:lstStyle/>
          <a:p>
            <a:r>
              <a:rPr lang="fr-FR" sz="1400" b="1" dirty="0" smtClean="0"/>
              <a:t>Survivants de CCR </a:t>
            </a:r>
            <a:endParaRPr lang="fr-FR" sz="1400" b="1" dirty="0"/>
          </a:p>
        </p:txBody>
      </p:sp>
      <p:sp>
        <p:nvSpPr>
          <p:cNvPr id="55" name="TextBox 54"/>
          <p:cNvSpPr txBox="1"/>
          <p:nvPr/>
        </p:nvSpPr>
        <p:spPr>
          <a:xfrm>
            <a:off x="4919024" y="2411745"/>
            <a:ext cx="2121093" cy="307777"/>
          </a:xfrm>
          <a:prstGeom prst="rect">
            <a:avLst/>
          </a:prstGeom>
          <a:noFill/>
        </p:spPr>
        <p:txBody>
          <a:bodyPr wrap="none" rtlCol="0">
            <a:spAutoFit/>
          </a:bodyPr>
          <a:lstStyle/>
          <a:p>
            <a:r>
              <a:rPr lang="fr-FR" sz="1400" b="1" dirty="0" smtClean="0"/>
              <a:t>Contrôles sans cancer</a:t>
            </a:r>
            <a:endParaRPr lang="fr-FR" sz="1400" b="1" dirty="0"/>
          </a:p>
        </p:txBody>
      </p:sp>
      <p:cxnSp>
        <p:nvCxnSpPr>
          <p:cNvPr id="56" name="Straight Connector 55"/>
          <p:cNvCxnSpPr/>
          <p:nvPr/>
        </p:nvCxnSpPr>
        <p:spPr>
          <a:xfrm>
            <a:off x="2324703" y="2559769"/>
            <a:ext cx="418497" cy="0"/>
          </a:xfrm>
          <a:prstGeom prst="line">
            <a:avLst/>
          </a:prstGeom>
          <a:ln w="2540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505928" y="2559769"/>
            <a:ext cx="418497"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375667" y="3004424"/>
            <a:ext cx="938491" cy="307777"/>
          </a:xfrm>
          <a:prstGeom prst="rect">
            <a:avLst/>
          </a:prstGeom>
          <a:noFill/>
        </p:spPr>
        <p:txBody>
          <a:bodyPr wrap="none" rtlCol="0">
            <a:spAutoFit/>
          </a:bodyPr>
          <a:lstStyle/>
          <a:p>
            <a:r>
              <a:rPr lang="fr-FR" sz="1400" dirty="0" smtClean="0"/>
              <a:t>p&lt;0,0001</a:t>
            </a:r>
            <a:endParaRPr lang="fr-FR" sz="1400" dirty="0"/>
          </a:p>
        </p:txBody>
      </p:sp>
      <p:sp>
        <p:nvSpPr>
          <p:cNvPr id="60" name="TextBox 59"/>
          <p:cNvSpPr txBox="1"/>
          <p:nvPr/>
        </p:nvSpPr>
        <p:spPr>
          <a:xfrm>
            <a:off x="7308772" y="2409921"/>
            <a:ext cx="543739" cy="307777"/>
          </a:xfrm>
          <a:prstGeom prst="rect">
            <a:avLst/>
          </a:prstGeom>
          <a:noFill/>
        </p:spPr>
        <p:txBody>
          <a:bodyPr wrap="none" rtlCol="0">
            <a:spAutoFit/>
          </a:bodyPr>
          <a:lstStyle/>
          <a:p>
            <a:r>
              <a:rPr lang="fr-FR" sz="1400" smtClean="0"/>
              <a:t>73%</a:t>
            </a:r>
            <a:endParaRPr lang="fr-FR" sz="1400"/>
          </a:p>
        </p:txBody>
      </p:sp>
      <p:sp>
        <p:nvSpPr>
          <p:cNvPr id="61" name="TextBox 60"/>
          <p:cNvSpPr txBox="1"/>
          <p:nvPr/>
        </p:nvSpPr>
        <p:spPr>
          <a:xfrm>
            <a:off x="7308772" y="3399618"/>
            <a:ext cx="543739" cy="307777"/>
          </a:xfrm>
          <a:prstGeom prst="rect">
            <a:avLst/>
          </a:prstGeom>
          <a:noFill/>
        </p:spPr>
        <p:txBody>
          <a:bodyPr wrap="none" rtlCol="0">
            <a:spAutoFit/>
          </a:bodyPr>
          <a:lstStyle/>
          <a:p>
            <a:r>
              <a:rPr lang="fr-FR" sz="1400" smtClean="0"/>
              <a:t>53%</a:t>
            </a:r>
            <a:endParaRPr lang="fr-FR" sz="1400"/>
          </a:p>
        </p:txBody>
      </p:sp>
      <p:sp>
        <p:nvSpPr>
          <p:cNvPr id="63" name="TextBox 62"/>
          <p:cNvSpPr txBox="1"/>
          <p:nvPr/>
        </p:nvSpPr>
        <p:spPr>
          <a:xfrm>
            <a:off x="4782331" y="4066126"/>
            <a:ext cx="3537998" cy="738664"/>
          </a:xfrm>
          <a:prstGeom prst="rect">
            <a:avLst/>
          </a:prstGeom>
          <a:solidFill>
            <a:schemeClr val="accent4"/>
          </a:solidFill>
        </p:spPr>
        <p:txBody>
          <a:bodyPr wrap="none" rtlCol="0">
            <a:spAutoFit/>
          </a:bodyPr>
          <a:lstStyle/>
          <a:p>
            <a:pPr algn="ctr"/>
            <a:r>
              <a:rPr lang="fr-FR" sz="1400" dirty="0" smtClean="0">
                <a:latin typeface="+mn-lt"/>
              </a:rPr>
              <a:t>HR 2,08 (IC95% 2,0 – 2,1)</a:t>
            </a:r>
          </a:p>
          <a:p>
            <a:pPr algn="ctr"/>
            <a:r>
              <a:rPr lang="fr-FR" sz="1400" dirty="0">
                <a:latin typeface="+mn-lt"/>
              </a:rPr>
              <a:t>a</a:t>
            </a:r>
            <a:r>
              <a:rPr lang="fr-FR" sz="1400" dirty="0" smtClean="0">
                <a:latin typeface="+mn-lt"/>
              </a:rPr>
              <a:t>justé sur l’âge, l’origine ethnique, le sexe</a:t>
            </a:r>
            <a:br>
              <a:rPr lang="fr-FR" sz="1400" dirty="0" smtClean="0">
                <a:latin typeface="+mn-lt"/>
              </a:rPr>
            </a:br>
            <a:r>
              <a:rPr lang="fr-FR" sz="1400" dirty="0" smtClean="0">
                <a:latin typeface="+mn-lt"/>
              </a:rPr>
              <a:t>les comorbidités préexistantes</a:t>
            </a:r>
            <a:endParaRPr lang="fr-FR" sz="1400" dirty="0">
              <a:latin typeface="+mn-lt"/>
            </a:endParaRPr>
          </a:p>
        </p:txBody>
      </p:sp>
      <p:sp>
        <p:nvSpPr>
          <p:cNvPr id="57" name="Freeform 2"/>
          <p:cNvSpPr>
            <a:spLocks/>
          </p:cNvSpPr>
          <p:nvPr/>
        </p:nvSpPr>
        <p:spPr bwMode="auto">
          <a:xfrm>
            <a:off x="1604410" y="2659901"/>
            <a:ext cx="6200775" cy="2214563"/>
          </a:xfrm>
          <a:custGeom>
            <a:avLst/>
            <a:gdLst>
              <a:gd name="T0" fmla="*/ 0 w 3906"/>
              <a:gd name="T1" fmla="*/ 1395 h 1395"/>
              <a:gd name="T2" fmla="*/ 177 w 3906"/>
              <a:gd name="T3" fmla="*/ 938 h 1395"/>
              <a:gd name="T4" fmla="*/ 387 w 3906"/>
              <a:gd name="T5" fmla="*/ 722 h 1395"/>
              <a:gd name="T6" fmla="*/ 780 w 3906"/>
              <a:gd name="T7" fmla="*/ 614 h 1395"/>
              <a:gd name="T8" fmla="*/ 1800 w 3906"/>
              <a:gd name="T9" fmla="*/ 380 h 1395"/>
              <a:gd name="T10" fmla="*/ 2796 w 3906"/>
              <a:gd name="T11" fmla="*/ 200 h 1395"/>
              <a:gd name="T12" fmla="*/ 3519 w 3906"/>
              <a:gd name="T13" fmla="*/ 89 h 1395"/>
              <a:gd name="T14" fmla="*/ 3906 w 3906"/>
              <a:gd name="T15" fmla="*/ 0 h 1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6" h="1395">
                <a:moveTo>
                  <a:pt x="0" y="1395"/>
                </a:moveTo>
                <a:lnTo>
                  <a:pt x="177" y="938"/>
                </a:lnTo>
                <a:lnTo>
                  <a:pt x="387" y="722"/>
                </a:lnTo>
                <a:lnTo>
                  <a:pt x="780" y="614"/>
                </a:lnTo>
                <a:lnTo>
                  <a:pt x="1800" y="380"/>
                </a:lnTo>
                <a:lnTo>
                  <a:pt x="2796" y="200"/>
                </a:lnTo>
                <a:lnTo>
                  <a:pt x="3519" y="89"/>
                </a:lnTo>
                <a:lnTo>
                  <a:pt x="3906" y="0"/>
                </a:lnTo>
              </a:path>
            </a:pathLst>
          </a:custGeom>
          <a:ln w="25400">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20" name="Freeform 3"/>
          <p:cNvSpPr>
            <a:spLocks/>
          </p:cNvSpPr>
          <p:nvPr/>
        </p:nvSpPr>
        <p:spPr bwMode="auto">
          <a:xfrm>
            <a:off x="1604410" y="3258389"/>
            <a:ext cx="6192838" cy="1652587"/>
          </a:xfrm>
          <a:custGeom>
            <a:avLst/>
            <a:gdLst>
              <a:gd name="T0" fmla="*/ 3901 w 3901"/>
              <a:gd name="T1" fmla="*/ 0 h 1041"/>
              <a:gd name="T2" fmla="*/ 3525 w 3901"/>
              <a:gd name="T3" fmla="*/ 99 h 1041"/>
              <a:gd name="T4" fmla="*/ 2655 w 3901"/>
              <a:gd name="T5" fmla="*/ 264 h 1041"/>
              <a:gd name="T6" fmla="*/ 1788 w 3901"/>
              <a:gd name="T7" fmla="*/ 450 h 1041"/>
              <a:gd name="T8" fmla="*/ 1290 w 3901"/>
              <a:gd name="T9" fmla="*/ 555 h 1041"/>
              <a:gd name="T10" fmla="*/ 411 w 3901"/>
              <a:gd name="T11" fmla="*/ 780 h 1041"/>
              <a:gd name="T12" fmla="*/ 0 w 3901"/>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3901" h="1041">
                <a:moveTo>
                  <a:pt x="3901" y="0"/>
                </a:moveTo>
                <a:lnTo>
                  <a:pt x="3525" y="99"/>
                </a:lnTo>
                <a:lnTo>
                  <a:pt x="2655" y="264"/>
                </a:lnTo>
                <a:lnTo>
                  <a:pt x="1788" y="450"/>
                </a:lnTo>
                <a:lnTo>
                  <a:pt x="1290" y="555"/>
                </a:lnTo>
                <a:lnTo>
                  <a:pt x="411" y="780"/>
                </a:lnTo>
                <a:lnTo>
                  <a:pt x="0" y="1041"/>
                </a:lnTo>
              </a:path>
            </a:pathLst>
          </a:custGeom>
          <a:ln w="25400">
            <a:solidFill>
              <a:schemeClr val="accent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5121" name="Rectangle 5120"/>
          <p:cNvSpPr/>
          <p:nvPr/>
        </p:nvSpPr>
        <p:spPr>
          <a:xfrm>
            <a:off x="1644751" y="3685351"/>
            <a:ext cx="1227311" cy="1212177"/>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TextBox 66"/>
          <p:cNvSpPr txBox="1"/>
          <p:nvPr/>
        </p:nvSpPr>
        <p:spPr>
          <a:xfrm>
            <a:off x="918522" y="1707325"/>
            <a:ext cx="7264426" cy="307777"/>
          </a:xfrm>
          <a:prstGeom prst="rect">
            <a:avLst/>
          </a:prstGeom>
          <a:noFill/>
        </p:spPr>
        <p:txBody>
          <a:bodyPr wrap="square" rtlCol="0">
            <a:spAutoFit/>
          </a:bodyPr>
          <a:lstStyle/>
          <a:p>
            <a:pPr algn="ctr"/>
            <a:r>
              <a:rPr lang="fr-FR" sz="1400" b="1" dirty="0" smtClean="0">
                <a:solidFill>
                  <a:srgbClr val="4D4D4D"/>
                </a:solidFill>
                <a:latin typeface="+mn-lt"/>
              </a:rPr>
              <a:t>Pathologie cardiovasculaire d’apparition récente</a:t>
            </a:r>
            <a:endParaRPr lang="fr-FR" sz="1400" b="1" dirty="0">
              <a:solidFill>
                <a:srgbClr val="4D4D4D"/>
              </a:solidFill>
              <a:latin typeface="+mn-lt"/>
            </a:endParaRPr>
          </a:p>
        </p:txBody>
      </p:sp>
    </p:spTree>
    <p:custDataLst>
      <p:tags r:id="rId1"/>
    </p:custDataLst>
    <p:extLst>
      <p:ext uri="{BB962C8B-B14F-4D97-AF65-F5344CB8AC3E}">
        <p14:creationId xmlns:p14="http://schemas.microsoft.com/office/powerpoint/2010/main" val="23885428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ontent Placeholder 3"/>
          <p:cNvSpPr txBox="1">
            <a:spLocks/>
          </p:cNvSpPr>
          <p:nvPr/>
        </p:nvSpPr>
        <p:spPr bwMode="auto">
          <a:xfrm>
            <a:off x="365124" y="1243402"/>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t>Résultats</a:t>
            </a:r>
          </a:p>
          <a:p>
            <a:endParaRPr lang="en-US" dirty="0"/>
          </a:p>
        </p:txBody>
      </p:sp>
      <p:sp>
        <p:nvSpPr>
          <p:cNvPr id="5122" name="Rectangle 2"/>
          <p:cNvSpPr>
            <a:spLocks noGrp="1" noChangeArrowheads="1"/>
          </p:cNvSpPr>
          <p:nvPr>
            <p:ph type="title"/>
          </p:nvPr>
        </p:nvSpPr>
        <p:spPr/>
        <p:txBody>
          <a:bodyPr/>
          <a:lstStyle/>
          <a:p>
            <a:r>
              <a:rPr lang="fr-FR" smtClean="0"/>
              <a:t>10011: Insuffisance cardiaque congestive d’apparition récente et pathologies cardiovasculaires chez les patients âgés survivants d’un cancer colorectal: une étude de population – Kenzik K, et al</a:t>
            </a:r>
            <a:endParaRPr lang="fr-FR"/>
          </a:p>
        </p:txBody>
      </p:sp>
      <p:sp>
        <p:nvSpPr>
          <p:cNvPr id="5123" name="Rectangle 3"/>
          <p:cNvSpPr>
            <a:spLocks noGrp="1" noChangeArrowheads="1"/>
          </p:cNvSpPr>
          <p:nvPr>
            <p:ph type="body" idx="1"/>
          </p:nvPr>
        </p:nvSpPr>
        <p:spPr>
          <a:xfrm>
            <a:off x="365124" y="4837808"/>
            <a:ext cx="8413751" cy="1045435"/>
          </a:xfrm>
        </p:spPr>
        <p:txBody>
          <a:bodyPr/>
          <a:lstStyle/>
          <a:p>
            <a:pPr marL="0" indent="0">
              <a:buNone/>
            </a:pPr>
            <a:r>
              <a:rPr lang="fr-FR" b="1" dirty="0" smtClean="0"/>
              <a:t>Conclusions </a:t>
            </a:r>
          </a:p>
          <a:p>
            <a:r>
              <a:rPr lang="fr-FR" b="1" dirty="0" smtClean="0"/>
              <a:t>Par rapport à la population n’ayant pas eu de cancer, l’incidence à 10 ans d’une morbidité cardiovasculaire nouvellement diagnostiquée est significativement augmentée chez les survivants de CCR</a:t>
            </a:r>
          </a:p>
          <a:p>
            <a:r>
              <a:rPr lang="fr-FR" b="1" dirty="0" smtClean="0"/>
              <a:t>Le risque de morbidité cardiovasculaire est plus élevé au cours des 2 premières années suivant le diagnostic de CCR </a:t>
            </a:r>
          </a:p>
          <a:p>
            <a:endParaRPr lang="fr-FR" b="1" dirty="0"/>
          </a:p>
        </p:txBody>
      </p:sp>
      <p:sp>
        <p:nvSpPr>
          <p:cNvPr id="15" name="Text Placeholder 14"/>
          <p:cNvSpPr>
            <a:spLocks noGrp="1"/>
          </p:cNvSpPr>
          <p:nvPr>
            <p:ph type="body" sz="quarter" idx="11"/>
          </p:nvPr>
        </p:nvSpPr>
        <p:spPr/>
        <p:txBody>
          <a:bodyPr/>
          <a:lstStyle/>
          <a:p>
            <a:r>
              <a:rPr lang="fr-FR" smtClean="0"/>
              <a:t>Kenzik K, et al. J Clin Oncol 2017;35(Suppl):Abstr 10011</a:t>
            </a:r>
            <a:endParaRPr lang="fr-FR"/>
          </a:p>
        </p:txBody>
      </p:sp>
      <p:sp>
        <p:nvSpPr>
          <p:cNvPr id="12" name="TextBox 11"/>
          <p:cNvSpPr txBox="1"/>
          <p:nvPr/>
        </p:nvSpPr>
        <p:spPr>
          <a:xfrm>
            <a:off x="874713" y="1547837"/>
            <a:ext cx="7264426" cy="307777"/>
          </a:xfrm>
          <a:prstGeom prst="rect">
            <a:avLst/>
          </a:prstGeom>
          <a:noFill/>
        </p:spPr>
        <p:txBody>
          <a:bodyPr wrap="square" rtlCol="0">
            <a:spAutoFit/>
          </a:bodyPr>
          <a:lstStyle/>
          <a:p>
            <a:pPr algn="ctr"/>
            <a:r>
              <a:rPr lang="fr-FR" sz="1400" b="1" dirty="0" smtClean="0">
                <a:solidFill>
                  <a:srgbClr val="4D4D4D"/>
                </a:solidFill>
                <a:latin typeface="+mn-lt"/>
              </a:rPr>
              <a:t>Insuffisance coronaire d’apparition récente</a:t>
            </a:r>
            <a:endParaRPr lang="fr-FR" sz="1400" b="1" dirty="0">
              <a:solidFill>
                <a:srgbClr val="4D4D4D"/>
              </a:solidFill>
              <a:latin typeface="+mn-lt"/>
            </a:endParaRPr>
          </a:p>
        </p:txBody>
      </p:sp>
      <p:sp>
        <p:nvSpPr>
          <p:cNvPr id="16" name="Freeform 15"/>
          <p:cNvSpPr>
            <a:spLocks/>
          </p:cNvSpPr>
          <p:nvPr/>
        </p:nvSpPr>
        <p:spPr bwMode="auto">
          <a:xfrm>
            <a:off x="1639664" y="2221278"/>
            <a:ext cx="6168546" cy="20936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latin typeface="+mn-lt"/>
            </a:endParaRPr>
          </a:p>
        </p:txBody>
      </p:sp>
      <p:sp>
        <p:nvSpPr>
          <p:cNvPr id="17" name="Line 6"/>
          <p:cNvSpPr>
            <a:spLocks noChangeShapeType="1"/>
          </p:cNvSpPr>
          <p:nvPr/>
        </p:nvSpPr>
        <p:spPr bwMode="auto">
          <a:xfrm>
            <a:off x="1559304" y="2626574"/>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latin typeface="+mn-lt"/>
            </a:endParaRPr>
          </a:p>
        </p:txBody>
      </p:sp>
      <p:sp>
        <p:nvSpPr>
          <p:cNvPr id="18" name="Line 7"/>
          <p:cNvSpPr>
            <a:spLocks noChangeShapeType="1"/>
          </p:cNvSpPr>
          <p:nvPr/>
        </p:nvSpPr>
        <p:spPr bwMode="auto">
          <a:xfrm>
            <a:off x="1559304" y="2218526"/>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latin typeface="+mn-lt"/>
            </a:endParaRPr>
          </a:p>
        </p:txBody>
      </p:sp>
      <p:sp>
        <p:nvSpPr>
          <p:cNvPr id="19" name="Line 9"/>
          <p:cNvSpPr>
            <a:spLocks noChangeShapeType="1"/>
          </p:cNvSpPr>
          <p:nvPr/>
        </p:nvSpPr>
        <p:spPr bwMode="auto">
          <a:xfrm>
            <a:off x="1559304" y="3053351"/>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latin typeface="+mn-lt"/>
            </a:endParaRPr>
          </a:p>
        </p:txBody>
      </p:sp>
      <p:sp>
        <p:nvSpPr>
          <p:cNvPr id="20" name="Line 10"/>
          <p:cNvSpPr>
            <a:spLocks noChangeShapeType="1"/>
          </p:cNvSpPr>
          <p:nvPr/>
        </p:nvSpPr>
        <p:spPr bwMode="auto">
          <a:xfrm>
            <a:off x="1559304" y="3891254"/>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latin typeface="+mn-lt"/>
            </a:endParaRPr>
          </a:p>
        </p:txBody>
      </p:sp>
      <p:sp>
        <p:nvSpPr>
          <p:cNvPr id="21" name="Line 11"/>
          <p:cNvSpPr>
            <a:spLocks noChangeShapeType="1"/>
          </p:cNvSpPr>
          <p:nvPr/>
        </p:nvSpPr>
        <p:spPr bwMode="auto">
          <a:xfrm>
            <a:off x="1559304" y="4315341"/>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22" name="Line 12"/>
          <p:cNvSpPr>
            <a:spLocks noChangeShapeType="1"/>
          </p:cNvSpPr>
          <p:nvPr/>
        </p:nvSpPr>
        <p:spPr bwMode="auto">
          <a:xfrm>
            <a:off x="4720154" y="4315341"/>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23" name="Line 13"/>
          <p:cNvSpPr>
            <a:spLocks noChangeShapeType="1"/>
          </p:cNvSpPr>
          <p:nvPr/>
        </p:nvSpPr>
        <p:spPr bwMode="auto">
          <a:xfrm>
            <a:off x="4112756" y="4315341"/>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24" name="Line 15"/>
          <p:cNvSpPr>
            <a:spLocks noChangeShapeType="1"/>
          </p:cNvSpPr>
          <p:nvPr/>
        </p:nvSpPr>
        <p:spPr bwMode="auto">
          <a:xfrm>
            <a:off x="5358990" y="4315341"/>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25" name="Line 17"/>
          <p:cNvSpPr>
            <a:spLocks noChangeShapeType="1"/>
          </p:cNvSpPr>
          <p:nvPr/>
        </p:nvSpPr>
        <p:spPr bwMode="auto">
          <a:xfrm>
            <a:off x="7816394" y="4315341"/>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26" name="Line 18"/>
          <p:cNvSpPr>
            <a:spLocks noChangeShapeType="1"/>
          </p:cNvSpPr>
          <p:nvPr/>
        </p:nvSpPr>
        <p:spPr bwMode="auto">
          <a:xfrm>
            <a:off x="3468783" y="4315341"/>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27" name="Line 19"/>
          <p:cNvSpPr>
            <a:spLocks noChangeShapeType="1"/>
          </p:cNvSpPr>
          <p:nvPr/>
        </p:nvSpPr>
        <p:spPr bwMode="auto">
          <a:xfrm>
            <a:off x="2869089" y="4315341"/>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28" name="Line 20"/>
          <p:cNvSpPr>
            <a:spLocks noChangeShapeType="1"/>
          </p:cNvSpPr>
          <p:nvPr/>
        </p:nvSpPr>
        <p:spPr bwMode="auto">
          <a:xfrm>
            <a:off x="2239746" y="4315341"/>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29" name="Line 21"/>
          <p:cNvSpPr>
            <a:spLocks noChangeShapeType="1"/>
          </p:cNvSpPr>
          <p:nvPr/>
        </p:nvSpPr>
        <p:spPr bwMode="auto">
          <a:xfrm>
            <a:off x="1639663" y="4315341"/>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30" name="TextBox 29"/>
          <p:cNvSpPr txBox="1"/>
          <p:nvPr/>
        </p:nvSpPr>
        <p:spPr>
          <a:xfrm rot="16200000">
            <a:off x="175911" y="2949795"/>
            <a:ext cx="1681708"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363636"/>
                </a:solidFill>
                <a:latin typeface="+mn-lt"/>
              </a:rPr>
              <a:t>Incidence cumulée</a:t>
            </a:r>
            <a:endParaRPr lang="fr-FR" sz="1400" dirty="0">
              <a:solidFill>
                <a:srgbClr val="363636"/>
              </a:solidFill>
              <a:latin typeface="+mn-lt"/>
            </a:endParaRPr>
          </a:p>
        </p:txBody>
      </p:sp>
      <p:sp>
        <p:nvSpPr>
          <p:cNvPr id="31" name="TextBox 30"/>
          <p:cNvSpPr txBox="1"/>
          <p:nvPr/>
        </p:nvSpPr>
        <p:spPr>
          <a:xfrm>
            <a:off x="4350016" y="4624383"/>
            <a:ext cx="793582" cy="307777"/>
          </a:xfrm>
          <a:prstGeom prst="rect">
            <a:avLst/>
          </a:prstGeom>
          <a:noFill/>
        </p:spPr>
        <p:txBody>
          <a:bodyPr wrap="none" rtlCol="0">
            <a:spAutoFit/>
          </a:bodyPr>
          <a:lstStyle/>
          <a:p>
            <a:pPr algn="ctr" fontAlgn="base">
              <a:spcBef>
                <a:spcPct val="0"/>
              </a:spcBef>
              <a:spcAft>
                <a:spcPct val="0"/>
              </a:spcAft>
            </a:pPr>
            <a:r>
              <a:rPr lang="fr-FR" sz="1400" dirty="0" smtClean="0">
                <a:solidFill>
                  <a:srgbClr val="363636"/>
                </a:solidFill>
                <a:latin typeface="+mn-lt"/>
              </a:rPr>
              <a:t>Années</a:t>
            </a:r>
            <a:endParaRPr lang="fr-FR" sz="1400" dirty="0">
              <a:solidFill>
                <a:srgbClr val="363636"/>
              </a:solidFill>
              <a:latin typeface="+mn-lt"/>
            </a:endParaRPr>
          </a:p>
        </p:txBody>
      </p:sp>
      <p:sp>
        <p:nvSpPr>
          <p:cNvPr id="32" name="TextBox 31"/>
          <p:cNvSpPr txBox="1"/>
          <p:nvPr/>
        </p:nvSpPr>
        <p:spPr>
          <a:xfrm>
            <a:off x="1142688" y="2470076"/>
            <a:ext cx="433132" cy="307777"/>
          </a:xfrm>
          <a:prstGeom prst="rect">
            <a:avLst/>
          </a:prstGeom>
          <a:noFill/>
        </p:spPr>
        <p:txBody>
          <a:bodyPr wrap="none" rtlCol="0" anchor="ctr" anchorCtr="0">
            <a:spAutoFit/>
          </a:bodyPr>
          <a:lstStyle/>
          <a:p>
            <a:pPr algn="r"/>
            <a:r>
              <a:rPr lang="fr-FR" sz="1400" dirty="0" smtClean="0">
                <a:latin typeface="+mn-lt"/>
              </a:rPr>
              <a:t>0,4</a:t>
            </a:r>
            <a:endParaRPr lang="fr-FR" sz="1400" dirty="0">
              <a:latin typeface="+mn-lt"/>
            </a:endParaRPr>
          </a:p>
        </p:txBody>
      </p:sp>
      <p:sp>
        <p:nvSpPr>
          <p:cNvPr id="33" name="TextBox 32"/>
          <p:cNvSpPr txBox="1"/>
          <p:nvPr/>
        </p:nvSpPr>
        <p:spPr>
          <a:xfrm>
            <a:off x="1142690" y="2063849"/>
            <a:ext cx="433132" cy="307777"/>
          </a:xfrm>
          <a:prstGeom prst="rect">
            <a:avLst/>
          </a:prstGeom>
          <a:noFill/>
        </p:spPr>
        <p:txBody>
          <a:bodyPr wrap="none" rtlCol="0" anchor="ctr" anchorCtr="0">
            <a:spAutoFit/>
          </a:bodyPr>
          <a:lstStyle/>
          <a:p>
            <a:pPr algn="r"/>
            <a:r>
              <a:rPr lang="fr-FR" sz="1400" dirty="0" smtClean="0">
                <a:latin typeface="+mn-lt"/>
              </a:rPr>
              <a:t>0,5</a:t>
            </a:r>
            <a:endParaRPr lang="fr-FR" sz="1400" dirty="0">
              <a:latin typeface="+mn-lt"/>
            </a:endParaRPr>
          </a:p>
        </p:txBody>
      </p:sp>
      <p:sp>
        <p:nvSpPr>
          <p:cNvPr id="34" name="TextBox 33"/>
          <p:cNvSpPr txBox="1"/>
          <p:nvPr/>
        </p:nvSpPr>
        <p:spPr>
          <a:xfrm>
            <a:off x="1142690" y="2898241"/>
            <a:ext cx="433132" cy="307777"/>
          </a:xfrm>
          <a:prstGeom prst="rect">
            <a:avLst/>
          </a:prstGeom>
          <a:noFill/>
        </p:spPr>
        <p:txBody>
          <a:bodyPr wrap="none" rtlCol="0" anchor="ctr" anchorCtr="0">
            <a:spAutoFit/>
          </a:bodyPr>
          <a:lstStyle/>
          <a:p>
            <a:pPr algn="r"/>
            <a:r>
              <a:rPr lang="fr-FR" sz="1400" dirty="0" smtClean="0">
                <a:latin typeface="+mn-lt"/>
              </a:rPr>
              <a:t>0,3</a:t>
            </a:r>
            <a:endParaRPr lang="fr-FR" sz="1400" dirty="0">
              <a:latin typeface="+mn-lt"/>
            </a:endParaRPr>
          </a:p>
        </p:txBody>
      </p:sp>
      <p:sp>
        <p:nvSpPr>
          <p:cNvPr id="35" name="TextBox 34"/>
          <p:cNvSpPr txBox="1"/>
          <p:nvPr/>
        </p:nvSpPr>
        <p:spPr>
          <a:xfrm>
            <a:off x="1142690" y="3735928"/>
            <a:ext cx="433132" cy="307777"/>
          </a:xfrm>
          <a:prstGeom prst="rect">
            <a:avLst/>
          </a:prstGeom>
          <a:noFill/>
        </p:spPr>
        <p:txBody>
          <a:bodyPr wrap="none" rtlCol="0" anchor="ctr" anchorCtr="0">
            <a:spAutoFit/>
          </a:bodyPr>
          <a:lstStyle/>
          <a:p>
            <a:pPr algn="r"/>
            <a:r>
              <a:rPr lang="fr-FR" sz="1400" dirty="0" smtClean="0">
                <a:latin typeface="+mn-lt"/>
              </a:rPr>
              <a:t>0,1</a:t>
            </a:r>
            <a:endParaRPr lang="fr-FR" sz="1400" dirty="0">
              <a:latin typeface="+mn-lt"/>
            </a:endParaRPr>
          </a:p>
        </p:txBody>
      </p:sp>
      <p:sp>
        <p:nvSpPr>
          <p:cNvPr id="36" name="TextBox 35"/>
          <p:cNvSpPr txBox="1"/>
          <p:nvPr/>
        </p:nvSpPr>
        <p:spPr>
          <a:xfrm>
            <a:off x="1291772" y="4159797"/>
            <a:ext cx="284052" cy="307777"/>
          </a:xfrm>
          <a:prstGeom prst="rect">
            <a:avLst/>
          </a:prstGeom>
          <a:noFill/>
        </p:spPr>
        <p:txBody>
          <a:bodyPr wrap="none" rtlCol="0" anchor="ctr" anchorCtr="0">
            <a:spAutoFit/>
          </a:bodyPr>
          <a:lstStyle/>
          <a:p>
            <a:pPr algn="r"/>
            <a:r>
              <a:rPr lang="fr-FR" sz="1400" smtClean="0">
                <a:latin typeface="+mn-lt"/>
              </a:rPr>
              <a:t>0</a:t>
            </a:r>
            <a:endParaRPr lang="fr-FR" sz="1400">
              <a:latin typeface="+mn-lt"/>
            </a:endParaRPr>
          </a:p>
        </p:txBody>
      </p:sp>
      <p:sp>
        <p:nvSpPr>
          <p:cNvPr id="37" name="TextBox 36"/>
          <p:cNvSpPr txBox="1"/>
          <p:nvPr/>
        </p:nvSpPr>
        <p:spPr>
          <a:xfrm>
            <a:off x="1505488" y="4370026"/>
            <a:ext cx="284052" cy="307777"/>
          </a:xfrm>
          <a:prstGeom prst="rect">
            <a:avLst/>
          </a:prstGeom>
          <a:noFill/>
        </p:spPr>
        <p:txBody>
          <a:bodyPr wrap="none" rtlCol="0" anchor="t" anchorCtr="0">
            <a:spAutoFit/>
          </a:bodyPr>
          <a:lstStyle/>
          <a:p>
            <a:pPr algn="ctr"/>
            <a:r>
              <a:rPr lang="fr-FR" sz="1400" smtClean="0">
                <a:latin typeface="+mn-lt"/>
              </a:rPr>
              <a:t>0</a:t>
            </a:r>
            <a:endParaRPr lang="fr-FR" sz="1400">
              <a:latin typeface="+mn-lt"/>
            </a:endParaRPr>
          </a:p>
        </p:txBody>
      </p:sp>
      <p:sp>
        <p:nvSpPr>
          <p:cNvPr id="38" name="TextBox 37"/>
          <p:cNvSpPr txBox="1"/>
          <p:nvPr/>
        </p:nvSpPr>
        <p:spPr>
          <a:xfrm>
            <a:off x="2097215" y="4370026"/>
            <a:ext cx="284052" cy="307777"/>
          </a:xfrm>
          <a:prstGeom prst="rect">
            <a:avLst/>
          </a:prstGeom>
          <a:noFill/>
        </p:spPr>
        <p:txBody>
          <a:bodyPr wrap="none" rtlCol="0" anchor="t" anchorCtr="0">
            <a:spAutoFit/>
          </a:bodyPr>
          <a:lstStyle/>
          <a:p>
            <a:pPr algn="ctr"/>
            <a:r>
              <a:rPr lang="fr-FR" sz="1400" smtClean="0">
                <a:latin typeface="+mn-lt"/>
              </a:rPr>
              <a:t>1</a:t>
            </a:r>
            <a:endParaRPr lang="fr-FR" sz="1400">
              <a:latin typeface="+mn-lt"/>
            </a:endParaRPr>
          </a:p>
        </p:txBody>
      </p:sp>
      <p:sp>
        <p:nvSpPr>
          <p:cNvPr id="39" name="TextBox 38"/>
          <p:cNvSpPr txBox="1"/>
          <p:nvPr/>
        </p:nvSpPr>
        <p:spPr>
          <a:xfrm>
            <a:off x="2730036" y="4370026"/>
            <a:ext cx="284052" cy="307777"/>
          </a:xfrm>
          <a:prstGeom prst="rect">
            <a:avLst/>
          </a:prstGeom>
          <a:noFill/>
        </p:spPr>
        <p:txBody>
          <a:bodyPr wrap="none" rtlCol="0" anchor="t" anchorCtr="0">
            <a:spAutoFit/>
          </a:bodyPr>
          <a:lstStyle/>
          <a:p>
            <a:pPr algn="ctr"/>
            <a:r>
              <a:rPr lang="fr-FR" sz="1400" smtClean="0">
                <a:latin typeface="+mn-lt"/>
              </a:rPr>
              <a:t>2</a:t>
            </a:r>
            <a:endParaRPr lang="fr-FR" sz="1400">
              <a:latin typeface="+mn-lt"/>
            </a:endParaRPr>
          </a:p>
        </p:txBody>
      </p:sp>
      <p:sp>
        <p:nvSpPr>
          <p:cNvPr id="40" name="TextBox 39"/>
          <p:cNvSpPr txBox="1"/>
          <p:nvPr/>
        </p:nvSpPr>
        <p:spPr>
          <a:xfrm>
            <a:off x="3340913" y="4370026"/>
            <a:ext cx="284052" cy="307777"/>
          </a:xfrm>
          <a:prstGeom prst="rect">
            <a:avLst/>
          </a:prstGeom>
          <a:noFill/>
        </p:spPr>
        <p:txBody>
          <a:bodyPr wrap="none" rtlCol="0" anchor="t" anchorCtr="0">
            <a:spAutoFit/>
          </a:bodyPr>
          <a:lstStyle/>
          <a:p>
            <a:pPr algn="ctr"/>
            <a:r>
              <a:rPr lang="fr-FR" sz="1400" smtClean="0">
                <a:latin typeface="+mn-lt"/>
              </a:rPr>
              <a:t>3</a:t>
            </a:r>
            <a:endParaRPr lang="fr-FR" sz="1400">
              <a:latin typeface="+mn-lt"/>
            </a:endParaRPr>
          </a:p>
        </p:txBody>
      </p:sp>
      <p:sp>
        <p:nvSpPr>
          <p:cNvPr id="41" name="TextBox 40"/>
          <p:cNvSpPr txBox="1"/>
          <p:nvPr/>
        </p:nvSpPr>
        <p:spPr>
          <a:xfrm>
            <a:off x="3964695" y="4370026"/>
            <a:ext cx="284052" cy="307777"/>
          </a:xfrm>
          <a:prstGeom prst="rect">
            <a:avLst/>
          </a:prstGeom>
          <a:noFill/>
        </p:spPr>
        <p:txBody>
          <a:bodyPr wrap="none" rtlCol="0" anchor="t" anchorCtr="0">
            <a:spAutoFit/>
          </a:bodyPr>
          <a:lstStyle/>
          <a:p>
            <a:pPr algn="ctr"/>
            <a:r>
              <a:rPr lang="fr-FR" sz="1400" smtClean="0">
                <a:latin typeface="+mn-lt"/>
              </a:rPr>
              <a:t>4</a:t>
            </a:r>
            <a:endParaRPr lang="fr-FR" sz="1400">
              <a:latin typeface="+mn-lt"/>
            </a:endParaRPr>
          </a:p>
        </p:txBody>
      </p:sp>
      <p:sp>
        <p:nvSpPr>
          <p:cNvPr id="42" name="TextBox 41"/>
          <p:cNvSpPr txBox="1"/>
          <p:nvPr/>
        </p:nvSpPr>
        <p:spPr>
          <a:xfrm>
            <a:off x="4587406" y="4370026"/>
            <a:ext cx="284052" cy="307777"/>
          </a:xfrm>
          <a:prstGeom prst="rect">
            <a:avLst/>
          </a:prstGeom>
          <a:noFill/>
        </p:spPr>
        <p:txBody>
          <a:bodyPr wrap="none" rtlCol="0" anchor="t" anchorCtr="0">
            <a:spAutoFit/>
          </a:bodyPr>
          <a:lstStyle/>
          <a:p>
            <a:pPr algn="ctr"/>
            <a:r>
              <a:rPr lang="fr-FR" sz="1400" smtClean="0">
                <a:latin typeface="+mn-lt"/>
              </a:rPr>
              <a:t>5</a:t>
            </a:r>
            <a:endParaRPr lang="fr-FR" sz="1400">
              <a:latin typeface="+mn-lt"/>
            </a:endParaRPr>
          </a:p>
        </p:txBody>
      </p:sp>
      <p:sp>
        <p:nvSpPr>
          <p:cNvPr id="43" name="TextBox 42"/>
          <p:cNvSpPr txBox="1"/>
          <p:nvPr/>
        </p:nvSpPr>
        <p:spPr>
          <a:xfrm>
            <a:off x="5223023" y="4370026"/>
            <a:ext cx="284052" cy="307777"/>
          </a:xfrm>
          <a:prstGeom prst="rect">
            <a:avLst/>
          </a:prstGeom>
          <a:noFill/>
        </p:spPr>
        <p:txBody>
          <a:bodyPr wrap="none" rtlCol="0" anchor="t" anchorCtr="0">
            <a:spAutoFit/>
          </a:bodyPr>
          <a:lstStyle/>
          <a:p>
            <a:pPr algn="ctr"/>
            <a:r>
              <a:rPr lang="fr-FR" sz="1400" smtClean="0">
                <a:latin typeface="+mn-lt"/>
              </a:rPr>
              <a:t>6</a:t>
            </a:r>
            <a:endParaRPr lang="fr-FR" sz="1400">
              <a:latin typeface="+mn-lt"/>
            </a:endParaRPr>
          </a:p>
        </p:txBody>
      </p:sp>
      <p:grpSp>
        <p:nvGrpSpPr>
          <p:cNvPr id="44" name="Group 43"/>
          <p:cNvGrpSpPr/>
          <p:nvPr/>
        </p:nvGrpSpPr>
        <p:grpSpPr>
          <a:xfrm>
            <a:off x="5836694" y="4315341"/>
            <a:ext cx="284052" cy="362462"/>
            <a:chOff x="5836694" y="4888275"/>
            <a:chExt cx="284052" cy="362462"/>
          </a:xfrm>
        </p:grpSpPr>
        <p:sp>
          <p:nvSpPr>
            <p:cNvPr id="45" name="Line 14"/>
            <p:cNvSpPr>
              <a:spLocks noChangeShapeType="1"/>
            </p:cNvSpPr>
            <p:nvPr/>
          </p:nvSpPr>
          <p:spPr bwMode="auto">
            <a:xfrm>
              <a:off x="5981018"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46" name="TextBox 45"/>
            <p:cNvSpPr txBox="1"/>
            <p:nvPr/>
          </p:nvSpPr>
          <p:spPr>
            <a:xfrm>
              <a:off x="5836694" y="4942960"/>
              <a:ext cx="284052" cy="307777"/>
            </a:xfrm>
            <a:prstGeom prst="rect">
              <a:avLst/>
            </a:prstGeom>
            <a:noFill/>
          </p:spPr>
          <p:txBody>
            <a:bodyPr wrap="none" rtlCol="0" anchor="t" anchorCtr="0">
              <a:spAutoFit/>
            </a:bodyPr>
            <a:lstStyle/>
            <a:p>
              <a:pPr algn="ctr"/>
              <a:r>
                <a:rPr lang="fr-FR" sz="1400" smtClean="0">
                  <a:latin typeface="+mn-lt"/>
                </a:rPr>
                <a:t>7</a:t>
              </a:r>
              <a:endParaRPr lang="fr-FR" sz="1400">
                <a:latin typeface="+mn-lt"/>
              </a:endParaRPr>
            </a:p>
          </p:txBody>
        </p:sp>
      </p:grpSp>
      <p:sp>
        <p:nvSpPr>
          <p:cNvPr id="47" name="TextBox 46"/>
          <p:cNvSpPr txBox="1"/>
          <p:nvPr/>
        </p:nvSpPr>
        <p:spPr>
          <a:xfrm>
            <a:off x="7629593" y="4370026"/>
            <a:ext cx="383438" cy="307777"/>
          </a:xfrm>
          <a:prstGeom prst="rect">
            <a:avLst/>
          </a:prstGeom>
          <a:noFill/>
        </p:spPr>
        <p:txBody>
          <a:bodyPr wrap="none" rtlCol="0" anchor="t" anchorCtr="0">
            <a:spAutoFit/>
          </a:bodyPr>
          <a:lstStyle/>
          <a:p>
            <a:pPr algn="ctr"/>
            <a:r>
              <a:rPr lang="fr-FR" sz="1400" smtClean="0">
                <a:latin typeface="+mn-lt"/>
              </a:rPr>
              <a:t>10</a:t>
            </a:r>
            <a:endParaRPr lang="fr-FR" sz="1400">
              <a:latin typeface="+mn-lt"/>
            </a:endParaRPr>
          </a:p>
        </p:txBody>
      </p:sp>
      <p:grpSp>
        <p:nvGrpSpPr>
          <p:cNvPr id="48" name="Group 47"/>
          <p:cNvGrpSpPr/>
          <p:nvPr/>
        </p:nvGrpSpPr>
        <p:grpSpPr>
          <a:xfrm>
            <a:off x="6457267" y="4315341"/>
            <a:ext cx="284052" cy="362462"/>
            <a:chOff x="5836694" y="4888275"/>
            <a:chExt cx="284052" cy="362462"/>
          </a:xfrm>
        </p:grpSpPr>
        <p:sp>
          <p:nvSpPr>
            <p:cNvPr id="49" name="Line 14"/>
            <p:cNvSpPr>
              <a:spLocks noChangeShapeType="1"/>
            </p:cNvSpPr>
            <p:nvPr/>
          </p:nvSpPr>
          <p:spPr bwMode="auto">
            <a:xfrm>
              <a:off x="5981018"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50" name="TextBox 49"/>
            <p:cNvSpPr txBox="1"/>
            <p:nvPr/>
          </p:nvSpPr>
          <p:spPr>
            <a:xfrm>
              <a:off x="5836694" y="4942960"/>
              <a:ext cx="284052" cy="307777"/>
            </a:xfrm>
            <a:prstGeom prst="rect">
              <a:avLst/>
            </a:prstGeom>
            <a:noFill/>
          </p:spPr>
          <p:txBody>
            <a:bodyPr wrap="none" rtlCol="0" anchor="t" anchorCtr="0">
              <a:spAutoFit/>
            </a:bodyPr>
            <a:lstStyle/>
            <a:p>
              <a:pPr algn="ctr"/>
              <a:r>
                <a:rPr lang="fr-FR" sz="1400" smtClean="0">
                  <a:latin typeface="+mn-lt"/>
                </a:rPr>
                <a:t>8</a:t>
              </a:r>
              <a:endParaRPr lang="fr-FR" sz="1400">
                <a:latin typeface="+mn-lt"/>
              </a:endParaRPr>
            </a:p>
          </p:txBody>
        </p:sp>
      </p:grpSp>
      <p:grpSp>
        <p:nvGrpSpPr>
          <p:cNvPr id="51" name="Group 50"/>
          <p:cNvGrpSpPr/>
          <p:nvPr/>
        </p:nvGrpSpPr>
        <p:grpSpPr>
          <a:xfrm>
            <a:off x="7077840" y="4315341"/>
            <a:ext cx="284052" cy="362462"/>
            <a:chOff x="5836694" y="4888275"/>
            <a:chExt cx="284052" cy="362462"/>
          </a:xfrm>
        </p:grpSpPr>
        <p:sp>
          <p:nvSpPr>
            <p:cNvPr id="52" name="Line 14"/>
            <p:cNvSpPr>
              <a:spLocks noChangeShapeType="1"/>
            </p:cNvSpPr>
            <p:nvPr/>
          </p:nvSpPr>
          <p:spPr bwMode="auto">
            <a:xfrm>
              <a:off x="5981018" y="4888275"/>
              <a:ext cx="0" cy="107913"/>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363636"/>
                </a:solidFill>
                <a:latin typeface="+mn-lt"/>
              </a:endParaRPr>
            </a:p>
          </p:txBody>
        </p:sp>
        <p:sp>
          <p:nvSpPr>
            <p:cNvPr id="53" name="TextBox 52"/>
            <p:cNvSpPr txBox="1"/>
            <p:nvPr/>
          </p:nvSpPr>
          <p:spPr>
            <a:xfrm>
              <a:off x="5836694" y="4942960"/>
              <a:ext cx="284052" cy="307777"/>
            </a:xfrm>
            <a:prstGeom prst="rect">
              <a:avLst/>
            </a:prstGeom>
            <a:noFill/>
          </p:spPr>
          <p:txBody>
            <a:bodyPr wrap="none" rtlCol="0" anchor="t" anchorCtr="0">
              <a:spAutoFit/>
            </a:bodyPr>
            <a:lstStyle/>
            <a:p>
              <a:pPr algn="ctr"/>
              <a:r>
                <a:rPr lang="fr-FR" sz="1400" smtClean="0">
                  <a:latin typeface="+mn-lt"/>
                </a:rPr>
                <a:t>9</a:t>
              </a:r>
              <a:endParaRPr lang="fr-FR" sz="1400">
                <a:latin typeface="+mn-lt"/>
              </a:endParaRPr>
            </a:p>
          </p:txBody>
        </p:sp>
      </p:grpSp>
      <p:sp>
        <p:nvSpPr>
          <p:cNvPr id="54" name="TextBox 53"/>
          <p:cNvSpPr txBox="1"/>
          <p:nvPr/>
        </p:nvSpPr>
        <p:spPr>
          <a:xfrm>
            <a:off x="2721245" y="1906046"/>
            <a:ext cx="1800931" cy="307777"/>
          </a:xfrm>
          <a:prstGeom prst="rect">
            <a:avLst/>
          </a:prstGeom>
          <a:noFill/>
        </p:spPr>
        <p:txBody>
          <a:bodyPr wrap="none" rtlCol="0">
            <a:spAutoFit/>
          </a:bodyPr>
          <a:lstStyle/>
          <a:p>
            <a:r>
              <a:rPr lang="fr-FR" sz="1400" b="1" dirty="0" smtClean="0"/>
              <a:t>Survivants de CCR</a:t>
            </a:r>
            <a:endParaRPr lang="fr-FR" sz="1400" b="1" dirty="0"/>
          </a:p>
        </p:txBody>
      </p:sp>
      <p:sp>
        <p:nvSpPr>
          <p:cNvPr id="55" name="TextBox 54"/>
          <p:cNvSpPr txBox="1"/>
          <p:nvPr/>
        </p:nvSpPr>
        <p:spPr>
          <a:xfrm>
            <a:off x="4919024" y="1906046"/>
            <a:ext cx="2121093" cy="307777"/>
          </a:xfrm>
          <a:prstGeom prst="rect">
            <a:avLst/>
          </a:prstGeom>
          <a:noFill/>
        </p:spPr>
        <p:txBody>
          <a:bodyPr wrap="none" rtlCol="0">
            <a:spAutoFit/>
          </a:bodyPr>
          <a:lstStyle/>
          <a:p>
            <a:r>
              <a:rPr lang="fr-FR" sz="1400" b="1" dirty="0" smtClean="0"/>
              <a:t>Contrôles sans cancer</a:t>
            </a:r>
            <a:endParaRPr lang="fr-FR" sz="1400" b="1" dirty="0"/>
          </a:p>
        </p:txBody>
      </p:sp>
      <p:cxnSp>
        <p:nvCxnSpPr>
          <p:cNvPr id="56" name="Straight Connector 55"/>
          <p:cNvCxnSpPr/>
          <p:nvPr/>
        </p:nvCxnSpPr>
        <p:spPr>
          <a:xfrm>
            <a:off x="2343150" y="2054070"/>
            <a:ext cx="418497" cy="0"/>
          </a:xfrm>
          <a:prstGeom prst="line">
            <a:avLst/>
          </a:prstGeom>
          <a:ln w="2540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495800" y="2063595"/>
            <a:ext cx="418497"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375667" y="2431490"/>
            <a:ext cx="938491" cy="307777"/>
          </a:xfrm>
          <a:prstGeom prst="rect">
            <a:avLst/>
          </a:prstGeom>
          <a:noFill/>
        </p:spPr>
        <p:txBody>
          <a:bodyPr wrap="none" rtlCol="0">
            <a:spAutoFit/>
          </a:bodyPr>
          <a:lstStyle/>
          <a:p>
            <a:r>
              <a:rPr lang="fr-FR" sz="1400" dirty="0" smtClean="0"/>
              <a:t>p&lt;0,0001</a:t>
            </a:r>
            <a:endParaRPr lang="fr-FR" sz="1400" dirty="0"/>
          </a:p>
        </p:txBody>
      </p:sp>
      <p:sp>
        <p:nvSpPr>
          <p:cNvPr id="59" name="TextBox 58"/>
          <p:cNvSpPr txBox="1"/>
          <p:nvPr/>
        </p:nvSpPr>
        <p:spPr>
          <a:xfrm>
            <a:off x="7308772" y="2052139"/>
            <a:ext cx="543739" cy="307777"/>
          </a:xfrm>
          <a:prstGeom prst="rect">
            <a:avLst/>
          </a:prstGeom>
          <a:noFill/>
        </p:spPr>
        <p:txBody>
          <a:bodyPr wrap="none" rtlCol="0">
            <a:spAutoFit/>
          </a:bodyPr>
          <a:lstStyle/>
          <a:p>
            <a:r>
              <a:rPr lang="fr-FR" sz="1400" smtClean="0"/>
              <a:t>47%</a:t>
            </a:r>
            <a:endParaRPr lang="fr-FR" sz="1400"/>
          </a:p>
        </p:txBody>
      </p:sp>
      <p:sp>
        <p:nvSpPr>
          <p:cNvPr id="60" name="TextBox 59"/>
          <p:cNvSpPr txBox="1"/>
          <p:nvPr/>
        </p:nvSpPr>
        <p:spPr>
          <a:xfrm>
            <a:off x="7308772" y="2638426"/>
            <a:ext cx="543739" cy="307777"/>
          </a:xfrm>
          <a:prstGeom prst="rect">
            <a:avLst/>
          </a:prstGeom>
          <a:noFill/>
        </p:spPr>
        <p:txBody>
          <a:bodyPr wrap="none" rtlCol="0">
            <a:spAutoFit/>
          </a:bodyPr>
          <a:lstStyle/>
          <a:p>
            <a:r>
              <a:rPr lang="fr-FR" sz="1400" smtClean="0"/>
              <a:t>43%</a:t>
            </a:r>
            <a:endParaRPr lang="fr-FR" sz="1400"/>
          </a:p>
        </p:txBody>
      </p:sp>
      <p:sp>
        <p:nvSpPr>
          <p:cNvPr id="61" name="TextBox 60"/>
          <p:cNvSpPr txBox="1"/>
          <p:nvPr/>
        </p:nvSpPr>
        <p:spPr>
          <a:xfrm>
            <a:off x="4887344" y="3493192"/>
            <a:ext cx="3327954" cy="738664"/>
          </a:xfrm>
          <a:prstGeom prst="rect">
            <a:avLst/>
          </a:prstGeom>
          <a:solidFill>
            <a:schemeClr val="accent4"/>
          </a:solidFill>
        </p:spPr>
        <p:txBody>
          <a:bodyPr wrap="none" rtlCol="0">
            <a:spAutoFit/>
          </a:bodyPr>
          <a:lstStyle/>
          <a:p>
            <a:pPr algn="ctr"/>
            <a:r>
              <a:rPr lang="fr-FR" sz="1400" dirty="0" smtClean="0">
                <a:latin typeface="+mn-lt"/>
              </a:rPr>
              <a:t>HR 1,16 (IC95% 1,1 – 1,2)</a:t>
            </a:r>
            <a:r>
              <a:rPr lang="fr-FR" sz="1400" dirty="0"/>
              <a:t> </a:t>
            </a:r>
            <a:endParaRPr lang="fr-FR" sz="1400" dirty="0" smtClean="0"/>
          </a:p>
          <a:p>
            <a:pPr algn="ctr"/>
            <a:r>
              <a:rPr lang="fr-FR" sz="1400" dirty="0" smtClean="0"/>
              <a:t>ajusté </a:t>
            </a:r>
            <a:r>
              <a:rPr lang="fr-FR" sz="1400" dirty="0"/>
              <a:t>sur l’âge, l’origine ethnique, </a:t>
            </a:r>
            <a:r>
              <a:rPr lang="fr-FR" sz="1400" dirty="0" smtClean="0"/>
              <a:t/>
            </a:r>
            <a:br>
              <a:rPr lang="fr-FR" sz="1400" dirty="0" smtClean="0"/>
            </a:br>
            <a:r>
              <a:rPr lang="fr-FR" sz="1400" dirty="0" smtClean="0"/>
              <a:t>le sexe, les </a:t>
            </a:r>
            <a:r>
              <a:rPr lang="fr-FR" sz="1400" dirty="0"/>
              <a:t>comorbidités </a:t>
            </a:r>
            <a:r>
              <a:rPr lang="fr-FR" sz="1400" dirty="0" smtClean="0"/>
              <a:t>préexistantes</a:t>
            </a:r>
            <a:endParaRPr lang="fr-FR" sz="1400" dirty="0"/>
          </a:p>
        </p:txBody>
      </p:sp>
      <p:sp>
        <p:nvSpPr>
          <p:cNvPr id="64" name="Rectangle 63"/>
          <p:cNvSpPr/>
          <p:nvPr/>
        </p:nvSpPr>
        <p:spPr>
          <a:xfrm>
            <a:off x="1644751" y="3511746"/>
            <a:ext cx="1224338" cy="812847"/>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Line 10"/>
          <p:cNvSpPr>
            <a:spLocks noChangeShapeType="1"/>
          </p:cNvSpPr>
          <p:nvPr/>
        </p:nvSpPr>
        <p:spPr bwMode="auto">
          <a:xfrm>
            <a:off x="1559304" y="3480966"/>
            <a:ext cx="72000" cy="0"/>
          </a:xfrm>
          <a:prstGeom prst="line">
            <a:avLst/>
          </a:prstGeom>
          <a:noFill/>
          <a:ln w="25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363636"/>
              </a:solidFill>
              <a:latin typeface="+mn-lt"/>
            </a:endParaRPr>
          </a:p>
        </p:txBody>
      </p:sp>
      <p:sp>
        <p:nvSpPr>
          <p:cNvPr id="66" name="TextBox 65"/>
          <p:cNvSpPr txBox="1"/>
          <p:nvPr/>
        </p:nvSpPr>
        <p:spPr>
          <a:xfrm>
            <a:off x="1142690" y="3325640"/>
            <a:ext cx="433132" cy="307777"/>
          </a:xfrm>
          <a:prstGeom prst="rect">
            <a:avLst/>
          </a:prstGeom>
          <a:noFill/>
        </p:spPr>
        <p:txBody>
          <a:bodyPr wrap="none" rtlCol="0" anchor="ctr" anchorCtr="0">
            <a:spAutoFit/>
          </a:bodyPr>
          <a:lstStyle/>
          <a:p>
            <a:pPr algn="r"/>
            <a:r>
              <a:rPr lang="fr-FR" sz="1400" dirty="0" smtClean="0">
                <a:latin typeface="+mn-lt"/>
              </a:rPr>
              <a:t>0,2</a:t>
            </a:r>
            <a:endParaRPr lang="fr-FR" sz="1400" dirty="0">
              <a:latin typeface="+mn-lt"/>
            </a:endParaRPr>
          </a:p>
        </p:txBody>
      </p:sp>
      <p:sp>
        <p:nvSpPr>
          <p:cNvPr id="3" name="Freeform 2"/>
          <p:cNvSpPr>
            <a:spLocks/>
          </p:cNvSpPr>
          <p:nvPr/>
        </p:nvSpPr>
        <p:spPr bwMode="auto">
          <a:xfrm>
            <a:off x="1697599" y="2322979"/>
            <a:ext cx="6100762" cy="1971675"/>
          </a:xfrm>
          <a:custGeom>
            <a:avLst/>
            <a:gdLst>
              <a:gd name="T0" fmla="*/ 3843 w 3843"/>
              <a:gd name="T1" fmla="*/ 0 h 1242"/>
              <a:gd name="T2" fmla="*/ 2600 w 3843"/>
              <a:gd name="T3" fmla="*/ 282 h 1242"/>
              <a:gd name="T4" fmla="*/ 1805 w 3843"/>
              <a:gd name="T5" fmla="*/ 507 h 1242"/>
              <a:gd name="T6" fmla="*/ 407 w 3843"/>
              <a:gd name="T7" fmla="*/ 930 h 1242"/>
              <a:gd name="T8" fmla="*/ 0 w 3843"/>
              <a:gd name="T9" fmla="*/ 1242 h 1242"/>
            </a:gdLst>
            <a:ahLst/>
            <a:cxnLst>
              <a:cxn ang="0">
                <a:pos x="T0" y="T1"/>
              </a:cxn>
              <a:cxn ang="0">
                <a:pos x="T2" y="T3"/>
              </a:cxn>
              <a:cxn ang="0">
                <a:pos x="T4" y="T5"/>
              </a:cxn>
              <a:cxn ang="0">
                <a:pos x="T6" y="T7"/>
              </a:cxn>
              <a:cxn ang="0">
                <a:pos x="T8" y="T9"/>
              </a:cxn>
            </a:cxnLst>
            <a:rect l="0" t="0" r="r" b="b"/>
            <a:pathLst>
              <a:path w="3843" h="1242">
                <a:moveTo>
                  <a:pt x="3843" y="0"/>
                </a:moveTo>
                <a:lnTo>
                  <a:pt x="2600" y="282"/>
                </a:lnTo>
                <a:lnTo>
                  <a:pt x="1805" y="507"/>
                </a:lnTo>
                <a:lnTo>
                  <a:pt x="407" y="930"/>
                </a:lnTo>
                <a:lnTo>
                  <a:pt x="0" y="1242"/>
                </a:lnTo>
              </a:path>
            </a:pathLst>
          </a:custGeom>
          <a:ln w="25400">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4" name="Freeform 3"/>
          <p:cNvSpPr>
            <a:spLocks/>
          </p:cNvSpPr>
          <p:nvPr/>
        </p:nvSpPr>
        <p:spPr bwMode="auto">
          <a:xfrm>
            <a:off x="1697599" y="2513479"/>
            <a:ext cx="6059487" cy="1781175"/>
          </a:xfrm>
          <a:custGeom>
            <a:avLst/>
            <a:gdLst>
              <a:gd name="T0" fmla="*/ 3817 w 3817"/>
              <a:gd name="T1" fmla="*/ 0 h 1122"/>
              <a:gd name="T2" fmla="*/ 2693 w 3817"/>
              <a:gd name="T3" fmla="*/ 244 h 1122"/>
              <a:gd name="T4" fmla="*/ 1653 w 3817"/>
              <a:gd name="T5" fmla="*/ 516 h 1122"/>
              <a:gd name="T6" fmla="*/ 1037 w 3817"/>
              <a:gd name="T7" fmla="*/ 692 h 1122"/>
              <a:gd name="T8" fmla="*/ 365 w 3817"/>
              <a:gd name="T9" fmla="*/ 908 h 1122"/>
              <a:gd name="T10" fmla="*/ 137 w 3817"/>
              <a:gd name="T11" fmla="*/ 1080 h 1122"/>
              <a:gd name="T12" fmla="*/ 0 w 3817"/>
              <a:gd name="T13" fmla="*/ 1122 h 1122"/>
            </a:gdLst>
            <a:ahLst/>
            <a:cxnLst>
              <a:cxn ang="0">
                <a:pos x="T0" y="T1"/>
              </a:cxn>
              <a:cxn ang="0">
                <a:pos x="T2" y="T3"/>
              </a:cxn>
              <a:cxn ang="0">
                <a:pos x="T4" y="T5"/>
              </a:cxn>
              <a:cxn ang="0">
                <a:pos x="T6" y="T7"/>
              </a:cxn>
              <a:cxn ang="0">
                <a:pos x="T8" y="T9"/>
              </a:cxn>
              <a:cxn ang="0">
                <a:pos x="T10" y="T11"/>
              </a:cxn>
              <a:cxn ang="0">
                <a:pos x="T12" y="T13"/>
              </a:cxn>
            </a:cxnLst>
            <a:rect l="0" t="0" r="r" b="b"/>
            <a:pathLst>
              <a:path w="3817" h="1122">
                <a:moveTo>
                  <a:pt x="3817" y="0"/>
                </a:moveTo>
                <a:lnTo>
                  <a:pt x="2693" y="244"/>
                </a:lnTo>
                <a:lnTo>
                  <a:pt x="1653" y="516"/>
                </a:lnTo>
                <a:lnTo>
                  <a:pt x="1037" y="692"/>
                </a:lnTo>
                <a:lnTo>
                  <a:pt x="365" y="908"/>
                </a:lnTo>
                <a:lnTo>
                  <a:pt x="137" y="1080"/>
                </a:lnTo>
                <a:lnTo>
                  <a:pt x="0" y="1122"/>
                </a:lnTo>
              </a:path>
            </a:pathLst>
          </a:custGeom>
          <a:ln w="25400">
            <a:solidFill>
              <a:schemeClr val="accent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Tree>
    <p:custDataLst>
      <p:tags r:id="rId1"/>
    </p:custDataLst>
    <p:extLst>
      <p:ext uri="{BB962C8B-B14F-4D97-AF65-F5344CB8AC3E}">
        <p14:creationId xmlns:p14="http://schemas.microsoft.com/office/powerpoint/2010/main" val="11427357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3002: Etudes de phase </a:t>
            </a:r>
            <a:r>
              <a:rPr lang="fr-FR" sz="1800" dirty="0" err="1" smtClean="0"/>
              <a:t>Ia</a:t>
            </a:r>
            <a:r>
              <a:rPr lang="fr-FR" sz="1800" dirty="0" smtClean="0"/>
              <a:t> et </a:t>
            </a:r>
            <a:r>
              <a:rPr lang="fr-FR" sz="1800" dirty="0" err="1" smtClean="0"/>
              <a:t>Ib</a:t>
            </a:r>
            <a:r>
              <a:rPr lang="fr-FR" sz="1800" dirty="0" smtClean="0"/>
              <a:t> d’un nouvel anticorps bispécifique anti antigène </a:t>
            </a:r>
            <a:r>
              <a:rPr lang="fr-FR" sz="1800" dirty="0" err="1" smtClean="0"/>
              <a:t>carcinoembryonnaire</a:t>
            </a:r>
            <a:r>
              <a:rPr lang="fr-FR" sz="1800" dirty="0" smtClean="0"/>
              <a:t> et anti cellule </a:t>
            </a:r>
            <a:r>
              <a:rPr lang="fr-FR" sz="1800" dirty="0" err="1" smtClean="0"/>
              <a:t>T</a:t>
            </a:r>
            <a:r>
              <a:rPr lang="fr-FR" sz="1800" dirty="0" smtClean="0"/>
              <a:t> (CEA-TCB) en monothérapie et en association avec l’</a:t>
            </a:r>
            <a:r>
              <a:rPr lang="fr-FR" sz="1800" dirty="0" err="1" smtClean="0"/>
              <a:t>atézolizumab</a:t>
            </a:r>
            <a:r>
              <a:rPr lang="fr-FR" sz="1800" dirty="0" smtClean="0"/>
              <a:t>: résultats préliminaires d’</a:t>
            </a:r>
            <a:r>
              <a:rPr lang="fr-FR" dirty="0"/>
              <a:t>e</a:t>
            </a:r>
            <a:r>
              <a:rPr lang="fr-FR" sz="1800" dirty="0" smtClean="0"/>
              <a:t>fficacité et de tolérance chez les patients avec CCR métastatique – </a:t>
            </a:r>
            <a:r>
              <a:rPr lang="fr-FR" sz="1800" dirty="0" err="1" smtClean="0"/>
              <a:t>Tabernero</a:t>
            </a:r>
            <a:r>
              <a:rPr lang="fr-FR" sz="1800" dirty="0" smtClean="0"/>
              <a:t> J, et al</a:t>
            </a:r>
            <a:endParaRPr lang="fr-FR" sz="1800" dirty="0"/>
          </a:p>
        </p:txBody>
      </p:sp>
      <p:sp>
        <p:nvSpPr>
          <p:cNvPr id="15" name="Text Placeholder 14"/>
          <p:cNvSpPr>
            <a:spLocks noGrp="1"/>
          </p:cNvSpPr>
          <p:nvPr>
            <p:ph type="body" sz="quarter" idx="11"/>
          </p:nvPr>
        </p:nvSpPr>
        <p:spPr>
          <a:xfrm>
            <a:off x="4495800" y="6096000"/>
            <a:ext cx="4283075" cy="487363"/>
          </a:xfrm>
        </p:spPr>
        <p:txBody>
          <a:bodyPr/>
          <a:lstStyle/>
          <a:p>
            <a:r>
              <a:rPr lang="fr-FR" smtClean="0"/>
              <a:t>Tabernero J, et al. J Clin Oncol 2017;35(Suppl):Abstr 3002</a:t>
            </a:r>
            <a:endParaRPr lang="fr-FR"/>
          </a:p>
        </p:txBody>
      </p:sp>
      <p:sp>
        <p:nvSpPr>
          <p:cNvPr id="10"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kern="0" dirty="0" smtClean="0"/>
              <a:t>Evaluer l’</a:t>
            </a:r>
            <a:r>
              <a:rPr lang="fr-FR" dirty="0" smtClean="0"/>
              <a:t>efficacité et la tolérance de CEA-TCB, un nouvel anticorps bispécifique ciblant l’ACE sur les cellules tumorales et le CD3 des cellules </a:t>
            </a:r>
            <a:r>
              <a:rPr lang="fr-FR" dirty="0" err="1" smtClean="0"/>
              <a:t>T</a:t>
            </a:r>
            <a:r>
              <a:rPr lang="fr-FR" dirty="0" smtClean="0"/>
              <a:t> chez des patients avec CCR métastatique </a:t>
            </a:r>
            <a:endParaRPr lang="fr-FR" dirty="0"/>
          </a:p>
        </p:txBody>
      </p:sp>
      <p:sp>
        <p:nvSpPr>
          <p:cNvPr id="12" name="AutoShape 9"/>
          <p:cNvSpPr>
            <a:spLocks noChangeArrowheads="1"/>
          </p:cNvSpPr>
          <p:nvPr/>
        </p:nvSpPr>
        <p:spPr bwMode="auto">
          <a:xfrm>
            <a:off x="822324" y="2532678"/>
            <a:ext cx="3319690" cy="24165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400" dirty="0" smtClean="0">
                <a:solidFill>
                  <a:schemeClr val="tx2"/>
                </a:solidFill>
              </a:rPr>
              <a:t>Tumeurs solides localement avancées / métastatiques ACE+</a:t>
            </a:r>
          </a:p>
          <a:p>
            <a:pPr marL="228600" indent="-228600" defTabSz="892175" eaLnBrk="0" hangingPunct="0">
              <a:spcAft>
                <a:spcPct val="30000"/>
              </a:spcAft>
              <a:buFont typeface="Arial" pitchFamily="34" charset="0"/>
              <a:buChar char="•"/>
            </a:pPr>
            <a:r>
              <a:rPr lang="fr-FR" sz="1400" dirty="0" smtClean="0">
                <a:solidFill>
                  <a:schemeClr val="tx2"/>
                </a:solidFill>
              </a:rPr>
              <a:t>≥1 lésion disponible pour biopsie</a:t>
            </a:r>
          </a:p>
          <a:p>
            <a:pPr marL="228600" indent="-228600" defTabSz="892175" eaLnBrk="0" hangingPunct="0">
              <a:spcAft>
                <a:spcPct val="30000"/>
              </a:spcAft>
              <a:buFont typeface="Arial" pitchFamily="34" charset="0"/>
              <a:buChar char="•"/>
            </a:pPr>
            <a:r>
              <a:rPr lang="fr-FR" sz="1400" dirty="0" smtClean="0">
                <a:solidFill>
                  <a:schemeClr val="tx2"/>
                </a:solidFill>
              </a:rPr>
              <a:t>Progression sous ou intolérance au traitement standard</a:t>
            </a:r>
          </a:p>
          <a:p>
            <a:pPr marL="228600" indent="-228600" defTabSz="892175" eaLnBrk="0" hangingPunct="0">
              <a:spcAft>
                <a:spcPct val="30000"/>
              </a:spcAft>
              <a:buFont typeface="Arial" pitchFamily="34" charset="0"/>
              <a:buChar char="•"/>
            </a:pPr>
            <a:r>
              <a:rPr lang="fr-FR" sz="1400" dirty="0" smtClean="0">
                <a:solidFill>
                  <a:schemeClr val="tx2"/>
                </a:solidFill>
              </a:rPr>
              <a:t>Maladie mesurable (RECIST v1.1)</a:t>
            </a:r>
          </a:p>
          <a:p>
            <a:pPr marL="228600" indent="-228600" defTabSz="892175" eaLnBrk="0" hangingPunct="0">
              <a:spcAft>
                <a:spcPct val="30000"/>
              </a:spcAft>
              <a:buFont typeface="Arial" pitchFamily="34" charset="0"/>
              <a:buChar char="•"/>
            </a:pPr>
            <a:r>
              <a:rPr lang="fr-FR" sz="1400" dirty="0" smtClean="0">
                <a:solidFill>
                  <a:schemeClr val="tx2"/>
                </a:solidFill>
              </a:rPr>
              <a:t>ECOG PS 0–1</a:t>
            </a:r>
          </a:p>
          <a:p>
            <a:pPr defTabSz="892175" eaLnBrk="0" hangingPunct="0">
              <a:spcAft>
                <a:spcPct val="30000"/>
              </a:spcAft>
            </a:pPr>
            <a:r>
              <a:rPr lang="fr-FR" altLang="zh-CN" sz="1400" dirty="0" smtClean="0">
                <a:solidFill>
                  <a:schemeClr val="tx2"/>
                </a:solidFill>
                <a:ea typeface="SimSun" pitchFamily="2" charset="-122"/>
              </a:rPr>
              <a:t>(n=118)</a:t>
            </a:r>
            <a:endParaRPr lang="fr-FR" altLang="zh-CN" sz="1400" dirty="0">
              <a:solidFill>
                <a:schemeClr val="tx2"/>
              </a:solidFill>
              <a:ea typeface="SimSun" pitchFamily="2" charset="-122"/>
            </a:endParaRPr>
          </a:p>
        </p:txBody>
      </p:sp>
      <p:sp>
        <p:nvSpPr>
          <p:cNvPr id="18" name="AutoShape 8"/>
          <p:cNvSpPr>
            <a:spLocks noChangeArrowheads="1"/>
          </p:cNvSpPr>
          <p:nvPr/>
        </p:nvSpPr>
        <p:spPr bwMode="auto">
          <a:xfrm>
            <a:off x="5322510" y="2532678"/>
            <a:ext cx="3059489" cy="1178215"/>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b="1" dirty="0" smtClean="0">
                <a:solidFill>
                  <a:srgbClr val="FFFFFF"/>
                </a:solidFill>
                <a:ea typeface="SimSun" pitchFamily="2" charset="-122"/>
              </a:rPr>
              <a:t>Etude 1: </a:t>
            </a:r>
          </a:p>
          <a:p>
            <a:pPr algn="ctr" defTabSz="892175" eaLnBrk="0" hangingPunct="0"/>
            <a:r>
              <a:rPr lang="fr-FR" altLang="zh-CN" sz="1400" dirty="0" smtClean="0">
                <a:solidFill>
                  <a:srgbClr val="FFFFFF"/>
                </a:solidFill>
                <a:ea typeface="SimSun" pitchFamily="2" charset="-122"/>
              </a:rPr>
              <a:t>CEA-TCB monothérapie IV</a:t>
            </a:r>
            <a:br>
              <a:rPr lang="fr-FR" altLang="zh-CN" sz="1400" dirty="0" smtClean="0">
                <a:solidFill>
                  <a:srgbClr val="FFFFFF"/>
                </a:solidFill>
                <a:ea typeface="SimSun" pitchFamily="2" charset="-122"/>
              </a:rPr>
            </a:br>
            <a:r>
              <a:rPr lang="fr-FR" altLang="zh-CN" sz="1400" dirty="0" smtClean="0">
                <a:solidFill>
                  <a:srgbClr val="FFFFFF"/>
                </a:solidFill>
                <a:ea typeface="SimSun" pitchFamily="2" charset="-122"/>
              </a:rPr>
              <a:t>(0,5 à 600 mg/semaine)</a:t>
            </a:r>
          </a:p>
          <a:p>
            <a:pPr algn="ctr" defTabSz="892175" eaLnBrk="0" hangingPunct="0"/>
            <a:r>
              <a:rPr lang="fr-FR" altLang="zh-CN" sz="1400" dirty="0" smtClean="0">
                <a:solidFill>
                  <a:srgbClr val="FFFFFF"/>
                </a:solidFill>
                <a:ea typeface="SimSun" pitchFamily="2" charset="-122"/>
              </a:rPr>
              <a:t>(n=80, dont 68 avec </a:t>
            </a:r>
            <a:r>
              <a:rPr lang="fr-FR" altLang="zh-CN" sz="1400" dirty="0" err="1" smtClean="0">
                <a:solidFill>
                  <a:srgbClr val="FFFFFF"/>
                </a:solidFill>
                <a:ea typeface="SimSun" pitchFamily="2" charset="-122"/>
              </a:rPr>
              <a:t>CCRm</a:t>
            </a:r>
            <a:r>
              <a:rPr lang="fr-FR" altLang="zh-CN" sz="1400" dirty="0" smtClean="0">
                <a:solidFill>
                  <a:srgbClr val="FFFFFF"/>
                </a:solidFill>
                <a:ea typeface="SimSun" pitchFamily="2" charset="-122"/>
              </a:rPr>
              <a:t>)</a:t>
            </a:r>
            <a:endParaRPr lang="fr-FR" altLang="zh-CN" sz="1400" dirty="0">
              <a:solidFill>
                <a:srgbClr val="FFFFFF"/>
              </a:solidFill>
              <a:ea typeface="SimSun" pitchFamily="2" charset="-122"/>
            </a:endParaRPr>
          </a:p>
        </p:txBody>
      </p:sp>
      <p:sp>
        <p:nvSpPr>
          <p:cNvPr id="20" name="AutoShape 12"/>
          <p:cNvSpPr>
            <a:spLocks noChangeArrowheads="1"/>
          </p:cNvSpPr>
          <p:nvPr/>
        </p:nvSpPr>
        <p:spPr bwMode="auto">
          <a:xfrm>
            <a:off x="5312488" y="3798299"/>
            <a:ext cx="3069511" cy="1150938"/>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b="1" dirty="0" smtClean="0">
                <a:solidFill>
                  <a:srgbClr val="4D4D4D"/>
                </a:solidFill>
                <a:ea typeface="SimSun" pitchFamily="2" charset="-122"/>
              </a:rPr>
              <a:t>Etude 2: </a:t>
            </a:r>
          </a:p>
          <a:p>
            <a:pPr algn="ctr" defTabSz="892175" eaLnBrk="0" hangingPunct="0"/>
            <a:r>
              <a:rPr lang="fr-FR" altLang="zh-CN" sz="1400" dirty="0" smtClean="0">
                <a:solidFill>
                  <a:srgbClr val="4D4D4D"/>
                </a:solidFill>
                <a:ea typeface="SimSun" pitchFamily="2" charset="-122"/>
              </a:rPr>
              <a:t>CEA-TCB IV (5,0 à </a:t>
            </a:r>
            <a:br>
              <a:rPr lang="fr-FR" altLang="zh-CN" sz="1400" dirty="0" smtClean="0">
                <a:solidFill>
                  <a:srgbClr val="4D4D4D"/>
                </a:solidFill>
                <a:ea typeface="SimSun" pitchFamily="2" charset="-122"/>
              </a:rPr>
            </a:br>
            <a:r>
              <a:rPr lang="fr-FR" altLang="zh-CN" sz="1400" dirty="0" smtClean="0">
                <a:solidFill>
                  <a:srgbClr val="4D4D4D"/>
                </a:solidFill>
                <a:ea typeface="SimSun" pitchFamily="2" charset="-122"/>
              </a:rPr>
              <a:t>160 mg/semaine) + </a:t>
            </a:r>
            <a:br>
              <a:rPr lang="fr-FR" altLang="zh-CN" sz="1400" dirty="0" smtClean="0">
                <a:solidFill>
                  <a:srgbClr val="4D4D4D"/>
                </a:solidFill>
                <a:ea typeface="SimSun" pitchFamily="2" charset="-122"/>
              </a:rPr>
            </a:br>
            <a:r>
              <a:rPr lang="fr-FR" altLang="zh-CN" sz="1400" dirty="0" err="1" smtClean="0">
                <a:ea typeface="SimSun" pitchFamily="2" charset="-122"/>
              </a:rPr>
              <a:t>atézolizumab</a:t>
            </a:r>
            <a:r>
              <a:rPr lang="fr-FR" altLang="zh-CN" sz="1400" dirty="0" smtClean="0">
                <a:ea typeface="SimSun" pitchFamily="2" charset="-122"/>
              </a:rPr>
              <a:t> 1200 mg IV /3S</a:t>
            </a:r>
          </a:p>
          <a:p>
            <a:pPr algn="ctr" defTabSz="892175" eaLnBrk="0" hangingPunct="0"/>
            <a:r>
              <a:rPr lang="fr-FR" altLang="zh-CN" sz="1400" dirty="0" smtClean="0">
                <a:ea typeface="SimSun" pitchFamily="2" charset="-122"/>
              </a:rPr>
              <a:t>(n=38, dont 28 avec </a:t>
            </a:r>
            <a:r>
              <a:rPr lang="fr-FR" altLang="zh-CN" sz="1400" dirty="0" err="1" smtClean="0">
                <a:ea typeface="SimSun" pitchFamily="2" charset="-122"/>
              </a:rPr>
              <a:t>CCRm</a:t>
            </a:r>
            <a:r>
              <a:rPr lang="fr-FR" altLang="zh-CN" sz="1400" dirty="0" smtClean="0">
                <a:ea typeface="SimSun" pitchFamily="2" charset="-122"/>
              </a:rPr>
              <a:t>)</a:t>
            </a:r>
            <a:endParaRPr lang="fr-FR" altLang="zh-CN" sz="1400" dirty="0">
              <a:ea typeface="SimSun" pitchFamily="2" charset="-122"/>
            </a:endParaRPr>
          </a:p>
        </p:txBody>
      </p:sp>
      <p:sp>
        <p:nvSpPr>
          <p:cNvPr id="21" name="Rectangle 9"/>
          <p:cNvSpPr txBox="1">
            <a:spLocks noChangeArrowheads="1"/>
          </p:cNvSpPr>
          <p:nvPr/>
        </p:nvSpPr>
        <p:spPr bwMode="auto">
          <a:xfrm>
            <a:off x="425129" y="5334000"/>
            <a:ext cx="4130676" cy="86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Réponse tumorale</a:t>
            </a:r>
            <a:endParaRPr lang="fr-FR" kern="0" dirty="0"/>
          </a:p>
        </p:txBody>
      </p:sp>
      <p:sp>
        <p:nvSpPr>
          <p:cNvPr id="22" name="Content Placeholder 26"/>
          <p:cNvSpPr txBox="1">
            <a:spLocks/>
          </p:cNvSpPr>
          <p:nvPr/>
        </p:nvSpPr>
        <p:spPr>
          <a:xfrm>
            <a:off x="4648200" y="5334000"/>
            <a:ext cx="4130675" cy="106680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Tolérance, TRO, durée de réponse, SSP</a:t>
            </a:r>
            <a:endParaRPr lang="fr-FR" kern="0" dirty="0"/>
          </a:p>
        </p:txBody>
      </p:sp>
      <p:cxnSp>
        <p:nvCxnSpPr>
          <p:cNvPr id="14" name="AutoShape 19"/>
          <p:cNvCxnSpPr>
            <a:cxnSpLocks noChangeShapeType="1"/>
            <a:endCxn id="18" idx="1"/>
          </p:cNvCxnSpPr>
          <p:nvPr/>
        </p:nvCxnSpPr>
        <p:spPr bwMode="auto">
          <a:xfrm>
            <a:off x="4142014" y="3121786"/>
            <a:ext cx="1180496"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17" name="AutoShape 19"/>
          <p:cNvCxnSpPr>
            <a:cxnSpLocks noChangeShapeType="1"/>
            <a:endCxn id="20" idx="1"/>
          </p:cNvCxnSpPr>
          <p:nvPr/>
        </p:nvCxnSpPr>
        <p:spPr bwMode="auto">
          <a:xfrm>
            <a:off x="4142014" y="4373768"/>
            <a:ext cx="1170474" cy="0"/>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val="24922466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3002: Etudes de phase Ia et Ib d’un nouvel anticorps bispécifique anti antigène carcinoembryonnaire et anti cellule T (CEA-TCB) en monothérapie et en association avec l’atézolizumab: résultats préliminaires d’efficacité et de tolérance chez les patients avec CCR métastatique – Tabernero J, et al</a:t>
            </a:r>
            <a:endParaRPr lang="fr-FR" dirty="0"/>
          </a:p>
        </p:txBody>
      </p:sp>
      <p:sp>
        <p:nvSpPr>
          <p:cNvPr id="14" name="Text Placeholder 13"/>
          <p:cNvSpPr>
            <a:spLocks noGrp="1"/>
          </p:cNvSpPr>
          <p:nvPr>
            <p:ph type="body" sz="quarter" idx="10"/>
          </p:nvPr>
        </p:nvSpPr>
        <p:spPr/>
        <p:txBody>
          <a:bodyPr/>
          <a:lstStyle/>
          <a:p>
            <a:r>
              <a:rPr lang="fr-FR" dirty="0" smtClean="0"/>
              <a:t>Données rapportées par les investigateurs, </a:t>
            </a:r>
            <a:r>
              <a:rPr lang="fr-FR" dirty="0" err="1" smtClean="0"/>
              <a:t>cut</a:t>
            </a:r>
            <a:r>
              <a:rPr lang="fr-FR" dirty="0" smtClean="0"/>
              <a:t>-off 3 mars 2017</a:t>
            </a:r>
            <a:br>
              <a:rPr lang="fr-FR" dirty="0" smtClean="0"/>
            </a:br>
            <a:r>
              <a:rPr lang="fr-FR" baseline="30000" dirty="0" err="1" smtClean="0"/>
              <a:t>a</a:t>
            </a:r>
            <a:r>
              <a:rPr lang="fr-FR" dirty="0" err="1" smtClean="0"/>
              <a:t>Signes</a:t>
            </a:r>
            <a:r>
              <a:rPr lang="fr-FR" dirty="0" smtClean="0"/>
              <a:t> radiologiques d’inflammation tumorale vus à des doses ≥60 mg (seuil de tolérance ≥40 mg)</a:t>
            </a:r>
            <a:endParaRPr lang="fr-FR" dirty="0"/>
          </a:p>
        </p:txBody>
      </p:sp>
      <p:sp>
        <p:nvSpPr>
          <p:cNvPr id="15" name="Text Placeholder 14"/>
          <p:cNvSpPr>
            <a:spLocks noGrp="1"/>
          </p:cNvSpPr>
          <p:nvPr>
            <p:ph type="body" sz="quarter" idx="11"/>
          </p:nvPr>
        </p:nvSpPr>
        <p:spPr/>
        <p:txBody>
          <a:bodyPr/>
          <a:lstStyle/>
          <a:p>
            <a:r>
              <a:rPr lang="fr-FR" smtClean="0"/>
              <a:t>Tabernero J, et al. J Clin Oncol 2017;35(Suppl):Abstr 3002</a:t>
            </a:r>
            <a:endParaRPr lang="fr-FR"/>
          </a:p>
        </p:txBody>
      </p:sp>
      <p:sp>
        <p:nvSpPr>
          <p:cNvPr id="7"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endParaRPr lang="fr-FR" b="1" kern="0" dirty="0"/>
          </a:p>
        </p:txBody>
      </p:sp>
      <p:sp>
        <p:nvSpPr>
          <p:cNvPr id="2" name="TextBox 1"/>
          <p:cNvSpPr txBox="1"/>
          <p:nvPr/>
        </p:nvSpPr>
        <p:spPr>
          <a:xfrm>
            <a:off x="838200" y="1863457"/>
            <a:ext cx="7467600" cy="584776"/>
          </a:xfrm>
          <a:prstGeom prst="rect">
            <a:avLst/>
          </a:prstGeom>
          <a:noFill/>
        </p:spPr>
        <p:txBody>
          <a:bodyPr wrap="square" rtlCol="0">
            <a:spAutoFit/>
          </a:bodyPr>
          <a:lstStyle/>
          <a:p>
            <a:pPr algn="ctr"/>
            <a:r>
              <a:rPr lang="fr-FR" sz="1600" b="1" dirty="0" smtClean="0">
                <a:solidFill>
                  <a:srgbClr val="4D4D4D"/>
                </a:solidFill>
              </a:rPr>
              <a:t>Le CEA-TCB à des doses ≥60 </a:t>
            </a:r>
            <a:r>
              <a:rPr lang="fr-FR" sz="1600" b="1" dirty="0" err="1" smtClean="0">
                <a:solidFill>
                  <a:srgbClr val="4D4D4D"/>
                </a:solidFill>
              </a:rPr>
              <a:t>mg</a:t>
            </a:r>
            <a:r>
              <a:rPr lang="fr-FR" sz="1600" b="1" baseline="30000" dirty="0" err="1" smtClean="0">
                <a:solidFill>
                  <a:srgbClr val="4D4D4D"/>
                </a:solidFill>
              </a:rPr>
              <a:t>a</a:t>
            </a:r>
            <a:r>
              <a:rPr lang="fr-FR" sz="1600" b="1" dirty="0" smtClean="0">
                <a:solidFill>
                  <a:srgbClr val="4D4D4D"/>
                </a:solidFill>
              </a:rPr>
              <a:t> a démontré une activité clinique dans le CCR métastatique en monothérapie et en association avec l’</a:t>
            </a:r>
            <a:r>
              <a:rPr lang="fr-FR" sz="1600" b="1" dirty="0" err="1" smtClean="0">
                <a:solidFill>
                  <a:srgbClr val="4D4D4D"/>
                </a:solidFill>
              </a:rPr>
              <a:t>atézolizumab</a:t>
            </a:r>
            <a:endParaRPr lang="fr-FR" sz="1600" b="1" dirty="0">
              <a:solidFill>
                <a:srgbClr val="4D4D4D"/>
              </a:solidFill>
            </a:endParaRPr>
          </a:p>
        </p:txBody>
      </p:sp>
      <p:grpSp>
        <p:nvGrpSpPr>
          <p:cNvPr id="81" name="Group 80"/>
          <p:cNvGrpSpPr/>
          <p:nvPr/>
        </p:nvGrpSpPr>
        <p:grpSpPr>
          <a:xfrm>
            <a:off x="426350" y="2542328"/>
            <a:ext cx="4296368" cy="2784742"/>
            <a:chOff x="648030" y="2542328"/>
            <a:chExt cx="4296368" cy="2784742"/>
          </a:xfrm>
        </p:grpSpPr>
        <p:sp>
          <p:nvSpPr>
            <p:cNvPr id="3" name="TextBox 2"/>
            <p:cNvSpPr txBox="1"/>
            <p:nvPr/>
          </p:nvSpPr>
          <p:spPr>
            <a:xfrm>
              <a:off x="1194946" y="2542328"/>
              <a:ext cx="3087404" cy="523220"/>
            </a:xfrm>
            <a:prstGeom prst="rect">
              <a:avLst/>
            </a:prstGeom>
            <a:solidFill>
              <a:schemeClr val="accent3"/>
            </a:solidFill>
          </p:spPr>
          <p:txBody>
            <a:bodyPr wrap="none" rtlCol="0">
              <a:spAutoFit/>
            </a:bodyPr>
            <a:lstStyle/>
            <a:p>
              <a:pPr algn="ctr"/>
              <a:r>
                <a:rPr lang="fr-FR" sz="1400" b="1" dirty="0" smtClean="0">
                  <a:solidFill>
                    <a:schemeClr val="tx2"/>
                  </a:solidFill>
                  <a:latin typeface="+mn-lt"/>
                </a:rPr>
                <a:t>Etude 1: CEA-TCB monothérapie</a:t>
              </a:r>
            </a:p>
            <a:p>
              <a:pPr algn="ctr"/>
              <a:r>
                <a:rPr lang="fr-FR" sz="1400" b="1" dirty="0" smtClean="0">
                  <a:solidFill>
                    <a:schemeClr val="tx2"/>
                  </a:solidFill>
                  <a:latin typeface="+mn-lt"/>
                </a:rPr>
                <a:t>N=31, 60–600 mg</a:t>
              </a:r>
              <a:endParaRPr lang="fr-FR" sz="1400" b="1" dirty="0">
                <a:solidFill>
                  <a:schemeClr val="tx2"/>
                </a:solidFill>
                <a:latin typeface="+mn-lt"/>
              </a:endParaRPr>
            </a:p>
          </p:txBody>
        </p:sp>
        <p:grpSp>
          <p:nvGrpSpPr>
            <p:cNvPr id="4" name="Group 3"/>
            <p:cNvGrpSpPr/>
            <p:nvPr/>
          </p:nvGrpSpPr>
          <p:grpSpPr>
            <a:xfrm>
              <a:off x="822242" y="3007329"/>
              <a:ext cx="3445604" cy="2133918"/>
              <a:chOff x="2047575" y="2069456"/>
              <a:chExt cx="4925686" cy="2603239"/>
            </a:xfrm>
          </p:grpSpPr>
          <p:grpSp>
            <p:nvGrpSpPr>
              <p:cNvPr id="12" name="Group 11"/>
              <p:cNvGrpSpPr/>
              <p:nvPr/>
            </p:nvGrpSpPr>
            <p:grpSpPr>
              <a:xfrm>
                <a:off x="2972561" y="2333162"/>
                <a:ext cx="4000700" cy="2061732"/>
                <a:chOff x="2291341" y="1973094"/>
                <a:chExt cx="5075065" cy="3906804"/>
              </a:xfrm>
            </p:grpSpPr>
            <p:cxnSp>
              <p:nvCxnSpPr>
                <p:cNvPr id="13" name="Straight Connector 12"/>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91341" y="2456953"/>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91341" y="295124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91341" y="3445539"/>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91341" y="443412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91341" y="4928418"/>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91341" y="5422711"/>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91341" y="5867723"/>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91341" y="3939832"/>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rot="16200000">
                <a:off x="1009946" y="3107085"/>
                <a:ext cx="2603239" cy="527981"/>
              </a:xfrm>
              <a:prstGeom prst="rect">
                <a:avLst/>
              </a:prstGeom>
              <a:noFill/>
            </p:spPr>
            <p:txBody>
              <a:bodyPr wrap="none" rtlCol="0">
                <a:spAutoFit/>
              </a:bodyPr>
              <a:lstStyle/>
              <a:p>
                <a:pPr algn="ctr"/>
                <a:r>
                  <a:rPr lang="fr-FR" sz="900" dirty="0" smtClean="0">
                    <a:latin typeface="Arial" panose="020B0604020202020204" pitchFamily="34" charset="0"/>
                    <a:cs typeface="Arial" panose="020B0604020202020204" pitchFamily="34" charset="0"/>
                  </a:rPr>
                  <a:t>Variation maximale des lésions cibles </a:t>
                </a:r>
                <a:br>
                  <a:rPr lang="fr-FR" sz="900" dirty="0" smtClean="0">
                    <a:latin typeface="Arial" panose="020B0604020202020204" pitchFamily="34" charset="0"/>
                    <a:cs typeface="Arial" panose="020B0604020202020204" pitchFamily="34" charset="0"/>
                  </a:rPr>
                </a:br>
                <a:r>
                  <a:rPr lang="fr-FR" sz="900" dirty="0" smtClean="0">
                    <a:latin typeface="Arial" panose="020B0604020202020204" pitchFamily="34" charset="0"/>
                    <a:cs typeface="Arial" panose="020B0604020202020204" pitchFamily="34" charset="0"/>
                  </a:rPr>
                  <a:t>par rapport à l’inclusion, %</a:t>
                </a:r>
                <a:endParaRPr lang="fr-FR" sz="900" dirty="0">
                  <a:latin typeface="Arial" panose="020B0604020202020204" pitchFamily="34" charset="0"/>
                  <a:cs typeface="Arial" panose="020B0604020202020204" pitchFamily="34" charset="0"/>
                </a:endParaRPr>
              </a:p>
            </p:txBody>
          </p:sp>
          <p:sp>
            <p:nvSpPr>
              <p:cNvPr id="26" name="TextBox 25"/>
              <p:cNvSpPr txBox="1"/>
              <p:nvPr/>
            </p:nvSpPr>
            <p:spPr>
              <a:xfrm>
                <a:off x="2516736" y="2194785"/>
                <a:ext cx="538980" cy="281600"/>
              </a:xfrm>
              <a:prstGeom prst="rect">
                <a:avLst/>
              </a:prstGeom>
              <a:noFill/>
            </p:spPr>
            <p:txBody>
              <a:bodyPr wrap="none" rtlCol="0" anchor="ctr" anchorCtr="0">
                <a:spAutoFit/>
              </a:bodyPr>
              <a:lstStyle/>
              <a:p>
                <a:pPr algn="r"/>
                <a:r>
                  <a:rPr lang="fr-FR" sz="900" dirty="0" smtClean="0">
                    <a:latin typeface="Arial" panose="020B0604020202020204" pitchFamily="34" charset="0"/>
                    <a:cs typeface="Arial" panose="020B0604020202020204" pitchFamily="34" charset="0"/>
                  </a:rPr>
                  <a:t>100</a:t>
                </a:r>
                <a:endParaRPr lang="fr-FR" sz="900" dirty="0">
                  <a:latin typeface="Arial" panose="020B0604020202020204" pitchFamily="34" charset="0"/>
                  <a:cs typeface="Arial" panose="020B0604020202020204" pitchFamily="34" charset="0"/>
                </a:endParaRPr>
              </a:p>
            </p:txBody>
          </p:sp>
          <p:sp>
            <p:nvSpPr>
              <p:cNvPr id="28" name="TextBox 27"/>
              <p:cNvSpPr txBox="1"/>
              <p:nvPr/>
            </p:nvSpPr>
            <p:spPr>
              <a:xfrm>
                <a:off x="2608400" y="2703391"/>
                <a:ext cx="447317" cy="281600"/>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50</a:t>
                </a:r>
                <a:endParaRPr lang="fr-FR" sz="900">
                  <a:latin typeface="Arial" panose="020B0604020202020204" pitchFamily="34" charset="0"/>
                  <a:cs typeface="Arial" panose="020B0604020202020204" pitchFamily="34" charset="0"/>
                </a:endParaRPr>
              </a:p>
            </p:txBody>
          </p:sp>
          <p:sp>
            <p:nvSpPr>
              <p:cNvPr id="30" name="TextBox 29"/>
              <p:cNvSpPr txBox="1"/>
              <p:nvPr/>
            </p:nvSpPr>
            <p:spPr>
              <a:xfrm>
                <a:off x="2700063" y="3228418"/>
                <a:ext cx="355653" cy="281600"/>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sp>
            <p:nvSpPr>
              <p:cNvPr id="32" name="TextBox 31"/>
              <p:cNvSpPr txBox="1"/>
              <p:nvPr/>
            </p:nvSpPr>
            <p:spPr>
              <a:xfrm>
                <a:off x="2516736" y="3746355"/>
                <a:ext cx="538980" cy="281600"/>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–50</a:t>
                </a:r>
                <a:endParaRPr lang="fr-FR" sz="900">
                  <a:latin typeface="Arial" panose="020B0604020202020204" pitchFamily="34" charset="0"/>
                  <a:cs typeface="Arial" panose="020B0604020202020204" pitchFamily="34" charset="0"/>
                </a:endParaRPr>
              </a:p>
            </p:txBody>
          </p:sp>
          <p:sp>
            <p:nvSpPr>
              <p:cNvPr id="34" name="TextBox 33"/>
              <p:cNvSpPr txBox="1"/>
              <p:nvPr/>
            </p:nvSpPr>
            <p:spPr>
              <a:xfrm>
                <a:off x="2413169" y="4247670"/>
                <a:ext cx="630643" cy="281600"/>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–100</a:t>
                </a:r>
                <a:endParaRPr lang="fr-FR" sz="900">
                  <a:latin typeface="Arial" panose="020B0604020202020204" pitchFamily="34" charset="0"/>
                  <a:cs typeface="Arial" panose="020B0604020202020204" pitchFamily="34" charset="0"/>
                </a:endParaRPr>
              </a:p>
            </p:txBody>
          </p:sp>
        </p:grpSp>
        <p:sp>
          <p:nvSpPr>
            <p:cNvPr id="5" name="TextBox 4"/>
            <p:cNvSpPr txBox="1"/>
            <p:nvPr/>
          </p:nvSpPr>
          <p:spPr>
            <a:xfrm>
              <a:off x="648030" y="5050071"/>
              <a:ext cx="4296368" cy="276999"/>
            </a:xfrm>
            <a:prstGeom prst="rect">
              <a:avLst/>
            </a:prstGeom>
            <a:noFill/>
            <a:ln>
              <a:noFill/>
            </a:ln>
          </p:spPr>
          <p:txBody>
            <a:bodyPr wrap="none" rtlCol="0">
              <a:spAutoFit/>
            </a:bodyPr>
            <a:lstStyle/>
            <a:p>
              <a:pPr algn="ctr"/>
              <a:r>
                <a:rPr lang="fr-FR" sz="1200" dirty="0" smtClean="0"/>
                <a:t>Pas de corrélation claire entre dose de CEA-TCB et réponse</a:t>
              </a:r>
              <a:endParaRPr lang="fr-FR" sz="1200" dirty="0"/>
            </a:p>
          </p:txBody>
        </p:sp>
        <p:sp>
          <p:nvSpPr>
            <p:cNvPr id="8" name="TextBox 7"/>
            <p:cNvSpPr txBox="1"/>
            <p:nvPr/>
          </p:nvSpPr>
          <p:spPr>
            <a:xfrm>
              <a:off x="1929307" y="4354617"/>
              <a:ext cx="529312" cy="584775"/>
            </a:xfrm>
            <a:prstGeom prst="rect">
              <a:avLst/>
            </a:prstGeom>
            <a:noFill/>
          </p:spPr>
          <p:txBody>
            <a:bodyPr wrap="none" rtlCol="0">
              <a:spAutoFit/>
            </a:bodyPr>
            <a:lstStyle/>
            <a:p>
              <a:r>
                <a:rPr lang="fr-FR" sz="800" smtClean="0"/>
                <a:t>60 mg</a:t>
              </a:r>
            </a:p>
            <a:p>
              <a:r>
                <a:rPr lang="fr-FR" sz="800" smtClean="0"/>
                <a:t>90 mg</a:t>
              </a:r>
            </a:p>
            <a:p>
              <a:r>
                <a:rPr lang="fr-FR" sz="800" smtClean="0"/>
                <a:t>100 mg</a:t>
              </a:r>
            </a:p>
            <a:p>
              <a:r>
                <a:rPr lang="fr-FR" sz="800" smtClean="0"/>
                <a:t>135 mg</a:t>
              </a:r>
              <a:endParaRPr lang="fr-FR" sz="800"/>
            </a:p>
          </p:txBody>
        </p:sp>
        <p:sp>
          <p:nvSpPr>
            <p:cNvPr id="36" name="TextBox 35"/>
            <p:cNvSpPr txBox="1"/>
            <p:nvPr/>
          </p:nvSpPr>
          <p:spPr>
            <a:xfrm>
              <a:off x="2531551" y="4354617"/>
              <a:ext cx="529312" cy="584775"/>
            </a:xfrm>
            <a:prstGeom prst="rect">
              <a:avLst/>
            </a:prstGeom>
            <a:noFill/>
          </p:spPr>
          <p:txBody>
            <a:bodyPr wrap="none" rtlCol="0">
              <a:spAutoFit/>
            </a:bodyPr>
            <a:lstStyle/>
            <a:p>
              <a:r>
                <a:rPr lang="fr-FR" sz="800" smtClean="0"/>
                <a:t>200 mg</a:t>
              </a:r>
            </a:p>
            <a:p>
              <a:r>
                <a:rPr lang="fr-FR" sz="800" smtClean="0"/>
                <a:t>300 mg</a:t>
              </a:r>
            </a:p>
            <a:p>
              <a:r>
                <a:rPr lang="fr-FR" sz="800" smtClean="0"/>
                <a:t>400 mg</a:t>
              </a:r>
            </a:p>
            <a:p>
              <a:r>
                <a:rPr lang="fr-FR" sz="800" smtClean="0"/>
                <a:t>600 mg</a:t>
              </a:r>
              <a:endParaRPr lang="fr-FR" sz="800"/>
            </a:p>
          </p:txBody>
        </p:sp>
        <p:sp>
          <p:nvSpPr>
            <p:cNvPr id="37" name="TextBox 36"/>
            <p:cNvSpPr txBox="1"/>
            <p:nvPr/>
          </p:nvSpPr>
          <p:spPr>
            <a:xfrm>
              <a:off x="3148194" y="4723948"/>
              <a:ext cx="917239" cy="215444"/>
            </a:xfrm>
            <a:prstGeom prst="rect">
              <a:avLst/>
            </a:prstGeom>
            <a:noFill/>
          </p:spPr>
          <p:txBody>
            <a:bodyPr wrap="none" rtlCol="0">
              <a:spAutoFit/>
            </a:bodyPr>
            <a:lstStyle/>
            <a:p>
              <a:r>
                <a:rPr lang="fr-FR" sz="800" dirty="0" smtClean="0"/>
                <a:t>* MMR inconnu </a:t>
              </a:r>
              <a:endParaRPr lang="fr-FR" sz="800" dirty="0"/>
            </a:p>
          </p:txBody>
        </p:sp>
        <p:sp>
          <p:nvSpPr>
            <p:cNvPr id="10" name="Rectangle 9"/>
            <p:cNvSpPr>
              <a:spLocks noChangeAspect="1"/>
            </p:cNvSpPr>
            <p:nvPr/>
          </p:nvSpPr>
          <p:spPr>
            <a:xfrm>
              <a:off x="1917670" y="4435593"/>
              <a:ext cx="54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38"/>
            <p:cNvSpPr>
              <a:spLocks noChangeAspect="1"/>
            </p:cNvSpPr>
            <p:nvPr/>
          </p:nvSpPr>
          <p:spPr>
            <a:xfrm>
              <a:off x="1917670" y="4557081"/>
              <a:ext cx="54000" cy="5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Rectangle 39"/>
            <p:cNvSpPr>
              <a:spLocks noChangeAspect="1"/>
            </p:cNvSpPr>
            <p:nvPr/>
          </p:nvSpPr>
          <p:spPr>
            <a:xfrm>
              <a:off x="1917670" y="4678569"/>
              <a:ext cx="54000" cy="5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Rectangle 40"/>
            <p:cNvSpPr>
              <a:spLocks noChangeAspect="1"/>
            </p:cNvSpPr>
            <p:nvPr/>
          </p:nvSpPr>
          <p:spPr>
            <a:xfrm>
              <a:off x="1917670" y="4800057"/>
              <a:ext cx="5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Rectangle 41"/>
            <p:cNvSpPr>
              <a:spLocks noChangeAspect="1"/>
            </p:cNvSpPr>
            <p:nvPr/>
          </p:nvSpPr>
          <p:spPr>
            <a:xfrm>
              <a:off x="2531551" y="4435224"/>
              <a:ext cx="54000" cy="54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Rectangle 42"/>
            <p:cNvSpPr>
              <a:spLocks noChangeAspect="1"/>
            </p:cNvSpPr>
            <p:nvPr/>
          </p:nvSpPr>
          <p:spPr>
            <a:xfrm>
              <a:off x="2531551" y="4556712"/>
              <a:ext cx="5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Rectangle 43"/>
            <p:cNvSpPr>
              <a:spLocks noChangeAspect="1"/>
            </p:cNvSpPr>
            <p:nvPr/>
          </p:nvSpPr>
          <p:spPr>
            <a:xfrm>
              <a:off x="2531551" y="4678200"/>
              <a:ext cx="54000" cy="5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5" name="Rectangle 44"/>
            <p:cNvSpPr>
              <a:spLocks noChangeAspect="1"/>
            </p:cNvSpPr>
            <p:nvPr/>
          </p:nvSpPr>
          <p:spPr>
            <a:xfrm>
              <a:off x="2531551" y="4799688"/>
              <a:ext cx="54000" cy="54000"/>
            </a:xfrm>
            <a:prstGeom prst="rect">
              <a:avLst/>
            </a:prstGeom>
            <a:solidFill>
              <a:srgbClr val="B2C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Rectangle 45"/>
            <p:cNvSpPr>
              <a:spLocks/>
            </p:cNvSpPr>
            <p:nvPr/>
          </p:nvSpPr>
          <p:spPr>
            <a:xfrm rot="10800000">
              <a:off x="1618193" y="3639711"/>
              <a:ext cx="54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Rectangle 46"/>
            <p:cNvSpPr>
              <a:spLocks/>
            </p:cNvSpPr>
            <p:nvPr/>
          </p:nvSpPr>
          <p:spPr>
            <a:xfrm rot="10800000">
              <a:off x="1704321" y="3711711"/>
              <a:ext cx="54000"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Rectangle 47"/>
            <p:cNvSpPr>
              <a:spLocks/>
            </p:cNvSpPr>
            <p:nvPr/>
          </p:nvSpPr>
          <p:spPr>
            <a:xfrm rot="10800000">
              <a:off x="1786157" y="3747711"/>
              <a:ext cx="54000" cy="32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Rectangle 48"/>
            <p:cNvSpPr>
              <a:spLocks/>
            </p:cNvSpPr>
            <p:nvPr/>
          </p:nvSpPr>
          <p:spPr>
            <a:xfrm rot="10800000">
              <a:off x="1867993" y="3819710"/>
              <a:ext cx="54000" cy="25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0" name="Rectangle 49"/>
            <p:cNvSpPr>
              <a:spLocks/>
            </p:cNvSpPr>
            <p:nvPr/>
          </p:nvSpPr>
          <p:spPr>
            <a:xfrm rot="10800000">
              <a:off x="1949829" y="3819710"/>
              <a:ext cx="540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Rectangle 50"/>
            <p:cNvSpPr>
              <a:spLocks/>
            </p:cNvSpPr>
            <p:nvPr/>
          </p:nvSpPr>
          <p:spPr>
            <a:xfrm rot="10800000">
              <a:off x="2031665" y="3819710"/>
              <a:ext cx="54000" cy="25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2" name="Rectangle 51"/>
            <p:cNvSpPr>
              <a:spLocks/>
            </p:cNvSpPr>
            <p:nvPr/>
          </p:nvSpPr>
          <p:spPr>
            <a:xfrm rot="10800000">
              <a:off x="2116569" y="3891710"/>
              <a:ext cx="54000"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3" name="Rectangle 52"/>
            <p:cNvSpPr>
              <a:spLocks/>
            </p:cNvSpPr>
            <p:nvPr/>
          </p:nvSpPr>
          <p:spPr>
            <a:xfrm rot="10800000">
              <a:off x="2201473" y="3963710"/>
              <a:ext cx="5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4" name="Rectangle 53"/>
            <p:cNvSpPr>
              <a:spLocks/>
            </p:cNvSpPr>
            <p:nvPr/>
          </p:nvSpPr>
          <p:spPr>
            <a:xfrm rot="10800000">
              <a:off x="2286377" y="3963710"/>
              <a:ext cx="54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5" name="Rectangle 54"/>
            <p:cNvSpPr>
              <a:spLocks/>
            </p:cNvSpPr>
            <p:nvPr/>
          </p:nvSpPr>
          <p:spPr>
            <a:xfrm rot="10800000">
              <a:off x="2371281" y="3981710"/>
              <a:ext cx="54000" cy="90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6" name="Rectangle 55"/>
            <p:cNvSpPr>
              <a:spLocks/>
            </p:cNvSpPr>
            <p:nvPr/>
          </p:nvSpPr>
          <p:spPr>
            <a:xfrm rot="10800000">
              <a:off x="2456185" y="3999710"/>
              <a:ext cx="54000"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7" name="Rectangle 56"/>
            <p:cNvSpPr>
              <a:spLocks/>
            </p:cNvSpPr>
            <p:nvPr/>
          </p:nvSpPr>
          <p:spPr>
            <a:xfrm rot="10800000">
              <a:off x="2541089" y="3999710"/>
              <a:ext cx="54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8" name="Rectangle 57"/>
            <p:cNvSpPr>
              <a:spLocks/>
            </p:cNvSpPr>
            <p:nvPr/>
          </p:nvSpPr>
          <p:spPr>
            <a:xfrm rot="10800000">
              <a:off x="2625993" y="3999710"/>
              <a:ext cx="54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9" name="Rectangle 58"/>
            <p:cNvSpPr>
              <a:spLocks/>
            </p:cNvSpPr>
            <p:nvPr/>
          </p:nvSpPr>
          <p:spPr>
            <a:xfrm rot="10800000">
              <a:off x="2710897" y="3999710"/>
              <a:ext cx="54000" cy="72000"/>
            </a:xfrm>
            <a:prstGeom prst="rect">
              <a:avLst/>
            </a:prstGeom>
            <a:solidFill>
              <a:srgbClr val="B2C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0" name="Rectangle 59"/>
            <p:cNvSpPr>
              <a:spLocks/>
            </p:cNvSpPr>
            <p:nvPr/>
          </p:nvSpPr>
          <p:spPr>
            <a:xfrm rot="10800000">
              <a:off x="2795801" y="4017710"/>
              <a:ext cx="54000" cy="54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1" name="Rectangle 60"/>
            <p:cNvSpPr>
              <a:spLocks/>
            </p:cNvSpPr>
            <p:nvPr/>
          </p:nvSpPr>
          <p:spPr>
            <a:xfrm rot="10800000">
              <a:off x="2880705" y="4035710"/>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5" name="TextBox 34"/>
            <p:cNvSpPr txBox="1"/>
            <p:nvPr/>
          </p:nvSpPr>
          <p:spPr>
            <a:xfrm>
              <a:off x="2860572" y="3860482"/>
              <a:ext cx="274434" cy="369332"/>
            </a:xfrm>
            <a:prstGeom prst="rect">
              <a:avLst/>
            </a:prstGeom>
            <a:noFill/>
          </p:spPr>
          <p:txBody>
            <a:bodyPr wrap="none" rtlCol="0">
              <a:spAutoFit/>
            </a:bodyPr>
            <a:lstStyle/>
            <a:p>
              <a:pPr algn="ctr"/>
              <a:r>
                <a:rPr lang="fr-FR" smtClean="0"/>
                <a:t>*</a:t>
              </a:r>
              <a:endParaRPr lang="fr-FR"/>
            </a:p>
          </p:txBody>
        </p:sp>
        <p:sp>
          <p:nvSpPr>
            <p:cNvPr id="63" name="Rectangle 62"/>
            <p:cNvSpPr>
              <a:spLocks/>
            </p:cNvSpPr>
            <p:nvPr/>
          </p:nvSpPr>
          <p:spPr>
            <a:xfrm>
              <a:off x="3304597" y="4074441"/>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9" name="Rectangle 68"/>
            <p:cNvSpPr>
              <a:spLocks/>
            </p:cNvSpPr>
            <p:nvPr/>
          </p:nvSpPr>
          <p:spPr>
            <a:xfrm>
              <a:off x="3385888" y="4074441"/>
              <a:ext cx="54000" cy="36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0" name="Rectangle 69"/>
            <p:cNvSpPr>
              <a:spLocks/>
            </p:cNvSpPr>
            <p:nvPr/>
          </p:nvSpPr>
          <p:spPr>
            <a:xfrm>
              <a:off x="3467179" y="4074441"/>
              <a:ext cx="54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Rectangle 70"/>
            <p:cNvSpPr>
              <a:spLocks/>
            </p:cNvSpPr>
            <p:nvPr/>
          </p:nvSpPr>
          <p:spPr>
            <a:xfrm>
              <a:off x="3548470" y="4074441"/>
              <a:ext cx="54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2" name="Rectangle 71"/>
            <p:cNvSpPr>
              <a:spLocks/>
            </p:cNvSpPr>
            <p:nvPr/>
          </p:nvSpPr>
          <p:spPr>
            <a:xfrm>
              <a:off x="3632829" y="4074441"/>
              <a:ext cx="54000" cy="7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3" name="Rectangle 72"/>
            <p:cNvSpPr>
              <a:spLocks/>
            </p:cNvSpPr>
            <p:nvPr/>
          </p:nvSpPr>
          <p:spPr>
            <a:xfrm>
              <a:off x="3717188" y="4074441"/>
              <a:ext cx="54000" cy="10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4" name="Rectangle 73"/>
            <p:cNvSpPr>
              <a:spLocks/>
            </p:cNvSpPr>
            <p:nvPr/>
          </p:nvSpPr>
          <p:spPr>
            <a:xfrm>
              <a:off x="3801547" y="4074441"/>
              <a:ext cx="5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5" name="Rectangle 74"/>
            <p:cNvSpPr>
              <a:spLocks/>
            </p:cNvSpPr>
            <p:nvPr/>
          </p:nvSpPr>
          <p:spPr>
            <a:xfrm>
              <a:off x="3885906" y="4074441"/>
              <a:ext cx="54000" cy="18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6" name="Rectangle 75"/>
            <p:cNvSpPr>
              <a:spLocks/>
            </p:cNvSpPr>
            <p:nvPr/>
          </p:nvSpPr>
          <p:spPr>
            <a:xfrm>
              <a:off x="3970265" y="4074441"/>
              <a:ext cx="54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7" name="Rectangle 76"/>
            <p:cNvSpPr>
              <a:spLocks/>
            </p:cNvSpPr>
            <p:nvPr/>
          </p:nvSpPr>
          <p:spPr>
            <a:xfrm>
              <a:off x="4054624" y="4074441"/>
              <a:ext cx="54000" cy="50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8" name="Rectangle 77"/>
            <p:cNvSpPr>
              <a:spLocks/>
            </p:cNvSpPr>
            <p:nvPr/>
          </p:nvSpPr>
          <p:spPr>
            <a:xfrm>
              <a:off x="4138983" y="4074441"/>
              <a:ext cx="54000" cy="576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9" name="TextBox 78"/>
            <p:cNvSpPr txBox="1"/>
            <p:nvPr/>
          </p:nvSpPr>
          <p:spPr>
            <a:xfrm>
              <a:off x="3205017" y="4058247"/>
              <a:ext cx="274434" cy="369332"/>
            </a:xfrm>
            <a:prstGeom prst="rect">
              <a:avLst/>
            </a:prstGeom>
            <a:noFill/>
          </p:spPr>
          <p:txBody>
            <a:bodyPr wrap="none" rtlCol="0">
              <a:spAutoFit/>
            </a:bodyPr>
            <a:lstStyle/>
            <a:p>
              <a:pPr algn="ctr"/>
              <a:r>
                <a:rPr lang="fr-FR" smtClean="0"/>
                <a:t>*</a:t>
              </a:r>
              <a:endParaRPr lang="fr-FR"/>
            </a:p>
          </p:txBody>
        </p:sp>
        <p:sp>
          <p:nvSpPr>
            <p:cNvPr id="80" name="TextBox 79"/>
            <p:cNvSpPr txBox="1"/>
            <p:nvPr/>
          </p:nvSpPr>
          <p:spPr>
            <a:xfrm>
              <a:off x="3442142" y="4067715"/>
              <a:ext cx="274434" cy="369332"/>
            </a:xfrm>
            <a:prstGeom prst="rect">
              <a:avLst/>
            </a:prstGeom>
            <a:noFill/>
          </p:spPr>
          <p:txBody>
            <a:bodyPr wrap="none" rtlCol="0">
              <a:spAutoFit/>
            </a:bodyPr>
            <a:lstStyle/>
            <a:p>
              <a:pPr algn="ctr"/>
              <a:r>
                <a:rPr lang="fr-FR" smtClean="0"/>
                <a:t>*</a:t>
              </a:r>
              <a:endParaRPr lang="fr-FR"/>
            </a:p>
          </p:txBody>
        </p:sp>
        <p:cxnSp>
          <p:nvCxnSpPr>
            <p:cNvPr id="62" name="Straight Connector 61"/>
            <p:cNvCxnSpPr/>
            <p:nvPr/>
          </p:nvCxnSpPr>
          <p:spPr>
            <a:xfrm>
              <a:off x="1527452" y="389171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527452" y="432644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4668912" y="2542328"/>
            <a:ext cx="3693114" cy="2784742"/>
            <a:chOff x="807801" y="2542328"/>
            <a:chExt cx="3693114" cy="2784742"/>
          </a:xfrm>
        </p:grpSpPr>
        <p:sp>
          <p:nvSpPr>
            <p:cNvPr id="86" name="TextBox 85"/>
            <p:cNvSpPr txBox="1"/>
            <p:nvPr/>
          </p:nvSpPr>
          <p:spPr>
            <a:xfrm>
              <a:off x="1197405" y="2542328"/>
              <a:ext cx="3082494" cy="523220"/>
            </a:xfrm>
            <a:prstGeom prst="rect">
              <a:avLst/>
            </a:prstGeom>
            <a:solidFill>
              <a:srgbClr val="B2C6EC"/>
            </a:solidFill>
          </p:spPr>
          <p:txBody>
            <a:bodyPr wrap="none" rtlCol="0">
              <a:spAutoFit/>
            </a:bodyPr>
            <a:lstStyle/>
            <a:p>
              <a:pPr algn="ctr"/>
              <a:r>
                <a:rPr lang="fr-FR" sz="1400" b="1" dirty="0" smtClean="0">
                  <a:latin typeface="+mn-lt"/>
                </a:rPr>
                <a:t>Etude 2: CEA-TCB + </a:t>
              </a:r>
              <a:r>
                <a:rPr lang="fr-FR" sz="1400" b="1" dirty="0" err="1" smtClean="0">
                  <a:latin typeface="+mn-lt"/>
                </a:rPr>
                <a:t>atézolizumab</a:t>
              </a:r>
              <a:endParaRPr lang="fr-FR" sz="1400" b="1" dirty="0" smtClean="0">
                <a:latin typeface="+mn-lt"/>
              </a:endParaRPr>
            </a:p>
            <a:p>
              <a:pPr algn="ctr"/>
              <a:r>
                <a:rPr lang="fr-FR" sz="1400" b="1" dirty="0" smtClean="0">
                  <a:latin typeface="+mn-lt"/>
                </a:rPr>
                <a:t>N=25, 5–160 mg</a:t>
              </a:r>
              <a:endParaRPr lang="fr-FR" sz="1400" b="1" dirty="0">
                <a:latin typeface="+mn-lt"/>
              </a:endParaRPr>
            </a:p>
          </p:txBody>
        </p:sp>
        <p:grpSp>
          <p:nvGrpSpPr>
            <p:cNvPr id="87" name="Group 86"/>
            <p:cNvGrpSpPr/>
            <p:nvPr/>
          </p:nvGrpSpPr>
          <p:grpSpPr>
            <a:xfrm>
              <a:off x="807801" y="3007318"/>
              <a:ext cx="3460045" cy="2133918"/>
              <a:chOff x="2026934" y="2069447"/>
              <a:chExt cx="4946327" cy="2603240"/>
            </a:xfrm>
          </p:grpSpPr>
          <p:grpSp>
            <p:nvGrpSpPr>
              <p:cNvPr id="132" name="Group 131"/>
              <p:cNvGrpSpPr/>
              <p:nvPr/>
            </p:nvGrpSpPr>
            <p:grpSpPr>
              <a:xfrm>
                <a:off x="2972561" y="2333162"/>
                <a:ext cx="4000700" cy="2061732"/>
                <a:chOff x="2291341" y="1973094"/>
                <a:chExt cx="5075065" cy="3906804"/>
              </a:xfrm>
            </p:grpSpPr>
            <p:cxnSp>
              <p:nvCxnSpPr>
                <p:cNvPr id="139" name="Straight Connector 138"/>
                <p:cNvCxnSpPr/>
                <p:nvPr/>
              </p:nvCxnSpPr>
              <p:spPr>
                <a:xfrm>
                  <a:off x="2401643" y="1973094"/>
                  <a:ext cx="0" cy="390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291341" y="2456953"/>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291341" y="2951246"/>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291341" y="3445539"/>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291341" y="4434125"/>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291341" y="4928418"/>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291341" y="5422711"/>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291341" y="5867723"/>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291341" y="1982370"/>
                  <a:ext cx="1103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291341" y="3939832"/>
                  <a:ext cx="5075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132"/>
              <p:cNvSpPr txBox="1"/>
              <p:nvPr/>
            </p:nvSpPr>
            <p:spPr>
              <a:xfrm rot="16200000">
                <a:off x="989305" y="3107076"/>
                <a:ext cx="2603240" cy="527981"/>
              </a:xfrm>
              <a:prstGeom prst="rect">
                <a:avLst/>
              </a:prstGeom>
              <a:noFill/>
            </p:spPr>
            <p:txBody>
              <a:bodyPr wrap="none" rtlCol="0">
                <a:spAutoFit/>
              </a:bodyPr>
              <a:lstStyle/>
              <a:p>
                <a:pPr algn="ctr"/>
                <a:r>
                  <a:rPr lang="fr-FR" sz="900" dirty="0">
                    <a:latin typeface="Arial" panose="020B0604020202020204" pitchFamily="34" charset="0"/>
                    <a:cs typeface="Arial" panose="020B0604020202020204" pitchFamily="34" charset="0"/>
                  </a:rPr>
                  <a:t>Variation maximale des lésions cibles </a:t>
                </a:r>
                <a:br>
                  <a:rPr lang="fr-FR" sz="900" dirty="0">
                    <a:latin typeface="Arial" panose="020B0604020202020204" pitchFamily="34" charset="0"/>
                    <a:cs typeface="Arial" panose="020B0604020202020204" pitchFamily="34" charset="0"/>
                  </a:rPr>
                </a:br>
                <a:r>
                  <a:rPr lang="fr-FR" sz="900" dirty="0">
                    <a:latin typeface="Arial" panose="020B0604020202020204" pitchFamily="34" charset="0"/>
                    <a:cs typeface="Arial" panose="020B0604020202020204" pitchFamily="34" charset="0"/>
                  </a:rPr>
                  <a:t>par rapport à l’inclusion, </a:t>
                </a:r>
              </a:p>
            </p:txBody>
          </p:sp>
          <p:sp>
            <p:nvSpPr>
              <p:cNvPr id="134" name="TextBox 133"/>
              <p:cNvSpPr txBox="1"/>
              <p:nvPr/>
            </p:nvSpPr>
            <p:spPr>
              <a:xfrm>
                <a:off x="2516737" y="2194785"/>
                <a:ext cx="538980" cy="281600"/>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100</a:t>
                </a:r>
                <a:endParaRPr lang="fr-FR" sz="900">
                  <a:latin typeface="Arial" panose="020B0604020202020204" pitchFamily="34" charset="0"/>
                  <a:cs typeface="Arial" panose="020B0604020202020204" pitchFamily="34" charset="0"/>
                </a:endParaRPr>
              </a:p>
            </p:txBody>
          </p:sp>
          <p:sp>
            <p:nvSpPr>
              <p:cNvPr id="135" name="TextBox 134"/>
              <p:cNvSpPr txBox="1"/>
              <p:nvPr/>
            </p:nvSpPr>
            <p:spPr>
              <a:xfrm>
                <a:off x="2608400" y="2703391"/>
                <a:ext cx="447317" cy="281600"/>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50</a:t>
                </a:r>
                <a:endParaRPr lang="fr-FR" sz="900">
                  <a:latin typeface="Arial" panose="020B0604020202020204" pitchFamily="34" charset="0"/>
                  <a:cs typeface="Arial" panose="020B0604020202020204" pitchFamily="34" charset="0"/>
                </a:endParaRPr>
              </a:p>
            </p:txBody>
          </p:sp>
          <p:sp>
            <p:nvSpPr>
              <p:cNvPr id="136" name="TextBox 135"/>
              <p:cNvSpPr txBox="1"/>
              <p:nvPr/>
            </p:nvSpPr>
            <p:spPr>
              <a:xfrm>
                <a:off x="2700063" y="3228418"/>
                <a:ext cx="355653" cy="281600"/>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0</a:t>
                </a:r>
                <a:endParaRPr lang="fr-FR" sz="900">
                  <a:latin typeface="Arial" panose="020B0604020202020204" pitchFamily="34" charset="0"/>
                  <a:cs typeface="Arial" panose="020B0604020202020204" pitchFamily="34" charset="0"/>
                </a:endParaRPr>
              </a:p>
            </p:txBody>
          </p:sp>
          <p:sp>
            <p:nvSpPr>
              <p:cNvPr id="137" name="TextBox 136"/>
              <p:cNvSpPr txBox="1"/>
              <p:nvPr/>
            </p:nvSpPr>
            <p:spPr>
              <a:xfrm>
                <a:off x="2516737" y="3746355"/>
                <a:ext cx="538980" cy="281600"/>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–50</a:t>
                </a:r>
                <a:endParaRPr lang="fr-FR" sz="900">
                  <a:latin typeface="Arial" panose="020B0604020202020204" pitchFamily="34" charset="0"/>
                  <a:cs typeface="Arial" panose="020B0604020202020204" pitchFamily="34" charset="0"/>
                </a:endParaRPr>
              </a:p>
            </p:txBody>
          </p:sp>
          <p:sp>
            <p:nvSpPr>
              <p:cNvPr id="138" name="TextBox 137"/>
              <p:cNvSpPr txBox="1"/>
              <p:nvPr/>
            </p:nvSpPr>
            <p:spPr>
              <a:xfrm>
                <a:off x="2413170" y="4247670"/>
                <a:ext cx="630643" cy="281600"/>
              </a:xfrm>
              <a:prstGeom prst="rect">
                <a:avLst/>
              </a:prstGeom>
              <a:noFill/>
            </p:spPr>
            <p:txBody>
              <a:bodyPr wrap="none" rtlCol="0" anchor="ctr" anchorCtr="0">
                <a:spAutoFit/>
              </a:bodyPr>
              <a:lstStyle/>
              <a:p>
                <a:pPr algn="r"/>
                <a:r>
                  <a:rPr lang="fr-FR" sz="900" smtClean="0">
                    <a:latin typeface="Arial" panose="020B0604020202020204" pitchFamily="34" charset="0"/>
                    <a:cs typeface="Arial" panose="020B0604020202020204" pitchFamily="34" charset="0"/>
                  </a:rPr>
                  <a:t>–100</a:t>
                </a:r>
                <a:endParaRPr lang="fr-FR" sz="900">
                  <a:latin typeface="Arial" panose="020B0604020202020204" pitchFamily="34" charset="0"/>
                  <a:cs typeface="Arial" panose="020B0604020202020204" pitchFamily="34" charset="0"/>
                </a:endParaRPr>
              </a:p>
            </p:txBody>
          </p:sp>
        </p:grpSp>
        <p:sp>
          <p:nvSpPr>
            <p:cNvPr id="88" name="TextBox 87"/>
            <p:cNvSpPr txBox="1"/>
            <p:nvPr/>
          </p:nvSpPr>
          <p:spPr>
            <a:xfrm>
              <a:off x="1091508" y="5050071"/>
              <a:ext cx="3409407" cy="276999"/>
            </a:xfrm>
            <a:prstGeom prst="rect">
              <a:avLst/>
            </a:prstGeom>
            <a:noFill/>
            <a:ln>
              <a:noFill/>
            </a:ln>
          </p:spPr>
          <p:txBody>
            <a:bodyPr wrap="none" rtlCol="0">
              <a:spAutoFit/>
            </a:bodyPr>
            <a:lstStyle/>
            <a:p>
              <a:pPr algn="ctr"/>
              <a:r>
                <a:rPr lang="fr-FR" sz="1200" dirty="0" smtClean="0"/>
                <a:t>Corrélation entre dose de CEA-TCB et réponse</a:t>
              </a:r>
              <a:endParaRPr lang="fr-FR" sz="1200" dirty="0"/>
            </a:p>
          </p:txBody>
        </p:sp>
        <p:sp>
          <p:nvSpPr>
            <p:cNvPr id="89" name="TextBox 88"/>
            <p:cNvSpPr txBox="1"/>
            <p:nvPr/>
          </p:nvSpPr>
          <p:spPr>
            <a:xfrm>
              <a:off x="1929307" y="4354617"/>
              <a:ext cx="471604" cy="461665"/>
            </a:xfrm>
            <a:prstGeom prst="rect">
              <a:avLst/>
            </a:prstGeom>
            <a:noFill/>
          </p:spPr>
          <p:txBody>
            <a:bodyPr wrap="none" rtlCol="0">
              <a:spAutoFit/>
            </a:bodyPr>
            <a:lstStyle/>
            <a:p>
              <a:r>
                <a:rPr lang="fr-FR" sz="800" smtClean="0"/>
                <a:t>5 mg</a:t>
              </a:r>
            </a:p>
            <a:p>
              <a:r>
                <a:rPr lang="fr-FR" sz="800" smtClean="0"/>
                <a:t>10 mg</a:t>
              </a:r>
            </a:p>
            <a:p>
              <a:r>
                <a:rPr lang="fr-FR" sz="800" smtClean="0"/>
                <a:t>20 mg</a:t>
              </a:r>
            </a:p>
          </p:txBody>
        </p:sp>
        <p:sp>
          <p:nvSpPr>
            <p:cNvPr id="90" name="TextBox 89"/>
            <p:cNvSpPr txBox="1"/>
            <p:nvPr/>
          </p:nvSpPr>
          <p:spPr>
            <a:xfrm>
              <a:off x="2531551" y="4354617"/>
              <a:ext cx="529312" cy="461665"/>
            </a:xfrm>
            <a:prstGeom prst="rect">
              <a:avLst/>
            </a:prstGeom>
            <a:noFill/>
          </p:spPr>
          <p:txBody>
            <a:bodyPr wrap="none" rtlCol="0">
              <a:spAutoFit/>
            </a:bodyPr>
            <a:lstStyle/>
            <a:p>
              <a:r>
                <a:rPr lang="fr-FR" sz="800" smtClean="0"/>
                <a:t>40 mg</a:t>
              </a:r>
            </a:p>
            <a:p>
              <a:r>
                <a:rPr lang="fr-FR" sz="800" smtClean="0"/>
                <a:t>80 mg</a:t>
              </a:r>
            </a:p>
            <a:p>
              <a:r>
                <a:rPr lang="fr-FR" sz="800" smtClean="0"/>
                <a:t>160 mg</a:t>
              </a:r>
            </a:p>
          </p:txBody>
        </p:sp>
        <p:sp>
          <p:nvSpPr>
            <p:cNvPr id="91" name="TextBox 90"/>
            <p:cNvSpPr txBox="1"/>
            <p:nvPr/>
          </p:nvSpPr>
          <p:spPr>
            <a:xfrm>
              <a:off x="2197212" y="4787422"/>
              <a:ext cx="415498" cy="215444"/>
            </a:xfrm>
            <a:prstGeom prst="rect">
              <a:avLst/>
            </a:prstGeom>
            <a:noFill/>
          </p:spPr>
          <p:txBody>
            <a:bodyPr wrap="none" rtlCol="0">
              <a:spAutoFit/>
            </a:bodyPr>
            <a:lstStyle/>
            <a:p>
              <a:r>
                <a:rPr lang="fr-FR" sz="800" smtClean="0"/>
                <a:t>^MSI</a:t>
              </a:r>
              <a:endParaRPr lang="fr-FR" sz="800"/>
            </a:p>
          </p:txBody>
        </p:sp>
        <p:sp>
          <p:nvSpPr>
            <p:cNvPr id="92" name="Rectangle 91"/>
            <p:cNvSpPr>
              <a:spLocks noChangeAspect="1"/>
            </p:cNvSpPr>
            <p:nvPr/>
          </p:nvSpPr>
          <p:spPr>
            <a:xfrm>
              <a:off x="1917670" y="4435593"/>
              <a:ext cx="54000" cy="5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3" name="Rectangle 92"/>
            <p:cNvSpPr>
              <a:spLocks noChangeAspect="1"/>
            </p:cNvSpPr>
            <p:nvPr/>
          </p:nvSpPr>
          <p:spPr>
            <a:xfrm>
              <a:off x="1917670" y="4557081"/>
              <a:ext cx="54000" cy="5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4" name="Rectangle 93"/>
            <p:cNvSpPr>
              <a:spLocks noChangeAspect="1"/>
            </p:cNvSpPr>
            <p:nvPr/>
          </p:nvSpPr>
          <p:spPr>
            <a:xfrm>
              <a:off x="1917670" y="4678569"/>
              <a:ext cx="54000" cy="5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6" name="Rectangle 95"/>
            <p:cNvSpPr>
              <a:spLocks noChangeAspect="1"/>
            </p:cNvSpPr>
            <p:nvPr/>
          </p:nvSpPr>
          <p:spPr>
            <a:xfrm>
              <a:off x="2531551" y="4435224"/>
              <a:ext cx="5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7" name="Rectangle 96"/>
            <p:cNvSpPr>
              <a:spLocks noChangeAspect="1"/>
            </p:cNvSpPr>
            <p:nvPr/>
          </p:nvSpPr>
          <p:spPr>
            <a:xfrm>
              <a:off x="2531551" y="4556712"/>
              <a:ext cx="54000" cy="54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8" name="Rectangle 97"/>
            <p:cNvSpPr>
              <a:spLocks noChangeAspect="1"/>
            </p:cNvSpPr>
            <p:nvPr/>
          </p:nvSpPr>
          <p:spPr>
            <a:xfrm>
              <a:off x="2531551" y="4678200"/>
              <a:ext cx="54000" cy="5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0" name="Rectangle 99"/>
            <p:cNvSpPr>
              <a:spLocks/>
            </p:cNvSpPr>
            <p:nvPr/>
          </p:nvSpPr>
          <p:spPr>
            <a:xfrm rot="10800000">
              <a:off x="1631936" y="3459711"/>
              <a:ext cx="54000" cy="61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1" name="Rectangle 100"/>
            <p:cNvSpPr>
              <a:spLocks/>
            </p:cNvSpPr>
            <p:nvPr/>
          </p:nvSpPr>
          <p:spPr>
            <a:xfrm rot="10800000">
              <a:off x="1739493" y="3495711"/>
              <a:ext cx="54000" cy="57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2" name="Rectangle 101"/>
            <p:cNvSpPr>
              <a:spLocks/>
            </p:cNvSpPr>
            <p:nvPr/>
          </p:nvSpPr>
          <p:spPr>
            <a:xfrm rot="10800000">
              <a:off x="1847520" y="3567711"/>
              <a:ext cx="54000" cy="50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3" name="Rectangle 102"/>
            <p:cNvSpPr>
              <a:spLocks/>
            </p:cNvSpPr>
            <p:nvPr/>
          </p:nvSpPr>
          <p:spPr>
            <a:xfrm rot="10800000">
              <a:off x="1953166" y="3567710"/>
              <a:ext cx="5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4" name="Rectangle 103"/>
            <p:cNvSpPr>
              <a:spLocks/>
            </p:cNvSpPr>
            <p:nvPr/>
          </p:nvSpPr>
          <p:spPr>
            <a:xfrm rot="10800000">
              <a:off x="2058812" y="3621710"/>
              <a:ext cx="54000" cy="4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5" name="Rectangle 104"/>
            <p:cNvSpPr>
              <a:spLocks/>
            </p:cNvSpPr>
            <p:nvPr/>
          </p:nvSpPr>
          <p:spPr>
            <a:xfrm rot="10800000">
              <a:off x="2164458" y="3783710"/>
              <a:ext cx="54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6" name="Rectangle 105"/>
            <p:cNvSpPr>
              <a:spLocks/>
            </p:cNvSpPr>
            <p:nvPr/>
          </p:nvSpPr>
          <p:spPr>
            <a:xfrm rot="10800000">
              <a:off x="2266029" y="3819710"/>
              <a:ext cx="54000" cy="25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7" name="Rectangle 106"/>
            <p:cNvSpPr>
              <a:spLocks/>
            </p:cNvSpPr>
            <p:nvPr/>
          </p:nvSpPr>
          <p:spPr>
            <a:xfrm rot="10800000">
              <a:off x="2367600" y="3837710"/>
              <a:ext cx="54000" cy="23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8" name="Rectangle 107"/>
            <p:cNvSpPr>
              <a:spLocks/>
            </p:cNvSpPr>
            <p:nvPr/>
          </p:nvSpPr>
          <p:spPr>
            <a:xfrm rot="10800000">
              <a:off x="2466790" y="3855710"/>
              <a:ext cx="54000" cy="21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9" name="Rectangle 108"/>
            <p:cNvSpPr>
              <a:spLocks/>
            </p:cNvSpPr>
            <p:nvPr/>
          </p:nvSpPr>
          <p:spPr>
            <a:xfrm rot="10800000">
              <a:off x="2575504" y="3891710"/>
              <a:ext cx="54000" cy="18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0" name="Rectangle 109"/>
            <p:cNvSpPr>
              <a:spLocks/>
            </p:cNvSpPr>
            <p:nvPr/>
          </p:nvSpPr>
          <p:spPr>
            <a:xfrm rot="10800000">
              <a:off x="2679456" y="3945710"/>
              <a:ext cx="54000" cy="12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1" name="Rectangle 110"/>
            <p:cNvSpPr>
              <a:spLocks/>
            </p:cNvSpPr>
            <p:nvPr/>
          </p:nvSpPr>
          <p:spPr>
            <a:xfrm rot="10800000">
              <a:off x="2781027" y="3963710"/>
              <a:ext cx="54000" cy="10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2" name="Rectangle 111"/>
            <p:cNvSpPr>
              <a:spLocks/>
            </p:cNvSpPr>
            <p:nvPr/>
          </p:nvSpPr>
          <p:spPr>
            <a:xfrm rot="10800000">
              <a:off x="2887360" y="4017710"/>
              <a:ext cx="54000" cy="5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3" name="Rectangle 112"/>
            <p:cNvSpPr>
              <a:spLocks/>
            </p:cNvSpPr>
            <p:nvPr/>
          </p:nvSpPr>
          <p:spPr>
            <a:xfrm rot="10800000">
              <a:off x="2986550" y="4035710"/>
              <a:ext cx="54000" cy="3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4" name="Rectangle 113"/>
            <p:cNvSpPr>
              <a:spLocks/>
            </p:cNvSpPr>
            <p:nvPr/>
          </p:nvSpPr>
          <p:spPr>
            <a:xfrm rot="10800000">
              <a:off x="3097645" y="4053710"/>
              <a:ext cx="54000" cy="1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0" name="Rectangle 119"/>
            <p:cNvSpPr>
              <a:spLocks/>
            </p:cNvSpPr>
            <p:nvPr/>
          </p:nvSpPr>
          <p:spPr>
            <a:xfrm>
              <a:off x="3408770" y="4074441"/>
              <a:ext cx="54000" cy="9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1" name="Rectangle 120"/>
            <p:cNvSpPr>
              <a:spLocks/>
            </p:cNvSpPr>
            <p:nvPr/>
          </p:nvSpPr>
          <p:spPr>
            <a:xfrm>
              <a:off x="3512179" y="4074441"/>
              <a:ext cx="54000" cy="14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2" name="Rectangle 121"/>
            <p:cNvSpPr>
              <a:spLocks/>
            </p:cNvSpPr>
            <p:nvPr/>
          </p:nvSpPr>
          <p:spPr>
            <a:xfrm>
              <a:off x="3609238" y="4074441"/>
              <a:ext cx="54000" cy="19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3" name="Rectangle 122"/>
            <p:cNvSpPr>
              <a:spLocks/>
            </p:cNvSpPr>
            <p:nvPr/>
          </p:nvSpPr>
          <p:spPr>
            <a:xfrm>
              <a:off x="3715822" y="4074441"/>
              <a:ext cx="54000" cy="19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4" name="Rectangle 123"/>
            <p:cNvSpPr>
              <a:spLocks/>
            </p:cNvSpPr>
            <p:nvPr/>
          </p:nvSpPr>
          <p:spPr>
            <a:xfrm>
              <a:off x="3819231" y="4074441"/>
              <a:ext cx="54000" cy="21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5" name="Rectangle 124"/>
            <p:cNvSpPr>
              <a:spLocks/>
            </p:cNvSpPr>
            <p:nvPr/>
          </p:nvSpPr>
          <p:spPr>
            <a:xfrm>
              <a:off x="3922640" y="4074441"/>
              <a:ext cx="54000" cy="28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6" name="Rectangle 125"/>
            <p:cNvSpPr>
              <a:spLocks/>
            </p:cNvSpPr>
            <p:nvPr/>
          </p:nvSpPr>
          <p:spPr>
            <a:xfrm>
              <a:off x="4029224" y="4074441"/>
              <a:ext cx="54000" cy="32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7" name="Rectangle 126"/>
            <p:cNvSpPr>
              <a:spLocks/>
            </p:cNvSpPr>
            <p:nvPr/>
          </p:nvSpPr>
          <p:spPr>
            <a:xfrm>
              <a:off x="4138983" y="4074441"/>
              <a:ext cx="54000" cy="50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30" name="Straight Connector 129"/>
            <p:cNvCxnSpPr/>
            <p:nvPr/>
          </p:nvCxnSpPr>
          <p:spPr>
            <a:xfrm>
              <a:off x="1527452" y="389171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527452" y="432644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5493573" y="3279259"/>
            <a:ext cx="293670" cy="369332"/>
          </a:xfrm>
          <a:prstGeom prst="rect">
            <a:avLst/>
          </a:prstGeom>
          <a:noFill/>
        </p:spPr>
        <p:txBody>
          <a:bodyPr wrap="none" rtlCol="0">
            <a:spAutoFit/>
          </a:bodyPr>
          <a:lstStyle/>
          <a:p>
            <a:r>
              <a:rPr lang="fr-FR" smtClean="0"/>
              <a:t>^</a:t>
            </a:r>
            <a:endParaRPr lang="fr-FR"/>
          </a:p>
        </p:txBody>
      </p:sp>
    </p:spTree>
    <p:custDataLst>
      <p:tags r:id="rId1"/>
    </p:custDataLst>
    <p:extLst>
      <p:ext uri="{BB962C8B-B14F-4D97-AF65-F5344CB8AC3E}">
        <p14:creationId xmlns:p14="http://schemas.microsoft.com/office/powerpoint/2010/main" val="23565823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3002: Etudes de phase Ia et Ib d’un nouvel anticorps bispécifique anti antigène carcinoembryonnaire et anti cellule T (CEA-TCB) en monothérapie et en association avec l’atézolizumab: résultats préliminaires d’efficacité et de tolérance chez les patients avec CCR métastatique – Tabernero J, et al</a:t>
            </a:r>
            <a:endParaRPr lang="fr-FR"/>
          </a:p>
        </p:txBody>
      </p:sp>
      <p:sp>
        <p:nvSpPr>
          <p:cNvPr id="14" name="Text Placeholder 13"/>
          <p:cNvSpPr>
            <a:spLocks noGrp="1"/>
          </p:cNvSpPr>
          <p:nvPr>
            <p:ph type="body" sz="quarter" idx="10"/>
          </p:nvPr>
        </p:nvSpPr>
        <p:spPr/>
        <p:txBody>
          <a:bodyPr/>
          <a:lstStyle/>
          <a:p>
            <a:r>
              <a:rPr lang="fr-FR" baseline="30000" dirty="0" err="1" smtClean="0"/>
              <a:t>a</a:t>
            </a:r>
            <a:r>
              <a:rPr lang="fr-FR" dirty="0" err="1" smtClean="0"/>
              <a:t>Quelques</a:t>
            </a:r>
            <a:r>
              <a:rPr lang="fr-FR" dirty="0" smtClean="0"/>
              <a:t> patients ont été prétraités par </a:t>
            </a:r>
            <a:r>
              <a:rPr lang="fr-FR" dirty="0" err="1" smtClean="0"/>
              <a:t>obinutuzumab</a:t>
            </a:r>
            <a:r>
              <a:rPr lang="fr-FR" dirty="0" smtClean="0"/>
              <a:t/>
            </a:r>
            <a:br>
              <a:rPr lang="fr-FR" dirty="0" smtClean="0"/>
            </a:br>
            <a:r>
              <a:rPr lang="fr-FR" baseline="30000" dirty="0" err="1" smtClean="0"/>
              <a:t>b</a:t>
            </a:r>
            <a:r>
              <a:rPr lang="fr-FR" dirty="0" err="1" smtClean="0"/>
              <a:t>En</a:t>
            </a:r>
            <a:r>
              <a:rPr lang="fr-FR" dirty="0" smtClean="0"/>
              <a:t> raison d’une toxicité limitante à 40 mg dans l’étude 1 chez 1 patient avec CBNPC</a:t>
            </a:r>
            <a:endParaRPr lang="fr-FR" dirty="0"/>
          </a:p>
        </p:txBody>
      </p:sp>
      <p:sp>
        <p:nvSpPr>
          <p:cNvPr id="15" name="Text Placeholder 14"/>
          <p:cNvSpPr>
            <a:spLocks noGrp="1"/>
          </p:cNvSpPr>
          <p:nvPr>
            <p:ph type="body" sz="quarter" idx="11"/>
          </p:nvPr>
        </p:nvSpPr>
        <p:spPr/>
        <p:txBody>
          <a:bodyPr/>
          <a:lstStyle/>
          <a:p>
            <a:r>
              <a:rPr lang="fr-FR" smtClean="0"/>
              <a:t>Tabernero J, et al. J Clin Oncol 2017;35(Suppl):Abstr 3002</a:t>
            </a:r>
            <a:endParaRPr lang="fr-FR"/>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endParaRPr lang="fr-FR" b="1" kern="0" dirty="0"/>
          </a:p>
        </p:txBody>
      </p:sp>
      <p:sp>
        <p:nvSpPr>
          <p:cNvPr id="9" name="Rectangle 3"/>
          <p:cNvSpPr txBox="1">
            <a:spLocks noChangeArrowheads="1"/>
          </p:cNvSpPr>
          <p:nvPr/>
        </p:nvSpPr>
        <p:spPr bwMode="auto">
          <a:xfrm>
            <a:off x="365124" y="4260018"/>
            <a:ext cx="841375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Conclusions </a:t>
            </a:r>
          </a:p>
          <a:p>
            <a:r>
              <a:rPr lang="fr-FR" b="1" kern="0" dirty="0"/>
              <a:t>L</a:t>
            </a:r>
            <a:r>
              <a:rPr lang="fr-FR" b="1" kern="0" dirty="0" smtClean="0"/>
              <a:t>es études de phase 1 en cours évaluant le CEA-TCB chez des patients avec CCR métastatique MSS lourdement prétraités ont démontré une activité </a:t>
            </a:r>
            <a:r>
              <a:rPr lang="fr-FR" b="1" kern="0" dirty="0" err="1" smtClean="0"/>
              <a:t>antitumorale</a:t>
            </a:r>
            <a:r>
              <a:rPr lang="fr-FR" b="1" kern="0" dirty="0" smtClean="0"/>
              <a:t> prometteuse</a:t>
            </a:r>
          </a:p>
          <a:p>
            <a:r>
              <a:rPr lang="fr-FR" b="1" kern="0" dirty="0" smtClean="0"/>
              <a:t>L’activité clinique du CEA-TCB a été montrée aussi bien en monothérapie qu’en association avec l’</a:t>
            </a:r>
            <a:r>
              <a:rPr lang="fr-FR" b="1" kern="0" dirty="0" err="1" smtClean="0"/>
              <a:t>atézolizumab</a:t>
            </a:r>
            <a:r>
              <a:rPr lang="fr-FR" b="1" kern="0" dirty="0" smtClean="0"/>
              <a:t>, avec une toxicité gérable</a:t>
            </a:r>
          </a:p>
        </p:txBody>
      </p:sp>
      <p:graphicFrame>
        <p:nvGraphicFramePr>
          <p:cNvPr id="11" name="Group 88"/>
          <p:cNvGraphicFramePr>
            <a:graphicFrameLocks noGrp="1"/>
          </p:cNvGraphicFramePr>
          <p:nvPr>
            <p:extLst>
              <p:ext uri="{D42A27DB-BD31-4B8C-83A1-F6EECF244321}">
                <p14:modId xmlns:p14="http://schemas.microsoft.com/office/powerpoint/2010/main" val="3288254771"/>
              </p:ext>
            </p:extLst>
          </p:nvPr>
        </p:nvGraphicFramePr>
        <p:xfrm>
          <a:off x="372138" y="1676398"/>
          <a:ext cx="8406736" cy="2313108"/>
        </p:xfrm>
        <a:graphic>
          <a:graphicData uri="http://schemas.openxmlformats.org/drawingml/2006/table">
            <a:tbl>
              <a:tblPr firstRow="1" bandRow="1">
                <a:tableStyleId>{69012ECD-51FC-41F1-AA8D-1B2483CD663E}</a:tableStyleId>
              </a:tblPr>
              <a:tblGrid>
                <a:gridCol w="2012884">
                  <a:extLst>
                    <a:ext uri="{9D8B030D-6E8A-4147-A177-3AD203B41FA5}">
                      <a16:colId xmlns="" xmlns:a16="http://schemas.microsoft.com/office/drawing/2014/main" val="20000"/>
                    </a:ext>
                  </a:extLst>
                </a:gridCol>
                <a:gridCol w="1481136">
                  <a:extLst>
                    <a:ext uri="{9D8B030D-6E8A-4147-A177-3AD203B41FA5}">
                      <a16:colId xmlns="" xmlns:a16="http://schemas.microsoft.com/office/drawing/2014/main" val="20001"/>
                    </a:ext>
                  </a:extLst>
                </a:gridCol>
                <a:gridCol w="1637572"/>
                <a:gridCol w="1637572">
                  <a:extLst>
                    <a:ext uri="{9D8B030D-6E8A-4147-A177-3AD203B41FA5}">
                      <a16:colId xmlns="" xmlns:a16="http://schemas.microsoft.com/office/drawing/2014/main" val="20002"/>
                    </a:ext>
                  </a:extLst>
                </a:gridCol>
                <a:gridCol w="1637572">
                  <a:extLst>
                    <a:ext uri="{9D8B030D-6E8A-4147-A177-3AD203B41FA5}">
                      <a16:colId xmlns="" xmlns:a16="http://schemas.microsoft.com/office/drawing/2014/main" val="20003"/>
                    </a:ext>
                  </a:extLst>
                </a:gridCol>
              </a:tblGrid>
              <a:tr h="45361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err="1" smtClean="0">
                          <a:ln>
                            <a:noFill/>
                          </a:ln>
                          <a:solidFill>
                            <a:schemeClr val="tx2"/>
                          </a:solidFill>
                          <a:effectLst/>
                          <a:latin typeface="+mn-lt"/>
                          <a:cs typeface="Arial" charset="0"/>
                        </a:rPr>
                        <a:t>EILTs</a:t>
                      </a:r>
                      <a:r>
                        <a:rPr kumimoji="0" lang="fr-FR" sz="1400" b="1" i="0" u="none" strike="noStrike" cap="none" normalizeH="0" baseline="0" noProof="0" dirty="0" smtClean="0">
                          <a:ln>
                            <a:noFill/>
                          </a:ln>
                          <a:solidFill>
                            <a:schemeClr val="tx2"/>
                          </a:solidFill>
                          <a:effectLst/>
                          <a:latin typeface="+mn-lt"/>
                          <a:cs typeface="Arial" charset="0"/>
                        </a:rPr>
                        <a:t> les plus fréquents grade ≥3,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Etude 1: CEA-TCB </a:t>
                      </a:r>
                      <a:r>
                        <a:rPr kumimoji="0" lang="fr-FR" sz="1400" b="1" i="0" u="none" strike="noStrike" cap="none" normalizeH="0" baseline="0" noProof="0" dirty="0" err="1" smtClean="0">
                          <a:ln>
                            <a:noFill/>
                          </a:ln>
                          <a:solidFill>
                            <a:schemeClr val="tx2"/>
                          </a:solidFill>
                          <a:effectLst/>
                          <a:latin typeface="+mn-lt"/>
                          <a:cs typeface="Arial" charset="0"/>
                        </a:rPr>
                        <a:t>monothérapie</a:t>
                      </a:r>
                      <a:r>
                        <a:rPr kumimoji="0" lang="fr-FR" sz="1400" b="1" i="0" u="none" strike="noStrike" cap="none" normalizeH="0" baseline="30000" noProof="0" dirty="0" err="1" smtClean="0">
                          <a:ln>
                            <a:noFill/>
                          </a:ln>
                          <a:solidFill>
                            <a:schemeClr val="tx2"/>
                          </a:solidFill>
                          <a:effectLst/>
                          <a:latin typeface="+mn-lt"/>
                          <a:cs typeface="Arial" charset="0"/>
                        </a:rPr>
                        <a:t>a</a:t>
                      </a:r>
                      <a:endParaRPr kumimoji="0" lang="fr-FR" sz="1400" b="1" i="0" u="none" strike="noStrike" cap="none" normalizeH="0" baseline="3000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Etude 2: CEA-TCB + </a:t>
                      </a:r>
                      <a:r>
                        <a:rPr kumimoji="0" lang="fr-FR" sz="1400" b="1" i="0" u="none" strike="noStrike" cap="none" normalizeH="0" baseline="0" noProof="0" dirty="0" err="1" smtClean="0">
                          <a:ln>
                            <a:noFill/>
                          </a:ln>
                          <a:solidFill>
                            <a:schemeClr val="tx2"/>
                          </a:solidFill>
                          <a:effectLst/>
                          <a:latin typeface="+mn-lt"/>
                          <a:cs typeface="Arial" charset="0"/>
                        </a:rPr>
                        <a:t>atézolizumab</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6487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Tous (n=80)</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≥40 mg (n=59)</a:t>
                      </a:r>
                      <a:r>
                        <a:rPr kumimoji="0" lang="fr-FR" sz="1400" b="1" i="0" u="none" strike="noStrike" cap="none" normalizeH="0" baseline="30000" noProof="0" smtClean="0">
                          <a:ln>
                            <a:noFill/>
                          </a:ln>
                          <a:solidFill>
                            <a:schemeClr val="tx2"/>
                          </a:solidFill>
                          <a:effectLst/>
                          <a:latin typeface="+mn-lt"/>
                          <a:cs typeface="Arial" charset="0"/>
                        </a:rPr>
                        <a:t>b</a:t>
                      </a:r>
                      <a:endParaRPr kumimoji="0" lang="fr-FR" sz="1400" b="1" i="0" u="none" strike="noStrike" cap="none" normalizeH="0" baseline="3000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Tous (n=45)</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≥40 mg (n=33)</a:t>
                      </a:r>
                      <a:r>
                        <a:rPr kumimoji="0" lang="fr-FR" sz="1400" b="1" i="0" u="none" strike="noStrike" cap="none" normalizeH="0" baseline="30000" noProof="0" smtClean="0">
                          <a:ln>
                            <a:noFill/>
                          </a:ln>
                          <a:solidFill>
                            <a:schemeClr val="tx2"/>
                          </a:solidFill>
                          <a:effectLst/>
                          <a:latin typeface="+mn-lt"/>
                          <a:cs typeface="Arial" charset="0"/>
                        </a:rPr>
                        <a:t>b</a:t>
                      </a:r>
                      <a:endParaRPr kumimoji="0" lang="fr-FR" sz="1400" b="1" i="0" u="none" strike="noStrike" cap="none" normalizeH="0" baseline="3000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Tous</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28</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31</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39</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6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Liés à l’immunité</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18</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24</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11</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12</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6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Diarrhée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5</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13</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18</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737631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1800" smtClean="0"/>
              <a:t>4003: Cohorte 1 de l’étude KEYNOTE-059: efficacité et tolérance du pembrolizumab en monothérapie chez les patients avec cancer gastrique avancé prétraité – Fuchs CS, et al</a:t>
            </a:r>
            <a:endParaRPr lang="fr-FR" sz="1800"/>
          </a:p>
        </p:txBody>
      </p:sp>
      <p:sp>
        <p:nvSpPr>
          <p:cNvPr id="5" name="Text Placeholder 4"/>
          <p:cNvSpPr>
            <a:spLocks noGrp="1"/>
          </p:cNvSpPr>
          <p:nvPr>
            <p:ph type="body" sz="quarter" idx="11"/>
          </p:nvPr>
        </p:nvSpPr>
        <p:spPr/>
        <p:txBody>
          <a:bodyPr/>
          <a:lstStyle/>
          <a:p>
            <a:r>
              <a:rPr lang="fr-FR" smtClean="0"/>
              <a:t>Fuchs CS, et al. J Clin Oncol 2017;35(Suppl):Abstr 4003</a:t>
            </a:r>
            <a:endParaRPr lang="fr-FR"/>
          </a:p>
        </p:txBody>
      </p:sp>
      <p:sp>
        <p:nvSpPr>
          <p:cNvPr id="6" name="Content Placeholder 2"/>
          <p:cNvSpPr>
            <a:spLocks noGrp="1"/>
          </p:cNvSpPr>
          <p:nvPr>
            <p:ph idx="1"/>
          </p:nvPr>
        </p:nvSpPr>
        <p:spPr>
          <a:xfrm>
            <a:off x="365124" y="1254035"/>
            <a:ext cx="8413751" cy="498565"/>
          </a:xfrm>
        </p:spPr>
        <p:txBody>
          <a:bodyPr/>
          <a:lstStyle/>
          <a:p>
            <a:pPr marL="0" indent="0">
              <a:buNone/>
            </a:pPr>
            <a:r>
              <a:rPr lang="fr-FR" b="1" dirty="0" smtClean="0"/>
              <a:t>Résultats </a:t>
            </a:r>
            <a:endParaRPr lang="fr-FR" b="1" dirty="0"/>
          </a:p>
        </p:txBody>
      </p:sp>
      <p:sp>
        <p:nvSpPr>
          <p:cNvPr id="7" name="Rectangle 3"/>
          <p:cNvSpPr txBox="1">
            <a:spLocks noChangeArrowheads="1"/>
          </p:cNvSpPr>
          <p:nvPr/>
        </p:nvSpPr>
        <p:spPr bwMode="auto">
          <a:xfrm>
            <a:off x="365124" y="1600199"/>
            <a:ext cx="8413751" cy="440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dirty="0" smtClean="0"/>
              <a:t>Le profil d’expression génique pour un panel de 18 gènes associés à l’inflammation cellulaire </a:t>
            </a:r>
            <a:r>
              <a:rPr lang="fr-FR" dirty="0" err="1" smtClean="0"/>
              <a:t>T</a:t>
            </a:r>
            <a:r>
              <a:rPr lang="fr-FR" dirty="0"/>
              <a:t> </a:t>
            </a:r>
            <a:r>
              <a:rPr lang="fr-FR" dirty="0" smtClean="0"/>
              <a:t>(score GEP) était significativement associé à une meilleure réponse au pembrolizumab (p=0,014)</a:t>
            </a:r>
            <a:endParaRPr lang="fr-FR" dirty="0"/>
          </a:p>
        </p:txBody>
      </p:sp>
      <p:grpSp>
        <p:nvGrpSpPr>
          <p:cNvPr id="160" name="Group 159"/>
          <p:cNvGrpSpPr/>
          <p:nvPr/>
        </p:nvGrpSpPr>
        <p:grpSpPr>
          <a:xfrm>
            <a:off x="2291540" y="2476500"/>
            <a:ext cx="4399773" cy="3857537"/>
            <a:chOff x="2291540" y="2476500"/>
            <a:chExt cx="4399773" cy="3857537"/>
          </a:xfrm>
        </p:grpSpPr>
        <p:grpSp>
          <p:nvGrpSpPr>
            <p:cNvPr id="161" name="Group 160">
              <a:extLst>
                <a:ext uri="{FF2B5EF4-FFF2-40B4-BE49-F238E27FC236}">
                  <a16:creationId xmlns:a16="http://schemas.microsoft.com/office/drawing/2014/main" xmlns="" id="{095C0CB0-DF6D-432C-BD32-BB34B4AD0FE8}"/>
                </a:ext>
              </a:extLst>
            </p:cNvPr>
            <p:cNvGrpSpPr/>
            <p:nvPr/>
          </p:nvGrpSpPr>
          <p:grpSpPr>
            <a:xfrm>
              <a:off x="3692525" y="2609850"/>
              <a:ext cx="819150" cy="3190875"/>
              <a:chOff x="3692525" y="2495550"/>
              <a:chExt cx="819150" cy="3190875"/>
            </a:xfrm>
          </p:grpSpPr>
          <p:cxnSp>
            <p:nvCxnSpPr>
              <p:cNvPr id="309" name="Straight Connector 308">
                <a:extLst>
                  <a:ext uri="{FF2B5EF4-FFF2-40B4-BE49-F238E27FC236}">
                    <a16:creationId xmlns:a16="http://schemas.microsoft.com/office/drawing/2014/main" xmlns="" id="{7635A9C1-6E8F-40A5-850A-564C9555E3B5}"/>
                  </a:ext>
                </a:extLst>
              </p:cNvPr>
              <p:cNvCxnSpPr>
                <a:cxnSpLocks/>
              </p:cNvCxnSpPr>
              <p:nvPr/>
            </p:nvCxnSpPr>
            <p:spPr>
              <a:xfrm>
                <a:off x="3692525" y="2495550"/>
                <a:ext cx="819150" cy="0"/>
              </a:xfrm>
              <a:prstGeom prst="line">
                <a:avLst/>
              </a:prstGeom>
              <a:noFill/>
              <a:ln w="19050" cap="flat" cmpd="sng" algn="ctr">
                <a:solidFill>
                  <a:srgbClr val="82786F"/>
                </a:solidFill>
                <a:prstDash val="solid"/>
              </a:ln>
              <a:effectLst/>
            </p:spPr>
          </p:cxnSp>
          <p:cxnSp>
            <p:nvCxnSpPr>
              <p:cNvPr id="310" name="Straight Connector 309">
                <a:extLst>
                  <a:ext uri="{FF2B5EF4-FFF2-40B4-BE49-F238E27FC236}">
                    <a16:creationId xmlns:a16="http://schemas.microsoft.com/office/drawing/2014/main" xmlns="" id="{C1DB0B66-EC14-41C2-9EB5-78901A216337}"/>
                  </a:ext>
                </a:extLst>
              </p:cNvPr>
              <p:cNvCxnSpPr>
                <a:cxnSpLocks/>
              </p:cNvCxnSpPr>
              <p:nvPr/>
            </p:nvCxnSpPr>
            <p:spPr>
              <a:xfrm>
                <a:off x="3692525" y="5686425"/>
                <a:ext cx="819150" cy="0"/>
              </a:xfrm>
              <a:prstGeom prst="line">
                <a:avLst/>
              </a:prstGeom>
              <a:noFill/>
              <a:ln w="19050" cap="flat" cmpd="sng" algn="ctr">
                <a:solidFill>
                  <a:srgbClr val="82786F"/>
                </a:solidFill>
                <a:prstDash val="solid"/>
              </a:ln>
              <a:effectLst/>
            </p:spPr>
          </p:cxnSp>
          <p:cxnSp>
            <p:nvCxnSpPr>
              <p:cNvPr id="311" name="Straight Connector 310">
                <a:extLst>
                  <a:ext uri="{FF2B5EF4-FFF2-40B4-BE49-F238E27FC236}">
                    <a16:creationId xmlns:a16="http://schemas.microsoft.com/office/drawing/2014/main" xmlns="" id="{C5368C6E-1F9B-4C6D-823A-7712FC6A8F1D}"/>
                  </a:ext>
                </a:extLst>
              </p:cNvPr>
              <p:cNvCxnSpPr>
                <a:cxnSpLocks/>
              </p:cNvCxnSpPr>
              <p:nvPr/>
            </p:nvCxnSpPr>
            <p:spPr>
              <a:xfrm>
                <a:off x="4102100" y="2495550"/>
                <a:ext cx="0" cy="3190875"/>
              </a:xfrm>
              <a:prstGeom prst="line">
                <a:avLst/>
              </a:prstGeom>
              <a:noFill/>
              <a:ln w="19050" cap="flat" cmpd="sng" algn="ctr">
                <a:solidFill>
                  <a:srgbClr val="82786F"/>
                </a:solidFill>
                <a:prstDash val="solid"/>
              </a:ln>
              <a:effectLst/>
            </p:spPr>
          </p:cxnSp>
        </p:grpSp>
        <p:grpSp>
          <p:nvGrpSpPr>
            <p:cNvPr id="162" name="Group 161">
              <a:extLst>
                <a:ext uri="{FF2B5EF4-FFF2-40B4-BE49-F238E27FC236}">
                  <a16:creationId xmlns:a16="http://schemas.microsoft.com/office/drawing/2014/main" xmlns="" id="{FBFE6047-1F4A-45A8-8E4D-75702B3DABF1}"/>
                </a:ext>
              </a:extLst>
            </p:cNvPr>
            <p:cNvGrpSpPr/>
            <p:nvPr/>
          </p:nvGrpSpPr>
          <p:grpSpPr>
            <a:xfrm>
              <a:off x="5311775" y="2930525"/>
              <a:ext cx="819150" cy="2225675"/>
              <a:chOff x="3692525" y="2495550"/>
              <a:chExt cx="819150" cy="3190875"/>
            </a:xfrm>
          </p:grpSpPr>
          <p:cxnSp>
            <p:nvCxnSpPr>
              <p:cNvPr id="306" name="Straight Connector 305">
                <a:extLst>
                  <a:ext uri="{FF2B5EF4-FFF2-40B4-BE49-F238E27FC236}">
                    <a16:creationId xmlns:a16="http://schemas.microsoft.com/office/drawing/2014/main" xmlns="" id="{B9A99D8C-14F9-4034-8BD6-51B6EB992468}"/>
                  </a:ext>
                </a:extLst>
              </p:cNvPr>
              <p:cNvCxnSpPr>
                <a:cxnSpLocks/>
              </p:cNvCxnSpPr>
              <p:nvPr/>
            </p:nvCxnSpPr>
            <p:spPr>
              <a:xfrm>
                <a:off x="3692525" y="2495550"/>
                <a:ext cx="819150" cy="0"/>
              </a:xfrm>
              <a:prstGeom prst="line">
                <a:avLst/>
              </a:prstGeom>
              <a:noFill/>
              <a:ln w="19050" cap="flat" cmpd="sng" algn="ctr">
                <a:solidFill>
                  <a:srgbClr val="FF6D22"/>
                </a:solidFill>
                <a:prstDash val="solid"/>
              </a:ln>
              <a:effectLst/>
            </p:spPr>
          </p:cxnSp>
          <p:cxnSp>
            <p:nvCxnSpPr>
              <p:cNvPr id="307" name="Straight Connector 306">
                <a:extLst>
                  <a:ext uri="{FF2B5EF4-FFF2-40B4-BE49-F238E27FC236}">
                    <a16:creationId xmlns:a16="http://schemas.microsoft.com/office/drawing/2014/main" xmlns="" id="{4F8D9661-4E11-4F69-99E6-84AFD3C127A8}"/>
                  </a:ext>
                </a:extLst>
              </p:cNvPr>
              <p:cNvCxnSpPr>
                <a:cxnSpLocks/>
              </p:cNvCxnSpPr>
              <p:nvPr/>
            </p:nvCxnSpPr>
            <p:spPr>
              <a:xfrm>
                <a:off x="3692525" y="5686425"/>
                <a:ext cx="819150" cy="0"/>
              </a:xfrm>
              <a:prstGeom prst="line">
                <a:avLst/>
              </a:prstGeom>
              <a:noFill/>
              <a:ln w="19050" cap="flat" cmpd="sng" algn="ctr">
                <a:solidFill>
                  <a:srgbClr val="FF6D22"/>
                </a:solidFill>
                <a:prstDash val="solid"/>
              </a:ln>
              <a:effectLst/>
            </p:spPr>
          </p:cxnSp>
          <p:cxnSp>
            <p:nvCxnSpPr>
              <p:cNvPr id="308" name="Straight Connector 307">
                <a:extLst>
                  <a:ext uri="{FF2B5EF4-FFF2-40B4-BE49-F238E27FC236}">
                    <a16:creationId xmlns:a16="http://schemas.microsoft.com/office/drawing/2014/main" xmlns="" id="{8DF26E19-EB9E-43FE-910B-3929ADA890A1}"/>
                  </a:ext>
                </a:extLst>
              </p:cNvPr>
              <p:cNvCxnSpPr>
                <a:cxnSpLocks/>
              </p:cNvCxnSpPr>
              <p:nvPr/>
            </p:nvCxnSpPr>
            <p:spPr>
              <a:xfrm>
                <a:off x="4102100" y="2495550"/>
                <a:ext cx="0" cy="3190875"/>
              </a:xfrm>
              <a:prstGeom prst="line">
                <a:avLst/>
              </a:prstGeom>
              <a:noFill/>
              <a:ln w="19050" cap="flat" cmpd="sng" algn="ctr">
                <a:solidFill>
                  <a:srgbClr val="FF6D22"/>
                </a:solidFill>
                <a:prstDash val="solid"/>
              </a:ln>
              <a:effectLst/>
            </p:spPr>
          </p:cxnSp>
        </p:grpSp>
        <p:grpSp>
          <p:nvGrpSpPr>
            <p:cNvPr id="163" name="Group 162">
              <a:extLst>
                <a:ext uri="{FF2B5EF4-FFF2-40B4-BE49-F238E27FC236}">
                  <a16:creationId xmlns:a16="http://schemas.microsoft.com/office/drawing/2014/main" xmlns="" id="{D82D2E78-FA2C-4172-B5F9-2944DCA5D1D7}"/>
                </a:ext>
              </a:extLst>
            </p:cNvPr>
            <p:cNvGrpSpPr/>
            <p:nvPr/>
          </p:nvGrpSpPr>
          <p:grpSpPr>
            <a:xfrm>
              <a:off x="3705225" y="4000500"/>
              <a:ext cx="800100" cy="965200"/>
              <a:chOff x="3705225" y="3886200"/>
              <a:chExt cx="800100" cy="965200"/>
            </a:xfrm>
            <a:solidFill>
              <a:srgbClr val="82786F"/>
            </a:solidFill>
          </p:grpSpPr>
          <p:sp>
            <p:nvSpPr>
              <p:cNvPr id="304" name="Rectangle 303">
                <a:extLst>
                  <a:ext uri="{FF2B5EF4-FFF2-40B4-BE49-F238E27FC236}">
                    <a16:creationId xmlns:a16="http://schemas.microsoft.com/office/drawing/2014/main" xmlns="" id="{25D13E2C-6830-4EA6-9ECD-0AA4244B5276}"/>
                  </a:ext>
                </a:extLst>
              </p:cNvPr>
              <p:cNvSpPr/>
              <p:nvPr/>
            </p:nvSpPr>
            <p:spPr>
              <a:xfrm>
                <a:off x="3705225" y="3886200"/>
                <a:ext cx="800100" cy="965200"/>
              </a:xfrm>
              <a:prstGeom prst="rect">
                <a:avLst/>
              </a:prstGeom>
              <a:solidFill>
                <a:schemeClr val="bg2"/>
              </a:solidFill>
              <a:ln w="19050" cap="flat" cmpd="sng" algn="ctr">
                <a:solidFill>
                  <a:srgbClr val="82786F"/>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cxnSp>
            <p:nvCxnSpPr>
              <p:cNvPr id="305" name="Straight Connector 304">
                <a:extLst>
                  <a:ext uri="{FF2B5EF4-FFF2-40B4-BE49-F238E27FC236}">
                    <a16:creationId xmlns:a16="http://schemas.microsoft.com/office/drawing/2014/main" xmlns="" id="{873881C2-25CB-421D-B471-1594E37282B9}"/>
                  </a:ext>
                </a:extLst>
              </p:cNvPr>
              <p:cNvCxnSpPr>
                <a:cxnSpLocks/>
                <a:stCxn id="304" idx="1"/>
                <a:endCxn id="304" idx="3"/>
              </p:cNvCxnSpPr>
              <p:nvPr/>
            </p:nvCxnSpPr>
            <p:spPr>
              <a:xfrm>
                <a:off x="3705225" y="4368800"/>
                <a:ext cx="800100" cy="0"/>
              </a:xfrm>
              <a:prstGeom prst="line">
                <a:avLst/>
              </a:prstGeom>
              <a:grpFill/>
              <a:ln w="19050" cap="flat" cmpd="sng" algn="ctr">
                <a:solidFill>
                  <a:srgbClr val="FFFFFF"/>
                </a:solidFill>
                <a:prstDash val="solid"/>
              </a:ln>
              <a:effectLst/>
            </p:spPr>
          </p:cxnSp>
        </p:grpSp>
        <p:grpSp>
          <p:nvGrpSpPr>
            <p:cNvPr id="164" name="Group 163">
              <a:extLst>
                <a:ext uri="{FF2B5EF4-FFF2-40B4-BE49-F238E27FC236}">
                  <a16:creationId xmlns:a16="http://schemas.microsoft.com/office/drawing/2014/main" xmlns="" id="{42736196-DCB5-4856-8591-653BFA7CB167}"/>
                </a:ext>
              </a:extLst>
            </p:cNvPr>
            <p:cNvGrpSpPr/>
            <p:nvPr/>
          </p:nvGrpSpPr>
          <p:grpSpPr>
            <a:xfrm>
              <a:off x="5324475" y="3657600"/>
              <a:ext cx="800100" cy="688975"/>
              <a:chOff x="3705225" y="3886200"/>
              <a:chExt cx="800100" cy="965200"/>
            </a:xfrm>
            <a:solidFill>
              <a:srgbClr val="FF6D22"/>
            </a:solidFill>
          </p:grpSpPr>
          <p:sp>
            <p:nvSpPr>
              <p:cNvPr id="302" name="Rectangle 301">
                <a:extLst>
                  <a:ext uri="{FF2B5EF4-FFF2-40B4-BE49-F238E27FC236}">
                    <a16:creationId xmlns:a16="http://schemas.microsoft.com/office/drawing/2014/main" xmlns="" id="{1FBF1683-77AC-4FA9-9705-1E13FB6EEDD5}"/>
                  </a:ext>
                </a:extLst>
              </p:cNvPr>
              <p:cNvSpPr/>
              <p:nvPr/>
            </p:nvSpPr>
            <p:spPr>
              <a:xfrm>
                <a:off x="3705225" y="3886200"/>
                <a:ext cx="800100" cy="965200"/>
              </a:xfrm>
              <a:prstGeom prst="rect">
                <a:avLst/>
              </a:prstGeom>
              <a:grpFill/>
              <a:ln w="19050" cap="flat" cmpd="sng" algn="ctr">
                <a:solidFill>
                  <a:srgbClr val="FF6D22"/>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cxnSp>
            <p:nvCxnSpPr>
              <p:cNvPr id="303" name="Straight Connector 302">
                <a:extLst>
                  <a:ext uri="{FF2B5EF4-FFF2-40B4-BE49-F238E27FC236}">
                    <a16:creationId xmlns:a16="http://schemas.microsoft.com/office/drawing/2014/main" xmlns="" id="{D8AC4020-DD64-4571-BDC4-3F72EE09896F}"/>
                  </a:ext>
                </a:extLst>
              </p:cNvPr>
              <p:cNvCxnSpPr>
                <a:cxnSpLocks/>
              </p:cNvCxnSpPr>
              <p:nvPr/>
            </p:nvCxnSpPr>
            <p:spPr>
              <a:xfrm>
                <a:off x="3705225" y="4631228"/>
                <a:ext cx="800100" cy="0"/>
              </a:xfrm>
              <a:prstGeom prst="line">
                <a:avLst/>
              </a:prstGeom>
              <a:grpFill/>
              <a:ln w="19050" cap="flat" cmpd="sng" algn="ctr">
                <a:solidFill>
                  <a:srgbClr val="FF6D22"/>
                </a:solidFill>
                <a:prstDash val="solid"/>
              </a:ln>
              <a:effectLst/>
            </p:spPr>
          </p:cxnSp>
        </p:grpSp>
        <p:sp>
          <p:nvSpPr>
            <p:cNvPr id="165" name="Oval 164">
              <a:extLst>
                <a:ext uri="{FF2B5EF4-FFF2-40B4-BE49-F238E27FC236}">
                  <a16:creationId xmlns:a16="http://schemas.microsoft.com/office/drawing/2014/main" xmlns="" id="{D6B8A96C-75CF-4092-865A-34798D25ED7C}"/>
                </a:ext>
              </a:extLst>
            </p:cNvPr>
            <p:cNvSpPr/>
            <p:nvPr/>
          </p:nvSpPr>
          <p:spPr>
            <a:xfrm>
              <a:off x="4211637" y="258048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66" name="Oval 165">
              <a:extLst>
                <a:ext uri="{FF2B5EF4-FFF2-40B4-BE49-F238E27FC236}">
                  <a16:creationId xmlns:a16="http://schemas.microsoft.com/office/drawing/2014/main" xmlns="" id="{109A0C12-DD43-4F25-A14F-CFE3339CF6BD}"/>
                </a:ext>
              </a:extLst>
            </p:cNvPr>
            <p:cNvSpPr/>
            <p:nvPr/>
          </p:nvSpPr>
          <p:spPr>
            <a:xfrm>
              <a:off x="4147343" y="263763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67" name="Oval 166">
              <a:extLst>
                <a:ext uri="{FF2B5EF4-FFF2-40B4-BE49-F238E27FC236}">
                  <a16:creationId xmlns:a16="http://schemas.microsoft.com/office/drawing/2014/main" xmlns="" id="{956DE04C-1D4B-4871-9D52-F4B522953EE3}"/>
                </a:ext>
              </a:extLst>
            </p:cNvPr>
            <p:cNvSpPr/>
            <p:nvPr/>
          </p:nvSpPr>
          <p:spPr>
            <a:xfrm>
              <a:off x="3980655" y="265668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68" name="Oval 167">
              <a:extLst>
                <a:ext uri="{FF2B5EF4-FFF2-40B4-BE49-F238E27FC236}">
                  <a16:creationId xmlns:a16="http://schemas.microsoft.com/office/drawing/2014/main" xmlns="" id="{D8AE4575-CED5-416D-A160-8D292EE96507}"/>
                </a:ext>
              </a:extLst>
            </p:cNvPr>
            <p:cNvSpPr/>
            <p:nvPr/>
          </p:nvSpPr>
          <p:spPr>
            <a:xfrm>
              <a:off x="3975893" y="295909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69" name="Oval 168">
              <a:extLst>
                <a:ext uri="{FF2B5EF4-FFF2-40B4-BE49-F238E27FC236}">
                  <a16:creationId xmlns:a16="http://schemas.microsoft.com/office/drawing/2014/main" xmlns="" id="{13E58054-B5FA-4CF7-8577-227396438D89}"/>
                </a:ext>
              </a:extLst>
            </p:cNvPr>
            <p:cNvSpPr/>
            <p:nvPr/>
          </p:nvSpPr>
          <p:spPr>
            <a:xfrm>
              <a:off x="3935412" y="320436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70" name="Oval 169">
              <a:extLst>
                <a:ext uri="{FF2B5EF4-FFF2-40B4-BE49-F238E27FC236}">
                  <a16:creationId xmlns:a16="http://schemas.microsoft.com/office/drawing/2014/main" xmlns="" id="{61798009-E6BA-43A3-99A5-EFAFA66A2929}"/>
                </a:ext>
              </a:extLst>
            </p:cNvPr>
            <p:cNvSpPr/>
            <p:nvPr/>
          </p:nvSpPr>
          <p:spPr>
            <a:xfrm>
              <a:off x="3952080" y="321151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71" name="Oval 170">
              <a:extLst>
                <a:ext uri="{FF2B5EF4-FFF2-40B4-BE49-F238E27FC236}">
                  <a16:creationId xmlns:a16="http://schemas.microsoft.com/office/drawing/2014/main" xmlns="" id="{44426C5F-939C-49CF-B0A5-AC1837F78AB2}"/>
                </a:ext>
              </a:extLst>
            </p:cNvPr>
            <p:cNvSpPr/>
            <p:nvPr/>
          </p:nvSpPr>
          <p:spPr>
            <a:xfrm>
              <a:off x="4033042" y="336867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72" name="Oval 171">
              <a:extLst>
                <a:ext uri="{FF2B5EF4-FFF2-40B4-BE49-F238E27FC236}">
                  <a16:creationId xmlns:a16="http://schemas.microsoft.com/office/drawing/2014/main" xmlns="" id="{F2355F5B-3C92-41BF-8A82-84083912A717}"/>
                </a:ext>
              </a:extLst>
            </p:cNvPr>
            <p:cNvSpPr/>
            <p:nvPr/>
          </p:nvSpPr>
          <p:spPr>
            <a:xfrm>
              <a:off x="4144961" y="333295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73" name="Oval 172">
              <a:extLst>
                <a:ext uri="{FF2B5EF4-FFF2-40B4-BE49-F238E27FC236}">
                  <a16:creationId xmlns:a16="http://schemas.microsoft.com/office/drawing/2014/main" xmlns="" id="{C39D2B0A-A4BB-43FE-9D46-AB298E665DC8}"/>
                </a:ext>
              </a:extLst>
            </p:cNvPr>
            <p:cNvSpPr/>
            <p:nvPr/>
          </p:nvSpPr>
          <p:spPr>
            <a:xfrm>
              <a:off x="4159248" y="320198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74" name="Oval 173">
              <a:extLst>
                <a:ext uri="{FF2B5EF4-FFF2-40B4-BE49-F238E27FC236}">
                  <a16:creationId xmlns:a16="http://schemas.microsoft.com/office/drawing/2014/main" xmlns="" id="{6AA965ED-6557-41D3-9C74-92E38CA4C866}"/>
                </a:ext>
              </a:extLst>
            </p:cNvPr>
            <p:cNvSpPr/>
            <p:nvPr/>
          </p:nvSpPr>
          <p:spPr>
            <a:xfrm>
              <a:off x="4187823" y="336153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75" name="Oval 174">
              <a:extLst>
                <a:ext uri="{FF2B5EF4-FFF2-40B4-BE49-F238E27FC236}">
                  <a16:creationId xmlns:a16="http://schemas.microsoft.com/office/drawing/2014/main" xmlns="" id="{1E6DC4F7-321E-4977-A9EE-30B516FAB7BA}"/>
                </a:ext>
              </a:extLst>
            </p:cNvPr>
            <p:cNvSpPr/>
            <p:nvPr/>
          </p:nvSpPr>
          <p:spPr>
            <a:xfrm>
              <a:off x="4073523" y="347106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76" name="Oval 175">
              <a:extLst>
                <a:ext uri="{FF2B5EF4-FFF2-40B4-BE49-F238E27FC236}">
                  <a16:creationId xmlns:a16="http://schemas.microsoft.com/office/drawing/2014/main" xmlns="" id="{7788BFA4-9600-474A-895C-8A07BE2F406D}"/>
                </a:ext>
              </a:extLst>
            </p:cNvPr>
            <p:cNvSpPr/>
            <p:nvPr/>
          </p:nvSpPr>
          <p:spPr>
            <a:xfrm>
              <a:off x="4118767" y="352821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77" name="Oval 176">
              <a:extLst>
                <a:ext uri="{FF2B5EF4-FFF2-40B4-BE49-F238E27FC236}">
                  <a16:creationId xmlns:a16="http://schemas.microsoft.com/office/drawing/2014/main" xmlns="" id="{018F65CF-C511-4299-B7A7-5A5FC5902212}"/>
                </a:ext>
              </a:extLst>
            </p:cNvPr>
            <p:cNvSpPr/>
            <p:nvPr/>
          </p:nvSpPr>
          <p:spPr>
            <a:xfrm>
              <a:off x="4211636" y="35956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78" name="Oval 177">
              <a:extLst>
                <a:ext uri="{FF2B5EF4-FFF2-40B4-BE49-F238E27FC236}">
                  <a16:creationId xmlns:a16="http://schemas.microsoft.com/office/drawing/2014/main" xmlns="" id="{BC19C543-A1F3-4591-A462-C0D9DA010493}"/>
                </a:ext>
              </a:extLst>
            </p:cNvPr>
            <p:cNvSpPr/>
            <p:nvPr/>
          </p:nvSpPr>
          <p:spPr>
            <a:xfrm>
              <a:off x="4021136" y="36052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79" name="Oval 178">
              <a:extLst>
                <a:ext uri="{FF2B5EF4-FFF2-40B4-BE49-F238E27FC236}">
                  <a16:creationId xmlns:a16="http://schemas.microsoft.com/office/drawing/2014/main" xmlns="" id="{30B64E6C-D24B-476D-B00C-22352D92F608}"/>
                </a:ext>
              </a:extLst>
            </p:cNvPr>
            <p:cNvSpPr/>
            <p:nvPr/>
          </p:nvSpPr>
          <p:spPr>
            <a:xfrm>
              <a:off x="4025899" y="365521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0" name="Oval 179">
              <a:extLst>
                <a:ext uri="{FF2B5EF4-FFF2-40B4-BE49-F238E27FC236}">
                  <a16:creationId xmlns:a16="http://schemas.microsoft.com/office/drawing/2014/main" xmlns="" id="{CBF7F294-796A-4E5F-B9A3-0E6EA6914B81}"/>
                </a:ext>
              </a:extLst>
            </p:cNvPr>
            <p:cNvSpPr/>
            <p:nvPr/>
          </p:nvSpPr>
          <p:spPr>
            <a:xfrm>
              <a:off x="4087811" y="36480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1" name="Oval 180">
              <a:extLst>
                <a:ext uri="{FF2B5EF4-FFF2-40B4-BE49-F238E27FC236}">
                  <a16:creationId xmlns:a16="http://schemas.microsoft.com/office/drawing/2014/main" xmlns="" id="{977DA620-D2DD-489E-88F3-EDC8A6D83F29}"/>
                </a:ext>
              </a:extLst>
            </p:cNvPr>
            <p:cNvSpPr/>
            <p:nvPr/>
          </p:nvSpPr>
          <p:spPr>
            <a:xfrm>
              <a:off x="4042567" y="37099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2" name="Oval 181">
              <a:extLst>
                <a:ext uri="{FF2B5EF4-FFF2-40B4-BE49-F238E27FC236}">
                  <a16:creationId xmlns:a16="http://schemas.microsoft.com/office/drawing/2014/main" xmlns="" id="{F7A3996D-C87E-499F-BCD9-BF3F0CD77F48}"/>
                </a:ext>
              </a:extLst>
            </p:cNvPr>
            <p:cNvSpPr/>
            <p:nvPr/>
          </p:nvSpPr>
          <p:spPr>
            <a:xfrm>
              <a:off x="3930649" y="37480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3" name="Oval 182">
              <a:extLst>
                <a:ext uri="{FF2B5EF4-FFF2-40B4-BE49-F238E27FC236}">
                  <a16:creationId xmlns:a16="http://schemas.microsoft.com/office/drawing/2014/main" xmlns="" id="{131E7919-59B3-4D28-AD3F-F1EC3EEEBCDF}"/>
                </a:ext>
              </a:extLst>
            </p:cNvPr>
            <p:cNvSpPr/>
            <p:nvPr/>
          </p:nvSpPr>
          <p:spPr>
            <a:xfrm>
              <a:off x="4068761" y="37528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4" name="Oval 183">
              <a:extLst>
                <a:ext uri="{FF2B5EF4-FFF2-40B4-BE49-F238E27FC236}">
                  <a16:creationId xmlns:a16="http://schemas.microsoft.com/office/drawing/2014/main" xmlns="" id="{937C2454-4C8A-4022-B1F2-6A320604C1CE}"/>
                </a:ext>
              </a:extLst>
            </p:cNvPr>
            <p:cNvSpPr/>
            <p:nvPr/>
          </p:nvSpPr>
          <p:spPr>
            <a:xfrm>
              <a:off x="4114004" y="378380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5" name="Oval 184">
              <a:extLst>
                <a:ext uri="{FF2B5EF4-FFF2-40B4-BE49-F238E27FC236}">
                  <a16:creationId xmlns:a16="http://schemas.microsoft.com/office/drawing/2014/main" xmlns="" id="{0DB08BFF-0348-4ECC-9FBF-767404D4B17B}"/>
                </a:ext>
              </a:extLst>
            </p:cNvPr>
            <p:cNvSpPr/>
            <p:nvPr/>
          </p:nvSpPr>
          <p:spPr>
            <a:xfrm>
              <a:off x="4128292" y="378380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6" name="Oval 185">
              <a:extLst>
                <a:ext uri="{FF2B5EF4-FFF2-40B4-BE49-F238E27FC236}">
                  <a16:creationId xmlns:a16="http://schemas.microsoft.com/office/drawing/2014/main" xmlns="" id="{82591DC5-FF90-444D-8DC8-4B5A60188E35}"/>
                </a:ext>
              </a:extLst>
            </p:cNvPr>
            <p:cNvSpPr/>
            <p:nvPr/>
          </p:nvSpPr>
          <p:spPr>
            <a:xfrm>
              <a:off x="4125911" y="38147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7" name="Oval 186">
              <a:extLst>
                <a:ext uri="{FF2B5EF4-FFF2-40B4-BE49-F238E27FC236}">
                  <a16:creationId xmlns:a16="http://schemas.microsoft.com/office/drawing/2014/main" xmlns="" id="{004E7F51-3B10-474D-B6C9-04A6996997ED}"/>
                </a:ext>
              </a:extLst>
            </p:cNvPr>
            <p:cNvSpPr/>
            <p:nvPr/>
          </p:nvSpPr>
          <p:spPr>
            <a:xfrm>
              <a:off x="4016373" y="381237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8" name="Oval 187">
              <a:extLst>
                <a:ext uri="{FF2B5EF4-FFF2-40B4-BE49-F238E27FC236}">
                  <a16:creationId xmlns:a16="http://schemas.microsoft.com/office/drawing/2014/main" xmlns="" id="{B846A1FF-0F12-4F68-9202-7112F9AD587F}"/>
                </a:ext>
              </a:extLst>
            </p:cNvPr>
            <p:cNvSpPr/>
            <p:nvPr/>
          </p:nvSpPr>
          <p:spPr>
            <a:xfrm>
              <a:off x="3992561" y="38576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89" name="Oval 188">
              <a:extLst>
                <a:ext uri="{FF2B5EF4-FFF2-40B4-BE49-F238E27FC236}">
                  <a16:creationId xmlns:a16="http://schemas.microsoft.com/office/drawing/2014/main" xmlns="" id="{CCB1CD50-C017-451E-9973-7AA92B18D89B}"/>
                </a:ext>
              </a:extLst>
            </p:cNvPr>
            <p:cNvSpPr/>
            <p:nvPr/>
          </p:nvSpPr>
          <p:spPr>
            <a:xfrm>
              <a:off x="3975892" y="391239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0" name="Oval 189">
              <a:extLst>
                <a:ext uri="{FF2B5EF4-FFF2-40B4-BE49-F238E27FC236}">
                  <a16:creationId xmlns:a16="http://schemas.microsoft.com/office/drawing/2014/main" xmlns="" id="{9DB8B739-C401-4118-95EE-A4761674135B}"/>
                </a:ext>
              </a:extLst>
            </p:cNvPr>
            <p:cNvSpPr/>
            <p:nvPr/>
          </p:nvSpPr>
          <p:spPr>
            <a:xfrm>
              <a:off x="4033042" y="39100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1" name="Oval 190">
              <a:extLst>
                <a:ext uri="{FF2B5EF4-FFF2-40B4-BE49-F238E27FC236}">
                  <a16:creationId xmlns:a16="http://schemas.microsoft.com/office/drawing/2014/main" xmlns="" id="{B96ACD91-DB62-48A3-ADAB-B3FBCFECCD01}"/>
                </a:ext>
              </a:extLst>
            </p:cNvPr>
            <p:cNvSpPr/>
            <p:nvPr/>
          </p:nvSpPr>
          <p:spPr>
            <a:xfrm>
              <a:off x="4135436" y="395049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2" name="Oval 191">
              <a:extLst>
                <a:ext uri="{FF2B5EF4-FFF2-40B4-BE49-F238E27FC236}">
                  <a16:creationId xmlns:a16="http://schemas.microsoft.com/office/drawing/2014/main" xmlns="" id="{F1F58B0B-4C17-41F6-AF96-AA08EB3F5AE8}"/>
                </a:ext>
              </a:extLst>
            </p:cNvPr>
            <p:cNvSpPr/>
            <p:nvPr/>
          </p:nvSpPr>
          <p:spPr>
            <a:xfrm>
              <a:off x="4190205" y="396954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3" name="Oval 192">
              <a:extLst>
                <a:ext uri="{FF2B5EF4-FFF2-40B4-BE49-F238E27FC236}">
                  <a16:creationId xmlns:a16="http://schemas.microsoft.com/office/drawing/2014/main" xmlns="" id="{4BDA619D-047C-4627-A244-877C9CE1A803}"/>
                </a:ext>
              </a:extLst>
            </p:cNvPr>
            <p:cNvSpPr/>
            <p:nvPr/>
          </p:nvSpPr>
          <p:spPr>
            <a:xfrm>
              <a:off x="4221161" y="39600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4" name="Oval 193">
              <a:extLst>
                <a:ext uri="{FF2B5EF4-FFF2-40B4-BE49-F238E27FC236}">
                  <a16:creationId xmlns:a16="http://schemas.microsoft.com/office/drawing/2014/main" xmlns="" id="{965ED561-5309-447D-B7D6-D895D92EEE24}"/>
                </a:ext>
              </a:extLst>
            </p:cNvPr>
            <p:cNvSpPr/>
            <p:nvPr/>
          </p:nvSpPr>
          <p:spPr>
            <a:xfrm>
              <a:off x="4233067" y="39219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5" name="Oval 194">
              <a:extLst>
                <a:ext uri="{FF2B5EF4-FFF2-40B4-BE49-F238E27FC236}">
                  <a16:creationId xmlns:a16="http://schemas.microsoft.com/office/drawing/2014/main" xmlns="" id="{65296EEB-F00E-4066-8A42-CEB5BF0132AC}"/>
                </a:ext>
              </a:extLst>
            </p:cNvPr>
            <p:cNvSpPr/>
            <p:nvPr/>
          </p:nvSpPr>
          <p:spPr>
            <a:xfrm>
              <a:off x="3940173" y="40624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6" name="Oval 195">
              <a:extLst>
                <a:ext uri="{FF2B5EF4-FFF2-40B4-BE49-F238E27FC236}">
                  <a16:creationId xmlns:a16="http://schemas.microsoft.com/office/drawing/2014/main" xmlns="" id="{1D2A5B78-3E3D-4ABC-B625-A55D67F185A4}"/>
                </a:ext>
              </a:extLst>
            </p:cNvPr>
            <p:cNvSpPr/>
            <p:nvPr/>
          </p:nvSpPr>
          <p:spPr>
            <a:xfrm>
              <a:off x="4130673" y="40362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7" name="Oval 196">
              <a:extLst>
                <a:ext uri="{FF2B5EF4-FFF2-40B4-BE49-F238E27FC236}">
                  <a16:creationId xmlns:a16="http://schemas.microsoft.com/office/drawing/2014/main" xmlns="" id="{E8EE5A40-E32B-453E-9968-289B556EE4EE}"/>
                </a:ext>
              </a:extLst>
            </p:cNvPr>
            <p:cNvSpPr/>
            <p:nvPr/>
          </p:nvSpPr>
          <p:spPr>
            <a:xfrm>
              <a:off x="4199729" y="406002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8" name="Oval 197">
              <a:extLst>
                <a:ext uri="{FF2B5EF4-FFF2-40B4-BE49-F238E27FC236}">
                  <a16:creationId xmlns:a16="http://schemas.microsoft.com/office/drawing/2014/main" xmlns="" id="{17CCF965-6298-4EC2-A7EA-4C740305B2F7}"/>
                </a:ext>
              </a:extLst>
            </p:cNvPr>
            <p:cNvSpPr/>
            <p:nvPr/>
          </p:nvSpPr>
          <p:spPr>
            <a:xfrm>
              <a:off x="4171154" y="410765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199" name="Oval 198">
              <a:extLst>
                <a:ext uri="{FF2B5EF4-FFF2-40B4-BE49-F238E27FC236}">
                  <a16:creationId xmlns:a16="http://schemas.microsoft.com/office/drawing/2014/main" xmlns="" id="{4DC6453C-74F5-4D74-A5DE-630BB059EEB4}"/>
                </a:ext>
              </a:extLst>
            </p:cNvPr>
            <p:cNvSpPr/>
            <p:nvPr/>
          </p:nvSpPr>
          <p:spPr>
            <a:xfrm>
              <a:off x="4140198" y="409336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0" name="Oval 199">
              <a:extLst>
                <a:ext uri="{FF2B5EF4-FFF2-40B4-BE49-F238E27FC236}">
                  <a16:creationId xmlns:a16="http://schemas.microsoft.com/office/drawing/2014/main" xmlns="" id="{BCF97B11-4772-4E95-8EFF-9ECEB74B7BFE}"/>
                </a:ext>
              </a:extLst>
            </p:cNvPr>
            <p:cNvSpPr/>
            <p:nvPr/>
          </p:nvSpPr>
          <p:spPr>
            <a:xfrm>
              <a:off x="4118766" y="41100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1" name="Oval 200">
              <a:extLst>
                <a:ext uri="{FF2B5EF4-FFF2-40B4-BE49-F238E27FC236}">
                  <a16:creationId xmlns:a16="http://schemas.microsoft.com/office/drawing/2014/main" xmlns="" id="{2D7645F6-AC58-48CF-AB7E-66BD7D75198D}"/>
                </a:ext>
              </a:extLst>
            </p:cNvPr>
            <p:cNvSpPr/>
            <p:nvPr/>
          </p:nvSpPr>
          <p:spPr>
            <a:xfrm>
              <a:off x="4044948" y="41005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2" name="Oval 201">
              <a:extLst>
                <a:ext uri="{FF2B5EF4-FFF2-40B4-BE49-F238E27FC236}">
                  <a16:creationId xmlns:a16="http://schemas.microsoft.com/office/drawing/2014/main" xmlns="" id="{1B2C2602-AF1B-4FCF-B995-0C32E4C27A28}"/>
                </a:ext>
              </a:extLst>
            </p:cNvPr>
            <p:cNvSpPr/>
            <p:nvPr/>
          </p:nvSpPr>
          <p:spPr>
            <a:xfrm>
              <a:off x="4042566" y="416956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3" name="Oval 202">
              <a:extLst>
                <a:ext uri="{FF2B5EF4-FFF2-40B4-BE49-F238E27FC236}">
                  <a16:creationId xmlns:a16="http://schemas.microsoft.com/office/drawing/2014/main" xmlns="" id="{E5337E3F-8FE3-4E39-A6F4-D2DDF52E4D0F}"/>
                </a:ext>
              </a:extLst>
            </p:cNvPr>
            <p:cNvSpPr/>
            <p:nvPr/>
          </p:nvSpPr>
          <p:spPr>
            <a:xfrm>
              <a:off x="4075904" y="42005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4" name="Oval 203">
              <a:extLst>
                <a:ext uri="{FF2B5EF4-FFF2-40B4-BE49-F238E27FC236}">
                  <a16:creationId xmlns:a16="http://schemas.microsoft.com/office/drawing/2014/main" xmlns="" id="{D3BF669E-46DF-4995-BB97-0E9D7C4CDF4D}"/>
                </a:ext>
              </a:extLst>
            </p:cNvPr>
            <p:cNvSpPr/>
            <p:nvPr/>
          </p:nvSpPr>
          <p:spPr>
            <a:xfrm>
              <a:off x="4011610" y="424338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5" name="Oval 204">
              <a:extLst>
                <a:ext uri="{FF2B5EF4-FFF2-40B4-BE49-F238E27FC236}">
                  <a16:creationId xmlns:a16="http://schemas.microsoft.com/office/drawing/2014/main" xmlns="" id="{217E04E8-6119-43DC-AA81-8DAC589EFE44}"/>
                </a:ext>
              </a:extLst>
            </p:cNvPr>
            <p:cNvSpPr/>
            <p:nvPr/>
          </p:nvSpPr>
          <p:spPr>
            <a:xfrm>
              <a:off x="3930648" y="428862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6" name="Oval 205">
              <a:extLst>
                <a:ext uri="{FF2B5EF4-FFF2-40B4-BE49-F238E27FC236}">
                  <a16:creationId xmlns:a16="http://schemas.microsoft.com/office/drawing/2014/main" xmlns="" id="{394E5C84-FE83-4D12-857F-9DA83120A782}"/>
                </a:ext>
              </a:extLst>
            </p:cNvPr>
            <p:cNvSpPr/>
            <p:nvPr/>
          </p:nvSpPr>
          <p:spPr>
            <a:xfrm>
              <a:off x="3973510" y="43338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7" name="Oval 206">
              <a:extLst>
                <a:ext uri="{FF2B5EF4-FFF2-40B4-BE49-F238E27FC236}">
                  <a16:creationId xmlns:a16="http://schemas.microsoft.com/office/drawing/2014/main" xmlns="" id="{26C32A2F-D41D-4A33-80B0-36BD99C43158}"/>
                </a:ext>
              </a:extLst>
            </p:cNvPr>
            <p:cNvSpPr/>
            <p:nvPr/>
          </p:nvSpPr>
          <p:spPr>
            <a:xfrm>
              <a:off x="4166392" y="41719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8" name="Oval 207">
              <a:extLst>
                <a:ext uri="{FF2B5EF4-FFF2-40B4-BE49-F238E27FC236}">
                  <a16:creationId xmlns:a16="http://schemas.microsoft.com/office/drawing/2014/main" xmlns="" id="{45D18F47-EF9F-4147-855E-AABF896DC148}"/>
                </a:ext>
              </a:extLst>
            </p:cNvPr>
            <p:cNvSpPr/>
            <p:nvPr/>
          </p:nvSpPr>
          <p:spPr>
            <a:xfrm>
              <a:off x="4144961" y="41767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09" name="Oval 208">
              <a:extLst>
                <a:ext uri="{FF2B5EF4-FFF2-40B4-BE49-F238E27FC236}">
                  <a16:creationId xmlns:a16="http://schemas.microsoft.com/office/drawing/2014/main" xmlns="" id="{D2B2E809-2C94-4133-81A8-B4EA9E475DF3}"/>
                </a:ext>
              </a:extLst>
            </p:cNvPr>
            <p:cNvSpPr/>
            <p:nvPr/>
          </p:nvSpPr>
          <p:spPr>
            <a:xfrm>
              <a:off x="4137817" y="420766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10" name="Oval 209">
              <a:extLst>
                <a:ext uri="{FF2B5EF4-FFF2-40B4-BE49-F238E27FC236}">
                  <a16:creationId xmlns:a16="http://schemas.microsoft.com/office/drawing/2014/main" xmlns="" id="{1312BFBD-05E5-4DF2-BB9C-021A3DDED67E}"/>
                </a:ext>
              </a:extLst>
            </p:cNvPr>
            <p:cNvSpPr/>
            <p:nvPr/>
          </p:nvSpPr>
          <p:spPr>
            <a:xfrm>
              <a:off x="4137817" y="42648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11" name="Oval 210">
              <a:extLst>
                <a:ext uri="{FF2B5EF4-FFF2-40B4-BE49-F238E27FC236}">
                  <a16:creationId xmlns:a16="http://schemas.microsoft.com/office/drawing/2014/main" xmlns="" id="{B7972966-A981-4325-A61B-01AA49A5B44B}"/>
                </a:ext>
              </a:extLst>
            </p:cNvPr>
            <p:cNvSpPr/>
            <p:nvPr/>
          </p:nvSpPr>
          <p:spPr>
            <a:xfrm>
              <a:off x="4230686" y="42243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12" name="Oval 211">
              <a:extLst>
                <a:ext uri="{FF2B5EF4-FFF2-40B4-BE49-F238E27FC236}">
                  <a16:creationId xmlns:a16="http://schemas.microsoft.com/office/drawing/2014/main" xmlns="" id="{7A5440E9-AD31-413C-B6D8-AB011D7D7D25}"/>
                </a:ext>
              </a:extLst>
            </p:cNvPr>
            <p:cNvSpPr/>
            <p:nvPr/>
          </p:nvSpPr>
          <p:spPr>
            <a:xfrm>
              <a:off x="4221161" y="432434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13" name="Oval 212">
              <a:extLst>
                <a:ext uri="{FF2B5EF4-FFF2-40B4-BE49-F238E27FC236}">
                  <a16:creationId xmlns:a16="http://schemas.microsoft.com/office/drawing/2014/main" xmlns="" id="{2E168004-BDC6-4CAC-81FC-F75F3FE407DF}"/>
                </a:ext>
              </a:extLst>
            </p:cNvPr>
            <p:cNvSpPr/>
            <p:nvPr/>
          </p:nvSpPr>
          <p:spPr>
            <a:xfrm>
              <a:off x="4159249" y="439578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14" name="Oval 213">
              <a:extLst>
                <a:ext uri="{FF2B5EF4-FFF2-40B4-BE49-F238E27FC236}">
                  <a16:creationId xmlns:a16="http://schemas.microsoft.com/office/drawing/2014/main" xmlns="" id="{6989E750-0F3E-4301-91FB-08A0940A1A95}"/>
                </a:ext>
              </a:extLst>
            </p:cNvPr>
            <p:cNvSpPr/>
            <p:nvPr/>
          </p:nvSpPr>
          <p:spPr>
            <a:xfrm>
              <a:off x="4159249" y="443388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15" name="Oval 214">
              <a:extLst>
                <a:ext uri="{FF2B5EF4-FFF2-40B4-BE49-F238E27FC236}">
                  <a16:creationId xmlns:a16="http://schemas.microsoft.com/office/drawing/2014/main" xmlns="" id="{F86952D4-3C73-4B28-9D66-0ED95DBF3FC3}"/>
                </a:ext>
              </a:extLst>
            </p:cNvPr>
            <p:cNvSpPr/>
            <p:nvPr/>
          </p:nvSpPr>
          <p:spPr>
            <a:xfrm>
              <a:off x="4130674" y="44576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16" name="Oval 215">
              <a:extLst>
                <a:ext uri="{FF2B5EF4-FFF2-40B4-BE49-F238E27FC236}">
                  <a16:creationId xmlns:a16="http://schemas.microsoft.com/office/drawing/2014/main" xmlns="" id="{E9FA0994-335E-4DD8-81F6-5FFFFE6D6526}"/>
                </a:ext>
              </a:extLst>
            </p:cNvPr>
            <p:cNvSpPr/>
            <p:nvPr/>
          </p:nvSpPr>
          <p:spPr>
            <a:xfrm>
              <a:off x="4094956" y="44529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17" name="Oval 216">
              <a:extLst>
                <a:ext uri="{FF2B5EF4-FFF2-40B4-BE49-F238E27FC236}">
                  <a16:creationId xmlns:a16="http://schemas.microsoft.com/office/drawing/2014/main" xmlns="" id="{5C57406F-5063-4EA3-A410-F1843B54384E}"/>
                </a:ext>
              </a:extLst>
            </p:cNvPr>
            <p:cNvSpPr/>
            <p:nvPr/>
          </p:nvSpPr>
          <p:spPr>
            <a:xfrm>
              <a:off x="4078287" y="44243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18" name="Oval 217">
              <a:extLst>
                <a:ext uri="{FF2B5EF4-FFF2-40B4-BE49-F238E27FC236}">
                  <a16:creationId xmlns:a16="http://schemas.microsoft.com/office/drawing/2014/main" xmlns="" id="{54538A5A-13F0-4454-9D57-7DCA832B41CA}"/>
                </a:ext>
              </a:extLst>
            </p:cNvPr>
            <p:cNvSpPr/>
            <p:nvPr/>
          </p:nvSpPr>
          <p:spPr>
            <a:xfrm>
              <a:off x="4033043" y="440769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19" name="Oval 218">
              <a:extLst>
                <a:ext uri="{FF2B5EF4-FFF2-40B4-BE49-F238E27FC236}">
                  <a16:creationId xmlns:a16="http://schemas.microsoft.com/office/drawing/2014/main" xmlns="" id="{BC65DB5A-8C9A-4CD3-AC84-5C0A87254B85}"/>
                </a:ext>
              </a:extLst>
            </p:cNvPr>
            <p:cNvSpPr/>
            <p:nvPr/>
          </p:nvSpPr>
          <p:spPr>
            <a:xfrm>
              <a:off x="3933031" y="441245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20" name="Oval 219">
              <a:extLst>
                <a:ext uri="{FF2B5EF4-FFF2-40B4-BE49-F238E27FC236}">
                  <a16:creationId xmlns:a16="http://schemas.microsoft.com/office/drawing/2014/main" xmlns="" id="{CF81FB06-BF41-4FB6-9C2D-F111A0ED2D14}"/>
                </a:ext>
              </a:extLst>
            </p:cNvPr>
            <p:cNvSpPr/>
            <p:nvPr/>
          </p:nvSpPr>
          <p:spPr>
            <a:xfrm>
              <a:off x="3949699" y="44434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21" name="Oval 220">
              <a:extLst>
                <a:ext uri="{FF2B5EF4-FFF2-40B4-BE49-F238E27FC236}">
                  <a16:creationId xmlns:a16="http://schemas.microsoft.com/office/drawing/2014/main" xmlns="" id="{7583540F-B931-4A22-BF68-E8CAC18A7F0C}"/>
                </a:ext>
              </a:extLst>
            </p:cNvPr>
            <p:cNvSpPr/>
            <p:nvPr/>
          </p:nvSpPr>
          <p:spPr>
            <a:xfrm>
              <a:off x="4202112" y="45005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22" name="Oval 221">
              <a:extLst>
                <a:ext uri="{FF2B5EF4-FFF2-40B4-BE49-F238E27FC236}">
                  <a16:creationId xmlns:a16="http://schemas.microsoft.com/office/drawing/2014/main" xmlns="" id="{26CA009B-1579-48C5-A2AA-45FD471338E9}"/>
                </a:ext>
              </a:extLst>
            </p:cNvPr>
            <p:cNvSpPr/>
            <p:nvPr/>
          </p:nvSpPr>
          <p:spPr>
            <a:xfrm>
              <a:off x="3999706" y="456009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23" name="Oval 222">
              <a:extLst>
                <a:ext uri="{FF2B5EF4-FFF2-40B4-BE49-F238E27FC236}">
                  <a16:creationId xmlns:a16="http://schemas.microsoft.com/office/drawing/2014/main" xmlns="" id="{7456DE60-7909-4570-9402-015E062DEAA8}"/>
                </a:ext>
              </a:extLst>
            </p:cNvPr>
            <p:cNvSpPr/>
            <p:nvPr/>
          </p:nvSpPr>
          <p:spPr>
            <a:xfrm>
              <a:off x="3952081" y="45672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24" name="Oval 223">
              <a:extLst>
                <a:ext uri="{FF2B5EF4-FFF2-40B4-BE49-F238E27FC236}">
                  <a16:creationId xmlns:a16="http://schemas.microsoft.com/office/drawing/2014/main" xmlns="" id="{8F4C16EC-2FBE-4017-80DE-099F411642AD}"/>
                </a:ext>
              </a:extLst>
            </p:cNvPr>
            <p:cNvSpPr/>
            <p:nvPr/>
          </p:nvSpPr>
          <p:spPr>
            <a:xfrm>
              <a:off x="3918744" y="45767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25" name="Oval 224">
              <a:extLst>
                <a:ext uri="{FF2B5EF4-FFF2-40B4-BE49-F238E27FC236}">
                  <a16:creationId xmlns:a16="http://schemas.microsoft.com/office/drawing/2014/main" xmlns="" id="{05F30F3D-0999-4086-81FD-41A4AA61FA37}"/>
                </a:ext>
              </a:extLst>
            </p:cNvPr>
            <p:cNvSpPr/>
            <p:nvPr/>
          </p:nvSpPr>
          <p:spPr>
            <a:xfrm>
              <a:off x="3942556" y="468391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26" name="Oval 225">
              <a:extLst>
                <a:ext uri="{FF2B5EF4-FFF2-40B4-BE49-F238E27FC236}">
                  <a16:creationId xmlns:a16="http://schemas.microsoft.com/office/drawing/2014/main" xmlns="" id="{966889EB-27F8-401E-A78A-38F55CFB981E}"/>
                </a:ext>
              </a:extLst>
            </p:cNvPr>
            <p:cNvSpPr/>
            <p:nvPr/>
          </p:nvSpPr>
          <p:spPr>
            <a:xfrm>
              <a:off x="3975894" y="470296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27" name="Oval 226">
              <a:extLst>
                <a:ext uri="{FF2B5EF4-FFF2-40B4-BE49-F238E27FC236}">
                  <a16:creationId xmlns:a16="http://schemas.microsoft.com/office/drawing/2014/main" xmlns="" id="{5DD18015-DC11-4966-93F1-26F9032459A4}"/>
                </a:ext>
              </a:extLst>
            </p:cNvPr>
            <p:cNvSpPr/>
            <p:nvPr/>
          </p:nvSpPr>
          <p:spPr>
            <a:xfrm>
              <a:off x="3928269" y="47529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28" name="Oval 227">
              <a:extLst>
                <a:ext uri="{FF2B5EF4-FFF2-40B4-BE49-F238E27FC236}">
                  <a16:creationId xmlns:a16="http://schemas.microsoft.com/office/drawing/2014/main" xmlns="" id="{35C549D7-BDD2-4EC6-BD21-42AC00A17BCA}"/>
                </a:ext>
              </a:extLst>
            </p:cNvPr>
            <p:cNvSpPr/>
            <p:nvPr/>
          </p:nvSpPr>
          <p:spPr>
            <a:xfrm>
              <a:off x="3952081" y="47672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29" name="Oval 228">
              <a:extLst>
                <a:ext uri="{FF2B5EF4-FFF2-40B4-BE49-F238E27FC236}">
                  <a16:creationId xmlns:a16="http://schemas.microsoft.com/office/drawing/2014/main" xmlns="" id="{BCD513FF-6E8C-4B34-AB4B-07CEA5E96113}"/>
                </a:ext>
              </a:extLst>
            </p:cNvPr>
            <p:cNvSpPr/>
            <p:nvPr/>
          </p:nvSpPr>
          <p:spPr>
            <a:xfrm>
              <a:off x="4071144" y="46862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30" name="Oval 229">
              <a:extLst>
                <a:ext uri="{FF2B5EF4-FFF2-40B4-BE49-F238E27FC236}">
                  <a16:creationId xmlns:a16="http://schemas.microsoft.com/office/drawing/2014/main" xmlns="" id="{3ECD3550-BCC2-406E-9C85-E61D995D707E}"/>
                </a:ext>
              </a:extLst>
            </p:cNvPr>
            <p:cNvSpPr/>
            <p:nvPr/>
          </p:nvSpPr>
          <p:spPr>
            <a:xfrm>
              <a:off x="4090194" y="46720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31" name="Oval 230">
              <a:extLst>
                <a:ext uri="{FF2B5EF4-FFF2-40B4-BE49-F238E27FC236}">
                  <a16:creationId xmlns:a16="http://schemas.microsoft.com/office/drawing/2014/main" xmlns="" id="{11E6B8B7-DB65-48E2-B866-B71504DB31F8}"/>
                </a:ext>
              </a:extLst>
            </p:cNvPr>
            <p:cNvSpPr/>
            <p:nvPr/>
          </p:nvSpPr>
          <p:spPr>
            <a:xfrm>
              <a:off x="4116387" y="46386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32" name="Oval 231">
              <a:extLst>
                <a:ext uri="{FF2B5EF4-FFF2-40B4-BE49-F238E27FC236}">
                  <a16:creationId xmlns:a16="http://schemas.microsoft.com/office/drawing/2014/main" xmlns="" id="{34120484-BC59-4D31-9948-5FE800D21421}"/>
                </a:ext>
              </a:extLst>
            </p:cNvPr>
            <p:cNvSpPr/>
            <p:nvPr/>
          </p:nvSpPr>
          <p:spPr>
            <a:xfrm>
              <a:off x="4125912" y="46005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33" name="Oval 232">
              <a:extLst>
                <a:ext uri="{FF2B5EF4-FFF2-40B4-BE49-F238E27FC236}">
                  <a16:creationId xmlns:a16="http://schemas.microsoft.com/office/drawing/2014/main" xmlns="" id="{89A78036-161D-4802-AAB9-B33AD7D61B83}"/>
                </a:ext>
              </a:extLst>
            </p:cNvPr>
            <p:cNvSpPr/>
            <p:nvPr/>
          </p:nvSpPr>
          <p:spPr>
            <a:xfrm>
              <a:off x="4206875" y="462676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34" name="Oval 233">
              <a:extLst>
                <a:ext uri="{FF2B5EF4-FFF2-40B4-BE49-F238E27FC236}">
                  <a16:creationId xmlns:a16="http://schemas.microsoft.com/office/drawing/2014/main" xmlns="" id="{2B16443D-9AE7-44D3-B09E-DD6D674A8BA3}"/>
                </a:ext>
              </a:extLst>
            </p:cNvPr>
            <p:cNvSpPr/>
            <p:nvPr/>
          </p:nvSpPr>
          <p:spPr>
            <a:xfrm>
              <a:off x="4128294" y="46958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35" name="Oval 234">
              <a:extLst>
                <a:ext uri="{FF2B5EF4-FFF2-40B4-BE49-F238E27FC236}">
                  <a16:creationId xmlns:a16="http://schemas.microsoft.com/office/drawing/2014/main" xmlns="" id="{9BFE7F9B-094A-4684-B754-13584293E90B}"/>
                </a:ext>
              </a:extLst>
            </p:cNvPr>
            <p:cNvSpPr/>
            <p:nvPr/>
          </p:nvSpPr>
          <p:spPr>
            <a:xfrm>
              <a:off x="4190206" y="47148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36" name="Oval 235">
              <a:extLst>
                <a:ext uri="{FF2B5EF4-FFF2-40B4-BE49-F238E27FC236}">
                  <a16:creationId xmlns:a16="http://schemas.microsoft.com/office/drawing/2014/main" xmlns="" id="{ADDD7CA3-4A92-4D5E-8C6C-9D93E9D30EEC}"/>
                </a:ext>
              </a:extLst>
            </p:cNvPr>
            <p:cNvSpPr/>
            <p:nvPr/>
          </p:nvSpPr>
          <p:spPr>
            <a:xfrm>
              <a:off x="4154487" y="47434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37" name="Oval 236">
              <a:extLst>
                <a:ext uri="{FF2B5EF4-FFF2-40B4-BE49-F238E27FC236}">
                  <a16:creationId xmlns:a16="http://schemas.microsoft.com/office/drawing/2014/main" xmlns="" id="{540EDF3E-A370-4FE6-91C4-B23D646A0757}"/>
                </a:ext>
              </a:extLst>
            </p:cNvPr>
            <p:cNvSpPr/>
            <p:nvPr/>
          </p:nvSpPr>
          <p:spPr>
            <a:xfrm>
              <a:off x="4056856" y="475535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38" name="Oval 237">
              <a:extLst>
                <a:ext uri="{FF2B5EF4-FFF2-40B4-BE49-F238E27FC236}">
                  <a16:creationId xmlns:a16="http://schemas.microsoft.com/office/drawing/2014/main" xmlns="" id="{B2C714EC-6004-4A38-B1FC-EE567A67E00F}"/>
                </a:ext>
              </a:extLst>
            </p:cNvPr>
            <p:cNvSpPr/>
            <p:nvPr/>
          </p:nvSpPr>
          <p:spPr>
            <a:xfrm>
              <a:off x="4023519" y="47767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39" name="Oval 238">
              <a:extLst>
                <a:ext uri="{FF2B5EF4-FFF2-40B4-BE49-F238E27FC236}">
                  <a16:creationId xmlns:a16="http://schemas.microsoft.com/office/drawing/2014/main" xmlns="" id="{2BE3DE02-F723-4F86-973B-58B421B5D117}"/>
                </a:ext>
              </a:extLst>
            </p:cNvPr>
            <p:cNvSpPr/>
            <p:nvPr/>
          </p:nvSpPr>
          <p:spPr>
            <a:xfrm>
              <a:off x="4104481" y="479583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40" name="Oval 239">
              <a:extLst>
                <a:ext uri="{FF2B5EF4-FFF2-40B4-BE49-F238E27FC236}">
                  <a16:creationId xmlns:a16="http://schemas.microsoft.com/office/drawing/2014/main" xmlns="" id="{2B47B348-3ADF-4708-82E4-7E51E6127DC6}"/>
                </a:ext>
              </a:extLst>
            </p:cNvPr>
            <p:cNvSpPr/>
            <p:nvPr/>
          </p:nvSpPr>
          <p:spPr>
            <a:xfrm>
              <a:off x="4209256" y="483155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41" name="Oval 240">
              <a:extLst>
                <a:ext uri="{FF2B5EF4-FFF2-40B4-BE49-F238E27FC236}">
                  <a16:creationId xmlns:a16="http://schemas.microsoft.com/office/drawing/2014/main" xmlns="" id="{76087F38-1F29-4966-90C7-76FF08ED59F5}"/>
                </a:ext>
              </a:extLst>
            </p:cNvPr>
            <p:cNvSpPr/>
            <p:nvPr/>
          </p:nvSpPr>
          <p:spPr>
            <a:xfrm>
              <a:off x="3959225" y="48625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42" name="Oval 241">
              <a:extLst>
                <a:ext uri="{FF2B5EF4-FFF2-40B4-BE49-F238E27FC236}">
                  <a16:creationId xmlns:a16="http://schemas.microsoft.com/office/drawing/2014/main" xmlns="" id="{F3B04E10-939F-450F-A9AF-E703E516B806}"/>
                </a:ext>
              </a:extLst>
            </p:cNvPr>
            <p:cNvSpPr/>
            <p:nvPr/>
          </p:nvSpPr>
          <p:spPr>
            <a:xfrm>
              <a:off x="3928269" y="488870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43" name="Oval 242">
              <a:extLst>
                <a:ext uri="{FF2B5EF4-FFF2-40B4-BE49-F238E27FC236}">
                  <a16:creationId xmlns:a16="http://schemas.microsoft.com/office/drawing/2014/main" xmlns="" id="{E81DDF3A-100F-460A-BF3B-4E5AA113B740}"/>
                </a:ext>
              </a:extLst>
            </p:cNvPr>
            <p:cNvSpPr/>
            <p:nvPr/>
          </p:nvSpPr>
          <p:spPr>
            <a:xfrm>
              <a:off x="4047331" y="488156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44" name="Oval 243">
              <a:extLst>
                <a:ext uri="{FF2B5EF4-FFF2-40B4-BE49-F238E27FC236}">
                  <a16:creationId xmlns:a16="http://schemas.microsoft.com/office/drawing/2014/main" xmlns="" id="{23F9CD95-3907-4EE0-8888-2BAB6883A366}"/>
                </a:ext>
              </a:extLst>
            </p:cNvPr>
            <p:cNvSpPr/>
            <p:nvPr/>
          </p:nvSpPr>
          <p:spPr>
            <a:xfrm>
              <a:off x="4023519" y="491966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45" name="Oval 244">
              <a:extLst>
                <a:ext uri="{FF2B5EF4-FFF2-40B4-BE49-F238E27FC236}">
                  <a16:creationId xmlns:a16="http://schemas.microsoft.com/office/drawing/2014/main" xmlns="" id="{B7418A77-6638-4F5F-9480-ADEF93C51614}"/>
                </a:ext>
              </a:extLst>
            </p:cNvPr>
            <p:cNvSpPr/>
            <p:nvPr/>
          </p:nvSpPr>
          <p:spPr>
            <a:xfrm>
              <a:off x="3990181" y="49291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46" name="Oval 245">
              <a:extLst>
                <a:ext uri="{FF2B5EF4-FFF2-40B4-BE49-F238E27FC236}">
                  <a16:creationId xmlns:a16="http://schemas.microsoft.com/office/drawing/2014/main" xmlns="" id="{F3A023EE-4DFE-45FA-AD33-F863304909EF}"/>
                </a:ext>
              </a:extLst>
            </p:cNvPr>
            <p:cNvSpPr/>
            <p:nvPr/>
          </p:nvSpPr>
          <p:spPr>
            <a:xfrm>
              <a:off x="3909219" y="50006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47" name="Oval 246">
              <a:extLst>
                <a:ext uri="{FF2B5EF4-FFF2-40B4-BE49-F238E27FC236}">
                  <a16:creationId xmlns:a16="http://schemas.microsoft.com/office/drawing/2014/main" xmlns="" id="{7A3BF6DC-AFE3-4297-8985-B1B95A9B3135}"/>
                </a:ext>
              </a:extLst>
            </p:cNvPr>
            <p:cNvSpPr/>
            <p:nvPr/>
          </p:nvSpPr>
          <p:spPr>
            <a:xfrm>
              <a:off x="4149725" y="49720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48" name="Oval 247">
              <a:extLst>
                <a:ext uri="{FF2B5EF4-FFF2-40B4-BE49-F238E27FC236}">
                  <a16:creationId xmlns:a16="http://schemas.microsoft.com/office/drawing/2014/main" xmlns="" id="{8552637C-0E6C-4578-A28C-2C38835FDBE7}"/>
                </a:ext>
              </a:extLst>
            </p:cNvPr>
            <p:cNvSpPr/>
            <p:nvPr/>
          </p:nvSpPr>
          <p:spPr>
            <a:xfrm>
              <a:off x="4183062" y="50149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49" name="Oval 248">
              <a:extLst>
                <a:ext uri="{FF2B5EF4-FFF2-40B4-BE49-F238E27FC236}">
                  <a16:creationId xmlns:a16="http://schemas.microsoft.com/office/drawing/2014/main" xmlns="" id="{063EE775-AA6B-4A72-A5DE-B64F8ABBC4E7}"/>
                </a:ext>
              </a:extLst>
            </p:cNvPr>
            <p:cNvSpPr/>
            <p:nvPr/>
          </p:nvSpPr>
          <p:spPr>
            <a:xfrm>
              <a:off x="4159249" y="512206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50" name="Oval 249">
              <a:extLst>
                <a:ext uri="{FF2B5EF4-FFF2-40B4-BE49-F238E27FC236}">
                  <a16:creationId xmlns:a16="http://schemas.microsoft.com/office/drawing/2014/main" xmlns="" id="{FB4C801B-F026-4F8E-A007-F0A5188DF3E7}"/>
                </a:ext>
              </a:extLst>
            </p:cNvPr>
            <p:cNvSpPr/>
            <p:nvPr/>
          </p:nvSpPr>
          <p:spPr>
            <a:xfrm>
              <a:off x="4049711" y="518874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51" name="Oval 250">
              <a:extLst>
                <a:ext uri="{FF2B5EF4-FFF2-40B4-BE49-F238E27FC236}">
                  <a16:creationId xmlns:a16="http://schemas.microsoft.com/office/drawing/2014/main" xmlns="" id="{4845443C-BD6F-435E-813A-5B1A8E71A6E5}"/>
                </a:ext>
              </a:extLst>
            </p:cNvPr>
            <p:cNvSpPr/>
            <p:nvPr/>
          </p:nvSpPr>
          <p:spPr>
            <a:xfrm>
              <a:off x="3942555" y="507206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52" name="Oval 251">
              <a:extLst>
                <a:ext uri="{FF2B5EF4-FFF2-40B4-BE49-F238E27FC236}">
                  <a16:creationId xmlns:a16="http://schemas.microsoft.com/office/drawing/2014/main" xmlns="" id="{2655D35C-7BE8-4598-AFB6-F8B081EAABEB}"/>
                </a:ext>
              </a:extLst>
            </p:cNvPr>
            <p:cNvSpPr/>
            <p:nvPr/>
          </p:nvSpPr>
          <p:spPr>
            <a:xfrm>
              <a:off x="3940174" y="51530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53" name="Oval 252">
              <a:extLst>
                <a:ext uri="{FF2B5EF4-FFF2-40B4-BE49-F238E27FC236}">
                  <a16:creationId xmlns:a16="http://schemas.microsoft.com/office/drawing/2014/main" xmlns="" id="{A380AC6C-E50F-4E04-B9C6-7639EDD14CF5}"/>
                </a:ext>
              </a:extLst>
            </p:cNvPr>
            <p:cNvSpPr/>
            <p:nvPr/>
          </p:nvSpPr>
          <p:spPr>
            <a:xfrm>
              <a:off x="3937793" y="522684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54" name="Oval 253">
              <a:extLst>
                <a:ext uri="{FF2B5EF4-FFF2-40B4-BE49-F238E27FC236}">
                  <a16:creationId xmlns:a16="http://schemas.microsoft.com/office/drawing/2014/main" xmlns="" id="{C72858B9-082D-4B4C-99C5-87BBC46CD2FD}"/>
                </a:ext>
              </a:extLst>
            </p:cNvPr>
            <p:cNvSpPr/>
            <p:nvPr/>
          </p:nvSpPr>
          <p:spPr>
            <a:xfrm>
              <a:off x="3942555" y="52958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55" name="Oval 254">
              <a:extLst>
                <a:ext uri="{FF2B5EF4-FFF2-40B4-BE49-F238E27FC236}">
                  <a16:creationId xmlns:a16="http://schemas.microsoft.com/office/drawing/2014/main" xmlns="" id="{FF3F20D3-4F17-45F0-951A-0B9177BDAD36}"/>
                </a:ext>
              </a:extLst>
            </p:cNvPr>
            <p:cNvSpPr/>
            <p:nvPr/>
          </p:nvSpPr>
          <p:spPr>
            <a:xfrm>
              <a:off x="3997324" y="53387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56" name="Oval 255">
              <a:extLst>
                <a:ext uri="{FF2B5EF4-FFF2-40B4-BE49-F238E27FC236}">
                  <a16:creationId xmlns:a16="http://schemas.microsoft.com/office/drawing/2014/main" xmlns="" id="{61E2237C-32F4-4757-8A40-4F4488734924}"/>
                </a:ext>
              </a:extLst>
            </p:cNvPr>
            <p:cNvSpPr/>
            <p:nvPr/>
          </p:nvSpPr>
          <p:spPr>
            <a:xfrm>
              <a:off x="4075905" y="536019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57" name="Oval 256">
              <a:extLst>
                <a:ext uri="{FF2B5EF4-FFF2-40B4-BE49-F238E27FC236}">
                  <a16:creationId xmlns:a16="http://schemas.microsoft.com/office/drawing/2014/main" xmlns="" id="{181AC372-2A57-469A-8DA2-F9DE309CA465}"/>
                </a:ext>
              </a:extLst>
            </p:cNvPr>
            <p:cNvSpPr/>
            <p:nvPr/>
          </p:nvSpPr>
          <p:spPr>
            <a:xfrm>
              <a:off x="4092574" y="529589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58" name="Oval 257">
              <a:extLst>
                <a:ext uri="{FF2B5EF4-FFF2-40B4-BE49-F238E27FC236}">
                  <a16:creationId xmlns:a16="http://schemas.microsoft.com/office/drawing/2014/main" xmlns="" id="{D7EEE990-D64F-4B0A-B0EF-119EC41A9070}"/>
                </a:ext>
              </a:extLst>
            </p:cNvPr>
            <p:cNvSpPr/>
            <p:nvPr/>
          </p:nvSpPr>
          <p:spPr>
            <a:xfrm>
              <a:off x="4123530" y="527922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59" name="Oval 258">
              <a:extLst>
                <a:ext uri="{FF2B5EF4-FFF2-40B4-BE49-F238E27FC236}">
                  <a16:creationId xmlns:a16="http://schemas.microsoft.com/office/drawing/2014/main" xmlns="" id="{6835A194-4643-4943-80A2-800DCA43818E}"/>
                </a:ext>
              </a:extLst>
            </p:cNvPr>
            <p:cNvSpPr/>
            <p:nvPr/>
          </p:nvSpPr>
          <p:spPr>
            <a:xfrm>
              <a:off x="4202111" y="527684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60" name="Oval 259">
              <a:extLst>
                <a:ext uri="{FF2B5EF4-FFF2-40B4-BE49-F238E27FC236}">
                  <a16:creationId xmlns:a16="http://schemas.microsoft.com/office/drawing/2014/main" xmlns="" id="{F162B58C-892F-4746-9961-7F7D0B727AB0}"/>
                </a:ext>
              </a:extLst>
            </p:cNvPr>
            <p:cNvSpPr/>
            <p:nvPr/>
          </p:nvSpPr>
          <p:spPr>
            <a:xfrm>
              <a:off x="4199730" y="540305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61" name="Oval 260">
              <a:extLst>
                <a:ext uri="{FF2B5EF4-FFF2-40B4-BE49-F238E27FC236}">
                  <a16:creationId xmlns:a16="http://schemas.microsoft.com/office/drawing/2014/main" xmlns="" id="{C31ED606-0D18-4FA5-99A2-052CB3DAD0A1}"/>
                </a:ext>
              </a:extLst>
            </p:cNvPr>
            <p:cNvSpPr/>
            <p:nvPr/>
          </p:nvSpPr>
          <p:spPr>
            <a:xfrm>
              <a:off x="4111624" y="542924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62" name="Oval 261">
              <a:extLst>
                <a:ext uri="{FF2B5EF4-FFF2-40B4-BE49-F238E27FC236}">
                  <a16:creationId xmlns:a16="http://schemas.microsoft.com/office/drawing/2014/main" xmlns="" id="{8406479A-906E-49F1-8801-D4DD3E7F540A}"/>
                </a:ext>
              </a:extLst>
            </p:cNvPr>
            <p:cNvSpPr/>
            <p:nvPr/>
          </p:nvSpPr>
          <p:spPr>
            <a:xfrm>
              <a:off x="4052093" y="546972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63" name="Oval 262">
              <a:extLst>
                <a:ext uri="{FF2B5EF4-FFF2-40B4-BE49-F238E27FC236}">
                  <a16:creationId xmlns:a16="http://schemas.microsoft.com/office/drawing/2014/main" xmlns="" id="{F957FA1B-5DEB-44E0-B253-F60860832F93}"/>
                </a:ext>
              </a:extLst>
            </p:cNvPr>
            <p:cNvSpPr/>
            <p:nvPr/>
          </p:nvSpPr>
          <p:spPr>
            <a:xfrm>
              <a:off x="3983037" y="553164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64" name="Oval 263">
              <a:extLst>
                <a:ext uri="{FF2B5EF4-FFF2-40B4-BE49-F238E27FC236}">
                  <a16:creationId xmlns:a16="http://schemas.microsoft.com/office/drawing/2014/main" xmlns="" id="{D4521856-F270-4BD3-87D2-8819DDAACE8B}"/>
                </a:ext>
              </a:extLst>
            </p:cNvPr>
            <p:cNvSpPr/>
            <p:nvPr/>
          </p:nvSpPr>
          <p:spPr>
            <a:xfrm>
              <a:off x="4190205" y="54863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65" name="Oval 264">
              <a:extLst>
                <a:ext uri="{FF2B5EF4-FFF2-40B4-BE49-F238E27FC236}">
                  <a16:creationId xmlns:a16="http://schemas.microsoft.com/office/drawing/2014/main" xmlns="" id="{B956410C-321D-4BCB-B3DC-87D40E89BCC0}"/>
                </a:ext>
              </a:extLst>
            </p:cNvPr>
            <p:cNvSpPr/>
            <p:nvPr/>
          </p:nvSpPr>
          <p:spPr>
            <a:xfrm>
              <a:off x="4225924" y="559593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66" name="Oval 265">
              <a:extLst>
                <a:ext uri="{FF2B5EF4-FFF2-40B4-BE49-F238E27FC236}">
                  <a16:creationId xmlns:a16="http://schemas.microsoft.com/office/drawing/2014/main" xmlns="" id="{617AF88C-E693-4577-970B-E2C7A8295BD5}"/>
                </a:ext>
              </a:extLst>
            </p:cNvPr>
            <p:cNvSpPr/>
            <p:nvPr/>
          </p:nvSpPr>
          <p:spPr>
            <a:xfrm>
              <a:off x="4225924" y="56387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67" name="Oval 266">
              <a:extLst>
                <a:ext uri="{FF2B5EF4-FFF2-40B4-BE49-F238E27FC236}">
                  <a16:creationId xmlns:a16="http://schemas.microsoft.com/office/drawing/2014/main" xmlns="" id="{3DDB68C4-D902-48FC-BF90-C1F184F9D875}"/>
                </a:ext>
              </a:extLst>
            </p:cNvPr>
            <p:cNvSpPr/>
            <p:nvPr/>
          </p:nvSpPr>
          <p:spPr>
            <a:xfrm>
              <a:off x="4225924" y="56626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68" name="Oval 267">
              <a:extLst>
                <a:ext uri="{FF2B5EF4-FFF2-40B4-BE49-F238E27FC236}">
                  <a16:creationId xmlns:a16="http://schemas.microsoft.com/office/drawing/2014/main" xmlns="" id="{3DF8E5A3-2F68-41F6-89EB-B226E2E584C7}"/>
                </a:ext>
              </a:extLst>
            </p:cNvPr>
            <p:cNvSpPr/>
            <p:nvPr/>
          </p:nvSpPr>
          <p:spPr>
            <a:xfrm>
              <a:off x="4133055" y="564594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69" name="Oval 268">
              <a:extLst>
                <a:ext uri="{FF2B5EF4-FFF2-40B4-BE49-F238E27FC236}">
                  <a16:creationId xmlns:a16="http://schemas.microsoft.com/office/drawing/2014/main" xmlns="" id="{1FAD1F38-D062-4F2E-84D4-A851C95485D8}"/>
                </a:ext>
              </a:extLst>
            </p:cNvPr>
            <p:cNvSpPr/>
            <p:nvPr/>
          </p:nvSpPr>
          <p:spPr>
            <a:xfrm>
              <a:off x="4128292" y="571499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70" name="Oval 269">
              <a:extLst>
                <a:ext uri="{FF2B5EF4-FFF2-40B4-BE49-F238E27FC236}">
                  <a16:creationId xmlns:a16="http://schemas.microsoft.com/office/drawing/2014/main" xmlns="" id="{87D9FDCF-F4A1-4795-B2E9-5816BCE28CC3}"/>
                </a:ext>
              </a:extLst>
            </p:cNvPr>
            <p:cNvSpPr/>
            <p:nvPr/>
          </p:nvSpPr>
          <p:spPr>
            <a:xfrm>
              <a:off x="4013992" y="564117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71" name="Oval 270">
              <a:extLst>
                <a:ext uri="{FF2B5EF4-FFF2-40B4-BE49-F238E27FC236}">
                  <a16:creationId xmlns:a16="http://schemas.microsoft.com/office/drawing/2014/main" xmlns="" id="{F743F717-F060-4F85-AC08-1FC9537DCCC5}"/>
                </a:ext>
              </a:extLst>
            </p:cNvPr>
            <p:cNvSpPr/>
            <p:nvPr/>
          </p:nvSpPr>
          <p:spPr>
            <a:xfrm>
              <a:off x="3942555" y="567451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72" name="Oval 271">
              <a:extLst>
                <a:ext uri="{FF2B5EF4-FFF2-40B4-BE49-F238E27FC236}">
                  <a16:creationId xmlns:a16="http://schemas.microsoft.com/office/drawing/2014/main" xmlns="" id="{A11B340F-9E26-4BF8-87B7-51ADF86C3616}"/>
                </a:ext>
              </a:extLst>
            </p:cNvPr>
            <p:cNvSpPr/>
            <p:nvPr/>
          </p:nvSpPr>
          <p:spPr>
            <a:xfrm>
              <a:off x="3925886" y="571499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73" name="Oval 272">
              <a:extLst>
                <a:ext uri="{FF2B5EF4-FFF2-40B4-BE49-F238E27FC236}">
                  <a16:creationId xmlns:a16="http://schemas.microsoft.com/office/drawing/2014/main" xmlns="" id="{589741C1-A094-4EA8-AACB-26E832BA0789}"/>
                </a:ext>
              </a:extLst>
            </p:cNvPr>
            <p:cNvSpPr/>
            <p:nvPr/>
          </p:nvSpPr>
          <p:spPr>
            <a:xfrm>
              <a:off x="3944936" y="578405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74" name="Oval 273">
              <a:extLst>
                <a:ext uri="{FF2B5EF4-FFF2-40B4-BE49-F238E27FC236}">
                  <a16:creationId xmlns:a16="http://schemas.microsoft.com/office/drawing/2014/main" xmlns="" id="{5418229D-107F-4B88-AAC8-32D19A2AAC7F}"/>
                </a:ext>
              </a:extLst>
            </p:cNvPr>
            <p:cNvSpPr/>
            <p:nvPr/>
          </p:nvSpPr>
          <p:spPr>
            <a:xfrm>
              <a:off x="5630861" y="512444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75" name="Oval 274">
              <a:extLst>
                <a:ext uri="{FF2B5EF4-FFF2-40B4-BE49-F238E27FC236}">
                  <a16:creationId xmlns:a16="http://schemas.microsoft.com/office/drawing/2014/main" xmlns="" id="{2DC5DDCA-AC5A-4378-B909-1BE72778AC76}"/>
                </a:ext>
              </a:extLst>
            </p:cNvPr>
            <p:cNvSpPr/>
            <p:nvPr/>
          </p:nvSpPr>
          <p:spPr>
            <a:xfrm>
              <a:off x="5821361" y="47291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76" name="Oval 275">
              <a:extLst>
                <a:ext uri="{FF2B5EF4-FFF2-40B4-BE49-F238E27FC236}">
                  <a16:creationId xmlns:a16="http://schemas.microsoft.com/office/drawing/2014/main" xmlns="" id="{488B9206-D6A4-4F4B-BC41-D4DAF0A80936}"/>
                </a:ext>
              </a:extLst>
            </p:cNvPr>
            <p:cNvSpPr/>
            <p:nvPr/>
          </p:nvSpPr>
          <p:spPr>
            <a:xfrm>
              <a:off x="5857079" y="460057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77" name="Oval 276">
              <a:extLst>
                <a:ext uri="{FF2B5EF4-FFF2-40B4-BE49-F238E27FC236}">
                  <a16:creationId xmlns:a16="http://schemas.microsoft.com/office/drawing/2014/main" xmlns="" id="{DAA7E181-3A85-4BFA-8102-044B964CBDCD}"/>
                </a:ext>
              </a:extLst>
            </p:cNvPr>
            <p:cNvSpPr/>
            <p:nvPr/>
          </p:nvSpPr>
          <p:spPr>
            <a:xfrm>
              <a:off x="5788023" y="43481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78" name="Oval 277">
              <a:extLst>
                <a:ext uri="{FF2B5EF4-FFF2-40B4-BE49-F238E27FC236}">
                  <a16:creationId xmlns:a16="http://schemas.microsoft.com/office/drawing/2014/main" xmlns="" id="{2F7A2438-622D-4A74-98B9-4DD9DE478197}"/>
                </a:ext>
              </a:extLst>
            </p:cNvPr>
            <p:cNvSpPr/>
            <p:nvPr/>
          </p:nvSpPr>
          <p:spPr>
            <a:xfrm>
              <a:off x="5752304" y="428386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79" name="Oval 278">
              <a:extLst>
                <a:ext uri="{FF2B5EF4-FFF2-40B4-BE49-F238E27FC236}">
                  <a16:creationId xmlns:a16="http://schemas.microsoft.com/office/drawing/2014/main" xmlns="" id="{32B74CA3-56B8-4C6A-A016-94969E6E4179}"/>
                </a:ext>
              </a:extLst>
            </p:cNvPr>
            <p:cNvSpPr/>
            <p:nvPr/>
          </p:nvSpPr>
          <p:spPr>
            <a:xfrm>
              <a:off x="5757067" y="418147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80" name="Oval 279">
              <a:extLst>
                <a:ext uri="{FF2B5EF4-FFF2-40B4-BE49-F238E27FC236}">
                  <a16:creationId xmlns:a16="http://schemas.microsoft.com/office/drawing/2014/main" xmlns="" id="{6217E23A-6868-45AE-A211-756B2A51A92A}"/>
                </a:ext>
              </a:extLst>
            </p:cNvPr>
            <p:cNvSpPr/>
            <p:nvPr/>
          </p:nvSpPr>
          <p:spPr>
            <a:xfrm>
              <a:off x="5847554" y="414099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81" name="Oval 280">
              <a:extLst>
                <a:ext uri="{FF2B5EF4-FFF2-40B4-BE49-F238E27FC236}">
                  <a16:creationId xmlns:a16="http://schemas.microsoft.com/office/drawing/2014/main" xmlns="" id="{41E7EA22-889B-4AB5-87C0-9322576D6638}"/>
                </a:ext>
              </a:extLst>
            </p:cNvPr>
            <p:cNvSpPr/>
            <p:nvPr/>
          </p:nvSpPr>
          <p:spPr>
            <a:xfrm>
              <a:off x="5545136" y="421719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82" name="Oval 281">
              <a:extLst>
                <a:ext uri="{FF2B5EF4-FFF2-40B4-BE49-F238E27FC236}">
                  <a16:creationId xmlns:a16="http://schemas.microsoft.com/office/drawing/2014/main" xmlns="" id="{3BE1E8C8-2022-43D4-AA14-0F365C16D15B}"/>
                </a:ext>
              </a:extLst>
            </p:cNvPr>
            <p:cNvSpPr/>
            <p:nvPr/>
          </p:nvSpPr>
          <p:spPr>
            <a:xfrm>
              <a:off x="5578473" y="417194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83" name="Oval 282">
              <a:extLst>
                <a:ext uri="{FF2B5EF4-FFF2-40B4-BE49-F238E27FC236}">
                  <a16:creationId xmlns:a16="http://schemas.microsoft.com/office/drawing/2014/main" xmlns="" id="{54F1456B-183D-40DE-B483-834A6B677FA1}"/>
                </a:ext>
              </a:extLst>
            </p:cNvPr>
            <p:cNvSpPr/>
            <p:nvPr/>
          </p:nvSpPr>
          <p:spPr>
            <a:xfrm>
              <a:off x="5587998" y="40814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84" name="Oval 283">
              <a:extLst>
                <a:ext uri="{FF2B5EF4-FFF2-40B4-BE49-F238E27FC236}">
                  <a16:creationId xmlns:a16="http://schemas.microsoft.com/office/drawing/2014/main" xmlns="" id="{9F1C79C2-67CC-4AA3-BB0F-EAADA813A13D}"/>
                </a:ext>
              </a:extLst>
            </p:cNvPr>
            <p:cNvSpPr/>
            <p:nvPr/>
          </p:nvSpPr>
          <p:spPr>
            <a:xfrm>
              <a:off x="5545135" y="378618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85" name="Oval 284">
              <a:extLst>
                <a:ext uri="{FF2B5EF4-FFF2-40B4-BE49-F238E27FC236}">
                  <a16:creationId xmlns:a16="http://schemas.microsoft.com/office/drawing/2014/main" xmlns="" id="{D9B286EC-9A40-4D02-AD00-EE9AA0147066}"/>
                </a:ext>
              </a:extLst>
            </p:cNvPr>
            <p:cNvSpPr/>
            <p:nvPr/>
          </p:nvSpPr>
          <p:spPr>
            <a:xfrm>
              <a:off x="5802310" y="376951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86" name="Oval 285">
              <a:extLst>
                <a:ext uri="{FF2B5EF4-FFF2-40B4-BE49-F238E27FC236}">
                  <a16:creationId xmlns:a16="http://schemas.microsoft.com/office/drawing/2014/main" xmlns="" id="{E86A56A2-E698-4A37-BC6C-6584900721C0}"/>
                </a:ext>
              </a:extLst>
            </p:cNvPr>
            <p:cNvSpPr/>
            <p:nvPr/>
          </p:nvSpPr>
          <p:spPr>
            <a:xfrm>
              <a:off x="5776116" y="346709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87" name="Oval 286">
              <a:extLst>
                <a:ext uri="{FF2B5EF4-FFF2-40B4-BE49-F238E27FC236}">
                  <a16:creationId xmlns:a16="http://schemas.microsoft.com/office/drawing/2014/main" xmlns="" id="{B583CB5F-9170-4B00-B5EF-4219457DED19}"/>
                </a:ext>
              </a:extLst>
            </p:cNvPr>
            <p:cNvSpPr/>
            <p:nvPr/>
          </p:nvSpPr>
          <p:spPr>
            <a:xfrm>
              <a:off x="5695154" y="347424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sp>
          <p:nvSpPr>
            <p:cNvPr id="288" name="Oval 287">
              <a:extLst>
                <a:ext uri="{FF2B5EF4-FFF2-40B4-BE49-F238E27FC236}">
                  <a16:creationId xmlns:a16="http://schemas.microsoft.com/office/drawing/2014/main" xmlns="" id="{98789B8B-3502-4618-9021-8496F5B9DA40}"/>
                </a:ext>
              </a:extLst>
            </p:cNvPr>
            <p:cNvSpPr/>
            <p:nvPr/>
          </p:nvSpPr>
          <p:spPr>
            <a:xfrm>
              <a:off x="5640385" y="29003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nvGrpSpPr>
            <p:cNvPr id="289" name="Group 288">
              <a:extLst>
                <a:ext uri="{FF2B5EF4-FFF2-40B4-BE49-F238E27FC236}">
                  <a16:creationId xmlns:a16="http://schemas.microsoft.com/office/drawing/2014/main" xmlns="" id="{9892A014-7CF5-4DD5-A636-B1DFACB0561D}"/>
                </a:ext>
              </a:extLst>
            </p:cNvPr>
            <p:cNvGrpSpPr/>
            <p:nvPr/>
          </p:nvGrpSpPr>
          <p:grpSpPr>
            <a:xfrm>
              <a:off x="3048000" y="2476500"/>
              <a:ext cx="3643313" cy="3556128"/>
              <a:chOff x="3048000" y="2362200"/>
              <a:chExt cx="3643313" cy="3556128"/>
            </a:xfrm>
          </p:grpSpPr>
          <p:grpSp>
            <p:nvGrpSpPr>
              <p:cNvPr id="297" name="Group 296">
                <a:extLst>
                  <a:ext uri="{FF2B5EF4-FFF2-40B4-BE49-F238E27FC236}">
                    <a16:creationId xmlns:a16="http://schemas.microsoft.com/office/drawing/2014/main" xmlns="" id="{B4DF0C7C-42D0-47CC-AF00-79853B330A73}"/>
                  </a:ext>
                </a:extLst>
              </p:cNvPr>
              <p:cNvGrpSpPr/>
              <p:nvPr/>
            </p:nvGrpSpPr>
            <p:grpSpPr>
              <a:xfrm>
                <a:off x="3048000" y="2629683"/>
                <a:ext cx="92075" cy="2204940"/>
                <a:chOff x="3048000" y="2629683"/>
                <a:chExt cx="92075" cy="2204940"/>
              </a:xfrm>
            </p:grpSpPr>
            <p:sp>
              <p:nvSpPr>
                <p:cNvPr id="299" name="Line 111">
                  <a:extLst>
                    <a:ext uri="{FF2B5EF4-FFF2-40B4-BE49-F238E27FC236}">
                      <a16:creationId xmlns:a16="http://schemas.microsoft.com/office/drawing/2014/main" xmlns="" id="{06DE8A19-5C90-4F7B-9F10-CDCE8862B12F}"/>
                    </a:ext>
                  </a:extLst>
                </p:cNvPr>
                <p:cNvSpPr>
                  <a:spLocks noChangeShapeType="1"/>
                </p:cNvSpPr>
                <p:nvPr/>
              </p:nvSpPr>
              <p:spPr bwMode="auto">
                <a:xfrm>
                  <a:off x="3051175" y="262968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00" name="Line 112">
                  <a:extLst>
                    <a:ext uri="{FF2B5EF4-FFF2-40B4-BE49-F238E27FC236}">
                      <a16:creationId xmlns:a16="http://schemas.microsoft.com/office/drawing/2014/main" xmlns="" id="{69A203AA-9767-447F-A8FD-D96D46CDFB53}"/>
                    </a:ext>
                  </a:extLst>
                </p:cNvPr>
                <p:cNvSpPr>
                  <a:spLocks noChangeShapeType="1"/>
                </p:cNvSpPr>
                <p:nvPr/>
              </p:nvSpPr>
              <p:spPr bwMode="auto">
                <a:xfrm>
                  <a:off x="3051175" y="48346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sp>
              <p:nvSpPr>
                <p:cNvPr id="301" name="Line 117">
                  <a:extLst>
                    <a:ext uri="{FF2B5EF4-FFF2-40B4-BE49-F238E27FC236}">
                      <a16:creationId xmlns:a16="http://schemas.microsoft.com/office/drawing/2014/main" xmlns="" id="{1EA3955E-1719-461C-A426-F0D89E815A6D}"/>
                    </a:ext>
                  </a:extLst>
                </p:cNvPr>
                <p:cNvSpPr>
                  <a:spLocks noChangeShapeType="1"/>
                </p:cNvSpPr>
                <p:nvPr/>
              </p:nvSpPr>
              <p:spPr bwMode="auto">
                <a:xfrm>
                  <a:off x="3048000" y="374329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fr-FR" kern="0" smtClean="0">
                    <a:latin typeface="Calibri"/>
                  </a:endParaRPr>
                </a:p>
              </p:txBody>
            </p:sp>
          </p:grpSp>
          <p:sp>
            <p:nvSpPr>
              <p:cNvPr id="298" name="Rectangle 297">
                <a:extLst>
                  <a:ext uri="{FF2B5EF4-FFF2-40B4-BE49-F238E27FC236}">
                    <a16:creationId xmlns:a16="http://schemas.microsoft.com/office/drawing/2014/main" xmlns="" id="{57C4D8DE-27DD-4D2D-A621-E1F73046C79F}"/>
                  </a:ext>
                </a:extLst>
              </p:cNvPr>
              <p:cNvSpPr/>
              <p:nvPr/>
            </p:nvSpPr>
            <p:spPr>
              <a:xfrm>
                <a:off x="3140075" y="2362200"/>
                <a:ext cx="3551238" cy="3556128"/>
              </a:xfrm>
              <a:prstGeom prst="rect">
                <a:avLst/>
              </a:prstGeom>
              <a:noFill/>
              <a:ln w="9525" cap="flat" cmpd="sng" algn="ctr">
                <a:solidFill>
                  <a:schemeClr val="tx1"/>
                </a:solid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sp>
          <p:nvSpPr>
            <p:cNvPr id="290" name="TextBox 289">
              <a:extLst>
                <a:ext uri="{FF2B5EF4-FFF2-40B4-BE49-F238E27FC236}">
                  <a16:creationId xmlns:a16="http://schemas.microsoft.com/office/drawing/2014/main" xmlns="" id="{D39BE2C6-5ED5-4949-AE9A-CFB01CAA9066}"/>
                </a:ext>
              </a:extLst>
            </p:cNvPr>
            <p:cNvSpPr txBox="1"/>
            <p:nvPr/>
          </p:nvSpPr>
          <p:spPr>
            <a:xfrm>
              <a:off x="3317584" y="5995483"/>
              <a:ext cx="1553530" cy="338554"/>
            </a:xfrm>
            <a:prstGeom prst="rect">
              <a:avLst/>
            </a:prstGeom>
            <a:noFill/>
          </p:spPr>
          <p:txBody>
            <a:bodyPr wrap="none" rtlCol="0">
              <a:spAutoFit/>
            </a:bodyPr>
            <a:lstStyle/>
            <a:p>
              <a:pPr algn="ctr" defTabSz="457200" fontAlgn="auto">
                <a:spcBef>
                  <a:spcPts val="0"/>
                </a:spcBef>
                <a:spcAft>
                  <a:spcPts val="0"/>
                </a:spcAft>
                <a:defRPr/>
              </a:pPr>
              <a:r>
                <a:rPr lang="fr-FR" sz="1600" kern="0" dirty="0" smtClean="0">
                  <a:latin typeface="Arial" panose="020B0604020202020204" pitchFamily="34" charset="0"/>
                  <a:cs typeface="Arial" panose="020B0604020202020204" pitchFamily="34" charset="0"/>
                </a:rPr>
                <a:t>Non répondeur</a:t>
              </a:r>
            </a:p>
          </p:txBody>
        </p:sp>
        <p:sp>
          <p:nvSpPr>
            <p:cNvPr id="291" name="TextBox 290">
              <a:extLst>
                <a:ext uri="{FF2B5EF4-FFF2-40B4-BE49-F238E27FC236}">
                  <a16:creationId xmlns:a16="http://schemas.microsoft.com/office/drawing/2014/main" xmlns="" id="{51B95443-EF83-4AD8-8394-A518B7BACB9A}"/>
                </a:ext>
              </a:extLst>
            </p:cNvPr>
            <p:cNvSpPr txBox="1"/>
            <p:nvPr/>
          </p:nvSpPr>
          <p:spPr>
            <a:xfrm>
              <a:off x="5170126" y="5995483"/>
              <a:ext cx="1199968" cy="338554"/>
            </a:xfrm>
            <a:prstGeom prst="rect">
              <a:avLst/>
            </a:prstGeom>
            <a:noFill/>
          </p:spPr>
          <p:txBody>
            <a:bodyPr wrap="none" rtlCol="0">
              <a:spAutoFit/>
            </a:bodyPr>
            <a:lstStyle/>
            <a:p>
              <a:pPr algn="ctr" defTabSz="457200" fontAlgn="auto">
                <a:spcBef>
                  <a:spcPts val="0"/>
                </a:spcBef>
                <a:spcAft>
                  <a:spcPts val="0"/>
                </a:spcAft>
                <a:defRPr/>
              </a:pPr>
              <a:r>
                <a:rPr lang="fr-FR" sz="1600" kern="0" dirty="0" smtClean="0">
                  <a:latin typeface="Arial" panose="020B0604020202020204" pitchFamily="34" charset="0"/>
                  <a:cs typeface="Arial" panose="020B0604020202020204" pitchFamily="34" charset="0"/>
                </a:rPr>
                <a:t>Répondeur</a:t>
              </a:r>
            </a:p>
          </p:txBody>
        </p:sp>
        <p:sp>
          <p:nvSpPr>
            <p:cNvPr id="292" name="TextBox 291">
              <a:extLst>
                <a:ext uri="{FF2B5EF4-FFF2-40B4-BE49-F238E27FC236}">
                  <a16:creationId xmlns:a16="http://schemas.microsoft.com/office/drawing/2014/main" xmlns="" id="{79FFAD8A-81A8-414E-AF43-1F255B47DC1D}"/>
                </a:ext>
              </a:extLst>
            </p:cNvPr>
            <p:cNvSpPr txBox="1"/>
            <p:nvPr/>
          </p:nvSpPr>
          <p:spPr>
            <a:xfrm rot="16200000">
              <a:off x="1855322" y="4112848"/>
              <a:ext cx="1210989" cy="338554"/>
            </a:xfrm>
            <a:prstGeom prst="rect">
              <a:avLst/>
            </a:prstGeom>
            <a:noFill/>
          </p:spPr>
          <p:txBody>
            <a:bodyPr wrap="none" rtlCol="0">
              <a:spAutoFit/>
            </a:bodyPr>
            <a:lstStyle/>
            <a:p>
              <a:pPr algn="ctr" defTabSz="457200" fontAlgn="auto">
                <a:spcBef>
                  <a:spcPts val="0"/>
                </a:spcBef>
                <a:spcAft>
                  <a:spcPts val="0"/>
                </a:spcAft>
                <a:defRPr/>
              </a:pPr>
              <a:r>
                <a:rPr lang="fr-FR" sz="1600" kern="0" dirty="0" smtClean="0">
                  <a:latin typeface="Arial" panose="020B0604020202020204" pitchFamily="34" charset="0"/>
                  <a:cs typeface="Arial" panose="020B0604020202020204" pitchFamily="34" charset="0"/>
                </a:rPr>
                <a:t>Score GEP</a:t>
              </a:r>
            </a:p>
          </p:txBody>
        </p:sp>
        <p:sp>
          <p:nvSpPr>
            <p:cNvPr id="293" name="TextBox 292">
              <a:extLst>
                <a:ext uri="{FF2B5EF4-FFF2-40B4-BE49-F238E27FC236}">
                  <a16:creationId xmlns:a16="http://schemas.microsoft.com/office/drawing/2014/main" xmlns="" id="{D0ECAB96-78D9-46E0-B186-890DE5695583}"/>
                </a:ext>
              </a:extLst>
            </p:cNvPr>
            <p:cNvSpPr txBox="1"/>
            <p:nvPr/>
          </p:nvSpPr>
          <p:spPr>
            <a:xfrm>
              <a:off x="2651508" y="2576513"/>
              <a:ext cx="470000" cy="338554"/>
            </a:xfrm>
            <a:prstGeom prst="rect">
              <a:avLst/>
            </a:prstGeom>
            <a:noFill/>
          </p:spPr>
          <p:txBody>
            <a:bodyPr wrap="none" rtlCol="0">
              <a:spAutoFit/>
            </a:bodyPr>
            <a:lstStyle/>
            <a:p>
              <a:pPr algn="r" defTabSz="457200" fontAlgn="auto">
                <a:spcBef>
                  <a:spcPts val="0"/>
                </a:spcBef>
                <a:spcAft>
                  <a:spcPts val="0"/>
                </a:spcAft>
                <a:defRPr/>
              </a:pPr>
              <a:r>
                <a:rPr lang="fr-FR" sz="1600" kern="0" dirty="0" smtClean="0">
                  <a:latin typeface="Arial" panose="020B0604020202020204" pitchFamily="34" charset="0"/>
                  <a:cs typeface="Arial" panose="020B0604020202020204" pitchFamily="34" charset="0"/>
                </a:rPr>
                <a:t>0,5</a:t>
              </a:r>
            </a:p>
          </p:txBody>
        </p:sp>
        <p:sp>
          <p:nvSpPr>
            <p:cNvPr id="294" name="TextBox 293">
              <a:extLst>
                <a:ext uri="{FF2B5EF4-FFF2-40B4-BE49-F238E27FC236}">
                  <a16:creationId xmlns:a16="http://schemas.microsoft.com/office/drawing/2014/main" xmlns="" id="{64384588-8105-40FA-9CAB-9142B0FAB117}"/>
                </a:ext>
              </a:extLst>
            </p:cNvPr>
            <p:cNvSpPr txBox="1"/>
            <p:nvPr/>
          </p:nvSpPr>
          <p:spPr>
            <a:xfrm>
              <a:off x="2651508" y="3695700"/>
              <a:ext cx="470000" cy="338554"/>
            </a:xfrm>
            <a:prstGeom prst="rect">
              <a:avLst/>
            </a:prstGeom>
            <a:noFill/>
          </p:spPr>
          <p:txBody>
            <a:bodyPr wrap="none" rtlCol="0">
              <a:spAutoFit/>
            </a:bodyPr>
            <a:lstStyle/>
            <a:p>
              <a:pPr algn="r" defTabSz="457200" fontAlgn="auto">
                <a:spcBef>
                  <a:spcPts val="0"/>
                </a:spcBef>
                <a:spcAft>
                  <a:spcPts val="0"/>
                </a:spcAft>
                <a:defRPr/>
              </a:pPr>
              <a:r>
                <a:rPr lang="fr-FR" sz="1600" kern="0" dirty="0" smtClean="0">
                  <a:latin typeface="Arial" panose="020B0604020202020204" pitchFamily="34" charset="0"/>
                  <a:cs typeface="Arial" panose="020B0604020202020204" pitchFamily="34" charset="0"/>
                </a:rPr>
                <a:t>0,0</a:t>
              </a:r>
            </a:p>
          </p:txBody>
        </p:sp>
        <p:sp>
          <p:nvSpPr>
            <p:cNvPr id="295" name="TextBox 294">
              <a:extLst>
                <a:ext uri="{FF2B5EF4-FFF2-40B4-BE49-F238E27FC236}">
                  <a16:creationId xmlns:a16="http://schemas.microsoft.com/office/drawing/2014/main" xmlns="" id="{6058986E-D8EA-492E-B5FE-BD76975EA14A}"/>
                </a:ext>
              </a:extLst>
            </p:cNvPr>
            <p:cNvSpPr txBox="1"/>
            <p:nvPr/>
          </p:nvSpPr>
          <p:spPr>
            <a:xfrm>
              <a:off x="2537694" y="4772025"/>
              <a:ext cx="583814" cy="338554"/>
            </a:xfrm>
            <a:prstGeom prst="rect">
              <a:avLst/>
            </a:prstGeom>
            <a:noFill/>
          </p:spPr>
          <p:txBody>
            <a:bodyPr wrap="none" rtlCol="0">
              <a:spAutoFit/>
            </a:bodyPr>
            <a:lstStyle/>
            <a:p>
              <a:pPr algn="r" defTabSz="457200" fontAlgn="auto">
                <a:spcBef>
                  <a:spcPts val="0"/>
                </a:spcBef>
                <a:spcAft>
                  <a:spcPts val="0"/>
                </a:spcAft>
                <a:defRPr/>
              </a:pPr>
              <a:r>
                <a:rPr lang="fr-FR" sz="1600" kern="0" dirty="0" smtClean="0">
                  <a:latin typeface="Arial" panose="020B0604020202020204" pitchFamily="34" charset="0"/>
                  <a:cs typeface="Arial" panose="020B0604020202020204" pitchFamily="34" charset="0"/>
                </a:rPr>
                <a:t>–0,5</a:t>
              </a:r>
            </a:p>
          </p:txBody>
        </p:sp>
        <p:sp>
          <p:nvSpPr>
            <p:cNvPr id="296" name="Oval 295">
              <a:extLst>
                <a:ext uri="{FF2B5EF4-FFF2-40B4-BE49-F238E27FC236}">
                  <a16:creationId xmlns:a16="http://schemas.microsoft.com/office/drawing/2014/main" xmlns="" id="{DB012C76-5507-4E00-BD24-3CD5BDA020A1}"/>
                </a:ext>
              </a:extLst>
            </p:cNvPr>
            <p:cNvSpPr/>
            <p:nvPr/>
          </p:nvSpPr>
          <p:spPr>
            <a:xfrm>
              <a:off x="5711823" y="256698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fr-FR" kern="0" smtClean="0">
                <a:latin typeface="Calibri"/>
                <a:cs typeface="Arial"/>
              </a:endParaRPr>
            </a:p>
          </p:txBody>
        </p:sp>
      </p:grpSp>
    </p:spTree>
    <p:extLst>
      <p:ext uri="{BB962C8B-B14F-4D97-AF65-F5344CB8AC3E}">
        <p14:creationId xmlns:p14="http://schemas.microsoft.com/office/powerpoint/2010/main" val="22845211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3506: SUNSHINE: étude randomisée de phase II en double aveugle évaluant la supplémentation en vitamine D chez les patients avec cancer colorectal métastatique naïfs de traitement – </a:t>
            </a:r>
            <a:r>
              <a:rPr lang="fr-FR" sz="1800" dirty="0" err="1" smtClean="0"/>
              <a:t>Ng</a:t>
            </a:r>
            <a:r>
              <a:rPr lang="fr-FR" sz="1800" dirty="0" smtClean="0"/>
              <a:t> K, et al</a:t>
            </a:r>
            <a:endParaRPr lang="fr-FR" sz="1800" dirty="0"/>
          </a:p>
        </p:txBody>
      </p:sp>
      <p:sp>
        <p:nvSpPr>
          <p:cNvPr id="14" name="Text Placeholder 13"/>
          <p:cNvSpPr>
            <a:spLocks noGrp="1"/>
          </p:cNvSpPr>
          <p:nvPr>
            <p:ph type="body" sz="quarter" idx="10"/>
          </p:nvPr>
        </p:nvSpPr>
        <p:spPr>
          <a:xfrm>
            <a:off x="365125" y="6096000"/>
            <a:ext cx="4283075" cy="487363"/>
          </a:xfrm>
        </p:spPr>
        <p:txBody>
          <a:bodyPr/>
          <a:lstStyle/>
          <a:p>
            <a:r>
              <a:rPr lang="fr-FR" dirty="0" smtClean="0"/>
              <a:t>*Progression ou toxicité inacceptable ou retrait de consentement</a:t>
            </a: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smtClean="0"/>
              <a:t>Ng K, et al. J Clin Oncol 2017;35(Suppl):Abstr 3506</a:t>
            </a:r>
            <a:endParaRPr lang="fr-FR"/>
          </a:p>
        </p:txBody>
      </p:sp>
      <p:sp>
        <p:nvSpPr>
          <p:cNvPr id="12" name="AutoShape 9"/>
          <p:cNvSpPr>
            <a:spLocks noChangeArrowheads="1"/>
          </p:cNvSpPr>
          <p:nvPr/>
        </p:nvSpPr>
        <p:spPr bwMode="auto">
          <a:xfrm>
            <a:off x="329603" y="2566146"/>
            <a:ext cx="3185083" cy="22011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400" dirty="0" smtClean="0">
                <a:solidFill>
                  <a:schemeClr val="tx2"/>
                </a:solidFill>
              </a:rPr>
              <a:t>CCR métastatique</a:t>
            </a:r>
          </a:p>
          <a:p>
            <a:pPr marL="228600" indent="-228600" defTabSz="892175" eaLnBrk="0" hangingPunct="0">
              <a:spcAft>
                <a:spcPct val="30000"/>
              </a:spcAft>
              <a:buFont typeface="Arial" pitchFamily="34" charset="0"/>
              <a:buChar char="•"/>
            </a:pPr>
            <a:r>
              <a:rPr lang="fr-FR" sz="1400" dirty="0" smtClean="0">
                <a:solidFill>
                  <a:schemeClr val="tx2"/>
                </a:solidFill>
              </a:rPr>
              <a:t>Non prétraité </a:t>
            </a:r>
          </a:p>
          <a:p>
            <a:pPr marL="228600" indent="-228600" defTabSz="892175" eaLnBrk="0" hangingPunct="0">
              <a:spcAft>
                <a:spcPct val="30000"/>
              </a:spcAft>
              <a:buFont typeface="Arial" pitchFamily="34" charset="0"/>
              <a:buChar char="•"/>
            </a:pPr>
            <a:r>
              <a:rPr lang="fr-FR" altLang="zh-CN" sz="1400" dirty="0" smtClean="0">
                <a:solidFill>
                  <a:schemeClr val="tx2"/>
                </a:solidFill>
                <a:ea typeface="SimSun" pitchFamily="2" charset="-122"/>
              </a:rPr>
              <a:t>Maladie mesurable (RECIST v1.1)</a:t>
            </a:r>
          </a:p>
          <a:p>
            <a:pPr marL="228600" indent="-228600" defTabSz="892175" eaLnBrk="0" hangingPunct="0">
              <a:spcAft>
                <a:spcPct val="30000"/>
              </a:spcAft>
              <a:buFont typeface="Arial" pitchFamily="34" charset="0"/>
              <a:buChar char="•"/>
            </a:pPr>
            <a:r>
              <a:rPr lang="fr-FR" altLang="zh-CN" sz="1400" dirty="0" smtClean="0">
                <a:solidFill>
                  <a:schemeClr val="tx2"/>
                </a:solidFill>
                <a:ea typeface="SimSun" pitchFamily="2" charset="-122"/>
              </a:rPr>
              <a:t>Pas de supplémentation régulière </a:t>
            </a:r>
            <a:br>
              <a:rPr lang="fr-FR" altLang="zh-CN" sz="1400" dirty="0" smtClean="0">
                <a:solidFill>
                  <a:schemeClr val="tx2"/>
                </a:solidFill>
                <a:ea typeface="SimSun" pitchFamily="2" charset="-122"/>
              </a:rPr>
            </a:br>
            <a:r>
              <a:rPr lang="fr-FR" altLang="zh-CN" sz="1400" dirty="0" smtClean="0">
                <a:solidFill>
                  <a:schemeClr val="tx2"/>
                </a:solidFill>
                <a:ea typeface="SimSun" pitchFamily="2" charset="-122"/>
              </a:rPr>
              <a:t>par vitamine D ≥2000 UI/j</a:t>
            </a:r>
          </a:p>
          <a:p>
            <a:pPr marL="228600" indent="-228600" defTabSz="892175" eaLnBrk="0" hangingPunct="0">
              <a:spcAft>
                <a:spcPct val="30000"/>
              </a:spcAft>
              <a:buFont typeface="Arial" pitchFamily="34" charset="0"/>
              <a:buChar char="•"/>
            </a:pPr>
            <a:r>
              <a:rPr lang="fr-FR" altLang="zh-CN" sz="1400" dirty="0" smtClean="0">
                <a:solidFill>
                  <a:schemeClr val="tx2"/>
                </a:solidFill>
                <a:ea typeface="SimSun" pitchFamily="2" charset="-122"/>
              </a:rPr>
              <a:t>ECOG PS 0–1</a:t>
            </a:r>
          </a:p>
          <a:p>
            <a:pPr defTabSz="892175" eaLnBrk="0" hangingPunct="0">
              <a:spcAft>
                <a:spcPct val="30000"/>
              </a:spcAft>
            </a:pPr>
            <a:r>
              <a:rPr lang="fr-FR" altLang="zh-CN" sz="1400" dirty="0" smtClean="0">
                <a:solidFill>
                  <a:schemeClr val="tx2"/>
                </a:solidFill>
                <a:ea typeface="SimSun" pitchFamily="2" charset="-122"/>
              </a:rPr>
              <a:t>(n=139)</a:t>
            </a:r>
            <a:endParaRPr lang="fr-FR" altLang="zh-CN" sz="1400" dirty="0">
              <a:solidFill>
                <a:schemeClr val="tx2"/>
              </a:solidFill>
              <a:ea typeface="SimSun" pitchFamily="2" charset="-122"/>
            </a:endParaRPr>
          </a:p>
        </p:txBody>
      </p:sp>
      <p:sp>
        <p:nvSpPr>
          <p:cNvPr id="13" name="Oval 14"/>
          <p:cNvSpPr>
            <a:spLocks noChangeArrowheads="1"/>
          </p:cNvSpPr>
          <p:nvPr/>
        </p:nvSpPr>
        <p:spPr bwMode="auto">
          <a:xfrm>
            <a:off x="3661537" y="337460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endParaRPr lang="fr-FR" altLang="zh-CN" b="1">
              <a:solidFill>
                <a:srgbClr val="043882"/>
              </a:solidFill>
              <a:ea typeface="SimSun" pitchFamily="2" charset="-122"/>
            </a:endParaRPr>
          </a:p>
        </p:txBody>
      </p:sp>
      <p:cxnSp>
        <p:nvCxnSpPr>
          <p:cNvPr id="16" name="AutoShape 15"/>
          <p:cNvCxnSpPr>
            <a:cxnSpLocks noChangeShapeType="1"/>
            <a:stCxn id="13" idx="0"/>
            <a:endCxn id="21" idx="1"/>
          </p:cNvCxnSpPr>
          <p:nvPr/>
        </p:nvCxnSpPr>
        <p:spPr bwMode="auto">
          <a:xfrm rot="5400000" flipH="1" flipV="1">
            <a:off x="3856407" y="2980637"/>
            <a:ext cx="490894" cy="297039"/>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374222" y="2421050"/>
            <a:ext cx="1459650" cy="92531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r>
              <a:rPr lang="fr-FR" altLang="zh-CN" b="1" dirty="0" smtClean="0">
                <a:solidFill>
                  <a:srgbClr val="FFFFFF"/>
                </a:solidFill>
                <a:ea typeface="SimSun" pitchFamily="2" charset="-122"/>
              </a:rPr>
              <a:t>/</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toxicité/</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arrêt*</a:t>
            </a:r>
            <a:endParaRPr lang="fr-FR" altLang="zh-CN" b="1" dirty="0">
              <a:solidFill>
                <a:srgbClr val="FFFFFF"/>
              </a:solidFill>
              <a:ea typeface="SimSun" pitchFamily="2" charset="-122"/>
            </a:endParaRPr>
          </a:p>
        </p:txBody>
      </p:sp>
      <p:cxnSp>
        <p:nvCxnSpPr>
          <p:cNvPr id="19" name="AutoShape 19"/>
          <p:cNvCxnSpPr>
            <a:cxnSpLocks noChangeShapeType="1"/>
            <a:stCxn id="12" idx="3"/>
            <a:endCxn id="13" idx="2"/>
          </p:cNvCxnSpPr>
          <p:nvPr/>
        </p:nvCxnSpPr>
        <p:spPr bwMode="auto">
          <a:xfrm flipV="1">
            <a:off x="3514686" y="3666703"/>
            <a:ext cx="146851" cy="1"/>
          </a:xfrm>
          <a:prstGeom prst="straightConnector1">
            <a:avLst/>
          </a:prstGeom>
          <a:noFill/>
          <a:ln w="57150">
            <a:solidFill>
              <a:schemeClr val="bg2">
                <a:lumMod val="60000"/>
                <a:lumOff val="40000"/>
              </a:schemeClr>
            </a:solidFill>
            <a:round/>
            <a:headEnd type="none" w="med" len="med"/>
            <a:tailEnd type="none" w="med" len="med"/>
          </a:ln>
        </p:spPr>
      </p:cxnSp>
      <p:sp>
        <p:nvSpPr>
          <p:cNvPr id="21" name="AutoShape 8"/>
          <p:cNvSpPr>
            <a:spLocks noChangeArrowheads="1"/>
          </p:cNvSpPr>
          <p:nvPr/>
        </p:nvSpPr>
        <p:spPr bwMode="auto">
          <a:xfrm>
            <a:off x="4250374" y="2338417"/>
            <a:ext cx="2887022"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200" dirty="0" smtClean="0">
                <a:solidFill>
                  <a:schemeClr val="tx2"/>
                </a:solidFill>
                <a:ea typeface="SimSun" pitchFamily="2" charset="-122"/>
              </a:rPr>
              <a:t>FOLFOX-bevacizumab + </a:t>
            </a:r>
            <a:br>
              <a:rPr lang="fr-FR" altLang="zh-CN" sz="1200" dirty="0" smtClean="0">
                <a:solidFill>
                  <a:schemeClr val="tx2"/>
                </a:solidFill>
                <a:ea typeface="SimSun" pitchFamily="2" charset="-122"/>
              </a:rPr>
            </a:br>
            <a:r>
              <a:rPr lang="fr-FR" altLang="zh-CN" sz="1200" dirty="0" smtClean="0">
                <a:solidFill>
                  <a:schemeClr val="tx2"/>
                </a:solidFill>
                <a:ea typeface="SimSun" pitchFamily="2" charset="-122"/>
              </a:rPr>
              <a:t>vitamine D3 8000 UI/j x 2 semaines </a:t>
            </a:r>
          </a:p>
          <a:p>
            <a:pPr algn="ctr" defTabSz="892175" eaLnBrk="0" hangingPunct="0"/>
            <a:r>
              <a:rPr lang="fr-FR" altLang="zh-CN" sz="1200" dirty="0" smtClean="0">
                <a:solidFill>
                  <a:schemeClr val="tx2"/>
                </a:solidFill>
                <a:ea typeface="SimSun" pitchFamily="2" charset="-122"/>
              </a:rPr>
              <a:t>(dose de charge) puis</a:t>
            </a:r>
            <a:br>
              <a:rPr lang="fr-FR" altLang="zh-CN" sz="1200" dirty="0" smtClean="0">
                <a:solidFill>
                  <a:schemeClr val="tx2"/>
                </a:solidFill>
                <a:ea typeface="SimSun" pitchFamily="2" charset="-122"/>
              </a:rPr>
            </a:br>
            <a:r>
              <a:rPr lang="fr-FR" altLang="zh-CN" sz="1200" dirty="0" smtClean="0">
                <a:solidFill>
                  <a:schemeClr val="tx2"/>
                </a:solidFill>
                <a:ea typeface="SimSun" pitchFamily="2" charset="-122"/>
              </a:rPr>
              <a:t>vitamine D3 4000 UI/j </a:t>
            </a:r>
            <a:br>
              <a:rPr lang="fr-FR" altLang="zh-CN" sz="1200" dirty="0" smtClean="0">
                <a:solidFill>
                  <a:schemeClr val="tx2"/>
                </a:solidFill>
                <a:ea typeface="SimSun" pitchFamily="2" charset="-122"/>
              </a:rPr>
            </a:br>
            <a:r>
              <a:rPr lang="fr-FR" altLang="zh-CN" sz="1200" dirty="0" smtClean="0">
                <a:solidFill>
                  <a:schemeClr val="tx2"/>
                </a:solidFill>
                <a:ea typeface="SimSun" pitchFamily="2" charset="-122"/>
              </a:rPr>
              <a:t>(dose de maintenance) </a:t>
            </a:r>
          </a:p>
          <a:p>
            <a:pPr algn="ctr" defTabSz="892175" eaLnBrk="0" hangingPunct="0"/>
            <a:r>
              <a:rPr lang="fr-FR" altLang="zh-CN" sz="1200" dirty="0" smtClean="0">
                <a:solidFill>
                  <a:schemeClr val="tx2"/>
                </a:solidFill>
                <a:ea typeface="SimSun" pitchFamily="2" charset="-122"/>
              </a:rPr>
              <a:t>(n=69)</a:t>
            </a:r>
            <a:endParaRPr lang="fr-FR" altLang="zh-CN" sz="1200" dirty="0">
              <a:solidFill>
                <a:schemeClr val="tx2"/>
              </a:solidFill>
              <a:ea typeface="SimSun" pitchFamily="2" charset="-122"/>
            </a:endParaRPr>
          </a:p>
        </p:txBody>
      </p:sp>
      <p:cxnSp>
        <p:nvCxnSpPr>
          <p:cNvPr id="22" name="AutoShape 16"/>
          <p:cNvCxnSpPr>
            <a:cxnSpLocks noChangeShapeType="1"/>
            <a:stCxn id="13" idx="4"/>
            <a:endCxn id="25" idx="1"/>
          </p:cNvCxnSpPr>
          <p:nvPr/>
        </p:nvCxnSpPr>
        <p:spPr bwMode="auto">
          <a:xfrm rot="16200000" flipH="1">
            <a:off x="3888159" y="4023979"/>
            <a:ext cx="427390" cy="297038"/>
          </a:xfrm>
          <a:prstGeom prst="bentConnector2">
            <a:avLst/>
          </a:prstGeom>
          <a:noFill/>
          <a:ln w="57150">
            <a:solidFill>
              <a:schemeClr val="bg2">
                <a:lumMod val="60000"/>
                <a:lumOff val="40000"/>
              </a:schemeClr>
            </a:solidFill>
            <a:round/>
            <a:headEnd/>
            <a:tailEnd type="triangle" w="med" len="med"/>
          </a:ln>
        </p:spPr>
      </p:cxnSp>
      <p:cxnSp>
        <p:nvCxnSpPr>
          <p:cNvPr id="24" name="AutoShape 20"/>
          <p:cNvCxnSpPr>
            <a:cxnSpLocks noChangeShapeType="1"/>
          </p:cNvCxnSpPr>
          <p:nvPr/>
        </p:nvCxnSpPr>
        <p:spPr bwMode="auto">
          <a:xfrm>
            <a:off x="7135692" y="4386192"/>
            <a:ext cx="238530" cy="0"/>
          </a:xfrm>
          <a:prstGeom prst="straightConnector1">
            <a:avLst/>
          </a:prstGeom>
          <a:noFill/>
          <a:ln w="57150">
            <a:solidFill>
              <a:schemeClr val="bg2">
                <a:lumMod val="60000"/>
                <a:lumOff val="40000"/>
              </a:schemeClr>
            </a:solidFill>
            <a:prstDash val="sysDot"/>
            <a:round/>
            <a:headEnd/>
            <a:tailEnd type="triangle" w="med" len="med"/>
          </a:ln>
        </p:spPr>
      </p:cxnSp>
      <p:sp>
        <p:nvSpPr>
          <p:cNvPr id="25" name="AutoShape 12"/>
          <p:cNvSpPr>
            <a:spLocks noChangeArrowheads="1"/>
          </p:cNvSpPr>
          <p:nvPr/>
        </p:nvSpPr>
        <p:spPr bwMode="auto">
          <a:xfrm>
            <a:off x="4250373" y="3903663"/>
            <a:ext cx="2885319" cy="96505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200" dirty="0" smtClean="0">
                <a:solidFill>
                  <a:srgbClr val="4D4D4D"/>
                </a:solidFill>
                <a:ea typeface="SimSun" pitchFamily="2" charset="-122"/>
              </a:rPr>
              <a:t>FOLFOX-bevacizumab + </a:t>
            </a:r>
            <a:br>
              <a:rPr lang="fr-FR" altLang="zh-CN" sz="1200" dirty="0" smtClean="0">
                <a:solidFill>
                  <a:srgbClr val="4D4D4D"/>
                </a:solidFill>
                <a:ea typeface="SimSun" pitchFamily="2" charset="-122"/>
              </a:rPr>
            </a:br>
            <a:r>
              <a:rPr lang="fr-FR" altLang="zh-CN" sz="1200" dirty="0" smtClean="0">
                <a:solidFill>
                  <a:srgbClr val="4D4D4D"/>
                </a:solidFill>
                <a:ea typeface="SimSun" pitchFamily="2" charset="-122"/>
              </a:rPr>
              <a:t>vitamine D3 400 UI/j </a:t>
            </a:r>
            <a:br>
              <a:rPr lang="fr-FR" altLang="zh-CN" sz="1200" dirty="0" smtClean="0">
                <a:solidFill>
                  <a:srgbClr val="4D4D4D"/>
                </a:solidFill>
                <a:ea typeface="SimSun" pitchFamily="2" charset="-122"/>
              </a:rPr>
            </a:br>
            <a:r>
              <a:rPr lang="fr-FR" altLang="zh-CN" sz="1200" dirty="0" smtClean="0">
                <a:solidFill>
                  <a:srgbClr val="4D4D4D"/>
                </a:solidFill>
                <a:ea typeface="SimSun" pitchFamily="2" charset="-122"/>
              </a:rPr>
              <a:t>(n=70)</a:t>
            </a:r>
            <a:endParaRPr lang="fr-FR" altLang="zh-CN" sz="1200" dirty="0">
              <a:solidFill>
                <a:srgbClr val="4D4D4D"/>
              </a:solidFill>
              <a:ea typeface="SimSun" pitchFamily="2" charset="-122"/>
            </a:endParaRPr>
          </a:p>
        </p:txBody>
      </p:sp>
      <p:cxnSp>
        <p:nvCxnSpPr>
          <p:cNvPr id="26" name="AutoShape 21"/>
          <p:cNvCxnSpPr>
            <a:cxnSpLocks noChangeShapeType="1"/>
          </p:cNvCxnSpPr>
          <p:nvPr/>
        </p:nvCxnSpPr>
        <p:spPr bwMode="auto">
          <a:xfrm>
            <a:off x="7137396" y="2883708"/>
            <a:ext cx="236826" cy="0"/>
          </a:xfrm>
          <a:prstGeom prst="straightConnector1">
            <a:avLst/>
          </a:prstGeom>
          <a:noFill/>
          <a:ln w="57150">
            <a:solidFill>
              <a:schemeClr val="bg2">
                <a:lumMod val="60000"/>
                <a:lumOff val="40000"/>
              </a:schemeClr>
            </a:solidFill>
            <a:round/>
            <a:headEnd/>
            <a:tailEnd type="triangle" w="med" len="med"/>
          </a:ln>
        </p:spPr>
      </p:cxnSp>
      <p:sp>
        <p:nvSpPr>
          <p:cNvPr id="28" name="Rectangle 9"/>
          <p:cNvSpPr txBox="1">
            <a:spLocks noChangeArrowheads="1"/>
          </p:cNvSpPr>
          <p:nvPr/>
        </p:nvSpPr>
        <p:spPr bwMode="auto">
          <a:xfrm>
            <a:off x="425129" y="5013296"/>
            <a:ext cx="4130676" cy="119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SSP </a:t>
            </a:r>
            <a:endParaRPr lang="fr-FR" kern="0" dirty="0"/>
          </a:p>
        </p:txBody>
      </p:sp>
      <p:sp>
        <p:nvSpPr>
          <p:cNvPr id="29" name="Content Placeholder 26"/>
          <p:cNvSpPr txBox="1">
            <a:spLocks/>
          </p:cNvSpPr>
          <p:nvPr/>
        </p:nvSpPr>
        <p:spPr>
          <a:xfrm>
            <a:off x="3813175" y="5013296"/>
            <a:ext cx="4965701" cy="122013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TRO, SG, tolérance, incidence du déficit en vitamine D, association entre taux plasmatiques de 25(OH)D et SSP/SG, cinétique des variations plasmatiques des taux de 25(OH)D</a:t>
            </a:r>
            <a:endParaRPr lang="fr-FR" kern="0" dirty="0"/>
          </a:p>
        </p:txBody>
      </p:sp>
      <p:sp>
        <p:nvSpPr>
          <p:cNvPr id="31" name="Content Placeholder 2"/>
          <p:cNvSpPr txBox="1">
            <a:spLocks/>
          </p:cNvSpPr>
          <p:nvPr/>
        </p:nvSpPr>
        <p:spPr bwMode="auto">
          <a:xfrm>
            <a:off x="365124" y="1254035"/>
            <a:ext cx="8413751" cy="63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kern="0" dirty="0" smtClean="0"/>
              <a:t>Evaluer l’</a:t>
            </a:r>
            <a:r>
              <a:rPr lang="fr-FR" dirty="0" smtClean="0"/>
              <a:t>efficacité et la tolérance d’une supplémentation par forte dose vs. faible </a:t>
            </a:r>
            <a:r>
              <a:rPr lang="fr-FR" dirty="0"/>
              <a:t>dose de vitamine D </a:t>
            </a:r>
            <a:r>
              <a:rPr lang="fr-FR" dirty="0" smtClean="0"/>
              <a:t>chez des patients avec CCR métastatique naïfs de traitement</a:t>
            </a:r>
            <a:endParaRPr lang="fr-FR" dirty="0"/>
          </a:p>
        </p:txBody>
      </p:sp>
      <p:sp>
        <p:nvSpPr>
          <p:cNvPr id="39" name="AutoShape 12"/>
          <p:cNvSpPr>
            <a:spLocks noChangeArrowheads="1"/>
          </p:cNvSpPr>
          <p:nvPr/>
        </p:nvSpPr>
        <p:spPr bwMode="auto">
          <a:xfrm>
            <a:off x="7374222" y="3923534"/>
            <a:ext cx="1459650" cy="92531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r>
              <a:rPr lang="fr-FR" altLang="zh-CN" b="1" dirty="0" smtClean="0">
                <a:solidFill>
                  <a:srgbClr val="FFFFFF"/>
                </a:solidFill>
                <a:ea typeface="SimSun" pitchFamily="2" charset="-122"/>
              </a:rPr>
              <a:t>/</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toxicité/</a:t>
            </a:r>
            <a:br>
              <a:rPr lang="fr-FR" altLang="zh-CN" b="1" dirty="0" smtClean="0">
                <a:solidFill>
                  <a:srgbClr val="FFFFFF"/>
                </a:solidFill>
                <a:ea typeface="SimSun" pitchFamily="2" charset="-122"/>
              </a:rPr>
            </a:br>
            <a:r>
              <a:rPr lang="fr-FR" altLang="zh-CN" b="1" dirty="0" smtClean="0">
                <a:solidFill>
                  <a:srgbClr val="FFFFFF"/>
                </a:solidFill>
                <a:ea typeface="SimSun" pitchFamily="2" charset="-122"/>
              </a:rPr>
              <a:t>arrêt*</a:t>
            </a:r>
            <a:endParaRPr lang="fr-FR" altLang="zh-CN" b="1"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8586663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ontent Placeholder 3"/>
          <p:cNvSpPr txBox="1">
            <a:spLocks/>
          </p:cNvSpPr>
          <p:nvPr/>
        </p:nvSpPr>
        <p:spPr bwMode="auto">
          <a:xfrm>
            <a:off x="365124" y="1243402"/>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dirty="0" smtClean="0"/>
              <a:t>Résultats</a:t>
            </a:r>
          </a:p>
          <a:p>
            <a:endParaRPr lang="en-US" dirty="0"/>
          </a:p>
        </p:txBody>
      </p:sp>
      <p:sp>
        <p:nvSpPr>
          <p:cNvPr id="5122" name="Rectangle 2"/>
          <p:cNvSpPr>
            <a:spLocks noGrp="1" noChangeArrowheads="1"/>
          </p:cNvSpPr>
          <p:nvPr>
            <p:ph type="title"/>
          </p:nvPr>
        </p:nvSpPr>
        <p:spPr/>
        <p:txBody>
          <a:bodyPr/>
          <a:lstStyle/>
          <a:p>
            <a:r>
              <a:rPr lang="fr-FR" smtClean="0"/>
              <a:t>3506: SUNSHINE: étude randomisée de phase II en double aveugle évaluant la supplémentation en vitamine D chez les patients avec cancer colorectal métastatique naïfs de traitement – Ng K, et al</a:t>
            </a:r>
            <a:endParaRPr lang="fr-FR" sz="1800"/>
          </a:p>
        </p:txBody>
      </p:sp>
      <p:sp>
        <p:nvSpPr>
          <p:cNvPr id="14" name="Text Placeholder 13"/>
          <p:cNvSpPr>
            <a:spLocks noGrp="1"/>
          </p:cNvSpPr>
          <p:nvPr>
            <p:ph type="body" sz="quarter" idx="10"/>
          </p:nvPr>
        </p:nvSpPr>
        <p:spPr/>
        <p:txBody>
          <a:bodyPr/>
          <a:lstStyle/>
          <a:p>
            <a:r>
              <a:rPr lang="fr-FR" dirty="0" smtClean="0"/>
              <a:t>Gel de base 25 avril 2017</a:t>
            </a: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smtClean="0"/>
              <a:t>Ng K, et al. J Clin Oncol 2017;35(Suppl):Abstr 3506</a:t>
            </a:r>
            <a:endParaRPr lang="fr-FR"/>
          </a:p>
        </p:txBody>
      </p:sp>
      <p:sp>
        <p:nvSpPr>
          <p:cNvPr id="2" name="TextBox 1"/>
          <p:cNvSpPr txBox="1"/>
          <p:nvPr/>
        </p:nvSpPr>
        <p:spPr>
          <a:xfrm>
            <a:off x="3673475" y="1600200"/>
            <a:ext cx="1752600" cy="338554"/>
          </a:xfrm>
          <a:prstGeom prst="rect">
            <a:avLst/>
          </a:prstGeom>
          <a:noFill/>
        </p:spPr>
        <p:txBody>
          <a:bodyPr wrap="square" rtlCol="0">
            <a:spAutoFit/>
          </a:bodyPr>
          <a:lstStyle/>
          <a:p>
            <a:pPr algn="ctr"/>
            <a:r>
              <a:rPr lang="fr-FR" sz="1600" b="1" smtClean="0">
                <a:solidFill>
                  <a:srgbClr val="4D4D4D"/>
                </a:solidFill>
              </a:rPr>
              <a:t>SSP</a:t>
            </a:r>
            <a:endParaRPr lang="fr-FR" sz="1600" b="1">
              <a:solidFill>
                <a:srgbClr val="4D4D4D"/>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798122610"/>
              </p:ext>
            </p:extLst>
          </p:nvPr>
        </p:nvGraphicFramePr>
        <p:xfrm>
          <a:off x="4521594" y="2394417"/>
          <a:ext cx="3735848" cy="1005840"/>
        </p:xfrm>
        <a:graphic>
          <a:graphicData uri="http://schemas.openxmlformats.org/drawingml/2006/table">
            <a:tbl>
              <a:tblPr firstRow="1" bandRow="1">
                <a:tableStyleId>{5202B0CA-FC54-4496-8BCA-5EF66A818D29}</a:tableStyleId>
              </a:tblPr>
              <a:tblGrid>
                <a:gridCol w="978793"/>
                <a:gridCol w="1427018"/>
                <a:gridCol w="1330037"/>
              </a:tblGrid>
              <a:tr h="213186">
                <a:tc>
                  <a:txBody>
                    <a:bodyPr/>
                    <a:lstStyle/>
                    <a:p>
                      <a:r>
                        <a:rPr lang="en-GB" sz="1200" dirty="0" smtClean="0">
                          <a:solidFill>
                            <a:schemeClr val="tx1"/>
                          </a:solidFill>
                        </a:rPr>
                        <a:t>Bras</a:t>
                      </a:r>
                      <a:endParaRPr lang="en-GB"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tx1"/>
                          </a:solidFill>
                        </a:rPr>
                        <a:t>SSP </a:t>
                      </a:r>
                      <a:r>
                        <a:rPr lang="en-GB" sz="1200" dirty="0" err="1" smtClean="0">
                          <a:solidFill>
                            <a:schemeClr val="tx1"/>
                          </a:solidFill>
                        </a:rPr>
                        <a:t>médiane</a:t>
                      </a:r>
                      <a:r>
                        <a:rPr lang="en-GB" sz="1200" dirty="0" smtClean="0">
                          <a:solidFill>
                            <a:schemeClr val="tx1"/>
                          </a:solidFill>
                        </a:rPr>
                        <a:t>, </a:t>
                      </a:r>
                      <a:r>
                        <a:rPr lang="en-GB" sz="1200" dirty="0" err="1" smtClean="0">
                          <a:solidFill>
                            <a:schemeClr val="tx1"/>
                          </a:solidFill>
                        </a:rPr>
                        <a:t>mois</a:t>
                      </a:r>
                      <a:endParaRPr lang="en-GB"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tx1"/>
                          </a:solidFill>
                        </a:rPr>
                        <a:t>IC95%</a:t>
                      </a:r>
                      <a:endParaRPr lang="en-GB" sz="12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1200" dirty="0" smtClean="0">
                          <a:solidFill>
                            <a:srgbClr val="B60D27"/>
                          </a:solidFill>
                        </a:rPr>
                        <a:t>Forte</a:t>
                      </a:r>
                      <a:r>
                        <a:rPr lang="en-GB" sz="1200" baseline="0" dirty="0" smtClean="0">
                          <a:solidFill>
                            <a:srgbClr val="B60D27"/>
                          </a:solidFill>
                        </a:rPr>
                        <a:t> dose</a:t>
                      </a:r>
                      <a:endParaRPr lang="en-GB" sz="1200" dirty="0">
                        <a:solidFill>
                          <a:srgbClr val="B60D27"/>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dirty="0" smtClean="0">
                          <a:solidFill>
                            <a:srgbClr val="B60D27"/>
                          </a:solidFill>
                          <a:latin typeface="+mn-lt"/>
                        </a:rPr>
                        <a:t>13,1</a:t>
                      </a:r>
                      <a:endParaRPr lang="en-GB" sz="12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dirty="0" smtClean="0">
                          <a:solidFill>
                            <a:srgbClr val="B60D27"/>
                          </a:solidFill>
                          <a:latin typeface="+mn-lt"/>
                        </a:rPr>
                        <a:t>10,1 –</a:t>
                      </a:r>
                      <a:r>
                        <a:rPr lang="en-GB" sz="1200" baseline="0" dirty="0" smtClean="0">
                          <a:solidFill>
                            <a:srgbClr val="B60D27"/>
                          </a:solidFill>
                          <a:latin typeface="+mn-lt"/>
                        </a:rPr>
                        <a:t> </a:t>
                      </a:r>
                      <a:r>
                        <a:rPr lang="en-GB" sz="1200" dirty="0" smtClean="0">
                          <a:solidFill>
                            <a:srgbClr val="B60D27"/>
                          </a:solidFill>
                          <a:latin typeface="+mn-lt"/>
                        </a:rPr>
                        <a:t>14,7</a:t>
                      </a:r>
                      <a:endParaRPr lang="en-GB" sz="12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1200" dirty="0" err="1" smtClean="0">
                          <a:solidFill>
                            <a:schemeClr val="accent2"/>
                          </a:solidFill>
                        </a:rPr>
                        <a:t>Contrôle</a:t>
                      </a:r>
                      <a:endParaRPr lang="en-GB" sz="12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accent2"/>
                          </a:solidFill>
                        </a:rPr>
                        <a:t>11,2</a:t>
                      </a: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accent2"/>
                          </a:solidFill>
                          <a:latin typeface="+mn-lt"/>
                        </a:rPr>
                        <a:t>9,5 –</a:t>
                      </a:r>
                      <a:r>
                        <a:rPr lang="en-GB" sz="1200" baseline="0" dirty="0" smtClean="0">
                          <a:solidFill>
                            <a:schemeClr val="accent2"/>
                          </a:solidFill>
                          <a:latin typeface="+mn-lt"/>
                        </a:rPr>
                        <a:t> </a:t>
                      </a:r>
                      <a:r>
                        <a:rPr lang="en-GB" sz="1200" dirty="0" smtClean="0">
                          <a:solidFill>
                            <a:schemeClr val="accent2"/>
                          </a:solidFill>
                          <a:latin typeface="+mn-lt"/>
                        </a:rPr>
                        <a:t>14,2</a:t>
                      </a:r>
                      <a:endParaRPr lang="en-GB" sz="1200" dirty="0">
                        <a:solidFill>
                          <a:schemeClr val="accent2"/>
                        </a:solidFill>
                        <a:latin typeface="+mn-lt"/>
                      </a:endParaRPr>
                    </a:p>
                  </a:txBody>
                  <a:tcPr anchor="ctr">
                    <a:lnB w="12700" cap="flat" cmpd="sng" algn="ctr">
                      <a:solidFill>
                        <a:schemeClr val="tx1"/>
                      </a:solidFill>
                      <a:prstDash val="solid"/>
                      <a:round/>
                      <a:headEnd type="none" w="med" len="med"/>
                      <a:tailEnd type="none" w="med" len="med"/>
                    </a:lnB>
                    <a:noFill/>
                  </a:tcPr>
                </a:tc>
              </a:tr>
            </a:tbl>
          </a:graphicData>
        </a:graphic>
      </p:graphicFrame>
      <p:grpSp>
        <p:nvGrpSpPr>
          <p:cNvPr id="12" name="Group 11"/>
          <p:cNvGrpSpPr/>
          <p:nvPr/>
        </p:nvGrpSpPr>
        <p:grpSpPr>
          <a:xfrm>
            <a:off x="899194" y="2255917"/>
            <a:ext cx="5624817" cy="3580759"/>
            <a:chOff x="-84316" y="1970920"/>
            <a:chExt cx="8613065" cy="4316628"/>
          </a:xfrm>
        </p:grpSpPr>
        <p:sp>
          <p:nvSpPr>
            <p:cNvPr id="13" name="Freeform 12"/>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6" name="Line 6"/>
            <p:cNvSpPr>
              <a:spLocks noChangeShapeType="1"/>
            </p:cNvSpPr>
            <p:nvPr/>
          </p:nvSpPr>
          <p:spPr bwMode="auto">
            <a:xfrm>
              <a:off x="1333744" y="2140898"/>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7" name="Line 7"/>
            <p:cNvSpPr>
              <a:spLocks noChangeShapeType="1"/>
            </p:cNvSpPr>
            <p:nvPr/>
          </p:nvSpPr>
          <p:spPr bwMode="auto">
            <a:xfrm>
              <a:off x="1333744" y="2698801"/>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8" name="Line 8"/>
            <p:cNvSpPr>
              <a:spLocks noChangeShapeType="1"/>
            </p:cNvSpPr>
            <p:nvPr/>
          </p:nvSpPr>
          <p:spPr bwMode="auto">
            <a:xfrm>
              <a:off x="1333744" y="326090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 name="Line 9"/>
            <p:cNvSpPr>
              <a:spLocks noChangeShapeType="1"/>
            </p:cNvSpPr>
            <p:nvPr/>
          </p:nvSpPr>
          <p:spPr bwMode="auto">
            <a:xfrm>
              <a:off x="1333744" y="3808764"/>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0" name="Line 10"/>
            <p:cNvSpPr>
              <a:spLocks noChangeShapeType="1"/>
            </p:cNvSpPr>
            <p:nvPr/>
          </p:nvSpPr>
          <p:spPr bwMode="auto">
            <a:xfrm>
              <a:off x="1333744" y="4368769"/>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1" name="Line 11"/>
            <p:cNvSpPr>
              <a:spLocks noChangeShapeType="1"/>
            </p:cNvSpPr>
            <p:nvPr/>
          </p:nvSpPr>
          <p:spPr bwMode="auto">
            <a:xfrm>
              <a:off x="1333744" y="4910777"/>
              <a:ext cx="15756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2" name="TextBox 21"/>
            <p:cNvSpPr txBox="1"/>
            <p:nvPr/>
          </p:nvSpPr>
          <p:spPr>
            <a:xfrm rot="16200000">
              <a:off x="310349" y="3345201"/>
              <a:ext cx="642495" cy="424158"/>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SSP </a:t>
              </a:r>
              <a:endParaRPr lang="fr-FR" sz="1200" dirty="0">
                <a:latin typeface="Arial" panose="020B0604020202020204" pitchFamily="34" charset="0"/>
                <a:cs typeface="Arial" panose="020B0604020202020204" pitchFamily="34" charset="0"/>
              </a:endParaRPr>
            </a:p>
          </p:txBody>
        </p:sp>
        <p:sp>
          <p:nvSpPr>
            <p:cNvPr id="23" name="TextBox 22"/>
            <p:cNvSpPr txBox="1"/>
            <p:nvPr/>
          </p:nvSpPr>
          <p:spPr>
            <a:xfrm>
              <a:off x="4625974" y="5403946"/>
              <a:ext cx="780293" cy="333924"/>
            </a:xfrm>
            <a:prstGeom prst="rect">
              <a:avLst/>
            </a:prstGeom>
            <a:noFill/>
          </p:spPr>
          <p:txBody>
            <a:bodyPr wrap="none" rtlCol="0">
              <a:spAutoFit/>
            </a:bodyPr>
            <a:lstStyle/>
            <a:p>
              <a:pPr algn="ctr" fontAlgn="base">
                <a:spcBef>
                  <a:spcPct val="0"/>
                </a:spcBef>
                <a:spcAft>
                  <a:spcPct val="0"/>
                </a:spcAft>
              </a:pPr>
              <a:r>
                <a:rPr lang="fr-FR" sz="1200" dirty="0" smtClean="0">
                  <a:latin typeface="Arial" panose="020B0604020202020204" pitchFamily="34" charset="0"/>
                  <a:cs typeface="Arial" panose="020B0604020202020204" pitchFamily="34" charset="0"/>
                </a:rPr>
                <a:t>Mois</a:t>
              </a:r>
              <a:endParaRPr lang="fr-FR" sz="1200" dirty="0">
                <a:latin typeface="Arial" panose="020B0604020202020204" pitchFamily="34" charset="0"/>
                <a:cs typeface="Arial" panose="020B0604020202020204" pitchFamily="34" charset="0"/>
              </a:endParaRPr>
            </a:p>
          </p:txBody>
        </p:sp>
        <p:sp>
          <p:nvSpPr>
            <p:cNvPr id="24" name="TextBox 23"/>
            <p:cNvSpPr txBox="1"/>
            <p:nvPr/>
          </p:nvSpPr>
          <p:spPr>
            <a:xfrm>
              <a:off x="725616" y="1970920"/>
              <a:ext cx="609237" cy="333924"/>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1,0</a:t>
              </a:r>
              <a:endParaRPr lang="fr-FR" sz="1200" dirty="0">
                <a:latin typeface="Arial" panose="020B0604020202020204" pitchFamily="34" charset="0"/>
                <a:cs typeface="Arial" panose="020B0604020202020204" pitchFamily="34" charset="0"/>
              </a:endParaRPr>
            </a:p>
          </p:txBody>
        </p:sp>
        <p:sp>
          <p:nvSpPr>
            <p:cNvPr id="25" name="TextBox 24"/>
            <p:cNvSpPr txBox="1"/>
            <p:nvPr/>
          </p:nvSpPr>
          <p:spPr>
            <a:xfrm>
              <a:off x="725619" y="2530930"/>
              <a:ext cx="609237" cy="333924"/>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0,8</a:t>
              </a:r>
              <a:endParaRPr lang="fr-FR" sz="1200" dirty="0">
                <a:latin typeface="Arial" panose="020B0604020202020204" pitchFamily="34" charset="0"/>
                <a:cs typeface="Arial" panose="020B0604020202020204" pitchFamily="34" charset="0"/>
              </a:endParaRPr>
            </a:p>
          </p:txBody>
        </p:sp>
        <p:sp>
          <p:nvSpPr>
            <p:cNvPr id="26" name="TextBox 25"/>
            <p:cNvSpPr txBox="1"/>
            <p:nvPr/>
          </p:nvSpPr>
          <p:spPr>
            <a:xfrm>
              <a:off x="725619" y="3092784"/>
              <a:ext cx="609237" cy="333924"/>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0,6</a:t>
              </a:r>
              <a:endParaRPr lang="fr-FR" sz="1200" dirty="0">
                <a:latin typeface="Arial" panose="020B0604020202020204" pitchFamily="34" charset="0"/>
                <a:cs typeface="Arial" panose="020B0604020202020204" pitchFamily="34" charset="0"/>
              </a:endParaRPr>
            </a:p>
          </p:txBody>
        </p:sp>
        <p:sp>
          <p:nvSpPr>
            <p:cNvPr id="27" name="TextBox 26"/>
            <p:cNvSpPr txBox="1"/>
            <p:nvPr/>
          </p:nvSpPr>
          <p:spPr>
            <a:xfrm>
              <a:off x="725619" y="3640393"/>
              <a:ext cx="609237" cy="333924"/>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0,4</a:t>
              </a:r>
              <a:endParaRPr lang="fr-FR" sz="1200" dirty="0">
                <a:latin typeface="Arial" panose="020B0604020202020204" pitchFamily="34" charset="0"/>
                <a:cs typeface="Arial" panose="020B0604020202020204" pitchFamily="34" charset="0"/>
              </a:endParaRPr>
            </a:p>
          </p:txBody>
        </p:sp>
        <p:sp>
          <p:nvSpPr>
            <p:cNvPr id="28" name="TextBox 27"/>
            <p:cNvSpPr txBox="1"/>
            <p:nvPr/>
          </p:nvSpPr>
          <p:spPr>
            <a:xfrm>
              <a:off x="725619" y="4200146"/>
              <a:ext cx="609237" cy="333924"/>
            </a:xfrm>
            <a:prstGeom prst="rect">
              <a:avLst/>
            </a:prstGeom>
            <a:noFill/>
          </p:spPr>
          <p:txBody>
            <a:bodyPr wrap="none" rtlCol="0" anchor="ctr" anchorCtr="0">
              <a:spAutoFit/>
            </a:bodyPr>
            <a:lstStyle/>
            <a:p>
              <a:pPr algn="r"/>
              <a:r>
                <a:rPr lang="fr-FR" sz="1200" dirty="0" smtClean="0">
                  <a:latin typeface="Arial" panose="020B0604020202020204" pitchFamily="34" charset="0"/>
                  <a:cs typeface="Arial" panose="020B0604020202020204" pitchFamily="34" charset="0"/>
                </a:rPr>
                <a:t>0,2</a:t>
              </a:r>
              <a:endParaRPr lang="fr-FR" sz="1200" dirty="0">
                <a:latin typeface="Arial" panose="020B0604020202020204" pitchFamily="34" charset="0"/>
                <a:cs typeface="Arial" panose="020B0604020202020204" pitchFamily="34" charset="0"/>
              </a:endParaRPr>
            </a:p>
          </p:txBody>
        </p:sp>
        <p:sp>
          <p:nvSpPr>
            <p:cNvPr id="29" name="TextBox 28"/>
            <p:cNvSpPr txBox="1"/>
            <p:nvPr/>
          </p:nvSpPr>
          <p:spPr>
            <a:xfrm>
              <a:off x="921038" y="4741901"/>
              <a:ext cx="413825" cy="333924"/>
            </a:xfrm>
            <a:prstGeom prst="rect">
              <a:avLst/>
            </a:prstGeom>
            <a:noFill/>
          </p:spPr>
          <p:txBody>
            <a:bodyPr wrap="none" rtlCol="0" anchor="ctr" anchorCtr="0">
              <a:spAutoFit/>
            </a:bodyPr>
            <a:lstStyle/>
            <a:p>
              <a:pPr algn="r"/>
              <a:r>
                <a:rPr lang="fr-FR" sz="1200" smtClean="0">
                  <a:latin typeface="Arial" panose="020B0604020202020204" pitchFamily="34" charset="0"/>
                  <a:cs typeface="Arial" panose="020B0604020202020204" pitchFamily="34" charset="0"/>
                </a:rPr>
                <a:t>0</a:t>
              </a:r>
              <a:endParaRPr lang="fr-FR" sz="1200">
                <a:latin typeface="Arial" panose="020B0604020202020204" pitchFamily="34" charset="0"/>
                <a:cs typeface="Arial" panose="020B0604020202020204" pitchFamily="34" charset="0"/>
              </a:endParaRPr>
            </a:p>
          </p:txBody>
        </p:sp>
        <p:grpSp>
          <p:nvGrpSpPr>
            <p:cNvPr id="30" name="Group 29"/>
            <p:cNvGrpSpPr/>
            <p:nvPr/>
          </p:nvGrpSpPr>
          <p:grpSpPr>
            <a:xfrm>
              <a:off x="1249154" y="4952200"/>
              <a:ext cx="542961" cy="1335348"/>
              <a:chOff x="1249154" y="4957454"/>
              <a:chExt cx="542961" cy="1335348"/>
            </a:xfrm>
          </p:grpSpPr>
          <p:sp>
            <p:nvSpPr>
              <p:cNvPr id="61" name="Line 21"/>
              <p:cNvSpPr>
                <a:spLocks noChangeShapeType="1"/>
              </p:cNvSpPr>
              <p:nvPr/>
            </p:nvSpPr>
            <p:spPr bwMode="auto">
              <a:xfrm>
                <a:off x="1512035"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1249154" y="5068414"/>
                <a:ext cx="542961" cy="1224388"/>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0</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C00000"/>
                    </a:solidFill>
                    <a:latin typeface="Arial" panose="020B0604020202020204" pitchFamily="34" charset="0"/>
                    <a:cs typeface="Arial" panose="020B0604020202020204" pitchFamily="34" charset="0"/>
                  </a:rPr>
                  <a:t>69</a:t>
                </a:r>
              </a:p>
              <a:p>
                <a:pPr algn="ctr"/>
                <a:r>
                  <a:rPr lang="fr-FR" sz="1200" dirty="0" smtClean="0">
                    <a:solidFill>
                      <a:schemeClr val="accent2"/>
                    </a:solidFill>
                    <a:latin typeface="Arial" panose="020B0604020202020204" pitchFamily="34" charset="0"/>
                    <a:cs typeface="Arial" panose="020B0604020202020204" pitchFamily="34" charset="0"/>
                  </a:rPr>
                  <a:t>70</a:t>
                </a:r>
                <a:endParaRPr lang="fr-FR" sz="1200" dirty="0">
                  <a:solidFill>
                    <a:schemeClr val="accent2"/>
                  </a:solidFill>
                  <a:latin typeface="Arial" panose="020B0604020202020204" pitchFamily="34" charset="0"/>
                  <a:cs typeface="Arial" panose="020B0604020202020204" pitchFamily="34" charset="0"/>
                </a:endParaRPr>
              </a:p>
            </p:txBody>
          </p:sp>
        </p:grpSp>
        <p:sp>
          <p:nvSpPr>
            <p:cNvPr id="31" name="TextBox 30"/>
            <p:cNvSpPr txBox="1"/>
            <p:nvPr/>
          </p:nvSpPr>
          <p:spPr>
            <a:xfrm>
              <a:off x="3906104" y="5020646"/>
              <a:ext cx="282772" cy="333924"/>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grpSp>
          <p:nvGrpSpPr>
            <p:cNvPr id="32" name="Group 31"/>
            <p:cNvGrpSpPr/>
            <p:nvPr/>
          </p:nvGrpSpPr>
          <p:grpSpPr>
            <a:xfrm>
              <a:off x="2141818" y="4952200"/>
              <a:ext cx="412867" cy="444884"/>
              <a:chOff x="1289730" y="4957454"/>
              <a:chExt cx="412867" cy="444884"/>
            </a:xfrm>
          </p:grpSpPr>
          <p:sp>
            <p:nvSpPr>
              <p:cNvPr id="59" name="Line 21"/>
              <p:cNvSpPr>
                <a:spLocks noChangeShapeType="1"/>
              </p:cNvSpPr>
              <p:nvPr/>
            </p:nvSpPr>
            <p:spPr bwMode="auto">
              <a:xfrm>
                <a:off x="1487565"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60" name="TextBox 59"/>
              <p:cNvSpPr txBox="1"/>
              <p:nvPr/>
            </p:nvSpPr>
            <p:spPr>
              <a:xfrm>
                <a:off x="1289730" y="5068414"/>
                <a:ext cx="412867" cy="333924"/>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5</a:t>
                </a:r>
                <a:endParaRPr lang="fr-FR" sz="1200" dirty="0">
                  <a:latin typeface="Arial" panose="020B0604020202020204" pitchFamily="34" charset="0"/>
                  <a:cs typeface="Arial" panose="020B0604020202020204" pitchFamily="34" charset="0"/>
                </a:endParaRPr>
              </a:p>
            </p:txBody>
          </p:sp>
        </p:grpSp>
        <p:grpSp>
          <p:nvGrpSpPr>
            <p:cNvPr id="33" name="Group 32"/>
            <p:cNvGrpSpPr/>
            <p:nvPr/>
          </p:nvGrpSpPr>
          <p:grpSpPr>
            <a:xfrm>
              <a:off x="2924345" y="4952200"/>
              <a:ext cx="542961" cy="1335348"/>
              <a:chOff x="1220169" y="4957454"/>
              <a:chExt cx="542961" cy="1335348"/>
            </a:xfrm>
          </p:grpSpPr>
          <p:sp>
            <p:nvSpPr>
              <p:cNvPr id="57" name="Line 21"/>
              <p:cNvSpPr>
                <a:spLocks noChangeShapeType="1"/>
              </p:cNvSpPr>
              <p:nvPr/>
            </p:nvSpPr>
            <p:spPr bwMode="auto">
              <a:xfrm>
                <a:off x="1483050"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8" name="TextBox 57"/>
              <p:cNvSpPr txBox="1"/>
              <p:nvPr/>
            </p:nvSpPr>
            <p:spPr>
              <a:xfrm>
                <a:off x="1220169" y="5068414"/>
                <a:ext cx="542961" cy="1224388"/>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10</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35</a:t>
                </a:r>
              </a:p>
              <a:p>
                <a:pPr algn="ctr"/>
                <a:r>
                  <a:rPr lang="fr-FR" sz="1200" dirty="0" smtClean="0">
                    <a:solidFill>
                      <a:schemeClr val="accent2"/>
                    </a:solidFill>
                    <a:latin typeface="Arial" panose="020B0604020202020204" pitchFamily="34" charset="0"/>
                    <a:cs typeface="Arial" panose="020B0604020202020204" pitchFamily="34" charset="0"/>
                  </a:rPr>
                  <a:t>32</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34" name="Group 33"/>
            <p:cNvGrpSpPr/>
            <p:nvPr/>
          </p:nvGrpSpPr>
          <p:grpSpPr>
            <a:xfrm>
              <a:off x="3758980" y="4952200"/>
              <a:ext cx="542961" cy="444884"/>
              <a:chOff x="1218618" y="4957454"/>
              <a:chExt cx="542961" cy="444884"/>
            </a:xfrm>
          </p:grpSpPr>
          <p:sp>
            <p:nvSpPr>
              <p:cNvPr id="55" name="Line 21"/>
              <p:cNvSpPr>
                <a:spLocks noChangeShapeType="1"/>
              </p:cNvSpPr>
              <p:nvPr/>
            </p:nvSpPr>
            <p:spPr bwMode="auto">
              <a:xfrm>
                <a:off x="1481499"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218618" y="5068414"/>
                <a:ext cx="542961" cy="333924"/>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15</a:t>
                </a:r>
                <a:endParaRPr lang="fr-FR" sz="1200" dirty="0">
                  <a:latin typeface="Arial" panose="020B0604020202020204" pitchFamily="34" charset="0"/>
                  <a:cs typeface="Arial" panose="020B0604020202020204" pitchFamily="34" charset="0"/>
                </a:endParaRPr>
              </a:p>
            </p:txBody>
          </p:sp>
        </p:grpSp>
        <p:grpSp>
          <p:nvGrpSpPr>
            <p:cNvPr id="35" name="Group 34"/>
            <p:cNvGrpSpPr/>
            <p:nvPr/>
          </p:nvGrpSpPr>
          <p:grpSpPr>
            <a:xfrm>
              <a:off x="4609194" y="4952200"/>
              <a:ext cx="542961" cy="1335348"/>
              <a:chOff x="1232646" y="4957454"/>
              <a:chExt cx="542961" cy="1335348"/>
            </a:xfrm>
          </p:grpSpPr>
          <p:sp>
            <p:nvSpPr>
              <p:cNvPr id="53" name="Line 21"/>
              <p:cNvSpPr>
                <a:spLocks noChangeShapeType="1"/>
              </p:cNvSpPr>
              <p:nvPr/>
            </p:nvSpPr>
            <p:spPr bwMode="auto">
              <a:xfrm>
                <a:off x="1495526"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1232646" y="5068414"/>
                <a:ext cx="542961" cy="1224388"/>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20</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11</a:t>
                </a:r>
              </a:p>
              <a:p>
                <a:pPr algn="ctr"/>
                <a:r>
                  <a:rPr lang="fr-FR" sz="1200" dirty="0" smtClean="0">
                    <a:solidFill>
                      <a:schemeClr val="accent2"/>
                    </a:solidFill>
                    <a:latin typeface="Arial" panose="020B0604020202020204" pitchFamily="34" charset="0"/>
                    <a:cs typeface="Arial" panose="020B0604020202020204" pitchFamily="34" charset="0"/>
                  </a:rPr>
                  <a:t>3</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37" name="Group 36"/>
            <p:cNvGrpSpPr/>
            <p:nvPr/>
          </p:nvGrpSpPr>
          <p:grpSpPr>
            <a:xfrm>
              <a:off x="5462525" y="4952200"/>
              <a:ext cx="542961" cy="444884"/>
              <a:chOff x="397703" y="4957454"/>
              <a:chExt cx="542961" cy="444884"/>
            </a:xfrm>
          </p:grpSpPr>
          <p:sp>
            <p:nvSpPr>
              <p:cNvPr id="49" name="Line 21"/>
              <p:cNvSpPr>
                <a:spLocks noChangeShapeType="1"/>
              </p:cNvSpPr>
              <p:nvPr/>
            </p:nvSpPr>
            <p:spPr bwMode="auto">
              <a:xfrm>
                <a:off x="660586"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397703" y="5068414"/>
                <a:ext cx="542961" cy="333924"/>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25</a:t>
                </a:r>
                <a:endParaRPr lang="fr-FR" sz="1200" dirty="0">
                  <a:latin typeface="Arial" panose="020B0604020202020204" pitchFamily="34" charset="0"/>
                  <a:cs typeface="Arial" panose="020B0604020202020204" pitchFamily="34" charset="0"/>
                </a:endParaRPr>
              </a:p>
            </p:txBody>
          </p:sp>
        </p:grpSp>
        <p:grpSp>
          <p:nvGrpSpPr>
            <p:cNvPr id="38" name="Group 37"/>
            <p:cNvGrpSpPr/>
            <p:nvPr/>
          </p:nvGrpSpPr>
          <p:grpSpPr>
            <a:xfrm>
              <a:off x="6295991" y="4952200"/>
              <a:ext cx="1409647" cy="1335348"/>
              <a:chOff x="371130" y="4957454"/>
              <a:chExt cx="1409647" cy="1335348"/>
            </a:xfrm>
          </p:grpSpPr>
          <p:sp>
            <p:nvSpPr>
              <p:cNvPr id="45" name="Line 21"/>
              <p:cNvSpPr>
                <a:spLocks noChangeShapeType="1"/>
              </p:cNvSpPr>
              <p:nvPr/>
            </p:nvSpPr>
            <p:spPr bwMode="auto">
              <a:xfrm>
                <a:off x="1500696"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1237816" y="5068414"/>
                <a:ext cx="542961" cy="333924"/>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35</a:t>
                </a:r>
                <a:endParaRPr lang="fr-FR" sz="1200" dirty="0">
                  <a:latin typeface="Arial" panose="020B0604020202020204" pitchFamily="34" charset="0"/>
                  <a:cs typeface="Arial" panose="020B0604020202020204" pitchFamily="34" charset="0"/>
                </a:endParaRPr>
              </a:p>
            </p:txBody>
          </p:sp>
          <p:sp>
            <p:nvSpPr>
              <p:cNvPr id="47" name="Line 21"/>
              <p:cNvSpPr>
                <a:spLocks noChangeShapeType="1"/>
              </p:cNvSpPr>
              <p:nvPr/>
            </p:nvSpPr>
            <p:spPr bwMode="auto">
              <a:xfrm>
                <a:off x="634011" y="4959726"/>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a:off x="371130" y="5068414"/>
                <a:ext cx="542960" cy="1224388"/>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30</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2</a:t>
                </a:r>
              </a:p>
              <a:p>
                <a:pPr algn="ctr"/>
                <a:r>
                  <a:rPr lang="fr-FR" sz="1200" dirty="0" smtClean="0">
                    <a:solidFill>
                      <a:schemeClr val="accent2"/>
                    </a:solidFill>
                    <a:latin typeface="Arial" panose="020B0604020202020204" pitchFamily="34" charset="0"/>
                    <a:cs typeface="Arial" panose="020B0604020202020204" pitchFamily="34" charset="0"/>
                  </a:rPr>
                  <a:t>0</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39" name="Group 38"/>
            <p:cNvGrpSpPr/>
            <p:nvPr/>
          </p:nvGrpSpPr>
          <p:grpSpPr>
            <a:xfrm>
              <a:off x="7985788" y="4952200"/>
              <a:ext cx="542961" cy="1335348"/>
              <a:chOff x="1240643" y="4957454"/>
              <a:chExt cx="542961" cy="1335348"/>
            </a:xfrm>
          </p:grpSpPr>
          <p:sp>
            <p:nvSpPr>
              <p:cNvPr id="43" name="Line 21"/>
              <p:cNvSpPr>
                <a:spLocks noChangeShapeType="1"/>
              </p:cNvSpPr>
              <p:nvPr/>
            </p:nvSpPr>
            <p:spPr bwMode="auto">
              <a:xfrm>
                <a:off x="1503522" y="4957454"/>
                <a:ext cx="0" cy="124703"/>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1240643" y="5068414"/>
                <a:ext cx="542961" cy="1224388"/>
              </a:xfrm>
              <a:prstGeom prst="rect">
                <a:avLst/>
              </a:prstGeom>
              <a:noFill/>
            </p:spPr>
            <p:txBody>
              <a:bodyPr wrap="none" rtlCol="0" anchor="t" anchorCtr="0">
                <a:spAutoFit/>
              </a:bodyPr>
              <a:lstStyle/>
              <a:p>
                <a:pPr algn="ctr"/>
                <a:r>
                  <a:rPr lang="fr-FR" sz="1200" dirty="0" smtClean="0">
                    <a:latin typeface="Arial" panose="020B0604020202020204" pitchFamily="34" charset="0"/>
                    <a:cs typeface="Arial" panose="020B0604020202020204" pitchFamily="34" charset="0"/>
                  </a:rPr>
                  <a:t>40</a:t>
                </a:r>
              </a:p>
              <a:p>
                <a:pPr algn="ctr"/>
                <a:endParaRPr lang="fr-FR" sz="1200" dirty="0" smtClean="0">
                  <a:solidFill>
                    <a:srgbClr val="000000"/>
                  </a:solidFill>
                  <a:latin typeface="Arial" panose="020B0604020202020204" pitchFamily="34" charset="0"/>
                  <a:cs typeface="Arial" panose="020B0604020202020204" pitchFamily="34" charset="0"/>
                </a:endParaRPr>
              </a:p>
              <a:p>
                <a:pPr algn="ctr"/>
                <a:endParaRPr lang="fr-FR" sz="1200" dirty="0" smtClean="0">
                  <a:solidFill>
                    <a:srgbClr val="000000"/>
                  </a:solidFill>
                  <a:latin typeface="Arial" panose="020B0604020202020204" pitchFamily="34" charset="0"/>
                  <a:cs typeface="Arial" panose="020B0604020202020204" pitchFamily="34" charset="0"/>
                </a:endParaRPr>
              </a:p>
              <a:p>
                <a:pPr algn="ctr"/>
                <a:r>
                  <a:rPr lang="fr-FR" sz="1200" dirty="0" smtClean="0">
                    <a:solidFill>
                      <a:srgbClr val="B60D27"/>
                    </a:solidFill>
                    <a:latin typeface="Arial" panose="020B0604020202020204" pitchFamily="34" charset="0"/>
                    <a:cs typeface="Arial" panose="020B0604020202020204" pitchFamily="34" charset="0"/>
                  </a:rPr>
                  <a:t>0</a:t>
                </a:r>
              </a:p>
              <a:p>
                <a:pPr algn="ctr"/>
                <a:r>
                  <a:rPr lang="fr-FR" sz="1200" dirty="0" smtClean="0">
                    <a:solidFill>
                      <a:schemeClr val="accent2"/>
                    </a:solidFill>
                    <a:latin typeface="Arial" panose="020B0604020202020204" pitchFamily="34" charset="0"/>
                    <a:cs typeface="Arial" panose="020B0604020202020204" pitchFamily="34" charset="0"/>
                  </a:rPr>
                  <a:t>0</a:t>
                </a:r>
                <a:endParaRPr lang="fr-FR" sz="1200" dirty="0">
                  <a:solidFill>
                    <a:schemeClr val="accent2"/>
                  </a:solidFill>
                  <a:latin typeface="Arial" panose="020B0604020202020204" pitchFamily="34" charset="0"/>
                  <a:cs typeface="Arial" panose="020B0604020202020204" pitchFamily="34" charset="0"/>
                </a:endParaRPr>
              </a:p>
            </p:txBody>
          </p:sp>
        </p:grpSp>
        <p:sp>
          <p:nvSpPr>
            <p:cNvPr id="42" name="TextBox 41"/>
            <p:cNvSpPr txBox="1"/>
            <p:nvPr/>
          </p:nvSpPr>
          <p:spPr>
            <a:xfrm>
              <a:off x="-84316" y="5723495"/>
              <a:ext cx="1415501" cy="556540"/>
            </a:xfrm>
            <a:prstGeom prst="rect">
              <a:avLst/>
            </a:prstGeom>
            <a:noFill/>
          </p:spPr>
          <p:txBody>
            <a:bodyPr wrap="none" rtlCol="0">
              <a:spAutoFit/>
            </a:bodyPr>
            <a:lstStyle/>
            <a:p>
              <a:pPr algn="r"/>
              <a:r>
                <a:rPr lang="fr-FR" sz="1200" dirty="0" smtClean="0">
                  <a:solidFill>
                    <a:srgbClr val="B60D27"/>
                  </a:solidFill>
                </a:rPr>
                <a:t>Forte dose</a:t>
              </a:r>
            </a:p>
            <a:p>
              <a:pPr algn="r"/>
              <a:r>
                <a:rPr lang="fr-FR" sz="1200" dirty="0" smtClean="0">
                  <a:solidFill>
                    <a:schemeClr val="accent2"/>
                  </a:solidFill>
                </a:rPr>
                <a:t>Contrôle</a:t>
              </a:r>
              <a:endParaRPr lang="fr-FR" sz="1200" dirty="0">
                <a:solidFill>
                  <a:schemeClr val="accent2"/>
                </a:solidFill>
              </a:endParaRPr>
            </a:p>
          </p:txBody>
        </p:sp>
      </p:grpSp>
      <p:sp>
        <p:nvSpPr>
          <p:cNvPr id="66" name="TextBox 65"/>
          <p:cNvSpPr txBox="1"/>
          <p:nvPr/>
        </p:nvSpPr>
        <p:spPr>
          <a:xfrm>
            <a:off x="4521595" y="3571845"/>
            <a:ext cx="3933430" cy="276999"/>
          </a:xfrm>
          <a:prstGeom prst="rect">
            <a:avLst/>
          </a:prstGeom>
          <a:noFill/>
        </p:spPr>
        <p:txBody>
          <a:bodyPr wrap="square" rtlCol="0">
            <a:spAutoFit/>
          </a:bodyPr>
          <a:lstStyle/>
          <a:p>
            <a:r>
              <a:rPr lang="fr-FR" sz="1200" dirty="0" smtClean="0">
                <a:latin typeface="+mn-lt"/>
              </a:rPr>
              <a:t>HR non ajusté 0,69 (IC95% 0,46 – 1,02); p=0,04</a:t>
            </a:r>
            <a:endParaRPr lang="fr-FR" sz="1200" dirty="0">
              <a:latin typeface="+mn-lt"/>
            </a:endParaRPr>
          </a:p>
        </p:txBody>
      </p:sp>
      <p:cxnSp>
        <p:nvCxnSpPr>
          <p:cNvPr id="5" name="Straight Connector 4"/>
          <p:cNvCxnSpPr/>
          <p:nvPr/>
        </p:nvCxnSpPr>
        <p:spPr>
          <a:xfrm>
            <a:off x="4114298" y="2994526"/>
            <a:ext cx="365732"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7" name="Straight Connector 66"/>
          <p:cNvCxnSpPr/>
          <p:nvPr/>
        </p:nvCxnSpPr>
        <p:spPr>
          <a:xfrm>
            <a:off x="4114298" y="3290294"/>
            <a:ext cx="365732"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6" name="Freeform 2"/>
          <p:cNvSpPr>
            <a:spLocks/>
          </p:cNvSpPr>
          <p:nvPr/>
        </p:nvSpPr>
        <p:spPr bwMode="auto">
          <a:xfrm>
            <a:off x="1929189" y="2388090"/>
            <a:ext cx="2826000" cy="2340000"/>
          </a:xfrm>
          <a:custGeom>
            <a:avLst/>
            <a:gdLst>
              <a:gd name="T0" fmla="*/ 221 w 221"/>
              <a:gd name="T1" fmla="*/ 179 h 184"/>
              <a:gd name="T2" fmla="*/ 200 w 221"/>
              <a:gd name="T3" fmla="*/ 175 h 184"/>
              <a:gd name="T4" fmla="*/ 192 w 221"/>
              <a:gd name="T5" fmla="*/ 171 h 184"/>
              <a:gd name="T6" fmla="*/ 173 w 221"/>
              <a:gd name="T7" fmla="*/ 163 h 184"/>
              <a:gd name="T8" fmla="*/ 163 w 221"/>
              <a:gd name="T9" fmla="*/ 158 h 184"/>
              <a:gd name="T10" fmla="*/ 160 w 221"/>
              <a:gd name="T11" fmla="*/ 154 h 184"/>
              <a:gd name="T12" fmla="*/ 148 w 221"/>
              <a:gd name="T13" fmla="*/ 150 h 184"/>
              <a:gd name="T14" fmla="*/ 146 w 221"/>
              <a:gd name="T15" fmla="*/ 146 h 184"/>
              <a:gd name="T16" fmla="*/ 137 w 221"/>
              <a:gd name="T17" fmla="*/ 141 h 184"/>
              <a:gd name="T18" fmla="*/ 135 w 221"/>
              <a:gd name="T19" fmla="*/ 137 h 184"/>
              <a:gd name="T20" fmla="*/ 133 w 221"/>
              <a:gd name="T21" fmla="*/ 133 h 184"/>
              <a:gd name="T22" fmla="*/ 127 w 221"/>
              <a:gd name="T23" fmla="*/ 129 h 184"/>
              <a:gd name="T24" fmla="*/ 123 w 221"/>
              <a:gd name="T25" fmla="*/ 125 h 184"/>
              <a:gd name="T26" fmla="*/ 120 w 221"/>
              <a:gd name="T27" fmla="*/ 122 h 184"/>
              <a:gd name="T28" fmla="*/ 114 w 221"/>
              <a:gd name="T29" fmla="*/ 118 h 184"/>
              <a:gd name="T30" fmla="*/ 104 w 221"/>
              <a:gd name="T31" fmla="*/ 112 h 184"/>
              <a:gd name="T32" fmla="*/ 102 w 221"/>
              <a:gd name="T33" fmla="*/ 105 h 184"/>
              <a:gd name="T34" fmla="*/ 99 w 221"/>
              <a:gd name="T35" fmla="*/ 101 h 184"/>
              <a:gd name="T36" fmla="*/ 96 w 221"/>
              <a:gd name="T37" fmla="*/ 94 h 184"/>
              <a:gd name="T38" fmla="*/ 92 w 221"/>
              <a:gd name="T39" fmla="*/ 91 h 184"/>
              <a:gd name="T40" fmla="*/ 90 w 221"/>
              <a:gd name="T41" fmla="*/ 88 h 184"/>
              <a:gd name="T42" fmla="*/ 85 w 221"/>
              <a:gd name="T43" fmla="*/ 76 h 184"/>
              <a:gd name="T44" fmla="*/ 82 w 221"/>
              <a:gd name="T45" fmla="*/ 70 h 184"/>
              <a:gd name="T46" fmla="*/ 79 w 221"/>
              <a:gd name="T47" fmla="*/ 64 h 184"/>
              <a:gd name="T48" fmla="*/ 77 w 221"/>
              <a:gd name="T49" fmla="*/ 58 h 184"/>
              <a:gd name="T50" fmla="*/ 74 w 221"/>
              <a:gd name="T51" fmla="*/ 53 h 184"/>
              <a:gd name="T52" fmla="*/ 72 w 221"/>
              <a:gd name="T53" fmla="*/ 46 h 184"/>
              <a:gd name="T54" fmla="*/ 66 w 221"/>
              <a:gd name="T55" fmla="*/ 43 h 184"/>
              <a:gd name="T56" fmla="*/ 61 w 221"/>
              <a:gd name="T57" fmla="*/ 41 h 184"/>
              <a:gd name="T58" fmla="*/ 58 w 221"/>
              <a:gd name="T59" fmla="*/ 38 h 184"/>
              <a:gd name="T60" fmla="*/ 50 w 221"/>
              <a:gd name="T61" fmla="*/ 34 h 184"/>
              <a:gd name="T62" fmla="*/ 48 w 221"/>
              <a:gd name="T63" fmla="*/ 29 h 184"/>
              <a:gd name="T64" fmla="*/ 39 w 221"/>
              <a:gd name="T65" fmla="*/ 26 h 184"/>
              <a:gd name="T66" fmla="*/ 33 w 221"/>
              <a:gd name="T67" fmla="*/ 24 h 184"/>
              <a:gd name="T68" fmla="*/ 31 w 221"/>
              <a:gd name="T69" fmla="*/ 21 h 184"/>
              <a:gd name="T70" fmla="*/ 29 w 221"/>
              <a:gd name="T71" fmla="*/ 13 h 184"/>
              <a:gd name="T72" fmla="*/ 18 w 221"/>
              <a:gd name="T73" fmla="*/ 10 h 184"/>
              <a:gd name="T74" fmla="*/ 17 w 221"/>
              <a:gd name="T75" fmla="*/ 7 h 184"/>
              <a:gd name="T76" fmla="*/ 12 w 221"/>
              <a:gd name="T77" fmla="*/ 5 h 184"/>
              <a:gd name="T78" fmla="*/ 10 w 221"/>
              <a:gd name="T79" fmla="*/ 2 h 184"/>
              <a:gd name="T80" fmla="*/ 2 w 221"/>
              <a:gd name="T8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1" h="184">
                <a:moveTo>
                  <a:pt x="221" y="184"/>
                </a:moveTo>
                <a:lnTo>
                  <a:pt x="221" y="179"/>
                </a:lnTo>
                <a:lnTo>
                  <a:pt x="200" y="179"/>
                </a:lnTo>
                <a:lnTo>
                  <a:pt x="200" y="175"/>
                </a:lnTo>
                <a:lnTo>
                  <a:pt x="192" y="175"/>
                </a:lnTo>
                <a:lnTo>
                  <a:pt x="192" y="171"/>
                </a:lnTo>
                <a:lnTo>
                  <a:pt x="173" y="171"/>
                </a:lnTo>
                <a:lnTo>
                  <a:pt x="173" y="163"/>
                </a:lnTo>
                <a:lnTo>
                  <a:pt x="163" y="163"/>
                </a:lnTo>
                <a:lnTo>
                  <a:pt x="163" y="158"/>
                </a:lnTo>
                <a:lnTo>
                  <a:pt x="160" y="158"/>
                </a:lnTo>
                <a:lnTo>
                  <a:pt x="160" y="154"/>
                </a:lnTo>
                <a:lnTo>
                  <a:pt x="148" y="154"/>
                </a:lnTo>
                <a:lnTo>
                  <a:pt x="148" y="150"/>
                </a:lnTo>
                <a:lnTo>
                  <a:pt x="146" y="150"/>
                </a:lnTo>
                <a:lnTo>
                  <a:pt x="146" y="146"/>
                </a:lnTo>
                <a:lnTo>
                  <a:pt x="137" y="146"/>
                </a:lnTo>
                <a:lnTo>
                  <a:pt x="137" y="141"/>
                </a:lnTo>
                <a:lnTo>
                  <a:pt x="135" y="141"/>
                </a:lnTo>
                <a:lnTo>
                  <a:pt x="135" y="137"/>
                </a:lnTo>
                <a:lnTo>
                  <a:pt x="133" y="137"/>
                </a:lnTo>
                <a:lnTo>
                  <a:pt x="133" y="133"/>
                </a:lnTo>
                <a:lnTo>
                  <a:pt x="127" y="133"/>
                </a:lnTo>
                <a:lnTo>
                  <a:pt x="127" y="129"/>
                </a:lnTo>
                <a:lnTo>
                  <a:pt x="123" y="129"/>
                </a:lnTo>
                <a:lnTo>
                  <a:pt x="123" y="125"/>
                </a:lnTo>
                <a:lnTo>
                  <a:pt x="120" y="125"/>
                </a:lnTo>
                <a:lnTo>
                  <a:pt x="120" y="122"/>
                </a:lnTo>
                <a:lnTo>
                  <a:pt x="114" y="122"/>
                </a:lnTo>
                <a:lnTo>
                  <a:pt x="114" y="118"/>
                </a:lnTo>
                <a:lnTo>
                  <a:pt x="104" y="118"/>
                </a:lnTo>
                <a:lnTo>
                  <a:pt x="104" y="112"/>
                </a:lnTo>
                <a:lnTo>
                  <a:pt x="102" y="112"/>
                </a:lnTo>
                <a:lnTo>
                  <a:pt x="102" y="105"/>
                </a:lnTo>
                <a:lnTo>
                  <a:pt x="99" y="105"/>
                </a:lnTo>
                <a:lnTo>
                  <a:pt x="99" y="101"/>
                </a:lnTo>
                <a:lnTo>
                  <a:pt x="96" y="101"/>
                </a:lnTo>
                <a:lnTo>
                  <a:pt x="96" y="94"/>
                </a:lnTo>
                <a:lnTo>
                  <a:pt x="92" y="94"/>
                </a:lnTo>
                <a:lnTo>
                  <a:pt x="92" y="91"/>
                </a:lnTo>
                <a:lnTo>
                  <a:pt x="90" y="91"/>
                </a:lnTo>
                <a:lnTo>
                  <a:pt x="90" y="88"/>
                </a:lnTo>
                <a:lnTo>
                  <a:pt x="85" y="88"/>
                </a:lnTo>
                <a:lnTo>
                  <a:pt x="85" y="76"/>
                </a:lnTo>
                <a:lnTo>
                  <a:pt x="82" y="76"/>
                </a:lnTo>
                <a:lnTo>
                  <a:pt x="82" y="70"/>
                </a:lnTo>
                <a:lnTo>
                  <a:pt x="79" y="70"/>
                </a:lnTo>
                <a:lnTo>
                  <a:pt x="79" y="64"/>
                </a:lnTo>
                <a:lnTo>
                  <a:pt x="77" y="64"/>
                </a:lnTo>
                <a:lnTo>
                  <a:pt x="77" y="58"/>
                </a:lnTo>
                <a:lnTo>
                  <a:pt x="74" y="58"/>
                </a:lnTo>
                <a:lnTo>
                  <a:pt x="74" y="53"/>
                </a:lnTo>
                <a:lnTo>
                  <a:pt x="72" y="53"/>
                </a:lnTo>
                <a:lnTo>
                  <a:pt x="72" y="46"/>
                </a:lnTo>
                <a:lnTo>
                  <a:pt x="66" y="46"/>
                </a:lnTo>
                <a:lnTo>
                  <a:pt x="66" y="43"/>
                </a:lnTo>
                <a:lnTo>
                  <a:pt x="61" y="43"/>
                </a:lnTo>
                <a:lnTo>
                  <a:pt x="61" y="41"/>
                </a:lnTo>
                <a:lnTo>
                  <a:pt x="58" y="41"/>
                </a:lnTo>
                <a:lnTo>
                  <a:pt x="58" y="38"/>
                </a:lnTo>
                <a:lnTo>
                  <a:pt x="50" y="38"/>
                </a:lnTo>
                <a:lnTo>
                  <a:pt x="50" y="34"/>
                </a:lnTo>
                <a:lnTo>
                  <a:pt x="48" y="34"/>
                </a:lnTo>
                <a:lnTo>
                  <a:pt x="48" y="29"/>
                </a:lnTo>
                <a:lnTo>
                  <a:pt x="39" y="29"/>
                </a:lnTo>
                <a:lnTo>
                  <a:pt x="39" y="26"/>
                </a:lnTo>
                <a:lnTo>
                  <a:pt x="33" y="26"/>
                </a:lnTo>
                <a:lnTo>
                  <a:pt x="33" y="24"/>
                </a:lnTo>
                <a:lnTo>
                  <a:pt x="31" y="24"/>
                </a:lnTo>
                <a:lnTo>
                  <a:pt x="31" y="21"/>
                </a:lnTo>
                <a:lnTo>
                  <a:pt x="29" y="21"/>
                </a:lnTo>
                <a:lnTo>
                  <a:pt x="29" y="13"/>
                </a:lnTo>
                <a:lnTo>
                  <a:pt x="18" y="13"/>
                </a:lnTo>
                <a:lnTo>
                  <a:pt x="18" y="10"/>
                </a:lnTo>
                <a:lnTo>
                  <a:pt x="17" y="10"/>
                </a:lnTo>
                <a:lnTo>
                  <a:pt x="17" y="7"/>
                </a:lnTo>
                <a:lnTo>
                  <a:pt x="12" y="7"/>
                </a:lnTo>
                <a:lnTo>
                  <a:pt x="12" y="5"/>
                </a:lnTo>
                <a:lnTo>
                  <a:pt x="10" y="5"/>
                </a:lnTo>
                <a:lnTo>
                  <a:pt x="10" y="2"/>
                </a:lnTo>
                <a:lnTo>
                  <a:pt x="2" y="2"/>
                </a:lnTo>
                <a:lnTo>
                  <a:pt x="2"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Freeform 3"/>
          <p:cNvSpPr>
            <a:spLocks/>
          </p:cNvSpPr>
          <p:nvPr/>
        </p:nvSpPr>
        <p:spPr bwMode="auto">
          <a:xfrm>
            <a:off x="1929189" y="2401538"/>
            <a:ext cx="4140000" cy="2340000"/>
          </a:xfrm>
          <a:custGeom>
            <a:avLst/>
            <a:gdLst>
              <a:gd name="T0" fmla="*/ 326 w 326"/>
              <a:gd name="T1" fmla="*/ 175 h 182"/>
              <a:gd name="T2" fmla="*/ 305 w 326"/>
              <a:gd name="T3" fmla="*/ 169 h 182"/>
              <a:gd name="T4" fmla="*/ 236 w 326"/>
              <a:gd name="T5" fmla="*/ 162 h 182"/>
              <a:gd name="T6" fmla="*/ 213 w 326"/>
              <a:gd name="T7" fmla="*/ 158 h 182"/>
              <a:gd name="T8" fmla="*/ 198 w 326"/>
              <a:gd name="T9" fmla="*/ 153 h 182"/>
              <a:gd name="T10" fmla="*/ 189 w 326"/>
              <a:gd name="T11" fmla="*/ 149 h 182"/>
              <a:gd name="T12" fmla="*/ 180 w 326"/>
              <a:gd name="T13" fmla="*/ 141 h 182"/>
              <a:gd name="T14" fmla="*/ 172 w 326"/>
              <a:gd name="T15" fmla="*/ 137 h 182"/>
              <a:gd name="T16" fmla="*/ 148 w 326"/>
              <a:gd name="T17" fmla="*/ 129 h 182"/>
              <a:gd name="T18" fmla="*/ 132 w 326"/>
              <a:gd name="T19" fmla="*/ 126 h 182"/>
              <a:gd name="T20" fmla="*/ 128 w 326"/>
              <a:gd name="T21" fmla="*/ 119 h 182"/>
              <a:gd name="T22" fmla="*/ 123 w 326"/>
              <a:gd name="T23" fmla="*/ 115 h 182"/>
              <a:gd name="T24" fmla="*/ 118 w 326"/>
              <a:gd name="T25" fmla="*/ 111 h 182"/>
              <a:gd name="T26" fmla="*/ 115 w 326"/>
              <a:gd name="T27" fmla="*/ 104 h 182"/>
              <a:gd name="T28" fmla="*/ 113 w 326"/>
              <a:gd name="T29" fmla="*/ 94 h 182"/>
              <a:gd name="T30" fmla="*/ 108 w 326"/>
              <a:gd name="T31" fmla="*/ 91 h 182"/>
              <a:gd name="T32" fmla="*/ 98 w 326"/>
              <a:gd name="T33" fmla="*/ 84 h 182"/>
              <a:gd name="T34" fmla="*/ 95 w 326"/>
              <a:gd name="T35" fmla="*/ 79 h 182"/>
              <a:gd name="T36" fmla="*/ 91 w 326"/>
              <a:gd name="T37" fmla="*/ 76 h 182"/>
              <a:gd name="T38" fmla="*/ 89 w 326"/>
              <a:gd name="T39" fmla="*/ 70 h 182"/>
              <a:gd name="T40" fmla="*/ 88 w 326"/>
              <a:gd name="T41" fmla="*/ 63 h 182"/>
              <a:gd name="T42" fmla="*/ 86 w 326"/>
              <a:gd name="T43" fmla="*/ 57 h 182"/>
              <a:gd name="T44" fmla="*/ 84 w 326"/>
              <a:gd name="T45" fmla="*/ 52 h 182"/>
              <a:gd name="T46" fmla="*/ 82 w 326"/>
              <a:gd name="T47" fmla="*/ 49 h 182"/>
              <a:gd name="T48" fmla="*/ 76 w 326"/>
              <a:gd name="T49" fmla="*/ 46 h 182"/>
              <a:gd name="T50" fmla="*/ 66 w 326"/>
              <a:gd name="T51" fmla="*/ 42 h 182"/>
              <a:gd name="T52" fmla="*/ 63 w 326"/>
              <a:gd name="T53" fmla="*/ 40 h 182"/>
              <a:gd name="T54" fmla="*/ 61 w 326"/>
              <a:gd name="T55" fmla="*/ 36 h 182"/>
              <a:gd name="T56" fmla="*/ 59 w 326"/>
              <a:gd name="T57" fmla="*/ 33 h 182"/>
              <a:gd name="T58" fmla="*/ 57 w 326"/>
              <a:gd name="T59" fmla="*/ 30 h 182"/>
              <a:gd name="T60" fmla="*/ 55 w 326"/>
              <a:gd name="T61" fmla="*/ 23 h 182"/>
              <a:gd name="T62" fmla="*/ 45 w 326"/>
              <a:gd name="T63" fmla="*/ 20 h 182"/>
              <a:gd name="T64" fmla="*/ 42 w 326"/>
              <a:gd name="T65" fmla="*/ 16 h 182"/>
              <a:gd name="T66" fmla="*/ 39 w 326"/>
              <a:gd name="T67" fmla="*/ 14 h 182"/>
              <a:gd name="T68" fmla="*/ 36 w 326"/>
              <a:gd name="T69" fmla="*/ 9 h 182"/>
              <a:gd name="T70" fmla="*/ 34 w 326"/>
              <a:gd name="T71" fmla="*/ 5 h 182"/>
              <a:gd name="T72" fmla="*/ 12 w 326"/>
              <a:gd name="T7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6" h="182">
                <a:moveTo>
                  <a:pt x="326" y="182"/>
                </a:moveTo>
                <a:lnTo>
                  <a:pt x="326" y="175"/>
                </a:lnTo>
                <a:lnTo>
                  <a:pt x="305" y="175"/>
                </a:lnTo>
                <a:lnTo>
                  <a:pt x="305" y="169"/>
                </a:lnTo>
                <a:lnTo>
                  <a:pt x="236" y="169"/>
                </a:lnTo>
                <a:lnTo>
                  <a:pt x="236" y="162"/>
                </a:lnTo>
                <a:lnTo>
                  <a:pt x="213" y="162"/>
                </a:lnTo>
                <a:lnTo>
                  <a:pt x="213" y="158"/>
                </a:lnTo>
                <a:lnTo>
                  <a:pt x="198" y="158"/>
                </a:lnTo>
                <a:lnTo>
                  <a:pt x="198" y="153"/>
                </a:lnTo>
                <a:lnTo>
                  <a:pt x="189" y="153"/>
                </a:lnTo>
                <a:lnTo>
                  <a:pt x="189" y="149"/>
                </a:lnTo>
                <a:lnTo>
                  <a:pt x="180" y="149"/>
                </a:lnTo>
                <a:lnTo>
                  <a:pt x="180" y="141"/>
                </a:lnTo>
                <a:lnTo>
                  <a:pt x="172" y="141"/>
                </a:lnTo>
                <a:lnTo>
                  <a:pt x="172" y="137"/>
                </a:lnTo>
                <a:lnTo>
                  <a:pt x="148" y="137"/>
                </a:lnTo>
                <a:lnTo>
                  <a:pt x="148" y="129"/>
                </a:lnTo>
                <a:lnTo>
                  <a:pt x="132" y="129"/>
                </a:lnTo>
                <a:lnTo>
                  <a:pt x="132" y="126"/>
                </a:lnTo>
                <a:lnTo>
                  <a:pt x="128" y="126"/>
                </a:lnTo>
                <a:lnTo>
                  <a:pt x="128" y="119"/>
                </a:lnTo>
                <a:lnTo>
                  <a:pt x="123" y="119"/>
                </a:lnTo>
                <a:lnTo>
                  <a:pt x="123" y="115"/>
                </a:lnTo>
                <a:lnTo>
                  <a:pt x="118" y="115"/>
                </a:lnTo>
                <a:lnTo>
                  <a:pt x="118" y="111"/>
                </a:lnTo>
                <a:lnTo>
                  <a:pt x="115" y="111"/>
                </a:lnTo>
                <a:lnTo>
                  <a:pt x="115" y="104"/>
                </a:lnTo>
                <a:lnTo>
                  <a:pt x="113" y="104"/>
                </a:lnTo>
                <a:lnTo>
                  <a:pt x="113" y="94"/>
                </a:lnTo>
                <a:lnTo>
                  <a:pt x="108" y="94"/>
                </a:lnTo>
                <a:lnTo>
                  <a:pt x="108" y="91"/>
                </a:lnTo>
                <a:lnTo>
                  <a:pt x="98" y="91"/>
                </a:lnTo>
                <a:lnTo>
                  <a:pt x="98" y="84"/>
                </a:lnTo>
                <a:lnTo>
                  <a:pt x="95" y="84"/>
                </a:lnTo>
                <a:lnTo>
                  <a:pt x="95" y="79"/>
                </a:lnTo>
                <a:lnTo>
                  <a:pt x="91" y="79"/>
                </a:lnTo>
                <a:lnTo>
                  <a:pt x="91" y="76"/>
                </a:lnTo>
                <a:lnTo>
                  <a:pt x="89" y="76"/>
                </a:lnTo>
                <a:lnTo>
                  <a:pt x="89" y="70"/>
                </a:lnTo>
                <a:lnTo>
                  <a:pt x="88" y="70"/>
                </a:lnTo>
                <a:lnTo>
                  <a:pt x="88" y="63"/>
                </a:lnTo>
                <a:lnTo>
                  <a:pt x="86" y="63"/>
                </a:lnTo>
                <a:lnTo>
                  <a:pt x="86" y="57"/>
                </a:lnTo>
                <a:lnTo>
                  <a:pt x="84" y="57"/>
                </a:lnTo>
                <a:lnTo>
                  <a:pt x="84" y="52"/>
                </a:lnTo>
                <a:lnTo>
                  <a:pt x="82" y="52"/>
                </a:lnTo>
                <a:lnTo>
                  <a:pt x="82" y="49"/>
                </a:lnTo>
                <a:lnTo>
                  <a:pt x="76" y="49"/>
                </a:lnTo>
                <a:lnTo>
                  <a:pt x="76" y="46"/>
                </a:lnTo>
                <a:lnTo>
                  <a:pt x="66" y="46"/>
                </a:lnTo>
                <a:lnTo>
                  <a:pt x="66" y="42"/>
                </a:lnTo>
                <a:lnTo>
                  <a:pt x="63" y="42"/>
                </a:lnTo>
                <a:lnTo>
                  <a:pt x="63" y="40"/>
                </a:lnTo>
                <a:lnTo>
                  <a:pt x="61" y="40"/>
                </a:lnTo>
                <a:lnTo>
                  <a:pt x="61" y="36"/>
                </a:lnTo>
                <a:lnTo>
                  <a:pt x="59" y="36"/>
                </a:lnTo>
                <a:lnTo>
                  <a:pt x="59" y="33"/>
                </a:lnTo>
                <a:lnTo>
                  <a:pt x="57" y="33"/>
                </a:lnTo>
                <a:lnTo>
                  <a:pt x="57" y="30"/>
                </a:lnTo>
                <a:lnTo>
                  <a:pt x="55" y="30"/>
                </a:lnTo>
                <a:lnTo>
                  <a:pt x="55" y="23"/>
                </a:lnTo>
                <a:lnTo>
                  <a:pt x="45" y="23"/>
                </a:lnTo>
                <a:lnTo>
                  <a:pt x="45" y="20"/>
                </a:lnTo>
                <a:lnTo>
                  <a:pt x="42" y="20"/>
                </a:lnTo>
                <a:lnTo>
                  <a:pt x="42" y="16"/>
                </a:lnTo>
                <a:lnTo>
                  <a:pt x="39" y="16"/>
                </a:lnTo>
                <a:lnTo>
                  <a:pt x="39" y="14"/>
                </a:lnTo>
                <a:lnTo>
                  <a:pt x="36" y="14"/>
                </a:lnTo>
                <a:lnTo>
                  <a:pt x="36" y="9"/>
                </a:lnTo>
                <a:lnTo>
                  <a:pt x="34" y="9"/>
                </a:lnTo>
                <a:lnTo>
                  <a:pt x="34" y="5"/>
                </a:lnTo>
                <a:lnTo>
                  <a:pt x="12" y="5"/>
                </a:lnTo>
                <a:lnTo>
                  <a:pt x="12"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custDataLst>
      <p:tags r:id="rId1"/>
    </p:custDataLst>
    <p:extLst>
      <p:ext uri="{BB962C8B-B14F-4D97-AF65-F5344CB8AC3E}">
        <p14:creationId xmlns:p14="http://schemas.microsoft.com/office/powerpoint/2010/main" val="6195695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5124" y="5205587"/>
            <a:ext cx="8413751" cy="1587105"/>
          </a:xfrm>
        </p:spPr>
        <p:txBody>
          <a:bodyPr/>
          <a:lstStyle/>
          <a:p>
            <a:pPr marL="0" indent="0">
              <a:buNone/>
            </a:pPr>
            <a:r>
              <a:rPr lang="fr-FR" b="1" dirty="0" smtClean="0"/>
              <a:t>Conclusions</a:t>
            </a:r>
          </a:p>
          <a:p>
            <a:r>
              <a:rPr lang="fr-FR" b="1" dirty="0" smtClean="0"/>
              <a:t>La vitamine D3 à forte dose en association avec une 1</a:t>
            </a:r>
            <a:r>
              <a:rPr lang="fr-FR" b="1" baseline="30000" dirty="0" smtClean="0"/>
              <a:t>e</a:t>
            </a:r>
            <a:r>
              <a:rPr lang="fr-FR" b="1" dirty="0" smtClean="0"/>
              <a:t> ligne de chimiothérapie améliore significativement la SSP chez les patients avec CCR métastatique</a:t>
            </a:r>
          </a:p>
          <a:p>
            <a:r>
              <a:rPr lang="fr-FR" b="1" dirty="0" smtClean="0"/>
              <a:t>L’utilisation d’une forte dose de vitamine D3 a réduit significativement les diarrhées de grade 3/4</a:t>
            </a:r>
            <a:endParaRPr lang="fr-FR" b="1" dirty="0"/>
          </a:p>
        </p:txBody>
      </p:sp>
      <p:sp>
        <p:nvSpPr>
          <p:cNvPr id="5122" name="Rectangle 2"/>
          <p:cNvSpPr>
            <a:spLocks noGrp="1" noChangeArrowheads="1"/>
          </p:cNvSpPr>
          <p:nvPr>
            <p:ph type="title"/>
          </p:nvPr>
        </p:nvSpPr>
        <p:spPr/>
        <p:txBody>
          <a:bodyPr/>
          <a:lstStyle/>
          <a:p>
            <a:r>
              <a:rPr lang="fr-FR" smtClean="0"/>
              <a:t>3506: SUNSHINE: étude randomisée de phase II en double aveugle évaluant la supplémentation en vitamine D chez les patients avec cancer colorectal métastatique naïfs de traitement – Ng K, et al</a:t>
            </a:r>
            <a:endParaRPr lang="fr-FR" sz="1800"/>
          </a:p>
        </p:txBody>
      </p:sp>
      <p:sp>
        <p:nvSpPr>
          <p:cNvPr id="15" name="Text Placeholder 14"/>
          <p:cNvSpPr>
            <a:spLocks noGrp="1"/>
          </p:cNvSpPr>
          <p:nvPr>
            <p:ph type="body" sz="quarter" idx="11"/>
          </p:nvPr>
        </p:nvSpPr>
        <p:spPr>
          <a:xfrm>
            <a:off x="4495800" y="6096000"/>
            <a:ext cx="4283075" cy="487363"/>
          </a:xfrm>
        </p:spPr>
        <p:txBody>
          <a:bodyPr/>
          <a:lstStyle/>
          <a:p>
            <a:r>
              <a:rPr lang="fr-FR" smtClean="0"/>
              <a:t>Ng K, et al. J Clin Oncol 2017;35(Suppl):Abstr 3506</a:t>
            </a:r>
            <a:endParaRPr lang="fr-FR"/>
          </a:p>
        </p:txBody>
      </p:sp>
      <p:sp>
        <p:nvSpPr>
          <p:cNvPr id="11"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 </a:t>
            </a:r>
            <a:endParaRPr lang="fr-FR" b="1" kern="0" dirty="0"/>
          </a:p>
        </p:txBody>
      </p:sp>
      <p:graphicFrame>
        <p:nvGraphicFramePr>
          <p:cNvPr id="12" name="Group 88"/>
          <p:cNvGraphicFramePr>
            <a:graphicFrameLocks noGrp="1"/>
          </p:cNvGraphicFramePr>
          <p:nvPr>
            <p:extLst>
              <p:ext uri="{D42A27DB-BD31-4B8C-83A1-F6EECF244321}">
                <p14:modId xmlns:p14="http://schemas.microsoft.com/office/powerpoint/2010/main" val="3478791140"/>
              </p:ext>
            </p:extLst>
          </p:nvPr>
        </p:nvGraphicFramePr>
        <p:xfrm>
          <a:off x="371856" y="1600200"/>
          <a:ext cx="8408989" cy="3618930"/>
        </p:xfrm>
        <a:graphic>
          <a:graphicData uri="http://schemas.openxmlformats.org/drawingml/2006/table">
            <a:tbl>
              <a:tblPr firstRow="1" bandRow="1">
                <a:tableStyleId>{69012ECD-51FC-41F1-AA8D-1B2483CD663E}</a:tableStyleId>
              </a:tblPr>
              <a:tblGrid>
                <a:gridCol w="3370804">
                  <a:extLst>
                    <a:ext uri="{9D8B030D-6E8A-4147-A177-3AD203B41FA5}">
                      <a16:colId xmlns="" xmlns:a16="http://schemas.microsoft.com/office/drawing/2014/main" val="20000"/>
                    </a:ext>
                  </a:extLst>
                </a:gridCol>
                <a:gridCol w="2046768">
                  <a:extLst>
                    <a:ext uri="{9D8B030D-6E8A-4147-A177-3AD203B41FA5}">
                      <a16:colId xmlns="" xmlns:a16="http://schemas.microsoft.com/office/drawing/2014/main" val="20001"/>
                    </a:ext>
                  </a:extLst>
                </a:gridCol>
                <a:gridCol w="2046768">
                  <a:extLst>
                    <a:ext uri="{9D8B030D-6E8A-4147-A177-3AD203B41FA5}">
                      <a16:colId xmlns="" xmlns:a16="http://schemas.microsoft.com/office/drawing/2014/main" val="20002"/>
                    </a:ext>
                  </a:extLst>
                </a:gridCol>
                <a:gridCol w="944649">
                  <a:extLst>
                    <a:ext uri="{9D8B030D-6E8A-4147-A177-3AD203B41FA5}">
                      <a16:colId xmlns="" xmlns:a16="http://schemas.microsoft.com/office/drawing/2014/main" val="20003"/>
                    </a:ext>
                  </a:extLst>
                </a:gridCol>
              </a:tblGrid>
              <a:tr h="4789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mn-lt"/>
                          <a:cs typeface="Arial" charset="0"/>
                        </a:rPr>
                        <a:t>EIs</a:t>
                      </a:r>
                      <a:r>
                        <a:rPr kumimoji="0" lang="fr-FR" sz="1400" b="1" i="0" u="none" strike="noStrike" cap="none" normalizeH="0" baseline="0" noProof="0" dirty="0" smtClean="0">
                          <a:ln>
                            <a:noFill/>
                          </a:ln>
                          <a:solidFill>
                            <a:schemeClr val="tx2"/>
                          </a:solidFill>
                          <a:effectLst/>
                          <a:latin typeface="+mn-lt"/>
                          <a:cs typeface="Arial" charset="0"/>
                        </a:rPr>
                        <a:t> grade 3/4 rapportés chez ≥5% des patients, n (%)</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latin typeface="+mn-lt"/>
                        </a:rPr>
                        <a:t>Forte dose </a:t>
                      </a:r>
                      <a:br>
                        <a:rPr kumimoji="0" lang="fr-FR" sz="1400" u="none" strike="noStrike" cap="none" normalizeH="0" baseline="0" noProof="0" dirty="0" smtClean="0">
                          <a:ln>
                            <a:noFill/>
                          </a:ln>
                          <a:solidFill>
                            <a:schemeClr val="tx2"/>
                          </a:solidFill>
                          <a:effectLst/>
                          <a:latin typeface="+mn-lt"/>
                        </a:rPr>
                      </a:br>
                      <a:r>
                        <a:rPr kumimoji="0" lang="fr-FR" sz="1400" u="none" strike="noStrike" cap="none" normalizeH="0" baseline="0" noProof="0" dirty="0" smtClean="0">
                          <a:ln>
                            <a:noFill/>
                          </a:ln>
                          <a:solidFill>
                            <a:schemeClr val="tx2"/>
                          </a:solidFill>
                          <a:effectLst/>
                          <a:latin typeface="+mn-lt"/>
                        </a:rPr>
                        <a:t>(n=68)</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latin typeface="+mn-lt"/>
                        </a:rPr>
                        <a:t>Contrôle</a:t>
                      </a:r>
                      <a:br>
                        <a:rPr kumimoji="0" lang="fr-FR" sz="1400" u="none" strike="noStrike" cap="none" normalizeH="0" baseline="0" noProof="0" dirty="0" smtClean="0">
                          <a:ln>
                            <a:noFill/>
                          </a:ln>
                          <a:solidFill>
                            <a:schemeClr val="tx2"/>
                          </a:solidFill>
                          <a:effectLst/>
                          <a:latin typeface="+mn-lt"/>
                        </a:rPr>
                      </a:br>
                      <a:r>
                        <a:rPr kumimoji="0" lang="fr-FR" sz="1400" u="none" strike="noStrike" cap="none" normalizeH="0" baseline="0" noProof="0" dirty="0" smtClean="0">
                          <a:ln>
                            <a:noFill/>
                          </a:ln>
                          <a:solidFill>
                            <a:schemeClr val="tx2"/>
                          </a:solidFill>
                          <a:effectLst/>
                          <a:latin typeface="+mn-lt"/>
                        </a:rPr>
                        <a:t>(n=67)</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latin typeface="+mn-lt"/>
                        </a:rPr>
                        <a:t>p</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latin typeface="+mn-lt"/>
                        </a:rPr>
                        <a:t>Neutropénie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30 (44)</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25 (37)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latin typeface="+mn-lt"/>
                        </a:rPr>
                        <a:t>0,53</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Hypertension</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noProof="0" dirty="0" smtClean="0">
                          <a:latin typeface="+mn-lt"/>
                        </a:rPr>
                        <a:t>13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latin typeface="+mn-lt"/>
                        </a:rPr>
                        <a:t>13 (19)</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latin typeface="+mn-lt"/>
                        </a:rPr>
                        <a:t>0,97</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Neuropathie périphérique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5 (7)</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latin typeface="+mn-lt"/>
                        </a:rPr>
                        <a:t>5 (7)</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latin typeface="+mn-lt"/>
                        </a:rPr>
                        <a:t>0,98</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Fatigue</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latin typeface="+mn-lt"/>
                        </a:rPr>
                        <a:t>4 (6)</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5 (7)</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latin typeface="+mn-lt"/>
                        </a:rPr>
                        <a:t>0,74</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Evènement thromboembolique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5 (7)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 (6)</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1,00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Diarrhée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 (1)</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8 (12)</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0,02</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Vomissements</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 (3)</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 (9)</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0,16</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Anémie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 (3)</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5 (7)</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0,27</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Hyperglycémie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5 (7)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 (5)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0,72</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Hypokaliémie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 (6)</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 (5)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1,00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val="24812107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4914" cy="807720"/>
          </a:xfrm>
        </p:spPr>
        <p:txBody>
          <a:bodyPr/>
          <a:lstStyle/>
          <a:p>
            <a:r>
              <a:rPr lang="fr-FR" dirty="0" smtClean="0"/>
              <a:t>3507: Analyse de survie globale des études prospectives randomisées FOXFIRE de radiothérapie interne sélective (SIRT) en 1e ligne chez les patients avec métastases hépatiques de cancer colorectal – Sharma RA, et al</a:t>
            </a:r>
            <a:endParaRPr lang="fr-FR" dirty="0"/>
          </a:p>
        </p:txBody>
      </p:sp>
      <p:sp>
        <p:nvSpPr>
          <p:cNvPr id="4" name="Text Placeholder 3"/>
          <p:cNvSpPr>
            <a:spLocks noGrp="1"/>
          </p:cNvSpPr>
          <p:nvPr>
            <p:ph type="body" sz="quarter" idx="10"/>
          </p:nvPr>
        </p:nvSpPr>
        <p:spPr/>
        <p:txBody>
          <a:bodyPr/>
          <a:lstStyle/>
          <a:p>
            <a:r>
              <a:rPr lang="fr-FR" smtClean="0"/>
              <a:t>*Patients des études FOXFIRE, SIRFLOX, et </a:t>
            </a:r>
            <a:br>
              <a:rPr lang="fr-FR" smtClean="0"/>
            </a:br>
            <a:r>
              <a:rPr lang="fr-FR" smtClean="0"/>
              <a:t>FOXFIRE-Global</a:t>
            </a:r>
            <a:endParaRPr lang="fr-FR" dirty="0"/>
          </a:p>
        </p:txBody>
      </p:sp>
      <p:sp>
        <p:nvSpPr>
          <p:cNvPr id="5" name="Text Placeholder 4"/>
          <p:cNvSpPr>
            <a:spLocks noGrp="1"/>
          </p:cNvSpPr>
          <p:nvPr>
            <p:ph type="body" sz="quarter" idx="11"/>
          </p:nvPr>
        </p:nvSpPr>
        <p:spPr/>
        <p:txBody>
          <a:bodyPr/>
          <a:lstStyle/>
          <a:p>
            <a:r>
              <a:rPr lang="fr-FR" smtClean="0"/>
              <a:t>Sharma RA, et al. J Clin Oncol 2017;35(Suppl):Abstr 3507</a:t>
            </a:r>
            <a:endParaRPr lang="fr-FR"/>
          </a:p>
        </p:txBody>
      </p:sp>
      <p:sp>
        <p:nvSpPr>
          <p:cNvPr id="6" name="AutoShape 9"/>
          <p:cNvSpPr>
            <a:spLocks noChangeArrowheads="1"/>
          </p:cNvSpPr>
          <p:nvPr/>
        </p:nvSpPr>
        <p:spPr bwMode="auto">
          <a:xfrm>
            <a:off x="365124" y="2460322"/>
            <a:ext cx="3319690" cy="21364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400" dirty="0" smtClean="0">
                <a:solidFill>
                  <a:schemeClr val="tx2"/>
                </a:solidFill>
              </a:rPr>
              <a:t>Adénocarcinome du colon ou rectum</a:t>
            </a:r>
          </a:p>
          <a:p>
            <a:pPr marL="228600" indent="-228600" defTabSz="892175" eaLnBrk="0" hangingPunct="0">
              <a:spcAft>
                <a:spcPct val="30000"/>
              </a:spcAft>
              <a:buFont typeface="Arial" pitchFamily="34" charset="0"/>
              <a:buChar char="•"/>
            </a:pPr>
            <a:r>
              <a:rPr lang="fr-FR" altLang="zh-CN" sz="1400" dirty="0" smtClean="0">
                <a:solidFill>
                  <a:schemeClr val="tx2"/>
                </a:solidFill>
                <a:ea typeface="SimSun" pitchFamily="2" charset="-122"/>
              </a:rPr>
              <a:t>Métastases hépatiques non </a:t>
            </a:r>
            <a:r>
              <a:rPr lang="fr-FR" altLang="zh-CN" sz="1400" dirty="0" err="1" smtClean="0">
                <a:solidFill>
                  <a:schemeClr val="tx2"/>
                </a:solidFill>
                <a:ea typeface="SimSun" pitchFamily="2" charset="-122"/>
              </a:rPr>
              <a:t>résécables</a:t>
            </a:r>
            <a:r>
              <a:rPr lang="fr-FR" altLang="zh-CN" sz="1400" dirty="0" smtClean="0">
                <a:solidFill>
                  <a:schemeClr val="tx2"/>
                </a:solidFill>
                <a:ea typeface="SimSun" pitchFamily="2" charset="-122"/>
              </a:rPr>
              <a:t> chirurgicalement</a:t>
            </a:r>
          </a:p>
          <a:p>
            <a:pPr marL="228600" indent="-228600" defTabSz="892175" eaLnBrk="0" hangingPunct="0">
              <a:spcAft>
                <a:spcPct val="30000"/>
              </a:spcAft>
              <a:buFont typeface="Arial" pitchFamily="34" charset="0"/>
              <a:buChar char="•"/>
            </a:pPr>
            <a:r>
              <a:rPr lang="fr-FR" altLang="zh-CN" sz="1400" dirty="0" smtClean="0">
                <a:solidFill>
                  <a:schemeClr val="tx2"/>
                </a:solidFill>
                <a:ea typeface="SimSun" pitchFamily="2" charset="-122"/>
              </a:rPr>
              <a:t>Eligible pour une chimiothérapie systémique en 1</a:t>
            </a:r>
            <a:r>
              <a:rPr lang="fr-FR" altLang="zh-CN" sz="1400" baseline="30000" dirty="0" smtClean="0">
                <a:solidFill>
                  <a:schemeClr val="tx2"/>
                </a:solidFill>
                <a:ea typeface="SimSun" pitchFamily="2" charset="-122"/>
              </a:rPr>
              <a:t>e</a:t>
            </a:r>
            <a:r>
              <a:rPr lang="fr-FR" altLang="zh-CN" sz="1400" dirty="0" smtClean="0">
                <a:solidFill>
                  <a:schemeClr val="tx2"/>
                </a:solidFill>
                <a:ea typeface="SimSun" pitchFamily="2" charset="-122"/>
              </a:rPr>
              <a:t> ligne de </a:t>
            </a:r>
            <a:r>
              <a:rPr lang="fr-FR" altLang="zh-CN" sz="1400" dirty="0" err="1" smtClean="0">
                <a:solidFill>
                  <a:schemeClr val="tx2"/>
                </a:solidFill>
                <a:ea typeface="SimSun" pitchFamily="2" charset="-122"/>
              </a:rPr>
              <a:t>CCRm</a:t>
            </a:r>
            <a:endParaRPr lang="fr-FR" altLang="zh-CN" sz="1400" dirty="0" smtClean="0">
              <a:solidFill>
                <a:schemeClr val="tx2"/>
              </a:solidFill>
              <a:ea typeface="SimSun" pitchFamily="2" charset="-122"/>
            </a:endParaRPr>
          </a:p>
          <a:p>
            <a:pPr marL="228600" indent="-228600" defTabSz="892175" eaLnBrk="0" hangingPunct="0">
              <a:spcAft>
                <a:spcPct val="30000"/>
              </a:spcAft>
              <a:buFont typeface="Arial" pitchFamily="34" charset="0"/>
              <a:buChar char="•"/>
            </a:pPr>
            <a:r>
              <a:rPr lang="fr-FR" altLang="zh-CN" sz="1400" dirty="0" smtClean="0">
                <a:solidFill>
                  <a:schemeClr val="tx2"/>
                </a:solidFill>
                <a:ea typeface="SimSun" pitchFamily="2" charset="-122"/>
              </a:rPr>
              <a:t>OMS PS 0–1</a:t>
            </a:r>
          </a:p>
          <a:p>
            <a:pPr defTabSz="892175" eaLnBrk="0" hangingPunct="0">
              <a:spcAft>
                <a:spcPct val="30000"/>
              </a:spcAft>
            </a:pPr>
            <a:r>
              <a:rPr lang="fr-FR" altLang="zh-CN" sz="1400" dirty="0" smtClean="0">
                <a:solidFill>
                  <a:schemeClr val="tx2"/>
                </a:solidFill>
                <a:ea typeface="SimSun" pitchFamily="2" charset="-122"/>
              </a:rPr>
              <a:t>(n=1103)</a:t>
            </a:r>
            <a:endParaRPr lang="fr-FR" altLang="zh-CN" sz="1400" dirty="0">
              <a:solidFill>
                <a:schemeClr val="tx2"/>
              </a:solidFill>
              <a:ea typeface="SimSun" pitchFamily="2" charset="-122"/>
            </a:endParaRPr>
          </a:p>
        </p:txBody>
      </p:sp>
      <p:sp>
        <p:nvSpPr>
          <p:cNvPr id="7" name="Oval 14"/>
          <p:cNvSpPr>
            <a:spLocks noChangeArrowheads="1"/>
          </p:cNvSpPr>
          <p:nvPr/>
        </p:nvSpPr>
        <p:spPr bwMode="auto">
          <a:xfrm>
            <a:off x="3941537" y="32364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endParaRPr lang="fr-FR" altLang="zh-CN" b="1">
              <a:solidFill>
                <a:srgbClr val="043882"/>
              </a:solidFill>
              <a:ea typeface="SimSun" pitchFamily="2" charset="-122"/>
            </a:endParaRPr>
          </a:p>
        </p:txBody>
      </p:sp>
      <p:cxnSp>
        <p:nvCxnSpPr>
          <p:cNvPr id="8" name="AutoShape 15"/>
          <p:cNvCxnSpPr>
            <a:cxnSpLocks noChangeShapeType="1"/>
            <a:stCxn id="7" idx="0"/>
            <a:endCxn id="12" idx="1"/>
          </p:cNvCxnSpPr>
          <p:nvPr/>
        </p:nvCxnSpPr>
        <p:spPr bwMode="auto">
          <a:xfrm rot="5400000" flipH="1" flipV="1">
            <a:off x="4261299" y="2728149"/>
            <a:ext cx="480350" cy="536278"/>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935673" y="2491794"/>
            <a:ext cx="8370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0" name="AutoShape 19"/>
          <p:cNvCxnSpPr>
            <a:cxnSpLocks noChangeShapeType="1"/>
            <a:stCxn id="6" idx="3"/>
            <a:endCxn id="7" idx="2"/>
          </p:cNvCxnSpPr>
          <p:nvPr/>
        </p:nvCxnSpPr>
        <p:spPr bwMode="auto">
          <a:xfrm>
            <a:off x="3684814" y="3528563"/>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4769613" y="2210821"/>
            <a:ext cx="2678490"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sz="1200" kern="0" dirty="0" smtClean="0">
                <a:solidFill>
                  <a:schemeClr val="tx2"/>
                </a:solidFill>
              </a:rPr>
              <a:t>Chimiothérapie systémique (mFOLFOX6/</a:t>
            </a:r>
            <a:r>
              <a:rPr lang="fr-FR" sz="1200" kern="0" dirty="0" err="1" smtClean="0">
                <a:solidFill>
                  <a:schemeClr val="tx2"/>
                </a:solidFill>
              </a:rPr>
              <a:t>OxMdG</a:t>
            </a:r>
            <a:r>
              <a:rPr lang="fr-FR" sz="1200" kern="0" dirty="0" smtClean="0">
                <a:solidFill>
                  <a:schemeClr val="tx2"/>
                </a:solidFill>
              </a:rPr>
              <a:t>) + </a:t>
            </a:r>
            <a:br>
              <a:rPr lang="fr-FR" sz="1200" kern="0" dirty="0" smtClean="0">
                <a:solidFill>
                  <a:schemeClr val="tx2"/>
                </a:solidFill>
              </a:rPr>
            </a:br>
            <a:r>
              <a:rPr lang="fr-FR" sz="1200" kern="0" dirty="0" smtClean="0">
                <a:solidFill>
                  <a:schemeClr val="tx2"/>
                </a:solidFill>
              </a:rPr>
              <a:t>traitement par SIRT unique </a:t>
            </a:r>
            <a:br>
              <a:rPr lang="fr-FR" sz="1200" kern="0" dirty="0" smtClean="0">
                <a:solidFill>
                  <a:schemeClr val="tx2"/>
                </a:solidFill>
              </a:rPr>
            </a:br>
            <a:r>
              <a:rPr lang="fr-FR" sz="1200" kern="0" dirty="0" smtClean="0">
                <a:solidFill>
                  <a:schemeClr val="tx2"/>
                </a:solidFill>
              </a:rPr>
              <a:t>avec cycle 1 ou 2 de chimiothérapie </a:t>
            </a:r>
            <a:r>
              <a:rPr lang="fr-FR" altLang="zh-CN" sz="1200" dirty="0" smtClean="0">
                <a:solidFill>
                  <a:schemeClr val="tx2"/>
                </a:solidFill>
                <a:ea typeface="SimSun" pitchFamily="2" charset="-122"/>
              </a:rPr>
              <a:t>(n=554)</a:t>
            </a:r>
            <a:endParaRPr lang="fr-FR" altLang="zh-CN" sz="1200" dirty="0">
              <a:solidFill>
                <a:schemeClr val="tx2"/>
              </a:solidFill>
              <a:ea typeface="SimSun" pitchFamily="2" charset="-122"/>
            </a:endParaRPr>
          </a:p>
        </p:txBody>
      </p:sp>
      <p:cxnSp>
        <p:nvCxnSpPr>
          <p:cNvPr id="13" name="AutoShape 16"/>
          <p:cNvCxnSpPr>
            <a:cxnSpLocks noChangeShapeType="1"/>
            <a:stCxn id="7" idx="4"/>
            <a:endCxn id="16" idx="1"/>
          </p:cNvCxnSpPr>
          <p:nvPr/>
        </p:nvCxnSpPr>
        <p:spPr bwMode="auto">
          <a:xfrm rot="16200000" flipH="1">
            <a:off x="4282507" y="3771491"/>
            <a:ext cx="437934" cy="536278"/>
          </a:xfrm>
          <a:prstGeom prst="bentConnector2">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7935673" y="3994277"/>
            <a:ext cx="824365"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5" name="AutoShape 20"/>
          <p:cNvCxnSpPr>
            <a:cxnSpLocks noChangeShapeType="1"/>
            <a:stCxn id="16" idx="3"/>
            <a:endCxn id="14" idx="1"/>
          </p:cNvCxnSpPr>
          <p:nvPr/>
        </p:nvCxnSpPr>
        <p:spPr bwMode="auto">
          <a:xfrm flipV="1">
            <a:off x="7446523" y="4258596"/>
            <a:ext cx="489150" cy="1"/>
          </a:xfrm>
          <a:prstGeom prst="straightConnector1">
            <a:avLst/>
          </a:prstGeom>
          <a:noFill/>
          <a:ln w="57150">
            <a:solidFill>
              <a:schemeClr val="bg2">
                <a:lumMod val="60000"/>
                <a:lumOff val="40000"/>
              </a:schemeClr>
            </a:solidFill>
            <a:prstDash val="sysDot"/>
            <a:round/>
            <a:headEnd/>
            <a:tailEnd type="triangle" w="med" len="med"/>
          </a:ln>
        </p:spPr>
      </p:cxnSp>
      <p:sp>
        <p:nvSpPr>
          <p:cNvPr id="16" name="AutoShape 12"/>
          <p:cNvSpPr>
            <a:spLocks noChangeArrowheads="1"/>
          </p:cNvSpPr>
          <p:nvPr/>
        </p:nvSpPr>
        <p:spPr bwMode="auto">
          <a:xfrm>
            <a:off x="4769613" y="3776067"/>
            <a:ext cx="2676910" cy="96505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sz="1200" kern="0" dirty="0" smtClean="0">
                <a:solidFill>
                  <a:srgbClr val="4D4D4D"/>
                </a:solidFill>
              </a:rPr>
              <a:t>Chimiothérapie à base d’</a:t>
            </a:r>
            <a:r>
              <a:rPr lang="fr-FR" sz="1200" kern="0" dirty="0" err="1" smtClean="0">
                <a:solidFill>
                  <a:srgbClr val="4D4D4D"/>
                </a:solidFill>
              </a:rPr>
              <a:t>oxaliplatine</a:t>
            </a:r>
            <a:r>
              <a:rPr lang="fr-FR" sz="1200" kern="0" dirty="0" smtClean="0">
                <a:solidFill>
                  <a:srgbClr val="4D4D4D"/>
                </a:solidFill>
              </a:rPr>
              <a:t> (mFOLFOX6/</a:t>
            </a:r>
            <a:r>
              <a:rPr lang="fr-FR" sz="1200" kern="0" dirty="0" err="1" smtClean="0">
                <a:solidFill>
                  <a:srgbClr val="4D4D4D"/>
                </a:solidFill>
              </a:rPr>
              <a:t>OxMdG</a:t>
            </a:r>
            <a:r>
              <a:rPr lang="fr-FR" sz="1200" kern="0" dirty="0" smtClean="0">
                <a:solidFill>
                  <a:srgbClr val="4D4D4D"/>
                </a:solidFill>
              </a:rPr>
              <a:t>) ± agent biologique au choix de l’investigateur </a:t>
            </a:r>
            <a:br>
              <a:rPr lang="fr-FR" sz="1200" kern="0" dirty="0" smtClean="0">
                <a:solidFill>
                  <a:srgbClr val="4D4D4D"/>
                </a:solidFill>
              </a:rPr>
            </a:br>
            <a:r>
              <a:rPr lang="fr-FR" altLang="zh-CN" sz="1200" dirty="0" smtClean="0">
                <a:solidFill>
                  <a:srgbClr val="4D4D4D"/>
                </a:solidFill>
                <a:ea typeface="SimSun" pitchFamily="2" charset="-122"/>
              </a:rPr>
              <a:t>(n=549)</a:t>
            </a:r>
            <a:endParaRPr lang="fr-FR" altLang="zh-CN" sz="1200" dirty="0">
              <a:solidFill>
                <a:srgbClr val="4D4D4D"/>
              </a:solidFill>
              <a:ea typeface="SimSun" pitchFamily="2" charset="-122"/>
            </a:endParaRPr>
          </a:p>
        </p:txBody>
      </p:sp>
      <p:cxnSp>
        <p:nvCxnSpPr>
          <p:cNvPr id="17" name="AutoShape 21"/>
          <p:cNvCxnSpPr>
            <a:cxnSpLocks noChangeShapeType="1"/>
            <a:stCxn id="12" idx="3"/>
            <a:endCxn id="9" idx="1"/>
          </p:cNvCxnSpPr>
          <p:nvPr/>
        </p:nvCxnSpPr>
        <p:spPr bwMode="auto">
          <a:xfrm>
            <a:off x="7448103" y="2756113"/>
            <a:ext cx="487570" cy="0"/>
          </a:xfrm>
          <a:prstGeom prst="straightConnector1">
            <a:avLst/>
          </a:prstGeom>
          <a:noFill/>
          <a:ln w="57150">
            <a:solidFill>
              <a:schemeClr val="bg2">
                <a:lumMod val="60000"/>
                <a:lumOff val="40000"/>
              </a:schemeClr>
            </a:solidFill>
            <a:round/>
            <a:headEnd/>
            <a:tailEnd type="triangle" w="med" len="med"/>
          </a:ln>
        </p:spPr>
      </p:cxnSp>
      <p:sp>
        <p:nvSpPr>
          <p:cNvPr id="18" name="Rectangle 9"/>
          <p:cNvSpPr txBox="1">
            <a:spLocks noChangeArrowheads="1"/>
          </p:cNvSpPr>
          <p:nvPr/>
        </p:nvSpPr>
        <p:spPr bwMode="auto">
          <a:xfrm>
            <a:off x="425129" y="4929244"/>
            <a:ext cx="4130676" cy="119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SG</a:t>
            </a:r>
            <a:endParaRPr lang="fr-FR" kern="0" dirty="0"/>
          </a:p>
        </p:txBody>
      </p:sp>
      <p:sp>
        <p:nvSpPr>
          <p:cNvPr id="19" name="Content Placeholder 26"/>
          <p:cNvSpPr txBox="1">
            <a:spLocks/>
          </p:cNvSpPr>
          <p:nvPr/>
        </p:nvSpPr>
        <p:spPr>
          <a:xfrm>
            <a:off x="4648200" y="4929244"/>
            <a:ext cx="4198088" cy="122013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SSP tous sites, SSP hépatique spécifique, réponse objective tumorale, taux de résection hépatique, tolérance, </a:t>
            </a:r>
            <a:r>
              <a:rPr lang="fr-FR" kern="0" dirty="0" err="1" smtClean="0"/>
              <a:t>QoL</a:t>
            </a:r>
            <a:endParaRPr lang="fr-FR" kern="0" dirty="0"/>
          </a:p>
        </p:txBody>
      </p:sp>
      <p:sp>
        <p:nvSpPr>
          <p:cNvPr id="20" name="Content Placeholder 2"/>
          <p:cNvSpPr txBox="1">
            <a:spLocks/>
          </p:cNvSpPr>
          <p:nvPr/>
        </p:nvSpPr>
        <p:spPr bwMode="auto">
          <a:xfrm>
            <a:off x="365124" y="1254035"/>
            <a:ext cx="8413751" cy="63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kern="0" dirty="0" smtClean="0"/>
              <a:t>Evaluer l’efficacité et la tolérance de la SIRT en 1</a:t>
            </a:r>
            <a:r>
              <a:rPr lang="fr-FR" kern="0" baseline="30000" dirty="0" smtClean="0"/>
              <a:t>e</a:t>
            </a:r>
            <a:r>
              <a:rPr lang="fr-FR" kern="0" dirty="0" smtClean="0"/>
              <a:t> ligne chez les patients </a:t>
            </a:r>
            <a:r>
              <a:rPr lang="fr-FR" dirty="0"/>
              <a:t>avec métastases hépatiques de </a:t>
            </a:r>
            <a:r>
              <a:rPr lang="fr-FR" kern="0" dirty="0" smtClean="0"/>
              <a:t>CCR</a:t>
            </a:r>
            <a:endParaRPr lang="fr-FR" dirty="0"/>
          </a:p>
        </p:txBody>
      </p:sp>
    </p:spTree>
    <p:extLst>
      <p:ext uri="{BB962C8B-B14F-4D97-AF65-F5344CB8AC3E}">
        <p14:creationId xmlns:p14="http://schemas.microsoft.com/office/powerpoint/2010/main" val="311269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fr-FR" dirty="0" smtClean="0"/>
              <a:t>3507: Analyse de survie globale des études prospectives randomisées FOXFIRE de radiothérapie interne sélective (SIRT) en 1e ligne chez les patients avec métastases hépatiques de cancer colorectal – Sharma RA, et al</a:t>
            </a:r>
            <a:endParaRPr lang="fr-FR" dirty="0"/>
          </a:p>
        </p:txBody>
      </p:sp>
      <p:sp>
        <p:nvSpPr>
          <p:cNvPr id="15" name="Text Placeholder 14"/>
          <p:cNvSpPr>
            <a:spLocks noGrp="1"/>
          </p:cNvSpPr>
          <p:nvPr>
            <p:ph type="body" sz="quarter" idx="11"/>
          </p:nvPr>
        </p:nvSpPr>
        <p:spPr/>
        <p:txBody>
          <a:bodyPr/>
          <a:lstStyle/>
          <a:p>
            <a:r>
              <a:rPr lang="fr-FR" smtClean="0"/>
              <a:t>Sharma RA, et al. J Clin Oncol 2017;35(Suppl):Abstr 3507</a:t>
            </a:r>
            <a:endParaRPr lang="fr-FR"/>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endParaRPr lang="fr-FR" b="1" kern="0" dirty="0"/>
          </a:p>
        </p:txBody>
      </p:sp>
      <p:sp>
        <p:nvSpPr>
          <p:cNvPr id="10" name="TextBox 9"/>
          <p:cNvSpPr txBox="1"/>
          <p:nvPr/>
        </p:nvSpPr>
        <p:spPr>
          <a:xfrm>
            <a:off x="4627474" y="1785481"/>
            <a:ext cx="481121" cy="338554"/>
          </a:xfrm>
          <a:prstGeom prst="rect">
            <a:avLst/>
          </a:prstGeom>
          <a:noFill/>
        </p:spPr>
        <p:txBody>
          <a:bodyPr wrap="none" rtlCol="0">
            <a:spAutoFit/>
          </a:bodyPr>
          <a:lstStyle/>
          <a:p>
            <a:pPr defTabSz="457200"/>
            <a:r>
              <a:rPr lang="fr-FR" sz="1600" b="1" dirty="0" smtClean="0">
                <a:latin typeface="Arial" panose="020B0604020202020204" pitchFamily="34" charset="0"/>
                <a:cs typeface="Arial" panose="020B0604020202020204" pitchFamily="34" charset="0"/>
              </a:rPr>
              <a:t>SG</a:t>
            </a:r>
            <a:endParaRPr lang="fr-FR" sz="1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F1640D88-0574-4055-9A04-39FB6F6AABC9}"/>
              </a:ext>
            </a:extLst>
          </p:cNvPr>
          <p:cNvSpPr txBox="1"/>
          <p:nvPr/>
        </p:nvSpPr>
        <p:spPr>
          <a:xfrm rot="16200000">
            <a:off x="635266" y="3418715"/>
            <a:ext cx="1348070" cy="276999"/>
          </a:xfrm>
          <a:prstGeom prst="rect">
            <a:avLst/>
          </a:prstGeom>
          <a:noFill/>
        </p:spPr>
        <p:txBody>
          <a:bodyPr wrap="none" rtlCol="0">
            <a:spAutoFit/>
          </a:bodyPr>
          <a:lstStyle/>
          <a:p>
            <a:pPr algn="ctr"/>
            <a:r>
              <a:rPr lang="fr-FR" sz="1200" dirty="0" smtClean="0"/>
              <a:t>Proportion en vie</a:t>
            </a:r>
            <a:endParaRPr lang="fr-FR" sz="1200" dirty="0"/>
          </a:p>
        </p:txBody>
      </p:sp>
      <p:sp>
        <p:nvSpPr>
          <p:cNvPr id="20" name="TextBox 19">
            <a:extLst>
              <a:ext uri="{FF2B5EF4-FFF2-40B4-BE49-F238E27FC236}">
                <a16:creationId xmlns:a16="http://schemas.microsoft.com/office/drawing/2014/main" xmlns="" id="{680B27F3-E556-40CC-92DC-2C138A06B2B4}"/>
              </a:ext>
            </a:extLst>
          </p:cNvPr>
          <p:cNvSpPr txBox="1"/>
          <p:nvPr/>
        </p:nvSpPr>
        <p:spPr>
          <a:xfrm>
            <a:off x="5128047" y="5172292"/>
            <a:ext cx="509575" cy="276999"/>
          </a:xfrm>
          <a:prstGeom prst="rect">
            <a:avLst/>
          </a:prstGeom>
          <a:noFill/>
        </p:spPr>
        <p:txBody>
          <a:bodyPr wrap="none" rtlCol="0">
            <a:spAutoFit/>
          </a:bodyPr>
          <a:lstStyle/>
          <a:p>
            <a:pPr algn="ctr"/>
            <a:r>
              <a:rPr lang="fr-FR" sz="1200" dirty="0" smtClean="0"/>
              <a:t>Mois</a:t>
            </a:r>
            <a:endParaRPr lang="fr-FR" sz="1200" dirty="0"/>
          </a:p>
        </p:txBody>
      </p:sp>
      <p:sp>
        <p:nvSpPr>
          <p:cNvPr id="22" name="TextBox 21">
            <a:extLst>
              <a:ext uri="{FF2B5EF4-FFF2-40B4-BE49-F238E27FC236}">
                <a16:creationId xmlns:a16="http://schemas.microsoft.com/office/drawing/2014/main" xmlns="" id="{567A7F8C-3DB1-428B-A682-3E46A8D64980}"/>
              </a:ext>
            </a:extLst>
          </p:cNvPr>
          <p:cNvSpPr txBox="1"/>
          <p:nvPr/>
        </p:nvSpPr>
        <p:spPr>
          <a:xfrm>
            <a:off x="1560497" y="2201091"/>
            <a:ext cx="482824" cy="276999"/>
          </a:xfrm>
          <a:prstGeom prst="rect">
            <a:avLst/>
          </a:prstGeom>
          <a:noFill/>
        </p:spPr>
        <p:txBody>
          <a:bodyPr wrap="none" rtlCol="0" anchor="ctr" anchorCtr="0">
            <a:spAutoFit/>
          </a:bodyPr>
          <a:lstStyle/>
          <a:p>
            <a:pPr algn="r"/>
            <a:r>
              <a:rPr lang="fr-FR" sz="1200" dirty="0" smtClean="0"/>
              <a:t>1,00</a:t>
            </a:r>
            <a:endParaRPr lang="fr-FR" sz="1200" dirty="0"/>
          </a:p>
        </p:txBody>
      </p:sp>
      <p:sp>
        <p:nvSpPr>
          <p:cNvPr id="19" name="Freeform: Shape 18">
            <a:extLst>
              <a:ext uri="{FF2B5EF4-FFF2-40B4-BE49-F238E27FC236}">
                <a16:creationId xmlns:a16="http://schemas.microsoft.com/office/drawing/2014/main" xmlns="" id="{3FDE7451-C95C-4348-A1E9-5997FAF105EF}"/>
              </a:ext>
            </a:extLst>
          </p:cNvPr>
          <p:cNvSpPr/>
          <p:nvPr/>
        </p:nvSpPr>
        <p:spPr>
          <a:xfrm>
            <a:off x="2112582" y="2339204"/>
            <a:ext cx="6540514" cy="2436020"/>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4" name="Straight Connector 23">
            <a:extLst>
              <a:ext uri="{FF2B5EF4-FFF2-40B4-BE49-F238E27FC236}">
                <a16:creationId xmlns:a16="http://schemas.microsoft.com/office/drawing/2014/main" xmlns="" id="{C39A413B-62B1-4EB8-AEF2-7BF0A3E241ED}"/>
              </a:ext>
            </a:extLst>
          </p:cNvPr>
          <p:cNvCxnSpPr/>
          <p:nvPr/>
        </p:nvCxnSpPr>
        <p:spPr>
          <a:xfrm>
            <a:off x="2112582" y="4796655"/>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7BC5FB31-5169-4ED3-8DBB-09DC4F93FA1D}"/>
              </a:ext>
            </a:extLst>
          </p:cNvPr>
          <p:cNvCxnSpPr/>
          <p:nvPr/>
        </p:nvCxnSpPr>
        <p:spPr>
          <a:xfrm>
            <a:off x="2006731" y="233959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307047F4-4E67-44AC-80B1-1618BEA74D22}"/>
              </a:ext>
            </a:extLst>
          </p:cNvPr>
          <p:cNvSpPr txBox="1"/>
          <p:nvPr/>
        </p:nvSpPr>
        <p:spPr>
          <a:xfrm>
            <a:off x="1560497" y="2829741"/>
            <a:ext cx="482824" cy="276999"/>
          </a:xfrm>
          <a:prstGeom prst="rect">
            <a:avLst/>
          </a:prstGeom>
          <a:noFill/>
        </p:spPr>
        <p:txBody>
          <a:bodyPr wrap="none" rtlCol="0" anchor="ctr" anchorCtr="0">
            <a:spAutoFit/>
          </a:bodyPr>
          <a:lstStyle/>
          <a:p>
            <a:pPr algn="r"/>
            <a:r>
              <a:rPr lang="fr-FR" sz="1200" dirty="0" smtClean="0"/>
              <a:t>0,75</a:t>
            </a:r>
            <a:endParaRPr lang="fr-FR" sz="1200" dirty="0"/>
          </a:p>
        </p:txBody>
      </p:sp>
      <p:cxnSp>
        <p:nvCxnSpPr>
          <p:cNvPr id="30" name="Straight Connector 29">
            <a:extLst>
              <a:ext uri="{FF2B5EF4-FFF2-40B4-BE49-F238E27FC236}">
                <a16:creationId xmlns:a16="http://schemas.microsoft.com/office/drawing/2014/main" xmlns="" id="{B3EB1820-7726-413C-99F2-90E2796AEB3C}"/>
              </a:ext>
            </a:extLst>
          </p:cNvPr>
          <p:cNvCxnSpPr/>
          <p:nvPr/>
        </p:nvCxnSpPr>
        <p:spPr>
          <a:xfrm>
            <a:off x="2006731" y="2968240"/>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F366D0EA-2456-4370-8B67-91280E30C602}"/>
              </a:ext>
            </a:extLst>
          </p:cNvPr>
          <p:cNvSpPr txBox="1"/>
          <p:nvPr/>
        </p:nvSpPr>
        <p:spPr>
          <a:xfrm>
            <a:off x="1560497" y="3410766"/>
            <a:ext cx="482824" cy="276999"/>
          </a:xfrm>
          <a:prstGeom prst="rect">
            <a:avLst/>
          </a:prstGeom>
          <a:noFill/>
        </p:spPr>
        <p:txBody>
          <a:bodyPr wrap="none" rtlCol="0" anchor="ctr" anchorCtr="0">
            <a:spAutoFit/>
          </a:bodyPr>
          <a:lstStyle/>
          <a:p>
            <a:pPr algn="r"/>
            <a:r>
              <a:rPr lang="fr-FR" sz="1200" dirty="0" smtClean="0"/>
              <a:t>0,50</a:t>
            </a:r>
            <a:endParaRPr lang="fr-FR" sz="1200" dirty="0"/>
          </a:p>
        </p:txBody>
      </p:sp>
      <p:cxnSp>
        <p:nvCxnSpPr>
          <p:cNvPr id="32" name="Straight Connector 31">
            <a:extLst>
              <a:ext uri="{FF2B5EF4-FFF2-40B4-BE49-F238E27FC236}">
                <a16:creationId xmlns:a16="http://schemas.microsoft.com/office/drawing/2014/main" xmlns="" id="{833CC047-488A-47D9-8EBC-A4ADD987AC81}"/>
              </a:ext>
            </a:extLst>
          </p:cNvPr>
          <p:cNvCxnSpPr/>
          <p:nvPr/>
        </p:nvCxnSpPr>
        <p:spPr>
          <a:xfrm>
            <a:off x="2006731" y="3549265"/>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E0455E6B-37D3-461D-8985-7D1FA05E4B35}"/>
              </a:ext>
            </a:extLst>
          </p:cNvPr>
          <p:cNvSpPr txBox="1"/>
          <p:nvPr/>
        </p:nvSpPr>
        <p:spPr>
          <a:xfrm>
            <a:off x="1560497" y="4020366"/>
            <a:ext cx="482824" cy="276999"/>
          </a:xfrm>
          <a:prstGeom prst="rect">
            <a:avLst/>
          </a:prstGeom>
          <a:noFill/>
        </p:spPr>
        <p:txBody>
          <a:bodyPr wrap="none" rtlCol="0" anchor="ctr" anchorCtr="0">
            <a:spAutoFit/>
          </a:bodyPr>
          <a:lstStyle/>
          <a:p>
            <a:pPr algn="r"/>
            <a:r>
              <a:rPr lang="fr-FR" sz="1200" dirty="0" smtClean="0"/>
              <a:t>0,25</a:t>
            </a:r>
            <a:endParaRPr lang="fr-FR" sz="1200" dirty="0"/>
          </a:p>
        </p:txBody>
      </p:sp>
      <p:cxnSp>
        <p:nvCxnSpPr>
          <p:cNvPr id="34" name="Straight Connector 33">
            <a:extLst>
              <a:ext uri="{FF2B5EF4-FFF2-40B4-BE49-F238E27FC236}">
                <a16:creationId xmlns:a16="http://schemas.microsoft.com/office/drawing/2014/main" xmlns="" id="{4D5E6F73-FB59-43A2-AAD9-65C8C9E97C56}"/>
              </a:ext>
            </a:extLst>
          </p:cNvPr>
          <p:cNvCxnSpPr/>
          <p:nvPr/>
        </p:nvCxnSpPr>
        <p:spPr>
          <a:xfrm>
            <a:off x="2006731" y="4158865"/>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A5C59559-CF46-4A35-B3CD-F9D38CC1C4D3}"/>
              </a:ext>
            </a:extLst>
          </p:cNvPr>
          <p:cNvSpPr txBox="1"/>
          <p:nvPr/>
        </p:nvSpPr>
        <p:spPr>
          <a:xfrm>
            <a:off x="1560497" y="4637110"/>
            <a:ext cx="482824" cy="276999"/>
          </a:xfrm>
          <a:prstGeom prst="rect">
            <a:avLst/>
          </a:prstGeom>
          <a:noFill/>
        </p:spPr>
        <p:txBody>
          <a:bodyPr wrap="none" rtlCol="0" anchor="ctr" anchorCtr="0">
            <a:spAutoFit/>
          </a:bodyPr>
          <a:lstStyle/>
          <a:p>
            <a:pPr algn="r"/>
            <a:r>
              <a:rPr lang="fr-FR" sz="1200" dirty="0" smtClean="0"/>
              <a:t>0,00</a:t>
            </a:r>
            <a:endParaRPr lang="fr-FR" sz="1200" dirty="0"/>
          </a:p>
        </p:txBody>
      </p:sp>
      <p:cxnSp>
        <p:nvCxnSpPr>
          <p:cNvPr id="37" name="Straight Connector 36">
            <a:extLst>
              <a:ext uri="{FF2B5EF4-FFF2-40B4-BE49-F238E27FC236}">
                <a16:creationId xmlns:a16="http://schemas.microsoft.com/office/drawing/2014/main" xmlns="" id="{7150FA76-A666-4B43-BA1C-D9CD9818430E}"/>
              </a:ext>
            </a:extLst>
          </p:cNvPr>
          <p:cNvCxnSpPr/>
          <p:nvPr/>
        </p:nvCxnSpPr>
        <p:spPr>
          <a:xfrm>
            <a:off x="2006731" y="4775224"/>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C1FB5D73-0AA2-407E-B6ED-28FB5921026F}"/>
              </a:ext>
            </a:extLst>
          </p:cNvPr>
          <p:cNvSpPr txBox="1"/>
          <p:nvPr/>
        </p:nvSpPr>
        <p:spPr>
          <a:xfrm>
            <a:off x="1977455" y="4877615"/>
            <a:ext cx="270251" cy="276999"/>
          </a:xfrm>
          <a:prstGeom prst="rect">
            <a:avLst/>
          </a:prstGeom>
          <a:noFill/>
        </p:spPr>
        <p:txBody>
          <a:bodyPr wrap="none" rtlCol="0" anchor="ctr" anchorCtr="0">
            <a:spAutoFit/>
          </a:bodyPr>
          <a:lstStyle/>
          <a:p>
            <a:pPr algn="ctr"/>
            <a:r>
              <a:rPr lang="fr-FR" sz="1200" smtClean="0"/>
              <a:t>0</a:t>
            </a:r>
            <a:endParaRPr lang="fr-FR" sz="1200"/>
          </a:p>
        </p:txBody>
      </p:sp>
      <p:cxnSp>
        <p:nvCxnSpPr>
          <p:cNvPr id="41" name="Straight Connector 40">
            <a:extLst>
              <a:ext uri="{FF2B5EF4-FFF2-40B4-BE49-F238E27FC236}">
                <a16:creationId xmlns:a16="http://schemas.microsoft.com/office/drawing/2014/main" xmlns="" id="{3E2943D8-8D81-47F4-8F95-53E10BD070B0}"/>
              </a:ext>
            </a:extLst>
          </p:cNvPr>
          <p:cNvCxnSpPr/>
          <p:nvPr/>
        </p:nvCxnSpPr>
        <p:spPr>
          <a:xfrm>
            <a:off x="3420834" y="4796655"/>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813A7FF5-B94C-4D86-8529-3FF73A6391CF}"/>
              </a:ext>
            </a:extLst>
          </p:cNvPr>
          <p:cNvSpPr txBox="1"/>
          <p:nvPr/>
        </p:nvSpPr>
        <p:spPr>
          <a:xfrm>
            <a:off x="3242915" y="4877615"/>
            <a:ext cx="355837" cy="276999"/>
          </a:xfrm>
          <a:prstGeom prst="rect">
            <a:avLst/>
          </a:prstGeom>
          <a:noFill/>
        </p:spPr>
        <p:txBody>
          <a:bodyPr wrap="none" rtlCol="0" anchor="ctr" anchorCtr="0">
            <a:spAutoFit/>
          </a:bodyPr>
          <a:lstStyle/>
          <a:p>
            <a:pPr algn="ctr"/>
            <a:r>
              <a:rPr lang="fr-FR" sz="1200" smtClean="0"/>
              <a:t>12</a:t>
            </a:r>
            <a:endParaRPr lang="fr-FR" sz="1200"/>
          </a:p>
        </p:txBody>
      </p:sp>
      <p:cxnSp>
        <p:nvCxnSpPr>
          <p:cNvPr id="43" name="Straight Connector 42">
            <a:extLst>
              <a:ext uri="{FF2B5EF4-FFF2-40B4-BE49-F238E27FC236}">
                <a16:creationId xmlns:a16="http://schemas.microsoft.com/office/drawing/2014/main" xmlns="" id="{CBBAEC9A-8108-4D8D-B9FC-FEC93BE020A4}"/>
              </a:ext>
            </a:extLst>
          </p:cNvPr>
          <p:cNvCxnSpPr/>
          <p:nvPr/>
        </p:nvCxnSpPr>
        <p:spPr>
          <a:xfrm>
            <a:off x="4729086" y="4796655"/>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DC0890C9-FB2F-475F-8E17-3B2257A30C1A}"/>
              </a:ext>
            </a:extLst>
          </p:cNvPr>
          <p:cNvSpPr txBox="1"/>
          <p:nvPr/>
        </p:nvSpPr>
        <p:spPr>
          <a:xfrm>
            <a:off x="4551167" y="4877615"/>
            <a:ext cx="355837" cy="276999"/>
          </a:xfrm>
          <a:prstGeom prst="rect">
            <a:avLst/>
          </a:prstGeom>
          <a:noFill/>
        </p:spPr>
        <p:txBody>
          <a:bodyPr wrap="none" rtlCol="0" anchor="ctr" anchorCtr="0">
            <a:spAutoFit/>
          </a:bodyPr>
          <a:lstStyle/>
          <a:p>
            <a:pPr algn="ctr"/>
            <a:r>
              <a:rPr lang="fr-FR" sz="1200" smtClean="0"/>
              <a:t>24</a:t>
            </a:r>
            <a:endParaRPr lang="fr-FR" sz="1200"/>
          </a:p>
        </p:txBody>
      </p:sp>
      <p:cxnSp>
        <p:nvCxnSpPr>
          <p:cNvPr id="45" name="Straight Connector 44">
            <a:extLst>
              <a:ext uri="{FF2B5EF4-FFF2-40B4-BE49-F238E27FC236}">
                <a16:creationId xmlns:a16="http://schemas.microsoft.com/office/drawing/2014/main" xmlns="" id="{002C2535-5814-47EF-81DE-A00F4731ADA2}"/>
              </a:ext>
            </a:extLst>
          </p:cNvPr>
          <p:cNvCxnSpPr/>
          <p:nvPr/>
        </p:nvCxnSpPr>
        <p:spPr>
          <a:xfrm>
            <a:off x="6037338" y="4796655"/>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560762D8-1398-435F-9CF7-8E011D883209}"/>
              </a:ext>
            </a:extLst>
          </p:cNvPr>
          <p:cNvSpPr txBox="1"/>
          <p:nvPr/>
        </p:nvSpPr>
        <p:spPr>
          <a:xfrm>
            <a:off x="5859419" y="4877615"/>
            <a:ext cx="355837" cy="276999"/>
          </a:xfrm>
          <a:prstGeom prst="rect">
            <a:avLst/>
          </a:prstGeom>
          <a:noFill/>
        </p:spPr>
        <p:txBody>
          <a:bodyPr wrap="none" rtlCol="0" anchor="ctr" anchorCtr="0">
            <a:spAutoFit/>
          </a:bodyPr>
          <a:lstStyle/>
          <a:p>
            <a:pPr algn="ctr"/>
            <a:r>
              <a:rPr lang="fr-FR" sz="1200" smtClean="0"/>
              <a:t>36</a:t>
            </a:r>
            <a:endParaRPr lang="fr-FR" sz="1200"/>
          </a:p>
        </p:txBody>
      </p:sp>
      <p:cxnSp>
        <p:nvCxnSpPr>
          <p:cNvPr id="47" name="Straight Connector 46">
            <a:extLst>
              <a:ext uri="{FF2B5EF4-FFF2-40B4-BE49-F238E27FC236}">
                <a16:creationId xmlns:a16="http://schemas.microsoft.com/office/drawing/2014/main" xmlns="" id="{7085256C-8518-42C2-99E0-B802CF74091C}"/>
              </a:ext>
            </a:extLst>
          </p:cNvPr>
          <p:cNvCxnSpPr/>
          <p:nvPr/>
        </p:nvCxnSpPr>
        <p:spPr>
          <a:xfrm>
            <a:off x="7345589" y="4796655"/>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9861D59B-1F89-4628-B072-DD8B3DF9704B}"/>
              </a:ext>
            </a:extLst>
          </p:cNvPr>
          <p:cNvSpPr txBox="1"/>
          <p:nvPr/>
        </p:nvSpPr>
        <p:spPr>
          <a:xfrm>
            <a:off x="7167670" y="4877615"/>
            <a:ext cx="355837" cy="276999"/>
          </a:xfrm>
          <a:prstGeom prst="rect">
            <a:avLst/>
          </a:prstGeom>
          <a:noFill/>
        </p:spPr>
        <p:txBody>
          <a:bodyPr wrap="none" rtlCol="0" anchor="ctr" anchorCtr="0">
            <a:spAutoFit/>
          </a:bodyPr>
          <a:lstStyle/>
          <a:p>
            <a:pPr algn="ctr"/>
            <a:r>
              <a:rPr lang="fr-FR" sz="1200" smtClean="0"/>
              <a:t>48</a:t>
            </a:r>
            <a:endParaRPr lang="fr-FR" sz="1200"/>
          </a:p>
        </p:txBody>
      </p:sp>
      <p:cxnSp>
        <p:nvCxnSpPr>
          <p:cNvPr id="49" name="Straight Connector 48">
            <a:extLst>
              <a:ext uri="{FF2B5EF4-FFF2-40B4-BE49-F238E27FC236}">
                <a16:creationId xmlns:a16="http://schemas.microsoft.com/office/drawing/2014/main" xmlns="" id="{858F324F-9D6B-49F5-854D-CCC33CA2A2F6}"/>
              </a:ext>
            </a:extLst>
          </p:cNvPr>
          <p:cNvCxnSpPr/>
          <p:nvPr/>
        </p:nvCxnSpPr>
        <p:spPr>
          <a:xfrm>
            <a:off x="8653840" y="4796655"/>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DE5B45B4-636B-488B-8D5C-FC72503DBF38}"/>
              </a:ext>
            </a:extLst>
          </p:cNvPr>
          <p:cNvSpPr txBox="1"/>
          <p:nvPr/>
        </p:nvSpPr>
        <p:spPr>
          <a:xfrm>
            <a:off x="8475921" y="4877615"/>
            <a:ext cx="355837" cy="276999"/>
          </a:xfrm>
          <a:prstGeom prst="rect">
            <a:avLst/>
          </a:prstGeom>
          <a:noFill/>
        </p:spPr>
        <p:txBody>
          <a:bodyPr wrap="none" rtlCol="0" anchor="ctr" anchorCtr="0">
            <a:spAutoFit/>
          </a:bodyPr>
          <a:lstStyle/>
          <a:p>
            <a:pPr algn="ctr"/>
            <a:r>
              <a:rPr lang="fr-FR" sz="1200" smtClean="0"/>
              <a:t>60</a:t>
            </a:r>
            <a:endParaRPr lang="fr-FR" sz="1200"/>
          </a:p>
        </p:txBody>
      </p:sp>
      <p:sp>
        <p:nvSpPr>
          <p:cNvPr id="51" name="TextBox 50">
            <a:extLst>
              <a:ext uri="{FF2B5EF4-FFF2-40B4-BE49-F238E27FC236}">
                <a16:creationId xmlns:a16="http://schemas.microsoft.com/office/drawing/2014/main" xmlns="" id="{3DC03DB6-9273-491C-88BF-AB482AB792F5}"/>
              </a:ext>
            </a:extLst>
          </p:cNvPr>
          <p:cNvSpPr txBox="1"/>
          <p:nvPr/>
        </p:nvSpPr>
        <p:spPr>
          <a:xfrm>
            <a:off x="1891871" y="5606033"/>
            <a:ext cx="441422" cy="461665"/>
          </a:xfrm>
          <a:prstGeom prst="rect">
            <a:avLst/>
          </a:prstGeom>
          <a:noFill/>
        </p:spPr>
        <p:txBody>
          <a:bodyPr wrap="none" rtlCol="0" anchor="b" anchorCtr="0">
            <a:spAutoFit/>
          </a:bodyPr>
          <a:lstStyle/>
          <a:p>
            <a:pPr algn="ctr"/>
            <a:r>
              <a:rPr lang="fr-FR" sz="1200" smtClean="0"/>
              <a:t>549</a:t>
            </a:r>
          </a:p>
          <a:p>
            <a:pPr algn="ctr"/>
            <a:r>
              <a:rPr lang="fr-FR" sz="1200" smtClean="0"/>
              <a:t>554</a:t>
            </a:r>
            <a:endParaRPr lang="fr-FR" sz="1200"/>
          </a:p>
        </p:txBody>
      </p:sp>
      <p:sp>
        <p:nvSpPr>
          <p:cNvPr id="52" name="TextBox 51">
            <a:extLst>
              <a:ext uri="{FF2B5EF4-FFF2-40B4-BE49-F238E27FC236}">
                <a16:creationId xmlns:a16="http://schemas.microsoft.com/office/drawing/2014/main" xmlns="" id="{CF6CAEC5-8AA2-4574-B5DA-163923D3681C}"/>
              </a:ext>
            </a:extLst>
          </p:cNvPr>
          <p:cNvSpPr txBox="1"/>
          <p:nvPr/>
        </p:nvSpPr>
        <p:spPr>
          <a:xfrm>
            <a:off x="3200122" y="5606033"/>
            <a:ext cx="441422" cy="461665"/>
          </a:xfrm>
          <a:prstGeom prst="rect">
            <a:avLst/>
          </a:prstGeom>
          <a:noFill/>
        </p:spPr>
        <p:txBody>
          <a:bodyPr wrap="none" rtlCol="0" anchor="b" anchorCtr="0">
            <a:spAutoFit/>
          </a:bodyPr>
          <a:lstStyle/>
          <a:p>
            <a:pPr algn="ctr"/>
            <a:r>
              <a:rPr lang="fr-FR" sz="1200" smtClean="0"/>
              <a:t>419</a:t>
            </a:r>
          </a:p>
          <a:p>
            <a:pPr algn="ctr"/>
            <a:r>
              <a:rPr lang="fr-FR" sz="1200" smtClean="0"/>
              <a:t>417</a:t>
            </a:r>
            <a:endParaRPr lang="fr-FR" sz="1200"/>
          </a:p>
        </p:txBody>
      </p:sp>
      <p:sp>
        <p:nvSpPr>
          <p:cNvPr id="53" name="TextBox 52">
            <a:extLst>
              <a:ext uri="{FF2B5EF4-FFF2-40B4-BE49-F238E27FC236}">
                <a16:creationId xmlns:a16="http://schemas.microsoft.com/office/drawing/2014/main" xmlns="" id="{C88497C2-138F-4886-B565-CC4AABA698E6}"/>
              </a:ext>
            </a:extLst>
          </p:cNvPr>
          <p:cNvSpPr txBox="1"/>
          <p:nvPr/>
        </p:nvSpPr>
        <p:spPr>
          <a:xfrm>
            <a:off x="4508373" y="5606033"/>
            <a:ext cx="441422" cy="461665"/>
          </a:xfrm>
          <a:prstGeom prst="rect">
            <a:avLst/>
          </a:prstGeom>
          <a:noFill/>
        </p:spPr>
        <p:txBody>
          <a:bodyPr wrap="none" rtlCol="0" anchor="b" anchorCtr="0">
            <a:spAutoFit/>
          </a:bodyPr>
          <a:lstStyle/>
          <a:p>
            <a:pPr algn="ctr"/>
            <a:r>
              <a:rPr lang="fr-FR" sz="1200" smtClean="0"/>
              <a:t>242</a:t>
            </a:r>
          </a:p>
          <a:p>
            <a:pPr algn="ctr"/>
            <a:r>
              <a:rPr lang="fr-FR" sz="1200" smtClean="0"/>
              <a:t>247</a:t>
            </a:r>
            <a:endParaRPr lang="fr-FR" sz="1200"/>
          </a:p>
        </p:txBody>
      </p:sp>
      <p:sp>
        <p:nvSpPr>
          <p:cNvPr id="54" name="TextBox 53">
            <a:extLst>
              <a:ext uri="{FF2B5EF4-FFF2-40B4-BE49-F238E27FC236}">
                <a16:creationId xmlns:a16="http://schemas.microsoft.com/office/drawing/2014/main" xmlns="" id="{3AD9E9E5-8D9F-401E-B543-FAB077D617E0}"/>
              </a:ext>
            </a:extLst>
          </p:cNvPr>
          <p:cNvSpPr txBox="1"/>
          <p:nvPr/>
        </p:nvSpPr>
        <p:spPr>
          <a:xfrm>
            <a:off x="5859419" y="5606033"/>
            <a:ext cx="355837" cy="461665"/>
          </a:xfrm>
          <a:prstGeom prst="rect">
            <a:avLst/>
          </a:prstGeom>
          <a:noFill/>
        </p:spPr>
        <p:txBody>
          <a:bodyPr wrap="none" rtlCol="0" anchor="b" anchorCtr="0">
            <a:spAutoFit/>
          </a:bodyPr>
          <a:lstStyle/>
          <a:p>
            <a:pPr algn="ctr"/>
            <a:r>
              <a:rPr lang="fr-FR" sz="1200" smtClean="0"/>
              <a:t>88</a:t>
            </a:r>
          </a:p>
          <a:p>
            <a:pPr algn="ctr"/>
            <a:r>
              <a:rPr lang="fr-FR" sz="1200" smtClean="0"/>
              <a:t>91</a:t>
            </a:r>
            <a:endParaRPr lang="fr-FR" sz="1200"/>
          </a:p>
        </p:txBody>
      </p:sp>
      <p:sp>
        <p:nvSpPr>
          <p:cNvPr id="55" name="TextBox 54">
            <a:extLst>
              <a:ext uri="{FF2B5EF4-FFF2-40B4-BE49-F238E27FC236}">
                <a16:creationId xmlns:a16="http://schemas.microsoft.com/office/drawing/2014/main" xmlns="" id="{57B36C2B-D729-4D2A-B0C5-E1AD269ED39A}"/>
              </a:ext>
            </a:extLst>
          </p:cNvPr>
          <p:cNvSpPr txBox="1"/>
          <p:nvPr/>
        </p:nvSpPr>
        <p:spPr>
          <a:xfrm>
            <a:off x="7167670" y="5606033"/>
            <a:ext cx="355837" cy="461665"/>
          </a:xfrm>
          <a:prstGeom prst="rect">
            <a:avLst/>
          </a:prstGeom>
          <a:noFill/>
        </p:spPr>
        <p:txBody>
          <a:bodyPr wrap="none" rtlCol="0" anchor="b" anchorCtr="0">
            <a:spAutoFit/>
          </a:bodyPr>
          <a:lstStyle/>
          <a:p>
            <a:pPr algn="ctr"/>
            <a:r>
              <a:rPr lang="fr-FR" sz="1200" smtClean="0"/>
              <a:t>33</a:t>
            </a:r>
          </a:p>
          <a:p>
            <a:pPr algn="ctr"/>
            <a:r>
              <a:rPr lang="fr-FR" sz="1200" smtClean="0"/>
              <a:t>35</a:t>
            </a:r>
            <a:endParaRPr lang="fr-FR" sz="1200"/>
          </a:p>
        </p:txBody>
      </p:sp>
      <p:sp>
        <p:nvSpPr>
          <p:cNvPr id="56" name="TextBox 55">
            <a:extLst>
              <a:ext uri="{FF2B5EF4-FFF2-40B4-BE49-F238E27FC236}">
                <a16:creationId xmlns:a16="http://schemas.microsoft.com/office/drawing/2014/main" xmlns="" id="{63A0BC60-173B-43A1-AA72-00E8272D57A9}"/>
              </a:ext>
            </a:extLst>
          </p:cNvPr>
          <p:cNvSpPr txBox="1"/>
          <p:nvPr/>
        </p:nvSpPr>
        <p:spPr>
          <a:xfrm>
            <a:off x="8475921" y="5606033"/>
            <a:ext cx="355837" cy="461665"/>
          </a:xfrm>
          <a:prstGeom prst="rect">
            <a:avLst/>
          </a:prstGeom>
          <a:noFill/>
        </p:spPr>
        <p:txBody>
          <a:bodyPr wrap="none" rtlCol="0" anchor="b" anchorCtr="0">
            <a:spAutoFit/>
          </a:bodyPr>
          <a:lstStyle/>
          <a:p>
            <a:pPr algn="ctr"/>
            <a:r>
              <a:rPr lang="fr-FR" sz="1200" smtClean="0"/>
              <a:t>12</a:t>
            </a:r>
          </a:p>
          <a:p>
            <a:pPr algn="ctr"/>
            <a:r>
              <a:rPr lang="fr-FR" sz="1200" smtClean="0"/>
              <a:t>17</a:t>
            </a:r>
            <a:endParaRPr lang="fr-FR" sz="1200"/>
          </a:p>
        </p:txBody>
      </p:sp>
      <p:sp>
        <p:nvSpPr>
          <p:cNvPr id="67" name="Freeform 5">
            <a:extLst>
              <a:ext uri="{FF2B5EF4-FFF2-40B4-BE49-F238E27FC236}">
                <a16:creationId xmlns:a16="http://schemas.microsoft.com/office/drawing/2014/main" xmlns="" id="{5EC2A6A8-C4D1-4784-8F7D-BFF9434A0CE4}"/>
              </a:ext>
            </a:extLst>
          </p:cNvPr>
          <p:cNvSpPr>
            <a:spLocks/>
          </p:cNvSpPr>
          <p:nvPr/>
        </p:nvSpPr>
        <p:spPr bwMode="auto">
          <a:xfrm>
            <a:off x="2127461" y="2355873"/>
            <a:ext cx="6531587" cy="2174875"/>
          </a:xfrm>
          <a:custGeom>
            <a:avLst/>
            <a:gdLst>
              <a:gd name="T0" fmla="*/ 94 w 4390"/>
              <a:gd name="T1" fmla="*/ 16 h 1370"/>
              <a:gd name="T2" fmla="*/ 159 w 4390"/>
              <a:gd name="T3" fmla="*/ 36 h 1370"/>
              <a:gd name="T4" fmla="*/ 205 w 4390"/>
              <a:gd name="T5" fmla="*/ 58 h 1370"/>
              <a:gd name="T6" fmla="*/ 291 w 4390"/>
              <a:gd name="T7" fmla="*/ 72 h 1370"/>
              <a:gd name="T8" fmla="*/ 337 w 4390"/>
              <a:gd name="T9" fmla="*/ 96 h 1370"/>
              <a:gd name="T10" fmla="*/ 393 w 4390"/>
              <a:gd name="T11" fmla="*/ 114 h 1370"/>
              <a:gd name="T12" fmla="*/ 432 w 4390"/>
              <a:gd name="T13" fmla="*/ 144 h 1370"/>
              <a:gd name="T14" fmla="*/ 480 w 4390"/>
              <a:gd name="T15" fmla="*/ 160 h 1370"/>
              <a:gd name="T16" fmla="*/ 548 w 4390"/>
              <a:gd name="T17" fmla="*/ 184 h 1370"/>
              <a:gd name="T18" fmla="*/ 600 w 4390"/>
              <a:gd name="T19" fmla="*/ 206 h 1370"/>
              <a:gd name="T20" fmla="*/ 638 w 4390"/>
              <a:gd name="T21" fmla="*/ 234 h 1370"/>
              <a:gd name="T22" fmla="*/ 688 w 4390"/>
              <a:gd name="T23" fmla="*/ 264 h 1370"/>
              <a:gd name="T24" fmla="*/ 725 w 4390"/>
              <a:gd name="T25" fmla="*/ 304 h 1370"/>
              <a:gd name="T26" fmla="*/ 817 w 4390"/>
              <a:gd name="T27" fmla="*/ 323 h 1370"/>
              <a:gd name="T28" fmla="*/ 893 w 4390"/>
              <a:gd name="T29" fmla="*/ 355 h 1370"/>
              <a:gd name="T30" fmla="*/ 947 w 4390"/>
              <a:gd name="T31" fmla="*/ 379 h 1370"/>
              <a:gd name="T32" fmla="*/ 973 w 4390"/>
              <a:gd name="T33" fmla="*/ 407 h 1370"/>
              <a:gd name="T34" fmla="*/ 1032 w 4390"/>
              <a:gd name="T35" fmla="*/ 423 h 1370"/>
              <a:gd name="T36" fmla="*/ 1064 w 4390"/>
              <a:gd name="T37" fmla="*/ 449 h 1370"/>
              <a:gd name="T38" fmla="*/ 1104 w 4390"/>
              <a:gd name="T39" fmla="*/ 475 h 1370"/>
              <a:gd name="T40" fmla="*/ 1138 w 4390"/>
              <a:gd name="T41" fmla="*/ 503 h 1370"/>
              <a:gd name="T42" fmla="*/ 1186 w 4390"/>
              <a:gd name="T43" fmla="*/ 525 h 1370"/>
              <a:gd name="T44" fmla="*/ 1234 w 4390"/>
              <a:gd name="T45" fmla="*/ 547 h 1370"/>
              <a:gd name="T46" fmla="*/ 1309 w 4390"/>
              <a:gd name="T47" fmla="*/ 577 h 1370"/>
              <a:gd name="T48" fmla="*/ 1351 w 4390"/>
              <a:gd name="T49" fmla="*/ 615 h 1370"/>
              <a:gd name="T50" fmla="*/ 1399 w 4390"/>
              <a:gd name="T51" fmla="*/ 637 h 1370"/>
              <a:gd name="T52" fmla="*/ 1457 w 4390"/>
              <a:gd name="T53" fmla="*/ 661 h 1370"/>
              <a:gd name="T54" fmla="*/ 1505 w 4390"/>
              <a:gd name="T55" fmla="*/ 681 h 1370"/>
              <a:gd name="T56" fmla="*/ 1536 w 4390"/>
              <a:gd name="T57" fmla="*/ 703 h 1370"/>
              <a:gd name="T58" fmla="*/ 1584 w 4390"/>
              <a:gd name="T59" fmla="*/ 719 h 1370"/>
              <a:gd name="T60" fmla="*/ 1622 w 4390"/>
              <a:gd name="T61" fmla="*/ 759 h 1370"/>
              <a:gd name="T62" fmla="*/ 1688 w 4390"/>
              <a:gd name="T63" fmla="*/ 779 h 1370"/>
              <a:gd name="T64" fmla="*/ 1714 w 4390"/>
              <a:gd name="T65" fmla="*/ 811 h 1370"/>
              <a:gd name="T66" fmla="*/ 1788 w 4390"/>
              <a:gd name="T67" fmla="*/ 823 h 1370"/>
              <a:gd name="T68" fmla="*/ 1825 w 4390"/>
              <a:gd name="T69" fmla="*/ 865 h 1370"/>
              <a:gd name="T70" fmla="*/ 1871 w 4390"/>
              <a:gd name="T71" fmla="*/ 887 h 1370"/>
              <a:gd name="T72" fmla="*/ 1901 w 4390"/>
              <a:gd name="T73" fmla="*/ 907 h 1370"/>
              <a:gd name="T74" fmla="*/ 1933 w 4390"/>
              <a:gd name="T75" fmla="*/ 921 h 1370"/>
              <a:gd name="T76" fmla="*/ 1963 w 4390"/>
              <a:gd name="T77" fmla="*/ 951 h 1370"/>
              <a:gd name="T78" fmla="*/ 2023 w 4390"/>
              <a:gd name="T79" fmla="*/ 981 h 1370"/>
              <a:gd name="T80" fmla="*/ 2063 w 4390"/>
              <a:gd name="T81" fmla="*/ 1013 h 1370"/>
              <a:gd name="T82" fmla="*/ 2152 w 4390"/>
              <a:gd name="T83" fmla="*/ 1032 h 1370"/>
              <a:gd name="T84" fmla="*/ 2236 w 4390"/>
              <a:gd name="T85" fmla="*/ 1064 h 1370"/>
              <a:gd name="T86" fmla="*/ 2292 w 4390"/>
              <a:gd name="T87" fmla="*/ 1088 h 1370"/>
              <a:gd name="T88" fmla="*/ 2449 w 4390"/>
              <a:gd name="T89" fmla="*/ 1112 h 1370"/>
              <a:gd name="T90" fmla="*/ 2555 w 4390"/>
              <a:gd name="T91" fmla="*/ 1132 h 1370"/>
              <a:gd name="T92" fmla="*/ 2628 w 4390"/>
              <a:gd name="T93" fmla="*/ 1158 h 1370"/>
              <a:gd name="T94" fmla="*/ 2692 w 4390"/>
              <a:gd name="T95" fmla="*/ 1172 h 1370"/>
              <a:gd name="T96" fmla="*/ 2740 w 4390"/>
              <a:gd name="T97" fmla="*/ 1194 h 1370"/>
              <a:gd name="T98" fmla="*/ 2939 w 4390"/>
              <a:gd name="T99" fmla="*/ 1212 h 1370"/>
              <a:gd name="T100" fmla="*/ 3161 w 4390"/>
              <a:gd name="T101" fmla="*/ 1232 h 1370"/>
              <a:gd name="T102" fmla="*/ 3224 w 4390"/>
              <a:gd name="T103" fmla="*/ 1252 h 1370"/>
              <a:gd name="T104" fmla="*/ 3278 w 4390"/>
              <a:gd name="T105" fmla="*/ 1270 h 1370"/>
              <a:gd name="T106" fmla="*/ 3441 w 4390"/>
              <a:gd name="T107" fmla="*/ 1286 h 1370"/>
              <a:gd name="T108" fmla="*/ 3521 w 4390"/>
              <a:gd name="T109" fmla="*/ 1304 h 1370"/>
              <a:gd name="T110" fmla="*/ 3950 w 4390"/>
              <a:gd name="T111" fmla="*/ 1324 h 1370"/>
              <a:gd name="T112" fmla="*/ 4039 w 4390"/>
              <a:gd name="T113" fmla="*/ 1336 h 1370"/>
              <a:gd name="T114" fmla="*/ 4298 w 4390"/>
              <a:gd name="T115" fmla="*/ 135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0" h="1370">
                <a:moveTo>
                  <a:pt x="0" y="0"/>
                </a:moveTo>
                <a:lnTo>
                  <a:pt x="50" y="0"/>
                </a:lnTo>
                <a:lnTo>
                  <a:pt x="50" y="8"/>
                </a:lnTo>
                <a:lnTo>
                  <a:pt x="78" y="8"/>
                </a:lnTo>
                <a:lnTo>
                  <a:pt x="78" y="12"/>
                </a:lnTo>
                <a:lnTo>
                  <a:pt x="94" y="12"/>
                </a:lnTo>
                <a:lnTo>
                  <a:pt x="94" y="16"/>
                </a:lnTo>
                <a:lnTo>
                  <a:pt x="104" y="16"/>
                </a:lnTo>
                <a:lnTo>
                  <a:pt x="104" y="22"/>
                </a:lnTo>
                <a:lnTo>
                  <a:pt x="128" y="22"/>
                </a:lnTo>
                <a:lnTo>
                  <a:pt x="128" y="30"/>
                </a:lnTo>
                <a:lnTo>
                  <a:pt x="150" y="30"/>
                </a:lnTo>
                <a:lnTo>
                  <a:pt x="150" y="36"/>
                </a:lnTo>
                <a:lnTo>
                  <a:pt x="159" y="36"/>
                </a:lnTo>
                <a:lnTo>
                  <a:pt x="159" y="42"/>
                </a:lnTo>
                <a:lnTo>
                  <a:pt x="169" y="42"/>
                </a:lnTo>
                <a:lnTo>
                  <a:pt x="169" y="48"/>
                </a:lnTo>
                <a:lnTo>
                  <a:pt x="187" y="48"/>
                </a:lnTo>
                <a:lnTo>
                  <a:pt x="187" y="54"/>
                </a:lnTo>
                <a:lnTo>
                  <a:pt x="205" y="54"/>
                </a:lnTo>
                <a:lnTo>
                  <a:pt x="205" y="58"/>
                </a:lnTo>
                <a:lnTo>
                  <a:pt x="213" y="58"/>
                </a:lnTo>
                <a:lnTo>
                  <a:pt x="213" y="60"/>
                </a:lnTo>
                <a:lnTo>
                  <a:pt x="251" y="60"/>
                </a:lnTo>
                <a:lnTo>
                  <a:pt x="251" y="68"/>
                </a:lnTo>
                <a:lnTo>
                  <a:pt x="269" y="68"/>
                </a:lnTo>
                <a:lnTo>
                  <a:pt x="269" y="72"/>
                </a:lnTo>
                <a:lnTo>
                  <a:pt x="291" y="72"/>
                </a:lnTo>
                <a:lnTo>
                  <a:pt x="291" y="78"/>
                </a:lnTo>
                <a:lnTo>
                  <a:pt x="309" y="78"/>
                </a:lnTo>
                <a:lnTo>
                  <a:pt x="309" y="84"/>
                </a:lnTo>
                <a:lnTo>
                  <a:pt x="325" y="84"/>
                </a:lnTo>
                <a:lnTo>
                  <a:pt x="325" y="90"/>
                </a:lnTo>
                <a:lnTo>
                  <a:pt x="337" y="90"/>
                </a:lnTo>
                <a:lnTo>
                  <a:pt x="337" y="96"/>
                </a:lnTo>
                <a:lnTo>
                  <a:pt x="351" y="96"/>
                </a:lnTo>
                <a:lnTo>
                  <a:pt x="351" y="104"/>
                </a:lnTo>
                <a:lnTo>
                  <a:pt x="357" y="104"/>
                </a:lnTo>
                <a:lnTo>
                  <a:pt x="357" y="108"/>
                </a:lnTo>
                <a:lnTo>
                  <a:pt x="381" y="108"/>
                </a:lnTo>
                <a:lnTo>
                  <a:pt x="381" y="114"/>
                </a:lnTo>
                <a:lnTo>
                  <a:pt x="393" y="114"/>
                </a:lnTo>
                <a:lnTo>
                  <a:pt x="393" y="122"/>
                </a:lnTo>
                <a:lnTo>
                  <a:pt x="403" y="122"/>
                </a:lnTo>
                <a:lnTo>
                  <a:pt x="403" y="132"/>
                </a:lnTo>
                <a:lnTo>
                  <a:pt x="413" y="132"/>
                </a:lnTo>
                <a:lnTo>
                  <a:pt x="413" y="140"/>
                </a:lnTo>
                <a:lnTo>
                  <a:pt x="432" y="140"/>
                </a:lnTo>
                <a:lnTo>
                  <a:pt x="432" y="144"/>
                </a:lnTo>
                <a:lnTo>
                  <a:pt x="442" y="144"/>
                </a:lnTo>
                <a:lnTo>
                  <a:pt x="442" y="152"/>
                </a:lnTo>
                <a:lnTo>
                  <a:pt x="452" y="152"/>
                </a:lnTo>
                <a:lnTo>
                  <a:pt x="452" y="158"/>
                </a:lnTo>
                <a:lnTo>
                  <a:pt x="462" y="158"/>
                </a:lnTo>
                <a:lnTo>
                  <a:pt x="462" y="160"/>
                </a:lnTo>
                <a:lnTo>
                  <a:pt x="480" y="160"/>
                </a:lnTo>
                <a:lnTo>
                  <a:pt x="480" y="162"/>
                </a:lnTo>
                <a:lnTo>
                  <a:pt x="494" y="162"/>
                </a:lnTo>
                <a:lnTo>
                  <a:pt x="494" y="172"/>
                </a:lnTo>
                <a:lnTo>
                  <a:pt x="526" y="172"/>
                </a:lnTo>
                <a:lnTo>
                  <a:pt x="526" y="176"/>
                </a:lnTo>
                <a:lnTo>
                  <a:pt x="548" y="176"/>
                </a:lnTo>
                <a:lnTo>
                  <a:pt x="548" y="184"/>
                </a:lnTo>
                <a:lnTo>
                  <a:pt x="562" y="184"/>
                </a:lnTo>
                <a:lnTo>
                  <a:pt x="562" y="194"/>
                </a:lnTo>
                <a:lnTo>
                  <a:pt x="572" y="194"/>
                </a:lnTo>
                <a:lnTo>
                  <a:pt x="572" y="202"/>
                </a:lnTo>
                <a:lnTo>
                  <a:pt x="582" y="202"/>
                </a:lnTo>
                <a:lnTo>
                  <a:pt x="582" y="206"/>
                </a:lnTo>
                <a:lnTo>
                  <a:pt x="600" y="206"/>
                </a:lnTo>
                <a:lnTo>
                  <a:pt x="600" y="210"/>
                </a:lnTo>
                <a:lnTo>
                  <a:pt x="612" y="210"/>
                </a:lnTo>
                <a:lnTo>
                  <a:pt x="612" y="222"/>
                </a:lnTo>
                <a:lnTo>
                  <a:pt x="622" y="222"/>
                </a:lnTo>
                <a:lnTo>
                  <a:pt x="622" y="232"/>
                </a:lnTo>
                <a:lnTo>
                  <a:pt x="638" y="232"/>
                </a:lnTo>
                <a:lnTo>
                  <a:pt x="638" y="234"/>
                </a:lnTo>
                <a:lnTo>
                  <a:pt x="660" y="234"/>
                </a:lnTo>
                <a:lnTo>
                  <a:pt x="660" y="242"/>
                </a:lnTo>
                <a:lnTo>
                  <a:pt x="670" y="242"/>
                </a:lnTo>
                <a:lnTo>
                  <a:pt x="670" y="254"/>
                </a:lnTo>
                <a:lnTo>
                  <a:pt x="682" y="254"/>
                </a:lnTo>
                <a:lnTo>
                  <a:pt x="682" y="264"/>
                </a:lnTo>
                <a:lnTo>
                  <a:pt x="688" y="264"/>
                </a:lnTo>
                <a:lnTo>
                  <a:pt x="688" y="274"/>
                </a:lnTo>
                <a:lnTo>
                  <a:pt x="703" y="274"/>
                </a:lnTo>
                <a:lnTo>
                  <a:pt x="703" y="288"/>
                </a:lnTo>
                <a:lnTo>
                  <a:pt x="711" y="288"/>
                </a:lnTo>
                <a:lnTo>
                  <a:pt x="711" y="298"/>
                </a:lnTo>
                <a:lnTo>
                  <a:pt x="725" y="298"/>
                </a:lnTo>
                <a:lnTo>
                  <a:pt x="725" y="304"/>
                </a:lnTo>
                <a:lnTo>
                  <a:pt x="759" y="304"/>
                </a:lnTo>
                <a:lnTo>
                  <a:pt x="759" y="311"/>
                </a:lnTo>
                <a:lnTo>
                  <a:pt x="777" y="311"/>
                </a:lnTo>
                <a:lnTo>
                  <a:pt x="777" y="317"/>
                </a:lnTo>
                <a:lnTo>
                  <a:pt x="793" y="317"/>
                </a:lnTo>
                <a:lnTo>
                  <a:pt x="793" y="323"/>
                </a:lnTo>
                <a:lnTo>
                  <a:pt x="817" y="323"/>
                </a:lnTo>
                <a:lnTo>
                  <a:pt x="817" y="333"/>
                </a:lnTo>
                <a:lnTo>
                  <a:pt x="833" y="333"/>
                </a:lnTo>
                <a:lnTo>
                  <a:pt x="833" y="339"/>
                </a:lnTo>
                <a:lnTo>
                  <a:pt x="865" y="339"/>
                </a:lnTo>
                <a:lnTo>
                  <a:pt x="865" y="347"/>
                </a:lnTo>
                <a:lnTo>
                  <a:pt x="893" y="347"/>
                </a:lnTo>
                <a:lnTo>
                  <a:pt x="893" y="355"/>
                </a:lnTo>
                <a:lnTo>
                  <a:pt x="913" y="355"/>
                </a:lnTo>
                <a:lnTo>
                  <a:pt x="913" y="363"/>
                </a:lnTo>
                <a:lnTo>
                  <a:pt x="925" y="363"/>
                </a:lnTo>
                <a:lnTo>
                  <a:pt x="925" y="371"/>
                </a:lnTo>
                <a:lnTo>
                  <a:pt x="937" y="371"/>
                </a:lnTo>
                <a:lnTo>
                  <a:pt x="937" y="379"/>
                </a:lnTo>
                <a:lnTo>
                  <a:pt x="947" y="379"/>
                </a:lnTo>
                <a:lnTo>
                  <a:pt x="947" y="385"/>
                </a:lnTo>
                <a:lnTo>
                  <a:pt x="957" y="385"/>
                </a:lnTo>
                <a:lnTo>
                  <a:pt x="957" y="393"/>
                </a:lnTo>
                <a:lnTo>
                  <a:pt x="967" y="393"/>
                </a:lnTo>
                <a:lnTo>
                  <a:pt x="967" y="401"/>
                </a:lnTo>
                <a:lnTo>
                  <a:pt x="973" y="401"/>
                </a:lnTo>
                <a:lnTo>
                  <a:pt x="973" y="407"/>
                </a:lnTo>
                <a:lnTo>
                  <a:pt x="982" y="407"/>
                </a:lnTo>
                <a:lnTo>
                  <a:pt x="982" y="413"/>
                </a:lnTo>
                <a:lnTo>
                  <a:pt x="1002" y="413"/>
                </a:lnTo>
                <a:lnTo>
                  <a:pt x="1002" y="417"/>
                </a:lnTo>
                <a:lnTo>
                  <a:pt x="1014" y="417"/>
                </a:lnTo>
                <a:lnTo>
                  <a:pt x="1014" y="423"/>
                </a:lnTo>
                <a:lnTo>
                  <a:pt x="1032" y="423"/>
                </a:lnTo>
                <a:lnTo>
                  <a:pt x="1032" y="429"/>
                </a:lnTo>
                <a:lnTo>
                  <a:pt x="1042" y="429"/>
                </a:lnTo>
                <a:lnTo>
                  <a:pt x="1042" y="433"/>
                </a:lnTo>
                <a:lnTo>
                  <a:pt x="1050" y="433"/>
                </a:lnTo>
                <a:lnTo>
                  <a:pt x="1050" y="443"/>
                </a:lnTo>
                <a:lnTo>
                  <a:pt x="1064" y="443"/>
                </a:lnTo>
                <a:lnTo>
                  <a:pt x="1064" y="449"/>
                </a:lnTo>
                <a:lnTo>
                  <a:pt x="1070" y="449"/>
                </a:lnTo>
                <a:lnTo>
                  <a:pt x="1070" y="463"/>
                </a:lnTo>
                <a:lnTo>
                  <a:pt x="1082" y="463"/>
                </a:lnTo>
                <a:lnTo>
                  <a:pt x="1082" y="469"/>
                </a:lnTo>
                <a:lnTo>
                  <a:pt x="1094" y="469"/>
                </a:lnTo>
                <a:lnTo>
                  <a:pt x="1094" y="475"/>
                </a:lnTo>
                <a:lnTo>
                  <a:pt x="1104" y="475"/>
                </a:lnTo>
                <a:lnTo>
                  <a:pt x="1104" y="485"/>
                </a:lnTo>
                <a:lnTo>
                  <a:pt x="1118" y="485"/>
                </a:lnTo>
                <a:lnTo>
                  <a:pt x="1118" y="493"/>
                </a:lnTo>
                <a:lnTo>
                  <a:pt x="1126" y="493"/>
                </a:lnTo>
                <a:lnTo>
                  <a:pt x="1126" y="497"/>
                </a:lnTo>
                <a:lnTo>
                  <a:pt x="1138" y="497"/>
                </a:lnTo>
                <a:lnTo>
                  <a:pt x="1138" y="503"/>
                </a:lnTo>
                <a:lnTo>
                  <a:pt x="1148" y="503"/>
                </a:lnTo>
                <a:lnTo>
                  <a:pt x="1148" y="507"/>
                </a:lnTo>
                <a:lnTo>
                  <a:pt x="1160" y="507"/>
                </a:lnTo>
                <a:lnTo>
                  <a:pt x="1160" y="517"/>
                </a:lnTo>
                <a:lnTo>
                  <a:pt x="1174" y="517"/>
                </a:lnTo>
                <a:lnTo>
                  <a:pt x="1174" y="525"/>
                </a:lnTo>
                <a:lnTo>
                  <a:pt x="1186" y="525"/>
                </a:lnTo>
                <a:lnTo>
                  <a:pt x="1186" y="529"/>
                </a:lnTo>
                <a:lnTo>
                  <a:pt x="1196" y="529"/>
                </a:lnTo>
                <a:lnTo>
                  <a:pt x="1196" y="533"/>
                </a:lnTo>
                <a:lnTo>
                  <a:pt x="1208" y="533"/>
                </a:lnTo>
                <a:lnTo>
                  <a:pt x="1208" y="539"/>
                </a:lnTo>
                <a:lnTo>
                  <a:pt x="1234" y="539"/>
                </a:lnTo>
                <a:lnTo>
                  <a:pt x="1234" y="547"/>
                </a:lnTo>
                <a:lnTo>
                  <a:pt x="1269" y="547"/>
                </a:lnTo>
                <a:lnTo>
                  <a:pt x="1269" y="553"/>
                </a:lnTo>
                <a:lnTo>
                  <a:pt x="1283" y="553"/>
                </a:lnTo>
                <a:lnTo>
                  <a:pt x="1283" y="569"/>
                </a:lnTo>
                <a:lnTo>
                  <a:pt x="1295" y="569"/>
                </a:lnTo>
                <a:lnTo>
                  <a:pt x="1295" y="577"/>
                </a:lnTo>
                <a:lnTo>
                  <a:pt x="1309" y="577"/>
                </a:lnTo>
                <a:lnTo>
                  <a:pt x="1309" y="583"/>
                </a:lnTo>
                <a:lnTo>
                  <a:pt x="1321" y="583"/>
                </a:lnTo>
                <a:lnTo>
                  <a:pt x="1321" y="591"/>
                </a:lnTo>
                <a:lnTo>
                  <a:pt x="1335" y="591"/>
                </a:lnTo>
                <a:lnTo>
                  <a:pt x="1335" y="599"/>
                </a:lnTo>
                <a:lnTo>
                  <a:pt x="1351" y="599"/>
                </a:lnTo>
                <a:lnTo>
                  <a:pt x="1351" y="615"/>
                </a:lnTo>
                <a:lnTo>
                  <a:pt x="1363" y="615"/>
                </a:lnTo>
                <a:lnTo>
                  <a:pt x="1363" y="625"/>
                </a:lnTo>
                <a:lnTo>
                  <a:pt x="1379" y="625"/>
                </a:lnTo>
                <a:lnTo>
                  <a:pt x="1379" y="631"/>
                </a:lnTo>
                <a:lnTo>
                  <a:pt x="1393" y="631"/>
                </a:lnTo>
                <a:lnTo>
                  <a:pt x="1393" y="637"/>
                </a:lnTo>
                <a:lnTo>
                  <a:pt x="1399" y="637"/>
                </a:lnTo>
                <a:lnTo>
                  <a:pt x="1399" y="645"/>
                </a:lnTo>
                <a:lnTo>
                  <a:pt x="1429" y="645"/>
                </a:lnTo>
                <a:lnTo>
                  <a:pt x="1429" y="649"/>
                </a:lnTo>
                <a:lnTo>
                  <a:pt x="1447" y="649"/>
                </a:lnTo>
                <a:lnTo>
                  <a:pt x="1447" y="655"/>
                </a:lnTo>
                <a:lnTo>
                  <a:pt x="1457" y="655"/>
                </a:lnTo>
                <a:lnTo>
                  <a:pt x="1457" y="661"/>
                </a:lnTo>
                <a:lnTo>
                  <a:pt x="1469" y="661"/>
                </a:lnTo>
                <a:lnTo>
                  <a:pt x="1469" y="671"/>
                </a:lnTo>
                <a:lnTo>
                  <a:pt x="1481" y="671"/>
                </a:lnTo>
                <a:lnTo>
                  <a:pt x="1481" y="677"/>
                </a:lnTo>
                <a:lnTo>
                  <a:pt x="1493" y="677"/>
                </a:lnTo>
                <a:lnTo>
                  <a:pt x="1493" y="681"/>
                </a:lnTo>
                <a:lnTo>
                  <a:pt x="1505" y="681"/>
                </a:lnTo>
                <a:lnTo>
                  <a:pt x="1505" y="689"/>
                </a:lnTo>
                <a:lnTo>
                  <a:pt x="1513" y="689"/>
                </a:lnTo>
                <a:lnTo>
                  <a:pt x="1513" y="693"/>
                </a:lnTo>
                <a:lnTo>
                  <a:pt x="1524" y="693"/>
                </a:lnTo>
                <a:lnTo>
                  <a:pt x="1524" y="697"/>
                </a:lnTo>
                <a:lnTo>
                  <a:pt x="1536" y="697"/>
                </a:lnTo>
                <a:lnTo>
                  <a:pt x="1536" y="703"/>
                </a:lnTo>
                <a:lnTo>
                  <a:pt x="1544" y="703"/>
                </a:lnTo>
                <a:lnTo>
                  <a:pt x="1544" y="709"/>
                </a:lnTo>
                <a:lnTo>
                  <a:pt x="1556" y="709"/>
                </a:lnTo>
                <a:lnTo>
                  <a:pt x="1556" y="715"/>
                </a:lnTo>
                <a:lnTo>
                  <a:pt x="1570" y="715"/>
                </a:lnTo>
                <a:lnTo>
                  <a:pt x="1570" y="719"/>
                </a:lnTo>
                <a:lnTo>
                  <a:pt x="1584" y="719"/>
                </a:lnTo>
                <a:lnTo>
                  <a:pt x="1584" y="725"/>
                </a:lnTo>
                <a:lnTo>
                  <a:pt x="1596" y="725"/>
                </a:lnTo>
                <a:lnTo>
                  <a:pt x="1596" y="743"/>
                </a:lnTo>
                <a:lnTo>
                  <a:pt x="1604" y="743"/>
                </a:lnTo>
                <a:lnTo>
                  <a:pt x="1604" y="753"/>
                </a:lnTo>
                <a:lnTo>
                  <a:pt x="1622" y="753"/>
                </a:lnTo>
                <a:lnTo>
                  <a:pt x="1622" y="759"/>
                </a:lnTo>
                <a:lnTo>
                  <a:pt x="1640" y="759"/>
                </a:lnTo>
                <a:lnTo>
                  <a:pt x="1640" y="769"/>
                </a:lnTo>
                <a:lnTo>
                  <a:pt x="1646" y="769"/>
                </a:lnTo>
                <a:lnTo>
                  <a:pt x="1646" y="773"/>
                </a:lnTo>
                <a:lnTo>
                  <a:pt x="1674" y="773"/>
                </a:lnTo>
                <a:lnTo>
                  <a:pt x="1674" y="779"/>
                </a:lnTo>
                <a:lnTo>
                  <a:pt x="1688" y="779"/>
                </a:lnTo>
                <a:lnTo>
                  <a:pt x="1688" y="793"/>
                </a:lnTo>
                <a:lnTo>
                  <a:pt x="1698" y="793"/>
                </a:lnTo>
                <a:lnTo>
                  <a:pt x="1698" y="797"/>
                </a:lnTo>
                <a:lnTo>
                  <a:pt x="1708" y="797"/>
                </a:lnTo>
                <a:lnTo>
                  <a:pt x="1708" y="805"/>
                </a:lnTo>
                <a:lnTo>
                  <a:pt x="1714" y="805"/>
                </a:lnTo>
                <a:lnTo>
                  <a:pt x="1714" y="811"/>
                </a:lnTo>
                <a:lnTo>
                  <a:pt x="1736" y="811"/>
                </a:lnTo>
                <a:lnTo>
                  <a:pt x="1736" y="813"/>
                </a:lnTo>
                <a:lnTo>
                  <a:pt x="1764" y="813"/>
                </a:lnTo>
                <a:lnTo>
                  <a:pt x="1764" y="819"/>
                </a:lnTo>
                <a:lnTo>
                  <a:pt x="1778" y="819"/>
                </a:lnTo>
                <a:lnTo>
                  <a:pt x="1778" y="823"/>
                </a:lnTo>
                <a:lnTo>
                  <a:pt x="1788" y="823"/>
                </a:lnTo>
                <a:lnTo>
                  <a:pt x="1788" y="835"/>
                </a:lnTo>
                <a:lnTo>
                  <a:pt x="1796" y="835"/>
                </a:lnTo>
                <a:lnTo>
                  <a:pt x="1796" y="843"/>
                </a:lnTo>
                <a:lnTo>
                  <a:pt x="1817" y="843"/>
                </a:lnTo>
                <a:lnTo>
                  <a:pt x="1817" y="855"/>
                </a:lnTo>
                <a:lnTo>
                  <a:pt x="1825" y="855"/>
                </a:lnTo>
                <a:lnTo>
                  <a:pt x="1825" y="865"/>
                </a:lnTo>
                <a:lnTo>
                  <a:pt x="1837" y="865"/>
                </a:lnTo>
                <a:lnTo>
                  <a:pt x="1837" y="873"/>
                </a:lnTo>
                <a:lnTo>
                  <a:pt x="1847" y="873"/>
                </a:lnTo>
                <a:lnTo>
                  <a:pt x="1847" y="881"/>
                </a:lnTo>
                <a:lnTo>
                  <a:pt x="1859" y="881"/>
                </a:lnTo>
                <a:lnTo>
                  <a:pt x="1859" y="887"/>
                </a:lnTo>
                <a:lnTo>
                  <a:pt x="1871" y="887"/>
                </a:lnTo>
                <a:lnTo>
                  <a:pt x="1871" y="891"/>
                </a:lnTo>
                <a:lnTo>
                  <a:pt x="1881" y="891"/>
                </a:lnTo>
                <a:lnTo>
                  <a:pt x="1881" y="897"/>
                </a:lnTo>
                <a:lnTo>
                  <a:pt x="1893" y="897"/>
                </a:lnTo>
                <a:lnTo>
                  <a:pt x="1893" y="901"/>
                </a:lnTo>
                <a:lnTo>
                  <a:pt x="1901" y="901"/>
                </a:lnTo>
                <a:lnTo>
                  <a:pt x="1901" y="907"/>
                </a:lnTo>
                <a:lnTo>
                  <a:pt x="1909" y="907"/>
                </a:lnTo>
                <a:lnTo>
                  <a:pt x="1909" y="913"/>
                </a:lnTo>
                <a:lnTo>
                  <a:pt x="1915" y="913"/>
                </a:lnTo>
                <a:lnTo>
                  <a:pt x="1915" y="915"/>
                </a:lnTo>
                <a:lnTo>
                  <a:pt x="1925" y="915"/>
                </a:lnTo>
                <a:lnTo>
                  <a:pt x="1925" y="921"/>
                </a:lnTo>
                <a:lnTo>
                  <a:pt x="1933" y="921"/>
                </a:lnTo>
                <a:lnTo>
                  <a:pt x="1933" y="931"/>
                </a:lnTo>
                <a:lnTo>
                  <a:pt x="1945" y="931"/>
                </a:lnTo>
                <a:lnTo>
                  <a:pt x="1945" y="941"/>
                </a:lnTo>
                <a:lnTo>
                  <a:pt x="1955" y="941"/>
                </a:lnTo>
                <a:lnTo>
                  <a:pt x="1955" y="947"/>
                </a:lnTo>
                <a:lnTo>
                  <a:pt x="1963" y="947"/>
                </a:lnTo>
                <a:lnTo>
                  <a:pt x="1963" y="951"/>
                </a:lnTo>
                <a:lnTo>
                  <a:pt x="1987" y="951"/>
                </a:lnTo>
                <a:lnTo>
                  <a:pt x="1987" y="963"/>
                </a:lnTo>
                <a:lnTo>
                  <a:pt x="1997" y="963"/>
                </a:lnTo>
                <a:lnTo>
                  <a:pt x="1997" y="971"/>
                </a:lnTo>
                <a:lnTo>
                  <a:pt x="2007" y="971"/>
                </a:lnTo>
                <a:lnTo>
                  <a:pt x="2007" y="981"/>
                </a:lnTo>
                <a:lnTo>
                  <a:pt x="2023" y="981"/>
                </a:lnTo>
                <a:lnTo>
                  <a:pt x="2023" y="991"/>
                </a:lnTo>
                <a:lnTo>
                  <a:pt x="2037" y="991"/>
                </a:lnTo>
                <a:lnTo>
                  <a:pt x="2037" y="997"/>
                </a:lnTo>
                <a:lnTo>
                  <a:pt x="2047" y="997"/>
                </a:lnTo>
                <a:lnTo>
                  <a:pt x="2047" y="1003"/>
                </a:lnTo>
                <a:lnTo>
                  <a:pt x="2063" y="1003"/>
                </a:lnTo>
                <a:lnTo>
                  <a:pt x="2063" y="1013"/>
                </a:lnTo>
                <a:lnTo>
                  <a:pt x="2094" y="1013"/>
                </a:lnTo>
                <a:lnTo>
                  <a:pt x="2094" y="1021"/>
                </a:lnTo>
                <a:lnTo>
                  <a:pt x="2104" y="1021"/>
                </a:lnTo>
                <a:lnTo>
                  <a:pt x="2104" y="1025"/>
                </a:lnTo>
                <a:lnTo>
                  <a:pt x="2116" y="1025"/>
                </a:lnTo>
                <a:lnTo>
                  <a:pt x="2116" y="1032"/>
                </a:lnTo>
                <a:lnTo>
                  <a:pt x="2152" y="1032"/>
                </a:lnTo>
                <a:lnTo>
                  <a:pt x="2152" y="1038"/>
                </a:lnTo>
                <a:lnTo>
                  <a:pt x="2208" y="1038"/>
                </a:lnTo>
                <a:lnTo>
                  <a:pt x="2208" y="1052"/>
                </a:lnTo>
                <a:lnTo>
                  <a:pt x="2226" y="1052"/>
                </a:lnTo>
                <a:lnTo>
                  <a:pt x="2226" y="1058"/>
                </a:lnTo>
                <a:lnTo>
                  <a:pt x="2236" y="1058"/>
                </a:lnTo>
                <a:lnTo>
                  <a:pt x="2236" y="1064"/>
                </a:lnTo>
                <a:lnTo>
                  <a:pt x="2248" y="1064"/>
                </a:lnTo>
                <a:lnTo>
                  <a:pt x="2248" y="1072"/>
                </a:lnTo>
                <a:lnTo>
                  <a:pt x="2266" y="1072"/>
                </a:lnTo>
                <a:lnTo>
                  <a:pt x="2266" y="1078"/>
                </a:lnTo>
                <a:lnTo>
                  <a:pt x="2280" y="1078"/>
                </a:lnTo>
                <a:lnTo>
                  <a:pt x="2280" y="1088"/>
                </a:lnTo>
                <a:lnTo>
                  <a:pt x="2292" y="1088"/>
                </a:lnTo>
                <a:lnTo>
                  <a:pt x="2292" y="1098"/>
                </a:lnTo>
                <a:lnTo>
                  <a:pt x="2347" y="1098"/>
                </a:lnTo>
                <a:lnTo>
                  <a:pt x="2347" y="1100"/>
                </a:lnTo>
                <a:lnTo>
                  <a:pt x="2433" y="1100"/>
                </a:lnTo>
                <a:lnTo>
                  <a:pt x="2433" y="1108"/>
                </a:lnTo>
                <a:lnTo>
                  <a:pt x="2449" y="1108"/>
                </a:lnTo>
                <a:lnTo>
                  <a:pt x="2449" y="1112"/>
                </a:lnTo>
                <a:lnTo>
                  <a:pt x="2463" y="1112"/>
                </a:lnTo>
                <a:lnTo>
                  <a:pt x="2463" y="1118"/>
                </a:lnTo>
                <a:lnTo>
                  <a:pt x="2525" y="1118"/>
                </a:lnTo>
                <a:lnTo>
                  <a:pt x="2525" y="1124"/>
                </a:lnTo>
                <a:lnTo>
                  <a:pt x="2543" y="1124"/>
                </a:lnTo>
                <a:lnTo>
                  <a:pt x="2543" y="1132"/>
                </a:lnTo>
                <a:lnTo>
                  <a:pt x="2555" y="1132"/>
                </a:lnTo>
                <a:lnTo>
                  <a:pt x="2555" y="1140"/>
                </a:lnTo>
                <a:lnTo>
                  <a:pt x="2577" y="1140"/>
                </a:lnTo>
                <a:lnTo>
                  <a:pt x="2577" y="1146"/>
                </a:lnTo>
                <a:lnTo>
                  <a:pt x="2599" y="1146"/>
                </a:lnTo>
                <a:lnTo>
                  <a:pt x="2599" y="1152"/>
                </a:lnTo>
                <a:lnTo>
                  <a:pt x="2628" y="1152"/>
                </a:lnTo>
                <a:lnTo>
                  <a:pt x="2628" y="1158"/>
                </a:lnTo>
                <a:lnTo>
                  <a:pt x="2638" y="1158"/>
                </a:lnTo>
                <a:lnTo>
                  <a:pt x="2638" y="1160"/>
                </a:lnTo>
                <a:lnTo>
                  <a:pt x="2648" y="1160"/>
                </a:lnTo>
                <a:lnTo>
                  <a:pt x="2648" y="1166"/>
                </a:lnTo>
                <a:lnTo>
                  <a:pt x="2682" y="1166"/>
                </a:lnTo>
                <a:lnTo>
                  <a:pt x="2682" y="1172"/>
                </a:lnTo>
                <a:lnTo>
                  <a:pt x="2692" y="1172"/>
                </a:lnTo>
                <a:lnTo>
                  <a:pt x="2692" y="1176"/>
                </a:lnTo>
                <a:lnTo>
                  <a:pt x="2702" y="1176"/>
                </a:lnTo>
                <a:lnTo>
                  <a:pt x="2702" y="1182"/>
                </a:lnTo>
                <a:lnTo>
                  <a:pt x="2720" y="1182"/>
                </a:lnTo>
                <a:lnTo>
                  <a:pt x="2720" y="1188"/>
                </a:lnTo>
                <a:lnTo>
                  <a:pt x="2740" y="1188"/>
                </a:lnTo>
                <a:lnTo>
                  <a:pt x="2740" y="1194"/>
                </a:lnTo>
                <a:lnTo>
                  <a:pt x="2768" y="1194"/>
                </a:lnTo>
                <a:lnTo>
                  <a:pt x="2768" y="1200"/>
                </a:lnTo>
                <a:lnTo>
                  <a:pt x="2792" y="1200"/>
                </a:lnTo>
                <a:lnTo>
                  <a:pt x="2792" y="1202"/>
                </a:lnTo>
                <a:lnTo>
                  <a:pt x="2925" y="1202"/>
                </a:lnTo>
                <a:lnTo>
                  <a:pt x="2925" y="1212"/>
                </a:lnTo>
                <a:lnTo>
                  <a:pt x="2939" y="1212"/>
                </a:lnTo>
                <a:lnTo>
                  <a:pt x="2939" y="1216"/>
                </a:lnTo>
                <a:lnTo>
                  <a:pt x="3033" y="1216"/>
                </a:lnTo>
                <a:lnTo>
                  <a:pt x="3033" y="1220"/>
                </a:lnTo>
                <a:lnTo>
                  <a:pt x="3045" y="1220"/>
                </a:lnTo>
                <a:lnTo>
                  <a:pt x="3045" y="1226"/>
                </a:lnTo>
                <a:lnTo>
                  <a:pt x="3161" y="1226"/>
                </a:lnTo>
                <a:lnTo>
                  <a:pt x="3161" y="1232"/>
                </a:lnTo>
                <a:lnTo>
                  <a:pt x="3172" y="1232"/>
                </a:lnTo>
                <a:lnTo>
                  <a:pt x="3172" y="1236"/>
                </a:lnTo>
                <a:lnTo>
                  <a:pt x="3182" y="1236"/>
                </a:lnTo>
                <a:lnTo>
                  <a:pt x="3182" y="1242"/>
                </a:lnTo>
                <a:lnTo>
                  <a:pt x="3208" y="1242"/>
                </a:lnTo>
                <a:lnTo>
                  <a:pt x="3208" y="1252"/>
                </a:lnTo>
                <a:lnTo>
                  <a:pt x="3224" y="1252"/>
                </a:lnTo>
                <a:lnTo>
                  <a:pt x="3224" y="1256"/>
                </a:lnTo>
                <a:lnTo>
                  <a:pt x="3240" y="1256"/>
                </a:lnTo>
                <a:lnTo>
                  <a:pt x="3240" y="1262"/>
                </a:lnTo>
                <a:lnTo>
                  <a:pt x="3250" y="1262"/>
                </a:lnTo>
                <a:lnTo>
                  <a:pt x="3250" y="1266"/>
                </a:lnTo>
                <a:lnTo>
                  <a:pt x="3278" y="1266"/>
                </a:lnTo>
                <a:lnTo>
                  <a:pt x="3278" y="1270"/>
                </a:lnTo>
                <a:lnTo>
                  <a:pt x="3298" y="1270"/>
                </a:lnTo>
                <a:lnTo>
                  <a:pt x="3298" y="1274"/>
                </a:lnTo>
                <a:lnTo>
                  <a:pt x="3306" y="1274"/>
                </a:lnTo>
                <a:lnTo>
                  <a:pt x="3306" y="1280"/>
                </a:lnTo>
                <a:lnTo>
                  <a:pt x="3366" y="1280"/>
                </a:lnTo>
                <a:lnTo>
                  <a:pt x="3366" y="1286"/>
                </a:lnTo>
                <a:lnTo>
                  <a:pt x="3441" y="1286"/>
                </a:lnTo>
                <a:lnTo>
                  <a:pt x="3441" y="1290"/>
                </a:lnTo>
                <a:lnTo>
                  <a:pt x="3503" y="1290"/>
                </a:lnTo>
                <a:lnTo>
                  <a:pt x="3503" y="1296"/>
                </a:lnTo>
                <a:lnTo>
                  <a:pt x="3511" y="1296"/>
                </a:lnTo>
                <a:lnTo>
                  <a:pt x="3511" y="1300"/>
                </a:lnTo>
                <a:lnTo>
                  <a:pt x="3521" y="1300"/>
                </a:lnTo>
                <a:lnTo>
                  <a:pt x="3521" y="1304"/>
                </a:lnTo>
                <a:lnTo>
                  <a:pt x="3539" y="1304"/>
                </a:lnTo>
                <a:lnTo>
                  <a:pt x="3539" y="1310"/>
                </a:lnTo>
                <a:lnTo>
                  <a:pt x="3874" y="1310"/>
                </a:lnTo>
                <a:lnTo>
                  <a:pt x="3874" y="1314"/>
                </a:lnTo>
                <a:lnTo>
                  <a:pt x="3884" y="1314"/>
                </a:lnTo>
                <a:lnTo>
                  <a:pt x="3884" y="1324"/>
                </a:lnTo>
                <a:lnTo>
                  <a:pt x="3950" y="1324"/>
                </a:lnTo>
                <a:lnTo>
                  <a:pt x="3950" y="1326"/>
                </a:lnTo>
                <a:lnTo>
                  <a:pt x="3960" y="1326"/>
                </a:lnTo>
                <a:lnTo>
                  <a:pt x="3960" y="1328"/>
                </a:lnTo>
                <a:lnTo>
                  <a:pt x="4027" y="1328"/>
                </a:lnTo>
                <a:lnTo>
                  <a:pt x="4027" y="1332"/>
                </a:lnTo>
                <a:lnTo>
                  <a:pt x="4039" y="1332"/>
                </a:lnTo>
                <a:lnTo>
                  <a:pt x="4039" y="1336"/>
                </a:lnTo>
                <a:lnTo>
                  <a:pt x="4151" y="1336"/>
                </a:lnTo>
                <a:lnTo>
                  <a:pt x="4151" y="1342"/>
                </a:lnTo>
                <a:lnTo>
                  <a:pt x="4161" y="1342"/>
                </a:lnTo>
                <a:lnTo>
                  <a:pt x="4161" y="1348"/>
                </a:lnTo>
                <a:lnTo>
                  <a:pt x="4284" y="1348"/>
                </a:lnTo>
                <a:lnTo>
                  <a:pt x="4284" y="1354"/>
                </a:lnTo>
                <a:lnTo>
                  <a:pt x="4298" y="1354"/>
                </a:lnTo>
                <a:lnTo>
                  <a:pt x="4298" y="1358"/>
                </a:lnTo>
                <a:lnTo>
                  <a:pt x="4368" y="1358"/>
                </a:lnTo>
                <a:lnTo>
                  <a:pt x="4368" y="1370"/>
                </a:lnTo>
                <a:lnTo>
                  <a:pt x="4390" y="137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Freeform 6">
            <a:extLst>
              <a:ext uri="{FF2B5EF4-FFF2-40B4-BE49-F238E27FC236}">
                <a16:creationId xmlns:a16="http://schemas.microsoft.com/office/drawing/2014/main" xmlns="" id="{7A791D9C-14BB-403D-8E33-1F549781B4FB}"/>
              </a:ext>
            </a:extLst>
          </p:cNvPr>
          <p:cNvSpPr>
            <a:spLocks/>
          </p:cNvSpPr>
          <p:nvPr/>
        </p:nvSpPr>
        <p:spPr bwMode="auto">
          <a:xfrm>
            <a:off x="2133412" y="2352698"/>
            <a:ext cx="6531587" cy="2174875"/>
          </a:xfrm>
          <a:custGeom>
            <a:avLst/>
            <a:gdLst>
              <a:gd name="T0" fmla="*/ 116 w 4390"/>
              <a:gd name="T1" fmla="*/ 16 h 1370"/>
              <a:gd name="T2" fmla="*/ 189 w 4390"/>
              <a:gd name="T3" fmla="*/ 34 h 1370"/>
              <a:gd name="T4" fmla="*/ 249 w 4390"/>
              <a:gd name="T5" fmla="*/ 58 h 1370"/>
              <a:gd name="T6" fmla="*/ 319 w 4390"/>
              <a:gd name="T7" fmla="*/ 74 h 1370"/>
              <a:gd name="T8" fmla="*/ 401 w 4390"/>
              <a:gd name="T9" fmla="*/ 94 h 1370"/>
              <a:gd name="T10" fmla="*/ 476 w 4390"/>
              <a:gd name="T11" fmla="*/ 108 h 1370"/>
              <a:gd name="T12" fmla="*/ 502 w 4390"/>
              <a:gd name="T13" fmla="*/ 136 h 1370"/>
              <a:gd name="T14" fmla="*/ 592 w 4390"/>
              <a:gd name="T15" fmla="*/ 148 h 1370"/>
              <a:gd name="T16" fmla="*/ 646 w 4390"/>
              <a:gd name="T17" fmla="*/ 184 h 1370"/>
              <a:gd name="T18" fmla="*/ 690 w 4390"/>
              <a:gd name="T19" fmla="*/ 206 h 1370"/>
              <a:gd name="T20" fmla="*/ 717 w 4390"/>
              <a:gd name="T21" fmla="*/ 228 h 1370"/>
              <a:gd name="T22" fmla="*/ 759 w 4390"/>
              <a:gd name="T23" fmla="*/ 246 h 1370"/>
              <a:gd name="T24" fmla="*/ 789 w 4390"/>
              <a:gd name="T25" fmla="*/ 266 h 1370"/>
              <a:gd name="T26" fmla="*/ 845 w 4390"/>
              <a:gd name="T27" fmla="*/ 284 h 1370"/>
              <a:gd name="T28" fmla="*/ 879 w 4390"/>
              <a:gd name="T29" fmla="*/ 306 h 1370"/>
              <a:gd name="T30" fmla="*/ 923 w 4390"/>
              <a:gd name="T31" fmla="*/ 327 h 1370"/>
              <a:gd name="T32" fmla="*/ 969 w 4390"/>
              <a:gd name="T33" fmla="*/ 353 h 1370"/>
              <a:gd name="T34" fmla="*/ 1012 w 4390"/>
              <a:gd name="T35" fmla="*/ 373 h 1370"/>
              <a:gd name="T36" fmla="*/ 1038 w 4390"/>
              <a:gd name="T37" fmla="*/ 397 h 1370"/>
              <a:gd name="T38" fmla="*/ 1080 w 4390"/>
              <a:gd name="T39" fmla="*/ 417 h 1370"/>
              <a:gd name="T40" fmla="*/ 1108 w 4390"/>
              <a:gd name="T41" fmla="*/ 441 h 1370"/>
              <a:gd name="T42" fmla="*/ 1174 w 4390"/>
              <a:gd name="T43" fmla="*/ 463 h 1370"/>
              <a:gd name="T44" fmla="*/ 1210 w 4390"/>
              <a:gd name="T45" fmla="*/ 481 h 1370"/>
              <a:gd name="T46" fmla="*/ 1255 w 4390"/>
              <a:gd name="T47" fmla="*/ 497 h 1370"/>
              <a:gd name="T48" fmla="*/ 1285 w 4390"/>
              <a:gd name="T49" fmla="*/ 523 h 1370"/>
              <a:gd name="T50" fmla="*/ 1329 w 4390"/>
              <a:gd name="T51" fmla="*/ 547 h 1370"/>
              <a:gd name="T52" fmla="*/ 1369 w 4390"/>
              <a:gd name="T53" fmla="*/ 577 h 1370"/>
              <a:gd name="T54" fmla="*/ 1441 w 4390"/>
              <a:gd name="T55" fmla="*/ 591 h 1370"/>
              <a:gd name="T56" fmla="*/ 1467 w 4390"/>
              <a:gd name="T57" fmla="*/ 623 h 1370"/>
              <a:gd name="T58" fmla="*/ 1503 w 4390"/>
              <a:gd name="T59" fmla="*/ 651 h 1370"/>
              <a:gd name="T60" fmla="*/ 1542 w 4390"/>
              <a:gd name="T61" fmla="*/ 683 h 1370"/>
              <a:gd name="T62" fmla="*/ 1606 w 4390"/>
              <a:gd name="T63" fmla="*/ 701 h 1370"/>
              <a:gd name="T64" fmla="*/ 1634 w 4390"/>
              <a:gd name="T65" fmla="*/ 737 h 1370"/>
              <a:gd name="T66" fmla="*/ 1700 w 4390"/>
              <a:gd name="T67" fmla="*/ 757 h 1370"/>
              <a:gd name="T68" fmla="*/ 1730 w 4390"/>
              <a:gd name="T69" fmla="*/ 785 h 1370"/>
              <a:gd name="T70" fmla="*/ 1780 w 4390"/>
              <a:gd name="T71" fmla="*/ 807 h 1370"/>
              <a:gd name="T72" fmla="*/ 1807 w 4390"/>
              <a:gd name="T73" fmla="*/ 839 h 1370"/>
              <a:gd name="T74" fmla="*/ 1845 w 4390"/>
              <a:gd name="T75" fmla="*/ 861 h 1370"/>
              <a:gd name="T76" fmla="*/ 1895 w 4390"/>
              <a:gd name="T77" fmla="*/ 881 h 1370"/>
              <a:gd name="T78" fmla="*/ 1941 w 4390"/>
              <a:gd name="T79" fmla="*/ 901 h 1370"/>
              <a:gd name="T80" fmla="*/ 1993 w 4390"/>
              <a:gd name="T81" fmla="*/ 943 h 1370"/>
              <a:gd name="T82" fmla="*/ 2043 w 4390"/>
              <a:gd name="T83" fmla="*/ 955 h 1370"/>
              <a:gd name="T84" fmla="*/ 2078 w 4390"/>
              <a:gd name="T85" fmla="*/ 981 h 1370"/>
              <a:gd name="T86" fmla="*/ 2130 w 4390"/>
              <a:gd name="T87" fmla="*/ 997 h 1370"/>
              <a:gd name="T88" fmla="*/ 2194 w 4390"/>
              <a:gd name="T89" fmla="*/ 1015 h 1370"/>
              <a:gd name="T90" fmla="*/ 2284 w 4390"/>
              <a:gd name="T91" fmla="*/ 1029 h 1370"/>
              <a:gd name="T92" fmla="*/ 2338 w 4390"/>
              <a:gd name="T93" fmla="*/ 1048 h 1370"/>
              <a:gd name="T94" fmla="*/ 2383 w 4390"/>
              <a:gd name="T95" fmla="*/ 1066 h 1370"/>
              <a:gd name="T96" fmla="*/ 2409 w 4390"/>
              <a:gd name="T97" fmla="*/ 1108 h 1370"/>
              <a:gd name="T98" fmla="*/ 2485 w 4390"/>
              <a:gd name="T99" fmla="*/ 1124 h 1370"/>
              <a:gd name="T100" fmla="*/ 2551 w 4390"/>
              <a:gd name="T101" fmla="*/ 1144 h 1370"/>
              <a:gd name="T102" fmla="*/ 2601 w 4390"/>
              <a:gd name="T103" fmla="*/ 1162 h 1370"/>
              <a:gd name="T104" fmla="*/ 2680 w 4390"/>
              <a:gd name="T105" fmla="*/ 1186 h 1370"/>
              <a:gd name="T106" fmla="*/ 2782 w 4390"/>
              <a:gd name="T107" fmla="*/ 1206 h 1370"/>
              <a:gd name="T108" fmla="*/ 2886 w 4390"/>
              <a:gd name="T109" fmla="*/ 1228 h 1370"/>
              <a:gd name="T110" fmla="*/ 2993 w 4390"/>
              <a:gd name="T111" fmla="*/ 1240 h 1370"/>
              <a:gd name="T112" fmla="*/ 3061 w 4390"/>
              <a:gd name="T113" fmla="*/ 1260 h 1370"/>
              <a:gd name="T114" fmla="*/ 3254 w 4390"/>
              <a:gd name="T115" fmla="*/ 1288 h 1370"/>
              <a:gd name="T116" fmla="*/ 3467 w 4390"/>
              <a:gd name="T117" fmla="*/ 1308 h 1370"/>
              <a:gd name="T118" fmla="*/ 3517 w 4390"/>
              <a:gd name="T119" fmla="*/ 1318 h 1370"/>
              <a:gd name="T120" fmla="*/ 3722 w 4390"/>
              <a:gd name="T121" fmla="*/ 1338 h 1370"/>
              <a:gd name="T122" fmla="*/ 4143 w 4390"/>
              <a:gd name="T123" fmla="*/ 136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90" h="1370">
                <a:moveTo>
                  <a:pt x="0" y="0"/>
                </a:moveTo>
                <a:lnTo>
                  <a:pt x="92" y="0"/>
                </a:lnTo>
                <a:lnTo>
                  <a:pt x="92" y="4"/>
                </a:lnTo>
                <a:lnTo>
                  <a:pt x="104" y="4"/>
                </a:lnTo>
                <a:lnTo>
                  <a:pt x="104" y="10"/>
                </a:lnTo>
                <a:lnTo>
                  <a:pt x="116" y="10"/>
                </a:lnTo>
                <a:lnTo>
                  <a:pt x="116" y="16"/>
                </a:lnTo>
                <a:lnTo>
                  <a:pt x="130" y="16"/>
                </a:lnTo>
                <a:lnTo>
                  <a:pt x="130" y="22"/>
                </a:lnTo>
                <a:lnTo>
                  <a:pt x="140" y="22"/>
                </a:lnTo>
                <a:lnTo>
                  <a:pt x="140" y="28"/>
                </a:lnTo>
                <a:lnTo>
                  <a:pt x="169" y="28"/>
                </a:lnTo>
                <a:lnTo>
                  <a:pt x="169" y="34"/>
                </a:lnTo>
                <a:lnTo>
                  <a:pt x="189" y="34"/>
                </a:lnTo>
                <a:lnTo>
                  <a:pt x="189" y="40"/>
                </a:lnTo>
                <a:lnTo>
                  <a:pt x="203" y="40"/>
                </a:lnTo>
                <a:lnTo>
                  <a:pt x="203" y="46"/>
                </a:lnTo>
                <a:lnTo>
                  <a:pt x="229" y="46"/>
                </a:lnTo>
                <a:lnTo>
                  <a:pt x="229" y="52"/>
                </a:lnTo>
                <a:lnTo>
                  <a:pt x="249" y="52"/>
                </a:lnTo>
                <a:lnTo>
                  <a:pt x="249" y="58"/>
                </a:lnTo>
                <a:lnTo>
                  <a:pt x="265" y="58"/>
                </a:lnTo>
                <a:lnTo>
                  <a:pt x="265" y="62"/>
                </a:lnTo>
                <a:lnTo>
                  <a:pt x="277" y="62"/>
                </a:lnTo>
                <a:lnTo>
                  <a:pt x="277" y="66"/>
                </a:lnTo>
                <a:lnTo>
                  <a:pt x="291" y="66"/>
                </a:lnTo>
                <a:lnTo>
                  <a:pt x="291" y="74"/>
                </a:lnTo>
                <a:lnTo>
                  <a:pt x="319" y="74"/>
                </a:lnTo>
                <a:lnTo>
                  <a:pt x="319" y="80"/>
                </a:lnTo>
                <a:lnTo>
                  <a:pt x="381" y="80"/>
                </a:lnTo>
                <a:lnTo>
                  <a:pt x="381" y="84"/>
                </a:lnTo>
                <a:lnTo>
                  <a:pt x="393" y="84"/>
                </a:lnTo>
                <a:lnTo>
                  <a:pt x="393" y="88"/>
                </a:lnTo>
                <a:lnTo>
                  <a:pt x="401" y="88"/>
                </a:lnTo>
                <a:lnTo>
                  <a:pt x="401" y="94"/>
                </a:lnTo>
                <a:lnTo>
                  <a:pt x="430" y="94"/>
                </a:lnTo>
                <a:lnTo>
                  <a:pt x="430" y="98"/>
                </a:lnTo>
                <a:lnTo>
                  <a:pt x="458" y="98"/>
                </a:lnTo>
                <a:lnTo>
                  <a:pt x="458" y="102"/>
                </a:lnTo>
                <a:lnTo>
                  <a:pt x="466" y="102"/>
                </a:lnTo>
                <a:lnTo>
                  <a:pt x="466" y="108"/>
                </a:lnTo>
                <a:lnTo>
                  <a:pt x="476" y="108"/>
                </a:lnTo>
                <a:lnTo>
                  <a:pt x="476" y="112"/>
                </a:lnTo>
                <a:lnTo>
                  <a:pt x="484" y="112"/>
                </a:lnTo>
                <a:lnTo>
                  <a:pt x="484" y="122"/>
                </a:lnTo>
                <a:lnTo>
                  <a:pt x="492" y="122"/>
                </a:lnTo>
                <a:lnTo>
                  <a:pt x="492" y="128"/>
                </a:lnTo>
                <a:lnTo>
                  <a:pt x="502" y="128"/>
                </a:lnTo>
                <a:lnTo>
                  <a:pt x="502" y="136"/>
                </a:lnTo>
                <a:lnTo>
                  <a:pt x="506" y="136"/>
                </a:lnTo>
                <a:lnTo>
                  <a:pt x="506" y="140"/>
                </a:lnTo>
                <a:lnTo>
                  <a:pt x="530" y="140"/>
                </a:lnTo>
                <a:lnTo>
                  <a:pt x="530" y="144"/>
                </a:lnTo>
                <a:lnTo>
                  <a:pt x="552" y="144"/>
                </a:lnTo>
                <a:lnTo>
                  <a:pt x="552" y="148"/>
                </a:lnTo>
                <a:lnTo>
                  <a:pt x="592" y="148"/>
                </a:lnTo>
                <a:lnTo>
                  <a:pt x="592" y="158"/>
                </a:lnTo>
                <a:lnTo>
                  <a:pt x="616" y="158"/>
                </a:lnTo>
                <a:lnTo>
                  <a:pt x="616" y="170"/>
                </a:lnTo>
                <a:lnTo>
                  <a:pt x="638" y="170"/>
                </a:lnTo>
                <a:lnTo>
                  <a:pt x="638" y="178"/>
                </a:lnTo>
                <a:lnTo>
                  <a:pt x="646" y="178"/>
                </a:lnTo>
                <a:lnTo>
                  <a:pt x="646" y="184"/>
                </a:lnTo>
                <a:lnTo>
                  <a:pt x="654" y="184"/>
                </a:lnTo>
                <a:lnTo>
                  <a:pt x="654" y="194"/>
                </a:lnTo>
                <a:lnTo>
                  <a:pt x="666" y="194"/>
                </a:lnTo>
                <a:lnTo>
                  <a:pt x="666" y="198"/>
                </a:lnTo>
                <a:lnTo>
                  <a:pt x="682" y="198"/>
                </a:lnTo>
                <a:lnTo>
                  <a:pt x="682" y="206"/>
                </a:lnTo>
                <a:lnTo>
                  <a:pt x="690" y="206"/>
                </a:lnTo>
                <a:lnTo>
                  <a:pt x="690" y="214"/>
                </a:lnTo>
                <a:lnTo>
                  <a:pt x="699" y="214"/>
                </a:lnTo>
                <a:lnTo>
                  <a:pt x="699" y="220"/>
                </a:lnTo>
                <a:lnTo>
                  <a:pt x="707" y="220"/>
                </a:lnTo>
                <a:lnTo>
                  <a:pt x="707" y="226"/>
                </a:lnTo>
                <a:lnTo>
                  <a:pt x="717" y="226"/>
                </a:lnTo>
                <a:lnTo>
                  <a:pt x="717" y="228"/>
                </a:lnTo>
                <a:lnTo>
                  <a:pt x="727" y="228"/>
                </a:lnTo>
                <a:lnTo>
                  <a:pt x="727" y="234"/>
                </a:lnTo>
                <a:lnTo>
                  <a:pt x="743" y="234"/>
                </a:lnTo>
                <a:lnTo>
                  <a:pt x="743" y="244"/>
                </a:lnTo>
                <a:lnTo>
                  <a:pt x="753" y="244"/>
                </a:lnTo>
                <a:lnTo>
                  <a:pt x="753" y="246"/>
                </a:lnTo>
                <a:lnTo>
                  <a:pt x="759" y="246"/>
                </a:lnTo>
                <a:lnTo>
                  <a:pt x="759" y="250"/>
                </a:lnTo>
                <a:lnTo>
                  <a:pt x="769" y="250"/>
                </a:lnTo>
                <a:lnTo>
                  <a:pt x="769" y="254"/>
                </a:lnTo>
                <a:lnTo>
                  <a:pt x="781" y="254"/>
                </a:lnTo>
                <a:lnTo>
                  <a:pt x="781" y="258"/>
                </a:lnTo>
                <a:lnTo>
                  <a:pt x="789" y="258"/>
                </a:lnTo>
                <a:lnTo>
                  <a:pt x="789" y="266"/>
                </a:lnTo>
                <a:lnTo>
                  <a:pt x="799" y="266"/>
                </a:lnTo>
                <a:lnTo>
                  <a:pt x="799" y="270"/>
                </a:lnTo>
                <a:lnTo>
                  <a:pt x="815" y="270"/>
                </a:lnTo>
                <a:lnTo>
                  <a:pt x="815" y="278"/>
                </a:lnTo>
                <a:lnTo>
                  <a:pt x="837" y="278"/>
                </a:lnTo>
                <a:lnTo>
                  <a:pt x="837" y="284"/>
                </a:lnTo>
                <a:lnTo>
                  <a:pt x="845" y="284"/>
                </a:lnTo>
                <a:lnTo>
                  <a:pt x="845" y="286"/>
                </a:lnTo>
                <a:lnTo>
                  <a:pt x="861" y="286"/>
                </a:lnTo>
                <a:lnTo>
                  <a:pt x="861" y="294"/>
                </a:lnTo>
                <a:lnTo>
                  <a:pt x="871" y="294"/>
                </a:lnTo>
                <a:lnTo>
                  <a:pt x="871" y="300"/>
                </a:lnTo>
                <a:lnTo>
                  <a:pt x="879" y="300"/>
                </a:lnTo>
                <a:lnTo>
                  <a:pt x="879" y="306"/>
                </a:lnTo>
                <a:lnTo>
                  <a:pt x="897" y="306"/>
                </a:lnTo>
                <a:lnTo>
                  <a:pt x="897" y="309"/>
                </a:lnTo>
                <a:lnTo>
                  <a:pt x="903" y="309"/>
                </a:lnTo>
                <a:lnTo>
                  <a:pt x="903" y="317"/>
                </a:lnTo>
                <a:lnTo>
                  <a:pt x="911" y="317"/>
                </a:lnTo>
                <a:lnTo>
                  <a:pt x="911" y="327"/>
                </a:lnTo>
                <a:lnTo>
                  <a:pt x="923" y="327"/>
                </a:lnTo>
                <a:lnTo>
                  <a:pt x="923" y="331"/>
                </a:lnTo>
                <a:lnTo>
                  <a:pt x="941" y="331"/>
                </a:lnTo>
                <a:lnTo>
                  <a:pt x="941" y="335"/>
                </a:lnTo>
                <a:lnTo>
                  <a:pt x="957" y="335"/>
                </a:lnTo>
                <a:lnTo>
                  <a:pt x="957" y="347"/>
                </a:lnTo>
                <a:lnTo>
                  <a:pt x="969" y="347"/>
                </a:lnTo>
                <a:lnTo>
                  <a:pt x="969" y="353"/>
                </a:lnTo>
                <a:lnTo>
                  <a:pt x="976" y="353"/>
                </a:lnTo>
                <a:lnTo>
                  <a:pt x="976" y="357"/>
                </a:lnTo>
                <a:lnTo>
                  <a:pt x="984" y="357"/>
                </a:lnTo>
                <a:lnTo>
                  <a:pt x="984" y="365"/>
                </a:lnTo>
                <a:lnTo>
                  <a:pt x="1000" y="365"/>
                </a:lnTo>
                <a:lnTo>
                  <a:pt x="1000" y="373"/>
                </a:lnTo>
                <a:lnTo>
                  <a:pt x="1012" y="373"/>
                </a:lnTo>
                <a:lnTo>
                  <a:pt x="1012" y="379"/>
                </a:lnTo>
                <a:lnTo>
                  <a:pt x="1022" y="379"/>
                </a:lnTo>
                <a:lnTo>
                  <a:pt x="1022" y="387"/>
                </a:lnTo>
                <a:lnTo>
                  <a:pt x="1030" y="387"/>
                </a:lnTo>
                <a:lnTo>
                  <a:pt x="1030" y="393"/>
                </a:lnTo>
                <a:lnTo>
                  <a:pt x="1038" y="393"/>
                </a:lnTo>
                <a:lnTo>
                  <a:pt x="1038" y="397"/>
                </a:lnTo>
                <a:lnTo>
                  <a:pt x="1046" y="397"/>
                </a:lnTo>
                <a:lnTo>
                  <a:pt x="1046" y="403"/>
                </a:lnTo>
                <a:lnTo>
                  <a:pt x="1056" y="403"/>
                </a:lnTo>
                <a:lnTo>
                  <a:pt x="1056" y="409"/>
                </a:lnTo>
                <a:lnTo>
                  <a:pt x="1066" y="409"/>
                </a:lnTo>
                <a:lnTo>
                  <a:pt x="1066" y="417"/>
                </a:lnTo>
                <a:lnTo>
                  <a:pt x="1080" y="417"/>
                </a:lnTo>
                <a:lnTo>
                  <a:pt x="1080" y="427"/>
                </a:lnTo>
                <a:lnTo>
                  <a:pt x="1088" y="427"/>
                </a:lnTo>
                <a:lnTo>
                  <a:pt x="1088" y="433"/>
                </a:lnTo>
                <a:lnTo>
                  <a:pt x="1098" y="433"/>
                </a:lnTo>
                <a:lnTo>
                  <a:pt x="1098" y="437"/>
                </a:lnTo>
                <a:lnTo>
                  <a:pt x="1108" y="437"/>
                </a:lnTo>
                <a:lnTo>
                  <a:pt x="1108" y="441"/>
                </a:lnTo>
                <a:lnTo>
                  <a:pt x="1128" y="441"/>
                </a:lnTo>
                <a:lnTo>
                  <a:pt x="1128" y="449"/>
                </a:lnTo>
                <a:lnTo>
                  <a:pt x="1146" y="449"/>
                </a:lnTo>
                <a:lnTo>
                  <a:pt x="1146" y="455"/>
                </a:lnTo>
                <a:lnTo>
                  <a:pt x="1162" y="455"/>
                </a:lnTo>
                <a:lnTo>
                  <a:pt x="1162" y="463"/>
                </a:lnTo>
                <a:lnTo>
                  <a:pt x="1174" y="463"/>
                </a:lnTo>
                <a:lnTo>
                  <a:pt x="1174" y="469"/>
                </a:lnTo>
                <a:lnTo>
                  <a:pt x="1182" y="469"/>
                </a:lnTo>
                <a:lnTo>
                  <a:pt x="1182" y="475"/>
                </a:lnTo>
                <a:lnTo>
                  <a:pt x="1200" y="475"/>
                </a:lnTo>
                <a:lnTo>
                  <a:pt x="1200" y="479"/>
                </a:lnTo>
                <a:lnTo>
                  <a:pt x="1210" y="479"/>
                </a:lnTo>
                <a:lnTo>
                  <a:pt x="1210" y="481"/>
                </a:lnTo>
                <a:lnTo>
                  <a:pt x="1218" y="481"/>
                </a:lnTo>
                <a:lnTo>
                  <a:pt x="1218" y="487"/>
                </a:lnTo>
                <a:lnTo>
                  <a:pt x="1236" y="487"/>
                </a:lnTo>
                <a:lnTo>
                  <a:pt x="1236" y="493"/>
                </a:lnTo>
                <a:lnTo>
                  <a:pt x="1246" y="493"/>
                </a:lnTo>
                <a:lnTo>
                  <a:pt x="1246" y="497"/>
                </a:lnTo>
                <a:lnTo>
                  <a:pt x="1255" y="497"/>
                </a:lnTo>
                <a:lnTo>
                  <a:pt x="1255" y="503"/>
                </a:lnTo>
                <a:lnTo>
                  <a:pt x="1265" y="503"/>
                </a:lnTo>
                <a:lnTo>
                  <a:pt x="1265" y="513"/>
                </a:lnTo>
                <a:lnTo>
                  <a:pt x="1275" y="513"/>
                </a:lnTo>
                <a:lnTo>
                  <a:pt x="1275" y="519"/>
                </a:lnTo>
                <a:lnTo>
                  <a:pt x="1285" y="519"/>
                </a:lnTo>
                <a:lnTo>
                  <a:pt x="1285" y="523"/>
                </a:lnTo>
                <a:lnTo>
                  <a:pt x="1293" y="523"/>
                </a:lnTo>
                <a:lnTo>
                  <a:pt x="1293" y="531"/>
                </a:lnTo>
                <a:lnTo>
                  <a:pt x="1305" y="531"/>
                </a:lnTo>
                <a:lnTo>
                  <a:pt x="1305" y="537"/>
                </a:lnTo>
                <a:lnTo>
                  <a:pt x="1321" y="537"/>
                </a:lnTo>
                <a:lnTo>
                  <a:pt x="1321" y="547"/>
                </a:lnTo>
                <a:lnTo>
                  <a:pt x="1329" y="547"/>
                </a:lnTo>
                <a:lnTo>
                  <a:pt x="1329" y="555"/>
                </a:lnTo>
                <a:lnTo>
                  <a:pt x="1349" y="555"/>
                </a:lnTo>
                <a:lnTo>
                  <a:pt x="1349" y="563"/>
                </a:lnTo>
                <a:lnTo>
                  <a:pt x="1357" y="563"/>
                </a:lnTo>
                <a:lnTo>
                  <a:pt x="1357" y="569"/>
                </a:lnTo>
                <a:lnTo>
                  <a:pt x="1369" y="569"/>
                </a:lnTo>
                <a:lnTo>
                  <a:pt x="1369" y="577"/>
                </a:lnTo>
                <a:lnTo>
                  <a:pt x="1387" y="577"/>
                </a:lnTo>
                <a:lnTo>
                  <a:pt x="1387" y="585"/>
                </a:lnTo>
                <a:lnTo>
                  <a:pt x="1411" y="585"/>
                </a:lnTo>
                <a:lnTo>
                  <a:pt x="1411" y="587"/>
                </a:lnTo>
                <a:lnTo>
                  <a:pt x="1425" y="587"/>
                </a:lnTo>
                <a:lnTo>
                  <a:pt x="1425" y="591"/>
                </a:lnTo>
                <a:lnTo>
                  <a:pt x="1441" y="591"/>
                </a:lnTo>
                <a:lnTo>
                  <a:pt x="1441" y="599"/>
                </a:lnTo>
                <a:lnTo>
                  <a:pt x="1451" y="599"/>
                </a:lnTo>
                <a:lnTo>
                  <a:pt x="1451" y="609"/>
                </a:lnTo>
                <a:lnTo>
                  <a:pt x="1459" y="609"/>
                </a:lnTo>
                <a:lnTo>
                  <a:pt x="1459" y="617"/>
                </a:lnTo>
                <a:lnTo>
                  <a:pt x="1467" y="617"/>
                </a:lnTo>
                <a:lnTo>
                  <a:pt x="1467" y="623"/>
                </a:lnTo>
                <a:lnTo>
                  <a:pt x="1471" y="623"/>
                </a:lnTo>
                <a:lnTo>
                  <a:pt x="1471" y="631"/>
                </a:lnTo>
                <a:lnTo>
                  <a:pt x="1483" y="631"/>
                </a:lnTo>
                <a:lnTo>
                  <a:pt x="1483" y="643"/>
                </a:lnTo>
                <a:lnTo>
                  <a:pt x="1493" y="643"/>
                </a:lnTo>
                <a:lnTo>
                  <a:pt x="1493" y="651"/>
                </a:lnTo>
                <a:lnTo>
                  <a:pt x="1503" y="651"/>
                </a:lnTo>
                <a:lnTo>
                  <a:pt x="1503" y="657"/>
                </a:lnTo>
                <a:lnTo>
                  <a:pt x="1511" y="657"/>
                </a:lnTo>
                <a:lnTo>
                  <a:pt x="1511" y="667"/>
                </a:lnTo>
                <a:lnTo>
                  <a:pt x="1534" y="667"/>
                </a:lnTo>
                <a:lnTo>
                  <a:pt x="1534" y="673"/>
                </a:lnTo>
                <a:lnTo>
                  <a:pt x="1542" y="673"/>
                </a:lnTo>
                <a:lnTo>
                  <a:pt x="1542" y="683"/>
                </a:lnTo>
                <a:lnTo>
                  <a:pt x="1558" y="683"/>
                </a:lnTo>
                <a:lnTo>
                  <a:pt x="1558" y="689"/>
                </a:lnTo>
                <a:lnTo>
                  <a:pt x="1576" y="689"/>
                </a:lnTo>
                <a:lnTo>
                  <a:pt x="1576" y="695"/>
                </a:lnTo>
                <a:lnTo>
                  <a:pt x="1596" y="695"/>
                </a:lnTo>
                <a:lnTo>
                  <a:pt x="1596" y="701"/>
                </a:lnTo>
                <a:lnTo>
                  <a:pt x="1606" y="701"/>
                </a:lnTo>
                <a:lnTo>
                  <a:pt x="1606" y="715"/>
                </a:lnTo>
                <a:lnTo>
                  <a:pt x="1616" y="715"/>
                </a:lnTo>
                <a:lnTo>
                  <a:pt x="1616" y="721"/>
                </a:lnTo>
                <a:lnTo>
                  <a:pt x="1626" y="721"/>
                </a:lnTo>
                <a:lnTo>
                  <a:pt x="1626" y="731"/>
                </a:lnTo>
                <a:lnTo>
                  <a:pt x="1634" y="731"/>
                </a:lnTo>
                <a:lnTo>
                  <a:pt x="1634" y="737"/>
                </a:lnTo>
                <a:lnTo>
                  <a:pt x="1652" y="737"/>
                </a:lnTo>
                <a:lnTo>
                  <a:pt x="1652" y="745"/>
                </a:lnTo>
                <a:lnTo>
                  <a:pt x="1662" y="745"/>
                </a:lnTo>
                <a:lnTo>
                  <a:pt x="1662" y="749"/>
                </a:lnTo>
                <a:lnTo>
                  <a:pt x="1682" y="749"/>
                </a:lnTo>
                <a:lnTo>
                  <a:pt x="1682" y="757"/>
                </a:lnTo>
                <a:lnTo>
                  <a:pt x="1700" y="757"/>
                </a:lnTo>
                <a:lnTo>
                  <a:pt x="1700" y="769"/>
                </a:lnTo>
                <a:lnTo>
                  <a:pt x="1712" y="769"/>
                </a:lnTo>
                <a:lnTo>
                  <a:pt x="1712" y="777"/>
                </a:lnTo>
                <a:lnTo>
                  <a:pt x="1720" y="777"/>
                </a:lnTo>
                <a:lnTo>
                  <a:pt x="1720" y="783"/>
                </a:lnTo>
                <a:lnTo>
                  <a:pt x="1730" y="783"/>
                </a:lnTo>
                <a:lnTo>
                  <a:pt x="1730" y="785"/>
                </a:lnTo>
                <a:lnTo>
                  <a:pt x="1748" y="785"/>
                </a:lnTo>
                <a:lnTo>
                  <a:pt x="1748" y="789"/>
                </a:lnTo>
                <a:lnTo>
                  <a:pt x="1762" y="789"/>
                </a:lnTo>
                <a:lnTo>
                  <a:pt x="1762" y="795"/>
                </a:lnTo>
                <a:lnTo>
                  <a:pt x="1772" y="795"/>
                </a:lnTo>
                <a:lnTo>
                  <a:pt x="1772" y="807"/>
                </a:lnTo>
                <a:lnTo>
                  <a:pt x="1780" y="807"/>
                </a:lnTo>
                <a:lnTo>
                  <a:pt x="1780" y="813"/>
                </a:lnTo>
                <a:lnTo>
                  <a:pt x="1788" y="813"/>
                </a:lnTo>
                <a:lnTo>
                  <a:pt x="1788" y="819"/>
                </a:lnTo>
                <a:lnTo>
                  <a:pt x="1797" y="819"/>
                </a:lnTo>
                <a:lnTo>
                  <a:pt x="1797" y="827"/>
                </a:lnTo>
                <a:lnTo>
                  <a:pt x="1807" y="827"/>
                </a:lnTo>
                <a:lnTo>
                  <a:pt x="1807" y="839"/>
                </a:lnTo>
                <a:lnTo>
                  <a:pt x="1815" y="839"/>
                </a:lnTo>
                <a:lnTo>
                  <a:pt x="1815" y="847"/>
                </a:lnTo>
                <a:lnTo>
                  <a:pt x="1825" y="847"/>
                </a:lnTo>
                <a:lnTo>
                  <a:pt x="1825" y="853"/>
                </a:lnTo>
                <a:lnTo>
                  <a:pt x="1835" y="853"/>
                </a:lnTo>
                <a:lnTo>
                  <a:pt x="1835" y="861"/>
                </a:lnTo>
                <a:lnTo>
                  <a:pt x="1845" y="861"/>
                </a:lnTo>
                <a:lnTo>
                  <a:pt x="1845" y="867"/>
                </a:lnTo>
                <a:lnTo>
                  <a:pt x="1853" y="867"/>
                </a:lnTo>
                <a:lnTo>
                  <a:pt x="1853" y="873"/>
                </a:lnTo>
                <a:lnTo>
                  <a:pt x="1863" y="873"/>
                </a:lnTo>
                <a:lnTo>
                  <a:pt x="1863" y="875"/>
                </a:lnTo>
                <a:lnTo>
                  <a:pt x="1895" y="875"/>
                </a:lnTo>
                <a:lnTo>
                  <a:pt x="1895" y="881"/>
                </a:lnTo>
                <a:lnTo>
                  <a:pt x="1905" y="881"/>
                </a:lnTo>
                <a:lnTo>
                  <a:pt x="1905" y="885"/>
                </a:lnTo>
                <a:lnTo>
                  <a:pt x="1913" y="885"/>
                </a:lnTo>
                <a:lnTo>
                  <a:pt x="1913" y="891"/>
                </a:lnTo>
                <a:lnTo>
                  <a:pt x="1931" y="891"/>
                </a:lnTo>
                <a:lnTo>
                  <a:pt x="1931" y="901"/>
                </a:lnTo>
                <a:lnTo>
                  <a:pt x="1941" y="901"/>
                </a:lnTo>
                <a:lnTo>
                  <a:pt x="1941" y="909"/>
                </a:lnTo>
                <a:lnTo>
                  <a:pt x="1949" y="909"/>
                </a:lnTo>
                <a:lnTo>
                  <a:pt x="1949" y="923"/>
                </a:lnTo>
                <a:lnTo>
                  <a:pt x="1965" y="923"/>
                </a:lnTo>
                <a:lnTo>
                  <a:pt x="1965" y="937"/>
                </a:lnTo>
                <a:lnTo>
                  <a:pt x="1993" y="937"/>
                </a:lnTo>
                <a:lnTo>
                  <a:pt x="1993" y="943"/>
                </a:lnTo>
                <a:lnTo>
                  <a:pt x="2005" y="943"/>
                </a:lnTo>
                <a:lnTo>
                  <a:pt x="2005" y="949"/>
                </a:lnTo>
                <a:lnTo>
                  <a:pt x="2023" y="949"/>
                </a:lnTo>
                <a:lnTo>
                  <a:pt x="2023" y="953"/>
                </a:lnTo>
                <a:lnTo>
                  <a:pt x="2035" y="953"/>
                </a:lnTo>
                <a:lnTo>
                  <a:pt x="2035" y="955"/>
                </a:lnTo>
                <a:lnTo>
                  <a:pt x="2043" y="955"/>
                </a:lnTo>
                <a:lnTo>
                  <a:pt x="2043" y="961"/>
                </a:lnTo>
                <a:lnTo>
                  <a:pt x="2057" y="961"/>
                </a:lnTo>
                <a:lnTo>
                  <a:pt x="2057" y="969"/>
                </a:lnTo>
                <a:lnTo>
                  <a:pt x="2068" y="969"/>
                </a:lnTo>
                <a:lnTo>
                  <a:pt x="2068" y="975"/>
                </a:lnTo>
                <a:lnTo>
                  <a:pt x="2078" y="975"/>
                </a:lnTo>
                <a:lnTo>
                  <a:pt x="2078" y="981"/>
                </a:lnTo>
                <a:lnTo>
                  <a:pt x="2088" y="981"/>
                </a:lnTo>
                <a:lnTo>
                  <a:pt x="2088" y="987"/>
                </a:lnTo>
                <a:lnTo>
                  <a:pt x="2096" y="987"/>
                </a:lnTo>
                <a:lnTo>
                  <a:pt x="2096" y="991"/>
                </a:lnTo>
                <a:lnTo>
                  <a:pt x="2112" y="991"/>
                </a:lnTo>
                <a:lnTo>
                  <a:pt x="2112" y="997"/>
                </a:lnTo>
                <a:lnTo>
                  <a:pt x="2130" y="997"/>
                </a:lnTo>
                <a:lnTo>
                  <a:pt x="2130" y="1003"/>
                </a:lnTo>
                <a:lnTo>
                  <a:pt x="2142" y="1003"/>
                </a:lnTo>
                <a:lnTo>
                  <a:pt x="2142" y="1007"/>
                </a:lnTo>
                <a:lnTo>
                  <a:pt x="2158" y="1007"/>
                </a:lnTo>
                <a:lnTo>
                  <a:pt x="2158" y="1009"/>
                </a:lnTo>
                <a:lnTo>
                  <a:pt x="2194" y="1009"/>
                </a:lnTo>
                <a:lnTo>
                  <a:pt x="2194" y="1015"/>
                </a:lnTo>
                <a:lnTo>
                  <a:pt x="2212" y="1015"/>
                </a:lnTo>
                <a:lnTo>
                  <a:pt x="2212" y="1021"/>
                </a:lnTo>
                <a:lnTo>
                  <a:pt x="2232" y="1021"/>
                </a:lnTo>
                <a:lnTo>
                  <a:pt x="2232" y="1025"/>
                </a:lnTo>
                <a:lnTo>
                  <a:pt x="2256" y="1025"/>
                </a:lnTo>
                <a:lnTo>
                  <a:pt x="2256" y="1029"/>
                </a:lnTo>
                <a:lnTo>
                  <a:pt x="2284" y="1029"/>
                </a:lnTo>
                <a:lnTo>
                  <a:pt x="2284" y="1034"/>
                </a:lnTo>
                <a:lnTo>
                  <a:pt x="2294" y="1034"/>
                </a:lnTo>
                <a:lnTo>
                  <a:pt x="2294" y="1038"/>
                </a:lnTo>
                <a:lnTo>
                  <a:pt x="2302" y="1038"/>
                </a:lnTo>
                <a:lnTo>
                  <a:pt x="2302" y="1042"/>
                </a:lnTo>
                <a:lnTo>
                  <a:pt x="2338" y="1042"/>
                </a:lnTo>
                <a:lnTo>
                  <a:pt x="2338" y="1048"/>
                </a:lnTo>
                <a:lnTo>
                  <a:pt x="2353" y="1048"/>
                </a:lnTo>
                <a:lnTo>
                  <a:pt x="2353" y="1054"/>
                </a:lnTo>
                <a:lnTo>
                  <a:pt x="2365" y="1054"/>
                </a:lnTo>
                <a:lnTo>
                  <a:pt x="2365" y="1058"/>
                </a:lnTo>
                <a:lnTo>
                  <a:pt x="2377" y="1058"/>
                </a:lnTo>
                <a:lnTo>
                  <a:pt x="2377" y="1066"/>
                </a:lnTo>
                <a:lnTo>
                  <a:pt x="2383" y="1066"/>
                </a:lnTo>
                <a:lnTo>
                  <a:pt x="2383" y="1080"/>
                </a:lnTo>
                <a:lnTo>
                  <a:pt x="2387" y="1080"/>
                </a:lnTo>
                <a:lnTo>
                  <a:pt x="2387" y="1090"/>
                </a:lnTo>
                <a:lnTo>
                  <a:pt x="2395" y="1090"/>
                </a:lnTo>
                <a:lnTo>
                  <a:pt x="2395" y="1096"/>
                </a:lnTo>
                <a:lnTo>
                  <a:pt x="2409" y="1096"/>
                </a:lnTo>
                <a:lnTo>
                  <a:pt x="2409" y="1108"/>
                </a:lnTo>
                <a:lnTo>
                  <a:pt x="2427" y="1108"/>
                </a:lnTo>
                <a:lnTo>
                  <a:pt x="2427" y="1114"/>
                </a:lnTo>
                <a:lnTo>
                  <a:pt x="2445" y="1114"/>
                </a:lnTo>
                <a:lnTo>
                  <a:pt x="2445" y="1118"/>
                </a:lnTo>
                <a:lnTo>
                  <a:pt x="2461" y="1118"/>
                </a:lnTo>
                <a:lnTo>
                  <a:pt x="2461" y="1124"/>
                </a:lnTo>
                <a:lnTo>
                  <a:pt x="2485" y="1124"/>
                </a:lnTo>
                <a:lnTo>
                  <a:pt x="2485" y="1128"/>
                </a:lnTo>
                <a:lnTo>
                  <a:pt x="2505" y="1128"/>
                </a:lnTo>
                <a:lnTo>
                  <a:pt x="2505" y="1134"/>
                </a:lnTo>
                <a:lnTo>
                  <a:pt x="2527" y="1134"/>
                </a:lnTo>
                <a:lnTo>
                  <a:pt x="2527" y="1140"/>
                </a:lnTo>
                <a:lnTo>
                  <a:pt x="2551" y="1140"/>
                </a:lnTo>
                <a:lnTo>
                  <a:pt x="2551" y="1144"/>
                </a:lnTo>
                <a:lnTo>
                  <a:pt x="2569" y="1144"/>
                </a:lnTo>
                <a:lnTo>
                  <a:pt x="2569" y="1150"/>
                </a:lnTo>
                <a:lnTo>
                  <a:pt x="2583" y="1150"/>
                </a:lnTo>
                <a:lnTo>
                  <a:pt x="2583" y="1158"/>
                </a:lnTo>
                <a:lnTo>
                  <a:pt x="2595" y="1158"/>
                </a:lnTo>
                <a:lnTo>
                  <a:pt x="2595" y="1162"/>
                </a:lnTo>
                <a:lnTo>
                  <a:pt x="2601" y="1162"/>
                </a:lnTo>
                <a:lnTo>
                  <a:pt x="2601" y="1166"/>
                </a:lnTo>
                <a:lnTo>
                  <a:pt x="2611" y="1166"/>
                </a:lnTo>
                <a:lnTo>
                  <a:pt x="2611" y="1174"/>
                </a:lnTo>
                <a:lnTo>
                  <a:pt x="2670" y="1174"/>
                </a:lnTo>
                <a:lnTo>
                  <a:pt x="2670" y="1182"/>
                </a:lnTo>
                <a:lnTo>
                  <a:pt x="2680" y="1182"/>
                </a:lnTo>
                <a:lnTo>
                  <a:pt x="2680" y="1186"/>
                </a:lnTo>
                <a:lnTo>
                  <a:pt x="2698" y="1186"/>
                </a:lnTo>
                <a:lnTo>
                  <a:pt x="2698" y="1192"/>
                </a:lnTo>
                <a:lnTo>
                  <a:pt x="2716" y="1192"/>
                </a:lnTo>
                <a:lnTo>
                  <a:pt x="2716" y="1200"/>
                </a:lnTo>
                <a:lnTo>
                  <a:pt x="2772" y="1200"/>
                </a:lnTo>
                <a:lnTo>
                  <a:pt x="2772" y="1206"/>
                </a:lnTo>
                <a:lnTo>
                  <a:pt x="2782" y="1206"/>
                </a:lnTo>
                <a:lnTo>
                  <a:pt x="2782" y="1212"/>
                </a:lnTo>
                <a:lnTo>
                  <a:pt x="2788" y="1212"/>
                </a:lnTo>
                <a:lnTo>
                  <a:pt x="2788" y="1216"/>
                </a:lnTo>
                <a:lnTo>
                  <a:pt x="2862" y="1216"/>
                </a:lnTo>
                <a:lnTo>
                  <a:pt x="2862" y="1224"/>
                </a:lnTo>
                <a:lnTo>
                  <a:pt x="2886" y="1224"/>
                </a:lnTo>
                <a:lnTo>
                  <a:pt x="2886" y="1228"/>
                </a:lnTo>
                <a:lnTo>
                  <a:pt x="2939" y="1228"/>
                </a:lnTo>
                <a:lnTo>
                  <a:pt x="2939" y="1234"/>
                </a:lnTo>
                <a:lnTo>
                  <a:pt x="2963" y="1234"/>
                </a:lnTo>
                <a:lnTo>
                  <a:pt x="2963" y="1236"/>
                </a:lnTo>
                <a:lnTo>
                  <a:pt x="2985" y="1236"/>
                </a:lnTo>
                <a:lnTo>
                  <a:pt x="2985" y="1240"/>
                </a:lnTo>
                <a:lnTo>
                  <a:pt x="2993" y="1240"/>
                </a:lnTo>
                <a:lnTo>
                  <a:pt x="2993" y="1242"/>
                </a:lnTo>
                <a:lnTo>
                  <a:pt x="3019" y="1242"/>
                </a:lnTo>
                <a:lnTo>
                  <a:pt x="3019" y="1250"/>
                </a:lnTo>
                <a:lnTo>
                  <a:pt x="3033" y="1250"/>
                </a:lnTo>
                <a:lnTo>
                  <a:pt x="3033" y="1252"/>
                </a:lnTo>
                <a:lnTo>
                  <a:pt x="3061" y="1252"/>
                </a:lnTo>
                <a:lnTo>
                  <a:pt x="3061" y="1260"/>
                </a:lnTo>
                <a:lnTo>
                  <a:pt x="3083" y="1260"/>
                </a:lnTo>
                <a:lnTo>
                  <a:pt x="3083" y="1266"/>
                </a:lnTo>
                <a:lnTo>
                  <a:pt x="3091" y="1266"/>
                </a:lnTo>
                <a:lnTo>
                  <a:pt x="3091" y="1278"/>
                </a:lnTo>
                <a:lnTo>
                  <a:pt x="3244" y="1278"/>
                </a:lnTo>
                <a:lnTo>
                  <a:pt x="3244" y="1288"/>
                </a:lnTo>
                <a:lnTo>
                  <a:pt x="3254" y="1288"/>
                </a:lnTo>
                <a:lnTo>
                  <a:pt x="3254" y="1292"/>
                </a:lnTo>
                <a:lnTo>
                  <a:pt x="3300" y="1292"/>
                </a:lnTo>
                <a:lnTo>
                  <a:pt x="3300" y="1296"/>
                </a:lnTo>
                <a:lnTo>
                  <a:pt x="3348" y="1296"/>
                </a:lnTo>
                <a:lnTo>
                  <a:pt x="3348" y="1298"/>
                </a:lnTo>
                <a:lnTo>
                  <a:pt x="3467" y="1298"/>
                </a:lnTo>
                <a:lnTo>
                  <a:pt x="3467" y="1308"/>
                </a:lnTo>
                <a:lnTo>
                  <a:pt x="3471" y="1308"/>
                </a:lnTo>
                <a:lnTo>
                  <a:pt x="3471" y="1310"/>
                </a:lnTo>
                <a:lnTo>
                  <a:pt x="3475" y="1310"/>
                </a:lnTo>
                <a:lnTo>
                  <a:pt x="3475" y="1314"/>
                </a:lnTo>
                <a:lnTo>
                  <a:pt x="3503" y="1314"/>
                </a:lnTo>
                <a:lnTo>
                  <a:pt x="3503" y="1318"/>
                </a:lnTo>
                <a:lnTo>
                  <a:pt x="3517" y="1318"/>
                </a:lnTo>
                <a:lnTo>
                  <a:pt x="3517" y="1322"/>
                </a:lnTo>
                <a:lnTo>
                  <a:pt x="3539" y="1322"/>
                </a:lnTo>
                <a:lnTo>
                  <a:pt x="3539" y="1330"/>
                </a:lnTo>
                <a:lnTo>
                  <a:pt x="3671" y="1330"/>
                </a:lnTo>
                <a:lnTo>
                  <a:pt x="3671" y="1332"/>
                </a:lnTo>
                <a:lnTo>
                  <a:pt x="3722" y="1332"/>
                </a:lnTo>
                <a:lnTo>
                  <a:pt x="3722" y="1338"/>
                </a:lnTo>
                <a:lnTo>
                  <a:pt x="3728" y="1338"/>
                </a:lnTo>
                <a:lnTo>
                  <a:pt x="3728" y="1344"/>
                </a:lnTo>
                <a:lnTo>
                  <a:pt x="3886" y="1344"/>
                </a:lnTo>
                <a:lnTo>
                  <a:pt x="3886" y="1350"/>
                </a:lnTo>
                <a:lnTo>
                  <a:pt x="3892" y="1350"/>
                </a:lnTo>
                <a:lnTo>
                  <a:pt x="3892" y="1360"/>
                </a:lnTo>
                <a:lnTo>
                  <a:pt x="4143" y="1360"/>
                </a:lnTo>
                <a:lnTo>
                  <a:pt x="4143" y="1370"/>
                </a:lnTo>
                <a:lnTo>
                  <a:pt x="4390" y="137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TextBox 69">
            <a:extLst>
              <a:ext uri="{FF2B5EF4-FFF2-40B4-BE49-F238E27FC236}">
                <a16:creationId xmlns:a16="http://schemas.microsoft.com/office/drawing/2014/main" xmlns="" id="{6D27B52A-0E9A-4AC2-982F-6C7BC5C3CCA5}"/>
              </a:ext>
            </a:extLst>
          </p:cNvPr>
          <p:cNvSpPr txBox="1"/>
          <p:nvPr/>
        </p:nvSpPr>
        <p:spPr>
          <a:xfrm>
            <a:off x="219135" y="5421367"/>
            <a:ext cx="1738425" cy="646331"/>
          </a:xfrm>
          <a:prstGeom prst="rect">
            <a:avLst/>
          </a:prstGeom>
          <a:noFill/>
        </p:spPr>
        <p:txBody>
          <a:bodyPr wrap="none" rtlCol="0" anchor="b" anchorCtr="0">
            <a:spAutoFit/>
          </a:bodyPr>
          <a:lstStyle/>
          <a:p>
            <a:pPr algn="r"/>
            <a:r>
              <a:rPr lang="fr-FR" sz="1200" dirty="0" smtClean="0"/>
              <a:t>N</a:t>
            </a:r>
          </a:p>
          <a:p>
            <a:pPr algn="r"/>
            <a:r>
              <a:rPr lang="fr-FR" sz="1200" dirty="0" smtClean="0"/>
              <a:t>Chimiothérapie</a:t>
            </a:r>
          </a:p>
          <a:p>
            <a:pPr algn="r"/>
            <a:r>
              <a:rPr lang="fr-FR" sz="1200" dirty="0"/>
              <a:t>C</a:t>
            </a:r>
            <a:r>
              <a:rPr lang="fr-FR" sz="1200" dirty="0" smtClean="0"/>
              <a:t>himiothérapie + SIRT</a:t>
            </a:r>
            <a:endParaRPr lang="fr-FR" sz="1200" dirty="0"/>
          </a:p>
        </p:txBody>
      </p:sp>
      <p:graphicFrame>
        <p:nvGraphicFramePr>
          <p:cNvPr id="63" name="Table 62">
            <a:extLst>
              <a:ext uri="{FF2B5EF4-FFF2-40B4-BE49-F238E27FC236}">
                <a16:creationId xmlns:a16="http://schemas.microsoft.com/office/drawing/2014/main" xmlns="" id="{502B21EA-6652-4469-BF7F-D249F3609E03}"/>
              </a:ext>
            </a:extLst>
          </p:cNvPr>
          <p:cNvGraphicFramePr>
            <a:graphicFrameLocks noGrp="1"/>
          </p:cNvGraphicFramePr>
          <p:nvPr>
            <p:extLst>
              <p:ext uri="{D42A27DB-BD31-4B8C-83A1-F6EECF244321}">
                <p14:modId xmlns:p14="http://schemas.microsoft.com/office/powerpoint/2010/main" val="3759860764"/>
              </p:ext>
            </p:extLst>
          </p:nvPr>
        </p:nvGraphicFramePr>
        <p:xfrm>
          <a:off x="4710113" y="2169478"/>
          <a:ext cx="3965801" cy="928080"/>
        </p:xfrm>
        <a:graphic>
          <a:graphicData uri="http://schemas.openxmlformats.org/drawingml/2006/table">
            <a:tbl>
              <a:tblPr firstRow="1" bandRow="1">
                <a:tableStyleId>{5202B0CA-FC54-4496-8BCA-5EF66A818D29}</a:tableStyleId>
              </a:tblPr>
              <a:tblGrid>
                <a:gridCol w="1440425">
                  <a:extLst>
                    <a:ext uri="{9D8B030D-6E8A-4147-A177-3AD203B41FA5}">
                      <a16:colId xmlns:a16="http://schemas.microsoft.com/office/drawing/2014/main" xmlns="" val="2999226074"/>
                    </a:ext>
                  </a:extLst>
                </a:gridCol>
                <a:gridCol w="703948">
                  <a:extLst>
                    <a:ext uri="{9D8B030D-6E8A-4147-A177-3AD203B41FA5}">
                      <a16:colId xmlns:a16="http://schemas.microsoft.com/office/drawing/2014/main" xmlns="" val="1003751497"/>
                    </a:ext>
                  </a:extLst>
                </a:gridCol>
                <a:gridCol w="703948">
                  <a:extLst>
                    <a:ext uri="{9D8B030D-6E8A-4147-A177-3AD203B41FA5}">
                      <a16:colId xmlns:a16="http://schemas.microsoft.com/office/drawing/2014/main" xmlns="" val="3849298981"/>
                    </a:ext>
                  </a:extLst>
                </a:gridCol>
                <a:gridCol w="1117480">
                  <a:extLst>
                    <a:ext uri="{9D8B030D-6E8A-4147-A177-3AD203B41FA5}">
                      <a16:colId xmlns:a16="http://schemas.microsoft.com/office/drawing/2014/main" xmlns="" val="1420353509"/>
                    </a:ext>
                  </a:extLst>
                </a:gridCol>
              </a:tblGrid>
              <a:tr h="0">
                <a:tc>
                  <a:txBody>
                    <a:bodyPr/>
                    <a:lstStyle/>
                    <a:p>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1" dirty="0">
                          <a:solidFill>
                            <a:srgbClr val="4D4D4D"/>
                          </a:solidFill>
                        </a:rPr>
                        <a:t>n</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1" dirty="0" err="1" smtClean="0">
                          <a:solidFill>
                            <a:srgbClr val="4D4D4D"/>
                          </a:solidFill>
                        </a:rPr>
                        <a:t>Evts</a:t>
                      </a:r>
                      <a:endParaRPr lang="en-GB" sz="1050" b="1" dirty="0">
                        <a:solidFill>
                          <a:srgbClr val="4D4D4D"/>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err="1" smtClean="0">
                          <a:solidFill>
                            <a:srgbClr val="4D4D4D"/>
                          </a:solidFill>
                        </a:rPr>
                        <a:t>Médiane</a:t>
                      </a:r>
                      <a:r>
                        <a:rPr lang="en-GB" sz="1050" b="1" dirty="0" smtClean="0">
                          <a:solidFill>
                            <a:srgbClr val="4D4D4D"/>
                          </a:solidFill>
                        </a:rPr>
                        <a:t>, </a:t>
                      </a:r>
                      <a:r>
                        <a:rPr lang="en-GB" sz="1050" b="1" dirty="0" err="1" smtClean="0">
                          <a:solidFill>
                            <a:srgbClr val="4D4D4D"/>
                          </a:solidFill>
                        </a:rPr>
                        <a:t>mois</a:t>
                      </a:r>
                      <a:endParaRPr lang="en-GB" sz="1050" b="1" dirty="0">
                        <a:solidFill>
                          <a:srgbClr val="4D4D4D"/>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err="1" smtClean="0">
                          <a:solidFill>
                            <a:schemeClr val="tx1"/>
                          </a:solidFill>
                        </a:rPr>
                        <a:t>Chimiothérapie</a:t>
                      </a:r>
                      <a:r>
                        <a:rPr lang="en-GB" sz="1050" dirty="0" smtClean="0">
                          <a:solidFill>
                            <a:schemeClr val="tx1"/>
                          </a:solidFill>
                        </a:rPr>
                        <a:t> </a:t>
                      </a:r>
                      <a:r>
                        <a:rPr lang="en-GB" sz="1050" dirty="0">
                          <a:solidFill>
                            <a:schemeClr val="tx1"/>
                          </a:solidFill>
                        </a:rPr>
                        <a:t>+ SIRT</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554</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chemeClr val="tx1"/>
                          </a:solidFill>
                        </a:rPr>
                        <a:t>433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22,6</a:t>
                      </a:r>
                      <a:endParaRPr lang="en-GB" sz="105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0">
                <a:tc>
                  <a:txBody>
                    <a:bodyPr/>
                    <a:lstStyle/>
                    <a:p>
                      <a:r>
                        <a:rPr lang="en-GB" sz="1050" dirty="0" err="1" smtClean="0">
                          <a:solidFill>
                            <a:schemeClr val="tx1"/>
                          </a:solidFill>
                        </a:rPr>
                        <a:t>Chimiothérapie</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chemeClr val="tx1"/>
                          </a:solidFill>
                        </a:rPr>
                        <a:t>549</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chemeClr val="tx1"/>
                          </a:solidFill>
                        </a:rPr>
                        <a:t>411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rPr>
                        <a:t>23,3</a:t>
                      </a: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51796487"/>
                  </a:ext>
                </a:extLst>
              </a:tr>
              <a:tr h="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smtClean="0">
                          <a:solidFill>
                            <a:schemeClr val="tx1"/>
                          </a:solidFill>
                        </a:rPr>
                        <a:t>HR 1,04 (IC95% 0,90 –</a:t>
                      </a:r>
                      <a:r>
                        <a:rPr lang="en-GB" sz="1050" b="0" baseline="0" dirty="0" smtClean="0">
                          <a:solidFill>
                            <a:schemeClr val="tx1"/>
                          </a:solidFill>
                          <a:latin typeface="Arial" panose="020B0604020202020204" pitchFamily="34" charset="0"/>
                          <a:cs typeface="Arial" panose="020B0604020202020204" pitchFamily="34" charset="0"/>
                        </a:rPr>
                        <a:t> </a:t>
                      </a:r>
                      <a:r>
                        <a:rPr lang="en-GB" sz="1050" b="0" dirty="0" smtClean="0">
                          <a:solidFill>
                            <a:schemeClr val="tx1"/>
                          </a:solidFill>
                          <a:latin typeface="Arial" panose="020B0604020202020204" pitchFamily="34" charset="0"/>
                          <a:cs typeface="Arial" panose="020B0604020202020204" pitchFamily="34" charset="0"/>
                        </a:rPr>
                        <a:t>1,19);</a:t>
                      </a:r>
                      <a:r>
                        <a:rPr lang="en-GB" sz="1050" b="0" baseline="0" dirty="0" smtClean="0">
                          <a:solidFill>
                            <a:schemeClr val="tx1"/>
                          </a:solidFill>
                          <a:latin typeface="Arial" panose="020B0604020202020204" pitchFamily="34" charset="0"/>
                          <a:cs typeface="Arial" panose="020B0604020202020204" pitchFamily="34" charset="0"/>
                        </a:rPr>
                        <a:t> </a:t>
                      </a:r>
                      <a:r>
                        <a:rPr lang="en-GB" sz="1050" b="0" i="0" dirty="0" smtClean="0">
                          <a:solidFill>
                            <a:schemeClr val="tx1"/>
                          </a:solidFill>
                          <a:latin typeface="Arial" panose="020B0604020202020204" pitchFamily="34" charset="0"/>
                          <a:cs typeface="Arial" panose="020B0604020202020204" pitchFamily="34" charset="0"/>
                        </a:rPr>
                        <a:t>p</a:t>
                      </a:r>
                      <a:r>
                        <a:rPr lang="en-GB" sz="1050" b="0" dirty="0" smtClean="0">
                          <a:solidFill>
                            <a:schemeClr val="tx1"/>
                          </a:solidFill>
                          <a:latin typeface="Arial" panose="020B0604020202020204" pitchFamily="34" charset="0"/>
                          <a:cs typeface="Arial" panose="020B0604020202020204" pitchFamily="34" charset="0"/>
                        </a:rPr>
                        <a:t>=0,609</a:t>
                      </a:r>
                      <a:endParaRPr lang="en-GB" sz="1050" b="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a16="http://schemas.microsoft.com/office/drawing/2014/main" xmlns="" val="646957874"/>
                  </a:ext>
                </a:extLst>
              </a:tr>
            </a:tbl>
          </a:graphicData>
        </a:graphic>
      </p:graphicFrame>
      <p:sp>
        <p:nvSpPr>
          <p:cNvPr id="65" name="TextBox 64">
            <a:extLst>
              <a:ext uri="{FF2B5EF4-FFF2-40B4-BE49-F238E27FC236}">
                <a16:creationId xmlns:a16="http://schemas.microsoft.com/office/drawing/2014/main" xmlns="" id="{2535E830-47D2-4227-B537-35BD65EB42C1}"/>
              </a:ext>
            </a:extLst>
          </p:cNvPr>
          <p:cNvSpPr txBox="1"/>
          <p:nvPr/>
        </p:nvSpPr>
        <p:spPr>
          <a:xfrm>
            <a:off x="6841871" y="3513832"/>
            <a:ext cx="1738425" cy="461665"/>
          </a:xfrm>
          <a:prstGeom prst="rect">
            <a:avLst/>
          </a:prstGeom>
          <a:noFill/>
        </p:spPr>
        <p:txBody>
          <a:bodyPr wrap="none" rtlCol="0" anchor="ctr" anchorCtr="0">
            <a:spAutoFit/>
          </a:bodyPr>
          <a:lstStyle/>
          <a:p>
            <a:pPr fontAlgn="t">
              <a:spcBef>
                <a:spcPts val="0"/>
              </a:spcBef>
              <a:spcAft>
                <a:spcPts val="0"/>
              </a:spcAft>
            </a:pPr>
            <a:r>
              <a:rPr lang="fr-FR" sz="1200" dirty="0">
                <a:latin typeface="Arial" panose="020B0604020202020204" pitchFamily="34" charset="0"/>
                <a:cs typeface="Arial" panose="020B0604020202020204" pitchFamily="34" charset="0"/>
              </a:rPr>
              <a:t>C</a:t>
            </a:r>
            <a:r>
              <a:rPr lang="fr-FR" sz="1200" dirty="0" smtClean="0">
                <a:latin typeface="Arial" panose="020B0604020202020204" pitchFamily="34" charset="0"/>
                <a:cs typeface="Arial" panose="020B0604020202020204" pitchFamily="34" charset="0"/>
              </a:rPr>
              <a:t>himiothérapie</a:t>
            </a:r>
            <a:endParaRPr lang="fr-FR" sz="2400" dirty="0" smtClean="0">
              <a:latin typeface="Arial" panose="020B0604020202020204" pitchFamily="34" charset="0"/>
            </a:endParaRPr>
          </a:p>
          <a:p>
            <a:pPr fontAlgn="auto">
              <a:spcBef>
                <a:spcPts val="0"/>
              </a:spcBef>
              <a:spcAft>
                <a:spcPts val="0"/>
              </a:spcAft>
            </a:pPr>
            <a:r>
              <a:rPr lang="fr-FR" sz="1200" dirty="0">
                <a:latin typeface="Arial" panose="020B0604020202020204" pitchFamily="34" charset="0"/>
                <a:cs typeface="Arial" panose="020B0604020202020204" pitchFamily="34" charset="0"/>
              </a:rPr>
              <a:t>C</a:t>
            </a:r>
            <a:r>
              <a:rPr lang="fr-FR" sz="1200" dirty="0" smtClean="0">
                <a:latin typeface="Arial" panose="020B0604020202020204" pitchFamily="34" charset="0"/>
                <a:cs typeface="Arial" panose="020B0604020202020204" pitchFamily="34" charset="0"/>
              </a:rPr>
              <a:t>himiothérapie + SIRT</a:t>
            </a:r>
            <a:endParaRPr lang="fr-FR" sz="2400" i="0" u="none" strike="noStrike" dirty="0">
              <a:effectLst/>
              <a:latin typeface="Arial" panose="020B0604020202020204" pitchFamily="34" charset="0"/>
            </a:endParaRPr>
          </a:p>
        </p:txBody>
      </p:sp>
      <p:cxnSp>
        <p:nvCxnSpPr>
          <p:cNvPr id="71" name="Straight Connector 70">
            <a:extLst>
              <a:ext uri="{FF2B5EF4-FFF2-40B4-BE49-F238E27FC236}">
                <a16:creationId xmlns:a16="http://schemas.microsoft.com/office/drawing/2014/main" xmlns="" id="{5E7A0642-A7AA-4E4D-8376-B6BA13913F2E}"/>
              </a:ext>
            </a:extLst>
          </p:cNvPr>
          <p:cNvCxnSpPr>
            <a:cxnSpLocks/>
          </p:cNvCxnSpPr>
          <p:nvPr/>
        </p:nvCxnSpPr>
        <p:spPr>
          <a:xfrm>
            <a:off x="6732270" y="3661808"/>
            <a:ext cx="138113" cy="0"/>
          </a:xfrm>
          <a:prstGeom prst="line">
            <a:avLst/>
          </a:prstGeom>
          <a:ln w="2603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92AC532E-56A0-4564-98F5-F02347254579}"/>
              </a:ext>
            </a:extLst>
          </p:cNvPr>
          <p:cNvCxnSpPr>
            <a:cxnSpLocks/>
          </p:cNvCxnSpPr>
          <p:nvPr/>
        </p:nvCxnSpPr>
        <p:spPr>
          <a:xfrm>
            <a:off x="6732270" y="3845166"/>
            <a:ext cx="138113" cy="0"/>
          </a:xfrm>
          <a:prstGeom prst="line">
            <a:avLst/>
          </a:prstGeom>
          <a:ln w="2603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909739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a:xfrm>
            <a:off x="365124" y="179614"/>
            <a:ext cx="8413751" cy="807720"/>
          </a:xfrm>
        </p:spPr>
        <p:txBody>
          <a:bodyPr/>
          <a:lstStyle/>
          <a:p>
            <a:r>
              <a:rPr lang="fr-FR" dirty="0" smtClean="0"/>
              <a:t>3507: Analyse de survie globale des études prospectives randomisées FOXFIRE de radiothérapie interne sélective (SIRT) en 1e ligne chez les patients avec métastases hépatiques de cancer colorectal – Sharma RA, et al</a:t>
            </a:r>
            <a:endParaRPr lang="fr-FR" dirty="0"/>
          </a:p>
        </p:txBody>
      </p:sp>
      <p:sp>
        <p:nvSpPr>
          <p:cNvPr id="15" name="Text Placeholder 14"/>
          <p:cNvSpPr>
            <a:spLocks noGrp="1"/>
          </p:cNvSpPr>
          <p:nvPr>
            <p:ph type="body" sz="quarter" idx="11"/>
          </p:nvPr>
        </p:nvSpPr>
        <p:spPr/>
        <p:txBody>
          <a:bodyPr/>
          <a:lstStyle/>
          <a:p>
            <a:r>
              <a:rPr lang="fr-FR" smtClean="0"/>
              <a:t>Sharma RA, et al. J Clin Oncol 2017;35(Suppl):Abstr 3507</a:t>
            </a:r>
            <a:endParaRPr lang="fr-FR"/>
          </a:p>
        </p:txBody>
      </p:sp>
      <p:sp>
        <p:nvSpPr>
          <p:cNvPr id="9"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t>Résultats</a:t>
            </a:r>
            <a:endParaRPr lang="fr-FR" b="1" kern="0" dirty="0"/>
          </a:p>
        </p:txBody>
      </p:sp>
      <p:graphicFrame>
        <p:nvGraphicFramePr>
          <p:cNvPr id="13" name="Group 88"/>
          <p:cNvGraphicFramePr>
            <a:graphicFrameLocks noGrp="1"/>
          </p:cNvGraphicFramePr>
          <p:nvPr>
            <p:extLst>
              <p:ext uri="{D42A27DB-BD31-4B8C-83A1-F6EECF244321}">
                <p14:modId xmlns:p14="http://schemas.microsoft.com/office/powerpoint/2010/main" val="1290803986"/>
              </p:ext>
            </p:extLst>
          </p:nvPr>
        </p:nvGraphicFramePr>
        <p:xfrm>
          <a:off x="369888" y="1600201"/>
          <a:ext cx="8408986" cy="3736848"/>
        </p:xfrm>
        <a:graphic>
          <a:graphicData uri="http://schemas.openxmlformats.org/drawingml/2006/table">
            <a:tbl>
              <a:tblPr firstRow="1" bandRow="1">
                <a:tableStyleId>{69012ECD-51FC-41F1-AA8D-1B2483CD663E}</a:tableStyleId>
              </a:tblPr>
              <a:tblGrid>
                <a:gridCol w="3516312">
                  <a:extLst>
                    <a:ext uri="{9D8B030D-6E8A-4147-A177-3AD203B41FA5}">
                      <a16:colId xmlns="" xmlns:a16="http://schemas.microsoft.com/office/drawing/2014/main" val="20000"/>
                    </a:ext>
                  </a:extLst>
                </a:gridCol>
                <a:gridCol w="2446337">
                  <a:extLst>
                    <a:ext uri="{9D8B030D-6E8A-4147-A177-3AD203B41FA5}">
                      <a16:colId xmlns="" xmlns:a16="http://schemas.microsoft.com/office/drawing/2014/main" val="20001"/>
                    </a:ext>
                  </a:extLst>
                </a:gridCol>
                <a:gridCol w="2446337">
                  <a:extLst>
                    <a:ext uri="{9D8B030D-6E8A-4147-A177-3AD203B41FA5}">
                      <a16:colId xmlns="" xmlns:a16="http://schemas.microsoft.com/office/drawing/2014/main" val="20003"/>
                    </a:ext>
                  </a:extLst>
                </a:gridCol>
              </a:tblGrid>
              <a:tr h="4226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mn-lt"/>
                          <a:cs typeface="Arial" charset="0"/>
                        </a:rPr>
                        <a:t>EIs</a:t>
                      </a:r>
                      <a:r>
                        <a:rPr kumimoji="0" lang="fr-FR" sz="1400" b="1" i="0" u="none" strike="noStrike" cap="none" normalizeH="0" baseline="0" noProof="0" dirty="0" smtClean="0">
                          <a:ln>
                            <a:noFill/>
                          </a:ln>
                          <a:solidFill>
                            <a:schemeClr val="tx2"/>
                          </a:solidFill>
                          <a:effectLst/>
                          <a:latin typeface="+mn-lt"/>
                          <a:cs typeface="Arial" charset="0"/>
                        </a:rPr>
                        <a:t> rapportés chez ≥5% des patients, %</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latin typeface="+mn-lt"/>
                        </a:rPr>
                        <a:t>Chimiothérapie + SIRT (n=507)</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latin typeface="+mn-lt"/>
                        </a:rPr>
                        <a:t>Chimiothérapie </a:t>
                      </a:r>
                      <a:br>
                        <a:rPr kumimoji="0" lang="fr-FR" sz="1400" u="none" strike="noStrike" cap="none" normalizeH="0" baseline="0" noProof="0" dirty="0" smtClean="0">
                          <a:ln>
                            <a:noFill/>
                          </a:ln>
                          <a:solidFill>
                            <a:schemeClr val="tx2"/>
                          </a:solidFill>
                          <a:effectLst/>
                          <a:latin typeface="+mn-lt"/>
                        </a:rPr>
                      </a:br>
                      <a:r>
                        <a:rPr kumimoji="0" lang="fr-FR" sz="1400" u="none" strike="noStrike" cap="none" normalizeH="0" baseline="0" noProof="0" dirty="0" smtClean="0">
                          <a:ln>
                            <a:noFill/>
                          </a:ln>
                          <a:solidFill>
                            <a:schemeClr val="tx2"/>
                          </a:solidFill>
                          <a:effectLst/>
                          <a:latin typeface="+mn-lt"/>
                        </a:rPr>
                        <a:t>(n=571)</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574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latin typeface="+mn-lt"/>
                        </a:rPr>
                        <a:t>Tout grade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latin typeface="+mn-lt"/>
                        </a:rPr>
                        <a:t>Grade ≥3</a:t>
                      </a:r>
                      <a:endParaRPr kumimoji="0" lang="fr-FR" sz="1400" b="0" i="0" u="none" strike="noStrike" cap="none" normalizeH="0" baseline="0" noProof="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latin typeface="+mn-lt"/>
                        </a:rPr>
                        <a:t>99,8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latin typeface="+mn-lt"/>
                        </a:rPr>
                        <a:t>74,0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latin typeface="+mn-lt"/>
                        </a:rPr>
                        <a:t>99,6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66,5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0839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dirty="0" smtClean="0">
                          <a:ln>
                            <a:noFill/>
                          </a:ln>
                          <a:effectLst/>
                          <a:latin typeface="+mn-lt"/>
                        </a:rPr>
                        <a:t>Hématologiques (grade ≥3</a:t>
                      </a:r>
                      <a:r>
                        <a:rPr kumimoji="0" lang="fr-FR" sz="1400" b="0" i="0" u="none" strike="noStrike" cap="none" normalizeH="0" baseline="0" noProof="0" dirty="0" smtClean="0">
                          <a:ln>
                            <a:noFill/>
                          </a:ln>
                          <a:solidFill>
                            <a:schemeClr val="tx1"/>
                          </a:solidFill>
                          <a:effectLst/>
                          <a:latin typeface="+mn-lt"/>
                          <a:cs typeface="Arial" charset="0"/>
                        </a:rPr>
                        <a:t>)</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	Neutropénie</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	Neutropénie fébrile</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	</a:t>
                      </a:r>
                      <a:r>
                        <a:rPr kumimoji="0" lang="fr-FR" sz="1400" b="0" i="0" u="none" strike="noStrike" cap="none" normalizeH="0" baseline="0" noProof="0" dirty="0" err="1" smtClean="0">
                          <a:ln>
                            <a:noFill/>
                          </a:ln>
                          <a:solidFill>
                            <a:schemeClr val="tx1"/>
                          </a:solidFill>
                          <a:effectLst/>
                          <a:latin typeface="+mn-lt"/>
                          <a:cs typeface="Arial" charset="0"/>
                        </a:rPr>
                        <a:t>Thrombocytopénie</a:t>
                      </a:r>
                      <a:endParaRPr kumimoji="0" lang="fr-FR" sz="1400" b="0" i="0" u="none" strike="noStrike" cap="none" normalizeH="0" baseline="0" noProof="0" dirty="0" smtClean="0">
                        <a:ln>
                          <a:noFill/>
                        </a:ln>
                        <a:solidFill>
                          <a:schemeClr val="tx1"/>
                        </a:solidFill>
                        <a:effectLst/>
                        <a:latin typeface="+mn-lt"/>
                        <a:cs typeface="Arial" charset="0"/>
                      </a:endParaRP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	Leucopénie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5,9</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24,2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2,3</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0839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dirty="0" smtClean="0">
                          <a:ln>
                            <a:noFill/>
                          </a:ln>
                          <a:effectLst/>
                          <a:latin typeface="+mn-lt"/>
                        </a:rPr>
                        <a:t>Non hématologiques (grade ≥3</a:t>
                      </a:r>
                      <a:r>
                        <a:rPr kumimoji="0" lang="fr-FR" sz="1400" b="0" i="0" u="none" strike="noStrike" cap="none" normalizeH="0" baseline="0" noProof="0" dirty="0" smtClean="0">
                          <a:ln>
                            <a:noFill/>
                          </a:ln>
                          <a:solidFill>
                            <a:schemeClr val="tx1"/>
                          </a:solidFill>
                          <a:effectLst/>
                          <a:latin typeface="+mn-lt"/>
                          <a:cs typeface="Arial" charset="0"/>
                        </a:rPr>
                        <a:t>)</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	Fatigue</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	Douleurs abdominales</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	Diarrhée</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	Neuropathie périphérique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3,6</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5,8</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16" name="Rectangle 3"/>
          <p:cNvSpPr txBox="1">
            <a:spLocks noChangeArrowheads="1"/>
          </p:cNvSpPr>
          <p:nvPr/>
        </p:nvSpPr>
        <p:spPr bwMode="auto">
          <a:xfrm>
            <a:off x="365124" y="5334000"/>
            <a:ext cx="8413751"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fr-FR" b="1" kern="0" dirty="0" smtClean="0"/>
              <a:t>Conclusion</a:t>
            </a:r>
          </a:p>
          <a:p>
            <a:r>
              <a:rPr lang="fr-FR" b="1" dirty="0" smtClean="0"/>
              <a:t>Chez ces patients avec métastases hépatiques seules ou prédominantes de CCR, l’ajout de SIRT à une 1</a:t>
            </a:r>
            <a:r>
              <a:rPr lang="fr-FR" b="1" baseline="30000" dirty="0" smtClean="0"/>
              <a:t>e</a:t>
            </a:r>
            <a:r>
              <a:rPr lang="fr-FR" b="1" dirty="0" smtClean="0"/>
              <a:t> ligne de chimiothérapie </a:t>
            </a:r>
            <a:r>
              <a:rPr lang="fr-FR" b="1" dirty="0"/>
              <a:t>par </a:t>
            </a:r>
            <a:r>
              <a:rPr lang="fr-FR" b="1" dirty="0" err="1"/>
              <a:t>oxaliplatine-</a:t>
            </a:r>
            <a:r>
              <a:rPr lang="fr-FR" b="1" dirty="0" err="1" smtClean="0"/>
              <a:t>fluorouracile</a:t>
            </a:r>
            <a:r>
              <a:rPr lang="fr-FR" b="1" dirty="0" smtClean="0"/>
              <a:t> n’a pas amélioré la SG ni la SSP</a:t>
            </a:r>
            <a:endParaRPr lang="fr-FR" b="1" dirty="0"/>
          </a:p>
        </p:txBody>
      </p:sp>
    </p:spTree>
    <p:custDataLst>
      <p:tags r:id="rId1"/>
    </p:custDataLst>
    <p:extLst>
      <p:ext uri="{BB962C8B-B14F-4D97-AF65-F5344CB8AC3E}">
        <p14:creationId xmlns:p14="http://schemas.microsoft.com/office/powerpoint/2010/main" val="8484502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fr-FR" b="1" kern="0" dirty="0" smtClean="0"/>
              <a:t>Objectif</a:t>
            </a:r>
          </a:p>
          <a:p>
            <a:r>
              <a:rPr lang="fr-FR" kern="0" dirty="0" smtClean="0"/>
              <a:t>Evaluer le </a:t>
            </a:r>
            <a:r>
              <a:rPr lang="fr-FR" dirty="0" err="1" smtClean="0"/>
              <a:t>fruquintinib</a:t>
            </a:r>
            <a:r>
              <a:rPr lang="fr-FR" dirty="0" smtClean="0"/>
              <a:t> + MSSUP vs. placebo + MSSUP </a:t>
            </a:r>
            <a:r>
              <a:rPr lang="fr-FR" dirty="0"/>
              <a:t>chez des patients chinois avec cancer colorectal métastatique </a:t>
            </a:r>
          </a:p>
        </p:txBody>
      </p:sp>
      <p:sp>
        <p:nvSpPr>
          <p:cNvPr id="5122" name="Rectangle 2"/>
          <p:cNvSpPr>
            <a:spLocks noGrp="1" noChangeArrowheads="1"/>
          </p:cNvSpPr>
          <p:nvPr>
            <p:ph type="title"/>
          </p:nvPr>
        </p:nvSpPr>
        <p:spPr/>
        <p:txBody>
          <a:bodyPr/>
          <a:lstStyle/>
          <a:p>
            <a:r>
              <a:rPr lang="fr-FR" smtClean="0"/>
              <a:t>3508: Etude de phase III randomisée, multicentrique, en double aveugle, contrôlée comparant le fruquintinib au placebo plus meilleurs soins de support (MSSUP) chez des patients chinois avec cancer colorectal métastatique (FRESCO) – Li J, et al</a:t>
            </a:r>
            <a:endParaRPr lang="fr-FR" dirty="0"/>
          </a:p>
        </p:txBody>
      </p:sp>
      <p:sp>
        <p:nvSpPr>
          <p:cNvPr id="15" name="Text Placeholder 14"/>
          <p:cNvSpPr>
            <a:spLocks noGrp="1"/>
          </p:cNvSpPr>
          <p:nvPr>
            <p:ph type="body" sz="quarter" idx="11"/>
          </p:nvPr>
        </p:nvSpPr>
        <p:spPr/>
        <p:txBody>
          <a:bodyPr/>
          <a:lstStyle/>
          <a:p>
            <a:r>
              <a:rPr lang="fr-FR" smtClean="0"/>
              <a:t>Li J, et al. J Clin Oncol 2017;35(Suppl):Abstr 3508</a:t>
            </a:r>
            <a:endParaRPr lang="fr-FR"/>
          </a:p>
        </p:txBody>
      </p:sp>
      <p:sp>
        <p:nvSpPr>
          <p:cNvPr id="11" name="AutoShape 9"/>
          <p:cNvSpPr>
            <a:spLocks noChangeArrowheads="1"/>
          </p:cNvSpPr>
          <p:nvPr/>
        </p:nvSpPr>
        <p:spPr bwMode="auto">
          <a:xfrm>
            <a:off x="499730" y="2529736"/>
            <a:ext cx="3185084"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sz="1600" dirty="0" smtClean="0">
                <a:solidFill>
                  <a:schemeClr val="tx2"/>
                </a:solidFill>
              </a:rPr>
              <a:t>CCR stade IV</a:t>
            </a:r>
          </a:p>
          <a:p>
            <a:pPr marL="228600" indent="-228600" defTabSz="892175" eaLnBrk="0" hangingPunct="0">
              <a:spcAft>
                <a:spcPct val="30000"/>
              </a:spcAft>
              <a:buFont typeface="Arial" pitchFamily="34" charset="0"/>
              <a:buChar char="•"/>
            </a:pPr>
            <a:r>
              <a:rPr lang="fr-FR" sz="1600" dirty="0" smtClean="0">
                <a:solidFill>
                  <a:schemeClr val="tx2"/>
                </a:solidFill>
              </a:rPr>
              <a:t>Echec de 2 lignes antérieures de chimiothérapie</a:t>
            </a:r>
          </a:p>
          <a:p>
            <a:pPr marL="228600" indent="-228600" defTabSz="892175" eaLnBrk="0" hangingPunct="0">
              <a:spcAft>
                <a:spcPct val="30000"/>
              </a:spcAft>
              <a:buFont typeface="Arial" pitchFamily="34" charset="0"/>
              <a:buChar char="•"/>
            </a:pPr>
            <a:r>
              <a:rPr lang="fr-FR" altLang="zh-CN" sz="1600" dirty="0" smtClean="0">
                <a:solidFill>
                  <a:schemeClr val="tx2"/>
                </a:solidFill>
                <a:ea typeface="SimSun" pitchFamily="2" charset="-122"/>
              </a:rPr>
              <a:t>Maladie </a:t>
            </a:r>
            <a:r>
              <a:rPr lang="fr-FR" altLang="zh-CN" sz="1600" dirty="0">
                <a:solidFill>
                  <a:schemeClr val="tx2"/>
                </a:solidFill>
                <a:ea typeface="SimSun" pitchFamily="2" charset="-122"/>
              </a:rPr>
              <a:t>m</a:t>
            </a:r>
            <a:r>
              <a:rPr lang="fr-FR" altLang="zh-CN" sz="1600" dirty="0" smtClean="0">
                <a:solidFill>
                  <a:schemeClr val="tx2"/>
                </a:solidFill>
                <a:ea typeface="SimSun" pitchFamily="2" charset="-122"/>
              </a:rPr>
              <a:t>esurable </a:t>
            </a:r>
            <a:br>
              <a:rPr lang="fr-FR" altLang="zh-CN" sz="1600" dirty="0" smtClean="0">
                <a:solidFill>
                  <a:schemeClr val="tx2"/>
                </a:solidFill>
                <a:ea typeface="SimSun" pitchFamily="2" charset="-122"/>
              </a:rPr>
            </a:br>
            <a:r>
              <a:rPr lang="fr-FR" altLang="zh-CN" sz="1600" dirty="0" smtClean="0">
                <a:solidFill>
                  <a:schemeClr val="tx2"/>
                </a:solidFill>
                <a:ea typeface="SimSun" pitchFamily="2" charset="-122"/>
              </a:rPr>
              <a:t>(RECIST v1.1)</a:t>
            </a:r>
          </a:p>
          <a:p>
            <a:pPr marL="228600" indent="-228600" defTabSz="892175" eaLnBrk="0" hangingPunct="0">
              <a:spcAft>
                <a:spcPct val="30000"/>
              </a:spcAft>
              <a:buFont typeface="Arial" pitchFamily="34" charset="0"/>
              <a:buChar char="•"/>
            </a:pPr>
            <a:r>
              <a:rPr lang="fr-FR" altLang="zh-CN" sz="1600" dirty="0" smtClean="0">
                <a:solidFill>
                  <a:schemeClr val="tx2"/>
                </a:solidFill>
                <a:ea typeface="SimSun" pitchFamily="2" charset="-122"/>
              </a:rPr>
              <a:t>ECOG PS 0–1</a:t>
            </a:r>
          </a:p>
          <a:p>
            <a:pPr defTabSz="892175" eaLnBrk="0" hangingPunct="0">
              <a:spcAft>
                <a:spcPct val="30000"/>
              </a:spcAft>
            </a:pPr>
            <a:r>
              <a:rPr lang="fr-FR" altLang="zh-CN" sz="1600" dirty="0" smtClean="0">
                <a:solidFill>
                  <a:schemeClr val="tx2"/>
                </a:solidFill>
                <a:ea typeface="SimSun" pitchFamily="2" charset="-122"/>
              </a:rPr>
              <a:t>(n=416)</a:t>
            </a:r>
            <a:endParaRPr lang="fr-FR" altLang="zh-CN" sz="1600" dirty="0">
              <a:solidFill>
                <a:schemeClr val="tx2"/>
              </a:solidFill>
              <a:ea typeface="SimSun" pitchFamily="2" charset="-122"/>
            </a:endParaRPr>
          </a:p>
        </p:txBody>
      </p:sp>
      <p:sp>
        <p:nvSpPr>
          <p:cNvPr id="12" name="Oval 14"/>
          <p:cNvSpPr>
            <a:spLocks noChangeArrowheads="1"/>
          </p:cNvSpPr>
          <p:nvPr/>
        </p:nvSpPr>
        <p:spPr bwMode="auto">
          <a:xfrm>
            <a:off x="3941537" y="34520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endParaRPr lang="fr-FR" altLang="zh-CN" b="1">
              <a:solidFill>
                <a:srgbClr val="043882"/>
              </a:solidFill>
              <a:ea typeface="SimSun" pitchFamily="2" charset="-122"/>
            </a:endParaRPr>
          </a:p>
        </p:txBody>
      </p:sp>
      <p:cxnSp>
        <p:nvCxnSpPr>
          <p:cNvPr id="13" name="AutoShape 15"/>
          <p:cNvCxnSpPr>
            <a:cxnSpLocks noChangeShapeType="1"/>
            <a:stCxn id="12" idx="0"/>
            <a:endCxn id="20" idx="1"/>
          </p:cNvCxnSpPr>
          <p:nvPr/>
        </p:nvCxnSpPr>
        <p:spPr bwMode="auto">
          <a:xfrm rot="5400000" flipH="1" flipV="1">
            <a:off x="4058054" y="2916966"/>
            <a:ext cx="710387" cy="359825"/>
          </a:xfrm>
          <a:prstGeom prst="bentConnector2">
            <a:avLst/>
          </a:prstGeom>
          <a:noFill/>
          <a:ln w="57150">
            <a:solidFill>
              <a:schemeClr val="bg2">
                <a:lumMod val="60000"/>
                <a:lumOff val="40000"/>
              </a:schemeClr>
            </a:solidFill>
            <a:round/>
            <a:headEnd/>
            <a:tailEnd type="triangle" w="med" len="med"/>
          </a:ln>
        </p:spPr>
      </p:cxnSp>
      <p:sp>
        <p:nvSpPr>
          <p:cNvPr id="17" name="Content Placeholder 26"/>
          <p:cNvSpPr txBox="1">
            <a:spLocks/>
          </p:cNvSpPr>
          <p:nvPr/>
        </p:nvSpPr>
        <p:spPr bwMode="auto">
          <a:xfrm>
            <a:off x="4855936" y="3303448"/>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fr-FR" sz="12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Traitement anti VEGF préalable</a:t>
            </a:r>
          </a:p>
          <a:p>
            <a:pPr marL="203200" indent="-203200">
              <a:spcBef>
                <a:spcPts val="0"/>
              </a:spcBef>
              <a:spcAft>
                <a:spcPts val="400"/>
              </a:spcAft>
              <a:buFont typeface="Arial" pitchFamily="34" charset="0"/>
              <a:buChar char="•"/>
              <a:defRPr/>
            </a:pPr>
            <a:r>
              <a:rPr lang="fr-FR" sz="1200" dirty="0" smtClean="0">
                <a:solidFill>
                  <a:srgbClr val="4D4D4D"/>
                </a:solidFill>
                <a:latin typeface="Arial"/>
              </a:rPr>
              <a:t>Statut </a:t>
            </a:r>
            <a:r>
              <a:rPr lang="fr-FR" sz="1200" i="1" dirty="0" smtClean="0">
                <a:solidFill>
                  <a:srgbClr val="4D4D4D"/>
                </a:solidFill>
                <a:latin typeface="Arial"/>
              </a:rPr>
              <a:t>KRAS</a:t>
            </a:r>
            <a:endParaRPr lang="fr-FR" sz="1200" dirty="0" smtClean="0">
              <a:solidFill>
                <a:srgbClr val="4D4D4D"/>
              </a:solidFill>
              <a:latin typeface="Arial"/>
            </a:endParaRPr>
          </a:p>
          <a:p>
            <a:pPr marL="203200" indent="-203200">
              <a:spcBef>
                <a:spcPts val="0"/>
              </a:spcBef>
              <a:spcAft>
                <a:spcPts val="400"/>
              </a:spcAft>
              <a:buFont typeface="Arial" pitchFamily="34" charset="0"/>
              <a:buChar char="•"/>
              <a:defRPr/>
            </a:pPr>
            <a:endParaRPr lang="fr-FR" sz="1200" dirty="0">
              <a:solidFill>
                <a:srgbClr val="4D4D4D"/>
              </a:solidFill>
              <a:latin typeface="Arial"/>
            </a:endParaRPr>
          </a:p>
        </p:txBody>
      </p:sp>
      <p:cxnSp>
        <p:nvCxnSpPr>
          <p:cNvPr id="18" name="AutoShape 19"/>
          <p:cNvCxnSpPr>
            <a:cxnSpLocks noChangeShapeType="1"/>
            <a:stCxn id="11" idx="3"/>
            <a:endCxn id="12" idx="2"/>
          </p:cNvCxnSpPr>
          <p:nvPr/>
        </p:nvCxnSpPr>
        <p:spPr bwMode="auto">
          <a:xfrm>
            <a:off x="3684814" y="3744171"/>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20" name="AutoShape 8"/>
          <p:cNvSpPr>
            <a:spLocks noChangeArrowheads="1"/>
          </p:cNvSpPr>
          <p:nvPr/>
        </p:nvSpPr>
        <p:spPr bwMode="auto">
          <a:xfrm>
            <a:off x="4593160" y="2196392"/>
            <a:ext cx="2678490"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err="1" smtClean="0">
                <a:solidFill>
                  <a:schemeClr val="tx2"/>
                </a:solidFill>
                <a:ea typeface="SimSun" pitchFamily="2" charset="-122"/>
              </a:rPr>
              <a:t>Fruquintinib</a:t>
            </a:r>
            <a:r>
              <a:rPr lang="fr-FR" altLang="zh-CN" sz="1600" dirty="0" smtClean="0">
                <a:solidFill>
                  <a:schemeClr val="tx2"/>
                </a:solidFill>
                <a:ea typeface="SimSun" pitchFamily="2" charset="-122"/>
              </a:rPr>
              <a:t> 5 mg/j </a:t>
            </a:r>
            <a:br>
              <a:rPr lang="fr-FR" altLang="zh-CN" sz="1600" dirty="0" smtClean="0">
                <a:solidFill>
                  <a:schemeClr val="tx2"/>
                </a:solidFill>
                <a:ea typeface="SimSun" pitchFamily="2" charset="-122"/>
              </a:rPr>
            </a:br>
            <a:r>
              <a:rPr lang="fr-FR" altLang="zh-CN" sz="1600" dirty="0" smtClean="0">
                <a:solidFill>
                  <a:schemeClr val="tx2"/>
                </a:solidFill>
                <a:ea typeface="SimSun" pitchFamily="2" charset="-122"/>
              </a:rPr>
              <a:t>3 semaines on /1 semaine off + MSSUP /4S</a:t>
            </a:r>
          </a:p>
          <a:p>
            <a:pPr algn="ctr" defTabSz="892175" eaLnBrk="0" hangingPunct="0"/>
            <a:r>
              <a:rPr lang="fr-FR" altLang="zh-CN" sz="1600" dirty="0" smtClean="0">
                <a:solidFill>
                  <a:schemeClr val="tx2"/>
                </a:solidFill>
                <a:ea typeface="SimSun" pitchFamily="2" charset="-122"/>
              </a:rPr>
              <a:t>(n=278)</a:t>
            </a:r>
            <a:endParaRPr lang="fr-FR" altLang="zh-CN" sz="1600" dirty="0">
              <a:solidFill>
                <a:schemeClr val="tx2"/>
              </a:solidFill>
              <a:ea typeface="SimSun" pitchFamily="2" charset="-122"/>
            </a:endParaRPr>
          </a:p>
        </p:txBody>
      </p:sp>
      <p:cxnSp>
        <p:nvCxnSpPr>
          <p:cNvPr id="21" name="AutoShape 16"/>
          <p:cNvCxnSpPr>
            <a:cxnSpLocks noChangeShapeType="1"/>
            <a:stCxn id="12" idx="4"/>
            <a:endCxn id="24" idx="1"/>
          </p:cNvCxnSpPr>
          <p:nvPr/>
        </p:nvCxnSpPr>
        <p:spPr bwMode="auto">
          <a:xfrm rot="16200000" flipH="1">
            <a:off x="4115168" y="4154437"/>
            <a:ext cx="651198" cy="414865"/>
          </a:xfrm>
          <a:prstGeom prst="bentConnector2">
            <a:avLst/>
          </a:prstGeom>
          <a:noFill/>
          <a:ln w="57150">
            <a:solidFill>
              <a:schemeClr val="bg2">
                <a:lumMod val="60000"/>
                <a:lumOff val="40000"/>
              </a:schemeClr>
            </a:solidFill>
            <a:round/>
            <a:headEnd/>
            <a:tailEnd type="triangle" w="med" len="med"/>
          </a:ln>
        </p:spPr>
      </p:cxnSp>
      <p:cxnSp>
        <p:nvCxnSpPr>
          <p:cNvPr id="23" name="AutoShape 20"/>
          <p:cNvCxnSpPr>
            <a:cxnSpLocks noChangeShapeType="1"/>
            <a:stCxn id="24" idx="3"/>
            <a:endCxn id="31" idx="1"/>
          </p:cNvCxnSpPr>
          <p:nvPr/>
        </p:nvCxnSpPr>
        <p:spPr bwMode="auto">
          <a:xfrm>
            <a:off x="7325110" y="4687469"/>
            <a:ext cx="283039" cy="0"/>
          </a:xfrm>
          <a:prstGeom prst="straightConnector1">
            <a:avLst/>
          </a:prstGeom>
          <a:noFill/>
          <a:ln w="57150">
            <a:solidFill>
              <a:schemeClr val="bg2">
                <a:lumMod val="60000"/>
                <a:lumOff val="40000"/>
              </a:schemeClr>
            </a:solidFill>
            <a:prstDash val="sysDot"/>
            <a:round/>
            <a:headEnd/>
            <a:tailEnd type="triangle" w="med" len="med"/>
          </a:ln>
        </p:spPr>
      </p:cxnSp>
      <p:sp>
        <p:nvSpPr>
          <p:cNvPr id="24" name="AutoShape 12"/>
          <p:cNvSpPr>
            <a:spLocks noChangeArrowheads="1"/>
          </p:cNvSpPr>
          <p:nvPr/>
        </p:nvSpPr>
        <p:spPr bwMode="auto">
          <a:xfrm>
            <a:off x="4648200" y="4142177"/>
            <a:ext cx="2676910" cy="109058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Placebo + MSSUP</a:t>
            </a:r>
          </a:p>
          <a:p>
            <a:pPr algn="ctr" defTabSz="892175" eaLnBrk="0" hangingPunct="0"/>
            <a:r>
              <a:rPr lang="fr-FR" altLang="zh-CN" sz="1600" dirty="0" smtClean="0">
                <a:solidFill>
                  <a:srgbClr val="4D4D4D"/>
                </a:solidFill>
                <a:ea typeface="SimSun" pitchFamily="2" charset="-122"/>
              </a:rPr>
              <a:t>(n=138)</a:t>
            </a:r>
            <a:endParaRPr lang="fr-FR" altLang="zh-CN" sz="1600" dirty="0">
              <a:solidFill>
                <a:srgbClr val="4D4D4D"/>
              </a:solidFill>
              <a:ea typeface="SimSun" pitchFamily="2" charset="-122"/>
            </a:endParaRPr>
          </a:p>
        </p:txBody>
      </p:sp>
      <p:cxnSp>
        <p:nvCxnSpPr>
          <p:cNvPr id="25" name="AutoShape 21"/>
          <p:cNvCxnSpPr>
            <a:cxnSpLocks noChangeShapeType="1"/>
            <a:stCxn id="20" idx="3"/>
            <a:endCxn id="27" idx="1"/>
          </p:cNvCxnSpPr>
          <p:nvPr/>
        </p:nvCxnSpPr>
        <p:spPr bwMode="auto">
          <a:xfrm>
            <a:off x="7271650" y="2741684"/>
            <a:ext cx="336499" cy="0"/>
          </a:xfrm>
          <a:prstGeom prst="straightConnector1">
            <a:avLst/>
          </a:prstGeom>
          <a:noFill/>
          <a:ln w="57150">
            <a:solidFill>
              <a:schemeClr val="bg2">
                <a:lumMod val="60000"/>
                <a:lumOff val="40000"/>
              </a:schemeClr>
            </a:solidFill>
            <a:round/>
            <a:headEnd/>
            <a:tailEnd type="triangle" w="med" len="med"/>
          </a:ln>
        </p:spPr>
      </p:cxnSp>
      <p:sp>
        <p:nvSpPr>
          <p:cNvPr id="28" name="Rectangle 9"/>
          <p:cNvSpPr txBox="1">
            <a:spLocks noChangeArrowheads="1"/>
          </p:cNvSpPr>
          <p:nvPr/>
        </p:nvSpPr>
        <p:spPr bwMode="auto">
          <a:xfrm>
            <a:off x="365124" y="5396379"/>
            <a:ext cx="4130676" cy="82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 PRINCIPAL</a:t>
            </a:r>
          </a:p>
          <a:p>
            <a:r>
              <a:rPr lang="fr-FR" kern="0" dirty="0" smtClean="0"/>
              <a:t>SG</a:t>
            </a:r>
            <a:endParaRPr lang="fr-FR" kern="0" dirty="0"/>
          </a:p>
        </p:txBody>
      </p:sp>
      <p:sp>
        <p:nvSpPr>
          <p:cNvPr id="29" name="Content Placeholder 26"/>
          <p:cNvSpPr txBox="1">
            <a:spLocks/>
          </p:cNvSpPr>
          <p:nvPr/>
        </p:nvSpPr>
        <p:spPr>
          <a:xfrm>
            <a:off x="4648200" y="5409264"/>
            <a:ext cx="4130675" cy="8391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fr-FR" b="1" kern="0" dirty="0" smtClean="0">
                <a:solidFill>
                  <a:schemeClr val="bg2"/>
                </a:solidFill>
              </a:rPr>
              <a:t>CRITÈRES SECONDAIRES</a:t>
            </a:r>
          </a:p>
          <a:p>
            <a:r>
              <a:rPr lang="fr-FR" kern="0" dirty="0" smtClean="0"/>
              <a:t>SSP, TRO, TCM</a:t>
            </a:r>
            <a:endParaRPr lang="fr-FR" kern="0" dirty="0"/>
          </a:p>
        </p:txBody>
      </p:sp>
      <p:sp>
        <p:nvSpPr>
          <p:cNvPr id="27" name="AutoShape 12"/>
          <p:cNvSpPr>
            <a:spLocks noChangeArrowheads="1"/>
          </p:cNvSpPr>
          <p:nvPr/>
        </p:nvSpPr>
        <p:spPr bwMode="auto">
          <a:xfrm>
            <a:off x="7608149" y="2279025"/>
            <a:ext cx="1153080" cy="92531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err="1">
                <a:solidFill>
                  <a:srgbClr val="FFFFFF"/>
                </a:solidFill>
                <a:ea typeface="SimSun" pitchFamily="2" charset="-122"/>
              </a:rPr>
              <a:t>Prog</a:t>
            </a:r>
            <a:r>
              <a:rPr lang="fr-FR" altLang="zh-CN" sz="1600" b="1" dirty="0">
                <a:solidFill>
                  <a:srgbClr val="FFFFFF"/>
                </a:solidFill>
                <a:ea typeface="SimSun" pitchFamily="2" charset="-122"/>
              </a:rPr>
              <a:t>/</a:t>
            </a:r>
            <a:br>
              <a:rPr lang="fr-FR" altLang="zh-CN" sz="1600" b="1" dirty="0">
                <a:solidFill>
                  <a:srgbClr val="FFFFFF"/>
                </a:solidFill>
                <a:ea typeface="SimSun" pitchFamily="2" charset="-122"/>
              </a:rPr>
            </a:br>
            <a:r>
              <a:rPr lang="fr-FR" altLang="zh-CN" sz="1600" b="1" dirty="0">
                <a:solidFill>
                  <a:srgbClr val="FFFFFF"/>
                </a:solidFill>
                <a:ea typeface="SimSun" pitchFamily="2" charset="-122"/>
              </a:rPr>
              <a:t>toxicité/</a:t>
            </a:r>
            <a:br>
              <a:rPr lang="fr-FR" altLang="zh-CN" sz="1600" b="1" dirty="0">
                <a:solidFill>
                  <a:srgbClr val="FFFFFF"/>
                </a:solidFill>
                <a:ea typeface="SimSun" pitchFamily="2" charset="-122"/>
              </a:rPr>
            </a:br>
            <a:r>
              <a:rPr lang="fr-FR" altLang="zh-CN" sz="1600" b="1" dirty="0" smtClean="0">
                <a:solidFill>
                  <a:srgbClr val="FFFFFF"/>
                </a:solidFill>
                <a:ea typeface="SimSun" pitchFamily="2" charset="-122"/>
              </a:rPr>
              <a:t>arrêt</a:t>
            </a:r>
            <a:endParaRPr lang="fr-FR" altLang="zh-CN" sz="1600" b="1" dirty="0">
              <a:solidFill>
                <a:srgbClr val="FFFFFF"/>
              </a:solidFill>
              <a:ea typeface="SimSun" pitchFamily="2" charset="-122"/>
            </a:endParaRPr>
          </a:p>
        </p:txBody>
      </p:sp>
      <p:sp>
        <p:nvSpPr>
          <p:cNvPr id="31" name="AutoShape 12"/>
          <p:cNvSpPr>
            <a:spLocks noChangeArrowheads="1"/>
          </p:cNvSpPr>
          <p:nvPr/>
        </p:nvSpPr>
        <p:spPr bwMode="auto">
          <a:xfrm>
            <a:off x="7608149" y="4224810"/>
            <a:ext cx="1153080" cy="92531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b="1" dirty="0" err="1">
                <a:solidFill>
                  <a:srgbClr val="FFFFFF"/>
                </a:solidFill>
                <a:ea typeface="SimSun" pitchFamily="2" charset="-122"/>
              </a:rPr>
              <a:t>Prog</a:t>
            </a:r>
            <a:r>
              <a:rPr lang="fr-FR" altLang="zh-CN" sz="1600" b="1" dirty="0">
                <a:solidFill>
                  <a:srgbClr val="FFFFFF"/>
                </a:solidFill>
                <a:ea typeface="SimSun" pitchFamily="2" charset="-122"/>
              </a:rPr>
              <a:t>/</a:t>
            </a:r>
            <a:br>
              <a:rPr lang="fr-FR" altLang="zh-CN" sz="1600" b="1" dirty="0">
                <a:solidFill>
                  <a:srgbClr val="FFFFFF"/>
                </a:solidFill>
                <a:ea typeface="SimSun" pitchFamily="2" charset="-122"/>
              </a:rPr>
            </a:br>
            <a:r>
              <a:rPr lang="fr-FR" altLang="zh-CN" sz="1600" b="1" dirty="0">
                <a:solidFill>
                  <a:srgbClr val="FFFFFF"/>
                </a:solidFill>
                <a:ea typeface="SimSun" pitchFamily="2" charset="-122"/>
              </a:rPr>
              <a:t>toxicité/</a:t>
            </a:r>
            <a:br>
              <a:rPr lang="fr-FR" altLang="zh-CN" sz="1600" b="1" dirty="0">
                <a:solidFill>
                  <a:srgbClr val="FFFFFF"/>
                </a:solidFill>
                <a:ea typeface="SimSun" pitchFamily="2" charset="-122"/>
              </a:rPr>
            </a:br>
            <a:r>
              <a:rPr lang="fr-FR" altLang="zh-CN" sz="1600" b="1" dirty="0" smtClean="0">
                <a:solidFill>
                  <a:srgbClr val="FFFFFF"/>
                </a:solidFill>
                <a:ea typeface="SimSun" pitchFamily="2" charset="-122"/>
              </a:rPr>
              <a:t>arrêt</a:t>
            </a:r>
            <a:endParaRPr lang="fr-FR" altLang="zh-CN" sz="1600" b="1"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3661698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3508: Etude de phase III randomisée, multicentrique, en double aveugle, contrôlée comparant le fruquintinib au placebo plus meilleurs soins de support (MSSUP) chez des patients chinois avec cancer colorectal métastatique (FRESCO) – Li J, et al</a:t>
            </a:r>
            <a:endParaRPr lang="fr-FR"/>
          </a:p>
        </p:txBody>
      </p:sp>
      <p:sp>
        <p:nvSpPr>
          <p:cNvPr id="5" name="Content Placeholder 4"/>
          <p:cNvSpPr>
            <a:spLocks noGrp="1"/>
          </p:cNvSpPr>
          <p:nvPr>
            <p:ph idx="1"/>
          </p:nvPr>
        </p:nvSpPr>
        <p:spPr/>
        <p:txBody>
          <a:bodyPr/>
          <a:lstStyle/>
          <a:p>
            <a:pPr marL="0" indent="0">
              <a:buNone/>
            </a:pPr>
            <a:r>
              <a:rPr lang="fr-FR" b="1" dirty="0"/>
              <a:t>Résultats</a:t>
            </a:r>
          </a:p>
          <a:p>
            <a:endParaRPr lang="en-US" dirty="0"/>
          </a:p>
        </p:txBody>
      </p:sp>
      <p:sp>
        <p:nvSpPr>
          <p:cNvPr id="15" name="Text Placeholder 14"/>
          <p:cNvSpPr>
            <a:spLocks noGrp="1"/>
          </p:cNvSpPr>
          <p:nvPr>
            <p:ph type="body" sz="quarter" idx="11"/>
          </p:nvPr>
        </p:nvSpPr>
        <p:spPr/>
        <p:txBody>
          <a:bodyPr/>
          <a:lstStyle/>
          <a:p>
            <a:r>
              <a:rPr lang="fr-FR" smtClean="0"/>
              <a:t>Li J, et al. J Clin Oncol 2017;35(Suppl):Abstr 3508</a:t>
            </a:r>
            <a:endParaRPr lang="fr-FR"/>
          </a:p>
        </p:txBody>
      </p:sp>
      <p:sp>
        <p:nvSpPr>
          <p:cNvPr id="2" name="TextBox 1"/>
          <p:cNvSpPr txBox="1"/>
          <p:nvPr/>
        </p:nvSpPr>
        <p:spPr>
          <a:xfrm>
            <a:off x="3762375" y="1580912"/>
            <a:ext cx="1600200" cy="338554"/>
          </a:xfrm>
          <a:prstGeom prst="rect">
            <a:avLst/>
          </a:prstGeom>
          <a:noFill/>
        </p:spPr>
        <p:txBody>
          <a:bodyPr wrap="square" rtlCol="0">
            <a:spAutoFit/>
          </a:bodyPr>
          <a:lstStyle/>
          <a:p>
            <a:pPr algn="ctr"/>
            <a:r>
              <a:rPr lang="fr-FR" sz="1600" b="1" dirty="0" smtClean="0"/>
              <a:t>SG</a:t>
            </a:r>
            <a:endParaRPr lang="fr-FR" sz="1600" b="1" dirty="0"/>
          </a:p>
        </p:txBody>
      </p:sp>
      <p:sp>
        <p:nvSpPr>
          <p:cNvPr id="225" name="TextBox 224">
            <a:extLst>
              <a:ext uri="{FF2B5EF4-FFF2-40B4-BE49-F238E27FC236}">
                <a16:creationId xmlns:a16="http://schemas.microsoft.com/office/drawing/2014/main" xmlns="" id="{FFB2F2F1-FAEF-410D-9558-07B43F736F4D}"/>
              </a:ext>
            </a:extLst>
          </p:cNvPr>
          <p:cNvSpPr txBox="1"/>
          <p:nvPr/>
        </p:nvSpPr>
        <p:spPr>
          <a:xfrm rot="16200000">
            <a:off x="142938" y="3681725"/>
            <a:ext cx="1425014" cy="276999"/>
          </a:xfrm>
          <a:prstGeom prst="rect">
            <a:avLst/>
          </a:prstGeom>
          <a:noFill/>
        </p:spPr>
        <p:txBody>
          <a:bodyPr wrap="none" rtlCol="0">
            <a:spAutoFit/>
          </a:bodyPr>
          <a:lstStyle/>
          <a:p>
            <a:pPr algn="ctr"/>
            <a:r>
              <a:rPr lang="fr-FR" sz="1200" dirty="0" smtClean="0"/>
              <a:t>Probabilité de SG</a:t>
            </a:r>
            <a:endParaRPr lang="fr-FR" sz="1200" dirty="0"/>
          </a:p>
        </p:txBody>
      </p:sp>
      <p:sp>
        <p:nvSpPr>
          <p:cNvPr id="226" name="TextBox 225">
            <a:extLst>
              <a:ext uri="{FF2B5EF4-FFF2-40B4-BE49-F238E27FC236}">
                <a16:creationId xmlns:a16="http://schemas.microsoft.com/office/drawing/2014/main" xmlns="" id="{357971B0-743B-408A-8DE8-97479E346CE8}"/>
              </a:ext>
            </a:extLst>
          </p:cNvPr>
          <p:cNvSpPr txBox="1"/>
          <p:nvPr/>
        </p:nvSpPr>
        <p:spPr>
          <a:xfrm>
            <a:off x="4735114" y="5666601"/>
            <a:ext cx="509575" cy="276999"/>
          </a:xfrm>
          <a:prstGeom prst="rect">
            <a:avLst/>
          </a:prstGeom>
          <a:noFill/>
        </p:spPr>
        <p:txBody>
          <a:bodyPr wrap="none" rtlCol="0">
            <a:spAutoFit/>
          </a:bodyPr>
          <a:lstStyle/>
          <a:p>
            <a:pPr algn="ctr"/>
            <a:r>
              <a:rPr lang="fr-FR" sz="1200" dirty="0"/>
              <a:t>M</a:t>
            </a:r>
            <a:r>
              <a:rPr lang="fr-FR" sz="1200" dirty="0" smtClean="0"/>
              <a:t>ois</a:t>
            </a:r>
            <a:endParaRPr lang="fr-FR" sz="1200" dirty="0"/>
          </a:p>
        </p:txBody>
      </p:sp>
      <p:sp>
        <p:nvSpPr>
          <p:cNvPr id="227" name="TextBox 226">
            <a:extLst>
              <a:ext uri="{FF2B5EF4-FFF2-40B4-BE49-F238E27FC236}">
                <a16:creationId xmlns:a16="http://schemas.microsoft.com/office/drawing/2014/main" xmlns="" id="{335471D5-7A47-43E2-BC0F-9D527F9F6865}"/>
              </a:ext>
            </a:extLst>
          </p:cNvPr>
          <p:cNvSpPr txBox="1"/>
          <p:nvPr/>
        </p:nvSpPr>
        <p:spPr>
          <a:xfrm>
            <a:off x="1167559" y="2289723"/>
            <a:ext cx="482824" cy="276999"/>
          </a:xfrm>
          <a:prstGeom prst="rect">
            <a:avLst/>
          </a:prstGeom>
          <a:noFill/>
        </p:spPr>
        <p:txBody>
          <a:bodyPr wrap="none" rtlCol="0" anchor="ctr" anchorCtr="0">
            <a:spAutoFit/>
          </a:bodyPr>
          <a:lstStyle/>
          <a:p>
            <a:pPr algn="r"/>
            <a:r>
              <a:rPr lang="fr-FR" sz="1200" dirty="0" smtClean="0"/>
              <a:t>1,00</a:t>
            </a:r>
            <a:endParaRPr lang="fr-FR" sz="1200" dirty="0"/>
          </a:p>
        </p:txBody>
      </p:sp>
      <p:sp>
        <p:nvSpPr>
          <p:cNvPr id="228" name="Freeform: Shape 227">
            <a:extLst>
              <a:ext uri="{FF2B5EF4-FFF2-40B4-BE49-F238E27FC236}">
                <a16:creationId xmlns:a16="http://schemas.microsoft.com/office/drawing/2014/main" xmlns="" id="{A9502122-812D-4D5B-92BE-C53BD3909CCC}"/>
              </a:ext>
            </a:extLst>
          </p:cNvPr>
          <p:cNvSpPr/>
          <p:nvPr/>
        </p:nvSpPr>
        <p:spPr>
          <a:xfrm>
            <a:off x="1719644" y="2427780"/>
            <a:ext cx="6540514"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29" name="Straight Connector 228">
            <a:extLst>
              <a:ext uri="{FF2B5EF4-FFF2-40B4-BE49-F238E27FC236}">
                <a16:creationId xmlns:a16="http://schemas.microsoft.com/office/drawing/2014/main" xmlns="" id="{C8307F6D-8BEF-41D8-971F-947FB797F5C8}"/>
              </a:ext>
            </a:extLst>
          </p:cNvPr>
          <p:cNvCxnSpPr/>
          <p:nvPr/>
        </p:nvCxnSpPr>
        <p:spPr>
          <a:xfrm>
            <a:off x="1719644"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1A1F48AD-2728-4A76-9B4F-2EB247BA8EA2}"/>
              </a:ext>
            </a:extLst>
          </p:cNvPr>
          <p:cNvCxnSpPr/>
          <p:nvPr/>
        </p:nvCxnSpPr>
        <p:spPr>
          <a:xfrm>
            <a:off x="1613793" y="2428222"/>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xmlns="" id="{FB5D15BA-5F06-421A-9837-2E0D70328334}"/>
              </a:ext>
            </a:extLst>
          </p:cNvPr>
          <p:cNvSpPr txBox="1"/>
          <p:nvPr/>
        </p:nvSpPr>
        <p:spPr>
          <a:xfrm>
            <a:off x="1167559" y="3008403"/>
            <a:ext cx="482824" cy="276999"/>
          </a:xfrm>
          <a:prstGeom prst="rect">
            <a:avLst/>
          </a:prstGeom>
          <a:noFill/>
        </p:spPr>
        <p:txBody>
          <a:bodyPr wrap="none" rtlCol="0" anchor="ctr" anchorCtr="0">
            <a:spAutoFit/>
          </a:bodyPr>
          <a:lstStyle/>
          <a:p>
            <a:pPr algn="r"/>
            <a:r>
              <a:rPr lang="fr-FR" sz="1200" dirty="0" smtClean="0"/>
              <a:t>0,75</a:t>
            </a:r>
            <a:endParaRPr lang="fr-FR" sz="1200" dirty="0"/>
          </a:p>
        </p:txBody>
      </p:sp>
      <p:cxnSp>
        <p:nvCxnSpPr>
          <p:cNvPr id="232" name="Straight Connector 231">
            <a:extLst>
              <a:ext uri="{FF2B5EF4-FFF2-40B4-BE49-F238E27FC236}">
                <a16:creationId xmlns:a16="http://schemas.microsoft.com/office/drawing/2014/main" xmlns="" id="{EB910290-1E3A-4C8F-A9E7-4C6C5516D3DC}"/>
              </a:ext>
            </a:extLst>
          </p:cNvPr>
          <p:cNvCxnSpPr/>
          <p:nvPr/>
        </p:nvCxnSpPr>
        <p:spPr>
          <a:xfrm>
            <a:off x="1613793" y="3146902"/>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xmlns="" id="{7F79F886-9FEF-4F6B-9BA2-7A07E520E338}"/>
              </a:ext>
            </a:extLst>
          </p:cNvPr>
          <p:cNvSpPr txBox="1"/>
          <p:nvPr/>
        </p:nvSpPr>
        <p:spPr>
          <a:xfrm>
            <a:off x="1167559" y="3672638"/>
            <a:ext cx="482824" cy="276999"/>
          </a:xfrm>
          <a:prstGeom prst="rect">
            <a:avLst/>
          </a:prstGeom>
          <a:noFill/>
        </p:spPr>
        <p:txBody>
          <a:bodyPr wrap="none" rtlCol="0" anchor="ctr" anchorCtr="0">
            <a:spAutoFit/>
          </a:bodyPr>
          <a:lstStyle/>
          <a:p>
            <a:pPr algn="r"/>
            <a:r>
              <a:rPr lang="fr-FR" sz="1200" dirty="0" smtClean="0"/>
              <a:t>0,50</a:t>
            </a:r>
            <a:endParaRPr lang="fr-FR" sz="1200" dirty="0"/>
          </a:p>
        </p:txBody>
      </p:sp>
      <p:cxnSp>
        <p:nvCxnSpPr>
          <p:cNvPr id="234" name="Straight Connector 233">
            <a:extLst>
              <a:ext uri="{FF2B5EF4-FFF2-40B4-BE49-F238E27FC236}">
                <a16:creationId xmlns:a16="http://schemas.microsoft.com/office/drawing/2014/main" xmlns="" id="{FB79FC5D-93AC-4403-81FC-99D386DFD0BA}"/>
              </a:ext>
            </a:extLst>
          </p:cNvPr>
          <p:cNvCxnSpPr/>
          <p:nvPr/>
        </p:nvCxnSpPr>
        <p:spPr>
          <a:xfrm>
            <a:off x="1613793" y="3811137"/>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xmlns="" id="{E5A9591A-61A4-4231-A018-BB07C147100F}"/>
              </a:ext>
            </a:extLst>
          </p:cNvPr>
          <p:cNvSpPr txBox="1"/>
          <p:nvPr/>
        </p:nvSpPr>
        <p:spPr>
          <a:xfrm>
            <a:off x="1167559" y="4369540"/>
            <a:ext cx="482824" cy="276999"/>
          </a:xfrm>
          <a:prstGeom prst="rect">
            <a:avLst/>
          </a:prstGeom>
          <a:noFill/>
        </p:spPr>
        <p:txBody>
          <a:bodyPr wrap="none" rtlCol="0" anchor="ctr" anchorCtr="0">
            <a:spAutoFit/>
          </a:bodyPr>
          <a:lstStyle/>
          <a:p>
            <a:pPr algn="r"/>
            <a:r>
              <a:rPr lang="fr-FR" sz="1200" dirty="0" smtClean="0"/>
              <a:t>0,25</a:t>
            </a:r>
            <a:endParaRPr lang="fr-FR" sz="1200" dirty="0"/>
          </a:p>
        </p:txBody>
      </p:sp>
      <p:cxnSp>
        <p:nvCxnSpPr>
          <p:cNvPr id="236" name="Straight Connector 235">
            <a:extLst>
              <a:ext uri="{FF2B5EF4-FFF2-40B4-BE49-F238E27FC236}">
                <a16:creationId xmlns:a16="http://schemas.microsoft.com/office/drawing/2014/main" xmlns="" id="{0242959C-5A3D-4FFB-8873-A87969204ED4}"/>
              </a:ext>
            </a:extLst>
          </p:cNvPr>
          <p:cNvCxnSpPr/>
          <p:nvPr/>
        </p:nvCxnSpPr>
        <p:spPr>
          <a:xfrm>
            <a:off x="1613793" y="450803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xmlns="" id="{5BA325A0-F737-4D0E-B5AB-40F46CBFB6E3}"/>
              </a:ext>
            </a:extLst>
          </p:cNvPr>
          <p:cNvSpPr txBox="1"/>
          <p:nvPr/>
        </p:nvSpPr>
        <p:spPr>
          <a:xfrm>
            <a:off x="1167559" y="5074610"/>
            <a:ext cx="482824" cy="276999"/>
          </a:xfrm>
          <a:prstGeom prst="rect">
            <a:avLst/>
          </a:prstGeom>
          <a:noFill/>
        </p:spPr>
        <p:txBody>
          <a:bodyPr wrap="none" rtlCol="0" anchor="ctr" anchorCtr="0">
            <a:spAutoFit/>
          </a:bodyPr>
          <a:lstStyle/>
          <a:p>
            <a:pPr algn="r"/>
            <a:r>
              <a:rPr lang="fr-FR" sz="1200" dirty="0" smtClean="0"/>
              <a:t>0,00</a:t>
            </a:r>
            <a:endParaRPr lang="fr-FR" sz="1200" dirty="0"/>
          </a:p>
        </p:txBody>
      </p:sp>
      <p:cxnSp>
        <p:nvCxnSpPr>
          <p:cNvPr id="238" name="Straight Connector 237">
            <a:extLst>
              <a:ext uri="{FF2B5EF4-FFF2-40B4-BE49-F238E27FC236}">
                <a16:creationId xmlns:a16="http://schemas.microsoft.com/office/drawing/2014/main" xmlns="" id="{0B3F3E52-3D8C-495A-B268-F0304AAECEBB}"/>
              </a:ext>
            </a:extLst>
          </p:cNvPr>
          <p:cNvCxnSpPr/>
          <p:nvPr/>
        </p:nvCxnSpPr>
        <p:spPr>
          <a:xfrm>
            <a:off x="1613793" y="518076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xmlns="" id="{557F366D-490F-4087-9319-9F5785CCF761}"/>
              </a:ext>
            </a:extLst>
          </p:cNvPr>
          <p:cNvSpPr txBox="1"/>
          <p:nvPr/>
        </p:nvSpPr>
        <p:spPr>
          <a:xfrm>
            <a:off x="1584830" y="5317659"/>
            <a:ext cx="269626" cy="276999"/>
          </a:xfrm>
          <a:prstGeom prst="rect">
            <a:avLst/>
          </a:prstGeom>
          <a:noFill/>
        </p:spPr>
        <p:txBody>
          <a:bodyPr wrap="none" rtlCol="0" anchor="ctr" anchorCtr="0">
            <a:spAutoFit/>
          </a:bodyPr>
          <a:lstStyle/>
          <a:p>
            <a:pPr algn="ctr"/>
            <a:r>
              <a:rPr lang="fr-FR" sz="1200" smtClean="0"/>
              <a:t>0</a:t>
            </a:r>
            <a:endParaRPr lang="fr-FR" sz="1200"/>
          </a:p>
        </p:txBody>
      </p:sp>
      <p:cxnSp>
        <p:nvCxnSpPr>
          <p:cNvPr id="240" name="Straight Connector 239">
            <a:extLst>
              <a:ext uri="{FF2B5EF4-FFF2-40B4-BE49-F238E27FC236}">
                <a16:creationId xmlns:a16="http://schemas.microsoft.com/office/drawing/2014/main" xmlns="" id="{B887814D-A71C-467B-8345-B54E533910FE}"/>
              </a:ext>
            </a:extLst>
          </p:cNvPr>
          <p:cNvCxnSpPr>
            <a:cxnSpLocks/>
          </p:cNvCxnSpPr>
          <p:nvPr/>
        </p:nvCxnSpPr>
        <p:spPr>
          <a:xfrm>
            <a:off x="8260902"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xmlns="" id="{52C0B7B1-C533-4FB7-9762-4FBD1A5F9E56}"/>
              </a:ext>
            </a:extLst>
          </p:cNvPr>
          <p:cNvSpPr txBox="1"/>
          <p:nvPr/>
        </p:nvSpPr>
        <p:spPr>
          <a:xfrm>
            <a:off x="8083609" y="5317659"/>
            <a:ext cx="354584" cy="276999"/>
          </a:xfrm>
          <a:prstGeom prst="rect">
            <a:avLst/>
          </a:prstGeom>
          <a:noFill/>
        </p:spPr>
        <p:txBody>
          <a:bodyPr wrap="none" rtlCol="0" anchor="ctr" anchorCtr="0">
            <a:spAutoFit/>
          </a:bodyPr>
          <a:lstStyle/>
          <a:p>
            <a:pPr algn="ctr"/>
            <a:r>
              <a:rPr lang="fr-FR" sz="1200" smtClean="0"/>
              <a:t>24</a:t>
            </a:r>
            <a:endParaRPr lang="fr-FR" sz="1200"/>
          </a:p>
        </p:txBody>
      </p:sp>
      <p:cxnSp>
        <p:nvCxnSpPr>
          <p:cNvPr id="242" name="Straight Connector 241">
            <a:extLst>
              <a:ext uri="{FF2B5EF4-FFF2-40B4-BE49-F238E27FC236}">
                <a16:creationId xmlns:a16="http://schemas.microsoft.com/office/drawing/2014/main" xmlns="" id="{FC874B0D-463F-4712-BE4E-6999B172343B}"/>
              </a:ext>
            </a:extLst>
          </p:cNvPr>
          <p:cNvCxnSpPr>
            <a:cxnSpLocks/>
          </p:cNvCxnSpPr>
          <p:nvPr/>
        </p:nvCxnSpPr>
        <p:spPr>
          <a:xfrm>
            <a:off x="7988340"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xmlns="" id="{FFB117EE-8B71-4FEA-8F28-A183B7E81482}"/>
              </a:ext>
            </a:extLst>
          </p:cNvPr>
          <p:cNvSpPr txBox="1"/>
          <p:nvPr/>
        </p:nvSpPr>
        <p:spPr>
          <a:xfrm>
            <a:off x="7810701" y="5317659"/>
            <a:ext cx="354584" cy="276999"/>
          </a:xfrm>
          <a:prstGeom prst="rect">
            <a:avLst/>
          </a:prstGeom>
          <a:noFill/>
        </p:spPr>
        <p:txBody>
          <a:bodyPr wrap="none" rtlCol="0" anchor="ctr" anchorCtr="0">
            <a:spAutoFit/>
          </a:bodyPr>
          <a:lstStyle/>
          <a:p>
            <a:pPr algn="ctr"/>
            <a:r>
              <a:rPr lang="fr-FR" sz="1200" smtClean="0"/>
              <a:t>23</a:t>
            </a:r>
            <a:endParaRPr lang="fr-FR" sz="1200"/>
          </a:p>
        </p:txBody>
      </p:sp>
      <p:cxnSp>
        <p:nvCxnSpPr>
          <p:cNvPr id="244" name="Straight Connector 243">
            <a:extLst>
              <a:ext uri="{FF2B5EF4-FFF2-40B4-BE49-F238E27FC236}">
                <a16:creationId xmlns:a16="http://schemas.microsoft.com/office/drawing/2014/main" xmlns="" id="{C3BF6E31-B0DE-4870-B7F0-544D0962FC07}"/>
              </a:ext>
            </a:extLst>
          </p:cNvPr>
          <p:cNvCxnSpPr>
            <a:cxnSpLocks/>
          </p:cNvCxnSpPr>
          <p:nvPr/>
        </p:nvCxnSpPr>
        <p:spPr>
          <a:xfrm>
            <a:off x="7715788"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xmlns="" id="{B5F73B17-72D7-4215-912B-4DC7F8A5D350}"/>
              </a:ext>
            </a:extLst>
          </p:cNvPr>
          <p:cNvSpPr txBox="1"/>
          <p:nvPr/>
        </p:nvSpPr>
        <p:spPr>
          <a:xfrm>
            <a:off x="7537796" y="5317659"/>
            <a:ext cx="354584" cy="276999"/>
          </a:xfrm>
          <a:prstGeom prst="rect">
            <a:avLst/>
          </a:prstGeom>
          <a:noFill/>
        </p:spPr>
        <p:txBody>
          <a:bodyPr wrap="none" rtlCol="0" anchor="ctr" anchorCtr="0">
            <a:spAutoFit/>
          </a:bodyPr>
          <a:lstStyle/>
          <a:p>
            <a:pPr algn="ctr"/>
            <a:r>
              <a:rPr lang="fr-FR" sz="1200" smtClean="0"/>
              <a:t>22</a:t>
            </a:r>
            <a:endParaRPr lang="fr-FR" sz="1200"/>
          </a:p>
        </p:txBody>
      </p:sp>
      <p:cxnSp>
        <p:nvCxnSpPr>
          <p:cNvPr id="246" name="Straight Connector 245">
            <a:extLst>
              <a:ext uri="{FF2B5EF4-FFF2-40B4-BE49-F238E27FC236}">
                <a16:creationId xmlns:a16="http://schemas.microsoft.com/office/drawing/2014/main" xmlns="" id="{F63FE7B6-EBD2-456B-B887-95E012B4D158}"/>
              </a:ext>
            </a:extLst>
          </p:cNvPr>
          <p:cNvCxnSpPr>
            <a:cxnSpLocks/>
          </p:cNvCxnSpPr>
          <p:nvPr/>
        </p:nvCxnSpPr>
        <p:spPr>
          <a:xfrm>
            <a:off x="7443236"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xmlns="" id="{39B4A8B2-7D03-4295-897C-FD1BFBEED5F2}"/>
              </a:ext>
            </a:extLst>
          </p:cNvPr>
          <p:cNvSpPr txBox="1"/>
          <p:nvPr/>
        </p:nvSpPr>
        <p:spPr>
          <a:xfrm>
            <a:off x="7264891" y="5317659"/>
            <a:ext cx="354584" cy="276999"/>
          </a:xfrm>
          <a:prstGeom prst="rect">
            <a:avLst/>
          </a:prstGeom>
          <a:noFill/>
        </p:spPr>
        <p:txBody>
          <a:bodyPr wrap="none" rtlCol="0" anchor="ctr" anchorCtr="0">
            <a:spAutoFit/>
          </a:bodyPr>
          <a:lstStyle/>
          <a:p>
            <a:pPr algn="ctr"/>
            <a:r>
              <a:rPr lang="fr-FR" sz="1200" smtClean="0"/>
              <a:t>21</a:t>
            </a:r>
            <a:endParaRPr lang="fr-FR" sz="1200"/>
          </a:p>
        </p:txBody>
      </p:sp>
      <p:cxnSp>
        <p:nvCxnSpPr>
          <p:cNvPr id="248" name="Straight Connector 247">
            <a:extLst>
              <a:ext uri="{FF2B5EF4-FFF2-40B4-BE49-F238E27FC236}">
                <a16:creationId xmlns:a16="http://schemas.microsoft.com/office/drawing/2014/main" xmlns="" id="{178DEF80-A382-435E-B332-7E1768F7CB62}"/>
              </a:ext>
            </a:extLst>
          </p:cNvPr>
          <p:cNvCxnSpPr>
            <a:cxnSpLocks/>
          </p:cNvCxnSpPr>
          <p:nvPr/>
        </p:nvCxnSpPr>
        <p:spPr>
          <a:xfrm>
            <a:off x="7170684"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xmlns="" id="{5A405842-7F4B-4784-AECC-D84D4D36FB59}"/>
              </a:ext>
            </a:extLst>
          </p:cNvPr>
          <p:cNvSpPr txBox="1"/>
          <p:nvPr/>
        </p:nvSpPr>
        <p:spPr>
          <a:xfrm>
            <a:off x="6991986" y="5317659"/>
            <a:ext cx="354584" cy="276999"/>
          </a:xfrm>
          <a:prstGeom prst="rect">
            <a:avLst/>
          </a:prstGeom>
          <a:noFill/>
        </p:spPr>
        <p:txBody>
          <a:bodyPr wrap="none" rtlCol="0" anchor="ctr" anchorCtr="0">
            <a:spAutoFit/>
          </a:bodyPr>
          <a:lstStyle/>
          <a:p>
            <a:pPr algn="ctr"/>
            <a:r>
              <a:rPr lang="fr-FR" sz="1200" smtClean="0"/>
              <a:t>20</a:t>
            </a:r>
            <a:endParaRPr lang="fr-FR" sz="1200"/>
          </a:p>
        </p:txBody>
      </p:sp>
      <p:cxnSp>
        <p:nvCxnSpPr>
          <p:cNvPr id="250" name="Straight Connector 249">
            <a:extLst>
              <a:ext uri="{FF2B5EF4-FFF2-40B4-BE49-F238E27FC236}">
                <a16:creationId xmlns:a16="http://schemas.microsoft.com/office/drawing/2014/main" xmlns="" id="{AABDACB8-BD43-444E-92BC-B755BC6CD3CA}"/>
              </a:ext>
            </a:extLst>
          </p:cNvPr>
          <p:cNvCxnSpPr>
            <a:cxnSpLocks/>
          </p:cNvCxnSpPr>
          <p:nvPr/>
        </p:nvCxnSpPr>
        <p:spPr>
          <a:xfrm>
            <a:off x="6898132"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xmlns="" id="{BA1CCB0B-12B0-4CCC-AFC3-E494B84594AF}"/>
              </a:ext>
            </a:extLst>
          </p:cNvPr>
          <p:cNvSpPr txBox="1"/>
          <p:nvPr/>
        </p:nvSpPr>
        <p:spPr>
          <a:xfrm>
            <a:off x="6719081" y="5317659"/>
            <a:ext cx="354584" cy="276999"/>
          </a:xfrm>
          <a:prstGeom prst="rect">
            <a:avLst/>
          </a:prstGeom>
          <a:noFill/>
        </p:spPr>
        <p:txBody>
          <a:bodyPr wrap="none" rtlCol="0" anchor="ctr" anchorCtr="0">
            <a:spAutoFit/>
          </a:bodyPr>
          <a:lstStyle/>
          <a:p>
            <a:pPr algn="ctr"/>
            <a:r>
              <a:rPr lang="fr-FR" sz="1200" smtClean="0"/>
              <a:t>19</a:t>
            </a:r>
            <a:endParaRPr lang="fr-FR" sz="1200"/>
          </a:p>
        </p:txBody>
      </p:sp>
      <p:cxnSp>
        <p:nvCxnSpPr>
          <p:cNvPr id="252" name="Straight Connector 251">
            <a:extLst>
              <a:ext uri="{FF2B5EF4-FFF2-40B4-BE49-F238E27FC236}">
                <a16:creationId xmlns:a16="http://schemas.microsoft.com/office/drawing/2014/main" xmlns="" id="{08767304-2420-4F85-B8D0-686402465B01}"/>
              </a:ext>
            </a:extLst>
          </p:cNvPr>
          <p:cNvCxnSpPr>
            <a:cxnSpLocks/>
          </p:cNvCxnSpPr>
          <p:nvPr/>
        </p:nvCxnSpPr>
        <p:spPr>
          <a:xfrm>
            <a:off x="6625580"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xmlns="" id="{09657779-0C50-4D5C-B44F-8B14A25423CD}"/>
              </a:ext>
            </a:extLst>
          </p:cNvPr>
          <p:cNvSpPr txBox="1"/>
          <p:nvPr/>
        </p:nvSpPr>
        <p:spPr>
          <a:xfrm>
            <a:off x="6446176" y="5317659"/>
            <a:ext cx="354584" cy="276999"/>
          </a:xfrm>
          <a:prstGeom prst="rect">
            <a:avLst/>
          </a:prstGeom>
          <a:noFill/>
        </p:spPr>
        <p:txBody>
          <a:bodyPr wrap="none" rtlCol="0" anchor="ctr" anchorCtr="0">
            <a:spAutoFit/>
          </a:bodyPr>
          <a:lstStyle/>
          <a:p>
            <a:pPr algn="ctr"/>
            <a:r>
              <a:rPr lang="fr-FR" sz="1200" smtClean="0"/>
              <a:t>18</a:t>
            </a:r>
            <a:endParaRPr lang="fr-FR" sz="1200"/>
          </a:p>
        </p:txBody>
      </p:sp>
      <p:cxnSp>
        <p:nvCxnSpPr>
          <p:cNvPr id="254" name="Straight Connector 253">
            <a:extLst>
              <a:ext uri="{FF2B5EF4-FFF2-40B4-BE49-F238E27FC236}">
                <a16:creationId xmlns:a16="http://schemas.microsoft.com/office/drawing/2014/main" xmlns="" id="{F9B65C7A-64B0-4095-8DAD-663E0A8E7BF8}"/>
              </a:ext>
            </a:extLst>
          </p:cNvPr>
          <p:cNvCxnSpPr>
            <a:cxnSpLocks/>
          </p:cNvCxnSpPr>
          <p:nvPr/>
        </p:nvCxnSpPr>
        <p:spPr>
          <a:xfrm>
            <a:off x="6353028"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xmlns="" id="{7454FC77-CCD4-44D8-854E-0011DB0DE6D3}"/>
              </a:ext>
            </a:extLst>
          </p:cNvPr>
          <p:cNvSpPr txBox="1"/>
          <p:nvPr/>
        </p:nvSpPr>
        <p:spPr>
          <a:xfrm>
            <a:off x="6173271" y="5317659"/>
            <a:ext cx="354584" cy="276999"/>
          </a:xfrm>
          <a:prstGeom prst="rect">
            <a:avLst/>
          </a:prstGeom>
          <a:noFill/>
        </p:spPr>
        <p:txBody>
          <a:bodyPr wrap="none" rtlCol="0" anchor="ctr" anchorCtr="0">
            <a:spAutoFit/>
          </a:bodyPr>
          <a:lstStyle/>
          <a:p>
            <a:pPr algn="ctr"/>
            <a:r>
              <a:rPr lang="fr-FR" sz="1200" smtClean="0"/>
              <a:t>17</a:t>
            </a:r>
            <a:endParaRPr lang="fr-FR" sz="1200"/>
          </a:p>
        </p:txBody>
      </p:sp>
      <p:cxnSp>
        <p:nvCxnSpPr>
          <p:cNvPr id="256" name="Straight Connector 255">
            <a:extLst>
              <a:ext uri="{FF2B5EF4-FFF2-40B4-BE49-F238E27FC236}">
                <a16:creationId xmlns:a16="http://schemas.microsoft.com/office/drawing/2014/main" xmlns="" id="{5D9E3E79-2A39-420C-9305-ABD4E441B7AF}"/>
              </a:ext>
            </a:extLst>
          </p:cNvPr>
          <p:cNvCxnSpPr>
            <a:cxnSpLocks/>
          </p:cNvCxnSpPr>
          <p:nvPr/>
        </p:nvCxnSpPr>
        <p:spPr>
          <a:xfrm>
            <a:off x="6080476"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xmlns="" id="{F186F1B7-0DED-43BF-8CF9-08C02A71EA48}"/>
              </a:ext>
            </a:extLst>
          </p:cNvPr>
          <p:cNvSpPr txBox="1"/>
          <p:nvPr/>
        </p:nvSpPr>
        <p:spPr>
          <a:xfrm>
            <a:off x="5900366" y="5317659"/>
            <a:ext cx="354584" cy="276999"/>
          </a:xfrm>
          <a:prstGeom prst="rect">
            <a:avLst/>
          </a:prstGeom>
          <a:noFill/>
        </p:spPr>
        <p:txBody>
          <a:bodyPr wrap="none" rtlCol="0" anchor="ctr" anchorCtr="0">
            <a:spAutoFit/>
          </a:bodyPr>
          <a:lstStyle/>
          <a:p>
            <a:pPr algn="ctr"/>
            <a:r>
              <a:rPr lang="fr-FR" sz="1200" smtClean="0"/>
              <a:t>16</a:t>
            </a:r>
            <a:endParaRPr lang="fr-FR" sz="1200"/>
          </a:p>
        </p:txBody>
      </p:sp>
      <p:cxnSp>
        <p:nvCxnSpPr>
          <p:cNvPr id="258" name="Straight Connector 257">
            <a:extLst>
              <a:ext uri="{FF2B5EF4-FFF2-40B4-BE49-F238E27FC236}">
                <a16:creationId xmlns:a16="http://schemas.microsoft.com/office/drawing/2014/main" xmlns="" id="{B9B46B2C-FDDC-4B87-9FB8-41AF9E573123}"/>
              </a:ext>
            </a:extLst>
          </p:cNvPr>
          <p:cNvCxnSpPr>
            <a:cxnSpLocks/>
          </p:cNvCxnSpPr>
          <p:nvPr/>
        </p:nvCxnSpPr>
        <p:spPr>
          <a:xfrm>
            <a:off x="5807924"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xmlns="" id="{262BB9C3-15D7-4B9A-9098-DA226FA8328F}"/>
              </a:ext>
            </a:extLst>
          </p:cNvPr>
          <p:cNvSpPr txBox="1"/>
          <p:nvPr/>
        </p:nvSpPr>
        <p:spPr>
          <a:xfrm>
            <a:off x="5627461" y="5317659"/>
            <a:ext cx="354584" cy="276999"/>
          </a:xfrm>
          <a:prstGeom prst="rect">
            <a:avLst/>
          </a:prstGeom>
          <a:noFill/>
        </p:spPr>
        <p:txBody>
          <a:bodyPr wrap="none" rtlCol="0" anchor="ctr" anchorCtr="0">
            <a:spAutoFit/>
          </a:bodyPr>
          <a:lstStyle/>
          <a:p>
            <a:pPr algn="ctr"/>
            <a:r>
              <a:rPr lang="fr-FR" sz="1200" smtClean="0"/>
              <a:t>15</a:t>
            </a:r>
            <a:endParaRPr lang="fr-FR" sz="1200"/>
          </a:p>
        </p:txBody>
      </p:sp>
      <p:cxnSp>
        <p:nvCxnSpPr>
          <p:cNvPr id="260" name="Straight Connector 259">
            <a:extLst>
              <a:ext uri="{FF2B5EF4-FFF2-40B4-BE49-F238E27FC236}">
                <a16:creationId xmlns:a16="http://schemas.microsoft.com/office/drawing/2014/main" xmlns="" id="{BC3144AE-F0E9-47D5-8BEB-F22DFA2BF19A}"/>
              </a:ext>
            </a:extLst>
          </p:cNvPr>
          <p:cNvCxnSpPr>
            <a:cxnSpLocks/>
          </p:cNvCxnSpPr>
          <p:nvPr/>
        </p:nvCxnSpPr>
        <p:spPr>
          <a:xfrm>
            <a:off x="5535372"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xmlns="" id="{8D11AD82-F56A-4186-B802-F3D4D6F0FE71}"/>
              </a:ext>
            </a:extLst>
          </p:cNvPr>
          <p:cNvSpPr txBox="1"/>
          <p:nvPr/>
        </p:nvSpPr>
        <p:spPr>
          <a:xfrm>
            <a:off x="5354556" y="5317659"/>
            <a:ext cx="354584" cy="276999"/>
          </a:xfrm>
          <a:prstGeom prst="rect">
            <a:avLst/>
          </a:prstGeom>
          <a:noFill/>
        </p:spPr>
        <p:txBody>
          <a:bodyPr wrap="none" rtlCol="0" anchor="ctr" anchorCtr="0">
            <a:spAutoFit/>
          </a:bodyPr>
          <a:lstStyle/>
          <a:p>
            <a:pPr algn="ctr"/>
            <a:r>
              <a:rPr lang="fr-FR" sz="1200" smtClean="0"/>
              <a:t>14</a:t>
            </a:r>
            <a:endParaRPr lang="fr-FR" sz="1200"/>
          </a:p>
        </p:txBody>
      </p:sp>
      <p:cxnSp>
        <p:nvCxnSpPr>
          <p:cNvPr id="262" name="Straight Connector 261">
            <a:extLst>
              <a:ext uri="{FF2B5EF4-FFF2-40B4-BE49-F238E27FC236}">
                <a16:creationId xmlns:a16="http://schemas.microsoft.com/office/drawing/2014/main" xmlns="" id="{3C38B416-91E7-40BB-BB61-42F0729FF7FB}"/>
              </a:ext>
            </a:extLst>
          </p:cNvPr>
          <p:cNvCxnSpPr>
            <a:cxnSpLocks/>
          </p:cNvCxnSpPr>
          <p:nvPr/>
        </p:nvCxnSpPr>
        <p:spPr>
          <a:xfrm>
            <a:off x="5262820"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xmlns="" id="{8269F8EF-AB93-4608-B572-F39242460041}"/>
              </a:ext>
            </a:extLst>
          </p:cNvPr>
          <p:cNvSpPr txBox="1"/>
          <p:nvPr/>
        </p:nvSpPr>
        <p:spPr>
          <a:xfrm>
            <a:off x="5081651" y="5317659"/>
            <a:ext cx="354584" cy="276999"/>
          </a:xfrm>
          <a:prstGeom prst="rect">
            <a:avLst/>
          </a:prstGeom>
          <a:noFill/>
        </p:spPr>
        <p:txBody>
          <a:bodyPr wrap="none" rtlCol="0" anchor="ctr" anchorCtr="0">
            <a:spAutoFit/>
          </a:bodyPr>
          <a:lstStyle/>
          <a:p>
            <a:pPr algn="ctr"/>
            <a:r>
              <a:rPr lang="fr-FR" sz="1200" smtClean="0"/>
              <a:t>13</a:t>
            </a:r>
            <a:endParaRPr lang="fr-FR" sz="1200"/>
          </a:p>
        </p:txBody>
      </p:sp>
      <p:cxnSp>
        <p:nvCxnSpPr>
          <p:cNvPr id="264" name="Straight Connector 263">
            <a:extLst>
              <a:ext uri="{FF2B5EF4-FFF2-40B4-BE49-F238E27FC236}">
                <a16:creationId xmlns:a16="http://schemas.microsoft.com/office/drawing/2014/main" xmlns="" id="{450DA74E-32FB-45A3-A455-579706442F78}"/>
              </a:ext>
            </a:extLst>
          </p:cNvPr>
          <p:cNvCxnSpPr>
            <a:cxnSpLocks/>
          </p:cNvCxnSpPr>
          <p:nvPr/>
        </p:nvCxnSpPr>
        <p:spPr>
          <a:xfrm>
            <a:off x="4990268"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xmlns="" id="{BD49D413-D4BD-4E81-9ED7-A398C605997C}"/>
              </a:ext>
            </a:extLst>
          </p:cNvPr>
          <p:cNvSpPr txBox="1"/>
          <p:nvPr/>
        </p:nvSpPr>
        <p:spPr>
          <a:xfrm>
            <a:off x="4808746" y="5317659"/>
            <a:ext cx="354584" cy="276999"/>
          </a:xfrm>
          <a:prstGeom prst="rect">
            <a:avLst/>
          </a:prstGeom>
          <a:noFill/>
        </p:spPr>
        <p:txBody>
          <a:bodyPr wrap="none" rtlCol="0" anchor="ctr" anchorCtr="0">
            <a:spAutoFit/>
          </a:bodyPr>
          <a:lstStyle/>
          <a:p>
            <a:pPr algn="ctr"/>
            <a:r>
              <a:rPr lang="fr-FR" sz="1200" smtClean="0"/>
              <a:t>12</a:t>
            </a:r>
            <a:endParaRPr lang="fr-FR" sz="1200"/>
          </a:p>
        </p:txBody>
      </p:sp>
      <p:cxnSp>
        <p:nvCxnSpPr>
          <p:cNvPr id="266" name="Straight Connector 265">
            <a:extLst>
              <a:ext uri="{FF2B5EF4-FFF2-40B4-BE49-F238E27FC236}">
                <a16:creationId xmlns:a16="http://schemas.microsoft.com/office/drawing/2014/main" xmlns="" id="{5D8AE979-F469-4468-A1BF-1BF230214BFD}"/>
              </a:ext>
            </a:extLst>
          </p:cNvPr>
          <p:cNvCxnSpPr>
            <a:cxnSpLocks/>
          </p:cNvCxnSpPr>
          <p:nvPr/>
        </p:nvCxnSpPr>
        <p:spPr>
          <a:xfrm>
            <a:off x="4717716"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xmlns="" id="{3F2EA9D2-D3C5-418B-8D77-9D8F4A0ECFB2}"/>
              </a:ext>
            </a:extLst>
          </p:cNvPr>
          <p:cNvSpPr txBox="1"/>
          <p:nvPr/>
        </p:nvSpPr>
        <p:spPr>
          <a:xfrm>
            <a:off x="4541547" y="5317659"/>
            <a:ext cx="343172" cy="276999"/>
          </a:xfrm>
          <a:prstGeom prst="rect">
            <a:avLst/>
          </a:prstGeom>
          <a:noFill/>
        </p:spPr>
        <p:txBody>
          <a:bodyPr wrap="none" rtlCol="0" anchor="ctr" anchorCtr="0">
            <a:spAutoFit/>
          </a:bodyPr>
          <a:lstStyle/>
          <a:p>
            <a:pPr algn="ctr"/>
            <a:r>
              <a:rPr lang="fr-FR" sz="1200" smtClean="0"/>
              <a:t>11</a:t>
            </a:r>
            <a:endParaRPr lang="fr-FR" sz="1200"/>
          </a:p>
        </p:txBody>
      </p:sp>
      <p:cxnSp>
        <p:nvCxnSpPr>
          <p:cNvPr id="268" name="Straight Connector 267">
            <a:extLst>
              <a:ext uri="{FF2B5EF4-FFF2-40B4-BE49-F238E27FC236}">
                <a16:creationId xmlns:a16="http://schemas.microsoft.com/office/drawing/2014/main" xmlns="" id="{7E61788C-FD0F-4AA3-8EDE-6C9FC0E47810}"/>
              </a:ext>
            </a:extLst>
          </p:cNvPr>
          <p:cNvCxnSpPr>
            <a:cxnSpLocks/>
          </p:cNvCxnSpPr>
          <p:nvPr/>
        </p:nvCxnSpPr>
        <p:spPr>
          <a:xfrm>
            <a:off x="4445164"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xmlns="" id="{808C9358-7E9E-4AD1-BF8F-60F12DCEC202}"/>
              </a:ext>
            </a:extLst>
          </p:cNvPr>
          <p:cNvSpPr txBox="1"/>
          <p:nvPr/>
        </p:nvSpPr>
        <p:spPr>
          <a:xfrm>
            <a:off x="4262936" y="5317659"/>
            <a:ext cx="354584" cy="276999"/>
          </a:xfrm>
          <a:prstGeom prst="rect">
            <a:avLst/>
          </a:prstGeom>
          <a:noFill/>
        </p:spPr>
        <p:txBody>
          <a:bodyPr wrap="none" rtlCol="0" anchor="ctr" anchorCtr="0">
            <a:spAutoFit/>
          </a:bodyPr>
          <a:lstStyle/>
          <a:p>
            <a:pPr algn="ctr"/>
            <a:r>
              <a:rPr lang="fr-FR" sz="1200" smtClean="0"/>
              <a:t>10</a:t>
            </a:r>
            <a:endParaRPr lang="fr-FR" sz="1200"/>
          </a:p>
        </p:txBody>
      </p:sp>
      <p:cxnSp>
        <p:nvCxnSpPr>
          <p:cNvPr id="270" name="Straight Connector 269">
            <a:extLst>
              <a:ext uri="{FF2B5EF4-FFF2-40B4-BE49-F238E27FC236}">
                <a16:creationId xmlns:a16="http://schemas.microsoft.com/office/drawing/2014/main" xmlns="" id="{DE46675D-EAED-4438-8E8B-A0E06125D654}"/>
              </a:ext>
            </a:extLst>
          </p:cNvPr>
          <p:cNvCxnSpPr>
            <a:cxnSpLocks/>
          </p:cNvCxnSpPr>
          <p:nvPr/>
        </p:nvCxnSpPr>
        <p:spPr>
          <a:xfrm>
            <a:off x="4172612"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xmlns="" id="{3F381BC1-7115-4ACE-A01B-905DDDEC7C3B}"/>
              </a:ext>
            </a:extLst>
          </p:cNvPr>
          <p:cNvSpPr txBox="1"/>
          <p:nvPr/>
        </p:nvSpPr>
        <p:spPr>
          <a:xfrm>
            <a:off x="4032510" y="5317659"/>
            <a:ext cx="269626" cy="276999"/>
          </a:xfrm>
          <a:prstGeom prst="rect">
            <a:avLst/>
          </a:prstGeom>
          <a:noFill/>
        </p:spPr>
        <p:txBody>
          <a:bodyPr wrap="none" rtlCol="0" anchor="ctr" anchorCtr="0">
            <a:spAutoFit/>
          </a:bodyPr>
          <a:lstStyle/>
          <a:p>
            <a:pPr algn="ctr"/>
            <a:r>
              <a:rPr lang="fr-FR" sz="1200" smtClean="0"/>
              <a:t>9</a:t>
            </a:r>
            <a:endParaRPr lang="fr-FR" sz="1200"/>
          </a:p>
        </p:txBody>
      </p:sp>
      <p:cxnSp>
        <p:nvCxnSpPr>
          <p:cNvPr id="272" name="Straight Connector 271">
            <a:extLst>
              <a:ext uri="{FF2B5EF4-FFF2-40B4-BE49-F238E27FC236}">
                <a16:creationId xmlns:a16="http://schemas.microsoft.com/office/drawing/2014/main" xmlns="" id="{CCC6723C-E6BF-4098-B797-41B0083DF9C1}"/>
              </a:ext>
            </a:extLst>
          </p:cNvPr>
          <p:cNvCxnSpPr>
            <a:cxnSpLocks/>
          </p:cNvCxnSpPr>
          <p:nvPr/>
        </p:nvCxnSpPr>
        <p:spPr>
          <a:xfrm>
            <a:off x="3900060"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xmlns="" id="{4454B92A-84C8-42A4-8AA3-CDE50C9E84C4}"/>
              </a:ext>
            </a:extLst>
          </p:cNvPr>
          <p:cNvSpPr txBox="1"/>
          <p:nvPr/>
        </p:nvSpPr>
        <p:spPr>
          <a:xfrm>
            <a:off x="3759605" y="5317659"/>
            <a:ext cx="269626" cy="276999"/>
          </a:xfrm>
          <a:prstGeom prst="rect">
            <a:avLst/>
          </a:prstGeom>
          <a:noFill/>
        </p:spPr>
        <p:txBody>
          <a:bodyPr wrap="none" rtlCol="0" anchor="ctr" anchorCtr="0">
            <a:spAutoFit/>
          </a:bodyPr>
          <a:lstStyle/>
          <a:p>
            <a:pPr algn="ctr"/>
            <a:r>
              <a:rPr lang="fr-FR" sz="1200" smtClean="0"/>
              <a:t>8</a:t>
            </a:r>
            <a:endParaRPr lang="fr-FR" sz="1200"/>
          </a:p>
        </p:txBody>
      </p:sp>
      <p:cxnSp>
        <p:nvCxnSpPr>
          <p:cNvPr id="274" name="Straight Connector 273">
            <a:extLst>
              <a:ext uri="{FF2B5EF4-FFF2-40B4-BE49-F238E27FC236}">
                <a16:creationId xmlns:a16="http://schemas.microsoft.com/office/drawing/2014/main" xmlns="" id="{F455ABB5-B946-4E71-A8B5-17401A4547FA}"/>
              </a:ext>
            </a:extLst>
          </p:cNvPr>
          <p:cNvCxnSpPr>
            <a:cxnSpLocks/>
          </p:cNvCxnSpPr>
          <p:nvPr/>
        </p:nvCxnSpPr>
        <p:spPr>
          <a:xfrm>
            <a:off x="3627508"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xmlns="" id="{A2AD7636-B01C-426D-8C69-8DBB40AA44DF}"/>
              </a:ext>
            </a:extLst>
          </p:cNvPr>
          <p:cNvSpPr txBox="1"/>
          <p:nvPr/>
        </p:nvSpPr>
        <p:spPr>
          <a:xfrm>
            <a:off x="3486700" y="5317659"/>
            <a:ext cx="269626" cy="276999"/>
          </a:xfrm>
          <a:prstGeom prst="rect">
            <a:avLst/>
          </a:prstGeom>
          <a:noFill/>
        </p:spPr>
        <p:txBody>
          <a:bodyPr wrap="none" rtlCol="0" anchor="ctr" anchorCtr="0">
            <a:spAutoFit/>
          </a:bodyPr>
          <a:lstStyle/>
          <a:p>
            <a:pPr algn="ctr"/>
            <a:r>
              <a:rPr lang="fr-FR" sz="1200" smtClean="0"/>
              <a:t>7</a:t>
            </a:r>
            <a:endParaRPr lang="fr-FR" sz="1200"/>
          </a:p>
        </p:txBody>
      </p:sp>
      <p:cxnSp>
        <p:nvCxnSpPr>
          <p:cNvPr id="276" name="Straight Connector 275">
            <a:extLst>
              <a:ext uri="{FF2B5EF4-FFF2-40B4-BE49-F238E27FC236}">
                <a16:creationId xmlns:a16="http://schemas.microsoft.com/office/drawing/2014/main" xmlns="" id="{9A4C16FF-1AA1-441A-A10C-458A89DA71E1}"/>
              </a:ext>
            </a:extLst>
          </p:cNvPr>
          <p:cNvCxnSpPr>
            <a:cxnSpLocks/>
          </p:cNvCxnSpPr>
          <p:nvPr/>
        </p:nvCxnSpPr>
        <p:spPr>
          <a:xfrm>
            <a:off x="3354956"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xmlns="" id="{108EF992-D73D-4C63-AA66-4E4F9FDACA84}"/>
              </a:ext>
            </a:extLst>
          </p:cNvPr>
          <p:cNvSpPr txBox="1"/>
          <p:nvPr/>
        </p:nvSpPr>
        <p:spPr>
          <a:xfrm>
            <a:off x="3213795" y="5317659"/>
            <a:ext cx="269626" cy="276999"/>
          </a:xfrm>
          <a:prstGeom prst="rect">
            <a:avLst/>
          </a:prstGeom>
          <a:noFill/>
        </p:spPr>
        <p:txBody>
          <a:bodyPr wrap="none" rtlCol="0" anchor="ctr" anchorCtr="0">
            <a:spAutoFit/>
          </a:bodyPr>
          <a:lstStyle/>
          <a:p>
            <a:pPr algn="ctr"/>
            <a:r>
              <a:rPr lang="fr-FR" sz="1200" smtClean="0"/>
              <a:t>6</a:t>
            </a:r>
            <a:endParaRPr lang="fr-FR" sz="1200"/>
          </a:p>
        </p:txBody>
      </p:sp>
      <p:cxnSp>
        <p:nvCxnSpPr>
          <p:cNvPr id="278" name="Straight Connector 277">
            <a:extLst>
              <a:ext uri="{FF2B5EF4-FFF2-40B4-BE49-F238E27FC236}">
                <a16:creationId xmlns:a16="http://schemas.microsoft.com/office/drawing/2014/main" xmlns="" id="{86D0AC37-CE1A-4FC6-A050-4351977F2BB6}"/>
              </a:ext>
            </a:extLst>
          </p:cNvPr>
          <p:cNvCxnSpPr>
            <a:cxnSpLocks/>
          </p:cNvCxnSpPr>
          <p:nvPr/>
        </p:nvCxnSpPr>
        <p:spPr>
          <a:xfrm>
            <a:off x="3082404"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a16="http://schemas.microsoft.com/office/drawing/2014/main" xmlns="" id="{78909CC3-43A5-47F0-ADB3-79A2CB15130A}"/>
              </a:ext>
            </a:extLst>
          </p:cNvPr>
          <p:cNvSpPr txBox="1"/>
          <p:nvPr/>
        </p:nvSpPr>
        <p:spPr>
          <a:xfrm>
            <a:off x="2940890" y="5317659"/>
            <a:ext cx="269626" cy="276999"/>
          </a:xfrm>
          <a:prstGeom prst="rect">
            <a:avLst/>
          </a:prstGeom>
          <a:noFill/>
        </p:spPr>
        <p:txBody>
          <a:bodyPr wrap="none" rtlCol="0" anchor="ctr" anchorCtr="0">
            <a:spAutoFit/>
          </a:bodyPr>
          <a:lstStyle/>
          <a:p>
            <a:pPr algn="ctr"/>
            <a:r>
              <a:rPr lang="fr-FR" sz="1200" smtClean="0"/>
              <a:t>5</a:t>
            </a:r>
            <a:endParaRPr lang="fr-FR" sz="1200"/>
          </a:p>
        </p:txBody>
      </p:sp>
      <p:cxnSp>
        <p:nvCxnSpPr>
          <p:cNvPr id="280" name="Straight Connector 279">
            <a:extLst>
              <a:ext uri="{FF2B5EF4-FFF2-40B4-BE49-F238E27FC236}">
                <a16:creationId xmlns:a16="http://schemas.microsoft.com/office/drawing/2014/main" xmlns="" id="{32C3E548-A84F-47E5-A5E5-595833FD7FD0}"/>
              </a:ext>
            </a:extLst>
          </p:cNvPr>
          <p:cNvCxnSpPr>
            <a:cxnSpLocks/>
          </p:cNvCxnSpPr>
          <p:nvPr/>
        </p:nvCxnSpPr>
        <p:spPr>
          <a:xfrm>
            <a:off x="2809852"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xmlns="" id="{6A77D2E3-55A8-4C12-B204-4FDCBE80FACB}"/>
              </a:ext>
            </a:extLst>
          </p:cNvPr>
          <p:cNvSpPr txBox="1"/>
          <p:nvPr/>
        </p:nvSpPr>
        <p:spPr>
          <a:xfrm>
            <a:off x="2667985" y="5317659"/>
            <a:ext cx="269626" cy="276999"/>
          </a:xfrm>
          <a:prstGeom prst="rect">
            <a:avLst/>
          </a:prstGeom>
          <a:noFill/>
        </p:spPr>
        <p:txBody>
          <a:bodyPr wrap="none" rtlCol="0" anchor="ctr" anchorCtr="0">
            <a:spAutoFit/>
          </a:bodyPr>
          <a:lstStyle/>
          <a:p>
            <a:pPr algn="ctr"/>
            <a:r>
              <a:rPr lang="fr-FR" sz="1200" smtClean="0"/>
              <a:t>4</a:t>
            </a:r>
            <a:endParaRPr lang="fr-FR" sz="1200"/>
          </a:p>
        </p:txBody>
      </p:sp>
      <p:cxnSp>
        <p:nvCxnSpPr>
          <p:cNvPr id="282" name="Straight Connector 281">
            <a:extLst>
              <a:ext uri="{FF2B5EF4-FFF2-40B4-BE49-F238E27FC236}">
                <a16:creationId xmlns:a16="http://schemas.microsoft.com/office/drawing/2014/main" xmlns="" id="{6A410C1B-A7AE-47E2-A7BD-C77F8932C69B}"/>
              </a:ext>
            </a:extLst>
          </p:cNvPr>
          <p:cNvCxnSpPr>
            <a:cxnSpLocks/>
          </p:cNvCxnSpPr>
          <p:nvPr/>
        </p:nvCxnSpPr>
        <p:spPr>
          <a:xfrm>
            <a:off x="2537300"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xmlns="" id="{4D4F4D97-C3CD-4780-9F1C-5341A10C2C7C}"/>
              </a:ext>
            </a:extLst>
          </p:cNvPr>
          <p:cNvSpPr txBox="1"/>
          <p:nvPr/>
        </p:nvSpPr>
        <p:spPr>
          <a:xfrm>
            <a:off x="2395080" y="5317659"/>
            <a:ext cx="269626" cy="276999"/>
          </a:xfrm>
          <a:prstGeom prst="rect">
            <a:avLst/>
          </a:prstGeom>
          <a:noFill/>
        </p:spPr>
        <p:txBody>
          <a:bodyPr wrap="none" rtlCol="0" anchor="ctr" anchorCtr="0">
            <a:spAutoFit/>
          </a:bodyPr>
          <a:lstStyle/>
          <a:p>
            <a:pPr algn="ctr"/>
            <a:r>
              <a:rPr lang="fr-FR" sz="1200" smtClean="0"/>
              <a:t>3</a:t>
            </a:r>
            <a:endParaRPr lang="fr-FR" sz="1200"/>
          </a:p>
        </p:txBody>
      </p:sp>
      <p:cxnSp>
        <p:nvCxnSpPr>
          <p:cNvPr id="284" name="Straight Connector 283">
            <a:extLst>
              <a:ext uri="{FF2B5EF4-FFF2-40B4-BE49-F238E27FC236}">
                <a16:creationId xmlns:a16="http://schemas.microsoft.com/office/drawing/2014/main" xmlns="" id="{127BF721-C9E4-4099-BDB7-575B64C083A7}"/>
              </a:ext>
            </a:extLst>
          </p:cNvPr>
          <p:cNvCxnSpPr>
            <a:cxnSpLocks/>
          </p:cNvCxnSpPr>
          <p:nvPr/>
        </p:nvCxnSpPr>
        <p:spPr>
          <a:xfrm>
            <a:off x="2264748"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xmlns="" id="{10F878B2-BC64-42BB-8B64-0F8FA9DD1EFD}"/>
              </a:ext>
            </a:extLst>
          </p:cNvPr>
          <p:cNvSpPr txBox="1"/>
          <p:nvPr/>
        </p:nvSpPr>
        <p:spPr>
          <a:xfrm>
            <a:off x="2122175" y="5317659"/>
            <a:ext cx="269626" cy="276999"/>
          </a:xfrm>
          <a:prstGeom prst="rect">
            <a:avLst/>
          </a:prstGeom>
          <a:noFill/>
        </p:spPr>
        <p:txBody>
          <a:bodyPr wrap="none" rtlCol="0" anchor="ctr" anchorCtr="0">
            <a:spAutoFit/>
          </a:bodyPr>
          <a:lstStyle/>
          <a:p>
            <a:pPr algn="ctr"/>
            <a:r>
              <a:rPr lang="fr-FR" sz="1200" smtClean="0"/>
              <a:t>2</a:t>
            </a:r>
            <a:endParaRPr lang="fr-FR" sz="1200"/>
          </a:p>
        </p:txBody>
      </p:sp>
      <p:cxnSp>
        <p:nvCxnSpPr>
          <p:cNvPr id="286" name="Straight Connector 285">
            <a:extLst>
              <a:ext uri="{FF2B5EF4-FFF2-40B4-BE49-F238E27FC236}">
                <a16:creationId xmlns:a16="http://schemas.microsoft.com/office/drawing/2014/main" xmlns="" id="{8A1DF0E8-E037-485D-AE58-D3931C79E66B}"/>
              </a:ext>
            </a:extLst>
          </p:cNvPr>
          <p:cNvCxnSpPr>
            <a:cxnSpLocks/>
          </p:cNvCxnSpPr>
          <p:nvPr/>
        </p:nvCxnSpPr>
        <p:spPr>
          <a:xfrm>
            <a:off x="1992196"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xmlns="" id="{993D4BCA-CB66-4526-A4D7-161FFCA9E6ED}"/>
              </a:ext>
            </a:extLst>
          </p:cNvPr>
          <p:cNvSpPr txBox="1"/>
          <p:nvPr/>
        </p:nvSpPr>
        <p:spPr>
          <a:xfrm>
            <a:off x="1849270" y="5317659"/>
            <a:ext cx="269626" cy="276999"/>
          </a:xfrm>
          <a:prstGeom prst="rect">
            <a:avLst/>
          </a:prstGeom>
          <a:noFill/>
        </p:spPr>
        <p:txBody>
          <a:bodyPr wrap="none" rtlCol="0" anchor="ctr" anchorCtr="0">
            <a:spAutoFit/>
          </a:bodyPr>
          <a:lstStyle/>
          <a:p>
            <a:pPr algn="ctr"/>
            <a:r>
              <a:rPr lang="fr-FR" sz="1200" smtClean="0"/>
              <a:t>1</a:t>
            </a:r>
            <a:endParaRPr lang="fr-FR" sz="1200"/>
          </a:p>
        </p:txBody>
      </p:sp>
      <p:grpSp>
        <p:nvGrpSpPr>
          <p:cNvPr id="289" name="Group 288">
            <a:extLst>
              <a:ext uri="{FF2B5EF4-FFF2-40B4-BE49-F238E27FC236}">
                <a16:creationId xmlns:a16="http://schemas.microsoft.com/office/drawing/2014/main" xmlns="" id="{61C23EFC-7BD6-4875-884F-83DB53A2EDC6}"/>
              </a:ext>
            </a:extLst>
          </p:cNvPr>
          <p:cNvGrpSpPr/>
          <p:nvPr/>
        </p:nvGrpSpPr>
        <p:grpSpPr>
          <a:xfrm>
            <a:off x="1735138" y="2434988"/>
            <a:ext cx="6016625" cy="2620963"/>
            <a:chOff x="1735138" y="2133600"/>
            <a:chExt cx="6016625" cy="2620963"/>
          </a:xfrm>
        </p:grpSpPr>
        <p:sp>
          <p:nvSpPr>
            <p:cNvPr id="290" name="Freeform 5">
              <a:extLst>
                <a:ext uri="{FF2B5EF4-FFF2-40B4-BE49-F238E27FC236}">
                  <a16:creationId xmlns:a16="http://schemas.microsoft.com/office/drawing/2014/main" xmlns="" id="{ED5E71EA-BD64-4582-9EA3-FD123860E646}"/>
                </a:ext>
              </a:extLst>
            </p:cNvPr>
            <p:cNvSpPr>
              <a:spLocks/>
            </p:cNvSpPr>
            <p:nvPr/>
          </p:nvSpPr>
          <p:spPr bwMode="auto">
            <a:xfrm>
              <a:off x="1735138" y="2133600"/>
              <a:ext cx="5981700" cy="2589213"/>
            </a:xfrm>
            <a:custGeom>
              <a:avLst/>
              <a:gdLst>
                <a:gd name="T0" fmla="*/ 55 w 1891"/>
                <a:gd name="T1" fmla="*/ 7 h 818"/>
                <a:gd name="T2" fmla="*/ 100 w 1891"/>
                <a:gd name="T3" fmla="*/ 11 h 818"/>
                <a:gd name="T4" fmla="*/ 110 w 1891"/>
                <a:gd name="T5" fmla="*/ 26 h 818"/>
                <a:gd name="T6" fmla="*/ 127 w 1891"/>
                <a:gd name="T7" fmla="*/ 33 h 818"/>
                <a:gd name="T8" fmla="*/ 133 w 1891"/>
                <a:gd name="T9" fmla="*/ 46 h 818"/>
                <a:gd name="T10" fmla="*/ 144 w 1891"/>
                <a:gd name="T11" fmla="*/ 59 h 818"/>
                <a:gd name="T12" fmla="*/ 164 w 1891"/>
                <a:gd name="T13" fmla="*/ 78 h 818"/>
                <a:gd name="T14" fmla="*/ 180 w 1891"/>
                <a:gd name="T15" fmla="*/ 91 h 818"/>
                <a:gd name="T16" fmla="*/ 197 w 1891"/>
                <a:gd name="T17" fmla="*/ 118 h 818"/>
                <a:gd name="T18" fmla="*/ 206 w 1891"/>
                <a:gd name="T19" fmla="*/ 124 h 818"/>
                <a:gd name="T20" fmla="*/ 214 w 1891"/>
                <a:gd name="T21" fmla="*/ 143 h 818"/>
                <a:gd name="T22" fmla="*/ 240 w 1891"/>
                <a:gd name="T23" fmla="*/ 150 h 818"/>
                <a:gd name="T24" fmla="*/ 246 w 1891"/>
                <a:gd name="T25" fmla="*/ 163 h 818"/>
                <a:gd name="T26" fmla="*/ 260 w 1891"/>
                <a:gd name="T27" fmla="*/ 170 h 818"/>
                <a:gd name="T28" fmla="*/ 265 w 1891"/>
                <a:gd name="T29" fmla="*/ 189 h 818"/>
                <a:gd name="T30" fmla="*/ 283 w 1891"/>
                <a:gd name="T31" fmla="*/ 195 h 818"/>
                <a:gd name="T32" fmla="*/ 285 w 1891"/>
                <a:gd name="T33" fmla="*/ 215 h 818"/>
                <a:gd name="T34" fmla="*/ 294 w 1891"/>
                <a:gd name="T35" fmla="*/ 222 h 818"/>
                <a:gd name="T36" fmla="*/ 305 w 1891"/>
                <a:gd name="T37" fmla="*/ 234 h 818"/>
                <a:gd name="T38" fmla="*/ 330 w 1891"/>
                <a:gd name="T39" fmla="*/ 247 h 818"/>
                <a:gd name="T40" fmla="*/ 333 w 1891"/>
                <a:gd name="T41" fmla="*/ 261 h 818"/>
                <a:gd name="T42" fmla="*/ 348 w 1891"/>
                <a:gd name="T43" fmla="*/ 268 h 818"/>
                <a:gd name="T44" fmla="*/ 353 w 1891"/>
                <a:gd name="T45" fmla="*/ 280 h 818"/>
                <a:gd name="T46" fmla="*/ 367 w 1891"/>
                <a:gd name="T47" fmla="*/ 286 h 818"/>
                <a:gd name="T48" fmla="*/ 384 w 1891"/>
                <a:gd name="T49" fmla="*/ 306 h 818"/>
                <a:gd name="T50" fmla="*/ 412 w 1891"/>
                <a:gd name="T51" fmla="*/ 319 h 818"/>
                <a:gd name="T52" fmla="*/ 416 w 1891"/>
                <a:gd name="T53" fmla="*/ 332 h 818"/>
                <a:gd name="T54" fmla="*/ 463 w 1891"/>
                <a:gd name="T55" fmla="*/ 345 h 818"/>
                <a:gd name="T56" fmla="*/ 477 w 1891"/>
                <a:gd name="T57" fmla="*/ 358 h 818"/>
                <a:gd name="T58" fmla="*/ 506 w 1891"/>
                <a:gd name="T59" fmla="*/ 365 h 818"/>
                <a:gd name="T60" fmla="*/ 508 w 1891"/>
                <a:gd name="T61" fmla="*/ 384 h 818"/>
                <a:gd name="T62" fmla="*/ 523 w 1891"/>
                <a:gd name="T63" fmla="*/ 403 h 818"/>
                <a:gd name="T64" fmla="*/ 548 w 1891"/>
                <a:gd name="T65" fmla="*/ 423 h 818"/>
                <a:gd name="T66" fmla="*/ 565 w 1891"/>
                <a:gd name="T67" fmla="*/ 430 h 818"/>
                <a:gd name="T68" fmla="*/ 576 w 1891"/>
                <a:gd name="T69" fmla="*/ 449 h 818"/>
                <a:gd name="T70" fmla="*/ 594 w 1891"/>
                <a:gd name="T71" fmla="*/ 456 h 818"/>
                <a:gd name="T72" fmla="*/ 610 w 1891"/>
                <a:gd name="T73" fmla="*/ 469 h 818"/>
                <a:gd name="T74" fmla="*/ 647 w 1891"/>
                <a:gd name="T75" fmla="*/ 476 h 818"/>
                <a:gd name="T76" fmla="*/ 659 w 1891"/>
                <a:gd name="T77" fmla="*/ 488 h 818"/>
                <a:gd name="T78" fmla="*/ 686 w 1891"/>
                <a:gd name="T79" fmla="*/ 496 h 818"/>
                <a:gd name="T80" fmla="*/ 693 w 1891"/>
                <a:gd name="T81" fmla="*/ 512 h 818"/>
                <a:gd name="T82" fmla="*/ 720 w 1891"/>
                <a:gd name="T83" fmla="*/ 515 h 818"/>
                <a:gd name="T84" fmla="*/ 727 w 1891"/>
                <a:gd name="T85" fmla="*/ 534 h 818"/>
                <a:gd name="T86" fmla="*/ 744 w 1891"/>
                <a:gd name="T87" fmla="*/ 540 h 818"/>
                <a:gd name="T88" fmla="*/ 751 w 1891"/>
                <a:gd name="T89" fmla="*/ 552 h 818"/>
                <a:gd name="T90" fmla="*/ 766 w 1891"/>
                <a:gd name="T91" fmla="*/ 559 h 818"/>
                <a:gd name="T92" fmla="*/ 786 w 1891"/>
                <a:gd name="T93" fmla="*/ 588 h 818"/>
                <a:gd name="T94" fmla="*/ 804 w 1891"/>
                <a:gd name="T95" fmla="*/ 593 h 818"/>
                <a:gd name="T96" fmla="*/ 810 w 1891"/>
                <a:gd name="T97" fmla="*/ 607 h 818"/>
                <a:gd name="T98" fmla="*/ 842 w 1891"/>
                <a:gd name="T99" fmla="*/ 616 h 818"/>
                <a:gd name="T100" fmla="*/ 848 w 1891"/>
                <a:gd name="T101" fmla="*/ 633 h 818"/>
                <a:gd name="T102" fmla="*/ 859 w 1891"/>
                <a:gd name="T103" fmla="*/ 650 h 818"/>
                <a:gd name="T104" fmla="*/ 886 w 1891"/>
                <a:gd name="T105" fmla="*/ 668 h 818"/>
                <a:gd name="T106" fmla="*/ 946 w 1891"/>
                <a:gd name="T107" fmla="*/ 677 h 818"/>
                <a:gd name="T108" fmla="*/ 955 w 1891"/>
                <a:gd name="T109" fmla="*/ 709 h 818"/>
                <a:gd name="T110" fmla="*/ 1039 w 1891"/>
                <a:gd name="T111" fmla="*/ 721 h 818"/>
                <a:gd name="T112" fmla="*/ 1240 w 1891"/>
                <a:gd name="T113" fmla="*/ 746 h 818"/>
                <a:gd name="T114" fmla="*/ 1402 w 1891"/>
                <a:gd name="T115" fmla="*/ 763 h 818"/>
                <a:gd name="T116" fmla="*/ 1545 w 1891"/>
                <a:gd name="T117" fmla="*/ 798 h 818"/>
                <a:gd name="T118" fmla="*/ 1891 w 1891"/>
                <a:gd name="T119" fmla="*/ 81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1" h="818">
                  <a:moveTo>
                    <a:pt x="0" y="0"/>
                  </a:moveTo>
                  <a:cubicBezTo>
                    <a:pt x="1" y="0"/>
                    <a:pt x="55" y="0"/>
                    <a:pt x="55" y="0"/>
                  </a:cubicBezTo>
                  <a:cubicBezTo>
                    <a:pt x="55" y="7"/>
                    <a:pt x="55" y="7"/>
                    <a:pt x="55" y="7"/>
                  </a:cubicBezTo>
                  <a:cubicBezTo>
                    <a:pt x="78" y="7"/>
                    <a:pt x="78" y="7"/>
                    <a:pt x="78" y="7"/>
                  </a:cubicBezTo>
                  <a:cubicBezTo>
                    <a:pt x="78" y="11"/>
                    <a:pt x="78" y="11"/>
                    <a:pt x="78" y="11"/>
                  </a:cubicBezTo>
                  <a:cubicBezTo>
                    <a:pt x="100" y="11"/>
                    <a:pt x="100" y="11"/>
                    <a:pt x="100" y="11"/>
                  </a:cubicBezTo>
                  <a:cubicBezTo>
                    <a:pt x="100" y="19"/>
                    <a:pt x="100" y="19"/>
                    <a:pt x="100" y="19"/>
                  </a:cubicBezTo>
                  <a:cubicBezTo>
                    <a:pt x="110" y="19"/>
                    <a:pt x="110" y="19"/>
                    <a:pt x="110" y="19"/>
                  </a:cubicBezTo>
                  <a:cubicBezTo>
                    <a:pt x="110" y="26"/>
                    <a:pt x="110" y="26"/>
                    <a:pt x="110" y="26"/>
                  </a:cubicBezTo>
                  <a:cubicBezTo>
                    <a:pt x="124" y="26"/>
                    <a:pt x="124" y="26"/>
                    <a:pt x="124" y="26"/>
                  </a:cubicBezTo>
                  <a:cubicBezTo>
                    <a:pt x="124" y="33"/>
                    <a:pt x="124" y="33"/>
                    <a:pt x="124" y="33"/>
                  </a:cubicBezTo>
                  <a:cubicBezTo>
                    <a:pt x="127" y="33"/>
                    <a:pt x="127" y="33"/>
                    <a:pt x="127" y="33"/>
                  </a:cubicBezTo>
                  <a:cubicBezTo>
                    <a:pt x="127" y="39"/>
                    <a:pt x="127" y="39"/>
                    <a:pt x="127" y="39"/>
                  </a:cubicBezTo>
                  <a:cubicBezTo>
                    <a:pt x="133" y="39"/>
                    <a:pt x="133" y="39"/>
                    <a:pt x="133" y="39"/>
                  </a:cubicBezTo>
                  <a:cubicBezTo>
                    <a:pt x="133" y="46"/>
                    <a:pt x="133" y="46"/>
                    <a:pt x="133" y="46"/>
                  </a:cubicBezTo>
                  <a:cubicBezTo>
                    <a:pt x="137" y="46"/>
                    <a:pt x="137" y="46"/>
                    <a:pt x="137" y="46"/>
                  </a:cubicBezTo>
                  <a:cubicBezTo>
                    <a:pt x="137" y="59"/>
                    <a:pt x="137" y="59"/>
                    <a:pt x="137" y="59"/>
                  </a:cubicBezTo>
                  <a:cubicBezTo>
                    <a:pt x="144" y="59"/>
                    <a:pt x="144" y="59"/>
                    <a:pt x="144" y="59"/>
                  </a:cubicBezTo>
                  <a:cubicBezTo>
                    <a:pt x="144" y="71"/>
                    <a:pt x="144" y="71"/>
                    <a:pt x="144" y="71"/>
                  </a:cubicBezTo>
                  <a:cubicBezTo>
                    <a:pt x="164" y="71"/>
                    <a:pt x="164" y="71"/>
                    <a:pt x="164" y="71"/>
                  </a:cubicBezTo>
                  <a:cubicBezTo>
                    <a:pt x="164" y="78"/>
                    <a:pt x="164" y="78"/>
                    <a:pt x="164" y="78"/>
                  </a:cubicBezTo>
                  <a:cubicBezTo>
                    <a:pt x="167" y="78"/>
                    <a:pt x="167" y="78"/>
                    <a:pt x="167" y="78"/>
                  </a:cubicBezTo>
                  <a:cubicBezTo>
                    <a:pt x="167" y="91"/>
                    <a:pt x="167" y="91"/>
                    <a:pt x="167" y="91"/>
                  </a:cubicBezTo>
                  <a:cubicBezTo>
                    <a:pt x="180" y="91"/>
                    <a:pt x="180" y="91"/>
                    <a:pt x="180" y="91"/>
                  </a:cubicBezTo>
                  <a:cubicBezTo>
                    <a:pt x="180" y="112"/>
                    <a:pt x="180" y="112"/>
                    <a:pt x="180" y="112"/>
                  </a:cubicBezTo>
                  <a:cubicBezTo>
                    <a:pt x="197" y="112"/>
                    <a:pt x="197" y="112"/>
                    <a:pt x="197" y="112"/>
                  </a:cubicBezTo>
                  <a:cubicBezTo>
                    <a:pt x="197" y="118"/>
                    <a:pt x="197" y="118"/>
                    <a:pt x="197" y="118"/>
                  </a:cubicBezTo>
                  <a:cubicBezTo>
                    <a:pt x="201" y="118"/>
                    <a:pt x="201" y="118"/>
                    <a:pt x="201" y="118"/>
                  </a:cubicBezTo>
                  <a:cubicBezTo>
                    <a:pt x="201" y="124"/>
                    <a:pt x="201" y="124"/>
                    <a:pt x="201" y="124"/>
                  </a:cubicBezTo>
                  <a:cubicBezTo>
                    <a:pt x="206" y="124"/>
                    <a:pt x="206" y="124"/>
                    <a:pt x="206" y="124"/>
                  </a:cubicBezTo>
                  <a:cubicBezTo>
                    <a:pt x="206" y="130"/>
                    <a:pt x="206" y="130"/>
                    <a:pt x="206" y="130"/>
                  </a:cubicBezTo>
                  <a:cubicBezTo>
                    <a:pt x="214" y="130"/>
                    <a:pt x="214" y="130"/>
                    <a:pt x="214" y="130"/>
                  </a:cubicBezTo>
                  <a:cubicBezTo>
                    <a:pt x="214" y="143"/>
                    <a:pt x="214" y="143"/>
                    <a:pt x="214" y="143"/>
                  </a:cubicBezTo>
                  <a:cubicBezTo>
                    <a:pt x="223" y="143"/>
                    <a:pt x="223" y="143"/>
                    <a:pt x="223" y="143"/>
                  </a:cubicBezTo>
                  <a:cubicBezTo>
                    <a:pt x="223" y="150"/>
                    <a:pt x="223" y="150"/>
                    <a:pt x="223" y="150"/>
                  </a:cubicBezTo>
                  <a:cubicBezTo>
                    <a:pt x="240" y="150"/>
                    <a:pt x="240" y="150"/>
                    <a:pt x="240" y="150"/>
                  </a:cubicBezTo>
                  <a:cubicBezTo>
                    <a:pt x="240" y="156"/>
                    <a:pt x="240" y="156"/>
                    <a:pt x="240" y="156"/>
                  </a:cubicBezTo>
                  <a:cubicBezTo>
                    <a:pt x="246" y="156"/>
                    <a:pt x="246" y="156"/>
                    <a:pt x="246" y="156"/>
                  </a:cubicBezTo>
                  <a:cubicBezTo>
                    <a:pt x="246" y="163"/>
                    <a:pt x="246" y="163"/>
                    <a:pt x="246" y="163"/>
                  </a:cubicBezTo>
                  <a:cubicBezTo>
                    <a:pt x="257" y="163"/>
                    <a:pt x="257" y="163"/>
                    <a:pt x="257" y="163"/>
                  </a:cubicBezTo>
                  <a:cubicBezTo>
                    <a:pt x="257" y="170"/>
                    <a:pt x="257" y="170"/>
                    <a:pt x="257" y="170"/>
                  </a:cubicBezTo>
                  <a:cubicBezTo>
                    <a:pt x="260" y="170"/>
                    <a:pt x="260" y="170"/>
                    <a:pt x="260" y="170"/>
                  </a:cubicBezTo>
                  <a:cubicBezTo>
                    <a:pt x="260" y="176"/>
                    <a:pt x="260" y="176"/>
                    <a:pt x="260" y="176"/>
                  </a:cubicBezTo>
                  <a:cubicBezTo>
                    <a:pt x="265" y="176"/>
                    <a:pt x="265" y="176"/>
                    <a:pt x="265" y="176"/>
                  </a:cubicBezTo>
                  <a:cubicBezTo>
                    <a:pt x="265" y="189"/>
                    <a:pt x="265" y="189"/>
                    <a:pt x="265" y="189"/>
                  </a:cubicBezTo>
                  <a:cubicBezTo>
                    <a:pt x="269" y="189"/>
                    <a:pt x="269" y="189"/>
                    <a:pt x="269" y="189"/>
                  </a:cubicBezTo>
                  <a:cubicBezTo>
                    <a:pt x="269" y="195"/>
                    <a:pt x="269" y="195"/>
                    <a:pt x="269" y="195"/>
                  </a:cubicBezTo>
                  <a:cubicBezTo>
                    <a:pt x="283" y="195"/>
                    <a:pt x="283" y="195"/>
                    <a:pt x="283" y="195"/>
                  </a:cubicBezTo>
                  <a:cubicBezTo>
                    <a:pt x="283" y="209"/>
                    <a:pt x="283" y="209"/>
                    <a:pt x="283" y="209"/>
                  </a:cubicBezTo>
                  <a:cubicBezTo>
                    <a:pt x="285" y="209"/>
                    <a:pt x="285" y="209"/>
                    <a:pt x="285" y="209"/>
                  </a:cubicBezTo>
                  <a:cubicBezTo>
                    <a:pt x="285" y="215"/>
                    <a:pt x="285" y="215"/>
                    <a:pt x="285" y="215"/>
                  </a:cubicBezTo>
                  <a:cubicBezTo>
                    <a:pt x="290" y="215"/>
                    <a:pt x="290" y="215"/>
                    <a:pt x="290" y="215"/>
                  </a:cubicBezTo>
                  <a:cubicBezTo>
                    <a:pt x="290" y="222"/>
                    <a:pt x="290" y="222"/>
                    <a:pt x="290" y="222"/>
                  </a:cubicBezTo>
                  <a:cubicBezTo>
                    <a:pt x="294" y="222"/>
                    <a:pt x="294" y="222"/>
                    <a:pt x="294" y="222"/>
                  </a:cubicBezTo>
                  <a:cubicBezTo>
                    <a:pt x="294" y="227"/>
                    <a:pt x="294" y="227"/>
                    <a:pt x="294" y="227"/>
                  </a:cubicBezTo>
                  <a:cubicBezTo>
                    <a:pt x="305" y="227"/>
                    <a:pt x="305" y="227"/>
                    <a:pt x="305" y="227"/>
                  </a:cubicBezTo>
                  <a:cubicBezTo>
                    <a:pt x="305" y="234"/>
                    <a:pt x="305" y="234"/>
                    <a:pt x="305" y="234"/>
                  </a:cubicBezTo>
                  <a:cubicBezTo>
                    <a:pt x="314" y="234"/>
                    <a:pt x="314" y="234"/>
                    <a:pt x="314" y="234"/>
                  </a:cubicBezTo>
                  <a:cubicBezTo>
                    <a:pt x="314" y="247"/>
                    <a:pt x="314" y="247"/>
                    <a:pt x="314" y="247"/>
                  </a:cubicBezTo>
                  <a:cubicBezTo>
                    <a:pt x="330" y="247"/>
                    <a:pt x="330" y="247"/>
                    <a:pt x="330" y="247"/>
                  </a:cubicBezTo>
                  <a:cubicBezTo>
                    <a:pt x="330" y="254"/>
                    <a:pt x="330" y="254"/>
                    <a:pt x="330" y="254"/>
                  </a:cubicBezTo>
                  <a:cubicBezTo>
                    <a:pt x="333" y="254"/>
                    <a:pt x="333" y="254"/>
                    <a:pt x="333" y="254"/>
                  </a:cubicBezTo>
                  <a:cubicBezTo>
                    <a:pt x="333" y="261"/>
                    <a:pt x="333" y="261"/>
                    <a:pt x="333" y="261"/>
                  </a:cubicBezTo>
                  <a:cubicBezTo>
                    <a:pt x="345" y="261"/>
                    <a:pt x="345" y="261"/>
                    <a:pt x="345" y="261"/>
                  </a:cubicBezTo>
                  <a:cubicBezTo>
                    <a:pt x="345" y="268"/>
                    <a:pt x="345" y="268"/>
                    <a:pt x="345" y="268"/>
                  </a:cubicBezTo>
                  <a:cubicBezTo>
                    <a:pt x="348" y="268"/>
                    <a:pt x="348" y="268"/>
                    <a:pt x="348" y="268"/>
                  </a:cubicBezTo>
                  <a:cubicBezTo>
                    <a:pt x="348" y="274"/>
                    <a:pt x="348" y="274"/>
                    <a:pt x="348" y="274"/>
                  </a:cubicBezTo>
                  <a:cubicBezTo>
                    <a:pt x="353" y="274"/>
                    <a:pt x="353" y="274"/>
                    <a:pt x="353" y="274"/>
                  </a:cubicBezTo>
                  <a:cubicBezTo>
                    <a:pt x="353" y="280"/>
                    <a:pt x="353" y="280"/>
                    <a:pt x="353" y="280"/>
                  </a:cubicBezTo>
                  <a:cubicBezTo>
                    <a:pt x="361" y="280"/>
                    <a:pt x="361" y="280"/>
                    <a:pt x="361" y="280"/>
                  </a:cubicBezTo>
                  <a:cubicBezTo>
                    <a:pt x="361" y="286"/>
                    <a:pt x="361" y="286"/>
                    <a:pt x="361" y="286"/>
                  </a:cubicBezTo>
                  <a:cubicBezTo>
                    <a:pt x="367" y="286"/>
                    <a:pt x="367" y="286"/>
                    <a:pt x="367" y="286"/>
                  </a:cubicBezTo>
                  <a:cubicBezTo>
                    <a:pt x="367" y="300"/>
                    <a:pt x="367" y="300"/>
                    <a:pt x="367" y="300"/>
                  </a:cubicBezTo>
                  <a:cubicBezTo>
                    <a:pt x="384" y="300"/>
                    <a:pt x="384" y="300"/>
                    <a:pt x="384" y="300"/>
                  </a:cubicBezTo>
                  <a:cubicBezTo>
                    <a:pt x="384" y="306"/>
                    <a:pt x="384" y="306"/>
                    <a:pt x="384" y="306"/>
                  </a:cubicBezTo>
                  <a:cubicBezTo>
                    <a:pt x="401" y="306"/>
                    <a:pt x="401" y="306"/>
                    <a:pt x="401" y="306"/>
                  </a:cubicBezTo>
                  <a:cubicBezTo>
                    <a:pt x="401" y="319"/>
                    <a:pt x="401" y="319"/>
                    <a:pt x="401" y="319"/>
                  </a:cubicBezTo>
                  <a:cubicBezTo>
                    <a:pt x="412" y="319"/>
                    <a:pt x="412" y="319"/>
                    <a:pt x="412" y="319"/>
                  </a:cubicBezTo>
                  <a:cubicBezTo>
                    <a:pt x="412" y="326"/>
                    <a:pt x="412" y="326"/>
                    <a:pt x="412" y="326"/>
                  </a:cubicBezTo>
                  <a:cubicBezTo>
                    <a:pt x="416" y="326"/>
                    <a:pt x="416" y="326"/>
                    <a:pt x="416" y="326"/>
                  </a:cubicBezTo>
                  <a:cubicBezTo>
                    <a:pt x="416" y="332"/>
                    <a:pt x="416" y="332"/>
                    <a:pt x="416" y="332"/>
                  </a:cubicBezTo>
                  <a:cubicBezTo>
                    <a:pt x="430" y="332"/>
                    <a:pt x="430" y="332"/>
                    <a:pt x="430" y="332"/>
                  </a:cubicBezTo>
                  <a:cubicBezTo>
                    <a:pt x="430" y="345"/>
                    <a:pt x="430" y="345"/>
                    <a:pt x="430" y="345"/>
                  </a:cubicBezTo>
                  <a:cubicBezTo>
                    <a:pt x="463" y="345"/>
                    <a:pt x="463" y="345"/>
                    <a:pt x="463" y="345"/>
                  </a:cubicBezTo>
                  <a:cubicBezTo>
                    <a:pt x="463" y="351"/>
                    <a:pt x="463" y="351"/>
                    <a:pt x="463" y="351"/>
                  </a:cubicBezTo>
                  <a:cubicBezTo>
                    <a:pt x="477" y="351"/>
                    <a:pt x="477" y="351"/>
                    <a:pt x="477" y="351"/>
                  </a:cubicBezTo>
                  <a:cubicBezTo>
                    <a:pt x="477" y="358"/>
                    <a:pt x="477" y="358"/>
                    <a:pt x="477" y="358"/>
                  </a:cubicBezTo>
                  <a:cubicBezTo>
                    <a:pt x="486" y="358"/>
                    <a:pt x="486" y="358"/>
                    <a:pt x="486" y="358"/>
                  </a:cubicBezTo>
                  <a:cubicBezTo>
                    <a:pt x="486" y="365"/>
                    <a:pt x="486" y="365"/>
                    <a:pt x="486" y="365"/>
                  </a:cubicBezTo>
                  <a:cubicBezTo>
                    <a:pt x="506" y="365"/>
                    <a:pt x="506" y="365"/>
                    <a:pt x="506" y="365"/>
                  </a:cubicBezTo>
                  <a:cubicBezTo>
                    <a:pt x="506" y="372"/>
                    <a:pt x="506" y="372"/>
                    <a:pt x="506" y="372"/>
                  </a:cubicBezTo>
                  <a:cubicBezTo>
                    <a:pt x="508" y="372"/>
                    <a:pt x="508" y="372"/>
                    <a:pt x="508" y="372"/>
                  </a:cubicBezTo>
                  <a:cubicBezTo>
                    <a:pt x="508" y="384"/>
                    <a:pt x="508" y="384"/>
                    <a:pt x="508" y="384"/>
                  </a:cubicBezTo>
                  <a:cubicBezTo>
                    <a:pt x="515" y="384"/>
                    <a:pt x="515" y="384"/>
                    <a:pt x="515" y="384"/>
                  </a:cubicBezTo>
                  <a:cubicBezTo>
                    <a:pt x="515" y="403"/>
                    <a:pt x="515" y="403"/>
                    <a:pt x="515" y="403"/>
                  </a:cubicBezTo>
                  <a:cubicBezTo>
                    <a:pt x="523" y="403"/>
                    <a:pt x="523" y="403"/>
                    <a:pt x="523" y="403"/>
                  </a:cubicBezTo>
                  <a:cubicBezTo>
                    <a:pt x="523" y="410"/>
                    <a:pt x="523" y="410"/>
                    <a:pt x="523" y="410"/>
                  </a:cubicBezTo>
                  <a:cubicBezTo>
                    <a:pt x="548" y="410"/>
                    <a:pt x="548" y="410"/>
                    <a:pt x="548" y="410"/>
                  </a:cubicBezTo>
                  <a:cubicBezTo>
                    <a:pt x="548" y="423"/>
                    <a:pt x="548" y="423"/>
                    <a:pt x="548" y="423"/>
                  </a:cubicBezTo>
                  <a:cubicBezTo>
                    <a:pt x="557" y="423"/>
                    <a:pt x="557" y="423"/>
                    <a:pt x="557" y="423"/>
                  </a:cubicBezTo>
                  <a:cubicBezTo>
                    <a:pt x="557" y="430"/>
                    <a:pt x="557" y="430"/>
                    <a:pt x="557" y="430"/>
                  </a:cubicBezTo>
                  <a:cubicBezTo>
                    <a:pt x="565" y="430"/>
                    <a:pt x="565" y="430"/>
                    <a:pt x="565" y="430"/>
                  </a:cubicBezTo>
                  <a:cubicBezTo>
                    <a:pt x="565" y="442"/>
                    <a:pt x="565" y="442"/>
                    <a:pt x="565" y="442"/>
                  </a:cubicBezTo>
                  <a:cubicBezTo>
                    <a:pt x="576" y="442"/>
                    <a:pt x="576" y="442"/>
                    <a:pt x="576" y="442"/>
                  </a:cubicBezTo>
                  <a:cubicBezTo>
                    <a:pt x="576" y="449"/>
                    <a:pt x="576" y="449"/>
                    <a:pt x="576" y="449"/>
                  </a:cubicBezTo>
                  <a:cubicBezTo>
                    <a:pt x="585" y="449"/>
                    <a:pt x="585" y="449"/>
                    <a:pt x="585" y="449"/>
                  </a:cubicBezTo>
                  <a:cubicBezTo>
                    <a:pt x="585" y="456"/>
                    <a:pt x="585" y="456"/>
                    <a:pt x="585" y="456"/>
                  </a:cubicBezTo>
                  <a:cubicBezTo>
                    <a:pt x="594" y="456"/>
                    <a:pt x="594" y="456"/>
                    <a:pt x="594" y="456"/>
                  </a:cubicBezTo>
                  <a:cubicBezTo>
                    <a:pt x="594" y="462"/>
                    <a:pt x="594" y="462"/>
                    <a:pt x="594" y="462"/>
                  </a:cubicBezTo>
                  <a:cubicBezTo>
                    <a:pt x="610" y="462"/>
                    <a:pt x="610" y="462"/>
                    <a:pt x="610" y="462"/>
                  </a:cubicBezTo>
                  <a:cubicBezTo>
                    <a:pt x="610" y="469"/>
                    <a:pt x="610" y="469"/>
                    <a:pt x="610" y="469"/>
                  </a:cubicBezTo>
                  <a:cubicBezTo>
                    <a:pt x="613" y="469"/>
                    <a:pt x="613" y="469"/>
                    <a:pt x="613" y="469"/>
                  </a:cubicBezTo>
                  <a:cubicBezTo>
                    <a:pt x="613" y="476"/>
                    <a:pt x="613" y="476"/>
                    <a:pt x="613" y="476"/>
                  </a:cubicBezTo>
                  <a:cubicBezTo>
                    <a:pt x="647" y="476"/>
                    <a:pt x="647" y="476"/>
                    <a:pt x="647" y="476"/>
                  </a:cubicBezTo>
                  <a:cubicBezTo>
                    <a:pt x="647" y="482"/>
                    <a:pt x="647" y="482"/>
                    <a:pt x="647" y="482"/>
                  </a:cubicBezTo>
                  <a:cubicBezTo>
                    <a:pt x="659" y="482"/>
                    <a:pt x="659" y="482"/>
                    <a:pt x="659" y="482"/>
                  </a:cubicBezTo>
                  <a:cubicBezTo>
                    <a:pt x="659" y="488"/>
                    <a:pt x="659" y="488"/>
                    <a:pt x="659" y="488"/>
                  </a:cubicBezTo>
                  <a:cubicBezTo>
                    <a:pt x="678" y="488"/>
                    <a:pt x="678" y="488"/>
                    <a:pt x="678" y="488"/>
                  </a:cubicBezTo>
                  <a:cubicBezTo>
                    <a:pt x="678" y="496"/>
                    <a:pt x="678" y="496"/>
                    <a:pt x="678" y="496"/>
                  </a:cubicBezTo>
                  <a:cubicBezTo>
                    <a:pt x="686" y="496"/>
                    <a:pt x="686" y="496"/>
                    <a:pt x="686" y="496"/>
                  </a:cubicBezTo>
                  <a:cubicBezTo>
                    <a:pt x="686" y="507"/>
                    <a:pt x="686" y="507"/>
                    <a:pt x="686" y="507"/>
                  </a:cubicBezTo>
                  <a:cubicBezTo>
                    <a:pt x="693" y="507"/>
                    <a:pt x="693" y="507"/>
                    <a:pt x="693" y="507"/>
                  </a:cubicBezTo>
                  <a:cubicBezTo>
                    <a:pt x="693" y="512"/>
                    <a:pt x="693" y="512"/>
                    <a:pt x="693" y="512"/>
                  </a:cubicBezTo>
                  <a:cubicBezTo>
                    <a:pt x="695" y="512"/>
                    <a:pt x="695" y="512"/>
                    <a:pt x="695" y="512"/>
                  </a:cubicBezTo>
                  <a:cubicBezTo>
                    <a:pt x="695" y="515"/>
                    <a:pt x="695" y="515"/>
                    <a:pt x="695" y="515"/>
                  </a:cubicBezTo>
                  <a:cubicBezTo>
                    <a:pt x="720" y="515"/>
                    <a:pt x="720" y="515"/>
                    <a:pt x="720" y="515"/>
                  </a:cubicBezTo>
                  <a:cubicBezTo>
                    <a:pt x="720" y="526"/>
                    <a:pt x="720" y="526"/>
                    <a:pt x="720" y="526"/>
                  </a:cubicBezTo>
                  <a:cubicBezTo>
                    <a:pt x="727" y="526"/>
                    <a:pt x="727" y="526"/>
                    <a:pt x="727" y="526"/>
                  </a:cubicBezTo>
                  <a:cubicBezTo>
                    <a:pt x="727" y="534"/>
                    <a:pt x="727" y="534"/>
                    <a:pt x="727" y="534"/>
                  </a:cubicBezTo>
                  <a:cubicBezTo>
                    <a:pt x="736" y="534"/>
                    <a:pt x="736" y="534"/>
                    <a:pt x="736" y="534"/>
                  </a:cubicBezTo>
                  <a:cubicBezTo>
                    <a:pt x="736" y="540"/>
                    <a:pt x="736" y="540"/>
                    <a:pt x="736" y="540"/>
                  </a:cubicBezTo>
                  <a:cubicBezTo>
                    <a:pt x="744" y="540"/>
                    <a:pt x="744" y="540"/>
                    <a:pt x="744" y="540"/>
                  </a:cubicBezTo>
                  <a:cubicBezTo>
                    <a:pt x="744" y="544"/>
                    <a:pt x="744" y="544"/>
                    <a:pt x="744" y="544"/>
                  </a:cubicBezTo>
                  <a:cubicBezTo>
                    <a:pt x="751" y="544"/>
                    <a:pt x="751" y="544"/>
                    <a:pt x="751" y="544"/>
                  </a:cubicBezTo>
                  <a:cubicBezTo>
                    <a:pt x="751" y="552"/>
                    <a:pt x="751" y="552"/>
                    <a:pt x="751" y="552"/>
                  </a:cubicBezTo>
                  <a:cubicBezTo>
                    <a:pt x="757" y="552"/>
                    <a:pt x="757" y="552"/>
                    <a:pt x="757" y="552"/>
                  </a:cubicBezTo>
                  <a:cubicBezTo>
                    <a:pt x="757" y="559"/>
                    <a:pt x="757" y="559"/>
                    <a:pt x="757" y="559"/>
                  </a:cubicBezTo>
                  <a:cubicBezTo>
                    <a:pt x="766" y="559"/>
                    <a:pt x="766" y="559"/>
                    <a:pt x="766" y="559"/>
                  </a:cubicBezTo>
                  <a:cubicBezTo>
                    <a:pt x="766" y="573"/>
                    <a:pt x="766" y="573"/>
                    <a:pt x="766" y="573"/>
                  </a:cubicBezTo>
                  <a:cubicBezTo>
                    <a:pt x="786" y="573"/>
                    <a:pt x="786" y="573"/>
                    <a:pt x="786" y="573"/>
                  </a:cubicBezTo>
                  <a:cubicBezTo>
                    <a:pt x="786" y="588"/>
                    <a:pt x="786" y="588"/>
                    <a:pt x="786" y="588"/>
                  </a:cubicBezTo>
                  <a:cubicBezTo>
                    <a:pt x="794" y="588"/>
                    <a:pt x="794" y="588"/>
                    <a:pt x="794" y="588"/>
                  </a:cubicBezTo>
                  <a:cubicBezTo>
                    <a:pt x="794" y="593"/>
                    <a:pt x="794" y="593"/>
                    <a:pt x="794" y="593"/>
                  </a:cubicBezTo>
                  <a:cubicBezTo>
                    <a:pt x="804" y="593"/>
                    <a:pt x="804" y="593"/>
                    <a:pt x="804" y="593"/>
                  </a:cubicBezTo>
                  <a:cubicBezTo>
                    <a:pt x="804" y="598"/>
                    <a:pt x="804" y="598"/>
                    <a:pt x="804" y="598"/>
                  </a:cubicBezTo>
                  <a:cubicBezTo>
                    <a:pt x="810" y="598"/>
                    <a:pt x="810" y="598"/>
                    <a:pt x="810" y="598"/>
                  </a:cubicBezTo>
                  <a:cubicBezTo>
                    <a:pt x="810" y="607"/>
                    <a:pt x="810" y="607"/>
                    <a:pt x="810" y="607"/>
                  </a:cubicBezTo>
                  <a:cubicBezTo>
                    <a:pt x="817" y="607"/>
                    <a:pt x="817" y="607"/>
                    <a:pt x="817" y="607"/>
                  </a:cubicBezTo>
                  <a:cubicBezTo>
                    <a:pt x="817" y="616"/>
                    <a:pt x="817" y="616"/>
                    <a:pt x="817" y="616"/>
                  </a:cubicBezTo>
                  <a:cubicBezTo>
                    <a:pt x="842" y="616"/>
                    <a:pt x="842" y="616"/>
                    <a:pt x="842" y="616"/>
                  </a:cubicBezTo>
                  <a:cubicBezTo>
                    <a:pt x="842" y="625"/>
                    <a:pt x="842" y="625"/>
                    <a:pt x="842" y="625"/>
                  </a:cubicBezTo>
                  <a:cubicBezTo>
                    <a:pt x="848" y="625"/>
                    <a:pt x="848" y="625"/>
                    <a:pt x="848" y="625"/>
                  </a:cubicBezTo>
                  <a:cubicBezTo>
                    <a:pt x="848" y="633"/>
                    <a:pt x="848" y="633"/>
                    <a:pt x="848" y="633"/>
                  </a:cubicBezTo>
                  <a:cubicBezTo>
                    <a:pt x="851" y="633"/>
                    <a:pt x="851" y="633"/>
                    <a:pt x="851" y="633"/>
                  </a:cubicBezTo>
                  <a:cubicBezTo>
                    <a:pt x="851" y="650"/>
                    <a:pt x="851" y="650"/>
                    <a:pt x="851" y="650"/>
                  </a:cubicBezTo>
                  <a:cubicBezTo>
                    <a:pt x="859" y="650"/>
                    <a:pt x="859" y="650"/>
                    <a:pt x="859" y="650"/>
                  </a:cubicBezTo>
                  <a:cubicBezTo>
                    <a:pt x="859" y="659"/>
                    <a:pt x="859" y="659"/>
                    <a:pt x="859" y="659"/>
                  </a:cubicBezTo>
                  <a:cubicBezTo>
                    <a:pt x="886" y="659"/>
                    <a:pt x="886" y="659"/>
                    <a:pt x="886" y="659"/>
                  </a:cubicBezTo>
                  <a:cubicBezTo>
                    <a:pt x="886" y="668"/>
                    <a:pt x="886" y="668"/>
                    <a:pt x="886" y="668"/>
                  </a:cubicBezTo>
                  <a:cubicBezTo>
                    <a:pt x="890" y="668"/>
                    <a:pt x="890" y="668"/>
                    <a:pt x="890" y="668"/>
                  </a:cubicBezTo>
                  <a:cubicBezTo>
                    <a:pt x="890" y="677"/>
                    <a:pt x="890" y="677"/>
                    <a:pt x="890" y="677"/>
                  </a:cubicBezTo>
                  <a:cubicBezTo>
                    <a:pt x="946" y="677"/>
                    <a:pt x="946" y="677"/>
                    <a:pt x="946" y="677"/>
                  </a:cubicBezTo>
                  <a:cubicBezTo>
                    <a:pt x="946" y="698"/>
                    <a:pt x="946" y="698"/>
                    <a:pt x="946" y="698"/>
                  </a:cubicBezTo>
                  <a:cubicBezTo>
                    <a:pt x="955" y="698"/>
                    <a:pt x="955" y="698"/>
                    <a:pt x="955" y="698"/>
                  </a:cubicBezTo>
                  <a:cubicBezTo>
                    <a:pt x="955" y="709"/>
                    <a:pt x="955" y="709"/>
                    <a:pt x="955" y="709"/>
                  </a:cubicBezTo>
                  <a:cubicBezTo>
                    <a:pt x="1029" y="709"/>
                    <a:pt x="1029" y="709"/>
                    <a:pt x="1029" y="709"/>
                  </a:cubicBezTo>
                  <a:cubicBezTo>
                    <a:pt x="1029" y="721"/>
                    <a:pt x="1029" y="721"/>
                    <a:pt x="1029" y="721"/>
                  </a:cubicBezTo>
                  <a:cubicBezTo>
                    <a:pt x="1039" y="721"/>
                    <a:pt x="1039" y="721"/>
                    <a:pt x="1039" y="721"/>
                  </a:cubicBezTo>
                  <a:cubicBezTo>
                    <a:pt x="1039" y="733"/>
                    <a:pt x="1039" y="733"/>
                    <a:pt x="1039" y="733"/>
                  </a:cubicBezTo>
                  <a:cubicBezTo>
                    <a:pt x="1240" y="733"/>
                    <a:pt x="1240" y="733"/>
                    <a:pt x="1240" y="733"/>
                  </a:cubicBezTo>
                  <a:cubicBezTo>
                    <a:pt x="1240" y="746"/>
                    <a:pt x="1240" y="746"/>
                    <a:pt x="1240" y="746"/>
                  </a:cubicBezTo>
                  <a:cubicBezTo>
                    <a:pt x="1283" y="746"/>
                    <a:pt x="1283" y="746"/>
                    <a:pt x="1283" y="746"/>
                  </a:cubicBezTo>
                  <a:cubicBezTo>
                    <a:pt x="1283" y="763"/>
                    <a:pt x="1283" y="763"/>
                    <a:pt x="1283" y="763"/>
                  </a:cubicBezTo>
                  <a:cubicBezTo>
                    <a:pt x="1402" y="763"/>
                    <a:pt x="1402" y="763"/>
                    <a:pt x="1402" y="763"/>
                  </a:cubicBezTo>
                  <a:cubicBezTo>
                    <a:pt x="1402" y="780"/>
                    <a:pt x="1402" y="780"/>
                    <a:pt x="1402" y="780"/>
                  </a:cubicBezTo>
                  <a:cubicBezTo>
                    <a:pt x="1545" y="780"/>
                    <a:pt x="1545" y="780"/>
                    <a:pt x="1545" y="780"/>
                  </a:cubicBezTo>
                  <a:cubicBezTo>
                    <a:pt x="1545" y="798"/>
                    <a:pt x="1545" y="798"/>
                    <a:pt x="1545" y="798"/>
                  </a:cubicBezTo>
                  <a:cubicBezTo>
                    <a:pt x="1676" y="798"/>
                    <a:pt x="1676" y="798"/>
                    <a:pt x="1676" y="798"/>
                  </a:cubicBezTo>
                  <a:cubicBezTo>
                    <a:pt x="1676" y="818"/>
                    <a:pt x="1676" y="818"/>
                    <a:pt x="1676" y="818"/>
                  </a:cubicBezTo>
                  <a:cubicBezTo>
                    <a:pt x="1891" y="818"/>
                    <a:pt x="1891" y="818"/>
                    <a:pt x="1891" y="818"/>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1" name="Oval 6">
              <a:extLst>
                <a:ext uri="{FF2B5EF4-FFF2-40B4-BE49-F238E27FC236}">
                  <a16:creationId xmlns:a16="http://schemas.microsoft.com/office/drawing/2014/main" xmlns="" id="{9CD61D2F-62D5-455E-99F3-FBC6FC674FD6}"/>
                </a:ext>
              </a:extLst>
            </p:cNvPr>
            <p:cNvSpPr>
              <a:spLocks noChangeArrowheads="1"/>
            </p:cNvSpPr>
            <p:nvPr/>
          </p:nvSpPr>
          <p:spPr bwMode="auto">
            <a:xfrm>
              <a:off x="7650163" y="4697413"/>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292" name="Oval 7">
              <a:extLst>
                <a:ext uri="{FF2B5EF4-FFF2-40B4-BE49-F238E27FC236}">
                  <a16:creationId xmlns:a16="http://schemas.microsoft.com/office/drawing/2014/main" xmlns="" id="{6404CF68-987F-40C4-8C7E-4A1051244EA8}"/>
                </a:ext>
              </a:extLst>
            </p:cNvPr>
            <p:cNvSpPr>
              <a:spLocks noChangeArrowheads="1"/>
            </p:cNvSpPr>
            <p:nvPr/>
          </p:nvSpPr>
          <p:spPr bwMode="auto">
            <a:xfrm>
              <a:off x="7023100" y="4697413"/>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293" name="Oval 8">
              <a:extLst>
                <a:ext uri="{FF2B5EF4-FFF2-40B4-BE49-F238E27FC236}">
                  <a16:creationId xmlns:a16="http://schemas.microsoft.com/office/drawing/2014/main" xmlns="" id="{B1B20553-B50A-4F4D-A312-6B9F7D9B6BFF}"/>
                </a:ext>
              </a:extLst>
            </p:cNvPr>
            <p:cNvSpPr>
              <a:spLocks noChangeArrowheads="1"/>
            </p:cNvSpPr>
            <p:nvPr/>
          </p:nvSpPr>
          <p:spPr bwMode="auto">
            <a:xfrm>
              <a:off x="6184900" y="457358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294" name="Oval 9">
              <a:extLst>
                <a:ext uri="{FF2B5EF4-FFF2-40B4-BE49-F238E27FC236}">
                  <a16:creationId xmlns:a16="http://schemas.microsoft.com/office/drawing/2014/main" xmlns="" id="{AA154945-DEB7-48EC-83EA-77359D002A94}"/>
                </a:ext>
              </a:extLst>
            </p:cNvPr>
            <p:cNvSpPr>
              <a:spLocks noChangeArrowheads="1"/>
            </p:cNvSpPr>
            <p:nvPr/>
          </p:nvSpPr>
          <p:spPr bwMode="auto">
            <a:xfrm>
              <a:off x="5737225" y="4467225"/>
              <a:ext cx="55562" cy="5556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295" name="Oval 10">
              <a:extLst>
                <a:ext uri="{FF2B5EF4-FFF2-40B4-BE49-F238E27FC236}">
                  <a16:creationId xmlns:a16="http://schemas.microsoft.com/office/drawing/2014/main" xmlns="" id="{FA32FF90-EC09-45C9-9D2B-5D5C6F955088}"/>
                </a:ext>
              </a:extLst>
            </p:cNvPr>
            <p:cNvSpPr>
              <a:spLocks noChangeArrowheads="1"/>
            </p:cNvSpPr>
            <p:nvPr/>
          </p:nvSpPr>
          <p:spPr bwMode="auto">
            <a:xfrm>
              <a:off x="5629275" y="4467225"/>
              <a:ext cx="60325" cy="5556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296" name="Oval 11">
              <a:extLst>
                <a:ext uri="{FF2B5EF4-FFF2-40B4-BE49-F238E27FC236}">
                  <a16:creationId xmlns:a16="http://schemas.microsoft.com/office/drawing/2014/main" xmlns="" id="{926963A9-E3DB-400A-8598-4BABE6EFAE64}"/>
                </a:ext>
              </a:extLst>
            </p:cNvPr>
            <p:cNvSpPr>
              <a:spLocks noChangeArrowheads="1"/>
            </p:cNvSpPr>
            <p:nvPr/>
          </p:nvSpPr>
          <p:spPr bwMode="auto">
            <a:xfrm>
              <a:off x="5310188" y="4425950"/>
              <a:ext cx="55562" cy="5873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297" name="Oval 12">
              <a:extLst>
                <a:ext uri="{FF2B5EF4-FFF2-40B4-BE49-F238E27FC236}">
                  <a16:creationId xmlns:a16="http://schemas.microsoft.com/office/drawing/2014/main" xmlns="" id="{DA0785F1-6400-48F6-8C11-6C54591B4661}"/>
                </a:ext>
              </a:extLst>
            </p:cNvPr>
            <p:cNvSpPr>
              <a:spLocks noChangeArrowheads="1"/>
            </p:cNvSpPr>
            <p:nvPr/>
          </p:nvSpPr>
          <p:spPr bwMode="auto">
            <a:xfrm>
              <a:off x="4806950" y="434657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298" name="Oval 13">
              <a:extLst>
                <a:ext uri="{FF2B5EF4-FFF2-40B4-BE49-F238E27FC236}">
                  <a16:creationId xmlns:a16="http://schemas.microsoft.com/office/drawing/2014/main" xmlns="" id="{F181C287-2173-4E0F-92F6-A7DE2190A6CA}"/>
                </a:ext>
              </a:extLst>
            </p:cNvPr>
            <p:cNvSpPr>
              <a:spLocks noChangeArrowheads="1"/>
            </p:cNvSpPr>
            <p:nvPr/>
          </p:nvSpPr>
          <p:spPr bwMode="auto">
            <a:xfrm>
              <a:off x="4826000" y="434657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299" name="Oval 14">
              <a:extLst>
                <a:ext uri="{FF2B5EF4-FFF2-40B4-BE49-F238E27FC236}">
                  <a16:creationId xmlns:a16="http://schemas.microsoft.com/office/drawing/2014/main" xmlns="" id="{AAB5A913-E072-4B46-9DE6-5B896ABF8C43}"/>
                </a:ext>
              </a:extLst>
            </p:cNvPr>
            <p:cNvSpPr>
              <a:spLocks noChangeArrowheads="1"/>
            </p:cNvSpPr>
            <p:nvPr/>
          </p:nvSpPr>
          <p:spPr bwMode="auto">
            <a:xfrm>
              <a:off x="4638675" y="4244975"/>
              <a:ext cx="57150"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00" name="Oval 15">
              <a:extLst>
                <a:ext uri="{FF2B5EF4-FFF2-40B4-BE49-F238E27FC236}">
                  <a16:creationId xmlns:a16="http://schemas.microsoft.com/office/drawing/2014/main" xmlns="" id="{5903F890-F3D7-40B5-BC45-FC4A4838AE58}"/>
                </a:ext>
              </a:extLst>
            </p:cNvPr>
            <p:cNvSpPr>
              <a:spLocks noChangeArrowheads="1"/>
            </p:cNvSpPr>
            <p:nvPr/>
          </p:nvSpPr>
          <p:spPr bwMode="auto">
            <a:xfrm>
              <a:off x="4591050" y="4244975"/>
              <a:ext cx="57150"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01" name="Oval 16">
              <a:extLst>
                <a:ext uri="{FF2B5EF4-FFF2-40B4-BE49-F238E27FC236}">
                  <a16:creationId xmlns:a16="http://schemas.microsoft.com/office/drawing/2014/main" xmlns="" id="{16A0754D-1105-445D-BBF9-E7935B23D3A5}"/>
                </a:ext>
              </a:extLst>
            </p:cNvPr>
            <p:cNvSpPr>
              <a:spLocks noChangeArrowheads="1"/>
            </p:cNvSpPr>
            <p:nvPr/>
          </p:nvSpPr>
          <p:spPr bwMode="auto">
            <a:xfrm>
              <a:off x="4556125" y="4244975"/>
              <a:ext cx="57150"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02" name="Oval 17">
              <a:extLst>
                <a:ext uri="{FF2B5EF4-FFF2-40B4-BE49-F238E27FC236}">
                  <a16:creationId xmlns:a16="http://schemas.microsoft.com/office/drawing/2014/main" xmlns="" id="{1089D183-C9DA-4DA8-973E-79BD8B03D07B}"/>
                </a:ext>
              </a:extLst>
            </p:cNvPr>
            <p:cNvSpPr>
              <a:spLocks noChangeArrowheads="1"/>
            </p:cNvSpPr>
            <p:nvPr/>
          </p:nvSpPr>
          <p:spPr bwMode="auto">
            <a:xfrm>
              <a:off x="4208463" y="3975100"/>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03" name="Oval 18">
              <a:extLst>
                <a:ext uri="{FF2B5EF4-FFF2-40B4-BE49-F238E27FC236}">
                  <a16:creationId xmlns:a16="http://schemas.microsoft.com/office/drawing/2014/main" xmlns="" id="{2120B510-2916-4B31-9F18-184E0D258381}"/>
                </a:ext>
              </a:extLst>
            </p:cNvPr>
            <p:cNvSpPr>
              <a:spLocks noChangeArrowheads="1"/>
            </p:cNvSpPr>
            <p:nvPr/>
          </p:nvSpPr>
          <p:spPr bwMode="auto">
            <a:xfrm>
              <a:off x="4259263" y="3994150"/>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04" name="Oval 19">
              <a:extLst>
                <a:ext uri="{FF2B5EF4-FFF2-40B4-BE49-F238E27FC236}">
                  <a16:creationId xmlns:a16="http://schemas.microsoft.com/office/drawing/2014/main" xmlns="" id="{B1A851BC-2381-46ED-959B-9B5C36A18B6B}"/>
                </a:ext>
              </a:extLst>
            </p:cNvPr>
            <p:cNvSpPr>
              <a:spLocks noChangeArrowheads="1"/>
            </p:cNvSpPr>
            <p:nvPr/>
          </p:nvSpPr>
          <p:spPr bwMode="auto">
            <a:xfrm>
              <a:off x="4281488" y="402907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05" name="Oval 20">
              <a:extLst>
                <a:ext uri="{FF2B5EF4-FFF2-40B4-BE49-F238E27FC236}">
                  <a16:creationId xmlns:a16="http://schemas.microsoft.com/office/drawing/2014/main" xmlns="" id="{3F640196-4692-4863-A961-1EBAFD83A6C1}"/>
                </a:ext>
              </a:extLst>
            </p:cNvPr>
            <p:cNvSpPr>
              <a:spLocks noChangeArrowheads="1"/>
            </p:cNvSpPr>
            <p:nvPr/>
          </p:nvSpPr>
          <p:spPr bwMode="auto">
            <a:xfrm>
              <a:off x="4119563" y="387508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06" name="Oval 21">
              <a:extLst>
                <a:ext uri="{FF2B5EF4-FFF2-40B4-BE49-F238E27FC236}">
                  <a16:creationId xmlns:a16="http://schemas.microsoft.com/office/drawing/2014/main" xmlns="" id="{39332C9D-E750-4A8B-8129-F303525BE6FC}"/>
                </a:ext>
              </a:extLst>
            </p:cNvPr>
            <p:cNvSpPr>
              <a:spLocks noChangeArrowheads="1"/>
            </p:cNvSpPr>
            <p:nvPr/>
          </p:nvSpPr>
          <p:spPr bwMode="auto">
            <a:xfrm>
              <a:off x="4097338" y="3868738"/>
              <a:ext cx="60325"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07" name="Oval 22">
              <a:extLst>
                <a:ext uri="{FF2B5EF4-FFF2-40B4-BE49-F238E27FC236}">
                  <a16:creationId xmlns:a16="http://schemas.microsoft.com/office/drawing/2014/main" xmlns="" id="{566B58CF-369D-43FE-BD62-24AB9B97BD07}"/>
                </a:ext>
              </a:extLst>
            </p:cNvPr>
            <p:cNvSpPr>
              <a:spLocks noChangeArrowheads="1"/>
            </p:cNvSpPr>
            <p:nvPr/>
          </p:nvSpPr>
          <p:spPr bwMode="auto">
            <a:xfrm>
              <a:off x="4084638" y="3846513"/>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08" name="Oval 23">
              <a:extLst>
                <a:ext uri="{FF2B5EF4-FFF2-40B4-BE49-F238E27FC236}">
                  <a16:creationId xmlns:a16="http://schemas.microsoft.com/office/drawing/2014/main" xmlns="" id="{B06884F7-E31B-4298-BF74-469E9A0B84CA}"/>
                </a:ext>
              </a:extLst>
            </p:cNvPr>
            <p:cNvSpPr>
              <a:spLocks noChangeArrowheads="1"/>
            </p:cNvSpPr>
            <p:nvPr/>
          </p:nvSpPr>
          <p:spPr bwMode="auto">
            <a:xfrm>
              <a:off x="4038600" y="3802063"/>
              <a:ext cx="58737"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09" name="Oval 24">
              <a:extLst>
                <a:ext uri="{FF2B5EF4-FFF2-40B4-BE49-F238E27FC236}">
                  <a16:creationId xmlns:a16="http://schemas.microsoft.com/office/drawing/2014/main" xmlns="" id="{E6ED99F7-C4E7-490D-8A98-7305931D3829}"/>
                </a:ext>
              </a:extLst>
            </p:cNvPr>
            <p:cNvSpPr>
              <a:spLocks noChangeArrowheads="1"/>
            </p:cNvSpPr>
            <p:nvPr/>
          </p:nvSpPr>
          <p:spPr bwMode="auto">
            <a:xfrm>
              <a:off x="4022725" y="3795713"/>
              <a:ext cx="55562"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10" name="Oval 25">
              <a:extLst>
                <a:ext uri="{FF2B5EF4-FFF2-40B4-BE49-F238E27FC236}">
                  <a16:creationId xmlns:a16="http://schemas.microsoft.com/office/drawing/2014/main" xmlns="" id="{C1B71025-1F49-4538-A19E-53BC0762C698}"/>
                </a:ext>
              </a:extLst>
            </p:cNvPr>
            <p:cNvSpPr>
              <a:spLocks noChangeArrowheads="1"/>
            </p:cNvSpPr>
            <p:nvPr/>
          </p:nvSpPr>
          <p:spPr bwMode="auto">
            <a:xfrm>
              <a:off x="3984625" y="375443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11" name="Oval 26">
              <a:extLst>
                <a:ext uri="{FF2B5EF4-FFF2-40B4-BE49-F238E27FC236}">
                  <a16:creationId xmlns:a16="http://schemas.microsoft.com/office/drawing/2014/main" xmlns="" id="{79578662-AA97-4BD3-BC33-391E10E2B608}"/>
                </a:ext>
              </a:extLst>
            </p:cNvPr>
            <p:cNvSpPr>
              <a:spLocks noChangeArrowheads="1"/>
            </p:cNvSpPr>
            <p:nvPr/>
          </p:nvSpPr>
          <p:spPr bwMode="auto">
            <a:xfrm>
              <a:off x="3911600" y="373538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12" name="Oval 27">
              <a:extLst>
                <a:ext uri="{FF2B5EF4-FFF2-40B4-BE49-F238E27FC236}">
                  <a16:creationId xmlns:a16="http://schemas.microsoft.com/office/drawing/2014/main" xmlns="" id="{E621CF62-9E9C-4828-82D1-788E792CF738}"/>
                </a:ext>
              </a:extLst>
            </p:cNvPr>
            <p:cNvSpPr>
              <a:spLocks noChangeArrowheads="1"/>
            </p:cNvSpPr>
            <p:nvPr/>
          </p:nvSpPr>
          <p:spPr bwMode="auto">
            <a:xfrm>
              <a:off x="3889375" y="371633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13" name="Oval 28">
              <a:extLst>
                <a:ext uri="{FF2B5EF4-FFF2-40B4-BE49-F238E27FC236}">
                  <a16:creationId xmlns:a16="http://schemas.microsoft.com/office/drawing/2014/main" xmlns="" id="{9F423778-504D-4FC8-AC50-AB0C688ABA1B}"/>
                </a:ext>
              </a:extLst>
            </p:cNvPr>
            <p:cNvSpPr>
              <a:spLocks noChangeArrowheads="1"/>
            </p:cNvSpPr>
            <p:nvPr/>
          </p:nvSpPr>
          <p:spPr bwMode="auto">
            <a:xfrm>
              <a:off x="3592513" y="3570288"/>
              <a:ext cx="55562"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14" name="Oval 29">
              <a:extLst>
                <a:ext uri="{FF2B5EF4-FFF2-40B4-BE49-F238E27FC236}">
                  <a16:creationId xmlns:a16="http://schemas.microsoft.com/office/drawing/2014/main" xmlns="" id="{BBADC32D-F007-4B92-885F-1FC76080A7A6}"/>
                </a:ext>
              </a:extLst>
            </p:cNvPr>
            <p:cNvSpPr>
              <a:spLocks noChangeArrowheads="1"/>
            </p:cNvSpPr>
            <p:nvPr/>
          </p:nvSpPr>
          <p:spPr bwMode="auto">
            <a:xfrm>
              <a:off x="1925638" y="2139950"/>
              <a:ext cx="55562"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15" name="Oval 30">
              <a:extLst>
                <a:ext uri="{FF2B5EF4-FFF2-40B4-BE49-F238E27FC236}">
                  <a16:creationId xmlns:a16="http://schemas.microsoft.com/office/drawing/2014/main" xmlns="" id="{68738366-0962-4EB4-A7CD-844450553E5A}"/>
                </a:ext>
              </a:extLst>
            </p:cNvPr>
            <p:cNvSpPr>
              <a:spLocks noChangeArrowheads="1"/>
            </p:cNvSpPr>
            <p:nvPr/>
          </p:nvSpPr>
          <p:spPr bwMode="auto">
            <a:xfrm>
              <a:off x="1968500" y="214312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316" name="Oval 31">
              <a:extLst>
                <a:ext uri="{FF2B5EF4-FFF2-40B4-BE49-F238E27FC236}">
                  <a16:creationId xmlns:a16="http://schemas.microsoft.com/office/drawing/2014/main" xmlns="" id="{387D5D3C-A6A2-4D10-9EE0-D98FC1F61671}"/>
                </a:ext>
              </a:extLst>
            </p:cNvPr>
            <p:cNvSpPr>
              <a:spLocks noChangeArrowheads="1"/>
            </p:cNvSpPr>
            <p:nvPr/>
          </p:nvSpPr>
          <p:spPr bwMode="auto">
            <a:xfrm>
              <a:off x="7694613" y="4697413"/>
              <a:ext cx="57150" cy="57150"/>
            </a:xfrm>
            <a:prstGeom prst="ellipse">
              <a:avLst/>
            </a:prstGeom>
            <a:solidFill>
              <a:schemeClr val="accent2"/>
            </a:solidFill>
            <a:ln>
              <a:solidFill>
                <a:schemeClr val="bg2"/>
              </a:solidFill>
            </a:ln>
          </p:spPr>
          <p:txBody>
            <a:bodyPr vert="horz" wrap="square" lIns="91440" tIns="45720" rIns="91440" bIns="45720" numCol="1" anchor="t" anchorCtr="0" compatLnSpc="1">
              <a:prstTxWarp prst="textNoShape">
                <a:avLst/>
              </a:prstTxWarp>
            </a:bodyPr>
            <a:lstStyle/>
            <a:p>
              <a:endParaRPr lang="fr-FR"/>
            </a:p>
          </p:txBody>
        </p:sp>
      </p:grpSp>
      <p:grpSp>
        <p:nvGrpSpPr>
          <p:cNvPr id="317" name="Group 316">
            <a:extLst>
              <a:ext uri="{FF2B5EF4-FFF2-40B4-BE49-F238E27FC236}">
                <a16:creationId xmlns:a16="http://schemas.microsoft.com/office/drawing/2014/main" xmlns="" id="{BFEE9AD5-9602-47F1-9531-1606392DFB9D}"/>
              </a:ext>
            </a:extLst>
          </p:cNvPr>
          <p:cNvGrpSpPr/>
          <p:nvPr/>
        </p:nvGrpSpPr>
        <p:grpSpPr>
          <a:xfrm>
            <a:off x="1738313" y="2428638"/>
            <a:ext cx="6361112" cy="2420938"/>
            <a:chOff x="1738313" y="2127250"/>
            <a:chExt cx="6361112" cy="2420938"/>
          </a:xfrm>
        </p:grpSpPr>
        <p:sp>
          <p:nvSpPr>
            <p:cNvPr id="318" name="Freeform 32">
              <a:extLst>
                <a:ext uri="{FF2B5EF4-FFF2-40B4-BE49-F238E27FC236}">
                  <a16:creationId xmlns:a16="http://schemas.microsoft.com/office/drawing/2014/main" xmlns="" id="{1F4430A4-D748-4C7A-8688-5313AF132D46}"/>
                </a:ext>
              </a:extLst>
            </p:cNvPr>
            <p:cNvSpPr>
              <a:spLocks/>
            </p:cNvSpPr>
            <p:nvPr/>
          </p:nvSpPr>
          <p:spPr bwMode="auto">
            <a:xfrm>
              <a:off x="1738313" y="2133600"/>
              <a:ext cx="6329362" cy="2386013"/>
            </a:xfrm>
            <a:custGeom>
              <a:avLst/>
              <a:gdLst>
                <a:gd name="T0" fmla="*/ 151 w 3987"/>
                <a:gd name="T1" fmla="*/ 16 h 1503"/>
                <a:gd name="T2" fmla="*/ 257 w 3987"/>
                <a:gd name="T3" fmla="*/ 26 h 1503"/>
                <a:gd name="T4" fmla="*/ 285 w 3987"/>
                <a:gd name="T5" fmla="*/ 48 h 1503"/>
                <a:gd name="T6" fmla="*/ 381 w 3987"/>
                <a:gd name="T7" fmla="*/ 66 h 1503"/>
                <a:gd name="T8" fmla="*/ 396 w 3987"/>
                <a:gd name="T9" fmla="*/ 90 h 1503"/>
                <a:gd name="T10" fmla="*/ 422 w 3987"/>
                <a:gd name="T11" fmla="*/ 104 h 1503"/>
                <a:gd name="T12" fmla="*/ 442 w 3987"/>
                <a:gd name="T13" fmla="*/ 134 h 1503"/>
                <a:gd name="T14" fmla="*/ 504 w 3987"/>
                <a:gd name="T15" fmla="*/ 161 h 1503"/>
                <a:gd name="T16" fmla="*/ 534 w 3987"/>
                <a:gd name="T17" fmla="*/ 185 h 1503"/>
                <a:gd name="T18" fmla="*/ 584 w 3987"/>
                <a:gd name="T19" fmla="*/ 211 h 1503"/>
                <a:gd name="T20" fmla="*/ 606 w 3987"/>
                <a:gd name="T21" fmla="*/ 249 h 1503"/>
                <a:gd name="T22" fmla="*/ 646 w 3987"/>
                <a:gd name="T23" fmla="*/ 269 h 1503"/>
                <a:gd name="T24" fmla="*/ 677 w 3987"/>
                <a:gd name="T25" fmla="*/ 293 h 1503"/>
                <a:gd name="T26" fmla="*/ 725 w 3987"/>
                <a:gd name="T27" fmla="*/ 307 h 1503"/>
                <a:gd name="T28" fmla="*/ 763 w 3987"/>
                <a:gd name="T29" fmla="*/ 325 h 1503"/>
                <a:gd name="T30" fmla="*/ 793 w 3987"/>
                <a:gd name="T31" fmla="*/ 357 h 1503"/>
                <a:gd name="T32" fmla="*/ 809 w 3987"/>
                <a:gd name="T33" fmla="*/ 385 h 1503"/>
                <a:gd name="T34" fmla="*/ 825 w 3987"/>
                <a:gd name="T35" fmla="*/ 401 h 1503"/>
                <a:gd name="T36" fmla="*/ 887 w 3987"/>
                <a:gd name="T37" fmla="*/ 435 h 1503"/>
                <a:gd name="T38" fmla="*/ 942 w 3987"/>
                <a:gd name="T39" fmla="*/ 459 h 1503"/>
                <a:gd name="T40" fmla="*/ 956 w 3987"/>
                <a:gd name="T41" fmla="*/ 478 h 1503"/>
                <a:gd name="T42" fmla="*/ 984 w 3987"/>
                <a:gd name="T43" fmla="*/ 492 h 1503"/>
                <a:gd name="T44" fmla="*/ 994 w 3987"/>
                <a:gd name="T45" fmla="*/ 512 h 1503"/>
                <a:gd name="T46" fmla="*/ 1016 w 3987"/>
                <a:gd name="T47" fmla="*/ 522 h 1503"/>
                <a:gd name="T48" fmla="*/ 1050 w 3987"/>
                <a:gd name="T49" fmla="*/ 548 h 1503"/>
                <a:gd name="T50" fmla="*/ 1078 w 3987"/>
                <a:gd name="T51" fmla="*/ 562 h 1503"/>
                <a:gd name="T52" fmla="*/ 1118 w 3987"/>
                <a:gd name="T53" fmla="*/ 582 h 1503"/>
                <a:gd name="T54" fmla="*/ 1134 w 3987"/>
                <a:gd name="T55" fmla="*/ 594 h 1503"/>
                <a:gd name="T56" fmla="*/ 1180 w 3987"/>
                <a:gd name="T57" fmla="*/ 632 h 1503"/>
                <a:gd name="T58" fmla="*/ 1209 w 3987"/>
                <a:gd name="T59" fmla="*/ 646 h 1503"/>
                <a:gd name="T60" fmla="*/ 1217 w 3987"/>
                <a:gd name="T61" fmla="*/ 678 h 1503"/>
                <a:gd name="T62" fmla="*/ 1237 w 3987"/>
                <a:gd name="T63" fmla="*/ 692 h 1503"/>
                <a:gd name="T64" fmla="*/ 1277 w 3987"/>
                <a:gd name="T65" fmla="*/ 714 h 1503"/>
                <a:gd name="T66" fmla="*/ 1321 w 3987"/>
                <a:gd name="T67" fmla="*/ 734 h 1503"/>
                <a:gd name="T68" fmla="*/ 1337 w 3987"/>
                <a:gd name="T69" fmla="*/ 766 h 1503"/>
                <a:gd name="T70" fmla="*/ 1415 w 3987"/>
                <a:gd name="T71" fmla="*/ 792 h 1503"/>
                <a:gd name="T72" fmla="*/ 1457 w 3987"/>
                <a:gd name="T73" fmla="*/ 823 h 1503"/>
                <a:gd name="T74" fmla="*/ 1516 w 3987"/>
                <a:gd name="T75" fmla="*/ 845 h 1503"/>
                <a:gd name="T76" fmla="*/ 1582 w 3987"/>
                <a:gd name="T77" fmla="*/ 883 h 1503"/>
                <a:gd name="T78" fmla="*/ 1706 w 3987"/>
                <a:gd name="T79" fmla="*/ 915 h 1503"/>
                <a:gd name="T80" fmla="*/ 1753 w 3987"/>
                <a:gd name="T81" fmla="*/ 939 h 1503"/>
                <a:gd name="T82" fmla="*/ 1789 w 3987"/>
                <a:gd name="T83" fmla="*/ 977 h 1503"/>
                <a:gd name="T84" fmla="*/ 1823 w 3987"/>
                <a:gd name="T85" fmla="*/ 1007 h 1503"/>
                <a:gd name="T86" fmla="*/ 1881 w 3987"/>
                <a:gd name="T87" fmla="*/ 1049 h 1503"/>
                <a:gd name="T88" fmla="*/ 1911 w 3987"/>
                <a:gd name="T89" fmla="*/ 1087 h 1503"/>
                <a:gd name="T90" fmla="*/ 1949 w 3987"/>
                <a:gd name="T91" fmla="*/ 1105 h 1503"/>
                <a:gd name="T92" fmla="*/ 1975 w 3987"/>
                <a:gd name="T93" fmla="*/ 1143 h 1503"/>
                <a:gd name="T94" fmla="*/ 2122 w 3987"/>
                <a:gd name="T95" fmla="*/ 1164 h 1503"/>
                <a:gd name="T96" fmla="*/ 2206 w 3987"/>
                <a:gd name="T97" fmla="*/ 1196 h 1503"/>
                <a:gd name="T98" fmla="*/ 2301 w 3987"/>
                <a:gd name="T99" fmla="*/ 1224 h 1503"/>
                <a:gd name="T100" fmla="*/ 2515 w 3987"/>
                <a:gd name="T101" fmla="*/ 1280 h 1503"/>
                <a:gd name="T102" fmla="*/ 2714 w 3987"/>
                <a:gd name="T103" fmla="*/ 1296 h 1503"/>
                <a:gd name="T104" fmla="*/ 2790 w 3987"/>
                <a:gd name="T105" fmla="*/ 1332 h 1503"/>
                <a:gd name="T106" fmla="*/ 2915 w 3987"/>
                <a:gd name="T107" fmla="*/ 1350 h 1503"/>
                <a:gd name="T108" fmla="*/ 2959 w 3987"/>
                <a:gd name="T109" fmla="*/ 1432 h 1503"/>
                <a:gd name="T110" fmla="*/ 3987 w 3987"/>
                <a:gd name="T111" fmla="*/ 1503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7" h="1503">
                  <a:moveTo>
                    <a:pt x="0" y="0"/>
                  </a:moveTo>
                  <a:lnTo>
                    <a:pt x="114" y="0"/>
                  </a:lnTo>
                  <a:lnTo>
                    <a:pt x="114" y="10"/>
                  </a:lnTo>
                  <a:lnTo>
                    <a:pt x="151" y="10"/>
                  </a:lnTo>
                  <a:lnTo>
                    <a:pt x="151" y="16"/>
                  </a:lnTo>
                  <a:lnTo>
                    <a:pt x="235" y="16"/>
                  </a:lnTo>
                  <a:lnTo>
                    <a:pt x="235" y="20"/>
                  </a:lnTo>
                  <a:lnTo>
                    <a:pt x="247" y="20"/>
                  </a:lnTo>
                  <a:lnTo>
                    <a:pt x="247" y="26"/>
                  </a:lnTo>
                  <a:lnTo>
                    <a:pt x="257" y="26"/>
                  </a:lnTo>
                  <a:lnTo>
                    <a:pt x="257" y="32"/>
                  </a:lnTo>
                  <a:lnTo>
                    <a:pt x="269" y="32"/>
                  </a:lnTo>
                  <a:lnTo>
                    <a:pt x="269" y="38"/>
                  </a:lnTo>
                  <a:lnTo>
                    <a:pt x="285" y="38"/>
                  </a:lnTo>
                  <a:lnTo>
                    <a:pt x="285" y="48"/>
                  </a:lnTo>
                  <a:lnTo>
                    <a:pt x="347" y="48"/>
                  </a:lnTo>
                  <a:lnTo>
                    <a:pt x="347" y="54"/>
                  </a:lnTo>
                  <a:lnTo>
                    <a:pt x="371" y="54"/>
                  </a:lnTo>
                  <a:lnTo>
                    <a:pt x="371" y="66"/>
                  </a:lnTo>
                  <a:lnTo>
                    <a:pt x="381" y="66"/>
                  </a:lnTo>
                  <a:lnTo>
                    <a:pt x="381" y="70"/>
                  </a:lnTo>
                  <a:lnTo>
                    <a:pt x="387" y="70"/>
                  </a:lnTo>
                  <a:lnTo>
                    <a:pt x="387" y="76"/>
                  </a:lnTo>
                  <a:lnTo>
                    <a:pt x="396" y="76"/>
                  </a:lnTo>
                  <a:lnTo>
                    <a:pt x="396" y="90"/>
                  </a:lnTo>
                  <a:lnTo>
                    <a:pt x="404" y="90"/>
                  </a:lnTo>
                  <a:lnTo>
                    <a:pt x="404" y="98"/>
                  </a:lnTo>
                  <a:lnTo>
                    <a:pt x="414" y="98"/>
                  </a:lnTo>
                  <a:lnTo>
                    <a:pt x="414" y="104"/>
                  </a:lnTo>
                  <a:lnTo>
                    <a:pt x="422" y="104"/>
                  </a:lnTo>
                  <a:lnTo>
                    <a:pt x="422" y="110"/>
                  </a:lnTo>
                  <a:lnTo>
                    <a:pt x="432" y="110"/>
                  </a:lnTo>
                  <a:lnTo>
                    <a:pt x="432" y="118"/>
                  </a:lnTo>
                  <a:lnTo>
                    <a:pt x="442" y="118"/>
                  </a:lnTo>
                  <a:lnTo>
                    <a:pt x="442" y="134"/>
                  </a:lnTo>
                  <a:lnTo>
                    <a:pt x="458" y="134"/>
                  </a:lnTo>
                  <a:lnTo>
                    <a:pt x="458" y="155"/>
                  </a:lnTo>
                  <a:lnTo>
                    <a:pt x="466" y="155"/>
                  </a:lnTo>
                  <a:lnTo>
                    <a:pt x="466" y="161"/>
                  </a:lnTo>
                  <a:lnTo>
                    <a:pt x="504" y="161"/>
                  </a:lnTo>
                  <a:lnTo>
                    <a:pt x="504" y="167"/>
                  </a:lnTo>
                  <a:lnTo>
                    <a:pt x="526" y="167"/>
                  </a:lnTo>
                  <a:lnTo>
                    <a:pt x="526" y="179"/>
                  </a:lnTo>
                  <a:lnTo>
                    <a:pt x="534" y="179"/>
                  </a:lnTo>
                  <a:lnTo>
                    <a:pt x="534" y="185"/>
                  </a:lnTo>
                  <a:lnTo>
                    <a:pt x="574" y="185"/>
                  </a:lnTo>
                  <a:lnTo>
                    <a:pt x="574" y="203"/>
                  </a:lnTo>
                  <a:lnTo>
                    <a:pt x="578" y="203"/>
                  </a:lnTo>
                  <a:lnTo>
                    <a:pt x="578" y="211"/>
                  </a:lnTo>
                  <a:lnTo>
                    <a:pt x="584" y="211"/>
                  </a:lnTo>
                  <a:lnTo>
                    <a:pt x="584" y="223"/>
                  </a:lnTo>
                  <a:lnTo>
                    <a:pt x="594" y="223"/>
                  </a:lnTo>
                  <a:lnTo>
                    <a:pt x="594" y="237"/>
                  </a:lnTo>
                  <a:lnTo>
                    <a:pt x="606" y="237"/>
                  </a:lnTo>
                  <a:lnTo>
                    <a:pt x="606" y="249"/>
                  </a:lnTo>
                  <a:lnTo>
                    <a:pt x="624" y="249"/>
                  </a:lnTo>
                  <a:lnTo>
                    <a:pt x="624" y="255"/>
                  </a:lnTo>
                  <a:lnTo>
                    <a:pt x="634" y="255"/>
                  </a:lnTo>
                  <a:lnTo>
                    <a:pt x="634" y="269"/>
                  </a:lnTo>
                  <a:lnTo>
                    <a:pt x="646" y="269"/>
                  </a:lnTo>
                  <a:lnTo>
                    <a:pt x="646" y="275"/>
                  </a:lnTo>
                  <a:lnTo>
                    <a:pt x="673" y="275"/>
                  </a:lnTo>
                  <a:lnTo>
                    <a:pt x="673" y="287"/>
                  </a:lnTo>
                  <a:lnTo>
                    <a:pt x="677" y="287"/>
                  </a:lnTo>
                  <a:lnTo>
                    <a:pt x="677" y="293"/>
                  </a:lnTo>
                  <a:lnTo>
                    <a:pt x="683" y="293"/>
                  </a:lnTo>
                  <a:lnTo>
                    <a:pt x="683" y="299"/>
                  </a:lnTo>
                  <a:lnTo>
                    <a:pt x="691" y="299"/>
                  </a:lnTo>
                  <a:lnTo>
                    <a:pt x="691" y="307"/>
                  </a:lnTo>
                  <a:lnTo>
                    <a:pt x="725" y="307"/>
                  </a:lnTo>
                  <a:lnTo>
                    <a:pt x="725" y="313"/>
                  </a:lnTo>
                  <a:lnTo>
                    <a:pt x="729" y="313"/>
                  </a:lnTo>
                  <a:lnTo>
                    <a:pt x="729" y="319"/>
                  </a:lnTo>
                  <a:lnTo>
                    <a:pt x="763" y="319"/>
                  </a:lnTo>
                  <a:lnTo>
                    <a:pt x="763" y="325"/>
                  </a:lnTo>
                  <a:lnTo>
                    <a:pt x="779" y="325"/>
                  </a:lnTo>
                  <a:lnTo>
                    <a:pt x="779" y="339"/>
                  </a:lnTo>
                  <a:lnTo>
                    <a:pt x="787" y="339"/>
                  </a:lnTo>
                  <a:lnTo>
                    <a:pt x="787" y="357"/>
                  </a:lnTo>
                  <a:lnTo>
                    <a:pt x="793" y="357"/>
                  </a:lnTo>
                  <a:lnTo>
                    <a:pt x="793" y="365"/>
                  </a:lnTo>
                  <a:lnTo>
                    <a:pt x="797" y="365"/>
                  </a:lnTo>
                  <a:lnTo>
                    <a:pt x="797" y="371"/>
                  </a:lnTo>
                  <a:lnTo>
                    <a:pt x="809" y="371"/>
                  </a:lnTo>
                  <a:lnTo>
                    <a:pt x="809" y="385"/>
                  </a:lnTo>
                  <a:lnTo>
                    <a:pt x="815" y="385"/>
                  </a:lnTo>
                  <a:lnTo>
                    <a:pt x="815" y="391"/>
                  </a:lnTo>
                  <a:lnTo>
                    <a:pt x="821" y="391"/>
                  </a:lnTo>
                  <a:lnTo>
                    <a:pt x="821" y="401"/>
                  </a:lnTo>
                  <a:lnTo>
                    <a:pt x="825" y="401"/>
                  </a:lnTo>
                  <a:lnTo>
                    <a:pt x="825" y="407"/>
                  </a:lnTo>
                  <a:lnTo>
                    <a:pt x="869" y="407"/>
                  </a:lnTo>
                  <a:lnTo>
                    <a:pt x="869" y="421"/>
                  </a:lnTo>
                  <a:lnTo>
                    <a:pt x="887" y="421"/>
                  </a:lnTo>
                  <a:lnTo>
                    <a:pt x="887" y="435"/>
                  </a:lnTo>
                  <a:lnTo>
                    <a:pt x="897" y="435"/>
                  </a:lnTo>
                  <a:lnTo>
                    <a:pt x="897" y="447"/>
                  </a:lnTo>
                  <a:lnTo>
                    <a:pt x="938" y="447"/>
                  </a:lnTo>
                  <a:lnTo>
                    <a:pt x="938" y="459"/>
                  </a:lnTo>
                  <a:lnTo>
                    <a:pt x="942" y="459"/>
                  </a:lnTo>
                  <a:lnTo>
                    <a:pt x="942" y="465"/>
                  </a:lnTo>
                  <a:lnTo>
                    <a:pt x="948" y="465"/>
                  </a:lnTo>
                  <a:lnTo>
                    <a:pt x="948" y="473"/>
                  </a:lnTo>
                  <a:lnTo>
                    <a:pt x="956" y="473"/>
                  </a:lnTo>
                  <a:lnTo>
                    <a:pt x="956" y="478"/>
                  </a:lnTo>
                  <a:lnTo>
                    <a:pt x="972" y="478"/>
                  </a:lnTo>
                  <a:lnTo>
                    <a:pt x="972" y="488"/>
                  </a:lnTo>
                  <a:lnTo>
                    <a:pt x="978" y="488"/>
                  </a:lnTo>
                  <a:lnTo>
                    <a:pt x="978" y="492"/>
                  </a:lnTo>
                  <a:lnTo>
                    <a:pt x="984" y="492"/>
                  </a:lnTo>
                  <a:lnTo>
                    <a:pt x="984" y="498"/>
                  </a:lnTo>
                  <a:lnTo>
                    <a:pt x="988" y="498"/>
                  </a:lnTo>
                  <a:lnTo>
                    <a:pt x="988" y="504"/>
                  </a:lnTo>
                  <a:lnTo>
                    <a:pt x="994" y="504"/>
                  </a:lnTo>
                  <a:lnTo>
                    <a:pt x="994" y="512"/>
                  </a:lnTo>
                  <a:lnTo>
                    <a:pt x="1000" y="512"/>
                  </a:lnTo>
                  <a:lnTo>
                    <a:pt x="1000" y="518"/>
                  </a:lnTo>
                  <a:lnTo>
                    <a:pt x="1010" y="518"/>
                  </a:lnTo>
                  <a:lnTo>
                    <a:pt x="1010" y="522"/>
                  </a:lnTo>
                  <a:lnTo>
                    <a:pt x="1016" y="522"/>
                  </a:lnTo>
                  <a:lnTo>
                    <a:pt x="1016" y="536"/>
                  </a:lnTo>
                  <a:lnTo>
                    <a:pt x="1040" y="536"/>
                  </a:lnTo>
                  <a:lnTo>
                    <a:pt x="1040" y="540"/>
                  </a:lnTo>
                  <a:lnTo>
                    <a:pt x="1050" y="540"/>
                  </a:lnTo>
                  <a:lnTo>
                    <a:pt x="1050" y="548"/>
                  </a:lnTo>
                  <a:lnTo>
                    <a:pt x="1056" y="548"/>
                  </a:lnTo>
                  <a:lnTo>
                    <a:pt x="1056" y="556"/>
                  </a:lnTo>
                  <a:lnTo>
                    <a:pt x="1062" y="556"/>
                  </a:lnTo>
                  <a:lnTo>
                    <a:pt x="1062" y="562"/>
                  </a:lnTo>
                  <a:lnTo>
                    <a:pt x="1078" y="562"/>
                  </a:lnTo>
                  <a:lnTo>
                    <a:pt x="1078" y="568"/>
                  </a:lnTo>
                  <a:lnTo>
                    <a:pt x="1094" y="568"/>
                  </a:lnTo>
                  <a:lnTo>
                    <a:pt x="1094" y="576"/>
                  </a:lnTo>
                  <a:lnTo>
                    <a:pt x="1118" y="576"/>
                  </a:lnTo>
                  <a:lnTo>
                    <a:pt x="1118" y="582"/>
                  </a:lnTo>
                  <a:lnTo>
                    <a:pt x="1124" y="582"/>
                  </a:lnTo>
                  <a:lnTo>
                    <a:pt x="1124" y="588"/>
                  </a:lnTo>
                  <a:lnTo>
                    <a:pt x="1130" y="588"/>
                  </a:lnTo>
                  <a:lnTo>
                    <a:pt x="1130" y="594"/>
                  </a:lnTo>
                  <a:lnTo>
                    <a:pt x="1134" y="594"/>
                  </a:lnTo>
                  <a:lnTo>
                    <a:pt x="1134" y="606"/>
                  </a:lnTo>
                  <a:lnTo>
                    <a:pt x="1174" y="606"/>
                  </a:lnTo>
                  <a:lnTo>
                    <a:pt x="1174" y="612"/>
                  </a:lnTo>
                  <a:lnTo>
                    <a:pt x="1180" y="612"/>
                  </a:lnTo>
                  <a:lnTo>
                    <a:pt x="1180" y="632"/>
                  </a:lnTo>
                  <a:lnTo>
                    <a:pt x="1191" y="632"/>
                  </a:lnTo>
                  <a:lnTo>
                    <a:pt x="1191" y="640"/>
                  </a:lnTo>
                  <a:lnTo>
                    <a:pt x="1203" y="640"/>
                  </a:lnTo>
                  <a:lnTo>
                    <a:pt x="1203" y="646"/>
                  </a:lnTo>
                  <a:lnTo>
                    <a:pt x="1209" y="646"/>
                  </a:lnTo>
                  <a:lnTo>
                    <a:pt x="1209" y="656"/>
                  </a:lnTo>
                  <a:lnTo>
                    <a:pt x="1213" y="656"/>
                  </a:lnTo>
                  <a:lnTo>
                    <a:pt x="1213" y="670"/>
                  </a:lnTo>
                  <a:lnTo>
                    <a:pt x="1217" y="670"/>
                  </a:lnTo>
                  <a:lnTo>
                    <a:pt x="1217" y="678"/>
                  </a:lnTo>
                  <a:lnTo>
                    <a:pt x="1227" y="678"/>
                  </a:lnTo>
                  <a:lnTo>
                    <a:pt x="1227" y="684"/>
                  </a:lnTo>
                  <a:lnTo>
                    <a:pt x="1231" y="684"/>
                  </a:lnTo>
                  <a:lnTo>
                    <a:pt x="1231" y="692"/>
                  </a:lnTo>
                  <a:lnTo>
                    <a:pt x="1237" y="692"/>
                  </a:lnTo>
                  <a:lnTo>
                    <a:pt x="1237" y="696"/>
                  </a:lnTo>
                  <a:lnTo>
                    <a:pt x="1265" y="696"/>
                  </a:lnTo>
                  <a:lnTo>
                    <a:pt x="1265" y="704"/>
                  </a:lnTo>
                  <a:lnTo>
                    <a:pt x="1277" y="704"/>
                  </a:lnTo>
                  <a:lnTo>
                    <a:pt x="1277" y="714"/>
                  </a:lnTo>
                  <a:lnTo>
                    <a:pt x="1305" y="714"/>
                  </a:lnTo>
                  <a:lnTo>
                    <a:pt x="1305" y="728"/>
                  </a:lnTo>
                  <a:lnTo>
                    <a:pt x="1315" y="728"/>
                  </a:lnTo>
                  <a:lnTo>
                    <a:pt x="1315" y="734"/>
                  </a:lnTo>
                  <a:lnTo>
                    <a:pt x="1321" y="734"/>
                  </a:lnTo>
                  <a:lnTo>
                    <a:pt x="1321" y="754"/>
                  </a:lnTo>
                  <a:lnTo>
                    <a:pt x="1327" y="754"/>
                  </a:lnTo>
                  <a:lnTo>
                    <a:pt x="1327" y="762"/>
                  </a:lnTo>
                  <a:lnTo>
                    <a:pt x="1337" y="762"/>
                  </a:lnTo>
                  <a:lnTo>
                    <a:pt x="1337" y="766"/>
                  </a:lnTo>
                  <a:lnTo>
                    <a:pt x="1387" y="766"/>
                  </a:lnTo>
                  <a:lnTo>
                    <a:pt x="1387" y="778"/>
                  </a:lnTo>
                  <a:lnTo>
                    <a:pt x="1403" y="778"/>
                  </a:lnTo>
                  <a:lnTo>
                    <a:pt x="1403" y="792"/>
                  </a:lnTo>
                  <a:lnTo>
                    <a:pt x="1415" y="792"/>
                  </a:lnTo>
                  <a:lnTo>
                    <a:pt x="1415" y="806"/>
                  </a:lnTo>
                  <a:lnTo>
                    <a:pt x="1439" y="806"/>
                  </a:lnTo>
                  <a:lnTo>
                    <a:pt x="1439" y="815"/>
                  </a:lnTo>
                  <a:lnTo>
                    <a:pt x="1457" y="815"/>
                  </a:lnTo>
                  <a:lnTo>
                    <a:pt x="1457" y="823"/>
                  </a:lnTo>
                  <a:lnTo>
                    <a:pt x="1480" y="823"/>
                  </a:lnTo>
                  <a:lnTo>
                    <a:pt x="1480" y="833"/>
                  </a:lnTo>
                  <a:lnTo>
                    <a:pt x="1508" y="833"/>
                  </a:lnTo>
                  <a:lnTo>
                    <a:pt x="1508" y="845"/>
                  </a:lnTo>
                  <a:lnTo>
                    <a:pt x="1516" y="845"/>
                  </a:lnTo>
                  <a:lnTo>
                    <a:pt x="1516" y="857"/>
                  </a:lnTo>
                  <a:lnTo>
                    <a:pt x="1568" y="857"/>
                  </a:lnTo>
                  <a:lnTo>
                    <a:pt x="1568" y="865"/>
                  </a:lnTo>
                  <a:lnTo>
                    <a:pt x="1582" y="865"/>
                  </a:lnTo>
                  <a:lnTo>
                    <a:pt x="1582" y="883"/>
                  </a:lnTo>
                  <a:lnTo>
                    <a:pt x="1646" y="883"/>
                  </a:lnTo>
                  <a:lnTo>
                    <a:pt x="1646" y="905"/>
                  </a:lnTo>
                  <a:lnTo>
                    <a:pt x="1678" y="905"/>
                  </a:lnTo>
                  <a:lnTo>
                    <a:pt x="1678" y="915"/>
                  </a:lnTo>
                  <a:lnTo>
                    <a:pt x="1706" y="915"/>
                  </a:lnTo>
                  <a:lnTo>
                    <a:pt x="1706" y="923"/>
                  </a:lnTo>
                  <a:lnTo>
                    <a:pt x="1729" y="923"/>
                  </a:lnTo>
                  <a:lnTo>
                    <a:pt x="1729" y="931"/>
                  </a:lnTo>
                  <a:lnTo>
                    <a:pt x="1753" y="931"/>
                  </a:lnTo>
                  <a:lnTo>
                    <a:pt x="1753" y="939"/>
                  </a:lnTo>
                  <a:lnTo>
                    <a:pt x="1769" y="939"/>
                  </a:lnTo>
                  <a:lnTo>
                    <a:pt x="1769" y="955"/>
                  </a:lnTo>
                  <a:lnTo>
                    <a:pt x="1779" y="955"/>
                  </a:lnTo>
                  <a:lnTo>
                    <a:pt x="1779" y="977"/>
                  </a:lnTo>
                  <a:lnTo>
                    <a:pt x="1789" y="977"/>
                  </a:lnTo>
                  <a:lnTo>
                    <a:pt x="1789" y="989"/>
                  </a:lnTo>
                  <a:lnTo>
                    <a:pt x="1819" y="989"/>
                  </a:lnTo>
                  <a:lnTo>
                    <a:pt x="1819" y="999"/>
                  </a:lnTo>
                  <a:lnTo>
                    <a:pt x="1823" y="999"/>
                  </a:lnTo>
                  <a:lnTo>
                    <a:pt x="1823" y="1007"/>
                  </a:lnTo>
                  <a:lnTo>
                    <a:pt x="1829" y="1007"/>
                  </a:lnTo>
                  <a:lnTo>
                    <a:pt x="1829" y="1029"/>
                  </a:lnTo>
                  <a:lnTo>
                    <a:pt x="1843" y="1029"/>
                  </a:lnTo>
                  <a:lnTo>
                    <a:pt x="1843" y="1049"/>
                  </a:lnTo>
                  <a:lnTo>
                    <a:pt x="1881" y="1049"/>
                  </a:lnTo>
                  <a:lnTo>
                    <a:pt x="1881" y="1059"/>
                  </a:lnTo>
                  <a:lnTo>
                    <a:pt x="1889" y="1059"/>
                  </a:lnTo>
                  <a:lnTo>
                    <a:pt x="1889" y="1069"/>
                  </a:lnTo>
                  <a:lnTo>
                    <a:pt x="1911" y="1069"/>
                  </a:lnTo>
                  <a:lnTo>
                    <a:pt x="1911" y="1087"/>
                  </a:lnTo>
                  <a:lnTo>
                    <a:pt x="1919" y="1087"/>
                  </a:lnTo>
                  <a:lnTo>
                    <a:pt x="1919" y="1099"/>
                  </a:lnTo>
                  <a:lnTo>
                    <a:pt x="1931" y="1099"/>
                  </a:lnTo>
                  <a:lnTo>
                    <a:pt x="1931" y="1105"/>
                  </a:lnTo>
                  <a:lnTo>
                    <a:pt x="1949" y="1105"/>
                  </a:lnTo>
                  <a:lnTo>
                    <a:pt x="1949" y="1115"/>
                  </a:lnTo>
                  <a:lnTo>
                    <a:pt x="1965" y="1115"/>
                  </a:lnTo>
                  <a:lnTo>
                    <a:pt x="1965" y="1133"/>
                  </a:lnTo>
                  <a:lnTo>
                    <a:pt x="1975" y="1133"/>
                  </a:lnTo>
                  <a:lnTo>
                    <a:pt x="1975" y="1143"/>
                  </a:lnTo>
                  <a:lnTo>
                    <a:pt x="2004" y="1143"/>
                  </a:lnTo>
                  <a:lnTo>
                    <a:pt x="2004" y="1152"/>
                  </a:lnTo>
                  <a:lnTo>
                    <a:pt x="2088" y="1152"/>
                  </a:lnTo>
                  <a:lnTo>
                    <a:pt x="2088" y="1164"/>
                  </a:lnTo>
                  <a:lnTo>
                    <a:pt x="2122" y="1164"/>
                  </a:lnTo>
                  <a:lnTo>
                    <a:pt x="2122" y="1174"/>
                  </a:lnTo>
                  <a:lnTo>
                    <a:pt x="2148" y="1174"/>
                  </a:lnTo>
                  <a:lnTo>
                    <a:pt x="2148" y="1190"/>
                  </a:lnTo>
                  <a:lnTo>
                    <a:pt x="2206" y="1190"/>
                  </a:lnTo>
                  <a:lnTo>
                    <a:pt x="2206" y="1196"/>
                  </a:lnTo>
                  <a:lnTo>
                    <a:pt x="2220" y="1196"/>
                  </a:lnTo>
                  <a:lnTo>
                    <a:pt x="2220" y="1210"/>
                  </a:lnTo>
                  <a:lnTo>
                    <a:pt x="2287" y="1210"/>
                  </a:lnTo>
                  <a:lnTo>
                    <a:pt x="2287" y="1224"/>
                  </a:lnTo>
                  <a:lnTo>
                    <a:pt x="2301" y="1224"/>
                  </a:lnTo>
                  <a:lnTo>
                    <a:pt x="2301" y="1248"/>
                  </a:lnTo>
                  <a:lnTo>
                    <a:pt x="2459" y="1248"/>
                  </a:lnTo>
                  <a:lnTo>
                    <a:pt x="2459" y="1266"/>
                  </a:lnTo>
                  <a:lnTo>
                    <a:pt x="2515" y="1266"/>
                  </a:lnTo>
                  <a:lnTo>
                    <a:pt x="2515" y="1280"/>
                  </a:lnTo>
                  <a:lnTo>
                    <a:pt x="2540" y="1280"/>
                  </a:lnTo>
                  <a:lnTo>
                    <a:pt x="2540" y="1284"/>
                  </a:lnTo>
                  <a:lnTo>
                    <a:pt x="2554" y="1284"/>
                  </a:lnTo>
                  <a:lnTo>
                    <a:pt x="2554" y="1296"/>
                  </a:lnTo>
                  <a:lnTo>
                    <a:pt x="2714" y="1296"/>
                  </a:lnTo>
                  <a:lnTo>
                    <a:pt x="2714" y="1312"/>
                  </a:lnTo>
                  <a:lnTo>
                    <a:pt x="2780" y="1312"/>
                  </a:lnTo>
                  <a:lnTo>
                    <a:pt x="2780" y="1324"/>
                  </a:lnTo>
                  <a:lnTo>
                    <a:pt x="2790" y="1324"/>
                  </a:lnTo>
                  <a:lnTo>
                    <a:pt x="2790" y="1332"/>
                  </a:lnTo>
                  <a:lnTo>
                    <a:pt x="2873" y="1332"/>
                  </a:lnTo>
                  <a:lnTo>
                    <a:pt x="2873" y="1348"/>
                  </a:lnTo>
                  <a:lnTo>
                    <a:pt x="2887" y="1348"/>
                  </a:lnTo>
                  <a:lnTo>
                    <a:pt x="2887" y="1350"/>
                  </a:lnTo>
                  <a:lnTo>
                    <a:pt x="2915" y="1350"/>
                  </a:lnTo>
                  <a:lnTo>
                    <a:pt x="2915" y="1392"/>
                  </a:lnTo>
                  <a:lnTo>
                    <a:pt x="2925" y="1392"/>
                  </a:lnTo>
                  <a:lnTo>
                    <a:pt x="2925" y="1412"/>
                  </a:lnTo>
                  <a:lnTo>
                    <a:pt x="2959" y="1412"/>
                  </a:lnTo>
                  <a:lnTo>
                    <a:pt x="2959" y="1432"/>
                  </a:lnTo>
                  <a:lnTo>
                    <a:pt x="3094" y="1432"/>
                  </a:lnTo>
                  <a:lnTo>
                    <a:pt x="3094" y="1454"/>
                  </a:lnTo>
                  <a:lnTo>
                    <a:pt x="3473" y="1454"/>
                  </a:lnTo>
                  <a:lnTo>
                    <a:pt x="3473" y="1503"/>
                  </a:lnTo>
                  <a:lnTo>
                    <a:pt x="3987" y="1503"/>
                  </a:lnTo>
                </a:path>
              </a:pathLst>
            </a:custGeom>
            <a:noFill/>
            <a:ln w="28575"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 name="Oval 33">
              <a:extLst>
                <a:ext uri="{FF2B5EF4-FFF2-40B4-BE49-F238E27FC236}">
                  <a16:creationId xmlns:a16="http://schemas.microsoft.com/office/drawing/2014/main" xmlns="" id="{5AC9D0A5-CF3C-4E19-A6F9-1E4560488354}"/>
                </a:ext>
              </a:extLst>
            </p:cNvPr>
            <p:cNvSpPr>
              <a:spLocks noChangeArrowheads="1"/>
            </p:cNvSpPr>
            <p:nvPr/>
          </p:nvSpPr>
          <p:spPr bwMode="auto">
            <a:xfrm>
              <a:off x="8042275" y="4491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20" name="Oval 34">
              <a:extLst>
                <a:ext uri="{FF2B5EF4-FFF2-40B4-BE49-F238E27FC236}">
                  <a16:creationId xmlns:a16="http://schemas.microsoft.com/office/drawing/2014/main" xmlns="" id="{530DD8DF-7221-47C3-AE49-859284B7D6D5}"/>
                </a:ext>
              </a:extLst>
            </p:cNvPr>
            <p:cNvSpPr>
              <a:spLocks noChangeArrowheads="1"/>
            </p:cNvSpPr>
            <p:nvPr/>
          </p:nvSpPr>
          <p:spPr bwMode="auto">
            <a:xfrm>
              <a:off x="7694613" y="4491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21" name="Oval 35">
              <a:extLst>
                <a:ext uri="{FF2B5EF4-FFF2-40B4-BE49-F238E27FC236}">
                  <a16:creationId xmlns:a16="http://schemas.microsoft.com/office/drawing/2014/main" xmlns="" id="{FA8D0B29-6297-469B-9DF1-F6B2413B7056}"/>
                </a:ext>
              </a:extLst>
            </p:cNvPr>
            <p:cNvSpPr>
              <a:spLocks noChangeArrowheads="1"/>
            </p:cNvSpPr>
            <p:nvPr/>
          </p:nvSpPr>
          <p:spPr bwMode="auto">
            <a:xfrm>
              <a:off x="7478713" y="4491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22" name="Oval 36">
              <a:extLst>
                <a:ext uri="{FF2B5EF4-FFF2-40B4-BE49-F238E27FC236}">
                  <a16:creationId xmlns:a16="http://schemas.microsoft.com/office/drawing/2014/main" xmlns="" id="{C4B01FCB-9F86-4116-B8BE-8D3441C0D155}"/>
                </a:ext>
              </a:extLst>
            </p:cNvPr>
            <p:cNvSpPr>
              <a:spLocks noChangeArrowheads="1"/>
            </p:cNvSpPr>
            <p:nvPr/>
          </p:nvSpPr>
          <p:spPr bwMode="auto">
            <a:xfrm>
              <a:off x="7261225" y="4491038"/>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23" name="Oval 37">
              <a:extLst>
                <a:ext uri="{FF2B5EF4-FFF2-40B4-BE49-F238E27FC236}">
                  <a16:creationId xmlns:a16="http://schemas.microsoft.com/office/drawing/2014/main" xmlns="" id="{7AA8B46F-9AEF-4359-BBDF-27A1F35C0A19}"/>
                </a:ext>
              </a:extLst>
            </p:cNvPr>
            <p:cNvSpPr>
              <a:spLocks noChangeArrowheads="1"/>
            </p:cNvSpPr>
            <p:nvPr/>
          </p:nvSpPr>
          <p:spPr bwMode="auto">
            <a:xfrm>
              <a:off x="7032625"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24" name="Oval 38">
              <a:extLst>
                <a:ext uri="{FF2B5EF4-FFF2-40B4-BE49-F238E27FC236}">
                  <a16:creationId xmlns:a16="http://schemas.microsoft.com/office/drawing/2014/main" xmlns="" id="{B3FAAB7A-91E0-4EAC-AF88-CDE294C2A383}"/>
                </a:ext>
              </a:extLst>
            </p:cNvPr>
            <p:cNvSpPr>
              <a:spLocks noChangeArrowheads="1"/>
            </p:cNvSpPr>
            <p:nvPr/>
          </p:nvSpPr>
          <p:spPr bwMode="auto">
            <a:xfrm>
              <a:off x="6935788"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25" name="Oval 39">
              <a:extLst>
                <a:ext uri="{FF2B5EF4-FFF2-40B4-BE49-F238E27FC236}">
                  <a16:creationId xmlns:a16="http://schemas.microsoft.com/office/drawing/2014/main" xmlns="" id="{87CE8DBE-F80A-4007-AF19-0137B7771118}"/>
                </a:ext>
              </a:extLst>
            </p:cNvPr>
            <p:cNvSpPr>
              <a:spLocks noChangeArrowheads="1"/>
            </p:cNvSpPr>
            <p:nvPr/>
          </p:nvSpPr>
          <p:spPr bwMode="auto">
            <a:xfrm>
              <a:off x="6894513"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26" name="Oval 40">
              <a:extLst>
                <a:ext uri="{FF2B5EF4-FFF2-40B4-BE49-F238E27FC236}">
                  <a16:creationId xmlns:a16="http://schemas.microsoft.com/office/drawing/2014/main" xmlns="" id="{F2C3840B-BC51-44D6-A214-ABBE1CF7639B}"/>
                </a:ext>
              </a:extLst>
            </p:cNvPr>
            <p:cNvSpPr>
              <a:spLocks noChangeArrowheads="1"/>
            </p:cNvSpPr>
            <p:nvPr/>
          </p:nvSpPr>
          <p:spPr bwMode="auto">
            <a:xfrm>
              <a:off x="6837363"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27" name="Oval 41">
              <a:extLst>
                <a:ext uri="{FF2B5EF4-FFF2-40B4-BE49-F238E27FC236}">
                  <a16:creationId xmlns:a16="http://schemas.microsoft.com/office/drawing/2014/main" xmlns="" id="{7CC902E9-A40E-41C7-8A99-AF8145FF22C0}"/>
                </a:ext>
              </a:extLst>
            </p:cNvPr>
            <p:cNvSpPr>
              <a:spLocks noChangeArrowheads="1"/>
            </p:cNvSpPr>
            <p:nvPr/>
          </p:nvSpPr>
          <p:spPr bwMode="auto">
            <a:xfrm>
              <a:off x="6821488"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28" name="Oval 42">
              <a:extLst>
                <a:ext uri="{FF2B5EF4-FFF2-40B4-BE49-F238E27FC236}">
                  <a16:creationId xmlns:a16="http://schemas.microsoft.com/office/drawing/2014/main" xmlns="" id="{E28726C1-7D90-4652-B5D5-DAA8CCC149FB}"/>
                </a:ext>
              </a:extLst>
            </p:cNvPr>
            <p:cNvSpPr>
              <a:spLocks noChangeArrowheads="1"/>
            </p:cNvSpPr>
            <p:nvPr/>
          </p:nvSpPr>
          <p:spPr bwMode="auto">
            <a:xfrm>
              <a:off x="6745288"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29" name="Oval 43">
              <a:extLst>
                <a:ext uri="{FF2B5EF4-FFF2-40B4-BE49-F238E27FC236}">
                  <a16:creationId xmlns:a16="http://schemas.microsoft.com/office/drawing/2014/main" xmlns="" id="{3437A50B-7C4A-4128-8C5C-8262ECEDC807}"/>
                </a:ext>
              </a:extLst>
            </p:cNvPr>
            <p:cNvSpPr>
              <a:spLocks noChangeArrowheads="1"/>
            </p:cNvSpPr>
            <p:nvPr/>
          </p:nvSpPr>
          <p:spPr bwMode="auto">
            <a:xfrm>
              <a:off x="6524625" y="4375150"/>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30" name="Oval 44">
              <a:extLst>
                <a:ext uri="{FF2B5EF4-FFF2-40B4-BE49-F238E27FC236}">
                  <a16:creationId xmlns:a16="http://schemas.microsoft.com/office/drawing/2014/main" xmlns="" id="{A431D2F5-1AFF-437D-BFA7-2F4A07F1EDF7}"/>
                </a:ext>
              </a:extLst>
            </p:cNvPr>
            <p:cNvSpPr>
              <a:spLocks noChangeArrowheads="1"/>
            </p:cNvSpPr>
            <p:nvPr/>
          </p:nvSpPr>
          <p:spPr bwMode="auto">
            <a:xfrm>
              <a:off x="6413500" y="4375150"/>
              <a:ext cx="60325"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31" name="Oval 45">
              <a:extLst>
                <a:ext uri="{FF2B5EF4-FFF2-40B4-BE49-F238E27FC236}">
                  <a16:creationId xmlns:a16="http://schemas.microsoft.com/office/drawing/2014/main" xmlns="" id="{DA401BC1-5FB2-4463-B495-F4DA2F215595}"/>
                </a:ext>
              </a:extLst>
            </p:cNvPr>
            <p:cNvSpPr>
              <a:spLocks noChangeArrowheads="1"/>
            </p:cNvSpPr>
            <p:nvPr/>
          </p:nvSpPr>
          <p:spPr bwMode="auto">
            <a:xfrm>
              <a:off x="6283325" y="42481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32" name="Oval 46">
              <a:extLst>
                <a:ext uri="{FF2B5EF4-FFF2-40B4-BE49-F238E27FC236}">
                  <a16:creationId xmlns:a16="http://schemas.microsoft.com/office/drawing/2014/main" xmlns="" id="{28626751-1674-4A00-83FC-93C3BDACFC32}"/>
                </a:ext>
              </a:extLst>
            </p:cNvPr>
            <p:cNvSpPr>
              <a:spLocks noChangeArrowheads="1"/>
            </p:cNvSpPr>
            <p:nvPr/>
          </p:nvSpPr>
          <p:spPr bwMode="auto">
            <a:xfrm>
              <a:off x="6142038" y="4219575"/>
              <a:ext cx="55562"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33" name="Oval 47">
              <a:extLst>
                <a:ext uri="{FF2B5EF4-FFF2-40B4-BE49-F238E27FC236}">
                  <a16:creationId xmlns:a16="http://schemas.microsoft.com/office/drawing/2014/main" xmlns="" id="{6055701A-BC70-4141-925E-524677432E7F}"/>
                </a:ext>
              </a:extLst>
            </p:cNvPr>
            <p:cNvSpPr>
              <a:spLocks noChangeArrowheads="1"/>
            </p:cNvSpPr>
            <p:nvPr/>
          </p:nvSpPr>
          <p:spPr bwMode="auto">
            <a:xfrm>
              <a:off x="6069013" y="41910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34" name="Oval 48">
              <a:extLst>
                <a:ext uri="{FF2B5EF4-FFF2-40B4-BE49-F238E27FC236}">
                  <a16:creationId xmlns:a16="http://schemas.microsoft.com/office/drawing/2014/main" xmlns="" id="{1A5AABA5-939B-417E-A82F-168158F48A49}"/>
                </a:ext>
              </a:extLst>
            </p:cNvPr>
            <p:cNvSpPr>
              <a:spLocks noChangeArrowheads="1"/>
            </p:cNvSpPr>
            <p:nvPr/>
          </p:nvSpPr>
          <p:spPr bwMode="auto">
            <a:xfrm>
              <a:off x="6024563" y="4191000"/>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35" name="Oval 49">
              <a:extLst>
                <a:ext uri="{FF2B5EF4-FFF2-40B4-BE49-F238E27FC236}">
                  <a16:creationId xmlns:a16="http://schemas.microsoft.com/office/drawing/2014/main" xmlns="" id="{1247934E-6AAB-4E2D-9BF9-E9550967F901}"/>
                </a:ext>
              </a:extLst>
            </p:cNvPr>
            <p:cNvSpPr>
              <a:spLocks noChangeArrowheads="1"/>
            </p:cNvSpPr>
            <p:nvPr/>
          </p:nvSpPr>
          <p:spPr bwMode="auto">
            <a:xfrm>
              <a:off x="5942013" y="4162425"/>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36" name="Oval 50">
              <a:extLst>
                <a:ext uri="{FF2B5EF4-FFF2-40B4-BE49-F238E27FC236}">
                  <a16:creationId xmlns:a16="http://schemas.microsoft.com/office/drawing/2014/main" xmlns="" id="{E729FE4F-8F1C-4D1D-B352-4E2AA62E0459}"/>
                </a:ext>
              </a:extLst>
            </p:cNvPr>
            <p:cNvSpPr>
              <a:spLocks noChangeArrowheads="1"/>
            </p:cNvSpPr>
            <p:nvPr/>
          </p:nvSpPr>
          <p:spPr bwMode="auto">
            <a:xfrm>
              <a:off x="5708650" y="4137025"/>
              <a:ext cx="58737"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37" name="Oval 51">
              <a:extLst>
                <a:ext uri="{FF2B5EF4-FFF2-40B4-BE49-F238E27FC236}">
                  <a16:creationId xmlns:a16="http://schemas.microsoft.com/office/drawing/2014/main" xmlns="" id="{4EB01055-5C34-425C-BBF1-41555BFD100C}"/>
                </a:ext>
              </a:extLst>
            </p:cNvPr>
            <p:cNvSpPr>
              <a:spLocks noChangeArrowheads="1"/>
            </p:cNvSpPr>
            <p:nvPr/>
          </p:nvSpPr>
          <p:spPr bwMode="auto">
            <a:xfrm>
              <a:off x="5727700" y="4137025"/>
              <a:ext cx="58737"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38" name="Oval 52">
              <a:extLst>
                <a:ext uri="{FF2B5EF4-FFF2-40B4-BE49-F238E27FC236}">
                  <a16:creationId xmlns:a16="http://schemas.microsoft.com/office/drawing/2014/main" xmlns="" id="{354AA703-AA8A-4558-ACB5-C0BF2E2D98FB}"/>
                </a:ext>
              </a:extLst>
            </p:cNvPr>
            <p:cNvSpPr>
              <a:spLocks noChangeArrowheads="1"/>
            </p:cNvSpPr>
            <p:nvPr/>
          </p:nvSpPr>
          <p:spPr bwMode="auto">
            <a:xfrm>
              <a:off x="5638800" y="41148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39" name="Oval 53">
              <a:extLst>
                <a:ext uri="{FF2B5EF4-FFF2-40B4-BE49-F238E27FC236}">
                  <a16:creationId xmlns:a16="http://schemas.microsoft.com/office/drawing/2014/main" xmlns="" id="{2770538B-DC1B-4B90-9E3A-06E922EF667F}"/>
                </a:ext>
              </a:extLst>
            </p:cNvPr>
            <p:cNvSpPr>
              <a:spLocks noChangeArrowheads="1"/>
            </p:cNvSpPr>
            <p:nvPr/>
          </p:nvSpPr>
          <p:spPr bwMode="auto">
            <a:xfrm>
              <a:off x="5432425" y="40894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40" name="Oval 54">
              <a:extLst>
                <a:ext uri="{FF2B5EF4-FFF2-40B4-BE49-F238E27FC236}">
                  <a16:creationId xmlns:a16="http://schemas.microsoft.com/office/drawing/2014/main" xmlns="" id="{255E2579-EEF2-42B6-92F1-4FC9FE7E8606}"/>
                </a:ext>
              </a:extLst>
            </p:cNvPr>
            <p:cNvSpPr>
              <a:spLocks noChangeArrowheads="1"/>
            </p:cNvSpPr>
            <p:nvPr/>
          </p:nvSpPr>
          <p:spPr bwMode="auto">
            <a:xfrm>
              <a:off x="5403850" y="40894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41" name="Oval 55">
              <a:extLst>
                <a:ext uri="{FF2B5EF4-FFF2-40B4-BE49-F238E27FC236}">
                  <a16:creationId xmlns:a16="http://schemas.microsoft.com/office/drawing/2014/main" xmlns="" id="{0D01FDBC-12EE-49DD-A78D-69D2C7E8BC44}"/>
                </a:ext>
              </a:extLst>
            </p:cNvPr>
            <p:cNvSpPr>
              <a:spLocks noChangeArrowheads="1"/>
            </p:cNvSpPr>
            <p:nvPr/>
          </p:nvSpPr>
          <p:spPr bwMode="auto">
            <a:xfrm>
              <a:off x="5346700" y="4051300"/>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42" name="Oval 56">
              <a:extLst>
                <a:ext uri="{FF2B5EF4-FFF2-40B4-BE49-F238E27FC236}">
                  <a16:creationId xmlns:a16="http://schemas.microsoft.com/office/drawing/2014/main" xmlns="" id="{9CBF22AA-1374-48AB-B2DE-C4E7B3CC355A}"/>
                </a:ext>
              </a:extLst>
            </p:cNvPr>
            <p:cNvSpPr>
              <a:spLocks noChangeArrowheads="1"/>
            </p:cNvSpPr>
            <p:nvPr/>
          </p:nvSpPr>
          <p:spPr bwMode="auto">
            <a:xfrm>
              <a:off x="5321300" y="4029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43" name="Oval 57">
              <a:extLst>
                <a:ext uri="{FF2B5EF4-FFF2-40B4-BE49-F238E27FC236}">
                  <a16:creationId xmlns:a16="http://schemas.microsoft.com/office/drawing/2014/main" xmlns="" id="{ED31B41D-5324-43FC-9239-01EE319D4628}"/>
                </a:ext>
              </a:extLst>
            </p:cNvPr>
            <p:cNvSpPr>
              <a:spLocks noChangeArrowheads="1"/>
            </p:cNvSpPr>
            <p:nvPr/>
          </p:nvSpPr>
          <p:spPr bwMode="auto">
            <a:xfrm>
              <a:off x="5230813" y="4003675"/>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44" name="Oval 58">
              <a:extLst>
                <a:ext uri="{FF2B5EF4-FFF2-40B4-BE49-F238E27FC236}">
                  <a16:creationId xmlns:a16="http://schemas.microsoft.com/office/drawing/2014/main" xmlns="" id="{C2DAF70C-8918-47A4-AF88-7B72A1B1A8C5}"/>
                </a:ext>
              </a:extLst>
            </p:cNvPr>
            <p:cNvSpPr>
              <a:spLocks noChangeArrowheads="1"/>
            </p:cNvSpPr>
            <p:nvPr/>
          </p:nvSpPr>
          <p:spPr bwMode="auto">
            <a:xfrm>
              <a:off x="5183188" y="3987800"/>
              <a:ext cx="60325"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45" name="Oval 59">
              <a:extLst>
                <a:ext uri="{FF2B5EF4-FFF2-40B4-BE49-F238E27FC236}">
                  <a16:creationId xmlns:a16="http://schemas.microsoft.com/office/drawing/2014/main" xmlns="" id="{F64B6637-BDD6-44F0-B123-E7F60943D3C7}"/>
                </a:ext>
              </a:extLst>
            </p:cNvPr>
            <p:cNvSpPr>
              <a:spLocks noChangeArrowheads="1"/>
            </p:cNvSpPr>
            <p:nvPr/>
          </p:nvSpPr>
          <p:spPr bwMode="auto">
            <a:xfrm>
              <a:off x="5126038" y="3987800"/>
              <a:ext cx="60325"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46" name="Oval 60">
              <a:extLst>
                <a:ext uri="{FF2B5EF4-FFF2-40B4-BE49-F238E27FC236}">
                  <a16:creationId xmlns:a16="http://schemas.microsoft.com/office/drawing/2014/main" xmlns="" id="{94C64697-3C3F-4278-AAB4-C6E197D60E58}"/>
                </a:ext>
              </a:extLst>
            </p:cNvPr>
            <p:cNvSpPr>
              <a:spLocks noChangeArrowheads="1"/>
            </p:cNvSpPr>
            <p:nvPr/>
          </p:nvSpPr>
          <p:spPr bwMode="auto">
            <a:xfrm>
              <a:off x="5056188" y="3951288"/>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47" name="Oval 61">
              <a:extLst>
                <a:ext uri="{FF2B5EF4-FFF2-40B4-BE49-F238E27FC236}">
                  <a16:creationId xmlns:a16="http://schemas.microsoft.com/office/drawing/2014/main" xmlns="" id="{7ED32F25-51DE-444B-B440-4C74B2DF76B5}"/>
                </a:ext>
              </a:extLst>
            </p:cNvPr>
            <p:cNvSpPr>
              <a:spLocks noChangeArrowheads="1"/>
            </p:cNvSpPr>
            <p:nvPr/>
          </p:nvSpPr>
          <p:spPr bwMode="auto">
            <a:xfrm>
              <a:off x="5040313" y="3951288"/>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48" name="Oval 62">
              <a:extLst>
                <a:ext uri="{FF2B5EF4-FFF2-40B4-BE49-F238E27FC236}">
                  <a16:creationId xmlns:a16="http://schemas.microsoft.com/office/drawing/2014/main" xmlns="" id="{B60F8A70-036A-41D4-8A2F-3BD4E38BB3E8}"/>
                </a:ext>
              </a:extLst>
            </p:cNvPr>
            <p:cNvSpPr>
              <a:spLocks noChangeArrowheads="1"/>
            </p:cNvSpPr>
            <p:nvPr/>
          </p:nvSpPr>
          <p:spPr bwMode="auto">
            <a:xfrm>
              <a:off x="499586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49" name="Oval 63">
              <a:extLst>
                <a:ext uri="{FF2B5EF4-FFF2-40B4-BE49-F238E27FC236}">
                  <a16:creationId xmlns:a16="http://schemas.microsoft.com/office/drawing/2014/main" xmlns="" id="{782E1B44-8C7B-42BD-B44C-AF84C1CFDD49}"/>
                </a:ext>
              </a:extLst>
            </p:cNvPr>
            <p:cNvSpPr>
              <a:spLocks noChangeArrowheads="1"/>
            </p:cNvSpPr>
            <p:nvPr/>
          </p:nvSpPr>
          <p:spPr bwMode="auto">
            <a:xfrm>
              <a:off x="497046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50" name="Oval 64">
              <a:extLst>
                <a:ext uri="{FF2B5EF4-FFF2-40B4-BE49-F238E27FC236}">
                  <a16:creationId xmlns:a16="http://schemas.microsoft.com/office/drawing/2014/main" xmlns="" id="{C93060AC-116B-482E-92CD-B595B4BD13CA}"/>
                </a:ext>
              </a:extLst>
            </p:cNvPr>
            <p:cNvSpPr>
              <a:spLocks noChangeArrowheads="1"/>
            </p:cNvSpPr>
            <p:nvPr/>
          </p:nvSpPr>
          <p:spPr bwMode="auto">
            <a:xfrm>
              <a:off x="493871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51" name="Oval 65">
              <a:extLst>
                <a:ext uri="{FF2B5EF4-FFF2-40B4-BE49-F238E27FC236}">
                  <a16:creationId xmlns:a16="http://schemas.microsoft.com/office/drawing/2014/main" xmlns="" id="{AED66CE8-BA81-4910-87D2-C04A9ED9F3DC}"/>
                </a:ext>
              </a:extLst>
            </p:cNvPr>
            <p:cNvSpPr>
              <a:spLocks noChangeArrowheads="1"/>
            </p:cNvSpPr>
            <p:nvPr/>
          </p:nvSpPr>
          <p:spPr bwMode="auto">
            <a:xfrm>
              <a:off x="491331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52" name="Oval 66">
              <a:extLst>
                <a:ext uri="{FF2B5EF4-FFF2-40B4-BE49-F238E27FC236}">
                  <a16:creationId xmlns:a16="http://schemas.microsoft.com/office/drawing/2014/main" xmlns="" id="{9C71690A-84D2-44A9-B9F8-BC05549D0981}"/>
                </a:ext>
              </a:extLst>
            </p:cNvPr>
            <p:cNvSpPr>
              <a:spLocks noChangeArrowheads="1"/>
            </p:cNvSpPr>
            <p:nvPr/>
          </p:nvSpPr>
          <p:spPr bwMode="auto">
            <a:xfrm>
              <a:off x="4864100" y="3919538"/>
              <a:ext cx="58737"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53" name="Oval 67">
              <a:extLst>
                <a:ext uri="{FF2B5EF4-FFF2-40B4-BE49-F238E27FC236}">
                  <a16:creationId xmlns:a16="http://schemas.microsoft.com/office/drawing/2014/main" xmlns="" id="{839C193B-8542-4306-ABC9-656D7B064DAF}"/>
                </a:ext>
              </a:extLst>
            </p:cNvPr>
            <p:cNvSpPr>
              <a:spLocks noChangeArrowheads="1"/>
            </p:cNvSpPr>
            <p:nvPr/>
          </p:nvSpPr>
          <p:spPr bwMode="auto">
            <a:xfrm>
              <a:off x="4826000" y="3884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54" name="Oval 68">
              <a:extLst>
                <a:ext uri="{FF2B5EF4-FFF2-40B4-BE49-F238E27FC236}">
                  <a16:creationId xmlns:a16="http://schemas.microsoft.com/office/drawing/2014/main" xmlns="" id="{6583C9AE-EF6B-4E66-830A-8EAF2BA1DDD8}"/>
                </a:ext>
              </a:extLst>
            </p:cNvPr>
            <p:cNvSpPr>
              <a:spLocks noChangeArrowheads="1"/>
            </p:cNvSpPr>
            <p:nvPr/>
          </p:nvSpPr>
          <p:spPr bwMode="auto">
            <a:xfrm>
              <a:off x="4781550" y="3856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55" name="Oval 69">
              <a:extLst>
                <a:ext uri="{FF2B5EF4-FFF2-40B4-BE49-F238E27FC236}">
                  <a16:creationId xmlns:a16="http://schemas.microsoft.com/office/drawing/2014/main" xmlns="" id="{2F5B7B5D-A328-4DFA-BA9C-8D3D241BC3ED}"/>
                </a:ext>
              </a:extLst>
            </p:cNvPr>
            <p:cNvSpPr>
              <a:spLocks noChangeArrowheads="1"/>
            </p:cNvSpPr>
            <p:nvPr/>
          </p:nvSpPr>
          <p:spPr bwMode="auto">
            <a:xfrm>
              <a:off x="4718050" y="37988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56" name="Oval 70">
              <a:extLst>
                <a:ext uri="{FF2B5EF4-FFF2-40B4-BE49-F238E27FC236}">
                  <a16:creationId xmlns:a16="http://schemas.microsoft.com/office/drawing/2014/main" xmlns="" id="{1DC0868C-4628-4AF7-AAD2-906A459F03F1}"/>
                </a:ext>
              </a:extLst>
            </p:cNvPr>
            <p:cNvSpPr>
              <a:spLocks noChangeArrowheads="1"/>
            </p:cNvSpPr>
            <p:nvPr/>
          </p:nvSpPr>
          <p:spPr bwMode="auto">
            <a:xfrm>
              <a:off x="4638675" y="3757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57" name="Oval 71">
              <a:extLst>
                <a:ext uri="{FF2B5EF4-FFF2-40B4-BE49-F238E27FC236}">
                  <a16:creationId xmlns:a16="http://schemas.microsoft.com/office/drawing/2014/main" xmlns="" id="{B230052A-0407-4C1F-8F34-5279058D81DE}"/>
                </a:ext>
              </a:extLst>
            </p:cNvPr>
            <p:cNvSpPr>
              <a:spLocks noChangeArrowheads="1"/>
            </p:cNvSpPr>
            <p:nvPr/>
          </p:nvSpPr>
          <p:spPr bwMode="auto">
            <a:xfrm>
              <a:off x="4613275" y="37353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58" name="Oval 72">
              <a:extLst>
                <a:ext uri="{FF2B5EF4-FFF2-40B4-BE49-F238E27FC236}">
                  <a16:creationId xmlns:a16="http://schemas.microsoft.com/office/drawing/2014/main" xmlns="" id="{BDC64DD8-CA9A-4D3E-BC51-E55CEF535795}"/>
                </a:ext>
              </a:extLst>
            </p:cNvPr>
            <p:cNvSpPr>
              <a:spLocks noChangeArrowheads="1"/>
            </p:cNvSpPr>
            <p:nvPr/>
          </p:nvSpPr>
          <p:spPr bwMode="auto">
            <a:xfrm>
              <a:off x="4575175" y="36718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59" name="Oval 73">
              <a:extLst>
                <a:ext uri="{FF2B5EF4-FFF2-40B4-BE49-F238E27FC236}">
                  <a16:creationId xmlns:a16="http://schemas.microsoft.com/office/drawing/2014/main" xmlns="" id="{1D43336B-7074-45FC-87CE-3BE7CB5BD040}"/>
                </a:ext>
              </a:extLst>
            </p:cNvPr>
            <p:cNvSpPr>
              <a:spLocks noChangeArrowheads="1"/>
            </p:cNvSpPr>
            <p:nvPr/>
          </p:nvSpPr>
          <p:spPr bwMode="auto">
            <a:xfrm>
              <a:off x="4546600" y="36718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60" name="Oval 74">
              <a:extLst>
                <a:ext uri="{FF2B5EF4-FFF2-40B4-BE49-F238E27FC236}">
                  <a16:creationId xmlns:a16="http://schemas.microsoft.com/office/drawing/2014/main" xmlns="" id="{AA0739FF-541B-46E6-ABC2-71188E3025A3}"/>
                </a:ext>
              </a:extLst>
            </p:cNvPr>
            <p:cNvSpPr>
              <a:spLocks noChangeArrowheads="1"/>
            </p:cNvSpPr>
            <p:nvPr/>
          </p:nvSpPr>
          <p:spPr bwMode="auto">
            <a:xfrm>
              <a:off x="4537075" y="3636963"/>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61" name="Oval 75">
              <a:extLst>
                <a:ext uri="{FF2B5EF4-FFF2-40B4-BE49-F238E27FC236}">
                  <a16:creationId xmlns:a16="http://schemas.microsoft.com/office/drawing/2014/main" xmlns="" id="{4E2800AC-7EAF-415B-B1EF-08ED233B7349}"/>
                </a:ext>
              </a:extLst>
            </p:cNvPr>
            <p:cNvSpPr>
              <a:spLocks noChangeArrowheads="1"/>
            </p:cNvSpPr>
            <p:nvPr/>
          </p:nvSpPr>
          <p:spPr bwMode="auto">
            <a:xfrm>
              <a:off x="4514850" y="3602038"/>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62" name="Oval 76">
              <a:extLst>
                <a:ext uri="{FF2B5EF4-FFF2-40B4-BE49-F238E27FC236}">
                  <a16:creationId xmlns:a16="http://schemas.microsoft.com/office/drawing/2014/main" xmlns="" id="{B398FB88-B820-4F08-8494-7B1240F29721}"/>
                </a:ext>
              </a:extLst>
            </p:cNvPr>
            <p:cNvSpPr>
              <a:spLocks noChangeArrowheads="1"/>
            </p:cNvSpPr>
            <p:nvPr/>
          </p:nvSpPr>
          <p:spPr bwMode="auto">
            <a:xfrm>
              <a:off x="4468813" y="3579813"/>
              <a:ext cx="55562"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63" name="Oval 77">
              <a:extLst>
                <a:ext uri="{FF2B5EF4-FFF2-40B4-BE49-F238E27FC236}">
                  <a16:creationId xmlns:a16="http://schemas.microsoft.com/office/drawing/2014/main" xmlns="" id="{347E3AC6-8473-4D8A-AFB2-47EE2B6CF1F7}"/>
                </a:ext>
              </a:extLst>
            </p:cNvPr>
            <p:cNvSpPr>
              <a:spLocks noChangeArrowheads="1"/>
            </p:cNvSpPr>
            <p:nvPr/>
          </p:nvSpPr>
          <p:spPr bwMode="auto">
            <a:xfrm>
              <a:off x="4437063" y="3567113"/>
              <a:ext cx="55562"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64" name="Oval 78">
              <a:extLst>
                <a:ext uri="{FF2B5EF4-FFF2-40B4-BE49-F238E27FC236}">
                  <a16:creationId xmlns:a16="http://schemas.microsoft.com/office/drawing/2014/main" xmlns="" id="{56DBE65C-AC83-4C95-B6CC-FA0B3D18630F}"/>
                </a:ext>
              </a:extLst>
            </p:cNvPr>
            <p:cNvSpPr>
              <a:spLocks noChangeArrowheads="1"/>
            </p:cNvSpPr>
            <p:nvPr/>
          </p:nvSpPr>
          <p:spPr bwMode="auto">
            <a:xfrm>
              <a:off x="4402138" y="3551238"/>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65" name="Oval 79">
              <a:extLst>
                <a:ext uri="{FF2B5EF4-FFF2-40B4-BE49-F238E27FC236}">
                  <a16:creationId xmlns:a16="http://schemas.microsoft.com/office/drawing/2014/main" xmlns="" id="{E226F114-460B-4785-AD98-1441A7DFDFFC}"/>
                </a:ext>
              </a:extLst>
            </p:cNvPr>
            <p:cNvSpPr>
              <a:spLocks noChangeArrowheads="1"/>
            </p:cNvSpPr>
            <p:nvPr/>
          </p:nvSpPr>
          <p:spPr bwMode="auto">
            <a:xfrm>
              <a:off x="4348163" y="35385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66" name="Oval 80">
              <a:extLst>
                <a:ext uri="{FF2B5EF4-FFF2-40B4-BE49-F238E27FC236}">
                  <a16:creationId xmlns:a16="http://schemas.microsoft.com/office/drawing/2014/main" xmlns="" id="{6CFA4CDE-003D-41A3-AD66-A912E9C7339A}"/>
                </a:ext>
              </a:extLst>
            </p:cNvPr>
            <p:cNvSpPr>
              <a:spLocks noChangeArrowheads="1"/>
            </p:cNvSpPr>
            <p:nvPr/>
          </p:nvSpPr>
          <p:spPr bwMode="auto">
            <a:xfrm>
              <a:off x="4319588" y="35353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67" name="Oval 81">
              <a:extLst>
                <a:ext uri="{FF2B5EF4-FFF2-40B4-BE49-F238E27FC236}">
                  <a16:creationId xmlns:a16="http://schemas.microsoft.com/office/drawing/2014/main" xmlns="" id="{1427B0DC-2C6D-4E62-883A-F1ABE02E8A27}"/>
                </a:ext>
              </a:extLst>
            </p:cNvPr>
            <p:cNvSpPr>
              <a:spLocks noChangeArrowheads="1"/>
            </p:cNvSpPr>
            <p:nvPr/>
          </p:nvSpPr>
          <p:spPr bwMode="auto">
            <a:xfrm>
              <a:off x="4310063" y="3503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68" name="Oval 82">
              <a:extLst>
                <a:ext uri="{FF2B5EF4-FFF2-40B4-BE49-F238E27FC236}">
                  <a16:creationId xmlns:a16="http://schemas.microsoft.com/office/drawing/2014/main" xmlns="" id="{D09C29E0-EE87-4340-8671-DB83AC8A78B6}"/>
                </a:ext>
              </a:extLst>
            </p:cNvPr>
            <p:cNvSpPr>
              <a:spLocks noChangeArrowheads="1"/>
            </p:cNvSpPr>
            <p:nvPr/>
          </p:nvSpPr>
          <p:spPr bwMode="auto">
            <a:xfrm>
              <a:off x="4265613" y="3503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69" name="Oval 83">
              <a:extLst>
                <a:ext uri="{FF2B5EF4-FFF2-40B4-BE49-F238E27FC236}">
                  <a16:creationId xmlns:a16="http://schemas.microsoft.com/office/drawing/2014/main" xmlns="" id="{9BEA9AEB-CD2F-4110-9A69-1BB1DCCE06BD}"/>
                </a:ext>
              </a:extLst>
            </p:cNvPr>
            <p:cNvSpPr>
              <a:spLocks noChangeArrowheads="1"/>
            </p:cNvSpPr>
            <p:nvPr/>
          </p:nvSpPr>
          <p:spPr bwMode="auto">
            <a:xfrm>
              <a:off x="4233863" y="3503613"/>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70" name="Oval 84">
              <a:extLst>
                <a:ext uri="{FF2B5EF4-FFF2-40B4-BE49-F238E27FC236}">
                  <a16:creationId xmlns:a16="http://schemas.microsoft.com/office/drawing/2014/main" xmlns="" id="{6F3DC607-3613-4647-89ED-BE00919A9D26}"/>
                </a:ext>
              </a:extLst>
            </p:cNvPr>
            <p:cNvSpPr>
              <a:spLocks noChangeArrowheads="1"/>
            </p:cNvSpPr>
            <p:nvPr/>
          </p:nvSpPr>
          <p:spPr bwMode="auto">
            <a:xfrm>
              <a:off x="4195763" y="34718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71" name="Oval 85">
              <a:extLst>
                <a:ext uri="{FF2B5EF4-FFF2-40B4-BE49-F238E27FC236}">
                  <a16:creationId xmlns:a16="http://schemas.microsoft.com/office/drawing/2014/main" xmlns="" id="{03C10E09-F009-491D-B963-1A858ED6B228}"/>
                </a:ext>
              </a:extLst>
            </p:cNvPr>
            <p:cNvSpPr>
              <a:spLocks noChangeArrowheads="1"/>
            </p:cNvSpPr>
            <p:nvPr/>
          </p:nvSpPr>
          <p:spPr bwMode="auto">
            <a:xfrm>
              <a:off x="4179888" y="34591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72" name="Oval 86">
              <a:extLst>
                <a:ext uri="{FF2B5EF4-FFF2-40B4-BE49-F238E27FC236}">
                  <a16:creationId xmlns:a16="http://schemas.microsoft.com/office/drawing/2014/main" xmlns="" id="{B292D09D-AEDB-4568-B38A-717555A73B8F}"/>
                </a:ext>
              </a:extLst>
            </p:cNvPr>
            <p:cNvSpPr>
              <a:spLocks noChangeArrowheads="1"/>
            </p:cNvSpPr>
            <p:nvPr/>
          </p:nvSpPr>
          <p:spPr bwMode="auto">
            <a:xfrm>
              <a:off x="4148138" y="34591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73" name="Oval 87">
              <a:extLst>
                <a:ext uri="{FF2B5EF4-FFF2-40B4-BE49-F238E27FC236}">
                  <a16:creationId xmlns:a16="http://schemas.microsoft.com/office/drawing/2014/main" xmlns="" id="{5F0A0B59-8E61-4F60-AA76-7F2BDCD4DEAC}"/>
                </a:ext>
              </a:extLst>
            </p:cNvPr>
            <p:cNvSpPr>
              <a:spLocks noChangeArrowheads="1"/>
            </p:cNvSpPr>
            <p:nvPr/>
          </p:nvSpPr>
          <p:spPr bwMode="auto">
            <a:xfrm>
              <a:off x="4129088" y="34591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74" name="Oval 88">
              <a:extLst>
                <a:ext uri="{FF2B5EF4-FFF2-40B4-BE49-F238E27FC236}">
                  <a16:creationId xmlns:a16="http://schemas.microsoft.com/office/drawing/2014/main" xmlns="" id="{A0446271-8AF8-4D95-953F-176921F17E71}"/>
                </a:ext>
              </a:extLst>
            </p:cNvPr>
            <p:cNvSpPr>
              <a:spLocks noChangeArrowheads="1"/>
            </p:cNvSpPr>
            <p:nvPr/>
          </p:nvSpPr>
          <p:spPr bwMode="auto">
            <a:xfrm>
              <a:off x="4090988" y="34242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75" name="Oval 89">
              <a:extLst>
                <a:ext uri="{FF2B5EF4-FFF2-40B4-BE49-F238E27FC236}">
                  <a16:creationId xmlns:a16="http://schemas.microsoft.com/office/drawing/2014/main" xmlns="" id="{12AAC31B-D315-46E2-BE82-17EB1471E402}"/>
                </a:ext>
              </a:extLst>
            </p:cNvPr>
            <p:cNvSpPr>
              <a:spLocks noChangeArrowheads="1"/>
            </p:cNvSpPr>
            <p:nvPr/>
          </p:nvSpPr>
          <p:spPr bwMode="auto">
            <a:xfrm>
              <a:off x="4065588" y="34242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76" name="Oval 90">
              <a:extLst>
                <a:ext uri="{FF2B5EF4-FFF2-40B4-BE49-F238E27FC236}">
                  <a16:creationId xmlns:a16="http://schemas.microsoft.com/office/drawing/2014/main" xmlns="" id="{2BB26BE7-4FB0-4FF2-A967-1B4705186835}"/>
                </a:ext>
              </a:extLst>
            </p:cNvPr>
            <p:cNvSpPr>
              <a:spLocks noChangeArrowheads="1"/>
            </p:cNvSpPr>
            <p:nvPr/>
          </p:nvSpPr>
          <p:spPr bwMode="auto">
            <a:xfrm>
              <a:off x="4035425" y="3409950"/>
              <a:ext cx="55562"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77" name="Oval 91">
              <a:extLst>
                <a:ext uri="{FF2B5EF4-FFF2-40B4-BE49-F238E27FC236}">
                  <a16:creationId xmlns:a16="http://schemas.microsoft.com/office/drawing/2014/main" xmlns="" id="{F8A3D510-3430-496E-AA20-B08E56ED5445}"/>
                </a:ext>
              </a:extLst>
            </p:cNvPr>
            <p:cNvSpPr>
              <a:spLocks noChangeArrowheads="1"/>
            </p:cNvSpPr>
            <p:nvPr/>
          </p:nvSpPr>
          <p:spPr bwMode="auto">
            <a:xfrm>
              <a:off x="3997325" y="3400425"/>
              <a:ext cx="55562"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78" name="Oval 92">
              <a:extLst>
                <a:ext uri="{FF2B5EF4-FFF2-40B4-BE49-F238E27FC236}">
                  <a16:creationId xmlns:a16="http://schemas.microsoft.com/office/drawing/2014/main" xmlns="" id="{877D8F6E-3603-424C-8A70-C5939524C281}"/>
                </a:ext>
              </a:extLst>
            </p:cNvPr>
            <p:cNvSpPr>
              <a:spLocks noChangeArrowheads="1"/>
            </p:cNvSpPr>
            <p:nvPr/>
          </p:nvSpPr>
          <p:spPr bwMode="auto">
            <a:xfrm>
              <a:off x="3965575" y="3378200"/>
              <a:ext cx="60325" cy="5873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79" name="Oval 93">
              <a:extLst>
                <a:ext uri="{FF2B5EF4-FFF2-40B4-BE49-F238E27FC236}">
                  <a16:creationId xmlns:a16="http://schemas.microsoft.com/office/drawing/2014/main" xmlns="" id="{08B7172F-765A-46B5-BB3E-EE57F0A4A4BB}"/>
                </a:ext>
              </a:extLst>
            </p:cNvPr>
            <p:cNvSpPr>
              <a:spLocks noChangeArrowheads="1"/>
            </p:cNvSpPr>
            <p:nvPr/>
          </p:nvSpPr>
          <p:spPr bwMode="auto">
            <a:xfrm>
              <a:off x="3911600" y="33337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80" name="Oval 94">
              <a:extLst>
                <a:ext uri="{FF2B5EF4-FFF2-40B4-BE49-F238E27FC236}">
                  <a16:creationId xmlns:a16="http://schemas.microsoft.com/office/drawing/2014/main" xmlns="" id="{B9ABC14F-8B5D-44E8-A818-4FBBAD2FBAC7}"/>
                </a:ext>
              </a:extLst>
            </p:cNvPr>
            <p:cNvSpPr>
              <a:spLocks noChangeArrowheads="1"/>
            </p:cNvSpPr>
            <p:nvPr/>
          </p:nvSpPr>
          <p:spPr bwMode="auto">
            <a:xfrm>
              <a:off x="3092450" y="27638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81" name="Oval 95">
              <a:extLst>
                <a:ext uri="{FF2B5EF4-FFF2-40B4-BE49-F238E27FC236}">
                  <a16:creationId xmlns:a16="http://schemas.microsoft.com/office/drawing/2014/main" xmlns="" id="{67437CA6-9E58-467A-9891-ADDD5FC78B58}"/>
                </a:ext>
              </a:extLst>
            </p:cNvPr>
            <p:cNvSpPr>
              <a:spLocks noChangeArrowheads="1"/>
            </p:cNvSpPr>
            <p:nvPr/>
          </p:nvSpPr>
          <p:spPr bwMode="auto">
            <a:xfrm>
              <a:off x="2503488" y="23701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82" name="Oval 96">
              <a:extLst>
                <a:ext uri="{FF2B5EF4-FFF2-40B4-BE49-F238E27FC236}">
                  <a16:creationId xmlns:a16="http://schemas.microsoft.com/office/drawing/2014/main" xmlns="" id="{8451CAD5-E362-4B67-B0CF-D3004EAF475C}"/>
                </a:ext>
              </a:extLst>
            </p:cNvPr>
            <p:cNvSpPr>
              <a:spLocks noChangeArrowheads="1"/>
            </p:cNvSpPr>
            <p:nvPr/>
          </p:nvSpPr>
          <p:spPr bwMode="auto">
            <a:xfrm>
              <a:off x="2216150" y="21780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383" name="Oval 97">
              <a:extLst>
                <a:ext uri="{FF2B5EF4-FFF2-40B4-BE49-F238E27FC236}">
                  <a16:creationId xmlns:a16="http://schemas.microsoft.com/office/drawing/2014/main" xmlns="" id="{80CF2996-E0A4-49DD-B2E0-C2A9060A36B0}"/>
                </a:ext>
              </a:extLst>
            </p:cNvPr>
            <p:cNvSpPr>
              <a:spLocks noChangeArrowheads="1"/>
            </p:cNvSpPr>
            <p:nvPr/>
          </p:nvSpPr>
          <p:spPr bwMode="auto">
            <a:xfrm>
              <a:off x="2019300" y="21272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grpSp>
      <p:graphicFrame>
        <p:nvGraphicFramePr>
          <p:cNvPr id="390" name="Table 389">
            <a:extLst>
              <a:ext uri="{FF2B5EF4-FFF2-40B4-BE49-F238E27FC236}">
                <a16:creationId xmlns:a16="http://schemas.microsoft.com/office/drawing/2014/main" xmlns="" id="{96D3E001-B55C-4CA4-81C4-C146597FDF77}"/>
              </a:ext>
            </a:extLst>
          </p:cNvPr>
          <p:cNvGraphicFramePr>
            <a:graphicFrameLocks noGrp="1"/>
          </p:cNvGraphicFramePr>
          <p:nvPr>
            <p:extLst>
              <p:ext uri="{D42A27DB-BD31-4B8C-83A1-F6EECF244321}">
                <p14:modId xmlns:p14="http://schemas.microsoft.com/office/powerpoint/2010/main" val="3675049828"/>
              </p:ext>
            </p:extLst>
          </p:nvPr>
        </p:nvGraphicFramePr>
        <p:xfrm>
          <a:off x="4710113" y="2169478"/>
          <a:ext cx="4062688" cy="1248120"/>
        </p:xfrm>
        <a:graphic>
          <a:graphicData uri="http://schemas.openxmlformats.org/drawingml/2006/table">
            <a:tbl>
              <a:tblPr firstRow="1" bandRow="1">
                <a:tableStyleId>{5202B0CA-FC54-4496-8BCA-5EF66A818D29}</a:tableStyleId>
              </a:tblPr>
              <a:tblGrid>
                <a:gridCol w="1131887">
                  <a:extLst>
                    <a:ext uri="{9D8B030D-6E8A-4147-A177-3AD203B41FA5}">
                      <a16:colId xmlns:a16="http://schemas.microsoft.com/office/drawing/2014/main" xmlns="" val="2999226074"/>
                    </a:ext>
                  </a:extLst>
                </a:gridCol>
                <a:gridCol w="1526801">
                  <a:extLst>
                    <a:ext uri="{9D8B030D-6E8A-4147-A177-3AD203B41FA5}">
                      <a16:colId xmlns:a16="http://schemas.microsoft.com/office/drawing/2014/main" xmlns="" val="1003751497"/>
                    </a:ext>
                  </a:extLst>
                </a:gridCol>
                <a:gridCol w="1404000">
                  <a:extLst>
                    <a:ext uri="{9D8B030D-6E8A-4147-A177-3AD203B41FA5}">
                      <a16:colId xmlns:a16="http://schemas.microsoft.com/office/drawing/2014/main" xmlns="" val="3849298981"/>
                    </a:ext>
                  </a:extLst>
                </a:gridCol>
              </a:tblGrid>
              <a:tr h="384464">
                <a:tc>
                  <a:txBody>
                    <a:bodyPr/>
                    <a:lstStyle/>
                    <a:p>
                      <a:endParaRPr lang="en-GB" sz="1050" noProof="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noProof="0" dirty="0">
                          <a:solidFill>
                            <a:srgbClr val="4D4D4D"/>
                          </a:solidFill>
                        </a:rPr>
                        <a:t>Fruquintinib + </a:t>
                      </a:r>
                      <a:r>
                        <a:rPr lang="en-GB" sz="1050" noProof="0" dirty="0" smtClean="0">
                          <a:solidFill>
                            <a:srgbClr val="4D4D4D"/>
                          </a:solidFill>
                        </a:rPr>
                        <a:t>MSSUP</a:t>
                      </a:r>
                      <a:r>
                        <a:rPr lang="en-GB" sz="1050" noProof="0" dirty="0">
                          <a:solidFill>
                            <a:srgbClr val="4D4D4D"/>
                          </a:solidFill>
                        </a:rPr>
                        <a:t/>
                      </a:r>
                      <a:br>
                        <a:rPr lang="en-GB" sz="1050" noProof="0" dirty="0">
                          <a:solidFill>
                            <a:srgbClr val="4D4D4D"/>
                          </a:solidFill>
                        </a:rPr>
                      </a:br>
                      <a:r>
                        <a:rPr lang="en-GB" sz="1050" noProof="0" dirty="0" smtClean="0">
                          <a:solidFill>
                            <a:srgbClr val="4D4D4D"/>
                          </a:solidFill>
                        </a:rPr>
                        <a:t>(n=278</a:t>
                      </a:r>
                      <a:r>
                        <a:rPr lang="en-GB" sz="1050" noProof="0" dirty="0">
                          <a:solidFill>
                            <a:srgbClr val="4D4D4D"/>
                          </a:solidFill>
                        </a:rPr>
                        <a:t>)</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a:solidFill>
                            <a:srgbClr val="4D4D4D"/>
                          </a:solidFill>
                        </a:rPr>
                        <a:t>Placebo + </a:t>
                      </a:r>
                      <a:r>
                        <a:rPr lang="en-GB" sz="1050" noProof="0" dirty="0" smtClean="0">
                          <a:solidFill>
                            <a:srgbClr val="4D4D4D"/>
                          </a:solidFill>
                        </a:rPr>
                        <a:t>MSSUP</a:t>
                      </a:r>
                      <a:r>
                        <a:rPr lang="en-GB" sz="1050" noProof="0" dirty="0">
                          <a:solidFill>
                            <a:srgbClr val="4D4D4D"/>
                          </a:solidFill>
                        </a:rPr>
                        <a:t/>
                      </a:r>
                      <a:br>
                        <a:rPr lang="en-GB" sz="1050" noProof="0" dirty="0">
                          <a:solidFill>
                            <a:srgbClr val="4D4D4D"/>
                          </a:solidFill>
                        </a:rPr>
                      </a:br>
                      <a:r>
                        <a:rPr lang="en-GB" sz="1050" noProof="0" dirty="0" smtClean="0">
                          <a:solidFill>
                            <a:srgbClr val="4D4D4D"/>
                          </a:solidFill>
                        </a:rPr>
                        <a:t>(n=138</a:t>
                      </a:r>
                      <a:r>
                        <a:rPr lang="en-GB" sz="1050" noProof="0" dirty="0">
                          <a:solidFill>
                            <a:srgbClr val="4D4D4D"/>
                          </a:solidFill>
                        </a:rPr>
                        <a:t>)</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227536">
                <a:tc>
                  <a:txBody>
                    <a:bodyPr/>
                    <a:lstStyle/>
                    <a:p>
                      <a:r>
                        <a:rPr lang="en-GB" sz="1050" noProof="0" dirty="0" err="1" smtClean="0">
                          <a:solidFill>
                            <a:schemeClr val="tx1"/>
                          </a:solidFill>
                        </a:rPr>
                        <a:t>Médiane</a:t>
                      </a:r>
                      <a:r>
                        <a:rPr lang="en-GB" sz="1050" noProof="0" dirty="0" smtClean="0">
                          <a:solidFill>
                            <a:schemeClr val="tx1"/>
                          </a:solidFill>
                        </a:rPr>
                        <a:t>, </a:t>
                      </a:r>
                      <a:r>
                        <a:rPr lang="en-GB" sz="1050" noProof="0" dirty="0" err="1" smtClean="0">
                          <a:solidFill>
                            <a:schemeClr val="tx1"/>
                          </a:solidFill>
                        </a:rPr>
                        <a:t>mois</a:t>
                      </a:r>
                      <a:endParaRPr lang="en-GB" sz="1050" noProof="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noProof="0" dirty="0" smtClean="0">
                          <a:solidFill>
                            <a:schemeClr val="tx1"/>
                          </a:solidFill>
                        </a:rPr>
                        <a:t>9,30</a:t>
                      </a:r>
                      <a:endParaRPr lang="en-GB" sz="1050" noProof="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noProof="0" dirty="0" smtClean="0">
                          <a:solidFill>
                            <a:schemeClr val="tx1"/>
                          </a:solidFill>
                        </a:rPr>
                        <a:t>6,57</a:t>
                      </a:r>
                      <a:endParaRPr lang="en-GB" sz="1050" noProof="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227536">
                <a:tc>
                  <a:txBody>
                    <a:bodyPr/>
                    <a:lstStyle/>
                    <a:p>
                      <a:r>
                        <a:rPr lang="en-GB" sz="1050" noProof="0" dirty="0" smtClean="0">
                          <a:solidFill>
                            <a:schemeClr val="tx1"/>
                          </a:solidFill>
                        </a:rPr>
                        <a:t>IC95%</a:t>
                      </a:r>
                      <a:endParaRPr lang="en-GB" sz="1050" noProof="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noProof="0" dirty="0" smtClean="0">
                          <a:solidFill>
                            <a:schemeClr val="tx1"/>
                          </a:solidFill>
                        </a:rPr>
                        <a:t>8,18 –</a:t>
                      </a:r>
                      <a:r>
                        <a:rPr lang="en-GB" sz="1050" baseline="0" noProof="0" dirty="0" smtClean="0">
                          <a:solidFill>
                            <a:schemeClr val="tx1"/>
                          </a:solidFill>
                          <a:latin typeface="Arial" panose="020B0604020202020204" pitchFamily="34" charset="0"/>
                          <a:cs typeface="Arial" panose="020B0604020202020204" pitchFamily="34" charset="0"/>
                        </a:rPr>
                        <a:t> </a:t>
                      </a:r>
                      <a:r>
                        <a:rPr lang="en-GB" sz="1050" noProof="0" dirty="0" smtClean="0">
                          <a:solidFill>
                            <a:schemeClr val="tx1"/>
                          </a:solidFill>
                          <a:latin typeface="Arial" panose="020B0604020202020204" pitchFamily="34" charset="0"/>
                          <a:cs typeface="Arial" panose="020B0604020202020204" pitchFamily="34" charset="0"/>
                        </a:rPr>
                        <a:t>10,45</a:t>
                      </a:r>
                      <a:endParaRPr lang="en-GB" sz="1050" noProof="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smtClean="0">
                          <a:solidFill>
                            <a:schemeClr val="tx1"/>
                          </a:solidFill>
                        </a:rPr>
                        <a:t>5,88 –</a:t>
                      </a:r>
                      <a:r>
                        <a:rPr lang="en-GB" sz="1050" baseline="0" noProof="0" dirty="0" smtClean="0">
                          <a:solidFill>
                            <a:schemeClr val="tx1"/>
                          </a:solidFill>
                          <a:latin typeface="Arial" panose="020B0604020202020204" pitchFamily="34" charset="0"/>
                          <a:cs typeface="Arial" panose="020B0604020202020204" pitchFamily="34" charset="0"/>
                        </a:rPr>
                        <a:t> </a:t>
                      </a:r>
                      <a:r>
                        <a:rPr lang="en-GB" sz="1050" noProof="0" dirty="0" smtClean="0">
                          <a:solidFill>
                            <a:schemeClr val="tx1"/>
                          </a:solidFill>
                          <a:latin typeface="Arial" panose="020B0604020202020204" pitchFamily="34" charset="0"/>
                          <a:cs typeface="Arial" panose="020B0604020202020204" pitchFamily="34" charset="0"/>
                        </a:rPr>
                        <a:t>8,11</a:t>
                      </a:r>
                      <a:endParaRPr lang="en-GB" sz="1050" noProof="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851796487"/>
                  </a:ext>
                </a:extLst>
              </a:tr>
              <a:tr h="384464">
                <a:tc>
                  <a:txBody>
                    <a:bodyPr/>
                    <a:lstStyle/>
                    <a:p>
                      <a:r>
                        <a:rPr lang="en-GB" sz="1050" noProof="0" dirty="0" smtClean="0">
                          <a:solidFill>
                            <a:schemeClr val="tx1"/>
                          </a:solidFill>
                        </a:rPr>
                        <a:t>HR </a:t>
                      </a:r>
                      <a:r>
                        <a:rPr lang="en-GB" sz="1050" noProof="0" dirty="0" err="1" smtClean="0">
                          <a:solidFill>
                            <a:schemeClr val="tx1"/>
                          </a:solidFill>
                        </a:rPr>
                        <a:t>stratifié</a:t>
                      </a:r>
                      <a:r>
                        <a:rPr lang="en-GB" sz="1050" noProof="0" dirty="0">
                          <a:solidFill>
                            <a:schemeClr val="tx1"/>
                          </a:solidFill>
                        </a:rPr>
                        <a:t/>
                      </a:r>
                      <a:br>
                        <a:rPr lang="en-GB" sz="1050" noProof="0" dirty="0">
                          <a:solidFill>
                            <a:schemeClr val="tx1"/>
                          </a:solidFill>
                        </a:rPr>
                      </a:br>
                      <a:r>
                        <a:rPr lang="en-GB" sz="1050" noProof="0" dirty="0" smtClean="0">
                          <a:solidFill>
                            <a:schemeClr val="tx1"/>
                          </a:solidFill>
                        </a:rPr>
                        <a:t>(IC95%)</a:t>
                      </a:r>
                      <a:endParaRPr lang="en-GB" sz="1050" noProof="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smtClean="0">
                          <a:solidFill>
                            <a:schemeClr val="tx1"/>
                          </a:solidFill>
                        </a:rPr>
                        <a:t>0,65 </a:t>
                      </a:r>
                      <a:r>
                        <a:rPr lang="en-GB" sz="1050" noProof="0" dirty="0">
                          <a:solidFill>
                            <a:schemeClr val="tx1"/>
                          </a:solidFill>
                        </a:rPr>
                        <a:t>(</a:t>
                      </a:r>
                      <a:r>
                        <a:rPr lang="en-GB" sz="1050" noProof="0" dirty="0" smtClean="0">
                          <a:solidFill>
                            <a:schemeClr val="tx1"/>
                          </a:solidFill>
                        </a:rPr>
                        <a:t>0,51 –</a:t>
                      </a:r>
                      <a:r>
                        <a:rPr lang="en-GB" sz="1050" baseline="0" noProof="0" dirty="0" smtClean="0">
                          <a:solidFill>
                            <a:schemeClr val="tx1"/>
                          </a:solidFill>
                          <a:latin typeface="Arial" panose="020B0604020202020204" pitchFamily="34" charset="0"/>
                          <a:cs typeface="Arial" panose="020B0604020202020204" pitchFamily="34" charset="0"/>
                        </a:rPr>
                        <a:t> </a:t>
                      </a:r>
                      <a:r>
                        <a:rPr lang="en-GB" sz="1050" noProof="0" dirty="0" smtClean="0">
                          <a:solidFill>
                            <a:schemeClr val="tx1"/>
                          </a:solidFill>
                          <a:latin typeface="Arial" panose="020B0604020202020204" pitchFamily="34" charset="0"/>
                          <a:cs typeface="Arial" panose="020B0604020202020204" pitchFamily="34" charset="0"/>
                        </a:rPr>
                        <a:t>0,83</a:t>
                      </a:r>
                      <a:r>
                        <a:rPr lang="en-GB" sz="1050" noProof="0" dirty="0">
                          <a:solidFill>
                            <a:schemeClr val="tx1"/>
                          </a:solidFill>
                          <a:latin typeface="Arial" panose="020B0604020202020204" pitchFamily="34" charset="0"/>
                          <a:cs typeface="Arial" panose="020B0604020202020204" pitchFamily="34" charset="0"/>
                        </a:rPr>
                        <a:t>)</a:t>
                      </a:r>
                      <a:br>
                        <a:rPr lang="en-GB" sz="1050" noProof="0" dirty="0">
                          <a:solidFill>
                            <a:schemeClr val="tx1"/>
                          </a:solidFill>
                          <a:latin typeface="Arial" panose="020B0604020202020204" pitchFamily="34" charset="0"/>
                          <a:cs typeface="Arial" panose="020B0604020202020204" pitchFamily="34" charset="0"/>
                        </a:rPr>
                      </a:br>
                      <a:r>
                        <a:rPr lang="en-GB" sz="1050" i="0" noProof="0" dirty="0" smtClean="0">
                          <a:solidFill>
                            <a:schemeClr val="tx1"/>
                          </a:solidFill>
                          <a:latin typeface="Arial" panose="020B0604020202020204" pitchFamily="34" charset="0"/>
                          <a:cs typeface="Arial" panose="020B0604020202020204" pitchFamily="34" charset="0"/>
                        </a:rPr>
                        <a:t>p&lt;0,001</a:t>
                      </a:r>
                      <a:endParaRPr lang="en-GB" sz="1050" i="0" noProof="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p>
                  </a:txBody>
                  <a:tcP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3731034861"/>
                  </a:ext>
                </a:extLst>
              </a:tr>
            </a:tbl>
          </a:graphicData>
        </a:graphic>
      </p:graphicFrame>
      <p:sp>
        <p:nvSpPr>
          <p:cNvPr id="391" name="TextBox 390">
            <a:extLst>
              <a:ext uri="{FF2B5EF4-FFF2-40B4-BE49-F238E27FC236}">
                <a16:creationId xmlns:a16="http://schemas.microsoft.com/office/drawing/2014/main" xmlns="" id="{F6A23191-A0CC-4175-9999-A3659607EB14}"/>
              </a:ext>
            </a:extLst>
          </p:cNvPr>
          <p:cNvSpPr txBox="1"/>
          <p:nvPr/>
        </p:nvSpPr>
        <p:spPr>
          <a:xfrm>
            <a:off x="6841871" y="4071045"/>
            <a:ext cx="1708596" cy="461665"/>
          </a:xfrm>
          <a:prstGeom prst="rect">
            <a:avLst/>
          </a:prstGeom>
          <a:noFill/>
        </p:spPr>
        <p:txBody>
          <a:bodyPr wrap="none" rtlCol="0" anchor="ctr" anchorCtr="0">
            <a:spAutoFit/>
          </a:bodyPr>
          <a:lstStyle/>
          <a:p>
            <a:r>
              <a:rPr lang="fr-FR" sz="1200" dirty="0" err="1" smtClean="0"/>
              <a:t>Fruquintinib</a:t>
            </a:r>
            <a:r>
              <a:rPr lang="fr-FR" sz="1200" dirty="0" smtClean="0"/>
              <a:t> + MSSUP</a:t>
            </a:r>
          </a:p>
          <a:p>
            <a:r>
              <a:rPr lang="fr-FR" sz="1200" dirty="0" smtClean="0"/>
              <a:t>Placebo + MSSUP</a:t>
            </a:r>
            <a:endParaRPr lang="fr-FR" sz="1200" dirty="0"/>
          </a:p>
        </p:txBody>
      </p:sp>
      <p:grpSp>
        <p:nvGrpSpPr>
          <p:cNvPr id="392" name="Group 391">
            <a:extLst>
              <a:ext uri="{FF2B5EF4-FFF2-40B4-BE49-F238E27FC236}">
                <a16:creationId xmlns:a16="http://schemas.microsoft.com/office/drawing/2014/main" xmlns="" id="{F7E88A0D-BA63-44B0-B9EA-301814DC28B4}"/>
              </a:ext>
            </a:extLst>
          </p:cNvPr>
          <p:cNvGrpSpPr/>
          <p:nvPr/>
        </p:nvGrpSpPr>
        <p:grpSpPr>
          <a:xfrm>
            <a:off x="6732270" y="4190446"/>
            <a:ext cx="138113" cy="57150"/>
            <a:chOff x="2000250" y="4529138"/>
            <a:chExt cx="138113" cy="57150"/>
          </a:xfrm>
          <a:solidFill>
            <a:srgbClr val="C00000"/>
          </a:solidFill>
        </p:grpSpPr>
        <p:sp>
          <p:nvSpPr>
            <p:cNvPr id="393" name="Oval 22">
              <a:extLst>
                <a:ext uri="{FF2B5EF4-FFF2-40B4-BE49-F238E27FC236}">
                  <a16:creationId xmlns:a16="http://schemas.microsoft.com/office/drawing/2014/main" xmlns="" id="{09217EDA-7A6C-423C-910A-82FDA462DC9A}"/>
                </a:ext>
              </a:extLst>
            </p:cNvPr>
            <p:cNvSpPr>
              <a:spLocks noChangeArrowheads="1"/>
            </p:cNvSpPr>
            <p:nvPr/>
          </p:nvSpPr>
          <p:spPr bwMode="auto">
            <a:xfrm>
              <a:off x="2040731" y="4529138"/>
              <a:ext cx="57150" cy="57150"/>
            </a:xfrm>
            <a:prstGeom prst="ellipse">
              <a:avLst/>
            </a:prstGeom>
            <a:grpFill/>
            <a:ln>
              <a:solidFill>
                <a:srgbClr val="C00000"/>
              </a:solidFill>
            </a:ln>
          </p:spPr>
          <p:txBody>
            <a:bodyPr vert="horz" wrap="square" lIns="91440" tIns="45720" rIns="91440" bIns="45720" numCol="1" anchor="t" anchorCtr="0" compatLnSpc="1">
              <a:prstTxWarp prst="textNoShape">
                <a:avLst/>
              </a:prstTxWarp>
            </a:bodyPr>
            <a:lstStyle/>
            <a:p>
              <a:endParaRPr lang="fr-FR"/>
            </a:p>
          </p:txBody>
        </p:sp>
        <p:cxnSp>
          <p:nvCxnSpPr>
            <p:cNvPr id="394" name="Straight Connector 393">
              <a:extLst>
                <a:ext uri="{FF2B5EF4-FFF2-40B4-BE49-F238E27FC236}">
                  <a16:creationId xmlns:a16="http://schemas.microsoft.com/office/drawing/2014/main" xmlns="" id="{EAFB049C-1E98-49C6-B1D9-85B7D780F2D1}"/>
                </a:ext>
              </a:extLst>
            </p:cNvPr>
            <p:cNvCxnSpPr>
              <a:cxnSpLocks/>
            </p:cNvCxnSpPr>
            <p:nvPr/>
          </p:nvCxnSpPr>
          <p:spPr>
            <a:xfrm>
              <a:off x="2000250" y="4557713"/>
              <a:ext cx="138113" cy="0"/>
            </a:xfrm>
            <a:prstGeom prst="line">
              <a:avLst/>
            </a:prstGeom>
            <a:grpFill/>
            <a:ln w="26035" cap="sq">
              <a:solidFill>
                <a:srgbClr val="C00000"/>
              </a:solidFill>
              <a:miter lim="800000"/>
            </a:ln>
          </p:spPr>
          <p:style>
            <a:lnRef idx="1">
              <a:schemeClr val="accent1"/>
            </a:lnRef>
            <a:fillRef idx="0">
              <a:schemeClr val="accent1"/>
            </a:fillRef>
            <a:effectRef idx="0">
              <a:schemeClr val="accent1"/>
            </a:effectRef>
            <a:fontRef idx="minor">
              <a:schemeClr val="tx1"/>
            </a:fontRef>
          </p:style>
        </p:cxnSp>
      </p:grpSp>
      <p:grpSp>
        <p:nvGrpSpPr>
          <p:cNvPr id="395" name="Group 394">
            <a:extLst>
              <a:ext uri="{FF2B5EF4-FFF2-40B4-BE49-F238E27FC236}">
                <a16:creationId xmlns:a16="http://schemas.microsoft.com/office/drawing/2014/main" xmlns="" id="{C29E9733-CF4B-446F-9A00-0F32F0714111}"/>
              </a:ext>
            </a:extLst>
          </p:cNvPr>
          <p:cNvGrpSpPr/>
          <p:nvPr/>
        </p:nvGrpSpPr>
        <p:grpSpPr>
          <a:xfrm>
            <a:off x="6732270" y="4373804"/>
            <a:ext cx="138113" cy="57150"/>
            <a:chOff x="2000250" y="4729163"/>
            <a:chExt cx="138113" cy="57150"/>
          </a:xfrm>
          <a:solidFill>
            <a:schemeClr val="accent2"/>
          </a:solidFill>
        </p:grpSpPr>
        <p:sp>
          <p:nvSpPr>
            <p:cNvPr id="396" name="Oval 22">
              <a:extLst>
                <a:ext uri="{FF2B5EF4-FFF2-40B4-BE49-F238E27FC236}">
                  <a16:creationId xmlns:a16="http://schemas.microsoft.com/office/drawing/2014/main" xmlns="" id="{CDCB9C38-854B-46E9-9DCA-6854C4EC1F17}"/>
                </a:ext>
              </a:extLst>
            </p:cNvPr>
            <p:cNvSpPr>
              <a:spLocks noChangeArrowheads="1"/>
            </p:cNvSpPr>
            <p:nvPr/>
          </p:nvSpPr>
          <p:spPr bwMode="auto">
            <a:xfrm>
              <a:off x="2040731" y="4729163"/>
              <a:ext cx="57150" cy="5715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cxnSp>
          <p:nvCxnSpPr>
            <p:cNvPr id="397" name="Straight Connector 396">
              <a:extLst>
                <a:ext uri="{FF2B5EF4-FFF2-40B4-BE49-F238E27FC236}">
                  <a16:creationId xmlns:a16="http://schemas.microsoft.com/office/drawing/2014/main" xmlns="" id="{1762A339-2ACC-4DE0-94F9-B617F81A0DE8}"/>
                </a:ext>
              </a:extLst>
            </p:cNvPr>
            <p:cNvCxnSpPr>
              <a:cxnSpLocks/>
            </p:cNvCxnSpPr>
            <p:nvPr/>
          </p:nvCxnSpPr>
          <p:spPr>
            <a:xfrm>
              <a:off x="2000250" y="4757738"/>
              <a:ext cx="138113" cy="0"/>
            </a:xfrm>
            <a:prstGeom prst="line">
              <a:avLst/>
            </a:prstGeom>
            <a:grpFill/>
            <a:ln w="2603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813391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4"/>
          <p:cNvSpPr>
            <a:spLocks noGrp="1"/>
          </p:cNvSpPr>
          <p:nvPr>
            <p:ph idx="1"/>
          </p:nvPr>
        </p:nvSpPr>
        <p:spPr>
          <a:xfrm>
            <a:off x="365124" y="1254035"/>
            <a:ext cx="8413751" cy="4746172"/>
          </a:xfrm>
        </p:spPr>
        <p:txBody>
          <a:bodyPr/>
          <a:lstStyle/>
          <a:p>
            <a:pPr marL="0" indent="0">
              <a:buNone/>
            </a:pPr>
            <a:r>
              <a:rPr lang="fr-FR" b="1" dirty="0"/>
              <a:t>Résultats</a:t>
            </a:r>
          </a:p>
          <a:p>
            <a:endParaRPr lang="en-US" dirty="0"/>
          </a:p>
        </p:txBody>
      </p:sp>
      <p:sp>
        <p:nvSpPr>
          <p:cNvPr id="5122" name="Rectangle 2"/>
          <p:cNvSpPr>
            <a:spLocks noGrp="1" noChangeArrowheads="1"/>
          </p:cNvSpPr>
          <p:nvPr>
            <p:ph type="title"/>
          </p:nvPr>
        </p:nvSpPr>
        <p:spPr/>
        <p:txBody>
          <a:bodyPr/>
          <a:lstStyle/>
          <a:p>
            <a:r>
              <a:rPr lang="fr-FR" smtClean="0"/>
              <a:t>3508: Etude de phase III randomisée, multicentrique, en double aveugle, contrôlée comparant le fruquintinib au placebo plus meilleurs soins de support (MSSUP) chez des patients chinois avec cancer colorectal métastatique (FRESCO) – Li J, et al </a:t>
            </a:r>
            <a:endParaRPr lang="fr-FR" dirty="0"/>
          </a:p>
        </p:txBody>
      </p:sp>
      <p:sp>
        <p:nvSpPr>
          <p:cNvPr id="15" name="Text Placeholder 14"/>
          <p:cNvSpPr>
            <a:spLocks noGrp="1"/>
          </p:cNvSpPr>
          <p:nvPr>
            <p:ph type="body" sz="quarter" idx="11"/>
          </p:nvPr>
        </p:nvSpPr>
        <p:spPr/>
        <p:txBody>
          <a:bodyPr/>
          <a:lstStyle/>
          <a:p>
            <a:r>
              <a:rPr lang="fr-FR" smtClean="0"/>
              <a:t>Li J, et al. J Clin Oncol 2017;35(Suppl):Abstr 3508</a:t>
            </a:r>
            <a:endParaRPr lang="fr-FR"/>
          </a:p>
        </p:txBody>
      </p:sp>
      <p:sp>
        <p:nvSpPr>
          <p:cNvPr id="10" name="TextBox 9"/>
          <p:cNvSpPr txBox="1"/>
          <p:nvPr/>
        </p:nvSpPr>
        <p:spPr>
          <a:xfrm>
            <a:off x="3762375" y="1778794"/>
            <a:ext cx="1600200" cy="338554"/>
          </a:xfrm>
          <a:prstGeom prst="rect">
            <a:avLst/>
          </a:prstGeom>
          <a:noFill/>
        </p:spPr>
        <p:txBody>
          <a:bodyPr wrap="square" rtlCol="0">
            <a:spAutoFit/>
          </a:bodyPr>
          <a:lstStyle/>
          <a:p>
            <a:pPr algn="ctr"/>
            <a:r>
              <a:rPr lang="fr-FR" sz="1600" b="1" smtClean="0"/>
              <a:t>SSP</a:t>
            </a:r>
            <a:endParaRPr lang="fr-FR" sz="1600" b="1"/>
          </a:p>
        </p:txBody>
      </p:sp>
      <p:sp>
        <p:nvSpPr>
          <p:cNvPr id="12" name="TextBox 11">
            <a:extLst>
              <a:ext uri="{FF2B5EF4-FFF2-40B4-BE49-F238E27FC236}">
                <a16:creationId xmlns:a16="http://schemas.microsoft.com/office/drawing/2014/main" xmlns="" id="{AC1EF7AD-D05B-4026-ACBF-525332F80D5A}"/>
              </a:ext>
            </a:extLst>
          </p:cNvPr>
          <p:cNvSpPr txBox="1"/>
          <p:nvPr/>
        </p:nvSpPr>
        <p:spPr>
          <a:xfrm rot="16200000">
            <a:off x="249197" y="3681725"/>
            <a:ext cx="1510600" cy="276999"/>
          </a:xfrm>
          <a:prstGeom prst="rect">
            <a:avLst/>
          </a:prstGeom>
          <a:noFill/>
        </p:spPr>
        <p:txBody>
          <a:bodyPr wrap="none" rtlCol="0">
            <a:spAutoFit/>
          </a:bodyPr>
          <a:lstStyle/>
          <a:p>
            <a:pPr algn="ctr"/>
            <a:r>
              <a:rPr lang="fr-FR" sz="1200" dirty="0" smtClean="0"/>
              <a:t>Probabilité de SSP</a:t>
            </a:r>
            <a:endParaRPr lang="fr-FR" sz="1200" dirty="0"/>
          </a:p>
        </p:txBody>
      </p:sp>
      <p:sp>
        <p:nvSpPr>
          <p:cNvPr id="13" name="TextBox 12">
            <a:extLst>
              <a:ext uri="{FF2B5EF4-FFF2-40B4-BE49-F238E27FC236}">
                <a16:creationId xmlns:a16="http://schemas.microsoft.com/office/drawing/2014/main" xmlns="" id="{8C405CC1-9566-4A95-A6E2-36E6AC9A2C1D}"/>
              </a:ext>
            </a:extLst>
          </p:cNvPr>
          <p:cNvSpPr txBox="1"/>
          <p:nvPr/>
        </p:nvSpPr>
        <p:spPr>
          <a:xfrm>
            <a:off x="4735114" y="5666601"/>
            <a:ext cx="509575" cy="276999"/>
          </a:xfrm>
          <a:prstGeom prst="rect">
            <a:avLst/>
          </a:prstGeom>
          <a:noFill/>
        </p:spPr>
        <p:txBody>
          <a:bodyPr wrap="none" rtlCol="0">
            <a:spAutoFit/>
          </a:bodyPr>
          <a:lstStyle/>
          <a:p>
            <a:pPr algn="ctr"/>
            <a:r>
              <a:rPr lang="fr-FR" sz="1200" dirty="0"/>
              <a:t>M</a:t>
            </a:r>
            <a:r>
              <a:rPr lang="fr-FR" sz="1200" dirty="0" smtClean="0"/>
              <a:t>ois</a:t>
            </a:r>
            <a:endParaRPr lang="fr-FR" sz="1200" dirty="0"/>
          </a:p>
        </p:txBody>
      </p:sp>
      <p:sp>
        <p:nvSpPr>
          <p:cNvPr id="16" name="TextBox 15">
            <a:extLst>
              <a:ext uri="{FF2B5EF4-FFF2-40B4-BE49-F238E27FC236}">
                <a16:creationId xmlns:a16="http://schemas.microsoft.com/office/drawing/2014/main" xmlns="" id="{3A1399EE-EC83-4102-A06C-AD1415EBDA2E}"/>
              </a:ext>
            </a:extLst>
          </p:cNvPr>
          <p:cNvSpPr txBox="1"/>
          <p:nvPr/>
        </p:nvSpPr>
        <p:spPr>
          <a:xfrm>
            <a:off x="1167559" y="2289723"/>
            <a:ext cx="482824" cy="276999"/>
          </a:xfrm>
          <a:prstGeom prst="rect">
            <a:avLst/>
          </a:prstGeom>
          <a:noFill/>
        </p:spPr>
        <p:txBody>
          <a:bodyPr wrap="none" rtlCol="0" anchor="ctr" anchorCtr="0">
            <a:spAutoFit/>
          </a:bodyPr>
          <a:lstStyle/>
          <a:p>
            <a:pPr algn="r"/>
            <a:r>
              <a:rPr lang="fr-FR" sz="1200" dirty="0" smtClean="0"/>
              <a:t>1,00</a:t>
            </a:r>
            <a:endParaRPr lang="fr-FR" sz="1200" dirty="0"/>
          </a:p>
        </p:txBody>
      </p:sp>
      <p:sp>
        <p:nvSpPr>
          <p:cNvPr id="17" name="Freeform: Shape 16">
            <a:extLst>
              <a:ext uri="{FF2B5EF4-FFF2-40B4-BE49-F238E27FC236}">
                <a16:creationId xmlns:a16="http://schemas.microsoft.com/office/drawing/2014/main" xmlns="" id="{54527DC3-3796-4139-BABD-68273FAC4B3F}"/>
              </a:ext>
            </a:extLst>
          </p:cNvPr>
          <p:cNvSpPr/>
          <p:nvPr/>
        </p:nvSpPr>
        <p:spPr>
          <a:xfrm>
            <a:off x="1719644" y="2427780"/>
            <a:ext cx="6540514"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8" name="Straight Connector 17">
            <a:extLst>
              <a:ext uri="{FF2B5EF4-FFF2-40B4-BE49-F238E27FC236}">
                <a16:creationId xmlns:a16="http://schemas.microsoft.com/office/drawing/2014/main" xmlns="" id="{7B15D41D-E4AA-4691-850A-ECB483035007}"/>
              </a:ext>
            </a:extLst>
          </p:cNvPr>
          <p:cNvCxnSpPr/>
          <p:nvPr/>
        </p:nvCxnSpPr>
        <p:spPr>
          <a:xfrm>
            <a:off x="1719644"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DAD0B98-105E-4671-A0EB-21656C8B8FFF}"/>
              </a:ext>
            </a:extLst>
          </p:cNvPr>
          <p:cNvCxnSpPr/>
          <p:nvPr/>
        </p:nvCxnSpPr>
        <p:spPr>
          <a:xfrm>
            <a:off x="1613793" y="2428222"/>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9ECBFBEC-86A8-479A-BCDF-FE90821B74BE}"/>
              </a:ext>
            </a:extLst>
          </p:cNvPr>
          <p:cNvSpPr txBox="1"/>
          <p:nvPr/>
        </p:nvSpPr>
        <p:spPr>
          <a:xfrm>
            <a:off x="1167559" y="3008403"/>
            <a:ext cx="482824" cy="276999"/>
          </a:xfrm>
          <a:prstGeom prst="rect">
            <a:avLst/>
          </a:prstGeom>
          <a:noFill/>
        </p:spPr>
        <p:txBody>
          <a:bodyPr wrap="none" rtlCol="0" anchor="ctr" anchorCtr="0">
            <a:spAutoFit/>
          </a:bodyPr>
          <a:lstStyle/>
          <a:p>
            <a:pPr algn="r"/>
            <a:r>
              <a:rPr lang="fr-FR" sz="1200" dirty="0" smtClean="0"/>
              <a:t>0,75</a:t>
            </a:r>
            <a:endParaRPr lang="fr-FR" sz="1200" dirty="0"/>
          </a:p>
        </p:txBody>
      </p:sp>
      <p:cxnSp>
        <p:nvCxnSpPr>
          <p:cNvPr id="21" name="Straight Connector 20">
            <a:extLst>
              <a:ext uri="{FF2B5EF4-FFF2-40B4-BE49-F238E27FC236}">
                <a16:creationId xmlns:a16="http://schemas.microsoft.com/office/drawing/2014/main" xmlns="" id="{F2D848AB-116B-445D-9394-4FCAD68632BF}"/>
              </a:ext>
            </a:extLst>
          </p:cNvPr>
          <p:cNvCxnSpPr/>
          <p:nvPr/>
        </p:nvCxnSpPr>
        <p:spPr>
          <a:xfrm>
            <a:off x="1613793" y="3146902"/>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6020C3D3-CBAE-4471-A1B4-8FDC583019B3}"/>
              </a:ext>
            </a:extLst>
          </p:cNvPr>
          <p:cNvSpPr txBox="1"/>
          <p:nvPr/>
        </p:nvSpPr>
        <p:spPr>
          <a:xfrm>
            <a:off x="1167559" y="3672638"/>
            <a:ext cx="482824" cy="276999"/>
          </a:xfrm>
          <a:prstGeom prst="rect">
            <a:avLst/>
          </a:prstGeom>
          <a:noFill/>
        </p:spPr>
        <p:txBody>
          <a:bodyPr wrap="none" rtlCol="0" anchor="ctr" anchorCtr="0">
            <a:spAutoFit/>
          </a:bodyPr>
          <a:lstStyle/>
          <a:p>
            <a:pPr algn="r"/>
            <a:r>
              <a:rPr lang="fr-FR" sz="1200" dirty="0" smtClean="0"/>
              <a:t>0,50</a:t>
            </a:r>
            <a:endParaRPr lang="fr-FR" sz="1200" dirty="0"/>
          </a:p>
        </p:txBody>
      </p:sp>
      <p:cxnSp>
        <p:nvCxnSpPr>
          <p:cNvPr id="23" name="Straight Connector 22">
            <a:extLst>
              <a:ext uri="{FF2B5EF4-FFF2-40B4-BE49-F238E27FC236}">
                <a16:creationId xmlns:a16="http://schemas.microsoft.com/office/drawing/2014/main" xmlns="" id="{8428506F-8C96-465B-96C2-70B78D7DC414}"/>
              </a:ext>
            </a:extLst>
          </p:cNvPr>
          <p:cNvCxnSpPr/>
          <p:nvPr/>
        </p:nvCxnSpPr>
        <p:spPr>
          <a:xfrm>
            <a:off x="1613793" y="3811137"/>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D7C2BB16-0A20-4E81-B234-1017C947B5D5}"/>
              </a:ext>
            </a:extLst>
          </p:cNvPr>
          <p:cNvSpPr txBox="1"/>
          <p:nvPr/>
        </p:nvSpPr>
        <p:spPr>
          <a:xfrm>
            <a:off x="1167559" y="4369540"/>
            <a:ext cx="482824" cy="276999"/>
          </a:xfrm>
          <a:prstGeom prst="rect">
            <a:avLst/>
          </a:prstGeom>
          <a:noFill/>
        </p:spPr>
        <p:txBody>
          <a:bodyPr wrap="none" rtlCol="0" anchor="ctr" anchorCtr="0">
            <a:spAutoFit/>
          </a:bodyPr>
          <a:lstStyle/>
          <a:p>
            <a:pPr algn="r"/>
            <a:r>
              <a:rPr lang="fr-FR" sz="1200" dirty="0" smtClean="0"/>
              <a:t>0,25</a:t>
            </a:r>
            <a:endParaRPr lang="fr-FR" sz="1200" dirty="0"/>
          </a:p>
        </p:txBody>
      </p:sp>
      <p:cxnSp>
        <p:nvCxnSpPr>
          <p:cNvPr id="25" name="Straight Connector 24">
            <a:extLst>
              <a:ext uri="{FF2B5EF4-FFF2-40B4-BE49-F238E27FC236}">
                <a16:creationId xmlns:a16="http://schemas.microsoft.com/office/drawing/2014/main" xmlns="" id="{A29C25A4-078D-4A64-904C-780836F11F6C}"/>
              </a:ext>
            </a:extLst>
          </p:cNvPr>
          <p:cNvCxnSpPr/>
          <p:nvPr/>
        </p:nvCxnSpPr>
        <p:spPr>
          <a:xfrm>
            <a:off x="1613793" y="450803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493AC20C-4A1F-4496-B663-DBCAB1959162}"/>
              </a:ext>
            </a:extLst>
          </p:cNvPr>
          <p:cNvSpPr txBox="1"/>
          <p:nvPr/>
        </p:nvSpPr>
        <p:spPr>
          <a:xfrm>
            <a:off x="1167559" y="5074610"/>
            <a:ext cx="482824" cy="276999"/>
          </a:xfrm>
          <a:prstGeom prst="rect">
            <a:avLst/>
          </a:prstGeom>
          <a:noFill/>
        </p:spPr>
        <p:txBody>
          <a:bodyPr wrap="none" rtlCol="0" anchor="ctr" anchorCtr="0">
            <a:spAutoFit/>
          </a:bodyPr>
          <a:lstStyle/>
          <a:p>
            <a:pPr algn="r"/>
            <a:r>
              <a:rPr lang="fr-FR" sz="1200" dirty="0" smtClean="0"/>
              <a:t>0,00</a:t>
            </a:r>
            <a:endParaRPr lang="fr-FR" sz="1200" dirty="0"/>
          </a:p>
        </p:txBody>
      </p:sp>
      <p:cxnSp>
        <p:nvCxnSpPr>
          <p:cNvPr id="27" name="Straight Connector 26">
            <a:extLst>
              <a:ext uri="{FF2B5EF4-FFF2-40B4-BE49-F238E27FC236}">
                <a16:creationId xmlns:a16="http://schemas.microsoft.com/office/drawing/2014/main" xmlns="" id="{493C5CCA-0E34-4821-805D-19F46E640DA7}"/>
              </a:ext>
            </a:extLst>
          </p:cNvPr>
          <p:cNvCxnSpPr/>
          <p:nvPr/>
        </p:nvCxnSpPr>
        <p:spPr>
          <a:xfrm>
            <a:off x="1613793" y="5180769"/>
            <a:ext cx="90000" cy="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AC925495-1DB2-480C-9BC9-A492BBF14985}"/>
              </a:ext>
            </a:extLst>
          </p:cNvPr>
          <p:cNvSpPr txBox="1"/>
          <p:nvPr/>
        </p:nvSpPr>
        <p:spPr>
          <a:xfrm>
            <a:off x="1584830" y="5317659"/>
            <a:ext cx="269626" cy="276999"/>
          </a:xfrm>
          <a:prstGeom prst="rect">
            <a:avLst/>
          </a:prstGeom>
          <a:noFill/>
        </p:spPr>
        <p:txBody>
          <a:bodyPr wrap="none" rtlCol="0" anchor="ctr" anchorCtr="0">
            <a:spAutoFit/>
          </a:bodyPr>
          <a:lstStyle/>
          <a:p>
            <a:pPr algn="ctr"/>
            <a:r>
              <a:rPr lang="fr-FR" sz="1200" smtClean="0"/>
              <a:t>0</a:t>
            </a:r>
            <a:endParaRPr lang="fr-FR" sz="1200"/>
          </a:p>
        </p:txBody>
      </p:sp>
      <p:cxnSp>
        <p:nvCxnSpPr>
          <p:cNvPr id="29" name="Straight Connector 28">
            <a:extLst>
              <a:ext uri="{FF2B5EF4-FFF2-40B4-BE49-F238E27FC236}">
                <a16:creationId xmlns:a16="http://schemas.microsoft.com/office/drawing/2014/main" xmlns="" id="{6010E683-BD57-491B-9006-0C7870ECEEE5}"/>
              </a:ext>
            </a:extLst>
          </p:cNvPr>
          <p:cNvCxnSpPr>
            <a:cxnSpLocks/>
          </p:cNvCxnSpPr>
          <p:nvPr/>
        </p:nvCxnSpPr>
        <p:spPr>
          <a:xfrm>
            <a:off x="8260902"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4F19C2FE-044E-4122-BA76-22AD6426C52D}"/>
              </a:ext>
            </a:extLst>
          </p:cNvPr>
          <p:cNvSpPr txBox="1"/>
          <p:nvPr/>
        </p:nvSpPr>
        <p:spPr>
          <a:xfrm>
            <a:off x="8083609" y="5317659"/>
            <a:ext cx="354584" cy="276999"/>
          </a:xfrm>
          <a:prstGeom prst="rect">
            <a:avLst/>
          </a:prstGeom>
          <a:noFill/>
        </p:spPr>
        <p:txBody>
          <a:bodyPr wrap="none" rtlCol="0" anchor="ctr" anchorCtr="0">
            <a:spAutoFit/>
          </a:bodyPr>
          <a:lstStyle/>
          <a:p>
            <a:pPr algn="ctr"/>
            <a:r>
              <a:rPr lang="fr-FR" sz="1200" smtClean="0"/>
              <a:t>24</a:t>
            </a:r>
            <a:endParaRPr lang="fr-FR" sz="1200"/>
          </a:p>
        </p:txBody>
      </p:sp>
      <p:cxnSp>
        <p:nvCxnSpPr>
          <p:cNvPr id="31" name="Straight Connector 30">
            <a:extLst>
              <a:ext uri="{FF2B5EF4-FFF2-40B4-BE49-F238E27FC236}">
                <a16:creationId xmlns:a16="http://schemas.microsoft.com/office/drawing/2014/main" xmlns="" id="{CE0204DB-3BE5-4476-A79D-6F0BD3F0EB52}"/>
              </a:ext>
            </a:extLst>
          </p:cNvPr>
          <p:cNvCxnSpPr>
            <a:cxnSpLocks/>
          </p:cNvCxnSpPr>
          <p:nvPr/>
        </p:nvCxnSpPr>
        <p:spPr>
          <a:xfrm>
            <a:off x="7988340"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EEC8EEC7-465D-4C74-89A2-CE9188C298FD}"/>
              </a:ext>
            </a:extLst>
          </p:cNvPr>
          <p:cNvSpPr txBox="1"/>
          <p:nvPr/>
        </p:nvSpPr>
        <p:spPr>
          <a:xfrm>
            <a:off x="7810701" y="5317659"/>
            <a:ext cx="354584" cy="276999"/>
          </a:xfrm>
          <a:prstGeom prst="rect">
            <a:avLst/>
          </a:prstGeom>
          <a:noFill/>
        </p:spPr>
        <p:txBody>
          <a:bodyPr wrap="none" rtlCol="0" anchor="ctr" anchorCtr="0">
            <a:spAutoFit/>
          </a:bodyPr>
          <a:lstStyle/>
          <a:p>
            <a:pPr algn="ctr"/>
            <a:r>
              <a:rPr lang="fr-FR" sz="1200" smtClean="0"/>
              <a:t>23</a:t>
            </a:r>
            <a:endParaRPr lang="fr-FR" sz="1200"/>
          </a:p>
        </p:txBody>
      </p:sp>
      <p:cxnSp>
        <p:nvCxnSpPr>
          <p:cNvPr id="33" name="Straight Connector 32">
            <a:extLst>
              <a:ext uri="{FF2B5EF4-FFF2-40B4-BE49-F238E27FC236}">
                <a16:creationId xmlns:a16="http://schemas.microsoft.com/office/drawing/2014/main" xmlns="" id="{67331412-1033-46DF-941A-CFDE86B4200C}"/>
              </a:ext>
            </a:extLst>
          </p:cNvPr>
          <p:cNvCxnSpPr>
            <a:cxnSpLocks/>
          </p:cNvCxnSpPr>
          <p:nvPr/>
        </p:nvCxnSpPr>
        <p:spPr>
          <a:xfrm>
            <a:off x="7715788"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22FF74B6-3141-459C-81B9-581EE3DC2D27}"/>
              </a:ext>
            </a:extLst>
          </p:cNvPr>
          <p:cNvSpPr txBox="1"/>
          <p:nvPr/>
        </p:nvSpPr>
        <p:spPr>
          <a:xfrm>
            <a:off x="7537796" y="5317659"/>
            <a:ext cx="354584" cy="276999"/>
          </a:xfrm>
          <a:prstGeom prst="rect">
            <a:avLst/>
          </a:prstGeom>
          <a:noFill/>
        </p:spPr>
        <p:txBody>
          <a:bodyPr wrap="none" rtlCol="0" anchor="ctr" anchorCtr="0">
            <a:spAutoFit/>
          </a:bodyPr>
          <a:lstStyle/>
          <a:p>
            <a:pPr algn="ctr"/>
            <a:r>
              <a:rPr lang="fr-FR" sz="1200" smtClean="0"/>
              <a:t>22</a:t>
            </a:r>
            <a:endParaRPr lang="fr-FR" sz="1200"/>
          </a:p>
        </p:txBody>
      </p:sp>
      <p:cxnSp>
        <p:nvCxnSpPr>
          <p:cNvPr id="35" name="Straight Connector 34">
            <a:extLst>
              <a:ext uri="{FF2B5EF4-FFF2-40B4-BE49-F238E27FC236}">
                <a16:creationId xmlns:a16="http://schemas.microsoft.com/office/drawing/2014/main" xmlns="" id="{B317A04F-5A5E-4D74-A260-5C45B92D02C3}"/>
              </a:ext>
            </a:extLst>
          </p:cNvPr>
          <p:cNvCxnSpPr>
            <a:cxnSpLocks/>
          </p:cNvCxnSpPr>
          <p:nvPr/>
        </p:nvCxnSpPr>
        <p:spPr>
          <a:xfrm>
            <a:off x="7443236"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6C319197-20D3-4852-A4FB-3BC327FAAAE4}"/>
              </a:ext>
            </a:extLst>
          </p:cNvPr>
          <p:cNvSpPr txBox="1"/>
          <p:nvPr/>
        </p:nvSpPr>
        <p:spPr>
          <a:xfrm>
            <a:off x="7264891" y="5317659"/>
            <a:ext cx="354584" cy="276999"/>
          </a:xfrm>
          <a:prstGeom prst="rect">
            <a:avLst/>
          </a:prstGeom>
          <a:noFill/>
        </p:spPr>
        <p:txBody>
          <a:bodyPr wrap="none" rtlCol="0" anchor="ctr" anchorCtr="0">
            <a:spAutoFit/>
          </a:bodyPr>
          <a:lstStyle/>
          <a:p>
            <a:pPr algn="ctr"/>
            <a:r>
              <a:rPr lang="fr-FR" sz="1200" smtClean="0"/>
              <a:t>21</a:t>
            </a:r>
            <a:endParaRPr lang="fr-FR" sz="1200"/>
          </a:p>
        </p:txBody>
      </p:sp>
      <p:cxnSp>
        <p:nvCxnSpPr>
          <p:cNvPr id="37" name="Straight Connector 36">
            <a:extLst>
              <a:ext uri="{FF2B5EF4-FFF2-40B4-BE49-F238E27FC236}">
                <a16:creationId xmlns:a16="http://schemas.microsoft.com/office/drawing/2014/main" xmlns="" id="{83B26721-0219-4D53-B735-9E1BCA74FED5}"/>
              </a:ext>
            </a:extLst>
          </p:cNvPr>
          <p:cNvCxnSpPr>
            <a:cxnSpLocks/>
          </p:cNvCxnSpPr>
          <p:nvPr/>
        </p:nvCxnSpPr>
        <p:spPr>
          <a:xfrm>
            <a:off x="7170684"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5B060AB8-45F0-4F10-B8F2-E622720C49A7}"/>
              </a:ext>
            </a:extLst>
          </p:cNvPr>
          <p:cNvSpPr txBox="1"/>
          <p:nvPr/>
        </p:nvSpPr>
        <p:spPr>
          <a:xfrm>
            <a:off x="6991986" y="5317659"/>
            <a:ext cx="354584" cy="276999"/>
          </a:xfrm>
          <a:prstGeom prst="rect">
            <a:avLst/>
          </a:prstGeom>
          <a:noFill/>
        </p:spPr>
        <p:txBody>
          <a:bodyPr wrap="none" rtlCol="0" anchor="ctr" anchorCtr="0">
            <a:spAutoFit/>
          </a:bodyPr>
          <a:lstStyle/>
          <a:p>
            <a:pPr algn="ctr"/>
            <a:r>
              <a:rPr lang="fr-FR" sz="1200" smtClean="0"/>
              <a:t>20</a:t>
            </a:r>
            <a:endParaRPr lang="fr-FR" sz="1200"/>
          </a:p>
        </p:txBody>
      </p:sp>
      <p:cxnSp>
        <p:nvCxnSpPr>
          <p:cNvPr id="39" name="Straight Connector 38">
            <a:extLst>
              <a:ext uri="{FF2B5EF4-FFF2-40B4-BE49-F238E27FC236}">
                <a16:creationId xmlns:a16="http://schemas.microsoft.com/office/drawing/2014/main" xmlns="" id="{ECDB20A4-41F0-4833-852F-97CA789D2E79}"/>
              </a:ext>
            </a:extLst>
          </p:cNvPr>
          <p:cNvCxnSpPr>
            <a:cxnSpLocks/>
          </p:cNvCxnSpPr>
          <p:nvPr/>
        </p:nvCxnSpPr>
        <p:spPr>
          <a:xfrm>
            <a:off x="6898132"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05EDCF13-C71C-4897-856D-EF99BB88E403}"/>
              </a:ext>
            </a:extLst>
          </p:cNvPr>
          <p:cNvSpPr txBox="1"/>
          <p:nvPr/>
        </p:nvSpPr>
        <p:spPr>
          <a:xfrm>
            <a:off x="6719081" y="5317659"/>
            <a:ext cx="354584" cy="276999"/>
          </a:xfrm>
          <a:prstGeom prst="rect">
            <a:avLst/>
          </a:prstGeom>
          <a:noFill/>
        </p:spPr>
        <p:txBody>
          <a:bodyPr wrap="none" rtlCol="0" anchor="ctr" anchorCtr="0">
            <a:spAutoFit/>
          </a:bodyPr>
          <a:lstStyle/>
          <a:p>
            <a:pPr algn="ctr"/>
            <a:r>
              <a:rPr lang="fr-FR" sz="1200" smtClean="0"/>
              <a:t>19</a:t>
            </a:r>
            <a:endParaRPr lang="fr-FR" sz="1200"/>
          </a:p>
        </p:txBody>
      </p:sp>
      <p:cxnSp>
        <p:nvCxnSpPr>
          <p:cNvPr id="41" name="Straight Connector 40">
            <a:extLst>
              <a:ext uri="{FF2B5EF4-FFF2-40B4-BE49-F238E27FC236}">
                <a16:creationId xmlns:a16="http://schemas.microsoft.com/office/drawing/2014/main" xmlns="" id="{CFE6D252-3DD9-4C63-A23F-2CE4628A16F0}"/>
              </a:ext>
            </a:extLst>
          </p:cNvPr>
          <p:cNvCxnSpPr>
            <a:cxnSpLocks/>
          </p:cNvCxnSpPr>
          <p:nvPr/>
        </p:nvCxnSpPr>
        <p:spPr>
          <a:xfrm>
            <a:off x="6625580"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52F35574-866E-451E-97D2-F46BDAEC9655}"/>
              </a:ext>
            </a:extLst>
          </p:cNvPr>
          <p:cNvSpPr txBox="1"/>
          <p:nvPr/>
        </p:nvSpPr>
        <p:spPr>
          <a:xfrm>
            <a:off x="6446176" y="5317659"/>
            <a:ext cx="354584" cy="276999"/>
          </a:xfrm>
          <a:prstGeom prst="rect">
            <a:avLst/>
          </a:prstGeom>
          <a:noFill/>
        </p:spPr>
        <p:txBody>
          <a:bodyPr wrap="none" rtlCol="0" anchor="ctr" anchorCtr="0">
            <a:spAutoFit/>
          </a:bodyPr>
          <a:lstStyle/>
          <a:p>
            <a:pPr algn="ctr"/>
            <a:r>
              <a:rPr lang="fr-FR" sz="1200" smtClean="0"/>
              <a:t>18</a:t>
            </a:r>
            <a:endParaRPr lang="fr-FR" sz="1200"/>
          </a:p>
        </p:txBody>
      </p:sp>
      <p:cxnSp>
        <p:nvCxnSpPr>
          <p:cNvPr id="43" name="Straight Connector 42">
            <a:extLst>
              <a:ext uri="{FF2B5EF4-FFF2-40B4-BE49-F238E27FC236}">
                <a16:creationId xmlns:a16="http://schemas.microsoft.com/office/drawing/2014/main" xmlns="" id="{D02A5870-E538-48E5-B0DE-137037C815AA}"/>
              </a:ext>
            </a:extLst>
          </p:cNvPr>
          <p:cNvCxnSpPr>
            <a:cxnSpLocks/>
          </p:cNvCxnSpPr>
          <p:nvPr/>
        </p:nvCxnSpPr>
        <p:spPr>
          <a:xfrm>
            <a:off x="6353028"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9A04EE8F-D075-4ED5-81FE-5B1BF4BA6643}"/>
              </a:ext>
            </a:extLst>
          </p:cNvPr>
          <p:cNvSpPr txBox="1"/>
          <p:nvPr/>
        </p:nvSpPr>
        <p:spPr>
          <a:xfrm>
            <a:off x="6173271" y="5317659"/>
            <a:ext cx="354584" cy="276999"/>
          </a:xfrm>
          <a:prstGeom prst="rect">
            <a:avLst/>
          </a:prstGeom>
          <a:noFill/>
        </p:spPr>
        <p:txBody>
          <a:bodyPr wrap="none" rtlCol="0" anchor="ctr" anchorCtr="0">
            <a:spAutoFit/>
          </a:bodyPr>
          <a:lstStyle/>
          <a:p>
            <a:pPr algn="ctr"/>
            <a:r>
              <a:rPr lang="fr-FR" sz="1200" smtClean="0"/>
              <a:t>17</a:t>
            </a:r>
            <a:endParaRPr lang="fr-FR" sz="1200"/>
          </a:p>
        </p:txBody>
      </p:sp>
      <p:cxnSp>
        <p:nvCxnSpPr>
          <p:cNvPr id="45" name="Straight Connector 44">
            <a:extLst>
              <a:ext uri="{FF2B5EF4-FFF2-40B4-BE49-F238E27FC236}">
                <a16:creationId xmlns:a16="http://schemas.microsoft.com/office/drawing/2014/main" xmlns="" id="{271DB15E-73F8-4C64-A34C-983BE88F875D}"/>
              </a:ext>
            </a:extLst>
          </p:cNvPr>
          <p:cNvCxnSpPr>
            <a:cxnSpLocks/>
          </p:cNvCxnSpPr>
          <p:nvPr/>
        </p:nvCxnSpPr>
        <p:spPr>
          <a:xfrm>
            <a:off x="6080476"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576F7F54-B89E-4C38-9174-D20A932C3EA7}"/>
              </a:ext>
            </a:extLst>
          </p:cNvPr>
          <p:cNvSpPr txBox="1"/>
          <p:nvPr/>
        </p:nvSpPr>
        <p:spPr>
          <a:xfrm>
            <a:off x="5900366" y="5317659"/>
            <a:ext cx="354584" cy="276999"/>
          </a:xfrm>
          <a:prstGeom prst="rect">
            <a:avLst/>
          </a:prstGeom>
          <a:noFill/>
        </p:spPr>
        <p:txBody>
          <a:bodyPr wrap="none" rtlCol="0" anchor="ctr" anchorCtr="0">
            <a:spAutoFit/>
          </a:bodyPr>
          <a:lstStyle/>
          <a:p>
            <a:pPr algn="ctr"/>
            <a:r>
              <a:rPr lang="fr-FR" sz="1200" smtClean="0"/>
              <a:t>16</a:t>
            </a:r>
            <a:endParaRPr lang="fr-FR" sz="1200"/>
          </a:p>
        </p:txBody>
      </p:sp>
      <p:cxnSp>
        <p:nvCxnSpPr>
          <p:cNvPr id="47" name="Straight Connector 46">
            <a:extLst>
              <a:ext uri="{FF2B5EF4-FFF2-40B4-BE49-F238E27FC236}">
                <a16:creationId xmlns:a16="http://schemas.microsoft.com/office/drawing/2014/main" xmlns="" id="{1AF68F0C-FE56-49A2-8DB0-A45EF638C4B2}"/>
              </a:ext>
            </a:extLst>
          </p:cNvPr>
          <p:cNvCxnSpPr>
            <a:cxnSpLocks/>
          </p:cNvCxnSpPr>
          <p:nvPr/>
        </p:nvCxnSpPr>
        <p:spPr>
          <a:xfrm>
            <a:off x="5807924"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224D2BD6-91EC-400B-95CA-EC1E67BA93D3}"/>
              </a:ext>
            </a:extLst>
          </p:cNvPr>
          <p:cNvSpPr txBox="1"/>
          <p:nvPr/>
        </p:nvSpPr>
        <p:spPr>
          <a:xfrm>
            <a:off x="5627461" y="5317659"/>
            <a:ext cx="354584" cy="276999"/>
          </a:xfrm>
          <a:prstGeom prst="rect">
            <a:avLst/>
          </a:prstGeom>
          <a:noFill/>
        </p:spPr>
        <p:txBody>
          <a:bodyPr wrap="none" rtlCol="0" anchor="ctr" anchorCtr="0">
            <a:spAutoFit/>
          </a:bodyPr>
          <a:lstStyle/>
          <a:p>
            <a:pPr algn="ctr"/>
            <a:r>
              <a:rPr lang="fr-FR" sz="1200" smtClean="0"/>
              <a:t>15</a:t>
            </a:r>
            <a:endParaRPr lang="fr-FR" sz="1200"/>
          </a:p>
        </p:txBody>
      </p:sp>
      <p:cxnSp>
        <p:nvCxnSpPr>
          <p:cNvPr id="49" name="Straight Connector 48">
            <a:extLst>
              <a:ext uri="{FF2B5EF4-FFF2-40B4-BE49-F238E27FC236}">
                <a16:creationId xmlns:a16="http://schemas.microsoft.com/office/drawing/2014/main" xmlns="" id="{30D82F56-028C-4883-8FFF-E0C16F3922B9}"/>
              </a:ext>
            </a:extLst>
          </p:cNvPr>
          <p:cNvCxnSpPr>
            <a:cxnSpLocks/>
          </p:cNvCxnSpPr>
          <p:nvPr/>
        </p:nvCxnSpPr>
        <p:spPr>
          <a:xfrm>
            <a:off x="5535372"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7591C1E2-15F3-4B8C-B73A-CDDC5298707A}"/>
              </a:ext>
            </a:extLst>
          </p:cNvPr>
          <p:cNvSpPr txBox="1"/>
          <p:nvPr/>
        </p:nvSpPr>
        <p:spPr>
          <a:xfrm>
            <a:off x="5354556" y="5317659"/>
            <a:ext cx="354584" cy="276999"/>
          </a:xfrm>
          <a:prstGeom prst="rect">
            <a:avLst/>
          </a:prstGeom>
          <a:noFill/>
        </p:spPr>
        <p:txBody>
          <a:bodyPr wrap="none" rtlCol="0" anchor="ctr" anchorCtr="0">
            <a:spAutoFit/>
          </a:bodyPr>
          <a:lstStyle/>
          <a:p>
            <a:pPr algn="ctr"/>
            <a:r>
              <a:rPr lang="fr-FR" sz="1200" smtClean="0"/>
              <a:t>14</a:t>
            </a:r>
            <a:endParaRPr lang="fr-FR" sz="1200"/>
          </a:p>
        </p:txBody>
      </p:sp>
      <p:cxnSp>
        <p:nvCxnSpPr>
          <p:cNvPr id="51" name="Straight Connector 50">
            <a:extLst>
              <a:ext uri="{FF2B5EF4-FFF2-40B4-BE49-F238E27FC236}">
                <a16:creationId xmlns:a16="http://schemas.microsoft.com/office/drawing/2014/main" xmlns="" id="{0B8E203F-BCC4-48BD-A665-AF0AA094A5EA}"/>
              </a:ext>
            </a:extLst>
          </p:cNvPr>
          <p:cNvCxnSpPr>
            <a:cxnSpLocks/>
          </p:cNvCxnSpPr>
          <p:nvPr/>
        </p:nvCxnSpPr>
        <p:spPr>
          <a:xfrm>
            <a:off x="5262820"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71AD4C34-7D54-4E14-BF8C-68C109CF18F1}"/>
              </a:ext>
            </a:extLst>
          </p:cNvPr>
          <p:cNvSpPr txBox="1"/>
          <p:nvPr/>
        </p:nvSpPr>
        <p:spPr>
          <a:xfrm>
            <a:off x="5081651" y="5317659"/>
            <a:ext cx="354584" cy="276999"/>
          </a:xfrm>
          <a:prstGeom prst="rect">
            <a:avLst/>
          </a:prstGeom>
          <a:noFill/>
        </p:spPr>
        <p:txBody>
          <a:bodyPr wrap="none" rtlCol="0" anchor="ctr" anchorCtr="0">
            <a:spAutoFit/>
          </a:bodyPr>
          <a:lstStyle/>
          <a:p>
            <a:pPr algn="ctr"/>
            <a:r>
              <a:rPr lang="fr-FR" sz="1200" smtClean="0"/>
              <a:t>13</a:t>
            </a:r>
            <a:endParaRPr lang="fr-FR" sz="1200"/>
          </a:p>
        </p:txBody>
      </p:sp>
      <p:cxnSp>
        <p:nvCxnSpPr>
          <p:cNvPr id="53" name="Straight Connector 52">
            <a:extLst>
              <a:ext uri="{FF2B5EF4-FFF2-40B4-BE49-F238E27FC236}">
                <a16:creationId xmlns:a16="http://schemas.microsoft.com/office/drawing/2014/main" xmlns="" id="{0650EEB4-165D-4EBA-92A8-F7AC5AC4A40E}"/>
              </a:ext>
            </a:extLst>
          </p:cNvPr>
          <p:cNvCxnSpPr>
            <a:cxnSpLocks/>
          </p:cNvCxnSpPr>
          <p:nvPr/>
        </p:nvCxnSpPr>
        <p:spPr>
          <a:xfrm>
            <a:off x="4990268"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3E3D6AB7-2127-4C96-9C1B-A76FDB3ADE7D}"/>
              </a:ext>
            </a:extLst>
          </p:cNvPr>
          <p:cNvSpPr txBox="1"/>
          <p:nvPr/>
        </p:nvSpPr>
        <p:spPr>
          <a:xfrm>
            <a:off x="4808746" y="5317659"/>
            <a:ext cx="354584" cy="276999"/>
          </a:xfrm>
          <a:prstGeom prst="rect">
            <a:avLst/>
          </a:prstGeom>
          <a:noFill/>
        </p:spPr>
        <p:txBody>
          <a:bodyPr wrap="none" rtlCol="0" anchor="ctr" anchorCtr="0">
            <a:spAutoFit/>
          </a:bodyPr>
          <a:lstStyle/>
          <a:p>
            <a:pPr algn="ctr"/>
            <a:r>
              <a:rPr lang="fr-FR" sz="1200" smtClean="0"/>
              <a:t>12</a:t>
            </a:r>
            <a:endParaRPr lang="fr-FR" sz="1200"/>
          </a:p>
        </p:txBody>
      </p:sp>
      <p:cxnSp>
        <p:nvCxnSpPr>
          <p:cNvPr id="55" name="Straight Connector 54">
            <a:extLst>
              <a:ext uri="{FF2B5EF4-FFF2-40B4-BE49-F238E27FC236}">
                <a16:creationId xmlns:a16="http://schemas.microsoft.com/office/drawing/2014/main" xmlns="" id="{9610187A-CB99-46DC-81C9-52C9C2F625C9}"/>
              </a:ext>
            </a:extLst>
          </p:cNvPr>
          <p:cNvCxnSpPr>
            <a:cxnSpLocks/>
          </p:cNvCxnSpPr>
          <p:nvPr/>
        </p:nvCxnSpPr>
        <p:spPr>
          <a:xfrm>
            <a:off x="4717716"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29AECFE3-A47C-42F1-A85C-44AB58E1522F}"/>
              </a:ext>
            </a:extLst>
          </p:cNvPr>
          <p:cNvSpPr txBox="1"/>
          <p:nvPr/>
        </p:nvSpPr>
        <p:spPr>
          <a:xfrm>
            <a:off x="4541547" y="5317659"/>
            <a:ext cx="343172" cy="276999"/>
          </a:xfrm>
          <a:prstGeom prst="rect">
            <a:avLst/>
          </a:prstGeom>
          <a:noFill/>
        </p:spPr>
        <p:txBody>
          <a:bodyPr wrap="none" rtlCol="0" anchor="ctr" anchorCtr="0">
            <a:spAutoFit/>
          </a:bodyPr>
          <a:lstStyle/>
          <a:p>
            <a:pPr algn="ctr"/>
            <a:r>
              <a:rPr lang="fr-FR" sz="1200" smtClean="0"/>
              <a:t>11</a:t>
            </a:r>
            <a:endParaRPr lang="fr-FR" sz="1200"/>
          </a:p>
        </p:txBody>
      </p:sp>
      <p:cxnSp>
        <p:nvCxnSpPr>
          <p:cNvPr id="57" name="Straight Connector 56">
            <a:extLst>
              <a:ext uri="{FF2B5EF4-FFF2-40B4-BE49-F238E27FC236}">
                <a16:creationId xmlns:a16="http://schemas.microsoft.com/office/drawing/2014/main" xmlns="" id="{EB6FB892-7D0B-4F18-83CA-DD864C277BAA}"/>
              </a:ext>
            </a:extLst>
          </p:cNvPr>
          <p:cNvCxnSpPr>
            <a:cxnSpLocks/>
          </p:cNvCxnSpPr>
          <p:nvPr/>
        </p:nvCxnSpPr>
        <p:spPr>
          <a:xfrm>
            <a:off x="4445164"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A7EBB308-BEBA-44CB-8C37-93CD8BD267E4}"/>
              </a:ext>
            </a:extLst>
          </p:cNvPr>
          <p:cNvSpPr txBox="1"/>
          <p:nvPr/>
        </p:nvSpPr>
        <p:spPr>
          <a:xfrm>
            <a:off x="4262936" y="5317659"/>
            <a:ext cx="354584" cy="276999"/>
          </a:xfrm>
          <a:prstGeom prst="rect">
            <a:avLst/>
          </a:prstGeom>
          <a:noFill/>
        </p:spPr>
        <p:txBody>
          <a:bodyPr wrap="none" rtlCol="0" anchor="ctr" anchorCtr="0">
            <a:spAutoFit/>
          </a:bodyPr>
          <a:lstStyle/>
          <a:p>
            <a:pPr algn="ctr"/>
            <a:r>
              <a:rPr lang="fr-FR" sz="1200" smtClean="0"/>
              <a:t>10</a:t>
            </a:r>
            <a:endParaRPr lang="fr-FR" sz="1200"/>
          </a:p>
        </p:txBody>
      </p:sp>
      <p:cxnSp>
        <p:nvCxnSpPr>
          <p:cNvPr id="59" name="Straight Connector 58">
            <a:extLst>
              <a:ext uri="{FF2B5EF4-FFF2-40B4-BE49-F238E27FC236}">
                <a16:creationId xmlns:a16="http://schemas.microsoft.com/office/drawing/2014/main" xmlns="" id="{D6751F7D-EA29-4996-B80C-AB2EF71465DA}"/>
              </a:ext>
            </a:extLst>
          </p:cNvPr>
          <p:cNvCxnSpPr>
            <a:cxnSpLocks/>
          </p:cNvCxnSpPr>
          <p:nvPr/>
        </p:nvCxnSpPr>
        <p:spPr>
          <a:xfrm>
            <a:off x="4172612"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E389D356-619D-48DA-943B-495013B9E084}"/>
              </a:ext>
            </a:extLst>
          </p:cNvPr>
          <p:cNvSpPr txBox="1"/>
          <p:nvPr/>
        </p:nvSpPr>
        <p:spPr>
          <a:xfrm>
            <a:off x="4032510" y="5317659"/>
            <a:ext cx="269626" cy="276999"/>
          </a:xfrm>
          <a:prstGeom prst="rect">
            <a:avLst/>
          </a:prstGeom>
          <a:noFill/>
        </p:spPr>
        <p:txBody>
          <a:bodyPr wrap="none" rtlCol="0" anchor="ctr" anchorCtr="0">
            <a:spAutoFit/>
          </a:bodyPr>
          <a:lstStyle/>
          <a:p>
            <a:pPr algn="ctr"/>
            <a:r>
              <a:rPr lang="fr-FR" sz="1200" smtClean="0"/>
              <a:t>9</a:t>
            </a:r>
            <a:endParaRPr lang="fr-FR" sz="1200"/>
          </a:p>
        </p:txBody>
      </p:sp>
      <p:cxnSp>
        <p:nvCxnSpPr>
          <p:cNvPr id="61" name="Straight Connector 60">
            <a:extLst>
              <a:ext uri="{FF2B5EF4-FFF2-40B4-BE49-F238E27FC236}">
                <a16:creationId xmlns:a16="http://schemas.microsoft.com/office/drawing/2014/main" xmlns="" id="{1E6D6945-138B-4BDF-95E3-93F491A4C2C5}"/>
              </a:ext>
            </a:extLst>
          </p:cNvPr>
          <p:cNvCxnSpPr>
            <a:cxnSpLocks/>
          </p:cNvCxnSpPr>
          <p:nvPr/>
        </p:nvCxnSpPr>
        <p:spPr>
          <a:xfrm>
            <a:off x="3900060"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1E1F9F84-43C7-475F-8BBC-C5F42C3A0193}"/>
              </a:ext>
            </a:extLst>
          </p:cNvPr>
          <p:cNvSpPr txBox="1"/>
          <p:nvPr/>
        </p:nvSpPr>
        <p:spPr>
          <a:xfrm>
            <a:off x="3759605" y="5317659"/>
            <a:ext cx="269626" cy="276999"/>
          </a:xfrm>
          <a:prstGeom prst="rect">
            <a:avLst/>
          </a:prstGeom>
          <a:noFill/>
        </p:spPr>
        <p:txBody>
          <a:bodyPr wrap="none" rtlCol="0" anchor="ctr" anchorCtr="0">
            <a:spAutoFit/>
          </a:bodyPr>
          <a:lstStyle/>
          <a:p>
            <a:pPr algn="ctr"/>
            <a:r>
              <a:rPr lang="fr-FR" sz="1200" smtClean="0"/>
              <a:t>8</a:t>
            </a:r>
            <a:endParaRPr lang="fr-FR" sz="1200"/>
          </a:p>
        </p:txBody>
      </p:sp>
      <p:cxnSp>
        <p:nvCxnSpPr>
          <p:cNvPr id="63" name="Straight Connector 62">
            <a:extLst>
              <a:ext uri="{FF2B5EF4-FFF2-40B4-BE49-F238E27FC236}">
                <a16:creationId xmlns:a16="http://schemas.microsoft.com/office/drawing/2014/main" xmlns="" id="{69D9D7AE-745B-404E-8F06-DDDA0F2BBE36}"/>
              </a:ext>
            </a:extLst>
          </p:cNvPr>
          <p:cNvCxnSpPr>
            <a:cxnSpLocks/>
          </p:cNvCxnSpPr>
          <p:nvPr/>
        </p:nvCxnSpPr>
        <p:spPr>
          <a:xfrm>
            <a:off x="3627508"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EA6F63D6-2FD2-456D-A0B2-EA08986BA659}"/>
              </a:ext>
            </a:extLst>
          </p:cNvPr>
          <p:cNvSpPr txBox="1"/>
          <p:nvPr/>
        </p:nvSpPr>
        <p:spPr>
          <a:xfrm>
            <a:off x="3486700" y="5317659"/>
            <a:ext cx="269626" cy="276999"/>
          </a:xfrm>
          <a:prstGeom prst="rect">
            <a:avLst/>
          </a:prstGeom>
          <a:noFill/>
        </p:spPr>
        <p:txBody>
          <a:bodyPr wrap="none" rtlCol="0" anchor="ctr" anchorCtr="0">
            <a:spAutoFit/>
          </a:bodyPr>
          <a:lstStyle/>
          <a:p>
            <a:pPr algn="ctr"/>
            <a:r>
              <a:rPr lang="fr-FR" sz="1200" smtClean="0"/>
              <a:t>7</a:t>
            </a:r>
            <a:endParaRPr lang="fr-FR" sz="1200"/>
          </a:p>
        </p:txBody>
      </p:sp>
      <p:cxnSp>
        <p:nvCxnSpPr>
          <p:cNvPr id="65" name="Straight Connector 64">
            <a:extLst>
              <a:ext uri="{FF2B5EF4-FFF2-40B4-BE49-F238E27FC236}">
                <a16:creationId xmlns:a16="http://schemas.microsoft.com/office/drawing/2014/main" xmlns="" id="{466042B2-58C4-4A99-B8A6-A1584E625CE1}"/>
              </a:ext>
            </a:extLst>
          </p:cNvPr>
          <p:cNvCxnSpPr>
            <a:cxnSpLocks/>
          </p:cNvCxnSpPr>
          <p:nvPr/>
        </p:nvCxnSpPr>
        <p:spPr>
          <a:xfrm>
            <a:off x="3354956"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4D4ADF21-4E5C-4E4F-ADF8-F37FF087009F}"/>
              </a:ext>
            </a:extLst>
          </p:cNvPr>
          <p:cNvSpPr txBox="1"/>
          <p:nvPr/>
        </p:nvSpPr>
        <p:spPr>
          <a:xfrm>
            <a:off x="3213795" y="5317659"/>
            <a:ext cx="269626" cy="276999"/>
          </a:xfrm>
          <a:prstGeom prst="rect">
            <a:avLst/>
          </a:prstGeom>
          <a:noFill/>
        </p:spPr>
        <p:txBody>
          <a:bodyPr wrap="none" rtlCol="0" anchor="ctr" anchorCtr="0">
            <a:spAutoFit/>
          </a:bodyPr>
          <a:lstStyle/>
          <a:p>
            <a:pPr algn="ctr"/>
            <a:r>
              <a:rPr lang="fr-FR" sz="1200" smtClean="0"/>
              <a:t>6</a:t>
            </a:r>
            <a:endParaRPr lang="fr-FR" sz="1200"/>
          </a:p>
        </p:txBody>
      </p:sp>
      <p:cxnSp>
        <p:nvCxnSpPr>
          <p:cNvPr id="67" name="Straight Connector 66">
            <a:extLst>
              <a:ext uri="{FF2B5EF4-FFF2-40B4-BE49-F238E27FC236}">
                <a16:creationId xmlns:a16="http://schemas.microsoft.com/office/drawing/2014/main" xmlns="" id="{7750B88A-DF6A-4177-A965-C6FC90A72F02}"/>
              </a:ext>
            </a:extLst>
          </p:cNvPr>
          <p:cNvCxnSpPr>
            <a:cxnSpLocks/>
          </p:cNvCxnSpPr>
          <p:nvPr/>
        </p:nvCxnSpPr>
        <p:spPr>
          <a:xfrm>
            <a:off x="3082404"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38E36A9C-9872-430A-AF3E-C7F728002CED}"/>
              </a:ext>
            </a:extLst>
          </p:cNvPr>
          <p:cNvSpPr txBox="1"/>
          <p:nvPr/>
        </p:nvSpPr>
        <p:spPr>
          <a:xfrm>
            <a:off x="2940890" y="5317659"/>
            <a:ext cx="269626" cy="276999"/>
          </a:xfrm>
          <a:prstGeom prst="rect">
            <a:avLst/>
          </a:prstGeom>
          <a:noFill/>
        </p:spPr>
        <p:txBody>
          <a:bodyPr wrap="none" rtlCol="0" anchor="ctr" anchorCtr="0">
            <a:spAutoFit/>
          </a:bodyPr>
          <a:lstStyle/>
          <a:p>
            <a:pPr algn="ctr"/>
            <a:r>
              <a:rPr lang="fr-FR" sz="1200" smtClean="0"/>
              <a:t>5</a:t>
            </a:r>
            <a:endParaRPr lang="fr-FR" sz="1200"/>
          </a:p>
        </p:txBody>
      </p:sp>
      <p:cxnSp>
        <p:nvCxnSpPr>
          <p:cNvPr id="69" name="Straight Connector 68">
            <a:extLst>
              <a:ext uri="{FF2B5EF4-FFF2-40B4-BE49-F238E27FC236}">
                <a16:creationId xmlns:a16="http://schemas.microsoft.com/office/drawing/2014/main" xmlns="" id="{B76C3682-AD90-4754-9C88-37F8E3B81CD3}"/>
              </a:ext>
            </a:extLst>
          </p:cNvPr>
          <p:cNvCxnSpPr>
            <a:cxnSpLocks/>
          </p:cNvCxnSpPr>
          <p:nvPr/>
        </p:nvCxnSpPr>
        <p:spPr>
          <a:xfrm>
            <a:off x="2809852"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D82D58E4-D60F-4BE8-9078-276035BF4167}"/>
              </a:ext>
            </a:extLst>
          </p:cNvPr>
          <p:cNvSpPr txBox="1"/>
          <p:nvPr/>
        </p:nvSpPr>
        <p:spPr>
          <a:xfrm>
            <a:off x="2667985" y="5317659"/>
            <a:ext cx="269626" cy="276999"/>
          </a:xfrm>
          <a:prstGeom prst="rect">
            <a:avLst/>
          </a:prstGeom>
          <a:noFill/>
        </p:spPr>
        <p:txBody>
          <a:bodyPr wrap="none" rtlCol="0" anchor="ctr" anchorCtr="0">
            <a:spAutoFit/>
          </a:bodyPr>
          <a:lstStyle/>
          <a:p>
            <a:pPr algn="ctr"/>
            <a:r>
              <a:rPr lang="fr-FR" sz="1200" smtClean="0"/>
              <a:t>4</a:t>
            </a:r>
            <a:endParaRPr lang="fr-FR" sz="1200"/>
          </a:p>
        </p:txBody>
      </p:sp>
      <p:cxnSp>
        <p:nvCxnSpPr>
          <p:cNvPr id="71" name="Straight Connector 70">
            <a:extLst>
              <a:ext uri="{FF2B5EF4-FFF2-40B4-BE49-F238E27FC236}">
                <a16:creationId xmlns:a16="http://schemas.microsoft.com/office/drawing/2014/main" xmlns="" id="{B84BB9D9-9C98-4A23-8582-E6676DD3E3CA}"/>
              </a:ext>
            </a:extLst>
          </p:cNvPr>
          <p:cNvCxnSpPr>
            <a:cxnSpLocks/>
          </p:cNvCxnSpPr>
          <p:nvPr/>
        </p:nvCxnSpPr>
        <p:spPr>
          <a:xfrm>
            <a:off x="2537300"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xmlns="" id="{A75CE29A-D0BB-4105-A408-DC3CF60F3ABD}"/>
              </a:ext>
            </a:extLst>
          </p:cNvPr>
          <p:cNvSpPr txBox="1"/>
          <p:nvPr/>
        </p:nvSpPr>
        <p:spPr>
          <a:xfrm>
            <a:off x="2395080" y="5317659"/>
            <a:ext cx="269626" cy="276999"/>
          </a:xfrm>
          <a:prstGeom prst="rect">
            <a:avLst/>
          </a:prstGeom>
          <a:noFill/>
        </p:spPr>
        <p:txBody>
          <a:bodyPr wrap="none" rtlCol="0" anchor="ctr" anchorCtr="0">
            <a:spAutoFit/>
          </a:bodyPr>
          <a:lstStyle/>
          <a:p>
            <a:pPr algn="ctr"/>
            <a:r>
              <a:rPr lang="fr-FR" sz="1200" smtClean="0"/>
              <a:t>3</a:t>
            </a:r>
            <a:endParaRPr lang="fr-FR" sz="1200"/>
          </a:p>
        </p:txBody>
      </p:sp>
      <p:cxnSp>
        <p:nvCxnSpPr>
          <p:cNvPr id="73" name="Straight Connector 72">
            <a:extLst>
              <a:ext uri="{FF2B5EF4-FFF2-40B4-BE49-F238E27FC236}">
                <a16:creationId xmlns:a16="http://schemas.microsoft.com/office/drawing/2014/main" xmlns="" id="{A3404F0F-1633-4F0E-BE86-F4C2DC9AA2D2}"/>
              </a:ext>
            </a:extLst>
          </p:cNvPr>
          <p:cNvCxnSpPr>
            <a:cxnSpLocks/>
          </p:cNvCxnSpPr>
          <p:nvPr/>
        </p:nvCxnSpPr>
        <p:spPr>
          <a:xfrm>
            <a:off x="2264748"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xmlns="" id="{0138D77F-5C10-46D1-AA6C-E68D305ADC3C}"/>
              </a:ext>
            </a:extLst>
          </p:cNvPr>
          <p:cNvSpPr txBox="1"/>
          <p:nvPr/>
        </p:nvSpPr>
        <p:spPr>
          <a:xfrm>
            <a:off x="2122175" y="5317659"/>
            <a:ext cx="269626" cy="276999"/>
          </a:xfrm>
          <a:prstGeom prst="rect">
            <a:avLst/>
          </a:prstGeom>
          <a:noFill/>
        </p:spPr>
        <p:txBody>
          <a:bodyPr wrap="none" rtlCol="0" anchor="ctr" anchorCtr="0">
            <a:spAutoFit/>
          </a:bodyPr>
          <a:lstStyle/>
          <a:p>
            <a:pPr algn="ctr"/>
            <a:r>
              <a:rPr lang="fr-FR" sz="1200" smtClean="0"/>
              <a:t>2</a:t>
            </a:r>
            <a:endParaRPr lang="fr-FR" sz="1200"/>
          </a:p>
        </p:txBody>
      </p:sp>
      <p:cxnSp>
        <p:nvCxnSpPr>
          <p:cNvPr id="75" name="Straight Connector 74">
            <a:extLst>
              <a:ext uri="{FF2B5EF4-FFF2-40B4-BE49-F238E27FC236}">
                <a16:creationId xmlns:a16="http://schemas.microsoft.com/office/drawing/2014/main" xmlns="" id="{E8396D78-E1B1-4B92-B983-B26A41D38A41}"/>
              </a:ext>
            </a:extLst>
          </p:cNvPr>
          <p:cNvCxnSpPr>
            <a:cxnSpLocks/>
          </p:cNvCxnSpPr>
          <p:nvPr/>
        </p:nvCxnSpPr>
        <p:spPr>
          <a:xfrm>
            <a:off x="1992196" y="5205270"/>
            <a:ext cx="0" cy="90000"/>
          </a:xfrm>
          <a:prstGeom prst="line">
            <a:avLst/>
          </a:prstGeom>
          <a:ln w="2603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A15A8450-3007-4BEC-BCCB-FB4C4D515A68}"/>
              </a:ext>
            </a:extLst>
          </p:cNvPr>
          <p:cNvSpPr txBox="1"/>
          <p:nvPr/>
        </p:nvSpPr>
        <p:spPr>
          <a:xfrm>
            <a:off x="1849270" y="5317659"/>
            <a:ext cx="269626" cy="276999"/>
          </a:xfrm>
          <a:prstGeom prst="rect">
            <a:avLst/>
          </a:prstGeom>
          <a:noFill/>
        </p:spPr>
        <p:txBody>
          <a:bodyPr wrap="none" rtlCol="0" anchor="ctr" anchorCtr="0">
            <a:spAutoFit/>
          </a:bodyPr>
          <a:lstStyle/>
          <a:p>
            <a:pPr algn="ctr"/>
            <a:r>
              <a:rPr lang="fr-FR" sz="1200" smtClean="0"/>
              <a:t>1</a:t>
            </a:r>
            <a:endParaRPr lang="fr-FR" sz="1200"/>
          </a:p>
        </p:txBody>
      </p:sp>
      <p:sp>
        <p:nvSpPr>
          <p:cNvPr id="77" name="TextBox 76">
            <a:extLst>
              <a:ext uri="{FF2B5EF4-FFF2-40B4-BE49-F238E27FC236}">
                <a16:creationId xmlns:a16="http://schemas.microsoft.com/office/drawing/2014/main" xmlns="" id="{F1126BEF-493B-41A4-8148-8092ECB5F228}"/>
              </a:ext>
            </a:extLst>
          </p:cNvPr>
          <p:cNvSpPr txBox="1"/>
          <p:nvPr/>
        </p:nvSpPr>
        <p:spPr>
          <a:xfrm>
            <a:off x="6841871" y="4071045"/>
            <a:ext cx="1708596" cy="461665"/>
          </a:xfrm>
          <a:prstGeom prst="rect">
            <a:avLst/>
          </a:prstGeom>
          <a:noFill/>
        </p:spPr>
        <p:txBody>
          <a:bodyPr wrap="none" rtlCol="0" anchor="ctr" anchorCtr="0">
            <a:spAutoFit/>
          </a:bodyPr>
          <a:lstStyle/>
          <a:p>
            <a:r>
              <a:rPr lang="fr-FR" sz="1200" dirty="0" err="1" smtClean="0"/>
              <a:t>Fruquintinib</a:t>
            </a:r>
            <a:r>
              <a:rPr lang="fr-FR" sz="1200" dirty="0" smtClean="0"/>
              <a:t> + MSSUP</a:t>
            </a:r>
          </a:p>
          <a:p>
            <a:r>
              <a:rPr lang="fr-FR" sz="1200" dirty="0" smtClean="0"/>
              <a:t>Placebo + MSSUP</a:t>
            </a:r>
            <a:endParaRPr lang="fr-FR" sz="1200" dirty="0"/>
          </a:p>
        </p:txBody>
      </p:sp>
      <p:grpSp>
        <p:nvGrpSpPr>
          <p:cNvPr id="173" name="Group 172">
            <a:extLst>
              <a:ext uri="{FF2B5EF4-FFF2-40B4-BE49-F238E27FC236}">
                <a16:creationId xmlns:a16="http://schemas.microsoft.com/office/drawing/2014/main" xmlns="" id="{2CF09DC7-8F64-4643-ADE2-43C3BEEFBC7E}"/>
              </a:ext>
            </a:extLst>
          </p:cNvPr>
          <p:cNvGrpSpPr/>
          <p:nvPr/>
        </p:nvGrpSpPr>
        <p:grpSpPr>
          <a:xfrm>
            <a:off x="6732270" y="4190446"/>
            <a:ext cx="138113" cy="57150"/>
            <a:chOff x="2000250" y="4529138"/>
            <a:chExt cx="138113" cy="57150"/>
          </a:xfrm>
        </p:grpSpPr>
        <p:sp>
          <p:nvSpPr>
            <p:cNvPr id="174" name="Oval 22">
              <a:extLst>
                <a:ext uri="{FF2B5EF4-FFF2-40B4-BE49-F238E27FC236}">
                  <a16:creationId xmlns:a16="http://schemas.microsoft.com/office/drawing/2014/main" xmlns="" id="{0C104DFF-D754-4EEB-ABDA-BD799B7F16F7}"/>
                </a:ext>
              </a:extLst>
            </p:cNvPr>
            <p:cNvSpPr>
              <a:spLocks noChangeArrowheads="1"/>
            </p:cNvSpPr>
            <p:nvPr/>
          </p:nvSpPr>
          <p:spPr bwMode="auto">
            <a:xfrm>
              <a:off x="2040731" y="4529138"/>
              <a:ext cx="57150" cy="57150"/>
            </a:xfrm>
            <a:prstGeom prst="ellipse">
              <a:avLst/>
            </a:pr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endParaRPr lang="fr-FR"/>
            </a:p>
          </p:txBody>
        </p:sp>
        <p:cxnSp>
          <p:nvCxnSpPr>
            <p:cNvPr id="175" name="Straight Connector 174">
              <a:extLst>
                <a:ext uri="{FF2B5EF4-FFF2-40B4-BE49-F238E27FC236}">
                  <a16:creationId xmlns:a16="http://schemas.microsoft.com/office/drawing/2014/main" xmlns="" id="{BC08792F-569B-437A-9721-4FF42ACAEFBE}"/>
                </a:ext>
              </a:extLst>
            </p:cNvPr>
            <p:cNvCxnSpPr>
              <a:cxnSpLocks/>
            </p:cNvCxnSpPr>
            <p:nvPr/>
          </p:nvCxnSpPr>
          <p:spPr>
            <a:xfrm>
              <a:off x="2000250" y="4557713"/>
              <a:ext cx="138113" cy="0"/>
            </a:xfrm>
            <a:prstGeom prst="line">
              <a:avLst/>
            </a:prstGeom>
            <a:ln w="26035" cap="sq">
              <a:solidFill>
                <a:srgbClr val="C00000"/>
              </a:solidFill>
              <a:miter lim="800000"/>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xmlns="" id="{6C55FB61-0223-49AF-B8F4-8B7121FB48C9}"/>
              </a:ext>
            </a:extLst>
          </p:cNvPr>
          <p:cNvGrpSpPr/>
          <p:nvPr/>
        </p:nvGrpSpPr>
        <p:grpSpPr>
          <a:xfrm>
            <a:off x="6732270" y="4373804"/>
            <a:ext cx="138113" cy="57150"/>
            <a:chOff x="2000250" y="4729163"/>
            <a:chExt cx="138113" cy="57150"/>
          </a:xfrm>
          <a:solidFill>
            <a:schemeClr val="accent2"/>
          </a:solidFill>
        </p:grpSpPr>
        <p:sp>
          <p:nvSpPr>
            <p:cNvPr id="177" name="Oval 22">
              <a:extLst>
                <a:ext uri="{FF2B5EF4-FFF2-40B4-BE49-F238E27FC236}">
                  <a16:creationId xmlns:a16="http://schemas.microsoft.com/office/drawing/2014/main" xmlns="" id="{6134AF27-F486-4A87-9B03-0AF722D7D76C}"/>
                </a:ext>
              </a:extLst>
            </p:cNvPr>
            <p:cNvSpPr>
              <a:spLocks noChangeArrowheads="1"/>
            </p:cNvSpPr>
            <p:nvPr/>
          </p:nvSpPr>
          <p:spPr bwMode="auto">
            <a:xfrm>
              <a:off x="2040731" y="4729163"/>
              <a:ext cx="57150" cy="5715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cxnSp>
          <p:nvCxnSpPr>
            <p:cNvPr id="178" name="Straight Connector 177">
              <a:extLst>
                <a:ext uri="{FF2B5EF4-FFF2-40B4-BE49-F238E27FC236}">
                  <a16:creationId xmlns:a16="http://schemas.microsoft.com/office/drawing/2014/main" xmlns="" id="{2142762E-648E-412A-AB46-57D960291BDB}"/>
                </a:ext>
              </a:extLst>
            </p:cNvPr>
            <p:cNvCxnSpPr>
              <a:cxnSpLocks/>
            </p:cNvCxnSpPr>
            <p:nvPr/>
          </p:nvCxnSpPr>
          <p:spPr>
            <a:xfrm>
              <a:off x="2000250" y="4757738"/>
              <a:ext cx="138113" cy="0"/>
            </a:xfrm>
            <a:prstGeom prst="line">
              <a:avLst/>
            </a:prstGeom>
            <a:grpFill/>
            <a:ln w="2603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graphicFrame>
        <p:nvGraphicFramePr>
          <p:cNvPr id="179" name="Table 178">
            <a:extLst>
              <a:ext uri="{FF2B5EF4-FFF2-40B4-BE49-F238E27FC236}">
                <a16:creationId xmlns:a16="http://schemas.microsoft.com/office/drawing/2014/main" xmlns="" id="{86C6649C-B826-43D4-AB22-6D7E350CF627}"/>
              </a:ext>
            </a:extLst>
          </p:cNvPr>
          <p:cNvGraphicFramePr>
            <a:graphicFrameLocks noGrp="1"/>
          </p:cNvGraphicFramePr>
          <p:nvPr>
            <p:extLst>
              <p:ext uri="{D42A27DB-BD31-4B8C-83A1-F6EECF244321}">
                <p14:modId xmlns:p14="http://schemas.microsoft.com/office/powerpoint/2010/main" val="4194775972"/>
              </p:ext>
            </p:extLst>
          </p:nvPr>
        </p:nvGraphicFramePr>
        <p:xfrm>
          <a:off x="4710113" y="2169478"/>
          <a:ext cx="4062688" cy="1248120"/>
        </p:xfrm>
        <a:graphic>
          <a:graphicData uri="http://schemas.openxmlformats.org/drawingml/2006/table">
            <a:tbl>
              <a:tblPr firstRow="1" bandRow="1">
                <a:tableStyleId>{5202B0CA-FC54-4496-8BCA-5EF66A818D29}</a:tableStyleId>
              </a:tblPr>
              <a:tblGrid>
                <a:gridCol w="1106487">
                  <a:extLst>
                    <a:ext uri="{9D8B030D-6E8A-4147-A177-3AD203B41FA5}">
                      <a16:colId xmlns:a16="http://schemas.microsoft.com/office/drawing/2014/main" xmlns="" val="2999226074"/>
                    </a:ext>
                  </a:extLst>
                </a:gridCol>
                <a:gridCol w="1552201">
                  <a:extLst>
                    <a:ext uri="{9D8B030D-6E8A-4147-A177-3AD203B41FA5}">
                      <a16:colId xmlns:a16="http://schemas.microsoft.com/office/drawing/2014/main" xmlns="" val="1003751497"/>
                    </a:ext>
                  </a:extLst>
                </a:gridCol>
                <a:gridCol w="1404000">
                  <a:extLst>
                    <a:ext uri="{9D8B030D-6E8A-4147-A177-3AD203B41FA5}">
                      <a16:colId xmlns:a16="http://schemas.microsoft.com/office/drawing/2014/main" xmlns="" val="3849298981"/>
                    </a:ext>
                  </a:extLst>
                </a:gridCol>
              </a:tblGrid>
              <a:tr h="384464">
                <a:tc>
                  <a:txBody>
                    <a:bodyPr/>
                    <a:lstStyle/>
                    <a:p>
                      <a:endParaRPr lang="en-GB" sz="1050" noProof="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noProof="0" dirty="0">
                          <a:solidFill>
                            <a:srgbClr val="4D4D4D"/>
                          </a:solidFill>
                        </a:rPr>
                        <a:t>Fruquintinib + </a:t>
                      </a:r>
                      <a:r>
                        <a:rPr lang="en-GB" sz="1050" noProof="0" dirty="0" smtClean="0">
                          <a:solidFill>
                            <a:srgbClr val="4D4D4D"/>
                          </a:solidFill>
                        </a:rPr>
                        <a:t>MSSUP</a:t>
                      </a:r>
                      <a:r>
                        <a:rPr lang="en-GB" sz="1050" noProof="0" dirty="0">
                          <a:solidFill>
                            <a:srgbClr val="4D4D4D"/>
                          </a:solidFill>
                        </a:rPr>
                        <a:t/>
                      </a:r>
                      <a:br>
                        <a:rPr lang="en-GB" sz="1050" noProof="0" dirty="0">
                          <a:solidFill>
                            <a:srgbClr val="4D4D4D"/>
                          </a:solidFill>
                        </a:rPr>
                      </a:br>
                      <a:r>
                        <a:rPr lang="en-GB" sz="1050" noProof="0" dirty="0" smtClean="0">
                          <a:solidFill>
                            <a:srgbClr val="4D4D4D"/>
                          </a:solidFill>
                        </a:rPr>
                        <a:t>(n=278</a:t>
                      </a:r>
                      <a:r>
                        <a:rPr lang="en-GB" sz="1050" noProof="0" dirty="0">
                          <a:solidFill>
                            <a:srgbClr val="4D4D4D"/>
                          </a:solidFill>
                        </a:rPr>
                        <a:t>)</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a:solidFill>
                            <a:srgbClr val="4D4D4D"/>
                          </a:solidFill>
                        </a:rPr>
                        <a:t>Placebo + </a:t>
                      </a:r>
                      <a:r>
                        <a:rPr lang="en-GB" sz="1050" noProof="0" dirty="0" smtClean="0">
                          <a:solidFill>
                            <a:srgbClr val="4D4D4D"/>
                          </a:solidFill>
                        </a:rPr>
                        <a:t>MSSUP</a:t>
                      </a:r>
                      <a:r>
                        <a:rPr lang="en-GB" sz="1050" noProof="0" dirty="0">
                          <a:solidFill>
                            <a:srgbClr val="4D4D4D"/>
                          </a:solidFill>
                        </a:rPr>
                        <a:t/>
                      </a:r>
                      <a:br>
                        <a:rPr lang="en-GB" sz="1050" noProof="0" dirty="0">
                          <a:solidFill>
                            <a:srgbClr val="4D4D4D"/>
                          </a:solidFill>
                        </a:rPr>
                      </a:br>
                      <a:r>
                        <a:rPr lang="en-GB" sz="1050" noProof="0" dirty="0" smtClean="0">
                          <a:solidFill>
                            <a:srgbClr val="4D4D4D"/>
                          </a:solidFill>
                        </a:rPr>
                        <a:t>(n=138</a:t>
                      </a:r>
                      <a:r>
                        <a:rPr lang="en-GB" sz="1050" noProof="0" dirty="0">
                          <a:solidFill>
                            <a:srgbClr val="4D4D4D"/>
                          </a:solidFill>
                        </a:rPr>
                        <a:t>)</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227536">
                <a:tc>
                  <a:txBody>
                    <a:bodyPr/>
                    <a:lstStyle/>
                    <a:p>
                      <a:r>
                        <a:rPr lang="en-GB" sz="1050" noProof="0" dirty="0" err="1" smtClean="0">
                          <a:solidFill>
                            <a:schemeClr val="tx1"/>
                          </a:solidFill>
                        </a:rPr>
                        <a:t>Médiane</a:t>
                      </a:r>
                      <a:r>
                        <a:rPr lang="en-GB" sz="1050" noProof="0" dirty="0" smtClean="0">
                          <a:solidFill>
                            <a:schemeClr val="tx1"/>
                          </a:solidFill>
                        </a:rPr>
                        <a:t>, </a:t>
                      </a:r>
                      <a:r>
                        <a:rPr lang="en-GB" sz="1050" noProof="0" dirty="0" err="1" smtClean="0">
                          <a:solidFill>
                            <a:schemeClr val="tx1"/>
                          </a:solidFill>
                        </a:rPr>
                        <a:t>mois</a:t>
                      </a:r>
                      <a:endParaRPr lang="en-GB" sz="1050" noProof="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noProof="0" dirty="0" smtClean="0">
                          <a:solidFill>
                            <a:schemeClr val="tx1"/>
                          </a:solidFill>
                        </a:rPr>
                        <a:t>3,71</a:t>
                      </a:r>
                      <a:endParaRPr lang="en-GB" sz="1050" noProof="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noProof="0" dirty="0" smtClean="0">
                          <a:solidFill>
                            <a:schemeClr val="tx1"/>
                          </a:solidFill>
                        </a:rPr>
                        <a:t>1,84</a:t>
                      </a:r>
                      <a:endParaRPr lang="en-GB" sz="1050" noProof="0" dirty="0">
                        <a:solidFill>
                          <a:schemeClr val="tx1"/>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227536">
                <a:tc>
                  <a:txBody>
                    <a:bodyPr/>
                    <a:lstStyle/>
                    <a:p>
                      <a:r>
                        <a:rPr lang="en-GB" sz="1050" noProof="0" dirty="0" smtClean="0">
                          <a:solidFill>
                            <a:schemeClr val="tx1"/>
                          </a:solidFill>
                        </a:rPr>
                        <a:t>IC95%</a:t>
                      </a:r>
                      <a:endParaRPr lang="en-GB" sz="1050" noProof="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050" noProof="0" dirty="0" smtClean="0">
                          <a:solidFill>
                            <a:schemeClr val="tx1"/>
                          </a:solidFill>
                        </a:rPr>
                        <a:t>3,65 –</a:t>
                      </a:r>
                      <a:r>
                        <a:rPr lang="en-GB" sz="1050" baseline="0" noProof="0" dirty="0" smtClean="0">
                          <a:solidFill>
                            <a:schemeClr val="tx1"/>
                          </a:solidFill>
                          <a:latin typeface="Arial" panose="020B0604020202020204" pitchFamily="34" charset="0"/>
                          <a:cs typeface="Arial" panose="020B0604020202020204" pitchFamily="34" charset="0"/>
                        </a:rPr>
                        <a:t> </a:t>
                      </a:r>
                      <a:r>
                        <a:rPr lang="en-GB" sz="1050" noProof="0" dirty="0" smtClean="0">
                          <a:solidFill>
                            <a:schemeClr val="tx1"/>
                          </a:solidFill>
                          <a:latin typeface="Arial" panose="020B0604020202020204" pitchFamily="34" charset="0"/>
                          <a:cs typeface="Arial" panose="020B0604020202020204" pitchFamily="34" charset="0"/>
                        </a:rPr>
                        <a:t>4,63</a:t>
                      </a:r>
                      <a:endParaRPr lang="en-GB" sz="1050" noProof="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smtClean="0">
                          <a:solidFill>
                            <a:schemeClr val="tx1"/>
                          </a:solidFill>
                        </a:rPr>
                        <a:t>1,81 –</a:t>
                      </a:r>
                      <a:r>
                        <a:rPr lang="en-GB" sz="1050" baseline="0" noProof="0" dirty="0" smtClean="0">
                          <a:solidFill>
                            <a:schemeClr val="tx1"/>
                          </a:solidFill>
                          <a:latin typeface="Arial" panose="020B0604020202020204" pitchFamily="34" charset="0"/>
                          <a:cs typeface="Arial" panose="020B0604020202020204" pitchFamily="34" charset="0"/>
                        </a:rPr>
                        <a:t> </a:t>
                      </a:r>
                      <a:r>
                        <a:rPr lang="en-GB" sz="1050" noProof="0" dirty="0" smtClean="0">
                          <a:solidFill>
                            <a:schemeClr val="tx1"/>
                          </a:solidFill>
                          <a:latin typeface="Arial" panose="020B0604020202020204" pitchFamily="34" charset="0"/>
                          <a:cs typeface="Arial" panose="020B0604020202020204" pitchFamily="34" charset="0"/>
                        </a:rPr>
                        <a:t>1,84</a:t>
                      </a:r>
                      <a:endParaRPr lang="en-GB" sz="1050" noProof="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2851796487"/>
                  </a:ext>
                </a:extLst>
              </a:tr>
              <a:tr h="384464">
                <a:tc>
                  <a:txBody>
                    <a:bodyPr/>
                    <a:lstStyle/>
                    <a:p>
                      <a:r>
                        <a:rPr lang="en-GB" sz="1050" noProof="0" dirty="0" smtClean="0">
                          <a:solidFill>
                            <a:schemeClr val="tx1"/>
                          </a:solidFill>
                        </a:rPr>
                        <a:t>HR </a:t>
                      </a:r>
                      <a:r>
                        <a:rPr lang="en-GB" sz="1050" noProof="0" dirty="0" err="1" smtClean="0">
                          <a:solidFill>
                            <a:schemeClr val="tx1"/>
                          </a:solidFill>
                        </a:rPr>
                        <a:t>stratifié</a:t>
                      </a:r>
                      <a:r>
                        <a:rPr lang="en-GB" sz="1050" noProof="0" dirty="0">
                          <a:solidFill>
                            <a:schemeClr val="tx1"/>
                          </a:solidFill>
                        </a:rPr>
                        <a:t/>
                      </a:r>
                      <a:br>
                        <a:rPr lang="en-GB" sz="1050" noProof="0" dirty="0">
                          <a:solidFill>
                            <a:schemeClr val="tx1"/>
                          </a:solidFill>
                        </a:rPr>
                      </a:br>
                      <a:r>
                        <a:rPr lang="en-GB" sz="1050" noProof="0" dirty="0" smtClean="0">
                          <a:solidFill>
                            <a:schemeClr val="tx1"/>
                          </a:solidFill>
                        </a:rPr>
                        <a:t>(IC95%)</a:t>
                      </a:r>
                      <a:endParaRPr lang="en-GB" sz="1050" noProof="0" dirty="0">
                        <a:solidFill>
                          <a:schemeClr val="tx1"/>
                        </a:solidFill>
                      </a:endParaRPr>
                    </a:p>
                  </a:txBody>
                  <a:tcPr marL="36000" marR="36000" marT="36000" marB="3600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smtClean="0">
                          <a:solidFill>
                            <a:schemeClr val="tx1"/>
                          </a:solidFill>
                        </a:rPr>
                        <a:t>0,26 </a:t>
                      </a:r>
                      <a:r>
                        <a:rPr lang="en-GB" sz="1050" noProof="0" dirty="0">
                          <a:solidFill>
                            <a:schemeClr val="tx1"/>
                          </a:solidFill>
                        </a:rPr>
                        <a:t>(</a:t>
                      </a:r>
                      <a:r>
                        <a:rPr lang="en-GB" sz="1050" noProof="0" dirty="0" smtClean="0">
                          <a:solidFill>
                            <a:schemeClr val="tx1"/>
                          </a:solidFill>
                        </a:rPr>
                        <a:t>0,21</a:t>
                      </a:r>
                      <a:r>
                        <a:rPr lang="en-GB" sz="1050" baseline="0" noProof="0" dirty="0" smtClean="0">
                          <a:solidFill>
                            <a:schemeClr val="tx1"/>
                          </a:solidFill>
                          <a:latin typeface="Arial" panose="020B0604020202020204" pitchFamily="34" charset="0"/>
                          <a:cs typeface="Arial" panose="020B0604020202020204" pitchFamily="34" charset="0"/>
                        </a:rPr>
                        <a:t> – </a:t>
                      </a:r>
                      <a:r>
                        <a:rPr lang="en-GB" sz="1050" noProof="0" dirty="0" smtClean="0">
                          <a:solidFill>
                            <a:schemeClr val="tx1"/>
                          </a:solidFill>
                          <a:latin typeface="Arial" panose="020B0604020202020204" pitchFamily="34" charset="0"/>
                          <a:cs typeface="Arial" panose="020B0604020202020204" pitchFamily="34" charset="0"/>
                        </a:rPr>
                        <a:t>0,34</a:t>
                      </a:r>
                      <a:r>
                        <a:rPr lang="en-GB" sz="1050" noProof="0" dirty="0">
                          <a:solidFill>
                            <a:schemeClr val="tx1"/>
                          </a:solidFill>
                          <a:latin typeface="Arial" panose="020B0604020202020204" pitchFamily="34" charset="0"/>
                          <a:cs typeface="Arial" panose="020B0604020202020204" pitchFamily="34" charset="0"/>
                        </a:rPr>
                        <a:t>)</a:t>
                      </a:r>
                      <a:br>
                        <a:rPr lang="en-GB" sz="1050" noProof="0" dirty="0">
                          <a:solidFill>
                            <a:schemeClr val="tx1"/>
                          </a:solidFill>
                          <a:latin typeface="Arial" panose="020B0604020202020204" pitchFamily="34" charset="0"/>
                          <a:cs typeface="Arial" panose="020B0604020202020204" pitchFamily="34" charset="0"/>
                        </a:rPr>
                      </a:br>
                      <a:r>
                        <a:rPr lang="en-GB" sz="1050" i="0" noProof="0" dirty="0" smtClean="0">
                          <a:solidFill>
                            <a:schemeClr val="tx1"/>
                          </a:solidFill>
                          <a:latin typeface="Arial" panose="020B0604020202020204" pitchFamily="34" charset="0"/>
                          <a:cs typeface="Arial" panose="020B0604020202020204" pitchFamily="34" charset="0"/>
                        </a:rPr>
                        <a:t>p&lt;0,001</a:t>
                      </a:r>
                      <a:endParaRPr lang="en-GB" sz="1050" i="0" noProof="0" dirty="0">
                        <a:solidFill>
                          <a:schemeClr val="tx1"/>
                        </a:solidFill>
                      </a:endParaRPr>
                    </a:p>
                  </a:txBody>
                  <a:tcPr marL="36000" marR="36000" marT="36000" marB="3600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p>
                  </a:txBody>
                  <a:tcP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3731034861"/>
                  </a:ext>
                </a:extLst>
              </a:tr>
            </a:tbl>
          </a:graphicData>
        </a:graphic>
      </p:graphicFrame>
      <p:sp>
        <p:nvSpPr>
          <p:cNvPr id="5123" name="Oval 22">
            <a:extLst>
              <a:ext uri="{FF2B5EF4-FFF2-40B4-BE49-F238E27FC236}">
                <a16:creationId xmlns:a16="http://schemas.microsoft.com/office/drawing/2014/main" xmlns="" id="{86F34773-29BE-433B-A0A5-FAB2CFACD20B}"/>
              </a:ext>
            </a:extLst>
          </p:cNvPr>
          <p:cNvSpPr>
            <a:spLocks noChangeArrowheads="1"/>
          </p:cNvSpPr>
          <p:nvPr/>
        </p:nvSpPr>
        <p:spPr bwMode="auto">
          <a:xfrm>
            <a:off x="3088656" y="3995418"/>
            <a:ext cx="56798" cy="56798"/>
          </a:xfrm>
          <a:prstGeom prst="ellipse">
            <a:avLst/>
          </a:prstGeom>
          <a:solidFill>
            <a:srgbClr val="C00000"/>
          </a:solidFill>
          <a:ln>
            <a:noFill/>
          </a:ln>
          <a:extLst/>
        </p:spPr>
        <p:txBody>
          <a:bodyPr vert="horz" wrap="square" lIns="91440" tIns="45720" rIns="91440" bIns="45720" numCol="1" anchor="t" anchorCtr="0" compatLnSpc="1">
            <a:prstTxWarp prst="textNoShape">
              <a:avLst/>
            </a:prstTxWarp>
          </a:bodyPr>
          <a:lstStyle/>
          <a:p>
            <a:endParaRPr lang="fr-FR"/>
          </a:p>
        </p:txBody>
      </p:sp>
      <p:grpSp>
        <p:nvGrpSpPr>
          <p:cNvPr id="5137" name="Group 5136">
            <a:extLst>
              <a:ext uri="{FF2B5EF4-FFF2-40B4-BE49-F238E27FC236}">
                <a16:creationId xmlns:a16="http://schemas.microsoft.com/office/drawing/2014/main" xmlns="" id="{7B516E32-74B2-4514-B434-54C5E5F23BAA}"/>
              </a:ext>
            </a:extLst>
          </p:cNvPr>
          <p:cNvGrpSpPr/>
          <p:nvPr/>
        </p:nvGrpSpPr>
        <p:grpSpPr>
          <a:xfrm>
            <a:off x="1733394" y="2435051"/>
            <a:ext cx="6033207" cy="2751547"/>
            <a:chOff x="1733394" y="2435051"/>
            <a:chExt cx="6033207" cy="2751547"/>
          </a:xfrm>
        </p:grpSpPr>
        <p:sp>
          <p:nvSpPr>
            <p:cNvPr id="5" name="Freeform 5">
              <a:extLst>
                <a:ext uri="{FF2B5EF4-FFF2-40B4-BE49-F238E27FC236}">
                  <a16:creationId xmlns:a16="http://schemas.microsoft.com/office/drawing/2014/main" xmlns="" id="{3F0AEB96-2FE4-4955-B3ED-CF4807521B04}"/>
                </a:ext>
              </a:extLst>
            </p:cNvPr>
            <p:cNvSpPr>
              <a:spLocks/>
            </p:cNvSpPr>
            <p:nvPr/>
          </p:nvSpPr>
          <p:spPr bwMode="auto">
            <a:xfrm>
              <a:off x="1733394" y="2435051"/>
              <a:ext cx="6007964" cy="2723148"/>
            </a:xfrm>
            <a:custGeom>
              <a:avLst/>
              <a:gdLst>
                <a:gd name="T0" fmla="*/ 30 w 3808"/>
                <a:gd name="T1" fmla="*/ 6 h 1726"/>
                <a:gd name="T2" fmla="*/ 148 w 3808"/>
                <a:gd name="T3" fmla="*/ 12 h 1726"/>
                <a:gd name="T4" fmla="*/ 155 w 3808"/>
                <a:gd name="T5" fmla="*/ 32 h 1726"/>
                <a:gd name="T6" fmla="*/ 173 w 3808"/>
                <a:gd name="T7" fmla="*/ 46 h 1726"/>
                <a:gd name="T8" fmla="*/ 181 w 3808"/>
                <a:gd name="T9" fmla="*/ 76 h 1726"/>
                <a:gd name="T10" fmla="*/ 219 w 3808"/>
                <a:gd name="T11" fmla="*/ 82 h 1726"/>
                <a:gd name="T12" fmla="*/ 235 w 3808"/>
                <a:gd name="T13" fmla="*/ 99 h 1726"/>
                <a:gd name="T14" fmla="*/ 257 w 3808"/>
                <a:gd name="T15" fmla="*/ 105 h 1726"/>
                <a:gd name="T16" fmla="*/ 261 w 3808"/>
                <a:gd name="T17" fmla="*/ 131 h 1726"/>
                <a:gd name="T18" fmla="*/ 297 w 3808"/>
                <a:gd name="T19" fmla="*/ 145 h 1726"/>
                <a:gd name="T20" fmla="*/ 303 w 3808"/>
                <a:gd name="T21" fmla="*/ 169 h 1726"/>
                <a:gd name="T22" fmla="*/ 315 w 3808"/>
                <a:gd name="T23" fmla="*/ 187 h 1726"/>
                <a:gd name="T24" fmla="*/ 321 w 3808"/>
                <a:gd name="T25" fmla="*/ 480 h 1726"/>
                <a:gd name="T26" fmla="*/ 331 w 3808"/>
                <a:gd name="T27" fmla="*/ 553 h 1726"/>
                <a:gd name="T28" fmla="*/ 345 w 3808"/>
                <a:gd name="T29" fmla="*/ 583 h 1726"/>
                <a:gd name="T30" fmla="*/ 399 w 3808"/>
                <a:gd name="T31" fmla="*/ 593 h 1726"/>
                <a:gd name="T32" fmla="*/ 444 w 3808"/>
                <a:gd name="T33" fmla="*/ 607 h 1726"/>
                <a:gd name="T34" fmla="*/ 472 w 3808"/>
                <a:gd name="T35" fmla="*/ 615 h 1726"/>
                <a:gd name="T36" fmla="*/ 478 w 3808"/>
                <a:gd name="T37" fmla="*/ 627 h 1726"/>
                <a:gd name="T38" fmla="*/ 500 w 3808"/>
                <a:gd name="T39" fmla="*/ 647 h 1726"/>
                <a:gd name="T40" fmla="*/ 520 w 3808"/>
                <a:gd name="T41" fmla="*/ 667 h 1726"/>
                <a:gd name="T42" fmla="*/ 582 w 3808"/>
                <a:gd name="T43" fmla="*/ 675 h 1726"/>
                <a:gd name="T44" fmla="*/ 592 w 3808"/>
                <a:gd name="T45" fmla="*/ 687 h 1726"/>
                <a:gd name="T46" fmla="*/ 610 w 3808"/>
                <a:gd name="T47" fmla="*/ 707 h 1726"/>
                <a:gd name="T48" fmla="*/ 622 w 3808"/>
                <a:gd name="T49" fmla="*/ 735 h 1726"/>
                <a:gd name="T50" fmla="*/ 632 w 3808"/>
                <a:gd name="T51" fmla="*/ 796 h 1726"/>
                <a:gd name="T52" fmla="*/ 638 w 3808"/>
                <a:gd name="T53" fmla="*/ 924 h 1726"/>
                <a:gd name="T54" fmla="*/ 654 w 3808"/>
                <a:gd name="T55" fmla="*/ 970 h 1726"/>
                <a:gd name="T56" fmla="*/ 678 w 3808"/>
                <a:gd name="T57" fmla="*/ 987 h 1726"/>
                <a:gd name="T58" fmla="*/ 815 w 3808"/>
                <a:gd name="T59" fmla="*/ 993 h 1726"/>
                <a:gd name="T60" fmla="*/ 821 w 3808"/>
                <a:gd name="T61" fmla="*/ 1005 h 1726"/>
                <a:gd name="T62" fmla="*/ 905 w 3808"/>
                <a:gd name="T63" fmla="*/ 1015 h 1726"/>
                <a:gd name="T64" fmla="*/ 939 w 3808"/>
                <a:gd name="T65" fmla="*/ 1049 h 1726"/>
                <a:gd name="T66" fmla="*/ 951 w 3808"/>
                <a:gd name="T67" fmla="*/ 1107 h 1726"/>
                <a:gd name="T68" fmla="*/ 955 w 3808"/>
                <a:gd name="T69" fmla="*/ 1270 h 1726"/>
                <a:gd name="T70" fmla="*/ 980 w 3808"/>
                <a:gd name="T71" fmla="*/ 1292 h 1726"/>
                <a:gd name="T72" fmla="*/ 1120 w 3808"/>
                <a:gd name="T73" fmla="*/ 1308 h 1726"/>
                <a:gd name="T74" fmla="*/ 1136 w 3808"/>
                <a:gd name="T75" fmla="*/ 1314 h 1726"/>
                <a:gd name="T76" fmla="*/ 1188 w 3808"/>
                <a:gd name="T77" fmla="*/ 1328 h 1726"/>
                <a:gd name="T78" fmla="*/ 1257 w 3808"/>
                <a:gd name="T79" fmla="*/ 1338 h 1726"/>
                <a:gd name="T80" fmla="*/ 1263 w 3808"/>
                <a:gd name="T81" fmla="*/ 1392 h 1726"/>
                <a:gd name="T82" fmla="*/ 1273 w 3808"/>
                <a:gd name="T83" fmla="*/ 1429 h 1726"/>
                <a:gd name="T84" fmla="*/ 1287 w 3808"/>
                <a:gd name="T85" fmla="*/ 1485 h 1726"/>
                <a:gd name="T86" fmla="*/ 1455 w 3808"/>
                <a:gd name="T87" fmla="*/ 1493 h 1726"/>
                <a:gd name="T88" fmla="*/ 1507 w 3808"/>
                <a:gd name="T89" fmla="*/ 1511 h 1726"/>
                <a:gd name="T90" fmla="*/ 1592 w 3808"/>
                <a:gd name="T91" fmla="*/ 1521 h 1726"/>
                <a:gd name="T92" fmla="*/ 1608 w 3808"/>
                <a:gd name="T93" fmla="*/ 1549 h 1726"/>
                <a:gd name="T94" fmla="*/ 1915 w 3808"/>
                <a:gd name="T95" fmla="*/ 1565 h 1726"/>
                <a:gd name="T96" fmla="*/ 1949 w 3808"/>
                <a:gd name="T97" fmla="*/ 1601 h 1726"/>
                <a:gd name="T98" fmla="*/ 1989 w 3808"/>
                <a:gd name="T99" fmla="*/ 1617 h 1726"/>
                <a:gd name="T100" fmla="*/ 2218 w 3808"/>
                <a:gd name="T101" fmla="*/ 1646 h 1726"/>
                <a:gd name="T102" fmla="*/ 2539 w 3808"/>
                <a:gd name="T103" fmla="*/ 1662 h 1726"/>
                <a:gd name="T104" fmla="*/ 2545 w 3808"/>
                <a:gd name="T105" fmla="*/ 1706 h 1726"/>
                <a:gd name="T106" fmla="*/ 3808 w 3808"/>
                <a:gd name="T107" fmla="*/ 1726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08" h="1726">
                  <a:moveTo>
                    <a:pt x="0" y="0"/>
                  </a:moveTo>
                  <a:lnTo>
                    <a:pt x="30" y="0"/>
                  </a:lnTo>
                  <a:lnTo>
                    <a:pt x="30" y="6"/>
                  </a:lnTo>
                  <a:lnTo>
                    <a:pt x="122" y="6"/>
                  </a:lnTo>
                  <a:lnTo>
                    <a:pt x="122" y="12"/>
                  </a:lnTo>
                  <a:lnTo>
                    <a:pt x="148" y="12"/>
                  </a:lnTo>
                  <a:lnTo>
                    <a:pt x="148" y="18"/>
                  </a:lnTo>
                  <a:lnTo>
                    <a:pt x="155" y="18"/>
                  </a:lnTo>
                  <a:lnTo>
                    <a:pt x="155" y="32"/>
                  </a:lnTo>
                  <a:lnTo>
                    <a:pt x="167" y="32"/>
                  </a:lnTo>
                  <a:lnTo>
                    <a:pt x="167" y="46"/>
                  </a:lnTo>
                  <a:lnTo>
                    <a:pt x="173" y="46"/>
                  </a:lnTo>
                  <a:lnTo>
                    <a:pt x="173" y="58"/>
                  </a:lnTo>
                  <a:lnTo>
                    <a:pt x="181" y="58"/>
                  </a:lnTo>
                  <a:lnTo>
                    <a:pt x="181" y="76"/>
                  </a:lnTo>
                  <a:lnTo>
                    <a:pt x="213" y="76"/>
                  </a:lnTo>
                  <a:lnTo>
                    <a:pt x="213" y="82"/>
                  </a:lnTo>
                  <a:lnTo>
                    <a:pt x="219" y="82"/>
                  </a:lnTo>
                  <a:lnTo>
                    <a:pt x="219" y="91"/>
                  </a:lnTo>
                  <a:lnTo>
                    <a:pt x="235" y="91"/>
                  </a:lnTo>
                  <a:lnTo>
                    <a:pt x="235" y="99"/>
                  </a:lnTo>
                  <a:lnTo>
                    <a:pt x="245" y="99"/>
                  </a:lnTo>
                  <a:lnTo>
                    <a:pt x="245" y="105"/>
                  </a:lnTo>
                  <a:lnTo>
                    <a:pt x="257" y="105"/>
                  </a:lnTo>
                  <a:lnTo>
                    <a:pt x="257" y="117"/>
                  </a:lnTo>
                  <a:lnTo>
                    <a:pt x="261" y="117"/>
                  </a:lnTo>
                  <a:lnTo>
                    <a:pt x="261" y="131"/>
                  </a:lnTo>
                  <a:lnTo>
                    <a:pt x="287" y="131"/>
                  </a:lnTo>
                  <a:lnTo>
                    <a:pt x="287" y="145"/>
                  </a:lnTo>
                  <a:lnTo>
                    <a:pt x="297" y="145"/>
                  </a:lnTo>
                  <a:lnTo>
                    <a:pt x="297" y="157"/>
                  </a:lnTo>
                  <a:lnTo>
                    <a:pt x="303" y="157"/>
                  </a:lnTo>
                  <a:lnTo>
                    <a:pt x="303" y="169"/>
                  </a:lnTo>
                  <a:lnTo>
                    <a:pt x="307" y="169"/>
                  </a:lnTo>
                  <a:lnTo>
                    <a:pt x="307" y="187"/>
                  </a:lnTo>
                  <a:lnTo>
                    <a:pt x="315" y="187"/>
                  </a:lnTo>
                  <a:lnTo>
                    <a:pt x="315" y="305"/>
                  </a:lnTo>
                  <a:lnTo>
                    <a:pt x="321" y="305"/>
                  </a:lnTo>
                  <a:lnTo>
                    <a:pt x="321" y="480"/>
                  </a:lnTo>
                  <a:lnTo>
                    <a:pt x="325" y="480"/>
                  </a:lnTo>
                  <a:lnTo>
                    <a:pt x="325" y="553"/>
                  </a:lnTo>
                  <a:lnTo>
                    <a:pt x="331" y="553"/>
                  </a:lnTo>
                  <a:lnTo>
                    <a:pt x="331" y="573"/>
                  </a:lnTo>
                  <a:lnTo>
                    <a:pt x="345" y="573"/>
                  </a:lnTo>
                  <a:lnTo>
                    <a:pt x="345" y="583"/>
                  </a:lnTo>
                  <a:lnTo>
                    <a:pt x="389" y="583"/>
                  </a:lnTo>
                  <a:lnTo>
                    <a:pt x="389" y="593"/>
                  </a:lnTo>
                  <a:lnTo>
                    <a:pt x="399" y="593"/>
                  </a:lnTo>
                  <a:lnTo>
                    <a:pt x="399" y="601"/>
                  </a:lnTo>
                  <a:lnTo>
                    <a:pt x="444" y="601"/>
                  </a:lnTo>
                  <a:lnTo>
                    <a:pt x="444" y="607"/>
                  </a:lnTo>
                  <a:lnTo>
                    <a:pt x="466" y="607"/>
                  </a:lnTo>
                  <a:lnTo>
                    <a:pt x="466" y="615"/>
                  </a:lnTo>
                  <a:lnTo>
                    <a:pt x="472" y="615"/>
                  </a:lnTo>
                  <a:lnTo>
                    <a:pt x="472" y="621"/>
                  </a:lnTo>
                  <a:lnTo>
                    <a:pt x="478" y="621"/>
                  </a:lnTo>
                  <a:lnTo>
                    <a:pt x="478" y="627"/>
                  </a:lnTo>
                  <a:lnTo>
                    <a:pt x="484" y="627"/>
                  </a:lnTo>
                  <a:lnTo>
                    <a:pt x="484" y="647"/>
                  </a:lnTo>
                  <a:lnTo>
                    <a:pt x="500" y="647"/>
                  </a:lnTo>
                  <a:lnTo>
                    <a:pt x="500" y="653"/>
                  </a:lnTo>
                  <a:lnTo>
                    <a:pt x="520" y="653"/>
                  </a:lnTo>
                  <a:lnTo>
                    <a:pt x="520" y="667"/>
                  </a:lnTo>
                  <a:lnTo>
                    <a:pt x="576" y="667"/>
                  </a:lnTo>
                  <a:lnTo>
                    <a:pt x="576" y="675"/>
                  </a:lnTo>
                  <a:lnTo>
                    <a:pt x="582" y="675"/>
                  </a:lnTo>
                  <a:lnTo>
                    <a:pt x="582" y="681"/>
                  </a:lnTo>
                  <a:lnTo>
                    <a:pt x="592" y="681"/>
                  </a:lnTo>
                  <a:lnTo>
                    <a:pt x="592" y="687"/>
                  </a:lnTo>
                  <a:lnTo>
                    <a:pt x="598" y="687"/>
                  </a:lnTo>
                  <a:lnTo>
                    <a:pt x="598" y="707"/>
                  </a:lnTo>
                  <a:lnTo>
                    <a:pt x="610" y="707"/>
                  </a:lnTo>
                  <a:lnTo>
                    <a:pt x="610" y="713"/>
                  </a:lnTo>
                  <a:lnTo>
                    <a:pt x="622" y="713"/>
                  </a:lnTo>
                  <a:lnTo>
                    <a:pt x="622" y="735"/>
                  </a:lnTo>
                  <a:lnTo>
                    <a:pt x="628" y="735"/>
                  </a:lnTo>
                  <a:lnTo>
                    <a:pt x="628" y="796"/>
                  </a:lnTo>
                  <a:lnTo>
                    <a:pt x="632" y="796"/>
                  </a:lnTo>
                  <a:lnTo>
                    <a:pt x="632" y="862"/>
                  </a:lnTo>
                  <a:lnTo>
                    <a:pt x="638" y="862"/>
                  </a:lnTo>
                  <a:lnTo>
                    <a:pt x="638" y="924"/>
                  </a:lnTo>
                  <a:lnTo>
                    <a:pt x="644" y="924"/>
                  </a:lnTo>
                  <a:lnTo>
                    <a:pt x="644" y="970"/>
                  </a:lnTo>
                  <a:lnTo>
                    <a:pt x="654" y="970"/>
                  </a:lnTo>
                  <a:lnTo>
                    <a:pt x="654" y="979"/>
                  </a:lnTo>
                  <a:lnTo>
                    <a:pt x="678" y="979"/>
                  </a:lnTo>
                  <a:lnTo>
                    <a:pt x="678" y="987"/>
                  </a:lnTo>
                  <a:lnTo>
                    <a:pt x="799" y="987"/>
                  </a:lnTo>
                  <a:lnTo>
                    <a:pt x="799" y="993"/>
                  </a:lnTo>
                  <a:lnTo>
                    <a:pt x="815" y="993"/>
                  </a:lnTo>
                  <a:lnTo>
                    <a:pt x="815" y="1001"/>
                  </a:lnTo>
                  <a:lnTo>
                    <a:pt x="821" y="1001"/>
                  </a:lnTo>
                  <a:lnTo>
                    <a:pt x="821" y="1005"/>
                  </a:lnTo>
                  <a:lnTo>
                    <a:pt x="885" y="1005"/>
                  </a:lnTo>
                  <a:lnTo>
                    <a:pt x="885" y="1015"/>
                  </a:lnTo>
                  <a:lnTo>
                    <a:pt x="905" y="1015"/>
                  </a:lnTo>
                  <a:lnTo>
                    <a:pt x="905" y="1029"/>
                  </a:lnTo>
                  <a:lnTo>
                    <a:pt x="939" y="1029"/>
                  </a:lnTo>
                  <a:lnTo>
                    <a:pt x="939" y="1049"/>
                  </a:lnTo>
                  <a:lnTo>
                    <a:pt x="945" y="1049"/>
                  </a:lnTo>
                  <a:lnTo>
                    <a:pt x="945" y="1107"/>
                  </a:lnTo>
                  <a:lnTo>
                    <a:pt x="951" y="1107"/>
                  </a:lnTo>
                  <a:lnTo>
                    <a:pt x="951" y="1222"/>
                  </a:lnTo>
                  <a:lnTo>
                    <a:pt x="955" y="1222"/>
                  </a:lnTo>
                  <a:lnTo>
                    <a:pt x="955" y="1270"/>
                  </a:lnTo>
                  <a:lnTo>
                    <a:pt x="974" y="1270"/>
                  </a:lnTo>
                  <a:lnTo>
                    <a:pt x="974" y="1292"/>
                  </a:lnTo>
                  <a:lnTo>
                    <a:pt x="980" y="1292"/>
                  </a:lnTo>
                  <a:lnTo>
                    <a:pt x="980" y="1300"/>
                  </a:lnTo>
                  <a:lnTo>
                    <a:pt x="1120" y="1300"/>
                  </a:lnTo>
                  <a:lnTo>
                    <a:pt x="1120" y="1308"/>
                  </a:lnTo>
                  <a:lnTo>
                    <a:pt x="1126" y="1308"/>
                  </a:lnTo>
                  <a:lnTo>
                    <a:pt x="1126" y="1314"/>
                  </a:lnTo>
                  <a:lnTo>
                    <a:pt x="1136" y="1314"/>
                  </a:lnTo>
                  <a:lnTo>
                    <a:pt x="1136" y="1322"/>
                  </a:lnTo>
                  <a:lnTo>
                    <a:pt x="1188" y="1322"/>
                  </a:lnTo>
                  <a:lnTo>
                    <a:pt x="1188" y="1328"/>
                  </a:lnTo>
                  <a:lnTo>
                    <a:pt x="1234" y="1328"/>
                  </a:lnTo>
                  <a:lnTo>
                    <a:pt x="1234" y="1338"/>
                  </a:lnTo>
                  <a:lnTo>
                    <a:pt x="1257" y="1338"/>
                  </a:lnTo>
                  <a:lnTo>
                    <a:pt x="1257" y="1352"/>
                  </a:lnTo>
                  <a:lnTo>
                    <a:pt x="1263" y="1352"/>
                  </a:lnTo>
                  <a:lnTo>
                    <a:pt x="1263" y="1392"/>
                  </a:lnTo>
                  <a:lnTo>
                    <a:pt x="1269" y="1392"/>
                  </a:lnTo>
                  <a:lnTo>
                    <a:pt x="1269" y="1429"/>
                  </a:lnTo>
                  <a:lnTo>
                    <a:pt x="1273" y="1429"/>
                  </a:lnTo>
                  <a:lnTo>
                    <a:pt x="1273" y="1465"/>
                  </a:lnTo>
                  <a:lnTo>
                    <a:pt x="1287" y="1465"/>
                  </a:lnTo>
                  <a:lnTo>
                    <a:pt x="1287" y="1485"/>
                  </a:lnTo>
                  <a:lnTo>
                    <a:pt x="1303" y="1485"/>
                  </a:lnTo>
                  <a:lnTo>
                    <a:pt x="1303" y="1493"/>
                  </a:lnTo>
                  <a:lnTo>
                    <a:pt x="1455" y="1493"/>
                  </a:lnTo>
                  <a:lnTo>
                    <a:pt x="1455" y="1501"/>
                  </a:lnTo>
                  <a:lnTo>
                    <a:pt x="1507" y="1501"/>
                  </a:lnTo>
                  <a:lnTo>
                    <a:pt x="1507" y="1511"/>
                  </a:lnTo>
                  <a:lnTo>
                    <a:pt x="1584" y="1511"/>
                  </a:lnTo>
                  <a:lnTo>
                    <a:pt x="1584" y="1521"/>
                  </a:lnTo>
                  <a:lnTo>
                    <a:pt x="1592" y="1521"/>
                  </a:lnTo>
                  <a:lnTo>
                    <a:pt x="1592" y="1543"/>
                  </a:lnTo>
                  <a:lnTo>
                    <a:pt x="1608" y="1543"/>
                  </a:lnTo>
                  <a:lnTo>
                    <a:pt x="1608" y="1549"/>
                  </a:lnTo>
                  <a:lnTo>
                    <a:pt x="1905" y="1549"/>
                  </a:lnTo>
                  <a:lnTo>
                    <a:pt x="1905" y="1565"/>
                  </a:lnTo>
                  <a:lnTo>
                    <a:pt x="1915" y="1565"/>
                  </a:lnTo>
                  <a:lnTo>
                    <a:pt x="1915" y="1585"/>
                  </a:lnTo>
                  <a:lnTo>
                    <a:pt x="1949" y="1585"/>
                  </a:lnTo>
                  <a:lnTo>
                    <a:pt x="1949" y="1601"/>
                  </a:lnTo>
                  <a:lnTo>
                    <a:pt x="1963" y="1601"/>
                  </a:lnTo>
                  <a:lnTo>
                    <a:pt x="1963" y="1617"/>
                  </a:lnTo>
                  <a:lnTo>
                    <a:pt x="1989" y="1617"/>
                  </a:lnTo>
                  <a:lnTo>
                    <a:pt x="1989" y="1629"/>
                  </a:lnTo>
                  <a:lnTo>
                    <a:pt x="2218" y="1629"/>
                  </a:lnTo>
                  <a:lnTo>
                    <a:pt x="2218" y="1646"/>
                  </a:lnTo>
                  <a:lnTo>
                    <a:pt x="2234" y="1646"/>
                  </a:lnTo>
                  <a:lnTo>
                    <a:pt x="2234" y="1662"/>
                  </a:lnTo>
                  <a:lnTo>
                    <a:pt x="2539" y="1662"/>
                  </a:lnTo>
                  <a:lnTo>
                    <a:pt x="2539" y="1692"/>
                  </a:lnTo>
                  <a:lnTo>
                    <a:pt x="2545" y="1692"/>
                  </a:lnTo>
                  <a:lnTo>
                    <a:pt x="2545" y="1706"/>
                  </a:lnTo>
                  <a:lnTo>
                    <a:pt x="3186" y="1706"/>
                  </a:lnTo>
                  <a:lnTo>
                    <a:pt x="3186" y="1726"/>
                  </a:lnTo>
                  <a:lnTo>
                    <a:pt x="3808" y="1726"/>
                  </a:lnTo>
                </a:path>
              </a:pathLst>
            </a:custGeom>
            <a:noFill/>
            <a:ln w="28575"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Oval 6">
              <a:extLst>
                <a:ext uri="{FF2B5EF4-FFF2-40B4-BE49-F238E27FC236}">
                  <a16:creationId xmlns:a16="http://schemas.microsoft.com/office/drawing/2014/main" xmlns="" id="{22089F7E-53D1-4730-9F8E-6DF200F9DF01}"/>
                </a:ext>
              </a:extLst>
            </p:cNvPr>
            <p:cNvSpPr>
              <a:spLocks noChangeArrowheads="1"/>
            </p:cNvSpPr>
            <p:nvPr/>
          </p:nvSpPr>
          <p:spPr bwMode="auto">
            <a:xfrm>
              <a:off x="7706648" y="5129800"/>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Oval 7">
              <a:extLst>
                <a:ext uri="{FF2B5EF4-FFF2-40B4-BE49-F238E27FC236}">
                  <a16:creationId xmlns:a16="http://schemas.microsoft.com/office/drawing/2014/main" xmlns="" id="{3B16B2E6-13D7-43B9-9F90-CE42DE9D9B2A}"/>
                </a:ext>
              </a:extLst>
            </p:cNvPr>
            <p:cNvSpPr>
              <a:spLocks noChangeArrowheads="1"/>
            </p:cNvSpPr>
            <p:nvPr/>
          </p:nvSpPr>
          <p:spPr bwMode="auto">
            <a:xfrm>
              <a:off x="7225442" y="5129800"/>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80" name="Oval 8">
              <a:extLst>
                <a:ext uri="{FF2B5EF4-FFF2-40B4-BE49-F238E27FC236}">
                  <a16:creationId xmlns:a16="http://schemas.microsoft.com/office/drawing/2014/main" xmlns="" id="{DC96D3D4-43FC-4F41-9756-BA45816663C0}"/>
                </a:ext>
              </a:extLst>
            </p:cNvPr>
            <p:cNvSpPr>
              <a:spLocks noChangeArrowheads="1"/>
            </p:cNvSpPr>
            <p:nvPr/>
          </p:nvSpPr>
          <p:spPr bwMode="auto">
            <a:xfrm>
              <a:off x="6718994" y="5098245"/>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81" name="Oval 9">
              <a:extLst>
                <a:ext uri="{FF2B5EF4-FFF2-40B4-BE49-F238E27FC236}">
                  <a16:creationId xmlns:a16="http://schemas.microsoft.com/office/drawing/2014/main" xmlns="" id="{9D783A71-1D72-42D0-BF1A-2B5C374038A0}"/>
                </a:ext>
              </a:extLst>
            </p:cNvPr>
            <p:cNvSpPr>
              <a:spLocks noChangeArrowheads="1"/>
            </p:cNvSpPr>
            <p:nvPr/>
          </p:nvSpPr>
          <p:spPr bwMode="auto">
            <a:xfrm>
              <a:off x="4723176" y="4888408"/>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82" name="Oval 10">
              <a:extLst>
                <a:ext uri="{FF2B5EF4-FFF2-40B4-BE49-F238E27FC236}">
                  <a16:creationId xmlns:a16="http://schemas.microsoft.com/office/drawing/2014/main" xmlns="" id="{25EBF6E9-19F5-4D98-AC27-FD4CF4755948}"/>
                </a:ext>
              </a:extLst>
            </p:cNvPr>
            <p:cNvSpPr>
              <a:spLocks noChangeArrowheads="1"/>
            </p:cNvSpPr>
            <p:nvPr/>
          </p:nvSpPr>
          <p:spPr bwMode="auto">
            <a:xfrm>
              <a:off x="4707399" y="4860009"/>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83" name="Oval 11">
              <a:extLst>
                <a:ext uri="{FF2B5EF4-FFF2-40B4-BE49-F238E27FC236}">
                  <a16:creationId xmlns:a16="http://schemas.microsoft.com/office/drawing/2014/main" xmlns="" id="{914A9F43-0104-4B88-967C-FC169F817668}"/>
                </a:ext>
              </a:extLst>
            </p:cNvPr>
            <p:cNvSpPr>
              <a:spLocks noChangeArrowheads="1"/>
            </p:cNvSpPr>
            <p:nvPr/>
          </p:nvSpPr>
          <p:spPr bwMode="auto">
            <a:xfrm>
              <a:off x="4694777" y="4860009"/>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84" name="Oval 12">
              <a:extLst>
                <a:ext uri="{FF2B5EF4-FFF2-40B4-BE49-F238E27FC236}">
                  <a16:creationId xmlns:a16="http://schemas.microsoft.com/office/drawing/2014/main" xmlns="" id="{D2338D84-E5A2-4FA7-A9FF-98EFCA086D27}"/>
                </a:ext>
              </a:extLst>
            </p:cNvPr>
            <p:cNvSpPr>
              <a:spLocks noChangeArrowheads="1"/>
            </p:cNvSpPr>
            <p:nvPr/>
          </p:nvSpPr>
          <p:spPr bwMode="auto">
            <a:xfrm>
              <a:off x="4241971" y="4844232"/>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85" name="Oval 13">
              <a:extLst>
                <a:ext uri="{FF2B5EF4-FFF2-40B4-BE49-F238E27FC236}">
                  <a16:creationId xmlns:a16="http://schemas.microsoft.com/office/drawing/2014/main" xmlns="" id="{BE8FB71F-A418-478A-A0FF-C2D68EA11AC9}"/>
                </a:ext>
              </a:extLst>
            </p:cNvPr>
            <p:cNvSpPr>
              <a:spLocks noChangeArrowheads="1"/>
            </p:cNvSpPr>
            <p:nvPr/>
          </p:nvSpPr>
          <p:spPr bwMode="auto">
            <a:xfrm>
              <a:off x="4226194" y="4844232"/>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86" name="Oval 14">
              <a:extLst>
                <a:ext uri="{FF2B5EF4-FFF2-40B4-BE49-F238E27FC236}">
                  <a16:creationId xmlns:a16="http://schemas.microsoft.com/office/drawing/2014/main" xmlns="" id="{0BC88AA8-4CE4-46A7-BDA8-797D5E9E9A24}"/>
                </a:ext>
              </a:extLst>
            </p:cNvPr>
            <p:cNvSpPr>
              <a:spLocks noChangeArrowheads="1"/>
            </p:cNvSpPr>
            <p:nvPr/>
          </p:nvSpPr>
          <p:spPr bwMode="auto">
            <a:xfrm>
              <a:off x="4207261" y="4806367"/>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87" name="Oval 15">
              <a:extLst>
                <a:ext uri="{FF2B5EF4-FFF2-40B4-BE49-F238E27FC236}">
                  <a16:creationId xmlns:a16="http://schemas.microsoft.com/office/drawing/2014/main" xmlns="" id="{8BA886C4-9B61-47EF-94CC-725875AEE140}"/>
                </a:ext>
              </a:extLst>
            </p:cNvPr>
            <p:cNvSpPr>
              <a:spLocks noChangeArrowheads="1"/>
            </p:cNvSpPr>
            <p:nvPr/>
          </p:nvSpPr>
          <p:spPr bwMode="auto">
            <a:xfrm>
              <a:off x="4194639" y="4784279"/>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88" name="Oval 16">
              <a:extLst>
                <a:ext uri="{FF2B5EF4-FFF2-40B4-BE49-F238E27FC236}">
                  <a16:creationId xmlns:a16="http://schemas.microsoft.com/office/drawing/2014/main" xmlns="" id="{7286D542-492E-44CF-BF8F-AE8EA7153704}"/>
                </a:ext>
              </a:extLst>
            </p:cNvPr>
            <p:cNvSpPr>
              <a:spLocks noChangeArrowheads="1"/>
            </p:cNvSpPr>
            <p:nvPr/>
          </p:nvSpPr>
          <p:spPr bwMode="auto">
            <a:xfrm>
              <a:off x="3716590" y="4711703"/>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89" name="Oval 17">
              <a:extLst>
                <a:ext uri="{FF2B5EF4-FFF2-40B4-BE49-F238E27FC236}">
                  <a16:creationId xmlns:a16="http://schemas.microsoft.com/office/drawing/2014/main" xmlns="" id="{B14DBDEF-599D-4B49-85A1-674A47DD5361}"/>
                </a:ext>
              </a:extLst>
            </p:cNvPr>
            <p:cNvSpPr>
              <a:spLocks noChangeArrowheads="1"/>
            </p:cNvSpPr>
            <p:nvPr/>
          </p:nvSpPr>
          <p:spPr bwMode="auto">
            <a:xfrm>
              <a:off x="3707123" y="4656483"/>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90" name="Oval 18">
              <a:extLst>
                <a:ext uri="{FF2B5EF4-FFF2-40B4-BE49-F238E27FC236}">
                  <a16:creationId xmlns:a16="http://schemas.microsoft.com/office/drawing/2014/main" xmlns="" id="{B08C36F7-079B-4F4B-A2D4-D62FD1F099D7}"/>
                </a:ext>
              </a:extLst>
            </p:cNvPr>
            <p:cNvSpPr>
              <a:spLocks noChangeArrowheads="1"/>
            </p:cNvSpPr>
            <p:nvPr/>
          </p:nvSpPr>
          <p:spPr bwMode="auto">
            <a:xfrm>
              <a:off x="3700812" y="4587063"/>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191" name="Oval 19">
              <a:extLst>
                <a:ext uri="{FF2B5EF4-FFF2-40B4-BE49-F238E27FC236}">
                  <a16:creationId xmlns:a16="http://schemas.microsoft.com/office/drawing/2014/main" xmlns="" id="{6218D72D-D941-4590-8206-9853609A4931}"/>
                </a:ext>
              </a:extLst>
            </p:cNvPr>
            <p:cNvSpPr>
              <a:spLocks noChangeArrowheads="1"/>
            </p:cNvSpPr>
            <p:nvPr/>
          </p:nvSpPr>
          <p:spPr bwMode="auto">
            <a:xfrm>
              <a:off x="3651903" y="4511333"/>
              <a:ext cx="58376"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5120" name="Oval 20">
              <a:extLst>
                <a:ext uri="{FF2B5EF4-FFF2-40B4-BE49-F238E27FC236}">
                  <a16:creationId xmlns:a16="http://schemas.microsoft.com/office/drawing/2014/main" xmlns="" id="{316DB282-F63E-4F31-A604-19896586526D}"/>
                </a:ext>
              </a:extLst>
            </p:cNvPr>
            <p:cNvSpPr>
              <a:spLocks noChangeArrowheads="1"/>
            </p:cNvSpPr>
            <p:nvPr/>
          </p:nvSpPr>
          <p:spPr bwMode="auto">
            <a:xfrm>
              <a:off x="3208563" y="4400892"/>
              <a:ext cx="61531"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5121" name="Oval 21">
              <a:extLst>
                <a:ext uri="{FF2B5EF4-FFF2-40B4-BE49-F238E27FC236}">
                  <a16:creationId xmlns:a16="http://schemas.microsoft.com/office/drawing/2014/main" xmlns="" id="{C2DD1C7C-5C3D-45E4-A185-3E75CF552888}"/>
                </a:ext>
              </a:extLst>
            </p:cNvPr>
            <p:cNvSpPr>
              <a:spLocks noChangeArrowheads="1"/>
            </p:cNvSpPr>
            <p:nvPr/>
          </p:nvSpPr>
          <p:spPr bwMode="auto">
            <a:xfrm>
              <a:off x="3202252" y="4317273"/>
              <a:ext cx="61531"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5124" name="Oval 23">
              <a:extLst>
                <a:ext uri="{FF2B5EF4-FFF2-40B4-BE49-F238E27FC236}">
                  <a16:creationId xmlns:a16="http://schemas.microsoft.com/office/drawing/2014/main" xmlns="" id="{6FBAA468-9FEE-4D2A-868A-49ED658B1047}"/>
                </a:ext>
              </a:extLst>
            </p:cNvPr>
            <p:cNvSpPr>
              <a:spLocks noChangeArrowheads="1"/>
            </p:cNvSpPr>
            <p:nvPr/>
          </p:nvSpPr>
          <p:spPr bwMode="auto">
            <a:xfrm>
              <a:off x="2721047" y="3921265"/>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5125" name="Oval 24">
              <a:extLst>
                <a:ext uri="{FF2B5EF4-FFF2-40B4-BE49-F238E27FC236}">
                  <a16:creationId xmlns:a16="http://schemas.microsoft.com/office/drawing/2014/main" xmlns="" id="{DA0F23CF-F82E-432E-B56C-1EB0D6135C96}"/>
                </a:ext>
              </a:extLst>
            </p:cNvPr>
            <p:cNvSpPr>
              <a:spLocks noChangeArrowheads="1"/>
            </p:cNvSpPr>
            <p:nvPr/>
          </p:nvSpPr>
          <p:spPr bwMode="auto">
            <a:xfrm>
              <a:off x="2711581" y="3855001"/>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5126" name="Oval 25">
              <a:extLst>
                <a:ext uri="{FF2B5EF4-FFF2-40B4-BE49-F238E27FC236}">
                  <a16:creationId xmlns:a16="http://schemas.microsoft.com/office/drawing/2014/main" xmlns="" id="{31DCC8BE-FD86-469F-BDF1-26FE514AABAA}"/>
                </a:ext>
              </a:extLst>
            </p:cNvPr>
            <p:cNvSpPr>
              <a:spLocks noChangeArrowheads="1"/>
            </p:cNvSpPr>
            <p:nvPr/>
          </p:nvSpPr>
          <p:spPr bwMode="auto">
            <a:xfrm>
              <a:off x="2702115" y="3747715"/>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5127" name="Oval 26">
              <a:extLst>
                <a:ext uri="{FF2B5EF4-FFF2-40B4-BE49-F238E27FC236}">
                  <a16:creationId xmlns:a16="http://schemas.microsoft.com/office/drawing/2014/main" xmlns="" id="{CCD73B02-F985-4865-B3B7-CC2399E9074D}"/>
                </a:ext>
              </a:extLst>
            </p:cNvPr>
            <p:cNvSpPr>
              <a:spLocks noChangeArrowheads="1"/>
            </p:cNvSpPr>
            <p:nvPr/>
          </p:nvSpPr>
          <p:spPr bwMode="auto">
            <a:xfrm>
              <a:off x="2242998" y="3323308"/>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5128" name="Oval 27">
              <a:extLst>
                <a:ext uri="{FF2B5EF4-FFF2-40B4-BE49-F238E27FC236}">
                  <a16:creationId xmlns:a16="http://schemas.microsoft.com/office/drawing/2014/main" xmlns="" id="{DCAA298C-7D50-47CB-A972-A725E0CBA6DF}"/>
                </a:ext>
              </a:extLst>
            </p:cNvPr>
            <p:cNvSpPr>
              <a:spLocks noChangeArrowheads="1"/>
            </p:cNvSpPr>
            <p:nvPr/>
          </p:nvSpPr>
          <p:spPr bwMode="auto">
            <a:xfrm>
              <a:off x="2211443" y="3154492"/>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5129" name="Oval 28">
              <a:extLst>
                <a:ext uri="{FF2B5EF4-FFF2-40B4-BE49-F238E27FC236}">
                  <a16:creationId xmlns:a16="http://schemas.microsoft.com/office/drawing/2014/main" xmlns="" id="{E0E5331A-D60E-4D3A-A2AE-2FC6A07F43A4}"/>
                </a:ext>
              </a:extLst>
            </p:cNvPr>
            <p:cNvSpPr>
              <a:spLocks noChangeArrowheads="1"/>
            </p:cNvSpPr>
            <p:nvPr/>
          </p:nvSpPr>
          <p:spPr bwMode="auto">
            <a:xfrm>
              <a:off x="2201977" y="2881546"/>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sp>
          <p:nvSpPr>
            <p:cNvPr id="5130" name="Oval 29">
              <a:extLst>
                <a:ext uri="{FF2B5EF4-FFF2-40B4-BE49-F238E27FC236}">
                  <a16:creationId xmlns:a16="http://schemas.microsoft.com/office/drawing/2014/main" xmlns="" id="{3A83E106-FC7F-432F-920F-4D66265A7C2A}"/>
                </a:ext>
              </a:extLst>
            </p:cNvPr>
            <p:cNvSpPr>
              <a:spLocks noChangeArrowheads="1"/>
            </p:cNvSpPr>
            <p:nvPr/>
          </p:nvSpPr>
          <p:spPr bwMode="auto">
            <a:xfrm>
              <a:off x="2003184" y="2517093"/>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5132" name="Oval 31">
            <a:extLst>
              <a:ext uri="{FF2B5EF4-FFF2-40B4-BE49-F238E27FC236}">
                <a16:creationId xmlns:a16="http://schemas.microsoft.com/office/drawing/2014/main" xmlns="" id="{EE7E391C-90A7-4F46-84DC-113E078B7459}"/>
              </a:ext>
            </a:extLst>
          </p:cNvPr>
          <p:cNvSpPr>
            <a:spLocks noChangeArrowheads="1"/>
          </p:cNvSpPr>
          <p:nvPr/>
        </p:nvSpPr>
        <p:spPr bwMode="auto">
          <a:xfrm>
            <a:off x="4720021" y="5135766"/>
            <a:ext cx="56798" cy="56798"/>
          </a:xfrm>
          <a:prstGeom prst="ellipse">
            <a:avLst/>
          </a:pr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fr-FR"/>
          </a:p>
        </p:txBody>
      </p:sp>
      <p:grpSp>
        <p:nvGrpSpPr>
          <p:cNvPr id="5138" name="Group 5137">
            <a:extLst>
              <a:ext uri="{FF2B5EF4-FFF2-40B4-BE49-F238E27FC236}">
                <a16:creationId xmlns:a16="http://schemas.microsoft.com/office/drawing/2014/main" xmlns="" id="{42CDF716-83E3-479D-BDC6-8DE832FD6C80}"/>
              </a:ext>
            </a:extLst>
          </p:cNvPr>
          <p:cNvGrpSpPr/>
          <p:nvPr/>
        </p:nvGrpSpPr>
        <p:grpSpPr>
          <a:xfrm>
            <a:off x="1708150" y="2406652"/>
            <a:ext cx="3033959" cy="2767324"/>
            <a:chOff x="1708150" y="2406652"/>
            <a:chExt cx="3033959" cy="2767324"/>
          </a:xfrm>
        </p:grpSpPr>
        <p:sp>
          <p:nvSpPr>
            <p:cNvPr id="5131" name="Freeform 30">
              <a:extLst>
                <a:ext uri="{FF2B5EF4-FFF2-40B4-BE49-F238E27FC236}">
                  <a16:creationId xmlns:a16="http://schemas.microsoft.com/office/drawing/2014/main" xmlns="" id="{F6C77FBA-CCF5-47A5-B7B4-46AA9934FBFF}"/>
                </a:ext>
              </a:extLst>
            </p:cNvPr>
            <p:cNvSpPr>
              <a:spLocks/>
            </p:cNvSpPr>
            <p:nvPr/>
          </p:nvSpPr>
          <p:spPr bwMode="auto">
            <a:xfrm>
              <a:off x="1749171" y="2435051"/>
              <a:ext cx="2992938" cy="2738925"/>
            </a:xfrm>
            <a:custGeom>
              <a:avLst/>
              <a:gdLst>
                <a:gd name="T0" fmla="*/ 62 w 1897"/>
                <a:gd name="T1" fmla="*/ 0 h 1736"/>
                <a:gd name="T2" fmla="*/ 94 w 1897"/>
                <a:gd name="T3" fmla="*/ 12 h 1736"/>
                <a:gd name="T4" fmla="*/ 116 w 1897"/>
                <a:gd name="T5" fmla="*/ 26 h 1736"/>
                <a:gd name="T6" fmla="*/ 122 w 1897"/>
                <a:gd name="T7" fmla="*/ 38 h 1736"/>
                <a:gd name="T8" fmla="*/ 134 w 1897"/>
                <a:gd name="T9" fmla="*/ 54 h 1736"/>
                <a:gd name="T10" fmla="*/ 141 w 1897"/>
                <a:gd name="T11" fmla="*/ 68 h 1736"/>
                <a:gd name="T12" fmla="*/ 145 w 1897"/>
                <a:gd name="T13" fmla="*/ 95 h 1736"/>
                <a:gd name="T14" fmla="*/ 151 w 1897"/>
                <a:gd name="T15" fmla="*/ 163 h 1736"/>
                <a:gd name="T16" fmla="*/ 159 w 1897"/>
                <a:gd name="T17" fmla="*/ 247 h 1736"/>
                <a:gd name="T18" fmla="*/ 163 w 1897"/>
                <a:gd name="T19" fmla="*/ 291 h 1736"/>
                <a:gd name="T20" fmla="*/ 167 w 1897"/>
                <a:gd name="T21" fmla="*/ 342 h 1736"/>
                <a:gd name="T22" fmla="*/ 175 w 1897"/>
                <a:gd name="T23" fmla="*/ 358 h 1736"/>
                <a:gd name="T24" fmla="*/ 179 w 1897"/>
                <a:gd name="T25" fmla="*/ 386 h 1736"/>
                <a:gd name="T26" fmla="*/ 187 w 1897"/>
                <a:gd name="T27" fmla="*/ 410 h 1736"/>
                <a:gd name="T28" fmla="*/ 209 w 1897"/>
                <a:gd name="T29" fmla="*/ 428 h 1736"/>
                <a:gd name="T30" fmla="*/ 231 w 1897"/>
                <a:gd name="T31" fmla="*/ 440 h 1736"/>
                <a:gd name="T32" fmla="*/ 235 w 1897"/>
                <a:gd name="T33" fmla="*/ 466 h 1736"/>
                <a:gd name="T34" fmla="*/ 253 w 1897"/>
                <a:gd name="T35" fmla="*/ 480 h 1736"/>
                <a:gd name="T36" fmla="*/ 263 w 1897"/>
                <a:gd name="T37" fmla="*/ 496 h 1736"/>
                <a:gd name="T38" fmla="*/ 277 w 1897"/>
                <a:gd name="T39" fmla="*/ 508 h 1736"/>
                <a:gd name="T40" fmla="*/ 295 w 1897"/>
                <a:gd name="T41" fmla="*/ 522 h 1736"/>
                <a:gd name="T42" fmla="*/ 299 w 1897"/>
                <a:gd name="T43" fmla="*/ 567 h 1736"/>
                <a:gd name="T44" fmla="*/ 305 w 1897"/>
                <a:gd name="T45" fmla="*/ 768 h 1736"/>
                <a:gd name="T46" fmla="*/ 311 w 1897"/>
                <a:gd name="T47" fmla="*/ 1099 h 1736"/>
                <a:gd name="T48" fmla="*/ 315 w 1897"/>
                <a:gd name="T49" fmla="*/ 1312 h 1736"/>
                <a:gd name="T50" fmla="*/ 321 w 1897"/>
                <a:gd name="T51" fmla="*/ 1364 h 1736"/>
                <a:gd name="T52" fmla="*/ 327 w 1897"/>
                <a:gd name="T53" fmla="*/ 1410 h 1736"/>
                <a:gd name="T54" fmla="*/ 333 w 1897"/>
                <a:gd name="T55" fmla="*/ 1467 h 1736"/>
                <a:gd name="T56" fmla="*/ 337 w 1897"/>
                <a:gd name="T57" fmla="*/ 1481 h 1736"/>
                <a:gd name="T58" fmla="*/ 349 w 1897"/>
                <a:gd name="T59" fmla="*/ 1495 h 1736"/>
                <a:gd name="T60" fmla="*/ 416 w 1897"/>
                <a:gd name="T61" fmla="*/ 1523 h 1736"/>
                <a:gd name="T62" fmla="*/ 470 w 1897"/>
                <a:gd name="T63" fmla="*/ 1537 h 1736"/>
                <a:gd name="T64" fmla="*/ 476 w 1897"/>
                <a:gd name="T65" fmla="*/ 1553 h 1736"/>
                <a:gd name="T66" fmla="*/ 518 w 1897"/>
                <a:gd name="T67" fmla="*/ 1565 h 1736"/>
                <a:gd name="T68" fmla="*/ 588 w 1897"/>
                <a:gd name="T69" fmla="*/ 1581 h 1736"/>
                <a:gd name="T70" fmla="*/ 618 w 1897"/>
                <a:gd name="T71" fmla="*/ 1595 h 1736"/>
                <a:gd name="T72" fmla="*/ 622 w 1897"/>
                <a:gd name="T73" fmla="*/ 1609 h 1736"/>
                <a:gd name="T74" fmla="*/ 628 w 1897"/>
                <a:gd name="T75" fmla="*/ 1637 h 1736"/>
                <a:gd name="T76" fmla="*/ 634 w 1897"/>
                <a:gd name="T77" fmla="*/ 1666 h 1736"/>
                <a:gd name="T78" fmla="*/ 654 w 1897"/>
                <a:gd name="T79" fmla="*/ 1682 h 1736"/>
                <a:gd name="T80" fmla="*/ 823 w 1897"/>
                <a:gd name="T81" fmla="*/ 1696 h 1736"/>
                <a:gd name="T82" fmla="*/ 933 w 1897"/>
                <a:gd name="T83" fmla="*/ 1710 h 1736"/>
                <a:gd name="T84" fmla="*/ 1122 w 1897"/>
                <a:gd name="T85" fmla="*/ 1724 h 1736"/>
                <a:gd name="T86" fmla="*/ 1897 w 1897"/>
                <a:gd name="T87"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7" h="1736">
                  <a:moveTo>
                    <a:pt x="0" y="0"/>
                  </a:moveTo>
                  <a:lnTo>
                    <a:pt x="62" y="0"/>
                  </a:lnTo>
                  <a:lnTo>
                    <a:pt x="62" y="12"/>
                  </a:lnTo>
                  <a:lnTo>
                    <a:pt x="94" y="12"/>
                  </a:lnTo>
                  <a:lnTo>
                    <a:pt x="94" y="26"/>
                  </a:lnTo>
                  <a:lnTo>
                    <a:pt x="116" y="26"/>
                  </a:lnTo>
                  <a:lnTo>
                    <a:pt x="116" y="38"/>
                  </a:lnTo>
                  <a:lnTo>
                    <a:pt x="122" y="38"/>
                  </a:lnTo>
                  <a:lnTo>
                    <a:pt x="122" y="54"/>
                  </a:lnTo>
                  <a:lnTo>
                    <a:pt x="134" y="54"/>
                  </a:lnTo>
                  <a:lnTo>
                    <a:pt x="134" y="68"/>
                  </a:lnTo>
                  <a:lnTo>
                    <a:pt x="141" y="68"/>
                  </a:lnTo>
                  <a:lnTo>
                    <a:pt x="141" y="95"/>
                  </a:lnTo>
                  <a:lnTo>
                    <a:pt x="145" y="95"/>
                  </a:lnTo>
                  <a:lnTo>
                    <a:pt x="145" y="163"/>
                  </a:lnTo>
                  <a:lnTo>
                    <a:pt x="151" y="163"/>
                  </a:lnTo>
                  <a:lnTo>
                    <a:pt x="151" y="247"/>
                  </a:lnTo>
                  <a:lnTo>
                    <a:pt x="159" y="247"/>
                  </a:lnTo>
                  <a:lnTo>
                    <a:pt x="159" y="291"/>
                  </a:lnTo>
                  <a:lnTo>
                    <a:pt x="163" y="291"/>
                  </a:lnTo>
                  <a:lnTo>
                    <a:pt x="163" y="342"/>
                  </a:lnTo>
                  <a:lnTo>
                    <a:pt x="167" y="342"/>
                  </a:lnTo>
                  <a:lnTo>
                    <a:pt x="167" y="358"/>
                  </a:lnTo>
                  <a:lnTo>
                    <a:pt x="175" y="358"/>
                  </a:lnTo>
                  <a:lnTo>
                    <a:pt x="175" y="386"/>
                  </a:lnTo>
                  <a:lnTo>
                    <a:pt x="179" y="386"/>
                  </a:lnTo>
                  <a:lnTo>
                    <a:pt x="179" y="410"/>
                  </a:lnTo>
                  <a:lnTo>
                    <a:pt x="187" y="410"/>
                  </a:lnTo>
                  <a:lnTo>
                    <a:pt x="187" y="428"/>
                  </a:lnTo>
                  <a:lnTo>
                    <a:pt x="209" y="428"/>
                  </a:lnTo>
                  <a:lnTo>
                    <a:pt x="209" y="440"/>
                  </a:lnTo>
                  <a:lnTo>
                    <a:pt x="231" y="440"/>
                  </a:lnTo>
                  <a:lnTo>
                    <a:pt x="231" y="466"/>
                  </a:lnTo>
                  <a:lnTo>
                    <a:pt x="235" y="466"/>
                  </a:lnTo>
                  <a:lnTo>
                    <a:pt x="235" y="480"/>
                  </a:lnTo>
                  <a:lnTo>
                    <a:pt x="253" y="480"/>
                  </a:lnTo>
                  <a:lnTo>
                    <a:pt x="253" y="496"/>
                  </a:lnTo>
                  <a:lnTo>
                    <a:pt x="263" y="496"/>
                  </a:lnTo>
                  <a:lnTo>
                    <a:pt x="263" y="508"/>
                  </a:lnTo>
                  <a:lnTo>
                    <a:pt x="277" y="508"/>
                  </a:lnTo>
                  <a:lnTo>
                    <a:pt x="277" y="522"/>
                  </a:lnTo>
                  <a:lnTo>
                    <a:pt x="295" y="522"/>
                  </a:lnTo>
                  <a:lnTo>
                    <a:pt x="295" y="567"/>
                  </a:lnTo>
                  <a:lnTo>
                    <a:pt x="299" y="567"/>
                  </a:lnTo>
                  <a:lnTo>
                    <a:pt x="299" y="768"/>
                  </a:lnTo>
                  <a:lnTo>
                    <a:pt x="305" y="768"/>
                  </a:lnTo>
                  <a:lnTo>
                    <a:pt x="305" y="1099"/>
                  </a:lnTo>
                  <a:lnTo>
                    <a:pt x="311" y="1099"/>
                  </a:lnTo>
                  <a:lnTo>
                    <a:pt x="311" y="1312"/>
                  </a:lnTo>
                  <a:lnTo>
                    <a:pt x="315" y="1312"/>
                  </a:lnTo>
                  <a:lnTo>
                    <a:pt x="315" y="1364"/>
                  </a:lnTo>
                  <a:lnTo>
                    <a:pt x="321" y="1364"/>
                  </a:lnTo>
                  <a:lnTo>
                    <a:pt x="321" y="1410"/>
                  </a:lnTo>
                  <a:lnTo>
                    <a:pt x="327" y="1410"/>
                  </a:lnTo>
                  <a:lnTo>
                    <a:pt x="327" y="1467"/>
                  </a:lnTo>
                  <a:lnTo>
                    <a:pt x="333" y="1467"/>
                  </a:lnTo>
                  <a:lnTo>
                    <a:pt x="333" y="1481"/>
                  </a:lnTo>
                  <a:lnTo>
                    <a:pt x="337" y="1481"/>
                  </a:lnTo>
                  <a:lnTo>
                    <a:pt x="337" y="1495"/>
                  </a:lnTo>
                  <a:lnTo>
                    <a:pt x="349" y="1495"/>
                  </a:lnTo>
                  <a:lnTo>
                    <a:pt x="349" y="1523"/>
                  </a:lnTo>
                  <a:lnTo>
                    <a:pt x="416" y="1523"/>
                  </a:lnTo>
                  <a:lnTo>
                    <a:pt x="416" y="1537"/>
                  </a:lnTo>
                  <a:lnTo>
                    <a:pt x="470" y="1537"/>
                  </a:lnTo>
                  <a:lnTo>
                    <a:pt x="470" y="1553"/>
                  </a:lnTo>
                  <a:lnTo>
                    <a:pt x="476" y="1553"/>
                  </a:lnTo>
                  <a:lnTo>
                    <a:pt x="476" y="1565"/>
                  </a:lnTo>
                  <a:lnTo>
                    <a:pt x="518" y="1565"/>
                  </a:lnTo>
                  <a:lnTo>
                    <a:pt x="518" y="1581"/>
                  </a:lnTo>
                  <a:lnTo>
                    <a:pt x="588" y="1581"/>
                  </a:lnTo>
                  <a:lnTo>
                    <a:pt x="588" y="1595"/>
                  </a:lnTo>
                  <a:lnTo>
                    <a:pt x="618" y="1595"/>
                  </a:lnTo>
                  <a:lnTo>
                    <a:pt x="618" y="1609"/>
                  </a:lnTo>
                  <a:lnTo>
                    <a:pt x="622" y="1609"/>
                  </a:lnTo>
                  <a:lnTo>
                    <a:pt x="622" y="1637"/>
                  </a:lnTo>
                  <a:lnTo>
                    <a:pt x="628" y="1637"/>
                  </a:lnTo>
                  <a:lnTo>
                    <a:pt x="628" y="1666"/>
                  </a:lnTo>
                  <a:lnTo>
                    <a:pt x="634" y="1666"/>
                  </a:lnTo>
                  <a:lnTo>
                    <a:pt x="634" y="1682"/>
                  </a:lnTo>
                  <a:lnTo>
                    <a:pt x="654" y="1682"/>
                  </a:lnTo>
                  <a:lnTo>
                    <a:pt x="654" y="1696"/>
                  </a:lnTo>
                  <a:lnTo>
                    <a:pt x="823" y="1696"/>
                  </a:lnTo>
                  <a:lnTo>
                    <a:pt x="823" y="1710"/>
                  </a:lnTo>
                  <a:lnTo>
                    <a:pt x="933" y="1710"/>
                  </a:lnTo>
                  <a:lnTo>
                    <a:pt x="933" y="1724"/>
                  </a:lnTo>
                  <a:lnTo>
                    <a:pt x="1122" y="1724"/>
                  </a:lnTo>
                  <a:lnTo>
                    <a:pt x="1122" y="1736"/>
                  </a:lnTo>
                  <a:lnTo>
                    <a:pt x="1897" y="1736"/>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33" name="Oval 32">
              <a:extLst>
                <a:ext uri="{FF2B5EF4-FFF2-40B4-BE49-F238E27FC236}">
                  <a16:creationId xmlns:a16="http://schemas.microsoft.com/office/drawing/2014/main" xmlns="" id="{691537E4-C81D-44A5-851D-32A01F3AB5F2}"/>
                </a:ext>
              </a:extLst>
            </p:cNvPr>
            <p:cNvSpPr>
              <a:spLocks noChangeArrowheads="1"/>
            </p:cNvSpPr>
            <p:nvPr/>
          </p:nvSpPr>
          <p:spPr bwMode="auto">
            <a:xfrm>
              <a:off x="2198821" y="4131102"/>
              <a:ext cx="56798" cy="5679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134" name="Oval 33">
              <a:extLst>
                <a:ext uri="{FF2B5EF4-FFF2-40B4-BE49-F238E27FC236}">
                  <a16:creationId xmlns:a16="http://schemas.microsoft.com/office/drawing/2014/main" xmlns="" id="{FA41D985-9AD0-4ACB-8CB8-5434461776DF}"/>
                </a:ext>
              </a:extLst>
            </p:cNvPr>
            <p:cNvSpPr>
              <a:spLocks noChangeArrowheads="1"/>
            </p:cNvSpPr>
            <p:nvPr/>
          </p:nvSpPr>
          <p:spPr bwMode="auto">
            <a:xfrm>
              <a:off x="2189355" y="3597832"/>
              <a:ext cx="56798" cy="58376"/>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135" name="Oval 34">
              <a:extLst>
                <a:ext uri="{FF2B5EF4-FFF2-40B4-BE49-F238E27FC236}">
                  <a16:creationId xmlns:a16="http://schemas.microsoft.com/office/drawing/2014/main" xmlns="" id="{8A73F079-60DA-44D9-ACA3-3F2F836E2829}"/>
                </a:ext>
              </a:extLst>
            </p:cNvPr>
            <p:cNvSpPr>
              <a:spLocks noChangeArrowheads="1"/>
            </p:cNvSpPr>
            <p:nvPr/>
          </p:nvSpPr>
          <p:spPr bwMode="auto">
            <a:xfrm>
              <a:off x="1951119" y="2644888"/>
              <a:ext cx="58376" cy="5679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sp>
          <p:nvSpPr>
            <p:cNvPr id="5136" name="Oval 35">
              <a:extLst>
                <a:ext uri="{FF2B5EF4-FFF2-40B4-BE49-F238E27FC236}">
                  <a16:creationId xmlns:a16="http://schemas.microsoft.com/office/drawing/2014/main" xmlns="" id="{2A28E4A7-3957-445D-BE69-3F9EBFB91102}"/>
                </a:ext>
              </a:extLst>
            </p:cNvPr>
            <p:cNvSpPr>
              <a:spLocks noChangeArrowheads="1"/>
            </p:cNvSpPr>
            <p:nvPr/>
          </p:nvSpPr>
          <p:spPr bwMode="auto">
            <a:xfrm>
              <a:off x="1708150" y="2406652"/>
              <a:ext cx="59953" cy="5679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fr-FR"/>
            </a:p>
          </p:txBody>
        </p:sp>
      </p:grpSp>
    </p:spTree>
    <p:custDataLst>
      <p:tags r:id="rId1"/>
    </p:custDataLst>
    <p:extLst>
      <p:ext uri="{BB962C8B-B14F-4D97-AF65-F5344CB8AC3E}">
        <p14:creationId xmlns:p14="http://schemas.microsoft.com/office/powerpoint/2010/main" val="11150458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3508: </a:t>
            </a:r>
            <a:r>
              <a:rPr lang="fr-FR" dirty="0"/>
              <a:t>Etude de phase III randomisée, multicentrique, en double aveugle, contrôlée comparant le fruquintinib au placebo plus meilleurs soins de support (MSSUP) chez des patients chinois avec cancer colorectal métastatique (FRESCO) – Li J, et </a:t>
            </a:r>
            <a:r>
              <a:rPr lang="fr-FR" dirty="0" smtClean="0"/>
              <a:t>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Li J,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3508</a:t>
            </a:r>
            <a:endParaRPr lang="en-GB" dirty="0"/>
          </a:p>
        </p:txBody>
      </p:sp>
      <p:sp>
        <p:nvSpPr>
          <p:cNvPr id="9"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err="1" smtClean="0"/>
              <a:t>Résultats</a:t>
            </a:r>
            <a:r>
              <a:rPr lang="en-GB" b="1" kern="0" dirty="0" smtClean="0"/>
              <a:t> </a:t>
            </a:r>
            <a:endParaRPr lang="en-GB" b="1" kern="0" dirty="0"/>
          </a:p>
        </p:txBody>
      </p:sp>
      <p:graphicFrame>
        <p:nvGraphicFramePr>
          <p:cNvPr id="10" name="Group 88"/>
          <p:cNvGraphicFramePr>
            <a:graphicFrameLocks noGrp="1"/>
          </p:cNvGraphicFramePr>
          <p:nvPr>
            <p:extLst>
              <p:ext uri="{D42A27DB-BD31-4B8C-83A1-F6EECF244321}">
                <p14:modId xmlns:p14="http://schemas.microsoft.com/office/powerpoint/2010/main" val="1642449113"/>
              </p:ext>
            </p:extLst>
          </p:nvPr>
        </p:nvGraphicFramePr>
        <p:xfrm>
          <a:off x="372303" y="1588008"/>
          <a:ext cx="8408985" cy="4541520"/>
        </p:xfrm>
        <a:graphic>
          <a:graphicData uri="http://schemas.openxmlformats.org/drawingml/2006/table">
            <a:tbl>
              <a:tblPr firstRow="1" bandRow="1">
                <a:tableStyleId>{69012ECD-51FC-41F1-AA8D-1B2483CD663E}</a:tableStyleId>
              </a:tblPr>
              <a:tblGrid>
                <a:gridCol w="1989897">
                  <a:extLst>
                    <a:ext uri="{9D8B030D-6E8A-4147-A177-3AD203B41FA5}">
                      <a16:colId xmlns="" xmlns:a16="http://schemas.microsoft.com/office/drawing/2014/main" val="20000"/>
                    </a:ext>
                  </a:extLst>
                </a:gridCol>
                <a:gridCol w="1604772">
                  <a:extLst>
                    <a:ext uri="{9D8B030D-6E8A-4147-A177-3AD203B41FA5}">
                      <a16:colId xmlns="" xmlns:a16="http://schemas.microsoft.com/office/drawing/2014/main" val="20001"/>
                    </a:ext>
                  </a:extLst>
                </a:gridCol>
                <a:gridCol w="1604772"/>
                <a:gridCol w="1604772">
                  <a:extLst>
                    <a:ext uri="{9D8B030D-6E8A-4147-A177-3AD203B41FA5}">
                      <a16:colId xmlns="" xmlns:a16="http://schemas.microsoft.com/office/drawing/2014/main" val="20002"/>
                    </a:ext>
                  </a:extLst>
                </a:gridCol>
                <a:gridCol w="1604772">
                  <a:extLst>
                    <a:ext uri="{9D8B030D-6E8A-4147-A177-3AD203B41FA5}">
                      <a16:colId xmlns="" xmlns:a16="http://schemas.microsoft.com/office/drawing/2014/main" val="20003"/>
                    </a:ext>
                  </a:extLst>
                </a:gridCol>
              </a:tblGrid>
              <a:tr h="40190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mn-lt"/>
                          <a:cs typeface="Arial" charset="0"/>
                        </a:rPr>
                        <a:t>EILT chez &gt;15% des patients, n (%)</a:t>
                      </a:r>
                      <a:endParaRPr kumimoji="0" lang="fr-FR"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dirty="0" err="1" smtClean="0">
                          <a:ln>
                            <a:noFill/>
                          </a:ln>
                          <a:solidFill>
                            <a:schemeClr val="tx2"/>
                          </a:solidFill>
                          <a:effectLst/>
                          <a:latin typeface="+mn-lt"/>
                        </a:rPr>
                        <a:t>Fruquintinib</a:t>
                      </a:r>
                      <a:r>
                        <a:rPr kumimoji="0" lang="fr-FR" sz="1300" u="none" strike="noStrike" cap="none" normalizeH="0" baseline="0" noProof="0" dirty="0" smtClean="0">
                          <a:ln>
                            <a:noFill/>
                          </a:ln>
                          <a:solidFill>
                            <a:schemeClr val="tx2"/>
                          </a:solidFill>
                          <a:effectLst/>
                          <a:latin typeface="+mn-lt"/>
                        </a:rPr>
                        <a:t> + MSSUP </a:t>
                      </a:r>
                      <a:br>
                        <a:rPr kumimoji="0" lang="fr-FR" sz="1300" u="none" strike="noStrike" cap="none" normalizeH="0" baseline="0" noProof="0" dirty="0" smtClean="0">
                          <a:ln>
                            <a:noFill/>
                          </a:ln>
                          <a:solidFill>
                            <a:schemeClr val="tx2"/>
                          </a:solidFill>
                          <a:effectLst/>
                          <a:latin typeface="+mn-lt"/>
                        </a:rPr>
                      </a:br>
                      <a:r>
                        <a:rPr kumimoji="0" lang="fr-FR" sz="1300" u="none" strike="noStrike" cap="none" normalizeH="0" baseline="0" noProof="0" dirty="0" smtClean="0">
                          <a:ln>
                            <a:noFill/>
                          </a:ln>
                          <a:solidFill>
                            <a:schemeClr val="tx2"/>
                          </a:solidFill>
                          <a:effectLst/>
                          <a:latin typeface="+mn-lt"/>
                        </a:rPr>
                        <a:t>(n=278)</a:t>
                      </a:r>
                      <a:endParaRPr kumimoji="0" lang="fr-FR"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dirty="0" smtClean="0">
                          <a:ln>
                            <a:noFill/>
                          </a:ln>
                          <a:solidFill>
                            <a:schemeClr val="tx2"/>
                          </a:solidFill>
                          <a:effectLst/>
                          <a:latin typeface="+mn-lt"/>
                        </a:rPr>
                        <a:t>Placebo + MSSUP</a:t>
                      </a:r>
                      <a:br>
                        <a:rPr kumimoji="0" lang="fr-FR" sz="1300" u="none" strike="noStrike" cap="none" normalizeH="0" baseline="0" noProof="0" dirty="0" smtClean="0">
                          <a:ln>
                            <a:noFill/>
                          </a:ln>
                          <a:solidFill>
                            <a:schemeClr val="tx2"/>
                          </a:solidFill>
                          <a:effectLst/>
                          <a:latin typeface="+mn-lt"/>
                        </a:rPr>
                      </a:br>
                      <a:r>
                        <a:rPr kumimoji="0" lang="fr-FR" sz="1300" u="none" strike="noStrike" cap="none" normalizeH="0" baseline="0" noProof="0" dirty="0" smtClean="0">
                          <a:ln>
                            <a:noFill/>
                          </a:ln>
                          <a:solidFill>
                            <a:schemeClr val="tx2"/>
                          </a:solidFill>
                          <a:effectLst/>
                          <a:latin typeface="+mn-lt"/>
                        </a:rPr>
                        <a:t>(n=137)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3863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mn-lt"/>
                          <a:cs typeface="Arial" charset="0"/>
                        </a:rPr>
                        <a:t>Tous grades</a:t>
                      </a:r>
                      <a:endParaRPr kumimoji="0" lang="fr-FR"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smtClean="0">
                          <a:ln>
                            <a:noFill/>
                          </a:ln>
                          <a:solidFill>
                            <a:schemeClr val="tx2"/>
                          </a:solidFill>
                          <a:effectLst/>
                          <a:latin typeface="+mn-lt"/>
                          <a:cs typeface="Arial" charset="0"/>
                        </a:rPr>
                        <a:t>Grade 3/4</a:t>
                      </a:r>
                      <a:endParaRPr kumimoji="0" lang="fr-FR" sz="13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smtClean="0">
                          <a:ln>
                            <a:noFill/>
                          </a:ln>
                          <a:solidFill>
                            <a:schemeClr val="tx2"/>
                          </a:solidFill>
                          <a:effectLst/>
                          <a:latin typeface="+mn-lt"/>
                          <a:cs typeface="Arial" charset="0"/>
                        </a:rPr>
                        <a:t>Tous grades</a:t>
                      </a:r>
                      <a:endParaRPr kumimoji="0" lang="fr-FR"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smtClean="0">
                          <a:ln>
                            <a:noFill/>
                          </a:ln>
                          <a:solidFill>
                            <a:schemeClr val="tx2"/>
                          </a:solidFill>
                          <a:effectLst/>
                          <a:latin typeface="+mn-lt"/>
                          <a:cs typeface="Arial" charset="0"/>
                        </a:rPr>
                        <a:t>Grade 3/4</a:t>
                      </a:r>
                      <a:endParaRPr kumimoji="0" lang="fr-FR" sz="13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smtClean="0">
                          <a:ln>
                            <a:noFill/>
                          </a:ln>
                          <a:effectLst/>
                          <a:latin typeface="+mn-lt"/>
                        </a:rPr>
                        <a:t>Hypertension</a:t>
                      </a:r>
                      <a:endParaRPr kumimoji="0" lang="fr-FR" sz="13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300" noProof="0" dirty="0" smtClean="0"/>
                        <a:t>154 (55,4)</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59 (21,2)</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21 (15,3)</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3 (2,2)</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mn-cs"/>
                        </a:rPr>
                        <a:t>PPE (ou HFSR)</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300" noProof="0" dirty="0" smtClean="0"/>
                        <a:t>137 (49,3)</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30 (10,8)</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300" noProof="0" dirty="0" smtClean="0"/>
                        <a:t>4 (2,9)</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300" noProof="0" dirty="0" smtClean="0"/>
                        <a:t>0</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mn-cs"/>
                        </a:rPr>
                        <a:t>Protéinurie</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300" noProof="0" dirty="0" smtClean="0"/>
                        <a:t>117</a:t>
                      </a:r>
                      <a:r>
                        <a:rPr lang="fr-FR" sz="1300" baseline="0" noProof="0" dirty="0" smtClean="0"/>
                        <a:t> (42,1)</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9 (3,2)</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300" noProof="0" dirty="0" smtClean="0"/>
                        <a:t>34 (24,8)</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300" noProof="0" dirty="0" smtClean="0"/>
                        <a:t>0</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mn-cs"/>
                        </a:rPr>
                        <a:t>Dysphonie</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300" noProof="0" dirty="0" smtClean="0"/>
                        <a:t>100 (36,0)</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0</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300" noProof="0" dirty="0" smtClean="0"/>
                        <a:t>2 (1,5)</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300" noProof="0" dirty="0" smtClean="0"/>
                        <a:t>0</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dirty="0" smtClean="0">
                          <a:ln>
                            <a:noFill/>
                          </a:ln>
                          <a:effectLst/>
                          <a:latin typeface="+mn-lt"/>
                        </a:rPr>
                        <a:t>Elévation TSH</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300" noProof="0" dirty="0" smtClean="0"/>
                        <a:t>69 (24,8)</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0</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noProof="0" dirty="0" smtClean="0"/>
                        <a:t>3</a:t>
                      </a:r>
                      <a:r>
                        <a:rPr lang="fr-FR" sz="1300" baseline="0" noProof="0" dirty="0" smtClean="0"/>
                        <a:t> (2,2)</a:t>
                      </a:r>
                      <a:endParaRPr lang="fr-FR" sz="1300" noProof="0" dirty="0" smtClean="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300" noProof="0" dirty="0" smtClean="0"/>
                        <a:t>0</a:t>
                      </a:r>
                      <a:endParaRPr lang="fr-FR"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Elévation AST</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64 (23,0)</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1 (0,4)</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14 (10,2)</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1 (0,7)</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Prise de poids</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59 (21,2)</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4 (1,4)</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12 (8,8)</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0</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Elévation bilirubine</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56 (20,1)</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4 (1,4)</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10 (7,3)</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2 (1,5)</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Diarrhée</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56 (20,1)</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8 (2,9)</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3 (2,2)</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0</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Elévation ALT </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50 (18,0)</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2 (0,7)</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12 (8,8)</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2 (1,5)</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Stomatite</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47 (16,9)</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1 (0,4)</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0</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0</a:t>
                      </a:r>
                      <a:endParaRPr kumimoji="0" lang="fr-FR" sz="13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Diminution appétit</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45 (16,2)</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3 (1,1)</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11 (8,0)</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0</a:t>
                      </a:r>
                      <a:endParaRPr kumimoji="0" lang="fr-FR" sz="13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Hypothyroïdie</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43 (15,5)</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smtClean="0">
                          <a:ln>
                            <a:noFill/>
                          </a:ln>
                          <a:solidFill>
                            <a:schemeClr val="tx1"/>
                          </a:solidFill>
                          <a:effectLst/>
                          <a:latin typeface="+mn-lt"/>
                          <a:cs typeface="Arial" charset="0"/>
                        </a:rPr>
                        <a:t>0</a:t>
                      </a:r>
                      <a:endParaRPr kumimoji="0" lang="fr-FR" sz="1300" b="0" i="0" u="none" strike="noStrike" cap="none" normalizeH="0" baseline="0" noProof="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3 (2,2)</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smtClean="0">
                          <a:ln>
                            <a:noFill/>
                          </a:ln>
                          <a:solidFill>
                            <a:schemeClr val="tx1"/>
                          </a:solidFill>
                          <a:effectLst/>
                          <a:latin typeface="+mn-lt"/>
                          <a:cs typeface="Arial" charset="0"/>
                        </a:rPr>
                        <a:t>0</a:t>
                      </a:r>
                      <a:endParaRPr kumimoji="0" lang="fr-FR"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2" name="Rectangle à coins arrondis 1"/>
          <p:cNvSpPr/>
          <p:nvPr/>
        </p:nvSpPr>
        <p:spPr>
          <a:xfrm>
            <a:off x="-2813249" y="1503317"/>
            <a:ext cx="3003661" cy="18598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FFFFFF"/>
                </a:solidFill>
              </a:rPr>
              <a:t>No explantation for PPE and HFSR</a:t>
            </a:r>
          </a:p>
          <a:p>
            <a:pPr algn="ctr"/>
            <a:endParaRPr lang="fr-FR" sz="1600" dirty="0">
              <a:solidFill>
                <a:srgbClr val="FFFFFF"/>
              </a:solidFill>
            </a:endParaRPr>
          </a:p>
          <a:p>
            <a:pPr algn="ctr"/>
            <a:r>
              <a:rPr lang="fr-FR" sz="1600" dirty="0">
                <a:solidFill>
                  <a:srgbClr val="FFFFFF"/>
                </a:solidFill>
              </a:rPr>
              <a:t>PPE = </a:t>
            </a:r>
            <a:r>
              <a:rPr lang="fr-FR" sz="1600" dirty="0" err="1">
                <a:solidFill>
                  <a:srgbClr val="FFFFFF"/>
                </a:solidFill>
              </a:rPr>
              <a:t>Palmar-Plantar</a:t>
            </a:r>
            <a:r>
              <a:rPr lang="fr-FR" sz="1600" dirty="0">
                <a:solidFill>
                  <a:srgbClr val="FFFFFF"/>
                </a:solidFill>
              </a:rPr>
              <a:t> </a:t>
            </a:r>
            <a:r>
              <a:rPr lang="fr-FR" sz="1600" dirty="0" err="1" smtClean="0">
                <a:solidFill>
                  <a:srgbClr val="FFFFFF"/>
                </a:solidFill>
              </a:rPr>
              <a:t>Erythrodysesthesia</a:t>
            </a:r>
            <a:endParaRPr lang="fr-FR" sz="1600" dirty="0" smtClean="0">
              <a:solidFill>
                <a:srgbClr val="FFFFFF"/>
              </a:solidFill>
            </a:endParaRPr>
          </a:p>
          <a:p>
            <a:pPr algn="ctr"/>
            <a:r>
              <a:rPr lang="fr-FR" sz="1600" dirty="0">
                <a:solidFill>
                  <a:srgbClr val="FFFFFF"/>
                </a:solidFill>
              </a:rPr>
              <a:t>HFSR = hand–foot skin </a:t>
            </a:r>
            <a:r>
              <a:rPr lang="fr-FR" sz="1600" dirty="0" err="1">
                <a:solidFill>
                  <a:srgbClr val="FFFFFF"/>
                </a:solidFill>
              </a:rPr>
              <a:t>reaction</a:t>
            </a:r>
            <a:r>
              <a:rPr lang="fr-FR" sz="1600" dirty="0">
                <a:solidFill>
                  <a:srgbClr val="FFFFFF"/>
                </a:solidFill>
              </a:rPr>
              <a:t> </a:t>
            </a:r>
          </a:p>
        </p:txBody>
      </p:sp>
    </p:spTree>
    <p:custDataLst>
      <p:tags r:id="rId1"/>
    </p:custDataLst>
    <p:extLst>
      <p:ext uri="{BB962C8B-B14F-4D97-AF65-F5344CB8AC3E}">
        <p14:creationId xmlns:p14="http://schemas.microsoft.com/office/powerpoint/2010/main" val="20177592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825fcfdf-9c55-4313-9f20-a91227f1892b"/>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19760</TotalTime>
  <Words>16871</Words>
  <Application>Microsoft Office PowerPoint</Application>
  <PresentationFormat>On-screen Show (4:3)</PresentationFormat>
  <Paragraphs>4711</Paragraphs>
  <Slides>121</Slides>
  <Notes>4</Notes>
  <HiddenSlides>0</HiddenSlides>
  <MMClips>0</MMClips>
  <ScaleCrop>false</ScaleCrop>
  <HeadingPairs>
    <vt:vector size="4" baseType="variant">
      <vt:variant>
        <vt:lpstr>Theme</vt:lpstr>
      </vt:variant>
      <vt:variant>
        <vt:i4>4</vt:i4>
      </vt:variant>
      <vt:variant>
        <vt:lpstr>Slide Titles</vt:lpstr>
      </vt:variant>
      <vt:variant>
        <vt:i4>121</vt:i4>
      </vt:variant>
    </vt:vector>
  </HeadingPairs>
  <TitlesOfParts>
    <vt:vector size="125" baseType="lpstr">
      <vt:lpstr>Default Design</vt:lpstr>
      <vt:lpstr>2_Default Design</vt:lpstr>
      <vt:lpstr>1_Default Design</vt:lpstr>
      <vt:lpstr>3_Default Design</vt:lpstr>
      <vt:lpstr>Diaporama cancers digestifs 2017 Abstracts sélectionnés du</vt:lpstr>
      <vt:lpstr>Lettre de l’ESDO</vt:lpstr>
      <vt:lpstr>Diaporama oncologie médicale ESDO Contributeurs 2017</vt:lpstr>
      <vt:lpstr>Abréviations</vt:lpstr>
      <vt:lpstr>Sommaire</vt:lpstr>
      <vt:lpstr>Cancers DE L’oesophage ET DE L’estomac</vt:lpstr>
      <vt:lpstr>4003: Cohorte 1 de l’étude KEYNOTE-059: efficacité et tolérance du pembrolizumab en monothérapie chez les patients avec cancer gastrique avancé prétraité – Fuchs CS, et al</vt:lpstr>
      <vt:lpstr>4003: Cohorte 1 de l’étude KEYNOTE-059: efficacité et tolérance du pembrolizumab en monothérapie chez les patients avec cancer gastrique avancé prétraité – Fuchs CS, et al</vt:lpstr>
      <vt:lpstr>4003: Cohorte 1 de l’étude KEYNOTE-059: efficacité et tolérance du pembrolizumab en monothérapie chez les patients avec cancer gastrique avancé prétraité – Fuchs CS, et al</vt:lpstr>
      <vt:lpstr>4003: Cohorte 1 de l’étude KEYNOTE-059: efficacité et tolérance du pembrolizumab en monothérapie chez les patients avec cancer gastrique avancé prétraité – Fuchs CS, et al</vt:lpstr>
      <vt:lpstr>4003: Cohorte 1 de l’étude KEYNOTE-059: efficacité et tolérance du pembrolizumab en monothérapie chez les patients avec cancer gastrique avancé prétraité – Fuchs CS, et al</vt:lpstr>
      <vt:lpstr>4014: Nivolumab ± ipilimumab chez les patients avec cancer de l’estomac, de l’œsophage ou de la jonction gastro-oesophagienne avancé/métastatique réfractaire à la chimiothérapie: l’étude CheckMate 032 – Janjigian YY, et al </vt:lpstr>
      <vt:lpstr>4014: Nivolumab ± ipilimumab chez les patients avec cancer de l’estomac, de l’œsophage ou de la jonction gastro-oesophagienne avancé/métastatique réfractaire à la chimiothérapie: l’étude CheckMate 032 – Janjigian YY, et al </vt:lpstr>
      <vt:lpstr>4014: Nivolumab ± ipilimumab chez les patients avec cancer de l’estomac, de l’œsophage ou de la jonction gastro-oesophagienne avancé/métastatique réfractaire à la chimiothérapie: l’étude CheckMate 032 – Janjigian YY, et al </vt:lpstr>
      <vt:lpstr>4014: Nivolumab ± ipilimumab chez les patients avec cancer de l’estomac, de l’œsophage ou de la jonction gastro-oesophagienne avancé/métastatique réfractaire à la chimiothérapie: l’étude CheckMate 032 – Janjigian YY, et al </vt:lpstr>
      <vt:lpstr>4014: Nivolumab ± ipilimumab chez les patients avec cancer de l’estomac, de l’œsophage ou de la jonction gastro-oesophagienne avancé/métastatique réfractaire à la chimiothérapie: l’étude CheckMate 032 – Janjigian YY, et al </vt:lpstr>
      <vt:lpstr>4004: Chimiothérapie périopératoire par docétaxel, oxaliplatine, et fluorouracile/ leucovorine (FLOT) versus épirubicine, cisplatine, et fluorouracile ou capécitabine (ECF/ECX) dans l’adénocarcinome gastrique ou de la jonction gastro-oesophagienne résécable (FLOT4-AIO): une étude multicentrique randomisée de phase 3  – Al-Batran S-E, et al</vt:lpstr>
      <vt:lpstr>4004: Chimiothérapie périopératoire par docétaxel, oxaliplatine, et fluorouracile/ leucovorine (FLOT) versus épirubicine, cisplatine, et fluorouracile ou capécitabine (ECF/ECX) dans l’adénocarcinome gastrique ou de la jonction gastro-oesophagienne résécable (FLOT4-AIO): une étude multicentrique randomisée de phase 3  – Al-Batran S-E, et al</vt:lpstr>
      <vt:lpstr>4004: Chimiothérapie périopératoire par docétaxel, oxaliplatine, et fluorouracile/ leucovorine (FLOT) versus épirubicine, cisplatine, et fluorouracile ou capécitabine (ECF/ECX) dans l’adénocarcinome gastrique ou de la jonction gastro-oesophagienne résécable (FLOT4-AIO): une étude multicentrique randomisée de phase 3  – Al-Batran S-E, et al</vt:lpstr>
      <vt:lpstr>4004: Chimiothérapie périopératoire par docétaxel, oxaliplatine, et fluorouracile/ leucovorine (FLOT) versus épirubicine, cisplatine, et fluorouracile ou capécitabine (ECF/ECX) dans l’adénocarcinome gastrique ou de la jonction gastro-oesophagienne résécable (FLOT4-AIO): une étude multicentrique randomisée de phase 3  – Al-Batran S-E, et al</vt:lpstr>
      <vt:lpstr>4004: Chimiothérapie périopératoire par docétaxel, oxaliplatine, et fluorouracile/ leucovorine (FLOT) versus épirubicine, cisplatine, et fluorouracile ou capécitabine (ECF/ECX) dans l’adénocarcinome gastrique ou de la jonction gastro-oesophagienne résécable (FLOT4-AIO): une étude multicentrique randomisée de phase 3  – Al-Batran S-E, et al</vt:lpstr>
      <vt:lpstr>Cancers DU pancreas, DE L’INTESTIN GRÊLE ET DES VOIES BILIAIRES</vt:lpstr>
      <vt:lpstr>CANCER DU PANCREAS</vt:lpstr>
      <vt:lpstr>4007: Résultats d’une partie de l’étude randomisée de phase II NRG Oncology/RTOG 0848 évaluant l’addition d’erlotinib à la gemcitabine en adjuvant chez les patients avec adénocarcinome de la tête du pancréas réséqué – Safran H, et al</vt:lpstr>
      <vt:lpstr>4007: Résultats d’une partie de l’étude randomisée de phase II NRG Oncology/RTOG 0848 évaluant l’addition d’erlotinib à la gemcitabine en adjuvant chez les patients avec adénocarcinome de la tête du pancréas réséqué – Safran H, et al</vt:lpstr>
      <vt:lpstr>4007: Résultats d’une partie de l’étude randomisée de phase II NRG Oncology/RTOG 0848 évaluant l’addition d’erlotinib à la gemcitabine en adjuvant chez les patients avec adénocarcinome de la tête du pancréas réséqué – Safran H, et al</vt:lpstr>
      <vt:lpstr>4008: Etude de phase II randomisée de PEGPH20 plus  nab-paclitaxel/gemcitabine (PAG) vs AG chez les patients avec adénocarcinome canalaire pancréatique (ACP) métastatique non  prétraité – Hingorani SR, et al</vt:lpstr>
      <vt:lpstr>4008: Etude de phase II randomisée de PEGPH20 plus  nab-paclitaxel/gemcitabine (PAG) vs AG chez les patients avec adénocarcinome canalaire pancréatique (ACP) métastatique non  prétraité – Hingorani SR, et al</vt:lpstr>
      <vt:lpstr>4008: Etude de phase II randomisée de PEGPH20 plus  nab-paclitaxel/gemcitabine (PAG) vs AG chez les patients avec adénocarcinome canalaire pancréatique (ACP) métastatique non  prétraité – Hingorani SR, et al</vt:lpstr>
      <vt:lpstr>4008: Etude de phase II randomisée de PEGPH20 plus  nab-paclitaxel/gemcitabine (PAG) vs AG chez les patients avec adénocarcinome canalaire pancréatique (ACP) métastatique non  prétraité – Hingorani SR, et al</vt:lpstr>
      <vt:lpstr>CARCINOME HÉpatocellulaIrE</vt:lpstr>
      <vt:lpstr>4000: Tivantinib (ARQ 197) vs. placebo en 2e ligne chez les patients ayant un carcinome hépatocellulaire avec expression de MET élevée: résultats de l’étude de phase III METIV-HCC – Rimassa L, et al</vt:lpstr>
      <vt:lpstr>4000: Tivantinib (ARQ 197) vs placebo en 2e ligne chez les patients ayant un carcinome hépatocellulaire avec expression de MET élevée: résultats de l’étude de phase III METIV-HCC – Rimassa L, et al</vt:lpstr>
      <vt:lpstr>4000: Tivantinib (ARQ 197) vs placebo en 2e ligne chez les patients ayant un carcinome hépatocellulaire avec expression de MET élevée: résultats de l’étude de phase III METIV-HCC – Rimassa L, et al</vt:lpstr>
      <vt:lpstr>4000: Tivantinib (ARQ 197) vs placebo en 2e ligne chez les patients ayant un carcinome hépatocellulaire avec expression de MET élevée: résultats de l’étude de phase III METIV-HCC – Rimassa L, et al</vt:lpstr>
      <vt:lpstr>4000: Tivantinib (ARQ 197) vs placebo en 2e ligne chez les patients ayant un carcinome hépatocellulaire avec expression de MET élevée: résultats de l’étude de phase III METIV-HCC – Rimassa L, et al</vt:lpstr>
      <vt:lpstr>4001: Etude de phase III lenvatinib vs sorafenib en traitement de 1e ligne de patients avec carcinome hépatocellulaire non résécable – Cheng A-L, et al</vt:lpstr>
      <vt:lpstr>4001: Etude de phase III lenvatinib vs sorafenib en traitement de 1e ligne de patients avec carcinome hépatocellulaire non résécable – Cheng A-L, et al</vt:lpstr>
      <vt:lpstr>4001: Etude de phase III lenvatinib vs sorafenib en traitement de 1e ligne de patients avec carcinome hépatocellulaire non résécable – Cheng A-L, et al</vt:lpstr>
      <vt:lpstr>4001: Etude de phase III lenvatinib vs sorafenib en traitement de 1e ligne de patients avec carcinome hépatocellulaire non résécable – Cheng A-L, et al</vt:lpstr>
      <vt:lpstr>4001: Etude de phase III lenvatinib vs sorafenib en traitement de 1e ligne de patients avec carcinome hépatocellulaire non résécable – Cheng A-L, et al</vt:lpstr>
      <vt:lpstr>4002: Etude de phase III multicentrique en ouvert randomisée contrôlée de radiothérapie interne sélective (SIRT) versus sorafenib dans le carcinome hépatocellulaire localement avancé: l’étude SIRveNIB – Chow P, et al</vt:lpstr>
      <vt:lpstr>4002: Etude de phase III multicentrique en ouvert randomisée contrôlée de radiothérapie interne sélective (SIRT) versus sorafenib dans le carcinome hépatocellulaire localement avancé: l’étude SIRveNIB – Chow P, et al</vt:lpstr>
      <vt:lpstr>4002: Etude de phase III multicentrique en ouvert randomisée contrôlée de radiothérapie interne sélective (SIRT) versus sorafenib dans le carcinome hépatocellulaire localement avancé: l’étude SIRveNIB – Chow P, et al</vt:lpstr>
      <vt:lpstr>4002: Etude de phase III multicentrique en ouvert randomisée contrôlée de radiothérapie interne sélective (SIRT) versus sorafenib dans le carcinome hépatocellulaire localement avancé: l’étude SIRveNIB – Chow P, et al</vt:lpstr>
      <vt:lpstr>4002: Etude de phase III multicentrique en ouvert randomisée contrôlée de radiothérapie interne sélective (SIRT) versus sorafenib dans le carcinome hépatocellulaire localement avancé: l’étude SIRveNIB – Chow P, et al</vt:lpstr>
      <vt:lpstr>caNCER DES VOIES BILIAIRES</vt:lpstr>
      <vt:lpstr>4006: Capécitabine en adjuvant dans les cancers des voies biliaires: l’étude randomisée BILCAP – Primrose JN, et al</vt:lpstr>
      <vt:lpstr>4006: Capécitabine en adjuvant dans les cancers des voies biliaires: l’étude randomisée BILCAP – Primrose JN, et al</vt:lpstr>
      <vt:lpstr>4006: Capécitabine en adjuvant dans les cancers des voies biliaires: l’étude randomisée BILCAP – Primrose JN, et al</vt:lpstr>
      <vt:lpstr>4006: Capécitabine en adjuvant dans les cancers des voies biliaires: l’étude randomisée BILCAP – Primrose JN, et al</vt:lpstr>
      <vt:lpstr>4006: Capécitabine en adjuvant dans les cancers des voies biliaires: l’étude randomisée BILCAP – Primrose JN, et al</vt:lpstr>
      <vt:lpstr>Cancers DU colon, DU rectum ET DE L‘anus</vt:lpstr>
      <vt:lpstr>Cancer Colorectal</vt:lpstr>
      <vt:lpstr>LBA1: Analyse poolée prospective de 6 études de phase III évaluant la durée de traitement adjuvant à base d’oxaliplatine (3 vs 6 mois) chez les patients avec cancer du colon de stade III: la collaboration IDEA (International Duration Evaluation of Adjuvant Chemotherapy) – Shi Q, et al</vt:lpstr>
      <vt:lpstr>LBA1: Analyse poolée prospective de 6 études de phase III évaluant la durée de traitement adjuvant à base d’oxaliplatine (3 vs 6 mois) chez les patients avec cancer du colon de stade III: la collaboration IDEA (International Duration Evaluation of Adjuvant Chemotherapy) – Shi Q, et al</vt:lpstr>
      <vt:lpstr>LBA1: Analyse poolée prospective de 6 études de phase III évaluant la durée de traitement adjuvant à base d’oxaliplatine (3 vs 6 mois) chez les patients avec cancer du colon de stade III: la collaboration IDEA (International Duration Evaluation of Adjuvant Chemotherapy) – Shi Q, et al</vt:lpstr>
      <vt:lpstr>LBA1: Analyse poolée prospective de 6 études de phase III évaluant la durée de traitement adjuvant à base d’oxaliplatine (3 vs 6 mois) chez les patients avec cancer du colon de stade III: la collaboration IDEA (International Duration Evaluation of Adjuvant Chemotherapy) – Shi Q, et al</vt:lpstr>
      <vt:lpstr>LBA1: Analyse poolée prospective de 6 études de phase III évaluant la durée de traitement adjuvant à base d’oxaliplatine (3 vs 6 mois) chez les patients avec cancer du colon de stade III: la collaboration IDEA (International Duration Evaluation of Adjuvant Chemotherapy) – Shi Q, et al</vt:lpstr>
      <vt:lpstr>3500: Chimiothérapie à base d’oxaliplatine chez les patients avec cancer du colon stade III: résultats de survie sans maladie de l’étude française IDEA comparant 3 et 6 mois en adjuvant – André T, et al </vt:lpstr>
      <vt:lpstr>3500: Chimiothérapie à base d’oxaliplatine chez les patients avec cancer du colon stade III: résultats de survie sans maladie de l’étude française IDEA comparant 3 et 6 mois en adjuvant – André T, et al </vt:lpstr>
      <vt:lpstr>3500: Chimiothérapie à base d’oxaliplatine chez les patients avec cancer du colon stade III: résultats de survie sans maladie de l’étude française IDEA comparant 3 et 6 mois en adjuvant – André T, et al </vt:lpstr>
      <vt:lpstr>3500: Chimiothérapie à base d’oxaliplatine chez les patients avec cancer du colon stade III: résultats de survie sans maladie de l’étude française IDEA comparant 3 et 6 mois en adjuvant – André T, et al </vt:lpstr>
      <vt:lpstr>3500: Chimiothérapie à base d’oxaliplatine chez les patients avec cancer du colon stade III: résultats de survie sans maladie de l’étude française IDEA comparant 3 et 6 mois en adjuvant – André T, et al </vt:lpstr>
      <vt:lpstr>3501: FOLFOX4/XELOX dans le cancer du colon stade II–III: résultats d’efficacité de l’étude italienne TOSCA comparant 3 et 6 mois de traitement adjuvant – Sobrero AF, et al</vt:lpstr>
      <vt:lpstr>3501: FOLFOX4/XELOX dans le cancer du colon stade II–III: résultats d’efficacité de l’étude italienne TOSCA comparant 3 et 6 mois de traitement adjuvant – Sobrero AF, et al</vt:lpstr>
      <vt:lpstr>3501: FOLFOX4/XELOX dans le cancer du colon stade II–III: résultats d’efficacité de l’étude italienne TOSCA comparant 3 et 6 mois de traitement adjuvant – Sobrero AF, et al</vt:lpstr>
      <vt:lpstr>3501: FOLFOX4/XELOX dans le cancer du colon stade II–III: résultats d’efficacité de l’étude italienne TOSCA comparant 3 et 6 mois de traitement adjuvant – Sobrero AF, et al</vt:lpstr>
      <vt:lpstr>3501: FOLFOX4/XELOX dans le cancer du colon stade II–III: résultats d’efficacité de l’étude italienne TOSCA comparant 3 et 6 mois de traitement adjuvant – Sobrero AF, et al</vt:lpstr>
      <vt:lpstr>3502: Résultats définitifs de survie sans maladie de l’étude SCOT: une étude internationale de phase III randomisée (1:1) de non infériorité comparant 3 versus 6 mois de traitement adjuvant à base d’oxaliplatine dans le cancer colorectal – Iveson T, et al</vt:lpstr>
      <vt:lpstr>3502: Résultats définitifs de survie sans maladie de l’étude SCOT: une étude internationale de phase III randomisée (1:1) de non infériorité comparant 3 versus 6 mois de traitement adjuvant à base d’oxaliplatine dans le cancer colorectal – Iveson T, et al</vt:lpstr>
      <vt:lpstr>3502: Résultats définitifs de survie sans maladie de l’étude SCOT: une étude internationale de phase III randomisée (1:1) de non infériorité comparant 3 versus 6 mois de traitement adjuvant à base d’oxaliplatine dans le cancer colorectal – Iveson T, et al</vt:lpstr>
      <vt:lpstr>3502: Résultats définitifs de survie sans maladie de l’étude SCOT: une étude internationale de phase III randomisée (1:1) de non infériorité comparant 3 versus 6 mois de traitement adjuvant à base d’oxaliplatine dans le cancer colorectal – Iveson T, et al</vt:lpstr>
      <vt:lpstr>3502: Résultats définitifs de survie sans maladie de l’étude SCOT: une étude internationale de phase III randomisée (1:1) de non infériorité comparant 3 versus 6 mois de traitement adjuvant à base d’oxaliplatine dans le cancer colorectal – Iveson T, et al</vt:lpstr>
      <vt:lpstr>3505: Etude randomisée évaluant irinotécan et cetuximab avec ou sans vemurafenib dans le cancer colorectal métastatique muté BRAF (SWOG S1406) – Kopetz S, et al</vt:lpstr>
      <vt:lpstr>3505: Etude randomisée évaluant irinotécan et cetuximab avec ou sans vemurafenib dans le cancer colorectal métastatique muté BRAF (SWOG S1406) – Kopetz S, et al</vt:lpstr>
      <vt:lpstr>3505: Etude randomisée évaluant irinotécan et cetuximab avec ou sans vemurafenib dans le cancer colorectal métastatique muté BRAF (SWOG S1406) – Kopetz S, et al</vt:lpstr>
      <vt:lpstr>11507: Variations génétiques au sein des gènes de transport de la vitamine C prédictives du résultat de traitement de patients avec cancer colorectal métastatique recevant en 1e ligne FOLFIRI et bevacizumab: données de l’étude FIRE-3 – Berger MD, et al</vt:lpstr>
      <vt:lpstr>11507: Variations génétiques au sein des gènes de transport de la vitamine C prédictives du résultat de traitement de patients avec cancer colorectal métastatique recevant en 1e ligne FOLFIRI et bevacizumab: données de l’étude FIRE-3 – Berger MD, et al</vt:lpstr>
      <vt:lpstr>11507: Variations génétiques au sein des gènes de transport de la vitamine C prédictives du résultat de traitement de patients avec cancer colorectal métastatique recevant en 1e ligne FOLFIRI et bevacizumab: données de l’étude FIRE-3 – Berger MD, et al</vt:lpstr>
      <vt:lpstr>11508: Analyse de la résistance primaire aux anti-EGFR dans le cancer colorectal métastatique RAS et BRAF sauvage: une étude cas-contrôles  – Cremolini C, et al</vt:lpstr>
      <vt:lpstr>11508: Analyse de la résistance primaire aux anti-EGFR dans le cancer colorectal métastatique RAS et BRAF sauvage: une étude cas-contrôles  – Cremolini C, et al</vt:lpstr>
      <vt:lpstr>11508: Analyse de la résistance primaire aux anti-EGFR dans le cancer colorectal métastatique RAS et BRAF sauvage: une étude cas-contrôles  – Cremolini C, et al</vt:lpstr>
      <vt:lpstr>10011: Insuffisance cardiaque congestive d’apparition récente et pathologies cardiovasculaires chez les patients âgés survivants d’un cancer colorectal: une étude de population – Kenzik K, et al</vt:lpstr>
      <vt:lpstr>10011: Insuffisance cardiaque congestive d’apparition récente et pathologies cardiovasculaires chez les patients âgés survivants d’un cancer colorectal: une étude de population – Kenzik K, et al</vt:lpstr>
      <vt:lpstr>10011: Insuffisance cardiaque congestive d’apparition récente et pathologies cardiovasculaires chez les patients âgés survivants d’un cancer colorectal: une étude de population – Kenzik K, et al</vt:lpstr>
      <vt:lpstr>3002: Etudes de phase Ia et Ib d’un nouvel anticorps bispécifique anti antigène carcinoembryonnaire et anti cellule T (CEA-TCB) en monothérapie et en association avec l’atézolizumab: résultats préliminaires d’efficacité et de tolérance chez les patients avec CCR métastatique – Tabernero J, et al</vt:lpstr>
      <vt:lpstr>3002: Etudes de phase Ia et Ib d’un nouvel anticorps bispécifique anti antigène carcinoembryonnaire et anti cellule T (CEA-TCB) en monothérapie et en association avec l’atézolizumab: résultats préliminaires d’efficacité et de tolérance chez les patients avec CCR métastatique – Tabernero J, et al</vt:lpstr>
      <vt:lpstr>3002: Etudes de phase Ia et Ib d’un nouvel anticorps bispécifique anti antigène carcinoembryonnaire et anti cellule T (CEA-TCB) en monothérapie et en association avec l’atézolizumab: résultats préliminaires d’efficacité et de tolérance chez les patients avec CCR métastatique – Tabernero J, et al</vt:lpstr>
      <vt:lpstr>3506: SUNSHINE: étude randomisée de phase II en double aveugle évaluant la supplémentation en vitamine D chez les patients avec cancer colorectal métastatique naïfs de traitement – Ng K, et al</vt:lpstr>
      <vt:lpstr>3506: SUNSHINE: étude randomisée de phase II en double aveugle évaluant la supplémentation en vitamine D chez les patients avec cancer colorectal métastatique naïfs de traitement – Ng K, et al</vt:lpstr>
      <vt:lpstr>3506: SUNSHINE: étude randomisée de phase II en double aveugle évaluant la supplémentation en vitamine D chez les patients avec cancer colorectal métastatique naïfs de traitement – Ng K, et al</vt:lpstr>
      <vt:lpstr>3507: Analyse de survie globale des études prospectives randomisées FOXFIRE de radiothérapie interne sélective (SIRT) en 1e ligne chez les patients avec métastases hépatiques de cancer colorectal – Sharma RA, et al</vt:lpstr>
      <vt:lpstr>3507: Analyse de survie globale des études prospectives randomisées FOXFIRE de radiothérapie interne sélective (SIRT) en 1e ligne chez les patients avec métastases hépatiques de cancer colorectal – Sharma RA, et al</vt:lpstr>
      <vt:lpstr>3507: Analyse de survie globale des études prospectives randomisées FOXFIRE de radiothérapie interne sélective (SIRT) en 1e ligne chez les patients avec métastases hépatiques de cancer colorectal – Sharma RA, et al</vt:lpstr>
      <vt:lpstr>3508: Etude de phase III randomisée, multicentrique, en double aveugle, contrôlée comparant le fruquintinib au placebo plus meilleurs soins de support (MSSUP) chez des patients chinois avec cancer colorectal métastatique (FRESCO) – Li J, et al</vt:lpstr>
      <vt:lpstr>3508: Etude de phase III randomisée, multicentrique, en double aveugle, contrôlée comparant le fruquintinib au placebo plus meilleurs soins de support (MSSUP) chez des patients chinois avec cancer colorectal métastatique (FRESCO) – Li J, et al</vt:lpstr>
      <vt:lpstr>3508: Etude de phase III randomisée, multicentrique, en double aveugle, contrôlée comparant le fruquintinib au placebo plus meilleurs soins de support (MSSUP) chez des patients chinois avec cancer colorectal métastatique (FRESCO) – Li J, et al </vt:lpstr>
      <vt:lpstr>3508: Etude de phase III randomisée, multicentrique, en double aveugle, contrôlée comparant le fruquintinib au placebo plus meilleurs soins de support (MSSUP) chez des patients chinois avec cancer colorectal métastatique (FRESCO) – Li J, et al</vt:lpstr>
      <vt:lpstr>3508: Etude de phase III randomisée, multicentrique, en double aveugle, contrôlée comparant le fruquintinib au placebo plus meilleurs soins de support (MSSUP) chez des patients chinois avec cancer colorectal métastatique (FRESCO) – Li J, et al </vt:lpstr>
      <vt:lpstr>3509: Utilité clinique des sous-types moléculaires dans le cancer du colon: validation des deux principales classifications moléculaires dans l’étude de cohorte de phase III PETACC-8 – Marisa L, et al</vt:lpstr>
      <vt:lpstr>3509: Utilité clinique des sous-types moléculaires dans le cancer du colon: validation des deux principales classifications moléculaires dans l’étude de cohorte de phase III PETACC-8 – Marisa L, et al</vt:lpstr>
      <vt:lpstr>3509: Utilité clinique des sous-types moléculaires dans le cancer du colon: validation des deux principales classifications moléculaires dans l’étude de cohorte de phase III PETACC-8 – Marisa L, et al</vt:lpstr>
      <vt:lpstr>3509: Utilité clinique des sous-types moléculaires dans le cancer du colon: validation des deux principales classifications moléculaires dans l’étude de cohorte de phase III PETACC-8 – Marisa L, et al</vt:lpstr>
      <vt:lpstr>3509: Utilité clinique des sous-types moléculaires dans le cancer du colon: validation des deux principales classifications moléculaires dans l’étude de cohorte de phase III PETACC-8 – Marisa L, et al</vt:lpstr>
      <vt:lpstr>3510: Sous groupes de la classification moléculaire consensus (CMS) du cancer colorectal et efficacité en 1e ligne de FOLFIRI plus cetuximab ou bevacizumab dans l’étude FIRE3 (AIO KRK-0306) – Stintzing S, et al</vt:lpstr>
      <vt:lpstr>3510: Sous groupes de la classification moléculaire consensus (CMS) du cancer colorectal et efficacité en 1e ligne de FOLFIRI plus cetuximab ou bevacizumab dans l’étude FIRE3 (AIO KRK-0306) – Stintzing S, et al</vt:lpstr>
      <vt:lpstr>3510: Sous groupes de la classification moléculaire consensus (CMS) du cancer colorectal et efficacité en 1e ligne de FOLFIRI plus cetuximab ou bevacizumab dans l’étude FIRE3 (AIO KRK-0306) – Stintzing S, et al</vt:lpstr>
      <vt:lpstr>3510: Sous groupes de la classification moléculaire consensus (CMS) du cancer colorectal et efficacité en 1e ligne de FOLFIRI plus cetuximab ou bevacizumab dans l’étude FIRE3 (AIO KRK-0306) – Stintzing S, et al</vt:lpstr>
      <vt:lpstr>3510: Sous groupes de la classification moléculaire consensus (CMS) du cancer colorectal et efficacité en 1e ligne de FOLFIRI plus cetuximab ou bevacizumab dans l’étude FIRE3 (AIO KRK-0306) – Stintzing S, et al</vt:lpstr>
      <vt:lpstr>3510: Sous groupes de la classification moléculaire consensus (CMS) du cancer colorectal et efficacité en 1e ligne de FOLFIRI plus cetuximab ou bevacizumab dans l’étude FIRE3 (AIO KRK-0306) – Stintzing S, et al</vt:lpstr>
      <vt:lpstr>3511: Impact de la classification moléculaire consensus (CMS) sur la survie globale et la survie sans progression chez les patients avec cancer colorectal métastatique: analyse de CALGB/SWOG 80405 (Alliance)  – Lenz H-J, et al</vt:lpstr>
      <vt:lpstr>3511: Impact de la classification moléculaire consensus (CMS) sur la survie globale et la survie sans progression chez les patients avec cancer colorectal métastatique: analyse de CALGB/SWOG 80405 (Alliance)  – Lenz H-J, et al</vt:lpstr>
      <vt:lpstr>3511: Impact de la classification moléculaire consensus (CMS) sur la survie globale et la survie sans progression chez les patients avec cancer colorectal métastatique: analyse de CALGB/SWOG 80405 (Alliance)  – Lenz H-J, et al</vt:lpstr>
      <vt:lpstr>3511: Impact de la classification moléculaire consensus (CMS) sur la survie globale et la survie sans progression chez les patients avec cancer colorectal métastatique: analyse de CALGB/SWOG 80405 (Alliance)  – Lenz H-J, et al</vt:lpstr>
      <vt:lpstr>3511: Impact de la classification moléculaire consensus (CMS) sur la survie globale et la survie sans progression chez les patients avec cancer colorectal métastatique: analyse de CALGB/SWOG 80405 (Alliance)  – Lenz H-J, et al</vt:lpstr>
      <vt:lpstr>SOINS COURANTS en oncologie</vt:lpstr>
      <vt:lpstr>LBA2: Résultats de survie globale d’un essai randomisé évaluant la déclaration par le patient lui même pour la surveillance des symptômes dans le contexte des soins courants en oncologie – Basch EM, et al</vt:lpstr>
      <vt:lpstr>LBA2: Résultats de survie globale d’un essai randomisé évaluant la déclaration par le patient lui même pour la surveillance des symptômes dans le contexte des soins courants en oncologie – Basch EM, et al</vt:lpstr>
      <vt:lpstr>LBA2: Résultats de survie globale d’un essai randomisé évaluant la déclaration par le patient lui même pour la surveillance des symptômes dans le contexte des soins courants en oncologie – Basch EM, et al</vt:lpstr>
      <vt:lpstr>LBA2: Résultats de survie globale d’un essai randomisé évaluant la déclaration par le patient lui même pour la surveillance des symptômes dans le contexte des soins courants en oncologie – Basch EM,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1179</cp:revision>
  <dcterms:created xsi:type="dcterms:W3CDTF">2011-02-23T10:20:57Z</dcterms:created>
  <dcterms:modified xsi:type="dcterms:W3CDTF">2017-07-21T14:03:50Z</dcterms:modified>
</cp:coreProperties>
</file>